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8"/>
  </p:notesMasterIdLst>
  <p:sldIdLst>
    <p:sldId id="28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5143500" type="screen16x9"/>
  <p:notesSz cx="6858000" cy="9144000"/>
  <p:embeddedFontLst>
    <p:embeddedFont>
      <p:font typeface="Caveat" panose="020B0604020202020204" charset="0"/>
      <p:regular r:id="rId29"/>
      <p:bold r:id="rId30"/>
    </p:embeddedFont>
    <p:embeddedFont>
      <p:font typeface="Caveat SemiBold" panose="020B0604020202020204" charset="0"/>
      <p:regular r:id="rId31"/>
      <p:bold r:id="rId32"/>
    </p:embeddedFont>
    <p:embeddedFont>
      <p:font typeface="Quicksand" pitchFamily="2" charset="0"/>
      <p:regular r:id="rId33"/>
      <p:bold r:id="rId34"/>
    </p:embeddedFont>
    <p:embeddedFont>
      <p:font typeface="Trebuchet MS" panose="020B0603020202020204" pitchFamily="34" charset="0"/>
      <p:regular r:id="rId35"/>
      <p:bold r:id="rId36"/>
      <p:italic r:id="rId37"/>
      <p:boldItalic r:id="rId38"/>
    </p:embeddedFont>
    <p:embeddedFont>
      <p:font typeface="Ubuntu" panose="020B0504030602030204" pitchFamily="34" charset="0"/>
      <p:regular r:id="rId39"/>
      <p:bold r:id="rId40"/>
      <p:italic r:id="rId41"/>
      <p:bold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E840B78-5FDB-4541-9669-FFF54C1E0C38}">
  <a:tblStyle styleId="{CE840B78-5FDB-4541-9669-FFF54C1E0C3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3EED09C-2CA3-45C7-A11A-3EA6B42FD64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1" autoAdjust="0"/>
    <p:restoredTop sz="94660"/>
  </p:normalViewPr>
  <p:slideViewPr>
    <p:cSldViewPr snapToGrid="0">
      <p:cViewPr varScale="1">
        <p:scale>
          <a:sx n="158" d="100"/>
          <a:sy n="158" d="100"/>
        </p:scale>
        <p:origin x="438" y="1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>
          <a:extLst>
            <a:ext uri="{FF2B5EF4-FFF2-40B4-BE49-F238E27FC236}">
              <a16:creationId xmlns:a16="http://schemas.microsoft.com/office/drawing/2014/main" id="{1331AEE5-6366-7D87-3421-4E668E315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:notes">
            <a:extLst>
              <a:ext uri="{FF2B5EF4-FFF2-40B4-BE49-F238E27FC236}">
                <a16:creationId xmlns:a16="http://schemas.microsoft.com/office/drawing/2014/main" id="{D2A8AAA7-CBFA-24E1-EB3E-3BE58A0CADD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p:notes">
            <a:extLst>
              <a:ext uri="{FF2B5EF4-FFF2-40B4-BE49-F238E27FC236}">
                <a16:creationId xmlns:a16="http://schemas.microsoft.com/office/drawing/2014/main" id="{E1A2899C-73C4-C400-EDA0-889EC7FF01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15473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0b139d7fdc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0b139d7fdc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0b139d7fdc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0b139d7fdc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0b139d7fdc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0b139d7fdc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19666f2c6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319666f2c6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0b139d7fdc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0b139d7fdc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0dc816934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0dc816934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0b10d0d6e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30b10d0d6eb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15f5e0cebc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315f5e0cebc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0b139d7fd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0b139d7fd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0b139d7fdc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30b139d7fdc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0b10d0d6eb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0b10d0d6eb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1667c1534a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31667c1534a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0dc816934a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30dc816934a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0b139d7fdc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30b139d7fdc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30dc816934a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30dc816934a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0b139d7fdc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30b139d7fdc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30b139d7fd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30b139d7fd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Quale strategia per la costruzione di un nodo nazionale per i dati?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 indicazioni per la sostenibilità a 10 anni finanziaria e tecnologica e per il capitale umano?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Vari ministeri (MUR, MASE) di riferimento, quale tavolo per discutere di strategie?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174e7217b02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174e7217b02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0b139d7fdc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0b139d7fdc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0b139d7fdc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0b139d7fdc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0b139d7fdc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0b139d7fdc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0b139d7fdc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0b139d7fdc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0b139d7fdc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0b139d7fdc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1667c1534a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1667c1534a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0b139d7fdc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0b139d7fdc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1310074" y="4712832"/>
            <a:ext cx="7833900" cy="165300"/>
          </a:xfrm>
          <a:prstGeom prst="rect">
            <a:avLst/>
          </a:prstGeom>
          <a:solidFill>
            <a:srgbClr val="DA2833"/>
          </a:solidFill>
          <a:ln>
            <a:noFill/>
          </a:ln>
        </p:spPr>
        <p:txBody>
          <a:bodyPr spcFirstLastPara="1" wrap="square" lIns="54000" tIns="72000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 dirty="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Gruppo Open Science</a:t>
            </a:r>
            <a:endParaRPr b="1" dirty="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59300" y="88846"/>
            <a:ext cx="8520600" cy="42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DA2833"/>
              </a:buClr>
              <a:buSzPts val="2800"/>
              <a:buFont typeface="Calibri"/>
              <a:buNone/>
              <a:defRPr b="1">
                <a:solidFill>
                  <a:srgbClr val="DA283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DA2833"/>
              </a:buClr>
              <a:buSzPts val="2800"/>
              <a:buFont typeface="Calibri"/>
              <a:buNone/>
              <a:defRPr b="1">
                <a:solidFill>
                  <a:srgbClr val="DA283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DA2833"/>
              </a:buClr>
              <a:buSzPts val="2800"/>
              <a:buFont typeface="Calibri"/>
              <a:buNone/>
              <a:defRPr b="1">
                <a:solidFill>
                  <a:srgbClr val="DA283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DA2833"/>
              </a:buClr>
              <a:buSzPts val="2800"/>
              <a:buFont typeface="Calibri"/>
              <a:buNone/>
              <a:defRPr b="1">
                <a:solidFill>
                  <a:srgbClr val="DA283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DA2833"/>
              </a:buClr>
              <a:buSzPts val="2800"/>
              <a:buFont typeface="Calibri"/>
              <a:buNone/>
              <a:defRPr b="1">
                <a:solidFill>
                  <a:srgbClr val="DA283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DA2833"/>
              </a:buClr>
              <a:buSzPts val="2800"/>
              <a:buFont typeface="Calibri"/>
              <a:buNone/>
              <a:defRPr b="1">
                <a:solidFill>
                  <a:srgbClr val="DA283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DA2833"/>
              </a:buClr>
              <a:buSzPts val="2800"/>
              <a:buFont typeface="Calibri"/>
              <a:buNone/>
              <a:defRPr b="1">
                <a:solidFill>
                  <a:srgbClr val="DA2833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DA2833"/>
              </a:buClr>
              <a:buSzPts val="2800"/>
              <a:buFont typeface="Calibri"/>
              <a:buNone/>
              <a:defRPr b="1">
                <a:solidFill>
                  <a:srgbClr val="DA2833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DA2833"/>
              </a:buClr>
              <a:buSzPts val="2800"/>
              <a:buFont typeface="Calibri"/>
              <a:buNone/>
              <a:defRPr b="1">
                <a:solidFill>
                  <a:srgbClr val="DA2833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159300" y="598702"/>
            <a:ext cx="8520600" cy="390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○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■"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553614" y="4510447"/>
            <a:ext cx="548700" cy="24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>
              <a:buNone/>
              <a:defRPr>
                <a:solidFill>
                  <a:srgbClr val="DA2833"/>
                </a:solidFill>
              </a:defRPr>
            </a:lvl1pPr>
            <a:lvl2pPr lvl="1">
              <a:buNone/>
              <a:defRPr>
                <a:solidFill>
                  <a:srgbClr val="DA2833"/>
                </a:solidFill>
              </a:defRPr>
            </a:lvl2pPr>
            <a:lvl3pPr lvl="2">
              <a:buNone/>
              <a:defRPr>
                <a:solidFill>
                  <a:srgbClr val="DA2833"/>
                </a:solidFill>
              </a:defRPr>
            </a:lvl3pPr>
            <a:lvl4pPr lvl="3">
              <a:buNone/>
              <a:defRPr>
                <a:solidFill>
                  <a:srgbClr val="DA2833"/>
                </a:solidFill>
              </a:defRPr>
            </a:lvl4pPr>
            <a:lvl5pPr lvl="4">
              <a:buNone/>
              <a:defRPr>
                <a:solidFill>
                  <a:srgbClr val="DA2833"/>
                </a:solidFill>
              </a:defRPr>
            </a:lvl5pPr>
            <a:lvl6pPr lvl="5">
              <a:buNone/>
              <a:defRPr>
                <a:solidFill>
                  <a:srgbClr val="DA2833"/>
                </a:solidFill>
              </a:defRPr>
            </a:lvl6pPr>
            <a:lvl7pPr lvl="6">
              <a:buNone/>
              <a:defRPr>
                <a:solidFill>
                  <a:srgbClr val="DA2833"/>
                </a:solidFill>
              </a:defRPr>
            </a:lvl7pPr>
            <a:lvl8pPr lvl="7">
              <a:buNone/>
              <a:defRPr>
                <a:solidFill>
                  <a:srgbClr val="DA2833"/>
                </a:solidFill>
              </a:defRPr>
            </a:lvl8pPr>
            <a:lvl9pPr lvl="8">
              <a:buNone/>
              <a:defRPr>
                <a:solidFill>
                  <a:srgbClr val="DA2833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pic>
        <p:nvPicPr>
          <p:cNvPr id="21" name="Google Shape;21;p4"/>
          <p:cNvPicPr preferRelativeResize="0"/>
          <p:nvPr/>
        </p:nvPicPr>
        <p:blipFill rotWithShape="1">
          <a:blip r:embed="rId2">
            <a:alphaModFix/>
          </a:blip>
          <a:srcRect t="32967" b="16745"/>
          <a:stretch/>
        </p:blipFill>
        <p:spPr>
          <a:xfrm>
            <a:off x="71625" y="4608350"/>
            <a:ext cx="1958300" cy="53515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4"/>
          <p:cNvSpPr txBox="1"/>
          <p:nvPr/>
        </p:nvSpPr>
        <p:spPr>
          <a:xfrm>
            <a:off x="2489550" y="4718522"/>
            <a:ext cx="6578400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Un lungo cammino: le nuove sfide della scienza aperta</a:t>
            </a:r>
            <a:endParaRPr sz="12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 dirty="0">
                <a:solidFill>
                  <a:srgbClr val="DA2833"/>
                </a:solidFill>
                <a:latin typeface="Calibri"/>
                <a:ea typeface="Calibri"/>
                <a:cs typeface="Calibri"/>
                <a:sym typeface="Calibri"/>
              </a:rPr>
              <a:t>Secondo convegno nazionale del gruppo di lavoro Open Science della Consulta dei Presidenti degli Enti Pubblici di Ricerca</a:t>
            </a:r>
            <a:endParaRPr sz="1000" dirty="0">
              <a:solidFill>
                <a:srgbClr val="DA28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 dirty="0">
                <a:solidFill>
                  <a:srgbClr val="DA2833"/>
                </a:solidFill>
                <a:latin typeface="Calibri"/>
                <a:ea typeface="Calibri"/>
                <a:cs typeface="Calibri"/>
                <a:sym typeface="Calibri"/>
              </a:rPr>
              <a:t>Laboratori INFN, Frascati, 27-28 novembre 2024</a:t>
            </a:r>
            <a:endParaRPr sz="1000" dirty="0">
              <a:solidFill>
                <a:srgbClr val="DA28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2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genda.infn.it/event/42629/contributions/239395/attachments/123838/181791/Presentazione%20NODO%20EOSC%20CoPER-CRUI.pdf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gid.gov.it/sites/agid/files/2024-05/lg-open-data_v.1.0_1.pdf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ur-lex.europa.eu/eli/dir/2019/1024/oj?locale=it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doi.org/10.1787/2807d3c8-en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s41597-020-0486-7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doi.org/10.1038/s41597-021-00892-0" TargetMode="External"/><Relationship Id="rId4" Type="http://schemas.openxmlformats.org/officeDocument/2006/relationships/hyperlink" Target="https://doi.org/10.5334/dsj-2020-043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carlo.cipolloni@isprambiente.it" TargetMode="Externa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mauro.caccavale@cnr.it" TargetMode="External"/><Relationship Id="rId5" Type="http://schemas.openxmlformats.org/officeDocument/2006/relationships/hyperlink" Target="mailto:lucia.cacciola@ingv.it" TargetMode="External"/><Relationship Id="rId4" Type="http://schemas.openxmlformats.org/officeDocument/2006/relationships/hyperlink" Target="mailto:mariapia.congi@isprambiente.it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4.jp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>
          <a:extLst>
            <a:ext uri="{FF2B5EF4-FFF2-40B4-BE49-F238E27FC236}">
              <a16:creationId xmlns:a16="http://schemas.microsoft.com/office/drawing/2014/main" id="{5435B6CA-88B1-7DC5-6BA8-9516CCAA7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>
            <a:extLst>
              <a:ext uri="{FF2B5EF4-FFF2-40B4-BE49-F238E27FC236}">
                <a16:creationId xmlns:a16="http://schemas.microsoft.com/office/drawing/2014/main" id="{7DBC9B40-502C-7E03-08B9-63348C9681AE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02200" y="668375"/>
            <a:ext cx="7991400" cy="153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4000" b="1" dirty="0">
                <a:solidFill>
                  <a:srgbClr val="DA2833"/>
                </a:solidFill>
                <a:latin typeface="Calibri"/>
                <a:ea typeface="Calibri"/>
                <a:cs typeface="Calibri"/>
                <a:sym typeface="Calibri"/>
              </a:rPr>
              <a:t>Infrastrutture di Ricerca PNRR</a:t>
            </a:r>
            <a:br>
              <a:rPr lang="it" sz="4000" b="1" dirty="0">
                <a:solidFill>
                  <a:srgbClr val="DA283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" sz="4000" b="1" dirty="0">
                <a:solidFill>
                  <a:srgbClr val="DA2833"/>
                </a:solidFill>
                <a:latin typeface="Calibri"/>
                <a:ea typeface="Calibri"/>
                <a:cs typeface="Calibri"/>
                <a:sym typeface="Calibri"/>
              </a:rPr>
              <a:t>MEET, ITINERIS e GeoSciencesIR</a:t>
            </a:r>
            <a:br>
              <a:rPr lang="it" sz="4000" b="1" dirty="0">
                <a:solidFill>
                  <a:srgbClr val="DA283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" sz="4000" b="1" dirty="0">
                <a:solidFill>
                  <a:srgbClr val="DA2833"/>
                </a:solidFill>
                <a:latin typeface="Calibri"/>
                <a:ea typeface="Calibri"/>
                <a:cs typeface="Calibri"/>
                <a:sym typeface="Calibri"/>
              </a:rPr>
              <a:t>per l'Open Science</a:t>
            </a:r>
            <a:endParaRPr sz="4000" b="1" dirty="0">
              <a:solidFill>
                <a:srgbClr val="DA28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8" name="Google Shape;58;p13">
            <a:extLst>
              <a:ext uri="{FF2B5EF4-FFF2-40B4-BE49-F238E27FC236}">
                <a16:creationId xmlns:a16="http://schemas.microsoft.com/office/drawing/2014/main" id="{B0069D1E-3434-AEED-C857-2CD6175B298B}"/>
              </a:ext>
            </a:extLst>
          </p:cNvPr>
          <p:cNvGrpSpPr/>
          <p:nvPr/>
        </p:nvGrpSpPr>
        <p:grpSpPr>
          <a:xfrm>
            <a:off x="147831" y="4154015"/>
            <a:ext cx="8996183" cy="913293"/>
            <a:chOff x="147825" y="505751"/>
            <a:chExt cx="14158299" cy="1437350"/>
          </a:xfrm>
        </p:grpSpPr>
        <p:pic>
          <p:nvPicPr>
            <p:cNvPr id="59" name="Google Shape;59;p13">
              <a:extLst>
                <a:ext uri="{FF2B5EF4-FFF2-40B4-BE49-F238E27FC236}">
                  <a16:creationId xmlns:a16="http://schemas.microsoft.com/office/drawing/2014/main" id="{AF94A994-EB00-EC7D-EB22-BDCB5A137721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47825" y="505751"/>
              <a:ext cx="2644801" cy="14373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" name="Google Shape;60;p13">
              <a:extLst>
                <a:ext uri="{FF2B5EF4-FFF2-40B4-BE49-F238E27FC236}">
                  <a16:creationId xmlns:a16="http://schemas.microsoft.com/office/drawing/2014/main" id="{0CB9ADB1-0929-182B-0C6D-EC844C1C427C}"/>
                </a:ext>
              </a:extLst>
            </p:cNvPr>
            <p:cNvSpPr/>
            <p:nvPr/>
          </p:nvSpPr>
          <p:spPr>
            <a:xfrm>
              <a:off x="1820424" y="1120694"/>
              <a:ext cx="12485700" cy="223200"/>
            </a:xfrm>
            <a:prstGeom prst="rect">
              <a:avLst/>
            </a:prstGeom>
            <a:solidFill>
              <a:srgbClr val="DA2833"/>
            </a:solidFill>
            <a:ln>
              <a:noFill/>
            </a:ln>
          </p:spPr>
          <p:txBody>
            <a:bodyPr spcFirstLastPara="1" wrap="square" lIns="91425" tIns="90000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b="1" dirty="0">
                  <a:solidFill>
                    <a:schemeClr val="lt1"/>
                  </a:solidFill>
                  <a:latin typeface="Ubuntu"/>
                  <a:ea typeface="Ubuntu"/>
                  <a:cs typeface="Ubuntu"/>
                  <a:sym typeface="Ubuntu"/>
                </a:rPr>
                <a:t>Gruppo Open Science</a:t>
              </a:r>
              <a:endParaRPr b="1" dirty="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endParaRPr>
            </a:p>
          </p:txBody>
        </p:sp>
      </p:grpSp>
      <p:sp>
        <p:nvSpPr>
          <p:cNvPr id="61" name="Google Shape;61;p13">
            <a:extLst>
              <a:ext uri="{FF2B5EF4-FFF2-40B4-BE49-F238E27FC236}">
                <a16:creationId xmlns:a16="http://schemas.microsoft.com/office/drawing/2014/main" id="{0CE8089A-AC0F-4D50-6A2A-45D7F849B9C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02175" y="2452531"/>
            <a:ext cx="7991400" cy="17255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it" sz="2000" dirty="0">
                <a:latin typeface="Calibri"/>
                <a:ea typeface="Calibri"/>
                <a:cs typeface="Calibri"/>
                <a:sym typeface="Calibri"/>
              </a:rPr>
              <a:t>Lucia Cacciola (INGV), Mario Locati (INGV)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it" sz="2000" dirty="0">
                <a:latin typeface="Calibri"/>
                <a:ea typeface="Calibri"/>
                <a:cs typeface="Calibri"/>
                <a:sym typeface="Calibri"/>
              </a:rPr>
              <a:t>Mauro Caccavale (CNR)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it" sz="2000" dirty="0">
                <a:latin typeface="Calibri"/>
                <a:ea typeface="Calibri"/>
                <a:cs typeface="Calibri"/>
                <a:sym typeface="Calibri"/>
              </a:rPr>
              <a:t>Carlo Cipolloni (ISPRA), Maria Pia Congi (ISPRA)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br>
              <a:rPr lang="en-GB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it-IT" sz="1400" dirty="0">
                <a:latin typeface="Calibri"/>
                <a:ea typeface="Calibri"/>
                <a:cs typeface="Calibri"/>
                <a:sym typeface="Calibri"/>
              </a:rPr>
              <a:t>Secondo convegno nazionale – Laboratori nazionali di Frascati dell’INFN, 27-28 novembre 2024</a:t>
            </a:r>
            <a:br>
              <a:rPr lang="it-IT" sz="14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GB" sz="1400" dirty="0">
                <a:latin typeface="Calibri"/>
                <a:ea typeface="Calibri"/>
                <a:cs typeface="Calibri"/>
                <a:sym typeface="Calibri"/>
              </a:rPr>
              <a:t>DOI: 10.15161/oar.it/</a:t>
            </a:r>
            <a:r>
              <a:rPr lang="en-GB" sz="1400" dirty="0" err="1">
                <a:latin typeface="Calibri"/>
                <a:ea typeface="Calibri"/>
                <a:cs typeface="Calibri"/>
                <a:sym typeface="Calibri"/>
              </a:rPr>
              <a:t>xxxx</a:t>
            </a: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13">
            <a:extLst>
              <a:ext uri="{FF2B5EF4-FFF2-40B4-BE49-F238E27FC236}">
                <a16:creationId xmlns:a16="http://schemas.microsoft.com/office/drawing/2014/main" id="{7BD007B5-DC57-AC73-6219-39F162C8A5EF}"/>
              </a:ext>
            </a:extLst>
          </p:cNvPr>
          <p:cNvSpPr txBox="1"/>
          <p:nvPr/>
        </p:nvSpPr>
        <p:spPr>
          <a:xfrm>
            <a:off x="2656625" y="4518300"/>
            <a:ext cx="6411000" cy="5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Un lungo cammino: le nuove sfide della scienza aperta</a:t>
            </a:r>
            <a:br>
              <a:rPr lang="it" sz="1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" sz="1000">
                <a:solidFill>
                  <a:srgbClr val="DA2833"/>
                </a:solidFill>
                <a:latin typeface="Calibri"/>
                <a:ea typeface="Calibri"/>
                <a:cs typeface="Calibri"/>
                <a:sym typeface="Calibri"/>
              </a:rPr>
              <a:t>Secondo convegno nazionale del gruppo di lavoro Open Science della Consulta dei Presidenti degli Enti Pubblici di Ricerca</a:t>
            </a:r>
            <a:endParaRPr sz="1000">
              <a:solidFill>
                <a:srgbClr val="DA28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000">
                <a:solidFill>
                  <a:srgbClr val="DA2833"/>
                </a:solidFill>
                <a:latin typeface="Calibri"/>
                <a:ea typeface="Calibri"/>
                <a:cs typeface="Calibri"/>
                <a:sym typeface="Calibri"/>
              </a:rPr>
              <a:t>Laboratori INFN, Frascati,27-28 novembre 2024</a:t>
            </a:r>
            <a:endParaRPr sz="1000">
              <a:solidFill>
                <a:srgbClr val="DA28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" name="Google Shape;63;p13">
            <a:extLst>
              <a:ext uri="{FF2B5EF4-FFF2-40B4-BE49-F238E27FC236}">
                <a16:creationId xmlns:a16="http://schemas.microsoft.com/office/drawing/2014/main" id="{B8BF5EE4-F355-60EB-A1E2-59E810DE606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3493" y="4232560"/>
            <a:ext cx="713709" cy="2627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3802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2"/>
          <p:cNvSpPr txBox="1">
            <a:spLocks noGrp="1"/>
          </p:cNvSpPr>
          <p:nvPr>
            <p:ph type="title"/>
          </p:nvPr>
        </p:nvSpPr>
        <p:spPr>
          <a:xfrm>
            <a:off x="159300" y="88846"/>
            <a:ext cx="8520600" cy="42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it"/>
              <a:t>ITINERIS</a:t>
            </a:r>
            <a:endParaRPr/>
          </a:p>
        </p:txBody>
      </p:sp>
      <p:sp>
        <p:nvSpPr>
          <p:cNvPr id="203" name="Google Shape;203;p22"/>
          <p:cNvSpPr txBox="1">
            <a:spLocks noGrp="1"/>
          </p:cNvSpPr>
          <p:nvPr>
            <p:ph type="sldNum" idx="12"/>
          </p:nvPr>
        </p:nvSpPr>
        <p:spPr>
          <a:xfrm>
            <a:off x="8553614" y="4510447"/>
            <a:ext cx="548700" cy="24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10</a:t>
            </a:fld>
            <a:endParaRPr/>
          </a:p>
        </p:txBody>
      </p:sp>
      <p:pic>
        <p:nvPicPr>
          <p:cNvPr id="204" name="Google Shape;20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0425" y="88852"/>
            <a:ext cx="2255723" cy="3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8044" y="118450"/>
            <a:ext cx="2036756" cy="193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28248" y="2777250"/>
            <a:ext cx="3815752" cy="193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250" y="3125000"/>
            <a:ext cx="5185675" cy="157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2"/>
          <p:cNvPicPr preferRelativeResize="0"/>
          <p:nvPr/>
        </p:nvPicPr>
        <p:blipFill rotWithShape="1">
          <a:blip r:embed="rId7">
            <a:alphaModFix/>
          </a:blip>
          <a:srcRect r="6872"/>
          <a:stretch/>
        </p:blipFill>
        <p:spPr>
          <a:xfrm>
            <a:off x="6142975" y="509450"/>
            <a:ext cx="3001024" cy="197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69649" y="2075036"/>
            <a:ext cx="858600" cy="1130214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2"/>
          <p:cNvSpPr txBox="1"/>
          <p:nvPr/>
        </p:nvSpPr>
        <p:spPr>
          <a:xfrm>
            <a:off x="5933100" y="313150"/>
            <a:ext cx="3210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215F9A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Italian nodes of marine hub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11" name="Google Shape;211;p22"/>
          <p:cNvSpPr txBox="1"/>
          <p:nvPr/>
        </p:nvSpPr>
        <p:spPr>
          <a:xfrm>
            <a:off x="5736825" y="2439300"/>
            <a:ext cx="3365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215F9A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The Italian marine data store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12" name="Google Shape;212;p22"/>
          <p:cNvSpPr txBox="1"/>
          <p:nvPr/>
        </p:nvSpPr>
        <p:spPr>
          <a:xfrm>
            <a:off x="1351594" y="-2100"/>
            <a:ext cx="1832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215F9A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Marine domain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13" name="Google Shape;213;p22"/>
          <p:cNvSpPr txBox="1"/>
          <p:nvPr/>
        </p:nvSpPr>
        <p:spPr>
          <a:xfrm>
            <a:off x="-75" y="905225"/>
            <a:ext cx="4291500" cy="19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14999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5F9A"/>
              </a:buClr>
              <a:buSzPts val="1200"/>
              <a:buFont typeface="Caveat SemiBold"/>
              <a:buChar char="●"/>
            </a:pPr>
            <a:r>
              <a:rPr lang="it" sz="1200" b="1">
                <a:solidFill>
                  <a:srgbClr val="215F9A"/>
                </a:solidFill>
                <a:latin typeface="Calibri"/>
                <a:ea typeface="Calibri"/>
                <a:cs typeface="Calibri"/>
                <a:sym typeface="Calibri"/>
              </a:rPr>
              <a:t>to harmonize and integrate all Italian nodes of marine RIs</a:t>
            </a:r>
            <a:r>
              <a:rPr lang="it" sz="1200">
                <a:solidFill>
                  <a:srgbClr val="215F9A"/>
                </a:solidFill>
                <a:latin typeface="Calibri"/>
                <a:ea typeface="Calibri"/>
                <a:cs typeface="Calibri"/>
                <a:sym typeface="Calibri"/>
              </a:rPr>
              <a:t> to guarantee </a:t>
            </a:r>
            <a:r>
              <a:rPr lang="it" sz="1200" b="1">
                <a:solidFill>
                  <a:srgbClr val="215F9A"/>
                </a:solidFill>
                <a:latin typeface="Calibri"/>
                <a:ea typeface="Calibri"/>
                <a:cs typeface="Calibri"/>
                <a:sym typeface="Calibri"/>
              </a:rPr>
              <a:t>access to Italian facilities, services and marine data and to ensure long term monitoring of EOVs, EBVs and ECVs.</a:t>
            </a:r>
            <a:endParaRPr sz="1200" b="1">
              <a:solidFill>
                <a:srgbClr val="215F9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14999" lvl="0" indent="-95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215F9A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314999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5F9A"/>
              </a:buClr>
              <a:buSzPts val="1200"/>
              <a:buFont typeface="Caveat SemiBold"/>
              <a:buChar char="●"/>
            </a:pPr>
            <a:r>
              <a:rPr lang="it" sz="1200" b="1">
                <a:solidFill>
                  <a:srgbClr val="215F9A"/>
                </a:solidFill>
                <a:latin typeface="Calibri"/>
                <a:ea typeface="Calibri"/>
                <a:cs typeface="Calibri"/>
                <a:sym typeface="Calibri"/>
              </a:rPr>
              <a:t>to establish the “ITalian Integrated Ocean Observing System IT-IOOS” </a:t>
            </a:r>
            <a:r>
              <a:rPr lang="it" sz="1200">
                <a:solidFill>
                  <a:srgbClr val="215F9A"/>
                </a:solidFill>
                <a:latin typeface="Calibri"/>
                <a:ea typeface="Calibri"/>
                <a:cs typeface="Calibri"/>
                <a:sym typeface="Calibri"/>
              </a:rPr>
              <a:t>able to contribute to European and International effort on ocean observations (GOOS &amp; EOOS)</a:t>
            </a:r>
            <a:endParaRPr sz="1200">
              <a:solidFill>
                <a:srgbClr val="215F9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14999" lvl="0" indent="-95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15F9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14999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15F9A"/>
              </a:buClr>
              <a:buSzPts val="1200"/>
              <a:buFont typeface="Caveat SemiBold"/>
              <a:buChar char="●"/>
            </a:pPr>
            <a:r>
              <a:rPr lang="it" sz="1200">
                <a:solidFill>
                  <a:srgbClr val="215F9A"/>
                </a:solidFill>
                <a:latin typeface="Calibri"/>
                <a:ea typeface="Calibri"/>
                <a:cs typeface="Calibri"/>
                <a:sym typeface="Calibri"/>
              </a:rPr>
              <a:t>Implementation of the </a:t>
            </a:r>
            <a:r>
              <a:rPr lang="it" sz="1200" b="1">
                <a:solidFill>
                  <a:srgbClr val="215F9A"/>
                </a:solidFill>
                <a:latin typeface="Calibri"/>
                <a:ea typeface="Calibri"/>
                <a:cs typeface="Calibri"/>
                <a:sym typeface="Calibri"/>
              </a:rPr>
              <a:t>Italian Marine Data Store  </a:t>
            </a:r>
            <a:endParaRPr sz="1200">
              <a:solidFill>
                <a:srgbClr val="215F9A"/>
              </a:solidFill>
              <a:latin typeface="Caveat SemiBold"/>
              <a:ea typeface="Caveat SemiBold"/>
              <a:cs typeface="Caveat SemiBold"/>
              <a:sym typeface="Caveat Semi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3"/>
          <p:cNvSpPr txBox="1">
            <a:spLocks noGrp="1"/>
          </p:cNvSpPr>
          <p:nvPr>
            <p:ph type="title"/>
          </p:nvPr>
        </p:nvSpPr>
        <p:spPr>
          <a:xfrm>
            <a:off x="159300" y="88846"/>
            <a:ext cx="8520600" cy="42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Geosciences-IR </a:t>
            </a:r>
            <a:endParaRPr/>
          </a:p>
        </p:txBody>
      </p:sp>
      <p:sp>
        <p:nvSpPr>
          <p:cNvPr id="219" name="Google Shape;219;p23"/>
          <p:cNvSpPr txBox="1">
            <a:spLocks noGrp="1"/>
          </p:cNvSpPr>
          <p:nvPr>
            <p:ph type="sldNum" idx="12"/>
          </p:nvPr>
        </p:nvSpPr>
        <p:spPr>
          <a:xfrm>
            <a:off x="8553614" y="4510447"/>
            <a:ext cx="548700" cy="24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11</a:t>
            </a:fld>
            <a:endParaRPr/>
          </a:p>
        </p:txBody>
      </p:sp>
      <p:pic>
        <p:nvPicPr>
          <p:cNvPr id="220" name="Google Shape;220;p23"/>
          <p:cNvPicPr preferRelativeResize="0"/>
          <p:nvPr/>
        </p:nvPicPr>
        <p:blipFill rotWithShape="1">
          <a:blip r:embed="rId3">
            <a:alphaModFix/>
          </a:blip>
          <a:srcRect r="12724"/>
          <a:stretch/>
        </p:blipFill>
        <p:spPr>
          <a:xfrm>
            <a:off x="6785575" y="88850"/>
            <a:ext cx="2255724" cy="54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6300" y="3611088"/>
            <a:ext cx="1995100" cy="59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20300" y="3361100"/>
            <a:ext cx="5568600" cy="123805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3"/>
          <p:cNvSpPr txBox="1"/>
          <p:nvPr/>
        </p:nvSpPr>
        <p:spPr>
          <a:xfrm>
            <a:off x="85200" y="1488675"/>
            <a:ext cx="5173800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Realizzare un’Infrastruttura di ricerca per la Rete Italiana dei Servizi Geologici regionali (RISG).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23"/>
          <p:cNvSpPr txBox="1"/>
          <p:nvPr/>
        </p:nvSpPr>
        <p:spPr>
          <a:xfrm>
            <a:off x="42600" y="446200"/>
            <a:ext cx="5259000" cy="10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Progetto finanziato dai fondi PNRR del MUR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Mission 4 "Education and Research" - Component 2, "From Research to Enterprise" - Investment Line 3.1, "Fund for the Implementation of an Integrated Research and Innovation Infrastructure System"</a:t>
            </a:r>
            <a:endParaRPr sz="13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5" name="Google Shape;225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239" y="2740400"/>
            <a:ext cx="3163035" cy="770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3"/>
          <p:cNvSpPr txBox="1"/>
          <p:nvPr/>
        </p:nvSpPr>
        <p:spPr>
          <a:xfrm>
            <a:off x="126000" y="2194950"/>
            <a:ext cx="5092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 b="1">
                <a:solidFill>
                  <a:schemeClr val="dk1"/>
                </a:solidFill>
              </a:rPr>
              <a:t>DURATA</a:t>
            </a:r>
            <a:r>
              <a:rPr lang="it" sz="800">
                <a:solidFill>
                  <a:schemeClr val="dk1"/>
                </a:solidFill>
              </a:rPr>
              <a:t>: 1 Ottobre 2022 - 30 Settembre 2025 (a seguito di proroga)</a:t>
            </a:r>
            <a:endParaRPr sz="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 b="1">
                <a:solidFill>
                  <a:schemeClr val="dk1"/>
                </a:solidFill>
              </a:rPr>
              <a:t>16 partners</a:t>
            </a:r>
            <a:r>
              <a:rPr lang="it" sz="800">
                <a:solidFill>
                  <a:schemeClr val="dk1"/>
                </a:solidFill>
              </a:rPr>
              <a:t>: 3 Enti di ricerca and 13 Università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7" name="Google Shape;227;p23"/>
          <p:cNvGrpSpPr/>
          <p:nvPr/>
        </p:nvGrpSpPr>
        <p:grpSpPr>
          <a:xfrm>
            <a:off x="5670475" y="659264"/>
            <a:ext cx="3009325" cy="2671563"/>
            <a:chOff x="5670475" y="659264"/>
            <a:chExt cx="3009325" cy="2671563"/>
          </a:xfrm>
        </p:grpSpPr>
        <p:pic>
          <p:nvPicPr>
            <p:cNvPr id="228" name="Google Shape;228;p2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750174" y="659264"/>
              <a:ext cx="2706733" cy="26715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9" name="Google Shape;229;p23"/>
            <p:cNvSpPr txBox="1"/>
            <p:nvPr/>
          </p:nvSpPr>
          <p:spPr>
            <a:xfrm>
              <a:off x="5670475" y="2740400"/>
              <a:ext cx="1004700" cy="2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 b="1">
                  <a:solidFill>
                    <a:srgbClr val="548235"/>
                  </a:solidFill>
                </a:rPr>
                <a:t>condivisione</a:t>
              </a:r>
              <a:endParaRPr sz="1000" b="1">
                <a:solidFill>
                  <a:srgbClr val="548235"/>
                </a:solidFill>
              </a:endParaRPr>
            </a:p>
          </p:txBody>
        </p:sp>
        <p:sp>
          <p:nvSpPr>
            <p:cNvPr id="230" name="Google Shape;230;p23"/>
            <p:cNvSpPr txBox="1"/>
            <p:nvPr/>
          </p:nvSpPr>
          <p:spPr>
            <a:xfrm>
              <a:off x="6301700" y="707525"/>
              <a:ext cx="1952400" cy="2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 b="1">
                  <a:solidFill>
                    <a:srgbClr val="548235"/>
                  </a:solidFill>
                </a:rPr>
                <a:t>trasferimento conoscenze</a:t>
              </a:r>
              <a:endParaRPr sz="1000" b="1">
                <a:solidFill>
                  <a:srgbClr val="548235"/>
                </a:solidFill>
              </a:endParaRPr>
            </a:p>
          </p:txBody>
        </p:sp>
        <p:sp>
          <p:nvSpPr>
            <p:cNvPr id="231" name="Google Shape;231;p23"/>
            <p:cNvSpPr txBox="1"/>
            <p:nvPr/>
          </p:nvSpPr>
          <p:spPr>
            <a:xfrm>
              <a:off x="7452200" y="2820350"/>
              <a:ext cx="1227600" cy="2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 b="1">
                  <a:solidFill>
                    <a:srgbClr val="548235"/>
                  </a:solidFill>
                </a:rPr>
                <a:t>ambiente cloud</a:t>
              </a:r>
              <a:endParaRPr sz="1000" b="1">
                <a:solidFill>
                  <a:srgbClr val="548235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4"/>
          <p:cNvSpPr txBox="1">
            <a:spLocks noGrp="1"/>
          </p:cNvSpPr>
          <p:nvPr>
            <p:ph type="title"/>
          </p:nvPr>
        </p:nvSpPr>
        <p:spPr>
          <a:xfrm>
            <a:off x="159300" y="88846"/>
            <a:ext cx="8520600" cy="42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Geosciences-IR</a:t>
            </a:r>
            <a:endParaRPr/>
          </a:p>
        </p:txBody>
      </p:sp>
      <p:sp>
        <p:nvSpPr>
          <p:cNvPr id="237" name="Google Shape;237;p24"/>
          <p:cNvSpPr txBox="1">
            <a:spLocks noGrp="1"/>
          </p:cNvSpPr>
          <p:nvPr>
            <p:ph type="sldNum" idx="12"/>
          </p:nvPr>
        </p:nvSpPr>
        <p:spPr>
          <a:xfrm>
            <a:off x="8553614" y="4510447"/>
            <a:ext cx="548700" cy="24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12</a:t>
            </a:fld>
            <a:endParaRPr/>
          </a:p>
        </p:txBody>
      </p:sp>
      <p:pic>
        <p:nvPicPr>
          <p:cNvPr id="238" name="Google Shape;238;p24"/>
          <p:cNvPicPr preferRelativeResize="0"/>
          <p:nvPr/>
        </p:nvPicPr>
        <p:blipFill rotWithShape="1">
          <a:blip r:embed="rId3">
            <a:alphaModFix/>
          </a:blip>
          <a:srcRect r="12724"/>
          <a:stretch/>
        </p:blipFill>
        <p:spPr>
          <a:xfrm>
            <a:off x="6785575" y="88850"/>
            <a:ext cx="2255724" cy="54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1850" y="1407708"/>
            <a:ext cx="4300301" cy="2328073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4"/>
          <p:cNvSpPr txBox="1"/>
          <p:nvPr/>
        </p:nvSpPr>
        <p:spPr>
          <a:xfrm>
            <a:off x="876300" y="641750"/>
            <a:ext cx="7241100" cy="8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600">
                <a:solidFill>
                  <a:schemeClr val="dk1"/>
                </a:solidFill>
              </a:rPr>
              <a:t>GeoSciences-IR affronta prioritariamente 12 temi principali derivanti dai temi oggetto dei tavoli tecnici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241" name="Google Shape;24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2538" y="509450"/>
            <a:ext cx="7937374" cy="424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6650" y="2656425"/>
            <a:ext cx="3611125" cy="18923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5"/>
          <p:cNvSpPr txBox="1">
            <a:spLocks noGrp="1"/>
          </p:cNvSpPr>
          <p:nvPr>
            <p:ph type="title"/>
          </p:nvPr>
        </p:nvSpPr>
        <p:spPr>
          <a:xfrm>
            <a:off x="159300" y="88846"/>
            <a:ext cx="8520600" cy="42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Geosciences-IR: prodotti</a:t>
            </a:r>
            <a:endParaRPr/>
          </a:p>
        </p:txBody>
      </p:sp>
      <p:sp>
        <p:nvSpPr>
          <p:cNvPr id="248" name="Google Shape;248;p25"/>
          <p:cNvSpPr txBox="1">
            <a:spLocks noGrp="1"/>
          </p:cNvSpPr>
          <p:nvPr>
            <p:ph type="sldNum" idx="12"/>
          </p:nvPr>
        </p:nvSpPr>
        <p:spPr>
          <a:xfrm>
            <a:off x="8553614" y="4510447"/>
            <a:ext cx="548700" cy="24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13</a:t>
            </a:fld>
            <a:endParaRPr/>
          </a:p>
        </p:txBody>
      </p:sp>
      <p:pic>
        <p:nvPicPr>
          <p:cNvPr id="249" name="Google Shape;249;p25"/>
          <p:cNvPicPr preferRelativeResize="0"/>
          <p:nvPr/>
        </p:nvPicPr>
        <p:blipFill rotWithShape="1">
          <a:blip r:embed="rId4">
            <a:alphaModFix/>
          </a:blip>
          <a:srcRect r="12724"/>
          <a:stretch/>
        </p:blipFill>
        <p:spPr>
          <a:xfrm>
            <a:off x="6785575" y="88850"/>
            <a:ext cx="2255724" cy="54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2800" y="1068925"/>
            <a:ext cx="1586950" cy="277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64950" y="1325250"/>
            <a:ext cx="4310187" cy="226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00900" y="954187"/>
            <a:ext cx="2152790" cy="205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6"/>
          <p:cNvSpPr txBox="1">
            <a:spLocks noGrp="1"/>
          </p:cNvSpPr>
          <p:nvPr>
            <p:ph type="title"/>
          </p:nvPr>
        </p:nvSpPr>
        <p:spPr>
          <a:xfrm>
            <a:off x="159300" y="88846"/>
            <a:ext cx="8520600" cy="42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Geosciences-IR</a:t>
            </a:r>
            <a:endParaRPr/>
          </a:p>
        </p:txBody>
      </p:sp>
      <p:sp>
        <p:nvSpPr>
          <p:cNvPr id="258" name="Google Shape;258;p26"/>
          <p:cNvSpPr txBox="1">
            <a:spLocks noGrp="1"/>
          </p:cNvSpPr>
          <p:nvPr>
            <p:ph type="sldNum" idx="12"/>
          </p:nvPr>
        </p:nvSpPr>
        <p:spPr>
          <a:xfrm>
            <a:off x="8553614" y="4510447"/>
            <a:ext cx="548700" cy="24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14</a:t>
            </a:fld>
            <a:endParaRPr/>
          </a:p>
        </p:txBody>
      </p:sp>
      <p:pic>
        <p:nvPicPr>
          <p:cNvPr id="259" name="Google Shape;259;p26"/>
          <p:cNvPicPr preferRelativeResize="0"/>
          <p:nvPr/>
        </p:nvPicPr>
        <p:blipFill rotWithShape="1">
          <a:blip r:embed="rId3">
            <a:alphaModFix/>
          </a:blip>
          <a:srcRect r="12724"/>
          <a:stretch/>
        </p:blipFill>
        <p:spPr>
          <a:xfrm>
            <a:off x="6785575" y="88850"/>
            <a:ext cx="2255724" cy="54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3000" y="700800"/>
            <a:ext cx="6963277" cy="386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6175" y="629000"/>
            <a:ext cx="7637924" cy="400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4200" y="700800"/>
            <a:ext cx="3383949" cy="227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5225" y="629000"/>
            <a:ext cx="8626074" cy="4494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" name="Google Shape;268;p27"/>
          <p:cNvGrpSpPr/>
          <p:nvPr/>
        </p:nvGrpSpPr>
        <p:grpSpPr>
          <a:xfrm>
            <a:off x="108436" y="2004770"/>
            <a:ext cx="6440394" cy="2298230"/>
            <a:chOff x="507467" y="2108535"/>
            <a:chExt cx="6205217" cy="2214308"/>
          </a:xfrm>
        </p:grpSpPr>
        <p:sp>
          <p:nvSpPr>
            <p:cNvPr id="269" name="Google Shape;269;p27"/>
            <p:cNvSpPr/>
            <p:nvPr/>
          </p:nvSpPr>
          <p:spPr>
            <a:xfrm>
              <a:off x="743123" y="2973981"/>
              <a:ext cx="5969561" cy="1348863"/>
            </a:xfrm>
            <a:custGeom>
              <a:avLst/>
              <a:gdLst/>
              <a:ahLst/>
              <a:cxnLst/>
              <a:rect l="l" t="t" r="r" b="b"/>
              <a:pathLst>
                <a:path w="22314" h="5042" extrusionOk="0">
                  <a:moveTo>
                    <a:pt x="0" y="5042"/>
                  </a:moveTo>
                  <a:lnTo>
                    <a:pt x="4865" y="0"/>
                  </a:lnTo>
                  <a:lnTo>
                    <a:pt x="22314" y="0"/>
                  </a:lnTo>
                  <a:lnTo>
                    <a:pt x="17448" y="5042"/>
                  </a:lnTo>
                  <a:lnTo>
                    <a:pt x="0" y="5042"/>
                  </a:lnTo>
                  <a:close/>
                </a:path>
              </a:pathLst>
            </a:custGeom>
            <a:solidFill>
              <a:srgbClr val="ABD3F3">
                <a:alpha val="4275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27"/>
            <p:cNvSpPr txBox="1"/>
            <p:nvPr/>
          </p:nvSpPr>
          <p:spPr>
            <a:xfrm rot="-2749856">
              <a:off x="335338" y="3642001"/>
              <a:ext cx="1492082" cy="1509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it" sz="1600" b="0" i="0" u="none" strike="noStrike" cap="none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Institutional</a:t>
              </a:r>
              <a:endParaRPr sz="16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71" name="Google Shape;271;p27"/>
            <p:cNvSpPr/>
            <p:nvPr/>
          </p:nvSpPr>
          <p:spPr>
            <a:xfrm>
              <a:off x="3152459" y="3674095"/>
              <a:ext cx="890592" cy="375338"/>
            </a:xfrm>
            <a:custGeom>
              <a:avLst/>
              <a:gdLst/>
              <a:ahLst/>
              <a:cxnLst/>
              <a:rect l="l" t="t" r="r" b="b"/>
              <a:pathLst>
                <a:path w="3329" h="1403" extrusionOk="0">
                  <a:moveTo>
                    <a:pt x="0" y="235"/>
                  </a:moveTo>
                  <a:cubicBezTo>
                    <a:pt x="0" y="105"/>
                    <a:pt x="105" y="0"/>
                    <a:pt x="234" y="0"/>
                  </a:cubicBezTo>
                  <a:lnTo>
                    <a:pt x="3096" y="0"/>
                  </a:lnTo>
                  <a:cubicBezTo>
                    <a:pt x="3225" y="0"/>
                    <a:pt x="3329" y="105"/>
                    <a:pt x="3329" y="235"/>
                  </a:cubicBezTo>
                  <a:lnTo>
                    <a:pt x="3329" y="1169"/>
                  </a:lnTo>
                  <a:cubicBezTo>
                    <a:pt x="3329" y="1299"/>
                    <a:pt x="3225" y="1403"/>
                    <a:pt x="3096" y="1403"/>
                  </a:cubicBezTo>
                  <a:lnTo>
                    <a:pt x="234" y="1403"/>
                  </a:lnTo>
                  <a:cubicBezTo>
                    <a:pt x="105" y="1403"/>
                    <a:pt x="0" y="1299"/>
                    <a:pt x="0" y="1169"/>
                  </a:cubicBezTo>
                  <a:lnTo>
                    <a:pt x="0" y="235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0000" tIns="45000" rIns="90000" bIns="45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27"/>
            <p:cNvSpPr/>
            <p:nvPr/>
          </p:nvSpPr>
          <p:spPr>
            <a:xfrm>
              <a:off x="3690185" y="2878474"/>
              <a:ext cx="393797" cy="795888"/>
            </a:xfrm>
            <a:custGeom>
              <a:avLst/>
              <a:gdLst/>
              <a:ahLst/>
              <a:cxnLst/>
              <a:rect l="l" t="t" r="r" b="b"/>
              <a:pathLst>
                <a:path w="1472" h="2975" extrusionOk="0">
                  <a:moveTo>
                    <a:pt x="95" y="2825"/>
                  </a:moveTo>
                  <a:lnTo>
                    <a:pt x="157" y="2698"/>
                  </a:lnTo>
                  <a:lnTo>
                    <a:pt x="126" y="2683"/>
                  </a:lnTo>
                  <a:lnTo>
                    <a:pt x="63" y="2809"/>
                  </a:lnTo>
                  <a:lnTo>
                    <a:pt x="95" y="2825"/>
                  </a:lnTo>
                  <a:moveTo>
                    <a:pt x="204" y="2603"/>
                  </a:moveTo>
                  <a:lnTo>
                    <a:pt x="267" y="2477"/>
                  </a:lnTo>
                  <a:lnTo>
                    <a:pt x="235" y="2461"/>
                  </a:lnTo>
                  <a:lnTo>
                    <a:pt x="173" y="2588"/>
                  </a:lnTo>
                  <a:lnTo>
                    <a:pt x="204" y="2603"/>
                  </a:lnTo>
                  <a:moveTo>
                    <a:pt x="314" y="2382"/>
                  </a:moveTo>
                  <a:lnTo>
                    <a:pt x="376" y="2256"/>
                  </a:lnTo>
                  <a:lnTo>
                    <a:pt x="344" y="2240"/>
                  </a:lnTo>
                  <a:lnTo>
                    <a:pt x="282" y="2366"/>
                  </a:lnTo>
                  <a:lnTo>
                    <a:pt x="314" y="2382"/>
                  </a:lnTo>
                  <a:moveTo>
                    <a:pt x="423" y="2161"/>
                  </a:moveTo>
                  <a:lnTo>
                    <a:pt x="485" y="2034"/>
                  </a:lnTo>
                  <a:lnTo>
                    <a:pt x="454" y="2019"/>
                  </a:lnTo>
                  <a:lnTo>
                    <a:pt x="391" y="2145"/>
                  </a:lnTo>
                  <a:lnTo>
                    <a:pt x="423" y="2161"/>
                  </a:lnTo>
                  <a:moveTo>
                    <a:pt x="532" y="1939"/>
                  </a:moveTo>
                  <a:lnTo>
                    <a:pt x="595" y="1813"/>
                  </a:lnTo>
                  <a:lnTo>
                    <a:pt x="563" y="1797"/>
                  </a:lnTo>
                  <a:lnTo>
                    <a:pt x="501" y="1924"/>
                  </a:lnTo>
                  <a:lnTo>
                    <a:pt x="532" y="1939"/>
                  </a:lnTo>
                  <a:moveTo>
                    <a:pt x="642" y="1718"/>
                  </a:moveTo>
                  <a:lnTo>
                    <a:pt x="704" y="1591"/>
                  </a:lnTo>
                  <a:lnTo>
                    <a:pt x="673" y="1576"/>
                  </a:lnTo>
                  <a:lnTo>
                    <a:pt x="610" y="1702"/>
                  </a:lnTo>
                  <a:lnTo>
                    <a:pt x="642" y="1718"/>
                  </a:lnTo>
                  <a:moveTo>
                    <a:pt x="751" y="1497"/>
                  </a:moveTo>
                  <a:lnTo>
                    <a:pt x="814" y="1370"/>
                  </a:lnTo>
                  <a:lnTo>
                    <a:pt x="782" y="1354"/>
                  </a:lnTo>
                  <a:lnTo>
                    <a:pt x="720" y="1481"/>
                  </a:lnTo>
                  <a:lnTo>
                    <a:pt x="751" y="1497"/>
                  </a:lnTo>
                  <a:moveTo>
                    <a:pt x="861" y="1275"/>
                  </a:moveTo>
                  <a:lnTo>
                    <a:pt x="923" y="1149"/>
                  </a:lnTo>
                  <a:lnTo>
                    <a:pt x="891" y="1133"/>
                  </a:lnTo>
                  <a:lnTo>
                    <a:pt x="829" y="1260"/>
                  </a:lnTo>
                  <a:lnTo>
                    <a:pt x="861" y="1275"/>
                  </a:lnTo>
                  <a:moveTo>
                    <a:pt x="970" y="1054"/>
                  </a:moveTo>
                  <a:lnTo>
                    <a:pt x="1032" y="927"/>
                  </a:lnTo>
                  <a:lnTo>
                    <a:pt x="1001" y="912"/>
                  </a:lnTo>
                  <a:lnTo>
                    <a:pt x="938" y="1038"/>
                  </a:lnTo>
                  <a:lnTo>
                    <a:pt x="970" y="1054"/>
                  </a:lnTo>
                  <a:moveTo>
                    <a:pt x="1079" y="832"/>
                  </a:moveTo>
                  <a:lnTo>
                    <a:pt x="1142" y="706"/>
                  </a:lnTo>
                  <a:lnTo>
                    <a:pt x="1110" y="690"/>
                  </a:lnTo>
                  <a:lnTo>
                    <a:pt x="1048" y="817"/>
                  </a:lnTo>
                  <a:lnTo>
                    <a:pt x="1079" y="832"/>
                  </a:lnTo>
                  <a:moveTo>
                    <a:pt x="1189" y="611"/>
                  </a:moveTo>
                  <a:lnTo>
                    <a:pt x="1251" y="485"/>
                  </a:lnTo>
                  <a:lnTo>
                    <a:pt x="1220" y="469"/>
                  </a:lnTo>
                  <a:lnTo>
                    <a:pt x="1157" y="595"/>
                  </a:lnTo>
                  <a:lnTo>
                    <a:pt x="1189" y="611"/>
                  </a:lnTo>
                  <a:moveTo>
                    <a:pt x="1298" y="390"/>
                  </a:moveTo>
                  <a:lnTo>
                    <a:pt x="1361" y="263"/>
                  </a:lnTo>
                  <a:lnTo>
                    <a:pt x="1329" y="247"/>
                  </a:lnTo>
                  <a:lnTo>
                    <a:pt x="1267" y="374"/>
                  </a:lnTo>
                  <a:lnTo>
                    <a:pt x="1298" y="390"/>
                  </a:lnTo>
                  <a:moveTo>
                    <a:pt x="1409" y="167"/>
                  </a:moveTo>
                  <a:lnTo>
                    <a:pt x="1409" y="166"/>
                  </a:lnTo>
                  <a:lnTo>
                    <a:pt x="1377" y="151"/>
                  </a:lnTo>
                  <a:lnTo>
                    <a:pt x="1377" y="152"/>
                  </a:lnTo>
                  <a:lnTo>
                    <a:pt x="1409" y="167"/>
                  </a:lnTo>
                  <a:moveTo>
                    <a:pt x="0" y="2739"/>
                  </a:moveTo>
                  <a:lnTo>
                    <a:pt x="1" y="2975"/>
                  </a:lnTo>
                  <a:lnTo>
                    <a:pt x="189" y="2832"/>
                  </a:lnTo>
                  <a:lnTo>
                    <a:pt x="0" y="2739"/>
                  </a:lnTo>
                  <a:moveTo>
                    <a:pt x="1472" y="238"/>
                  </a:moveTo>
                  <a:lnTo>
                    <a:pt x="1471" y="0"/>
                  </a:lnTo>
                  <a:lnTo>
                    <a:pt x="1282" y="143"/>
                  </a:lnTo>
                  <a:lnTo>
                    <a:pt x="1472" y="238"/>
                  </a:lnTo>
                  <a:close/>
                </a:path>
              </a:pathLst>
            </a:custGeom>
            <a:solidFill>
              <a:srgbClr val="272727"/>
            </a:solidFill>
            <a:ln>
              <a:noFill/>
            </a:ln>
          </p:spPr>
          <p:txBody>
            <a:bodyPr spcFirstLastPara="1" wrap="square" lIns="90000" tIns="45000" rIns="90000" bIns="45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27"/>
            <p:cNvSpPr/>
            <p:nvPr/>
          </p:nvSpPr>
          <p:spPr>
            <a:xfrm>
              <a:off x="1819646" y="3674898"/>
              <a:ext cx="803646" cy="374535"/>
            </a:xfrm>
            <a:custGeom>
              <a:avLst/>
              <a:gdLst/>
              <a:ahLst/>
              <a:cxnLst/>
              <a:rect l="l" t="t" r="r" b="b"/>
              <a:pathLst>
                <a:path w="3004" h="1400" extrusionOk="0">
                  <a:moveTo>
                    <a:pt x="0" y="234"/>
                  </a:moveTo>
                  <a:cubicBezTo>
                    <a:pt x="0" y="104"/>
                    <a:pt x="104" y="0"/>
                    <a:pt x="233" y="0"/>
                  </a:cubicBezTo>
                  <a:lnTo>
                    <a:pt x="2770" y="0"/>
                  </a:lnTo>
                  <a:cubicBezTo>
                    <a:pt x="2899" y="0"/>
                    <a:pt x="3004" y="104"/>
                    <a:pt x="3004" y="234"/>
                  </a:cubicBezTo>
                  <a:lnTo>
                    <a:pt x="3004" y="1167"/>
                  </a:lnTo>
                  <a:cubicBezTo>
                    <a:pt x="3004" y="1296"/>
                    <a:pt x="2899" y="1400"/>
                    <a:pt x="2770" y="1400"/>
                  </a:cubicBezTo>
                  <a:lnTo>
                    <a:pt x="233" y="1400"/>
                  </a:lnTo>
                  <a:cubicBezTo>
                    <a:pt x="104" y="1400"/>
                    <a:pt x="0" y="1296"/>
                    <a:pt x="0" y="1167"/>
                  </a:cubicBezTo>
                  <a:lnTo>
                    <a:pt x="0" y="234"/>
                  </a:lnTo>
                  <a:close/>
                </a:path>
              </a:pathLst>
            </a:custGeom>
            <a:solidFill>
              <a:srgbClr val="1EC08A"/>
            </a:solidFill>
            <a:ln>
              <a:noFill/>
            </a:ln>
          </p:spPr>
          <p:txBody>
            <a:bodyPr spcFirstLastPara="1" wrap="square" lIns="90000" tIns="45000" rIns="90000" bIns="45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27"/>
            <p:cNvSpPr txBox="1"/>
            <p:nvPr/>
          </p:nvSpPr>
          <p:spPr>
            <a:xfrm>
              <a:off x="1819613" y="3741520"/>
              <a:ext cx="803614" cy="2802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it" sz="1100" b="0" i="0" u="none" strike="noStrike" cap="none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Institutional</a:t>
              </a:r>
              <a:br>
                <a:rPr lang="it" sz="1100" b="0" i="0" u="none" strike="noStrike" cap="none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lang="it" sz="1100" b="0" i="0" u="none" strike="noStrike" cap="none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Resources</a:t>
              </a:r>
              <a:endParaRPr sz="11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75" name="Google Shape;275;p27"/>
            <p:cNvSpPr/>
            <p:nvPr/>
          </p:nvSpPr>
          <p:spPr>
            <a:xfrm>
              <a:off x="2238859" y="2878206"/>
              <a:ext cx="184057" cy="796958"/>
            </a:xfrm>
            <a:custGeom>
              <a:avLst/>
              <a:gdLst/>
              <a:ahLst/>
              <a:cxnLst/>
              <a:rect l="l" t="t" r="r" b="b"/>
              <a:pathLst>
                <a:path w="688" h="2979" extrusionOk="0">
                  <a:moveTo>
                    <a:pt x="116" y="2809"/>
                  </a:moveTo>
                  <a:lnTo>
                    <a:pt x="608" y="176"/>
                  </a:lnTo>
                  <a:lnTo>
                    <a:pt x="573" y="170"/>
                  </a:lnTo>
                  <a:lnTo>
                    <a:pt x="81" y="2802"/>
                  </a:lnTo>
                  <a:lnTo>
                    <a:pt x="116" y="2809"/>
                  </a:lnTo>
                  <a:moveTo>
                    <a:pt x="0" y="2751"/>
                  </a:moveTo>
                  <a:lnTo>
                    <a:pt x="66" y="2979"/>
                  </a:lnTo>
                  <a:lnTo>
                    <a:pt x="209" y="2790"/>
                  </a:lnTo>
                  <a:lnTo>
                    <a:pt x="0" y="2751"/>
                  </a:lnTo>
                  <a:moveTo>
                    <a:pt x="688" y="227"/>
                  </a:moveTo>
                  <a:lnTo>
                    <a:pt x="623" y="0"/>
                  </a:lnTo>
                  <a:lnTo>
                    <a:pt x="480" y="188"/>
                  </a:lnTo>
                  <a:lnTo>
                    <a:pt x="688" y="227"/>
                  </a:lnTo>
                  <a:close/>
                </a:path>
              </a:pathLst>
            </a:custGeom>
            <a:solidFill>
              <a:srgbClr val="1EC08A"/>
            </a:solidFill>
            <a:ln>
              <a:noFill/>
            </a:ln>
          </p:spPr>
          <p:txBody>
            <a:bodyPr spcFirstLastPara="1" wrap="square" lIns="90000" tIns="45000" rIns="90000" bIns="45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27"/>
            <p:cNvSpPr/>
            <p:nvPr/>
          </p:nvSpPr>
          <p:spPr>
            <a:xfrm>
              <a:off x="3593341" y="2108535"/>
              <a:ext cx="197969" cy="1565826"/>
            </a:xfrm>
            <a:custGeom>
              <a:avLst/>
              <a:gdLst/>
              <a:ahLst/>
              <a:cxnLst/>
              <a:rect l="l" t="t" r="r" b="b"/>
              <a:pathLst>
                <a:path w="740" h="5853" extrusionOk="0">
                  <a:moveTo>
                    <a:pt x="119" y="5679"/>
                  </a:moveTo>
                  <a:lnTo>
                    <a:pt x="654" y="177"/>
                  </a:lnTo>
                  <a:lnTo>
                    <a:pt x="619" y="174"/>
                  </a:lnTo>
                  <a:lnTo>
                    <a:pt x="84" y="5676"/>
                  </a:lnTo>
                  <a:lnTo>
                    <a:pt x="119" y="5679"/>
                  </a:lnTo>
                  <a:moveTo>
                    <a:pt x="0" y="5632"/>
                  </a:moveTo>
                  <a:lnTo>
                    <a:pt x="85" y="5853"/>
                  </a:lnTo>
                  <a:lnTo>
                    <a:pt x="210" y="5653"/>
                  </a:lnTo>
                  <a:lnTo>
                    <a:pt x="0" y="5632"/>
                  </a:lnTo>
                  <a:moveTo>
                    <a:pt x="740" y="221"/>
                  </a:moveTo>
                  <a:lnTo>
                    <a:pt x="654" y="0"/>
                  </a:lnTo>
                  <a:lnTo>
                    <a:pt x="528" y="201"/>
                  </a:lnTo>
                  <a:lnTo>
                    <a:pt x="740" y="22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0000" tIns="45000" rIns="90000" bIns="45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27"/>
            <p:cNvSpPr txBox="1"/>
            <p:nvPr/>
          </p:nvSpPr>
          <p:spPr>
            <a:xfrm>
              <a:off x="3191213" y="3741520"/>
              <a:ext cx="803700" cy="28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it" sz="11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Industry</a:t>
              </a:r>
              <a:br>
                <a:rPr lang="it" sz="1100" b="0" i="0" u="none" strike="noStrike" cap="none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lang="it" sz="1100" b="0" i="0" u="none" strike="noStrike" cap="none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Resources</a:t>
              </a:r>
              <a:endParaRPr sz="11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278" name="Google Shape;278;p27"/>
          <p:cNvSpPr txBox="1">
            <a:spLocks noGrp="1"/>
          </p:cNvSpPr>
          <p:nvPr>
            <p:ph type="title"/>
          </p:nvPr>
        </p:nvSpPr>
        <p:spPr>
          <a:xfrm>
            <a:off x="159300" y="88846"/>
            <a:ext cx="8520600" cy="42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2500"/>
              <a:t>Il contesto europeo - EOSC federated “System of Systems”</a:t>
            </a:r>
            <a:endParaRPr sz="2500"/>
          </a:p>
        </p:txBody>
      </p:sp>
      <p:sp>
        <p:nvSpPr>
          <p:cNvPr id="279" name="Google Shape;279;p27"/>
          <p:cNvSpPr txBox="1">
            <a:spLocks noGrp="1"/>
          </p:cNvSpPr>
          <p:nvPr>
            <p:ph type="sldNum" idx="12"/>
          </p:nvPr>
        </p:nvSpPr>
        <p:spPr>
          <a:xfrm>
            <a:off x="8553614" y="4510447"/>
            <a:ext cx="548700" cy="24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15</a:t>
            </a:fld>
            <a:endParaRPr/>
          </a:p>
        </p:txBody>
      </p:sp>
      <p:sp>
        <p:nvSpPr>
          <p:cNvPr id="280" name="Google Shape;280;p27"/>
          <p:cNvSpPr txBox="1"/>
          <p:nvPr/>
        </p:nvSpPr>
        <p:spPr>
          <a:xfrm>
            <a:off x="1308775" y="4400275"/>
            <a:ext cx="7018500" cy="2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it" sz="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from "L’opportunità di creare un nodo nazionale italiano per l’EOSC Federation elemento chiave della Scienza Aperta" by Rossi G. (2024).</a:t>
            </a:r>
            <a:endParaRPr sz="8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it" sz="800" b="0" i="0" u="sng" strike="noStrike" cap="none">
                <a:solidFill>
                  <a:srgbClr val="0097A7"/>
                </a:solidFill>
                <a:latin typeface="Trebuchet MS"/>
                <a:ea typeface="Trebuchet MS"/>
                <a:cs typeface="Trebuchet MS"/>
                <a:sym typeface="Trebuchet M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https://agenda.infn.it/event/42629/contributions/239395/attachments/123838/181791/Presentazione%20NODO%20EOSC%20CoPER-CRUI.pdf</a:t>
            </a:r>
            <a:endParaRPr sz="8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281" name="Google Shape;281;p27"/>
          <p:cNvGrpSpPr/>
          <p:nvPr/>
        </p:nvGrpSpPr>
        <p:grpSpPr>
          <a:xfrm>
            <a:off x="249854" y="673041"/>
            <a:ext cx="7086720" cy="1805847"/>
            <a:chOff x="659929" y="825487"/>
            <a:chExt cx="10509743" cy="2678106"/>
          </a:xfrm>
        </p:grpSpPr>
        <p:sp>
          <p:nvSpPr>
            <p:cNvPr id="282" name="Google Shape;282;p27"/>
            <p:cNvSpPr/>
            <p:nvPr/>
          </p:nvSpPr>
          <p:spPr>
            <a:xfrm>
              <a:off x="938073" y="1642880"/>
              <a:ext cx="10231599" cy="1745482"/>
            </a:xfrm>
            <a:custGeom>
              <a:avLst/>
              <a:gdLst/>
              <a:ahLst/>
              <a:cxnLst/>
              <a:rect l="l" t="t" r="r" b="b"/>
              <a:pathLst>
                <a:path w="24848" h="4239" extrusionOk="0">
                  <a:moveTo>
                    <a:pt x="0" y="4239"/>
                  </a:moveTo>
                  <a:lnTo>
                    <a:pt x="4091" y="0"/>
                  </a:lnTo>
                  <a:lnTo>
                    <a:pt x="24848" y="0"/>
                  </a:lnTo>
                  <a:lnTo>
                    <a:pt x="20756" y="4239"/>
                  </a:lnTo>
                  <a:lnTo>
                    <a:pt x="0" y="4239"/>
                  </a:lnTo>
                  <a:close/>
                </a:path>
              </a:pathLst>
            </a:custGeom>
            <a:solidFill>
              <a:srgbClr val="034EA2">
                <a:alpha val="4275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7"/>
            <p:cNvSpPr/>
            <p:nvPr/>
          </p:nvSpPr>
          <p:spPr>
            <a:xfrm>
              <a:off x="4707397" y="2062060"/>
              <a:ext cx="1597658" cy="719770"/>
            </a:xfrm>
            <a:custGeom>
              <a:avLst/>
              <a:gdLst/>
              <a:ahLst/>
              <a:cxnLst/>
              <a:rect l="l" t="t" r="r" b="b"/>
              <a:pathLst>
                <a:path w="3880" h="1748" extrusionOk="0">
                  <a:moveTo>
                    <a:pt x="0" y="0"/>
                  </a:moveTo>
                  <a:lnTo>
                    <a:pt x="3880" y="0"/>
                  </a:lnTo>
                  <a:lnTo>
                    <a:pt x="3880" y="1748"/>
                  </a:lnTo>
                  <a:lnTo>
                    <a:pt x="0" y="1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000" tIns="45000" rIns="90000" bIns="45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27"/>
            <p:cNvSpPr/>
            <p:nvPr/>
          </p:nvSpPr>
          <p:spPr>
            <a:xfrm>
              <a:off x="4707397" y="2062060"/>
              <a:ext cx="1597246" cy="719358"/>
            </a:xfrm>
            <a:custGeom>
              <a:avLst/>
              <a:gdLst/>
              <a:ahLst/>
              <a:cxnLst/>
              <a:rect l="l" t="t" r="r" b="b"/>
              <a:pathLst>
                <a:path w="3879" h="1747" extrusionOk="0">
                  <a:moveTo>
                    <a:pt x="0" y="0"/>
                  </a:moveTo>
                  <a:lnTo>
                    <a:pt x="3879" y="0"/>
                  </a:lnTo>
                  <a:lnTo>
                    <a:pt x="3879" y="1747"/>
                  </a:lnTo>
                  <a:lnTo>
                    <a:pt x="0" y="174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200" cap="flat" cmpd="sng">
              <a:solidFill>
                <a:srgbClr val="034EA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12600" tIns="12600" rIns="12600" bIns="126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27"/>
            <p:cNvSpPr/>
            <p:nvPr/>
          </p:nvSpPr>
          <p:spPr>
            <a:xfrm>
              <a:off x="2346319" y="1966941"/>
              <a:ext cx="1426363" cy="905065"/>
            </a:xfrm>
            <a:custGeom>
              <a:avLst/>
              <a:gdLst/>
              <a:ahLst/>
              <a:cxnLst/>
              <a:rect l="l" t="t" r="r" b="b"/>
              <a:pathLst>
                <a:path w="3464" h="2198" extrusionOk="0">
                  <a:moveTo>
                    <a:pt x="0" y="367"/>
                  </a:moveTo>
                  <a:cubicBezTo>
                    <a:pt x="0" y="164"/>
                    <a:pt x="164" y="0"/>
                    <a:pt x="366" y="0"/>
                  </a:cubicBezTo>
                  <a:lnTo>
                    <a:pt x="3097" y="0"/>
                  </a:lnTo>
                  <a:cubicBezTo>
                    <a:pt x="3299" y="0"/>
                    <a:pt x="3464" y="164"/>
                    <a:pt x="3464" y="367"/>
                  </a:cubicBezTo>
                  <a:lnTo>
                    <a:pt x="3464" y="1832"/>
                  </a:lnTo>
                  <a:cubicBezTo>
                    <a:pt x="3464" y="2034"/>
                    <a:pt x="3299" y="2198"/>
                    <a:pt x="3097" y="2198"/>
                  </a:cubicBezTo>
                  <a:lnTo>
                    <a:pt x="366" y="2198"/>
                  </a:lnTo>
                  <a:cubicBezTo>
                    <a:pt x="164" y="2198"/>
                    <a:pt x="0" y="2034"/>
                    <a:pt x="0" y="1832"/>
                  </a:cubicBezTo>
                  <a:lnTo>
                    <a:pt x="0" y="367"/>
                  </a:lnTo>
                  <a:close/>
                </a:path>
              </a:pathLst>
            </a:custGeom>
            <a:solidFill>
              <a:srgbClr val="034EA2"/>
            </a:solidFill>
            <a:ln>
              <a:noFill/>
            </a:ln>
          </p:spPr>
          <p:txBody>
            <a:bodyPr spcFirstLastPara="1" wrap="square" lIns="90000" tIns="45000" rIns="90000" bIns="45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27"/>
            <p:cNvSpPr/>
            <p:nvPr/>
          </p:nvSpPr>
          <p:spPr>
            <a:xfrm>
              <a:off x="3772272" y="2376651"/>
              <a:ext cx="916183" cy="88118"/>
            </a:xfrm>
            <a:custGeom>
              <a:avLst/>
              <a:gdLst/>
              <a:ahLst/>
              <a:cxnLst/>
              <a:rect l="l" t="t" r="r" b="b"/>
              <a:pathLst>
                <a:path w="2225" h="214" extrusionOk="0">
                  <a:moveTo>
                    <a:pt x="177" y="71"/>
                  </a:moveTo>
                  <a:lnTo>
                    <a:pt x="2049" y="73"/>
                  </a:lnTo>
                  <a:lnTo>
                    <a:pt x="2049" y="143"/>
                  </a:lnTo>
                  <a:lnTo>
                    <a:pt x="177" y="142"/>
                  </a:lnTo>
                  <a:lnTo>
                    <a:pt x="177" y="71"/>
                  </a:lnTo>
                  <a:moveTo>
                    <a:pt x="212" y="212"/>
                  </a:moveTo>
                  <a:lnTo>
                    <a:pt x="0" y="106"/>
                  </a:lnTo>
                  <a:lnTo>
                    <a:pt x="212" y="0"/>
                  </a:lnTo>
                  <a:lnTo>
                    <a:pt x="212" y="212"/>
                  </a:lnTo>
                  <a:moveTo>
                    <a:pt x="2013" y="1"/>
                  </a:moveTo>
                  <a:lnTo>
                    <a:pt x="2225" y="108"/>
                  </a:lnTo>
                  <a:lnTo>
                    <a:pt x="2013" y="214"/>
                  </a:lnTo>
                  <a:lnTo>
                    <a:pt x="2013" y="1"/>
                  </a:lnTo>
                  <a:close/>
                </a:path>
              </a:pathLst>
            </a:custGeom>
            <a:solidFill>
              <a:srgbClr val="034EA2"/>
            </a:solidFill>
            <a:ln>
              <a:noFill/>
            </a:ln>
          </p:spPr>
          <p:txBody>
            <a:bodyPr spcFirstLastPara="1" wrap="square" lIns="90000" tIns="32025" rIns="90000" bIns="320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27"/>
            <p:cNvSpPr/>
            <p:nvPr/>
          </p:nvSpPr>
          <p:spPr>
            <a:xfrm>
              <a:off x="6872885" y="2139060"/>
              <a:ext cx="1190420" cy="577710"/>
            </a:xfrm>
            <a:custGeom>
              <a:avLst/>
              <a:gdLst/>
              <a:ahLst/>
              <a:cxnLst/>
              <a:rect l="l" t="t" r="r" b="b"/>
              <a:pathLst>
                <a:path w="2891" h="1403" extrusionOk="0">
                  <a:moveTo>
                    <a:pt x="0" y="234"/>
                  </a:moveTo>
                  <a:cubicBezTo>
                    <a:pt x="0" y="105"/>
                    <a:pt x="105" y="0"/>
                    <a:pt x="234" y="0"/>
                  </a:cubicBezTo>
                  <a:lnTo>
                    <a:pt x="2658" y="0"/>
                  </a:lnTo>
                  <a:cubicBezTo>
                    <a:pt x="2787" y="0"/>
                    <a:pt x="2891" y="105"/>
                    <a:pt x="2891" y="234"/>
                  </a:cubicBezTo>
                  <a:lnTo>
                    <a:pt x="2891" y="1170"/>
                  </a:lnTo>
                  <a:cubicBezTo>
                    <a:pt x="2891" y="1299"/>
                    <a:pt x="2787" y="1403"/>
                    <a:pt x="2658" y="1403"/>
                  </a:cubicBezTo>
                  <a:lnTo>
                    <a:pt x="234" y="1403"/>
                  </a:lnTo>
                  <a:cubicBezTo>
                    <a:pt x="105" y="1403"/>
                    <a:pt x="0" y="1299"/>
                    <a:pt x="0" y="1170"/>
                  </a:cubicBezTo>
                  <a:lnTo>
                    <a:pt x="0" y="234"/>
                  </a:lnTo>
                  <a:close/>
                </a:path>
              </a:pathLst>
            </a:custGeom>
            <a:solidFill>
              <a:srgbClr val="034EA2"/>
            </a:solidFill>
            <a:ln>
              <a:noFill/>
            </a:ln>
          </p:spPr>
          <p:txBody>
            <a:bodyPr spcFirstLastPara="1" wrap="square" lIns="90000" tIns="45000" rIns="90000" bIns="45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27"/>
            <p:cNvSpPr/>
            <p:nvPr/>
          </p:nvSpPr>
          <p:spPr>
            <a:xfrm>
              <a:off x="6323998" y="2380768"/>
              <a:ext cx="549298" cy="88942"/>
            </a:xfrm>
            <a:custGeom>
              <a:avLst/>
              <a:gdLst/>
              <a:ahLst/>
              <a:cxnLst/>
              <a:rect l="l" t="t" r="r" b="b"/>
              <a:pathLst>
                <a:path w="1334" h="216" extrusionOk="0">
                  <a:moveTo>
                    <a:pt x="177" y="72"/>
                  </a:moveTo>
                  <a:lnTo>
                    <a:pt x="1158" y="75"/>
                  </a:lnTo>
                  <a:lnTo>
                    <a:pt x="1158" y="146"/>
                  </a:lnTo>
                  <a:lnTo>
                    <a:pt x="176" y="142"/>
                  </a:lnTo>
                  <a:lnTo>
                    <a:pt x="177" y="72"/>
                  </a:lnTo>
                  <a:moveTo>
                    <a:pt x="211" y="213"/>
                  </a:moveTo>
                  <a:lnTo>
                    <a:pt x="0" y="107"/>
                  </a:lnTo>
                  <a:lnTo>
                    <a:pt x="212" y="0"/>
                  </a:lnTo>
                  <a:lnTo>
                    <a:pt x="211" y="213"/>
                  </a:lnTo>
                  <a:moveTo>
                    <a:pt x="1123" y="3"/>
                  </a:moveTo>
                  <a:lnTo>
                    <a:pt x="1334" y="111"/>
                  </a:lnTo>
                  <a:lnTo>
                    <a:pt x="1122" y="216"/>
                  </a:lnTo>
                  <a:lnTo>
                    <a:pt x="1123" y="3"/>
                  </a:lnTo>
                  <a:close/>
                </a:path>
              </a:pathLst>
            </a:custGeom>
            <a:solidFill>
              <a:srgbClr val="034EA2"/>
            </a:solidFill>
            <a:ln>
              <a:noFill/>
            </a:ln>
          </p:spPr>
          <p:txBody>
            <a:bodyPr spcFirstLastPara="1" wrap="square" lIns="90000" tIns="32750" rIns="90000" bIns="327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9" name="Google Shape;289;p27"/>
            <p:cNvGrpSpPr/>
            <p:nvPr/>
          </p:nvGrpSpPr>
          <p:grpSpPr>
            <a:xfrm>
              <a:off x="2588443" y="825487"/>
              <a:ext cx="8279409" cy="993483"/>
              <a:chOff x="2588443" y="825487"/>
              <a:chExt cx="8279409" cy="993483"/>
            </a:xfrm>
          </p:grpSpPr>
          <p:sp>
            <p:nvSpPr>
              <p:cNvPr id="290" name="Google Shape;290;p27"/>
              <p:cNvSpPr/>
              <p:nvPr/>
            </p:nvSpPr>
            <p:spPr>
              <a:xfrm>
                <a:off x="2588443" y="825487"/>
                <a:ext cx="8279409" cy="450474"/>
              </a:xfrm>
              <a:custGeom>
                <a:avLst/>
                <a:gdLst/>
                <a:ahLst/>
                <a:cxnLst/>
                <a:rect l="l" t="t" r="r" b="b"/>
                <a:pathLst>
                  <a:path w="20107" h="1094" extrusionOk="0">
                    <a:moveTo>
                      <a:pt x="0" y="0"/>
                    </a:moveTo>
                    <a:lnTo>
                      <a:pt x="20107" y="0"/>
                    </a:lnTo>
                    <a:lnTo>
                      <a:pt x="20107" y="1094"/>
                    </a:lnTo>
                    <a:lnTo>
                      <a:pt x="0" y="10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265"/>
              </a:solidFill>
              <a:ln>
                <a:noFill/>
              </a:ln>
            </p:spPr>
            <p:txBody>
              <a:bodyPr spcFirstLastPara="1" wrap="square" lIns="90000" tIns="45000" rIns="90000" bIns="450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291;p27"/>
              <p:cNvSpPr/>
              <p:nvPr/>
            </p:nvSpPr>
            <p:spPr>
              <a:xfrm>
                <a:off x="8940372" y="1257320"/>
                <a:ext cx="794711" cy="55753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1354" extrusionOk="0">
                    <a:moveTo>
                      <a:pt x="0" y="677"/>
                    </a:moveTo>
                    <a:lnTo>
                      <a:pt x="482" y="677"/>
                    </a:lnTo>
                    <a:lnTo>
                      <a:pt x="482" y="0"/>
                    </a:lnTo>
                    <a:lnTo>
                      <a:pt x="1448" y="0"/>
                    </a:lnTo>
                    <a:lnTo>
                      <a:pt x="1448" y="677"/>
                    </a:lnTo>
                    <a:lnTo>
                      <a:pt x="1930" y="677"/>
                    </a:lnTo>
                    <a:lnTo>
                      <a:pt x="965" y="1354"/>
                    </a:lnTo>
                    <a:lnTo>
                      <a:pt x="0" y="677"/>
                    </a:lnTo>
                    <a:close/>
                  </a:path>
                </a:pathLst>
              </a:custGeom>
              <a:solidFill>
                <a:srgbClr val="FFB265"/>
              </a:solidFill>
              <a:ln>
                <a:noFill/>
              </a:ln>
            </p:spPr>
            <p:txBody>
              <a:bodyPr spcFirstLastPara="1" wrap="square" lIns="90000" tIns="45000" rIns="90000" bIns="450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292;p27"/>
              <p:cNvSpPr/>
              <p:nvPr/>
            </p:nvSpPr>
            <p:spPr>
              <a:xfrm>
                <a:off x="7026067" y="1257320"/>
                <a:ext cx="794711" cy="55753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1354" extrusionOk="0">
                    <a:moveTo>
                      <a:pt x="0" y="677"/>
                    </a:moveTo>
                    <a:lnTo>
                      <a:pt x="482" y="677"/>
                    </a:lnTo>
                    <a:lnTo>
                      <a:pt x="482" y="0"/>
                    </a:lnTo>
                    <a:lnTo>
                      <a:pt x="1446" y="0"/>
                    </a:lnTo>
                    <a:lnTo>
                      <a:pt x="1446" y="677"/>
                    </a:lnTo>
                    <a:lnTo>
                      <a:pt x="1930" y="677"/>
                    </a:lnTo>
                    <a:lnTo>
                      <a:pt x="964" y="1354"/>
                    </a:lnTo>
                    <a:lnTo>
                      <a:pt x="0" y="677"/>
                    </a:lnTo>
                    <a:close/>
                  </a:path>
                </a:pathLst>
              </a:custGeom>
              <a:solidFill>
                <a:srgbClr val="FFB265"/>
              </a:solidFill>
              <a:ln>
                <a:noFill/>
              </a:ln>
            </p:spPr>
            <p:txBody>
              <a:bodyPr spcFirstLastPara="1" wrap="square" lIns="90000" tIns="45000" rIns="90000" bIns="450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27"/>
              <p:cNvSpPr/>
              <p:nvPr/>
            </p:nvSpPr>
            <p:spPr>
              <a:xfrm>
                <a:off x="5162816" y="1261437"/>
                <a:ext cx="794711" cy="55753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1354" extrusionOk="0">
                    <a:moveTo>
                      <a:pt x="0" y="676"/>
                    </a:moveTo>
                    <a:lnTo>
                      <a:pt x="484" y="676"/>
                    </a:lnTo>
                    <a:lnTo>
                      <a:pt x="484" y="0"/>
                    </a:lnTo>
                    <a:lnTo>
                      <a:pt x="1448" y="0"/>
                    </a:lnTo>
                    <a:lnTo>
                      <a:pt x="1448" y="676"/>
                    </a:lnTo>
                    <a:lnTo>
                      <a:pt x="1930" y="676"/>
                    </a:lnTo>
                    <a:lnTo>
                      <a:pt x="966" y="1354"/>
                    </a:lnTo>
                    <a:lnTo>
                      <a:pt x="0" y="676"/>
                    </a:lnTo>
                    <a:close/>
                  </a:path>
                </a:pathLst>
              </a:custGeom>
              <a:solidFill>
                <a:srgbClr val="FFB265"/>
              </a:solidFill>
              <a:ln>
                <a:noFill/>
              </a:ln>
            </p:spPr>
            <p:txBody>
              <a:bodyPr spcFirstLastPara="1" wrap="square" lIns="90000" tIns="45000" rIns="90000" bIns="450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94;p27"/>
              <p:cNvSpPr/>
              <p:nvPr/>
            </p:nvSpPr>
            <p:spPr>
              <a:xfrm>
                <a:off x="2705797" y="1256908"/>
                <a:ext cx="794711" cy="557533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1354" extrusionOk="0">
                    <a:moveTo>
                      <a:pt x="0" y="676"/>
                    </a:moveTo>
                    <a:lnTo>
                      <a:pt x="482" y="676"/>
                    </a:lnTo>
                    <a:lnTo>
                      <a:pt x="482" y="0"/>
                    </a:lnTo>
                    <a:lnTo>
                      <a:pt x="1448" y="0"/>
                    </a:lnTo>
                    <a:lnTo>
                      <a:pt x="1448" y="676"/>
                    </a:lnTo>
                    <a:lnTo>
                      <a:pt x="1930" y="676"/>
                    </a:lnTo>
                    <a:lnTo>
                      <a:pt x="965" y="1354"/>
                    </a:lnTo>
                    <a:lnTo>
                      <a:pt x="0" y="676"/>
                    </a:lnTo>
                    <a:close/>
                  </a:path>
                </a:pathLst>
              </a:custGeom>
              <a:solidFill>
                <a:srgbClr val="FFB265"/>
              </a:solidFill>
              <a:ln>
                <a:noFill/>
              </a:ln>
            </p:spPr>
            <p:txBody>
              <a:bodyPr spcFirstLastPara="1" wrap="square" lIns="90000" tIns="45000" rIns="90000" bIns="450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95;p27"/>
              <p:cNvSpPr txBox="1"/>
              <p:nvPr/>
            </p:nvSpPr>
            <p:spPr>
              <a:xfrm>
                <a:off x="5760025" y="953343"/>
                <a:ext cx="1452900" cy="218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it" sz="1800" b="1" i="0" u="none" strike="noStrike" cap="none">
                    <a:solidFill>
                      <a:srgbClr val="000000"/>
                    </a:solidFill>
                    <a:latin typeface="Trebuchet MS"/>
                    <a:ea typeface="Trebuchet MS"/>
                    <a:cs typeface="Trebuchet MS"/>
                    <a:sym typeface="Trebuchet MS"/>
                  </a:rPr>
                  <a:t>USERS</a:t>
                </a:r>
                <a:endParaRPr sz="1800" b="0" i="0" u="none" strike="noStrike" cap="none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endParaRPr>
              </a:p>
            </p:txBody>
          </p:sp>
        </p:grpSp>
        <p:sp>
          <p:nvSpPr>
            <p:cNvPr id="296" name="Google Shape;296;p27"/>
            <p:cNvSpPr txBox="1"/>
            <p:nvPr/>
          </p:nvSpPr>
          <p:spPr>
            <a:xfrm>
              <a:off x="4727664" y="2185993"/>
              <a:ext cx="1564800" cy="55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it" b="1" i="0" u="none" strike="noStrike" cap="none">
                  <a:solidFill>
                    <a:srgbClr val="034EA2"/>
                  </a:solidFill>
                  <a:latin typeface="Calibri"/>
                  <a:ea typeface="Calibri"/>
                  <a:cs typeface="Calibri"/>
                  <a:sym typeface="Calibri"/>
                </a:rPr>
                <a:t>EOSC EU</a:t>
              </a:r>
              <a:br>
                <a:rPr lang="it" b="1">
                  <a:solidFill>
                    <a:srgbClr val="034EA2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it" b="1">
                  <a:solidFill>
                    <a:srgbClr val="034EA2"/>
                  </a:solidFill>
                  <a:latin typeface="Calibri"/>
                  <a:ea typeface="Calibri"/>
                  <a:cs typeface="Calibri"/>
                  <a:sym typeface="Calibri"/>
                </a:rPr>
                <a:t>Node</a:t>
              </a:r>
              <a:endParaRPr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27"/>
            <p:cNvSpPr txBox="1"/>
            <p:nvPr/>
          </p:nvSpPr>
          <p:spPr>
            <a:xfrm>
              <a:off x="2346316" y="2086449"/>
              <a:ext cx="1426500" cy="73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it" sz="120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EC Public</a:t>
              </a:r>
              <a:br>
                <a:rPr lang="it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it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Administration </a:t>
              </a:r>
              <a:br>
                <a:rPr lang="it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it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Services</a:t>
              </a:r>
              <a:endParaRPr sz="12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27"/>
            <p:cNvSpPr txBox="1"/>
            <p:nvPr/>
          </p:nvSpPr>
          <p:spPr>
            <a:xfrm>
              <a:off x="6872859" y="2181278"/>
              <a:ext cx="1190400" cy="37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it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Horizontal</a:t>
              </a:r>
              <a:br>
                <a:rPr lang="it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it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Services</a:t>
              </a:r>
              <a:endParaRPr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27"/>
            <p:cNvSpPr txBox="1"/>
            <p:nvPr/>
          </p:nvSpPr>
          <p:spPr>
            <a:xfrm rot="-2801195">
              <a:off x="492611" y="2113369"/>
              <a:ext cx="2443335" cy="5946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it" sz="1600" b="0" i="0" u="none" strike="noStrike" cap="none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European</a:t>
              </a:r>
              <a:endParaRPr sz="16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300" name="Google Shape;300;p27"/>
          <p:cNvGrpSpPr/>
          <p:nvPr/>
        </p:nvGrpSpPr>
        <p:grpSpPr>
          <a:xfrm>
            <a:off x="375511" y="2004758"/>
            <a:ext cx="6343243" cy="1451918"/>
            <a:chOff x="764789" y="2108524"/>
            <a:chExt cx="6111613" cy="1398900"/>
          </a:xfrm>
        </p:grpSpPr>
        <p:sp>
          <p:nvSpPr>
            <p:cNvPr id="301" name="Google Shape;301;p27"/>
            <p:cNvSpPr/>
            <p:nvPr/>
          </p:nvSpPr>
          <p:spPr>
            <a:xfrm>
              <a:off x="942697" y="2240960"/>
              <a:ext cx="5933705" cy="1266463"/>
            </a:xfrm>
            <a:custGeom>
              <a:avLst/>
              <a:gdLst/>
              <a:ahLst/>
              <a:cxnLst/>
              <a:rect l="l" t="t" r="r" b="b"/>
              <a:pathLst>
                <a:path w="22180" h="4734" extrusionOk="0">
                  <a:moveTo>
                    <a:pt x="0" y="4734"/>
                  </a:moveTo>
                  <a:lnTo>
                    <a:pt x="4568" y="0"/>
                  </a:lnTo>
                  <a:lnTo>
                    <a:pt x="22180" y="0"/>
                  </a:lnTo>
                  <a:lnTo>
                    <a:pt x="17612" y="4734"/>
                  </a:lnTo>
                  <a:lnTo>
                    <a:pt x="0" y="4734"/>
                  </a:lnTo>
                  <a:close/>
                </a:path>
              </a:pathLst>
            </a:custGeom>
            <a:solidFill>
              <a:srgbClr val="3492FB">
                <a:alpha val="4275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27"/>
            <p:cNvSpPr txBox="1"/>
            <p:nvPr/>
          </p:nvSpPr>
          <p:spPr>
            <a:xfrm rot="-2873498">
              <a:off x="615330" y="2576836"/>
              <a:ext cx="1349818" cy="196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it" sz="1600" b="0" i="0" u="none" strike="noStrike" cap="none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National</a:t>
              </a:r>
              <a:endParaRPr sz="16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03" name="Google Shape;303;p27"/>
            <p:cNvSpPr txBox="1"/>
            <p:nvPr/>
          </p:nvSpPr>
          <p:spPr>
            <a:xfrm rot="-2871835">
              <a:off x="639989" y="2897831"/>
              <a:ext cx="1201532" cy="1964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it" sz="1600" b="0" i="0" u="none" strike="noStrike" cap="none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Regional</a:t>
              </a:r>
              <a:endParaRPr sz="16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04" name="Google Shape;304;p27"/>
            <p:cNvSpPr/>
            <p:nvPr/>
          </p:nvSpPr>
          <p:spPr>
            <a:xfrm>
              <a:off x="3872638" y="2558781"/>
              <a:ext cx="583204" cy="313807"/>
            </a:xfrm>
            <a:custGeom>
              <a:avLst/>
              <a:gdLst/>
              <a:ahLst/>
              <a:cxnLst/>
              <a:rect l="l" t="t" r="r" b="b"/>
              <a:pathLst>
                <a:path w="2180" h="1173" extrusionOk="0">
                  <a:moveTo>
                    <a:pt x="0" y="0"/>
                  </a:moveTo>
                  <a:lnTo>
                    <a:pt x="2180" y="0"/>
                  </a:lnTo>
                  <a:lnTo>
                    <a:pt x="2180" y="1173"/>
                  </a:lnTo>
                  <a:lnTo>
                    <a:pt x="0" y="11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00" cap="flat" cmpd="sng">
              <a:solidFill>
                <a:srgbClr val="1C7CC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6100" tIns="6100" rIns="6100" bIns="61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27"/>
            <p:cNvSpPr/>
            <p:nvPr/>
          </p:nvSpPr>
          <p:spPr>
            <a:xfrm>
              <a:off x="2591458" y="3068685"/>
              <a:ext cx="773415" cy="375338"/>
            </a:xfrm>
            <a:custGeom>
              <a:avLst/>
              <a:gdLst/>
              <a:ahLst/>
              <a:cxnLst/>
              <a:rect l="l" t="t" r="r" b="b"/>
              <a:pathLst>
                <a:path w="2891" h="1403" extrusionOk="0">
                  <a:moveTo>
                    <a:pt x="0" y="234"/>
                  </a:moveTo>
                  <a:cubicBezTo>
                    <a:pt x="0" y="105"/>
                    <a:pt x="105" y="0"/>
                    <a:pt x="234" y="0"/>
                  </a:cubicBezTo>
                  <a:lnTo>
                    <a:pt x="2657" y="0"/>
                  </a:lnTo>
                  <a:cubicBezTo>
                    <a:pt x="2786" y="0"/>
                    <a:pt x="2891" y="105"/>
                    <a:pt x="2891" y="234"/>
                  </a:cubicBezTo>
                  <a:lnTo>
                    <a:pt x="2891" y="1169"/>
                  </a:lnTo>
                  <a:cubicBezTo>
                    <a:pt x="2891" y="1298"/>
                    <a:pt x="2786" y="1403"/>
                    <a:pt x="2657" y="1403"/>
                  </a:cubicBezTo>
                  <a:lnTo>
                    <a:pt x="234" y="1403"/>
                  </a:lnTo>
                  <a:cubicBezTo>
                    <a:pt x="105" y="1403"/>
                    <a:pt x="0" y="1298"/>
                    <a:pt x="0" y="1169"/>
                  </a:cubicBezTo>
                  <a:lnTo>
                    <a:pt x="0" y="234"/>
                  </a:lnTo>
                  <a:close/>
                </a:path>
              </a:pathLst>
            </a:custGeom>
            <a:solidFill>
              <a:srgbClr val="3492FB"/>
            </a:solidFill>
            <a:ln>
              <a:noFill/>
            </a:ln>
          </p:spPr>
          <p:txBody>
            <a:bodyPr spcFirstLastPara="1" wrap="square" lIns="90000" tIns="45000" rIns="90000" bIns="45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27"/>
            <p:cNvSpPr/>
            <p:nvPr/>
          </p:nvSpPr>
          <p:spPr>
            <a:xfrm>
              <a:off x="2596273" y="2878206"/>
              <a:ext cx="192618" cy="190745"/>
            </a:xfrm>
            <a:custGeom>
              <a:avLst/>
              <a:gdLst/>
              <a:ahLst/>
              <a:cxnLst/>
              <a:rect l="l" t="t" r="r" b="b"/>
              <a:pathLst>
                <a:path w="720" h="713" extrusionOk="0">
                  <a:moveTo>
                    <a:pt x="582" y="601"/>
                  </a:moveTo>
                  <a:lnTo>
                    <a:pt x="482" y="502"/>
                  </a:lnTo>
                  <a:lnTo>
                    <a:pt x="507" y="477"/>
                  </a:lnTo>
                  <a:lnTo>
                    <a:pt x="607" y="576"/>
                  </a:lnTo>
                  <a:lnTo>
                    <a:pt x="582" y="601"/>
                  </a:lnTo>
                  <a:moveTo>
                    <a:pt x="406" y="428"/>
                  </a:moveTo>
                  <a:lnTo>
                    <a:pt x="306" y="328"/>
                  </a:lnTo>
                  <a:lnTo>
                    <a:pt x="330" y="303"/>
                  </a:lnTo>
                  <a:lnTo>
                    <a:pt x="431" y="403"/>
                  </a:lnTo>
                  <a:lnTo>
                    <a:pt x="406" y="428"/>
                  </a:lnTo>
                  <a:moveTo>
                    <a:pt x="230" y="254"/>
                  </a:moveTo>
                  <a:lnTo>
                    <a:pt x="130" y="154"/>
                  </a:lnTo>
                  <a:lnTo>
                    <a:pt x="155" y="129"/>
                  </a:lnTo>
                  <a:lnTo>
                    <a:pt x="255" y="229"/>
                  </a:lnTo>
                  <a:lnTo>
                    <a:pt x="230" y="254"/>
                  </a:lnTo>
                  <a:moveTo>
                    <a:pt x="644" y="489"/>
                  </a:moveTo>
                  <a:lnTo>
                    <a:pt x="720" y="713"/>
                  </a:lnTo>
                  <a:lnTo>
                    <a:pt x="495" y="639"/>
                  </a:lnTo>
                  <a:lnTo>
                    <a:pt x="644" y="489"/>
                  </a:lnTo>
                  <a:moveTo>
                    <a:pt x="76" y="225"/>
                  </a:moveTo>
                  <a:lnTo>
                    <a:pt x="0" y="0"/>
                  </a:lnTo>
                  <a:lnTo>
                    <a:pt x="225" y="74"/>
                  </a:lnTo>
                  <a:lnTo>
                    <a:pt x="76" y="225"/>
                  </a:lnTo>
                  <a:close/>
                </a:path>
              </a:pathLst>
            </a:custGeom>
            <a:solidFill>
              <a:srgbClr val="1C7CCA"/>
            </a:solidFill>
            <a:ln>
              <a:noFill/>
            </a:ln>
          </p:spPr>
          <p:txBody>
            <a:bodyPr spcFirstLastPara="1" wrap="square" lIns="90000" tIns="45000" rIns="90000" bIns="45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27"/>
            <p:cNvSpPr txBox="1"/>
            <p:nvPr/>
          </p:nvSpPr>
          <p:spPr>
            <a:xfrm>
              <a:off x="3870812" y="2595432"/>
              <a:ext cx="583200" cy="2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" sz="1300" b="0" i="0" u="none" strike="noStrike" cap="none">
                  <a:solidFill>
                    <a:srgbClr val="1C7CCA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EOSC</a:t>
              </a:r>
              <a:br>
                <a:rPr lang="it" sz="1300">
                  <a:solidFill>
                    <a:srgbClr val="1C7CCA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lang="it" sz="1300">
                  <a:solidFill>
                    <a:srgbClr val="1C7CCA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Node B</a:t>
              </a:r>
              <a:endParaRPr sz="13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08" name="Google Shape;308;p27"/>
            <p:cNvSpPr txBox="1"/>
            <p:nvPr/>
          </p:nvSpPr>
          <p:spPr>
            <a:xfrm>
              <a:off x="2601795" y="3104459"/>
              <a:ext cx="750000" cy="31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" sz="1300" b="0" i="0" u="none" strike="noStrike" cap="none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National</a:t>
              </a:r>
              <a:br>
                <a:rPr lang="it" sz="13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lang="it" sz="13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Resources</a:t>
              </a:r>
              <a:endParaRPr sz="13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09" name="Google Shape;309;p27"/>
            <p:cNvSpPr/>
            <p:nvPr/>
          </p:nvSpPr>
          <p:spPr>
            <a:xfrm>
              <a:off x="2136129" y="2566004"/>
              <a:ext cx="598186" cy="305246"/>
            </a:xfrm>
            <a:custGeom>
              <a:avLst/>
              <a:gdLst/>
              <a:ahLst/>
              <a:cxnLst/>
              <a:rect l="l" t="t" r="r" b="b"/>
              <a:pathLst>
                <a:path w="2236" h="1141" extrusionOk="0">
                  <a:moveTo>
                    <a:pt x="0" y="0"/>
                  </a:moveTo>
                  <a:lnTo>
                    <a:pt x="2236" y="0"/>
                  </a:lnTo>
                  <a:lnTo>
                    <a:pt x="2236" y="1141"/>
                  </a:lnTo>
                  <a:lnTo>
                    <a:pt x="0" y="11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00" cap="flat" cmpd="sng">
              <a:solidFill>
                <a:srgbClr val="1C7CC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6100" tIns="6100" rIns="6100" bIns="61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7"/>
            <p:cNvSpPr txBox="1"/>
            <p:nvPr/>
          </p:nvSpPr>
          <p:spPr>
            <a:xfrm>
              <a:off x="2131966" y="2595377"/>
              <a:ext cx="583200" cy="24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" sz="1300" b="0" i="0" u="none" strike="noStrike" cap="none">
                  <a:solidFill>
                    <a:srgbClr val="1C7CCA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EOSC</a:t>
              </a:r>
              <a:br>
                <a:rPr lang="it" sz="1300">
                  <a:solidFill>
                    <a:srgbClr val="1C7CCA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lang="it" sz="1300">
                  <a:solidFill>
                    <a:srgbClr val="1C7CCA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Node A</a:t>
              </a:r>
              <a:endParaRPr sz="13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11" name="Google Shape;311;p27"/>
            <p:cNvSpPr/>
            <p:nvPr/>
          </p:nvSpPr>
          <p:spPr>
            <a:xfrm>
              <a:off x="2686429" y="2108535"/>
              <a:ext cx="715897" cy="451850"/>
            </a:xfrm>
            <a:custGeom>
              <a:avLst/>
              <a:gdLst/>
              <a:ahLst/>
              <a:cxnLst/>
              <a:rect l="l" t="t" r="r" b="b"/>
              <a:pathLst>
                <a:path w="2676" h="1689" extrusionOk="0">
                  <a:moveTo>
                    <a:pt x="2518" y="79"/>
                  </a:moveTo>
                  <a:lnTo>
                    <a:pt x="2488" y="98"/>
                  </a:lnTo>
                  <a:lnTo>
                    <a:pt x="2507" y="128"/>
                  </a:lnTo>
                  <a:lnTo>
                    <a:pt x="2536" y="109"/>
                  </a:lnTo>
                  <a:lnTo>
                    <a:pt x="2518" y="79"/>
                  </a:lnTo>
                  <a:moveTo>
                    <a:pt x="2458" y="117"/>
                  </a:moveTo>
                  <a:lnTo>
                    <a:pt x="2428" y="136"/>
                  </a:lnTo>
                  <a:lnTo>
                    <a:pt x="2447" y="166"/>
                  </a:lnTo>
                  <a:lnTo>
                    <a:pt x="2477" y="147"/>
                  </a:lnTo>
                  <a:lnTo>
                    <a:pt x="2458" y="117"/>
                  </a:lnTo>
                  <a:moveTo>
                    <a:pt x="2398" y="155"/>
                  </a:moveTo>
                  <a:lnTo>
                    <a:pt x="2368" y="173"/>
                  </a:lnTo>
                  <a:lnTo>
                    <a:pt x="2387" y="203"/>
                  </a:lnTo>
                  <a:lnTo>
                    <a:pt x="2417" y="184"/>
                  </a:lnTo>
                  <a:lnTo>
                    <a:pt x="2398" y="155"/>
                  </a:lnTo>
                  <a:moveTo>
                    <a:pt x="2339" y="192"/>
                  </a:moveTo>
                  <a:lnTo>
                    <a:pt x="2309" y="211"/>
                  </a:lnTo>
                  <a:lnTo>
                    <a:pt x="2328" y="241"/>
                  </a:lnTo>
                  <a:lnTo>
                    <a:pt x="2357" y="222"/>
                  </a:lnTo>
                  <a:lnTo>
                    <a:pt x="2339" y="192"/>
                  </a:lnTo>
                  <a:moveTo>
                    <a:pt x="2279" y="230"/>
                  </a:moveTo>
                  <a:lnTo>
                    <a:pt x="2249" y="249"/>
                  </a:lnTo>
                  <a:lnTo>
                    <a:pt x="2268" y="279"/>
                  </a:lnTo>
                  <a:lnTo>
                    <a:pt x="2298" y="260"/>
                  </a:lnTo>
                  <a:lnTo>
                    <a:pt x="2279" y="230"/>
                  </a:lnTo>
                  <a:moveTo>
                    <a:pt x="2219" y="268"/>
                  </a:moveTo>
                  <a:lnTo>
                    <a:pt x="2189" y="286"/>
                  </a:lnTo>
                  <a:lnTo>
                    <a:pt x="2208" y="317"/>
                  </a:lnTo>
                  <a:lnTo>
                    <a:pt x="2238" y="297"/>
                  </a:lnTo>
                  <a:lnTo>
                    <a:pt x="2219" y="268"/>
                  </a:lnTo>
                  <a:moveTo>
                    <a:pt x="2160" y="306"/>
                  </a:moveTo>
                  <a:lnTo>
                    <a:pt x="2130" y="325"/>
                  </a:lnTo>
                  <a:lnTo>
                    <a:pt x="2149" y="355"/>
                  </a:lnTo>
                  <a:lnTo>
                    <a:pt x="2178" y="336"/>
                  </a:lnTo>
                  <a:lnTo>
                    <a:pt x="2160" y="306"/>
                  </a:lnTo>
                  <a:moveTo>
                    <a:pt x="2100" y="344"/>
                  </a:moveTo>
                  <a:lnTo>
                    <a:pt x="2070" y="363"/>
                  </a:lnTo>
                  <a:lnTo>
                    <a:pt x="2089" y="393"/>
                  </a:lnTo>
                  <a:lnTo>
                    <a:pt x="2119" y="374"/>
                  </a:lnTo>
                  <a:lnTo>
                    <a:pt x="2100" y="344"/>
                  </a:lnTo>
                  <a:moveTo>
                    <a:pt x="2040" y="381"/>
                  </a:moveTo>
                  <a:lnTo>
                    <a:pt x="2010" y="400"/>
                  </a:lnTo>
                  <a:lnTo>
                    <a:pt x="2029" y="430"/>
                  </a:lnTo>
                  <a:lnTo>
                    <a:pt x="2059" y="411"/>
                  </a:lnTo>
                  <a:lnTo>
                    <a:pt x="2040" y="381"/>
                  </a:lnTo>
                  <a:moveTo>
                    <a:pt x="1981" y="419"/>
                  </a:moveTo>
                  <a:lnTo>
                    <a:pt x="1951" y="438"/>
                  </a:lnTo>
                  <a:lnTo>
                    <a:pt x="1970" y="468"/>
                  </a:lnTo>
                  <a:lnTo>
                    <a:pt x="1999" y="449"/>
                  </a:lnTo>
                  <a:lnTo>
                    <a:pt x="1981" y="419"/>
                  </a:lnTo>
                  <a:moveTo>
                    <a:pt x="1921" y="457"/>
                  </a:moveTo>
                  <a:lnTo>
                    <a:pt x="1891" y="476"/>
                  </a:lnTo>
                  <a:lnTo>
                    <a:pt x="1910" y="505"/>
                  </a:lnTo>
                  <a:lnTo>
                    <a:pt x="1940" y="487"/>
                  </a:lnTo>
                  <a:lnTo>
                    <a:pt x="1921" y="457"/>
                  </a:lnTo>
                  <a:moveTo>
                    <a:pt x="1861" y="494"/>
                  </a:moveTo>
                  <a:lnTo>
                    <a:pt x="1831" y="513"/>
                  </a:lnTo>
                  <a:lnTo>
                    <a:pt x="1850" y="543"/>
                  </a:lnTo>
                  <a:lnTo>
                    <a:pt x="1880" y="524"/>
                  </a:lnTo>
                  <a:lnTo>
                    <a:pt x="1861" y="494"/>
                  </a:lnTo>
                  <a:moveTo>
                    <a:pt x="1802" y="532"/>
                  </a:moveTo>
                  <a:lnTo>
                    <a:pt x="1772" y="551"/>
                  </a:lnTo>
                  <a:lnTo>
                    <a:pt x="1790" y="581"/>
                  </a:lnTo>
                  <a:lnTo>
                    <a:pt x="1820" y="562"/>
                  </a:lnTo>
                  <a:lnTo>
                    <a:pt x="1802" y="532"/>
                  </a:lnTo>
                  <a:moveTo>
                    <a:pt x="1742" y="570"/>
                  </a:moveTo>
                  <a:lnTo>
                    <a:pt x="1712" y="589"/>
                  </a:lnTo>
                  <a:lnTo>
                    <a:pt x="1731" y="618"/>
                  </a:lnTo>
                  <a:lnTo>
                    <a:pt x="1761" y="600"/>
                  </a:lnTo>
                  <a:lnTo>
                    <a:pt x="1742" y="570"/>
                  </a:lnTo>
                  <a:moveTo>
                    <a:pt x="1682" y="607"/>
                  </a:moveTo>
                  <a:lnTo>
                    <a:pt x="1652" y="626"/>
                  </a:lnTo>
                  <a:lnTo>
                    <a:pt x="1671" y="656"/>
                  </a:lnTo>
                  <a:lnTo>
                    <a:pt x="1701" y="637"/>
                  </a:lnTo>
                  <a:lnTo>
                    <a:pt x="1682" y="607"/>
                  </a:lnTo>
                  <a:moveTo>
                    <a:pt x="1622" y="645"/>
                  </a:moveTo>
                  <a:lnTo>
                    <a:pt x="1593" y="664"/>
                  </a:lnTo>
                  <a:lnTo>
                    <a:pt x="1611" y="694"/>
                  </a:lnTo>
                  <a:lnTo>
                    <a:pt x="1641" y="675"/>
                  </a:lnTo>
                  <a:lnTo>
                    <a:pt x="1622" y="645"/>
                  </a:lnTo>
                  <a:moveTo>
                    <a:pt x="1563" y="683"/>
                  </a:moveTo>
                  <a:lnTo>
                    <a:pt x="1533" y="701"/>
                  </a:lnTo>
                  <a:lnTo>
                    <a:pt x="1552" y="731"/>
                  </a:lnTo>
                  <a:lnTo>
                    <a:pt x="1582" y="712"/>
                  </a:lnTo>
                  <a:lnTo>
                    <a:pt x="1563" y="683"/>
                  </a:lnTo>
                  <a:moveTo>
                    <a:pt x="1503" y="720"/>
                  </a:moveTo>
                  <a:lnTo>
                    <a:pt x="1473" y="739"/>
                  </a:lnTo>
                  <a:lnTo>
                    <a:pt x="1492" y="769"/>
                  </a:lnTo>
                  <a:lnTo>
                    <a:pt x="1522" y="750"/>
                  </a:lnTo>
                  <a:lnTo>
                    <a:pt x="1503" y="720"/>
                  </a:lnTo>
                  <a:moveTo>
                    <a:pt x="1443" y="758"/>
                  </a:moveTo>
                  <a:lnTo>
                    <a:pt x="1414" y="777"/>
                  </a:lnTo>
                  <a:lnTo>
                    <a:pt x="1432" y="807"/>
                  </a:lnTo>
                  <a:lnTo>
                    <a:pt x="1462" y="788"/>
                  </a:lnTo>
                  <a:lnTo>
                    <a:pt x="1443" y="758"/>
                  </a:lnTo>
                  <a:moveTo>
                    <a:pt x="1384" y="796"/>
                  </a:moveTo>
                  <a:lnTo>
                    <a:pt x="1354" y="814"/>
                  </a:lnTo>
                  <a:lnTo>
                    <a:pt x="1373" y="844"/>
                  </a:lnTo>
                  <a:lnTo>
                    <a:pt x="1403" y="825"/>
                  </a:lnTo>
                  <a:lnTo>
                    <a:pt x="1384" y="796"/>
                  </a:lnTo>
                  <a:moveTo>
                    <a:pt x="1324" y="833"/>
                  </a:moveTo>
                  <a:lnTo>
                    <a:pt x="1294" y="852"/>
                  </a:lnTo>
                  <a:lnTo>
                    <a:pt x="1313" y="882"/>
                  </a:lnTo>
                  <a:lnTo>
                    <a:pt x="1343" y="863"/>
                  </a:lnTo>
                  <a:lnTo>
                    <a:pt x="1324" y="833"/>
                  </a:lnTo>
                  <a:moveTo>
                    <a:pt x="1264" y="871"/>
                  </a:moveTo>
                  <a:lnTo>
                    <a:pt x="1235" y="890"/>
                  </a:lnTo>
                  <a:lnTo>
                    <a:pt x="1253" y="920"/>
                  </a:lnTo>
                  <a:lnTo>
                    <a:pt x="1283" y="901"/>
                  </a:lnTo>
                  <a:lnTo>
                    <a:pt x="1264" y="871"/>
                  </a:lnTo>
                  <a:moveTo>
                    <a:pt x="1205" y="909"/>
                  </a:moveTo>
                  <a:lnTo>
                    <a:pt x="1175" y="927"/>
                  </a:lnTo>
                  <a:lnTo>
                    <a:pt x="1194" y="957"/>
                  </a:lnTo>
                  <a:lnTo>
                    <a:pt x="1224" y="938"/>
                  </a:lnTo>
                  <a:lnTo>
                    <a:pt x="1205" y="909"/>
                  </a:lnTo>
                  <a:moveTo>
                    <a:pt x="1145" y="946"/>
                  </a:moveTo>
                  <a:lnTo>
                    <a:pt x="1115" y="965"/>
                  </a:lnTo>
                  <a:lnTo>
                    <a:pt x="1134" y="995"/>
                  </a:lnTo>
                  <a:lnTo>
                    <a:pt x="1164" y="976"/>
                  </a:lnTo>
                  <a:lnTo>
                    <a:pt x="1145" y="946"/>
                  </a:lnTo>
                  <a:moveTo>
                    <a:pt x="1085" y="984"/>
                  </a:moveTo>
                  <a:lnTo>
                    <a:pt x="1056" y="1003"/>
                  </a:lnTo>
                  <a:lnTo>
                    <a:pt x="1074" y="1032"/>
                  </a:lnTo>
                  <a:lnTo>
                    <a:pt x="1104" y="1014"/>
                  </a:lnTo>
                  <a:lnTo>
                    <a:pt x="1085" y="984"/>
                  </a:lnTo>
                  <a:moveTo>
                    <a:pt x="1026" y="1021"/>
                  </a:moveTo>
                  <a:lnTo>
                    <a:pt x="996" y="1040"/>
                  </a:lnTo>
                  <a:lnTo>
                    <a:pt x="1015" y="1070"/>
                  </a:lnTo>
                  <a:lnTo>
                    <a:pt x="1045" y="1051"/>
                  </a:lnTo>
                  <a:lnTo>
                    <a:pt x="1026" y="1021"/>
                  </a:lnTo>
                  <a:moveTo>
                    <a:pt x="966" y="1059"/>
                  </a:moveTo>
                  <a:lnTo>
                    <a:pt x="936" y="1078"/>
                  </a:lnTo>
                  <a:lnTo>
                    <a:pt x="955" y="1108"/>
                  </a:lnTo>
                  <a:lnTo>
                    <a:pt x="985" y="1089"/>
                  </a:lnTo>
                  <a:lnTo>
                    <a:pt x="966" y="1059"/>
                  </a:lnTo>
                  <a:moveTo>
                    <a:pt x="906" y="1097"/>
                  </a:moveTo>
                  <a:lnTo>
                    <a:pt x="877" y="1116"/>
                  </a:lnTo>
                  <a:lnTo>
                    <a:pt x="895" y="1145"/>
                  </a:lnTo>
                  <a:lnTo>
                    <a:pt x="925" y="1127"/>
                  </a:lnTo>
                  <a:lnTo>
                    <a:pt x="906" y="1097"/>
                  </a:lnTo>
                  <a:moveTo>
                    <a:pt x="847" y="1134"/>
                  </a:moveTo>
                  <a:lnTo>
                    <a:pt x="817" y="1153"/>
                  </a:lnTo>
                  <a:lnTo>
                    <a:pt x="836" y="1183"/>
                  </a:lnTo>
                  <a:lnTo>
                    <a:pt x="866" y="1164"/>
                  </a:lnTo>
                  <a:lnTo>
                    <a:pt x="847" y="1134"/>
                  </a:lnTo>
                  <a:moveTo>
                    <a:pt x="787" y="1172"/>
                  </a:moveTo>
                  <a:lnTo>
                    <a:pt x="757" y="1191"/>
                  </a:lnTo>
                  <a:lnTo>
                    <a:pt x="776" y="1221"/>
                  </a:lnTo>
                  <a:lnTo>
                    <a:pt x="806" y="1202"/>
                  </a:lnTo>
                  <a:lnTo>
                    <a:pt x="787" y="1172"/>
                  </a:lnTo>
                  <a:moveTo>
                    <a:pt x="727" y="1210"/>
                  </a:moveTo>
                  <a:lnTo>
                    <a:pt x="698" y="1228"/>
                  </a:lnTo>
                  <a:lnTo>
                    <a:pt x="716" y="1258"/>
                  </a:lnTo>
                  <a:lnTo>
                    <a:pt x="746" y="1239"/>
                  </a:lnTo>
                  <a:lnTo>
                    <a:pt x="727" y="1210"/>
                  </a:lnTo>
                  <a:moveTo>
                    <a:pt x="668" y="1247"/>
                  </a:moveTo>
                  <a:lnTo>
                    <a:pt x="638" y="1266"/>
                  </a:lnTo>
                  <a:lnTo>
                    <a:pt x="657" y="1296"/>
                  </a:lnTo>
                  <a:lnTo>
                    <a:pt x="687" y="1277"/>
                  </a:lnTo>
                  <a:lnTo>
                    <a:pt x="668" y="1247"/>
                  </a:lnTo>
                  <a:moveTo>
                    <a:pt x="608" y="1285"/>
                  </a:moveTo>
                  <a:lnTo>
                    <a:pt x="578" y="1304"/>
                  </a:lnTo>
                  <a:lnTo>
                    <a:pt x="597" y="1334"/>
                  </a:lnTo>
                  <a:lnTo>
                    <a:pt x="627" y="1315"/>
                  </a:lnTo>
                  <a:lnTo>
                    <a:pt x="608" y="1285"/>
                  </a:lnTo>
                  <a:moveTo>
                    <a:pt x="548" y="1323"/>
                  </a:moveTo>
                  <a:lnTo>
                    <a:pt x="519" y="1341"/>
                  </a:lnTo>
                  <a:lnTo>
                    <a:pt x="537" y="1371"/>
                  </a:lnTo>
                  <a:lnTo>
                    <a:pt x="567" y="1352"/>
                  </a:lnTo>
                  <a:lnTo>
                    <a:pt x="548" y="1323"/>
                  </a:lnTo>
                  <a:moveTo>
                    <a:pt x="488" y="1360"/>
                  </a:moveTo>
                  <a:lnTo>
                    <a:pt x="458" y="1379"/>
                  </a:lnTo>
                  <a:lnTo>
                    <a:pt x="477" y="1409"/>
                  </a:lnTo>
                  <a:lnTo>
                    <a:pt x="506" y="1390"/>
                  </a:lnTo>
                  <a:lnTo>
                    <a:pt x="488" y="1360"/>
                  </a:lnTo>
                  <a:moveTo>
                    <a:pt x="428" y="1398"/>
                  </a:moveTo>
                  <a:lnTo>
                    <a:pt x="398" y="1417"/>
                  </a:lnTo>
                  <a:lnTo>
                    <a:pt x="417" y="1447"/>
                  </a:lnTo>
                  <a:lnTo>
                    <a:pt x="447" y="1428"/>
                  </a:lnTo>
                  <a:lnTo>
                    <a:pt x="428" y="1398"/>
                  </a:lnTo>
                  <a:moveTo>
                    <a:pt x="368" y="1436"/>
                  </a:moveTo>
                  <a:lnTo>
                    <a:pt x="338" y="1454"/>
                  </a:lnTo>
                  <a:lnTo>
                    <a:pt x="357" y="1484"/>
                  </a:lnTo>
                  <a:lnTo>
                    <a:pt x="387" y="1465"/>
                  </a:lnTo>
                  <a:lnTo>
                    <a:pt x="368" y="1436"/>
                  </a:lnTo>
                  <a:moveTo>
                    <a:pt x="309" y="1473"/>
                  </a:moveTo>
                  <a:lnTo>
                    <a:pt x="279" y="1492"/>
                  </a:lnTo>
                  <a:lnTo>
                    <a:pt x="298" y="1522"/>
                  </a:lnTo>
                  <a:lnTo>
                    <a:pt x="327" y="1503"/>
                  </a:lnTo>
                  <a:lnTo>
                    <a:pt x="309" y="1473"/>
                  </a:lnTo>
                  <a:moveTo>
                    <a:pt x="249" y="1511"/>
                  </a:moveTo>
                  <a:lnTo>
                    <a:pt x="219" y="1530"/>
                  </a:lnTo>
                  <a:lnTo>
                    <a:pt x="238" y="1559"/>
                  </a:lnTo>
                  <a:lnTo>
                    <a:pt x="268" y="1541"/>
                  </a:lnTo>
                  <a:lnTo>
                    <a:pt x="249" y="1511"/>
                  </a:lnTo>
                  <a:moveTo>
                    <a:pt x="189" y="1548"/>
                  </a:moveTo>
                  <a:lnTo>
                    <a:pt x="159" y="1567"/>
                  </a:lnTo>
                  <a:lnTo>
                    <a:pt x="178" y="1597"/>
                  </a:lnTo>
                  <a:lnTo>
                    <a:pt x="208" y="1578"/>
                  </a:lnTo>
                  <a:lnTo>
                    <a:pt x="189" y="1548"/>
                  </a:lnTo>
                  <a:moveTo>
                    <a:pt x="2554" y="203"/>
                  </a:moveTo>
                  <a:lnTo>
                    <a:pt x="2676" y="0"/>
                  </a:lnTo>
                  <a:lnTo>
                    <a:pt x="2441" y="24"/>
                  </a:lnTo>
                  <a:lnTo>
                    <a:pt x="2554" y="203"/>
                  </a:lnTo>
                  <a:moveTo>
                    <a:pt x="123" y="1486"/>
                  </a:moveTo>
                  <a:lnTo>
                    <a:pt x="0" y="1689"/>
                  </a:lnTo>
                  <a:lnTo>
                    <a:pt x="236" y="1665"/>
                  </a:lnTo>
                  <a:lnTo>
                    <a:pt x="123" y="1486"/>
                  </a:lnTo>
                  <a:close/>
                </a:path>
              </a:pathLst>
            </a:custGeom>
            <a:solidFill>
              <a:srgbClr val="1C7CCA"/>
            </a:solidFill>
            <a:ln>
              <a:noFill/>
            </a:ln>
          </p:spPr>
          <p:txBody>
            <a:bodyPr spcFirstLastPara="1" wrap="square" lIns="90000" tIns="45000" rIns="90000" bIns="45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7"/>
            <p:cNvSpPr/>
            <p:nvPr/>
          </p:nvSpPr>
          <p:spPr>
            <a:xfrm>
              <a:off x="3087450" y="2108535"/>
              <a:ext cx="561267" cy="960415"/>
            </a:xfrm>
            <a:custGeom>
              <a:avLst/>
              <a:gdLst/>
              <a:ahLst/>
              <a:cxnLst/>
              <a:rect l="l" t="t" r="r" b="b"/>
              <a:pathLst>
                <a:path w="2098" h="3590" extrusionOk="0">
                  <a:moveTo>
                    <a:pt x="105" y="3447"/>
                  </a:moveTo>
                  <a:lnTo>
                    <a:pt x="2024" y="161"/>
                  </a:lnTo>
                  <a:lnTo>
                    <a:pt x="1994" y="144"/>
                  </a:lnTo>
                  <a:lnTo>
                    <a:pt x="74" y="3429"/>
                  </a:lnTo>
                  <a:lnTo>
                    <a:pt x="105" y="3447"/>
                  </a:lnTo>
                  <a:moveTo>
                    <a:pt x="16" y="3354"/>
                  </a:moveTo>
                  <a:lnTo>
                    <a:pt x="0" y="3590"/>
                  </a:lnTo>
                  <a:lnTo>
                    <a:pt x="199" y="3461"/>
                  </a:lnTo>
                  <a:lnTo>
                    <a:pt x="16" y="3354"/>
                  </a:lnTo>
                  <a:moveTo>
                    <a:pt x="2083" y="236"/>
                  </a:moveTo>
                  <a:lnTo>
                    <a:pt x="2098" y="0"/>
                  </a:lnTo>
                  <a:lnTo>
                    <a:pt x="1900" y="130"/>
                  </a:lnTo>
                  <a:lnTo>
                    <a:pt x="2083" y="236"/>
                  </a:lnTo>
                  <a:close/>
                </a:path>
              </a:pathLst>
            </a:custGeom>
            <a:solidFill>
              <a:srgbClr val="1C7CCA"/>
            </a:solidFill>
            <a:ln>
              <a:noFill/>
            </a:ln>
          </p:spPr>
          <p:txBody>
            <a:bodyPr spcFirstLastPara="1" wrap="square" lIns="90000" tIns="45000" rIns="90000" bIns="45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7"/>
            <p:cNvSpPr/>
            <p:nvPr/>
          </p:nvSpPr>
          <p:spPr>
            <a:xfrm>
              <a:off x="3347218" y="2849047"/>
              <a:ext cx="519534" cy="241575"/>
            </a:xfrm>
            <a:custGeom>
              <a:avLst/>
              <a:gdLst/>
              <a:ahLst/>
              <a:cxnLst/>
              <a:rect l="l" t="t" r="r" b="b"/>
              <a:pathLst>
                <a:path w="1942" h="903" extrusionOk="0">
                  <a:moveTo>
                    <a:pt x="168" y="837"/>
                  </a:moveTo>
                  <a:lnTo>
                    <a:pt x="296" y="778"/>
                  </a:lnTo>
                  <a:lnTo>
                    <a:pt x="281" y="746"/>
                  </a:lnTo>
                  <a:lnTo>
                    <a:pt x="153" y="805"/>
                  </a:lnTo>
                  <a:lnTo>
                    <a:pt x="168" y="837"/>
                  </a:lnTo>
                  <a:moveTo>
                    <a:pt x="392" y="734"/>
                  </a:moveTo>
                  <a:lnTo>
                    <a:pt x="521" y="676"/>
                  </a:lnTo>
                  <a:lnTo>
                    <a:pt x="506" y="644"/>
                  </a:lnTo>
                  <a:lnTo>
                    <a:pt x="378" y="702"/>
                  </a:lnTo>
                  <a:lnTo>
                    <a:pt x="392" y="734"/>
                  </a:lnTo>
                  <a:moveTo>
                    <a:pt x="617" y="632"/>
                  </a:moveTo>
                  <a:lnTo>
                    <a:pt x="745" y="573"/>
                  </a:lnTo>
                  <a:lnTo>
                    <a:pt x="731" y="541"/>
                  </a:lnTo>
                  <a:lnTo>
                    <a:pt x="602" y="600"/>
                  </a:lnTo>
                  <a:lnTo>
                    <a:pt x="617" y="632"/>
                  </a:lnTo>
                  <a:moveTo>
                    <a:pt x="842" y="530"/>
                  </a:moveTo>
                  <a:lnTo>
                    <a:pt x="970" y="471"/>
                  </a:lnTo>
                  <a:lnTo>
                    <a:pt x="955" y="439"/>
                  </a:lnTo>
                  <a:lnTo>
                    <a:pt x="827" y="497"/>
                  </a:lnTo>
                  <a:lnTo>
                    <a:pt x="842" y="530"/>
                  </a:lnTo>
                  <a:moveTo>
                    <a:pt x="1066" y="427"/>
                  </a:moveTo>
                  <a:lnTo>
                    <a:pt x="1195" y="369"/>
                  </a:lnTo>
                  <a:lnTo>
                    <a:pt x="1180" y="337"/>
                  </a:lnTo>
                  <a:lnTo>
                    <a:pt x="1052" y="395"/>
                  </a:lnTo>
                  <a:lnTo>
                    <a:pt x="1066" y="427"/>
                  </a:lnTo>
                  <a:moveTo>
                    <a:pt x="1292" y="325"/>
                  </a:moveTo>
                  <a:lnTo>
                    <a:pt x="1420" y="265"/>
                  </a:lnTo>
                  <a:lnTo>
                    <a:pt x="1406" y="233"/>
                  </a:lnTo>
                  <a:lnTo>
                    <a:pt x="1276" y="292"/>
                  </a:lnTo>
                  <a:lnTo>
                    <a:pt x="1292" y="325"/>
                  </a:lnTo>
                  <a:moveTo>
                    <a:pt x="1517" y="221"/>
                  </a:moveTo>
                  <a:lnTo>
                    <a:pt x="1645" y="163"/>
                  </a:lnTo>
                  <a:lnTo>
                    <a:pt x="1630" y="131"/>
                  </a:lnTo>
                  <a:lnTo>
                    <a:pt x="1502" y="189"/>
                  </a:lnTo>
                  <a:lnTo>
                    <a:pt x="1517" y="221"/>
                  </a:lnTo>
                  <a:moveTo>
                    <a:pt x="1741" y="119"/>
                  </a:moveTo>
                  <a:lnTo>
                    <a:pt x="1789" y="97"/>
                  </a:lnTo>
                  <a:lnTo>
                    <a:pt x="1774" y="65"/>
                  </a:lnTo>
                  <a:lnTo>
                    <a:pt x="1727" y="87"/>
                  </a:lnTo>
                  <a:lnTo>
                    <a:pt x="1741" y="119"/>
                  </a:lnTo>
                  <a:moveTo>
                    <a:pt x="148" y="710"/>
                  </a:moveTo>
                  <a:lnTo>
                    <a:pt x="0" y="894"/>
                  </a:lnTo>
                  <a:lnTo>
                    <a:pt x="236" y="903"/>
                  </a:lnTo>
                  <a:lnTo>
                    <a:pt x="148" y="710"/>
                  </a:lnTo>
                  <a:moveTo>
                    <a:pt x="1793" y="192"/>
                  </a:moveTo>
                  <a:lnTo>
                    <a:pt x="1942" y="8"/>
                  </a:lnTo>
                  <a:lnTo>
                    <a:pt x="1705" y="0"/>
                  </a:lnTo>
                  <a:lnTo>
                    <a:pt x="1793" y="192"/>
                  </a:lnTo>
                  <a:close/>
                </a:path>
              </a:pathLst>
            </a:custGeom>
            <a:solidFill>
              <a:srgbClr val="1C7CCA"/>
            </a:solidFill>
            <a:ln>
              <a:noFill/>
            </a:ln>
          </p:spPr>
          <p:txBody>
            <a:bodyPr spcFirstLastPara="1" wrap="square" lIns="90000" tIns="45000" rIns="90000" bIns="45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7"/>
            <p:cNvSpPr/>
            <p:nvPr/>
          </p:nvSpPr>
          <p:spPr>
            <a:xfrm>
              <a:off x="3896181" y="2108535"/>
              <a:ext cx="200376" cy="443824"/>
            </a:xfrm>
            <a:custGeom>
              <a:avLst/>
              <a:gdLst/>
              <a:ahLst/>
              <a:cxnLst/>
              <a:rect l="l" t="t" r="r" b="b"/>
              <a:pathLst>
                <a:path w="749" h="1659" extrusionOk="0">
                  <a:moveTo>
                    <a:pt x="99" y="155"/>
                  </a:moveTo>
                  <a:lnTo>
                    <a:pt x="113" y="188"/>
                  </a:lnTo>
                  <a:lnTo>
                    <a:pt x="81" y="202"/>
                  </a:lnTo>
                  <a:lnTo>
                    <a:pt x="67" y="169"/>
                  </a:lnTo>
                  <a:lnTo>
                    <a:pt x="99" y="155"/>
                  </a:lnTo>
                  <a:moveTo>
                    <a:pt x="127" y="220"/>
                  </a:moveTo>
                  <a:lnTo>
                    <a:pt x="141" y="253"/>
                  </a:lnTo>
                  <a:lnTo>
                    <a:pt x="109" y="267"/>
                  </a:lnTo>
                  <a:lnTo>
                    <a:pt x="95" y="235"/>
                  </a:lnTo>
                  <a:lnTo>
                    <a:pt x="127" y="220"/>
                  </a:lnTo>
                  <a:moveTo>
                    <a:pt x="156" y="285"/>
                  </a:moveTo>
                  <a:lnTo>
                    <a:pt x="170" y="317"/>
                  </a:lnTo>
                  <a:lnTo>
                    <a:pt x="137" y="332"/>
                  </a:lnTo>
                  <a:lnTo>
                    <a:pt x="123" y="299"/>
                  </a:lnTo>
                  <a:lnTo>
                    <a:pt x="156" y="285"/>
                  </a:lnTo>
                  <a:moveTo>
                    <a:pt x="184" y="350"/>
                  </a:moveTo>
                  <a:lnTo>
                    <a:pt x="198" y="382"/>
                  </a:lnTo>
                  <a:lnTo>
                    <a:pt x="166" y="396"/>
                  </a:lnTo>
                  <a:lnTo>
                    <a:pt x="151" y="364"/>
                  </a:lnTo>
                  <a:lnTo>
                    <a:pt x="184" y="350"/>
                  </a:lnTo>
                  <a:moveTo>
                    <a:pt x="212" y="414"/>
                  </a:moveTo>
                  <a:lnTo>
                    <a:pt x="226" y="447"/>
                  </a:lnTo>
                  <a:lnTo>
                    <a:pt x="194" y="461"/>
                  </a:lnTo>
                  <a:lnTo>
                    <a:pt x="180" y="429"/>
                  </a:lnTo>
                  <a:lnTo>
                    <a:pt x="212" y="414"/>
                  </a:lnTo>
                  <a:moveTo>
                    <a:pt x="240" y="479"/>
                  </a:moveTo>
                  <a:lnTo>
                    <a:pt x="254" y="512"/>
                  </a:lnTo>
                  <a:lnTo>
                    <a:pt x="222" y="526"/>
                  </a:lnTo>
                  <a:lnTo>
                    <a:pt x="208" y="493"/>
                  </a:lnTo>
                  <a:lnTo>
                    <a:pt x="240" y="479"/>
                  </a:lnTo>
                  <a:moveTo>
                    <a:pt x="268" y="544"/>
                  </a:moveTo>
                  <a:lnTo>
                    <a:pt x="282" y="576"/>
                  </a:lnTo>
                  <a:lnTo>
                    <a:pt x="250" y="590"/>
                  </a:lnTo>
                  <a:lnTo>
                    <a:pt x="236" y="558"/>
                  </a:lnTo>
                  <a:lnTo>
                    <a:pt x="268" y="544"/>
                  </a:lnTo>
                  <a:moveTo>
                    <a:pt x="297" y="609"/>
                  </a:moveTo>
                  <a:lnTo>
                    <a:pt x="311" y="641"/>
                  </a:lnTo>
                  <a:lnTo>
                    <a:pt x="278" y="655"/>
                  </a:lnTo>
                  <a:lnTo>
                    <a:pt x="264" y="623"/>
                  </a:lnTo>
                  <a:lnTo>
                    <a:pt x="297" y="609"/>
                  </a:lnTo>
                  <a:moveTo>
                    <a:pt x="325" y="673"/>
                  </a:moveTo>
                  <a:lnTo>
                    <a:pt x="339" y="706"/>
                  </a:lnTo>
                  <a:lnTo>
                    <a:pt x="307" y="720"/>
                  </a:lnTo>
                  <a:lnTo>
                    <a:pt x="292" y="687"/>
                  </a:lnTo>
                  <a:lnTo>
                    <a:pt x="325" y="673"/>
                  </a:lnTo>
                  <a:moveTo>
                    <a:pt x="353" y="738"/>
                  </a:moveTo>
                  <a:lnTo>
                    <a:pt x="367" y="770"/>
                  </a:lnTo>
                  <a:lnTo>
                    <a:pt x="335" y="784"/>
                  </a:lnTo>
                  <a:lnTo>
                    <a:pt x="321" y="752"/>
                  </a:lnTo>
                  <a:lnTo>
                    <a:pt x="353" y="738"/>
                  </a:lnTo>
                  <a:moveTo>
                    <a:pt x="381" y="803"/>
                  </a:moveTo>
                  <a:lnTo>
                    <a:pt x="395" y="835"/>
                  </a:lnTo>
                  <a:lnTo>
                    <a:pt x="363" y="849"/>
                  </a:lnTo>
                  <a:lnTo>
                    <a:pt x="349" y="817"/>
                  </a:lnTo>
                  <a:lnTo>
                    <a:pt x="381" y="803"/>
                  </a:lnTo>
                  <a:moveTo>
                    <a:pt x="409" y="867"/>
                  </a:moveTo>
                  <a:lnTo>
                    <a:pt x="423" y="900"/>
                  </a:lnTo>
                  <a:lnTo>
                    <a:pt x="391" y="914"/>
                  </a:lnTo>
                  <a:lnTo>
                    <a:pt x="377" y="881"/>
                  </a:lnTo>
                  <a:lnTo>
                    <a:pt x="409" y="867"/>
                  </a:lnTo>
                  <a:moveTo>
                    <a:pt x="438" y="932"/>
                  </a:moveTo>
                  <a:lnTo>
                    <a:pt x="453" y="964"/>
                  </a:lnTo>
                  <a:lnTo>
                    <a:pt x="419" y="978"/>
                  </a:lnTo>
                  <a:lnTo>
                    <a:pt x="405" y="946"/>
                  </a:lnTo>
                  <a:lnTo>
                    <a:pt x="438" y="932"/>
                  </a:lnTo>
                  <a:moveTo>
                    <a:pt x="467" y="997"/>
                  </a:moveTo>
                  <a:lnTo>
                    <a:pt x="481" y="1029"/>
                  </a:lnTo>
                  <a:lnTo>
                    <a:pt x="447" y="1043"/>
                  </a:lnTo>
                  <a:lnTo>
                    <a:pt x="433" y="1011"/>
                  </a:lnTo>
                  <a:lnTo>
                    <a:pt x="467" y="997"/>
                  </a:lnTo>
                  <a:moveTo>
                    <a:pt x="495" y="1061"/>
                  </a:moveTo>
                  <a:lnTo>
                    <a:pt x="509" y="1094"/>
                  </a:lnTo>
                  <a:lnTo>
                    <a:pt x="477" y="1108"/>
                  </a:lnTo>
                  <a:lnTo>
                    <a:pt x="463" y="1075"/>
                  </a:lnTo>
                  <a:lnTo>
                    <a:pt x="495" y="1061"/>
                  </a:lnTo>
                  <a:moveTo>
                    <a:pt x="523" y="1126"/>
                  </a:moveTo>
                  <a:lnTo>
                    <a:pt x="537" y="1158"/>
                  </a:lnTo>
                  <a:lnTo>
                    <a:pt x="505" y="1172"/>
                  </a:lnTo>
                  <a:lnTo>
                    <a:pt x="491" y="1140"/>
                  </a:lnTo>
                  <a:lnTo>
                    <a:pt x="523" y="1126"/>
                  </a:lnTo>
                  <a:moveTo>
                    <a:pt x="551" y="1191"/>
                  </a:moveTo>
                  <a:lnTo>
                    <a:pt x="565" y="1223"/>
                  </a:lnTo>
                  <a:lnTo>
                    <a:pt x="533" y="1237"/>
                  </a:lnTo>
                  <a:lnTo>
                    <a:pt x="519" y="1205"/>
                  </a:lnTo>
                  <a:lnTo>
                    <a:pt x="551" y="1191"/>
                  </a:lnTo>
                  <a:moveTo>
                    <a:pt x="580" y="1255"/>
                  </a:moveTo>
                  <a:lnTo>
                    <a:pt x="594" y="1288"/>
                  </a:lnTo>
                  <a:lnTo>
                    <a:pt x="561" y="1302"/>
                  </a:lnTo>
                  <a:lnTo>
                    <a:pt x="547" y="1269"/>
                  </a:lnTo>
                  <a:lnTo>
                    <a:pt x="580" y="1255"/>
                  </a:lnTo>
                  <a:moveTo>
                    <a:pt x="608" y="1320"/>
                  </a:moveTo>
                  <a:lnTo>
                    <a:pt x="622" y="1352"/>
                  </a:lnTo>
                  <a:lnTo>
                    <a:pt x="589" y="1366"/>
                  </a:lnTo>
                  <a:lnTo>
                    <a:pt x="575" y="1334"/>
                  </a:lnTo>
                  <a:lnTo>
                    <a:pt x="608" y="1320"/>
                  </a:lnTo>
                  <a:moveTo>
                    <a:pt x="636" y="1385"/>
                  </a:moveTo>
                  <a:lnTo>
                    <a:pt x="650" y="1417"/>
                  </a:lnTo>
                  <a:lnTo>
                    <a:pt x="618" y="1431"/>
                  </a:lnTo>
                  <a:lnTo>
                    <a:pt x="604" y="1399"/>
                  </a:lnTo>
                  <a:lnTo>
                    <a:pt x="636" y="1385"/>
                  </a:lnTo>
                  <a:moveTo>
                    <a:pt x="664" y="1449"/>
                  </a:moveTo>
                  <a:lnTo>
                    <a:pt x="678" y="1482"/>
                  </a:lnTo>
                  <a:lnTo>
                    <a:pt x="646" y="1496"/>
                  </a:lnTo>
                  <a:lnTo>
                    <a:pt x="632" y="1463"/>
                  </a:lnTo>
                  <a:lnTo>
                    <a:pt x="664" y="1449"/>
                  </a:lnTo>
                  <a:moveTo>
                    <a:pt x="0" y="237"/>
                  </a:moveTo>
                  <a:lnTo>
                    <a:pt x="12" y="0"/>
                  </a:lnTo>
                  <a:lnTo>
                    <a:pt x="194" y="152"/>
                  </a:lnTo>
                  <a:lnTo>
                    <a:pt x="0" y="237"/>
                  </a:lnTo>
                  <a:moveTo>
                    <a:pt x="749" y="1423"/>
                  </a:moveTo>
                  <a:lnTo>
                    <a:pt x="736" y="1659"/>
                  </a:lnTo>
                  <a:lnTo>
                    <a:pt x="555" y="1508"/>
                  </a:lnTo>
                  <a:lnTo>
                    <a:pt x="749" y="1423"/>
                  </a:lnTo>
                  <a:close/>
                </a:path>
              </a:pathLst>
            </a:custGeom>
            <a:solidFill>
              <a:srgbClr val="1C7CCA"/>
            </a:solidFill>
            <a:ln>
              <a:noFill/>
            </a:ln>
          </p:spPr>
          <p:txBody>
            <a:bodyPr spcFirstLastPara="1" wrap="square" lIns="90000" tIns="45000" rIns="90000" bIns="45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7"/>
          <p:cNvGrpSpPr/>
          <p:nvPr/>
        </p:nvGrpSpPr>
        <p:grpSpPr>
          <a:xfrm>
            <a:off x="3546448" y="1442776"/>
            <a:ext cx="2929084" cy="2725274"/>
            <a:chOff x="3819936" y="1567063"/>
            <a:chExt cx="2822125" cy="2625758"/>
          </a:xfrm>
        </p:grpSpPr>
        <p:sp>
          <p:nvSpPr>
            <p:cNvPr id="316" name="Google Shape;316;p27"/>
            <p:cNvSpPr/>
            <p:nvPr/>
          </p:nvSpPr>
          <p:spPr>
            <a:xfrm>
              <a:off x="5525144" y="1567063"/>
              <a:ext cx="1116917" cy="2625758"/>
            </a:xfrm>
            <a:custGeom>
              <a:avLst/>
              <a:gdLst/>
              <a:ahLst/>
              <a:cxnLst/>
              <a:rect l="l" t="t" r="r" b="b"/>
              <a:pathLst>
                <a:path w="4175" h="9815" extrusionOk="0">
                  <a:moveTo>
                    <a:pt x="0" y="0"/>
                  </a:moveTo>
                  <a:lnTo>
                    <a:pt x="4175" y="0"/>
                  </a:lnTo>
                  <a:lnTo>
                    <a:pt x="4175" y="9815"/>
                  </a:lnTo>
                  <a:lnTo>
                    <a:pt x="0" y="98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C08A">
                <a:alpha val="28630"/>
              </a:srgbClr>
            </a:solidFill>
            <a:ln w="9525" cap="flat" cmpd="sng">
              <a:solidFill>
                <a:srgbClr val="3492F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0000" tIns="45000" rIns="90000" bIns="45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7"/>
            <p:cNvSpPr/>
            <p:nvPr/>
          </p:nvSpPr>
          <p:spPr>
            <a:xfrm>
              <a:off x="5931516" y="2637433"/>
              <a:ext cx="59926" cy="605944"/>
            </a:xfrm>
            <a:custGeom>
              <a:avLst/>
              <a:gdLst/>
              <a:ahLst/>
              <a:cxnLst/>
              <a:rect l="l" t="t" r="r" b="b"/>
              <a:pathLst>
                <a:path w="224" h="2265" extrusionOk="0">
                  <a:moveTo>
                    <a:pt x="101" y="2089"/>
                  </a:moveTo>
                  <a:lnTo>
                    <a:pt x="88" y="176"/>
                  </a:lnTo>
                  <a:lnTo>
                    <a:pt x="124" y="176"/>
                  </a:lnTo>
                  <a:lnTo>
                    <a:pt x="136" y="2088"/>
                  </a:lnTo>
                  <a:lnTo>
                    <a:pt x="101" y="2089"/>
                  </a:lnTo>
                  <a:moveTo>
                    <a:pt x="224" y="2053"/>
                  </a:moveTo>
                  <a:lnTo>
                    <a:pt x="119" y="2265"/>
                  </a:lnTo>
                  <a:lnTo>
                    <a:pt x="11" y="2054"/>
                  </a:lnTo>
                  <a:lnTo>
                    <a:pt x="224" y="2053"/>
                  </a:lnTo>
                  <a:moveTo>
                    <a:pt x="0" y="212"/>
                  </a:moveTo>
                  <a:lnTo>
                    <a:pt x="105" y="0"/>
                  </a:lnTo>
                  <a:lnTo>
                    <a:pt x="212" y="211"/>
                  </a:lnTo>
                  <a:lnTo>
                    <a:pt x="0" y="212"/>
                  </a:lnTo>
                  <a:close/>
                </a:path>
              </a:pathLst>
            </a:custGeom>
            <a:solidFill>
              <a:srgbClr val="1E858B"/>
            </a:solidFill>
            <a:ln>
              <a:noFill/>
            </a:ln>
          </p:spPr>
          <p:txBody>
            <a:bodyPr spcFirstLastPara="1" wrap="square" lIns="90000" tIns="45000" rIns="90000" bIns="45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7"/>
            <p:cNvSpPr/>
            <p:nvPr/>
          </p:nvSpPr>
          <p:spPr>
            <a:xfrm>
              <a:off x="5600854" y="3243112"/>
              <a:ext cx="727400" cy="420282"/>
            </a:xfrm>
            <a:custGeom>
              <a:avLst/>
              <a:gdLst/>
              <a:ahLst/>
              <a:cxnLst/>
              <a:rect l="l" t="t" r="r" b="b"/>
              <a:pathLst>
                <a:path w="2719" h="1571" extrusionOk="0">
                  <a:moveTo>
                    <a:pt x="0" y="263"/>
                  </a:moveTo>
                  <a:cubicBezTo>
                    <a:pt x="0" y="117"/>
                    <a:pt x="117" y="0"/>
                    <a:pt x="262" y="0"/>
                  </a:cubicBezTo>
                  <a:lnTo>
                    <a:pt x="2458" y="0"/>
                  </a:lnTo>
                  <a:cubicBezTo>
                    <a:pt x="2602" y="0"/>
                    <a:pt x="2719" y="117"/>
                    <a:pt x="2719" y="263"/>
                  </a:cubicBezTo>
                  <a:lnTo>
                    <a:pt x="2719" y="1309"/>
                  </a:lnTo>
                  <a:cubicBezTo>
                    <a:pt x="2719" y="1454"/>
                    <a:pt x="2602" y="1571"/>
                    <a:pt x="2458" y="1571"/>
                  </a:cubicBezTo>
                  <a:lnTo>
                    <a:pt x="262" y="1571"/>
                  </a:lnTo>
                  <a:cubicBezTo>
                    <a:pt x="117" y="1571"/>
                    <a:pt x="0" y="1454"/>
                    <a:pt x="0" y="1309"/>
                  </a:cubicBezTo>
                  <a:lnTo>
                    <a:pt x="0" y="263"/>
                  </a:lnTo>
                  <a:close/>
                </a:path>
              </a:pathLst>
            </a:custGeom>
            <a:solidFill>
              <a:srgbClr val="1E858B"/>
            </a:solidFill>
            <a:ln>
              <a:noFill/>
            </a:ln>
          </p:spPr>
          <p:txBody>
            <a:bodyPr spcFirstLastPara="1" wrap="square" lIns="90000" tIns="45000" rIns="90000" bIns="45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7"/>
            <p:cNvSpPr/>
            <p:nvPr/>
          </p:nvSpPr>
          <p:spPr>
            <a:xfrm>
              <a:off x="5667468" y="2280287"/>
              <a:ext cx="581867" cy="350993"/>
            </a:xfrm>
            <a:custGeom>
              <a:avLst/>
              <a:gdLst/>
              <a:ahLst/>
              <a:cxnLst/>
              <a:rect l="l" t="t" r="r" b="b"/>
              <a:pathLst>
                <a:path w="2175" h="1312" extrusionOk="0">
                  <a:moveTo>
                    <a:pt x="0" y="0"/>
                  </a:moveTo>
                  <a:lnTo>
                    <a:pt x="2175" y="0"/>
                  </a:lnTo>
                  <a:lnTo>
                    <a:pt x="2175" y="1312"/>
                  </a:lnTo>
                  <a:lnTo>
                    <a:pt x="0" y="13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600" cap="flat" cmpd="sng">
              <a:solidFill>
                <a:srgbClr val="166165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6100" tIns="6100" rIns="6100" bIns="61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7"/>
            <p:cNvSpPr txBox="1"/>
            <p:nvPr/>
          </p:nvSpPr>
          <p:spPr>
            <a:xfrm rot="-5400000">
              <a:off x="5183370" y="2724217"/>
              <a:ext cx="2588100" cy="31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it" sz="2000" b="0" i="0" u="none" strike="noStrike" cap="none">
                  <a:solidFill>
                    <a:srgbClr val="000000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Thematic Cluster</a:t>
              </a:r>
              <a:endParaRPr sz="20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21" name="Google Shape;321;p27"/>
            <p:cNvSpPr/>
            <p:nvPr/>
          </p:nvSpPr>
          <p:spPr>
            <a:xfrm>
              <a:off x="3819936" y="2093554"/>
              <a:ext cx="1847795" cy="379885"/>
            </a:xfrm>
            <a:custGeom>
              <a:avLst/>
              <a:gdLst/>
              <a:ahLst/>
              <a:cxnLst/>
              <a:rect l="l" t="t" r="r" b="b"/>
              <a:pathLst>
                <a:path w="6907" h="1420" extrusionOk="0">
                  <a:moveTo>
                    <a:pt x="176" y="80"/>
                  </a:moveTo>
                  <a:lnTo>
                    <a:pt x="211" y="87"/>
                  </a:lnTo>
                  <a:lnTo>
                    <a:pt x="205" y="121"/>
                  </a:lnTo>
                  <a:lnTo>
                    <a:pt x="170" y="115"/>
                  </a:lnTo>
                  <a:lnTo>
                    <a:pt x="176" y="80"/>
                  </a:lnTo>
                  <a:moveTo>
                    <a:pt x="246" y="93"/>
                  </a:moveTo>
                  <a:lnTo>
                    <a:pt x="280" y="100"/>
                  </a:lnTo>
                  <a:lnTo>
                    <a:pt x="274" y="134"/>
                  </a:lnTo>
                  <a:lnTo>
                    <a:pt x="239" y="128"/>
                  </a:lnTo>
                  <a:lnTo>
                    <a:pt x="246" y="93"/>
                  </a:lnTo>
                  <a:moveTo>
                    <a:pt x="315" y="106"/>
                  </a:moveTo>
                  <a:lnTo>
                    <a:pt x="350" y="113"/>
                  </a:lnTo>
                  <a:lnTo>
                    <a:pt x="343" y="147"/>
                  </a:lnTo>
                  <a:lnTo>
                    <a:pt x="309" y="141"/>
                  </a:lnTo>
                  <a:lnTo>
                    <a:pt x="315" y="106"/>
                  </a:lnTo>
                  <a:moveTo>
                    <a:pt x="384" y="119"/>
                  </a:moveTo>
                  <a:lnTo>
                    <a:pt x="419" y="126"/>
                  </a:lnTo>
                  <a:lnTo>
                    <a:pt x="413" y="160"/>
                  </a:lnTo>
                  <a:lnTo>
                    <a:pt x="378" y="154"/>
                  </a:lnTo>
                  <a:lnTo>
                    <a:pt x="384" y="119"/>
                  </a:lnTo>
                  <a:moveTo>
                    <a:pt x="454" y="132"/>
                  </a:moveTo>
                  <a:lnTo>
                    <a:pt x="489" y="139"/>
                  </a:lnTo>
                  <a:lnTo>
                    <a:pt x="482" y="173"/>
                  </a:lnTo>
                  <a:lnTo>
                    <a:pt x="447" y="167"/>
                  </a:lnTo>
                  <a:lnTo>
                    <a:pt x="454" y="132"/>
                  </a:lnTo>
                  <a:moveTo>
                    <a:pt x="523" y="145"/>
                  </a:moveTo>
                  <a:lnTo>
                    <a:pt x="558" y="151"/>
                  </a:lnTo>
                  <a:lnTo>
                    <a:pt x="551" y="186"/>
                  </a:lnTo>
                  <a:lnTo>
                    <a:pt x="517" y="180"/>
                  </a:lnTo>
                  <a:lnTo>
                    <a:pt x="523" y="145"/>
                  </a:lnTo>
                  <a:moveTo>
                    <a:pt x="593" y="158"/>
                  </a:moveTo>
                  <a:lnTo>
                    <a:pt x="627" y="164"/>
                  </a:lnTo>
                  <a:lnTo>
                    <a:pt x="621" y="199"/>
                  </a:lnTo>
                  <a:lnTo>
                    <a:pt x="586" y="193"/>
                  </a:lnTo>
                  <a:lnTo>
                    <a:pt x="593" y="158"/>
                  </a:lnTo>
                  <a:moveTo>
                    <a:pt x="662" y="171"/>
                  </a:moveTo>
                  <a:lnTo>
                    <a:pt x="697" y="177"/>
                  </a:lnTo>
                  <a:lnTo>
                    <a:pt x="690" y="212"/>
                  </a:lnTo>
                  <a:lnTo>
                    <a:pt x="655" y="206"/>
                  </a:lnTo>
                  <a:lnTo>
                    <a:pt x="662" y="171"/>
                  </a:lnTo>
                  <a:moveTo>
                    <a:pt x="731" y="184"/>
                  </a:moveTo>
                  <a:lnTo>
                    <a:pt x="766" y="190"/>
                  </a:lnTo>
                  <a:lnTo>
                    <a:pt x="759" y="225"/>
                  </a:lnTo>
                  <a:lnTo>
                    <a:pt x="725" y="219"/>
                  </a:lnTo>
                  <a:lnTo>
                    <a:pt x="731" y="184"/>
                  </a:lnTo>
                  <a:moveTo>
                    <a:pt x="801" y="197"/>
                  </a:moveTo>
                  <a:lnTo>
                    <a:pt x="835" y="203"/>
                  </a:lnTo>
                  <a:lnTo>
                    <a:pt x="829" y="238"/>
                  </a:lnTo>
                  <a:lnTo>
                    <a:pt x="794" y="231"/>
                  </a:lnTo>
                  <a:lnTo>
                    <a:pt x="801" y="197"/>
                  </a:lnTo>
                  <a:moveTo>
                    <a:pt x="870" y="210"/>
                  </a:moveTo>
                  <a:lnTo>
                    <a:pt x="905" y="216"/>
                  </a:lnTo>
                  <a:lnTo>
                    <a:pt x="898" y="251"/>
                  </a:lnTo>
                  <a:lnTo>
                    <a:pt x="864" y="244"/>
                  </a:lnTo>
                  <a:lnTo>
                    <a:pt x="870" y="210"/>
                  </a:lnTo>
                  <a:moveTo>
                    <a:pt x="939" y="223"/>
                  </a:moveTo>
                  <a:lnTo>
                    <a:pt x="974" y="229"/>
                  </a:lnTo>
                  <a:lnTo>
                    <a:pt x="968" y="264"/>
                  </a:lnTo>
                  <a:lnTo>
                    <a:pt x="933" y="257"/>
                  </a:lnTo>
                  <a:lnTo>
                    <a:pt x="939" y="223"/>
                  </a:lnTo>
                  <a:moveTo>
                    <a:pt x="1009" y="236"/>
                  </a:moveTo>
                  <a:lnTo>
                    <a:pt x="1043" y="242"/>
                  </a:lnTo>
                  <a:lnTo>
                    <a:pt x="1037" y="277"/>
                  </a:lnTo>
                  <a:lnTo>
                    <a:pt x="1002" y="270"/>
                  </a:lnTo>
                  <a:lnTo>
                    <a:pt x="1009" y="236"/>
                  </a:lnTo>
                  <a:moveTo>
                    <a:pt x="1078" y="249"/>
                  </a:moveTo>
                  <a:lnTo>
                    <a:pt x="1113" y="255"/>
                  </a:lnTo>
                  <a:lnTo>
                    <a:pt x="1106" y="290"/>
                  </a:lnTo>
                  <a:lnTo>
                    <a:pt x="1072" y="283"/>
                  </a:lnTo>
                  <a:lnTo>
                    <a:pt x="1078" y="249"/>
                  </a:lnTo>
                  <a:moveTo>
                    <a:pt x="1147" y="261"/>
                  </a:moveTo>
                  <a:lnTo>
                    <a:pt x="1182" y="268"/>
                  </a:lnTo>
                  <a:lnTo>
                    <a:pt x="1176" y="303"/>
                  </a:lnTo>
                  <a:lnTo>
                    <a:pt x="1141" y="296"/>
                  </a:lnTo>
                  <a:lnTo>
                    <a:pt x="1147" y="261"/>
                  </a:lnTo>
                  <a:moveTo>
                    <a:pt x="1217" y="274"/>
                  </a:moveTo>
                  <a:lnTo>
                    <a:pt x="1251" y="281"/>
                  </a:lnTo>
                  <a:lnTo>
                    <a:pt x="1245" y="316"/>
                  </a:lnTo>
                  <a:lnTo>
                    <a:pt x="1210" y="309"/>
                  </a:lnTo>
                  <a:lnTo>
                    <a:pt x="1217" y="274"/>
                  </a:lnTo>
                  <a:moveTo>
                    <a:pt x="1286" y="287"/>
                  </a:moveTo>
                  <a:lnTo>
                    <a:pt x="1321" y="294"/>
                  </a:lnTo>
                  <a:lnTo>
                    <a:pt x="1314" y="328"/>
                  </a:lnTo>
                  <a:lnTo>
                    <a:pt x="1280" y="322"/>
                  </a:lnTo>
                  <a:lnTo>
                    <a:pt x="1286" y="287"/>
                  </a:lnTo>
                  <a:moveTo>
                    <a:pt x="1355" y="300"/>
                  </a:moveTo>
                  <a:lnTo>
                    <a:pt x="1390" y="307"/>
                  </a:lnTo>
                  <a:lnTo>
                    <a:pt x="1384" y="341"/>
                  </a:lnTo>
                  <a:lnTo>
                    <a:pt x="1349" y="335"/>
                  </a:lnTo>
                  <a:lnTo>
                    <a:pt x="1355" y="300"/>
                  </a:lnTo>
                  <a:moveTo>
                    <a:pt x="1425" y="313"/>
                  </a:moveTo>
                  <a:lnTo>
                    <a:pt x="1460" y="320"/>
                  </a:lnTo>
                  <a:lnTo>
                    <a:pt x="1453" y="354"/>
                  </a:lnTo>
                  <a:lnTo>
                    <a:pt x="1418" y="348"/>
                  </a:lnTo>
                  <a:lnTo>
                    <a:pt x="1425" y="313"/>
                  </a:lnTo>
                  <a:moveTo>
                    <a:pt x="1494" y="326"/>
                  </a:moveTo>
                  <a:lnTo>
                    <a:pt x="1529" y="333"/>
                  </a:lnTo>
                  <a:lnTo>
                    <a:pt x="1522" y="367"/>
                  </a:lnTo>
                  <a:lnTo>
                    <a:pt x="1488" y="361"/>
                  </a:lnTo>
                  <a:lnTo>
                    <a:pt x="1494" y="326"/>
                  </a:lnTo>
                  <a:moveTo>
                    <a:pt x="1564" y="339"/>
                  </a:moveTo>
                  <a:lnTo>
                    <a:pt x="1598" y="346"/>
                  </a:lnTo>
                  <a:lnTo>
                    <a:pt x="1592" y="380"/>
                  </a:lnTo>
                  <a:lnTo>
                    <a:pt x="1557" y="374"/>
                  </a:lnTo>
                  <a:lnTo>
                    <a:pt x="1564" y="339"/>
                  </a:lnTo>
                  <a:moveTo>
                    <a:pt x="1633" y="352"/>
                  </a:moveTo>
                  <a:lnTo>
                    <a:pt x="1668" y="359"/>
                  </a:lnTo>
                  <a:lnTo>
                    <a:pt x="1661" y="393"/>
                  </a:lnTo>
                  <a:lnTo>
                    <a:pt x="1626" y="387"/>
                  </a:lnTo>
                  <a:lnTo>
                    <a:pt x="1633" y="352"/>
                  </a:lnTo>
                  <a:moveTo>
                    <a:pt x="1702" y="365"/>
                  </a:moveTo>
                  <a:lnTo>
                    <a:pt x="1737" y="371"/>
                  </a:lnTo>
                  <a:lnTo>
                    <a:pt x="1731" y="406"/>
                  </a:lnTo>
                  <a:lnTo>
                    <a:pt x="1696" y="400"/>
                  </a:lnTo>
                  <a:lnTo>
                    <a:pt x="1702" y="365"/>
                  </a:lnTo>
                  <a:moveTo>
                    <a:pt x="1772" y="378"/>
                  </a:moveTo>
                  <a:lnTo>
                    <a:pt x="1806" y="384"/>
                  </a:lnTo>
                  <a:lnTo>
                    <a:pt x="1800" y="419"/>
                  </a:lnTo>
                  <a:lnTo>
                    <a:pt x="1765" y="413"/>
                  </a:lnTo>
                  <a:lnTo>
                    <a:pt x="1772" y="378"/>
                  </a:lnTo>
                  <a:moveTo>
                    <a:pt x="1841" y="391"/>
                  </a:moveTo>
                  <a:lnTo>
                    <a:pt x="1876" y="397"/>
                  </a:lnTo>
                  <a:lnTo>
                    <a:pt x="1869" y="432"/>
                  </a:lnTo>
                  <a:lnTo>
                    <a:pt x="1835" y="426"/>
                  </a:lnTo>
                  <a:lnTo>
                    <a:pt x="1841" y="391"/>
                  </a:lnTo>
                  <a:moveTo>
                    <a:pt x="1910" y="404"/>
                  </a:moveTo>
                  <a:lnTo>
                    <a:pt x="1945" y="410"/>
                  </a:lnTo>
                  <a:lnTo>
                    <a:pt x="1939" y="445"/>
                  </a:lnTo>
                  <a:lnTo>
                    <a:pt x="1904" y="438"/>
                  </a:lnTo>
                  <a:lnTo>
                    <a:pt x="1910" y="404"/>
                  </a:lnTo>
                  <a:moveTo>
                    <a:pt x="1980" y="417"/>
                  </a:moveTo>
                  <a:lnTo>
                    <a:pt x="2014" y="423"/>
                  </a:lnTo>
                  <a:lnTo>
                    <a:pt x="2008" y="458"/>
                  </a:lnTo>
                  <a:lnTo>
                    <a:pt x="1973" y="451"/>
                  </a:lnTo>
                  <a:lnTo>
                    <a:pt x="1980" y="417"/>
                  </a:lnTo>
                  <a:moveTo>
                    <a:pt x="2049" y="430"/>
                  </a:moveTo>
                  <a:lnTo>
                    <a:pt x="2084" y="436"/>
                  </a:lnTo>
                  <a:lnTo>
                    <a:pt x="2077" y="471"/>
                  </a:lnTo>
                  <a:lnTo>
                    <a:pt x="2043" y="464"/>
                  </a:lnTo>
                  <a:lnTo>
                    <a:pt x="2049" y="430"/>
                  </a:lnTo>
                  <a:moveTo>
                    <a:pt x="2118" y="443"/>
                  </a:moveTo>
                  <a:lnTo>
                    <a:pt x="2153" y="449"/>
                  </a:lnTo>
                  <a:lnTo>
                    <a:pt x="2147" y="484"/>
                  </a:lnTo>
                  <a:lnTo>
                    <a:pt x="2112" y="477"/>
                  </a:lnTo>
                  <a:lnTo>
                    <a:pt x="2118" y="443"/>
                  </a:lnTo>
                  <a:moveTo>
                    <a:pt x="2188" y="456"/>
                  </a:moveTo>
                  <a:lnTo>
                    <a:pt x="2222" y="462"/>
                  </a:lnTo>
                  <a:lnTo>
                    <a:pt x="2216" y="497"/>
                  </a:lnTo>
                  <a:lnTo>
                    <a:pt x="2181" y="490"/>
                  </a:lnTo>
                  <a:lnTo>
                    <a:pt x="2188" y="456"/>
                  </a:lnTo>
                  <a:moveTo>
                    <a:pt x="2257" y="468"/>
                  </a:moveTo>
                  <a:lnTo>
                    <a:pt x="2292" y="475"/>
                  </a:lnTo>
                  <a:lnTo>
                    <a:pt x="2285" y="510"/>
                  </a:lnTo>
                  <a:lnTo>
                    <a:pt x="2251" y="503"/>
                  </a:lnTo>
                  <a:lnTo>
                    <a:pt x="2257" y="468"/>
                  </a:lnTo>
                  <a:moveTo>
                    <a:pt x="2327" y="481"/>
                  </a:moveTo>
                  <a:lnTo>
                    <a:pt x="2361" y="488"/>
                  </a:lnTo>
                  <a:lnTo>
                    <a:pt x="2355" y="523"/>
                  </a:lnTo>
                  <a:lnTo>
                    <a:pt x="2320" y="516"/>
                  </a:lnTo>
                  <a:lnTo>
                    <a:pt x="2327" y="481"/>
                  </a:lnTo>
                  <a:moveTo>
                    <a:pt x="2396" y="494"/>
                  </a:moveTo>
                  <a:lnTo>
                    <a:pt x="2431" y="501"/>
                  </a:lnTo>
                  <a:lnTo>
                    <a:pt x="2424" y="536"/>
                  </a:lnTo>
                  <a:lnTo>
                    <a:pt x="2389" y="529"/>
                  </a:lnTo>
                  <a:lnTo>
                    <a:pt x="2396" y="494"/>
                  </a:lnTo>
                  <a:moveTo>
                    <a:pt x="2465" y="507"/>
                  </a:moveTo>
                  <a:lnTo>
                    <a:pt x="2500" y="514"/>
                  </a:lnTo>
                  <a:lnTo>
                    <a:pt x="2493" y="548"/>
                  </a:lnTo>
                  <a:lnTo>
                    <a:pt x="2459" y="542"/>
                  </a:lnTo>
                  <a:lnTo>
                    <a:pt x="2465" y="507"/>
                  </a:lnTo>
                  <a:moveTo>
                    <a:pt x="2535" y="520"/>
                  </a:moveTo>
                  <a:lnTo>
                    <a:pt x="2569" y="527"/>
                  </a:lnTo>
                  <a:lnTo>
                    <a:pt x="2563" y="561"/>
                  </a:lnTo>
                  <a:lnTo>
                    <a:pt x="2528" y="555"/>
                  </a:lnTo>
                  <a:lnTo>
                    <a:pt x="2535" y="520"/>
                  </a:lnTo>
                  <a:moveTo>
                    <a:pt x="2604" y="533"/>
                  </a:moveTo>
                  <a:lnTo>
                    <a:pt x="2639" y="540"/>
                  </a:lnTo>
                  <a:lnTo>
                    <a:pt x="2632" y="575"/>
                  </a:lnTo>
                  <a:lnTo>
                    <a:pt x="2597" y="569"/>
                  </a:lnTo>
                  <a:lnTo>
                    <a:pt x="2604" y="533"/>
                  </a:lnTo>
                  <a:moveTo>
                    <a:pt x="2673" y="546"/>
                  </a:moveTo>
                  <a:lnTo>
                    <a:pt x="2708" y="553"/>
                  </a:lnTo>
                  <a:lnTo>
                    <a:pt x="2702" y="588"/>
                  </a:lnTo>
                  <a:lnTo>
                    <a:pt x="2667" y="582"/>
                  </a:lnTo>
                  <a:lnTo>
                    <a:pt x="2673" y="546"/>
                  </a:lnTo>
                  <a:moveTo>
                    <a:pt x="2743" y="559"/>
                  </a:moveTo>
                  <a:lnTo>
                    <a:pt x="2777" y="567"/>
                  </a:lnTo>
                  <a:lnTo>
                    <a:pt x="2771" y="601"/>
                  </a:lnTo>
                  <a:lnTo>
                    <a:pt x="2736" y="595"/>
                  </a:lnTo>
                  <a:lnTo>
                    <a:pt x="2743" y="559"/>
                  </a:lnTo>
                  <a:moveTo>
                    <a:pt x="2812" y="573"/>
                  </a:moveTo>
                  <a:lnTo>
                    <a:pt x="2847" y="579"/>
                  </a:lnTo>
                  <a:lnTo>
                    <a:pt x="2840" y="614"/>
                  </a:lnTo>
                  <a:lnTo>
                    <a:pt x="2806" y="608"/>
                  </a:lnTo>
                  <a:lnTo>
                    <a:pt x="2812" y="573"/>
                  </a:lnTo>
                  <a:moveTo>
                    <a:pt x="2881" y="586"/>
                  </a:moveTo>
                  <a:lnTo>
                    <a:pt x="2916" y="592"/>
                  </a:lnTo>
                  <a:lnTo>
                    <a:pt x="2910" y="627"/>
                  </a:lnTo>
                  <a:lnTo>
                    <a:pt x="2875" y="621"/>
                  </a:lnTo>
                  <a:lnTo>
                    <a:pt x="2881" y="586"/>
                  </a:lnTo>
                  <a:moveTo>
                    <a:pt x="2951" y="599"/>
                  </a:moveTo>
                  <a:lnTo>
                    <a:pt x="2985" y="605"/>
                  </a:lnTo>
                  <a:lnTo>
                    <a:pt x="2979" y="640"/>
                  </a:lnTo>
                  <a:lnTo>
                    <a:pt x="2944" y="634"/>
                  </a:lnTo>
                  <a:lnTo>
                    <a:pt x="2951" y="599"/>
                  </a:lnTo>
                  <a:moveTo>
                    <a:pt x="3020" y="612"/>
                  </a:moveTo>
                  <a:lnTo>
                    <a:pt x="3055" y="618"/>
                  </a:lnTo>
                  <a:lnTo>
                    <a:pt x="3048" y="653"/>
                  </a:lnTo>
                  <a:lnTo>
                    <a:pt x="3014" y="647"/>
                  </a:lnTo>
                  <a:lnTo>
                    <a:pt x="3020" y="612"/>
                  </a:lnTo>
                  <a:moveTo>
                    <a:pt x="3089" y="625"/>
                  </a:moveTo>
                  <a:lnTo>
                    <a:pt x="3124" y="631"/>
                  </a:lnTo>
                  <a:lnTo>
                    <a:pt x="3118" y="666"/>
                  </a:lnTo>
                  <a:lnTo>
                    <a:pt x="3083" y="659"/>
                  </a:lnTo>
                  <a:lnTo>
                    <a:pt x="3089" y="625"/>
                  </a:lnTo>
                  <a:moveTo>
                    <a:pt x="3159" y="638"/>
                  </a:moveTo>
                  <a:lnTo>
                    <a:pt x="3194" y="644"/>
                  </a:lnTo>
                  <a:lnTo>
                    <a:pt x="3187" y="679"/>
                  </a:lnTo>
                  <a:lnTo>
                    <a:pt x="3152" y="672"/>
                  </a:lnTo>
                  <a:lnTo>
                    <a:pt x="3159" y="638"/>
                  </a:lnTo>
                  <a:moveTo>
                    <a:pt x="3228" y="651"/>
                  </a:moveTo>
                  <a:lnTo>
                    <a:pt x="3263" y="657"/>
                  </a:lnTo>
                  <a:lnTo>
                    <a:pt x="3256" y="692"/>
                  </a:lnTo>
                  <a:lnTo>
                    <a:pt x="3222" y="685"/>
                  </a:lnTo>
                  <a:lnTo>
                    <a:pt x="3228" y="651"/>
                  </a:lnTo>
                  <a:moveTo>
                    <a:pt x="3298" y="664"/>
                  </a:moveTo>
                  <a:lnTo>
                    <a:pt x="3332" y="670"/>
                  </a:lnTo>
                  <a:lnTo>
                    <a:pt x="3326" y="705"/>
                  </a:lnTo>
                  <a:lnTo>
                    <a:pt x="3291" y="698"/>
                  </a:lnTo>
                  <a:lnTo>
                    <a:pt x="3298" y="664"/>
                  </a:lnTo>
                  <a:moveTo>
                    <a:pt x="3367" y="677"/>
                  </a:moveTo>
                  <a:lnTo>
                    <a:pt x="3402" y="683"/>
                  </a:lnTo>
                  <a:lnTo>
                    <a:pt x="3395" y="718"/>
                  </a:lnTo>
                  <a:lnTo>
                    <a:pt x="3360" y="711"/>
                  </a:lnTo>
                  <a:lnTo>
                    <a:pt x="3367" y="677"/>
                  </a:lnTo>
                  <a:moveTo>
                    <a:pt x="3436" y="689"/>
                  </a:moveTo>
                  <a:lnTo>
                    <a:pt x="3471" y="696"/>
                  </a:lnTo>
                  <a:lnTo>
                    <a:pt x="3464" y="731"/>
                  </a:lnTo>
                  <a:lnTo>
                    <a:pt x="3430" y="724"/>
                  </a:lnTo>
                  <a:lnTo>
                    <a:pt x="3436" y="689"/>
                  </a:lnTo>
                  <a:moveTo>
                    <a:pt x="3506" y="702"/>
                  </a:moveTo>
                  <a:lnTo>
                    <a:pt x="3540" y="709"/>
                  </a:lnTo>
                  <a:lnTo>
                    <a:pt x="3534" y="744"/>
                  </a:lnTo>
                  <a:lnTo>
                    <a:pt x="3499" y="737"/>
                  </a:lnTo>
                  <a:lnTo>
                    <a:pt x="3506" y="702"/>
                  </a:lnTo>
                  <a:moveTo>
                    <a:pt x="3575" y="715"/>
                  </a:moveTo>
                  <a:lnTo>
                    <a:pt x="3610" y="722"/>
                  </a:lnTo>
                  <a:lnTo>
                    <a:pt x="3603" y="756"/>
                  </a:lnTo>
                  <a:lnTo>
                    <a:pt x="3569" y="750"/>
                  </a:lnTo>
                  <a:lnTo>
                    <a:pt x="3575" y="715"/>
                  </a:lnTo>
                  <a:moveTo>
                    <a:pt x="3644" y="728"/>
                  </a:moveTo>
                  <a:lnTo>
                    <a:pt x="3679" y="735"/>
                  </a:lnTo>
                  <a:lnTo>
                    <a:pt x="3673" y="769"/>
                  </a:lnTo>
                  <a:lnTo>
                    <a:pt x="3638" y="763"/>
                  </a:lnTo>
                  <a:lnTo>
                    <a:pt x="3644" y="728"/>
                  </a:lnTo>
                  <a:moveTo>
                    <a:pt x="3714" y="741"/>
                  </a:moveTo>
                  <a:lnTo>
                    <a:pt x="3748" y="748"/>
                  </a:lnTo>
                  <a:lnTo>
                    <a:pt x="3742" y="782"/>
                  </a:lnTo>
                  <a:lnTo>
                    <a:pt x="3707" y="776"/>
                  </a:lnTo>
                  <a:lnTo>
                    <a:pt x="3714" y="741"/>
                  </a:lnTo>
                  <a:moveTo>
                    <a:pt x="3783" y="754"/>
                  </a:moveTo>
                  <a:lnTo>
                    <a:pt x="3818" y="761"/>
                  </a:lnTo>
                  <a:lnTo>
                    <a:pt x="3811" y="795"/>
                  </a:lnTo>
                  <a:lnTo>
                    <a:pt x="3777" y="789"/>
                  </a:lnTo>
                  <a:lnTo>
                    <a:pt x="3783" y="754"/>
                  </a:lnTo>
                  <a:moveTo>
                    <a:pt x="3852" y="767"/>
                  </a:moveTo>
                  <a:lnTo>
                    <a:pt x="3887" y="774"/>
                  </a:lnTo>
                  <a:lnTo>
                    <a:pt x="3881" y="808"/>
                  </a:lnTo>
                  <a:lnTo>
                    <a:pt x="3846" y="802"/>
                  </a:lnTo>
                  <a:lnTo>
                    <a:pt x="3852" y="767"/>
                  </a:lnTo>
                  <a:moveTo>
                    <a:pt x="3922" y="780"/>
                  </a:moveTo>
                  <a:lnTo>
                    <a:pt x="3956" y="786"/>
                  </a:lnTo>
                  <a:lnTo>
                    <a:pt x="3950" y="821"/>
                  </a:lnTo>
                  <a:lnTo>
                    <a:pt x="3915" y="815"/>
                  </a:lnTo>
                  <a:lnTo>
                    <a:pt x="3922" y="780"/>
                  </a:lnTo>
                  <a:moveTo>
                    <a:pt x="3991" y="793"/>
                  </a:moveTo>
                  <a:lnTo>
                    <a:pt x="4026" y="799"/>
                  </a:lnTo>
                  <a:lnTo>
                    <a:pt x="4019" y="834"/>
                  </a:lnTo>
                  <a:lnTo>
                    <a:pt x="3985" y="828"/>
                  </a:lnTo>
                  <a:lnTo>
                    <a:pt x="3991" y="793"/>
                  </a:lnTo>
                  <a:moveTo>
                    <a:pt x="4060" y="806"/>
                  </a:moveTo>
                  <a:lnTo>
                    <a:pt x="4095" y="812"/>
                  </a:lnTo>
                  <a:lnTo>
                    <a:pt x="4089" y="847"/>
                  </a:lnTo>
                  <a:lnTo>
                    <a:pt x="4054" y="841"/>
                  </a:lnTo>
                  <a:lnTo>
                    <a:pt x="4060" y="806"/>
                  </a:lnTo>
                  <a:moveTo>
                    <a:pt x="4130" y="819"/>
                  </a:moveTo>
                  <a:lnTo>
                    <a:pt x="4165" y="825"/>
                  </a:lnTo>
                  <a:lnTo>
                    <a:pt x="4158" y="860"/>
                  </a:lnTo>
                  <a:lnTo>
                    <a:pt x="4123" y="854"/>
                  </a:lnTo>
                  <a:lnTo>
                    <a:pt x="4130" y="819"/>
                  </a:lnTo>
                  <a:moveTo>
                    <a:pt x="4200" y="832"/>
                  </a:moveTo>
                  <a:lnTo>
                    <a:pt x="4235" y="838"/>
                  </a:lnTo>
                  <a:lnTo>
                    <a:pt x="4228" y="873"/>
                  </a:lnTo>
                  <a:lnTo>
                    <a:pt x="4194" y="866"/>
                  </a:lnTo>
                  <a:lnTo>
                    <a:pt x="4200" y="832"/>
                  </a:lnTo>
                  <a:moveTo>
                    <a:pt x="4270" y="845"/>
                  </a:moveTo>
                  <a:lnTo>
                    <a:pt x="4304" y="851"/>
                  </a:lnTo>
                  <a:lnTo>
                    <a:pt x="4298" y="886"/>
                  </a:lnTo>
                  <a:lnTo>
                    <a:pt x="4263" y="879"/>
                  </a:lnTo>
                  <a:lnTo>
                    <a:pt x="4270" y="845"/>
                  </a:lnTo>
                  <a:moveTo>
                    <a:pt x="4339" y="858"/>
                  </a:moveTo>
                  <a:lnTo>
                    <a:pt x="4374" y="864"/>
                  </a:lnTo>
                  <a:lnTo>
                    <a:pt x="4367" y="899"/>
                  </a:lnTo>
                  <a:lnTo>
                    <a:pt x="4332" y="892"/>
                  </a:lnTo>
                  <a:lnTo>
                    <a:pt x="4339" y="858"/>
                  </a:lnTo>
                  <a:moveTo>
                    <a:pt x="4408" y="871"/>
                  </a:moveTo>
                  <a:lnTo>
                    <a:pt x="4443" y="877"/>
                  </a:lnTo>
                  <a:lnTo>
                    <a:pt x="4437" y="912"/>
                  </a:lnTo>
                  <a:lnTo>
                    <a:pt x="4402" y="905"/>
                  </a:lnTo>
                  <a:lnTo>
                    <a:pt x="4408" y="871"/>
                  </a:lnTo>
                  <a:moveTo>
                    <a:pt x="4478" y="884"/>
                  </a:moveTo>
                  <a:lnTo>
                    <a:pt x="4512" y="890"/>
                  </a:lnTo>
                  <a:lnTo>
                    <a:pt x="4506" y="925"/>
                  </a:lnTo>
                  <a:lnTo>
                    <a:pt x="4471" y="918"/>
                  </a:lnTo>
                  <a:lnTo>
                    <a:pt x="4478" y="884"/>
                  </a:lnTo>
                  <a:moveTo>
                    <a:pt x="4547" y="896"/>
                  </a:moveTo>
                  <a:lnTo>
                    <a:pt x="4582" y="903"/>
                  </a:lnTo>
                  <a:lnTo>
                    <a:pt x="4575" y="938"/>
                  </a:lnTo>
                  <a:lnTo>
                    <a:pt x="4541" y="931"/>
                  </a:lnTo>
                  <a:lnTo>
                    <a:pt x="4547" y="896"/>
                  </a:lnTo>
                  <a:moveTo>
                    <a:pt x="4616" y="909"/>
                  </a:moveTo>
                  <a:lnTo>
                    <a:pt x="4651" y="916"/>
                  </a:lnTo>
                  <a:lnTo>
                    <a:pt x="4645" y="951"/>
                  </a:lnTo>
                  <a:lnTo>
                    <a:pt x="4610" y="944"/>
                  </a:lnTo>
                  <a:lnTo>
                    <a:pt x="4616" y="909"/>
                  </a:lnTo>
                  <a:moveTo>
                    <a:pt x="4686" y="922"/>
                  </a:moveTo>
                  <a:lnTo>
                    <a:pt x="4720" y="929"/>
                  </a:lnTo>
                  <a:lnTo>
                    <a:pt x="4714" y="964"/>
                  </a:lnTo>
                  <a:lnTo>
                    <a:pt x="4679" y="957"/>
                  </a:lnTo>
                  <a:lnTo>
                    <a:pt x="4686" y="922"/>
                  </a:lnTo>
                  <a:moveTo>
                    <a:pt x="4755" y="935"/>
                  </a:moveTo>
                  <a:lnTo>
                    <a:pt x="4790" y="942"/>
                  </a:lnTo>
                  <a:lnTo>
                    <a:pt x="4783" y="976"/>
                  </a:lnTo>
                  <a:lnTo>
                    <a:pt x="4749" y="970"/>
                  </a:lnTo>
                  <a:lnTo>
                    <a:pt x="4755" y="935"/>
                  </a:lnTo>
                  <a:moveTo>
                    <a:pt x="4824" y="948"/>
                  </a:moveTo>
                  <a:lnTo>
                    <a:pt x="4859" y="955"/>
                  </a:lnTo>
                  <a:lnTo>
                    <a:pt x="4853" y="989"/>
                  </a:lnTo>
                  <a:lnTo>
                    <a:pt x="4818" y="983"/>
                  </a:lnTo>
                  <a:lnTo>
                    <a:pt x="4824" y="948"/>
                  </a:lnTo>
                  <a:moveTo>
                    <a:pt x="4894" y="961"/>
                  </a:moveTo>
                  <a:lnTo>
                    <a:pt x="4928" y="968"/>
                  </a:lnTo>
                  <a:lnTo>
                    <a:pt x="4922" y="1002"/>
                  </a:lnTo>
                  <a:lnTo>
                    <a:pt x="4887" y="996"/>
                  </a:lnTo>
                  <a:lnTo>
                    <a:pt x="4894" y="961"/>
                  </a:lnTo>
                  <a:moveTo>
                    <a:pt x="4963" y="974"/>
                  </a:moveTo>
                  <a:lnTo>
                    <a:pt x="4998" y="981"/>
                  </a:lnTo>
                  <a:lnTo>
                    <a:pt x="4991" y="1015"/>
                  </a:lnTo>
                  <a:lnTo>
                    <a:pt x="4957" y="1009"/>
                  </a:lnTo>
                  <a:lnTo>
                    <a:pt x="4963" y="974"/>
                  </a:lnTo>
                  <a:moveTo>
                    <a:pt x="5033" y="987"/>
                  </a:moveTo>
                  <a:lnTo>
                    <a:pt x="5067" y="994"/>
                  </a:lnTo>
                  <a:lnTo>
                    <a:pt x="5061" y="1028"/>
                  </a:lnTo>
                  <a:lnTo>
                    <a:pt x="5026" y="1022"/>
                  </a:lnTo>
                  <a:lnTo>
                    <a:pt x="5033" y="987"/>
                  </a:lnTo>
                  <a:moveTo>
                    <a:pt x="5102" y="1000"/>
                  </a:moveTo>
                  <a:lnTo>
                    <a:pt x="5137" y="1006"/>
                  </a:lnTo>
                  <a:lnTo>
                    <a:pt x="5130" y="1041"/>
                  </a:lnTo>
                  <a:lnTo>
                    <a:pt x="5095" y="1035"/>
                  </a:lnTo>
                  <a:lnTo>
                    <a:pt x="5102" y="1000"/>
                  </a:lnTo>
                  <a:moveTo>
                    <a:pt x="5171" y="1013"/>
                  </a:moveTo>
                  <a:lnTo>
                    <a:pt x="5206" y="1019"/>
                  </a:lnTo>
                  <a:lnTo>
                    <a:pt x="5199" y="1054"/>
                  </a:lnTo>
                  <a:lnTo>
                    <a:pt x="5165" y="1048"/>
                  </a:lnTo>
                  <a:lnTo>
                    <a:pt x="5171" y="1013"/>
                  </a:lnTo>
                  <a:moveTo>
                    <a:pt x="5241" y="1026"/>
                  </a:moveTo>
                  <a:lnTo>
                    <a:pt x="5275" y="1032"/>
                  </a:lnTo>
                  <a:lnTo>
                    <a:pt x="5269" y="1067"/>
                  </a:lnTo>
                  <a:lnTo>
                    <a:pt x="5234" y="1061"/>
                  </a:lnTo>
                  <a:lnTo>
                    <a:pt x="5241" y="1026"/>
                  </a:lnTo>
                  <a:moveTo>
                    <a:pt x="5310" y="1039"/>
                  </a:moveTo>
                  <a:lnTo>
                    <a:pt x="5345" y="1045"/>
                  </a:lnTo>
                  <a:lnTo>
                    <a:pt x="5338" y="1080"/>
                  </a:lnTo>
                  <a:lnTo>
                    <a:pt x="5303" y="1073"/>
                  </a:lnTo>
                  <a:lnTo>
                    <a:pt x="5310" y="1039"/>
                  </a:lnTo>
                  <a:moveTo>
                    <a:pt x="5379" y="1052"/>
                  </a:moveTo>
                  <a:lnTo>
                    <a:pt x="5414" y="1058"/>
                  </a:lnTo>
                  <a:lnTo>
                    <a:pt x="5408" y="1093"/>
                  </a:lnTo>
                  <a:lnTo>
                    <a:pt x="5373" y="1086"/>
                  </a:lnTo>
                  <a:lnTo>
                    <a:pt x="5379" y="1052"/>
                  </a:lnTo>
                  <a:moveTo>
                    <a:pt x="5449" y="1065"/>
                  </a:moveTo>
                  <a:lnTo>
                    <a:pt x="5483" y="1071"/>
                  </a:lnTo>
                  <a:lnTo>
                    <a:pt x="5477" y="1106"/>
                  </a:lnTo>
                  <a:lnTo>
                    <a:pt x="5442" y="1099"/>
                  </a:lnTo>
                  <a:lnTo>
                    <a:pt x="5449" y="1065"/>
                  </a:lnTo>
                  <a:moveTo>
                    <a:pt x="5518" y="1078"/>
                  </a:moveTo>
                  <a:lnTo>
                    <a:pt x="5553" y="1084"/>
                  </a:lnTo>
                  <a:lnTo>
                    <a:pt x="5546" y="1119"/>
                  </a:lnTo>
                  <a:lnTo>
                    <a:pt x="5512" y="1112"/>
                  </a:lnTo>
                  <a:lnTo>
                    <a:pt x="5518" y="1078"/>
                  </a:lnTo>
                  <a:moveTo>
                    <a:pt x="5587" y="1091"/>
                  </a:moveTo>
                  <a:lnTo>
                    <a:pt x="5622" y="1097"/>
                  </a:lnTo>
                  <a:lnTo>
                    <a:pt x="5616" y="1132"/>
                  </a:lnTo>
                  <a:lnTo>
                    <a:pt x="5581" y="1125"/>
                  </a:lnTo>
                  <a:lnTo>
                    <a:pt x="5587" y="1091"/>
                  </a:lnTo>
                  <a:moveTo>
                    <a:pt x="5657" y="1104"/>
                  </a:moveTo>
                  <a:lnTo>
                    <a:pt x="5691" y="1110"/>
                  </a:lnTo>
                  <a:lnTo>
                    <a:pt x="5685" y="1145"/>
                  </a:lnTo>
                  <a:lnTo>
                    <a:pt x="5650" y="1138"/>
                  </a:lnTo>
                  <a:lnTo>
                    <a:pt x="5657" y="1104"/>
                  </a:lnTo>
                  <a:moveTo>
                    <a:pt x="5726" y="1116"/>
                  </a:moveTo>
                  <a:lnTo>
                    <a:pt x="5761" y="1123"/>
                  </a:lnTo>
                  <a:lnTo>
                    <a:pt x="5754" y="1158"/>
                  </a:lnTo>
                  <a:lnTo>
                    <a:pt x="5720" y="1151"/>
                  </a:lnTo>
                  <a:lnTo>
                    <a:pt x="5726" y="1116"/>
                  </a:lnTo>
                  <a:moveTo>
                    <a:pt x="5795" y="1129"/>
                  </a:moveTo>
                  <a:lnTo>
                    <a:pt x="5830" y="1136"/>
                  </a:lnTo>
                  <a:lnTo>
                    <a:pt x="5824" y="1171"/>
                  </a:lnTo>
                  <a:lnTo>
                    <a:pt x="5789" y="1164"/>
                  </a:lnTo>
                  <a:lnTo>
                    <a:pt x="5795" y="1129"/>
                  </a:lnTo>
                  <a:moveTo>
                    <a:pt x="5865" y="1142"/>
                  </a:moveTo>
                  <a:lnTo>
                    <a:pt x="5900" y="1149"/>
                  </a:lnTo>
                  <a:lnTo>
                    <a:pt x="5893" y="1183"/>
                  </a:lnTo>
                  <a:lnTo>
                    <a:pt x="5858" y="1177"/>
                  </a:lnTo>
                  <a:lnTo>
                    <a:pt x="5865" y="1142"/>
                  </a:lnTo>
                  <a:moveTo>
                    <a:pt x="5934" y="1155"/>
                  </a:moveTo>
                  <a:lnTo>
                    <a:pt x="5969" y="1162"/>
                  </a:lnTo>
                  <a:lnTo>
                    <a:pt x="5962" y="1196"/>
                  </a:lnTo>
                  <a:lnTo>
                    <a:pt x="5928" y="1190"/>
                  </a:lnTo>
                  <a:lnTo>
                    <a:pt x="5934" y="1155"/>
                  </a:lnTo>
                  <a:moveTo>
                    <a:pt x="6004" y="1168"/>
                  </a:moveTo>
                  <a:lnTo>
                    <a:pt x="6038" y="1175"/>
                  </a:lnTo>
                  <a:lnTo>
                    <a:pt x="6032" y="1209"/>
                  </a:lnTo>
                  <a:lnTo>
                    <a:pt x="5997" y="1203"/>
                  </a:lnTo>
                  <a:lnTo>
                    <a:pt x="6004" y="1168"/>
                  </a:lnTo>
                  <a:moveTo>
                    <a:pt x="6073" y="1181"/>
                  </a:moveTo>
                  <a:lnTo>
                    <a:pt x="6108" y="1188"/>
                  </a:lnTo>
                  <a:lnTo>
                    <a:pt x="6101" y="1222"/>
                  </a:lnTo>
                  <a:lnTo>
                    <a:pt x="6066" y="1216"/>
                  </a:lnTo>
                  <a:lnTo>
                    <a:pt x="6073" y="1181"/>
                  </a:lnTo>
                  <a:moveTo>
                    <a:pt x="6142" y="1194"/>
                  </a:moveTo>
                  <a:lnTo>
                    <a:pt x="6177" y="1201"/>
                  </a:lnTo>
                  <a:lnTo>
                    <a:pt x="6170" y="1235"/>
                  </a:lnTo>
                  <a:lnTo>
                    <a:pt x="6136" y="1229"/>
                  </a:lnTo>
                  <a:lnTo>
                    <a:pt x="6142" y="1194"/>
                  </a:lnTo>
                  <a:moveTo>
                    <a:pt x="6212" y="1207"/>
                  </a:moveTo>
                  <a:lnTo>
                    <a:pt x="6246" y="1213"/>
                  </a:lnTo>
                  <a:lnTo>
                    <a:pt x="6240" y="1248"/>
                  </a:lnTo>
                  <a:lnTo>
                    <a:pt x="6205" y="1242"/>
                  </a:lnTo>
                  <a:lnTo>
                    <a:pt x="6212" y="1207"/>
                  </a:lnTo>
                  <a:moveTo>
                    <a:pt x="6281" y="1220"/>
                  </a:moveTo>
                  <a:lnTo>
                    <a:pt x="6316" y="1226"/>
                  </a:lnTo>
                  <a:lnTo>
                    <a:pt x="6309" y="1261"/>
                  </a:lnTo>
                  <a:lnTo>
                    <a:pt x="6275" y="1255"/>
                  </a:lnTo>
                  <a:lnTo>
                    <a:pt x="6281" y="1220"/>
                  </a:lnTo>
                  <a:moveTo>
                    <a:pt x="6350" y="1233"/>
                  </a:moveTo>
                  <a:lnTo>
                    <a:pt x="6385" y="1239"/>
                  </a:lnTo>
                  <a:lnTo>
                    <a:pt x="6379" y="1274"/>
                  </a:lnTo>
                  <a:lnTo>
                    <a:pt x="6344" y="1268"/>
                  </a:lnTo>
                  <a:lnTo>
                    <a:pt x="6350" y="1233"/>
                  </a:lnTo>
                  <a:moveTo>
                    <a:pt x="6420" y="1246"/>
                  </a:moveTo>
                  <a:lnTo>
                    <a:pt x="6454" y="1252"/>
                  </a:lnTo>
                  <a:lnTo>
                    <a:pt x="6448" y="1287"/>
                  </a:lnTo>
                  <a:lnTo>
                    <a:pt x="6413" y="1281"/>
                  </a:lnTo>
                  <a:lnTo>
                    <a:pt x="6420" y="1246"/>
                  </a:lnTo>
                  <a:moveTo>
                    <a:pt x="6489" y="1259"/>
                  </a:moveTo>
                  <a:lnTo>
                    <a:pt x="6524" y="1265"/>
                  </a:lnTo>
                  <a:lnTo>
                    <a:pt x="6517" y="1300"/>
                  </a:lnTo>
                  <a:lnTo>
                    <a:pt x="6483" y="1293"/>
                  </a:lnTo>
                  <a:lnTo>
                    <a:pt x="6489" y="1259"/>
                  </a:lnTo>
                  <a:moveTo>
                    <a:pt x="6558" y="1272"/>
                  </a:moveTo>
                  <a:lnTo>
                    <a:pt x="6593" y="1278"/>
                  </a:lnTo>
                  <a:lnTo>
                    <a:pt x="6587" y="1313"/>
                  </a:lnTo>
                  <a:lnTo>
                    <a:pt x="6552" y="1306"/>
                  </a:lnTo>
                  <a:lnTo>
                    <a:pt x="6558" y="1272"/>
                  </a:lnTo>
                  <a:moveTo>
                    <a:pt x="6628" y="1285"/>
                  </a:moveTo>
                  <a:lnTo>
                    <a:pt x="6662" y="1291"/>
                  </a:lnTo>
                  <a:lnTo>
                    <a:pt x="6656" y="1326"/>
                  </a:lnTo>
                  <a:lnTo>
                    <a:pt x="6621" y="1319"/>
                  </a:lnTo>
                  <a:lnTo>
                    <a:pt x="6628" y="1285"/>
                  </a:lnTo>
                  <a:moveTo>
                    <a:pt x="6697" y="1298"/>
                  </a:moveTo>
                  <a:lnTo>
                    <a:pt x="6732" y="1304"/>
                  </a:lnTo>
                  <a:lnTo>
                    <a:pt x="6725" y="1339"/>
                  </a:lnTo>
                  <a:lnTo>
                    <a:pt x="6691" y="1332"/>
                  </a:lnTo>
                  <a:lnTo>
                    <a:pt x="6697" y="1298"/>
                  </a:lnTo>
                  <a:moveTo>
                    <a:pt x="188" y="208"/>
                  </a:moveTo>
                  <a:lnTo>
                    <a:pt x="0" y="65"/>
                  </a:lnTo>
                  <a:lnTo>
                    <a:pt x="227" y="0"/>
                  </a:lnTo>
                  <a:lnTo>
                    <a:pt x="188" y="208"/>
                  </a:lnTo>
                  <a:moveTo>
                    <a:pt x="6718" y="1212"/>
                  </a:moveTo>
                  <a:lnTo>
                    <a:pt x="6907" y="1355"/>
                  </a:lnTo>
                  <a:lnTo>
                    <a:pt x="6680" y="1420"/>
                  </a:lnTo>
                  <a:lnTo>
                    <a:pt x="6718" y="1212"/>
                  </a:lnTo>
                  <a:close/>
                </a:path>
              </a:pathLst>
            </a:custGeom>
            <a:solidFill>
              <a:srgbClr val="1E858B"/>
            </a:solidFill>
            <a:ln>
              <a:noFill/>
            </a:ln>
          </p:spPr>
          <p:txBody>
            <a:bodyPr spcFirstLastPara="1" wrap="square" lIns="90000" tIns="45000" rIns="90000" bIns="45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7"/>
            <p:cNvSpPr/>
            <p:nvPr/>
          </p:nvSpPr>
          <p:spPr>
            <a:xfrm>
              <a:off x="4461729" y="2832727"/>
              <a:ext cx="1139924" cy="476462"/>
            </a:xfrm>
            <a:custGeom>
              <a:avLst/>
              <a:gdLst/>
              <a:ahLst/>
              <a:cxnLst/>
              <a:rect l="l" t="t" r="r" b="b"/>
              <a:pathLst>
                <a:path w="4261" h="1781" extrusionOk="0">
                  <a:moveTo>
                    <a:pt x="4091" y="1713"/>
                  </a:moveTo>
                  <a:lnTo>
                    <a:pt x="3961" y="1660"/>
                  </a:lnTo>
                  <a:lnTo>
                    <a:pt x="3974" y="1627"/>
                  </a:lnTo>
                  <a:lnTo>
                    <a:pt x="4104" y="1681"/>
                  </a:lnTo>
                  <a:lnTo>
                    <a:pt x="4091" y="1713"/>
                  </a:lnTo>
                  <a:moveTo>
                    <a:pt x="3863" y="1620"/>
                  </a:moveTo>
                  <a:lnTo>
                    <a:pt x="3732" y="1565"/>
                  </a:lnTo>
                  <a:lnTo>
                    <a:pt x="3745" y="1532"/>
                  </a:lnTo>
                  <a:lnTo>
                    <a:pt x="3876" y="1587"/>
                  </a:lnTo>
                  <a:lnTo>
                    <a:pt x="3863" y="1620"/>
                  </a:lnTo>
                  <a:moveTo>
                    <a:pt x="3633" y="1525"/>
                  </a:moveTo>
                  <a:lnTo>
                    <a:pt x="3503" y="1472"/>
                  </a:lnTo>
                  <a:lnTo>
                    <a:pt x="3516" y="1439"/>
                  </a:lnTo>
                  <a:lnTo>
                    <a:pt x="3646" y="1492"/>
                  </a:lnTo>
                  <a:lnTo>
                    <a:pt x="3633" y="1525"/>
                  </a:lnTo>
                  <a:moveTo>
                    <a:pt x="3405" y="1431"/>
                  </a:moveTo>
                  <a:lnTo>
                    <a:pt x="3274" y="1378"/>
                  </a:lnTo>
                  <a:lnTo>
                    <a:pt x="3287" y="1345"/>
                  </a:lnTo>
                  <a:lnTo>
                    <a:pt x="3418" y="1399"/>
                  </a:lnTo>
                  <a:lnTo>
                    <a:pt x="3405" y="1431"/>
                  </a:lnTo>
                  <a:moveTo>
                    <a:pt x="3176" y="1338"/>
                  </a:moveTo>
                  <a:lnTo>
                    <a:pt x="3045" y="1284"/>
                  </a:lnTo>
                  <a:lnTo>
                    <a:pt x="3059" y="1252"/>
                  </a:lnTo>
                  <a:lnTo>
                    <a:pt x="3189" y="1305"/>
                  </a:lnTo>
                  <a:lnTo>
                    <a:pt x="3176" y="1338"/>
                  </a:lnTo>
                  <a:moveTo>
                    <a:pt x="2948" y="1244"/>
                  </a:moveTo>
                  <a:lnTo>
                    <a:pt x="2817" y="1191"/>
                  </a:lnTo>
                  <a:lnTo>
                    <a:pt x="2830" y="1158"/>
                  </a:lnTo>
                  <a:lnTo>
                    <a:pt x="2961" y="1212"/>
                  </a:lnTo>
                  <a:lnTo>
                    <a:pt x="2948" y="1244"/>
                  </a:lnTo>
                  <a:moveTo>
                    <a:pt x="2719" y="1151"/>
                  </a:moveTo>
                  <a:lnTo>
                    <a:pt x="2588" y="1097"/>
                  </a:lnTo>
                  <a:lnTo>
                    <a:pt x="2602" y="1064"/>
                  </a:lnTo>
                  <a:lnTo>
                    <a:pt x="2732" y="1118"/>
                  </a:lnTo>
                  <a:lnTo>
                    <a:pt x="2719" y="1151"/>
                  </a:lnTo>
                  <a:moveTo>
                    <a:pt x="2491" y="1057"/>
                  </a:moveTo>
                  <a:lnTo>
                    <a:pt x="2360" y="1003"/>
                  </a:lnTo>
                  <a:lnTo>
                    <a:pt x="2373" y="971"/>
                  </a:lnTo>
                  <a:lnTo>
                    <a:pt x="2504" y="1024"/>
                  </a:lnTo>
                  <a:lnTo>
                    <a:pt x="2491" y="1057"/>
                  </a:lnTo>
                  <a:moveTo>
                    <a:pt x="2262" y="963"/>
                  </a:moveTo>
                  <a:lnTo>
                    <a:pt x="2131" y="910"/>
                  </a:lnTo>
                  <a:lnTo>
                    <a:pt x="2145" y="877"/>
                  </a:lnTo>
                  <a:lnTo>
                    <a:pt x="2275" y="931"/>
                  </a:lnTo>
                  <a:lnTo>
                    <a:pt x="2262" y="963"/>
                  </a:lnTo>
                  <a:moveTo>
                    <a:pt x="2034" y="870"/>
                  </a:moveTo>
                  <a:lnTo>
                    <a:pt x="1903" y="816"/>
                  </a:lnTo>
                  <a:lnTo>
                    <a:pt x="1916" y="784"/>
                  </a:lnTo>
                  <a:lnTo>
                    <a:pt x="2047" y="837"/>
                  </a:lnTo>
                  <a:lnTo>
                    <a:pt x="2034" y="870"/>
                  </a:lnTo>
                  <a:moveTo>
                    <a:pt x="1805" y="776"/>
                  </a:moveTo>
                  <a:lnTo>
                    <a:pt x="1674" y="723"/>
                  </a:lnTo>
                  <a:lnTo>
                    <a:pt x="1688" y="690"/>
                  </a:lnTo>
                  <a:lnTo>
                    <a:pt x="1818" y="743"/>
                  </a:lnTo>
                  <a:lnTo>
                    <a:pt x="1805" y="776"/>
                  </a:lnTo>
                  <a:moveTo>
                    <a:pt x="1576" y="682"/>
                  </a:moveTo>
                  <a:lnTo>
                    <a:pt x="1446" y="629"/>
                  </a:lnTo>
                  <a:lnTo>
                    <a:pt x="1459" y="596"/>
                  </a:lnTo>
                  <a:lnTo>
                    <a:pt x="1590" y="650"/>
                  </a:lnTo>
                  <a:lnTo>
                    <a:pt x="1576" y="682"/>
                  </a:lnTo>
                  <a:moveTo>
                    <a:pt x="1348" y="589"/>
                  </a:moveTo>
                  <a:lnTo>
                    <a:pt x="1217" y="535"/>
                  </a:lnTo>
                  <a:lnTo>
                    <a:pt x="1231" y="503"/>
                  </a:lnTo>
                  <a:lnTo>
                    <a:pt x="1361" y="556"/>
                  </a:lnTo>
                  <a:lnTo>
                    <a:pt x="1348" y="589"/>
                  </a:lnTo>
                  <a:moveTo>
                    <a:pt x="1119" y="495"/>
                  </a:moveTo>
                  <a:lnTo>
                    <a:pt x="989" y="442"/>
                  </a:lnTo>
                  <a:lnTo>
                    <a:pt x="1002" y="409"/>
                  </a:lnTo>
                  <a:lnTo>
                    <a:pt x="1133" y="463"/>
                  </a:lnTo>
                  <a:lnTo>
                    <a:pt x="1119" y="495"/>
                  </a:lnTo>
                  <a:moveTo>
                    <a:pt x="891" y="402"/>
                  </a:moveTo>
                  <a:lnTo>
                    <a:pt x="760" y="348"/>
                  </a:lnTo>
                  <a:lnTo>
                    <a:pt x="774" y="315"/>
                  </a:lnTo>
                  <a:lnTo>
                    <a:pt x="904" y="369"/>
                  </a:lnTo>
                  <a:lnTo>
                    <a:pt x="891" y="402"/>
                  </a:lnTo>
                  <a:moveTo>
                    <a:pt x="662" y="308"/>
                  </a:moveTo>
                  <a:lnTo>
                    <a:pt x="532" y="254"/>
                  </a:lnTo>
                  <a:lnTo>
                    <a:pt x="545" y="222"/>
                  </a:lnTo>
                  <a:lnTo>
                    <a:pt x="676" y="275"/>
                  </a:lnTo>
                  <a:lnTo>
                    <a:pt x="662" y="308"/>
                  </a:lnTo>
                  <a:moveTo>
                    <a:pt x="434" y="214"/>
                  </a:moveTo>
                  <a:lnTo>
                    <a:pt x="303" y="161"/>
                  </a:lnTo>
                  <a:lnTo>
                    <a:pt x="317" y="128"/>
                  </a:lnTo>
                  <a:lnTo>
                    <a:pt x="447" y="182"/>
                  </a:lnTo>
                  <a:lnTo>
                    <a:pt x="434" y="214"/>
                  </a:lnTo>
                  <a:moveTo>
                    <a:pt x="205" y="121"/>
                  </a:moveTo>
                  <a:lnTo>
                    <a:pt x="157" y="101"/>
                  </a:lnTo>
                  <a:lnTo>
                    <a:pt x="170" y="68"/>
                  </a:lnTo>
                  <a:lnTo>
                    <a:pt x="219" y="88"/>
                  </a:lnTo>
                  <a:lnTo>
                    <a:pt x="205" y="121"/>
                  </a:lnTo>
                  <a:moveTo>
                    <a:pt x="4105" y="1586"/>
                  </a:moveTo>
                  <a:lnTo>
                    <a:pt x="4261" y="1764"/>
                  </a:lnTo>
                  <a:lnTo>
                    <a:pt x="4025" y="1781"/>
                  </a:lnTo>
                  <a:lnTo>
                    <a:pt x="4105" y="1586"/>
                  </a:lnTo>
                  <a:moveTo>
                    <a:pt x="156" y="196"/>
                  </a:moveTo>
                  <a:lnTo>
                    <a:pt x="0" y="18"/>
                  </a:lnTo>
                  <a:lnTo>
                    <a:pt x="236" y="0"/>
                  </a:lnTo>
                  <a:lnTo>
                    <a:pt x="156" y="196"/>
                  </a:lnTo>
                  <a:close/>
                </a:path>
              </a:pathLst>
            </a:custGeom>
            <a:solidFill>
              <a:srgbClr val="1E858B"/>
            </a:solidFill>
            <a:ln>
              <a:noFill/>
            </a:ln>
          </p:spPr>
          <p:txBody>
            <a:bodyPr spcFirstLastPara="1" wrap="square" lIns="90000" tIns="45000" rIns="90000" bIns="45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7"/>
            <p:cNvSpPr txBox="1"/>
            <p:nvPr/>
          </p:nvSpPr>
          <p:spPr>
            <a:xfrm>
              <a:off x="5680480" y="2314008"/>
              <a:ext cx="561300" cy="28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" sz="1400" b="0" i="0" u="none" strike="noStrike" cap="none">
                  <a:solidFill>
                    <a:srgbClr val="1E858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EOSC</a:t>
              </a:r>
              <a:br>
                <a:rPr lang="it">
                  <a:solidFill>
                    <a:srgbClr val="1E858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lang="it">
                  <a:solidFill>
                    <a:srgbClr val="1E858B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node X</a:t>
              </a:r>
              <a:endParaRPr sz="14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24" name="Google Shape;324;p27"/>
            <p:cNvSpPr txBox="1"/>
            <p:nvPr/>
          </p:nvSpPr>
          <p:spPr>
            <a:xfrm>
              <a:off x="5608153" y="3322182"/>
              <a:ext cx="727500" cy="35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" sz="1200" b="0" i="0" u="none" strike="noStrike" cap="none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Thematic </a:t>
              </a:r>
              <a:endParaRPr sz="12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it" sz="1200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Resources</a:t>
              </a:r>
              <a:endParaRPr sz="12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grpSp>
        <p:nvGrpSpPr>
          <p:cNvPr id="325" name="Google Shape;325;p27"/>
          <p:cNvGrpSpPr/>
          <p:nvPr/>
        </p:nvGrpSpPr>
        <p:grpSpPr>
          <a:xfrm>
            <a:off x="6811800" y="3014727"/>
            <a:ext cx="2283600" cy="1131748"/>
            <a:chOff x="6811800" y="3014727"/>
            <a:chExt cx="2283600" cy="1131748"/>
          </a:xfrm>
        </p:grpSpPr>
        <p:sp>
          <p:nvSpPr>
            <p:cNvPr id="326" name="Google Shape;326;p27"/>
            <p:cNvSpPr/>
            <p:nvPr/>
          </p:nvSpPr>
          <p:spPr>
            <a:xfrm>
              <a:off x="6811800" y="3399175"/>
              <a:ext cx="2283600" cy="747300"/>
            </a:xfrm>
            <a:prstGeom prst="rect">
              <a:avLst/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7"/>
            <p:cNvSpPr/>
            <p:nvPr/>
          </p:nvSpPr>
          <p:spPr>
            <a:xfrm>
              <a:off x="6834714" y="3425514"/>
              <a:ext cx="2237700" cy="346500"/>
            </a:xfrm>
            <a:prstGeom prst="rect">
              <a:avLst/>
            </a:prstGeom>
            <a:solidFill>
              <a:srgbClr val="6AA8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lang="it" sz="17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As open as possible,</a:t>
              </a:r>
              <a:endParaRPr sz="17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27"/>
            <p:cNvSpPr/>
            <p:nvPr/>
          </p:nvSpPr>
          <p:spPr>
            <a:xfrm>
              <a:off x="6834714" y="3776784"/>
              <a:ext cx="2237700" cy="346500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r>
                <a:rPr lang="it" sz="17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as closed as necessary</a:t>
              </a:r>
              <a:endParaRPr sz="17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27"/>
            <p:cNvSpPr txBox="1"/>
            <p:nvPr/>
          </p:nvSpPr>
          <p:spPr>
            <a:xfrm rot="-1355">
              <a:off x="6811800" y="3015177"/>
              <a:ext cx="2283600" cy="31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it" sz="2200">
                  <a:latin typeface="Calibri"/>
                  <a:ea typeface="Calibri"/>
                  <a:cs typeface="Calibri"/>
                  <a:sym typeface="Calibri"/>
                </a:rPr>
                <a:t>Principio</a:t>
              </a:r>
              <a:endParaRPr sz="220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8"/>
          <p:cNvSpPr txBox="1">
            <a:spLocks noGrp="1"/>
          </p:cNvSpPr>
          <p:nvPr>
            <p:ph type="title"/>
          </p:nvPr>
        </p:nvSpPr>
        <p:spPr>
          <a:xfrm>
            <a:off x="159300" y="88846"/>
            <a:ext cx="8520600" cy="42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Il contesto italiano - PNSA &amp; PNIR 2021-2027</a:t>
            </a:r>
            <a:endParaRPr/>
          </a:p>
        </p:txBody>
      </p:sp>
      <p:sp>
        <p:nvSpPr>
          <p:cNvPr id="335" name="Google Shape;335;p28"/>
          <p:cNvSpPr txBox="1">
            <a:spLocks noGrp="1"/>
          </p:cNvSpPr>
          <p:nvPr>
            <p:ph type="body" idx="1"/>
          </p:nvPr>
        </p:nvSpPr>
        <p:spPr>
          <a:xfrm>
            <a:off x="83100" y="598701"/>
            <a:ext cx="3605400" cy="2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">
                <a:solidFill>
                  <a:schemeClr val="dk1"/>
                </a:solidFill>
              </a:rPr>
              <a:t>P</a:t>
            </a:r>
            <a:r>
              <a:rPr lang="it" b="1">
                <a:solidFill>
                  <a:schemeClr val="dk1"/>
                </a:solidFill>
              </a:rPr>
              <a:t>iano Nazionale per la Scienza Aperta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336" name="Google Shape;336;p28"/>
          <p:cNvSpPr txBox="1">
            <a:spLocks noGrp="1"/>
          </p:cNvSpPr>
          <p:nvPr>
            <p:ph type="sldNum" idx="12"/>
          </p:nvPr>
        </p:nvSpPr>
        <p:spPr>
          <a:xfrm>
            <a:off x="8553614" y="4510447"/>
            <a:ext cx="548700" cy="24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16</a:t>
            </a:fld>
            <a:endParaRPr/>
          </a:p>
        </p:txBody>
      </p:sp>
      <p:pic>
        <p:nvPicPr>
          <p:cNvPr id="337" name="Google Shape;33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775" y="916400"/>
            <a:ext cx="2343084" cy="332295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38" name="Google Shape;33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4594" y="916400"/>
            <a:ext cx="2343084" cy="33316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39" name="Google Shape;339;p28"/>
          <p:cNvSpPr txBox="1">
            <a:spLocks noGrp="1"/>
          </p:cNvSpPr>
          <p:nvPr>
            <p:ph type="body" idx="1"/>
          </p:nvPr>
        </p:nvSpPr>
        <p:spPr>
          <a:xfrm>
            <a:off x="4655100" y="598700"/>
            <a:ext cx="3921600" cy="2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" b="1"/>
              <a:t>Piano Nazionale Infrastrutture di Ricerca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340" name="Google Shape;340;p28"/>
          <p:cNvSpPr txBox="1"/>
          <p:nvPr/>
        </p:nvSpPr>
        <p:spPr>
          <a:xfrm>
            <a:off x="327550" y="2658950"/>
            <a:ext cx="3008100" cy="1908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Calibri"/>
                <a:ea typeface="Calibri"/>
                <a:cs typeface="Calibri"/>
                <a:sym typeface="Calibri"/>
              </a:rPr>
              <a:t>Assi di intervento: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224999" lvl="0" indent="-184149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AutoNum type="arabicPeriod"/>
            </a:pPr>
            <a:r>
              <a:rPr lang="it">
                <a:latin typeface="Calibri"/>
                <a:ea typeface="Calibri"/>
                <a:cs typeface="Calibri"/>
                <a:sym typeface="Calibri"/>
              </a:rPr>
              <a:t>Pubblicazioni scientifiche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224999" lvl="0" indent="-184149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AutoNum type="arabicPeriod"/>
            </a:pPr>
            <a:r>
              <a:rPr lang="it">
                <a:latin typeface="Calibri"/>
                <a:ea typeface="Calibri"/>
                <a:cs typeface="Calibri"/>
                <a:sym typeface="Calibri"/>
              </a:rPr>
              <a:t>Dati della ricerca scientifica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224999" lvl="0" indent="-184149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AutoNum type="arabicPeriod"/>
            </a:pPr>
            <a:r>
              <a:rPr lang="it">
                <a:latin typeface="Calibri"/>
                <a:ea typeface="Calibri"/>
                <a:cs typeface="Calibri"/>
                <a:sym typeface="Calibri"/>
              </a:rPr>
              <a:t>Valutazione della ricerca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224999" lvl="0" indent="-184149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AutoNum type="arabicPeriod"/>
            </a:pPr>
            <a:r>
              <a:rPr lang="it">
                <a:latin typeface="Calibri"/>
                <a:ea typeface="Calibri"/>
                <a:cs typeface="Calibri"/>
                <a:sym typeface="Calibri"/>
              </a:rPr>
              <a:t>Scienza aperta, comunità scientifica e partecipazione europea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224999" lvl="0" indent="-184149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AutoNum type="arabicPeriod"/>
            </a:pPr>
            <a:r>
              <a:rPr lang="it">
                <a:latin typeface="Calibri"/>
                <a:ea typeface="Calibri"/>
                <a:cs typeface="Calibri"/>
                <a:sym typeface="Calibri"/>
              </a:rPr>
              <a:t>Apertura dei dati della ricerca su SARS-COV-2 e COVID-19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28"/>
          <p:cNvSpPr txBox="1"/>
          <p:nvPr/>
        </p:nvSpPr>
        <p:spPr>
          <a:xfrm>
            <a:off x="5215650" y="3520850"/>
            <a:ext cx="2710500" cy="1046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9999" lvl="0" indent="-18415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it">
                <a:latin typeface="Calibri"/>
                <a:ea typeface="Calibri"/>
                <a:cs typeface="Calibri"/>
                <a:sym typeface="Calibri"/>
              </a:rPr>
              <a:t>Il contesto europeo e nazionale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179999" lvl="0" indent="-18415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it">
                <a:latin typeface="Calibri"/>
                <a:ea typeface="Calibri"/>
                <a:cs typeface="Calibri"/>
                <a:sym typeface="Calibri"/>
              </a:rPr>
              <a:t>Linee guida strategiche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179999" lvl="0" indent="-18415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it">
                <a:latin typeface="Calibri"/>
                <a:ea typeface="Calibri"/>
                <a:cs typeface="Calibri"/>
                <a:sym typeface="Calibri"/>
              </a:rPr>
              <a:t>Approccio sistemico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179999" lvl="0" indent="-184150" algn="l" rtl="0"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●"/>
            </a:pPr>
            <a:r>
              <a:rPr lang="it">
                <a:latin typeface="Calibri"/>
                <a:ea typeface="Calibri"/>
                <a:cs typeface="Calibri"/>
                <a:sym typeface="Calibri"/>
              </a:rPr>
              <a:t>Priorità nazionali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9"/>
          <p:cNvSpPr txBox="1">
            <a:spLocks noGrp="1"/>
          </p:cNvSpPr>
          <p:nvPr>
            <p:ph type="title"/>
          </p:nvPr>
        </p:nvSpPr>
        <p:spPr>
          <a:xfrm>
            <a:off x="159300" y="88846"/>
            <a:ext cx="8520600" cy="42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Politiche sui dati aperti e territoriali/ambientali</a:t>
            </a:r>
            <a:endParaRPr/>
          </a:p>
        </p:txBody>
      </p:sp>
      <p:sp>
        <p:nvSpPr>
          <p:cNvPr id="347" name="Google Shape;347;p29"/>
          <p:cNvSpPr txBox="1">
            <a:spLocks noGrp="1"/>
          </p:cNvSpPr>
          <p:nvPr>
            <p:ph type="body" idx="1"/>
          </p:nvPr>
        </p:nvSpPr>
        <p:spPr>
          <a:xfrm>
            <a:off x="159300" y="598700"/>
            <a:ext cx="8984700" cy="29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" sz="1600"/>
              <a:t>La Direttiva europea Open Data (1024/2019/UE) recepita con il D. Lgs 200/2021 identifica tre classi di dati:</a:t>
            </a:r>
            <a:endParaRPr sz="1600"/>
          </a:p>
        </p:txBody>
      </p:sp>
      <p:sp>
        <p:nvSpPr>
          <p:cNvPr id="348" name="Google Shape;348;p29"/>
          <p:cNvSpPr txBox="1">
            <a:spLocks noGrp="1"/>
          </p:cNvSpPr>
          <p:nvPr>
            <p:ph type="sldNum" idx="12"/>
          </p:nvPr>
        </p:nvSpPr>
        <p:spPr>
          <a:xfrm>
            <a:off x="8553614" y="4510447"/>
            <a:ext cx="548700" cy="24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17</a:t>
            </a:fld>
            <a:endParaRPr/>
          </a:p>
        </p:txBody>
      </p:sp>
      <p:graphicFrame>
        <p:nvGraphicFramePr>
          <p:cNvPr id="349" name="Google Shape;349;p29"/>
          <p:cNvGraphicFramePr/>
          <p:nvPr/>
        </p:nvGraphicFramePr>
        <p:xfrm>
          <a:off x="606675" y="1149121"/>
          <a:ext cx="8495650" cy="3499200"/>
        </p:xfrm>
        <a:graphic>
          <a:graphicData uri="http://schemas.openxmlformats.org/drawingml/2006/table">
            <a:tbl>
              <a:tblPr>
                <a:noFill/>
                <a:tableStyleId>{E3EED09C-2CA3-45C7-A11A-3EA6B42FD646}</a:tableStyleId>
              </a:tblPr>
              <a:tblGrid>
                <a:gridCol w="2085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10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700" b="1" i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Dati della Ricerca</a:t>
                      </a:r>
                      <a:endParaRPr sz="1700" b="1" i="1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252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5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Dati raccolti o prodotti nel corso della ricerca scientifica e utilizzati come elementi di prova nel processo di ricerca, o comunemente accettati nella comunità di ricerca come necessari per convalidare le conclusioni e i risultati della ricerca.</a:t>
                      </a:r>
                      <a:br>
                        <a:rPr lang="it" sz="15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it" sz="1500" i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Sono quindi congelati come statici nel momento della pubblicazione della ricerca.</a:t>
                      </a:r>
                      <a:endParaRPr sz="1500" i="1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252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700" b="1" i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Dati dinamici</a:t>
                      </a:r>
                      <a:endParaRPr sz="1700" b="1" i="1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252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5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Dati raccolti o misurati e soggetti ad aggiornamenti frequenti o in tempo reale, in particolare a causa della loro volatilità o rapida obsolescenza, come a esempio: </a:t>
                      </a:r>
                      <a:r>
                        <a:rPr lang="it" sz="1500" i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campagne di misura, dati dei sensori, dati teleri/evati ecc.</a:t>
                      </a:r>
                      <a:br>
                        <a:rPr lang="it" sz="15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it" sz="1500" i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it" sz="1500" b="1" i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Dati di misurazione</a:t>
                      </a:r>
                      <a:r>
                        <a:rPr lang="it" sz="1500" i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/osservazione)</a:t>
                      </a:r>
                      <a:r>
                        <a:rPr lang="it" sz="15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.</a:t>
                      </a:r>
                      <a:endParaRPr sz="15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252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700" b="1" i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Dati di elevato valore</a:t>
                      </a:r>
                      <a:endParaRPr sz="1700" b="1" i="1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252000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5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Dati associati ad importanti benefici per la società, l'ambiente e l'economia, sono considerati affidabili, omogenee per tipologia e contenuto, prodotti per Io svolgimento delle funzioni istituzionali e per le relative analisi.</a:t>
                      </a:r>
                      <a:br>
                        <a:rPr lang="it" sz="15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it" sz="1500" b="1" i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(Dati Istituzionali)</a:t>
                      </a:r>
                      <a:endParaRPr sz="1500" b="1" i="1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0" marB="25200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50" name="Google Shape;350;p29"/>
          <p:cNvSpPr/>
          <p:nvPr/>
        </p:nvSpPr>
        <p:spPr>
          <a:xfrm>
            <a:off x="110775" y="1423338"/>
            <a:ext cx="419700" cy="419700"/>
          </a:xfrm>
          <a:prstGeom prst="ellipse">
            <a:avLst/>
          </a:prstGeom>
          <a:solidFill>
            <a:srgbClr val="BF9000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9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9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29"/>
          <p:cNvSpPr/>
          <p:nvPr/>
        </p:nvSpPr>
        <p:spPr>
          <a:xfrm>
            <a:off x="110775" y="2585886"/>
            <a:ext cx="419700" cy="419700"/>
          </a:xfrm>
          <a:prstGeom prst="ellipse">
            <a:avLst/>
          </a:prstGeom>
          <a:solidFill>
            <a:srgbClr val="2E75B6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9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9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29"/>
          <p:cNvSpPr/>
          <p:nvPr/>
        </p:nvSpPr>
        <p:spPr>
          <a:xfrm>
            <a:off x="110775" y="3730533"/>
            <a:ext cx="419700" cy="419700"/>
          </a:xfrm>
          <a:prstGeom prst="ellipse">
            <a:avLst/>
          </a:prstGeom>
          <a:solidFill>
            <a:srgbClr val="54823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9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19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0"/>
          <p:cNvSpPr txBox="1">
            <a:spLocks noGrp="1"/>
          </p:cNvSpPr>
          <p:nvPr>
            <p:ph type="title"/>
          </p:nvPr>
        </p:nvSpPr>
        <p:spPr>
          <a:xfrm>
            <a:off x="159300" y="88846"/>
            <a:ext cx="8520600" cy="42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Questioni legate alla normativa - Tipologie di dati</a:t>
            </a:r>
            <a:endParaRPr/>
          </a:p>
        </p:txBody>
      </p:sp>
      <p:sp>
        <p:nvSpPr>
          <p:cNvPr id="358" name="Google Shape;358;p30"/>
          <p:cNvSpPr txBox="1">
            <a:spLocks noGrp="1"/>
          </p:cNvSpPr>
          <p:nvPr>
            <p:ph type="sldNum" idx="12"/>
          </p:nvPr>
        </p:nvSpPr>
        <p:spPr>
          <a:xfrm>
            <a:off x="8553614" y="4510447"/>
            <a:ext cx="548700" cy="24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18</a:t>
            </a:fld>
            <a:endParaRPr/>
          </a:p>
        </p:txBody>
      </p:sp>
      <p:sp>
        <p:nvSpPr>
          <p:cNvPr id="359" name="Google Shape;359;p30"/>
          <p:cNvSpPr txBox="1"/>
          <p:nvPr/>
        </p:nvSpPr>
        <p:spPr>
          <a:xfrm>
            <a:off x="3143550" y="557925"/>
            <a:ext cx="5769600" cy="17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latin typeface="Calibri"/>
                <a:ea typeface="Calibri"/>
                <a:cs typeface="Calibri"/>
                <a:sym typeface="Calibri"/>
              </a:rPr>
              <a:t>Determinazione n.183 del 3 agosto 2023, adozione delle </a:t>
            </a:r>
            <a:r>
              <a:rPr lang="it" sz="1800" b="1">
                <a:latin typeface="Calibri"/>
                <a:ea typeface="Calibri"/>
                <a:cs typeface="Calibri"/>
                <a:sym typeface="Calibri"/>
              </a:rPr>
              <a:t>“Linee guida recanti regole tecniche per l'apertura dei dati e il riutilizzo dell'informazione del settore pubblico”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latin typeface="Calibri"/>
                <a:ea typeface="Calibri"/>
                <a:cs typeface="Calibri"/>
                <a:sym typeface="Calibri"/>
              </a:rPr>
              <a:t>ai sensi dell'art. 71 del D. Lgs. 82/2005 recante Codice dell'Amministrazione Digitale. (183/2023).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https://www.agid.gov.it/sites/agid/files/2024-05/lg-open-data_v.1.0_1.pdf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0" name="Google Shape;36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300" y="557925"/>
            <a:ext cx="2821025" cy="39851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61" name="Google Shape;361;p30"/>
          <p:cNvSpPr txBox="1"/>
          <p:nvPr/>
        </p:nvSpPr>
        <p:spPr>
          <a:xfrm>
            <a:off x="3162000" y="2302125"/>
            <a:ext cx="5732700" cy="22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69999" lvl="0" indent="-190500" algn="l" rtl="0"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●"/>
            </a:pPr>
            <a:r>
              <a:rPr lang="it" sz="1500">
                <a:latin typeface="Calibri"/>
                <a:ea typeface="Calibri"/>
                <a:cs typeface="Calibri"/>
                <a:sym typeface="Calibri"/>
              </a:rPr>
              <a:t>Normativa di riferimento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269999" lvl="0" indent="-190500" algn="l" rtl="0"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●"/>
            </a:pPr>
            <a:r>
              <a:rPr lang="it" sz="1500">
                <a:latin typeface="Calibri"/>
                <a:ea typeface="Calibri"/>
                <a:cs typeface="Calibri"/>
                <a:sym typeface="Calibri"/>
              </a:rPr>
              <a:t>Terminologia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269999" lvl="0" indent="-190500" algn="l" rtl="0"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●"/>
            </a:pPr>
            <a:r>
              <a:rPr lang="it" sz="1500">
                <a:latin typeface="Calibri"/>
                <a:ea typeface="Calibri"/>
                <a:cs typeface="Calibri"/>
                <a:sym typeface="Calibri"/>
              </a:rPr>
              <a:t>Principi generali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269999" lvl="0" indent="-190500" algn="l" rtl="0"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●"/>
            </a:pPr>
            <a:r>
              <a:rPr lang="it" sz="1500">
                <a:latin typeface="Calibri"/>
                <a:ea typeface="Calibri"/>
                <a:cs typeface="Calibri"/>
                <a:sym typeface="Calibri"/>
              </a:rPr>
              <a:t>Aspetti organizzativi e qualità dei dati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269999" lvl="0" indent="-190500" algn="l" rtl="0"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●"/>
            </a:pPr>
            <a:r>
              <a:rPr lang="it" sz="1500">
                <a:latin typeface="Calibri"/>
                <a:ea typeface="Calibri"/>
                <a:cs typeface="Calibri"/>
                <a:sym typeface="Calibri"/>
              </a:rPr>
              <a:t>Aspetti legali e di costo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269999" lvl="0" indent="-190500" algn="l" rtl="0"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●"/>
            </a:pPr>
            <a:r>
              <a:rPr lang="it" sz="1500">
                <a:latin typeface="Calibri"/>
                <a:ea typeface="Calibri"/>
                <a:cs typeface="Calibri"/>
                <a:sym typeface="Calibri"/>
              </a:rPr>
              <a:t>Pubblicazione e strumenti di ricerca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269999" lvl="0" indent="-190500" algn="l" rtl="0"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●"/>
            </a:pPr>
            <a:r>
              <a:rPr lang="it" sz="1500">
                <a:latin typeface="Calibri"/>
                <a:ea typeface="Calibri"/>
                <a:cs typeface="Calibri"/>
                <a:sym typeface="Calibri"/>
              </a:rPr>
              <a:t>Modello per i dati aperti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269999" lvl="0" indent="-190500" algn="l" rtl="0"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●"/>
            </a:pPr>
            <a:r>
              <a:rPr lang="it" sz="1500">
                <a:latin typeface="Calibri"/>
                <a:ea typeface="Calibri"/>
                <a:cs typeface="Calibri"/>
                <a:sym typeface="Calibri"/>
              </a:rPr>
              <a:t>Standard di riferimento e formati aperti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269999" lvl="0" indent="-190500" algn="l" rtl="0"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●"/>
            </a:pPr>
            <a:r>
              <a:rPr lang="it" sz="1500">
                <a:latin typeface="Calibri"/>
                <a:ea typeface="Calibri"/>
                <a:cs typeface="Calibri"/>
                <a:sym typeface="Calibri"/>
              </a:rPr>
              <a:t>Requisiti e raccomandazioni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269999" lvl="0" indent="-190500" algn="l" rtl="0">
              <a:spcBef>
                <a:spcPts val="0"/>
              </a:spcBef>
              <a:spcAft>
                <a:spcPts val="0"/>
              </a:spcAft>
              <a:buSzPts val="1500"/>
              <a:buFont typeface="Calibri"/>
              <a:buChar char="●"/>
            </a:pPr>
            <a:r>
              <a:rPr lang="it" sz="1500">
                <a:latin typeface="Calibri"/>
                <a:ea typeface="Calibri"/>
                <a:cs typeface="Calibri"/>
                <a:sym typeface="Calibri"/>
              </a:rPr>
              <a:t>Risorse utili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1"/>
          <p:cNvSpPr txBox="1">
            <a:spLocks noGrp="1"/>
          </p:cNvSpPr>
          <p:nvPr>
            <p:ph type="title"/>
          </p:nvPr>
        </p:nvSpPr>
        <p:spPr>
          <a:xfrm>
            <a:off x="159300" y="88846"/>
            <a:ext cx="8520600" cy="42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Principio “Open by design and by default”</a:t>
            </a:r>
            <a:endParaRPr/>
          </a:p>
        </p:txBody>
      </p:sp>
      <p:sp>
        <p:nvSpPr>
          <p:cNvPr id="367" name="Google Shape;367;p31"/>
          <p:cNvSpPr txBox="1">
            <a:spLocks noGrp="1"/>
          </p:cNvSpPr>
          <p:nvPr>
            <p:ph type="body" idx="1"/>
          </p:nvPr>
        </p:nvSpPr>
        <p:spPr>
          <a:xfrm>
            <a:off x="159300" y="598700"/>
            <a:ext cx="8792400" cy="1480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700"/>
              <a:t>Direttiva (UE) 2019/1024 sull'apertura dei dati e al riuso dell'informazione del settore pubblico,  Articolo 5, Comma 2: </a:t>
            </a:r>
            <a:r>
              <a:rPr lang="it" sz="1700" i="1"/>
              <a:t>Gli Stati membri incoraggiano gli enti pubblici e le imprese pubbliche a produrre e mettere a disposizione i documenti secondo il principio</a:t>
            </a:r>
            <a:br>
              <a:rPr lang="it" sz="1700" i="1"/>
            </a:br>
            <a:r>
              <a:rPr lang="it" sz="1700" i="1"/>
              <a:t>dell'«</a:t>
            </a:r>
            <a:r>
              <a:rPr lang="it" sz="1700" b="1" i="1"/>
              <a:t>apertura fin dalla progettazione e per impostazione predefinita</a:t>
            </a:r>
            <a:r>
              <a:rPr lang="it" sz="1700" i="1"/>
              <a:t>». </a:t>
            </a:r>
            <a:r>
              <a:rPr lang="it" sz="1200" u="sng">
                <a:solidFill>
                  <a:schemeClr val="hlink"/>
                </a:solidFill>
                <a:hlinkClick r:id="rId3"/>
              </a:rPr>
              <a:t>https://eur-lex.europa.eu/eli/dir/2019/1024/oj?locale=it</a:t>
            </a:r>
            <a:endParaRPr sz="1700"/>
          </a:p>
        </p:txBody>
      </p:sp>
      <p:sp>
        <p:nvSpPr>
          <p:cNvPr id="368" name="Google Shape;368;p31"/>
          <p:cNvSpPr txBox="1">
            <a:spLocks noGrp="1"/>
          </p:cNvSpPr>
          <p:nvPr>
            <p:ph type="sldNum" idx="12"/>
          </p:nvPr>
        </p:nvSpPr>
        <p:spPr>
          <a:xfrm>
            <a:off x="8553614" y="4510447"/>
            <a:ext cx="548700" cy="24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19</a:t>
            </a:fld>
            <a:endParaRPr/>
          </a:p>
        </p:txBody>
      </p:sp>
      <p:sp>
        <p:nvSpPr>
          <p:cNvPr id="369" name="Google Shape;369;p31"/>
          <p:cNvSpPr/>
          <p:nvPr/>
        </p:nvSpPr>
        <p:spPr>
          <a:xfrm>
            <a:off x="1749425" y="1810500"/>
            <a:ext cx="1786200" cy="602100"/>
          </a:xfrm>
          <a:prstGeom prst="roundRect">
            <a:avLst>
              <a:gd name="adj" fmla="val 16667"/>
            </a:avLst>
          </a:prstGeom>
          <a:solidFill>
            <a:srgbClr val="9CBA5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Disponibilità</a:t>
            </a:r>
            <a:br>
              <a:rPr lang="it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dei Dati</a:t>
            </a:r>
            <a:endParaRPr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0" name="Google Shape;370;p31"/>
          <p:cNvGrpSpPr/>
          <p:nvPr/>
        </p:nvGrpSpPr>
        <p:grpSpPr>
          <a:xfrm>
            <a:off x="3669070" y="1810500"/>
            <a:ext cx="1786200" cy="2733350"/>
            <a:chOff x="3698283" y="1886700"/>
            <a:chExt cx="1786200" cy="2733350"/>
          </a:xfrm>
        </p:grpSpPr>
        <p:sp>
          <p:nvSpPr>
            <p:cNvPr id="371" name="Google Shape;371;p31"/>
            <p:cNvSpPr/>
            <p:nvPr/>
          </p:nvSpPr>
          <p:spPr>
            <a:xfrm>
              <a:off x="3946383" y="2597125"/>
              <a:ext cx="1538100" cy="6021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9050" cap="flat" cmpd="sng">
              <a:solidFill>
                <a:srgbClr val="69AEA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latin typeface="Calibri"/>
                  <a:ea typeface="Calibri"/>
                  <a:cs typeface="Calibri"/>
                  <a:sym typeface="Calibri"/>
                </a:rPr>
                <a:t>Politica di accesso illimitato ai dati</a:t>
              </a:r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31"/>
            <p:cNvSpPr/>
            <p:nvPr/>
          </p:nvSpPr>
          <p:spPr>
            <a:xfrm>
              <a:off x="3946383" y="3307538"/>
              <a:ext cx="1538100" cy="6021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9050" cap="flat" cmpd="sng">
              <a:solidFill>
                <a:srgbClr val="69AEA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latin typeface="Calibri"/>
                  <a:ea typeface="Calibri"/>
                  <a:cs typeface="Calibri"/>
                  <a:sym typeface="Calibri"/>
                </a:rPr>
                <a:t>Coinvolgimento delle parti interessate per la qualità e la completezza dei dati</a:t>
              </a:r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31"/>
            <p:cNvSpPr/>
            <p:nvPr/>
          </p:nvSpPr>
          <p:spPr>
            <a:xfrm>
              <a:off x="3946383" y="4017950"/>
              <a:ext cx="1538100" cy="6021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9050" cap="flat" cmpd="sng">
              <a:solidFill>
                <a:srgbClr val="69AEA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latin typeface="Calibri"/>
                  <a:ea typeface="Calibri"/>
                  <a:cs typeface="Calibri"/>
                  <a:sym typeface="Calibri"/>
                </a:rPr>
                <a:t>Attuazione</a:t>
              </a:r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31"/>
            <p:cNvSpPr/>
            <p:nvPr/>
          </p:nvSpPr>
          <p:spPr>
            <a:xfrm>
              <a:off x="3698283" y="1886700"/>
              <a:ext cx="1786200" cy="602100"/>
            </a:xfrm>
            <a:prstGeom prst="roundRect">
              <a:avLst>
                <a:gd name="adj" fmla="val 16667"/>
              </a:avLst>
            </a:prstGeom>
            <a:solidFill>
              <a:srgbClr val="69AEA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Accessibilità</a:t>
              </a:r>
              <a:br>
                <a:rPr lang="it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it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dei Dati</a:t>
              </a:r>
              <a:endParaRPr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5" name="Google Shape;375;p31"/>
          <p:cNvGrpSpPr/>
          <p:nvPr/>
        </p:nvGrpSpPr>
        <p:grpSpPr>
          <a:xfrm>
            <a:off x="5588715" y="1810500"/>
            <a:ext cx="1786200" cy="2733350"/>
            <a:chOff x="5655840" y="1886700"/>
            <a:chExt cx="1786200" cy="2733350"/>
          </a:xfrm>
        </p:grpSpPr>
        <p:sp>
          <p:nvSpPr>
            <p:cNvPr id="376" name="Google Shape;376;p31"/>
            <p:cNvSpPr/>
            <p:nvPr/>
          </p:nvSpPr>
          <p:spPr>
            <a:xfrm>
              <a:off x="5903940" y="2597125"/>
              <a:ext cx="1538100" cy="6021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9050" cap="flat" cmpd="sng">
              <a:solidFill>
                <a:srgbClr val="8065A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latin typeface="Calibri"/>
                  <a:ea typeface="Calibri"/>
                  <a:cs typeface="Calibri"/>
                  <a:sym typeface="Calibri"/>
                </a:rPr>
                <a:t>Iniziative e partnership per la promozione</a:t>
              </a:r>
              <a:br>
                <a:rPr lang="it" sz="1200"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it" sz="1200">
                  <a:latin typeface="Calibri"/>
                  <a:ea typeface="Calibri"/>
                  <a:cs typeface="Calibri"/>
                  <a:sym typeface="Calibri"/>
                </a:rPr>
                <a:t>dei dati</a:t>
              </a:r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31"/>
            <p:cNvSpPr/>
            <p:nvPr/>
          </p:nvSpPr>
          <p:spPr>
            <a:xfrm>
              <a:off x="5903940" y="3307538"/>
              <a:ext cx="1538100" cy="6021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9050" cap="flat" cmpd="sng">
              <a:solidFill>
                <a:srgbClr val="8065A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latin typeface="Calibri"/>
                  <a:ea typeface="Calibri"/>
                  <a:cs typeface="Calibri"/>
                  <a:sym typeface="Calibri"/>
                </a:rPr>
                <a:t>Alfabetizzazione alla condivisione dei dati</a:t>
              </a:r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31"/>
            <p:cNvSpPr/>
            <p:nvPr/>
          </p:nvSpPr>
          <p:spPr>
            <a:xfrm>
              <a:off x="5903940" y="4017950"/>
              <a:ext cx="1538100" cy="6021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9050" cap="flat" cmpd="sng">
              <a:solidFill>
                <a:srgbClr val="8065A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latin typeface="Calibri"/>
                  <a:ea typeface="Calibri"/>
                  <a:cs typeface="Calibri"/>
                  <a:sym typeface="Calibri"/>
                </a:rPr>
                <a:t>Monitoraggio dell'impatto</a:t>
              </a:r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31"/>
            <p:cNvSpPr/>
            <p:nvPr/>
          </p:nvSpPr>
          <p:spPr>
            <a:xfrm>
              <a:off x="5655840" y="1886700"/>
              <a:ext cx="1786200" cy="602100"/>
            </a:xfrm>
            <a:prstGeom prst="roundRect">
              <a:avLst>
                <a:gd name="adj" fmla="val 16667"/>
              </a:avLst>
            </a:prstGeom>
            <a:solidFill>
              <a:srgbClr val="8065A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Supporto istituzionale al riutilizzo dei dati</a:t>
              </a:r>
              <a:endParaRPr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0" name="Google Shape;380;p31"/>
          <p:cNvSpPr txBox="1"/>
          <p:nvPr/>
        </p:nvSpPr>
        <p:spPr>
          <a:xfrm>
            <a:off x="1694948" y="4568356"/>
            <a:ext cx="2586000" cy="1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 u="sng">
                <a:solidFill>
                  <a:schemeClr val="hlink"/>
                </a:solidFill>
                <a:hlinkClick r:id="rId4"/>
              </a:rPr>
              <a:t>da OECD 2017 OURdata Index</a:t>
            </a:r>
            <a:endParaRPr sz="900"/>
          </a:p>
        </p:txBody>
      </p:sp>
      <p:grpSp>
        <p:nvGrpSpPr>
          <p:cNvPr id="381" name="Google Shape;381;p31"/>
          <p:cNvGrpSpPr/>
          <p:nvPr/>
        </p:nvGrpSpPr>
        <p:grpSpPr>
          <a:xfrm>
            <a:off x="1997525" y="2520925"/>
            <a:ext cx="1538100" cy="2022925"/>
            <a:chOff x="1683650" y="2597125"/>
            <a:chExt cx="1538100" cy="2022925"/>
          </a:xfrm>
        </p:grpSpPr>
        <p:sp>
          <p:nvSpPr>
            <p:cNvPr id="382" name="Google Shape;382;p31"/>
            <p:cNvSpPr/>
            <p:nvPr/>
          </p:nvSpPr>
          <p:spPr>
            <a:xfrm>
              <a:off x="1683650" y="2597125"/>
              <a:ext cx="1538100" cy="6021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9050" cap="flat" cmpd="sng">
              <a:solidFill>
                <a:srgbClr val="9CBA5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latin typeface="Calibri"/>
                  <a:ea typeface="Calibri"/>
                  <a:cs typeface="Calibri"/>
                  <a:sym typeface="Calibri"/>
                </a:rPr>
                <a:t>Politica di apertura</a:t>
              </a:r>
              <a:br>
                <a:rPr lang="it" sz="1200"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it" sz="1200">
                  <a:latin typeface="Calibri"/>
                  <a:ea typeface="Calibri"/>
                  <a:cs typeface="Calibri"/>
                  <a:sym typeface="Calibri"/>
                </a:rPr>
                <a:t>dei contenuti</a:t>
              </a:r>
              <a:br>
                <a:rPr lang="it" sz="1200"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it" sz="1200">
                  <a:latin typeface="Calibri"/>
                  <a:ea typeface="Calibri"/>
                  <a:cs typeface="Calibri"/>
                  <a:sym typeface="Calibri"/>
                </a:rPr>
                <a:t>in modo predefinito</a:t>
              </a:r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31"/>
            <p:cNvSpPr/>
            <p:nvPr/>
          </p:nvSpPr>
          <p:spPr>
            <a:xfrm>
              <a:off x="1683650" y="3307538"/>
              <a:ext cx="1538100" cy="6021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9050" cap="flat" cmpd="sng">
              <a:solidFill>
                <a:srgbClr val="9CBA5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latin typeface="Calibri"/>
                  <a:ea typeface="Calibri"/>
                  <a:cs typeface="Calibri"/>
                  <a:sym typeface="Calibri"/>
                </a:rPr>
                <a:t>Coinvolgimento delle parti interessate per il rilascio dei dati</a:t>
              </a:r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31"/>
            <p:cNvSpPr/>
            <p:nvPr/>
          </p:nvSpPr>
          <p:spPr>
            <a:xfrm>
              <a:off x="1683650" y="4017950"/>
              <a:ext cx="1538100" cy="6021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9050" cap="flat" cmpd="sng">
              <a:solidFill>
                <a:srgbClr val="9CBA5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latin typeface="Calibri"/>
                  <a:ea typeface="Calibri"/>
                  <a:cs typeface="Calibri"/>
                  <a:sym typeface="Calibri"/>
                </a:rPr>
                <a:t>Attuazione</a:t>
              </a:r>
              <a:endParaRPr sz="12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5" name="Google Shape;385;p31"/>
          <p:cNvGrpSpPr/>
          <p:nvPr/>
        </p:nvGrpSpPr>
        <p:grpSpPr>
          <a:xfrm>
            <a:off x="3762322" y="2407475"/>
            <a:ext cx="162900" cy="1846500"/>
            <a:chOff x="1772047" y="2483675"/>
            <a:chExt cx="162900" cy="1846500"/>
          </a:xfrm>
        </p:grpSpPr>
        <p:cxnSp>
          <p:nvCxnSpPr>
            <p:cNvPr id="386" name="Google Shape;386;p31"/>
            <p:cNvCxnSpPr/>
            <p:nvPr/>
          </p:nvCxnSpPr>
          <p:spPr>
            <a:xfrm>
              <a:off x="1786000" y="2483675"/>
              <a:ext cx="0" cy="1846500"/>
            </a:xfrm>
            <a:prstGeom prst="straightConnector1">
              <a:avLst/>
            </a:prstGeom>
            <a:noFill/>
            <a:ln w="28575" cap="flat" cmpd="sng">
              <a:solidFill>
                <a:srgbClr val="69AEA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31"/>
            <p:cNvCxnSpPr/>
            <p:nvPr/>
          </p:nvCxnSpPr>
          <p:spPr>
            <a:xfrm>
              <a:off x="1772047" y="4330175"/>
              <a:ext cx="162900" cy="0"/>
            </a:xfrm>
            <a:prstGeom prst="straightConnector1">
              <a:avLst/>
            </a:prstGeom>
            <a:noFill/>
            <a:ln w="28575" cap="flat" cmpd="sng">
              <a:solidFill>
                <a:srgbClr val="69AEA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31"/>
            <p:cNvCxnSpPr/>
            <p:nvPr/>
          </p:nvCxnSpPr>
          <p:spPr>
            <a:xfrm>
              <a:off x="1772047" y="3612825"/>
              <a:ext cx="162900" cy="0"/>
            </a:xfrm>
            <a:prstGeom prst="straightConnector1">
              <a:avLst/>
            </a:prstGeom>
            <a:noFill/>
            <a:ln w="28575" cap="flat" cmpd="sng">
              <a:solidFill>
                <a:srgbClr val="69AEA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31"/>
            <p:cNvCxnSpPr/>
            <p:nvPr/>
          </p:nvCxnSpPr>
          <p:spPr>
            <a:xfrm>
              <a:off x="1772047" y="2895475"/>
              <a:ext cx="162900" cy="0"/>
            </a:xfrm>
            <a:prstGeom prst="straightConnector1">
              <a:avLst/>
            </a:prstGeom>
            <a:noFill/>
            <a:ln w="28575" cap="flat" cmpd="sng">
              <a:solidFill>
                <a:srgbClr val="69AEA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90" name="Google Shape;390;p31"/>
          <p:cNvGrpSpPr/>
          <p:nvPr/>
        </p:nvGrpSpPr>
        <p:grpSpPr>
          <a:xfrm>
            <a:off x="5667322" y="2407475"/>
            <a:ext cx="162900" cy="1846500"/>
            <a:chOff x="1772047" y="2483675"/>
            <a:chExt cx="162900" cy="1846500"/>
          </a:xfrm>
        </p:grpSpPr>
        <p:cxnSp>
          <p:nvCxnSpPr>
            <p:cNvPr id="391" name="Google Shape;391;p31"/>
            <p:cNvCxnSpPr/>
            <p:nvPr/>
          </p:nvCxnSpPr>
          <p:spPr>
            <a:xfrm>
              <a:off x="1786000" y="2483675"/>
              <a:ext cx="0" cy="1846500"/>
            </a:xfrm>
            <a:prstGeom prst="straightConnector1">
              <a:avLst/>
            </a:prstGeom>
            <a:noFill/>
            <a:ln w="28575" cap="flat" cmpd="sng">
              <a:solidFill>
                <a:srgbClr val="8065A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31"/>
            <p:cNvCxnSpPr/>
            <p:nvPr/>
          </p:nvCxnSpPr>
          <p:spPr>
            <a:xfrm>
              <a:off x="1772047" y="4330175"/>
              <a:ext cx="162900" cy="0"/>
            </a:xfrm>
            <a:prstGeom prst="straightConnector1">
              <a:avLst/>
            </a:prstGeom>
            <a:noFill/>
            <a:ln w="28575" cap="flat" cmpd="sng">
              <a:solidFill>
                <a:srgbClr val="8065A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31"/>
            <p:cNvCxnSpPr/>
            <p:nvPr/>
          </p:nvCxnSpPr>
          <p:spPr>
            <a:xfrm>
              <a:off x="1772047" y="3612825"/>
              <a:ext cx="162900" cy="0"/>
            </a:xfrm>
            <a:prstGeom prst="straightConnector1">
              <a:avLst/>
            </a:prstGeom>
            <a:noFill/>
            <a:ln w="28575" cap="flat" cmpd="sng">
              <a:solidFill>
                <a:srgbClr val="8065A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31"/>
            <p:cNvCxnSpPr/>
            <p:nvPr/>
          </p:nvCxnSpPr>
          <p:spPr>
            <a:xfrm>
              <a:off x="1772047" y="2895475"/>
              <a:ext cx="162900" cy="0"/>
            </a:xfrm>
            <a:prstGeom prst="straightConnector1">
              <a:avLst/>
            </a:prstGeom>
            <a:noFill/>
            <a:ln w="28575" cap="flat" cmpd="sng">
              <a:solidFill>
                <a:srgbClr val="8065A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95" name="Google Shape;395;p31"/>
          <p:cNvGrpSpPr/>
          <p:nvPr/>
        </p:nvGrpSpPr>
        <p:grpSpPr>
          <a:xfrm>
            <a:off x="1834066" y="2407475"/>
            <a:ext cx="162900" cy="1846500"/>
            <a:chOff x="1772047" y="2483675"/>
            <a:chExt cx="162900" cy="1846500"/>
          </a:xfrm>
        </p:grpSpPr>
        <p:cxnSp>
          <p:nvCxnSpPr>
            <p:cNvPr id="396" name="Google Shape;396;p31"/>
            <p:cNvCxnSpPr/>
            <p:nvPr/>
          </p:nvCxnSpPr>
          <p:spPr>
            <a:xfrm>
              <a:off x="1786000" y="2483675"/>
              <a:ext cx="0" cy="1846500"/>
            </a:xfrm>
            <a:prstGeom prst="straightConnector1">
              <a:avLst/>
            </a:prstGeom>
            <a:noFill/>
            <a:ln w="28575" cap="flat" cmpd="sng">
              <a:solidFill>
                <a:srgbClr val="9CBA5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31"/>
            <p:cNvCxnSpPr/>
            <p:nvPr/>
          </p:nvCxnSpPr>
          <p:spPr>
            <a:xfrm>
              <a:off x="1772047" y="4330175"/>
              <a:ext cx="162900" cy="0"/>
            </a:xfrm>
            <a:prstGeom prst="straightConnector1">
              <a:avLst/>
            </a:prstGeom>
            <a:noFill/>
            <a:ln w="28575" cap="flat" cmpd="sng">
              <a:solidFill>
                <a:srgbClr val="9CBA5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31"/>
            <p:cNvCxnSpPr/>
            <p:nvPr/>
          </p:nvCxnSpPr>
          <p:spPr>
            <a:xfrm>
              <a:off x="1772047" y="3612825"/>
              <a:ext cx="162900" cy="0"/>
            </a:xfrm>
            <a:prstGeom prst="straightConnector1">
              <a:avLst/>
            </a:prstGeom>
            <a:noFill/>
            <a:ln w="28575" cap="flat" cmpd="sng">
              <a:solidFill>
                <a:srgbClr val="9CBA5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31"/>
            <p:cNvCxnSpPr/>
            <p:nvPr/>
          </p:nvCxnSpPr>
          <p:spPr>
            <a:xfrm>
              <a:off x="1772047" y="2895475"/>
              <a:ext cx="162900" cy="0"/>
            </a:xfrm>
            <a:prstGeom prst="straightConnector1">
              <a:avLst/>
            </a:prstGeom>
            <a:noFill/>
            <a:ln w="28575" cap="flat" cmpd="sng">
              <a:solidFill>
                <a:srgbClr val="9CBA5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159300" y="88846"/>
            <a:ext cx="8520600" cy="42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Indice</a:t>
            </a:r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1380682" y="1229292"/>
            <a:ext cx="7299217" cy="3271809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314999" lvl="0" indent="-2825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it" sz="2200" dirty="0"/>
              <a:t>Breve panoramica su ciascun progetto PNRR</a:t>
            </a:r>
            <a:endParaRPr sz="2200" dirty="0"/>
          </a:p>
          <a:p>
            <a:pPr marL="314999" lvl="0" indent="-2825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it" sz="2200" dirty="0"/>
              <a:t>Contesto italiano ed europeo</a:t>
            </a:r>
            <a:endParaRPr sz="2200" dirty="0"/>
          </a:p>
          <a:p>
            <a:pPr marL="314999" lvl="0" indent="-2825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it" sz="2200" dirty="0"/>
              <a:t>Sfide comuni</a:t>
            </a:r>
            <a:endParaRPr sz="2200" dirty="0"/>
          </a:p>
          <a:p>
            <a:pPr marL="314999" lvl="0" indent="-2825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it" sz="2200" dirty="0"/>
              <a:t>Conclusioni</a:t>
            </a:r>
            <a:endParaRPr sz="2200" dirty="0"/>
          </a:p>
        </p:txBody>
      </p:sp>
      <p:sp>
        <p:nvSpPr>
          <p:cNvPr id="70" name="Google Shape;70;p14"/>
          <p:cNvSpPr txBox="1">
            <a:spLocks noGrp="1"/>
          </p:cNvSpPr>
          <p:nvPr>
            <p:ph type="sldNum" idx="12"/>
          </p:nvPr>
        </p:nvSpPr>
        <p:spPr>
          <a:xfrm>
            <a:off x="8553614" y="4510447"/>
            <a:ext cx="548700" cy="24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2"/>
          <p:cNvSpPr txBox="1">
            <a:spLocks noGrp="1"/>
          </p:cNvSpPr>
          <p:nvPr>
            <p:ph type="title"/>
          </p:nvPr>
        </p:nvSpPr>
        <p:spPr>
          <a:xfrm>
            <a:off x="159300" y="88846"/>
            <a:ext cx="8520600" cy="42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Principi fondanti</a:t>
            </a:r>
            <a:endParaRPr/>
          </a:p>
        </p:txBody>
      </p:sp>
      <p:sp>
        <p:nvSpPr>
          <p:cNvPr id="405" name="Google Shape;405;p32"/>
          <p:cNvSpPr txBox="1">
            <a:spLocks noGrp="1"/>
          </p:cNvSpPr>
          <p:nvPr>
            <p:ph type="sldNum" idx="12"/>
          </p:nvPr>
        </p:nvSpPr>
        <p:spPr>
          <a:xfrm>
            <a:off x="8553614" y="4510447"/>
            <a:ext cx="548700" cy="24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20</a:t>
            </a:fld>
            <a:endParaRPr/>
          </a:p>
        </p:txBody>
      </p:sp>
      <p:sp>
        <p:nvSpPr>
          <p:cNvPr id="406" name="Google Shape;406;p32"/>
          <p:cNvSpPr/>
          <p:nvPr/>
        </p:nvSpPr>
        <p:spPr>
          <a:xfrm>
            <a:off x="190700" y="716400"/>
            <a:ext cx="2646600" cy="3582600"/>
          </a:xfrm>
          <a:prstGeom prst="roundRect">
            <a:avLst>
              <a:gd name="adj" fmla="val 9314"/>
            </a:avLst>
          </a:prstGeom>
          <a:solidFill>
            <a:srgbClr val="FFF2CC"/>
          </a:solidFill>
          <a:ln>
            <a:noFill/>
          </a:ln>
          <a:effectLst>
            <a:outerShdw blurRad="57150" dist="38100" dir="270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400" b="1"/>
              <a:t>FAIR</a:t>
            </a:r>
            <a:r>
              <a:rPr lang="it" sz="2100" b="1"/>
              <a:t> </a:t>
            </a:r>
            <a:r>
              <a:rPr lang="it" sz="2100"/>
              <a:t>principles</a:t>
            </a:r>
            <a:endParaRPr sz="21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100"/>
              <a:t>Findable</a:t>
            </a:r>
            <a:endParaRPr sz="21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100"/>
              <a:t>Accessible</a:t>
            </a:r>
            <a:endParaRPr sz="21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100"/>
              <a:t>Interoperable</a:t>
            </a:r>
            <a:endParaRPr sz="21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100"/>
              <a:t>Reusable</a:t>
            </a:r>
            <a:endParaRPr sz="2100"/>
          </a:p>
        </p:txBody>
      </p:sp>
      <p:sp>
        <p:nvSpPr>
          <p:cNvPr id="407" name="Google Shape;407;p32"/>
          <p:cNvSpPr/>
          <p:nvPr/>
        </p:nvSpPr>
        <p:spPr>
          <a:xfrm>
            <a:off x="3224988" y="716400"/>
            <a:ext cx="2646600" cy="3582600"/>
          </a:xfrm>
          <a:prstGeom prst="roundRect">
            <a:avLst>
              <a:gd name="adj" fmla="val 9314"/>
            </a:avLst>
          </a:prstGeom>
          <a:solidFill>
            <a:srgbClr val="F4CCCC"/>
          </a:solidFill>
          <a:ln>
            <a:noFill/>
          </a:ln>
          <a:effectLst>
            <a:outerShdw blurRad="57150" dist="38100" dir="270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400" b="1"/>
              <a:t>CARE</a:t>
            </a:r>
            <a:r>
              <a:rPr lang="it" sz="2400"/>
              <a:t> </a:t>
            </a:r>
            <a:r>
              <a:rPr lang="it" sz="2100"/>
              <a:t>principles</a:t>
            </a:r>
            <a:endParaRPr sz="21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100"/>
              <a:t>Collective benefit</a:t>
            </a:r>
            <a:endParaRPr sz="21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100"/>
              <a:t>Authority to control</a:t>
            </a:r>
            <a:endParaRPr sz="21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100"/>
              <a:t>Responsibility</a:t>
            </a:r>
            <a:endParaRPr sz="21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100"/>
              <a:t>Ethics</a:t>
            </a:r>
            <a:endParaRPr sz="2100"/>
          </a:p>
        </p:txBody>
      </p:sp>
      <p:sp>
        <p:nvSpPr>
          <p:cNvPr id="408" name="Google Shape;408;p32"/>
          <p:cNvSpPr/>
          <p:nvPr/>
        </p:nvSpPr>
        <p:spPr>
          <a:xfrm>
            <a:off x="6259275" y="716400"/>
            <a:ext cx="2646600" cy="3582600"/>
          </a:xfrm>
          <a:prstGeom prst="roundRect">
            <a:avLst>
              <a:gd name="adj" fmla="val 9314"/>
            </a:avLst>
          </a:prstGeom>
          <a:solidFill>
            <a:srgbClr val="CFE2F3"/>
          </a:solidFill>
          <a:ln>
            <a:noFill/>
          </a:ln>
          <a:effectLst>
            <a:outerShdw blurRad="57150" dist="38100" dir="2700000" algn="bl" rotWithShape="0">
              <a:srgbClr val="000000">
                <a:alpha val="60000"/>
              </a:srgbClr>
            </a:outerShdw>
          </a:effectLst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400" b="1"/>
              <a:t>TRUST </a:t>
            </a:r>
            <a:r>
              <a:rPr lang="it" sz="2100"/>
              <a:t>principles</a:t>
            </a:r>
            <a:endParaRPr sz="21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100"/>
              <a:t>Transparency</a:t>
            </a:r>
            <a:endParaRPr sz="21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100"/>
              <a:t>Responsibility</a:t>
            </a:r>
            <a:endParaRPr sz="21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100"/>
              <a:t>User focus</a:t>
            </a:r>
            <a:endParaRPr sz="21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100"/>
              <a:t>Sustainability</a:t>
            </a:r>
            <a:endParaRPr sz="21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100"/>
              <a:t>Technology</a:t>
            </a:r>
            <a:endParaRPr sz="2100"/>
          </a:p>
        </p:txBody>
      </p:sp>
      <p:sp>
        <p:nvSpPr>
          <p:cNvPr id="409" name="Google Shape;409;p32"/>
          <p:cNvSpPr txBox="1"/>
          <p:nvPr/>
        </p:nvSpPr>
        <p:spPr>
          <a:xfrm>
            <a:off x="6259275" y="4409225"/>
            <a:ext cx="2646600" cy="2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 u="sng">
                <a:solidFill>
                  <a:schemeClr val="hlink"/>
                </a:solidFill>
                <a:hlinkClick r:id="rId3"/>
              </a:rPr>
              <a:t>Lin et al. 2020</a:t>
            </a:r>
            <a:endParaRPr sz="1300"/>
          </a:p>
        </p:txBody>
      </p:sp>
      <p:sp>
        <p:nvSpPr>
          <p:cNvPr id="410" name="Google Shape;410;p32"/>
          <p:cNvSpPr txBox="1"/>
          <p:nvPr/>
        </p:nvSpPr>
        <p:spPr>
          <a:xfrm>
            <a:off x="3224988" y="4409225"/>
            <a:ext cx="2646600" cy="2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/>
              <a:t>Carroll et al. </a:t>
            </a:r>
            <a:r>
              <a:rPr lang="it" sz="1300" u="sng">
                <a:solidFill>
                  <a:schemeClr val="hlink"/>
                </a:solidFill>
                <a:hlinkClick r:id="rId4"/>
              </a:rPr>
              <a:t>2020</a:t>
            </a:r>
            <a:r>
              <a:rPr lang="it" sz="1300"/>
              <a:t>, </a:t>
            </a:r>
            <a:r>
              <a:rPr lang="it" sz="1300" u="sng">
                <a:solidFill>
                  <a:schemeClr val="hlink"/>
                </a:solidFill>
                <a:hlinkClick r:id="rId5"/>
              </a:rPr>
              <a:t>2021</a:t>
            </a:r>
            <a:endParaRPr sz="1300"/>
          </a:p>
        </p:txBody>
      </p:sp>
      <p:sp>
        <p:nvSpPr>
          <p:cNvPr id="411" name="Google Shape;411;p32"/>
          <p:cNvSpPr txBox="1"/>
          <p:nvPr/>
        </p:nvSpPr>
        <p:spPr>
          <a:xfrm>
            <a:off x="190700" y="4409225"/>
            <a:ext cx="2646600" cy="2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 u="sng">
                <a:solidFill>
                  <a:schemeClr val="hlink"/>
                </a:solidFill>
                <a:hlinkClick r:id="rId3"/>
              </a:rPr>
              <a:t>Lin et al. 2020</a:t>
            </a:r>
            <a:endParaRPr sz="13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0875" y="2005400"/>
            <a:ext cx="1800000" cy="181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33"/>
          <p:cNvSpPr txBox="1">
            <a:spLocks noGrp="1"/>
          </p:cNvSpPr>
          <p:nvPr>
            <p:ph type="title"/>
          </p:nvPr>
        </p:nvSpPr>
        <p:spPr>
          <a:xfrm>
            <a:off x="159300" y="88846"/>
            <a:ext cx="8520600" cy="42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Formazione e disseminazione</a:t>
            </a:r>
            <a:endParaRPr/>
          </a:p>
        </p:txBody>
      </p:sp>
      <p:sp>
        <p:nvSpPr>
          <p:cNvPr id="418" name="Google Shape;418;p33"/>
          <p:cNvSpPr txBox="1">
            <a:spLocks noGrp="1"/>
          </p:cNvSpPr>
          <p:nvPr>
            <p:ph type="sldNum" idx="12"/>
          </p:nvPr>
        </p:nvSpPr>
        <p:spPr>
          <a:xfrm>
            <a:off x="8553614" y="4510447"/>
            <a:ext cx="548700" cy="24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21</a:t>
            </a:fld>
            <a:endParaRPr/>
          </a:p>
        </p:txBody>
      </p:sp>
      <p:grpSp>
        <p:nvGrpSpPr>
          <p:cNvPr id="419" name="Google Shape;419;p33"/>
          <p:cNvGrpSpPr/>
          <p:nvPr/>
        </p:nvGrpSpPr>
        <p:grpSpPr>
          <a:xfrm>
            <a:off x="85600" y="1235700"/>
            <a:ext cx="4639874" cy="3261727"/>
            <a:chOff x="85605" y="953510"/>
            <a:chExt cx="4932888" cy="3467709"/>
          </a:xfrm>
        </p:grpSpPr>
        <p:sp>
          <p:nvSpPr>
            <p:cNvPr id="420" name="Google Shape;420;p33"/>
            <p:cNvSpPr/>
            <p:nvPr/>
          </p:nvSpPr>
          <p:spPr>
            <a:xfrm>
              <a:off x="1233011" y="1436378"/>
              <a:ext cx="2637000" cy="2637000"/>
            </a:xfrm>
            <a:prstGeom prst="donut">
              <a:avLst>
                <a:gd name="adj" fmla="val 25000"/>
              </a:avLst>
            </a:prstGeom>
            <a:solidFill>
              <a:srgbClr val="95C11F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00" tIns="91400" rIns="91400" bIns="914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33"/>
            <p:cNvSpPr/>
            <p:nvPr/>
          </p:nvSpPr>
          <p:spPr>
            <a:xfrm rot="4500215">
              <a:off x="2072977" y="1242333"/>
              <a:ext cx="1107209" cy="957598"/>
            </a:xfrm>
            <a:prstGeom prst="triangle">
              <a:avLst>
                <a:gd name="adj" fmla="val 50000"/>
              </a:avLst>
            </a:prstGeom>
            <a:gradFill>
              <a:gsLst>
                <a:gs pos="0">
                  <a:srgbClr val="95C11F"/>
                </a:gs>
                <a:gs pos="100000">
                  <a:srgbClr val="FFFFFF"/>
                </a:gs>
              </a:gsLst>
              <a:lin ang="16200038" scaled="0"/>
            </a:gra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00" tIns="91400" rIns="91400" bIns="914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33"/>
            <p:cNvSpPr/>
            <p:nvPr/>
          </p:nvSpPr>
          <p:spPr>
            <a:xfrm rot="-888170">
              <a:off x="2104322" y="1538834"/>
              <a:ext cx="103329" cy="629232"/>
            </a:xfrm>
            <a:prstGeom prst="rect">
              <a:avLst/>
            </a:prstGeom>
            <a:solidFill>
              <a:srgbClr val="95C11F"/>
            </a:solidFill>
            <a:ln>
              <a:noFill/>
            </a:ln>
          </p:spPr>
          <p:txBody>
            <a:bodyPr spcFirstLastPara="1" wrap="square" lIns="91400" tIns="91400" rIns="91400" bIns="914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33"/>
            <p:cNvSpPr/>
            <p:nvPr/>
          </p:nvSpPr>
          <p:spPr>
            <a:xfrm rot="-1799561">
              <a:off x="2930913" y="1352578"/>
              <a:ext cx="1712179" cy="431310"/>
            </a:xfrm>
            <a:prstGeom prst="roundRect">
              <a:avLst>
                <a:gd name="adj" fmla="val 50000"/>
              </a:avLst>
            </a:prstGeom>
            <a:solidFill>
              <a:srgbClr val="2B65A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Quicksand"/>
                <a:buNone/>
              </a:pPr>
              <a:r>
                <a:rPr lang="it" sz="1800" b="1" i="0" u="none" strike="noStrike" cap="none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PLAN</a:t>
              </a:r>
              <a:endParaRPr sz="1800" b="1" i="0" u="none" strike="noStrike" cap="non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endParaRPr>
            </a:p>
          </p:txBody>
        </p:sp>
        <p:sp>
          <p:nvSpPr>
            <p:cNvPr id="424" name="Google Shape;424;p33"/>
            <p:cNvSpPr/>
            <p:nvPr/>
          </p:nvSpPr>
          <p:spPr>
            <a:xfrm rot="-899881">
              <a:off x="3279479" y="2000078"/>
              <a:ext cx="1712227" cy="431463"/>
            </a:xfrm>
            <a:prstGeom prst="roundRect">
              <a:avLst>
                <a:gd name="adj" fmla="val 50000"/>
              </a:avLst>
            </a:prstGeom>
            <a:solidFill>
              <a:srgbClr val="2B65A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Quicksand"/>
                <a:buNone/>
              </a:pPr>
              <a:r>
                <a:rPr lang="it" sz="1800" b="1" i="0" u="none" strike="noStrike" cap="none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GENERATE</a:t>
              </a:r>
              <a:endParaRPr sz="1800" b="1" i="0" u="none" strike="noStrike" cap="non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endParaRPr>
            </a:p>
          </p:txBody>
        </p:sp>
        <p:sp>
          <p:nvSpPr>
            <p:cNvPr id="425" name="Google Shape;425;p33"/>
            <p:cNvSpPr/>
            <p:nvPr/>
          </p:nvSpPr>
          <p:spPr>
            <a:xfrm>
              <a:off x="3288893" y="2787551"/>
              <a:ext cx="1712100" cy="432000"/>
            </a:xfrm>
            <a:prstGeom prst="roundRect">
              <a:avLst>
                <a:gd name="adj" fmla="val 50000"/>
              </a:avLst>
            </a:prstGeom>
            <a:solidFill>
              <a:srgbClr val="2B65A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Quicksand"/>
                <a:buNone/>
              </a:pPr>
              <a:r>
                <a:rPr lang="it" sz="1800" b="1" i="0" u="none" strike="noStrike" cap="none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ARCHIVE</a:t>
              </a:r>
              <a:endParaRPr sz="1800" b="1" i="0" u="none" strike="noStrike" cap="non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endParaRPr>
            </a:p>
          </p:txBody>
        </p:sp>
        <p:sp>
          <p:nvSpPr>
            <p:cNvPr id="426" name="Google Shape;426;p33"/>
            <p:cNvSpPr/>
            <p:nvPr/>
          </p:nvSpPr>
          <p:spPr>
            <a:xfrm rot="899881">
              <a:off x="2930831" y="3570588"/>
              <a:ext cx="1712227" cy="431463"/>
            </a:xfrm>
            <a:prstGeom prst="roundRect">
              <a:avLst>
                <a:gd name="adj" fmla="val 50000"/>
              </a:avLst>
            </a:prstGeom>
            <a:solidFill>
              <a:srgbClr val="2B65A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Quicksand"/>
                <a:buNone/>
              </a:pPr>
              <a:r>
                <a:rPr lang="it" sz="1800" b="1" i="0" u="none" strike="noStrike" cap="none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PROCESS</a:t>
              </a:r>
              <a:endParaRPr sz="1800" b="1" i="0" u="none" strike="noStrike" cap="non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endParaRPr>
            </a:p>
          </p:txBody>
        </p:sp>
        <p:sp>
          <p:nvSpPr>
            <p:cNvPr id="427" name="Google Shape;427;p33"/>
            <p:cNvSpPr/>
            <p:nvPr/>
          </p:nvSpPr>
          <p:spPr>
            <a:xfrm>
              <a:off x="1675477" y="3989219"/>
              <a:ext cx="1712100" cy="432000"/>
            </a:xfrm>
            <a:prstGeom prst="roundRect">
              <a:avLst>
                <a:gd name="adj" fmla="val 50000"/>
              </a:avLst>
            </a:prstGeom>
            <a:solidFill>
              <a:srgbClr val="2B65A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Quicksand"/>
                <a:buNone/>
              </a:pPr>
              <a:r>
                <a:rPr lang="it" sz="1800" b="1" i="0" u="none" strike="noStrike" cap="none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ANALYSIS</a:t>
              </a:r>
              <a:endParaRPr sz="1800" b="1" i="0" u="none" strike="noStrike" cap="non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endParaRPr>
            </a:p>
          </p:txBody>
        </p:sp>
        <p:sp>
          <p:nvSpPr>
            <p:cNvPr id="428" name="Google Shape;428;p33"/>
            <p:cNvSpPr/>
            <p:nvPr/>
          </p:nvSpPr>
          <p:spPr>
            <a:xfrm rot="-899881">
              <a:off x="469766" y="3563169"/>
              <a:ext cx="1712227" cy="431463"/>
            </a:xfrm>
            <a:prstGeom prst="roundRect">
              <a:avLst>
                <a:gd name="adj" fmla="val 50000"/>
              </a:avLst>
            </a:prstGeom>
            <a:solidFill>
              <a:srgbClr val="2B65A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Quicksand"/>
                <a:buNone/>
              </a:pPr>
              <a:r>
                <a:rPr lang="it" sz="1800" b="1" i="0" u="none" strike="noStrike" cap="none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INTERPRET</a:t>
              </a:r>
              <a:endParaRPr sz="1800" b="1" i="0" u="none" strike="noStrike" cap="non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endParaRPr>
            </a:p>
          </p:txBody>
        </p:sp>
        <p:sp>
          <p:nvSpPr>
            <p:cNvPr id="429" name="Google Shape;429;p33"/>
            <p:cNvSpPr/>
            <p:nvPr/>
          </p:nvSpPr>
          <p:spPr>
            <a:xfrm>
              <a:off x="90128" y="2787551"/>
              <a:ext cx="1712100" cy="432000"/>
            </a:xfrm>
            <a:prstGeom prst="roundRect">
              <a:avLst>
                <a:gd name="adj" fmla="val 50000"/>
              </a:avLst>
            </a:prstGeom>
            <a:solidFill>
              <a:srgbClr val="2B65A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Quicksand"/>
                <a:buNone/>
              </a:pPr>
              <a:r>
                <a:rPr lang="it" sz="1800" b="1" i="0" u="none" strike="noStrike" cap="none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VISUALISE</a:t>
              </a:r>
              <a:endParaRPr sz="1800" b="1" i="0" u="none" strike="noStrike" cap="non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endParaRPr>
            </a:p>
          </p:txBody>
        </p:sp>
        <p:sp>
          <p:nvSpPr>
            <p:cNvPr id="430" name="Google Shape;430;p33"/>
            <p:cNvSpPr/>
            <p:nvPr/>
          </p:nvSpPr>
          <p:spPr>
            <a:xfrm rot="899881">
              <a:off x="112391" y="1999921"/>
              <a:ext cx="1712227" cy="431463"/>
            </a:xfrm>
            <a:prstGeom prst="roundRect">
              <a:avLst>
                <a:gd name="adj" fmla="val 50000"/>
              </a:avLst>
            </a:prstGeom>
            <a:solidFill>
              <a:srgbClr val="2B65A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Quicksand"/>
                <a:buNone/>
              </a:pPr>
              <a:r>
                <a:rPr lang="it" sz="1800" b="1" i="0" u="none" strike="noStrike" cap="none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SHARE</a:t>
              </a:r>
              <a:endParaRPr sz="1800" b="1" i="0" u="none" strike="noStrike" cap="non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endParaRPr>
            </a:p>
          </p:txBody>
        </p:sp>
        <p:sp>
          <p:nvSpPr>
            <p:cNvPr id="431" name="Google Shape;431;p33"/>
            <p:cNvSpPr/>
            <p:nvPr/>
          </p:nvSpPr>
          <p:spPr>
            <a:xfrm rot="1800604">
              <a:off x="476711" y="1352780"/>
              <a:ext cx="1712479" cy="431461"/>
            </a:xfrm>
            <a:prstGeom prst="roundRect">
              <a:avLst>
                <a:gd name="adj" fmla="val 50000"/>
              </a:avLst>
            </a:prstGeom>
            <a:solidFill>
              <a:srgbClr val="2B65A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8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Quicksand"/>
                <a:buNone/>
              </a:pPr>
              <a:r>
                <a:rPr lang="it" sz="1800" b="1" i="0" u="none" strike="noStrike" cap="none">
                  <a:solidFill>
                    <a:srgbClr val="FFFFFF"/>
                  </a:solidFill>
                  <a:latin typeface="Quicksand"/>
                  <a:ea typeface="Quicksand"/>
                  <a:cs typeface="Quicksand"/>
                  <a:sym typeface="Quicksand"/>
                </a:rPr>
                <a:t>REUSE</a:t>
              </a:r>
              <a:endParaRPr sz="1800" b="1" i="0" u="none" strike="noStrike" cap="non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endParaRPr>
            </a:p>
          </p:txBody>
        </p:sp>
      </p:grpSp>
      <p:sp>
        <p:nvSpPr>
          <p:cNvPr id="432" name="Google Shape;432;p33"/>
          <p:cNvSpPr txBox="1">
            <a:spLocks noGrp="1"/>
          </p:cNvSpPr>
          <p:nvPr>
            <p:ph type="body" idx="1"/>
          </p:nvPr>
        </p:nvSpPr>
        <p:spPr>
          <a:xfrm>
            <a:off x="159300" y="598700"/>
            <a:ext cx="4566300" cy="522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b="1" i="1"/>
              <a:t>Formazione su Research Data Management per i produttori e gestori dei dati</a:t>
            </a:r>
            <a:endParaRPr b="1" i="1"/>
          </a:p>
        </p:txBody>
      </p:sp>
      <p:sp>
        <p:nvSpPr>
          <p:cNvPr id="433" name="Google Shape;433;p33"/>
          <p:cNvSpPr txBox="1">
            <a:spLocks noGrp="1"/>
          </p:cNvSpPr>
          <p:nvPr>
            <p:ph type="body" idx="1"/>
          </p:nvPr>
        </p:nvSpPr>
        <p:spPr>
          <a:xfrm>
            <a:off x="5521825" y="598700"/>
            <a:ext cx="3038100" cy="522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b="1" i="1" dirty="0"/>
              <a:t>Comunicazione dei risultati e coinvolgimento delle parti interessate</a:t>
            </a:r>
            <a:endParaRPr b="1" i="1" dirty="0"/>
          </a:p>
        </p:txBody>
      </p:sp>
      <p:sp>
        <p:nvSpPr>
          <p:cNvPr id="434" name="Google Shape;434;p33"/>
          <p:cNvSpPr/>
          <p:nvPr/>
        </p:nvSpPr>
        <p:spPr>
          <a:xfrm>
            <a:off x="5521825" y="3562500"/>
            <a:ext cx="1276500" cy="5580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>
            <a:noFill/>
          </a:ln>
          <a:effectLst>
            <a:outerShdw blurRad="57150" dist="19050" dir="27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Media</a:t>
            </a:r>
            <a:endParaRPr sz="1600"/>
          </a:p>
        </p:txBody>
      </p:sp>
      <p:sp>
        <p:nvSpPr>
          <p:cNvPr id="435" name="Google Shape;435;p33"/>
          <p:cNvSpPr/>
          <p:nvPr/>
        </p:nvSpPr>
        <p:spPr>
          <a:xfrm>
            <a:off x="7283554" y="1648925"/>
            <a:ext cx="1276500" cy="5580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>
            <a:noFill/>
          </a:ln>
          <a:effectLst>
            <a:outerShdw blurRad="57150" dist="19050" dir="27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Pubblico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Generico</a:t>
            </a:r>
            <a:endParaRPr sz="1600"/>
          </a:p>
        </p:txBody>
      </p:sp>
      <p:sp>
        <p:nvSpPr>
          <p:cNvPr id="436" name="Google Shape;436;p33"/>
          <p:cNvSpPr/>
          <p:nvPr/>
        </p:nvSpPr>
        <p:spPr>
          <a:xfrm>
            <a:off x="5521825" y="1648925"/>
            <a:ext cx="1276500" cy="5580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>
            <a:noFill/>
          </a:ln>
          <a:effectLst>
            <a:outerShdw blurRad="57150" dist="19050" dir="27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Comunità Scientifica</a:t>
            </a:r>
            <a:endParaRPr sz="1600"/>
          </a:p>
        </p:txBody>
      </p:sp>
      <p:sp>
        <p:nvSpPr>
          <p:cNvPr id="437" name="Google Shape;437;p33"/>
          <p:cNvSpPr/>
          <p:nvPr/>
        </p:nvSpPr>
        <p:spPr>
          <a:xfrm>
            <a:off x="5035325" y="2631663"/>
            <a:ext cx="1276500" cy="5580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>
            <a:noFill/>
          </a:ln>
          <a:effectLst>
            <a:outerShdw blurRad="57150" dist="19050" dir="27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Istituzioni</a:t>
            </a:r>
            <a:endParaRPr sz="1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Pubbliche</a:t>
            </a:r>
            <a:endParaRPr sz="1600"/>
          </a:p>
        </p:txBody>
      </p:sp>
      <p:sp>
        <p:nvSpPr>
          <p:cNvPr id="438" name="Google Shape;438;p33"/>
          <p:cNvSpPr/>
          <p:nvPr/>
        </p:nvSpPr>
        <p:spPr>
          <a:xfrm>
            <a:off x="7712863" y="2615913"/>
            <a:ext cx="1276500" cy="5580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>
            <a:noFill/>
          </a:ln>
          <a:effectLst>
            <a:outerShdw blurRad="57150" dist="19050" dir="27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Aziende</a:t>
            </a:r>
            <a:endParaRPr sz="1600"/>
          </a:p>
        </p:txBody>
      </p:sp>
      <p:sp>
        <p:nvSpPr>
          <p:cNvPr id="439" name="Google Shape;439;p33"/>
          <p:cNvSpPr/>
          <p:nvPr/>
        </p:nvSpPr>
        <p:spPr>
          <a:xfrm>
            <a:off x="7283554" y="3562500"/>
            <a:ext cx="1276500" cy="558000"/>
          </a:xfrm>
          <a:prstGeom prst="roundRect">
            <a:avLst>
              <a:gd name="adj" fmla="val 16667"/>
            </a:avLst>
          </a:prstGeom>
          <a:solidFill>
            <a:srgbClr val="CFE2F3"/>
          </a:solidFill>
          <a:ln>
            <a:noFill/>
          </a:ln>
          <a:effectLst>
            <a:outerShdw blurRad="57150" dist="19050" dir="27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Professionisti</a:t>
            </a:r>
            <a:endParaRPr sz="1600"/>
          </a:p>
        </p:txBody>
      </p:sp>
      <p:pic>
        <p:nvPicPr>
          <p:cNvPr id="440" name="Google Shape;44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8025" y="2283125"/>
            <a:ext cx="1818000" cy="1564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4"/>
          <p:cNvSpPr txBox="1">
            <a:spLocks noGrp="1"/>
          </p:cNvSpPr>
          <p:nvPr>
            <p:ph type="title"/>
          </p:nvPr>
        </p:nvSpPr>
        <p:spPr>
          <a:xfrm>
            <a:off x="159300" y="88846"/>
            <a:ext cx="8520600" cy="42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Abilitazione degli utenti registrati a funzioni particolari</a:t>
            </a:r>
            <a:endParaRPr/>
          </a:p>
        </p:txBody>
      </p:sp>
      <p:sp>
        <p:nvSpPr>
          <p:cNvPr id="446" name="Google Shape;446;p34"/>
          <p:cNvSpPr txBox="1">
            <a:spLocks noGrp="1"/>
          </p:cNvSpPr>
          <p:nvPr>
            <p:ph type="sldNum" idx="12"/>
          </p:nvPr>
        </p:nvSpPr>
        <p:spPr>
          <a:xfrm>
            <a:off x="8553614" y="4510447"/>
            <a:ext cx="548700" cy="24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22</a:t>
            </a:fld>
            <a:endParaRPr/>
          </a:p>
        </p:txBody>
      </p:sp>
      <p:pic>
        <p:nvPicPr>
          <p:cNvPr id="447" name="Google Shape;44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2000" y="690621"/>
            <a:ext cx="3600001" cy="9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300" y="1704271"/>
            <a:ext cx="3060000" cy="868186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34"/>
          <p:cNvSpPr txBox="1"/>
          <p:nvPr/>
        </p:nvSpPr>
        <p:spPr>
          <a:xfrm>
            <a:off x="3393025" y="1761263"/>
            <a:ext cx="5709300" cy="7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molteplici Identity Providers 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(es. IDEM-EduGAIN-eIDAS, SPID, ORCID, Google, locale)</a:t>
            </a:r>
            <a:endParaRPr sz="1500"/>
          </a:p>
        </p:txBody>
      </p:sp>
      <p:sp>
        <p:nvSpPr>
          <p:cNvPr id="450" name="Google Shape;450;p34"/>
          <p:cNvSpPr/>
          <p:nvPr/>
        </p:nvSpPr>
        <p:spPr>
          <a:xfrm>
            <a:off x="327325" y="2701700"/>
            <a:ext cx="1908000" cy="558000"/>
          </a:xfrm>
          <a:prstGeom prst="roundRect">
            <a:avLst>
              <a:gd name="adj" fmla="val 16667"/>
            </a:avLst>
          </a:prstGeom>
          <a:solidFill>
            <a:srgbClr val="2B65AF"/>
          </a:solidFill>
          <a:ln>
            <a:noFill/>
          </a:ln>
          <a:effectLst>
            <a:outerShdw blurRad="57150" dist="19050" dir="27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>
                <a:solidFill>
                  <a:schemeClr val="lt1"/>
                </a:solidFill>
              </a:rPr>
              <a:t>Uso VRE</a:t>
            </a:r>
            <a:endParaRPr sz="1600" b="1">
              <a:solidFill>
                <a:schemeClr val="lt1"/>
              </a:solidFill>
            </a:endParaRPr>
          </a:p>
        </p:txBody>
      </p:sp>
      <p:sp>
        <p:nvSpPr>
          <p:cNvPr id="451" name="Google Shape;451;p34"/>
          <p:cNvSpPr/>
          <p:nvPr/>
        </p:nvSpPr>
        <p:spPr>
          <a:xfrm>
            <a:off x="4741092" y="2701700"/>
            <a:ext cx="1908000" cy="558000"/>
          </a:xfrm>
          <a:prstGeom prst="roundRect">
            <a:avLst>
              <a:gd name="adj" fmla="val 16667"/>
            </a:avLst>
          </a:prstGeom>
          <a:solidFill>
            <a:srgbClr val="2B65AF"/>
          </a:solidFill>
          <a:ln>
            <a:noFill/>
          </a:ln>
          <a:effectLst>
            <a:outerShdw blurRad="57150" dist="19050" dir="27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>
                <a:solidFill>
                  <a:schemeClr val="lt1"/>
                </a:solidFill>
              </a:rPr>
              <a:t>Corsi di formazione</a:t>
            </a:r>
            <a:endParaRPr sz="1600" b="1">
              <a:solidFill>
                <a:schemeClr val="lt1"/>
              </a:solidFill>
            </a:endParaRPr>
          </a:p>
        </p:txBody>
      </p:sp>
      <p:sp>
        <p:nvSpPr>
          <p:cNvPr id="452" name="Google Shape;452;p34"/>
          <p:cNvSpPr/>
          <p:nvPr/>
        </p:nvSpPr>
        <p:spPr>
          <a:xfrm>
            <a:off x="6947975" y="2701700"/>
            <a:ext cx="1908000" cy="558000"/>
          </a:xfrm>
          <a:prstGeom prst="roundRect">
            <a:avLst>
              <a:gd name="adj" fmla="val 16667"/>
            </a:avLst>
          </a:prstGeom>
          <a:solidFill>
            <a:srgbClr val="2B65AF"/>
          </a:solidFill>
          <a:ln>
            <a:noFill/>
          </a:ln>
          <a:effectLst>
            <a:outerShdw blurRad="57150" dist="19050" dir="27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>
                <a:solidFill>
                  <a:schemeClr val="lt1"/>
                </a:solidFill>
              </a:rPr>
              <a:t>Workspace personalizzati</a:t>
            </a:r>
            <a:endParaRPr sz="1600" b="1">
              <a:solidFill>
                <a:schemeClr val="lt1"/>
              </a:solidFill>
            </a:endParaRPr>
          </a:p>
        </p:txBody>
      </p:sp>
      <p:sp>
        <p:nvSpPr>
          <p:cNvPr id="453" name="Google Shape;453;p34"/>
          <p:cNvSpPr/>
          <p:nvPr/>
        </p:nvSpPr>
        <p:spPr>
          <a:xfrm>
            <a:off x="2534208" y="2701700"/>
            <a:ext cx="1908000" cy="558000"/>
          </a:xfrm>
          <a:prstGeom prst="roundRect">
            <a:avLst>
              <a:gd name="adj" fmla="val 16667"/>
            </a:avLst>
          </a:prstGeom>
          <a:solidFill>
            <a:srgbClr val="2B65AF"/>
          </a:solidFill>
          <a:ln>
            <a:noFill/>
          </a:ln>
          <a:effectLst>
            <a:outerShdw blurRad="57150" dist="19050" dir="27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>
                <a:solidFill>
                  <a:schemeClr val="lt1"/>
                </a:solidFill>
              </a:rPr>
              <a:t>Uso API </a:t>
            </a:r>
            <a:endParaRPr sz="16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“machine friendly”</a:t>
            </a:r>
            <a:endParaRPr sz="1600" b="1" i="1">
              <a:solidFill>
                <a:schemeClr val="lt1"/>
              </a:solidFill>
            </a:endParaRPr>
          </a:p>
        </p:txBody>
      </p:sp>
      <p:pic>
        <p:nvPicPr>
          <p:cNvPr id="454" name="Google Shape;45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9300" y="3388950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34"/>
          <p:cNvSpPr txBox="1"/>
          <p:nvPr/>
        </p:nvSpPr>
        <p:spPr>
          <a:xfrm>
            <a:off x="2453125" y="36981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Gestione dei dati personali</a:t>
            </a:r>
            <a:endParaRPr i="1"/>
          </a:p>
        </p:txBody>
      </p:sp>
      <p:pic>
        <p:nvPicPr>
          <p:cNvPr id="456" name="Google Shape;456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66963" y="3536100"/>
            <a:ext cx="856279" cy="868175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34"/>
          <p:cNvSpPr txBox="1"/>
          <p:nvPr/>
        </p:nvSpPr>
        <p:spPr>
          <a:xfrm>
            <a:off x="6209075" y="3494850"/>
            <a:ext cx="85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lang="it" sz="1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NIS2”</a:t>
            </a:r>
            <a:endParaRPr sz="1800" b="1" i="1"/>
          </a:p>
        </p:txBody>
      </p:sp>
      <p:sp>
        <p:nvSpPr>
          <p:cNvPr id="458" name="Google Shape;458;p34"/>
          <p:cNvSpPr txBox="1"/>
          <p:nvPr/>
        </p:nvSpPr>
        <p:spPr>
          <a:xfrm>
            <a:off x="6097175" y="3983825"/>
            <a:ext cx="108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“GDPR”</a:t>
            </a:r>
            <a:endParaRPr sz="1800" b="1" i="1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5"/>
          <p:cNvSpPr txBox="1">
            <a:spLocks noGrp="1"/>
          </p:cNvSpPr>
          <p:nvPr>
            <p:ph type="title"/>
          </p:nvPr>
        </p:nvSpPr>
        <p:spPr>
          <a:xfrm>
            <a:off x="159300" y="88846"/>
            <a:ext cx="8520600" cy="42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Problema dell’attrattività degli EPR per i profili necessari</a:t>
            </a:r>
            <a:endParaRPr/>
          </a:p>
        </p:txBody>
      </p:sp>
      <p:sp>
        <p:nvSpPr>
          <p:cNvPr id="464" name="Google Shape;464;p35"/>
          <p:cNvSpPr txBox="1">
            <a:spLocks noGrp="1"/>
          </p:cNvSpPr>
          <p:nvPr>
            <p:ph type="body" idx="1"/>
          </p:nvPr>
        </p:nvSpPr>
        <p:spPr>
          <a:xfrm>
            <a:off x="1969550" y="2467450"/>
            <a:ext cx="6231600" cy="2055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900" b="1" i="1"/>
              <a:t>Mancanza di figure professionali adeguatamente formate </a:t>
            </a:r>
            <a:endParaRPr sz="19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Assenza profili: 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Data manager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Data steward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Infrastructure manager</a:t>
            </a:r>
            <a:endParaRPr/>
          </a:p>
        </p:txBody>
      </p:sp>
      <p:sp>
        <p:nvSpPr>
          <p:cNvPr id="465" name="Google Shape;465;p35"/>
          <p:cNvSpPr txBox="1">
            <a:spLocks noGrp="1"/>
          </p:cNvSpPr>
          <p:nvPr>
            <p:ph type="sldNum" idx="12"/>
          </p:nvPr>
        </p:nvSpPr>
        <p:spPr>
          <a:xfrm>
            <a:off x="8553614" y="4510447"/>
            <a:ext cx="548700" cy="24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23</a:t>
            </a:fld>
            <a:endParaRPr/>
          </a:p>
        </p:txBody>
      </p:sp>
      <p:pic>
        <p:nvPicPr>
          <p:cNvPr id="466" name="Google Shape;46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475" y="781058"/>
            <a:ext cx="1080000" cy="10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35"/>
          <p:cNvSpPr txBox="1"/>
          <p:nvPr/>
        </p:nvSpPr>
        <p:spPr>
          <a:xfrm>
            <a:off x="1969550" y="850650"/>
            <a:ext cx="6231600" cy="12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Complessità delle procedure selettive </a:t>
            </a:r>
            <a:endParaRPr sz="1800" b="1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tempi troppo lunghi e farraginosi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mancata attrattività degli informatici (salari non competitivi)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8" name="Google Shape;46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6275" y="2236883"/>
            <a:ext cx="1080000" cy="109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6"/>
          <p:cNvSpPr txBox="1">
            <a:spLocks noGrp="1"/>
          </p:cNvSpPr>
          <p:nvPr>
            <p:ph type="title"/>
          </p:nvPr>
        </p:nvSpPr>
        <p:spPr>
          <a:xfrm>
            <a:off x="159300" y="88846"/>
            <a:ext cx="8520600" cy="42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Sostenibilità</a:t>
            </a:r>
            <a:endParaRPr/>
          </a:p>
        </p:txBody>
      </p:sp>
      <p:sp>
        <p:nvSpPr>
          <p:cNvPr id="474" name="Google Shape;474;p36"/>
          <p:cNvSpPr txBox="1">
            <a:spLocks noGrp="1"/>
          </p:cNvSpPr>
          <p:nvPr>
            <p:ph type="body" idx="1"/>
          </p:nvPr>
        </p:nvSpPr>
        <p:spPr>
          <a:xfrm>
            <a:off x="399316" y="857578"/>
            <a:ext cx="8478900" cy="317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1" dirty="0"/>
              <a:t>Risorse umane</a:t>
            </a:r>
            <a:r>
              <a:rPr lang="it" sz="2000" dirty="0"/>
              <a:t>: contratti T.D. per tecnologi, ricercatori, CTER,</a:t>
            </a:r>
            <a:br>
              <a:rPr lang="it" sz="2000" dirty="0"/>
            </a:br>
            <a:r>
              <a:rPr lang="it" sz="2000" dirty="0"/>
              <a:t>della durata iniziale di 24 mesi</a:t>
            </a:r>
            <a:br>
              <a:rPr lang="it" sz="2000" dirty="0"/>
            </a:br>
            <a:r>
              <a:rPr lang="it" sz="2000" dirty="0"/>
              <a:t>(proroga con i fondi residui 2-4-6 mesi in funzione della data di reclutamento).</a:t>
            </a:r>
            <a:br>
              <a:rPr lang="it" sz="2000" dirty="0"/>
            </a:br>
            <a:r>
              <a:rPr lang="it" sz="2000" dirty="0"/>
              <a:t>Scadenza massima a conclusione della proroga di progetto (seconda metà 2025).</a:t>
            </a:r>
            <a:endParaRPr sz="2000" dirty="0"/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2000" b="1" dirty="0"/>
              <a:t>Economica</a:t>
            </a:r>
            <a:r>
              <a:rPr lang="it" sz="2000" dirty="0"/>
              <a:t>: costi annuali (costi cloud, costi ced, aggiornamento sw) </a:t>
            </a:r>
            <a:endParaRPr sz="2000" dirty="0"/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2000" b="1" dirty="0"/>
              <a:t>Tecnologica</a:t>
            </a:r>
            <a:r>
              <a:rPr lang="it" sz="2000" dirty="0"/>
              <a:t>: aggiornamento infrastrutture (CED/HW, SW) </a:t>
            </a:r>
            <a:endParaRPr sz="2000" dirty="0"/>
          </a:p>
          <a:p>
            <a:pPr marL="0" lvl="0" indent="0" algn="just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2000" b="1" dirty="0"/>
              <a:t>Forma legale</a:t>
            </a:r>
            <a:r>
              <a:rPr lang="it" sz="2000" dirty="0"/>
              <a:t>: consorzio, fondazione, …?</a:t>
            </a:r>
            <a:endParaRPr sz="2000" dirty="0"/>
          </a:p>
        </p:txBody>
      </p:sp>
      <p:sp>
        <p:nvSpPr>
          <p:cNvPr id="475" name="Google Shape;475;p36"/>
          <p:cNvSpPr txBox="1">
            <a:spLocks noGrp="1"/>
          </p:cNvSpPr>
          <p:nvPr>
            <p:ph type="sldNum" idx="12"/>
          </p:nvPr>
        </p:nvSpPr>
        <p:spPr>
          <a:xfrm>
            <a:off x="8553614" y="4510447"/>
            <a:ext cx="548700" cy="24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24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7"/>
          <p:cNvSpPr txBox="1">
            <a:spLocks noGrp="1"/>
          </p:cNvSpPr>
          <p:nvPr>
            <p:ph type="title"/>
          </p:nvPr>
        </p:nvSpPr>
        <p:spPr>
          <a:xfrm>
            <a:off x="159300" y="88846"/>
            <a:ext cx="8520600" cy="42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Conclusioni</a:t>
            </a:r>
            <a:endParaRPr/>
          </a:p>
        </p:txBody>
      </p:sp>
      <p:sp>
        <p:nvSpPr>
          <p:cNvPr id="481" name="Google Shape;481;p37"/>
          <p:cNvSpPr txBox="1">
            <a:spLocks noGrp="1"/>
          </p:cNvSpPr>
          <p:nvPr>
            <p:ph type="body" idx="1"/>
          </p:nvPr>
        </p:nvSpPr>
        <p:spPr>
          <a:xfrm>
            <a:off x="606900" y="908350"/>
            <a:ext cx="7930200" cy="30600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it" sz="2200"/>
              <a:t>Coordinamento strategico per la sostenibilità,</a:t>
            </a:r>
            <a:br>
              <a:rPr lang="it" sz="2200"/>
            </a:br>
            <a:r>
              <a:rPr lang="it" sz="2200"/>
              <a:t>sia a livello nazionale che Europeo</a:t>
            </a:r>
            <a:endParaRPr sz="2200"/>
          </a:p>
          <a:p>
            <a:pPr marL="457200" lvl="0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it" sz="2200"/>
              <a:t>Sforzo per la standardizzazione delle soluzioni</a:t>
            </a:r>
            <a:br>
              <a:rPr lang="it" sz="2200"/>
            </a:br>
            <a:r>
              <a:rPr lang="it" sz="2200"/>
              <a:t>gestionali e tecnologiche adottate</a:t>
            </a:r>
            <a:endParaRPr sz="2200"/>
          </a:p>
          <a:p>
            <a:pPr marL="457200" lvl="0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it" sz="2200"/>
              <a:t>Valutazione e misurazione dell’impatto per i dati aperti</a:t>
            </a:r>
            <a:endParaRPr sz="2200"/>
          </a:p>
          <a:p>
            <a:pPr marL="457200" lvl="0" indent="-3683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2200"/>
              <a:buChar char="●"/>
            </a:pPr>
            <a:r>
              <a:rPr lang="it" sz="2200"/>
              <a:t>Valorizzazione professionale delle</a:t>
            </a:r>
            <a:br>
              <a:rPr lang="it" sz="2200"/>
            </a:br>
            <a:r>
              <a:rPr lang="it" sz="2200"/>
              <a:t>nuove competenze necessarie a gestire i dati</a:t>
            </a:r>
            <a:endParaRPr sz="2200"/>
          </a:p>
        </p:txBody>
      </p:sp>
      <p:sp>
        <p:nvSpPr>
          <p:cNvPr id="482" name="Google Shape;482;p37"/>
          <p:cNvSpPr txBox="1">
            <a:spLocks noGrp="1"/>
          </p:cNvSpPr>
          <p:nvPr>
            <p:ph type="sldNum" idx="12"/>
          </p:nvPr>
        </p:nvSpPr>
        <p:spPr>
          <a:xfrm>
            <a:off x="8553614" y="4510447"/>
            <a:ext cx="548700" cy="24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25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8"/>
          <p:cNvSpPr txBox="1">
            <a:spLocks noGrp="1"/>
          </p:cNvSpPr>
          <p:nvPr>
            <p:ph type="sldNum" idx="12"/>
          </p:nvPr>
        </p:nvSpPr>
        <p:spPr>
          <a:xfrm>
            <a:off x="8553614" y="4510447"/>
            <a:ext cx="548700" cy="24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26</a:t>
            </a:fld>
            <a:endParaRPr/>
          </a:p>
        </p:txBody>
      </p:sp>
      <p:sp>
        <p:nvSpPr>
          <p:cNvPr id="488" name="Google Shape;488;p38"/>
          <p:cNvSpPr/>
          <p:nvPr/>
        </p:nvSpPr>
        <p:spPr>
          <a:xfrm>
            <a:off x="1727200" y="1371600"/>
            <a:ext cx="7416900" cy="433200"/>
          </a:xfrm>
          <a:prstGeom prst="rect">
            <a:avLst/>
          </a:prstGeom>
          <a:solidFill>
            <a:srgbClr val="DA28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38"/>
          <p:cNvSpPr txBox="1"/>
          <p:nvPr/>
        </p:nvSpPr>
        <p:spPr>
          <a:xfrm>
            <a:off x="1963326" y="1340175"/>
            <a:ext cx="71808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Grazie per l’attenzione</a:t>
            </a:r>
            <a:endParaRPr sz="2800" b="1">
              <a:solidFill>
                <a:srgbClr val="DA28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38"/>
          <p:cNvSpPr txBox="1"/>
          <p:nvPr/>
        </p:nvSpPr>
        <p:spPr>
          <a:xfrm>
            <a:off x="1723350" y="2571750"/>
            <a:ext cx="7180800" cy="12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Carlo Cipolloni, ISPRA, Geosciences, </a:t>
            </a:r>
            <a:r>
              <a:rPr lang="it" sz="1900" u="sng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carlo.cipolloni@isprambiente.it</a:t>
            </a:r>
            <a:endParaRPr sz="19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Maria Pia Congi, ISPRA, Geosciences, </a:t>
            </a:r>
            <a:r>
              <a:rPr lang="it" sz="1900" u="sng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mariapia.congi@isprambiente.it</a:t>
            </a:r>
            <a:r>
              <a:rPr lang="it" sz="1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9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Lucia Cacciola, INGV, MEET, </a:t>
            </a:r>
            <a:r>
              <a:rPr lang="it" sz="19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lucia.cacciola@ingv.it</a:t>
            </a:r>
            <a:endParaRPr sz="19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Mauro Caccavale, CNR, ITINERIS, </a:t>
            </a:r>
            <a:r>
              <a:rPr lang="it" sz="1900" u="sng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mauro.caccavale@cnr.it</a:t>
            </a:r>
            <a:endParaRPr sz="19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1" name="Google Shape;491;p3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90443" y="4409402"/>
            <a:ext cx="713709" cy="262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>
            <a:off x="159300" y="88846"/>
            <a:ext cx="8520600" cy="42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MEET</a:t>
            </a:r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1"/>
          </p:nvPr>
        </p:nvSpPr>
        <p:spPr>
          <a:xfrm>
            <a:off x="159300" y="598700"/>
            <a:ext cx="6821100" cy="323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600"/>
              <a:t>Progetto infrastrutturale finanziato Missione 4 del PNRR “Istruzione e Ricerca”</a:t>
            </a: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600"/>
              <a:t>Componente 2 “Dalla ricerca all’impresa”</a:t>
            </a: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600"/>
              <a:t>Linea di investimento 3.1</a:t>
            </a: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600"/>
              <a:t>“Fondo per la realizzazione di un sistema integrato</a:t>
            </a: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600"/>
              <a:t>di infrastrutture di ricerca e innovazione”</a:t>
            </a: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700" b="1"/>
              <a:t>Mira a rinnovare e implementare una</a:t>
            </a:r>
            <a:endParaRPr sz="17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700" b="1"/>
              <a:t>infrastruttura di monitoraggio migliorando</a:t>
            </a:r>
            <a:endParaRPr sz="17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700" b="1"/>
              <a:t>la produzione e integrazione di dati</a:t>
            </a:r>
            <a:endParaRPr sz="17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700" b="1"/>
              <a:t>per aumentare la consapevolezza</a:t>
            </a:r>
            <a:endParaRPr sz="17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700" b="1"/>
              <a:t>della dinamica terrestre.</a:t>
            </a:r>
            <a:endParaRPr sz="1700" b="1"/>
          </a:p>
        </p:txBody>
      </p:sp>
      <p:sp>
        <p:nvSpPr>
          <p:cNvPr id="77" name="Google Shape;77;p15"/>
          <p:cNvSpPr txBox="1">
            <a:spLocks noGrp="1"/>
          </p:cNvSpPr>
          <p:nvPr>
            <p:ph type="sldNum" idx="12"/>
          </p:nvPr>
        </p:nvSpPr>
        <p:spPr>
          <a:xfrm>
            <a:off x="8790520" y="4510450"/>
            <a:ext cx="311700" cy="24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3</a:t>
            </a:fld>
            <a:endParaRPr/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5740" y="66950"/>
            <a:ext cx="1559851" cy="6166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" name="Google Shape;79;p15"/>
          <p:cNvGrpSpPr/>
          <p:nvPr/>
        </p:nvGrpSpPr>
        <p:grpSpPr>
          <a:xfrm>
            <a:off x="4123843" y="1342334"/>
            <a:ext cx="4954350" cy="3156896"/>
            <a:chOff x="4123843" y="1418534"/>
            <a:chExt cx="4954350" cy="3156896"/>
          </a:xfrm>
        </p:grpSpPr>
        <p:pic>
          <p:nvPicPr>
            <p:cNvPr id="80" name="Google Shape;80;p15" descr="iside-1985-2015.jpg"/>
            <p:cNvPicPr preferRelativeResize="0"/>
            <p:nvPr/>
          </p:nvPicPr>
          <p:blipFill rotWithShape="1">
            <a:blip r:embed="rId4">
              <a:alphaModFix/>
            </a:blip>
            <a:srcRect l="4022" t="2007" r="4352" b="13625"/>
            <a:stretch/>
          </p:blipFill>
          <p:spPr>
            <a:xfrm>
              <a:off x="5822787" y="2220557"/>
              <a:ext cx="1694700" cy="2111100"/>
            </a:xfrm>
            <a:prstGeom prst="ellipse">
              <a:avLst/>
            </a:prstGeom>
            <a:noFill/>
            <a:ln w="38100" cap="flat" cmpd="sng">
              <a:solidFill>
                <a:srgbClr val="F09F0E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81" name="Google Shape;81;p15" descr="Text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743920" y="2867873"/>
              <a:ext cx="1103656" cy="4318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1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579803" y="3759489"/>
              <a:ext cx="1498390" cy="2561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" name="Google Shape;83;p15" descr="Università degli studi di Triest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968233" y="4214878"/>
              <a:ext cx="1072167" cy="3605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" name="Google Shape;84;p1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382193" y="3738394"/>
              <a:ext cx="1172079" cy="2992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5" name="Google Shape;85;p1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641834" y="2093387"/>
              <a:ext cx="1180952" cy="353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6" name="Google Shape;86;p15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641823" y="2624637"/>
              <a:ext cx="732174" cy="373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5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4123843" y="3175015"/>
              <a:ext cx="1532635" cy="3861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5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7458300" y="2093387"/>
              <a:ext cx="1531675" cy="332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15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5572078" y="1418534"/>
              <a:ext cx="2439456" cy="4667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6"/>
          <p:cNvSpPr txBox="1">
            <a:spLocks noGrp="1"/>
          </p:cNvSpPr>
          <p:nvPr>
            <p:ph type="title"/>
          </p:nvPr>
        </p:nvSpPr>
        <p:spPr>
          <a:xfrm>
            <a:off x="159300" y="88850"/>
            <a:ext cx="6714900" cy="42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it" dirty="0"/>
              <a:t>MEET - 11 Work Packages, 62 attività</a:t>
            </a:r>
            <a:endParaRPr dirty="0"/>
          </a:p>
        </p:txBody>
      </p:sp>
      <p:sp>
        <p:nvSpPr>
          <p:cNvPr id="95" name="Google Shape;95;p16"/>
          <p:cNvSpPr txBox="1">
            <a:spLocks noGrp="1"/>
          </p:cNvSpPr>
          <p:nvPr>
            <p:ph type="sldNum" idx="12"/>
          </p:nvPr>
        </p:nvSpPr>
        <p:spPr>
          <a:xfrm>
            <a:off x="8553614" y="4510447"/>
            <a:ext cx="548700" cy="24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4</a:t>
            </a:fld>
            <a:endParaRPr/>
          </a:p>
        </p:txBody>
      </p:sp>
      <p:pic>
        <p:nvPicPr>
          <p:cNvPr id="96" name="Google Shape;9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5740" y="66950"/>
            <a:ext cx="1559851" cy="616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6" descr="iside-1985-2015.jpg"/>
          <p:cNvPicPr preferRelativeResize="0"/>
          <p:nvPr/>
        </p:nvPicPr>
        <p:blipFill rotWithShape="1">
          <a:blip r:embed="rId4">
            <a:alphaModFix/>
          </a:blip>
          <a:srcRect l="3472" t="1481" r="3174" b="12355"/>
          <a:stretch/>
        </p:blipFill>
        <p:spPr>
          <a:xfrm>
            <a:off x="440774" y="2449248"/>
            <a:ext cx="1780648" cy="22236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8" name="Google Shape;98;p16"/>
          <p:cNvPicPr preferRelativeResize="0"/>
          <p:nvPr/>
        </p:nvPicPr>
        <p:blipFill rotWithShape="1">
          <a:blip r:embed="rId5">
            <a:alphaModFix/>
          </a:blip>
          <a:srcRect l="21058" t="9611" r="12002" b="6741"/>
          <a:stretch/>
        </p:blipFill>
        <p:spPr>
          <a:xfrm>
            <a:off x="2326450" y="2449248"/>
            <a:ext cx="1653204" cy="22236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9" name="Google Shape;99;p16" descr="laboratorio"/>
          <p:cNvPicPr preferRelativeResize="0"/>
          <p:nvPr/>
        </p:nvPicPr>
        <p:blipFill rotWithShape="1">
          <a:blip r:embed="rId6">
            <a:alphaModFix/>
          </a:blip>
          <a:srcRect t="11399" b="4162"/>
          <a:stretch/>
        </p:blipFill>
        <p:spPr>
          <a:xfrm>
            <a:off x="6262525" y="2379825"/>
            <a:ext cx="2059676" cy="10841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0" name="Google Shape;100;p16"/>
          <p:cNvPicPr preferRelativeResize="0"/>
          <p:nvPr/>
        </p:nvPicPr>
        <p:blipFill rotWithShape="1">
          <a:blip r:embed="rId7">
            <a:alphaModFix/>
          </a:blip>
          <a:srcRect t="7447" b="8114"/>
          <a:stretch/>
        </p:blipFill>
        <p:spPr>
          <a:xfrm>
            <a:off x="4082437" y="2379812"/>
            <a:ext cx="2059675" cy="10841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1" name="Google Shape;101;p16"/>
          <p:cNvPicPr preferRelativeResize="0"/>
          <p:nvPr/>
        </p:nvPicPr>
        <p:blipFill rotWithShape="1">
          <a:blip r:embed="rId8">
            <a:alphaModFix/>
          </a:blip>
          <a:srcRect b="29148"/>
          <a:stretch/>
        </p:blipFill>
        <p:spPr>
          <a:xfrm>
            <a:off x="4082437" y="3588739"/>
            <a:ext cx="2059677" cy="10841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2" name="Google Shape;102;p16"/>
          <p:cNvPicPr preferRelativeResize="0"/>
          <p:nvPr/>
        </p:nvPicPr>
        <p:blipFill rotWithShape="1">
          <a:blip r:embed="rId9">
            <a:alphaModFix/>
          </a:blip>
          <a:srcRect t="31564" b="15800"/>
          <a:stretch/>
        </p:blipFill>
        <p:spPr>
          <a:xfrm>
            <a:off x="4082437" y="1180201"/>
            <a:ext cx="2059675" cy="10841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3" name="Google Shape;103;p16"/>
          <p:cNvPicPr preferRelativeResize="0"/>
          <p:nvPr/>
        </p:nvPicPr>
        <p:blipFill rotWithShape="1">
          <a:blip r:embed="rId10">
            <a:alphaModFix/>
          </a:blip>
          <a:srcRect b="16008"/>
          <a:stretch/>
        </p:blipFill>
        <p:spPr>
          <a:xfrm>
            <a:off x="6262525" y="3588750"/>
            <a:ext cx="2059675" cy="1084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04" name="Google Shape;104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647543" y="716875"/>
            <a:ext cx="2388282" cy="15867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aphicFrame>
        <p:nvGraphicFramePr>
          <p:cNvPr id="105" name="Google Shape;105;p16"/>
          <p:cNvGraphicFramePr/>
          <p:nvPr>
            <p:extLst>
              <p:ext uri="{D42A27DB-BD31-4B8C-83A1-F6EECF244321}">
                <p14:modId xmlns:p14="http://schemas.microsoft.com/office/powerpoint/2010/main" val="3527393308"/>
              </p:ext>
            </p:extLst>
          </p:nvPr>
        </p:nvGraphicFramePr>
        <p:xfrm>
          <a:off x="174323" y="596192"/>
          <a:ext cx="3802850" cy="1670604"/>
        </p:xfrm>
        <a:graphic>
          <a:graphicData uri="http://schemas.openxmlformats.org/drawingml/2006/table">
            <a:tbl>
              <a:tblPr>
                <a:noFill/>
                <a:tableStyleId>{CE840B78-5FDB-4541-9669-FFF54C1E0C38}</a:tableStyleId>
              </a:tblPr>
              <a:tblGrid>
                <a:gridCol w="257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7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18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WP</a:t>
                      </a:r>
                      <a:endParaRPr sz="8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" marR="3600" marT="3600" marB="36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Acronimo</a:t>
                      </a:r>
                      <a:endParaRPr sz="8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000" marR="3600" marT="3600" marB="36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Titolo</a:t>
                      </a:r>
                      <a:endParaRPr sz="800" b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000" marR="3600" marT="3600" marB="36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N. Attività</a:t>
                      </a:r>
                      <a:endParaRPr sz="8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" marR="3600" marT="3600" marB="36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8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" marR="3600" marT="3600" marB="36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RENEW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000" marR="3600" marT="3600" marB="36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stREngthening the National nEtWorks data production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000" marR="3600" marT="3600" marB="36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" marR="3600" marT="3600" marB="36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8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" marR="3600" marT="3600" marB="36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SOME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000" marR="3600" marT="3600" marB="36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Strengthening vOlcanic Monitoring nEtworks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000" marR="3600" marT="3600" marB="36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" marR="3600" marT="3600" marB="36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9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" marR="3600" marT="3600" marB="36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ILGE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000" marR="3600" marT="3600" marB="36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Integrated Laboratories for Geosciences and Environment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000" marR="3600" marT="3600" marB="36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" marR="3600" marT="3600" marB="36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8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" marR="3600" marT="3600" marB="36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INFO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000" marR="3600" marT="3600" marB="36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Irpinia Near Fault Observatory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000" marR="3600" marT="3600" marB="36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" marR="3600" marT="3600" marB="36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8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" marR="3600" marT="3600" marB="36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NEMESI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000" marR="3600" marT="3600" marB="36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NEar fault observatory of the MEssina StraIt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000" marR="3600" marT="3600" marB="36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" marR="3600" marT="3600" marB="36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18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" marR="3600" marT="3600" marB="36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PDVO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000" marR="3600" marT="3600" marB="36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High Altitude Volcanological Obs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000" marR="3600" marT="3600" marB="36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" marR="3600" marT="3600" marB="36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18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" marR="3600" marT="3600" marB="36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FABER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000" marR="3600" marT="3600" marB="36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Sardinia Far Fault Observatory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000" marR="3600" marT="3600" marB="36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" marR="3600" marT="3600" marB="36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18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" marR="3600" marT="3600" marB="36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TUO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000" marR="3600" marT="3600" marB="36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TsUnami Observation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000" marR="3600" marT="3600" marB="36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" marR="3600" marT="3600" marB="36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18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" marR="3600" marT="3600" marB="36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PEOS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000" marR="3600" marT="3600" marB="36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Platform for Earth Observation from Space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000" marR="3600" marT="3600" marB="36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" marR="3600" marT="3600" marB="36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18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" marR="3600" marT="3600" marB="36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MAGIC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000" marR="3600" marT="3600" marB="36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center of coMputationAl GeoscIenCe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000" marR="3600" marT="3600" marB="36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" marR="3600" marT="3600" marB="36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818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" marR="3600" marT="3600" marB="36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IPSES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000" marR="3600" marT="3600" marB="36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Italian Platform for Solid Earth Science</a:t>
                      </a:r>
                      <a:endParaRPr sz="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8000" marR="3600" marT="3600" marB="36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</a:t>
                      </a:r>
                      <a:endParaRPr sz="8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600" marR="3600" marT="3600" marB="360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06" name="Google Shape;106;p16"/>
          <p:cNvSpPr txBox="1">
            <a:spLocks noGrp="1"/>
          </p:cNvSpPr>
          <p:nvPr>
            <p:ph type="body" idx="1"/>
          </p:nvPr>
        </p:nvSpPr>
        <p:spPr>
          <a:xfrm>
            <a:off x="4051575" y="541700"/>
            <a:ext cx="2799600" cy="4503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lang="it" sz="1285"/>
              <a:t>15 coordinatori di WP</a:t>
            </a:r>
            <a:endParaRPr sz="1285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lang="it" sz="1285"/>
              <a:t>oltre 100 persone coinvolte nelle attività</a:t>
            </a:r>
            <a:endParaRPr sz="1285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358"/>
              <a:buNone/>
            </a:pPr>
            <a:endParaRPr sz="1285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SzPts val="358"/>
              <a:buNone/>
            </a:pPr>
            <a:endParaRPr sz="1285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>
            <a:spLocks noGrp="1"/>
          </p:cNvSpPr>
          <p:nvPr>
            <p:ph type="title"/>
          </p:nvPr>
        </p:nvSpPr>
        <p:spPr>
          <a:xfrm>
            <a:off x="159300" y="88846"/>
            <a:ext cx="8520600" cy="42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it"/>
              <a:t>MEET - Gestione distribuita dei dati</a:t>
            </a:r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body" idx="1"/>
          </p:nvPr>
        </p:nvSpPr>
        <p:spPr>
          <a:xfrm>
            <a:off x="159300" y="598702"/>
            <a:ext cx="8520600" cy="390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 singoli gruppi che generano dati sono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anche responsabili della loro condivisione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nel medio-lungo periodo.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L’Hub centrale è chiamato IPSES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“</a:t>
            </a:r>
            <a:r>
              <a:rPr lang="it" b="1"/>
              <a:t>Italian Platform for Solid Earth Science</a:t>
            </a:r>
            <a:r>
              <a:rPr lang="it"/>
              <a:t>”.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IPSES non conterrà dati,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funge da unico punto di accesso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ai dati condivisi dai singoli gruppi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tramite servizi web standardizzati (API).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IPSES permetterà l’analisi dei dati tramite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VRE, Virtual Research Environment.</a:t>
            </a:r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sldNum" idx="12"/>
          </p:nvPr>
        </p:nvSpPr>
        <p:spPr>
          <a:xfrm>
            <a:off x="8553614" y="4510447"/>
            <a:ext cx="548700" cy="24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5</a:t>
            </a:fld>
            <a:endParaRPr/>
          </a:p>
        </p:txBody>
      </p:sp>
      <p:pic>
        <p:nvPicPr>
          <p:cNvPr id="114" name="Google Shape;11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5740" y="66950"/>
            <a:ext cx="1559851" cy="6166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5" name="Google Shape;115;p17"/>
          <p:cNvGrpSpPr/>
          <p:nvPr/>
        </p:nvGrpSpPr>
        <p:grpSpPr>
          <a:xfrm>
            <a:off x="4010189" y="509490"/>
            <a:ext cx="5080597" cy="4062635"/>
            <a:chOff x="6310114" y="1339266"/>
            <a:chExt cx="5781289" cy="4622934"/>
          </a:xfrm>
        </p:grpSpPr>
        <p:sp>
          <p:nvSpPr>
            <p:cNvPr id="116" name="Google Shape;116;p17"/>
            <p:cNvSpPr/>
            <p:nvPr/>
          </p:nvSpPr>
          <p:spPr>
            <a:xfrm>
              <a:off x="7970819" y="2116131"/>
              <a:ext cx="576000" cy="499800"/>
            </a:xfrm>
            <a:prstGeom prst="roundRect">
              <a:avLst>
                <a:gd name="adj" fmla="val 16667"/>
              </a:avLst>
            </a:prstGeom>
            <a:solidFill>
              <a:srgbClr val="D3DFEE"/>
            </a:solidFill>
            <a:ln w="9525" cap="flat" cmpd="sng">
              <a:solidFill>
                <a:srgbClr val="2B65A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2B65AF"/>
                  </a:solidFill>
                  <a:latin typeface="Calibri"/>
                  <a:ea typeface="Calibri"/>
                  <a:cs typeface="Calibri"/>
                  <a:sym typeface="Calibri"/>
                </a:rPr>
                <a:t>API</a:t>
              </a:r>
              <a:endParaRPr sz="1500">
                <a:solidFill>
                  <a:srgbClr val="2B65A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17"/>
            <p:cNvSpPr/>
            <p:nvPr/>
          </p:nvSpPr>
          <p:spPr>
            <a:xfrm>
              <a:off x="7395586" y="2960787"/>
              <a:ext cx="576000" cy="499800"/>
            </a:xfrm>
            <a:prstGeom prst="roundRect">
              <a:avLst>
                <a:gd name="adj" fmla="val 16667"/>
              </a:avLst>
            </a:prstGeom>
            <a:solidFill>
              <a:srgbClr val="D3DFEE"/>
            </a:solidFill>
            <a:ln w="9525" cap="flat" cmpd="sng">
              <a:solidFill>
                <a:srgbClr val="2B65A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2B65AF"/>
                  </a:solidFill>
                  <a:latin typeface="Calibri"/>
                  <a:ea typeface="Calibri"/>
                  <a:cs typeface="Calibri"/>
                  <a:sym typeface="Calibri"/>
                </a:rPr>
                <a:t>API</a:t>
              </a:r>
              <a:endParaRPr sz="1500">
                <a:solidFill>
                  <a:srgbClr val="2B65A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17"/>
            <p:cNvSpPr/>
            <p:nvPr/>
          </p:nvSpPr>
          <p:spPr>
            <a:xfrm>
              <a:off x="7292979" y="3895464"/>
              <a:ext cx="576000" cy="499800"/>
            </a:xfrm>
            <a:prstGeom prst="roundRect">
              <a:avLst>
                <a:gd name="adj" fmla="val 16667"/>
              </a:avLst>
            </a:prstGeom>
            <a:solidFill>
              <a:srgbClr val="D3DFEE"/>
            </a:solidFill>
            <a:ln w="9525" cap="flat" cmpd="sng">
              <a:solidFill>
                <a:srgbClr val="2B65A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2B65AF"/>
                  </a:solidFill>
                  <a:latin typeface="Calibri"/>
                  <a:ea typeface="Calibri"/>
                  <a:cs typeface="Calibri"/>
                  <a:sym typeface="Calibri"/>
                </a:rPr>
                <a:t>API</a:t>
              </a:r>
              <a:endParaRPr sz="1500">
                <a:solidFill>
                  <a:srgbClr val="2B65A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17"/>
            <p:cNvSpPr/>
            <p:nvPr/>
          </p:nvSpPr>
          <p:spPr>
            <a:xfrm>
              <a:off x="7194310" y="1339266"/>
              <a:ext cx="1017000" cy="1043700"/>
            </a:xfrm>
            <a:prstGeom prst="ellipse">
              <a:avLst/>
            </a:prstGeom>
            <a:solidFill>
              <a:srgbClr val="D3DFEE"/>
            </a:solidFill>
            <a:ln w="9525" cap="flat" cmpd="sng">
              <a:solidFill>
                <a:srgbClr val="2B65A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700">
                  <a:solidFill>
                    <a:srgbClr val="2B65AF"/>
                  </a:solidFill>
                  <a:latin typeface="Calibri"/>
                  <a:ea typeface="Calibri"/>
                  <a:cs typeface="Calibri"/>
                  <a:sym typeface="Calibri"/>
                </a:rPr>
                <a:t>DATA</a:t>
              </a:r>
              <a:br>
                <a:rPr lang="it" sz="1700">
                  <a:solidFill>
                    <a:srgbClr val="2B65AF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it" sz="1700">
                  <a:solidFill>
                    <a:srgbClr val="2B65AF"/>
                  </a:solidFill>
                  <a:latin typeface="Calibri"/>
                  <a:ea typeface="Calibri"/>
                  <a:cs typeface="Calibri"/>
                  <a:sym typeface="Calibri"/>
                </a:rPr>
                <a:t>TYPE 1</a:t>
              </a:r>
              <a:endParaRPr sz="1700">
                <a:solidFill>
                  <a:srgbClr val="2B65A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17"/>
            <p:cNvSpPr/>
            <p:nvPr/>
          </p:nvSpPr>
          <p:spPr>
            <a:xfrm>
              <a:off x="6443811" y="2444688"/>
              <a:ext cx="1017000" cy="1043700"/>
            </a:xfrm>
            <a:prstGeom prst="ellipse">
              <a:avLst/>
            </a:prstGeom>
            <a:solidFill>
              <a:srgbClr val="D3DFEE"/>
            </a:solidFill>
            <a:ln w="9525" cap="flat" cmpd="sng">
              <a:solidFill>
                <a:srgbClr val="2B65A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700">
                  <a:solidFill>
                    <a:srgbClr val="2B65AF"/>
                  </a:solidFill>
                  <a:latin typeface="Calibri"/>
                  <a:ea typeface="Calibri"/>
                  <a:cs typeface="Calibri"/>
                  <a:sym typeface="Calibri"/>
                </a:rPr>
                <a:t>DATA</a:t>
              </a:r>
              <a:endParaRPr sz="1700">
                <a:solidFill>
                  <a:srgbClr val="2B65AF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700">
                  <a:solidFill>
                    <a:srgbClr val="2B65AF"/>
                  </a:solidFill>
                  <a:latin typeface="Calibri"/>
                  <a:ea typeface="Calibri"/>
                  <a:cs typeface="Calibri"/>
                  <a:sym typeface="Calibri"/>
                </a:rPr>
                <a:t>TYPE 2</a:t>
              </a:r>
              <a:endParaRPr sz="1700">
                <a:solidFill>
                  <a:srgbClr val="2B65A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17"/>
            <p:cNvSpPr/>
            <p:nvPr/>
          </p:nvSpPr>
          <p:spPr>
            <a:xfrm>
              <a:off x="6310114" y="3706990"/>
              <a:ext cx="1017000" cy="1043700"/>
            </a:xfrm>
            <a:prstGeom prst="ellipse">
              <a:avLst/>
            </a:prstGeom>
            <a:solidFill>
              <a:srgbClr val="D3DFEE"/>
            </a:solidFill>
            <a:ln w="9525" cap="flat" cmpd="sng">
              <a:solidFill>
                <a:srgbClr val="2B65A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700">
                  <a:solidFill>
                    <a:srgbClr val="2B65AF"/>
                  </a:solidFill>
                  <a:latin typeface="Calibri"/>
                  <a:ea typeface="Calibri"/>
                  <a:cs typeface="Calibri"/>
                  <a:sym typeface="Calibri"/>
                </a:rPr>
                <a:t>DATA</a:t>
              </a:r>
              <a:br>
                <a:rPr lang="it" sz="1700">
                  <a:solidFill>
                    <a:srgbClr val="2B65AF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it" sz="1700">
                  <a:solidFill>
                    <a:srgbClr val="2B65AF"/>
                  </a:solidFill>
                  <a:latin typeface="Calibri"/>
                  <a:ea typeface="Calibri"/>
                  <a:cs typeface="Calibri"/>
                  <a:sym typeface="Calibri"/>
                </a:rPr>
                <a:t>TYPE 3</a:t>
              </a:r>
              <a:endParaRPr sz="1700"/>
            </a:p>
          </p:txBody>
        </p:sp>
        <p:cxnSp>
          <p:nvCxnSpPr>
            <p:cNvPr id="122" name="Google Shape;122;p17"/>
            <p:cNvCxnSpPr>
              <a:stCxn id="116" idx="2"/>
            </p:cNvCxnSpPr>
            <p:nvPr/>
          </p:nvCxnSpPr>
          <p:spPr>
            <a:xfrm>
              <a:off x="8258819" y="2615931"/>
              <a:ext cx="402900" cy="816300"/>
            </a:xfrm>
            <a:prstGeom prst="straightConnector1">
              <a:avLst/>
            </a:prstGeom>
            <a:noFill/>
            <a:ln w="19050" cap="flat" cmpd="sng">
              <a:solidFill>
                <a:srgbClr val="2B65A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17"/>
            <p:cNvCxnSpPr>
              <a:stCxn id="118" idx="3"/>
            </p:cNvCxnSpPr>
            <p:nvPr/>
          </p:nvCxnSpPr>
          <p:spPr>
            <a:xfrm rot="10800000" flipH="1">
              <a:off x="7868979" y="3932064"/>
              <a:ext cx="820800" cy="213300"/>
            </a:xfrm>
            <a:prstGeom prst="straightConnector1">
              <a:avLst/>
            </a:prstGeom>
            <a:noFill/>
            <a:ln w="19050" cap="flat" cmpd="sng">
              <a:solidFill>
                <a:srgbClr val="2B65A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17"/>
            <p:cNvCxnSpPr/>
            <p:nvPr/>
          </p:nvCxnSpPr>
          <p:spPr>
            <a:xfrm rot="10800000" flipH="1">
              <a:off x="8072939" y="4124186"/>
              <a:ext cx="594300" cy="825000"/>
            </a:xfrm>
            <a:prstGeom prst="straightConnector1">
              <a:avLst/>
            </a:prstGeom>
            <a:noFill/>
            <a:ln w="19050" cap="flat" cmpd="sng">
              <a:solidFill>
                <a:srgbClr val="2B65A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5" name="Google Shape;125;p17"/>
            <p:cNvSpPr/>
            <p:nvPr/>
          </p:nvSpPr>
          <p:spPr>
            <a:xfrm>
              <a:off x="10832864" y="4503096"/>
              <a:ext cx="1133100" cy="658200"/>
            </a:xfrm>
            <a:prstGeom prst="rect">
              <a:avLst/>
            </a:prstGeom>
            <a:solidFill>
              <a:srgbClr val="D3DFEE"/>
            </a:solidFill>
            <a:ln w="9525" cap="flat" cmpd="sng">
              <a:solidFill>
                <a:srgbClr val="2B65A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2B65AF"/>
                  </a:solidFill>
                  <a:latin typeface="Calibri"/>
                  <a:ea typeface="Calibri"/>
                  <a:cs typeface="Calibri"/>
                  <a:sym typeface="Calibri"/>
                </a:rPr>
                <a:t>General Public</a:t>
              </a:r>
              <a:endParaRPr sz="1500">
                <a:solidFill>
                  <a:srgbClr val="2B65A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17"/>
            <p:cNvSpPr/>
            <p:nvPr/>
          </p:nvSpPr>
          <p:spPr>
            <a:xfrm>
              <a:off x="10958303" y="3471849"/>
              <a:ext cx="1133100" cy="658200"/>
            </a:xfrm>
            <a:prstGeom prst="rect">
              <a:avLst/>
            </a:prstGeom>
            <a:solidFill>
              <a:srgbClr val="D3DFEE"/>
            </a:solidFill>
            <a:ln w="9525" cap="flat" cmpd="sng">
              <a:solidFill>
                <a:srgbClr val="2B65A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2B65AF"/>
                  </a:solidFill>
                  <a:latin typeface="Calibri"/>
                  <a:ea typeface="Calibri"/>
                  <a:cs typeface="Calibri"/>
                  <a:sym typeface="Calibri"/>
                </a:rPr>
                <a:t>Decision Makers</a:t>
              </a:r>
              <a:endParaRPr sz="1500">
                <a:solidFill>
                  <a:srgbClr val="2B65A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17"/>
            <p:cNvSpPr/>
            <p:nvPr/>
          </p:nvSpPr>
          <p:spPr>
            <a:xfrm>
              <a:off x="10832864" y="2440601"/>
              <a:ext cx="1133100" cy="658200"/>
            </a:xfrm>
            <a:prstGeom prst="rect">
              <a:avLst/>
            </a:prstGeom>
            <a:solidFill>
              <a:srgbClr val="D3DFEE"/>
            </a:solidFill>
            <a:ln w="9525" cap="flat" cmpd="sng">
              <a:solidFill>
                <a:srgbClr val="2B65A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2B65AF"/>
                  </a:solidFill>
                  <a:latin typeface="Calibri"/>
                  <a:ea typeface="Calibri"/>
                  <a:cs typeface="Calibri"/>
                  <a:sym typeface="Calibri"/>
                </a:rPr>
                <a:t>Researchers</a:t>
              </a:r>
              <a:endParaRPr sz="1500">
                <a:solidFill>
                  <a:srgbClr val="2B65A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7690288" y="4849637"/>
              <a:ext cx="576000" cy="499800"/>
            </a:xfrm>
            <a:prstGeom prst="roundRect">
              <a:avLst>
                <a:gd name="adj" fmla="val 16667"/>
              </a:avLst>
            </a:prstGeom>
            <a:solidFill>
              <a:srgbClr val="D3DFEE"/>
            </a:solidFill>
            <a:ln w="9525" cap="flat" cmpd="sng">
              <a:solidFill>
                <a:srgbClr val="2B65A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solidFill>
                    <a:srgbClr val="2B65AF"/>
                  </a:solidFill>
                  <a:latin typeface="Calibri"/>
                  <a:ea typeface="Calibri"/>
                  <a:cs typeface="Calibri"/>
                  <a:sym typeface="Calibri"/>
                </a:rPr>
                <a:t>API</a:t>
              </a:r>
              <a:endParaRPr sz="1500">
                <a:solidFill>
                  <a:srgbClr val="2B65A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6772886" y="4918500"/>
              <a:ext cx="1017000" cy="1043700"/>
            </a:xfrm>
            <a:prstGeom prst="ellipse">
              <a:avLst/>
            </a:prstGeom>
            <a:solidFill>
              <a:srgbClr val="D3DFEE"/>
            </a:solidFill>
            <a:ln w="9525" cap="flat" cmpd="sng">
              <a:solidFill>
                <a:srgbClr val="2B65A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700">
                  <a:solidFill>
                    <a:srgbClr val="2B65AF"/>
                  </a:solidFill>
                  <a:latin typeface="Calibri"/>
                  <a:ea typeface="Calibri"/>
                  <a:cs typeface="Calibri"/>
                  <a:sym typeface="Calibri"/>
                </a:rPr>
                <a:t>DATA</a:t>
              </a:r>
              <a:br>
                <a:rPr lang="it" sz="1700">
                  <a:solidFill>
                    <a:srgbClr val="2B65AF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it" sz="1700">
                  <a:solidFill>
                    <a:srgbClr val="2B65AF"/>
                  </a:solidFill>
                  <a:latin typeface="Calibri"/>
                  <a:ea typeface="Calibri"/>
                  <a:cs typeface="Calibri"/>
                  <a:sym typeface="Calibri"/>
                </a:rPr>
                <a:t>TYPE x</a:t>
              </a:r>
              <a:endParaRPr sz="1700"/>
            </a:p>
          </p:txBody>
        </p:sp>
        <p:cxnSp>
          <p:nvCxnSpPr>
            <p:cNvPr id="130" name="Google Shape;130;p17"/>
            <p:cNvCxnSpPr>
              <a:stCxn id="127" idx="1"/>
            </p:cNvCxnSpPr>
            <p:nvPr/>
          </p:nvCxnSpPr>
          <p:spPr>
            <a:xfrm flipH="1">
              <a:off x="10529864" y="2769701"/>
              <a:ext cx="303000" cy="1028700"/>
            </a:xfrm>
            <a:prstGeom prst="straightConnector1">
              <a:avLst/>
            </a:prstGeom>
            <a:noFill/>
            <a:ln w="19050" cap="flat" cmpd="sng">
              <a:solidFill>
                <a:srgbClr val="2B65A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17"/>
            <p:cNvCxnSpPr>
              <a:stCxn id="126" idx="1"/>
            </p:cNvCxnSpPr>
            <p:nvPr/>
          </p:nvCxnSpPr>
          <p:spPr>
            <a:xfrm rot="10800000">
              <a:off x="10529903" y="3798249"/>
              <a:ext cx="428400" cy="2700"/>
            </a:xfrm>
            <a:prstGeom prst="straightConnector1">
              <a:avLst/>
            </a:prstGeom>
            <a:noFill/>
            <a:ln w="19050" cap="flat" cmpd="sng">
              <a:solidFill>
                <a:srgbClr val="2B65A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17"/>
            <p:cNvCxnSpPr>
              <a:stCxn id="125" idx="1"/>
            </p:cNvCxnSpPr>
            <p:nvPr/>
          </p:nvCxnSpPr>
          <p:spPr>
            <a:xfrm rot="10800000">
              <a:off x="10529864" y="3798396"/>
              <a:ext cx="303000" cy="1033800"/>
            </a:xfrm>
            <a:prstGeom prst="straightConnector1">
              <a:avLst/>
            </a:prstGeom>
            <a:noFill/>
            <a:ln w="19050" cap="flat" cmpd="sng">
              <a:solidFill>
                <a:srgbClr val="2B65A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17"/>
            <p:cNvCxnSpPr>
              <a:stCxn id="117" idx="3"/>
            </p:cNvCxnSpPr>
            <p:nvPr/>
          </p:nvCxnSpPr>
          <p:spPr>
            <a:xfrm>
              <a:off x="7971586" y="3210687"/>
              <a:ext cx="672900" cy="419700"/>
            </a:xfrm>
            <a:prstGeom prst="straightConnector1">
              <a:avLst/>
            </a:prstGeom>
            <a:noFill/>
            <a:ln w="19050" cap="flat" cmpd="sng">
              <a:solidFill>
                <a:srgbClr val="2B65A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4" name="Google Shape;134;p17"/>
            <p:cNvSpPr/>
            <p:nvPr/>
          </p:nvSpPr>
          <p:spPr>
            <a:xfrm>
              <a:off x="8308818" y="2840216"/>
              <a:ext cx="2220900" cy="1916100"/>
            </a:xfrm>
            <a:prstGeom prst="rect">
              <a:avLst/>
            </a:prstGeom>
            <a:solidFill>
              <a:srgbClr val="2B65AF"/>
            </a:solidFill>
            <a:ln w="28575" cap="flat" cmpd="sng">
              <a:solidFill>
                <a:srgbClr val="2B65A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25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Central</a:t>
              </a:r>
              <a:br>
                <a:rPr lang="it" sz="25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it" sz="25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Data</a:t>
              </a:r>
              <a:br>
                <a:rPr lang="it" sz="25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it" sz="25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Hub</a:t>
              </a:r>
              <a:endParaRPr sz="25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17"/>
            <p:cNvSpPr/>
            <p:nvPr/>
          </p:nvSpPr>
          <p:spPr>
            <a:xfrm>
              <a:off x="9612710" y="2954916"/>
              <a:ext cx="843600" cy="506700"/>
            </a:xfrm>
            <a:prstGeom prst="rect">
              <a:avLst/>
            </a:prstGeom>
            <a:solidFill>
              <a:srgbClr val="D3DFEE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700">
                  <a:solidFill>
                    <a:srgbClr val="2B65AF"/>
                  </a:solidFill>
                  <a:latin typeface="Calibri"/>
                  <a:ea typeface="Calibri"/>
                  <a:cs typeface="Calibri"/>
                  <a:sym typeface="Calibri"/>
                </a:rPr>
                <a:t>web portal</a:t>
              </a:r>
              <a:endParaRPr sz="1700">
                <a:solidFill>
                  <a:srgbClr val="2B65A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17"/>
            <p:cNvSpPr/>
            <p:nvPr/>
          </p:nvSpPr>
          <p:spPr>
            <a:xfrm>
              <a:off x="9612710" y="3538284"/>
              <a:ext cx="843600" cy="506700"/>
            </a:xfrm>
            <a:prstGeom prst="rect">
              <a:avLst/>
            </a:prstGeom>
            <a:solidFill>
              <a:srgbClr val="D3DFEE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700">
                  <a:solidFill>
                    <a:srgbClr val="2B65AF"/>
                  </a:solidFill>
                  <a:latin typeface="Calibri"/>
                  <a:ea typeface="Calibri"/>
                  <a:cs typeface="Calibri"/>
                  <a:sym typeface="Calibri"/>
                </a:rPr>
                <a:t>API</a:t>
              </a:r>
              <a:endParaRPr sz="1700">
                <a:solidFill>
                  <a:srgbClr val="2B65A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17"/>
            <p:cNvSpPr/>
            <p:nvPr/>
          </p:nvSpPr>
          <p:spPr>
            <a:xfrm>
              <a:off x="9612710" y="4121652"/>
              <a:ext cx="843600" cy="506700"/>
            </a:xfrm>
            <a:prstGeom prst="rect">
              <a:avLst/>
            </a:prstGeom>
            <a:solidFill>
              <a:srgbClr val="D3DFEE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700">
                  <a:solidFill>
                    <a:srgbClr val="2B65AF"/>
                  </a:solidFill>
                  <a:latin typeface="Calibri"/>
                  <a:ea typeface="Calibri"/>
                  <a:cs typeface="Calibri"/>
                  <a:sym typeface="Calibri"/>
                </a:rPr>
                <a:t>tools</a:t>
              </a:r>
              <a:endParaRPr sz="1700">
                <a:solidFill>
                  <a:srgbClr val="2B65A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/>
          <p:cNvSpPr txBox="1">
            <a:spLocks noGrp="1"/>
          </p:cNvSpPr>
          <p:nvPr>
            <p:ph type="title"/>
          </p:nvPr>
        </p:nvSpPr>
        <p:spPr>
          <a:xfrm>
            <a:off x="159300" y="88846"/>
            <a:ext cx="8520600" cy="42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it"/>
              <a:t>MEET &amp; EPOS ERIC</a:t>
            </a:r>
            <a:endParaRPr/>
          </a:p>
        </p:txBody>
      </p:sp>
      <p:sp>
        <p:nvSpPr>
          <p:cNvPr id="143" name="Google Shape;143;p18"/>
          <p:cNvSpPr txBox="1">
            <a:spLocks noGrp="1"/>
          </p:cNvSpPr>
          <p:nvPr>
            <p:ph type="body" idx="1"/>
          </p:nvPr>
        </p:nvSpPr>
        <p:spPr>
          <a:xfrm>
            <a:off x="159300" y="598700"/>
            <a:ext cx="8808000" cy="2384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INGV è strettamente legato a EPOS ERIC di cui ne è “representing entity”.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La relazione tra MEET ed EPOS è altrettanto stretta:</a:t>
            </a:r>
            <a:endParaRPr/>
          </a:p>
          <a:p>
            <a:pPr marL="314999" lvl="0" indent="-257175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EPOS ERIC è l’infrastruttura di riferimento nel settore delle Geoscienze a livello europeo;</a:t>
            </a:r>
            <a:endParaRPr/>
          </a:p>
          <a:p>
            <a:pPr marL="314999" lvl="0" indent="-257175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MEET adotta per la propria infrastruttura dati il backbone Open Source di EPOS;</a:t>
            </a:r>
            <a:endParaRPr/>
          </a:p>
          <a:p>
            <a:pPr marL="314999" lvl="0" indent="-257175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le linee guida per la condivisione dei dati sono comuni;</a:t>
            </a:r>
            <a:endParaRPr/>
          </a:p>
          <a:p>
            <a:pPr marL="314999" lvl="0" indent="-257175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MEET funge anche da “incubatore” per la condivisione di dati d’interesse per l’Italia</a:t>
            </a:r>
            <a:br>
              <a:rPr lang="it"/>
            </a:br>
            <a:r>
              <a:rPr lang="it"/>
              <a:t>che potrebbero poi essere resi fruibili anche dalla piattaforma dati europea di EPOS ERIC.</a:t>
            </a:r>
            <a:endParaRPr/>
          </a:p>
        </p:txBody>
      </p:sp>
      <p:sp>
        <p:nvSpPr>
          <p:cNvPr id="144" name="Google Shape;144;p18"/>
          <p:cNvSpPr txBox="1">
            <a:spLocks noGrp="1"/>
          </p:cNvSpPr>
          <p:nvPr>
            <p:ph type="sldNum" idx="12"/>
          </p:nvPr>
        </p:nvSpPr>
        <p:spPr>
          <a:xfrm>
            <a:off x="8553614" y="4510447"/>
            <a:ext cx="548700" cy="24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6</a:t>
            </a:fld>
            <a:endParaRPr/>
          </a:p>
        </p:txBody>
      </p:sp>
      <p:pic>
        <p:nvPicPr>
          <p:cNvPr id="145" name="Google Shape;14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5740" y="66950"/>
            <a:ext cx="1559851" cy="6166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6" name="Google Shape;146;p18"/>
          <p:cNvGrpSpPr/>
          <p:nvPr/>
        </p:nvGrpSpPr>
        <p:grpSpPr>
          <a:xfrm>
            <a:off x="1380968" y="3042039"/>
            <a:ext cx="6475330" cy="1193009"/>
            <a:chOff x="230242" y="1725585"/>
            <a:chExt cx="10194159" cy="1878164"/>
          </a:xfrm>
        </p:grpSpPr>
        <p:pic>
          <p:nvPicPr>
            <p:cNvPr id="147" name="Google Shape;147;p18"/>
            <p:cNvPicPr preferRelativeResize="0"/>
            <p:nvPr/>
          </p:nvPicPr>
          <p:blipFill rotWithShape="1">
            <a:blip r:embed="rId4">
              <a:alphaModFix/>
            </a:blip>
            <a:srcRect l="26139"/>
            <a:stretch/>
          </p:blipFill>
          <p:spPr>
            <a:xfrm>
              <a:off x="3884508" y="2562728"/>
              <a:ext cx="1910122" cy="472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" name="Google Shape;148;p18" descr="A logo with a map and a yellow circle&#10;&#10;Description automatically generated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30242" y="1822600"/>
              <a:ext cx="3867912" cy="16859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" name="Google Shape;149;p18" descr="A logo with text on it&#10;&#10;Description automatically generated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673287" y="1725585"/>
              <a:ext cx="4751114" cy="187816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0" name="Google Shape;150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96399" y="4244575"/>
            <a:ext cx="334279" cy="33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8"/>
          <p:cNvSpPr txBox="1"/>
          <p:nvPr/>
        </p:nvSpPr>
        <p:spPr>
          <a:xfrm>
            <a:off x="1762733" y="4357729"/>
            <a:ext cx="1590600" cy="2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rgbClr val="2866A9"/>
                </a:solidFill>
                <a:latin typeface="Calibri"/>
                <a:ea typeface="Calibri"/>
                <a:cs typeface="Calibri"/>
                <a:sym typeface="Calibri"/>
              </a:rPr>
              <a:t>European Strategy Forum</a:t>
            </a:r>
            <a:br>
              <a:rPr lang="it" sz="1000">
                <a:solidFill>
                  <a:srgbClr val="2866A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" sz="1000">
                <a:solidFill>
                  <a:srgbClr val="2866A9"/>
                </a:solidFill>
                <a:latin typeface="Calibri"/>
                <a:ea typeface="Calibri"/>
                <a:cs typeface="Calibri"/>
                <a:sym typeface="Calibri"/>
              </a:rPr>
              <a:t>on Research Infrastructures</a:t>
            </a:r>
            <a:endParaRPr sz="1000">
              <a:solidFill>
                <a:srgbClr val="2866A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9"/>
          <p:cNvSpPr txBox="1">
            <a:spLocks noGrp="1"/>
          </p:cNvSpPr>
          <p:nvPr>
            <p:ph type="title"/>
          </p:nvPr>
        </p:nvSpPr>
        <p:spPr>
          <a:xfrm>
            <a:off x="159300" y="88846"/>
            <a:ext cx="8520600" cy="42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ITINERIS</a:t>
            </a:r>
            <a:endParaRPr/>
          </a:p>
        </p:txBody>
      </p:sp>
      <p:sp>
        <p:nvSpPr>
          <p:cNvPr id="157" name="Google Shape;157;p19"/>
          <p:cNvSpPr txBox="1">
            <a:spLocks noGrp="1"/>
          </p:cNvSpPr>
          <p:nvPr>
            <p:ph type="sldNum" idx="12"/>
          </p:nvPr>
        </p:nvSpPr>
        <p:spPr>
          <a:xfrm>
            <a:off x="8553614" y="4510447"/>
            <a:ext cx="548700" cy="24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7</a:t>
            </a:fld>
            <a:endParaRPr/>
          </a:p>
        </p:txBody>
      </p:sp>
      <p:pic>
        <p:nvPicPr>
          <p:cNvPr id="158" name="Google Shape;15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0425" y="88852"/>
            <a:ext cx="2255723" cy="3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8189" y="789278"/>
            <a:ext cx="3275810" cy="264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11600" y="3711425"/>
            <a:ext cx="2899274" cy="9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9"/>
          <p:cNvSpPr txBox="1">
            <a:spLocks noGrp="1"/>
          </p:cNvSpPr>
          <p:nvPr>
            <p:ph type="body" idx="1"/>
          </p:nvPr>
        </p:nvSpPr>
        <p:spPr>
          <a:xfrm>
            <a:off x="159300" y="1046975"/>
            <a:ext cx="6821100" cy="303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600"/>
              <a:t>Progetto infrastrutturale finanziato Missione 4 del PNRR 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600"/>
              <a:t>“Education and Research” 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600"/>
              <a:t>Component 2: “From research to business” 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600"/>
              <a:t>“Fund for the realisation of an integrated system of research 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600"/>
              <a:t>and innovation infrastructures”.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700" b="1"/>
              <a:t>ITINERIS costruirà il Polo Italiano delle Infrastrutture di Ricerca </a:t>
            </a:r>
            <a:endParaRPr sz="17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700" b="1"/>
              <a:t>per sviluppare la ricerca interdisciplinare nelle </a:t>
            </a:r>
            <a:endParaRPr sz="17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700" b="1"/>
              <a:t>scienze ambientali attraverso l'uso e il riutilizzo di dati </a:t>
            </a:r>
            <a:endParaRPr sz="17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700" b="1"/>
              <a:t>e servizi a supporto della conoscenza scientifica e della società</a:t>
            </a:r>
            <a:endParaRPr sz="17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 b="1"/>
          </a:p>
        </p:txBody>
      </p:sp>
      <p:sp>
        <p:nvSpPr>
          <p:cNvPr id="162" name="Google Shape;162;p19"/>
          <p:cNvSpPr txBox="1">
            <a:spLocks noGrp="1"/>
          </p:cNvSpPr>
          <p:nvPr>
            <p:ph type="body" idx="1"/>
          </p:nvPr>
        </p:nvSpPr>
        <p:spPr>
          <a:xfrm>
            <a:off x="159300" y="512063"/>
            <a:ext cx="6821100" cy="48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>
                <a:solidFill>
                  <a:srgbClr val="215F9A"/>
                </a:solidFill>
                <a:latin typeface="Arial"/>
                <a:ea typeface="Arial"/>
                <a:cs typeface="Arial"/>
                <a:sym typeface="Arial"/>
              </a:rPr>
              <a:t>Italian Integrated Environmental Research Infrastructures System</a:t>
            </a:r>
            <a:endParaRPr>
              <a:solidFill>
                <a:srgbClr val="215F9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 b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0"/>
          <p:cNvSpPr/>
          <p:nvPr/>
        </p:nvSpPr>
        <p:spPr>
          <a:xfrm>
            <a:off x="96350" y="3987250"/>
            <a:ext cx="5382000" cy="6471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0"/>
          <p:cNvSpPr txBox="1">
            <a:spLocks noGrp="1"/>
          </p:cNvSpPr>
          <p:nvPr>
            <p:ph type="title"/>
          </p:nvPr>
        </p:nvSpPr>
        <p:spPr>
          <a:xfrm>
            <a:off x="159300" y="88846"/>
            <a:ext cx="8520600" cy="42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ITINERIS</a:t>
            </a:r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ldNum" idx="12"/>
          </p:nvPr>
        </p:nvSpPr>
        <p:spPr>
          <a:xfrm>
            <a:off x="8553614" y="4510447"/>
            <a:ext cx="548700" cy="24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8</a:t>
            </a:fld>
            <a:endParaRPr/>
          </a:p>
        </p:txBody>
      </p:sp>
      <p:pic>
        <p:nvPicPr>
          <p:cNvPr id="170" name="Google Shape;17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0425" y="88852"/>
            <a:ext cx="2255723" cy="3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0"/>
          <p:cNvSpPr txBox="1"/>
          <p:nvPr/>
        </p:nvSpPr>
        <p:spPr>
          <a:xfrm>
            <a:off x="171025" y="1358100"/>
            <a:ext cx="6148800" cy="30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latin typeface="Calibri"/>
                <a:ea typeface="Calibri"/>
                <a:cs typeface="Calibri"/>
                <a:sym typeface="Calibri"/>
              </a:rPr>
              <a:t>GEOSPHERE</a:t>
            </a:r>
            <a:r>
              <a:rPr lang="it" sz="1200">
                <a:latin typeface="Calibri"/>
                <a:ea typeface="Calibri"/>
                <a:cs typeface="Calibri"/>
                <a:sym typeface="Calibri"/>
              </a:rPr>
              <a:t>: from the surface to the interior of the earth, </a:t>
            </a:r>
            <a:br>
              <a:rPr lang="it" sz="1200">
                <a:latin typeface="Calibri"/>
                <a:ea typeface="Calibri"/>
                <a:cs typeface="Calibri"/>
                <a:sym typeface="Calibri"/>
              </a:rPr>
            </a:br>
            <a:r>
              <a:rPr lang="it" sz="1200">
                <a:latin typeface="Calibri"/>
                <a:ea typeface="Calibri"/>
                <a:cs typeface="Calibri"/>
                <a:sym typeface="Calibri"/>
              </a:rPr>
              <a:t>from geohazards to georesources</a:t>
            </a:r>
            <a:br>
              <a:rPr lang="it" sz="1200">
                <a:latin typeface="Calibri"/>
                <a:ea typeface="Calibri"/>
                <a:cs typeface="Calibri"/>
                <a:sym typeface="Calibri"/>
              </a:rPr>
            </a:br>
            <a:r>
              <a:rPr lang="it" sz="1200" i="1">
                <a:latin typeface="Calibri"/>
                <a:ea typeface="Calibri"/>
                <a:cs typeface="Calibri"/>
                <a:sym typeface="Calibri"/>
              </a:rPr>
              <a:t>(current status, gap, challenges and future needs)</a:t>
            </a:r>
            <a:endParaRPr sz="1200" i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it" sz="1200" b="1">
                <a:latin typeface="Calibri"/>
                <a:ea typeface="Calibri"/>
                <a:cs typeface="Calibri"/>
                <a:sym typeface="Calibri"/>
              </a:rPr>
              <a:t>ATMOSPHERE</a:t>
            </a:r>
            <a:r>
              <a:rPr lang="it" sz="1200">
                <a:latin typeface="Calibri"/>
                <a:ea typeface="Calibri"/>
                <a:cs typeface="Calibri"/>
                <a:sym typeface="Calibri"/>
              </a:rPr>
              <a:t>: from near ground to the near space atmosphere</a:t>
            </a:r>
            <a:br>
              <a:rPr lang="it" sz="1200">
                <a:latin typeface="Calibri"/>
                <a:ea typeface="Calibri"/>
                <a:cs typeface="Calibri"/>
                <a:sym typeface="Calibri"/>
              </a:rPr>
            </a:br>
            <a:r>
              <a:rPr lang="it" sz="1200" i="1">
                <a:latin typeface="Calibri"/>
                <a:ea typeface="Calibri"/>
                <a:cs typeface="Calibri"/>
                <a:sym typeface="Calibri"/>
              </a:rPr>
              <a:t>(current status, gap, challenges and future needs)</a:t>
            </a:r>
            <a:endParaRPr sz="1200" i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it" sz="1200" b="1">
                <a:latin typeface="Calibri"/>
                <a:ea typeface="Calibri"/>
                <a:cs typeface="Calibri"/>
                <a:sym typeface="Calibri"/>
              </a:rPr>
              <a:t>HYDROSHERE FRESHWATER</a:t>
            </a:r>
            <a:r>
              <a:rPr lang="it" sz="1200">
                <a:latin typeface="Calibri"/>
                <a:ea typeface="Calibri"/>
                <a:cs typeface="Calibri"/>
                <a:sym typeface="Calibri"/>
              </a:rPr>
              <a:t>: ice, groundwater, lakes, rivers, estuaries</a:t>
            </a:r>
            <a:br>
              <a:rPr lang="it" sz="1200">
                <a:latin typeface="Calibri"/>
                <a:ea typeface="Calibri"/>
                <a:cs typeface="Calibri"/>
                <a:sym typeface="Calibri"/>
              </a:rPr>
            </a:br>
            <a:r>
              <a:rPr lang="it" sz="1200" i="1">
                <a:latin typeface="Calibri"/>
                <a:ea typeface="Calibri"/>
                <a:cs typeface="Calibri"/>
                <a:sym typeface="Calibri"/>
              </a:rPr>
              <a:t>(current status, gap, challenges and future needs)</a:t>
            </a:r>
            <a:endParaRPr sz="1200" i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it" sz="1200" b="1">
                <a:latin typeface="Calibri"/>
                <a:ea typeface="Calibri"/>
                <a:cs typeface="Calibri"/>
                <a:sym typeface="Calibri"/>
              </a:rPr>
              <a:t>MARINE</a:t>
            </a:r>
            <a:r>
              <a:rPr lang="it" sz="1200">
                <a:latin typeface="Calibri"/>
                <a:ea typeface="Calibri"/>
                <a:cs typeface="Calibri"/>
                <a:sym typeface="Calibri"/>
              </a:rPr>
              <a:t>: from coast to deep oceans and ice caps</a:t>
            </a:r>
            <a:br>
              <a:rPr lang="it" sz="1200">
                <a:latin typeface="Calibri"/>
                <a:ea typeface="Calibri"/>
                <a:cs typeface="Calibri"/>
                <a:sym typeface="Calibri"/>
              </a:rPr>
            </a:br>
            <a:r>
              <a:rPr lang="it" sz="1200" i="1">
                <a:latin typeface="Calibri"/>
                <a:ea typeface="Calibri"/>
                <a:cs typeface="Calibri"/>
                <a:sym typeface="Calibri"/>
              </a:rPr>
              <a:t>(current status, gap, challenges and future needs)</a:t>
            </a:r>
            <a:endParaRPr sz="1200" i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it" sz="1200" b="1">
                <a:latin typeface="Calibri"/>
                <a:ea typeface="Calibri"/>
                <a:cs typeface="Calibri"/>
                <a:sym typeface="Calibri"/>
              </a:rPr>
              <a:t>BIOSPHERE</a:t>
            </a:r>
            <a:r>
              <a:rPr lang="it" sz="1200">
                <a:latin typeface="Calibri"/>
                <a:ea typeface="Calibri"/>
                <a:cs typeface="Calibri"/>
                <a:sym typeface="Calibri"/>
              </a:rPr>
              <a:t>: biodiversity and ecosystems</a:t>
            </a:r>
            <a:br>
              <a:rPr lang="it" sz="1200">
                <a:latin typeface="Calibri"/>
                <a:ea typeface="Calibri"/>
                <a:cs typeface="Calibri"/>
                <a:sym typeface="Calibri"/>
              </a:rPr>
            </a:br>
            <a:r>
              <a:rPr lang="it" sz="1200" i="1">
                <a:latin typeface="Calibri"/>
                <a:ea typeface="Calibri"/>
                <a:cs typeface="Calibri"/>
                <a:sym typeface="Calibri"/>
              </a:rPr>
              <a:t>(current status, gap, challenges and future needs)</a:t>
            </a:r>
            <a:endParaRPr sz="1200" i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it" sz="1500" b="1">
                <a:solidFill>
                  <a:srgbClr val="2866A9"/>
                </a:solidFill>
                <a:latin typeface="Calibri"/>
                <a:ea typeface="Calibri"/>
                <a:cs typeface="Calibri"/>
                <a:sym typeface="Calibri"/>
              </a:rPr>
              <a:t>VISION and PERSPECTIVES</a:t>
            </a:r>
            <a:br>
              <a:rPr lang="it" sz="1200" b="1">
                <a:latin typeface="Calibri"/>
                <a:ea typeface="Calibri"/>
                <a:cs typeface="Calibri"/>
                <a:sym typeface="Calibri"/>
              </a:rPr>
            </a:br>
            <a:r>
              <a:rPr lang="i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Projects: DANUBIUS-RI, DiSSCo, eLTER RI</a:t>
            </a:r>
            <a:br>
              <a:rPr lang="it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" sz="1200">
                <a:latin typeface="Calibri"/>
                <a:ea typeface="Calibri"/>
                <a:cs typeface="Calibri"/>
                <a:sym typeface="Calibri"/>
              </a:rPr>
              <a:t>8 Landmarks: ACTRIS, EISCAT_3D, EMSO, EPOS, EURO-ARGO, IAGOS, Icos, LifeWatch</a:t>
            </a:r>
            <a:br>
              <a:rPr lang="it" sz="1200">
                <a:latin typeface="Calibri"/>
                <a:ea typeface="Calibri"/>
                <a:cs typeface="Calibri"/>
                <a:sym typeface="Calibri"/>
              </a:rPr>
            </a:b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2" name="Google Shape;17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184" y="509450"/>
            <a:ext cx="480734" cy="48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0"/>
          <p:cNvSpPr txBox="1"/>
          <p:nvPr/>
        </p:nvSpPr>
        <p:spPr>
          <a:xfrm>
            <a:off x="700068" y="669459"/>
            <a:ext cx="1590600" cy="3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 b="1">
                <a:solidFill>
                  <a:srgbClr val="2866A9"/>
                </a:solidFill>
                <a:latin typeface="Calibri"/>
                <a:ea typeface="Calibri"/>
                <a:cs typeface="Calibri"/>
                <a:sym typeface="Calibri"/>
              </a:rPr>
              <a:t>European Strategy Forum</a:t>
            </a:r>
            <a:br>
              <a:rPr lang="it" sz="1100" b="1">
                <a:solidFill>
                  <a:srgbClr val="2866A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it" sz="1100" b="1">
                <a:solidFill>
                  <a:srgbClr val="2866A9"/>
                </a:solidFill>
                <a:latin typeface="Calibri"/>
                <a:ea typeface="Calibri"/>
                <a:cs typeface="Calibri"/>
                <a:sym typeface="Calibri"/>
              </a:rPr>
              <a:t>on Research Infrastructures</a:t>
            </a:r>
            <a:endParaRPr sz="1100" b="1">
              <a:solidFill>
                <a:srgbClr val="2866A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0"/>
          <p:cNvSpPr txBox="1"/>
          <p:nvPr/>
        </p:nvSpPr>
        <p:spPr>
          <a:xfrm>
            <a:off x="2753425" y="572850"/>
            <a:ext cx="38931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>
                <a:solidFill>
                  <a:srgbClr val="2866A9"/>
                </a:solidFill>
                <a:latin typeface="Calibri"/>
                <a:ea typeface="Calibri"/>
                <a:cs typeface="Calibri"/>
                <a:sym typeface="Calibri"/>
              </a:rPr>
              <a:t>Landscape Analysis - ENV</a:t>
            </a:r>
            <a:endParaRPr sz="2800" b="1">
              <a:solidFill>
                <a:srgbClr val="2866A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5" name="Google Shape;175;p20"/>
          <p:cNvGrpSpPr/>
          <p:nvPr/>
        </p:nvGrpSpPr>
        <p:grpSpPr>
          <a:xfrm>
            <a:off x="4274862" y="1024310"/>
            <a:ext cx="4772312" cy="3564059"/>
            <a:chOff x="4497575" y="1024325"/>
            <a:chExt cx="4549826" cy="3397901"/>
          </a:xfrm>
        </p:grpSpPr>
        <p:pic>
          <p:nvPicPr>
            <p:cNvPr id="176" name="Google Shape;176;p2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497575" y="1024325"/>
              <a:ext cx="4549826" cy="33979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7" name="Google Shape;177;p20"/>
            <p:cNvSpPr/>
            <p:nvPr/>
          </p:nvSpPr>
          <p:spPr>
            <a:xfrm>
              <a:off x="6406314" y="2442884"/>
              <a:ext cx="511500" cy="488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0"/>
            <p:cNvSpPr txBox="1"/>
            <p:nvPr/>
          </p:nvSpPr>
          <p:spPr>
            <a:xfrm>
              <a:off x="6083210" y="2623216"/>
              <a:ext cx="1179000" cy="21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00" b="1">
                  <a:solidFill>
                    <a:srgbClr val="2B9A43"/>
                  </a:solidFill>
                </a:rPr>
                <a:t>ENVIRONMENT</a:t>
              </a:r>
              <a:endParaRPr sz="1000" b="1">
                <a:solidFill>
                  <a:srgbClr val="2B9A43"/>
                </a:solidFill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"/>
          <p:cNvSpPr txBox="1">
            <a:spLocks noGrp="1"/>
          </p:cNvSpPr>
          <p:nvPr>
            <p:ph type="title"/>
          </p:nvPr>
        </p:nvSpPr>
        <p:spPr>
          <a:xfrm>
            <a:off x="159300" y="88846"/>
            <a:ext cx="8520600" cy="420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ITINERIS</a:t>
            </a:r>
            <a:endParaRPr/>
          </a:p>
        </p:txBody>
      </p:sp>
      <p:sp>
        <p:nvSpPr>
          <p:cNvPr id="184" name="Google Shape;184;p21"/>
          <p:cNvSpPr txBox="1">
            <a:spLocks noGrp="1"/>
          </p:cNvSpPr>
          <p:nvPr>
            <p:ph type="sldNum" idx="12"/>
          </p:nvPr>
        </p:nvSpPr>
        <p:spPr>
          <a:xfrm>
            <a:off x="8553614" y="4510447"/>
            <a:ext cx="548700" cy="241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9</a:t>
            </a:fld>
            <a:endParaRPr/>
          </a:p>
        </p:txBody>
      </p:sp>
      <p:pic>
        <p:nvPicPr>
          <p:cNvPr id="185" name="Google Shape;18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0425" y="88852"/>
            <a:ext cx="2255723" cy="3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75" y="461050"/>
            <a:ext cx="3606075" cy="259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8800" y="1042750"/>
            <a:ext cx="3253525" cy="76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88575" y="278425"/>
            <a:ext cx="1930525" cy="71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89199" y="1859925"/>
            <a:ext cx="5056941" cy="2317374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1"/>
          <p:cNvSpPr txBox="1"/>
          <p:nvPr/>
        </p:nvSpPr>
        <p:spPr>
          <a:xfrm>
            <a:off x="88125" y="2945025"/>
            <a:ext cx="837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215F9A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4 Hub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91" name="Google Shape;191;p21"/>
          <p:cNvSpPr txBox="1"/>
          <p:nvPr/>
        </p:nvSpPr>
        <p:spPr>
          <a:xfrm>
            <a:off x="2058750" y="4074850"/>
            <a:ext cx="50265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3200" b="1">
                <a:solidFill>
                  <a:srgbClr val="215F9A"/>
                </a:solidFill>
                <a:latin typeface="Caveat"/>
                <a:ea typeface="Caveat"/>
                <a:cs typeface="Caveat"/>
                <a:sym typeface="Caveat"/>
              </a:rPr>
              <a:t>Un portale unico di accesso ai dati</a:t>
            </a:r>
            <a:endParaRPr sz="2400">
              <a:solidFill>
                <a:srgbClr val="215F9A"/>
              </a:solidFill>
              <a:latin typeface="Caveat SemiBold"/>
              <a:ea typeface="Caveat SemiBold"/>
              <a:cs typeface="Caveat SemiBold"/>
              <a:sym typeface="Caveat SemiBold"/>
            </a:endParaRPr>
          </a:p>
        </p:txBody>
      </p:sp>
      <p:sp>
        <p:nvSpPr>
          <p:cNvPr id="192" name="Google Shape;192;p21"/>
          <p:cNvSpPr txBox="1"/>
          <p:nvPr/>
        </p:nvSpPr>
        <p:spPr>
          <a:xfrm>
            <a:off x="2186875" y="3119375"/>
            <a:ext cx="1366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215F9A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7 Partners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93" name="Google Shape;193;p21"/>
          <p:cNvSpPr txBox="1"/>
          <p:nvPr/>
        </p:nvSpPr>
        <p:spPr>
          <a:xfrm>
            <a:off x="328675" y="3294100"/>
            <a:ext cx="880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215F9A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1 VRE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94" name="Google Shape;194;p21"/>
          <p:cNvSpPr txBox="1"/>
          <p:nvPr/>
        </p:nvSpPr>
        <p:spPr>
          <a:xfrm>
            <a:off x="1279225" y="2980950"/>
            <a:ext cx="837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215F9A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39 OU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95" name="Google Shape;195;p21"/>
          <p:cNvSpPr txBox="1"/>
          <p:nvPr/>
        </p:nvSpPr>
        <p:spPr>
          <a:xfrm>
            <a:off x="1279225" y="3458125"/>
            <a:ext cx="1366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215F9A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~500 Units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96" name="Google Shape;196;p21"/>
          <p:cNvSpPr txBox="1"/>
          <p:nvPr/>
        </p:nvSpPr>
        <p:spPr>
          <a:xfrm>
            <a:off x="117400" y="3809050"/>
            <a:ext cx="2492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215F9A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~ 5 Pb marine data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97" name="Google Shape;197;p21"/>
          <p:cNvSpPr txBox="1"/>
          <p:nvPr/>
        </p:nvSpPr>
        <p:spPr>
          <a:xfrm>
            <a:off x="3055450" y="3376263"/>
            <a:ext cx="966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215F9A"/>
                </a:solidFill>
                <a:latin typeface="Caveat SemiBold"/>
                <a:ea typeface="Caveat SemiBold"/>
                <a:cs typeface="Caveat SemiBold"/>
                <a:sym typeface="Caveat SemiBold"/>
              </a:rPr>
              <a:t>22 RI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2030</Words>
  <Application>Microsoft Office PowerPoint</Application>
  <PresentationFormat>On-screen Show (16:9)</PresentationFormat>
  <Paragraphs>350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Trebuchet MS</vt:lpstr>
      <vt:lpstr>Calibri</vt:lpstr>
      <vt:lpstr>Arial</vt:lpstr>
      <vt:lpstr>Ubuntu</vt:lpstr>
      <vt:lpstr>Caveat</vt:lpstr>
      <vt:lpstr>Caveat SemiBold</vt:lpstr>
      <vt:lpstr>Quicksand</vt:lpstr>
      <vt:lpstr>Simple Light</vt:lpstr>
      <vt:lpstr>Infrastrutture di Ricerca PNRR MEET, ITINERIS e GeoSciencesIR per l'Open Science</vt:lpstr>
      <vt:lpstr>Indice</vt:lpstr>
      <vt:lpstr>MEET</vt:lpstr>
      <vt:lpstr>MEET - 11 Work Packages, 62 attività</vt:lpstr>
      <vt:lpstr>MEET - Gestione distribuita dei dati</vt:lpstr>
      <vt:lpstr>MEET &amp; EPOS ERIC</vt:lpstr>
      <vt:lpstr>ITINERIS</vt:lpstr>
      <vt:lpstr>ITINERIS</vt:lpstr>
      <vt:lpstr>ITINERIS</vt:lpstr>
      <vt:lpstr>ITINERIS</vt:lpstr>
      <vt:lpstr>Geosciences-IR </vt:lpstr>
      <vt:lpstr>Geosciences-IR</vt:lpstr>
      <vt:lpstr>Geosciences-IR: prodotti</vt:lpstr>
      <vt:lpstr>Geosciences-IR</vt:lpstr>
      <vt:lpstr>Il contesto europeo - EOSC federated “System of Systems”</vt:lpstr>
      <vt:lpstr>Il contesto italiano - PNSA &amp; PNIR 2021-2027</vt:lpstr>
      <vt:lpstr>Politiche sui dati aperti e territoriali/ambientali</vt:lpstr>
      <vt:lpstr>Questioni legate alla normativa - Tipologie di dati</vt:lpstr>
      <vt:lpstr>Principio “Open by design and by default”</vt:lpstr>
      <vt:lpstr>Principi fondanti</vt:lpstr>
      <vt:lpstr>Formazione e disseminazione</vt:lpstr>
      <vt:lpstr>Abilitazione degli utenti registrati a funzioni particolari</vt:lpstr>
      <vt:lpstr>Problema dell’attrattività degli EPR per i profili necessari</vt:lpstr>
      <vt:lpstr>Sostenibilità</vt:lpstr>
      <vt:lpstr>Conclusioni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Mario Locati</cp:lastModifiedBy>
  <cp:revision>8</cp:revision>
  <dcterms:modified xsi:type="dcterms:W3CDTF">2024-11-27T07:17:42Z</dcterms:modified>
</cp:coreProperties>
</file>