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7" r:id="rId11"/>
    <p:sldId id="265" r:id="rId12"/>
    <p:sldId id="276" r:id="rId13"/>
    <p:sldId id="275" r:id="rId14"/>
    <p:sldId id="266" r:id="rId15"/>
    <p:sldId id="268" r:id="rId16"/>
    <p:sldId id="269" r:id="rId17"/>
    <p:sldId id="271" r:id="rId18"/>
    <p:sldId id="272" r:id="rId19"/>
    <p:sldId id="270" r:id="rId20"/>
    <p:sldId id="273" r:id="rId21"/>
    <p:sldId id="274" r:id="rId22"/>
  </p:sldIdLst>
  <p:sldSz cx="12192000" cy="6858000"/>
  <p:notesSz cx="12192000" cy="6858000"/>
  <p:embeddedFontLst>
    <p:embeddedFont>
      <p:font typeface="Calibri" panose="020F0502020204030204" pitchFamily="34" charset="0"/>
      <p:regular r:id="rId24"/>
      <p:bold r:id="rId25"/>
      <p:italic r:id="rId26"/>
      <p:boldItalic r:id="rId27"/>
    </p:embeddedFont>
  </p:embeddedFontLst>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00"/>
    <p:restoredTop sz="97133" autoAdjust="0"/>
  </p:normalViewPr>
  <p:slideViewPr>
    <p:cSldViewPr snapToGrid="0" snapToObjects="1">
      <p:cViewPr varScale="1">
        <p:scale>
          <a:sx n="122" d="100"/>
          <a:sy n="122" d="100"/>
        </p:scale>
        <p:origin x="560" y="200"/>
      </p:cViewPr>
      <p:guideLst>
        <p:guide pos="3840"/>
        <p:guide orient="horz" pos="2160"/>
      </p:guideLst>
    </p:cSldViewPr>
  </p:slideViewPr>
  <p:outlineViewPr>
    <p:cViewPr>
      <p:scale>
        <a:sx n="33" d="100"/>
        <a:sy n="33" d="100"/>
      </p:scale>
      <p:origin x="0" y="-424"/>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32" d="100"/>
          <a:sy n="132" d="100"/>
        </p:scale>
        <p:origin x="133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5283200" cy="344488"/>
          </a:xfrm>
          <a:prstGeom prst="rect">
            <a:avLst/>
          </a:prstGeom>
        </p:spPr>
        <p:txBody>
          <a:bodyPr vert="horz" lIns="91440" tIns="45720" rIns="91440" bIns="45720" rtlCol="0"/>
          <a:lstStyle>
            <a:lvl1pPr algn="l">
              <a:defRPr sz="1200"/>
            </a:lvl1pPr>
          </a:lstStyle>
          <a:p>
            <a:pPr>
              <a:defRPr/>
            </a:pPr>
            <a:endParaRPr/>
          </a:p>
        </p:txBody>
      </p:sp>
      <p:sp>
        <p:nvSpPr>
          <p:cNvPr id="3" name="Date Placeholder 2"/>
          <p:cNvSpPr>
            <a:spLocks noGrp="1"/>
          </p:cNvSpPr>
          <p:nvPr>
            <p:ph type="dt" idx="1"/>
          </p:nvPr>
        </p:nvSpPr>
        <p:spPr bwMode="auto">
          <a:xfrm>
            <a:off x="6905625" y="0"/>
            <a:ext cx="5283200" cy="344488"/>
          </a:xfrm>
          <a:prstGeom prst="rect">
            <a:avLst/>
          </a:prstGeom>
        </p:spPr>
        <p:txBody>
          <a:bodyPr vert="horz" lIns="91440" tIns="45720" rIns="91440" bIns="45720" rtlCol="0"/>
          <a:lstStyle>
            <a:lvl1pPr algn="r">
              <a:defRPr sz="1200"/>
            </a:lvl1pPr>
          </a:lstStyle>
          <a:p>
            <a:pPr>
              <a:defRPr/>
            </a:pPr>
            <a:fld id="{F51FF8CD-6428-0B45-901E-5668C8FF9FB7}" type="datetimeFigureOut">
              <a:rPr lang="en-IT"/>
              <a:t>11/26/24</a:t>
            </a:fld>
            <a:endParaRPr/>
          </a:p>
        </p:txBody>
      </p:sp>
      <p:sp>
        <p:nvSpPr>
          <p:cNvPr id="4" name="Slide Image Placeholder 3"/>
          <p:cNvSpPr>
            <a:spLocks noGrp="1" noRot="1" noChangeAspect="1"/>
          </p:cNvSpPr>
          <p:nvPr>
            <p:ph type="sldImg" idx="2"/>
          </p:nvPr>
        </p:nvSpPr>
        <p:spPr bwMode="auto">
          <a:xfrm>
            <a:off x="4038600" y="857250"/>
            <a:ext cx="4114800" cy="2314575"/>
          </a:xfrm>
          <a:prstGeom prst="rect">
            <a:avLst/>
          </a:prstGeom>
          <a:noFill/>
          <a:ln w="12700">
            <a:solidFill>
              <a:prstClr val="black"/>
            </a:solidFill>
          </a:ln>
        </p:spPr>
        <p:txBody>
          <a:bodyPr vert="horz" lIns="91440" tIns="45720" rIns="91440" bIns="45720" rtlCol="0" anchor="ctr"/>
          <a:lstStyle/>
          <a:p>
            <a:pPr>
              <a:defRPr/>
            </a:pPr>
            <a:endParaRPr/>
          </a:p>
        </p:txBody>
      </p:sp>
      <p:sp>
        <p:nvSpPr>
          <p:cNvPr id="5" name="Notes Placeholder 4"/>
          <p:cNvSpPr>
            <a:spLocks noGrp="1"/>
          </p:cNvSpPr>
          <p:nvPr>
            <p:ph type="body" sz="quarter" idx="3"/>
          </p:nvPr>
        </p:nvSpPr>
        <p:spPr bwMode="auto">
          <a:xfrm>
            <a:off x="1219200" y="3300413"/>
            <a:ext cx="9753600" cy="2700336"/>
          </a:xfrm>
          <a:prstGeom prst="rect">
            <a:avLst/>
          </a:prstGeom>
        </p:spPr>
        <p:txBody>
          <a:bodyPr vert="horz" lIns="91440" tIns="45720" rIns="91440" bIns="45720" rtlCol="0"/>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6" name="Footer Placeholder 5"/>
          <p:cNvSpPr>
            <a:spLocks noGrp="1"/>
          </p:cNvSpPr>
          <p:nvPr>
            <p:ph type="ftr" sz="quarter" idx="4"/>
          </p:nvPr>
        </p:nvSpPr>
        <p:spPr bwMode="auto">
          <a:xfrm>
            <a:off x="0" y="6513513"/>
            <a:ext cx="5283200" cy="3444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5"/>
          </p:nvPr>
        </p:nvSpPr>
        <p:spPr bwMode="auto">
          <a:xfrm>
            <a:off x="6905625" y="6513513"/>
            <a:ext cx="5283200" cy="344487"/>
          </a:xfrm>
          <a:prstGeom prst="rect">
            <a:avLst/>
          </a:prstGeom>
        </p:spPr>
        <p:txBody>
          <a:bodyPr vert="horz" lIns="91440" tIns="45720" rIns="91440" bIns="45720" rtlCol="0" anchor="b"/>
          <a:lstStyle>
            <a:lvl1pPr algn="r">
              <a:defRPr sz="1200"/>
            </a:lvl1pPr>
          </a:lstStyle>
          <a:p>
            <a:pPr>
              <a:defRPr/>
            </a:pPr>
            <a:fld id="{C62EA14C-7ECE-DE43-A6F2-7D6E72E47435}" type="slidenum">
              <a:rPr/>
              <a:t>‹N›</a:t>
            </a:fld>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5"/>
          </p:nvPr>
        </p:nvSpPr>
        <p:spPr bwMode="auto"/>
        <p:txBody>
          <a:bodyPr/>
          <a:lstStyle/>
          <a:p>
            <a:pPr>
              <a:defRPr/>
            </a:pPr>
            <a:fld id="{C62EA14C-7ECE-DE43-A6F2-7D6E72E47435}" type="slidenum">
              <a:rP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Due contenuti" type="twoObj" userDrawn="1">
  <p:cSld name="TWO_OBJECTS">
    <p:spTree>
      <p:nvGrpSpPr>
        <p:cNvPr id="1" name=""/>
        <p:cNvGrpSpPr/>
        <p:nvPr/>
      </p:nvGrpSpPr>
      <p:grpSpPr bwMode="auto">
        <a:xfrm>
          <a:off x="0" y="0"/>
          <a:ext cx="0" cy="0"/>
          <a:chOff x="0" y="0"/>
          <a:chExt cx="0" cy="0"/>
        </a:xfrm>
      </p:grpSpPr>
      <p:sp>
        <p:nvSpPr>
          <p:cNvPr id="33" name="Google Shape;33;p11"/>
          <p:cNvSpPr txBox="1">
            <a:spLocks noGrp="1"/>
          </p:cNvSpPr>
          <p:nvPr>
            <p:ph type="title"/>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34" name="Google Shape;34;p11"/>
          <p:cNvSpPr txBox="1">
            <a:spLocks noGrp="1"/>
          </p:cNvSpPr>
          <p:nvPr>
            <p:ph type="body" idx="1"/>
          </p:nvPr>
        </p:nvSpPr>
        <p:spPr bwMode="auto">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35" name="Google Shape;35;p11"/>
          <p:cNvSpPr txBox="1">
            <a:spLocks noGrp="1"/>
          </p:cNvSpPr>
          <p:nvPr>
            <p:ph type="body" idx="2"/>
          </p:nvPr>
        </p:nvSpPr>
        <p:spPr bwMode="auto">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36" name="Google Shape;36;p11"/>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7" name="Google Shape;37;p11"/>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r>
              <a:rPr lang="en-GB"/>
              <a:t>Autore, Titolo, presentato al Secondo convegno del GLOS della CoPER - INFN Laboratori Nazionali di Frascati, 27-28 novembre 2024</a:t>
            </a:r>
            <a:endParaRPr/>
          </a:p>
        </p:txBody>
      </p:sp>
      <p:sp>
        <p:nvSpPr>
          <p:cNvPr id="38" name="Google Shape;38;p11"/>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Confronto" type="twoTxTwoObj" userDrawn="1">
  <p:cSld name="TWO_OBJECTS_WITH_TEXT">
    <p:spTree>
      <p:nvGrpSpPr>
        <p:cNvPr id="1" name=""/>
        <p:cNvGrpSpPr/>
        <p:nvPr/>
      </p:nvGrpSpPr>
      <p:grpSpPr bwMode="auto">
        <a:xfrm>
          <a:off x="0" y="0"/>
          <a:ext cx="0" cy="0"/>
          <a:chOff x="0" y="0"/>
          <a:chExt cx="0" cy="0"/>
        </a:xfrm>
      </p:grpSpPr>
      <p:sp>
        <p:nvSpPr>
          <p:cNvPr id="40" name="Google Shape;40;p12"/>
          <p:cNvSpPr txBox="1">
            <a:spLocks noGrp="1"/>
          </p:cNvSpPr>
          <p:nvPr>
            <p:ph type="title"/>
          </p:nvPr>
        </p:nvSpPr>
        <p:spPr bwMode="auto">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41" name="Google Shape;41;p12"/>
          <p:cNvSpPr txBox="1">
            <a:spLocks noGrp="1"/>
          </p:cNvSpPr>
          <p:nvPr>
            <p:ph type="body" idx="1"/>
          </p:nvPr>
        </p:nvSpPr>
        <p:spPr bwMode="auto">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a:defRPr/>
            </a:pPr>
            <a:endParaRPr/>
          </a:p>
        </p:txBody>
      </p:sp>
      <p:sp>
        <p:nvSpPr>
          <p:cNvPr id="42" name="Google Shape;42;p12"/>
          <p:cNvSpPr txBox="1">
            <a:spLocks noGrp="1"/>
          </p:cNvSpPr>
          <p:nvPr>
            <p:ph type="body" idx="2"/>
          </p:nvPr>
        </p:nvSpPr>
        <p:spPr bwMode="auto">
          <a:xfrm>
            <a:off x="839788" y="2505074"/>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43" name="Google Shape;43;p12"/>
          <p:cNvSpPr txBox="1">
            <a:spLocks noGrp="1"/>
          </p:cNvSpPr>
          <p:nvPr>
            <p:ph type="body" idx="3"/>
          </p:nvPr>
        </p:nvSpPr>
        <p:spPr bwMode="auto">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a:defRPr/>
            </a:pPr>
            <a:endParaRPr/>
          </a:p>
        </p:txBody>
      </p:sp>
      <p:sp>
        <p:nvSpPr>
          <p:cNvPr id="44" name="Google Shape;44;p12"/>
          <p:cNvSpPr txBox="1">
            <a:spLocks noGrp="1"/>
          </p:cNvSpPr>
          <p:nvPr>
            <p:ph type="body" idx="4"/>
          </p:nvPr>
        </p:nvSpPr>
        <p:spPr bwMode="auto">
          <a:xfrm>
            <a:off x="6172200" y="2505074"/>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45" name="Google Shape;45;p12"/>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6" name="Google Shape;46;p12"/>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r>
              <a:rPr lang="en-GB"/>
              <a:t>Autore, Titolo, presentato al Secondo convegno del GLOS della CoPER - INFN Laboratori Nazionali di Frascati, 27-28 novembre 2024</a:t>
            </a:r>
            <a:endParaRPr/>
          </a:p>
        </p:txBody>
      </p:sp>
      <p:sp>
        <p:nvSpPr>
          <p:cNvPr id="47" name="Google Shape;47;p12"/>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Solo titolo" type="titleOnly" userDrawn="1">
  <p:cSld name="TITLE_ONLY">
    <p:spTree>
      <p:nvGrpSpPr>
        <p:cNvPr id="1" name=""/>
        <p:cNvGrpSpPr/>
        <p:nvPr/>
      </p:nvGrpSpPr>
      <p:grpSpPr bwMode="auto">
        <a:xfrm>
          <a:off x="0" y="0"/>
          <a:ext cx="0" cy="0"/>
          <a:chOff x="0" y="0"/>
          <a:chExt cx="0" cy="0"/>
        </a:xfrm>
      </p:grpSpPr>
      <p:sp>
        <p:nvSpPr>
          <p:cNvPr id="49" name="Google Shape;49;p13"/>
          <p:cNvSpPr txBox="1">
            <a:spLocks noGrp="1"/>
          </p:cNvSpPr>
          <p:nvPr>
            <p:ph type="title"/>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0" name="Google Shape;50;p13"/>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1" name="Google Shape;51;p13"/>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r>
              <a:rPr lang="en-GB"/>
              <a:t>Autore, Titolo, presentato al Secondo convegno del GLOS della CoPER - INFN Laboratori Nazionali di Frascati, 27-28 novembre 2024</a:t>
            </a:r>
            <a:endParaRPr/>
          </a:p>
        </p:txBody>
      </p:sp>
      <p:sp>
        <p:nvSpPr>
          <p:cNvPr id="52" name="Google Shape;52;p13"/>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Vuota" userDrawn="1">
  <p:cSld name="BLANK">
    <p:spTree>
      <p:nvGrpSpPr>
        <p:cNvPr id="1" name=""/>
        <p:cNvGrpSpPr/>
        <p:nvPr/>
      </p:nvGrpSpPr>
      <p:grpSpPr bwMode="auto">
        <a:xfrm>
          <a:off x="0" y="0"/>
          <a:ext cx="0" cy="0"/>
          <a:chOff x="0" y="0"/>
          <a:chExt cx="0" cy="0"/>
        </a:xfrm>
      </p:grpSpPr>
      <p:pic>
        <p:nvPicPr>
          <p:cNvPr id="5" name="Google Shape;88;g19c9f0c780c_0_0"/>
          <p:cNvPicPr/>
          <p:nvPr userDrawn="1"/>
        </p:nvPicPr>
        <p:blipFill>
          <a:blip r:embed="rId2">
            <a:alphaModFix/>
          </a:blip>
          <a:stretch/>
        </p:blipFill>
        <p:spPr bwMode="auto">
          <a:xfrm>
            <a:off x="69850" y="5617875"/>
            <a:ext cx="2156059" cy="1206200"/>
          </a:xfrm>
          <a:prstGeom prst="rect">
            <a:avLst/>
          </a:prstGeom>
          <a:noFill/>
          <a:ln>
            <a:noFill/>
          </a:ln>
        </p:spPr>
      </p:pic>
      <p:sp>
        <p:nvSpPr>
          <p:cNvPr id="6" name="Google Shape;89;g19c9f0c780c_0_0"/>
          <p:cNvSpPr/>
          <p:nvPr userDrawn="1"/>
        </p:nvSpPr>
        <p:spPr bwMode="auto">
          <a:xfrm>
            <a:off x="1441213" y="6096465"/>
            <a:ext cx="10750787" cy="259885"/>
          </a:xfrm>
          <a:prstGeom prst="rect">
            <a:avLst/>
          </a:prstGeom>
          <a:solidFill>
            <a:srgbClr val="DA2833"/>
          </a:solidFill>
          <a:ln>
            <a:noFill/>
          </a:ln>
        </p:spPr>
        <p:txBody>
          <a:bodyPr spcFirstLastPara="1" wrap="none" lIns="72000" tIns="0" rIns="0" bIns="0" anchor="ctr" anchorCtr="0">
            <a:noAutofit/>
          </a:bodyPr>
          <a:lstStyle/>
          <a:p>
            <a:pPr marL="0" lvl="0" indent="0" algn="l">
              <a:spcBef>
                <a:spcPts val="0"/>
              </a:spcBef>
              <a:spcAft>
                <a:spcPts val="0"/>
              </a:spcAft>
              <a:buNone/>
              <a:defRPr/>
            </a:pPr>
            <a:r>
              <a:rPr lang="it-IT" sz="1600" b="1" dirty="0">
                <a:solidFill>
                  <a:srgbClr val="FFFFFF"/>
                </a:solidFill>
                <a:latin typeface="+mj-lt"/>
                <a:ea typeface="Ubuntu"/>
                <a:cs typeface="Ubuntu"/>
              </a:rPr>
              <a:t>Gruppo Open Science</a:t>
            </a:r>
            <a:endParaRPr sz="1600" b="1" dirty="0">
              <a:solidFill>
                <a:srgbClr val="FFFFFF"/>
              </a:solidFill>
              <a:latin typeface="+mj-lt"/>
              <a:ea typeface="Ubuntu"/>
              <a:cs typeface="Ubuntu"/>
            </a:endParaRPr>
          </a:p>
        </p:txBody>
      </p:sp>
      <p:sp>
        <p:nvSpPr>
          <p:cNvPr id="56" name="Google Shape;56;p14"/>
          <p:cNvSpPr txBox="1">
            <a:spLocks noGrp="1"/>
          </p:cNvSpPr>
          <p:nvPr>
            <p:ph type="sldNum" idx="12"/>
          </p:nvPr>
        </p:nvSpPr>
        <p:spPr bwMode="auto">
          <a:xfrm>
            <a:off x="11576287" y="6091678"/>
            <a:ext cx="603013" cy="2625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000">
                <a:solidFill>
                  <a:schemeClr val="bg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0000000-1234-1234-1234-123412341234}" type="slidenum">
              <a:rPr lang="it-IT"/>
              <a:t>‹N›</a:t>
            </a:fld>
            <a:endParaRPr lang="it-IT"/>
          </a:p>
        </p:txBody>
      </p:sp>
      <p:sp>
        <p:nvSpPr>
          <p:cNvPr id="3" name="Google Shape;6;p7">
            <a:extLst>
              <a:ext uri="{FF2B5EF4-FFF2-40B4-BE49-F238E27FC236}">
                <a16:creationId xmlns:a16="http://schemas.microsoft.com/office/drawing/2014/main" id="{D6036F90-DE49-EC24-A31E-AC5FCCA6F1DB}"/>
              </a:ext>
            </a:extLst>
          </p:cNvPr>
          <p:cNvSpPr txBox="1">
            <a:spLocks noGrp="1"/>
          </p:cNvSpPr>
          <p:nvPr>
            <p:ph type="title"/>
          </p:nvPr>
        </p:nvSpPr>
        <p:spPr bwMode="auto">
          <a:xfrm>
            <a:off x="838200" y="149640"/>
            <a:ext cx="10515600" cy="60904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dirty="0"/>
          </a:p>
        </p:txBody>
      </p:sp>
      <p:sp>
        <p:nvSpPr>
          <p:cNvPr id="4" name="Google Shape;7;p7">
            <a:extLst>
              <a:ext uri="{FF2B5EF4-FFF2-40B4-BE49-F238E27FC236}">
                <a16:creationId xmlns:a16="http://schemas.microsoft.com/office/drawing/2014/main" id="{42AA84DF-1016-556B-BB5A-787ACEE637A2}"/>
              </a:ext>
            </a:extLst>
          </p:cNvPr>
          <p:cNvSpPr txBox="1">
            <a:spLocks noGrp="1"/>
          </p:cNvSpPr>
          <p:nvPr>
            <p:ph idx="1"/>
          </p:nvPr>
        </p:nvSpPr>
        <p:spPr bwMode="auto">
          <a:xfrm>
            <a:off x="838200" y="1093694"/>
            <a:ext cx="10515600" cy="4702551"/>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9pPr>
          </a:lstStyle>
          <a:p>
            <a:pPr>
              <a:defRPr/>
            </a:pPr>
            <a:endParaRPr lang="en-US" dirty="0"/>
          </a:p>
          <a:p>
            <a:pPr>
              <a:defRPr/>
            </a:pP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E06B-47FC-0D35-20AA-9FAF791A4DD4}"/>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DD4FE07C-7E5D-1C1C-963F-DDF8A1AD85B9}"/>
              </a:ext>
            </a:extLst>
          </p:cNvPr>
          <p:cNvSpPr>
            <a:spLocks noGrp="1"/>
          </p:cNvSpPr>
          <p:nvPr>
            <p:ph type="dt" idx="10"/>
          </p:nvPr>
        </p:nvSpPr>
        <p:spPr/>
        <p:txBody>
          <a:bodyPr/>
          <a:lstStyle/>
          <a:p>
            <a:pPr>
              <a:defRPr/>
            </a:pPr>
            <a:endParaRPr lang="en-IT"/>
          </a:p>
        </p:txBody>
      </p:sp>
      <p:sp>
        <p:nvSpPr>
          <p:cNvPr id="4" name="Footer Placeholder 3">
            <a:extLst>
              <a:ext uri="{FF2B5EF4-FFF2-40B4-BE49-F238E27FC236}">
                <a16:creationId xmlns:a16="http://schemas.microsoft.com/office/drawing/2014/main" id="{C95982AA-9C42-EDEA-4756-A7838D054D8F}"/>
              </a:ext>
            </a:extLst>
          </p:cNvPr>
          <p:cNvSpPr>
            <a:spLocks noGrp="1"/>
          </p:cNvSpPr>
          <p:nvPr>
            <p:ph type="ftr" idx="11"/>
          </p:nvPr>
        </p:nvSpPr>
        <p:spPr/>
        <p:txBody>
          <a:bodyPr/>
          <a:lstStyle/>
          <a:p>
            <a:pPr>
              <a:defRPr/>
            </a:pPr>
            <a:r>
              <a:rPr lang="en-GB"/>
              <a:t>Autore, Titolo, presentato al Secondo convegno del GLOS della CoPER - INFN Laboratori Nazionali di Frascati, 27-28 novembre 2024</a:t>
            </a:r>
          </a:p>
        </p:txBody>
      </p:sp>
      <p:sp>
        <p:nvSpPr>
          <p:cNvPr id="5" name="Slide Number Placeholder 4">
            <a:extLst>
              <a:ext uri="{FF2B5EF4-FFF2-40B4-BE49-F238E27FC236}">
                <a16:creationId xmlns:a16="http://schemas.microsoft.com/office/drawing/2014/main" id="{C1935587-969B-95B6-99D5-A101A50A8494}"/>
              </a:ext>
            </a:extLst>
          </p:cNvPr>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it-IT" smtClean="0"/>
              <a:t>‹N›</a:t>
            </a:fld>
            <a:endParaRPr lang="it-IT"/>
          </a:p>
        </p:txBody>
      </p:sp>
    </p:spTree>
    <p:extLst>
      <p:ext uri="{BB962C8B-B14F-4D97-AF65-F5344CB8AC3E}">
        <p14:creationId xmlns:p14="http://schemas.microsoft.com/office/powerpoint/2010/main" val="69649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Contenuto con didascalia" type="objTx" userDrawn="1">
  <p:cSld name="OBJECT_WITH_CAPTION_TEXT">
    <p:spTree>
      <p:nvGrpSpPr>
        <p:cNvPr id="1" name=""/>
        <p:cNvGrpSpPr/>
        <p:nvPr/>
      </p:nvGrpSpPr>
      <p:grpSpPr bwMode="auto">
        <a:xfrm>
          <a:off x="0" y="0"/>
          <a:ext cx="0" cy="0"/>
          <a:chOff x="0" y="0"/>
          <a:chExt cx="0" cy="0"/>
        </a:xfrm>
      </p:grpSpPr>
      <p:sp>
        <p:nvSpPr>
          <p:cNvPr id="58" name="Google Shape;58;p15"/>
          <p:cNvSpPr txBox="1">
            <a:spLocks noGrp="1"/>
          </p:cNvSpPr>
          <p:nvPr>
            <p:ph type="title"/>
          </p:nvPr>
        </p:nvSpPr>
        <p:spPr bwMode="auto">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9" name="Google Shape;59;p15"/>
          <p:cNvSpPr txBox="1">
            <a:spLocks noGrp="1"/>
          </p:cNvSpPr>
          <p:nvPr>
            <p:ph type="body" idx="1"/>
          </p:nvPr>
        </p:nvSpPr>
        <p:spPr bwMode="auto">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799"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a:defRPr/>
            </a:pPr>
            <a:endParaRPr/>
          </a:p>
        </p:txBody>
      </p:sp>
      <p:sp>
        <p:nvSpPr>
          <p:cNvPr id="60" name="Google Shape;60;p15"/>
          <p:cNvSpPr txBox="1">
            <a:spLocks noGrp="1"/>
          </p:cNvSpPr>
          <p:nvPr>
            <p:ph type="body" idx="2"/>
          </p:nvPr>
        </p:nvSpPr>
        <p:spPr bwMode="auto">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a:defRPr/>
            </a:pPr>
            <a:endParaRPr/>
          </a:p>
        </p:txBody>
      </p:sp>
      <p:sp>
        <p:nvSpPr>
          <p:cNvPr id="61" name="Google Shape;61;p15"/>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2" name="Google Shape;62;p15"/>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r>
              <a:rPr lang="en-GB"/>
              <a:t>Autore, Titolo, presentato al Secondo convegno del GLOS della CoPER - INFN Laboratori Nazionali di Frascati, 27-28 novembre 2024</a:t>
            </a:r>
            <a:endParaRPr/>
          </a:p>
        </p:txBody>
      </p:sp>
      <p:sp>
        <p:nvSpPr>
          <p:cNvPr id="63" name="Google Shape;63;p15"/>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Immagine con didascalia" type="picTx" userDrawn="1">
  <p:cSld name="PICTURE_WITH_CAPTION_TEXT">
    <p:spTree>
      <p:nvGrpSpPr>
        <p:cNvPr id="1" name=""/>
        <p:cNvGrpSpPr/>
        <p:nvPr/>
      </p:nvGrpSpPr>
      <p:grpSpPr bwMode="auto">
        <a:xfrm>
          <a:off x="0" y="0"/>
          <a:ext cx="0" cy="0"/>
          <a:chOff x="0" y="0"/>
          <a:chExt cx="0" cy="0"/>
        </a:xfrm>
      </p:grpSpPr>
      <p:sp>
        <p:nvSpPr>
          <p:cNvPr id="65" name="Google Shape;65;p16"/>
          <p:cNvSpPr txBox="1">
            <a:spLocks noGrp="1"/>
          </p:cNvSpPr>
          <p:nvPr>
            <p:ph type="title"/>
          </p:nvPr>
        </p:nvSpPr>
        <p:spPr bwMode="auto">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66" name="Google Shape;66;p16"/>
          <p:cNvSpPr>
            <a:spLocks noGrp="1"/>
          </p:cNvSpPr>
          <p:nvPr>
            <p:ph type="pic" idx="2"/>
          </p:nvPr>
        </p:nvSpPr>
        <p:spPr bwMode="auto">
          <a:xfrm>
            <a:off x="5183188" y="987425"/>
            <a:ext cx="6172200" cy="4873625"/>
          </a:xfrm>
          <a:prstGeom prst="rect">
            <a:avLst/>
          </a:prstGeom>
          <a:noFill/>
          <a:ln>
            <a:noFill/>
          </a:ln>
        </p:spPr>
      </p:sp>
      <p:sp>
        <p:nvSpPr>
          <p:cNvPr id="67" name="Google Shape;67;p16"/>
          <p:cNvSpPr txBox="1">
            <a:spLocks noGrp="1"/>
          </p:cNvSpPr>
          <p:nvPr>
            <p:ph type="body" idx="1"/>
          </p:nvPr>
        </p:nvSpPr>
        <p:spPr bwMode="auto">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a:defRPr/>
            </a:pPr>
            <a:endParaRPr/>
          </a:p>
        </p:txBody>
      </p:sp>
      <p:sp>
        <p:nvSpPr>
          <p:cNvPr id="68" name="Google Shape;68;p16"/>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9" name="Google Shape;69;p16"/>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r>
              <a:rPr lang="en-GB"/>
              <a:t>Autore, Titolo, presentato al Secondo convegno del GLOS della CoPER - INFN Laboratori Nazionali di Frascati, 27-28 novembre 2024</a:t>
            </a:r>
            <a:endParaRPr/>
          </a:p>
        </p:txBody>
      </p:sp>
      <p:sp>
        <p:nvSpPr>
          <p:cNvPr id="70" name="Google Shape;70;p16"/>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itolo e testo verticale" type="vertTx" userDrawn="1">
  <p:cSld name="VERTICAL_TEXT">
    <p:spTree>
      <p:nvGrpSpPr>
        <p:cNvPr id="1" name=""/>
        <p:cNvGrpSpPr/>
        <p:nvPr/>
      </p:nvGrpSpPr>
      <p:grpSpPr bwMode="auto">
        <a:xfrm>
          <a:off x="0" y="0"/>
          <a:ext cx="0" cy="0"/>
          <a:chOff x="0" y="0"/>
          <a:chExt cx="0" cy="0"/>
        </a:xfrm>
      </p:grpSpPr>
      <p:sp>
        <p:nvSpPr>
          <p:cNvPr id="72" name="Google Shape;72;p17"/>
          <p:cNvSpPr txBox="1">
            <a:spLocks noGrp="1"/>
          </p:cNvSpPr>
          <p:nvPr>
            <p:ph type="title"/>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73" name="Google Shape;73;p17"/>
          <p:cNvSpPr txBox="1">
            <a:spLocks noGrp="1"/>
          </p:cNvSpPr>
          <p:nvPr>
            <p:ph type="body" idx="1"/>
          </p:nvPr>
        </p:nvSpPr>
        <p:spPr bwMode="auto">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74" name="Google Shape;74;p17"/>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5" name="Google Shape;75;p17"/>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r>
              <a:rPr lang="en-GB"/>
              <a:t>Autore, Titolo, presentato al Secondo convegno del GLOS della CoPER - INFN Laboratori Nazionali di Frascati, 27-28 novembre 2024</a:t>
            </a:r>
            <a:endParaRPr/>
          </a:p>
        </p:txBody>
      </p:sp>
      <p:sp>
        <p:nvSpPr>
          <p:cNvPr id="76" name="Google Shape;76;p17"/>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matchingName="1_Titolo e testo verticale" type="vertTitleAndTx" userDrawn="1">
  <p:cSld name="VERTICAL_TITLE_AND_VERTICAL_TEXT">
    <p:spTree>
      <p:nvGrpSpPr>
        <p:cNvPr id="1" name=""/>
        <p:cNvGrpSpPr/>
        <p:nvPr/>
      </p:nvGrpSpPr>
      <p:grpSpPr bwMode="auto">
        <a:xfrm>
          <a:off x="0" y="0"/>
          <a:ext cx="0" cy="0"/>
          <a:chOff x="0" y="0"/>
          <a:chExt cx="0" cy="0"/>
        </a:xfrm>
      </p:grpSpPr>
      <p:sp>
        <p:nvSpPr>
          <p:cNvPr id="78" name="Google Shape;78;p18"/>
          <p:cNvSpPr txBox="1">
            <a:spLocks noGrp="1"/>
          </p:cNvSpPr>
          <p:nvPr>
            <p:ph type="title"/>
          </p:nvPr>
        </p:nvSpPr>
        <p:spPr bwMode="auto">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79" name="Google Shape;79;p18"/>
          <p:cNvSpPr txBox="1">
            <a:spLocks noGrp="1"/>
          </p:cNvSpPr>
          <p:nvPr>
            <p:ph type="body" idx="1"/>
          </p:nvPr>
        </p:nvSpPr>
        <p:spPr bwMode="auto">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80" name="Google Shape;80;p18"/>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1" name="Google Shape;81;p18"/>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r>
              <a:rPr lang="en-GB"/>
              <a:t>Autore, Titolo, presentato al Secondo convegno del GLOS della CoPER - INFN Laboratori Nazionali di Frascati, 27-28 novembre 2024</a:t>
            </a:r>
            <a:endParaRPr/>
          </a:p>
        </p:txBody>
      </p:sp>
      <p:sp>
        <p:nvSpPr>
          <p:cNvPr id="82" name="Google Shape;82;p18"/>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6" name="Google Shape;6;p7"/>
          <p:cNvSpPr txBox="1">
            <a:spLocks noGrp="1"/>
          </p:cNvSpPr>
          <p:nvPr>
            <p:ph type="title"/>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dirty="0"/>
          </a:p>
        </p:txBody>
      </p:sp>
      <p:sp>
        <p:nvSpPr>
          <p:cNvPr id="7" name="Google Shape;7;p7"/>
          <p:cNvSpPr txBox="1">
            <a:spLocks noGrp="1"/>
          </p:cNvSpPr>
          <p:nvPr>
            <p:ph type="body" idx="1"/>
          </p:nvPr>
        </p:nvSpPr>
        <p:spPr bwMode="auto">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9pPr>
          </a:lstStyle>
          <a:p>
            <a:pPr>
              <a:defRPr/>
            </a:pPr>
            <a:endParaRPr/>
          </a:p>
        </p:txBody>
      </p:sp>
      <p:sp>
        <p:nvSpPr>
          <p:cNvPr id="8" name="Google Shape;8;p7"/>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9" name="Google Shape;9;p7"/>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r>
              <a:rPr lang="en-GB"/>
              <a:t>Autore, Titolo, presentato al Secondo convegno del GLOS della CoPER - INFN Laboratori Nazionali di Frascati, 27-28 novembre 2024</a:t>
            </a:r>
            <a:endParaRPr/>
          </a:p>
        </p:txBody>
      </p:sp>
      <p:sp>
        <p:nvSpPr>
          <p:cNvPr id="10" name="Google Shape;10;p7"/>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defRPr>
            </a:lvl1pPr>
            <a:lvl2pPr marL="0" marR="0" lvl="1" indent="0" algn="r">
              <a:spcBef>
                <a:spcPts val="0"/>
              </a:spcBef>
              <a:buNone/>
              <a:defRPr sz="1200" b="0" i="0" u="none" strike="noStrike" cap="none">
                <a:solidFill>
                  <a:srgbClr val="888888"/>
                </a:solidFill>
                <a:latin typeface="Calibri"/>
                <a:ea typeface="Calibri"/>
                <a:cs typeface="Calibri"/>
              </a:defRPr>
            </a:lvl2pPr>
            <a:lvl3pPr marL="0" marR="0" lvl="2" indent="0" algn="r">
              <a:spcBef>
                <a:spcPts val="0"/>
              </a:spcBef>
              <a:buNone/>
              <a:defRPr sz="1200" b="0" i="0" u="none" strike="noStrike" cap="none">
                <a:solidFill>
                  <a:srgbClr val="888888"/>
                </a:solidFill>
                <a:latin typeface="Calibri"/>
                <a:ea typeface="Calibri"/>
                <a:cs typeface="Calibri"/>
              </a:defRPr>
            </a:lvl3pPr>
            <a:lvl4pPr marL="0" marR="0" lvl="3" indent="0" algn="r">
              <a:spcBef>
                <a:spcPts val="0"/>
              </a:spcBef>
              <a:buNone/>
              <a:defRPr sz="1200" b="0" i="0" u="none" strike="noStrike" cap="none">
                <a:solidFill>
                  <a:srgbClr val="888888"/>
                </a:solidFill>
                <a:latin typeface="Calibri"/>
                <a:ea typeface="Calibri"/>
                <a:cs typeface="Calibri"/>
              </a:defRPr>
            </a:lvl4pPr>
            <a:lvl5pPr marL="0" marR="0" lvl="4" indent="0" algn="r">
              <a:spcBef>
                <a:spcPts val="0"/>
              </a:spcBef>
              <a:buNone/>
              <a:defRPr sz="1200" b="0" i="0" u="none" strike="noStrike" cap="none">
                <a:solidFill>
                  <a:srgbClr val="888888"/>
                </a:solidFill>
                <a:latin typeface="Calibri"/>
                <a:ea typeface="Calibri"/>
                <a:cs typeface="Calibri"/>
              </a:defRPr>
            </a:lvl5pPr>
            <a:lvl6pPr marL="0" marR="0" lvl="5" indent="0" algn="r">
              <a:spcBef>
                <a:spcPts val="0"/>
              </a:spcBef>
              <a:buNone/>
              <a:defRPr sz="1200" b="0" i="0" u="none" strike="noStrike" cap="none">
                <a:solidFill>
                  <a:srgbClr val="888888"/>
                </a:solidFill>
                <a:latin typeface="Calibri"/>
                <a:ea typeface="Calibri"/>
                <a:cs typeface="Calibri"/>
              </a:defRPr>
            </a:lvl6pPr>
            <a:lvl7pPr marL="0" marR="0" lvl="6" indent="0" algn="r">
              <a:spcBef>
                <a:spcPts val="0"/>
              </a:spcBef>
              <a:buNone/>
              <a:defRPr sz="1200" b="0" i="0" u="none" strike="noStrike" cap="none">
                <a:solidFill>
                  <a:srgbClr val="888888"/>
                </a:solidFill>
                <a:latin typeface="Calibri"/>
                <a:ea typeface="Calibri"/>
                <a:cs typeface="Calibri"/>
              </a:defRPr>
            </a:lvl7pPr>
            <a:lvl8pPr marL="0" marR="0" lvl="7" indent="0" algn="r">
              <a:spcBef>
                <a:spcPts val="0"/>
              </a:spcBef>
              <a:buNone/>
              <a:defRPr sz="1200" b="0" i="0" u="none" strike="noStrike" cap="none">
                <a:solidFill>
                  <a:srgbClr val="888888"/>
                </a:solidFill>
                <a:latin typeface="Calibri"/>
                <a:ea typeface="Calibri"/>
                <a:cs typeface="Calibri"/>
              </a:defRPr>
            </a:lvl8pPr>
            <a:lvl9pPr marL="0" marR="0" lvl="8" indent="0" algn="r">
              <a:spcBef>
                <a:spcPts val="0"/>
              </a:spcBef>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60" r:id="rId5"/>
    <p:sldLayoutId id="2147483655" r:id="rId6"/>
    <p:sldLayoutId id="2147483656" r:id="rId7"/>
    <p:sldLayoutId id="2147483657" r:id="rId8"/>
    <p:sldLayoutId id="2147483658" r:id="rId9"/>
  </p:sldLayoutIdLst>
  <p:hf hd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knowledgerights21.org/"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sebastiano.faro@cnr.i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 name="Google Shape;87;g19c9f0c780c_0_0"/>
          <p:cNvSpPr txBox="1"/>
          <p:nvPr/>
        </p:nvSpPr>
        <p:spPr bwMode="auto">
          <a:xfrm>
            <a:off x="842756" y="1055924"/>
            <a:ext cx="10403912" cy="1641718"/>
          </a:xfrm>
          <a:prstGeom prst="rect">
            <a:avLst/>
          </a:prstGeom>
          <a:noFill/>
          <a:ln>
            <a:noFill/>
          </a:ln>
        </p:spPr>
        <p:txBody>
          <a:bodyPr spcFirstLastPara="1" vertOverflow="overflow" horzOverflow="overflow" vert="horz" wrap="square" lIns="0" tIns="0" rIns="0" bIns="0" numCol="1" spcCol="0" rtlCol="0" fromWordArt="0" anchor="t" anchorCtr="0" forceAA="0" compatLnSpc="0">
            <a:noAutofit/>
          </a:bodyPr>
          <a:lstStyle/>
          <a:p>
            <a:pPr marL="0" lvl="0" indent="0" algn="l">
              <a:spcBef>
                <a:spcPts val="0"/>
              </a:spcBef>
              <a:spcAft>
                <a:spcPts val="0"/>
              </a:spcAft>
              <a:buNone/>
              <a:defRPr/>
            </a:pPr>
            <a:r>
              <a:rPr lang="it-IT" sz="3600" b="1" dirty="0">
                <a:solidFill>
                  <a:srgbClr val="DA2833"/>
                </a:solidFill>
                <a:latin typeface="Calibri" panose="020F0502020204030204" pitchFamily="34" charset="0"/>
                <a:ea typeface="Calibri" panose="020F0502020204030204" pitchFamily="34" charset="0"/>
                <a:cs typeface="Calibri" panose="020F0502020204030204" pitchFamily="34" charset="0"/>
              </a:rPr>
              <a:t>Il progetto Right2Pub - Balancing </a:t>
            </a:r>
            <a:r>
              <a:rPr lang="it-IT" sz="3600" b="1" dirty="0" err="1">
                <a:solidFill>
                  <a:srgbClr val="DA2833"/>
                </a:solidFill>
                <a:latin typeface="Calibri" panose="020F0502020204030204" pitchFamily="34" charset="0"/>
                <a:ea typeface="Calibri" panose="020F0502020204030204" pitchFamily="34" charset="0"/>
                <a:cs typeface="Calibri" panose="020F0502020204030204" pitchFamily="34" charset="0"/>
              </a:rPr>
              <a:t>Publication</a:t>
            </a:r>
            <a:r>
              <a:rPr lang="it-IT" sz="3600" b="1" dirty="0">
                <a:solidFill>
                  <a:srgbClr val="DA2833"/>
                </a:solidFill>
                <a:latin typeface="Calibri" panose="020F0502020204030204" pitchFamily="34" charset="0"/>
                <a:ea typeface="Calibri" panose="020F0502020204030204" pitchFamily="34" charset="0"/>
                <a:cs typeface="Calibri" panose="020F0502020204030204" pitchFamily="34" charset="0"/>
              </a:rPr>
              <a:t> </a:t>
            </a:r>
            <a:r>
              <a:rPr lang="it-IT" sz="3600" b="1" dirty="0" err="1">
                <a:solidFill>
                  <a:srgbClr val="DA2833"/>
                </a:solidFill>
                <a:latin typeface="Calibri" panose="020F0502020204030204" pitchFamily="34" charset="0"/>
                <a:ea typeface="Calibri" panose="020F0502020204030204" pitchFamily="34" charset="0"/>
                <a:cs typeface="Calibri" panose="020F0502020204030204" pitchFamily="34" charset="0"/>
              </a:rPr>
              <a:t>Rights</a:t>
            </a:r>
            <a:br>
              <a:rPr lang="it-IT" sz="3200" b="1" dirty="0">
                <a:solidFill>
                  <a:srgbClr val="DA2833"/>
                </a:solidFill>
                <a:latin typeface="Calibri" panose="020F0502020204030204" pitchFamily="34" charset="0"/>
                <a:ea typeface="Calibri" panose="020F0502020204030204" pitchFamily="34" charset="0"/>
                <a:cs typeface="Calibri" panose="020F0502020204030204" pitchFamily="34" charset="0"/>
              </a:rPr>
            </a:br>
            <a:r>
              <a:rPr lang="it-IT" sz="3200" b="1" i="1" dirty="0">
                <a:solidFill>
                  <a:srgbClr val="DA2833"/>
                </a:solidFill>
                <a:latin typeface="Calibri" panose="020F0502020204030204" pitchFamily="34" charset="0"/>
                <a:ea typeface="Calibri" panose="020F0502020204030204" pitchFamily="34" charset="0"/>
                <a:cs typeface="Calibri" panose="020F0502020204030204" pitchFamily="34" charset="0"/>
              </a:rPr>
              <a:t>La voce della comunità scientifica su </a:t>
            </a:r>
            <a:r>
              <a:rPr lang="it-IT" sz="3200" b="1" i="1" dirty="0" err="1">
                <a:solidFill>
                  <a:srgbClr val="DA2833"/>
                </a:solidFill>
                <a:latin typeface="Calibri" panose="020F0502020204030204" pitchFamily="34" charset="0"/>
                <a:ea typeface="Calibri" panose="020F0502020204030204" pitchFamily="34" charset="0"/>
                <a:cs typeface="Calibri" panose="020F0502020204030204" pitchFamily="34" charset="0"/>
              </a:rPr>
              <a:t>Rights</a:t>
            </a:r>
            <a:r>
              <a:rPr lang="it-IT" sz="3200" b="1" i="1" dirty="0">
                <a:solidFill>
                  <a:srgbClr val="DA2833"/>
                </a:solidFill>
                <a:latin typeface="Calibri" panose="020F0502020204030204" pitchFamily="34" charset="0"/>
                <a:ea typeface="Calibri" panose="020F0502020204030204" pitchFamily="34" charset="0"/>
                <a:cs typeface="Calibri" panose="020F0502020204030204" pitchFamily="34" charset="0"/>
              </a:rPr>
              <a:t> </a:t>
            </a:r>
            <a:r>
              <a:rPr lang="it-IT" sz="3200" b="1" i="1" dirty="0" err="1">
                <a:solidFill>
                  <a:srgbClr val="DA2833"/>
                </a:solidFill>
                <a:latin typeface="Calibri" panose="020F0502020204030204" pitchFamily="34" charset="0"/>
                <a:ea typeface="Calibri" panose="020F0502020204030204" pitchFamily="34" charset="0"/>
                <a:cs typeface="Calibri" panose="020F0502020204030204" pitchFamily="34" charset="0"/>
              </a:rPr>
              <a:t>retention</a:t>
            </a:r>
            <a:r>
              <a:rPr lang="it-IT" sz="3200" b="1" i="1" dirty="0">
                <a:solidFill>
                  <a:srgbClr val="DA2833"/>
                </a:solidFill>
                <a:latin typeface="Calibri" panose="020F0502020204030204" pitchFamily="34" charset="0"/>
                <a:ea typeface="Calibri" panose="020F0502020204030204" pitchFamily="34" charset="0"/>
                <a:cs typeface="Calibri" panose="020F0502020204030204" pitchFamily="34" charset="0"/>
              </a:rPr>
              <a:t> e </a:t>
            </a:r>
            <a:r>
              <a:rPr lang="it-IT" sz="3200" b="1" i="1" dirty="0" err="1">
                <a:solidFill>
                  <a:srgbClr val="DA2833"/>
                </a:solidFill>
                <a:latin typeface="Calibri" panose="020F0502020204030204" pitchFamily="34" charset="0"/>
                <a:ea typeface="Calibri" panose="020F0502020204030204" pitchFamily="34" charset="0"/>
                <a:cs typeface="Calibri" panose="020F0502020204030204" pitchFamily="34" charset="0"/>
              </a:rPr>
              <a:t>Secondary</a:t>
            </a:r>
            <a:r>
              <a:rPr lang="it-IT" sz="3200" b="1" i="1" dirty="0">
                <a:solidFill>
                  <a:srgbClr val="DA2833"/>
                </a:solidFill>
                <a:latin typeface="Calibri" panose="020F0502020204030204" pitchFamily="34" charset="0"/>
                <a:ea typeface="Calibri" panose="020F0502020204030204" pitchFamily="34" charset="0"/>
                <a:cs typeface="Calibri" panose="020F0502020204030204" pitchFamily="34" charset="0"/>
              </a:rPr>
              <a:t> publishing </a:t>
            </a:r>
            <a:r>
              <a:rPr lang="it-IT" sz="3200" b="1" i="1" dirty="0" err="1">
                <a:solidFill>
                  <a:srgbClr val="DA2833"/>
                </a:solidFill>
                <a:latin typeface="Calibri" panose="020F0502020204030204" pitchFamily="34" charset="0"/>
                <a:ea typeface="Calibri" panose="020F0502020204030204" pitchFamily="34" charset="0"/>
                <a:cs typeface="Calibri" panose="020F0502020204030204" pitchFamily="34" charset="0"/>
              </a:rPr>
              <a:t>rights</a:t>
            </a:r>
            <a:endParaRPr lang="it-IT" sz="3200" i="1" dirty="0">
              <a:solidFill>
                <a:srgbClr val="DA2833"/>
              </a:solidFill>
              <a:latin typeface="Calibri" panose="020F0502020204030204" pitchFamily="34" charset="0"/>
              <a:ea typeface="Calibri" panose="020F0502020204030204" pitchFamily="34" charset="0"/>
              <a:cs typeface="Calibri" panose="020F0502020204030204" pitchFamily="34" charset="0"/>
            </a:endParaRPr>
          </a:p>
        </p:txBody>
      </p:sp>
      <p:sp>
        <p:nvSpPr>
          <p:cNvPr id="90" name="Google Shape;90;g19c9f0c780c_0_0"/>
          <p:cNvSpPr txBox="1"/>
          <p:nvPr/>
        </p:nvSpPr>
        <p:spPr bwMode="auto">
          <a:xfrm>
            <a:off x="842756" y="3227917"/>
            <a:ext cx="11156700" cy="1641717"/>
          </a:xfrm>
          <a:prstGeom prst="rect">
            <a:avLst/>
          </a:prstGeom>
          <a:noFill/>
          <a:ln>
            <a:noFill/>
          </a:ln>
        </p:spPr>
        <p:txBody>
          <a:bodyPr spcFirstLastPara="1" wrap="square" lIns="0" tIns="0" rIns="0" bIns="0" anchor="t" anchorCtr="0">
            <a:noAutofit/>
          </a:bodyPr>
          <a:lstStyle/>
          <a:p>
            <a:pPr marL="0" lvl="0" indent="0" algn="l">
              <a:spcBef>
                <a:spcPts val="0"/>
              </a:spcBef>
              <a:spcAft>
                <a:spcPts val="0"/>
              </a:spcAft>
              <a:buNone/>
              <a:defRPr/>
            </a:pPr>
            <a:r>
              <a:rPr lang="it-IT" sz="2600" dirty="0">
                <a:latin typeface="Calibri" panose="020F0502020204030204" pitchFamily="34" charset="0"/>
                <a:ea typeface="Calibri" panose="020F0502020204030204" pitchFamily="34" charset="0"/>
                <a:cs typeface="Calibri" panose="020F0502020204030204" pitchFamily="34" charset="0"/>
              </a:rPr>
              <a:t>Sebastiano Faro</a:t>
            </a:r>
          </a:p>
          <a:p>
            <a:pPr marL="0" lvl="0" indent="0" algn="l">
              <a:spcBef>
                <a:spcPts val="0"/>
              </a:spcBef>
              <a:spcAft>
                <a:spcPts val="0"/>
              </a:spcAft>
              <a:buNone/>
              <a:defRPr/>
            </a:pPr>
            <a:r>
              <a:rPr lang="it-IT" sz="2600" dirty="0">
                <a:latin typeface="Calibri" panose="020F0502020204030204" pitchFamily="34" charset="0"/>
                <a:ea typeface="Calibri" panose="020F0502020204030204" pitchFamily="34" charset="0"/>
                <a:cs typeface="Calibri" panose="020F0502020204030204" pitchFamily="34" charset="0"/>
              </a:rPr>
              <a:t>Istituto di Informatica Giuridica e Sistemi Giudiziari del CNR (IGSG-CNR)</a:t>
            </a:r>
          </a:p>
          <a:p>
            <a:pPr marL="0" lvl="0" indent="0" algn="l">
              <a:spcBef>
                <a:spcPts val="0"/>
              </a:spcBef>
              <a:spcAft>
                <a:spcPts val="0"/>
              </a:spcAft>
              <a:buNone/>
              <a:defRPr/>
            </a:pPr>
            <a:endParaRPr lang="it-IT" sz="2600" dirty="0">
              <a:latin typeface="Calibri" panose="020F0502020204030204" pitchFamily="34" charset="0"/>
              <a:ea typeface="Calibri" panose="020F0502020204030204" pitchFamily="34" charset="0"/>
              <a:cs typeface="Calibri" panose="020F0502020204030204" pitchFamily="34" charset="0"/>
            </a:endParaRPr>
          </a:p>
          <a:p>
            <a:pPr marL="0" lvl="0" indent="0" algn="l">
              <a:spcBef>
                <a:spcPts val="0"/>
              </a:spcBef>
              <a:spcAft>
                <a:spcPts val="0"/>
              </a:spcAft>
              <a:buNone/>
              <a:defRPr/>
            </a:pPr>
            <a:r>
              <a:rPr lang="it-IT" sz="1800" i="1" dirty="0">
                <a:latin typeface="Calibri" panose="020F0502020204030204" pitchFamily="34" charset="0"/>
                <a:ea typeface="Calibri" panose="020F0502020204030204" pitchFamily="34" charset="0"/>
                <a:cs typeface="Calibri" panose="020F0502020204030204" pitchFamily="34" charset="0"/>
              </a:rPr>
              <a:t>Secondo convegno nazionale – Laboratori nazionali di Frascati dell’INFN, 27-28 novembre 2024</a:t>
            </a:r>
          </a:p>
        </p:txBody>
      </p:sp>
      <p:sp>
        <p:nvSpPr>
          <p:cNvPr id="3" name="Slide Number Placeholder 2"/>
          <p:cNvSpPr>
            <a:spLocks noGrp="1"/>
          </p:cNvSpPr>
          <p:nvPr>
            <p:ph type="sldNum" idx="12"/>
          </p:nvPr>
        </p:nvSpPr>
        <p:spPr bwMode="auto"/>
        <p:txBody>
          <a:bodyPr/>
          <a:lstStyle/>
          <a:p>
            <a:pPr>
              <a:defRPr/>
            </a:pPr>
            <a:fld id="{00000000-1234-1234-1234-123412341234}" type="slidenum">
              <a:rPr lang="it-IT"/>
              <a:t>1</a:t>
            </a:fld>
            <a:endParaRPr lang="it-IT" dirty="0"/>
          </a:p>
        </p:txBody>
      </p:sp>
      <p:pic>
        <p:nvPicPr>
          <p:cNvPr id="6" name="Picture 5"/>
          <p:cNvPicPr>
            <a:picLocks noChangeAspect="1"/>
          </p:cNvPicPr>
          <p:nvPr/>
        </p:nvPicPr>
        <p:blipFill>
          <a:blip r:embed="rId3"/>
          <a:stretch/>
        </p:blipFill>
        <p:spPr bwMode="auto">
          <a:xfrm>
            <a:off x="11478293" y="6093552"/>
            <a:ext cx="713707" cy="262798"/>
          </a:xfrm>
          <a:prstGeom prst="rect">
            <a:avLst/>
          </a:prstGeom>
        </p:spPr>
      </p:pic>
      <p:sp>
        <p:nvSpPr>
          <p:cNvPr id="4" name="TextBox 3">
            <a:extLst>
              <a:ext uri="{FF2B5EF4-FFF2-40B4-BE49-F238E27FC236}">
                <a16:creationId xmlns:a16="http://schemas.microsoft.com/office/drawing/2014/main" id="{7D64A365-0F66-F628-1C9F-7E3F09354F7E}"/>
              </a:ext>
            </a:extLst>
          </p:cNvPr>
          <p:cNvSpPr txBox="1"/>
          <p:nvPr/>
        </p:nvSpPr>
        <p:spPr>
          <a:xfrm>
            <a:off x="752604" y="4958108"/>
            <a:ext cx="1535998" cy="246221"/>
          </a:xfrm>
          <a:prstGeom prst="rect">
            <a:avLst/>
          </a:prstGeom>
          <a:noFill/>
        </p:spPr>
        <p:txBody>
          <a:bodyPr wrap="none" rtlCol="0">
            <a:spAutoFit/>
          </a:bodyPr>
          <a:lstStyle/>
          <a:p>
            <a:r>
              <a:rPr lang="en-IT" sz="1000" dirty="0">
                <a:latin typeface="Calibri" panose="020F0502020204030204" pitchFamily="34" charset="0"/>
                <a:ea typeface="Calibri" panose="020F0502020204030204" pitchFamily="34" charset="0"/>
                <a:cs typeface="Calibri" panose="020F0502020204030204" pitchFamily="34" charset="0"/>
              </a:rPr>
              <a:t>DOI: </a:t>
            </a:r>
            <a:r>
              <a:rPr lang="en-GB" sz="1000" dirty="0">
                <a:latin typeface="Calibri" panose="020F0502020204030204" pitchFamily="34" charset="0"/>
                <a:ea typeface="Calibri" panose="020F0502020204030204" pitchFamily="34" charset="0"/>
                <a:cs typeface="Calibri" panose="020F0502020204030204" pitchFamily="34" charset="0"/>
              </a:rPr>
              <a:t>10.15161/</a:t>
            </a:r>
            <a:r>
              <a:rPr lang="en-GB" sz="1000" dirty="0" err="1">
                <a:latin typeface="Calibri" panose="020F0502020204030204" pitchFamily="34" charset="0"/>
                <a:ea typeface="Calibri" panose="020F0502020204030204" pitchFamily="34" charset="0"/>
                <a:cs typeface="Calibri" panose="020F0502020204030204" pitchFamily="34" charset="0"/>
              </a:rPr>
              <a:t>oar.it</a:t>
            </a:r>
            <a:r>
              <a:rPr lang="en-GB" sz="1000" dirty="0">
                <a:latin typeface="Calibri" panose="020F0502020204030204" pitchFamily="34" charset="0"/>
                <a:ea typeface="Calibri" panose="020F0502020204030204" pitchFamily="34" charset="0"/>
                <a:cs typeface="Calibri" panose="020F0502020204030204" pitchFamily="34" charset="0"/>
              </a:rPr>
              <a:t>/</a:t>
            </a:r>
            <a:r>
              <a:rPr lang="en-GB" sz="1000" dirty="0" err="1">
                <a:latin typeface="Calibri" panose="020F0502020204030204" pitchFamily="34" charset="0"/>
                <a:ea typeface="Calibri" panose="020F0502020204030204" pitchFamily="34" charset="0"/>
                <a:cs typeface="Calibri" panose="020F0502020204030204" pitchFamily="34" charset="0"/>
              </a:rPr>
              <a:t>xxxx</a:t>
            </a:r>
            <a:endParaRPr lang="en-IT" sz="1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32CD7EF-F0A5-BE17-A267-91C0F633D02D}"/>
              </a:ext>
            </a:extLst>
          </p:cNvPr>
          <p:cNvSpPr>
            <a:spLocks noGrp="1"/>
          </p:cNvSpPr>
          <p:nvPr>
            <p:ph type="sldNum" idx="12"/>
          </p:nvPr>
        </p:nvSpPr>
        <p:spPr/>
        <p:txBody>
          <a:bodyPr/>
          <a:lstStyle/>
          <a:p>
            <a:pPr>
              <a:defRPr/>
            </a:pPr>
            <a:fld id="{00000000-1234-1234-1234-123412341234}" type="slidenum">
              <a:rPr lang="it-IT" smtClean="0"/>
              <a:t>10</a:t>
            </a:fld>
            <a:endParaRPr lang="it-IT"/>
          </a:p>
        </p:txBody>
      </p:sp>
      <p:sp>
        <p:nvSpPr>
          <p:cNvPr id="3" name="Titolo 2">
            <a:extLst>
              <a:ext uri="{FF2B5EF4-FFF2-40B4-BE49-F238E27FC236}">
                <a16:creationId xmlns:a16="http://schemas.microsoft.com/office/drawing/2014/main" id="{005A5F67-23AC-8274-8415-4756B65A8820}"/>
              </a:ext>
            </a:extLst>
          </p:cNvPr>
          <p:cNvSpPr>
            <a:spLocks noGrp="1"/>
          </p:cNvSpPr>
          <p:nvPr>
            <p:ph type="title"/>
          </p:nvPr>
        </p:nvSpPr>
        <p:spPr/>
        <p:txBody>
          <a:bodyPr>
            <a:normAutofit fontScale="90000"/>
          </a:bodyPr>
          <a:lstStyle/>
          <a:p>
            <a:r>
              <a:rPr lang="it-IT" dirty="0"/>
              <a:t>Qualche commento dei rispondenti…</a:t>
            </a:r>
          </a:p>
        </p:txBody>
      </p:sp>
      <p:sp>
        <p:nvSpPr>
          <p:cNvPr id="4" name="Segnaposto contenuto 3">
            <a:extLst>
              <a:ext uri="{FF2B5EF4-FFF2-40B4-BE49-F238E27FC236}">
                <a16:creationId xmlns:a16="http://schemas.microsoft.com/office/drawing/2014/main" id="{700BCA3F-5F43-4B2D-D57C-9910D5E2E0D5}"/>
              </a:ext>
            </a:extLst>
          </p:cNvPr>
          <p:cNvSpPr>
            <a:spLocks noGrp="1"/>
          </p:cNvSpPr>
          <p:nvPr>
            <p:ph idx="1"/>
          </p:nvPr>
        </p:nvSpPr>
        <p:spPr/>
        <p:txBody>
          <a:bodyPr>
            <a:normAutofit/>
          </a:bodyPr>
          <a:lstStyle/>
          <a:p>
            <a:r>
              <a:rPr lang="it-IT" sz="2600" i="1" dirty="0"/>
              <a:t>Leggo sommariamente il contratto che firmo</a:t>
            </a:r>
          </a:p>
          <a:p>
            <a:r>
              <a:rPr lang="it-IT" sz="2600" i="1" dirty="0"/>
              <a:t>Non mi sono mai posto il problema / Non mi preoccupo di questo</a:t>
            </a:r>
          </a:p>
          <a:p>
            <a:r>
              <a:rPr lang="it-IT" sz="2600" i="1" dirty="0"/>
              <a:t>Non verifico</a:t>
            </a:r>
          </a:p>
          <a:p>
            <a:r>
              <a:rPr lang="it-IT" sz="2600" i="1" dirty="0"/>
              <a:t>Non ho mai approfondito</a:t>
            </a:r>
          </a:p>
          <a:p>
            <a:r>
              <a:rPr lang="it-IT" sz="2600" i="1" dirty="0"/>
              <a:t>Chiedo di sapere quanto copie omaggio (anche in file) ho diritto</a:t>
            </a:r>
          </a:p>
          <a:p>
            <a:r>
              <a:rPr lang="it-IT" sz="2600" i="1" dirty="0"/>
              <a:t>Leggo le clausole contrattuali, ma pur essendo queste in conflitto con le condizioni di accesso aperto poste dal soggetto pubblico che sovvenziona la ricerca non ho alcun spazio di contrattazione con l’editore</a:t>
            </a:r>
          </a:p>
          <a:p>
            <a:r>
              <a:rPr lang="it-IT" sz="2600" i="1" dirty="0"/>
              <a:t>So solo che pubblicando si cedono i diritti</a:t>
            </a:r>
          </a:p>
          <a:p>
            <a:r>
              <a:rPr lang="it-IT" sz="2600" i="1" dirty="0"/>
              <a:t>Faccio più attenzione ad impact </a:t>
            </a:r>
            <a:r>
              <a:rPr lang="it-IT" sz="2600" i="1" dirty="0" err="1"/>
              <a:t>factor</a:t>
            </a:r>
            <a:r>
              <a:rPr lang="it-IT" sz="2600" i="1" dirty="0"/>
              <a:t> e rilevanza per il settore</a:t>
            </a:r>
          </a:p>
          <a:p>
            <a:endParaRPr lang="it-IT" dirty="0"/>
          </a:p>
          <a:p>
            <a:endParaRPr lang="it-IT" dirty="0"/>
          </a:p>
        </p:txBody>
      </p:sp>
    </p:spTree>
    <p:extLst>
      <p:ext uri="{BB962C8B-B14F-4D97-AF65-F5344CB8AC3E}">
        <p14:creationId xmlns:p14="http://schemas.microsoft.com/office/powerpoint/2010/main" val="1622550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47F99E0-13DA-B6B7-88D7-87716C8F733E}"/>
              </a:ext>
            </a:extLst>
          </p:cNvPr>
          <p:cNvSpPr>
            <a:spLocks noGrp="1"/>
          </p:cNvSpPr>
          <p:nvPr>
            <p:ph type="sldNum" idx="12"/>
          </p:nvPr>
        </p:nvSpPr>
        <p:spPr/>
        <p:txBody>
          <a:bodyPr/>
          <a:lstStyle/>
          <a:p>
            <a:pPr>
              <a:defRPr/>
            </a:pPr>
            <a:fld id="{00000000-1234-1234-1234-123412341234}" type="slidenum">
              <a:rPr lang="it-IT" smtClean="0"/>
              <a:t>11</a:t>
            </a:fld>
            <a:endParaRPr lang="it-IT"/>
          </a:p>
        </p:txBody>
      </p:sp>
      <p:sp>
        <p:nvSpPr>
          <p:cNvPr id="3" name="Titolo 2">
            <a:extLst>
              <a:ext uri="{FF2B5EF4-FFF2-40B4-BE49-F238E27FC236}">
                <a16:creationId xmlns:a16="http://schemas.microsoft.com/office/drawing/2014/main" id="{8882BC9A-2191-7362-2905-0680CD18A354}"/>
              </a:ext>
            </a:extLst>
          </p:cNvPr>
          <p:cNvSpPr>
            <a:spLocks noGrp="1"/>
          </p:cNvSpPr>
          <p:nvPr>
            <p:ph type="title"/>
          </p:nvPr>
        </p:nvSpPr>
        <p:spPr/>
        <p:txBody>
          <a:bodyPr>
            <a:normAutofit fontScale="90000"/>
          </a:bodyPr>
          <a:lstStyle/>
          <a:p>
            <a:r>
              <a:rPr lang="it-IT" dirty="0"/>
              <a:t>Consapevolezza dei diritti in fase di pubblicazione</a:t>
            </a:r>
          </a:p>
        </p:txBody>
      </p:sp>
      <p:sp>
        <p:nvSpPr>
          <p:cNvPr id="4" name="Segnaposto contenuto 3">
            <a:extLst>
              <a:ext uri="{FF2B5EF4-FFF2-40B4-BE49-F238E27FC236}">
                <a16:creationId xmlns:a16="http://schemas.microsoft.com/office/drawing/2014/main" id="{98E462F8-B7C7-EAD9-B4E1-3C5B635CDB5B}"/>
              </a:ext>
            </a:extLst>
          </p:cNvPr>
          <p:cNvSpPr>
            <a:spLocks noGrp="1"/>
          </p:cNvSpPr>
          <p:nvPr>
            <p:ph idx="1"/>
          </p:nvPr>
        </p:nvSpPr>
        <p:spPr/>
        <p:txBody>
          <a:bodyPr>
            <a:normAutofit fontScale="92500" lnSpcReduction="10000"/>
          </a:bodyPr>
          <a:lstStyle/>
          <a:p>
            <a:pPr marL="0" indent="0" rtl="0">
              <a:spcBef>
                <a:spcPts val="75"/>
              </a:spcBef>
              <a:buNone/>
            </a:pPr>
            <a:r>
              <a:rPr lang="it-IT" sz="2800" dirty="0"/>
              <a:t>Poco </a:t>
            </a:r>
            <a:r>
              <a:rPr lang="it-IT" sz="2800" dirty="0">
                <a:highlight>
                  <a:srgbClr val="FFFF00"/>
                </a:highlight>
              </a:rPr>
              <a:t>interesse</a:t>
            </a:r>
            <a:r>
              <a:rPr lang="it-IT" sz="2800" dirty="0"/>
              <a:t>: il 34% dei rispondenti dichiara di  avere un basso o nessun interesse per le questioni relative al diritto d’autore e solo il 17% dichiara un interesse alto</a:t>
            </a:r>
          </a:p>
          <a:p>
            <a:pPr marL="0" indent="0">
              <a:buNone/>
            </a:pPr>
            <a:r>
              <a:rPr lang="it-IT" sz="2800" dirty="0"/>
              <a:t>Scarsa </a:t>
            </a:r>
            <a:r>
              <a:rPr lang="it-IT" sz="2800" dirty="0">
                <a:highlight>
                  <a:srgbClr val="FFFF00"/>
                </a:highlight>
              </a:rPr>
              <a:t>conoscenza</a:t>
            </a:r>
            <a:r>
              <a:rPr lang="it-IT" sz="2800" dirty="0"/>
              <a:t>: prevale nei rispondenti la scarsa conoscenza sui temi del diritto d’autore di interesse per l’indagine. La scelta dell’opzione “</a:t>
            </a:r>
            <a:r>
              <a:rPr lang="it-IT" sz="2800" u="sng" dirty="0"/>
              <a:t>scarsa conoscenza</a:t>
            </a:r>
            <a:r>
              <a:rPr lang="it-IT" sz="2800" dirty="0"/>
              <a:t>” per i temi del trasferimento dei diritti di sfruttamento commerciale all’editore, della possibilità di conservazione da parte dell’autore di alcuni diritti sui propri contributi e dei diritti dell’autore nel quadro normativo della legge italiana sul diritto d’autore è intorno al 50% e, per gli stessi temi, l’opzione “</a:t>
            </a:r>
            <a:r>
              <a:rPr lang="it-IT" sz="2800" u="sng" dirty="0"/>
              <a:t>nessuna conoscenza</a:t>
            </a:r>
            <a:r>
              <a:rPr lang="it-IT" sz="2800" dirty="0"/>
              <a:t>” è selezionata da circa il 20% dei rispondenti. Sembra esserci invece una maggiore consapevolezza sul tema della ripubblicazione dei contributi: a fronte di un 44% di scarsa conoscenza, in questo caso emerge anche un 10% di conoscenza buona dell’argomento</a:t>
            </a:r>
          </a:p>
          <a:p>
            <a:pPr marL="50800" indent="0">
              <a:buNone/>
            </a:pPr>
            <a:endParaRPr lang="it-IT" dirty="0"/>
          </a:p>
        </p:txBody>
      </p:sp>
    </p:spTree>
    <p:extLst>
      <p:ext uri="{BB962C8B-B14F-4D97-AF65-F5344CB8AC3E}">
        <p14:creationId xmlns:p14="http://schemas.microsoft.com/office/powerpoint/2010/main" val="3749196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4CF56D7-E55A-EF10-0DC8-2BBCF7065B9D}"/>
              </a:ext>
            </a:extLst>
          </p:cNvPr>
          <p:cNvSpPr>
            <a:spLocks noGrp="1"/>
          </p:cNvSpPr>
          <p:nvPr>
            <p:ph type="sldNum" idx="12"/>
          </p:nvPr>
        </p:nvSpPr>
        <p:spPr/>
        <p:txBody>
          <a:bodyPr/>
          <a:lstStyle/>
          <a:p>
            <a:pPr>
              <a:defRPr/>
            </a:pPr>
            <a:fld id="{00000000-1234-1234-1234-123412341234}" type="slidenum">
              <a:rPr lang="it-IT" smtClean="0"/>
              <a:t>12</a:t>
            </a:fld>
            <a:endParaRPr lang="it-IT"/>
          </a:p>
        </p:txBody>
      </p:sp>
      <p:pic>
        <p:nvPicPr>
          <p:cNvPr id="7" name="Immagine 6" descr="Immagine che contiene testo, schermata, Parallelo, Carattere&#10;&#10;Descrizione generata automaticamente">
            <a:extLst>
              <a:ext uri="{FF2B5EF4-FFF2-40B4-BE49-F238E27FC236}">
                <a16:creationId xmlns:a16="http://schemas.microsoft.com/office/drawing/2014/main" id="{3CA3D809-A051-9150-15E7-B8102675FAD0}"/>
              </a:ext>
            </a:extLst>
          </p:cNvPr>
          <p:cNvPicPr>
            <a:picLocks noChangeAspect="1"/>
          </p:cNvPicPr>
          <p:nvPr/>
        </p:nvPicPr>
        <p:blipFill>
          <a:blip r:embed="rId2"/>
          <a:stretch>
            <a:fillRect/>
          </a:stretch>
        </p:blipFill>
        <p:spPr>
          <a:xfrm>
            <a:off x="1647768" y="297351"/>
            <a:ext cx="9761912" cy="5555933"/>
          </a:xfrm>
          <a:prstGeom prst="rect">
            <a:avLst/>
          </a:prstGeom>
        </p:spPr>
      </p:pic>
    </p:spTree>
    <p:extLst>
      <p:ext uri="{BB962C8B-B14F-4D97-AF65-F5344CB8AC3E}">
        <p14:creationId xmlns:p14="http://schemas.microsoft.com/office/powerpoint/2010/main" val="1136287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F4F81E7-B0B6-88D6-8BE9-B73F96A105E2}"/>
              </a:ext>
            </a:extLst>
          </p:cNvPr>
          <p:cNvSpPr>
            <a:spLocks noGrp="1"/>
          </p:cNvSpPr>
          <p:nvPr>
            <p:ph type="sldNum" idx="12"/>
          </p:nvPr>
        </p:nvSpPr>
        <p:spPr/>
        <p:txBody>
          <a:bodyPr/>
          <a:lstStyle/>
          <a:p>
            <a:pPr>
              <a:defRPr/>
            </a:pPr>
            <a:fld id="{00000000-1234-1234-1234-123412341234}" type="slidenum">
              <a:rPr lang="it-IT" smtClean="0"/>
              <a:t>13</a:t>
            </a:fld>
            <a:endParaRPr lang="it-IT"/>
          </a:p>
        </p:txBody>
      </p:sp>
      <p:sp>
        <p:nvSpPr>
          <p:cNvPr id="3" name="Titolo 2">
            <a:extLst>
              <a:ext uri="{FF2B5EF4-FFF2-40B4-BE49-F238E27FC236}">
                <a16:creationId xmlns:a16="http://schemas.microsoft.com/office/drawing/2014/main" id="{9E9DA02E-5095-A08A-5230-2F75D6089DB8}"/>
              </a:ext>
            </a:extLst>
          </p:cNvPr>
          <p:cNvSpPr>
            <a:spLocks noGrp="1"/>
          </p:cNvSpPr>
          <p:nvPr>
            <p:ph type="title"/>
          </p:nvPr>
        </p:nvSpPr>
        <p:spPr/>
        <p:txBody>
          <a:bodyPr>
            <a:normAutofit fontScale="90000"/>
          </a:bodyPr>
          <a:lstStyle/>
          <a:p>
            <a:r>
              <a:rPr lang="it-IT" dirty="0"/>
              <a:t>Politiche editoriali</a:t>
            </a:r>
          </a:p>
        </p:txBody>
      </p:sp>
      <p:pic>
        <p:nvPicPr>
          <p:cNvPr id="7" name="Segnaposto contenuto 6">
            <a:extLst>
              <a:ext uri="{FF2B5EF4-FFF2-40B4-BE49-F238E27FC236}">
                <a16:creationId xmlns:a16="http://schemas.microsoft.com/office/drawing/2014/main" id="{35AA2992-D4F3-1A22-F938-85268E2E06B8}"/>
              </a:ext>
            </a:extLst>
          </p:cNvPr>
          <p:cNvPicPr>
            <a:picLocks noGrp="1" noChangeAspect="1"/>
          </p:cNvPicPr>
          <p:nvPr>
            <p:ph idx="1"/>
          </p:nvPr>
        </p:nvPicPr>
        <p:blipFill>
          <a:blip r:embed="rId2"/>
          <a:stretch>
            <a:fillRect/>
          </a:stretch>
        </p:blipFill>
        <p:spPr>
          <a:xfrm>
            <a:off x="1151835" y="1210951"/>
            <a:ext cx="9888330" cy="4467849"/>
          </a:xfrm>
        </p:spPr>
      </p:pic>
    </p:spTree>
    <p:extLst>
      <p:ext uri="{BB962C8B-B14F-4D97-AF65-F5344CB8AC3E}">
        <p14:creationId xmlns:p14="http://schemas.microsoft.com/office/powerpoint/2010/main" val="897325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E4B6BAC-5A2C-6D51-A6E3-F590BA236D2D}"/>
              </a:ext>
            </a:extLst>
          </p:cNvPr>
          <p:cNvSpPr>
            <a:spLocks noGrp="1"/>
          </p:cNvSpPr>
          <p:nvPr>
            <p:ph type="sldNum" idx="12"/>
          </p:nvPr>
        </p:nvSpPr>
        <p:spPr/>
        <p:txBody>
          <a:bodyPr/>
          <a:lstStyle/>
          <a:p>
            <a:pPr>
              <a:defRPr/>
            </a:pPr>
            <a:fld id="{00000000-1234-1234-1234-123412341234}" type="slidenum">
              <a:rPr lang="it-IT" smtClean="0"/>
              <a:t>14</a:t>
            </a:fld>
            <a:endParaRPr lang="it-IT"/>
          </a:p>
        </p:txBody>
      </p:sp>
      <p:sp>
        <p:nvSpPr>
          <p:cNvPr id="3" name="Titolo 2">
            <a:extLst>
              <a:ext uri="{FF2B5EF4-FFF2-40B4-BE49-F238E27FC236}">
                <a16:creationId xmlns:a16="http://schemas.microsoft.com/office/drawing/2014/main" id="{9667D730-1CCD-3C74-D780-EBBA0815C300}"/>
              </a:ext>
            </a:extLst>
          </p:cNvPr>
          <p:cNvSpPr>
            <a:spLocks noGrp="1"/>
          </p:cNvSpPr>
          <p:nvPr>
            <p:ph type="title"/>
          </p:nvPr>
        </p:nvSpPr>
        <p:spPr/>
        <p:txBody>
          <a:bodyPr>
            <a:normAutofit fontScale="90000"/>
          </a:bodyPr>
          <a:lstStyle/>
          <a:p>
            <a:r>
              <a:rPr lang="it-IT" dirty="0"/>
              <a:t>Sul dibattito in corso…</a:t>
            </a:r>
          </a:p>
        </p:txBody>
      </p:sp>
      <p:sp>
        <p:nvSpPr>
          <p:cNvPr id="4" name="Segnaposto contenuto 3">
            <a:extLst>
              <a:ext uri="{FF2B5EF4-FFF2-40B4-BE49-F238E27FC236}">
                <a16:creationId xmlns:a16="http://schemas.microsoft.com/office/drawing/2014/main" id="{A176E10B-18A3-19C8-485A-59F3A3A54E3E}"/>
              </a:ext>
            </a:extLst>
          </p:cNvPr>
          <p:cNvSpPr>
            <a:spLocks noGrp="1"/>
          </p:cNvSpPr>
          <p:nvPr>
            <p:ph idx="1"/>
          </p:nvPr>
        </p:nvSpPr>
        <p:spPr/>
        <p:txBody>
          <a:bodyPr/>
          <a:lstStyle/>
          <a:p>
            <a:pPr marL="0" indent="0" algn="just" defTabSz="1371600">
              <a:spcBef>
                <a:spcPts val="1500"/>
              </a:spcBef>
              <a:buClr>
                <a:srgbClr val="009999"/>
              </a:buClr>
              <a:buNone/>
            </a:pPr>
            <a:r>
              <a:rPr lang="it-IT" sz="2800" dirty="0"/>
              <a:t>Il 95% dei rispondenti non conosce la </a:t>
            </a:r>
            <a:r>
              <a:rPr lang="it-IT" sz="2800" dirty="0" err="1">
                <a:highlight>
                  <a:srgbClr val="FFFF00"/>
                </a:highlight>
              </a:rPr>
              <a:t>Rights</a:t>
            </a:r>
            <a:r>
              <a:rPr lang="it-IT" sz="2800" dirty="0">
                <a:highlight>
                  <a:srgbClr val="FFFF00"/>
                </a:highlight>
              </a:rPr>
              <a:t> </a:t>
            </a:r>
            <a:r>
              <a:rPr lang="it-IT" sz="2800" dirty="0" err="1">
                <a:highlight>
                  <a:srgbClr val="FFFF00"/>
                </a:highlight>
              </a:rPr>
              <a:t>Retention</a:t>
            </a:r>
            <a:r>
              <a:rPr lang="it-IT" sz="2800" dirty="0">
                <a:highlight>
                  <a:srgbClr val="FFFF00"/>
                </a:highlight>
              </a:rPr>
              <a:t> Strategy </a:t>
            </a:r>
            <a:r>
              <a:rPr lang="it-IT" sz="2800" dirty="0"/>
              <a:t>promossa da </a:t>
            </a:r>
            <a:r>
              <a:rPr lang="it-IT" sz="2800" dirty="0" err="1"/>
              <a:t>cOAlition</a:t>
            </a:r>
            <a:r>
              <a:rPr lang="it-IT" sz="2800" dirty="0"/>
              <a:t> S</a:t>
            </a:r>
          </a:p>
          <a:p>
            <a:pPr marL="0" indent="0" algn="just" defTabSz="1371600">
              <a:spcBef>
                <a:spcPts val="1500"/>
              </a:spcBef>
              <a:buClr>
                <a:srgbClr val="009999"/>
              </a:buClr>
              <a:buNone/>
            </a:pPr>
            <a:r>
              <a:rPr lang="it-IT" sz="2800" dirty="0"/>
              <a:t>Il 68% dei rispondenti non conosce il </a:t>
            </a:r>
            <a:r>
              <a:rPr lang="it-IT" sz="2800" dirty="0">
                <a:highlight>
                  <a:srgbClr val="FFFF00"/>
                </a:highlight>
              </a:rPr>
              <a:t>dibattito che attualmente si svolge a livello dell'Unione europea</a:t>
            </a:r>
            <a:r>
              <a:rPr lang="it-IT" sz="2800" dirty="0"/>
              <a:t> sui temi della pubblicazione scientifica trasparente, aperta, affidabile ed equa</a:t>
            </a:r>
          </a:p>
          <a:p>
            <a:pPr marL="0" indent="0" algn="just" defTabSz="1371600">
              <a:spcBef>
                <a:spcPts val="1500"/>
              </a:spcBef>
              <a:buClr>
                <a:srgbClr val="009999"/>
              </a:buClr>
              <a:buNone/>
            </a:pPr>
            <a:r>
              <a:rPr lang="it-IT" sz="2800" dirty="0"/>
              <a:t>L’80% dei rispondenti non sa che nel 2018 era stato presentato un </a:t>
            </a:r>
            <a:r>
              <a:rPr lang="it-IT" sz="2800" dirty="0">
                <a:highlight>
                  <a:srgbClr val="FFFF00"/>
                </a:highlight>
              </a:rPr>
              <a:t>disegno di legge </a:t>
            </a:r>
            <a:r>
              <a:rPr lang="it-IT" sz="2800" dirty="0"/>
              <a:t>contenente una norma in materia di accesso aperto alle pubblicazioni scientifiche</a:t>
            </a:r>
          </a:p>
          <a:p>
            <a:pPr marL="0" indent="0" algn="just" defTabSz="1371600">
              <a:spcBef>
                <a:spcPts val="1500"/>
              </a:spcBef>
              <a:buClr>
                <a:srgbClr val="009999"/>
              </a:buClr>
              <a:buNone/>
            </a:pPr>
            <a:r>
              <a:rPr lang="it-IT" sz="2800" dirty="0"/>
              <a:t>L’85% dei rispondenti non sa che ci sono </a:t>
            </a:r>
            <a:r>
              <a:rPr lang="it-IT" sz="2800" dirty="0">
                <a:highlight>
                  <a:srgbClr val="FFFF00"/>
                </a:highlight>
              </a:rPr>
              <a:t>paesi dove esiste un esplicito diritto di ripubblicazione</a:t>
            </a:r>
            <a:r>
              <a:rPr lang="it-IT" sz="2800" dirty="0"/>
              <a:t> in ambito scientifico riconosciuto per legge</a:t>
            </a:r>
          </a:p>
          <a:p>
            <a:pPr marL="50800" indent="0">
              <a:buNone/>
            </a:pPr>
            <a:endParaRPr lang="it-IT" dirty="0"/>
          </a:p>
        </p:txBody>
      </p:sp>
    </p:spTree>
    <p:extLst>
      <p:ext uri="{BB962C8B-B14F-4D97-AF65-F5344CB8AC3E}">
        <p14:creationId xmlns:p14="http://schemas.microsoft.com/office/powerpoint/2010/main" val="3549585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1E65C88-80C8-7797-F903-B28155853E5F}"/>
              </a:ext>
            </a:extLst>
          </p:cNvPr>
          <p:cNvSpPr>
            <a:spLocks noGrp="1"/>
          </p:cNvSpPr>
          <p:nvPr>
            <p:ph type="sldNum" idx="12"/>
          </p:nvPr>
        </p:nvSpPr>
        <p:spPr/>
        <p:txBody>
          <a:bodyPr/>
          <a:lstStyle/>
          <a:p>
            <a:pPr>
              <a:defRPr/>
            </a:pPr>
            <a:fld id="{00000000-1234-1234-1234-123412341234}" type="slidenum">
              <a:rPr lang="it-IT" smtClean="0"/>
              <a:t>15</a:t>
            </a:fld>
            <a:endParaRPr lang="it-IT"/>
          </a:p>
        </p:txBody>
      </p:sp>
      <p:sp>
        <p:nvSpPr>
          <p:cNvPr id="3" name="Titolo 2">
            <a:extLst>
              <a:ext uri="{FF2B5EF4-FFF2-40B4-BE49-F238E27FC236}">
                <a16:creationId xmlns:a16="http://schemas.microsoft.com/office/drawing/2014/main" id="{5FA154FC-CB28-27A0-E2B4-057892F0BFA3}"/>
              </a:ext>
            </a:extLst>
          </p:cNvPr>
          <p:cNvSpPr>
            <a:spLocks noGrp="1"/>
          </p:cNvSpPr>
          <p:nvPr>
            <p:ph type="title"/>
          </p:nvPr>
        </p:nvSpPr>
        <p:spPr/>
        <p:txBody>
          <a:bodyPr>
            <a:normAutofit fontScale="90000"/>
          </a:bodyPr>
          <a:lstStyle/>
          <a:p>
            <a:r>
              <a:rPr lang="it-IT" dirty="0"/>
              <a:t>L'indagine (2) Focus group</a:t>
            </a:r>
          </a:p>
        </p:txBody>
      </p:sp>
      <p:sp>
        <p:nvSpPr>
          <p:cNvPr id="4" name="Segnaposto contenuto 3">
            <a:extLst>
              <a:ext uri="{FF2B5EF4-FFF2-40B4-BE49-F238E27FC236}">
                <a16:creationId xmlns:a16="http://schemas.microsoft.com/office/drawing/2014/main" id="{04748032-35C5-464E-025D-9B3047E35EC3}"/>
              </a:ext>
            </a:extLst>
          </p:cNvPr>
          <p:cNvSpPr>
            <a:spLocks noGrp="1"/>
          </p:cNvSpPr>
          <p:nvPr>
            <p:ph idx="1"/>
          </p:nvPr>
        </p:nvSpPr>
        <p:spPr/>
        <p:txBody>
          <a:bodyPr>
            <a:normAutofit fontScale="85000" lnSpcReduction="20000"/>
          </a:bodyPr>
          <a:lstStyle/>
          <a:p>
            <a:pPr marL="0" indent="0">
              <a:buNone/>
            </a:pPr>
            <a:r>
              <a:rPr lang="it-IT" sz="2800" dirty="0"/>
              <a:t>13 dicembre 2023, Pisa: 7 partecipanti + 2 osservatori (2 ore)</a:t>
            </a:r>
          </a:p>
          <a:p>
            <a:pPr marL="0" indent="0">
              <a:buNone/>
            </a:pPr>
            <a:r>
              <a:rPr lang="it-IT" sz="2800" dirty="0"/>
              <a:t>14 dicembre 2023, Bologna: 8 partecipanti (2 ore)</a:t>
            </a:r>
          </a:p>
          <a:p>
            <a:endParaRPr lang="it-IT" sz="2800" dirty="0"/>
          </a:p>
          <a:p>
            <a:pPr marL="0" indent="0">
              <a:buNone/>
            </a:pPr>
            <a:r>
              <a:rPr lang="it-IT" sz="2800" dirty="0"/>
              <a:t>Alcune osservazioni:</a:t>
            </a:r>
          </a:p>
          <a:p>
            <a:pPr marL="0" indent="0">
              <a:buClr>
                <a:srgbClr val="009999"/>
              </a:buClr>
              <a:buNone/>
            </a:pPr>
            <a:r>
              <a:rPr lang="it-IT" sz="2800" dirty="0"/>
              <a:t>«I ricercatori fanno fatica a capire che l’</a:t>
            </a:r>
            <a:r>
              <a:rPr lang="it-IT" sz="2800" dirty="0" err="1"/>
              <a:t>autoarchiviazione</a:t>
            </a:r>
            <a:r>
              <a:rPr lang="it-IT" sz="2800" dirty="0"/>
              <a:t> è un modo di fare OA» [cit.]..</a:t>
            </a:r>
          </a:p>
          <a:p>
            <a:pPr marL="0" indent="0">
              <a:buClr>
                <a:srgbClr val="009999"/>
              </a:buClr>
              <a:buNone/>
            </a:pPr>
            <a:r>
              <a:rPr lang="it-IT" sz="2800" dirty="0"/>
              <a:t>«[...] uno sostanzialmente si adatta alle condizioni che gli vengono poste in cambio di avere un certo tipo di visibilità» [cit.].</a:t>
            </a:r>
          </a:p>
          <a:p>
            <a:pPr marL="0" indent="0">
              <a:buClr>
                <a:srgbClr val="009999"/>
              </a:buClr>
              <a:buNone/>
            </a:pPr>
            <a:r>
              <a:rPr lang="it-IT" sz="2800" dirty="0"/>
              <a:t>«[...] non è di nessun interesse per i ricercatori un approfondimento su questi temi quando non c’è nessun reale potere nelle loro mani. Quindi, finché si è sotto scacco del sistema di valutazione o comunque di produttività che ha delle regole che non si possono cambiare se non con un moto di coscienza collettivo, io […] continuerò a comportarmi come sono tenuto a comportarmi dal punto di vista delle regole, in questo caso dell’ente [...]. </a:t>
            </a:r>
          </a:p>
          <a:p>
            <a:pPr marL="50800" indent="0">
              <a:buNone/>
            </a:pPr>
            <a:endParaRPr lang="it-IT" dirty="0"/>
          </a:p>
        </p:txBody>
      </p:sp>
    </p:spTree>
    <p:extLst>
      <p:ext uri="{BB962C8B-B14F-4D97-AF65-F5344CB8AC3E}">
        <p14:creationId xmlns:p14="http://schemas.microsoft.com/office/powerpoint/2010/main" val="628065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9795180-A85C-88CD-4E5F-D4EE77C25DD2}"/>
              </a:ext>
            </a:extLst>
          </p:cNvPr>
          <p:cNvSpPr>
            <a:spLocks noGrp="1"/>
          </p:cNvSpPr>
          <p:nvPr>
            <p:ph type="sldNum" idx="12"/>
          </p:nvPr>
        </p:nvSpPr>
        <p:spPr/>
        <p:txBody>
          <a:bodyPr/>
          <a:lstStyle/>
          <a:p>
            <a:pPr>
              <a:defRPr/>
            </a:pPr>
            <a:fld id="{00000000-1234-1234-1234-123412341234}" type="slidenum">
              <a:rPr lang="it-IT" smtClean="0"/>
              <a:t>16</a:t>
            </a:fld>
            <a:endParaRPr lang="it-IT"/>
          </a:p>
        </p:txBody>
      </p:sp>
      <p:sp>
        <p:nvSpPr>
          <p:cNvPr id="3" name="Titolo 2">
            <a:extLst>
              <a:ext uri="{FF2B5EF4-FFF2-40B4-BE49-F238E27FC236}">
                <a16:creationId xmlns:a16="http://schemas.microsoft.com/office/drawing/2014/main" id="{EB1F96B0-8CA1-1138-CFB8-0C2639CDEA69}"/>
              </a:ext>
            </a:extLst>
          </p:cNvPr>
          <p:cNvSpPr>
            <a:spLocks noGrp="1"/>
          </p:cNvSpPr>
          <p:nvPr>
            <p:ph type="title"/>
          </p:nvPr>
        </p:nvSpPr>
        <p:spPr/>
        <p:txBody>
          <a:bodyPr>
            <a:normAutofit fontScale="90000"/>
          </a:bodyPr>
          <a:lstStyle/>
          <a:p>
            <a:r>
              <a:rPr lang="it-IT" dirty="0"/>
              <a:t>Risorse informative e formazione</a:t>
            </a:r>
          </a:p>
        </p:txBody>
      </p:sp>
      <p:pic>
        <p:nvPicPr>
          <p:cNvPr id="5" name="Segnaposto contenuto 4">
            <a:extLst>
              <a:ext uri="{FF2B5EF4-FFF2-40B4-BE49-F238E27FC236}">
                <a16:creationId xmlns:a16="http://schemas.microsoft.com/office/drawing/2014/main" id="{7D0B312D-D1AC-E3A0-A335-AA7561B1A3D1}"/>
              </a:ext>
            </a:extLst>
          </p:cNvPr>
          <p:cNvPicPr>
            <a:picLocks noGrp="1" noChangeAspect="1"/>
          </p:cNvPicPr>
          <p:nvPr>
            <p:ph idx="1"/>
          </p:nvPr>
        </p:nvPicPr>
        <p:blipFill>
          <a:blip r:embed="rId2"/>
          <a:stretch>
            <a:fillRect/>
          </a:stretch>
        </p:blipFill>
        <p:spPr>
          <a:xfrm>
            <a:off x="371800" y="1276254"/>
            <a:ext cx="4102674" cy="4305491"/>
          </a:xfrm>
          <a:prstGeom prst="rect">
            <a:avLst/>
          </a:prstGeom>
        </p:spPr>
      </p:pic>
      <p:pic>
        <p:nvPicPr>
          <p:cNvPr id="6" name="Immagine 5">
            <a:extLst>
              <a:ext uri="{FF2B5EF4-FFF2-40B4-BE49-F238E27FC236}">
                <a16:creationId xmlns:a16="http://schemas.microsoft.com/office/drawing/2014/main" id="{DC33C0AA-0831-2CE0-4ED6-0BBF0256D9B2}"/>
              </a:ext>
            </a:extLst>
          </p:cNvPr>
          <p:cNvPicPr>
            <a:picLocks noChangeAspect="1"/>
          </p:cNvPicPr>
          <p:nvPr/>
        </p:nvPicPr>
        <p:blipFill>
          <a:blip r:embed="rId3"/>
          <a:stretch>
            <a:fillRect/>
          </a:stretch>
        </p:blipFill>
        <p:spPr>
          <a:xfrm>
            <a:off x="8486116" y="1081597"/>
            <a:ext cx="3090171" cy="4694806"/>
          </a:xfrm>
          <a:prstGeom prst="rect">
            <a:avLst/>
          </a:prstGeom>
        </p:spPr>
      </p:pic>
      <p:pic>
        <p:nvPicPr>
          <p:cNvPr id="7" name="Immagine 6">
            <a:extLst>
              <a:ext uri="{FF2B5EF4-FFF2-40B4-BE49-F238E27FC236}">
                <a16:creationId xmlns:a16="http://schemas.microsoft.com/office/drawing/2014/main" id="{68168BB3-9E36-C675-7E72-944BD779FA4B}"/>
              </a:ext>
            </a:extLst>
          </p:cNvPr>
          <p:cNvPicPr>
            <a:picLocks noChangeAspect="1"/>
          </p:cNvPicPr>
          <p:nvPr/>
        </p:nvPicPr>
        <p:blipFill>
          <a:blip r:embed="rId4"/>
          <a:stretch>
            <a:fillRect/>
          </a:stretch>
        </p:blipFill>
        <p:spPr>
          <a:xfrm>
            <a:off x="4607853" y="1051791"/>
            <a:ext cx="3260363" cy="4759028"/>
          </a:xfrm>
          <a:prstGeom prst="rect">
            <a:avLst/>
          </a:prstGeom>
        </p:spPr>
      </p:pic>
      <p:sp>
        <p:nvSpPr>
          <p:cNvPr id="8" name="Google Shape;91;p13">
            <a:extLst>
              <a:ext uri="{FF2B5EF4-FFF2-40B4-BE49-F238E27FC236}">
                <a16:creationId xmlns:a16="http://schemas.microsoft.com/office/drawing/2014/main" id="{6C944CD0-7B94-15E1-348E-1FD4FCACB042}"/>
              </a:ext>
            </a:extLst>
          </p:cNvPr>
          <p:cNvSpPr txBox="1"/>
          <p:nvPr/>
        </p:nvSpPr>
        <p:spPr>
          <a:xfrm>
            <a:off x="1657199" y="845367"/>
            <a:ext cx="3126225" cy="430887"/>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it-IT" sz="2000" i="1" dirty="0">
                <a:solidFill>
                  <a:srgbClr val="1E3048"/>
                </a:solidFill>
                <a:highlight>
                  <a:srgbClr val="FFFF00"/>
                </a:highlight>
                <a:ea typeface="Montserrat"/>
                <a:cs typeface="Montserrat"/>
                <a:sym typeface="Montserrat"/>
              </a:rPr>
              <a:t>www.right2pub.eu</a:t>
            </a:r>
            <a:endParaRPr sz="2000" i="1" dirty="0" err="1">
              <a:solidFill>
                <a:srgbClr val="1E3048"/>
              </a:solidFill>
              <a:highlight>
                <a:srgbClr val="FFFF00"/>
              </a:highlight>
              <a:ea typeface="Montserrat"/>
              <a:cs typeface="Montserrat"/>
              <a:sym typeface="Montserrat"/>
            </a:endParaRPr>
          </a:p>
        </p:txBody>
      </p:sp>
    </p:spTree>
    <p:extLst>
      <p:ext uri="{BB962C8B-B14F-4D97-AF65-F5344CB8AC3E}">
        <p14:creationId xmlns:p14="http://schemas.microsoft.com/office/powerpoint/2010/main" val="3401069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9901576-B572-448D-A71E-CA154025F01B}"/>
              </a:ext>
            </a:extLst>
          </p:cNvPr>
          <p:cNvSpPr>
            <a:spLocks noGrp="1"/>
          </p:cNvSpPr>
          <p:nvPr>
            <p:ph type="sldNum" idx="12"/>
          </p:nvPr>
        </p:nvSpPr>
        <p:spPr/>
        <p:txBody>
          <a:bodyPr/>
          <a:lstStyle/>
          <a:p>
            <a:pPr>
              <a:defRPr/>
            </a:pPr>
            <a:fld id="{00000000-1234-1234-1234-123412341234}" type="slidenum">
              <a:rPr lang="it-IT" smtClean="0"/>
              <a:t>17</a:t>
            </a:fld>
            <a:endParaRPr lang="it-IT"/>
          </a:p>
        </p:txBody>
      </p:sp>
      <p:sp>
        <p:nvSpPr>
          <p:cNvPr id="3" name="Titolo 2">
            <a:extLst>
              <a:ext uri="{FF2B5EF4-FFF2-40B4-BE49-F238E27FC236}">
                <a16:creationId xmlns:a16="http://schemas.microsoft.com/office/drawing/2014/main" id="{1FC9AADD-66A7-2A33-0075-BFE4332931FE}"/>
              </a:ext>
            </a:extLst>
          </p:cNvPr>
          <p:cNvSpPr>
            <a:spLocks noGrp="1"/>
          </p:cNvSpPr>
          <p:nvPr>
            <p:ph type="title"/>
          </p:nvPr>
        </p:nvSpPr>
        <p:spPr/>
        <p:txBody>
          <a:bodyPr>
            <a:normAutofit fontScale="90000"/>
          </a:bodyPr>
          <a:lstStyle/>
          <a:p>
            <a:r>
              <a:rPr lang="it-IT" dirty="0"/>
              <a:t>Una guida pratica</a:t>
            </a:r>
          </a:p>
        </p:txBody>
      </p:sp>
      <p:pic>
        <p:nvPicPr>
          <p:cNvPr id="5" name="Immagine 4">
            <a:extLst>
              <a:ext uri="{FF2B5EF4-FFF2-40B4-BE49-F238E27FC236}">
                <a16:creationId xmlns:a16="http://schemas.microsoft.com/office/drawing/2014/main" id="{A6441641-E96F-9A1E-B013-D4DE7B68428E}"/>
              </a:ext>
            </a:extLst>
          </p:cNvPr>
          <p:cNvPicPr>
            <a:picLocks noChangeAspect="1"/>
          </p:cNvPicPr>
          <p:nvPr/>
        </p:nvPicPr>
        <p:blipFill>
          <a:blip r:embed="rId2"/>
          <a:stretch>
            <a:fillRect/>
          </a:stretch>
        </p:blipFill>
        <p:spPr>
          <a:xfrm>
            <a:off x="1268905" y="1465986"/>
            <a:ext cx="2978978" cy="4229343"/>
          </a:xfrm>
          <a:prstGeom prst="rect">
            <a:avLst/>
          </a:prstGeom>
          <a:ln w="28575">
            <a:solidFill>
              <a:schemeClr val="accent1"/>
            </a:solidFill>
          </a:ln>
        </p:spPr>
      </p:pic>
      <p:pic>
        <p:nvPicPr>
          <p:cNvPr id="6" name="Immagine 5">
            <a:extLst>
              <a:ext uri="{FF2B5EF4-FFF2-40B4-BE49-F238E27FC236}">
                <a16:creationId xmlns:a16="http://schemas.microsoft.com/office/drawing/2014/main" id="{32818BF0-1768-B5E8-453D-72CA1D796E2F}"/>
              </a:ext>
            </a:extLst>
          </p:cNvPr>
          <p:cNvPicPr>
            <a:picLocks noChangeAspect="1"/>
          </p:cNvPicPr>
          <p:nvPr/>
        </p:nvPicPr>
        <p:blipFill>
          <a:blip r:embed="rId3"/>
          <a:stretch>
            <a:fillRect/>
          </a:stretch>
        </p:blipFill>
        <p:spPr>
          <a:xfrm>
            <a:off x="4653340" y="547277"/>
            <a:ext cx="3137263" cy="1976135"/>
          </a:xfrm>
          <a:prstGeom prst="rect">
            <a:avLst/>
          </a:prstGeom>
          <a:ln w="12700">
            <a:solidFill>
              <a:schemeClr val="accent1"/>
            </a:solidFill>
          </a:ln>
        </p:spPr>
      </p:pic>
      <p:pic>
        <p:nvPicPr>
          <p:cNvPr id="7" name="Immagine 6">
            <a:extLst>
              <a:ext uri="{FF2B5EF4-FFF2-40B4-BE49-F238E27FC236}">
                <a16:creationId xmlns:a16="http://schemas.microsoft.com/office/drawing/2014/main" id="{895B9BB0-ECAB-E15F-EFE2-E33702740BDE}"/>
              </a:ext>
            </a:extLst>
          </p:cNvPr>
          <p:cNvPicPr>
            <a:picLocks noChangeAspect="1"/>
          </p:cNvPicPr>
          <p:nvPr/>
        </p:nvPicPr>
        <p:blipFill>
          <a:blip r:embed="rId4"/>
          <a:stretch>
            <a:fillRect/>
          </a:stretch>
        </p:blipFill>
        <p:spPr>
          <a:xfrm>
            <a:off x="4799838" y="1348499"/>
            <a:ext cx="3079746" cy="2150075"/>
          </a:xfrm>
          <a:prstGeom prst="rect">
            <a:avLst/>
          </a:prstGeom>
          <a:ln w="12700">
            <a:solidFill>
              <a:schemeClr val="accent1"/>
            </a:solidFill>
          </a:ln>
        </p:spPr>
      </p:pic>
      <p:pic>
        <p:nvPicPr>
          <p:cNvPr id="8" name="Immagine 7">
            <a:extLst>
              <a:ext uri="{FF2B5EF4-FFF2-40B4-BE49-F238E27FC236}">
                <a16:creationId xmlns:a16="http://schemas.microsoft.com/office/drawing/2014/main" id="{4845957B-787E-454A-69F9-FBE28080C2FE}"/>
              </a:ext>
            </a:extLst>
          </p:cNvPr>
          <p:cNvPicPr>
            <a:picLocks noChangeAspect="1"/>
          </p:cNvPicPr>
          <p:nvPr/>
        </p:nvPicPr>
        <p:blipFill>
          <a:blip r:embed="rId5"/>
          <a:stretch>
            <a:fillRect/>
          </a:stretch>
        </p:blipFill>
        <p:spPr>
          <a:xfrm>
            <a:off x="4983277" y="2115522"/>
            <a:ext cx="3079746" cy="2274429"/>
          </a:xfrm>
          <a:prstGeom prst="rect">
            <a:avLst/>
          </a:prstGeom>
          <a:ln w="12700">
            <a:solidFill>
              <a:schemeClr val="accent1"/>
            </a:solidFill>
          </a:ln>
        </p:spPr>
      </p:pic>
      <p:pic>
        <p:nvPicPr>
          <p:cNvPr id="9" name="Immagine 8">
            <a:extLst>
              <a:ext uri="{FF2B5EF4-FFF2-40B4-BE49-F238E27FC236}">
                <a16:creationId xmlns:a16="http://schemas.microsoft.com/office/drawing/2014/main" id="{BE097997-0E5D-A2FF-0738-8A8F4D227EAE}"/>
              </a:ext>
            </a:extLst>
          </p:cNvPr>
          <p:cNvPicPr>
            <a:picLocks noChangeAspect="1"/>
          </p:cNvPicPr>
          <p:nvPr/>
        </p:nvPicPr>
        <p:blipFill>
          <a:blip r:embed="rId6"/>
          <a:stretch>
            <a:fillRect/>
          </a:stretch>
        </p:blipFill>
        <p:spPr>
          <a:xfrm>
            <a:off x="5174319" y="2856598"/>
            <a:ext cx="3079746" cy="2005776"/>
          </a:xfrm>
          <a:prstGeom prst="rect">
            <a:avLst/>
          </a:prstGeom>
          <a:ln w="12700">
            <a:solidFill>
              <a:schemeClr val="accent1"/>
            </a:solidFill>
          </a:ln>
        </p:spPr>
      </p:pic>
      <p:pic>
        <p:nvPicPr>
          <p:cNvPr id="10" name="Immagine 9">
            <a:extLst>
              <a:ext uri="{FF2B5EF4-FFF2-40B4-BE49-F238E27FC236}">
                <a16:creationId xmlns:a16="http://schemas.microsoft.com/office/drawing/2014/main" id="{DE12BB69-0FC8-F5D6-5514-FFB4AE0F35E5}"/>
              </a:ext>
            </a:extLst>
          </p:cNvPr>
          <p:cNvPicPr>
            <a:picLocks noChangeAspect="1"/>
          </p:cNvPicPr>
          <p:nvPr/>
        </p:nvPicPr>
        <p:blipFill>
          <a:blip r:embed="rId7"/>
          <a:stretch>
            <a:fillRect/>
          </a:stretch>
        </p:blipFill>
        <p:spPr>
          <a:xfrm>
            <a:off x="5531388" y="3585923"/>
            <a:ext cx="3062062" cy="1998182"/>
          </a:xfrm>
          <a:prstGeom prst="rect">
            <a:avLst/>
          </a:prstGeom>
          <a:ln w="12700">
            <a:solidFill>
              <a:schemeClr val="accent1"/>
            </a:solidFill>
          </a:ln>
        </p:spPr>
      </p:pic>
      <p:pic>
        <p:nvPicPr>
          <p:cNvPr id="11" name="Segnaposto contenuto 10">
            <a:extLst>
              <a:ext uri="{FF2B5EF4-FFF2-40B4-BE49-F238E27FC236}">
                <a16:creationId xmlns:a16="http://schemas.microsoft.com/office/drawing/2014/main" id="{694AECE1-6A25-DFFF-27C0-8E2BFDC89BB2}"/>
              </a:ext>
            </a:extLst>
          </p:cNvPr>
          <p:cNvPicPr>
            <a:picLocks noGrp="1" noChangeAspect="1"/>
          </p:cNvPicPr>
          <p:nvPr>
            <p:ph idx="1"/>
          </p:nvPr>
        </p:nvPicPr>
        <p:blipFill>
          <a:blip r:embed="rId8"/>
          <a:stretch>
            <a:fillRect/>
          </a:stretch>
        </p:blipFill>
        <p:spPr>
          <a:xfrm>
            <a:off x="9110308" y="2737347"/>
            <a:ext cx="2884360" cy="2869662"/>
          </a:xfrm>
          <a:prstGeom prst="rect">
            <a:avLst/>
          </a:prstGeom>
        </p:spPr>
      </p:pic>
      <p:pic>
        <p:nvPicPr>
          <p:cNvPr id="12" name="Immagine 11">
            <a:extLst>
              <a:ext uri="{FF2B5EF4-FFF2-40B4-BE49-F238E27FC236}">
                <a16:creationId xmlns:a16="http://schemas.microsoft.com/office/drawing/2014/main" id="{D6AA772C-8514-CD32-BD61-48535E7E2832}"/>
              </a:ext>
            </a:extLst>
          </p:cNvPr>
          <p:cNvPicPr>
            <a:picLocks noChangeAspect="1"/>
          </p:cNvPicPr>
          <p:nvPr/>
        </p:nvPicPr>
        <p:blipFill>
          <a:blip r:embed="rId9"/>
          <a:stretch>
            <a:fillRect/>
          </a:stretch>
        </p:blipFill>
        <p:spPr>
          <a:xfrm rot="5400000">
            <a:off x="8881427" y="-133273"/>
            <a:ext cx="2274428" cy="3174204"/>
          </a:xfrm>
          <a:prstGeom prst="rect">
            <a:avLst/>
          </a:prstGeom>
        </p:spPr>
      </p:pic>
    </p:spTree>
    <p:extLst>
      <p:ext uri="{BB962C8B-B14F-4D97-AF65-F5344CB8AC3E}">
        <p14:creationId xmlns:p14="http://schemas.microsoft.com/office/powerpoint/2010/main" val="4279367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EFB7862-502B-740C-C390-1B5DB8088FB9}"/>
              </a:ext>
            </a:extLst>
          </p:cNvPr>
          <p:cNvSpPr>
            <a:spLocks noGrp="1"/>
          </p:cNvSpPr>
          <p:nvPr>
            <p:ph type="sldNum" idx="12"/>
          </p:nvPr>
        </p:nvSpPr>
        <p:spPr/>
        <p:txBody>
          <a:bodyPr/>
          <a:lstStyle/>
          <a:p>
            <a:pPr>
              <a:defRPr/>
            </a:pPr>
            <a:fld id="{00000000-1234-1234-1234-123412341234}" type="slidenum">
              <a:rPr lang="it-IT" smtClean="0"/>
              <a:t>18</a:t>
            </a:fld>
            <a:endParaRPr lang="it-IT"/>
          </a:p>
        </p:txBody>
      </p:sp>
      <p:sp>
        <p:nvSpPr>
          <p:cNvPr id="3" name="Titolo 2">
            <a:extLst>
              <a:ext uri="{FF2B5EF4-FFF2-40B4-BE49-F238E27FC236}">
                <a16:creationId xmlns:a16="http://schemas.microsoft.com/office/drawing/2014/main" id="{EDEDE257-E743-5E49-5EB4-B58B72FF7091}"/>
              </a:ext>
            </a:extLst>
          </p:cNvPr>
          <p:cNvSpPr>
            <a:spLocks noGrp="1"/>
          </p:cNvSpPr>
          <p:nvPr>
            <p:ph type="title"/>
          </p:nvPr>
        </p:nvSpPr>
        <p:spPr/>
        <p:txBody>
          <a:bodyPr>
            <a:normAutofit fontScale="90000"/>
          </a:bodyPr>
          <a:lstStyle/>
          <a:p>
            <a:r>
              <a:rPr lang="it-IT" dirty="0"/>
              <a:t>Un volume</a:t>
            </a:r>
          </a:p>
        </p:txBody>
      </p:sp>
      <p:pic>
        <p:nvPicPr>
          <p:cNvPr id="6" name="Segnaposto contenuto 4">
            <a:extLst>
              <a:ext uri="{FF2B5EF4-FFF2-40B4-BE49-F238E27FC236}">
                <a16:creationId xmlns:a16="http://schemas.microsoft.com/office/drawing/2014/main" id="{C672DD49-A334-7B1F-1414-5FC5B6114C25}"/>
              </a:ext>
            </a:extLst>
          </p:cNvPr>
          <p:cNvPicPr>
            <a:picLocks noChangeAspect="1"/>
          </p:cNvPicPr>
          <p:nvPr/>
        </p:nvPicPr>
        <p:blipFill>
          <a:blip r:embed="rId2"/>
          <a:stretch>
            <a:fillRect/>
          </a:stretch>
        </p:blipFill>
        <p:spPr bwMode="auto">
          <a:xfrm>
            <a:off x="479276" y="1000512"/>
            <a:ext cx="3504590" cy="4351338"/>
          </a:xfrm>
          <a:prstGeom prst="rect">
            <a:avLst/>
          </a:prstGeom>
          <a:noFill/>
          <a:ln>
            <a:noFill/>
          </a:ln>
        </p:spPr>
      </p:pic>
      <p:pic>
        <p:nvPicPr>
          <p:cNvPr id="7" name="Immagine 6">
            <a:extLst>
              <a:ext uri="{FF2B5EF4-FFF2-40B4-BE49-F238E27FC236}">
                <a16:creationId xmlns:a16="http://schemas.microsoft.com/office/drawing/2014/main" id="{D6553EC5-0AE4-44ED-E2D1-C7A6E8C77F27}"/>
              </a:ext>
            </a:extLst>
          </p:cNvPr>
          <p:cNvPicPr>
            <a:picLocks noChangeAspect="1"/>
          </p:cNvPicPr>
          <p:nvPr/>
        </p:nvPicPr>
        <p:blipFill>
          <a:blip r:embed="rId3"/>
          <a:stretch>
            <a:fillRect/>
          </a:stretch>
        </p:blipFill>
        <p:spPr>
          <a:xfrm>
            <a:off x="4231123" y="272143"/>
            <a:ext cx="4542598" cy="5694445"/>
          </a:xfrm>
          <a:prstGeom prst="rect">
            <a:avLst/>
          </a:prstGeom>
          <a:ln w="3175">
            <a:solidFill>
              <a:srgbClr val="0070C0"/>
            </a:solidFill>
          </a:ln>
        </p:spPr>
      </p:pic>
      <p:pic>
        <p:nvPicPr>
          <p:cNvPr id="8" name="Immagine 7">
            <a:extLst>
              <a:ext uri="{FF2B5EF4-FFF2-40B4-BE49-F238E27FC236}">
                <a16:creationId xmlns:a16="http://schemas.microsoft.com/office/drawing/2014/main" id="{7DAEBECF-B774-7856-F17D-088E5BB57EDC}"/>
              </a:ext>
            </a:extLst>
          </p:cNvPr>
          <p:cNvPicPr>
            <a:picLocks noChangeAspect="1"/>
          </p:cNvPicPr>
          <p:nvPr/>
        </p:nvPicPr>
        <p:blipFill>
          <a:blip r:embed="rId4"/>
          <a:stretch>
            <a:fillRect/>
          </a:stretch>
        </p:blipFill>
        <p:spPr>
          <a:xfrm>
            <a:off x="7960685" y="385774"/>
            <a:ext cx="4205959" cy="5580814"/>
          </a:xfrm>
          <a:prstGeom prst="rect">
            <a:avLst/>
          </a:prstGeom>
          <a:ln w="3175">
            <a:solidFill>
              <a:srgbClr val="0070C0"/>
            </a:solidFill>
          </a:ln>
        </p:spPr>
      </p:pic>
    </p:spTree>
    <p:extLst>
      <p:ext uri="{BB962C8B-B14F-4D97-AF65-F5344CB8AC3E}">
        <p14:creationId xmlns:p14="http://schemas.microsoft.com/office/powerpoint/2010/main" val="2071974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1856D14-F6E9-A80C-D431-4819B6F621B0}"/>
              </a:ext>
            </a:extLst>
          </p:cNvPr>
          <p:cNvSpPr>
            <a:spLocks noGrp="1"/>
          </p:cNvSpPr>
          <p:nvPr>
            <p:ph type="sldNum" idx="12"/>
          </p:nvPr>
        </p:nvSpPr>
        <p:spPr/>
        <p:txBody>
          <a:bodyPr/>
          <a:lstStyle/>
          <a:p>
            <a:pPr>
              <a:defRPr/>
            </a:pPr>
            <a:fld id="{00000000-1234-1234-1234-123412341234}" type="slidenum">
              <a:rPr lang="it-IT" smtClean="0"/>
              <a:t>19</a:t>
            </a:fld>
            <a:endParaRPr lang="it-IT"/>
          </a:p>
        </p:txBody>
      </p:sp>
      <p:sp>
        <p:nvSpPr>
          <p:cNvPr id="4" name="Segnaposto contenuto 3">
            <a:extLst>
              <a:ext uri="{FF2B5EF4-FFF2-40B4-BE49-F238E27FC236}">
                <a16:creationId xmlns:a16="http://schemas.microsoft.com/office/drawing/2014/main" id="{C0C69B4E-D30E-7C6A-57E0-361178EAF317}"/>
              </a:ext>
            </a:extLst>
          </p:cNvPr>
          <p:cNvSpPr>
            <a:spLocks noGrp="1"/>
          </p:cNvSpPr>
          <p:nvPr>
            <p:ph idx="1"/>
          </p:nvPr>
        </p:nvSpPr>
        <p:spPr>
          <a:xfrm>
            <a:off x="5527040" y="513974"/>
            <a:ext cx="6441440" cy="4587751"/>
          </a:xfrm>
        </p:spPr>
        <p:txBody>
          <a:bodyPr>
            <a:normAutofit lnSpcReduction="10000"/>
          </a:bodyPr>
          <a:lstStyle/>
          <a:p>
            <a:pPr marL="50800" indent="0">
              <a:buNone/>
            </a:pPr>
            <a:r>
              <a:rPr lang="it-IT" sz="2000" dirty="0"/>
              <a:t>Iniziativa, elaborata nel febbraio 2024, promossa da: Creative Commons Capitolo italiano; Istituto di Informatica Giuridica e Sistemi Giudiziari, Consiglio Nazionale delle Ricerche - IGSG-CNR (Membro istituzionale di Creative Commons Capitolo italiano); Wikimedia Italia; AISA - Associazione italiana per la promozione della scienza aperta; Open </a:t>
            </a:r>
            <a:r>
              <a:rPr lang="it-IT" sz="2000" dirty="0" err="1"/>
              <a:t>Education</a:t>
            </a:r>
            <a:r>
              <a:rPr lang="it-IT" sz="2000" dirty="0"/>
              <a:t> Italia.</a:t>
            </a:r>
          </a:p>
          <a:p>
            <a:pPr marL="50800" indent="0">
              <a:buNone/>
            </a:pPr>
            <a:r>
              <a:rPr lang="it-IT" sz="2000" dirty="0"/>
              <a:t>Raccomandazioni (indirizzate a decisori politici, università, istituti di ricerca e istituti preposti al finanziamento della ricerca, biblioteche e ricercatori) in materia di</a:t>
            </a:r>
          </a:p>
          <a:p>
            <a:pPr>
              <a:buFontTx/>
              <a:buChar char="-"/>
              <a:tabLst>
                <a:tab pos="355600" algn="l"/>
              </a:tabLst>
            </a:pPr>
            <a:r>
              <a:rPr lang="it-IT" sz="2000" dirty="0"/>
              <a:t>Diritto alla ricerca</a:t>
            </a:r>
          </a:p>
          <a:p>
            <a:pPr>
              <a:buFontTx/>
              <a:buChar char="-"/>
              <a:tabLst>
                <a:tab pos="355600" algn="l"/>
              </a:tabLst>
            </a:pPr>
            <a:r>
              <a:rPr lang="it-IT" sz="2000" dirty="0"/>
              <a:t>Diritto all'educazione</a:t>
            </a:r>
          </a:p>
          <a:p>
            <a:pPr>
              <a:buFontTx/>
              <a:buChar char="-"/>
              <a:tabLst>
                <a:tab pos="355600" algn="l"/>
              </a:tabLst>
            </a:pPr>
            <a:r>
              <a:rPr lang="it-IT" sz="2000" dirty="0"/>
              <a:t>Tutela del pubblico dominio</a:t>
            </a:r>
          </a:p>
          <a:p>
            <a:pPr>
              <a:buFontTx/>
              <a:buChar char="-"/>
              <a:tabLst>
                <a:tab pos="355600" algn="l"/>
              </a:tabLst>
            </a:pPr>
            <a:r>
              <a:rPr lang="it-IT" sz="2000" dirty="0"/>
              <a:t>Ulteriori raccomandazioni (</a:t>
            </a:r>
            <a:r>
              <a:rPr lang="it-IT" sz="2000" dirty="0" err="1"/>
              <a:t>eBook</a:t>
            </a:r>
            <a:r>
              <a:rPr lang="it-IT" sz="2000" dirty="0"/>
              <a:t>, dati, software libero e formati aperti)</a:t>
            </a:r>
          </a:p>
        </p:txBody>
      </p:sp>
      <p:pic>
        <p:nvPicPr>
          <p:cNvPr id="5" name="Google Shape;348;g316228443b0_0_126">
            <a:extLst>
              <a:ext uri="{FF2B5EF4-FFF2-40B4-BE49-F238E27FC236}">
                <a16:creationId xmlns:a16="http://schemas.microsoft.com/office/drawing/2014/main" id="{511B0260-74F3-14FA-776E-B6144527CD29}"/>
              </a:ext>
            </a:extLst>
          </p:cNvPr>
          <p:cNvPicPr preferRelativeResize="0"/>
          <p:nvPr/>
        </p:nvPicPr>
        <p:blipFill>
          <a:blip r:embed="rId2">
            <a:alphaModFix/>
          </a:blip>
          <a:stretch>
            <a:fillRect/>
          </a:stretch>
        </p:blipFill>
        <p:spPr>
          <a:xfrm>
            <a:off x="1087120" y="156671"/>
            <a:ext cx="4267200" cy="5583729"/>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65508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BD0F77-1695-A852-C38C-62748C01273E}"/>
              </a:ext>
            </a:extLst>
          </p:cNvPr>
          <p:cNvSpPr>
            <a:spLocks noGrp="1"/>
          </p:cNvSpPr>
          <p:nvPr>
            <p:ph type="sldNum" idx="12"/>
          </p:nvPr>
        </p:nvSpPr>
        <p:spPr/>
        <p:txBody>
          <a:bodyPr/>
          <a:lstStyle/>
          <a:p>
            <a:pPr>
              <a:defRPr/>
            </a:pPr>
            <a:fld id="{00000000-1234-1234-1234-123412341234}" type="slidenum">
              <a:rPr lang="it-IT" smtClean="0"/>
              <a:t>2</a:t>
            </a:fld>
            <a:endParaRPr lang="it-IT"/>
          </a:p>
        </p:txBody>
      </p:sp>
      <p:sp>
        <p:nvSpPr>
          <p:cNvPr id="3" name="Footer Placeholder 2">
            <a:extLst>
              <a:ext uri="{FF2B5EF4-FFF2-40B4-BE49-F238E27FC236}">
                <a16:creationId xmlns:a16="http://schemas.microsoft.com/office/drawing/2014/main" id="{25D20495-38B6-2518-0D4E-E5F33B3DA6D0}"/>
              </a:ext>
            </a:extLst>
          </p:cNvPr>
          <p:cNvSpPr>
            <a:spLocks noGrp="1"/>
          </p:cNvSpPr>
          <p:nvPr>
            <p:ph type="ftr" idx="4294967295"/>
          </p:nvPr>
        </p:nvSpPr>
        <p:spPr>
          <a:xfrm>
            <a:off x="3759466" y="6111870"/>
            <a:ext cx="7594334" cy="276094"/>
          </a:xfrm>
        </p:spPr>
        <p:txBody>
          <a:bodyPr/>
          <a:lstStyle/>
          <a:p>
            <a:pPr algn="l">
              <a:lnSpc>
                <a:spcPts val="900"/>
              </a:lnSpc>
              <a:defRPr/>
            </a:pPr>
            <a:r>
              <a:rPr lang="it-IT" dirty="0">
                <a:solidFill>
                  <a:schemeClr val="bg1"/>
                </a:solidFill>
              </a:rPr>
              <a:t>Autore, Titolo, </a:t>
            </a:r>
          </a:p>
          <a:p>
            <a:pPr algn="l">
              <a:lnSpc>
                <a:spcPts val="900"/>
              </a:lnSpc>
              <a:defRPr/>
            </a:pPr>
            <a:r>
              <a:rPr lang="it-IT" dirty="0">
                <a:solidFill>
                  <a:schemeClr val="bg1"/>
                </a:solidFill>
              </a:rPr>
              <a:t>Secondo convegno del GLOS della </a:t>
            </a:r>
            <a:r>
              <a:rPr lang="it-IT" dirty="0" err="1">
                <a:solidFill>
                  <a:schemeClr val="bg1"/>
                </a:solidFill>
              </a:rPr>
              <a:t>CoPER</a:t>
            </a:r>
            <a:r>
              <a:rPr lang="it-IT" dirty="0">
                <a:solidFill>
                  <a:schemeClr val="bg1"/>
                </a:solidFill>
              </a:rPr>
              <a:t> - INFN Laboratori Nazionali di Frascati, 27-28 novembre 2024</a:t>
            </a:r>
          </a:p>
        </p:txBody>
      </p:sp>
      <p:sp>
        <p:nvSpPr>
          <p:cNvPr id="4" name="Title 3">
            <a:extLst>
              <a:ext uri="{FF2B5EF4-FFF2-40B4-BE49-F238E27FC236}">
                <a16:creationId xmlns:a16="http://schemas.microsoft.com/office/drawing/2014/main" id="{FCD7D0EC-8EEE-8B01-59A1-62AAD8BB8E77}"/>
              </a:ext>
            </a:extLst>
          </p:cNvPr>
          <p:cNvSpPr>
            <a:spLocks noGrp="1"/>
          </p:cNvSpPr>
          <p:nvPr>
            <p:ph type="title"/>
          </p:nvPr>
        </p:nvSpPr>
        <p:spPr/>
        <p:txBody>
          <a:bodyPr>
            <a:normAutofit fontScale="90000"/>
          </a:bodyPr>
          <a:lstStyle/>
          <a:p>
            <a:r>
              <a:rPr lang="en-GB" dirty="0"/>
              <a:t>Il </a:t>
            </a:r>
            <a:r>
              <a:rPr lang="en-GB" dirty="0" err="1"/>
              <a:t>progetto</a:t>
            </a:r>
            <a:endParaRPr lang="en-GB" dirty="0"/>
          </a:p>
        </p:txBody>
      </p:sp>
      <p:sp>
        <p:nvSpPr>
          <p:cNvPr id="5" name="Content Placeholder 4">
            <a:extLst>
              <a:ext uri="{FF2B5EF4-FFF2-40B4-BE49-F238E27FC236}">
                <a16:creationId xmlns:a16="http://schemas.microsoft.com/office/drawing/2014/main" id="{57D0CB9C-5D9C-C0E7-DDA6-6F4871DD4ACE}"/>
              </a:ext>
            </a:extLst>
          </p:cNvPr>
          <p:cNvSpPr>
            <a:spLocks noGrp="1"/>
          </p:cNvSpPr>
          <p:nvPr>
            <p:ph idx="1"/>
          </p:nvPr>
        </p:nvSpPr>
        <p:spPr/>
        <p:txBody>
          <a:bodyPr>
            <a:normAutofit fontScale="92500" lnSpcReduction="20000"/>
          </a:bodyPr>
          <a:lstStyle/>
          <a:p>
            <a:pPr marL="0" indent="0">
              <a:buNone/>
            </a:pPr>
            <a:r>
              <a:rPr lang="it-IT" sz="2800" i="1" dirty="0"/>
              <a:t>Promosso</a:t>
            </a:r>
            <a:r>
              <a:rPr lang="it-IT" sz="2800" dirty="0"/>
              <a:t> dall’Istituto di Informatica Giuridica e Sistemi Giudiziari del Consiglio Nazionale delle Ricerche (IGSG-CNR), con la Biblioteca “Dario Nobili” dell’Area della ricerca CNR di Bologna, la Biblioteca e Centro di documentazione scientifica dell’Area della ricerca CNR di Pisa, il Capitolo italiano di Creative Commons e il Coordinamento nazionale di Knowledge </a:t>
            </a:r>
            <a:r>
              <a:rPr lang="it-IT" sz="2800" dirty="0" err="1"/>
              <a:t>Rights</a:t>
            </a:r>
            <a:r>
              <a:rPr lang="it-IT" sz="2800" dirty="0"/>
              <a:t> 21.</a:t>
            </a:r>
          </a:p>
          <a:p>
            <a:pPr marL="0" indent="0">
              <a:buNone/>
            </a:pPr>
            <a:r>
              <a:rPr lang="it-IT" sz="2800" i="1" dirty="0"/>
              <a:t>Finanziato</a:t>
            </a:r>
            <a:r>
              <a:rPr lang="it-IT" sz="2800" dirty="0"/>
              <a:t> da </a:t>
            </a:r>
            <a:r>
              <a:rPr lang="it-IT" sz="2800" dirty="0">
                <a:hlinkClick r:id="rId2"/>
              </a:rPr>
              <a:t>Knowledge </a:t>
            </a:r>
            <a:r>
              <a:rPr lang="it-IT" sz="2800" dirty="0" err="1">
                <a:hlinkClick r:id="rId2"/>
              </a:rPr>
              <a:t>Rights</a:t>
            </a:r>
            <a:r>
              <a:rPr lang="it-IT" sz="2800" dirty="0">
                <a:hlinkClick r:id="rId2"/>
              </a:rPr>
              <a:t> 21</a:t>
            </a:r>
            <a:endParaRPr lang="it-IT" sz="2800" dirty="0"/>
          </a:p>
          <a:p>
            <a:pPr marL="0" indent="0" defTabSz="1371600">
              <a:lnSpc>
                <a:spcPct val="100000"/>
              </a:lnSpc>
              <a:buClr>
                <a:srgbClr val="009999"/>
              </a:buClr>
              <a:buNone/>
            </a:pPr>
            <a:r>
              <a:rPr lang="it-IT" sz="2800" i="1" dirty="0"/>
              <a:t>Obiettivi</a:t>
            </a:r>
            <a:r>
              <a:rPr lang="it-IT" sz="2800" dirty="0"/>
              <a:t>: </a:t>
            </a:r>
            <a:r>
              <a:rPr lang="it-IT" sz="2800" spc="-2" dirty="0">
                <a:solidFill>
                  <a:srgbClr val="000000"/>
                </a:solidFill>
                <a:cs typeface="Arial" panose="020B0604020202020204" pitchFamily="34" charset="0"/>
              </a:rPr>
              <a:t>p</a:t>
            </a:r>
            <a:r>
              <a:rPr lang="it-IT" sz="2800" spc="-2" dirty="0">
                <a:solidFill>
                  <a:srgbClr val="000000"/>
                </a:solidFill>
                <a:ea typeface="Times New Roman"/>
                <a:cs typeface="Arial" panose="020B0604020202020204" pitchFamily="34" charset="0"/>
              </a:rPr>
              <a:t>romuovere tra i ricercatori la consapevolezza dei propri diritti in quanto autori, partendo da una analisi della percezione e delle conoscenze dei ricercatori in materia di diritto d'autore;  proporre e sostenere politiche di conservazione dei diritti e iniziative volte a introdurre il diritto di ripubblicazione in ambito scientifico a livello legislativo nazionale</a:t>
            </a:r>
            <a:endParaRPr lang="it-IT" sz="2800" spc="-2" dirty="0">
              <a:solidFill>
                <a:prstClr val="black"/>
              </a:solidFill>
            </a:endParaRPr>
          </a:p>
          <a:p>
            <a:pPr marL="0" indent="0">
              <a:buNone/>
            </a:pPr>
            <a:r>
              <a:rPr lang="it-IT" sz="2800" i="1" dirty="0"/>
              <a:t>Attività:</a:t>
            </a:r>
            <a:r>
              <a:rPr lang="it-IT" sz="2800" dirty="0"/>
              <a:t> (1) Indagine e analisi dei dati raccolti; (2) elaborazione e raccolta di risorse informative e attività di formazione; (3) advocacy</a:t>
            </a:r>
          </a:p>
          <a:p>
            <a:pPr marL="50800" indent="0">
              <a:buNone/>
            </a:pPr>
            <a:endParaRPr lang="en-GB" dirty="0"/>
          </a:p>
        </p:txBody>
      </p:sp>
    </p:spTree>
    <p:extLst>
      <p:ext uri="{BB962C8B-B14F-4D97-AF65-F5344CB8AC3E}">
        <p14:creationId xmlns:p14="http://schemas.microsoft.com/office/powerpoint/2010/main" val="3974193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185DA83-2AEF-C35A-E372-07A21FBDD61B}"/>
              </a:ext>
            </a:extLst>
          </p:cNvPr>
          <p:cNvSpPr>
            <a:spLocks noGrp="1"/>
          </p:cNvSpPr>
          <p:nvPr>
            <p:ph type="sldNum" idx="12"/>
          </p:nvPr>
        </p:nvSpPr>
        <p:spPr/>
        <p:txBody>
          <a:bodyPr/>
          <a:lstStyle/>
          <a:p>
            <a:pPr>
              <a:defRPr/>
            </a:pPr>
            <a:fld id="{00000000-1234-1234-1234-123412341234}" type="slidenum">
              <a:rPr lang="it-IT" smtClean="0"/>
              <a:t>20</a:t>
            </a:fld>
            <a:endParaRPr lang="it-IT"/>
          </a:p>
        </p:txBody>
      </p:sp>
      <p:sp>
        <p:nvSpPr>
          <p:cNvPr id="3" name="Titolo 2">
            <a:extLst>
              <a:ext uri="{FF2B5EF4-FFF2-40B4-BE49-F238E27FC236}">
                <a16:creationId xmlns:a16="http://schemas.microsoft.com/office/drawing/2014/main" id="{4A736520-D830-EF7D-481D-53619D549FE6}"/>
              </a:ext>
            </a:extLst>
          </p:cNvPr>
          <p:cNvSpPr>
            <a:spLocks noGrp="1"/>
          </p:cNvSpPr>
          <p:nvPr>
            <p:ph type="title"/>
          </p:nvPr>
        </p:nvSpPr>
        <p:spPr/>
        <p:txBody>
          <a:bodyPr>
            <a:normAutofit fontScale="90000"/>
          </a:bodyPr>
          <a:lstStyle/>
          <a:p>
            <a:r>
              <a:rPr lang="it-IT" dirty="0"/>
              <a:t>Advocacy</a:t>
            </a:r>
          </a:p>
        </p:txBody>
      </p:sp>
      <p:pic>
        <p:nvPicPr>
          <p:cNvPr id="6" name="Segnaposto contenuto 5" descr="Immagine che contiene testo, schermata, Carattere&#10;&#10;Descrizione generata automaticamente">
            <a:extLst>
              <a:ext uri="{FF2B5EF4-FFF2-40B4-BE49-F238E27FC236}">
                <a16:creationId xmlns:a16="http://schemas.microsoft.com/office/drawing/2014/main" id="{1CCAB658-BA32-0285-7565-640ACEF37116}"/>
              </a:ext>
            </a:extLst>
          </p:cNvPr>
          <p:cNvPicPr>
            <a:picLocks noGrp="1" noChangeAspect="1"/>
          </p:cNvPicPr>
          <p:nvPr>
            <p:ph idx="1"/>
          </p:nvPr>
        </p:nvPicPr>
        <p:blipFill>
          <a:blip r:embed="rId2"/>
          <a:stretch>
            <a:fillRect/>
          </a:stretch>
        </p:blipFill>
        <p:spPr>
          <a:xfrm>
            <a:off x="4522761" y="815372"/>
            <a:ext cx="3550215" cy="4780212"/>
          </a:xfrm>
          <a:ln w="19050">
            <a:solidFill>
              <a:schemeClr val="accent1"/>
            </a:solidFill>
          </a:ln>
        </p:spPr>
      </p:pic>
      <p:pic>
        <p:nvPicPr>
          <p:cNvPr id="7" name="Google Shape;325;g31612027478_1_323">
            <a:extLst>
              <a:ext uri="{FF2B5EF4-FFF2-40B4-BE49-F238E27FC236}">
                <a16:creationId xmlns:a16="http://schemas.microsoft.com/office/drawing/2014/main" id="{46388104-6218-4FB2-9FCC-D7C10BC001EC}"/>
              </a:ext>
            </a:extLst>
          </p:cNvPr>
          <p:cNvPicPr preferRelativeResize="0"/>
          <p:nvPr/>
        </p:nvPicPr>
        <p:blipFill rotWithShape="1">
          <a:blip r:embed="rId3">
            <a:alphaModFix/>
          </a:blip>
          <a:srcRect/>
          <a:stretch/>
        </p:blipFill>
        <p:spPr>
          <a:xfrm>
            <a:off x="715569" y="815372"/>
            <a:ext cx="3632911" cy="4780212"/>
          </a:xfrm>
          <a:prstGeom prst="rect">
            <a:avLst/>
          </a:prstGeom>
          <a:noFill/>
          <a:ln w="19050" cap="flat" cmpd="sng">
            <a:solidFill>
              <a:srgbClr val="366092"/>
            </a:solidFill>
            <a:prstDash val="solid"/>
            <a:round/>
            <a:headEnd type="none" w="sm" len="sm"/>
            <a:tailEnd type="none" w="sm" len="sm"/>
          </a:ln>
          <a:effectLst>
            <a:outerShdw blurRad="57150" dist="19050" dir="5400000" algn="bl" rotWithShape="0">
              <a:srgbClr val="000000">
                <a:alpha val="50000"/>
              </a:srgbClr>
            </a:outerShdw>
          </a:effectLst>
        </p:spPr>
      </p:pic>
      <p:pic>
        <p:nvPicPr>
          <p:cNvPr id="9" name="Immagine 8" descr="Immagine che contiene testo, Carattere, schermata, lettera&#10;&#10;Descrizione generata automaticamente">
            <a:extLst>
              <a:ext uri="{FF2B5EF4-FFF2-40B4-BE49-F238E27FC236}">
                <a16:creationId xmlns:a16="http://schemas.microsoft.com/office/drawing/2014/main" id="{F6C0A73C-CCF2-B0E4-7314-F0410D07C740}"/>
              </a:ext>
            </a:extLst>
          </p:cNvPr>
          <p:cNvPicPr>
            <a:picLocks noChangeAspect="1"/>
          </p:cNvPicPr>
          <p:nvPr/>
        </p:nvPicPr>
        <p:blipFill>
          <a:blip r:embed="rId4"/>
          <a:stretch>
            <a:fillRect/>
          </a:stretch>
        </p:blipFill>
        <p:spPr>
          <a:xfrm>
            <a:off x="8250637" y="503813"/>
            <a:ext cx="3829603" cy="5276273"/>
          </a:xfrm>
          <a:prstGeom prst="rect">
            <a:avLst/>
          </a:prstGeom>
          <a:ln w="19050">
            <a:solidFill>
              <a:schemeClr val="accent1"/>
            </a:solidFill>
          </a:ln>
        </p:spPr>
      </p:pic>
    </p:spTree>
    <p:extLst>
      <p:ext uri="{BB962C8B-B14F-4D97-AF65-F5344CB8AC3E}">
        <p14:creationId xmlns:p14="http://schemas.microsoft.com/office/powerpoint/2010/main" val="854577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C5637CD-BAF7-2617-2EEB-FF19F7232943}"/>
              </a:ext>
            </a:extLst>
          </p:cNvPr>
          <p:cNvSpPr>
            <a:spLocks noGrp="1"/>
          </p:cNvSpPr>
          <p:nvPr>
            <p:ph type="sldNum" idx="12"/>
          </p:nvPr>
        </p:nvSpPr>
        <p:spPr/>
        <p:txBody>
          <a:bodyPr/>
          <a:lstStyle/>
          <a:p>
            <a:pPr>
              <a:defRPr/>
            </a:pPr>
            <a:fld id="{00000000-1234-1234-1234-123412341234}" type="slidenum">
              <a:rPr lang="it-IT" smtClean="0"/>
              <a:t>21</a:t>
            </a:fld>
            <a:endParaRPr lang="it-IT"/>
          </a:p>
        </p:txBody>
      </p:sp>
      <p:sp>
        <p:nvSpPr>
          <p:cNvPr id="4" name="Segnaposto contenuto 3">
            <a:extLst>
              <a:ext uri="{FF2B5EF4-FFF2-40B4-BE49-F238E27FC236}">
                <a16:creationId xmlns:a16="http://schemas.microsoft.com/office/drawing/2014/main" id="{BBE14609-FDCA-8218-07D8-EB0D3609E7CB}"/>
              </a:ext>
            </a:extLst>
          </p:cNvPr>
          <p:cNvSpPr>
            <a:spLocks noGrp="1"/>
          </p:cNvSpPr>
          <p:nvPr>
            <p:ph idx="1"/>
          </p:nvPr>
        </p:nvSpPr>
        <p:spPr>
          <a:xfrm>
            <a:off x="8153400" y="2947165"/>
            <a:ext cx="2128520" cy="1645156"/>
          </a:xfrm>
        </p:spPr>
        <p:txBody>
          <a:bodyPr>
            <a:normAutofit/>
          </a:bodyPr>
          <a:lstStyle/>
          <a:p>
            <a:pPr marL="0" marR="0" lvl="0" indent="0" algn="l" rtl="0">
              <a:lnSpc>
                <a:spcPct val="114001"/>
              </a:lnSpc>
              <a:spcBef>
                <a:spcPts val="0"/>
              </a:spcBef>
              <a:spcAft>
                <a:spcPts val="0"/>
              </a:spcAft>
              <a:buNone/>
            </a:pPr>
            <a:r>
              <a:rPr lang="en-US" sz="4400" b="0" i="0" u="none" strike="noStrike" cap="none" dirty="0" err="1">
                <a:solidFill>
                  <a:srgbClr val="06213C"/>
                </a:solidFill>
                <a:latin typeface="Calibri" panose="020F0502020204030204" pitchFamily="34" charset="0"/>
                <a:ea typeface="Calibri" panose="020F0502020204030204" pitchFamily="34" charset="0"/>
                <a:cs typeface="Calibri" panose="020F0502020204030204" pitchFamily="34" charset="0"/>
                <a:sym typeface="Montserrat"/>
              </a:rPr>
              <a:t>Grazie</a:t>
            </a:r>
            <a:r>
              <a:rPr lang="en-US" sz="3200" b="0" i="0" u="none" strike="noStrike" cap="none" dirty="0">
                <a:solidFill>
                  <a:srgbClr val="06213C"/>
                </a:solidFill>
                <a:latin typeface="Calibri" panose="020F0502020204030204" pitchFamily="34" charset="0"/>
                <a:ea typeface="Calibri" panose="020F0502020204030204" pitchFamily="34" charset="0"/>
                <a:cs typeface="Calibri" panose="020F0502020204030204" pitchFamily="34" charset="0"/>
                <a:sym typeface="Montserrat"/>
              </a:rPr>
              <a:t>!</a:t>
            </a:r>
          </a:p>
          <a:p>
            <a:pPr marL="0" marR="0" lvl="0" indent="0" algn="l" rtl="0">
              <a:lnSpc>
                <a:spcPct val="114001"/>
              </a:lnSpc>
              <a:spcBef>
                <a:spcPts val="0"/>
              </a:spcBef>
              <a:spcAft>
                <a:spcPts val="0"/>
              </a:spcAft>
              <a:buNone/>
            </a:pPr>
            <a:r>
              <a:rPr lang="en-US" sz="1600" dirty="0">
                <a:solidFill>
                  <a:srgbClr val="06213C"/>
                </a:solidFill>
                <a:latin typeface="Calibri" panose="020F0502020204030204" pitchFamily="34" charset="0"/>
                <a:ea typeface="Calibri" panose="020F0502020204030204" pitchFamily="34" charset="0"/>
                <a:cs typeface="Calibri" panose="020F0502020204030204" pitchFamily="34" charset="0"/>
                <a:sym typeface="Montserrat"/>
                <a:hlinkClick r:id="rId2"/>
              </a:rPr>
              <a:t>sebastiano.faro@cnr.it</a:t>
            </a:r>
            <a:endParaRPr lang="en-US" sz="1600" dirty="0">
              <a:solidFill>
                <a:srgbClr val="06213C"/>
              </a:solidFill>
              <a:latin typeface="Calibri" panose="020F0502020204030204" pitchFamily="34" charset="0"/>
              <a:ea typeface="Calibri" panose="020F0502020204030204" pitchFamily="34" charset="0"/>
              <a:cs typeface="Calibri" panose="020F0502020204030204" pitchFamily="34" charset="0"/>
              <a:sym typeface="Montserrat"/>
            </a:endParaRPr>
          </a:p>
          <a:p>
            <a:pPr marL="0" marR="0" lvl="0" indent="0" algn="l" rtl="0">
              <a:lnSpc>
                <a:spcPct val="114001"/>
              </a:lnSpc>
              <a:spcBef>
                <a:spcPts val="0"/>
              </a:spcBef>
              <a:spcAft>
                <a:spcPts val="0"/>
              </a:spcAft>
              <a:buNone/>
            </a:pPr>
            <a:endParaRPr lang="en-US" sz="1600" dirty="0">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B926E6B9-31C6-BB5A-217B-02B3B8647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4181190"/>
            <a:ext cx="2128520" cy="161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416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A6FC509-669F-5F8F-977F-88F1597B464E}"/>
              </a:ext>
            </a:extLst>
          </p:cNvPr>
          <p:cNvSpPr>
            <a:spLocks noGrp="1"/>
          </p:cNvSpPr>
          <p:nvPr>
            <p:ph type="sldNum" idx="12"/>
          </p:nvPr>
        </p:nvSpPr>
        <p:spPr/>
        <p:txBody>
          <a:bodyPr/>
          <a:lstStyle/>
          <a:p>
            <a:pPr>
              <a:defRPr/>
            </a:pPr>
            <a:fld id="{00000000-1234-1234-1234-123412341234}" type="slidenum">
              <a:rPr lang="it-IT" smtClean="0"/>
              <a:t>3</a:t>
            </a:fld>
            <a:endParaRPr lang="it-IT"/>
          </a:p>
        </p:txBody>
      </p:sp>
      <p:sp>
        <p:nvSpPr>
          <p:cNvPr id="3" name="Titolo 2">
            <a:extLst>
              <a:ext uri="{FF2B5EF4-FFF2-40B4-BE49-F238E27FC236}">
                <a16:creationId xmlns:a16="http://schemas.microsoft.com/office/drawing/2014/main" id="{8E292D04-39B9-43E5-1DE1-FFDDBBB1BC4C}"/>
              </a:ext>
            </a:extLst>
          </p:cNvPr>
          <p:cNvSpPr>
            <a:spLocks noGrp="1"/>
          </p:cNvSpPr>
          <p:nvPr>
            <p:ph type="title"/>
          </p:nvPr>
        </p:nvSpPr>
        <p:spPr/>
        <p:txBody>
          <a:bodyPr>
            <a:normAutofit fontScale="90000"/>
          </a:bodyPr>
          <a:lstStyle/>
          <a:p>
            <a:r>
              <a:rPr lang="it-IT" dirty="0"/>
              <a:t>Il contesto (1)</a:t>
            </a:r>
          </a:p>
        </p:txBody>
      </p:sp>
      <p:sp>
        <p:nvSpPr>
          <p:cNvPr id="4" name="Segnaposto contenuto 3">
            <a:extLst>
              <a:ext uri="{FF2B5EF4-FFF2-40B4-BE49-F238E27FC236}">
                <a16:creationId xmlns:a16="http://schemas.microsoft.com/office/drawing/2014/main" id="{AC81919C-5A87-BA38-AAEB-4A42A08EE999}"/>
              </a:ext>
            </a:extLst>
          </p:cNvPr>
          <p:cNvSpPr>
            <a:spLocks noGrp="1"/>
          </p:cNvSpPr>
          <p:nvPr>
            <p:ph idx="1"/>
          </p:nvPr>
        </p:nvSpPr>
        <p:spPr/>
        <p:txBody>
          <a:bodyPr>
            <a:normAutofit fontScale="85000" lnSpcReduction="20000"/>
          </a:bodyPr>
          <a:lstStyle/>
          <a:p>
            <a:pPr marL="0" indent="0">
              <a:buNone/>
            </a:pPr>
            <a:r>
              <a:rPr lang="it-IT" sz="2800" i="1" dirty="0"/>
              <a:t>2022</a:t>
            </a:r>
            <a:r>
              <a:rPr lang="it-IT" sz="2800" dirty="0"/>
              <a:t> </a:t>
            </a:r>
            <a:r>
              <a:rPr lang="it-IT" sz="2800" dirty="0">
                <a:highlight>
                  <a:srgbClr val="FFFF00"/>
                </a:highlight>
              </a:rPr>
              <a:t>Conclusioni del Consiglio sulla valutazione della ricerca e l’attuazione della scienza aperta</a:t>
            </a:r>
            <a:r>
              <a:rPr lang="it-IT" sz="2800" dirty="0"/>
              <a:t> (doc. 10126/22, del 10 giugno 2022) sottolinea la necessità di un accesso senza ostacoli e del riutilizzo a fini di ricerca dei risultati, delle </a:t>
            </a:r>
            <a:r>
              <a:rPr lang="it-IT" sz="2800" dirty="0">
                <a:highlight>
                  <a:srgbClr val="FFFF00"/>
                </a:highlight>
              </a:rPr>
              <a:t>pubblicazioni</a:t>
            </a:r>
            <a:r>
              <a:rPr lang="it-IT" sz="2800" dirty="0"/>
              <a:t> e dei dati provenienti dalla </a:t>
            </a:r>
            <a:r>
              <a:rPr lang="it-IT" sz="2800" dirty="0">
                <a:highlight>
                  <a:srgbClr val="FFFF00"/>
                </a:highlight>
              </a:rPr>
              <a:t>ricerca finanziata con fondi pubblici </a:t>
            </a:r>
            <a:r>
              <a:rPr lang="it-IT" sz="2800" dirty="0"/>
              <a:t>e pone in evidenza i benefici della scienza aperta e dell’</a:t>
            </a:r>
            <a:r>
              <a:rPr lang="it-IT" sz="2800" dirty="0">
                <a:highlight>
                  <a:srgbClr val="FFFF00"/>
                </a:highlight>
              </a:rPr>
              <a:t>accesso aperto immediato alle pubblicazioni di ricerca </a:t>
            </a:r>
            <a:r>
              <a:rPr lang="it-IT" sz="2800" dirty="0"/>
              <a:t>nonché del multilinguismo ai fini di una più ampia comunicazione dei risultati della ricerca. </a:t>
            </a:r>
          </a:p>
          <a:p>
            <a:pPr marL="0" indent="0">
              <a:buNone/>
            </a:pPr>
            <a:r>
              <a:rPr lang="it-IT" sz="2800" i="1" dirty="0"/>
              <a:t>2023</a:t>
            </a:r>
            <a:r>
              <a:rPr lang="it-IT" sz="2800" dirty="0"/>
              <a:t> </a:t>
            </a:r>
            <a:r>
              <a:rPr lang="it-IT" sz="2800" dirty="0">
                <a:highlight>
                  <a:srgbClr val="FFFF00"/>
                </a:highlight>
              </a:rPr>
              <a:t>Conclusioni del Consiglio su “Una pubblicazione accademica di alta qualità, trasparente, aperta, affidabile ed equa” </a:t>
            </a:r>
            <a:r>
              <a:rPr lang="it-IT" sz="2800" dirty="0"/>
              <a:t>(doc. 9616/23, del 23 maggio 2023) ribadisce che è importante accelerare la transizione verso la scienza aperta per migliorare la qualità, l’efficienza e l’impatto della ricerca promuovendo la trasparenza, l’accessibilità, la diversità, la riutilizzabilità, la riproducibilità e l’affidabilità dei risultati della ricerca e che </a:t>
            </a:r>
            <a:r>
              <a:rPr lang="it-IT" sz="2800" dirty="0">
                <a:highlight>
                  <a:srgbClr val="FFFF00"/>
                </a:highlight>
              </a:rPr>
              <a:t>l’accesso aperto alle pubblicazioni accademiche </a:t>
            </a:r>
            <a:r>
              <a:rPr lang="it-IT" sz="2800" dirty="0"/>
              <a:t>– compreso il loro riutilizzo – è uno degli elementi centrali di un sistema di scienza aperta</a:t>
            </a:r>
          </a:p>
          <a:p>
            <a:pPr marL="50800" indent="0">
              <a:buNone/>
            </a:pPr>
            <a:endParaRPr lang="it-IT" dirty="0"/>
          </a:p>
        </p:txBody>
      </p:sp>
    </p:spTree>
    <p:extLst>
      <p:ext uri="{BB962C8B-B14F-4D97-AF65-F5344CB8AC3E}">
        <p14:creationId xmlns:p14="http://schemas.microsoft.com/office/powerpoint/2010/main" val="142225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38B1A77-EFFC-FB0B-A452-8EF0F5F969DB}"/>
              </a:ext>
            </a:extLst>
          </p:cNvPr>
          <p:cNvSpPr>
            <a:spLocks noGrp="1"/>
          </p:cNvSpPr>
          <p:nvPr>
            <p:ph type="sldNum" idx="12"/>
          </p:nvPr>
        </p:nvSpPr>
        <p:spPr/>
        <p:txBody>
          <a:bodyPr/>
          <a:lstStyle/>
          <a:p>
            <a:pPr>
              <a:defRPr/>
            </a:pPr>
            <a:fld id="{00000000-1234-1234-1234-123412341234}" type="slidenum">
              <a:rPr lang="it-IT" smtClean="0"/>
              <a:t>4</a:t>
            </a:fld>
            <a:endParaRPr lang="it-IT"/>
          </a:p>
        </p:txBody>
      </p:sp>
      <p:sp>
        <p:nvSpPr>
          <p:cNvPr id="3" name="Titolo 2">
            <a:extLst>
              <a:ext uri="{FF2B5EF4-FFF2-40B4-BE49-F238E27FC236}">
                <a16:creationId xmlns:a16="http://schemas.microsoft.com/office/drawing/2014/main" id="{F477BE2A-0C54-617F-C56F-7BCD7930F746}"/>
              </a:ext>
            </a:extLst>
          </p:cNvPr>
          <p:cNvSpPr>
            <a:spLocks noGrp="1"/>
          </p:cNvSpPr>
          <p:nvPr>
            <p:ph type="title"/>
          </p:nvPr>
        </p:nvSpPr>
        <p:spPr/>
        <p:txBody>
          <a:bodyPr>
            <a:normAutofit fontScale="90000"/>
          </a:bodyPr>
          <a:lstStyle/>
          <a:p>
            <a:r>
              <a:rPr lang="it-IT" dirty="0"/>
              <a:t>Il contesto (2)</a:t>
            </a:r>
          </a:p>
        </p:txBody>
      </p:sp>
      <p:pic>
        <p:nvPicPr>
          <p:cNvPr id="6" name="Segnaposto contenuto 5">
            <a:extLst>
              <a:ext uri="{FF2B5EF4-FFF2-40B4-BE49-F238E27FC236}">
                <a16:creationId xmlns:a16="http://schemas.microsoft.com/office/drawing/2014/main" id="{B27E4896-217D-F7C4-9BA3-846405CA2605}"/>
              </a:ext>
            </a:extLst>
          </p:cNvPr>
          <p:cNvPicPr>
            <a:picLocks noGrp="1" noChangeAspect="1"/>
          </p:cNvPicPr>
          <p:nvPr>
            <p:ph idx="1"/>
          </p:nvPr>
        </p:nvPicPr>
        <p:blipFill>
          <a:blip r:embed="rId2"/>
          <a:stretch>
            <a:fillRect/>
          </a:stretch>
        </p:blipFill>
        <p:spPr>
          <a:xfrm>
            <a:off x="2214962" y="994646"/>
            <a:ext cx="7925733" cy="4801318"/>
          </a:xfrm>
        </p:spPr>
      </p:pic>
    </p:spTree>
    <p:extLst>
      <p:ext uri="{BB962C8B-B14F-4D97-AF65-F5344CB8AC3E}">
        <p14:creationId xmlns:p14="http://schemas.microsoft.com/office/powerpoint/2010/main" val="159008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D8FA0BF3-C4FD-D912-5B05-D81992D88D34}"/>
              </a:ext>
            </a:extLst>
          </p:cNvPr>
          <p:cNvPicPr>
            <a:picLocks noChangeAspect="1"/>
          </p:cNvPicPr>
          <p:nvPr/>
        </p:nvPicPr>
        <p:blipFill>
          <a:blip r:embed="rId2"/>
          <a:stretch>
            <a:fillRect/>
          </a:stretch>
        </p:blipFill>
        <p:spPr>
          <a:xfrm>
            <a:off x="3199898" y="918359"/>
            <a:ext cx="3086867" cy="4346986"/>
          </a:xfrm>
          <a:prstGeom prst="rect">
            <a:avLst/>
          </a:prstGeom>
        </p:spPr>
      </p:pic>
      <p:sp>
        <p:nvSpPr>
          <p:cNvPr id="2" name="Segnaposto numero diapositiva 1">
            <a:extLst>
              <a:ext uri="{FF2B5EF4-FFF2-40B4-BE49-F238E27FC236}">
                <a16:creationId xmlns:a16="http://schemas.microsoft.com/office/drawing/2014/main" id="{6857BA3C-0E30-6204-6AFC-FA2BEDEB8265}"/>
              </a:ext>
            </a:extLst>
          </p:cNvPr>
          <p:cNvSpPr>
            <a:spLocks noGrp="1"/>
          </p:cNvSpPr>
          <p:nvPr>
            <p:ph type="sldNum" idx="12"/>
          </p:nvPr>
        </p:nvSpPr>
        <p:spPr/>
        <p:txBody>
          <a:bodyPr/>
          <a:lstStyle/>
          <a:p>
            <a:pPr>
              <a:defRPr/>
            </a:pPr>
            <a:fld id="{00000000-1234-1234-1234-123412341234}" type="slidenum">
              <a:rPr lang="it-IT" smtClean="0"/>
              <a:t>5</a:t>
            </a:fld>
            <a:endParaRPr lang="it-IT"/>
          </a:p>
        </p:txBody>
      </p:sp>
      <p:sp>
        <p:nvSpPr>
          <p:cNvPr id="3" name="Titolo 2">
            <a:extLst>
              <a:ext uri="{FF2B5EF4-FFF2-40B4-BE49-F238E27FC236}">
                <a16:creationId xmlns:a16="http://schemas.microsoft.com/office/drawing/2014/main" id="{C0D3BA9C-F714-31B1-FE77-B2CEEE9141DC}"/>
              </a:ext>
            </a:extLst>
          </p:cNvPr>
          <p:cNvSpPr>
            <a:spLocks noGrp="1"/>
          </p:cNvSpPr>
          <p:nvPr>
            <p:ph type="title"/>
          </p:nvPr>
        </p:nvSpPr>
        <p:spPr/>
        <p:txBody>
          <a:bodyPr>
            <a:normAutofit fontScale="90000"/>
          </a:bodyPr>
          <a:lstStyle/>
          <a:p>
            <a:r>
              <a:rPr lang="it-IT" dirty="0"/>
              <a:t>Il contesto (3)</a:t>
            </a:r>
          </a:p>
        </p:txBody>
      </p:sp>
      <p:pic>
        <p:nvPicPr>
          <p:cNvPr id="10" name="Immagine 9">
            <a:extLst>
              <a:ext uri="{FF2B5EF4-FFF2-40B4-BE49-F238E27FC236}">
                <a16:creationId xmlns:a16="http://schemas.microsoft.com/office/drawing/2014/main" id="{3C429D01-0375-6BE1-7A04-602C473C0508}"/>
              </a:ext>
            </a:extLst>
          </p:cNvPr>
          <p:cNvPicPr>
            <a:picLocks noChangeAspect="1"/>
          </p:cNvPicPr>
          <p:nvPr/>
        </p:nvPicPr>
        <p:blipFill>
          <a:blip r:embed="rId3"/>
          <a:stretch>
            <a:fillRect/>
          </a:stretch>
        </p:blipFill>
        <p:spPr>
          <a:xfrm>
            <a:off x="339199" y="1062166"/>
            <a:ext cx="3086867" cy="4362858"/>
          </a:xfrm>
          <a:prstGeom prst="rect">
            <a:avLst/>
          </a:prstGeom>
        </p:spPr>
      </p:pic>
      <p:pic>
        <p:nvPicPr>
          <p:cNvPr id="16" name="Immagine 15">
            <a:extLst>
              <a:ext uri="{FF2B5EF4-FFF2-40B4-BE49-F238E27FC236}">
                <a16:creationId xmlns:a16="http://schemas.microsoft.com/office/drawing/2014/main" id="{639D736D-1AD2-61B7-CD28-482329DB50CE}"/>
              </a:ext>
            </a:extLst>
          </p:cNvPr>
          <p:cNvPicPr>
            <a:picLocks noChangeAspect="1"/>
          </p:cNvPicPr>
          <p:nvPr/>
        </p:nvPicPr>
        <p:blipFill>
          <a:blip r:embed="rId4"/>
          <a:stretch>
            <a:fillRect/>
          </a:stretch>
        </p:blipFill>
        <p:spPr>
          <a:xfrm>
            <a:off x="8531834" y="503814"/>
            <a:ext cx="3345959" cy="4360947"/>
          </a:xfrm>
          <a:prstGeom prst="rect">
            <a:avLst/>
          </a:prstGeom>
        </p:spPr>
      </p:pic>
      <p:pic>
        <p:nvPicPr>
          <p:cNvPr id="14" name="Immagine 13">
            <a:extLst>
              <a:ext uri="{FF2B5EF4-FFF2-40B4-BE49-F238E27FC236}">
                <a16:creationId xmlns:a16="http://schemas.microsoft.com/office/drawing/2014/main" id="{F41D6D9B-CCF0-459B-8CB6-D8EEC2D7D0EB}"/>
              </a:ext>
            </a:extLst>
          </p:cNvPr>
          <p:cNvPicPr>
            <a:picLocks noChangeAspect="1"/>
          </p:cNvPicPr>
          <p:nvPr/>
        </p:nvPicPr>
        <p:blipFill>
          <a:blip r:embed="rId5"/>
          <a:stretch>
            <a:fillRect/>
          </a:stretch>
        </p:blipFill>
        <p:spPr>
          <a:xfrm>
            <a:off x="5609440" y="1445679"/>
            <a:ext cx="3154662" cy="4346051"/>
          </a:xfrm>
          <a:prstGeom prst="rect">
            <a:avLst/>
          </a:prstGeom>
        </p:spPr>
      </p:pic>
    </p:spTree>
    <p:extLst>
      <p:ext uri="{BB962C8B-B14F-4D97-AF65-F5344CB8AC3E}">
        <p14:creationId xmlns:p14="http://schemas.microsoft.com/office/powerpoint/2010/main" val="48750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4AEB8C1-4049-B0AD-6A15-1EECEFED8DBA}"/>
              </a:ext>
            </a:extLst>
          </p:cNvPr>
          <p:cNvSpPr>
            <a:spLocks noGrp="1"/>
          </p:cNvSpPr>
          <p:nvPr>
            <p:ph type="sldNum" idx="12"/>
          </p:nvPr>
        </p:nvSpPr>
        <p:spPr/>
        <p:txBody>
          <a:bodyPr/>
          <a:lstStyle/>
          <a:p>
            <a:pPr>
              <a:defRPr/>
            </a:pPr>
            <a:fld id="{00000000-1234-1234-1234-123412341234}" type="slidenum">
              <a:rPr lang="it-IT" smtClean="0"/>
              <a:t>6</a:t>
            </a:fld>
            <a:endParaRPr lang="it-IT"/>
          </a:p>
        </p:txBody>
      </p:sp>
      <p:sp>
        <p:nvSpPr>
          <p:cNvPr id="3" name="Titolo 2">
            <a:extLst>
              <a:ext uri="{FF2B5EF4-FFF2-40B4-BE49-F238E27FC236}">
                <a16:creationId xmlns:a16="http://schemas.microsoft.com/office/drawing/2014/main" id="{44C6686D-0C66-AF22-5E9A-54F64308DAE4}"/>
              </a:ext>
            </a:extLst>
          </p:cNvPr>
          <p:cNvSpPr>
            <a:spLocks noGrp="1"/>
          </p:cNvSpPr>
          <p:nvPr>
            <p:ph type="title"/>
          </p:nvPr>
        </p:nvSpPr>
        <p:spPr/>
        <p:txBody>
          <a:bodyPr>
            <a:normAutofit fontScale="90000"/>
          </a:bodyPr>
          <a:lstStyle/>
          <a:p>
            <a:r>
              <a:rPr lang="it-IT" dirty="0"/>
              <a:t>L'indagine (1) il questionario</a:t>
            </a:r>
          </a:p>
        </p:txBody>
      </p:sp>
      <p:pic>
        <p:nvPicPr>
          <p:cNvPr id="5" name="Segnaposto contenuto 4">
            <a:extLst>
              <a:ext uri="{FF2B5EF4-FFF2-40B4-BE49-F238E27FC236}">
                <a16:creationId xmlns:a16="http://schemas.microsoft.com/office/drawing/2014/main" id="{65E608A1-304C-EC79-D39F-04FD3F4535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7875" y="758680"/>
            <a:ext cx="4145435" cy="4817827"/>
          </a:xfrm>
          <a:prstGeom prst="rect">
            <a:avLst/>
          </a:prstGeom>
          <a:ln w="57150">
            <a:solidFill>
              <a:srgbClr val="009999"/>
            </a:solidFill>
          </a:ln>
        </p:spPr>
      </p:pic>
      <p:sp>
        <p:nvSpPr>
          <p:cNvPr id="6" name="Segnaposto contenuto 2">
            <a:extLst>
              <a:ext uri="{FF2B5EF4-FFF2-40B4-BE49-F238E27FC236}">
                <a16:creationId xmlns:a16="http://schemas.microsoft.com/office/drawing/2014/main" id="{9866D935-DCAE-269D-16CD-7AD08FCC0520}"/>
              </a:ext>
            </a:extLst>
          </p:cNvPr>
          <p:cNvSpPr txBox="1">
            <a:spLocks/>
          </p:cNvSpPr>
          <p:nvPr/>
        </p:nvSpPr>
        <p:spPr bwMode="auto">
          <a:xfrm>
            <a:off x="966216" y="1240282"/>
            <a:ext cx="5606143" cy="4351338"/>
          </a:xfrm>
          <a:prstGeom prst="rect">
            <a:avLst/>
          </a:prstGeom>
          <a:noFill/>
          <a:ln>
            <a:noFill/>
          </a:ln>
        </p:spPr>
        <p:txBody>
          <a:bodyPr spcFirstLastPara="1" wrap="square" lIns="91425" tIns="45700" rIns="91425" bIns="45700" anchor="t" anchorCtr="0">
            <a:normAutofit lnSpcReduction="10000"/>
          </a:bodyPr>
          <a:lstStyle>
            <a:defPPr marR="0" lvl="0" algn="l">
              <a:lnSpc>
                <a:spcPct val="100000"/>
              </a:lnSpc>
              <a:spcBef>
                <a:spcPts val="0"/>
              </a:spcBef>
              <a:spcAft>
                <a:spcPts val="0"/>
              </a:spcAft>
            </a:defPPr>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9pPr>
          </a:lstStyle>
          <a:p>
            <a:pPr marL="0" indent="0" defTabSz="1371600">
              <a:lnSpc>
                <a:spcPct val="100000"/>
              </a:lnSpc>
              <a:buClrTx/>
              <a:buFont typeface="Arial"/>
              <a:buNone/>
            </a:pPr>
            <a:r>
              <a:rPr lang="en-US" sz="2200" dirty="0" err="1"/>
              <a:t>Questionario</a:t>
            </a:r>
            <a:r>
              <a:rPr lang="en-US" sz="2200" dirty="0"/>
              <a:t> </a:t>
            </a:r>
            <a:r>
              <a:rPr lang="en-US" sz="2200" dirty="0" err="1"/>
              <a:t>indirizzato</a:t>
            </a:r>
            <a:r>
              <a:rPr lang="en-US" sz="2200" dirty="0"/>
              <a:t> a </a:t>
            </a:r>
            <a:r>
              <a:rPr lang="en-US" sz="2200" dirty="0" err="1"/>
              <a:t>tutta</a:t>
            </a:r>
            <a:r>
              <a:rPr lang="en-US" sz="2200" dirty="0"/>
              <a:t> la </a:t>
            </a:r>
            <a:r>
              <a:rPr lang="en-US" sz="2200" dirty="0" err="1">
                <a:highlight>
                  <a:srgbClr val="FFFF00"/>
                </a:highlight>
              </a:rPr>
              <a:t>comunità</a:t>
            </a:r>
            <a:r>
              <a:rPr lang="en-US" sz="2200" dirty="0">
                <a:highlight>
                  <a:srgbClr val="FFFF00"/>
                </a:highlight>
              </a:rPr>
              <a:t> di </a:t>
            </a:r>
            <a:r>
              <a:rPr lang="en-US" sz="2200" dirty="0" err="1">
                <a:highlight>
                  <a:srgbClr val="FFFF00"/>
                </a:highlight>
              </a:rPr>
              <a:t>ricerca</a:t>
            </a:r>
            <a:r>
              <a:rPr lang="en-US" sz="2200" dirty="0">
                <a:highlight>
                  <a:srgbClr val="FFFF00"/>
                </a:highlight>
              </a:rPr>
              <a:t> del CNR </a:t>
            </a:r>
            <a:r>
              <a:rPr lang="en-US" sz="2200" dirty="0"/>
              <a:t>(</a:t>
            </a:r>
            <a:r>
              <a:rPr lang="it-IT" sz="2200" dirty="0"/>
              <a:t>novembre 2023)</a:t>
            </a:r>
          </a:p>
          <a:p>
            <a:pPr marL="0" indent="0" defTabSz="1828800">
              <a:lnSpc>
                <a:spcPct val="100000"/>
              </a:lnSpc>
              <a:buFont typeface="Arial"/>
              <a:buNone/>
            </a:pPr>
            <a:r>
              <a:rPr lang="it-IT" sz="2200" dirty="0"/>
              <a:t>Sono stati invitati a rispondere 6.531 ricercatori/tecnologi del CNR </a:t>
            </a:r>
          </a:p>
          <a:p>
            <a:pPr marL="0" indent="0" defTabSz="1828800">
              <a:lnSpc>
                <a:spcPct val="100000"/>
              </a:lnSpc>
              <a:buFont typeface="Arial"/>
              <a:buNone/>
            </a:pPr>
            <a:r>
              <a:rPr lang="it-IT" sz="2200" dirty="0"/>
              <a:t>Ha risposto il </a:t>
            </a:r>
            <a:r>
              <a:rPr lang="it-IT" sz="2200" dirty="0">
                <a:highlight>
                  <a:srgbClr val="FFFF00"/>
                </a:highlight>
              </a:rPr>
              <a:t>13% degli invitati </a:t>
            </a:r>
            <a:r>
              <a:rPr lang="it-IT" sz="2200" dirty="0"/>
              <a:t>(n=889)</a:t>
            </a:r>
          </a:p>
          <a:p>
            <a:pPr marL="0" indent="0" defTabSz="1828800">
              <a:buFont typeface="Arial"/>
              <a:buNone/>
            </a:pPr>
            <a:r>
              <a:rPr lang="it-IT" sz="2200" dirty="0"/>
              <a:t>4 gruppi di domande: </a:t>
            </a:r>
            <a:br>
              <a:rPr lang="it-IT" sz="2200" dirty="0"/>
            </a:br>
            <a:r>
              <a:rPr lang="it-IT" sz="2200" dirty="0"/>
              <a:t>- </a:t>
            </a:r>
            <a:r>
              <a:rPr lang="en-US" sz="2200" dirty="0" err="1"/>
              <a:t>Domande</a:t>
            </a:r>
            <a:r>
              <a:rPr lang="en-US" sz="2200" dirty="0"/>
              <a:t> </a:t>
            </a:r>
            <a:r>
              <a:rPr lang="en-US" sz="2200" dirty="0" err="1"/>
              <a:t>introduttive</a:t>
            </a:r>
            <a:r>
              <a:rPr lang="en-US" sz="2200" dirty="0"/>
              <a:t>; </a:t>
            </a:r>
            <a:br>
              <a:rPr lang="en-US" sz="2200" dirty="0"/>
            </a:br>
            <a:r>
              <a:rPr lang="en-US" sz="2200" dirty="0"/>
              <a:t>- </a:t>
            </a:r>
            <a:r>
              <a:rPr lang="it-IT" sz="2200" dirty="0"/>
              <a:t>Informazioni sulla produzione scientifica;</a:t>
            </a:r>
            <a:br>
              <a:rPr lang="it-IT" sz="2200" dirty="0"/>
            </a:br>
            <a:r>
              <a:rPr lang="it-IT" sz="2200" dirty="0"/>
              <a:t>- Ripubblicazione parziale o totale dei contributi; </a:t>
            </a:r>
            <a:br>
              <a:rPr lang="it-IT" sz="2200" dirty="0"/>
            </a:br>
            <a:r>
              <a:rPr lang="it-IT" sz="2200" dirty="0"/>
              <a:t>- Consapevolezza dei diritti dell'autore in fase di pubblicazione</a:t>
            </a:r>
            <a:endParaRPr lang="en-US" sz="2200" dirty="0"/>
          </a:p>
          <a:p>
            <a:pPr marL="0" indent="0" defTabSz="1828800">
              <a:lnSpc>
                <a:spcPct val="100000"/>
              </a:lnSpc>
              <a:buFont typeface="Arial"/>
              <a:buNone/>
            </a:pPr>
            <a:endParaRPr lang="it-IT" sz="2400" dirty="0"/>
          </a:p>
          <a:p>
            <a:endParaRPr lang="it-IT" dirty="0"/>
          </a:p>
        </p:txBody>
      </p:sp>
    </p:spTree>
    <p:extLst>
      <p:ext uri="{BB962C8B-B14F-4D97-AF65-F5344CB8AC3E}">
        <p14:creationId xmlns:p14="http://schemas.microsoft.com/office/powerpoint/2010/main" val="165399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51B684E-6669-8DD9-76C9-56DFC6605DAA}"/>
              </a:ext>
            </a:extLst>
          </p:cNvPr>
          <p:cNvSpPr>
            <a:spLocks noGrp="1"/>
          </p:cNvSpPr>
          <p:nvPr>
            <p:ph type="sldNum" idx="12"/>
          </p:nvPr>
        </p:nvSpPr>
        <p:spPr/>
        <p:txBody>
          <a:bodyPr/>
          <a:lstStyle/>
          <a:p>
            <a:pPr>
              <a:defRPr/>
            </a:pPr>
            <a:fld id="{00000000-1234-1234-1234-123412341234}" type="slidenum">
              <a:rPr lang="it-IT" smtClean="0"/>
              <a:t>7</a:t>
            </a:fld>
            <a:endParaRPr lang="it-IT"/>
          </a:p>
        </p:txBody>
      </p:sp>
      <p:sp>
        <p:nvSpPr>
          <p:cNvPr id="3" name="Titolo 2">
            <a:extLst>
              <a:ext uri="{FF2B5EF4-FFF2-40B4-BE49-F238E27FC236}">
                <a16:creationId xmlns:a16="http://schemas.microsoft.com/office/drawing/2014/main" id="{A69A6032-3055-5C9A-F4B5-3F02B798599A}"/>
              </a:ext>
            </a:extLst>
          </p:cNvPr>
          <p:cNvSpPr>
            <a:spLocks noGrp="1"/>
          </p:cNvSpPr>
          <p:nvPr>
            <p:ph type="title"/>
          </p:nvPr>
        </p:nvSpPr>
        <p:spPr/>
        <p:txBody>
          <a:bodyPr>
            <a:normAutofit fontScale="90000"/>
          </a:bodyPr>
          <a:lstStyle/>
          <a:p>
            <a:r>
              <a:rPr lang="it-IT" dirty="0"/>
              <a:t>Il profilo dei rispondenti</a:t>
            </a:r>
          </a:p>
        </p:txBody>
      </p:sp>
      <p:sp>
        <p:nvSpPr>
          <p:cNvPr id="4" name="Segnaposto contenuto 3">
            <a:extLst>
              <a:ext uri="{FF2B5EF4-FFF2-40B4-BE49-F238E27FC236}">
                <a16:creationId xmlns:a16="http://schemas.microsoft.com/office/drawing/2014/main" id="{0A76E4F0-78E7-1ACB-DB17-E824E0C15A8A}"/>
              </a:ext>
            </a:extLst>
          </p:cNvPr>
          <p:cNvSpPr>
            <a:spLocks noGrp="1"/>
          </p:cNvSpPr>
          <p:nvPr>
            <p:ph idx="1"/>
          </p:nvPr>
        </p:nvSpPr>
        <p:spPr/>
        <p:txBody>
          <a:bodyPr>
            <a:normAutofit fontScale="85000" lnSpcReduction="10000"/>
          </a:bodyPr>
          <a:lstStyle/>
          <a:p>
            <a:pPr marL="162000" indent="0" defTabSz="1371600">
              <a:lnSpc>
                <a:spcPct val="100000"/>
              </a:lnSpc>
              <a:spcBef>
                <a:spcPts val="0"/>
              </a:spcBef>
              <a:buSzPct val="80000"/>
              <a:buNone/>
            </a:pPr>
            <a:r>
              <a:rPr lang="it-IT" sz="2800" dirty="0"/>
              <a:t>Fascia di </a:t>
            </a:r>
            <a:r>
              <a:rPr lang="it-IT" sz="2800" dirty="0">
                <a:highlight>
                  <a:srgbClr val="FFFF00"/>
                </a:highlight>
              </a:rPr>
              <a:t>età</a:t>
            </a:r>
            <a:r>
              <a:rPr lang="it-IT" sz="2800" dirty="0"/>
              <a:t> anagrafica: il 69% dei rispondenti si colloca nella fascia 40-59 anni; solo 2 rispondenti hanno meno di 30 anni e il 14% da 30 a 39 anni</a:t>
            </a:r>
          </a:p>
          <a:p>
            <a:pPr marL="648000" indent="-486000" defTabSz="1371600">
              <a:lnSpc>
                <a:spcPct val="100000"/>
              </a:lnSpc>
              <a:spcBef>
                <a:spcPts val="0"/>
              </a:spcBef>
              <a:buSzPct val="80000"/>
              <a:buFont typeface="Wingdings" panose="05000000000000000000" pitchFamily="2" charset="2"/>
              <a:buChar char="§"/>
            </a:pPr>
            <a:endParaRPr lang="it-IT" sz="2800" dirty="0"/>
          </a:p>
          <a:p>
            <a:pPr marL="162000" indent="0" defTabSz="1371600">
              <a:lnSpc>
                <a:spcPct val="100000"/>
              </a:lnSpc>
              <a:spcBef>
                <a:spcPts val="0"/>
              </a:spcBef>
              <a:buSzPct val="80000"/>
              <a:buNone/>
            </a:pPr>
            <a:r>
              <a:rPr lang="it-IT" sz="2800" dirty="0">
                <a:highlight>
                  <a:srgbClr val="FFFF00"/>
                </a:highlight>
              </a:rPr>
              <a:t>Livello</a:t>
            </a:r>
            <a:r>
              <a:rPr lang="it-IT" sz="2800" dirty="0"/>
              <a:t> professionale: il 62% dei rispondenti è al livello base (ricercatore/tecnologo) e il 12% dei rispondenti è al livello apicale (dirigenti di ricerca/dirigenti tecnologi). I più interessati al questionario si sono rivelati i dirigenti (il 16% degli invitati ha risposto).</a:t>
            </a:r>
          </a:p>
          <a:p>
            <a:pPr marL="648000" indent="-486000" defTabSz="1371600">
              <a:lnSpc>
                <a:spcPct val="100000"/>
              </a:lnSpc>
              <a:spcBef>
                <a:spcPts val="0"/>
              </a:spcBef>
              <a:buSzPct val="80000"/>
              <a:buFont typeface="Wingdings" panose="05000000000000000000" pitchFamily="2" charset="2"/>
              <a:buChar char="§"/>
            </a:pPr>
            <a:endParaRPr lang="it-IT" sz="2800" dirty="0"/>
          </a:p>
          <a:p>
            <a:pPr marL="162000" indent="0" defTabSz="1371600">
              <a:lnSpc>
                <a:spcPct val="100000"/>
              </a:lnSpc>
              <a:spcBef>
                <a:spcPts val="0"/>
              </a:spcBef>
              <a:buClrTx/>
              <a:buSzPct val="80000"/>
              <a:buNone/>
            </a:pPr>
            <a:r>
              <a:rPr lang="it-IT" sz="2800" dirty="0"/>
              <a:t>Il </a:t>
            </a:r>
            <a:r>
              <a:rPr lang="it-IT" sz="2800" dirty="0">
                <a:highlight>
                  <a:srgbClr val="FFFF00"/>
                </a:highlight>
              </a:rPr>
              <a:t>settore ERC </a:t>
            </a:r>
            <a:r>
              <a:rPr lang="it-IT" sz="2800" dirty="0"/>
              <a:t>più rappresentato è PE –  </a:t>
            </a:r>
            <a:r>
              <a:rPr lang="it-IT" sz="2800" dirty="0" err="1"/>
              <a:t>Physical</a:t>
            </a:r>
            <a:r>
              <a:rPr lang="it-IT" sz="2800" dirty="0"/>
              <a:t> Sciences and Engineering, seguito da LS – Life Sciences e per ultimo da SSH – Social Sciences and </a:t>
            </a:r>
            <a:r>
              <a:rPr lang="it-IT" sz="2800" dirty="0" err="1"/>
              <a:t>Humanities</a:t>
            </a:r>
            <a:endParaRPr lang="it-IT" sz="2800" dirty="0"/>
          </a:p>
          <a:p>
            <a:pPr marL="648000" indent="-486000" defTabSz="1371600">
              <a:lnSpc>
                <a:spcPct val="100000"/>
              </a:lnSpc>
              <a:spcBef>
                <a:spcPts val="0"/>
              </a:spcBef>
              <a:buClrTx/>
              <a:buSzPct val="80000"/>
              <a:buFont typeface="Wingdings" panose="05000000000000000000" pitchFamily="2" charset="2"/>
              <a:buChar char="§"/>
            </a:pPr>
            <a:endParaRPr lang="it-IT" sz="2800" dirty="0"/>
          </a:p>
          <a:p>
            <a:pPr marL="162000" indent="0" defTabSz="1371600">
              <a:lnSpc>
                <a:spcPct val="100000"/>
              </a:lnSpc>
              <a:spcBef>
                <a:spcPts val="0"/>
              </a:spcBef>
              <a:buSzPct val="80000"/>
              <a:buNone/>
            </a:pPr>
            <a:r>
              <a:rPr lang="it-IT" sz="2800" dirty="0"/>
              <a:t>Il 73% dei rispondenti dichiara che una parte significativa della propria produzione è stata realizzata interamente o parzialmente con </a:t>
            </a:r>
            <a:r>
              <a:rPr lang="it-IT" sz="2800" dirty="0">
                <a:highlight>
                  <a:srgbClr val="FFFF00"/>
                </a:highlight>
              </a:rPr>
              <a:t>finanziamento</a:t>
            </a:r>
            <a:r>
              <a:rPr lang="it-IT" sz="2800" dirty="0"/>
              <a:t> pubblico</a:t>
            </a:r>
          </a:p>
          <a:p>
            <a:pPr marL="50800" indent="0">
              <a:buNone/>
            </a:pPr>
            <a:endParaRPr lang="it-IT" dirty="0"/>
          </a:p>
        </p:txBody>
      </p:sp>
    </p:spTree>
    <p:extLst>
      <p:ext uri="{BB962C8B-B14F-4D97-AF65-F5344CB8AC3E}">
        <p14:creationId xmlns:p14="http://schemas.microsoft.com/office/powerpoint/2010/main" val="229484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6DD3A0E-17CE-8DA9-7FFE-A25367DAFDF0}"/>
              </a:ext>
            </a:extLst>
          </p:cNvPr>
          <p:cNvSpPr>
            <a:spLocks noGrp="1"/>
          </p:cNvSpPr>
          <p:nvPr>
            <p:ph type="sldNum" idx="12"/>
          </p:nvPr>
        </p:nvSpPr>
        <p:spPr/>
        <p:txBody>
          <a:bodyPr/>
          <a:lstStyle/>
          <a:p>
            <a:pPr>
              <a:defRPr/>
            </a:pPr>
            <a:fld id="{00000000-1234-1234-1234-123412341234}" type="slidenum">
              <a:rPr lang="it-IT" smtClean="0"/>
              <a:t>8</a:t>
            </a:fld>
            <a:endParaRPr lang="it-IT"/>
          </a:p>
        </p:txBody>
      </p:sp>
      <p:sp>
        <p:nvSpPr>
          <p:cNvPr id="3" name="Titolo 2">
            <a:extLst>
              <a:ext uri="{FF2B5EF4-FFF2-40B4-BE49-F238E27FC236}">
                <a16:creationId xmlns:a16="http://schemas.microsoft.com/office/drawing/2014/main" id="{0AC0BF55-CDC4-C09C-7A64-D506593F44C4}"/>
              </a:ext>
            </a:extLst>
          </p:cNvPr>
          <p:cNvSpPr>
            <a:spLocks noGrp="1"/>
          </p:cNvSpPr>
          <p:nvPr>
            <p:ph type="title"/>
          </p:nvPr>
        </p:nvSpPr>
        <p:spPr/>
        <p:txBody>
          <a:bodyPr>
            <a:normAutofit fontScale="90000"/>
          </a:bodyPr>
          <a:lstStyle/>
          <a:p>
            <a:r>
              <a:rPr lang="it-IT" dirty="0"/>
              <a:t>Modelli di pubblicazione e licenze</a:t>
            </a:r>
          </a:p>
        </p:txBody>
      </p:sp>
      <p:sp>
        <p:nvSpPr>
          <p:cNvPr id="4" name="Segnaposto contenuto 3">
            <a:extLst>
              <a:ext uri="{FF2B5EF4-FFF2-40B4-BE49-F238E27FC236}">
                <a16:creationId xmlns:a16="http://schemas.microsoft.com/office/drawing/2014/main" id="{161101D3-593A-4E98-5158-F2FE868D81AF}"/>
              </a:ext>
            </a:extLst>
          </p:cNvPr>
          <p:cNvSpPr>
            <a:spLocks noGrp="1"/>
          </p:cNvSpPr>
          <p:nvPr>
            <p:ph idx="1"/>
          </p:nvPr>
        </p:nvSpPr>
        <p:spPr>
          <a:xfrm>
            <a:off x="838200" y="1093694"/>
            <a:ext cx="5257800" cy="4702551"/>
          </a:xfrm>
        </p:spPr>
        <p:txBody>
          <a:bodyPr>
            <a:normAutofit fontScale="77500" lnSpcReduction="20000"/>
          </a:bodyPr>
          <a:lstStyle/>
          <a:p>
            <a:pPr marL="0" indent="0">
              <a:buNone/>
            </a:pPr>
            <a:r>
              <a:rPr lang="it-IT" sz="2800" dirty="0"/>
              <a:t>Il </a:t>
            </a:r>
            <a:r>
              <a:rPr lang="it-IT" sz="2800" dirty="0">
                <a:highlight>
                  <a:srgbClr val="FFFF00"/>
                </a:highlight>
              </a:rPr>
              <a:t>modello</a:t>
            </a:r>
            <a:r>
              <a:rPr lang="it-IT" sz="2800" dirty="0"/>
              <a:t> di pubblicazione maggiormente applicato dai rispondenti ai propri contributi è quello della </a:t>
            </a:r>
            <a:r>
              <a:rPr lang="it-IT" sz="2800" i="1" dirty="0">
                <a:highlight>
                  <a:srgbClr val="FFFF00"/>
                </a:highlight>
              </a:rPr>
              <a:t>Pubblicazione ad accesso riservato</a:t>
            </a:r>
            <a:r>
              <a:rPr lang="it-IT" sz="2800" i="1" dirty="0"/>
              <a:t> </a:t>
            </a:r>
            <a:r>
              <a:rPr lang="it-IT" sz="2800" dirty="0"/>
              <a:t>(36%), seguito dal </a:t>
            </a:r>
            <a:r>
              <a:rPr lang="it-IT" sz="2800" i="1" dirty="0"/>
              <a:t>Gold</a:t>
            </a:r>
            <a:r>
              <a:rPr lang="it-IT" sz="2800" dirty="0"/>
              <a:t> (25%) e dal </a:t>
            </a:r>
            <a:r>
              <a:rPr lang="it-IT" sz="2800" i="1" dirty="0"/>
              <a:t>Green</a:t>
            </a:r>
            <a:r>
              <a:rPr lang="it-IT" sz="2800" dirty="0"/>
              <a:t> (21%) Open access. Risulta scarso il ricorso al </a:t>
            </a:r>
            <a:r>
              <a:rPr lang="it-IT" sz="2800" i="1" dirty="0"/>
              <a:t>Diamond</a:t>
            </a:r>
            <a:r>
              <a:rPr lang="it-IT" sz="2800" dirty="0"/>
              <a:t> Open Access (4%)</a:t>
            </a:r>
          </a:p>
          <a:p>
            <a:pPr marL="0" indent="0">
              <a:buNone/>
            </a:pPr>
            <a:endParaRPr lang="it-IT" sz="2800" dirty="0"/>
          </a:p>
          <a:p>
            <a:pPr marL="0" indent="0">
              <a:buNone/>
            </a:pPr>
            <a:r>
              <a:rPr lang="it-IT" sz="2800" dirty="0"/>
              <a:t>Alla domanda "Potendo scegliere, quale tipo di strumento per il pubblico dominio o </a:t>
            </a:r>
            <a:r>
              <a:rPr lang="it-IT" sz="2800" dirty="0">
                <a:highlight>
                  <a:srgbClr val="FFFF00"/>
                </a:highlight>
              </a:rPr>
              <a:t>licenza</a:t>
            </a:r>
            <a:r>
              <a:rPr lang="it-IT" sz="2800" dirty="0"/>
              <a:t> di diritto d'autore Creative Commons preferisci sia applicata ai tuoi contributi?" il </a:t>
            </a:r>
            <a:r>
              <a:rPr lang="it-IT" sz="2800" dirty="0">
                <a:highlight>
                  <a:srgbClr val="FFFF00"/>
                </a:highlight>
              </a:rPr>
              <a:t>57% </a:t>
            </a:r>
            <a:r>
              <a:rPr lang="it-IT" sz="2800" dirty="0"/>
              <a:t>dei rispondenti ha risposto "Mi sono trovata/o a dover scegliere tra una di queste licenze, ma </a:t>
            </a:r>
            <a:r>
              <a:rPr lang="it-IT" sz="2800" dirty="0">
                <a:highlight>
                  <a:srgbClr val="FFFF00"/>
                </a:highlight>
              </a:rPr>
              <a:t>non mi è chiaro cosa siano</a:t>
            </a:r>
            <a:r>
              <a:rPr lang="it-IT" sz="2800" dirty="0"/>
              <a:t>, e quali siano le differenze tra di esse" [e il 15% ha indicato lo strumento CC0, in realtà non adatto alle pubblicazioni scientifiche]</a:t>
            </a:r>
          </a:p>
          <a:p>
            <a:pPr marL="50800" indent="0">
              <a:buNone/>
            </a:pPr>
            <a:endParaRPr lang="it-IT" dirty="0"/>
          </a:p>
        </p:txBody>
      </p:sp>
      <p:pic>
        <p:nvPicPr>
          <p:cNvPr id="5" name="Immagine 4" descr="Immagine che contiene testo, schermata, Carattere, numero&#10;&#10;Descrizione generata automaticamente">
            <a:extLst>
              <a:ext uri="{FF2B5EF4-FFF2-40B4-BE49-F238E27FC236}">
                <a16:creationId xmlns:a16="http://schemas.microsoft.com/office/drawing/2014/main" id="{312F12E2-40CB-61B5-EFCB-6C3400BD9F89}"/>
              </a:ext>
            </a:extLst>
          </p:cNvPr>
          <p:cNvPicPr>
            <a:picLocks noChangeAspect="1"/>
          </p:cNvPicPr>
          <p:nvPr/>
        </p:nvPicPr>
        <p:blipFill>
          <a:blip r:embed="rId2"/>
          <a:stretch>
            <a:fillRect/>
          </a:stretch>
        </p:blipFill>
        <p:spPr>
          <a:xfrm>
            <a:off x="7264397" y="878539"/>
            <a:ext cx="3915173" cy="2620955"/>
          </a:xfrm>
          <a:prstGeom prst="rect">
            <a:avLst/>
          </a:prstGeom>
        </p:spPr>
      </p:pic>
      <p:pic>
        <p:nvPicPr>
          <p:cNvPr id="6" name="Immagine 5" descr="Immagine che contiene testo, schermata, Carattere, numero&#10;&#10;Descrizione generata automaticamente">
            <a:extLst>
              <a:ext uri="{FF2B5EF4-FFF2-40B4-BE49-F238E27FC236}">
                <a16:creationId xmlns:a16="http://schemas.microsoft.com/office/drawing/2014/main" id="{A8063EB5-FAB7-7097-5E8F-B264B366FB13}"/>
              </a:ext>
            </a:extLst>
          </p:cNvPr>
          <p:cNvPicPr>
            <a:picLocks noChangeAspect="1"/>
          </p:cNvPicPr>
          <p:nvPr/>
        </p:nvPicPr>
        <p:blipFill>
          <a:blip r:embed="rId3"/>
          <a:stretch>
            <a:fillRect/>
          </a:stretch>
        </p:blipFill>
        <p:spPr>
          <a:xfrm>
            <a:off x="7264397" y="3735421"/>
            <a:ext cx="3893356" cy="1964656"/>
          </a:xfrm>
          <a:prstGeom prst="rect">
            <a:avLst/>
          </a:prstGeom>
        </p:spPr>
      </p:pic>
    </p:spTree>
    <p:extLst>
      <p:ext uri="{BB962C8B-B14F-4D97-AF65-F5344CB8AC3E}">
        <p14:creationId xmlns:p14="http://schemas.microsoft.com/office/powerpoint/2010/main" val="406891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2E172D6-7A33-687F-B9F0-6F833D2AA6B8}"/>
              </a:ext>
            </a:extLst>
          </p:cNvPr>
          <p:cNvSpPr>
            <a:spLocks noGrp="1"/>
          </p:cNvSpPr>
          <p:nvPr>
            <p:ph type="sldNum" idx="12"/>
          </p:nvPr>
        </p:nvSpPr>
        <p:spPr/>
        <p:txBody>
          <a:bodyPr/>
          <a:lstStyle/>
          <a:p>
            <a:pPr>
              <a:defRPr/>
            </a:pPr>
            <a:fld id="{00000000-1234-1234-1234-123412341234}" type="slidenum">
              <a:rPr lang="it-IT" smtClean="0"/>
              <a:t>9</a:t>
            </a:fld>
            <a:endParaRPr lang="it-IT"/>
          </a:p>
        </p:txBody>
      </p:sp>
      <p:sp>
        <p:nvSpPr>
          <p:cNvPr id="3" name="Titolo 2">
            <a:extLst>
              <a:ext uri="{FF2B5EF4-FFF2-40B4-BE49-F238E27FC236}">
                <a16:creationId xmlns:a16="http://schemas.microsoft.com/office/drawing/2014/main" id="{3F1F495B-12FF-E445-D642-B20AC3DC1780}"/>
              </a:ext>
            </a:extLst>
          </p:cNvPr>
          <p:cNvSpPr>
            <a:spLocks noGrp="1"/>
          </p:cNvSpPr>
          <p:nvPr>
            <p:ph type="title"/>
          </p:nvPr>
        </p:nvSpPr>
        <p:spPr/>
        <p:txBody>
          <a:bodyPr>
            <a:normAutofit fontScale="90000"/>
          </a:bodyPr>
          <a:lstStyle/>
          <a:p>
            <a:r>
              <a:rPr lang="it-IT" dirty="0"/>
              <a:t>Ripubblicazione totale o parziale</a:t>
            </a:r>
          </a:p>
        </p:txBody>
      </p:sp>
      <p:sp>
        <p:nvSpPr>
          <p:cNvPr id="4" name="Segnaposto contenuto 3">
            <a:extLst>
              <a:ext uri="{FF2B5EF4-FFF2-40B4-BE49-F238E27FC236}">
                <a16:creationId xmlns:a16="http://schemas.microsoft.com/office/drawing/2014/main" id="{EE2AF5BC-8FF6-B5FD-A313-5C8E95D9D25A}"/>
              </a:ext>
            </a:extLst>
          </p:cNvPr>
          <p:cNvSpPr>
            <a:spLocks noGrp="1"/>
          </p:cNvSpPr>
          <p:nvPr>
            <p:ph idx="1"/>
          </p:nvPr>
        </p:nvSpPr>
        <p:spPr/>
        <p:txBody>
          <a:bodyPr>
            <a:normAutofit fontScale="92500" lnSpcReduction="20000"/>
          </a:bodyPr>
          <a:lstStyle/>
          <a:p>
            <a:pPr marL="0" indent="0" algn="l">
              <a:buNone/>
            </a:pPr>
            <a:r>
              <a:rPr lang="it-IT" sz="2800" dirty="0"/>
              <a:t>Il 55% dei rispondenti dichiara di  </a:t>
            </a:r>
            <a:r>
              <a:rPr lang="it-IT" sz="2800" dirty="0">
                <a:highlight>
                  <a:srgbClr val="FFFF00"/>
                </a:highlight>
              </a:rPr>
              <a:t>non preoccuparsi di verificare quali  diritti mantengano</a:t>
            </a:r>
            <a:r>
              <a:rPr lang="it-IT" sz="2800" dirty="0"/>
              <a:t> sulle proprie opere quando pubblicano. </a:t>
            </a:r>
          </a:p>
          <a:p>
            <a:pPr marL="0" indent="0">
              <a:buNone/>
            </a:pPr>
            <a:r>
              <a:rPr lang="it-IT" sz="2800" dirty="0"/>
              <a:t>Alla domanda </a:t>
            </a:r>
            <a:r>
              <a:rPr lang="it-IT" sz="2800" i="1" dirty="0"/>
              <a:t>Una volta pubblicato il tuo contributo in una sede editoriale commerciale, che cosa fai per ripubblicarlo?</a:t>
            </a:r>
            <a:r>
              <a:rPr lang="it-IT" sz="2800" dirty="0"/>
              <a:t> </a:t>
            </a:r>
          </a:p>
          <a:p>
            <a:pPr indent="-457200"/>
            <a:r>
              <a:rPr lang="it-IT" dirty="0">
                <a:highlight>
                  <a:srgbClr val="FFFF00"/>
                </a:highlight>
              </a:rPr>
              <a:t>i</a:t>
            </a:r>
            <a:r>
              <a:rPr lang="it-IT" sz="2800" dirty="0">
                <a:highlight>
                  <a:srgbClr val="FFFF00"/>
                </a:highlight>
              </a:rPr>
              <a:t>l 40% dichiara di non ripubblicare</a:t>
            </a:r>
            <a:r>
              <a:rPr lang="it-IT" sz="2800" dirty="0"/>
              <a:t> il contributo pubblicato in una sede editoriale commerciale a causa delle difficoltà di chiedere l’autorizzazione all’editore (nel caso in cui le politiche di quest’ultimo non consentano la ripubblicazione se non attraverso una specifica autorizzazione); </a:t>
            </a:r>
          </a:p>
          <a:p>
            <a:pPr indent="-457200"/>
            <a:r>
              <a:rPr lang="it-IT" sz="2800" dirty="0"/>
              <a:t>un’ampia maggioranza del restante 60% chiede l’autorizzazione all’editore o  verifica il consenso dell’editore attraverso la banca dati SHERPA ROMEO. Il 10% dei rispondenti procede alla ripubblicazione senza preoccuparsi di chiedere l’autorizzazione all’editore commerciale.</a:t>
            </a:r>
          </a:p>
          <a:p>
            <a:pPr marL="50800" indent="0">
              <a:buNone/>
            </a:pPr>
            <a:endParaRPr lang="it-IT" dirty="0"/>
          </a:p>
        </p:txBody>
      </p:sp>
    </p:spTree>
    <p:extLst>
      <p:ext uri="{BB962C8B-B14F-4D97-AF65-F5344CB8AC3E}">
        <p14:creationId xmlns:p14="http://schemas.microsoft.com/office/powerpoint/2010/main" val="3174269246"/>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TotalTime>
  <Words>1578</Words>
  <Application>Microsoft Macintosh PowerPoint</Application>
  <DocSecurity>0</DocSecurity>
  <PresentationFormat>Widescreen</PresentationFormat>
  <Paragraphs>101</Paragraphs>
  <Slides>21</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Calibri</vt:lpstr>
      <vt:lpstr>Wingdings</vt:lpstr>
      <vt:lpstr>Tema di Office</vt:lpstr>
      <vt:lpstr>Presentazione standard di PowerPoint</vt:lpstr>
      <vt:lpstr>Il progetto</vt:lpstr>
      <vt:lpstr>Il contesto (1)</vt:lpstr>
      <vt:lpstr>Il contesto (2)</vt:lpstr>
      <vt:lpstr>Il contesto (3)</vt:lpstr>
      <vt:lpstr>L'indagine (1) il questionario</vt:lpstr>
      <vt:lpstr>Il profilo dei rispondenti</vt:lpstr>
      <vt:lpstr>Modelli di pubblicazione e licenze</vt:lpstr>
      <vt:lpstr>Ripubblicazione totale o parziale</vt:lpstr>
      <vt:lpstr>Qualche commento dei rispondenti…</vt:lpstr>
      <vt:lpstr>Consapevolezza dei diritti in fase di pubblicazione</vt:lpstr>
      <vt:lpstr>Presentazione standard di PowerPoint</vt:lpstr>
      <vt:lpstr>Politiche editoriali</vt:lpstr>
      <vt:lpstr>Sul dibattito in corso…</vt:lpstr>
      <vt:lpstr>L'indagine (2) Focus group</vt:lpstr>
      <vt:lpstr>Risorse informative e formazione</vt:lpstr>
      <vt:lpstr>Una guida pratica</vt:lpstr>
      <vt:lpstr>Un volume</vt:lpstr>
      <vt:lpstr>Presentazione standard di PowerPoint</vt:lpstr>
      <vt:lpstr>Advocacy</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Anna Grazia Chiodetti</dc:creator>
  <cp:keywords/>
  <dc:description/>
  <cp:lastModifiedBy>sebastiano faro</cp:lastModifiedBy>
  <cp:revision>207</cp:revision>
  <dcterms:created xsi:type="dcterms:W3CDTF">2022-11-28T07:33:01Z</dcterms:created>
  <dcterms:modified xsi:type="dcterms:W3CDTF">2024-11-26T19:29:35Z</dcterms:modified>
  <cp:category/>
  <dc:identifier/>
  <cp:contentStatus/>
  <dc:language/>
  <cp:version/>
</cp:coreProperties>
</file>