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78" r:id="rId5"/>
    <p:sldId id="279" r:id="rId6"/>
    <p:sldId id="276" r:id="rId7"/>
    <p:sldId id="288" r:id="rId8"/>
    <p:sldId id="277" r:id="rId9"/>
    <p:sldId id="291" r:id="rId10"/>
    <p:sldId id="292" r:id="rId11"/>
    <p:sldId id="293" r:id="rId12"/>
    <p:sldId id="290" r:id="rId13"/>
    <p:sldId id="280" r:id="rId14"/>
    <p:sldId id="284" r:id="rId15"/>
    <p:sldId id="282" r:id="rId16"/>
    <p:sldId id="272" r:id="rId17"/>
    <p:sldId id="289" r:id="rId18"/>
    <p:sldId id="259" r:id="rId19"/>
    <p:sldId id="270" r:id="rId20"/>
    <p:sldId id="266" r:id="rId21"/>
  </p:sldIdLst>
  <p:sldSz cx="12192000" cy="6858000"/>
  <p:notesSz cx="6807200" cy="99393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9" autoAdjust="0"/>
    <p:restoredTop sz="94660"/>
  </p:normalViewPr>
  <p:slideViewPr>
    <p:cSldViewPr snapToGrid="0">
      <p:cViewPr varScale="1">
        <p:scale>
          <a:sx n="160" d="100"/>
          <a:sy n="160" d="100"/>
        </p:scale>
        <p:origin x="11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Foglio1!$B$1</c:f>
              <c:strCache>
                <c:ptCount val="1"/>
                <c:pt idx="0">
                  <c:v>Colonna1</c:v>
                </c:pt>
              </c:strCache>
            </c:strRef>
          </c:tx>
          <c:spPr>
            <a:solidFill>
              <a:schemeClr val="accent1"/>
            </a:solidFill>
            <a:ln>
              <a:noFill/>
            </a:ln>
            <a:effectLst/>
          </c:spPr>
          <c:invertIfNegative val="0"/>
          <c:cat>
            <c:strRef>
              <c:f>Foglio1!$A$2:$A$5</c:f>
              <c:strCache>
                <c:ptCount val="4"/>
                <c:pt idx="0">
                  <c:v>Policy OA</c:v>
                </c:pt>
                <c:pt idx="1">
                  <c:v>Referente OA</c:v>
                </c:pt>
                <c:pt idx="2">
                  <c:v>Repository</c:v>
                </c:pt>
                <c:pt idx="3">
                  <c:v>Premialita</c:v>
                </c:pt>
              </c:strCache>
            </c:strRef>
          </c:cat>
          <c:val>
            <c:numRef>
              <c:f>Foglio1!$B$2:$B$5</c:f>
              <c:numCache>
                <c:formatCode>General</c:formatCode>
                <c:ptCount val="4"/>
                <c:pt idx="0">
                  <c:v>15</c:v>
                </c:pt>
                <c:pt idx="1">
                  <c:v>15</c:v>
                </c:pt>
                <c:pt idx="2">
                  <c:v>16</c:v>
                </c:pt>
                <c:pt idx="3">
                  <c:v>0</c:v>
                </c:pt>
              </c:numCache>
            </c:numRef>
          </c:val>
          <c:extLst>
            <c:ext xmlns:c16="http://schemas.microsoft.com/office/drawing/2014/chart" uri="{C3380CC4-5D6E-409C-BE32-E72D297353CC}">
              <c16:uniqueId val="{00000000-56C2-4A7F-9383-959C6295238D}"/>
            </c:ext>
          </c:extLst>
        </c:ser>
        <c:ser>
          <c:idx val="1"/>
          <c:order val="1"/>
          <c:tx>
            <c:strRef>
              <c:f>Foglio1!$C$1</c:f>
              <c:strCache>
                <c:ptCount val="1"/>
                <c:pt idx="0">
                  <c:v>Colonna2</c:v>
                </c:pt>
              </c:strCache>
            </c:strRef>
          </c:tx>
          <c:spPr>
            <a:solidFill>
              <a:schemeClr val="accent2"/>
            </a:solidFill>
            <a:ln>
              <a:noFill/>
            </a:ln>
            <a:effectLst/>
          </c:spPr>
          <c:invertIfNegative val="0"/>
          <c:cat>
            <c:strRef>
              <c:f>Foglio1!$A$2:$A$5</c:f>
              <c:strCache>
                <c:ptCount val="4"/>
                <c:pt idx="0">
                  <c:v>Policy OA</c:v>
                </c:pt>
                <c:pt idx="1">
                  <c:v>Referente OA</c:v>
                </c:pt>
                <c:pt idx="2">
                  <c:v>Repository</c:v>
                </c:pt>
                <c:pt idx="3">
                  <c:v>Premialita</c:v>
                </c:pt>
              </c:strCache>
            </c:strRef>
          </c:cat>
          <c:val>
            <c:numRef>
              <c:f>Foglio1!$C$2:$C$5</c:f>
              <c:numCache>
                <c:formatCode>General</c:formatCode>
                <c:ptCount val="4"/>
              </c:numCache>
            </c:numRef>
          </c:val>
          <c:extLst>
            <c:ext xmlns:c16="http://schemas.microsoft.com/office/drawing/2014/chart" uri="{C3380CC4-5D6E-409C-BE32-E72D297353CC}">
              <c16:uniqueId val="{00000001-56C2-4A7F-9383-959C6295238D}"/>
            </c:ext>
          </c:extLst>
        </c:ser>
        <c:ser>
          <c:idx val="2"/>
          <c:order val="2"/>
          <c:tx>
            <c:strRef>
              <c:f>Foglio1!$D$1</c:f>
              <c:strCache>
                <c:ptCount val="1"/>
                <c:pt idx="0">
                  <c:v>Colonna3</c:v>
                </c:pt>
              </c:strCache>
            </c:strRef>
          </c:tx>
          <c:spPr>
            <a:solidFill>
              <a:schemeClr val="accent3"/>
            </a:solidFill>
            <a:ln>
              <a:noFill/>
            </a:ln>
            <a:effectLst/>
          </c:spPr>
          <c:invertIfNegative val="0"/>
          <c:cat>
            <c:strRef>
              <c:f>Foglio1!$A$2:$A$5</c:f>
              <c:strCache>
                <c:ptCount val="4"/>
                <c:pt idx="0">
                  <c:v>Policy OA</c:v>
                </c:pt>
                <c:pt idx="1">
                  <c:v>Referente OA</c:v>
                </c:pt>
                <c:pt idx="2">
                  <c:v>Repository</c:v>
                </c:pt>
                <c:pt idx="3">
                  <c:v>Premialita</c:v>
                </c:pt>
              </c:strCache>
            </c:strRef>
          </c:cat>
          <c:val>
            <c:numRef>
              <c:f>Foglio1!$D$2:$D$5</c:f>
              <c:numCache>
                <c:formatCode>General</c:formatCode>
                <c:ptCount val="4"/>
              </c:numCache>
            </c:numRef>
          </c:val>
          <c:extLst>
            <c:ext xmlns:c16="http://schemas.microsoft.com/office/drawing/2014/chart" uri="{C3380CC4-5D6E-409C-BE32-E72D297353CC}">
              <c16:uniqueId val="{00000002-56C2-4A7F-9383-959C6295238D}"/>
            </c:ext>
          </c:extLst>
        </c:ser>
        <c:dLbls>
          <c:showLegendKey val="0"/>
          <c:showVal val="0"/>
          <c:showCatName val="0"/>
          <c:showSerName val="0"/>
          <c:showPercent val="0"/>
          <c:showBubbleSize val="0"/>
        </c:dLbls>
        <c:gapWidth val="182"/>
        <c:axId val="412828288"/>
        <c:axId val="412827808"/>
      </c:barChart>
      <c:catAx>
        <c:axId val="412828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412827808"/>
        <c:crosses val="autoZero"/>
        <c:auto val="1"/>
        <c:lblAlgn val="ctr"/>
        <c:lblOffset val="100"/>
        <c:noMultiLvlLbl val="0"/>
      </c:catAx>
      <c:valAx>
        <c:axId val="4128278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4128282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71079958921758"/>
          <c:y val="3.564815854422821E-2"/>
          <c:w val="0.50364052600855003"/>
          <c:h val="0.77638882367711404"/>
        </c:manualLayout>
      </c:layout>
      <c:barChart>
        <c:barDir val="bar"/>
        <c:grouping val="clustered"/>
        <c:varyColors val="0"/>
        <c:ser>
          <c:idx val="0"/>
          <c:order val="0"/>
          <c:tx>
            <c:strRef>
              <c:f>Foglio1!$B$1</c:f>
              <c:strCache>
                <c:ptCount val="1"/>
                <c:pt idx="0">
                  <c:v>Colonna3</c:v>
                </c:pt>
              </c:strCache>
            </c:strRef>
          </c:tx>
          <c:spPr>
            <a:solidFill>
              <a:schemeClr val="accent1"/>
            </a:solidFill>
            <a:ln>
              <a:noFill/>
            </a:ln>
            <a:effectLst/>
          </c:spPr>
          <c:invertIfNegative val="0"/>
          <c:cat>
            <c:strRef>
              <c:f>Foglio1!$A$2:$A$6</c:f>
              <c:strCache>
                <c:ptCount val="5"/>
                <c:pt idx="1">
                  <c:v>struttura editoriale interna</c:v>
                </c:pt>
                <c:pt idx="2">
                  <c:v>utilizzo diamond nelle proprie riviste</c:v>
                </c:pt>
                <c:pt idx="3">
                  <c:v>progetti di digitalizzazione materiale storico</c:v>
                </c:pt>
                <c:pt idx="4">
                  <c:v>pagine web divulgative su temi OS</c:v>
                </c:pt>
              </c:strCache>
            </c:strRef>
          </c:cat>
          <c:val>
            <c:numRef>
              <c:f>Foglio1!$B$2:$B$6</c:f>
              <c:numCache>
                <c:formatCode>General</c:formatCode>
                <c:ptCount val="5"/>
                <c:pt idx="1">
                  <c:v>8</c:v>
                </c:pt>
                <c:pt idx="2">
                  <c:v>3</c:v>
                </c:pt>
                <c:pt idx="3">
                  <c:v>11</c:v>
                </c:pt>
                <c:pt idx="4">
                  <c:v>9</c:v>
                </c:pt>
              </c:numCache>
            </c:numRef>
          </c:val>
          <c:extLst>
            <c:ext xmlns:c16="http://schemas.microsoft.com/office/drawing/2014/chart" uri="{C3380CC4-5D6E-409C-BE32-E72D297353CC}">
              <c16:uniqueId val="{00000000-447E-436D-854C-9879A721D9ED}"/>
            </c:ext>
          </c:extLst>
        </c:ser>
        <c:ser>
          <c:idx val="1"/>
          <c:order val="1"/>
          <c:tx>
            <c:strRef>
              <c:f>Foglio1!$C$1</c:f>
              <c:strCache>
                <c:ptCount val="1"/>
                <c:pt idx="0">
                  <c:v>Colonna1</c:v>
                </c:pt>
              </c:strCache>
            </c:strRef>
          </c:tx>
          <c:spPr>
            <a:solidFill>
              <a:schemeClr val="accent2"/>
            </a:solidFill>
            <a:ln>
              <a:noFill/>
            </a:ln>
            <a:effectLst/>
          </c:spPr>
          <c:invertIfNegative val="0"/>
          <c:cat>
            <c:strRef>
              <c:f>Foglio1!$A$2:$A$6</c:f>
              <c:strCache>
                <c:ptCount val="5"/>
                <c:pt idx="1">
                  <c:v>struttura editoriale interna</c:v>
                </c:pt>
                <c:pt idx="2">
                  <c:v>utilizzo diamond nelle proprie riviste</c:v>
                </c:pt>
                <c:pt idx="3">
                  <c:v>progetti di digitalizzazione materiale storico</c:v>
                </c:pt>
                <c:pt idx="4">
                  <c:v>pagine web divulgative su temi OS</c:v>
                </c:pt>
              </c:strCache>
            </c:strRef>
          </c:cat>
          <c:val>
            <c:numRef>
              <c:f>Foglio1!$C$2:$C$6</c:f>
              <c:numCache>
                <c:formatCode>General</c:formatCode>
                <c:ptCount val="5"/>
              </c:numCache>
            </c:numRef>
          </c:val>
          <c:extLst>
            <c:ext xmlns:c16="http://schemas.microsoft.com/office/drawing/2014/chart" uri="{C3380CC4-5D6E-409C-BE32-E72D297353CC}">
              <c16:uniqueId val="{00000001-447E-436D-854C-9879A721D9ED}"/>
            </c:ext>
          </c:extLst>
        </c:ser>
        <c:ser>
          <c:idx val="2"/>
          <c:order val="2"/>
          <c:tx>
            <c:strRef>
              <c:f>Foglio1!$D$1</c:f>
              <c:strCache>
                <c:ptCount val="1"/>
                <c:pt idx="0">
                  <c:v>Colonna2</c:v>
                </c:pt>
              </c:strCache>
            </c:strRef>
          </c:tx>
          <c:spPr>
            <a:solidFill>
              <a:schemeClr val="accent3"/>
            </a:solidFill>
            <a:ln>
              <a:noFill/>
            </a:ln>
            <a:effectLst/>
          </c:spPr>
          <c:invertIfNegative val="0"/>
          <c:cat>
            <c:strRef>
              <c:f>Foglio1!$A$2:$A$6</c:f>
              <c:strCache>
                <c:ptCount val="5"/>
                <c:pt idx="1">
                  <c:v>struttura editoriale interna</c:v>
                </c:pt>
                <c:pt idx="2">
                  <c:v>utilizzo diamond nelle proprie riviste</c:v>
                </c:pt>
                <c:pt idx="3">
                  <c:v>progetti di digitalizzazione materiale storico</c:v>
                </c:pt>
                <c:pt idx="4">
                  <c:v>pagine web divulgative su temi OS</c:v>
                </c:pt>
              </c:strCache>
            </c:strRef>
          </c:cat>
          <c:val>
            <c:numRef>
              <c:f>Foglio1!$D$2:$D$6</c:f>
              <c:numCache>
                <c:formatCode>General</c:formatCode>
                <c:ptCount val="5"/>
              </c:numCache>
            </c:numRef>
          </c:val>
          <c:extLst>
            <c:ext xmlns:c16="http://schemas.microsoft.com/office/drawing/2014/chart" uri="{C3380CC4-5D6E-409C-BE32-E72D297353CC}">
              <c16:uniqueId val="{00000002-447E-436D-854C-9879A721D9ED}"/>
            </c:ext>
          </c:extLst>
        </c:ser>
        <c:dLbls>
          <c:showLegendKey val="0"/>
          <c:showVal val="0"/>
          <c:showCatName val="0"/>
          <c:showSerName val="0"/>
          <c:showPercent val="0"/>
          <c:showBubbleSize val="0"/>
        </c:dLbls>
        <c:gapWidth val="182"/>
        <c:axId val="531827152"/>
        <c:axId val="531832912"/>
      </c:barChart>
      <c:catAx>
        <c:axId val="531827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531832912"/>
        <c:crosses val="autoZero"/>
        <c:auto val="1"/>
        <c:lblAlgn val="ctr"/>
        <c:lblOffset val="100"/>
        <c:noMultiLvlLbl val="0"/>
      </c:catAx>
      <c:valAx>
        <c:axId val="531832912"/>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31827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6CA9EA4-1BB0-4CEB-8425-8B43AA59739D}" type="datetimeFigureOut">
              <a:rPr lang="it-IT" smtClean="0"/>
              <a:t>25/11/2024</a:t>
            </a:fld>
            <a:endParaRPr lang="it-IT"/>
          </a:p>
        </p:txBody>
      </p:sp>
      <p:sp>
        <p:nvSpPr>
          <p:cNvPr id="4" name="Segnaposto immagine diapositiva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C5107E8-540C-4D5D-A678-9ECDBB847A95}" type="slidenum">
              <a:rPr lang="it-IT" smtClean="0"/>
              <a:t>‹N›</a:t>
            </a:fld>
            <a:endParaRPr lang="it-IT"/>
          </a:p>
        </p:txBody>
      </p:sp>
    </p:spTree>
    <p:extLst>
      <p:ext uri="{BB962C8B-B14F-4D97-AF65-F5344CB8AC3E}">
        <p14:creationId xmlns:p14="http://schemas.microsoft.com/office/powerpoint/2010/main" val="4007667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C5107E8-540C-4D5D-A678-9ECDBB847A95}" type="slidenum">
              <a:rPr lang="it-IT" smtClean="0"/>
              <a:t>5</a:t>
            </a:fld>
            <a:endParaRPr lang="it-IT"/>
          </a:p>
        </p:txBody>
      </p:sp>
    </p:spTree>
    <p:extLst>
      <p:ext uri="{BB962C8B-B14F-4D97-AF65-F5344CB8AC3E}">
        <p14:creationId xmlns:p14="http://schemas.microsoft.com/office/powerpoint/2010/main" val="276186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F0A5F-5CB2-43FB-06B7-5FE3EBE988C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4277B3E-272B-DA48-4224-BC8DF01CB5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69BC995-3E74-57E0-DB87-4C4119F7501C}"/>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5" name="Segnaposto piè di pagina 4">
            <a:extLst>
              <a:ext uri="{FF2B5EF4-FFF2-40B4-BE49-F238E27FC236}">
                <a16:creationId xmlns:a16="http://schemas.microsoft.com/office/drawing/2014/main" id="{42A288BF-8718-4050-660D-DD7CD2189B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21F548-9A3F-05B2-0212-A10C6CD5D91A}"/>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1619144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034A6-3365-CF05-2C9A-7F2D39C88CF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96B0E70-3B03-108C-CEFC-0E305CF18CA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3BD3D0E-D824-D807-6568-1241401636B5}"/>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5" name="Segnaposto piè di pagina 4">
            <a:extLst>
              <a:ext uri="{FF2B5EF4-FFF2-40B4-BE49-F238E27FC236}">
                <a16:creationId xmlns:a16="http://schemas.microsoft.com/office/drawing/2014/main" id="{D7CFBF33-DB34-655D-E1BB-2EDA29C73A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E8BCAD7-F78F-9EA7-69A2-1CA326517209}"/>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257216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E2B4B58-4FC8-2174-0004-AA69D463F35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5BABA25-4333-479F-9B8A-B680165976A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8814190-449F-9CE4-7772-C0012B33E760}"/>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5" name="Segnaposto piè di pagina 4">
            <a:extLst>
              <a:ext uri="{FF2B5EF4-FFF2-40B4-BE49-F238E27FC236}">
                <a16:creationId xmlns:a16="http://schemas.microsoft.com/office/drawing/2014/main" id="{B61C2DD7-41DA-BDFB-36F6-3514C6E98B9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4D0FC95-AC95-D4FE-F30C-7752E73B127F}"/>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13542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D03658-3DD1-203F-15E1-4832607AF1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20669AF-BB7A-BA4F-256D-41E4E061F9F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E2074ED-D803-527D-4DF2-1D4670FE964A}"/>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5" name="Segnaposto piè di pagina 4">
            <a:extLst>
              <a:ext uri="{FF2B5EF4-FFF2-40B4-BE49-F238E27FC236}">
                <a16:creationId xmlns:a16="http://schemas.microsoft.com/office/drawing/2014/main" id="{F54D1F5B-20AB-ABBD-3C0A-ACF5BB7711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7CD681E-BBF8-ED97-92D6-3D7F7F57344C}"/>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214780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B1B74-20A2-F8CA-6BB0-0103DB1A330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2D734D4-0924-2B48-9D17-2CE16711074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2EAE09A-ACB4-FA48-7935-5BAAD14507A5}"/>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5" name="Segnaposto piè di pagina 4">
            <a:extLst>
              <a:ext uri="{FF2B5EF4-FFF2-40B4-BE49-F238E27FC236}">
                <a16:creationId xmlns:a16="http://schemas.microsoft.com/office/drawing/2014/main" id="{457E2258-A689-20B2-FF21-EE297085C81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3C0377-22D9-4FBD-64FD-01FBC83A202C}"/>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117639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06998C-CA68-7E20-250F-6DF53986111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BFA53C3-4F37-944F-B3F6-AEF7BDF6909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6DB80F6-2B5F-32C8-1FF8-99236214D8A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28DC739-2716-F2BF-F38A-76A9C86DDE8D}"/>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6" name="Segnaposto piè di pagina 5">
            <a:extLst>
              <a:ext uri="{FF2B5EF4-FFF2-40B4-BE49-F238E27FC236}">
                <a16:creationId xmlns:a16="http://schemas.microsoft.com/office/drawing/2014/main" id="{DBAA3B81-4E63-CC5F-E980-31C89FFD541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DA627C6-0BA7-D5F0-A12C-51A1295D3F0D}"/>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3599813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65239-95E7-6392-E6B1-BF6C5CBB8F7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C706562-67A4-D9F3-F711-46F01AA983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C9E47F2-0A20-B73C-E4D1-B617963B796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36662A2-E107-ADEE-12AB-D0BE531122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FD94A25-CB81-2261-B131-52A7C30740E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629D0AF-AB50-6068-B913-26F2E0EE84E6}"/>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8" name="Segnaposto piè di pagina 7">
            <a:extLst>
              <a:ext uri="{FF2B5EF4-FFF2-40B4-BE49-F238E27FC236}">
                <a16:creationId xmlns:a16="http://schemas.microsoft.com/office/drawing/2014/main" id="{46B89B19-7948-FD72-DB00-5654D01640A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AA69F35-4B0B-1251-9665-57D8844DA0FB}"/>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335479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06C984-9CB6-96E9-BE7D-30DD36D6068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6E46F0F-C1DE-4538-5B60-2440E6188141}"/>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4" name="Segnaposto piè di pagina 3">
            <a:extLst>
              <a:ext uri="{FF2B5EF4-FFF2-40B4-BE49-F238E27FC236}">
                <a16:creationId xmlns:a16="http://schemas.microsoft.com/office/drawing/2014/main" id="{F3F97297-0C69-0B8C-58DC-CFB497D6CB2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0199AF7-9397-E4A3-2B46-5EB8E954CCFD}"/>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3602794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606EDF9-3A9C-19CF-42F1-4DB441D8785F}"/>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3" name="Segnaposto piè di pagina 2">
            <a:extLst>
              <a:ext uri="{FF2B5EF4-FFF2-40B4-BE49-F238E27FC236}">
                <a16:creationId xmlns:a16="http://schemas.microsoft.com/office/drawing/2014/main" id="{3237C9DB-42E2-F0C6-D795-AE712F66879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28F67FD-B8B6-09C6-2655-4AB6B042361A}"/>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223036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93A6B1-63FD-97A4-E436-A774206D80B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85ABA9F-DC21-9F91-F7DD-6BD5956DF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2C4DB84-1793-E519-F822-BFBA5595F7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A84F207-4A58-B5E1-5CD2-431A566A16C7}"/>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6" name="Segnaposto piè di pagina 5">
            <a:extLst>
              <a:ext uri="{FF2B5EF4-FFF2-40B4-BE49-F238E27FC236}">
                <a16:creationId xmlns:a16="http://schemas.microsoft.com/office/drawing/2014/main" id="{E65CFB2C-1606-D052-926B-5FC45874110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39E0AB5-C3D1-E38A-550F-878121FB63A4}"/>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100327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B1D1F4-4E2A-5255-2BDD-7848A45DF5B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EBC98C9-2BEC-C57A-322B-FCCDC9D317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00196AB-B5A1-8ED5-9DD1-EFF422785F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88F3D89-ED76-A290-DC6B-17F79C6FF50A}"/>
              </a:ext>
            </a:extLst>
          </p:cNvPr>
          <p:cNvSpPr>
            <a:spLocks noGrp="1"/>
          </p:cNvSpPr>
          <p:nvPr>
            <p:ph type="dt" sz="half" idx="10"/>
          </p:nvPr>
        </p:nvSpPr>
        <p:spPr/>
        <p:txBody>
          <a:bodyPr/>
          <a:lstStyle/>
          <a:p>
            <a:fld id="{9942BCEA-95B9-4B67-A283-18CFABFE317C}" type="datetimeFigureOut">
              <a:rPr lang="it-IT" smtClean="0"/>
              <a:t>25/11/2024</a:t>
            </a:fld>
            <a:endParaRPr lang="it-IT"/>
          </a:p>
        </p:txBody>
      </p:sp>
      <p:sp>
        <p:nvSpPr>
          <p:cNvPr id="6" name="Segnaposto piè di pagina 5">
            <a:extLst>
              <a:ext uri="{FF2B5EF4-FFF2-40B4-BE49-F238E27FC236}">
                <a16:creationId xmlns:a16="http://schemas.microsoft.com/office/drawing/2014/main" id="{E1564444-B1EA-C568-5582-4D81761EAA1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BC976C-1C38-3E97-A1AE-858E846B562A}"/>
              </a:ext>
            </a:extLst>
          </p:cNvPr>
          <p:cNvSpPr>
            <a:spLocks noGrp="1"/>
          </p:cNvSpPr>
          <p:nvPr>
            <p:ph type="sldNum" sz="quarter" idx="12"/>
          </p:nvPr>
        </p:nvSpPr>
        <p:spPr/>
        <p:txBody>
          <a:bodyPr/>
          <a:lstStyle/>
          <a:p>
            <a:fld id="{1ABD9226-9AC9-40B4-B8CC-17FD0DEC7B62}" type="slidenum">
              <a:rPr lang="it-IT" smtClean="0"/>
              <a:t>‹N›</a:t>
            </a:fld>
            <a:endParaRPr lang="it-IT"/>
          </a:p>
        </p:txBody>
      </p:sp>
    </p:spTree>
    <p:extLst>
      <p:ext uri="{BB962C8B-B14F-4D97-AF65-F5344CB8AC3E}">
        <p14:creationId xmlns:p14="http://schemas.microsoft.com/office/powerpoint/2010/main" val="384185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735CDC1-B262-B927-145D-BFD12D30B6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4D33A8D-5588-05FF-E347-18E1398217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95F1F41-D684-9F3E-8274-F8EB1A8F67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42BCEA-95B9-4B67-A283-18CFABFE317C}" type="datetimeFigureOut">
              <a:rPr lang="it-IT" smtClean="0"/>
              <a:t>25/11/2024</a:t>
            </a:fld>
            <a:endParaRPr lang="it-IT"/>
          </a:p>
        </p:txBody>
      </p:sp>
      <p:sp>
        <p:nvSpPr>
          <p:cNvPr id="5" name="Segnaposto piè di pagina 4">
            <a:extLst>
              <a:ext uri="{FF2B5EF4-FFF2-40B4-BE49-F238E27FC236}">
                <a16:creationId xmlns:a16="http://schemas.microsoft.com/office/drawing/2014/main" id="{90794AE8-E838-B987-6ECB-52567575ED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0E948C41-96A7-354C-D06F-566DAE6D8C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ABD9226-9AC9-40B4-B8CC-17FD0DEC7B62}" type="slidenum">
              <a:rPr lang="it-IT" smtClean="0"/>
              <a:t>‹N›</a:t>
            </a:fld>
            <a:endParaRPr lang="it-IT"/>
          </a:p>
        </p:txBody>
      </p:sp>
    </p:spTree>
    <p:extLst>
      <p:ext uri="{BB962C8B-B14F-4D97-AF65-F5344CB8AC3E}">
        <p14:creationId xmlns:p14="http://schemas.microsoft.com/office/powerpoint/2010/main" val="3895452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oar.it/143140"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hyperlink" Target="mailto:coper.openscience@lists.infn.it" TargetMode="External"/><Relationship Id="rId2" Type="http://schemas.openxmlformats.org/officeDocument/2006/relationships/hyperlink" Target="mailto:monica.sala@enea.it"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hyperlink" Target="https://home.infn.it/coper/openscience.htm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home.infn.it/coper/openaccess.html" TargetMode="External"/><Relationship Id="rId7" Type="http://schemas.openxmlformats.org/officeDocument/2006/relationships/image" Target="../media/image3.png"/><Relationship Id="rId2" Type="http://schemas.openxmlformats.org/officeDocument/2006/relationships/hyperlink" Target="https://doi.org/10.15161/OAR.IT/77023" TargetMode="External"/><Relationship Id="rId1" Type="http://schemas.openxmlformats.org/officeDocument/2006/relationships/slideLayout" Target="../slideLayouts/slideLayout2.xml"/><Relationship Id="rId6" Type="http://schemas.openxmlformats.org/officeDocument/2006/relationships/hyperlink" Target="http://oar.it/211798" TargetMode="External"/><Relationship Id="rId5" Type="http://schemas.openxmlformats.org/officeDocument/2006/relationships/hyperlink" Target="https://www.openaccessrepository.it/record/211798" TargetMode="External"/><Relationship Id="rId4" Type="http://schemas.openxmlformats.org/officeDocument/2006/relationships/hyperlink" Target="https://doi.org/10.15161/oar.it/77195"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openaccessrepository.it/record/211798"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868C8-1213-C7BF-F7C8-1FE11185EDFB}"/>
              </a:ext>
            </a:extLst>
          </p:cNvPr>
          <p:cNvSpPr>
            <a:spLocks noGrp="1"/>
          </p:cNvSpPr>
          <p:nvPr>
            <p:ph type="ctrTitle"/>
          </p:nvPr>
        </p:nvSpPr>
        <p:spPr>
          <a:xfrm>
            <a:off x="1032588" y="369455"/>
            <a:ext cx="10792406" cy="4941451"/>
          </a:xfrm>
        </p:spPr>
        <p:txBody>
          <a:bodyPr>
            <a:normAutofit fontScale="90000"/>
          </a:bodyPr>
          <a:lstStyle/>
          <a:p>
            <a:pPr algn="ctr"/>
            <a:br>
              <a:rPr lang="it-IT" dirty="0"/>
            </a:br>
            <a:br>
              <a:rPr lang="it-IT" sz="4000" dirty="0"/>
            </a:br>
            <a:br>
              <a:rPr lang="it-IT" sz="4000" dirty="0"/>
            </a:br>
            <a:br>
              <a:rPr lang="it-IT" sz="4000" dirty="0"/>
            </a:br>
            <a:br>
              <a:rPr lang="it-IT" sz="4000" dirty="0"/>
            </a:br>
            <a:br>
              <a:rPr lang="it-IT" sz="4000" dirty="0"/>
            </a:br>
            <a:br>
              <a:rPr lang="it-IT" sz="4000" dirty="0"/>
            </a:br>
            <a:br>
              <a:rPr lang="it-IT" sz="4000" dirty="0"/>
            </a:br>
            <a:br>
              <a:rPr lang="it-IT" sz="4000" dirty="0"/>
            </a:br>
            <a:br>
              <a:rPr lang="it-IT" sz="4000" dirty="0"/>
            </a:br>
            <a:br>
              <a:rPr lang="it-IT" sz="4000" dirty="0"/>
            </a:br>
            <a:r>
              <a:rPr lang="it-IT" sz="2200" b="1" dirty="0">
                <a:solidFill>
                  <a:srgbClr val="FF0000"/>
                </a:solidFill>
                <a:latin typeface="Roboto" panose="02000000000000000000" pitchFamily="2" charset="0"/>
              </a:rPr>
              <a:t>Un</a:t>
            </a:r>
            <a:r>
              <a:rPr lang="it-IT" sz="2200" b="1" dirty="0">
                <a:solidFill>
                  <a:srgbClr val="000000"/>
                </a:solidFill>
                <a:latin typeface="Roboto" panose="02000000000000000000" pitchFamily="2" charset="0"/>
              </a:rPr>
              <a:t> </a:t>
            </a:r>
            <a:r>
              <a:rPr lang="it-IT" sz="2200" b="1" i="0" dirty="0">
                <a:solidFill>
                  <a:srgbClr val="FF0000"/>
                </a:solidFill>
                <a:effectLst/>
                <a:latin typeface="Roboto" panose="02000000000000000000" pitchFamily="2" charset="0"/>
              </a:rPr>
              <a:t>lungo cammino: le nuove sfide della scienza aperta </a:t>
            </a:r>
            <a:r>
              <a:rPr lang="it-IT" sz="2200" b="1" i="0" dirty="0">
                <a:solidFill>
                  <a:srgbClr val="000000"/>
                </a:solidFill>
                <a:effectLst/>
                <a:latin typeface="MS Gothic" panose="020B0609070205080204" pitchFamily="49" charset="-128"/>
                <a:ea typeface="MS Gothic" panose="020B0609070205080204" pitchFamily="49" charset="-128"/>
              </a:rPr>
              <a:t> </a:t>
            </a:r>
            <a:r>
              <a:rPr lang="it-IT" sz="4000" b="1" i="0" dirty="0">
                <a:solidFill>
                  <a:srgbClr val="000000"/>
                </a:solidFill>
                <a:effectLst/>
                <a:latin typeface="MS Gothic" panose="020B0609070205080204" pitchFamily="49" charset="-128"/>
                <a:ea typeface="MS Gothic" panose="020B0609070205080204" pitchFamily="49" charset="-128"/>
              </a:rPr>
              <a:t> </a:t>
            </a:r>
            <a:br>
              <a:rPr lang="it-IT" sz="4000" dirty="0"/>
            </a:br>
            <a:r>
              <a:rPr lang="it-IT" sz="1600" b="1" i="0" dirty="0">
                <a:solidFill>
                  <a:srgbClr val="000000"/>
                </a:solidFill>
                <a:effectLst/>
                <a:latin typeface="Roboto" panose="02000000000000000000" pitchFamily="2" charset="0"/>
              </a:rPr>
              <a:t>Secondo convegno nazionale del gruppo di lavoro Open Science della </a:t>
            </a:r>
            <a:r>
              <a:rPr lang="it-IT" sz="1600" b="1" i="0" dirty="0" err="1">
                <a:solidFill>
                  <a:srgbClr val="000000"/>
                </a:solidFill>
                <a:effectLst/>
                <a:latin typeface="Roboto" panose="02000000000000000000" pitchFamily="2" charset="0"/>
              </a:rPr>
              <a:t>CoPER</a:t>
            </a:r>
            <a:br>
              <a:rPr lang="it-IT" sz="1600" b="1" dirty="0">
                <a:solidFill>
                  <a:srgbClr val="000000"/>
                </a:solidFill>
                <a:latin typeface="Roboto" panose="02000000000000000000" pitchFamily="2" charset="0"/>
              </a:rPr>
            </a:br>
            <a:br>
              <a:rPr lang="it-IT" sz="1100" b="1" i="0" dirty="0">
                <a:solidFill>
                  <a:srgbClr val="000000"/>
                </a:solidFill>
                <a:effectLst/>
                <a:latin typeface="MS Gothic" panose="020B0609070205080204" pitchFamily="49" charset="-128"/>
                <a:ea typeface="MS Gothic" panose="020B0609070205080204" pitchFamily="49" charset="-128"/>
              </a:rPr>
            </a:br>
            <a:br>
              <a:rPr lang="it-IT" sz="1100" b="1" i="0" dirty="0">
                <a:solidFill>
                  <a:srgbClr val="000000"/>
                </a:solidFill>
                <a:effectLst/>
                <a:latin typeface="MS Gothic" panose="020B0609070205080204" pitchFamily="49" charset="-128"/>
                <a:ea typeface="MS Gothic" panose="020B0609070205080204" pitchFamily="49" charset="-128"/>
              </a:rPr>
            </a:br>
            <a:br>
              <a:rPr lang="it-IT" sz="1100" b="0" i="0" dirty="0">
                <a:solidFill>
                  <a:srgbClr val="777777"/>
                </a:solidFill>
                <a:effectLst/>
                <a:latin typeface="Roboto" panose="02000000000000000000" pitchFamily="2" charset="0"/>
              </a:rPr>
            </a:br>
            <a:br>
              <a:rPr lang="it-IT" sz="1100" b="0" i="0" dirty="0">
                <a:solidFill>
                  <a:srgbClr val="777777"/>
                </a:solidFill>
                <a:effectLst/>
                <a:latin typeface="Roboto" panose="02000000000000000000" pitchFamily="2" charset="0"/>
              </a:rPr>
            </a:br>
            <a:br>
              <a:rPr lang="it-IT" sz="4000" dirty="0"/>
            </a:br>
            <a:r>
              <a:rPr lang="it-IT" sz="4000" dirty="0">
                <a:solidFill>
                  <a:srgbClr val="FF0000"/>
                </a:solidFill>
              </a:rPr>
              <a:t>Monitoraggio delle APC negli EPR</a:t>
            </a:r>
            <a:br>
              <a:rPr lang="it-IT" sz="4000" dirty="0">
                <a:solidFill>
                  <a:srgbClr val="FF0000"/>
                </a:solidFill>
              </a:rPr>
            </a:br>
            <a:r>
              <a:rPr lang="it-IT" sz="2200" dirty="0">
                <a:solidFill>
                  <a:srgbClr val="FF0000"/>
                </a:solidFill>
              </a:rPr>
              <a:t>Gruppo di lavoro Accesso alle pubblicazioni</a:t>
            </a:r>
            <a:br>
              <a:rPr lang="it-IT" sz="4000" dirty="0">
                <a:solidFill>
                  <a:srgbClr val="FF0000"/>
                </a:solidFill>
              </a:rPr>
            </a:br>
            <a:br>
              <a:rPr lang="it-IT" sz="4000" dirty="0">
                <a:solidFill>
                  <a:srgbClr val="FF0000"/>
                </a:solidFill>
              </a:rPr>
            </a:br>
            <a:br>
              <a:rPr lang="it-IT" sz="4000" dirty="0">
                <a:solidFill>
                  <a:srgbClr val="FF0000"/>
                </a:solidFill>
              </a:rPr>
            </a:br>
            <a:r>
              <a:rPr lang="it-IT" sz="1300" b="0" i="0" dirty="0">
                <a:solidFill>
                  <a:srgbClr val="000000"/>
                </a:solidFill>
                <a:effectLst/>
                <a:latin typeface="Roboto" panose="02000000000000000000" pitchFamily="2" charset="0"/>
              </a:rPr>
              <a:t>Monica Sala (ENEA), Daniela Palma (ENEA); Anna Grazia Chiodetti (INGV), </a:t>
            </a:r>
            <a:br>
              <a:rPr lang="it-IT" sz="1300" b="0" i="0" dirty="0">
                <a:solidFill>
                  <a:srgbClr val="000000"/>
                </a:solidFill>
                <a:effectLst/>
                <a:latin typeface="Roboto" panose="02000000000000000000" pitchFamily="2" charset="0"/>
              </a:rPr>
            </a:br>
            <a:r>
              <a:rPr lang="it-IT" sz="1300" b="0" i="0" dirty="0">
                <a:solidFill>
                  <a:srgbClr val="000000"/>
                </a:solidFill>
                <a:effectLst/>
                <a:latin typeface="Roboto" panose="02000000000000000000" pitchFamily="2" charset="0"/>
              </a:rPr>
              <a:t>Emanuela Secinaro (INRIM), Antonella Gasperini (INAF); Laura Abrami (INAF), </a:t>
            </a:r>
            <a:br>
              <a:rPr lang="it-IT" sz="1300" b="0" i="0" dirty="0">
                <a:solidFill>
                  <a:srgbClr val="000000"/>
                </a:solidFill>
                <a:effectLst/>
                <a:latin typeface="Roboto" panose="02000000000000000000" pitchFamily="2" charset="0"/>
              </a:rPr>
            </a:br>
            <a:r>
              <a:rPr lang="it-IT" sz="1300" b="0" i="0" dirty="0">
                <a:solidFill>
                  <a:srgbClr val="000000"/>
                </a:solidFill>
                <a:effectLst/>
                <a:latin typeface="Roboto" panose="02000000000000000000" pitchFamily="2" charset="0"/>
              </a:rPr>
              <a:t>Gioia </a:t>
            </a:r>
            <a:r>
              <a:rPr lang="it-IT" sz="1300" dirty="0">
                <a:solidFill>
                  <a:srgbClr val="000000"/>
                </a:solidFill>
                <a:latin typeface="Roboto" panose="02000000000000000000" pitchFamily="2" charset="0"/>
              </a:rPr>
              <a:t>D</a:t>
            </a:r>
            <a:r>
              <a:rPr lang="it-IT" sz="1300" b="0" i="0" dirty="0">
                <a:solidFill>
                  <a:srgbClr val="000000"/>
                </a:solidFill>
                <a:effectLst/>
                <a:latin typeface="Roboto" panose="02000000000000000000" pitchFamily="2" charset="0"/>
              </a:rPr>
              <a:t>elbello (INAF); Filomena Severino (ISPRA)</a:t>
            </a:r>
            <a:br>
              <a:rPr lang="it-IT" dirty="0"/>
            </a:br>
            <a:endParaRPr lang="it-IT" dirty="0"/>
          </a:p>
        </p:txBody>
      </p:sp>
      <p:pic>
        <p:nvPicPr>
          <p:cNvPr id="1026" name="Picture 2" descr="Secondo convegno nazionale del gruppo di lavoro Open Science della CoPER &quot;Un lungo cammino: le nuove sfide della Scienza Aperta&quot;">
            <a:extLst>
              <a:ext uri="{FF2B5EF4-FFF2-40B4-BE49-F238E27FC236}">
                <a16:creationId xmlns:a16="http://schemas.microsoft.com/office/drawing/2014/main" id="{7F75B622-7FD3-3AA4-DB9F-B294D6BF9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39" y="5421506"/>
            <a:ext cx="2234609" cy="1436493"/>
          </a:xfrm>
          <a:prstGeom prst="rect">
            <a:avLst/>
          </a:prstGeom>
          <a:noFill/>
          <a:extLst>
            <a:ext uri="{909E8E84-426E-40DD-AFC4-6F175D3DCCD1}">
              <a14:hiddenFill xmlns:a14="http://schemas.microsoft.com/office/drawing/2010/main">
                <a:solidFill>
                  <a:srgbClr val="FFFFFF"/>
                </a:solidFill>
              </a14:hiddenFill>
            </a:ext>
          </a:extLst>
        </p:spPr>
      </p:pic>
      <p:pic>
        <p:nvPicPr>
          <p:cNvPr id="4" name="Immagine 3">
            <a:extLst>
              <a:ext uri="{FF2B5EF4-FFF2-40B4-BE49-F238E27FC236}">
                <a16:creationId xmlns:a16="http://schemas.microsoft.com/office/drawing/2014/main" id="{E710EAC4-304C-0F48-7C9D-CE404E72DE6B}"/>
              </a:ext>
            </a:extLst>
          </p:cNvPr>
          <p:cNvPicPr>
            <a:picLocks noChangeAspect="1"/>
          </p:cNvPicPr>
          <p:nvPr/>
        </p:nvPicPr>
        <p:blipFill>
          <a:blip r:embed="rId3"/>
          <a:stretch>
            <a:fillRect/>
          </a:stretch>
        </p:blipFill>
        <p:spPr>
          <a:xfrm>
            <a:off x="1327355" y="5725784"/>
            <a:ext cx="10299566" cy="744088"/>
          </a:xfrm>
          <a:prstGeom prst="rect">
            <a:avLst/>
          </a:prstGeom>
        </p:spPr>
      </p:pic>
      <p:sp>
        <p:nvSpPr>
          <p:cNvPr id="6" name="CasellaDiTesto 5">
            <a:extLst>
              <a:ext uri="{FF2B5EF4-FFF2-40B4-BE49-F238E27FC236}">
                <a16:creationId xmlns:a16="http://schemas.microsoft.com/office/drawing/2014/main" id="{0F5CA9AB-4E7C-1CB7-3F1F-18465FA34492}"/>
              </a:ext>
            </a:extLst>
          </p:cNvPr>
          <p:cNvSpPr txBox="1"/>
          <p:nvPr/>
        </p:nvSpPr>
        <p:spPr>
          <a:xfrm>
            <a:off x="5254857" y="5883087"/>
            <a:ext cx="6372064" cy="407804"/>
          </a:xfrm>
          <a:prstGeom prst="rect">
            <a:avLst/>
          </a:prstGeom>
          <a:noFill/>
        </p:spPr>
        <p:txBody>
          <a:bodyPr wrap="square">
            <a:spAutoFit/>
          </a:bodyPr>
          <a:lstStyle/>
          <a:p>
            <a:r>
              <a:rPr lang="it-IT" sz="1000" b="1" dirty="0">
                <a:solidFill>
                  <a:schemeClr val="bg1"/>
                </a:solidFill>
              </a:rPr>
              <a:t>2ndo Convegno Nazionale GLOS della </a:t>
            </a:r>
            <a:r>
              <a:rPr lang="it-IT" sz="1000" b="1" dirty="0" err="1">
                <a:solidFill>
                  <a:schemeClr val="bg1"/>
                </a:solidFill>
              </a:rPr>
              <a:t>CoPER</a:t>
            </a:r>
            <a:r>
              <a:rPr lang="it-IT" sz="1000" b="1" dirty="0">
                <a:solidFill>
                  <a:schemeClr val="bg1"/>
                </a:solidFill>
              </a:rPr>
              <a:t> «</a:t>
            </a:r>
            <a:r>
              <a:rPr lang="it-IT" sz="1050" b="1" dirty="0">
                <a:solidFill>
                  <a:schemeClr val="bg1"/>
                </a:solidFill>
              </a:rPr>
              <a:t>Un lungo cammino: le nuove sfide della scienza aperta</a:t>
            </a:r>
            <a:r>
              <a:rPr lang="it-IT" sz="1000" b="1" dirty="0">
                <a:solidFill>
                  <a:schemeClr val="bg1"/>
                </a:solidFill>
              </a:rPr>
              <a:t>»  </a:t>
            </a:r>
            <a:r>
              <a:rPr lang="it-IT" sz="1000" b="1" i="0" dirty="0">
                <a:solidFill>
                  <a:schemeClr val="bg1"/>
                </a:solidFill>
                <a:effectLst/>
                <a:latin typeface="Roboto" panose="02000000000000000000" pitchFamily="2" charset="0"/>
              </a:rPr>
              <a:t> Aula Bruno Touschek - Laboratori Nazionali Frascati INFN</a:t>
            </a:r>
            <a:r>
              <a:rPr lang="it-IT" sz="1000" dirty="0">
                <a:solidFill>
                  <a:schemeClr val="bg1"/>
                </a:solidFill>
                <a:latin typeface="Roboto" panose="02000000000000000000" pitchFamily="2" charset="0"/>
              </a:rPr>
              <a:t>    </a:t>
            </a:r>
            <a:r>
              <a:rPr lang="it-IT" sz="1000" b="1" i="0" dirty="0">
                <a:solidFill>
                  <a:schemeClr val="bg1"/>
                </a:solidFill>
                <a:effectLst/>
                <a:latin typeface="Roboto" panose="02000000000000000000" pitchFamily="2" charset="0"/>
              </a:rPr>
              <a:t>27 Novembre </a:t>
            </a:r>
            <a:r>
              <a:rPr lang="it-IT" sz="1000" b="1" i="0" dirty="0">
                <a:solidFill>
                  <a:schemeClr val="bg1"/>
                </a:solidFill>
                <a:effectLst/>
                <a:latin typeface="MS Gothic" panose="020B0609070205080204" pitchFamily="49" charset="-128"/>
                <a:ea typeface="MS Gothic" panose="020B0609070205080204" pitchFamily="49" charset="-128"/>
              </a:rPr>
              <a:t>- </a:t>
            </a:r>
            <a:r>
              <a:rPr lang="it-IT" sz="1000" b="1" i="0" dirty="0">
                <a:solidFill>
                  <a:schemeClr val="bg1"/>
                </a:solidFill>
                <a:effectLst/>
                <a:latin typeface="Roboto" panose="02000000000000000000" pitchFamily="2" charset="0"/>
              </a:rPr>
              <a:t>28 Novembre</a:t>
            </a:r>
            <a:endParaRPr lang="it-IT" sz="1000" b="1" dirty="0">
              <a:solidFill>
                <a:schemeClr val="bg1"/>
              </a:solidFill>
            </a:endParaRPr>
          </a:p>
        </p:txBody>
      </p:sp>
    </p:spTree>
    <p:extLst>
      <p:ext uri="{BB962C8B-B14F-4D97-AF65-F5344CB8AC3E}">
        <p14:creationId xmlns:p14="http://schemas.microsoft.com/office/powerpoint/2010/main" val="65218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46D822-69A5-30EF-93D3-2817072EF4F2}"/>
              </a:ext>
            </a:extLst>
          </p:cNvPr>
          <p:cNvSpPr>
            <a:spLocks noGrp="1"/>
          </p:cNvSpPr>
          <p:nvPr>
            <p:ph type="title"/>
          </p:nvPr>
        </p:nvSpPr>
        <p:spPr>
          <a:xfrm>
            <a:off x="838200" y="365126"/>
            <a:ext cx="10515600" cy="440218"/>
          </a:xfrm>
        </p:spPr>
        <p:txBody>
          <a:bodyPr>
            <a:noAutofit/>
          </a:bodyPr>
          <a:lstStyle/>
          <a:p>
            <a:pPr algn="ctr"/>
            <a:r>
              <a:rPr lang="it-IT" sz="3200" dirty="0">
                <a:solidFill>
                  <a:srgbClr val="C00000"/>
                </a:solidFill>
              </a:rPr>
              <a:t>Elementi rilevanti</a:t>
            </a:r>
          </a:p>
        </p:txBody>
      </p:sp>
      <p:pic>
        <p:nvPicPr>
          <p:cNvPr id="4" name="Immagine 3">
            <a:extLst>
              <a:ext uri="{FF2B5EF4-FFF2-40B4-BE49-F238E27FC236}">
                <a16:creationId xmlns:a16="http://schemas.microsoft.com/office/drawing/2014/main" id="{9FE1EB96-BD8F-38B1-C329-04F53CAA7B40}"/>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5" name="Segnaposto contenuto 4">
            <a:extLst>
              <a:ext uri="{FF2B5EF4-FFF2-40B4-BE49-F238E27FC236}">
                <a16:creationId xmlns:a16="http://schemas.microsoft.com/office/drawing/2014/main" id="{7ED92871-DCCE-3E56-CA7B-041DA33FA444}"/>
              </a:ext>
            </a:extLst>
          </p:cNvPr>
          <p:cNvPicPr>
            <a:picLocks noGrp="1" noChangeAspect="1"/>
          </p:cNvPicPr>
          <p:nvPr>
            <p:ph idx="1"/>
          </p:nvPr>
        </p:nvPicPr>
        <p:blipFill>
          <a:blip r:embed="rId3"/>
          <a:stretch>
            <a:fillRect/>
          </a:stretch>
        </p:blipFill>
        <p:spPr>
          <a:xfrm>
            <a:off x="1510898" y="5818427"/>
            <a:ext cx="10297036" cy="743776"/>
          </a:xfrm>
          <a:prstGeom prst="rect">
            <a:avLst/>
          </a:prstGeom>
        </p:spPr>
      </p:pic>
      <p:sp>
        <p:nvSpPr>
          <p:cNvPr id="3" name="CasellaDiTesto 2">
            <a:extLst>
              <a:ext uri="{FF2B5EF4-FFF2-40B4-BE49-F238E27FC236}">
                <a16:creationId xmlns:a16="http://schemas.microsoft.com/office/drawing/2014/main" id="{0D871022-ACB0-A0E4-27C0-26815EC64947}"/>
              </a:ext>
            </a:extLst>
          </p:cNvPr>
          <p:cNvSpPr txBox="1"/>
          <p:nvPr/>
        </p:nvSpPr>
        <p:spPr>
          <a:xfrm>
            <a:off x="3171040" y="1065621"/>
            <a:ext cx="3145861" cy="1446550"/>
          </a:xfrm>
          <a:prstGeom prst="rect">
            <a:avLst/>
          </a:prstGeom>
          <a:noFill/>
        </p:spPr>
        <p:txBody>
          <a:bodyPr wrap="none" rtlCol="0">
            <a:spAutoFit/>
          </a:bodyPr>
          <a:lstStyle/>
          <a:p>
            <a:r>
              <a:rPr lang="it-IT" sz="1400" dirty="0"/>
              <a:t>La maggior parte degli enti producono </a:t>
            </a:r>
          </a:p>
          <a:p>
            <a:r>
              <a:rPr lang="it-IT" sz="1400" dirty="0"/>
              <a:t>articoli in OA  </a:t>
            </a:r>
          </a:p>
          <a:p>
            <a:pPr marL="285750" indent="-285750">
              <a:buFont typeface="Arial" panose="020B0604020202020204" pitchFamily="34" charset="0"/>
              <a:buChar char="•"/>
            </a:pPr>
            <a:r>
              <a:rPr lang="it-IT" sz="1400" dirty="0"/>
              <a:t>negli Archivi Istituzionali, </a:t>
            </a:r>
          </a:p>
          <a:p>
            <a:pPr marL="285750" indent="-285750">
              <a:buFont typeface="Arial" panose="020B0604020202020204" pitchFamily="34" charset="0"/>
              <a:buChar char="•"/>
            </a:pPr>
            <a:r>
              <a:rPr lang="it-IT" sz="1400" dirty="0"/>
              <a:t>Con contratti trasformativi</a:t>
            </a:r>
          </a:p>
          <a:p>
            <a:pPr marL="285750" indent="-285750">
              <a:buFont typeface="Arial" panose="020B0604020202020204" pitchFamily="34" charset="0"/>
              <a:buChar char="•"/>
            </a:pPr>
            <a:r>
              <a:rPr lang="it-IT" sz="1400" dirty="0"/>
              <a:t>In DOAJ</a:t>
            </a:r>
          </a:p>
          <a:p>
            <a:r>
              <a:rPr lang="it-IT" dirty="0"/>
              <a:t> </a:t>
            </a:r>
          </a:p>
        </p:txBody>
      </p:sp>
      <p:sp>
        <p:nvSpPr>
          <p:cNvPr id="6" name="CasellaDiTesto 5">
            <a:extLst>
              <a:ext uri="{FF2B5EF4-FFF2-40B4-BE49-F238E27FC236}">
                <a16:creationId xmlns:a16="http://schemas.microsoft.com/office/drawing/2014/main" id="{2AFAF2A7-C53A-1D25-B959-DC7B68518B20}"/>
              </a:ext>
            </a:extLst>
          </p:cNvPr>
          <p:cNvSpPr txBox="1"/>
          <p:nvPr/>
        </p:nvSpPr>
        <p:spPr>
          <a:xfrm>
            <a:off x="3203622" y="681215"/>
            <a:ext cx="586699" cy="338554"/>
          </a:xfrm>
          <a:prstGeom prst="rect">
            <a:avLst/>
          </a:prstGeom>
          <a:noFill/>
        </p:spPr>
        <p:txBody>
          <a:bodyPr wrap="none" rtlCol="0">
            <a:spAutoFit/>
          </a:bodyPr>
          <a:lstStyle/>
          <a:p>
            <a:r>
              <a:rPr lang="it-IT" sz="1600" b="1" u="sng" dirty="0"/>
              <a:t>PRO</a:t>
            </a:r>
          </a:p>
        </p:txBody>
      </p:sp>
      <p:sp>
        <p:nvSpPr>
          <p:cNvPr id="8" name="CasellaDiTesto 7">
            <a:extLst>
              <a:ext uri="{FF2B5EF4-FFF2-40B4-BE49-F238E27FC236}">
                <a16:creationId xmlns:a16="http://schemas.microsoft.com/office/drawing/2014/main" id="{E5709EB1-379E-6CDA-C9DB-C67C803ED831}"/>
              </a:ext>
            </a:extLst>
          </p:cNvPr>
          <p:cNvSpPr txBox="1"/>
          <p:nvPr/>
        </p:nvSpPr>
        <p:spPr>
          <a:xfrm>
            <a:off x="7178460" y="658348"/>
            <a:ext cx="1008866" cy="338554"/>
          </a:xfrm>
          <a:prstGeom prst="rect">
            <a:avLst/>
          </a:prstGeom>
          <a:noFill/>
        </p:spPr>
        <p:txBody>
          <a:bodyPr wrap="none" rtlCol="0">
            <a:spAutoFit/>
          </a:bodyPr>
          <a:lstStyle/>
          <a:p>
            <a:r>
              <a:rPr lang="it-IT" sz="1600" b="1" u="sng" dirty="0"/>
              <a:t>CONTRO</a:t>
            </a:r>
          </a:p>
        </p:txBody>
      </p:sp>
      <p:sp>
        <p:nvSpPr>
          <p:cNvPr id="10" name="CasellaDiTesto 9">
            <a:extLst>
              <a:ext uri="{FF2B5EF4-FFF2-40B4-BE49-F238E27FC236}">
                <a16:creationId xmlns:a16="http://schemas.microsoft.com/office/drawing/2014/main" id="{C01A7506-7175-95AB-8E4C-9349B8B29EAA}"/>
              </a:ext>
            </a:extLst>
          </p:cNvPr>
          <p:cNvSpPr txBox="1"/>
          <p:nvPr/>
        </p:nvSpPr>
        <p:spPr>
          <a:xfrm>
            <a:off x="7247982" y="1101595"/>
            <a:ext cx="3074944" cy="954107"/>
          </a:xfrm>
          <a:prstGeom prst="rect">
            <a:avLst/>
          </a:prstGeom>
          <a:noFill/>
        </p:spPr>
        <p:txBody>
          <a:bodyPr wrap="none" rtlCol="0">
            <a:spAutoFit/>
          </a:bodyPr>
          <a:lstStyle/>
          <a:p>
            <a:r>
              <a:rPr lang="it-IT" sz="1400" dirty="0"/>
              <a:t>Difficolta di monitoraggio:</a:t>
            </a:r>
          </a:p>
          <a:p>
            <a:pPr marL="285750" indent="-285750">
              <a:buFont typeface="Arial" panose="020B0604020202020204" pitchFamily="34" charset="0"/>
              <a:buChar char="•"/>
            </a:pPr>
            <a:r>
              <a:rPr lang="it-IT" sz="1400" dirty="0"/>
              <a:t>Delle visualizzazioni</a:t>
            </a:r>
          </a:p>
          <a:p>
            <a:pPr marL="285750" indent="-285750">
              <a:buFont typeface="Arial" panose="020B0604020202020204" pitchFamily="34" charset="0"/>
              <a:buChar char="•"/>
            </a:pPr>
            <a:r>
              <a:rPr lang="it-IT" sz="1400" dirty="0"/>
              <a:t>Delle pubblicazioni monografiche</a:t>
            </a:r>
          </a:p>
          <a:p>
            <a:pPr marL="285750" indent="-285750">
              <a:buFont typeface="Arial" panose="020B0604020202020204" pitchFamily="34" charset="0"/>
              <a:buChar char="•"/>
            </a:pPr>
            <a:r>
              <a:rPr lang="it-IT" sz="1400" dirty="0"/>
              <a:t>Dei dataset FAIR</a:t>
            </a:r>
          </a:p>
        </p:txBody>
      </p:sp>
      <p:sp>
        <p:nvSpPr>
          <p:cNvPr id="11" name="CasellaDiTesto 10">
            <a:extLst>
              <a:ext uri="{FF2B5EF4-FFF2-40B4-BE49-F238E27FC236}">
                <a16:creationId xmlns:a16="http://schemas.microsoft.com/office/drawing/2014/main" id="{9F0B5AAA-F6C9-076F-F287-7EACE2B6005E}"/>
              </a:ext>
            </a:extLst>
          </p:cNvPr>
          <p:cNvSpPr txBox="1"/>
          <p:nvPr/>
        </p:nvSpPr>
        <p:spPr>
          <a:xfrm>
            <a:off x="567218" y="2341880"/>
            <a:ext cx="1531317" cy="307777"/>
          </a:xfrm>
          <a:prstGeom prst="rect">
            <a:avLst/>
          </a:prstGeom>
          <a:noFill/>
        </p:spPr>
        <p:txBody>
          <a:bodyPr wrap="none" rtlCol="0">
            <a:spAutoFit/>
          </a:bodyPr>
          <a:lstStyle/>
          <a:p>
            <a:r>
              <a:rPr lang="it-IT" sz="1400" u="sng" dirty="0"/>
              <a:t>Sezione 2- </a:t>
            </a:r>
            <a:r>
              <a:rPr lang="it-IT" sz="1400" b="1" u="sng" dirty="0"/>
              <a:t>COSTI</a:t>
            </a:r>
          </a:p>
        </p:txBody>
      </p:sp>
      <p:sp>
        <p:nvSpPr>
          <p:cNvPr id="12" name="CasellaDiTesto 11">
            <a:extLst>
              <a:ext uri="{FF2B5EF4-FFF2-40B4-BE49-F238E27FC236}">
                <a16:creationId xmlns:a16="http://schemas.microsoft.com/office/drawing/2014/main" id="{73BE3487-7CA9-3E97-0769-E78318C9C41D}"/>
              </a:ext>
            </a:extLst>
          </p:cNvPr>
          <p:cNvSpPr txBox="1"/>
          <p:nvPr/>
        </p:nvSpPr>
        <p:spPr>
          <a:xfrm>
            <a:off x="3187819" y="2348917"/>
            <a:ext cx="2621551" cy="954107"/>
          </a:xfrm>
          <a:prstGeom prst="rect">
            <a:avLst/>
          </a:prstGeom>
          <a:noFill/>
        </p:spPr>
        <p:txBody>
          <a:bodyPr wrap="none" rtlCol="0">
            <a:spAutoFit/>
          </a:bodyPr>
          <a:lstStyle/>
          <a:p>
            <a:r>
              <a:rPr lang="it-IT" sz="1400" dirty="0"/>
              <a:t>Alcuni Istituti rilevano costi per:</a:t>
            </a:r>
          </a:p>
          <a:p>
            <a:pPr marL="285750" indent="-285750">
              <a:buFont typeface="Arial" panose="020B0604020202020204" pitchFamily="34" charset="0"/>
              <a:buChar char="•"/>
            </a:pPr>
            <a:r>
              <a:rPr lang="it-IT" sz="1400" dirty="0"/>
              <a:t>Piattaforme editoriali</a:t>
            </a:r>
          </a:p>
          <a:p>
            <a:pPr marL="285750" indent="-285750">
              <a:buFont typeface="Arial" panose="020B0604020202020204" pitchFamily="34" charset="0"/>
              <a:buChar char="•"/>
            </a:pPr>
            <a:r>
              <a:rPr lang="it-IT" sz="1400" dirty="0"/>
              <a:t>Formazione</a:t>
            </a:r>
          </a:p>
          <a:p>
            <a:pPr marL="285750" indent="-285750">
              <a:buFont typeface="Arial" panose="020B0604020202020204" pitchFamily="34" charset="0"/>
              <a:buChar char="•"/>
            </a:pPr>
            <a:r>
              <a:rPr lang="it-IT" sz="1400" dirty="0"/>
              <a:t>Conservazione dati</a:t>
            </a:r>
          </a:p>
        </p:txBody>
      </p:sp>
      <p:sp>
        <p:nvSpPr>
          <p:cNvPr id="13" name="CasellaDiTesto 12">
            <a:extLst>
              <a:ext uri="{FF2B5EF4-FFF2-40B4-BE49-F238E27FC236}">
                <a16:creationId xmlns:a16="http://schemas.microsoft.com/office/drawing/2014/main" id="{D0F067E5-2FB6-6348-08AD-0A41768D5000}"/>
              </a:ext>
            </a:extLst>
          </p:cNvPr>
          <p:cNvSpPr txBox="1"/>
          <p:nvPr/>
        </p:nvSpPr>
        <p:spPr>
          <a:xfrm>
            <a:off x="7176052" y="2380502"/>
            <a:ext cx="2408801" cy="523220"/>
          </a:xfrm>
          <a:prstGeom prst="rect">
            <a:avLst/>
          </a:prstGeom>
          <a:noFill/>
        </p:spPr>
        <p:txBody>
          <a:bodyPr wrap="none" rtlCol="0">
            <a:spAutoFit/>
          </a:bodyPr>
          <a:lstStyle/>
          <a:p>
            <a:r>
              <a:rPr lang="it-IT" sz="1400" dirty="0"/>
              <a:t>Dati non sono uniformi </a:t>
            </a:r>
          </a:p>
          <a:p>
            <a:r>
              <a:rPr lang="it-IT" sz="1400" dirty="0"/>
              <a:t>Non rilevati le spese per APC</a:t>
            </a:r>
          </a:p>
        </p:txBody>
      </p:sp>
      <p:sp>
        <p:nvSpPr>
          <p:cNvPr id="14" name="CasellaDiTesto 13">
            <a:extLst>
              <a:ext uri="{FF2B5EF4-FFF2-40B4-BE49-F238E27FC236}">
                <a16:creationId xmlns:a16="http://schemas.microsoft.com/office/drawing/2014/main" id="{98C08AAE-7585-F883-95D0-505F77E24160}"/>
              </a:ext>
            </a:extLst>
          </p:cNvPr>
          <p:cNvSpPr txBox="1"/>
          <p:nvPr/>
        </p:nvSpPr>
        <p:spPr>
          <a:xfrm>
            <a:off x="515621" y="3431097"/>
            <a:ext cx="2021066" cy="523220"/>
          </a:xfrm>
          <a:prstGeom prst="rect">
            <a:avLst/>
          </a:prstGeom>
          <a:noFill/>
        </p:spPr>
        <p:txBody>
          <a:bodyPr wrap="none" rtlCol="0">
            <a:spAutoFit/>
          </a:bodyPr>
          <a:lstStyle/>
          <a:p>
            <a:r>
              <a:rPr lang="it-IT" sz="1400" dirty="0"/>
              <a:t>Sezione 3- </a:t>
            </a:r>
            <a:r>
              <a:rPr lang="it-IT" sz="1400" b="1" u="sng" dirty="0"/>
              <a:t>Formazione </a:t>
            </a:r>
          </a:p>
          <a:p>
            <a:r>
              <a:rPr lang="it-IT" sz="1400" b="1" u="sng" dirty="0"/>
              <a:t>e Informazione</a:t>
            </a:r>
          </a:p>
        </p:txBody>
      </p:sp>
      <p:sp>
        <p:nvSpPr>
          <p:cNvPr id="15" name="CasellaDiTesto 14">
            <a:extLst>
              <a:ext uri="{FF2B5EF4-FFF2-40B4-BE49-F238E27FC236}">
                <a16:creationId xmlns:a16="http://schemas.microsoft.com/office/drawing/2014/main" id="{85EF0A15-D2E4-D81A-2348-39D9702BD492}"/>
              </a:ext>
            </a:extLst>
          </p:cNvPr>
          <p:cNvSpPr txBox="1"/>
          <p:nvPr/>
        </p:nvSpPr>
        <p:spPr>
          <a:xfrm>
            <a:off x="3171041" y="3439485"/>
            <a:ext cx="3606052" cy="523220"/>
          </a:xfrm>
          <a:prstGeom prst="rect">
            <a:avLst/>
          </a:prstGeom>
          <a:noFill/>
        </p:spPr>
        <p:txBody>
          <a:bodyPr wrap="none" rtlCol="0">
            <a:spAutoFit/>
          </a:bodyPr>
          <a:lstStyle/>
          <a:p>
            <a:r>
              <a:rPr lang="it-IT" sz="1400" dirty="0"/>
              <a:t>E’ offerta formazione per ricercatori e tecnici</a:t>
            </a:r>
          </a:p>
          <a:p>
            <a:r>
              <a:rPr lang="it-IT" sz="1400" dirty="0"/>
              <a:t>Diffuso materiale informativo su OS</a:t>
            </a:r>
          </a:p>
        </p:txBody>
      </p:sp>
      <p:sp>
        <p:nvSpPr>
          <p:cNvPr id="16" name="CasellaDiTesto 15">
            <a:extLst>
              <a:ext uri="{FF2B5EF4-FFF2-40B4-BE49-F238E27FC236}">
                <a16:creationId xmlns:a16="http://schemas.microsoft.com/office/drawing/2014/main" id="{CDA4A389-C807-75C5-5BA0-EA7A58005CF8}"/>
              </a:ext>
            </a:extLst>
          </p:cNvPr>
          <p:cNvSpPr txBox="1"/>
          <p:nvPr/>
        </p:nvSpPr>
        <p:spPr>
          <a:xfrm>
            <a:off x="7069079" y="3369705"/>
            <a:ext cx="4829399" cy="984885"/>
          </a:xfrm>
          <a:prstGeom prst="rect">
            <a:avLst/>
          </a:prstGeom>
          <a:noFill/>
        </p:spPr>
        <p:txBody>
          <a:bodyPr wrap="none" rtlCol="0">
            <a:spAutoFit/>
          </a:bodyPr>
          <a:lstStyle/>
          <a:p>
            <a:r>
              <a:rPr lang="it-IT" sz="1600" dirty="0"/>
              <a:t>    </a:t>
            </a:r>
            <a:r>
              <a:rPr lang="it-IT" sz="1400" dirty="0"/>
              <a:t>Assente </a:t>
            </a:r>
          </a:p>
          <a:p>
            <a:pPr marL="285750" indent="-285750">
              <a:buFont typeface="Arial" panose="020B0604020202020204" pitchFamily="34" charset="0"/>
              <a:buChar char="•"/>
            </a:pPr>
            <a:r>
              <a:rPr lang="it-IT" sz="1400" dirty="0"/>
              <a:t>Formazione per studenti/dottorandi</a:t>
            </a:r>
          </a:p>
          <a:p>
            <a:pPr marL="285750" indent="-285750">
              <a:buFont typeface="Arial" panose="020B0604020202020204" pitchFamily="34" charset="0"/>
              <a:buChar char="•"/>
            </a:pPr>
            <a:r>
              <a:rPr lang="it-IT" sz="1400" dirty="0"/>
              <a:t>Iniziative di sviluppo cultura OS (borse di studio-assegni)</a:t>
            </a:r>
          </a:p>
          <a:p>
            <a:pPr marL="285750" indent="-285750">
              <a:buFont typeface="Arial" panose="020B0604020202020204" pitchFamily="34" charset="0"/>
              <a:buChar char="•"/>
            </a:pPr>
            <a:r>
              <a:rPr lang="it-IT" sz="1400" dirty="0"/>
              <a:t>Lacunoso il reperimento ORCID</a:t>
            </a:r>
          </a:p>
        </p:txBody>
      </p:sp>
      <p:sp>
        <p:nvSpPr>
          <p:cNvPr id="17" name="CasellaDiTesto 16">
            <a:extLst>
              <a:ext uri="{FF2B5EF4-FFF2-40B4-BE49-F238E27FC236}">
                <a16:creationId xmlns:a16="http://schemas.microsoft.com/office/drawing/2014/main" id="{3DBED3D6-E5BC-FABD-6953-DCA9D488F909}"/>
              </a:ext>
            </a:extLst>
          </p:cNvPr>
          <p:cNvSpPr txBox="1"/>
          <p:nvPr/>
        </p:nvSpPr>
        <p:spPr>
          <a:xfrm>
            <a:off x="506378" y="4275491"/>
            <a:ext cx="1982146" cy="307777"/>
          </a:xfrm>
          <a:prstGeom prst="rect">
            <a:avLst/>
          </a:prstGeom>
          <a:noFill/>
        </p:spPr>
        <p:txBody>
          <a:bodyPr wrap="none" rtlCol="0">
            <a:spAutoFit/>
          </a:bodyPr>
          <a:lstStyle/>
          <a:p>
            <a:r>
              <a:rPr lang="it-IT" sz="1400" u="sng" dirty="0"/>
              <a:t>Sezione 4- </a:t>
            </a:r>
            <a:r>
              <a:rPr lang="it-IT" sz="1400" b="1" u="sng" dirty="0"/>
              <a:t>Valutazione</a:t>
            </a:r>
          </a:p>
        </p:txBody>
      </p:sp>
      <p:sp>
        <p:nvSpPr>
          <p:cNvPr id="18" name="CasellaDiTesto 17">
            <a:extLst>
              <a:ext uri="{FF2B5EF4-FFF2-40B4-BE49-F238E27FC236}">
                <a16:creationId xmlns:a16="http://schemas.microsoft.com/office/drawing/2014/main" id="{64EAE9F3-16C4-7618-ECF1-5FA449B69662}"/>
              </a:ext>
            </a:extLst>
          </p:cNvPr>
          <p:cNvSpPr txBox="1"/>
          <p:nvPr/>
        </p:nvSpPr>
        <p:spPr>
          <a:xfrm>
            <a:off x="3141932" y="4285576"/>
            <a:ext cx="3825021" cy="523220"/>
          </a:xfrm>
          <a:prstGeom prst="rect">
            <a:avLst/>
          </a:prstGeom>
          <a:noFill/>
        </p:spPr>
        <p:txBody>
          <a:bodyPr wrap="none" rtlCol="0">
            <a:spAutoFit/>
          </a:bodyPr>
          <a:lstStyle/>
          <a:p>
            <a:r>
              <a:rPr lang="it-IT" sz="1400" dirty="0"/>
              <a:t>2 EPR hanno </a:t>
            </a:r>
            <a:r>
              <a:rPr lang="it-IT" sz="1400" b="1" dirty="0"/>
              <a:t>indicatori OS </a:t>
            </a:r>
            <a:r>
              <a:rPr lang="it-IT" sz="1400" dirty="0"/>
              <a:t>per la valutazione e </a:t>
            </a:r>
          </a:p>
          <a:p>
            <a:r>
              <a:rPr lang="it-IT" sz="1400" dirty="0"/>
              <a:t>1 </a:t>
            </a:r>
            <a:r>
              <a:rPr lang="it-IT" sz="1400" dirty="0" err="1"/>
              <a:t>e’</a:t>
            </a:r>
            <a:r>
              <a:rPr lang="it-IT" sz="1400" dirty="0"/>
              <a:t> WIP – 5 EPR aderiscono a </a:t>
            </a:r>
            <a:r>
              <a:rPr lang="it-IT" sz="1400" b="1" dirty="0"/>
              <a:t>COARA</a:t>
            </a:r>
            <a:r>
              <a:rPr lang="it-IT" sz="1400" dirty="0"/>
              <a:t> e 1 WIP</a:t>
            </a:r>
          </a:p>
        </p:txBody>
      </p:sp>
      <p:sp>
        <p:nvSpPr>
          <p:cNvPr id="19" name="CasellaDiTesto 18">
            <a:extLst>
              <a:ext uri="{FF2B5EF4-FFF2-40B4-BE49-F238E27FC236}">
                <a16:creationId xmlns:a16="http://schemas.microsoft.com/office/drawing/2014/main" id="{5F49B464-8EEB-0CD0-20D8-079AD702A2DB}"/>
              </a:ext>
            </a:extLst>
          </p:cNvPr>
          <p:cNvSpPr txBox="1"/>
          <p:nvPr/>
        </p:nvSpPr>
        <p:spPr>
          <a:xfrm>
            <a:off x="471337" y="5022416"/>
            <a:ext cx="2463303" cy="307777"/>
          </a:xfrm>
          <a:prstGeom prst="rect">
            <a:avLst/>
          </a:prstGeom>
          <a:noFill/>
        </p:spPr>
        <p:txBody>
          <a:bodyPr wrap="none" rtlCol="0">
            <a:spAutoFit/>
          </a:bodyPr>
          <a:lstStyle/>
          <a:p>
            <a:r>
              <a:rPr lang="it-IT" sz="1400" u="sng" dirty="0"/>
              <a:t>Sezione 5- </a:t>
            </a:r>
            <a:r>
              <a:rPr lang="it-IT" sz="1400" b="1" u="sng" dirty="0"/>
              <a:t>CITIZEN SCIENCE</a:t>
            </a:r>
          </a:p>
        </p:txBody>
      </p:sp>
      <p:sp>
        <p:nvSpPr>
          <p:cNvPr id="20" name="CasellaDiTesto 19">
            <a:extLst>
              <a:ext uri="{FF2B5EF4-FFF2-40B4-BE49-F238E27FC236}">
                <a16:creationId xmlns:a16="http://schemas.microsoft.com/office/drawing/2014/main" id="{437498D2-B83E-B32D-3701-90D3AD4FE769}"/>
              </a:ext>
            </a:extLst>
          </p:cNvPr>
          <p:cNvSpPr txBox="1"/>
          <p:nvPr/>
        </p:nvSpPr>
        <p:spPr>
          <a:xfrm>
            <a:off x="3132606" y="5043708"/>
            <a:ext cx="2574166" cy="523220"/>
          </a:xfrm>
          <a:prstGeom prst="rect">
            <a:avLst/>
          </a:prstGeom>
          <a:noFill/>
        </p:spPr>
        <p:txBody>
          <a:bodyPr wrap="none" rtlCol="0">
            <a:spAutoFit/>
          </a:bodyPr>
          <a:lstStyle/>
          <a:p>
            <a:r>
              <a:rPr lang="it-IT" sz="1400" dirty="0"/>
              <a:t>Scarsa attenzione alla CS. </a:t>
            </a:r>
          </a:p>
          <a:p>
            <a:r>
              <a:rPr lang="it-IT" sz="1400" dirty="0"/>
              <a:t>Solo 3 enti hanno progetti attivi</a:t>
            </a:r>
          </a:p>
        </p:txBody>
      </p:sp>
      <p:sp>
        <p:nvSpPr>
          <p:cNvPr id="9" name="CasellaDiTesto 8">
            <a:extLst>
              <a:ext uri="{FF2B5EF4-FFF2-40B4-BE49-F238E27FC236}">
                <a16:creationId xmlns:a16="http://schemas.microsoft.com/office/drawing/2014/main" id="{76954725-0005-05AA-2ED6-8694E8599874}"/>
              </a:ext>
            </a:extLst>
          </p:cNvPr>
          <p:cNvSpPr txBox="1"/>
          <p:nvPr/>
        </p:nvSpPr>
        <p:spPr>
          <a:xfrm>
            <a:off x="534595" y="1132730"/>
            <a:ext cx="2187265" cy="861774"/>
          </a:xfrm>
          <a:prstGeom prst="rect">
            <a:avLst/>
          </a:prstGeom>
          <a:noFill/>
        </p:spPr>
        <p:txBody>
          <a:bodyPr wrap="none" rtlCol="0">
            <a:spAutoFit/>
          </a:bodyPr>
          <a:lstStyle/>
          <a:p>
            <a:r>
              <a:rPr lang="it-IT" sz="1400" u="sng" dirty="0"/>
              <a:t>Sezione 1 – </a:t>
            </a:r>
            <a:r>
              <a:rPr lang="it-IT" sz="1400" b="1" u="sng" dirty="0"/>
              <a:t>Pubblicazioni</a:t>
            </a:r>
            <a:endParaRPr lang="it-IT" sz="1400" dirty="0"/>
          </a:p>
          <a:p>
            <a:r>
              <a:rPr lang="it-IT" dirty="0"/>
              <a:t> </a:t>
            </a:r>
          </a:p>
          <a:p>
            <a:endParaRPr lang="it-IT" dirty="0"/>
          </a:p>
        </p:txBody>
      </p:sp>
      <p:sp>
        <p:nvSpPr>
          <p:cNvPr id="24" name="CasellaDiTesto 23">
            <a:extLst>
              <a:ext uri="{FF2B5EF4-FFF2-40B4-BE49-F238E27FC236}">
                <a16:creationId xmlns:a16="http://schemas.microsoft.com/office/drawing/2014/main" id="{2E376A10-47F1-7624-3316-37E247BE6928}"/>
              </a:ext>
            </a:extLst>
          </p:cNvPr>
          <p:cNvSpPr txBox="1"/>
          <p:nvPr/>
        </p:nvSpPr>
        <p:spPr>
          <a:xfrm>
            <a:off x="5661889" y="5966899"/>
            <a:ext cx="8442036"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191567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46D822-69A5-30EF-93D3-2817072EF4F2}"/>
              </a:ext>
            </a:extLst>
          </p:cNvPr>
          <p:cNvSpPr>
            <a:spLocks noGrp="1"/>
          </p:cNvSpPr>
          <p:nvPr>
            <p:ph type="title"/>
          </p:nvPr>
        </p:nvSpPr>
        <p:spPr>
          <a:xfrm>
            <a:off x="838200" y="205735"/>
            <a:ext cx="10515600" cy="440218"/>
          </a:xfrm>
        </p:spPr>
        <p:txBody>
          <a:bodyPr>
            <a:noAutofit/>
          </a:bodyPr>
          <a:lstStyle/>
          <a:p>
            <a:pPr algn="ctr"/>
            <a:r>
              <a:rPr lang="it-IT" sz="3200" dirty="0">
                <a:solidFill>
                  <a:srgbClr val="C00000"/>
                </a:solidFill>
              </a:rPr>
              <a:t>Elementi rilevanti</a:t>
            </a:r>
          </a:p>
        </p:txBody>
      </p:sp>
      <p:pic>
        <p:nvPicPr>
          <p:cNvPr id="4" name="Immagine 3">
            <a:extLst>
              <a:ext uri="{FF2B5EF4-FFF2-40B4-BE49-F238E27FC236}">
                <a16:creationId xmlns:a16="http://schemas.microsoft.com/office/drawing/2014/main" id="{9FE1EB96-BD8F-38B1-C329-04F53CAA7B40}"/>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5" name="Segnaposto contenuto 4">
            <a:extLst>
              <a:ext uri="{FF2B5EF4-FFF2-40B4-BE49-F238E27FC236}">
                <a16:creationId xmlns:a16="http://schemas.microsoft.com/office/drawing/2014/main" id="{7ED92871-DCCE-3E56-CA7B-041DA33FA444}"/>
              </a:ext>
            </a:extLst>
          </p:cNvPr>
          <p:cNvPicPr>
            <a:picLocks noGrp="1" noChangeAspect="1"/>
          </p:cNvPicPr>
          <p:nvPr>
            <p:ph idx="1"/>
          </p:nvPr>
        </p:nvPicPr>
        <p:blipFill>
          <a:blip r:embed="rId3"/>
          <a:stretch>
            <a:fillRect/>
          </a:stretch>
        </p:blipFill>
        <p:spPr>
          <a:xfrm>
            <a:off x="1510898" y="5818427"/>
            <a:ext cx="10297036" cy="743776"/>
          </a:xfrm>
          <a:prstGeom prst="rect">
            <a:avLst/>
          </a:prstGeom>
        </p:spPr>
      </p:pic>
      <p:sp>
        <p:nvSpPr>
          <p:cNvPr id="6" name="CasellaDiTesto 5">
            <a:extLst>
              <a:ext uri="{FF2B5EF4-FFF2-40B4-BE49-F238E27FC236}">
                <a16:creationId xmlns:a16="http://schemas.microsoft.com/office/drawing/2014/main" id="{2AFAF2A7-C53A-1D25-B959-DC7B68518B20}"/>
              </a:ext>
            </a:extLst>
          </p:cNvPr>
          <p:cNvSpPr txBox="1"/>
          <p:nvPr/>
        </p:nvSpPr>
        <p:spPr>
          <a:xfrm>
            <a:off x="3556933" y="504020"/>
            <a:ext cx="788549" cy="461665"/>
          </a:xfrm>
          <a:prstGeom prst="rect">
            <a:avLst/>
          </a:prstGeom>
          <a:noFill/>
        </p:spPr>
        <p:txBody>
          <a:bodyPr wrap="none" rtlCol="0">
            <a:spAutoFit/>
          </a:bodyPr>
          <a:lstStyle/>
          <a:p>
            <a:r>
              <a:rPr lang="it-IT" sz="2400" b="1" u="sng" dirty="0"/>
              <a:t>PRO</a:t>
            </a:r>
          </a:p>
        </p:txBody>
      </p:sp>
      <p:sp>
        <p:nvSpPr>
          <p:cNvPr id="8" name="CasellaDiTesto 7">
            <a:extLst>
              <a:ext uri="{FF2B5EF4-FFF2-40B4-BE49-F238E27FC236}">
                <a16:creationId xmlns:a16="http://schemas.microsoft.com/office/drawing/2014/main" id="{E5709EB1-379E-6CDA-C9DB-C67C803ED831}"/>
              </a:ext>
            </a:extLst>
          </p:cNvPr>
          <p:cNvSpPr txBox="1"/>
          <p:nvPr/>
        </p:nvSpPr>
        <p:spPr>
          <a:xfrm>
            <a:off x="8340605" y="576778"/>
            <a:ext cx="1216167" cy="400110"/>
          </a:xfrm>
          <a:prstGeom prst="rect">
            <a:avLst/>
          </a:prstGeom>
          <a:noFill/>
        </p:spPr>
        <p:txBody>
          <a:bodyPr wrap="none" rtlCol="0">
            <a:spAutoFit/>
          </a:bodyPr>
          <a:lstStyle/>
          <a:p>
            <a:r>
              <a:rPr lang="it-IT" sz="2000" b="1" u="sng" dirty="0"/>
              <a:t>CONTRO</a:t>
            </a:r>
          </a:p>
        </p:txBody>
      </p:sp>
      <p:sp>
        <p:nvSpPr>
          <p:cNvPr id="11" name="CasellaDiTesto 10">
            <a:extLst>
              <a:ext uri="{FF2B5EF4-FFF2-40B4-BE49-F238E27FC236}">
                <a16:creationId xmlns:a16="http://schemas.microsoft.com/office/drawing/2014/main" id="{9F0B5AAA-F6C9-076F-F287-7EACE2B6005E}"/>
              </a:ext>
            </a:extLst>
          </p:cNvPr>
          <p:cNvSpPr txBox="1"/>
          <p:nvPr/>
        </p:nvSpPr>
        <p:spPr>
          <a:xfrm>
            <a:off x="276838" y="2732713"/>
            <a:ext cx="1709892" cy="338554"/>
          </a:xfrm>
          <a:prstGeom prst="rect">
            <a:avLst/>
          </a:prstGeom>
          <a:noFill/>
        </p:spPr>
        <p:txBody>
          <a:bodyPr wrap="none" rtlCol="0">
            <a:spAutoFit/>
          </a:bodyPr>
          <a:lstStyle/>
          <a:p>
            <a:r>
              <a:rPr lang="it-IT" sz="1600" u="sng" dirty="0"/>
              <a:t>Sezione 2- </a:t>
            </a:r>
            <a:r>
              <a:rPr lang="it-IT" sz="1600" b="1" u="sng" dirty="0"/>
              <a:t>COSTI</a:t>
            </a:r>
          </a:p>
        </p:txBody>
      </p:sp>
      <p:sp>
        <p:nvSpPr>
          <p:cNvPr id="14" name="CasellaDiTesto 13">
            <a:extLst>
              <a:ext uri="{FF2B5EF4-FFF2-40B4-BE49-F238E27FC236}">
                <a16:creationId xmlns:a16="http://schemas.microsoft.com/office/drawing/2014/main" id="{98C08AAE-7585-F883-95D0-505F77E24160}"/>
              </a:ext>
            </a:extLst>
          </p:cNvPr>
          <p:cNvSpPr txBox="1"/>
          <p:nvPr/>
        </p:nvSpPr>
        <p:spPr>
          <a:xfrm>
            <a:off x="204301" y="3843852"/>
            <a:ext cx="2437300" cy="584775"/>
          </a:xfrm>
          <a:prstGeom prst="rect">
            <a:avLst/>
          </a:prstGeom>
          <a:noFill/>
        </p:spPr>
        <p:txBody>
          <a:bodyPr wrap="square" rtlCol="0">
            <a:spAutoFit/>
          </a:bodyPr>
          <a:lstStyle/>
          <a:p>
            <a:r>
              <a:rPr lang="it-IT" sz="1600" dirty="0"/>
              <a:t>Sezione 3- </a:t>
            </a:r>
            <a:r>
              <a:rPr lang="it-IT" sz="1600" b="1" u="sng" dirty="0"/>
              <a:t>Formazione</a:t>
            </a:r>
          </a:p>
          <a:p>
            <a:r>
              <a:rPr lang="it-IT" sz="1600" b="1" u="sng" dirty="0"/>
              <a:t>e Informazione</a:t>
            </a:r>
          </a:p>
        </p:txBody>
      </p:sp>
      <p:sp>
        <p:nvSpPr>
          <p:cNvPr id="16" name="CasellaDiTesto 15">
            <a:extLst>
              <a:ext uri="{FF2B5EF4-FFF2-40B4-BE49-F238E27FC236}">
                <a16:creationId xmlns:a16="http://schemas.microsoft.com/office/drawing/2014/main" id="{CDA4A389-C807-75C5-5BA0-EA7A58005CF8}"/>
              </a:ext>
            </a:extLst>
          </p:cNvPr>
          <p:cNvSpPr txBox="1"/>
          <p:nvPr/>
        </p:nvSpPr>
        <p:spPr>
          <a:xfrm>
            <a:off x="7403753" y="3773307"/>
            <a:ext cx="351378" cy="338554"/>
          </a:xfrm>
          <a:prstGeom prst="rect">
            <a:avLst/>
          </a:prstGeom>
          <a:noFill/>
        </p:spPr>
        <p:txBody>
          <a:bodyPr wrap="none" rtlCol="0">
            <a:spAutoFit/>
          </a:bodyPr>
          <a:lstStyle/>
          <a:p>
            <a:r>
              <a:rPr lang="it-IT" sz="1600" dirty="0"/>
              <a:t>    </a:t>
            </a:r>
          </a:p>
        </p:txBody>
      </p:sp>
      <p:sp>
        <p:nvSpPr>
          <p:cNvPr id="17" name="CasellaDiTesto 16">
            <a:extLst>
              <a:ext uri="{FF2B5EF4-FFF2-40B4-BE49-F238E27FC236}">
                <a16:creationId xmlns:a16="http://schemas.microsoft.com/office/drawing/2014/main" id="{3DBED3D6-E5BC-FABD-6953-DCA9D488F909}"/>
              </a:ext>
            </a:extLst>
          </p:cNvPr>
          <p:cNvSpPr txBox="1"/>
          <p:nvPr/>
        </p:nvSpPr>
        <p:spPr>
          <a:xfrm>
            <a:off x="276010" y="4928140"/>
            <a:ext cx="2227148" cy="338554"/>
          </a:xfrm>
          <a:prstGeom prst="rect">
            <a:avLst/>
          </a:prstGeom>
          <a:noFill/>
        </p:spPr>
        <p:txBody>
          <a:bodyPr wrap="none" rtlCol="0">
            <a:spAutoFit/>
          </a:bodyPr>
          <a:lstStyle/>
          <a:p>
            <a:r>
              <a:rPr lang="it-IT" sz="1600" u="sng" dirty="0"/>
              <a:t>Sezione 4- </a:t>
            </a:r>
            <a:r>
              <a:rPr lang="it-IT" sz="1600" b="1" u="sng" dirty="0"/>
              <a:t>Valutazione</a:t>
            </a:r>
          </a:p>
        </p:txBody>
      </p:sp>
      <p:sp>
        <p:nvSpPr>
          <p:cNvPr id="19" name="CasellaDiTesto 18">
            <a:extLst>
              <a:ext uri="{FF2B5EF4-FFF2-40B4-BE49-F238E27FC236}">
                <a16:creationId xmlns:a16="http://schemas.microsoft.com/office/drawing/2014/main" id="{5F49B464-8EEB-0CD0-20D8-079AD702A2DB}"/>
              </a:ext>
            </a:extLst>
          </p:cNvPr>
          <p:cNvSpPr txBox="1"/>
          <p:nvPr/>
        </p:nvSpPr>
        <p:spPr>
          <a:xfrm>
            <a:off x="262704" y="5456716"/>
            <a:ext cx="2777107" cy="338554"/>
          </a:xfrm>
          <a:prstGeom prst="rect">
            <a:avLst/>
          </a:prstGeom>
          <a:noFill/>
        </p:spPr>
        <p:txBody>
          <a:bodyPr wrap="none" rtlCol="0">
            <a:spAutoFit/>
          </a:bodyPr>
          <a:lstStyle/>
          <a:p>
            <a:r>
              <a:rPr lang="it-IT" sz="1600" u="sng" dirty="0"/>
              <a:t>Sezione 5- </a:t>
            </a:r>
            <a:r>
              <a:rPr lang="it-IT" sz="1600" b="1" u="sng" dirty="0"/>
              <a:t>CITIZEN SCIENCE</a:t>
            </a:r>
          </a:p>
        </p:txBody>
      </p:sp>
      <p:sp>
        <p:nvSpPr>
          <p:cNvPr id="9" name="CasellaDiTesto 8">
            <a:extLst>
              <a:ext uri="{FF2B5EF4-FFF2-40B4-BE49-F238E27FC236}">
                <a16:creationId xmlns:a16="http://schemas.microsoft.com/office/drawing/2014/main" id="{76954725-0005-05AA-2ED6-8694E8599874}"/>
              </a:ext>
            </a:extLst>
          </p:cNvPr>
          <p:cNvSpPr txBox="1"/>
          <p:nvPr/>
        </p:nvSpPr>
        <p:spPr>
          <a:xfrm>
            <a:off x="145580" y="1230772"/>
            <a:ext cx="2533899" cy="923330"/>
          </a:xfrm>
          <a:prstGeom prst="rect">
            <a:avLst/>
          </a:prstGeom>
          <a:noFill/>
        </p:spPr>
        <p:txBody>
          <a:bodyPr wrap="none" rtlCol="0">
            <a:spAutoFit/>
          </a:bodyPr>
          <a:lstStyle/>
          <a:p>
            <a:r>
              <a:rPr lang="it-IT" sz="1600" u="sng" dirty="0"/>
              <a:t>Sezione 1 – </a:t>
            </a:r>
            <a:r>
              <a:rPr lang="it-IT" sz="1600" b="1" u="sng" dirty="0"/>
              <a:t>Pubblicazioni</a:t>
            </a:r>
            <a:endParaRPr lang="it-IT" dirty="0"/>
          </a:p>
          <a:p>
            <a:r>
              <a:rPr lang="it-IT" dirty="0"/>
              <a:t> </a:t>
            </a:r>
          </a:p>
          <a:p>
            <a:endParaRPr lang="it-IT" dirty="0"/>
          </a:p>
        </p:txBody>
      </p:sp>
      <p:sp>
        <p:nvSpPr>
          <p:cNvPr id="7" name="Rettangolo con angoli arrotondati 6">
            <a:extLst>
              <a:ext uri="{FF2B5EF4-FFF2-40B4-BE49-F238E27FC236}">
                <a16:creationId xmlns:a16="http://schemas.microsoft.com/office/drawing/2014/main" id="{0A8A5A6D-C45E-0402-6F88-7C66553BC12E}"/>
              </a:ext>
            </a:extLst>
          </p:cNvPr>
          <p:cNvSpPr/>
          <p:nvPr/>
        </p:nvSpPr>
        <p:spPr>
          <a:xfrm>
            <a:off x="3311300" y="956344"/>
            <a:ext cx="3785786" cy="138058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00" dirty="0"/>
              <a:t>La maggior parte degli </a:t>
            </a:r>
            <a:r>
              <a:rPr lang="it-IT" sz="1600" dirty="0"/>
              <a:t>enti producono articoli in OA  </a:t>
            </a:r>
          </a:p>
          <a:p>
            <a:pPr marL="285750" indent="-285750">
              <a:buFont typeface="Arial" panose="020B0604020202020204" pitchFamily="34" charset="0"/>
              <a:buChar char="•"/>
            </a:pPr>
            <a:r>
              <a:rPr lang="it-IT" sz="1600" dirty="0"/>
              <a:t>negli Archivi Istituzionali, </a:t>
            </a:r>
          </a:p>
          <a:p>
            <a:pPr marL="285750" indent="-285750">
              <a:buFont typeface="Arial" panose="020B0604020202020204" pitchFamily="34" charset="0"/>
              <a:buChar char="•"/>
            </a:pPr>
            <a:r>
              <a:rPr lang="it-IT" sz="1600" dirty="0"/>
              <a:t>Con contratti trasformativi</a:t>
            </a:r>
          </a:p>
          <a:p>
            <a:pPr marL="285750" indent="-285750">
              <a:buFont typeface="Arial" panose="020B0604020202020204" pitchFamily="34" charset="0"/>
              <a:buChar char="•"/>
            </a:pPr>
            <a:r>
              <a:rPr lang="it-IT" sz="1600" dirty="0"/>
              <a:t>In DOAJ</a:t>
            </a:r>
          </a:p>
        </p:txBody>
      </p:sp>
      <p:sp>
        <p:nvSpPr>
          <p:cNvPr id="21" name="Rettangolo con angoli arrotondati 20">
            <a:extLst>
              <a:ext uri="{FF2B5EF4-FFF2-40B4-BE49-F238E27FC236}">
                <a16:creationId xmlns:a16="http://schemas.microsoft.com/office/drawing/2014/main" id="{3C805486-A503-921B-D6C5-E0D0DF72C83A}"/>
              </a:ext>
            </a:extLst>
          </p:cNvPr>
          <p:cNvSpPr/>
          <p:nvPr/>
        </p:nvSpPr>
        <p:spPr>
          <a:xfrm>
            <a:off x="7415868" y="967728"/>
            <a:ext cx="3322041" cy="137705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00" dirty="0"/>
              <a:t>Difficolta di </a:t>
            </a:r>
            <a:r>
              <a:rPr lang="it-IT" sz="1600" dirty="0"/>
              <a:t>monitoraggio:</a:t>
            </a:r>
          </a:p>
          <a:p>
            <a:pPr marL="285750" indent="-285750">
              <a:buFont typeface="Arial" panose="020B0604020202020204" pitchFamily="34" charset="0"/>
              <a:buChar char="•"/>
            </a:pPr>
            <a:r>
              <a:rPr lang="it-IT" sz="1600" dirty="0"/>
              <a:t>Delle visualizzazioni</a:t>
            </a:r>
          </a:p>
          <a:p>
            <a:pPr marL="285750" indent="-285750">
              <a:buFont typeface="Arial" panose="020B0604020202020204" pitchFamily="34" charset="0"/>
              <a:buChar char="•"/>
            </a:pPr>
            <a:r>
              <a:rPr lang="it-IT" sz="1600" dirty="0">
                <a:solidFill>
                  <a:schemeClr val="bg1"/>
                </a:solidFill>
              </a:rPr>
              <a:t>Delle pubblicazioni monografiche</a:t>
            </a:r>
          </a:p>
          <a:p>
            <a:pPr marL="285750" indent="-285750">
              <a:buFont typeface="Arial" panose="020B0604020202020204" pitchFamily="34" charset="0"/>
              <a:buChar char="•"/>
            </a:pPr>
            <a:r>
              <a:rPr lang="it-IT" sz="1600" dirty="0">
                <a:solidFill>
                  <a:schemeClr val="bg1"/>
                </a:solidFill>
              </a:rPr>
              <a:t>Dei dataset FAIR</a:t>
            </a:r>
          </a:p>
        </p:txBody>
      </p:sp>
      <p:sp>
        <p:nvSpPr>
          <p:cNvPr id="23" name="Rettangolo con angoli arrotondati 22">
            <a:extLst>
              <a:ext uri="{FF2B5EF4-FFF2-40B4-BE49-F238E27FC236}">
                <a16:creationId xmlns:a16="http://schemas.microsoft.com/office/drawing/2014/main" id="{6E83DE2E-3F85-C6C2-5C7D-B552C73EFC05}"/>
              </a:ext>
            </a:extLst>
          </p:cNvPr>
          <p:cNvSpPr/>
          <p:nvPr/>
        </p:nvSpPr>
        <p:spPr>
          <a:xfrm>
            <a:off x="3336272" y="2374153"/>
            <a:ext cx="3714687" cy="1192867"/>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600" b="1" dirty="0"/>
              <a:t>Alcuni EPR rilevano costi per:</a:t>
            </a:r>
          </a:p>
          <a:p>
            <a:r>
              <a:rPr lang="it-IT" sz="1600" b="1" dirty="0"/>
              <a:t>Piattaforme editoriali</a:t>
            </a:r>
          </a:p>
          <a:p>
            <a:r>
              <a:rPr lang="it-IT" sz="1600" b="1" dirty="0"/>
              <a:t>Formazione</a:t>
            </a:r>
          </a:p>
          <a:p>
            <a:r>
              <a:rPr lang="it-IT" sz="1600" b="1" dirty="0"/>
              <a:t>Conservazione dati</a:t>
            </a:r>
          </a:p>
        </p:txBody>
      </p:sp>
      <p:sp>
        <p:nvSpPr>
          <p:cNvPr id="24" name="Rettangolo con angoli arrotondati 23">
            <a:extLst>
              <a:ext uri="{FF2B5EF4-FFF2-40B4-BE49-F238E27FC236}">
                <a16:creationId xmlns:a16="http://schemas.microsoft.com/office/drawing/2014/main" id="{F6C9C2B9-E6D3-6AAA-03BB-65D0F2C0D0DD}"/>
              </a:ext>
            </a:extLst>
          </p:cNvPr>
          <p:cNvSpPr/>
          <p:nvPr/>
        </p:nvSpPr>
        <p:spPr>
          <a:xfrm>
            <a:off x="7388887" y="2468057"/>
            <a:ext cx="3265132" cy="914400"/>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600" b="1" dirty="0"/>
              <a:t>Dati non sono uniformi </a:t>
            </a:r>
          </a:p>
          <a:p>
            <a:r>
              <a:rPr lang="it-IT" sz="1600" b="1" dirty="0"/>
              <a:t>Non rilevati le spese per APC</a:t>
            </a:r>
          </a:p>
        </p:txBody>
      </p:sp>
      <p:sp>
        <p:nvSpPr>
          <p:cNvPr id="25" name="Rettangolo con angoli arrotondati 24">
            <a:extLst>
              <a:ext uri="{FF2B5EF4-FFF2-40B4-BE49-F238E27FC236}">
                <a16:creationId xmlns:a16="http://schemas.microsoft.com/office/drawing/2014/main" id="{CF11F734-EA9C-FA0A-4599-0A93C7BA3EA2}"/>
              </a:ext>
            </a:extLst>
          </p:cNvPr>
          <p:cNvSpPr/>
          <p:nvPr/>
        </p:nvSpPr>
        <p:spPr>
          <a:xfrm>
            <a:off x="3355772" y="3674379"/>
            <a:ext cx="3714687" cy="114270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600" dirty="0"/>
              <a:t>E’ offerta formazione per ricercatori e tecnici</a:t>
            </a:r>
          </a:p>
          <a:p>
            <a:r>
              <a:rPr lang="it-IT" sz="1600" dirty="0"/>
              <a:t>Diffuso materiale informativo su OS</a:t>
            </a:r>
          </a:p>
        </p:txBody>
      </p:sp>
      <p:sp>
        <p:nvSpPr>
          <p:cNvPr id="26" name="Rettangolo con angoli arrotondati 25">
            <a:extLst>
              <a:ext uri="{FF2B5EF4-FFF2-40B4-BE49-F238E27FC236}">
                <a16:creationId xmlns:a16="http://schemas.microsoft.com/office/drawing/2014/main" id="{320441BF-DB6C-0DDD-3949-BBFFDA1A8B0C}"/>
              </a:ext>
            </a:extLst>
          </p:cNvPr>
          <p:cNvSpPr/>
          <p:nvPr/>
        </p:nvSpPr>
        <p:spPr>
          <a:xfrm>
            <a:off x="7310118" y="3512530"/>
            <a:ext cx="4241446" cy="137668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600" dirty="0"/>
              <a:t>Assente Formazione per studenti/dottorandi</a:t>
            </a:r>
          </a:p>
          <a:p>
            <a:r>
              <a:rPr lang="it-IT" sz="1600" dirty="0"/>
              <a:t>Iniziative di sviluppo cultura OS (borse di studio-assegni)</a:t>
            </a:r>
          </a:p>
          <a:p>
            <a:r>
              <a:rPr lang="it-IT" sz="1600" dirty="0"/>
              <a:t>Lacunoso il reperimento ORCID</a:t>
            </a:r>
          </a:p>
        </p:txBody>
      </p:sp>
      <p:sp>
        <p:nvSpPr>
          <p:cNvPr id="27" name="Rettangolo con angoli arrotondati 26">
            <a:extLst>
              <a:ext uri="{FF2B5EF4-FFF2-40B4-BE49-F238E27FC236}">
                <a16:creationId xmlns:a16="http://schemas.microsoft.com/office/drawing/2014/main" id="{D606B1BE-A2D5-6234-BCA0-FC4D903F79AA}"/>
              </a:ext>
            </a:extLst>
          </p:cNvPr>
          <p:cNvSpPr/>
          <p:nvPr/>
        </p:nvSpPr>
        <p:spPr>
          <a:xfrm>
            <a:off x="3402540" y="4952499"/>
            <a:ext cx="8719553" cy="36911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600" dirty="0"/>
              <a:t>2 EPR hanno indicatori OS per la valutazione e 1 </a:t>
            </a:r>
            <a:r>
              <a:rPr lang="it-IT" sz="1600" dirty="0" err="1"/>
              <a:t>e’</a:t>
            </a:r>
            <a:r>
              <a:rPr lang="it-IT" sz="1600" dirty="0"/>
              <a:t> WIP – 5 EPR aderiscono a COARA e 1 WIP</a:t>
            </a:r>
          </a:p>
        </p:txBody>
      </p:sp>
      <p:sp>
        <p:nvSpPr>
          <p:cNvPr id="28" name="Rettangolo con angoli arrotondati 27">
            <a:extLst>
              <a:ext uri="{FF2B5EF4-FFF2-40B4-BE49-F238E27FC236}">
                <a16:creationId xmlns:a16="http://schemas.microsoft.com/office/drawing/2014/main" id="{2F538C9A-0D4C-A822-DAFF-A0D36441EA91}"/>
              </a:ext>
            </a:extLst>
          </p:cNvPr>
          <p:cNvSpPr/>
          <p:nvPr/>
        </p:nvSpPr>
        <p:spPr>
          <a:xfrm>
            <a:off x="3402540" y="5429484"/>
            <a:ext cx="6676689" cy="35430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600" dirty="0"/>
              <a:t>Scarsa attenzione alla CS. Solo 3 enti hanno progetti attivi</a:t>
            </a:r>
          </a:p>
        </p:txBody>
      </p:sp>
      <p:sp>
        <p:nvSpPr>
          <p:cNvPr id="30" name="CasellaDiTesto 29">
            <a:extLst>
              <a:ext uri="{FF2B5EF4-FFF2-40B4-BE49-F238E27FC236}">
                <a16:creationId xmlns:a16="http://schemas.microsoft.com/office/drawing/2014/main" id="{FF4E7761-4518-B6AE-23ED-E44822DD6A21}"/>
              </a:ext>
            </a:extLst>
          </p:cNvPr>
          <p:cNvSpPr txBox="1"/>
          <p:nvPr/>
        </p:nvSpPr>
        <p:spPr>
          <a:xfrm>
            <a:off x="5375560" y="5966892"/>
            <a:ext cx="6096000"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2157331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15E86-526B-18AF-F500-E729DBA23A43}"/>
              </a:ext>
            </a:extLst>
          </p:cNvPr>
          <p:cNvSpPr>
            <a:spLocks noGrp="1"/>
          </p:cNvSpPr>
          <p:nvPr>
            <p:ph type="title"/>
          </p:nvPr>
        </p:nvSpPr>
        <p:spPr>
          <a:xfrm>
            <a:off x="838200" y="365126"/>
            <a:ext cx="10515600" cy="943390"/>
          </a:xfrm>
        </p:spPr>
        <p:txBody>
          <a:bodyPr>
            <a:normAutofit/>
          </a:bodyPr>
          <a:lstStyle/>
          <a:p>
            <a:pPr algn="ctr"/>
            <a:r>
              <a:rPr lang="it-IT" sz="2400" dirty="0">
                <a:solidFill>
                  <a:srgbClr val="C00000"/>
                </a:solidFill>
              </a:rPr>
              <a:t>CRITICITA’ e SINTESI RISULTATI TERZO SONDAGGIO</a:t>
            </a:r>
          </a:p>
        </p:txBody>
      </p:sp>
      <p:sp>
        <p:nvSpPr>
          <p:cNvPr id="3" name="Segnaposto contenuto 2">
            <a:extLst>
              <a:ext uri="{FF2B5EF4-FFF2-40B4-BE49-F238E27FC236}">
                <a16:creationId xmlns:a16="http://schemas.microsoft.com/office/drawing/2014/main" id="{BD72E575-9CA7-9953-EF2A-FC7C61C22FE9}"/>
              </a:ext>
            </a:extLst>
          </p:cNvPr>
          <p:cNvSpPr>
            <a:spLocks noGrp="1"/>
          </p:cNvSpPr>
          <p:nvPr>
            <p:ph idx="1"/>
          </p:nvPr>
        </p:nvSpPr>
        <p:spPr>
          <a:xfrm>
            <a:off x="838200" y="1339063"/>
            <a:ext cx="10515600" cy="3466811"/>
          </a:xfrm>
        </p:spPr>
        <p:txBody>
          <a:bodyPr>
            <a:normAutofit fontScale="62500" lnSpcReduction="20000"/>
          </a:bodyPr>
          <a:lstStyle/>
          <a:p>
            <a:pPr marL="514350" indent="-514350" algn="l">
              <a:buAutoNum type="alphaLcParenR"/>
            </a:pPr>
            <a:r>
              <a:rPr lang="it-IT" sz="2800" dirty="0"/>
              <a:t>Partecipazione </a:t>
            </a:r>
            <a:r>
              <a:rPr lang="it-IT" sz="2800" dirty="0" err="1"/>
              <a:t>piu’</a:t>
            </a:r>
            <a:r>
              <a:rPr lang="it-IT" sz="2800" dirty="0"/>
              <a:t> bassa rispetto al precedente sondaggio (</a:t>
            </a:r>
            <a:r>
              <a:rPr lang="it-IT" dirty="0"/>
              <a:t>scarso 60%</a:t>
            </a:r>
            <a:r>
              <a:rPr lang="it-IT" sz="2800" dirty="0"/>
              <a:t>  EPR</a:t>
            </a:r>
            <a:r>
              <a:rPr lang="it-IT" dirty="0"/>
              <a:t>/</a:t>
            </a:r>
            <a:r>
              <a:rPr lang="it-IT" sz="2800" dirty="0" err="1"/>
              <a:t>GlOS</a:t>
            </a:r>
            <a:r>
              <a:rPr lang="it-IT" sz="2800" dirty="0"/>
              <a:t>- 50% sul totale)</a:t>
            </a:r>
          </a:p>
          <a:p>
            <a:pPr marL="514350" indent="-514350" algn="l">
              <a:buAutoNum type="alphaLcParenR"/>
            </a:pPr>
            <a:r>
              <a:rPr lang="it-IT" sz="2800" dirty="0"/>
              <a:t>Difficoltà di interpretazione delle richieste</a:t>
            </a:r>
          </a:p>
          <a:p>
            <a:pPr marL="0" indent="0">
              <a:buNone/>
            </a:pPr>
            <a:r>
              <a:rPr lang="it-IT" sz="2800" dirty="0">
                <a:latin typeface="Aptos" panose="020B0004020202020204" pitchFamily="34" charset="0"/>
              </a:rPr>
              <a:t>si rileva </a:t>
            </a:r>
          </a:p>
          <a:p>
            <a:r>
              <a:rPr lang="it-IT" sz="2800" dirty="0">
                <a:latin typeface="Aptos" panose="020B0004020202020204" pitchFamily="34" charset="0"/>
              </a:rPr>
              <a:t>una </a:t>
            </a:r>
            <a:r>
              <a:rPr lang="it-IT" sz="2800" b="1" u="sng" dirty="0">
                <a:latin typeface="Aptos" panose="020B0004020202020204" pitchFamily="34" charset="0"/>
              </a:rPr>
              <a:t>discrepanza </a:t>
            </a:r>
            <a:r>
              <a:rPr lang="it-IT" sz="2800" dirty="0">
                <a:latin typeface="Aptos" panose="020B0004020202020204" pitchFamily="34" charset="0"/>
              </a:rPr>
              <a:t>tra i dati tendenzialmente positivi del primo sondaggio e quelli dell’ultimo, molto meno incoraggianti, basati su richieste </a:t>
            </a:r>
            <a:r>
              <a:rPr lang="it-IT" sz="2800" dirty="0" err="1">
                <a:latin typeface="Aptos" panose="020B0004020202020204" pitchFamily="34" charset="0"/>
              </a:rPr>
              <a:t>piu’</a:t>
            </a:r>
            <a:r>
              <a:rPr lang="it-IT" sz="2800" dirty="0">
                <a:latin typeface="Aptos" panose="020B0004020202020204" pitchFamily="34" charset="0"/>
              </a:rPr>
              <a:t> analitiche</a:t>
            </a:r>
          </a:p>
          <a:p>
            <a:r>
              <a:rPr lang="it-IT" b="1" dirty="0">
                <a:latin typeface="Aptos" panose="020B0004020202020204" pitchFamily="34" charset="0"/>
              </a:rPr>
              <a:t>a</a:t>
            </a:r>
            <a:r>
              <a:rPr lang="it-IT" sz="2800" b="1" dirty="0">
                <a:latin typeface="Aptos" panose="020B0004020202020204" pitchFamily="34" charset="0"/>
              </a:rPr>
              <a:t>ssenza di sistemi strutturati di monitoraggio delle informazioni richieste </a:t>
            </a:r>
          </a:p>
          <a:p>
            <a:r>
              <a:rPr lang="it-IT" sz="2800" b="1" dirty="0">
                <a:latin typeface="Aptos" panose="020B0004020202020204" pitchFamily="34" charset="0"/>
              </a:rPr>
              <a:t>Il mancato utilizzo di </a:t>
            </a:r>
            <a:r>
              <a:rPr lang="it-IT" sz="2800" b="1" u="sng" dirty="0">
                <a:latin typeface="Aptos" panose="020B0004020202020204" pitchFamily="34" charset="0"/>
              </a:rPr>
              <a:t>indicatori specifici negli EPR per valutare l’impatto dell’OS</a:t>
            </a:r>
            <a:r>
              <a:rPr lang="it-IT" sz="2800" b="1" dirty="0">
                <a:latin typeface="Aptos" panose="020B0004020202020204" pitchFamily="34" charset="0"/>
              </a:rPr>
              <a:t>, sembra derivare dalla </a:t>
            </a:r>
            <a:r>
              <a:rPr lang="it-IT" sz="2800" b="1" u="sng" dirty="0">
                <a:latin typeface="Aptos" panose="020B0004020202020204" pitchFamily="34" charset="0"/>
              </a:rPr>
              <a:t>mancanza di politiche </a:t>
            </a:r>
            <a:r>
              <a:rPr lang="it-IT" sz="2800" b="1" dirty="0">
                <a:latin typeface="Aptos" panose="020B0004020202020204" pitchFamily="34" charset="0"/>
              </a:rPr>
              <a:t>orientata alla valorizzazione dei risultati</a:t>
            </a:r>
          </a:p>
          <a:p>
            <a:pPr marL="0" indent="0" algn="l">
              <a:buNone/>
            </a:pPr>
            <a:endParaRPr lang="it-IT" sz="2800" u="sng" dirty="0">
              <a:latin typeface="Aptos" panose="020B0004020202020204" pitchFamily="34" charset="0"/>
            </a:endParaRPr>
          </a:p>
          <a:p>
            <a:pPr marL="0" indent="0" algn="l">
              <a:buNone/>
            </a:pPr>
            <a:r>
              <a:rPr lang="it-IT" sz="2800" b="1" dirty="0">
                <a:solidFill>
                  <a:srgbClr val="C00000"/>
                </a:solidFill>
                <a:latin typeface="Aptos" panose="020B0004020202020204" pitchFamily="34" charset="0"/>
              </a:rPr>
              <a:t>Si ritiene utile effettuare un monitoraggio periodico per la creazione di una serie storica che monitori l’evoluzione dei temi legati all’OS negli EPR</a:t>
            </a:r>
          </a:p>
          <a:p>
            <a:endParaRPr lang="it-IT" dirty="0"/>
          </a:p>
        </p:txBody>
      </p:sp>
      <p:pic>
        <p:nvPicPr>
          <p:cNvPr id="4" name="Immagine 3">
            <a:extLst>
              <a:ext uri="{FF2B5EF4-FFF2-40B4-BE49-F238E27FC236}">
                <a16:creationId xmlns:a16="http://schemas.microsoft.com/office/drawing/2014/main" id="{31A5621E-2F5A-DA52-AB6E-6029692EF850}"/>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CB0CAA1B-90E2-4469-2D60-1A8B855CAB6A}"/>
              </a:ext>
            </a:extLst>
          </p:cNvPr>
          <p:cNvPicPr>
            <a:picLocks noChangeAspect="1"/>
          </p:cNvPicPr>
          <p:nvPr/>
        </p:nvPicPr>
        <p:blipFill>
          <a:blip r:embed="rId3"/>
          <a:stretch>
            <a:fillRect/>
          </a:stretch>
        </p:blipFill>
        <p:spPr>
          <a:xfrm>
            <a:off x="1400061" y="5809546"/>
            <a:ext cx="10297036" cy="743776"/>
          </a:xfrm>
          <a:prstGeom prst="rect">
            <a:avLst/>
          </a:prstGeom>
        </p:spPr>
      </p:pic>
      <p:sp>
        <p:nvSpPr>
          <p:cNvPr id="7" name="CasellaDiTesto 6">
            <a:extLst>
              <a:ext uri="{FF2B5EF4-FFF2-40B4-BE49-F238E27FC236}">
                <a16:creationId xmlns:a16="http://schemas.microsoft.com/office/drawing/2014/main" id="{45FC240C-3538-BE73-D86A-60152C5CB6D7}"/>
              </a:ext>
            </a:extLst>
          </p:cNvPr>
          <p:cNvSpPr txBox="1"/>
          <p:nvPr/>
        </p:nvSpPr>
        <p:spPr>
          <a:xfrm>
            <a:off x="5227783" y="5966891"/>
            <a:ext cx="7998691"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175041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84575D-6E37-AD6A-EFC8-A5126D57ABAC}"/>
              </a:ext>
            </a:extLst>
          </p:cNvPr>
          <p:cNvSpPr>
            <a:spLocks noGrp="1"/>
          </p:cNvSpPr>
          <p:nvPr>
            <p:ph type="title"/>
          </p:nvPr>
        </p:nvSpPr>
        <p:spPr>
          <a:xfrm>
            <a:off x="839788" y="183942"/>
            <a:ext cx="10515600" cy="743632"/>
          </a:xfrm>
        </p:spPr>
        <p:txBody>
          <a:bodyPr>
            <a:normAutofit fontScale="90000"/>
          </a:bodyPr>
          <a:lstStyle/>
          <a:p>
            <a:pPr algn="ctr"/>
            <a:r>
              <a:rPr lang="it-IT" sz="2800" dirty="0">
                <a:solidFill>
                  <a:srgbClr val="C00000"/>
                </a:solidFill>
              </a:rPr>
              <a:t>Monitoraggio della spesa negli EPR: I contratti trasformativi </a:t>
            </a:r>
            <a:br>
              <a:rPr lang="it-IT" sz="2800" dirty="0">
                <a:solidFill>
                  <a:srgbClr val="C00000"/>
                </a:solidFill>
              </a:rPr>
            </a:br>
            <a:r>
              <a:rPr lang="it-IT" sz="2800" dirty="0">
                <a:solidFill>
                  <a:srgbClr val="C00000"/>
                </a:solidFill>
              </a:rPr>
              <a:t>EPR </a:t>
            </a:r>
            <a:r>
              <a:rPr lang="it-IT" sz="2800" dirty="0" err="1">
                <a:solidFill>
                  <a:srgbClr val="C00000"/>
                </a:solidFill>
              </a:rPr>
              <a:t>GdL</a:t>
            </a:r>
            <a:r>
              <a:rPr lang="it-IT" sz="2800" dirty="0">
                <a:solidFill>
                  <a:srgbClr val="C00000"/>
                </a:solidFill>
              </a:rPr>
              <a:t> Accesso alle PUBBLICAZIONI</a:t>
            </a:r>
          </a:p>
        </p:txBody>
      </p:sp>
      <p:graphicFrame>
        <p:nvGraphicFramePr>
          <p:cNvPr id="8" name="Tabella 7">
            <a:extLst>
              <a:ext uri="{FF2B5EF4-FFF2-40B4-BE49-F238E27FC236}">
                <a16:creationId xmlns:a16="http://schemas.microsoft.com/office/drawing/2014/main" id="{8B8F65DF-D49D-DBA1-26BB-147DDF99BB11}"/>
              </a:ext>
            </a:extLst>
          </p:cNvPr>
          <p:cNvGraphicFramePr>
            <a:graphicFrameLocks noGrp="1"/>
          </p:cNvGraphicFramePr>
          <p:nvPr>
            <p:extLst>
              <p:ext uri="{D42A27DB-BD31-4B8C-83A1-F6EECF244321}">
                <p14:modId xmlns:p14="http://schemas.microsoft.com/office/powerpoint/2010/main" val="2503604722"/>
              </p:ext>
            </p:extLst>
          </p:nvPr>
        </p:nvGraphicFramePr>
        <p:xfrm>
          <a:off x="5845629" y="1586165"/>
          <a:ext cx="5388427" cy="4297680"/>
        </p:xfrm>
        <a:graphic>
          <a:graphicData uri="http://schemas.openxmlformats.org/drawingml/2006/table">
            <a:tbl>
              <a:tblPr firstRow="1" bandRow="1">
                <a:tableStyleId>{5C22544A-7EE6-4342-B048-85BDC9FD1C3A}</a:tableStyleId>
              </a:tblPr>
              <a:tblGrid>
                <a:gridCol w="1874520">
                  <a:extLst>
                    <a:ext uri="{9D8B030D-6E8A-4147-A177-3AD203B41FA5}">
                      <a16:colId xmlns:a16="http://schemas.microsoft.com/office/drawing/2014/main" val="1929082159"/>
                    </a:ext>
                  </a:extLst>
                </a:gridCol>
                <a:gridCol w="3513907">
                  <a:extLst>
                    <a:ext uri="{9D8B030D-6E8A-4147-A177-3AD203B41FA5}">
                      <a16:colId xmlns:a16="http://schemas.microsoft.com/office/drawing/2014/main" val="1073647067"/>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EDITORI CT TRASFORMATIVI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1" dirty="0"/>
                        <a:t>ANNI CONTRATTO</a:t>
                      </a:r>
                    </a:p>
                  </a:txBody>
                  <a:tcPr/>
                </a:tc>
                <a:extLst>
                  <a:ext uri="{0D108BD9-81ED-4DB2-BD59-A6C34878D82A}">
                    <a16:rowId xmlns:a16="http://schemas.microsoft.com/office/drawing/2014/main" val="4289491080"/>
                  </a:ext>
                </a:extLst>
              </a:tr>
              <a:tr h="209989">
                <a:tc>
                  <a:txBody>
                    <a:bodyPr/>
                    <a:lstStyle/>
                    <a:p>
                      <a:r>
                        <a:rPr lang="it-IT" dirty="0"/>
                        <a:t>ACS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2020-2023</a:t>
                      </a:r>
                    </a:p>
                  </a:txBody>
                  <a:tcPr/>
                </a:tc>
                <a:extLst>
                  <a:ext uri="{0D108BD9-81ED-4DB2-BD59-A6C34878D82A}">
                    <a16:rowId xmlns:a16="http://schemas.microsoft.com/office/drawing/2014/main" val="398996037"/>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AIP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2022-2026</a:t>
                      </a:r>
                    </a:p>
                  </a:txBody>
                  <a:tcPr/>
                </a:tc>
                <a:extLst>
                  <a:ext uri="{0D108BD9-81ED-4DB2-BD59-A6C34878D82A}">
                    <a16:rowId xmlns:a16="http://schemas.microsoft.com/office/drawing/2014/main" val="3496985069"/>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CUP</a:t>
                      </a:r>
                    </a:p>
                  </a:txBody>
                  <a:tcPr/>
                </a:tc>
                <a:tc>
                  <a:txBody>
                    <a:bodyPr/>
                    <a:lstStyle/>
                    <a:p>
                      <a:r>
                        <a:rPr lang="it-IT" dirty="0"/>
                        <a:t>2020-2022 / 2023-2025</a:t>
                      </a:r>
                    </a:p>
                  </a:txBody>
                  <a:tcPr/>
                </a:tc>
                <a:extLst>
                  <a:ext uri="{0D108BD9-81ED-4DB2-BD59-A6C34878D82A}">
                    <a16:rowId xmlns:a16="http://schemas.microsoft.com/office/drawing/2014/main" val="931362785"/>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EDP</a:t>
                      </a:r>
                    </a:p>
                  </a:txBody>
                  <a:tcPr/>
                </a:tc>
                <a:tc>
                  <a:txBody>
                    <a:bodyPr/>
                    <a:lstStyle/>
                    <a:p>
                      <a:r>
                        <a:rPr lang="it-IT" dirty="0"/>
                        <a:t>2024</a:t>
                      </a:r>
                    </a:p>
                  </a:txBody>
                  <a:tcPr/>
                </a:tc>
                <a:extLst>
                  <a:ext uri="{0D108BD9-81ED-4DB2-BD59-A6C34878D82A}">
                    <a16:rowId xmlns:a16="http://schemas.microsoft.com/office/drawing/2014/main" val="3119302260"/>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IEEE</a:t>
                      </a:r>
                    </a:p>
                  </a:txBody>
                  <a:tcPr/>
                </a:tc>
                <a:tc>
                  <a:txBody>
                    <a:bodyPr/>
                    <a:lstStyle/>
                    <a:p>
                      <a:r>
                        <a:rPr lang="it-IT" dirty="0"/>
                        <a:t>2022-2024</a:t>
                      </a:r>
                    </a:p>
                  </a:txBody>
                  <a:tcPr/>
                </a:tc>
                <a:extLst>
                  <a:ext uri="{0D108BD9-81ED-4DB2-BD59-A6C34878D82A}">
                    <a16:rowId xmlns:a16="http://schemas.microsoft.com/office/drawing/2014/main" val="775259897"/>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IOP</a:t>
                      </a:r>
                    </a:p>
                  </a:txBody>
                  <a:tcPr/>
                </a:tc>
                <a:tc>
                  <a:txBody>
                    <a:bodyPr/>
                    <a:lstStyle/>
                    <a:p>
                      <a:r>
                        <a:rPr lang="it-IT" dirty="0"/>
                        <a:t>2022-2025</a:t>
                      </a:r>
                    </a:p>
                  </a:txBody>
                  <a:tcPr/>
                </a:tc>
                <a:extLst>
                  <a:ext uri="{0D108BD9-81ED-4DB2-BD59-A6C34878D82A}">
                    <a16:rowId xmlns:a16="http://schemas.microsoft.com/office/drawing/2014/main" val="636987629"/>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ELSEVIER</a:t>
                      </a:r>
                    </a:p>
                  </a:txBody>
                  <a:tcPr/>
                </a:tc>
                <a:tc>
                  <a:txBody>
                    <a:bodyPr/>
                    <a:lstStyle/>
                    <a:p>
                      <a:r>
                        <a:rPr lang="it-IT" dirty="0"/>
                        <a:t>2023-2027</a:t>
                      </a:r>
                    </a:p>
                  </a:txBody>
                  <a:tcPr/>
                </a:tc>
                <a:extLst>
                  <a:ext uri="{0D108BD9-81ED-4DB2-BD59-A6C34878D82A}">
                    <a16:rowId xmlns:a16="http://schemas.microsoft.com/office/drawing/2014/main" val="1191706095"/>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SPIE</a:t>
                      </a:r>
                    </a:p>
                  </a:txBody>
                  <a:tcPr/>
                </a:tc>
                <a:tc>
                  <a:txBody>
                    <a:bodyPr/>
                    <a:lstStyle/>
                    <a:p>
                      <a:r>
                        <a:rPr lang="it-IT" dirty="0"/>
                        <a:t>2024</a:t>
                      </a:r>
                    </a:p>
                  </a:txBody>
                  <a:tcPr/>
                </a:tc>
                <a:extLst>
                  <a:ext uri="{0D108BD9-81ED-4DB2-BD59-A6C34878D82A}">
                    <a16:rowId xmlns:a16="http://schemas.microsoft.com/office/drawing/2014/main" val="2183410456"/>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SPRINGER</a:t>
                      </a:r>
                    </a:p>
                  </a:txBody>
                  <a:tcPr/>
                </a:tc>
                <a:tc>
                  <a:txBody>
                    <a:bodyPr/>
                    <a:lstStyle/>
                    <a:p>
                      <a:r>
                        <a:rPr lang="it-IT" dirty="0"/>
                        <a:t>2020-2024</a:t>
                      </a:r>
                    </a:p>
                  </a:txBody>
                  <a:tcPr/>
                </a:tc>
                <a:extLst>
                  <a:ext uri="{0D108BD9-81ED-4DB2-BD59-A6C34878D82A}">
                    <a16:rowId xmlns:a16="http://schemas.microsoft.com/office/drawing/2014/main" val="264125822"/>
                  </a:ext>
                </a:extLst>
              </a:tr>
              <a:tr h="20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WILEY</a:t>
                      </a:r>
                    </a:p>
                  </a:txBody>
                  <a:tcPr/>
                </a:tc>
                <a:tc>
                  <a:txBody>
                    <a:bodyPr/>
                    <a:lstStyle/>
                    <a:p>
                      <a:r>
                        <a:rPr lang="it-IT" dirty="0"/>
                        <a:t>2020-2023 / 2024-2027</a:t>
                      </a:r>
                    </a:p>
                  </a:txBody>
                  <a:tcPr/>
                </a:tc>
                <a:extLst>
                  <a:ext uri="{0D108BD9-81ED-4DB2-BD59-A6C34878D82A}">
                    <a16:rowId xmlns:a16="http://schemas.microsoft.com/office/drawing/2014/main" val="3488140579"/>
                  </a:ext>
                </a:extLst>
              </a:tr>
            </a:tbl>
          </a:graphicData>
        </a:graphic>
      </p:graphicFrame>
      <p:graphicFrame>
        <p:nvGraphicFramePr>
          <p:cNvPr id="11" name="Tabella 10">
            <a:extLst>
              <a:ext uri="{FF2B5EF4-FFF2-40B4-BE49-F238E27FC236}">
                <a16:creationId xmlns:a16="http://schemas.microsoft.com/office/drawing/2014/main" id="{94F57E09-BE4C-D3F4-6294-47CED7E8286A}"/>
              </a:ext>
            </a:extLst>
          </p:cNvPr>
          <p:cNvGraphicFramePr>
            <a:graphicFrameLocks noGrp="1"/>
          </p:cNvGraphicFramePr>
          <p:nvPr>
            <p:extLst>
              <p:ext uri="{D42A27DB-BD31-4B8C-83A1-F6EECF244321}">
                <p14:modId xmlns:p14="http://schemas.microsoft.com/office/powerpoint/2010/main" val="607216873"/>
              </p:ext>
            </p:extLst>
          </p:nvPr>
        </p:nvGraphicFramePr>
        <p:xfrm>
          <a:off x="588562" y="1562221"/>
          <a:ext cx="5126446" cy="3032760"/>
        </p:xfrm>
        <a:graphic>
          <a:graphicData uri="http://schemas.openxmlformats.org/drawingml/2006/table">
            <a:tbl>
              <a:tblPr firstRow="1" bandRow="1">
                <a:tableStyleId>{5C22544A-7EE6-4342-B048-85BDC9FD1C3A}</a:tableStyleId>
              </a:tblPr>
              <a:tblGrid>
                <a:gridCol w="796101">
                  <a:extLst>
                    <a:ext uri="{9D8B030D-6E8A-4147-A177-3AD203B41FA5}">
                      <a16:colId xmlns:a16="http://schemas.microsoft.com/office/drawing/2014/main" val="26125692"/>
                    </a:ext>
                  </a:extLst>
                </a:gridCol>
                <a:gridCol w="4330345">
                  <a:extLst>
                    <a:ext uri="{9D8B030D-6E8A-4147-A177-3AD203B41FA5}">
                      <a16:colId xmlns:a16="http://schemas.microsoft.com/office/drawing/2014/main" val="1589773711"/>
                    </a:ext>
                  </a:extLst>
                </a:gridCol>
              </a:tblGrid>
              <a:tr h="370840">
                <a:tc>
                  <a:txBody>
                    <a:bodyPr/>
                    <a:lstStyle/>
                    <a:p>
                      <a:r>
                        <a:rPr lang="it-IT" dirty="0"/>
                        <a:t>EPR</a:t>
                      </a:r>
                    </a:p>
                  </a:txBody>
                  <a:tcPr/>
                </a:tc>
                <a:tc>
                  <a:txBody>
                    <a:bodyPr/>
                    <a:lstStyle/>
                    <a:p>
                      <a:r>
                        <a:rPr lang="it-IT" dirty="0"/>
                        <a:t>CT SOTTOSCRITTI</a:t>
                      </a:r>
                    </a:p>
                  </a:txBody>
                  <a:tcPr/>
                </a:tc>
                <a:extLst>
                  <a:ext uri="{0D108BD9-81ED-4DB2-BD59-A6C34878D82A}">
                    <a16:rowId xmlns:a16="http://schemas.microsoft.com/office/drawing/2014/main" val="958626818"/>
                  </a:ext>
                </a:extLst>
              </a:tr>
              <a:tr h="370840">
                <a:tc>
                  <a:txBody>
                    <a:bodyPr/>
                    <a:lstStyle/>
                    <a:p>
                      <a:r>
                        <a:rPr lang="it-IT" dirty="0"/>
                        <a:t>ENEA</a:t>
                      </a:r>
                    </a:p>
                  </a:txBody>
                  <a:tcPr/>
                </a:tc>
                <a:tc>
                  <a:txBody>
                    <a:bodyPr/>
                    <a:lstStyle/>
                    <a:p>
                      <a:r>
                        <a:rPr lang="it-IT" sz="1800" dirty="0"/>
                        <a:t>ACS-AIP- IOP- ELSEVIER-SPRINGER-WILEY</a:t>
                      </a:r>
                      <a:endParaRPr lang="it-IT" dirty="0"/>
                    </a:p>
                  </a:txBody>
                  <a:tcPr/>
                </a:tc>
                <a:extLst>
                  <a:ext uri="{0D108BD9-81ED-4DB2-BD59-A6C34878D82A}">
                    <a16:rowId xmlns:a16="http://schemas.microsoft.com/office/drawing/2014/main" val="4224026889"/>
                  </a:ext>
                </a:extLst>
              </a:tr>
              <a:tr h="370840">
                <a:tc>
                  <a:txBody>
                    <a:bodyPr/>
                    <a:lstStyle/>
                    <a:p>
                      <a:r>
                        <a:rPr lang="it-IT" dirty="0"/>
                        <a:t>INAF</a:t>
                      </a:r>
                    </a:p>
                  </a:txBody>
                  <a:tcPr/>
                </a:tc>
                <a:tc>
                  <a:txBody>
                    <a:bodyPr/>
                    <a:lstStyle/>
                    <a:p>
                      <a:r>
                        <a:rPr lang="it-IT" sz="1800" dirty="0"/>
                        <a:t>CUP-EDP-IOP-IEEE-ELSEVIER-SPIE- SPRINGER-WILEY</a:t>
                      </a:r>
                      <a:endParaRPr lang="it-IT" dirty="0"/>
                    </a:p>
                  </a:txBody>
                  <a:tcPr/>
                </a:tc>
                <a:extLst>
                  <a:ext uri="{0D108BD9-81ED-4DB2-BD59-A6C34878D82A}">
                    <a16:rowId xmlns:a16="http://schemas.microsoft.com/office/drawing/2014/main" val="2443530352"/>
                  </a:ext>
                </a:extLst>
              </a:tr>
              <a:tr h="370840">
                <a:tc>
                  <a:txBody>
                    <a:bodyPr/>
                    <a:lstStyle/>
                    <a:p>
                      <a:r>
                        <a:rPr lang="it-IT" dirty="0"/>
                        <a:t>INGV</a:t>
                      </a:r>
                    </a:p>
                  </a:txBody>
                  <a:tcPr/>
                </a:tc>
                <a:tc>
                  <a:txBody>
                    <a:bodyPr/>
                    <a:lstStyle/>
                    <a:p>
                      <a:r>
                        <a:rPr lang="it-IT" dirty="0"/>
                        <a:t>SPRINGER-WILEY- ELSEVIER</a:t>
                      </a:r>
                    </a:p>
                  </a:txBody>
                  <a:tcPr/>
                </a:tc>
                <a:extLst>
                  <a:ext uri="{0D108BD9-81ED-4DB2-BD59-A6C34878D82A}">
                    <a16:rowId xmlns:a16="http://schemas.microsoft.com/office/drawing/2014/main" val="4057778817"/>
                  </a:ext>
                </a:extLst>
              </a:tr>
              <a:tr h="370840">
                <a:tc>
                  <a:txBody>
                    <a:bodyPr/>
                    <a:lstStyle/>
                    <a:p>
                      <a:r>
                        <a:rPr lang="it-IT" dirty="0"/>
                        <a:t>INRIM</a:t>
                      </a:r>
                    </a:p>
                  </a:txBody>
                  <a:tcPr/>
                </a:tc>
                <a:tc>
                  <a:txBody>
                    <a:bodyPr/>
                    <a:lstStyle/>
                    <a:p>
                      <a:r>
                        <a:rPr lang="it-IT" sz="1800" dirty="0"/>
                        <a:t>AIP-IOP-IEEE-ELSEVIER- RCS- SPRINGER-WILEY</a:t>
                      </a:r>
                      <a:endParaRPr lang="it-IT" dirty="0"/>
                    </a:p>
                  </a:txBody>
                  <a:tcPr/>
                </a:tc>
                <a:extLst>
                  <a:ext uri="{0D108BD9-81ED-4DB2-BD59-A6C34878D82A}">
                    <a16:rowId xmlns:a16="http://schemas.microsoft.com/office/drawing/2014/main" val="1713832342"/>
                  </a:ext>
                </a:extLst>
              </a:tr>
              <a:tr h="370840">
                <a:tc>
                  <a:txBody>
                    <a:bodyPr/>
                    <a:lstStyle/>
                    <a:p>
                      <a:r>
                        <a:rPr lang="it-IT" dirty="0"/>
                        <a:t>ISPRA</a:t>
                      </a:r>
                    </a:p>
                  </a:txBody>
                  <a:tcPr/>
                </a:tc>
                <a:tc>
                  <a:txBody>
                    <a:bodyPr/>
                    <a:lstStyle/>
                    <a:p>
                      <a:r>
                        <a:rPr lang="it-IT" dirty="0"/>
                        <a:t>NESSUNO</a:t>
                      </a:r>
                    </a:p>
                  </a:txBody>
                  <a:tcPr/>
                </a:tc>
                <a:extLst>
                  <a:ext uri="{0D108BD9-81ED-4DB2-BD59-A6C34878D82A}">
                    <a16:rowId xmlns:a16="http://schemas.microsoft.com/office/drawing/2014/main" val="2062224071"/>
                  </a:ext>
                </a:extLst>
              </a:tr>
            </a:tbl>
          </a:graphicData>
        </a:graphic>
      </p:graphicFrame>
      <p:pic>
        <p:nvPicPr>
          <p:cNvPr id="3" name="Immagine 2">
            <a:extLst>
              <a:ext uri="{FF2B5EF4-FFF2-40B4-BE49-F238E27FC236}">
                <a16:creationId xmlns:a16="http://schemas.microsoft.com/office/drawing/2014/main" id="{BA4CBE0E-DAE7-8AA9-6AB6-7FA555E2CE6D}"/>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4" name="Immagine 3">
            <a:extLst>
              <a:ext uri="{FF2B5EF4-FFF2-40B4-BE49-F238E27FC236}">
                <a16:creationId xmlns:a16="http://schemas.microsoft.com/office/drawing/2014/main" id="{377C534A-0BAC-BF1C-C231-CF5C03E20C77}"/>
              </a:ext>
            </a:extLst>
          </p:cNvPr>
          <p:cNvPicPr>
            <a:picLocks noChangeAspect="1"/>
          </p:cNvPicPr>
          <p:nvPr/>
        </p:nvPicPr>
        <p:blipFill>
          <a:blip r:embed="rId3"/>
          <a:stretch>
            <a:fillRect/>
          </a:stretch>
        </p:blipFill>
        <p:spPr>
          <a:xfrm>
            <a:off x="1819938" y="5716425"/>
            <a:ext cx="10297036" cy="743776"/>
          </a:xfrm>
          <a:prstGeom prst="rect">
            <a:avLst/>
          </a:prstGeom>
        </p:spPr>
      </p:pic>
      <p:sp>
        <p:nvSpPr>
          <p:cNvPr id="6" name="CasellaDiTesto 5">
            <a:extLst>
              <a:ext uri="{FF2B5EF4-FFF2-40B4-BE49-F238E27FC236}">
                <a16:creationId xmlns:a16="http://schemas.microsoft.com/office/drawing/2014/main" id="{FDAFD1F7-960E-0827-7A50-F4EC5DDAA1D9}"/>
              </a:ext>
            </a:extLst>
          </p:cNvPr>
          <p:cNvSpPr txBox="1"/>
          <p:nvPr/>
        </p:nvSpPr>
        <p:spPr>
          <a:xfrm>
            <a:off x="5626520" y="5868493"/>
            <a:ext cx="6096982" cy="400110"/>
          </a:xfrm>
          <a:prstGeom prst="rect">
            <a:avLst/>
          </a:prstGeom>
          <a:noFill/>
        </p:spPr>
        <p:txBody>
          <a:bodyPr wrap="square">
            <a:spAutoFit/>
          </a:bodyPr>
          <a:lstStyle/>
          <a:p>
            <a:r>
              <a:rPr lang="it-IT" sz="1000" b="1" dirty="0">
                <a:solidFill>
                  <a:schemeClr val="bg1"/>
                </a:solidFill>
              </a:rPr>
              <a:t>2ndo Convegno Nazionale GLOS della </a:t>
            </a:r>
            <a:r>
              <a:rPr lang="it-IT" sz="1000" b="1" dirty="0" err="1">
                <a:solidFill>
                  <a:schemeClr val="bg1"/>
                </a:solidFill>
              </a:rPr>
              <a:t>CoPER</a:t>
            </a:r>
            <a:r>
              <a:rPr lang="it-IT" sz="1000" b="1" dirty="0">
                <a:solidFill>
                  <a:schemeClr val="bg1"/>
                </a:solidFill>
              </a:rPr>
              <a:t> «Un lungo cammino: le nuove sfide della scienza aperta»   </a:t>
            </a:r>
          </a:p>
          <a:p>
            <a:r>
              <a:rPr lang="it-IT" sz="1000" b="1" dirty="0">
                <a:solidFill>
                  <a:schemeClr val="bg1"/>
                </a:solidFill>
              </a:rPr>
              <a:t>Aula Bruno Touschek - Laboratori Nazionali Frascati INFN    27 Novembre - 28 Novembre</a:t>
            </a:r>
          </a:p>
        </p:txBody>
      </p:sp>
      <p:pic>
        <p:nvPicPr>
          <p:cNvPr id="5" name="Immagine 4">
            <a:extLst>
              <a:ext uri="{FF2B5EF4-FFF2-40B4-BE49-F238E27FC236}">
                <a16:creationId xmlns:a16="http://schemas.microsoft.com/office/drawing/2014/main" id="{E02F6829-E9FC-D480-93CB-69BFAAE83FE5}"/>
              </a:ext>
            </a:extLst>
          </p:cNvPr>
          <p:cNvPicPr>
            <a:picLocks noChangeAspect="1"/>
          </p:cNvPicPr>
          <p:nvPr/>
        </p:nvPicPr>
        <p:blipFill>
          <a:blip r:embed="rId4"/>
          <a:stretch>
            <a:fillRect/>
          </a:stretch>
        </p:blipFill>
        <p:spPr>
          <a:xfrm>
            <a:off x="8988545" y="964761"/>
            <a:ext cx="2042337" cy="597460"/>
          </a:xfrm>
          <a:prstGeom prst="rect">
            <a:avLst/>
          </a:prstGeom>
        </p:spPr>
      </p:pic>
      <p:sp>
        <p:nvSpPr>
          <p:cNvPr id="7" name="CasellaDiTesto 6">
            <a:extLst>
              <a:ext uri="{FF2B5EF4-FFF2-40B4-BE49-F238E27FC236}">
                <a16:creationId xmlns:a16="http://schemas.microsoft.com/office/drawing/2014/main" id="{EA51E2C4-8BBF-5C8C-8D5F-481E6A53A4BD}"/>
              </a:ext>
            </a:extLst>
          </p:cNvPr>
          <p:cNvSpPr txBox="1"/>
          <p:nvPr/>
        </p:nvSpPr>
        <p:spPr>
          <a:xfrm>
            <a:off x="3415831" y="4802074"/>
            <a:ext cx="1843838" cy="369332"/>
          </a:xfrm>
          <a:prstGeom prst="rect">
            <a:avLst/>
          </a:prstGeom>
          <a:noFill/>
        </p:spPr>
        <p:txBody>
          <a:bodyPr wrap="none" rtlCol="0">
            <a:spAutoFit/>
          </a:bodyPr>
          <a:lstStyle/>
          <a:p>
            <a:r>
              <a:rPr lang="it-IT" dirty="0"/>
              <a:t>Contratto diretto</a:t>
            </a:r>
          </a:p>
        </p:txBody>
      </p:sp>
      <p:sp>
        <p:nvSpPr>
          <p:cNvPr id="9" name="Freccia a destra 8">
            <a:extLst>
              <a:ext uri="{FF2B5EF4-FFF2-40B4-BE49-F238E27FC236}">
                <a16:creationId xmlns:a16="http://schemas.microsoft.com/office/drawing/2014/main" id="{F9D97EE2-35D1-439A-5528-5ED8D74FECE1}"/>
              </a:ext>
            </a:extLst>
          </p:cNvPr>
          <p:cNvSpPr/>
          <p:nvPr/>
        </p:nvSpPr>
        <p:spPr>
          <a:xfrm>
            <a:off x="5323187" y="4863870"/>
            <a:ext cx="451399" cy="25175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29047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4560AFF4-582C-0EDC-B354-88B37CD574CC}"/>
              </a:ext>
            </a:extLst>
          </p:cNvPr>
          <p:cNvGraphicFramePr>
            <a:graphicFrameLocks noGrp="1"/>
          </p:cNvGraphicFramePr>
          <p:nvPr>
            <p:extLst>
              <p:ext uri="{D42A27DB-BD31-4B8C-83A1-F6EECF244321}">
                <p14:modId xmlns:p14="http://schemas.microsoft.com/office/powerpoint/2010/main" val="3843059414"/>
              </p:ext>
            </p:extLst>
          </p:nvPr>
        </p:nvGraphicFramePr>
        <p:xfrm>
          <a:off x="2587376" y="1074748"/>
          <a:ext cx="8556170" cy="2387600"/>
        </p:xfrm>
        <a:graphic>
          <a:graphicData uri="http://schemas.openxmlformats.org/drawingml/2006/table">
            <a:tbl>
              <a:tblPr firstRow="1" bandRow="1">
                <a:tableStyleId>{5C22544A-7EE6-4342-B048-85BDC9FD1C3A}</a:tableStyleId>
              </a:tblPr>
              <a:tblGrid>
                <a:gridCol w="757435">
                  <a:extLst>
                    <a:ext uri="{9D8B030D-6E8A-4147-A177-3AD203B41FA5}">
                      <a16:colId xmlns:a16="http://schemas.microsoft.com/office/drawing/2014/main" val="3588115510"/>
                    </a:ext>
                  </a:extLst>
                </a:gridCol>
                <a:gridCol w="700716">
                  <a:extLst>
                    <a:ext uri="{9D8B030D-6E8A-4147-A177-3AD203B41FA5}">
                      <a16:colId xmlns:a16="http://schemas.microsoft.com/office/drawing/2014/main" val="2539370365"/>
                    </a:ext>
                  </a:extLst>
                </a:gridCol>
                <a:gridCol w="747373">
                  <a:extLst>
                    <a:ext uri="{9D8B030D-6E8A-4147-A177-3AD203B41FA5}">
                      <a16:colId xmlns:a16="http://schemas.microsoft.com/office/drawing/2014/main" val="1094218397"/>
                    </a:ext>
                  </a:extLst>
                </a:gridCol>
                <a:gridCol w="724044">
                  <a:extLst>
                    <a:ext uri="{9D8B030D-6E8A-4147-A177-3AD203B41FA5}">
                      <a16:colId xmlns:a16="http://schemas.microsoft.com/office/drawing/2014/main" val="1499418682"/>
                    </a:ext>
                  </a:extLst>
                </a:gridCol>
                <a:gridCol w="724044">
                  <a:extLst>
                    <a:ext uri="{9D8B030D-6E8A-4147-A177-3AD203B41FA5}">
                      <a16:colId xmlns:a16="http://schemas.microsoft.com/office/drawing/2014/main" val="3822189342"/>
                    </a:ext>
                  </a:extLst>
                </a:gridCol>
                <a:gridCol w="558291">
                  <a:extLst>
                    <a:ext uri="{9D8B030D-6E8A-4147-A177-3AD203B41FA5}">
                      <a16:colId xmlns:a16="http://schemas.microsoft.com/office/drawing/2014/main" val="1306557613"/>
                    </a:ext>
                  </a:extLst>
                </a:gridCol>
                <a:gridCol w="558291">
                  <a:extLst>
                    <a:ext uri="{9D8B030D-6E8A-4147-A177-3AD203B41FA5}">
                      <a16:colId xmlns:a16="http://schemas.microsoft.com/office/drawing/2014/main" val="2201427209"/>
                    </a:ext>
                  </a:extLst>
                </a:gridCol>
                <a:gridCol w="889799">
                  <a:extLst>
                    <a:ext uri="{9D8B030D-6E8A-4147-A177-3AD203B41FA5}">
                      <a16:colId xmlns:a16="http://schemas.microsoft.com/office/drawing/2014/main" val="760327370"/>
                    </a:ext>
                  </a:extLst>
                </a:gridCol>
                <a:gridCol w="550210">
                  <a:extLst>
                    <a:ext uri="{9D8B030D-6E8A-4147-A177-3AD203B41FA5}">
                      <a16:colId xmlns:a16="http://schemas.microsoft.com/office/drawing/2014/main" val="929230832"/>
                    </a:ext>
                  </a:extLst>
                </a:gridCol>
                <a:gridCol w="897879">
                  <a:extLst>
                    <a:ext uri="{9D8B030D-6E8A-4147-A177-3AD203B41FA5}">
                      <a16:colId xmlns:a16="http://schemas.microsoft.com/office/drawing/2014/main" val="1627706418"/>
                    </a:ext>
                  </a:extLst>
                </a:gridCol>
                <a:gridCol w="724044">
                  <a:extLst>
                    <a:ext uri="{9D8B030D-6E8A-4147-A177-3AD203B41FA5}">
                      <a16:colId xmlns:a16="http://schemas.microsoft.com/office/drawing/2014/main" val="2377127572"/>
                    </a:ext>
                  </a:extLst>
                </a:gridCol>
                <a:gridCol w="724044">
                  <a:extLst>
                    <a:ext uri="{9D8B030D-6E8A-4147-A177-3AD203B41FA5}">
                      <a16:colId xmlns:a16="http://schemas.microsoft.com/office/drawing/2014/main" val="1127109139"/>
                    </a:ext>
                  </a:extLst>
                </a:gridCol>
              </a:tblGrid>
              <a:tr h="370840">
                <a:tc>
                  <a:txBody>
                    <a:bodyPr/>
                    <a:lstStyle/>
                    <a:p>
                      <a:r>
                        <a:rPr lang="it-IT" dirty="0"/>
                        <a:t>ente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ACS</a:t>
                      </a:r>
                    </a:p>
                  </a:txBody>
                  <a:tcPr/>
                </a:tc>
                <a:tc>
                  <a:txBody>
                    <a:bodyPr/>
                    <a:lstStyle/>
                    <a:p>
                      <a:r>
                        <a:rPr lang="it-IT" sz="1050" dirty="0"/>
                        <a:t>AIP</a:t>
                      </a:r>
                    </a:p>
                  </a:txBody>
                  <a:tcPr/>
                </a:tc>
                <a:tc>
                  <a:txBody>
                    <a:bodyPr/>
                    <a:lstStyle/>
                    <a:p>
                      <a:r>
                        <a:rPr lang="it-IT" sz="1050" dirty="0"/>
                        <a:t>CUP</a:t>
                      </a:r>
                    </a:p>
                  </a:txBody>
                  <a:tcPr/>
                </a:tc>
                <a:tc>
                  <a:txBody>
                    <a:bodyPr/>
                    <a:lstStyle/>
                    <a:p>
                      <a:r>
                        <a:rPr lang="it-IT" sz="1050" dirty="0"/>
                        <a:t>EDP</a:t>
                      </a:r>
                    </a:p>
                    <a:p>
                      <a:r>
                        <a:rPr lang="it-IT" sz="1050" dirty="0"/>
                        <a:t>(S2O)</a:t>
                      </a:r>
                    </a:p>
                  </a:txBody>
                  <a:tcPr/>
                </a:tc>
                <a:tc>
                  <a:txBody>
                    <a:bodyPr/>
                    <a:lstStyle/>
                    <a:p>
                      <a:r>
                        <a:rPr lang="it-IT" sz="1050" dirty="0"/>
                        <a:t>IEEE</a:t>
                      </a:r>
                    </a:p>
                  </a:txBody>
                  <a:tcPr/>
                </a:tc>
                <a:tc>
                  <a:txBody>
                    <a:bodyPr/>
                    <a:lstStyle/>
                    <a:p>
                      <a:r>
                        <a:rPr lang="it-IT" sz="1050" dirty="0"/>
                        <a:t>IOP</a:t>
                      </a:r>
                    </a:p>
                  </a:txBody>
                  <a:tcPr/>
                </a:tc>
                <a:tc>
                  <a:txBody>
                    <a:bodyPr/>
                    <a:lstStyle/>
                    <a:p>
                      <a:r>
                        <a:rPr lang="it-IT" sz="1050" dirty="0"/>
                        <a:t>ELSEVIER</a:t>
                      </a:r>
                    </a:p>
                  </a:txBody>
                  <a:tcPr/>
                </a:tc>
                <a:tc>
                  <a:txBody>
                    <a:bodyPr/>
                    <a:lstStyle/>
                    <a:p>
                      <a:r>
                        <a:rPr lang="it-IT" sz="1050" dirty="0"/>
                        <a:t>SPIE</a:t>
                      </a:r>
                    </a:p>
                  </a:txBody>
                  <a:tcPr/>
                </a:tc>
                <a:tc>
                  <a:txBody>
                    <a:bodyPr/>
                    <a:lstStyle/>
                    <a:p>
                      <a:r>
                        <a:rPr lang="it-IT" sz="1050" dirty="0"/>
                        <a:t>SPRINGER</a:t>
                      </a:r>
                    </a:p>
                  </a:txBody>
                  <a:tcPr/>
                </a:tc>
                <a:tc>
                  <a:txBody>
                    <a:bodyPr/>
                    <a:lstStyle/>
                    <a:p>
                      <a:r>
                        <a:rPr lang="it-IT" sz="1050" dirty="0"/>
                        <a:t>WILEY</a:t>
                      </a:r>
                    </a:p>
                  </a:txBody>
                  <a:tcPr/>
                </a:tc>
                <a:tc>
                  <a:txBody>
                    <a:bodyPr/>
                    <a:lstStyle/>
                    <a:p>
                      <a:r>
                        <a:rPr lang="it-IT" sz="1050" dirty="0"/>
                        <a:t>RCS</a:t>
                      </a:r>
                    </a:p>
                  </a:txBody>
                  <a:tcPr/>
                </a:tc>
                <a:extLst>
                  <a:ext uri="{0D108BD9-81ED-4DB2-BD59-A6C34878D82A}">
                    <a16:rowId xmlns:a16="http://schemas.microsoft.com/office/drawing/2014/main" val="618194868"/>
                  </a:ext>
                </a:extLst>
              </a:tr>
              <a:tr h="370840">
                <a:tc>
                  <a:txBody>
                    <a:bodyPr/>
                    <a:lstStyle/>
                    <a:p>
                      <a:r>
                        <a:rPr lang="it-IT" sz="1600" dirty="0"/>
                        <a:t>ENEA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1</a:t>
                      </a:r>
                    </a:p>
                  </a:txBody>
                  <a:tcPr/>
                </a:tc>
                <a:tc>
                  <a:txBody>
                    <a:bodyPr/>
                    <a:lstStyle/>
                    <a:p>
                      <a:r>
                        <a:rPr lang="it-IT" sz="1050" dirty="0"/>
                        <a:t>0</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endParaRPr lang="it-IT" sz="1050" dirty="0"/>
                    </a:p>
                  </a:txBody>
                  <a:tcPr/>
                </a:tc>
                <a:tc>
                  <a:txBody>
                    <a:bodyPr/>
                    <a:lstStyle/>
                    <a:p>
                      <a:r>
                        <a:rPr lang="it-IT" sz="1050" dirty="0"/>
                        <a:t>N.T.</a:t>
                      </a:r>
                    </a:p>
                  </a:txBody>
                  <a:tcPr/>
                </a:tc>
                <a:tc>
                  <a:txBody>
                    <a:bodyPr/>
                    <a:lstStyle/>
                    <a:p>
                      <a:r>
                        <a:rPr lang="it-IT" sz="1050" dirty="0"/>
                        <a:t>N.S.</a:t>
                      </a:r>
                    </a:p>
                  </a:txBody>
                  <a:tcPr/>
                </a:tc>
                <a:tc>
                  <a:txBody>
                    <a:bodyPr/>
                    <a:lstStyle/>
                    <a:p>
                      <a:r>
                        <a:rPr lang="it-IT" sz="1050" dirty="0"/>
                        <a:t>15</a:t>
                      </a:r>
                    </a:p>
                  </a:txBody>
                  <a:tcPr/>
                </a:tc>
                <a:tc>
                  <a:txBody>
                    <a:bodyPr/>
                    <a:lstStyle/>
                    <a:p>
                      <a:r>
                        <a:rPr lang="it-IT" sz="1050" dirty="0"/>
                        <a:t>5</a:t>
                      </a:r>
                    </a:p>
                  </a:txBody>
                  <a:tcPr/>
                </a:tc>
                <a:tc>
                  <a:txBody>
                    <a:bodyPr/>
                    <a:lstStyle/>
                    <a:p>
                      <a:r>
                        <a:rPr lang="it-IT" sz="1050" dirty="0"/>
                        <a:t>N.S.</a:t>
                      </a:r>
                    </a:p>
                  </a:txBody>
                  <a:tcPr/>
                </a:tc>
                <a:extLst>
                  <a:ext uri="{0D108BD9-81ED-4DB2-BD59-A6C34878D82A}">
                    <a16:rowId xmlns:a16="http://schemas.microsoft.com/office/drawing/2014/main" val="706943368"/>
                  </a:ext>
                </a:extLst>
              </a:tr>
              <a:tr h="370840">
                <a:tc>
                  <a:txBody>
                    <a:bodyPr/>
                    <a:lstStyle/>
                    <a:p>
                      <a:r>
                        <a:rPr lang="it-IT" sz="1600" dirty="0"/>
                        <a:t>INAF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txBody>
                  <a:tcPr/>
                </a:tc>
                <a:tc>
                  <a:txBody>
                    <a:bodyPr/>
                    <a:lstStyle/>
                    <a:p>
                      <a:r>
                        <a:rPr lang="it-IT" sz="1050" dirty="0"/>
                        <a:t>N.S.</a:t>
                      </a:r>
                    </a:p>
                  </a:txBody>
                  <a:tcPr/>
                </a:tc>
                <a:tc>
                  <a:txBody>
                    <a:bodyPr/>
                    <a:lstStyle/>
                    <a:p>
                      <a:r>
                        <a:rPr lang="it-IT" sz="1050" dirty="0"/>
                        <a:t>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128</a:t>
                      </a:r>
                    </a:p>
                    <a:p>
                      <a:endParaRPr lang="it-IT" sz="1050" dirty="0"/>
                    </a:p>
                  </a:txBody>
                  <a:tcPr/>
                </a:tc>
                <a:tc>
                  <a:txBody>
                    <a:bodyPr/>
                    <a:lstStyle/>
                    <a:p>
                      <a:r>
                        <a:rPr lang="it-IT" sz="1050"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N.T.</a:t>
                      </a:r>
                    </a:p>
                  </a:txBody>
                  <a:tcPr/>
                </a:tc>
                <a:tc>
                  <a:txBody>
                    <a:bodyPr/>
                    <a:lstStyle/>
                    <a:p>
                      <a:r>
                        <a:rPr lang="it-IT" sz="1050" dirty="0"/>
                        <a:t>10</a:t>
                      </a:r>
                    </a:p>
                  </a:txBody>
                  <a:tcPr/>
                </a:tc>
                <a:tc>
                  <a:txBody>
                    <a:bodyPr/>
                    <a:lstStyle/>
                    <a:p>
                      <a:r>
                        <a:rPr lang="it-IT" sz="1050" dirty="0"/>
                        <a:t>22</a:t>
                      </a:r>
                    </a:p>
                  </a:txBody>
                  <a:tcPr/>
                </a:tc>
                <a:tc>
                  <a:txBody>
                    <a:bodyPr/>
                    <a:lstStyle/>
                    <a:p>
                      <a:r>
                        <a:rPr lang="it-IT" sz="1050" dirty="0"/>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extLst>
                  <a:ext uri="{0D108BD9-81ED-4DB2-BD59-A6C34878D82A}">
                    <a16:rowId xmlns:a16="http://schemas.microsoft.com/office/drawing/2014/main" val="3266050804"/>
                  </a:ext>
                </a:extLst>
              </a:tr>
              <a:tr h="370840">
                <a:tc>
                  <a:txBody>
                    <a:bodyPr/>
                    <a:lstStyle/>
                    <a:p>
                      <a:r>
                        <a:rPr lang="it-IT" sz="1600" dirty="0"/>
                        <a:t>INGV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13</a:t>
                      </a:r>
                    </a:p>
                  </a:txBody>
                  <a:tcPr/>
                </a:tc>
                <a:tc>
                  <a:txBody>
                    <a:bodyPr/>
                    <a:lstStyle/>
                    <a:p>
                      <a:r>
                        <a:rPr lang="it-IT" sz="1050" dirty="0"/>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extLst>
                  <a:ext uri="{0D108BD9-81ED-4DB2-BD59-A6C34878D82A}">
                    <a16:rowId xmlns:a16="http://schemas.microsoft.com/office/drawing/2014/main" val="806167831"/>
                  </a:ext>
                </a:extLst>
              </a:tr>
              <a:tr h="370840">
                <a:tc>
                  <a:txBody>
                    <a:bodyPr/>
                    <a:lstStyle/>
                    <a:p>
                      <a:r>
                        <a:rPr lang="it-IT" sz="1600" dirty="0"/>
                        <a:t>INMRI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3</a:t>
                      </a:r>
                    </a:p>
                  </a:txBody>
                  <a:tcPr/>
                </a:tc>
                <a:tc>
                  <a:txBody>
                    <a:bodyPr/>
                    <a:lstStyle/>
                    <a:p>
                      <a:r>
                        <a:rPr lang="it-IT" sz="105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3</a:t>
                      </a:r>
                    </a:p>
                  </a:txBody>
                  <a:tcPr/>
                </a:tc>
                <a:tc>
                  <a:txBody>
                    <a:bodyPr/>
                    <a:lstStyle/>
                    <a:p>
                      <a:r>
                        <a:rPr lang="it-IT" sz="1050" dirty="0"/>
                        <a:t>5</a:t>
                      </a:r>
                    </a:p>
                  </a:txBody>
                  <a:tcPr/>
                </a:tc>
                <a:tc>
                  <a:txBody>
                    <a:bodyPr/>
                    <a:lstStyle/>
                    <a:p>
                      <a:r>
                        <a:rPr lang="it-IT" sz="1050" dirty="0"/>
                        <a:t>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5</a:t>
                      </a:r>
                    </a:p>
                  </a:txBody>
                  <a:tcPr/>
                </a:tc>
                <a:tc>
                  <a:txBody>
                    <a:bodyPr/>
                    <a:lstStyle/>
                    <a:p>
                      <a:r>
                        <a:rPr lang="it-IT" sz="1050" dirty="0"/>
                        <a:t>8</a:t>
                      </a:r>
                    </a:p>
                  </a:txBody>
                  <a:tcPr/>
                </a:tc>
                <a:tc>
                  <a:txBody>
                    <a:bodyPr/>
                    <a:lstStyle/>
                    <a:p>
                      <a:r>
                        <a:rPr lang="it-IT" sz="1050" dirty="0"/>
                        <a:t>0</a:t>
                      </a:r>
                    </a:p>
                  </a:txBody>
                  <a:tcPr/>
                </a:tc>
                <a:extLst>
                  <a:ext uri="{0D108BD9-81ED-4DB2-BD59-A6C34878D82A}">
                    <a16:rowId xmlns:a16="http://schemas.microsoft.com/office/drawing/2014/main" val="2901205863"/>
                  </a:ext>
                </a:extLst>
              </a:tr>
              <a:tr h="370840">
                <a:tc>
                  <a:txBody>
                    <a:bodyPr/>
                    <a:lstStyle/>
                    <a:p>
                      <a:r>
                        <a:rPr lang="it-IT" sz="1600" dirty="0"/>
                        <a:t>ISPRA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extLst>
                  <a:ext uri="{0D108BD9-81ED-4DB2-BD59-A6C34878D82A}">
                    <a16:rowId xmlns:a16="http://schemas.microsoft.com/office/drawing/2014/main" val="3068924135"/>
                  </a:ext>
                </a:extLst>
              </a:tr>
            </a:tbl>
          </a:graphicData>
        </a:graphic>
      </p:graphicFrame>
      <p:sp>
        <p:nvSpPr>
          <p:cNvPr id="4" name="CasellaDiTesto 3">
            <a:extLst>
              <a:ext uri="{FF2B5EF4-FFF2-40B4-BE49-F238E27FC236}">
                <a16:creationId xmlns:a16="http://schemas.microsoft.com/office/drawing/2014/main" id="{2701945E-9795-9652-492A-DDB5E7661B98}"/>
              </a:ext>
            </a:extLst>
          </p:cNvPr>
          <p:cNvSpPr txBox="1"/>
          <p:nvPr/>
        </p:nvSpPr>
        <p:spPr>
          <a:xfrm>
            <a:off x="295561" y="156850"/>
            <a:ext cx="6670287" cy="830997"/>
          </a:xfrm>
          <a:prstGeom prst="rect">
            <a:avLst/>
          </a:prstGeom>
          <a:noFill/>
        </p:spPr>
        <p:txBody>
          <a:bodyPr wrap="square">
            <a:spAutoFit/>
          </a:bodyPr>
          <a:lstStyle/>
          <a:p>
            <a:pPr algn="ctr"/>
            <a:r>
              <a:rPr lang="it-IT" sz="2400" b="1" dirty="0">
                <a:solidFill>
                  <a:srgbClr val="C00000"/>
                </a:solidFill>
              </a:rPr>
              <a:t>Monitoraggio ARTICOLI – CT 2022-2023 – EPR </a:t>
            </a:r>
            <a:r>
              <a:rPr lang="it-IT" sz="2400" b="1" dirty="0" err="1">
                <a:solidFill>
                  <a:srgbClr val="C00000"/>
                </a:solidFill>
              </a:rPr>
              <a:t>GdL</a:t>
            </a:r>
            <a:r>
              <a:rPr lang="it-IT" sz="2400" b="1" dirty="0">
                <a:solidFill>
                  <a:srgbClr val="C00000"/>
                </a:solidFill>
              </a:rPr>
              <a:t> Accesso alle Pubblicazioni</a:t>
            </a:r>
            <a:endParaRPr lang="it-IT" sz="2400" dirty="0"/>
          </a:p>
        </p:txBody>
      </p:sp>
      <p:graphicFrame>
        <p:nvGraphicFramePr>
          <p:cNvPr id="5" name="Tabella 4">
            <a:extLst>
              <a:ext uri="{FF2B5EF4-FFF2-40B4-BE49-F238E27FC236}">
                <a16:creationId xmlns:a16="http://schemas.microsoft.com/office/drawing/2014/main" id="{B7B78328-1CA8-AEF5-3F05-CD044A5F0775}"/>
              </a:ext>
            </a:extLst>
          </p:cNvPr>
          <p:cNvGraphicFramePr>
            <a:graphicFrameLocks noGrp="1"/>
          </p:cNvGraphicFramePr>
          <p:nvPr>
            <p:extLst>
              <p:ext uri="{D42A27DB-BD31-4B8C-83A1-F6EECF244321}">
                <p14:modId xmlns:p14="http://schemas.microsoft.com/office/powerpoint/2010/main" val="995610184"/>
              </p:ext>
            </p:extLst>
          </p:nvPr>
        </p:nvGraphicFramePr>
        <p:xfrm>
          <a:off x="2612256" y="3544961"/>
          <a:ext cx="8556169" cy="2346960"/>
        </p:xfrm>
        <a:graphic>
          <a:graphicData uri="http://schemas.openxmlformats.org/drawingml/2006/table">
            <a:tbl>
              <a:tblPr firstRow="1" bandRow="1">
                <a:tableStyleId>{5C22544A-7EE6-4342-B048-85BDC9FD1C3A}</a:tableStyleId>
              </a:tblPr>
              <a:tblGrid>
                <a:gridCol w="726881">
                  <a:extLst>
                    <a:ext uri="{9D8B030D-6E8A-4147-A177-3AD203B41FA5}">
                      <a16:colId xmlns:a16="http://schemas.microsoft.com/office/drawing/2014/main" val="1092233692"/>
                    </a:ext>
                  </a:extLst>
                </a:gridCol>
                <a:gridCol w="726881">
                  <a:extLst>
                    <a:ext uri="{9D8B030D-6E8A-4147-A177-3AD203B41FA5}">
                      <a16:colId xmlns:a16="http://schemas.microsoft.com/office/drawing/2014/main" val="454621780"/>
                    </a:ext>
                  </a:extLst>
                </a:gridCol>
                <a:gridCol w="726881">
                  <a:extLst>
                    <a:ext uri="{9D8B030D-6E8A-4147-A177-3AD203B41FA5}">
                      <a16:colId xmlns:a16="http://schemas.microsoft.com/office/drawing/2014/main" val="962467218"/>
                    </a:ext>
                  </a:extLst>
                </a:gridCol>
                <a:gridCol w="726881">
                  <a:extLst>
                    <a:ext uri="{9D8B030D-6E8A-4147-A177-3AD203B41FA5}">
                      <a16:colId xmlns:a16="http://schemas.microsoft.com/office/drawing/2014/main" val="2395625160"/>
                    </a:ext>
                  </a:extLst>
                </a:gridCol>
                <a:gridCol w="726881">
                  <a:extLst>
                    <a:ext uri="{9D8B030D-6E8A-4147-A177-3AD203B41FA5}">
                      <a16:colId xmlns:a16="http://schemas.microsoft.com/office/drawing/2014/main" val="1101304209"/>
                    </a:ext>
                  </a:extLst>
                </a:gridCol>
                <a:gridCol w="560478">
                  <a:extLst>
                    <a:ext uri="{9D8B030D-6E8A-4147-A177-3AD203B41FA5}">
                      <a16:colId xmlns:a16="http://schemas.microsoft.com/office/drawing/2014/main" val="2604295067"/>
                    </a:ext>
                  </a:extLst>
                </a:gridCol>
                <a:gridCol w="560478">
                  <a:extLst>
                    <a:ext uri="{9D8B030D-6E8A-4147-A177-3AD203B41FA5}">
                      <a16:colId xmlns:a16="http://schemas.microsoft.com/office/drawing/2014/main" val="1580026624"/>
                    </a:ext>
                  </a:extLst>
                </a:gridCol>
                <a:gridCol w="893285">
                  <a:extLst>
                    <a:ext uri="{9D8B030D-6E8A-4147-A177-3AD203B41FA5}">
                      <a16:colId xmlns:a16="http://schemas.microsoft.com/office/drawing/2014/main" val="4145086125"/>
                    </a:ext>
                  </a:extLst>
                </a:gridCol>
                <a:gridCol w="552365">
                  <a:extLst>
                    <a:ext uri="{9D8B030D-6E8A-4147-A177-3AD203B41FA5}">
                      <a16:colId xmlns:a16="http://schemas.microsoft.com/office/drawing/2014/main" val="517923496"/>
                    </a:ext>
                  </a:extLst>
                </a:gridCol>
                <a:gridCol w="901396">
                  <a:extLst>
                    <a:ext uri="{9D8B030D-6E8A-4147-A177-3AD203B41FA5}">
                      <a16:colId xmlns:a16="http://schemas.microsoft.com/office/drawing/2014/main" val="2500642472"/>
                    </a:ext>
                  </a:extLst>
                </a:gridCol>
                <a:gridCol w="726881">
                  <a:extLst>
                    <a:ext uri="{9D8B030D-6E8A-4147-A177-3AD203B41FA5}">
                      <a16:colId xmlns:a16="http://schemas.microsoft.com/office/drawing/2014/main" val="3706975811"/>
                    </a:ext>
                  </a:extLst>
                </a:gridCol>
                <a:gridCol w="726881">
                  <a:extLst>
                    <a:ext uri="{9D8B030D-6E8A-4147-A177-3AD203B41FA5}">
                      <a16:colId xmlns:a16="http://schemas.microsoft.com/office/drawing/2014/main" val="297391310"/>
                    </a:ext>
                  </a:extLst>
                </a:gridCol>
              </a:tblGrid>
              <a:tr h="370840">
                <a:tc>
                  <a:txBody>
                    <a:bodyPr/>
                    <a:lstStyle/>
                    <a:p>
                      <a:r>
                        <a:rPr lang="it-IT" dirty="0"/>
                        <a:t>ente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ACS</a:t>
                      </a:r>
                    </a:p>
                  </a:txBody>
                  <a:tcPr/>
                </a:tc>
                <a:tc>
                  <a:txBody>
                    <a:bodyPr/>
                    <a:lstStyle/>
                    <a:p>
                      <a:r>
                        <a:rPr lang="it-IT" sz="1050" dirty="0"/>
                        <a:t>AIP</a:t>
                      </a:r>
                    </a:p>
                  </a:txBody>
                  <a:tcPr/>
                </a:tc>
                <a:tc>
                  <a:txBody>
                    <a:bodyPr/>
                    <a:lstStyle/>
                    <a:p>
                      <a:r>
                        <a:rPr lang="it-IT" sz="1050" dirty="0"/>
                        <a:t>CUP</a:t>
                      </a:r>
                    </a:p>
                  </a:txBody>
                  <a:tcPr/>
                </a:tc>
                <a:tc>
                  <a:txBody>
                    <a:bodyPr/>
                    <a:lstStyle/>
                    <a:p>
                      <a:r>
                        <a:rPr lang="it-IT" sz="1050" dirty="0"/>
                        <a:t>EDP</a:t>
                      </a:r>
                    </a:p>
                  </a:txBody>
                  <a:tcPr/>
                </a:tc>
                <a:tc>
                  <a:txBody>
                    <a:bodyPr/>
                    <a:lstStyle/>
                    <a:p>
                      <a:r>
                        <a:rPr lang="it-IT" sz="1050" dirty="0"/>
                        <a:t>IEEE</a:t>
                      </a:r>
                    </a:p>
                  </a:txBody>
                  <a:tcPr/>
                </a:tc>
                <a:tc>
                  <a:txBody>
                    <a:bodyPr/>
                    <a:lstStyle/>
                    <a:p>
                      <a:r>
                        <a:rPr lang="it-IT" sz="1050" dirty="0"/>
                        <a:t>IOP</a:t>
                      </a:r>
                    </a:p>
                  </a:txBody>
                  <a:tcPr/>
                </a:tc>
                <a:tc>
                  <a:txBody>
                    <a:bodyPr/>
                    <a:lstStyle/>
                    <a:p>
                      <a:r>
                        <a:rPr lang="it-IT" sz="1050" dirty="0"/>
                        <a:t>ELSEVIER</a:t>
                      </a:r>
                    </a:p>
                  </a:txBody>
                  <a:tcPr/>
                </a:tc>
                <a:tc>
                  <a:txBody>
                    <a:bodyPr/>
                    <a:lstStyle/>
                    <a:p>
                      <a:r>
                        <a:rPr lang="it-IT" sz="1050" dirty="0"/>
                        <a:t>SPIE</a:t>
                      </a:r>
                    </a:p>
                  </a:txBody>
                  <a:tcPr/>
                </a:tc>
                <a:tc>
                  <a:txBody>
                    <a:bodyPr/>
                    <a:lstStyle/>
                    <a:p>
                      <a:r>
                        <a:rPr lang="it-IT" sz="1050" dirty="0"/>
                        <a:t>SPRINGER</a:t>
                      </a:r>
                    </a:p>
                  </a:txBody>
                  <a:tcPr/>
                </a:tc>
                <a:tc>
                  <a:txBody>
                    <a:bodyPr/>
                    <a:lstStyle/>
                    <a:p>
                      <a:r>
                        <a:rPr lang="it-IT" sz="1050" dirty="0"/>
                        <a:t>WILEY</a:t>
                      </a:r>
                    </a:p>
                  </a:txBody>
                  <a:tcPr/>
                </a:tc>
                <a:tc>
                  <a:txBody>
                    <a:bodyPr/>
                    <a:lstStyle/>
                    <a:p>
                      <a:r>
                        <a:rPr lang="it-IT" sz="1050" dirty="0"/>
                        <a:t>RCS</a:t>
                      </a:r>
                    </a:p>
                  </a:txBody>
                  <a:tcPr/>
                </a:tc>
                <a:extLst>
                  <a:ext uri="{0D108BD9-81ED-4DB2-BD59-A6C34878D82A}">
                    <a16:rowId xmlns:a16="http://schemas.microsoft.com/office/drawing/2014/main" val="2633913585"/>
                  </a:ext>
                </a:extLst>
              </a:tr>
              <a:tr h="370840">
                <a:tc>
                  <a:txBody>
                    <a:bodyPr/>
                    <a:lstStyle/>
                    <a:p>
                      <a:r>
                        <a:rPr lang="it-IT" sz="1600" dirty="0"/>
                        <a:t>ENEA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2</a:t>
                      </a:r>
                    </a:p>
                  </a:txBody>
                  <a:tcPr/>
                </a:tc>
                <a:tc>
                  <a:txBody>
                    <a:bodyPr/>
                    <a:lstStyle/>
                    <a:p>
                      <a:r>
                        <a:rPr lang="it-IT" sz="1050" dirty="0"/>
                        <a:t>O</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endParaRPr lang="it-IT" sz="1050" dirty="0"/>
                    </a:p>
                  </a:txBody>
                  <a:tcPr/>
                </a:tc>
                <a:tc>
                  <a:txBody>
                    <a:bodyPr/>
                    <a:lstStyle/>
                    <a:p>
                      <a:r>
                        <a:rPr lang="it-IT" sz="1050" dirty="0"/>
                        <a:t>17</a:t>
                      </a:r>
                    </a:p>
                  </a:txBody>
                  <a:tcPr/>
                </a:tc>
                <a:tc>
                  <a:txBody>
                    <a:bodyPr/>
                    <a:lstStyle/>
                    <a:p>
                      <a:r>
                        <a:rPr lang="it-IT" sz="1050" dirty="0"/>
                        <a:t>N.S.</a:t>
                      </a:r>
                    </a:p>
                  </a:txBody>
                  <a:tcPr/>
                </a:tc>
                <a:tc>
                  <a:txBody>
                    <a:bodyPr/>
                    <a:lstStyle/>
                    <a:p>
                      <a:r>
                        <a:rPr lang="it-IT" sz="1050" dirty="0"/>
                        <a:t>19</a:t>
                      </a:r>
                    </a:p>
                  </a:txBody>
                  <a:tcPr/>
                </a:tc>
                <a:tc>
                  <a:txBody>
                    <a:bodyPr/>
                    <a:lstStyle/>
                    <a:p>
                      <a:r>
                        <a:rPr lang="it-IT" sz="1050" dirty="0"/>
                        <a:t>31</a:t>
                      </a:r>
                    </a:p>
                  </a:txBody>
                  <a:tcPr/>
                </a:tc>
                <a:tc>
                  <a:txBody>
                    <a:bodyPr/>
                    <a:lstStyle/>
                    <a:p>
                      <a:r>
                        <a:rPr lang="it-IT" sz="1050" dirty="0"/>
                        <a:t>N.S.</a:t>
                      </a:r>
                    </a:p>
                  </a:txBody>
                  <a:tcPr/>
                </a:tc>
                <a:extLst>
                  <a:ext uri="{0D108BD9-81ED-4DB2-BD59-A6C34878D82A}">
                    <a16:rowId xmlns:a16="http://schemas.microsoft.com/office/drawing/2014/main" val="431760480"/>
                  </a:ext>
                </a:extLst>
              </a:tr>
              <a:tr h="370840">
                <a:tc>
                  <a:txBody>
                    <a:bodyPr/>
                    <a:lstStyle/>
                    <a:p>
                      <a:r>
                        <a:rPr lang="it-IT" dirty="0"/>
                        <a:t>INAF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132</a:t>
                      </a:r>
                    </a:p>
                    <a:p>
                      <a:endParaRPr lang="it-IT" sz="1050" dirty="0"/>
                    </a:p>
                  </a:txBody>
                  <a:tcPr/>
                </a:tc>
                <a:tc>
                  <a:txBody>
                    <a:bodyPr/>
                    <a:lstStyle/>
                    <a:p>
                      <a:r>
                        <a:rPr lang="it-IT" sz="1050" dirty="0"/>
                        <a:t>1</a:t>
                      </a:r>
                    </a:p>
                  </a:txBody>
                  <a:tcPr/>
                </a:tc>
                <a:tc>
                  <a:txBody>
                    <a:bodyPr/>
                    <a:lstStyle/>
                    <a:p>
                      <a:r>
                        <a:rPr lang="it-IT" sz="1050" dirty="0"/>
                        <a:t>1</a:t>
                      </a:r>
                    </a:p>
                  </a:txBody>
                  <a:tcPr/>
                </a:tc>
                <a:tc>
                  <a:txBody>
                    <a:bodyPr/>
                    <a:lstStyle/>
                    <a:p>
                      <a:r>
                        <a:rPr lang="it-IT" sz="1050" dirty="0"/>
                        <a:t>9</a:t>
                      </a:r>
                    </a:p>
                  </a:txBody>
                  <a:tcPr/>
                </a:tc>
                <a:tc>
                  <a:txBody>
                    <a:bodyPr/>
                    <a:lstStyle/>
                    <a:p>
                      <a:r>
                        <a:rPr lang="it-IT" sz="1050" dirty="0"/>
                        <a:t>5</a:t>
                      </a:r>
                    </a:p>
                  </a:txBody>
                  <a:tcPr/>
                </a:tc>
                <a:tc>
                  <a:txBody>
                    <a:bodyPr/>
                    <a:lstStyle/>
                    <a:p>
                      <a:r>
                        <a:rPr lang="it-IT" sz="1050" dirty="0"/>
                        <a:t>8</a:t>
                      </a:r>
                    </a:p>
                  </a:txBody>
                  <a:tcPr/>
                </a:tc>
                <a:tc>
                  <a:txBody>
                    <a:bodyPr/>
                    <a:lstStyle/>
                    <a:p>
                      <a:r>
                        <a:rPr lang="it-IT" sz="1050" dirty="0"/>
                        <a:t>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extLst>
                  <a:ext uri="{0D108BD9-81ED-4DB2-BD59-A6C34878D82A}">
                    <a16:rowId xmlns:a16="http://schemas.microsoft.com/office/drawing/2014/main" val="3514592429"/>
                  </a:ext>
                </a:extLst>
              </a:tr>
              <a:tr h="370840">
                <a:tc>
                  <a:txBody>
                    <a:bodyPr/>
                    <a:lstStyle/>
                    <a:p>
                      <a:r>
                        <a:rPr lang="it-IT" dirty="0"/>
                        <a:t>INGV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16</a:t>
                      </a:r>
                    </a:p>
                  </a:txBody>
                  <a:tcPr/>
                </a:tc>
                <a:tc>
                  <a:txBody>
                    <a:bodyPr/>
                    <a:lstStyle/>
                    <a:p>
                      <a:r>
                        <a:rPr lang="it-IT" sz="1050" dirty="0"/>
                        <a:t>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extLst>
                  <a:ext uri="{0D108BD9-81ED-4DB2-BD59-A6C34878D82A}">
                    <a16:rowId xmlns:a16="http://schemas.microsoft.com/office/drawing/2014/main" val="1294326473"/>
                  </a:ext>
                </a:extLst>
              </a:tr>
              <a:tr h="370840">
                <a:tc>
                  <a:txBody>
                    <a:bodyPr/>
                    <a:lstStyle/>
                    <a:p>
                      <a:r>
                        <a:rPr lang="it-IT" sz="1600" dirty="0"/>
                        <a:t>INMRI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2</a:t>
                      </a:r>
                    </a:p>
                  </a:txBody>
                  <a:tcPr/>
                </a:tc>
                <a:tc>
                  <a:txBody>
                    <a:bodyPr/>
                    <a:lstStyle/>
                    <a:p>
                      <a:r>
                        <a:rPr lang="it-IT" sz="105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5</a:t>
                      </a:r>
                    </a:p>
                  </a:txBody>
                  <a:tcPr/>
                </a:tc>
                <a:tc>
                  <a:txBody>
                    <a:bodyPr/>
                    <a:lstStyle/>
                    <a:p>
                      <a:r>
                        <a:rPr lang="it-IT" sz="1050" dirty="0"/>
                        <a:t>8</a:t>
                      </a:r>
                    </a:p>
                  </a:txBody>
                  <a:tcPr/>
                </a:tc>
                <a:tc>
                  <a:txBody>
                    <a:bodyPr/>
                    <a:lstStyle/>
                    <a:p>
                      <a:r>
                        <a:rPr lang="it-IT" sz="1050" dirty="0"/>
                        <a:t>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p>
                      <a:endParaRPr lang="it-IT" sz="1050" dirty="0"/>
                    </a:p>
                  </a:txBody>
                  <a:tcPr/>
                </a:tc>
                <a:tc>
                  <a:txBody>
                    <a:bodyPr/>
                    <a:lstStyle/>
                    <a:p>
                      <a:r>
                        <a:rPr lang="it-IT" sz="1050" dirty="0"/>
                        <a:t>2</a:t>
                      </a:r>
                    </a:p>
                  </a:txBody>
                  <a:tcPr/>
                </a:tc>
                <a:tc>
                  <a:txBody>
                    <a:bodyPr/>
                    <a:lstStyle/>
                    <a:p>
                      <a:r>
                        <a:rPr lang="it-IT" sz="1050" dirty="0"/>
                        <a:t>15</a:t>
                      </a:r>
                    </a:p>
                  </a:txBody>
                  <a:tcPr/>
                </a:tc>
                <a:tc>
                  <a:txBody>
                    <a:bodyPr/>
                    <a:lstStyle/>
                    <a:p>
                      <a:r>
                        <a:rPr lang="it-IT" sz="1050" dirty="0"/>
                        <a:t>1</a:t>
                      </a:r>
                    </a:p>
                  </a:txBody>
                  <a:tcPr/>
                </a:tc>
                <a:extLst>
                  <a:ext uri="{0D108BD9-81ED-4DB2-BD59-A6C34878D82A}">
                    <a16:rowId xmlns:a16="http://schemas.microsoft.com/office/drawing/2014/main" val="911265424"/>
                  </a:ext>
                </a:extLst>
              </a:tr>
              <a:tr h="370840">
                <a:tc>
                  <a:txBody>
                    <a:bodyPr/>
                    <a:lstStyle/>
                    <a:p>
                      <a:r>
                        <a:rPr lang="it-IT" sz="1600" dirty="0"/>
                        <a:t>ISPRA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tc>
                  <a:txBody>
                    <a:bodyPr/>
                    <a:lstStyle/>
                    <a:p>
                      <a:r>
                        <a:rPr lang="it-IT" sz="1050" dirty="0"/>
                        <a:t>N.S.</a:t>
                      </a:r>
                    </a:p>
                  </a:txBody>
                  <a:tcPr/>
                </a:tc>
                <a:extLst>
                  <a:ext uri="{0D108BD9-81ED-4DB2-BD59-A6C34878D82A}">
                    <a16:rowId xmlns:a16="http://schemas.microsoft.com/office/drawing/2014/main" val="2846378905"/>
                  </a:ext>
                </a:extLst>
              </a:tr>
            </a:tbl>
          </a:graphicData>
        </a:graphic>
      </p:graphicFrame>
      <p:sp>
        <p:nvSpPr>
          <p:cNvPr id="3" name="Freccia in giù 2">
            <a:extLst>
              <a:ext uri="{FF2B5EF4-FFF2-40B4-BE49-F238E27FC236}">
                <a16:creationId xmlns:a16="http://schemas.microsoft.com/office/drawing/2014/main" id="{8770B39C-9C50-EB96-93A8-3C1B9DF4B051}"/>
              </a:ext>
            </a:extLst>
          </p:cNvPr>
          <p:cNvSpPr/>
          <p:nvPr/>
        </p:nvSpPr>
        <p:spPr>
          <a:xfrm>
            <a:off x="8959020" y="562977"/>
            <a:ext cx="373224" cy="48277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5F1EAEDD-1136-4C69-5F11-A0DBCF5BCBD2}"/>
              </a:ext>
            </a:extLst>
          </p:cNvPr>
          <p:cNvSpPr/>
          <p:nvPr/>
        </p:nvSpPr>
        <p:spPr>
          <a:xfrm>
            <a:off x="9828246" y="589681"/>
            <a:ext cx="373224" cy="48277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a:extLst>
              <a:ext uri="{FF2B5EF4-FFF2-40B4-BE49-F238E27FC236}">
                <a16:creationId xmlns:a16="http://schemas.microsoft.com/office/drawing/2014/main" id="{DF6C75C5-D87D-DEF8-633F-8042E1E3EF0B}"/>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8" name="Immagine 7">
            <a:extLst>
              <a:ext uri="{FF2B5EF4-FFF2-40B4-BE49-F238E27FC236}">
                <a16:creationId xmlns:a16="http://schemas.microsoft.com/office/drawing/2014/main" id="{6B852819-4A9D-45C1-69AC-BA16E1B7A783}"/>
              </a:ext>
            </a:extLst>
          </p:cNvPr>
          <p:cNvPicPr>
            <a:picLocks noChangeAspect="1"/>
          </p:cNvPicPr>
          <p:nvPr/>
        </p:nvPicPr>
        <p:blipFill>
          <a:blip r:embed="rId3"/>
          <a:stretch>
            <a:fillRect/>
          </a:stretch>
        </p:blipFill>
        <p:spPr>
          <a:xfrm>
            <a:off x="1383386" y="5763620"/>
            <a:ext cx="10297036" cy="743776"/>
          </a:xfrm>
          <a:prstGeom prst="rect">
            <a:avLst/>
          </a:prstGeom>
        </p:spPr>
      </p:pic>
      <p:sp>
        <p:nvSpPr>
          <p:cNvPr id="9" name="CasellaDiTesto 8">
            <a:extLst>
              <a:ext uri="{FF2B5EF4-FFF2-40B4-BE49-F238E27FC236}">
                <a16:creationId xmlns:a16="http://schemas.microsoft.com/office/drawing/2014/main" id="{505946D1-9707-656A-9F93-F8046818A639}"/>
              </a:ext>
            </a:extLst>
          </p:cNvPr>
          <p:cNvSpPr txBox="1"/>
          <p:nvPr/>
        </p:nvSpPr>
        <p:spPr>
          <a:xfrm>
            <a:off x="1126777" y="1740313"/>
            <a:ext cx="1266693" cy="369332"/>
          </a:xfrm>
          <a:prstGeom prst="rect">
            <a:avLst/>
          </a:prstGeom>
          <a:noFill/>
        </p:spPr>
        <p:txBody>
          <a:bodyPr wrap="none" rtlCol="0">
            <a:spAutoFit/>
          </a:bodyPr>
          <a:lstStyle/>
          <a:p>
            <a:r>
              <a:rPr lang="it-IT" b="1" dirty="0"/>
              <a:t>Anno 2022</a:t>
            </a:r>
          </a:p>
        </p:txBody>
      </p:sp>
      <p:sp>
        <p:nvSpPr>
          <p:cNvPr id="10" name="CasellaDiTesto 9">
            <a:extLst>
              <a:ext uri="{FF2B5EF4-FFF2-40B4-BE49-F238E27FC236}">
                <a16:creationId xmlns:a16="http://schemas.microsoft.com/office/drawing/2014/main" id="{24232D12-76F9-DF5F-A99B-33F62F83495B}"/>
              </a:ext>
            </a:extLst>
          </p:cNvPr>
          <p:cNvSpPr txBox="1"/>
          <p:nvPr/>
        </p:nvSpPr>
        <p:spPr>
          <a:xfrm>
            <a:off x="1138578" y="3917174"/>
            <a:ext cx="1266693" cy="369332"/>
          </a:xfrm>
          <a:prstGeom prst="rect">
            <a:avLst/>
          </a:prstGeom>
          <a:noFill/>
        </p:spPr>
        <p:txBody>
          <a:bodyPr wrap="none" rtlCol="0">
            <a:spAutoFit/>
          </a:bodyPr>
          <a:lstStyle/>
          <a:p>
            <a:r>
              <a:rPr lang="it-IT" b="1" dirty="0"/>
              <a:t>Anno 2023</a:t>
            </a:r>
          </a:p>
        </p:txBody>
      </p:sp>
      <p:sp>
        <p:nvSpPr>
          <p:cNvPr id="13" name="CasellaDiTesto 12">
            <a:extLst>
              <a:ext uri="{FF2B5EF4-FFF2-40B4-BE49-F238E27FC236}">
                <a16:creationId xmlns:a16="http://schemas.microsoft.com/office/drawing/2014/main" id="{30BC7088-4758-B330-6F42-78F23A8F4B89}"/>
              </a:ext>
            </a:extLst>
          </p:cNvPr>
          <p:cNvSpPr txBox="1"/>
          <p:nvPr/>
        </p:nvSpPr>
        <p:spPr>
          <a:xfrm>
            <a:off x="5437733" y="5880286"/>
            <a:ext cx="6096982" cy="400110"/>
          </a:xfrm>
          <a:prstGeom prst="rect">
            <a:avLst/>
          </a:prstGeom>
          <a:noFill/>
        </p:spPr>
        <p:txBody>
          <a:bodyPr wrap="square">
            <a:spAutoFit/>
          </a:bodyPr>
          <a:lstStyle/>
          <a:p>
            <a:r>
              <a:rPr lang="it-IT" sz="1000" b="1" dirty="0">
                <a:solidFill>
                  <a:schemeClr val="bg1"/>
                </a:solidFill>
              </a:rPr>
              <a:t>2ndo Convegno Nazionale GLOS della </a:t>
            </a:r>
            <a:r>
              <a:rPr lang="it-IT" sz="1000" b="1" dirty="0" err="1">
                <a:solidFill>
                  <a:schemeClr val="bg1"/>
                </a:solidFill>
              </a:rPr>
              <a:t>CoPER</a:t>
            </a:r>
            <a:r>
              <a:rPr lang="it-IT" sz="1000" b="1" dirty="0">
                <a:solidFill>
                  <a:schemeClr val="bg1"/>
                </a:solidFill>
              </a:rPr>
              <a:t> «Un lungo cammino: le nuove sfide della scienza aperta»   </a:t>
            </a:r>
          </a:p>
          <a:p>
            <a:r>
              <a:rPr lang="it-IT" sz="1000" b="1" dirty="0">
                <a:solidFill>
                  <a:schemeClr val="bg1"/>
                </a:solidFill>
              </a:rPr>
              <a:t>Aula Bruno Touschek - Laboratori Nazionali Frascati INFN    27 Novembre - 28 Novembre</a:t>
            </a:r>
          </a:p>
        </p:txBody>
      </p:sp>
      <p:sp>
        <p:nvSpPr>
          <p:cNvPr id="12" name="CasellaDiTesto 11">
            <a:extLst>
              <a:ext uri="{FF2B5EF4-FFF2-40B4-BE49-F238E27FC236}">
                <a16:creationId xmlns:a16="http://schemas.microsoft.com/office/drawing/2014/main" id="{048397ED-BC7D-9E73-B294-7679527CBC80}"/>
              </a:ext>
            </a:extLst>
          </p:cNvPr>
          <p:cNvSpPr txBox="1"/>
          <p:nvPr/>
        </p:nvSpPr>
        <p:spPr>
          <a:xfrm>
            <a:off x="120075" y="2303346"/>
            <a:ext cx="2423484" cy="584775"/>
          </a:xfrm>
          <a:prstGeom prst="rect">
            <a:avLst/>
          </a:prstGeom>
          <a:noFill/>
        </p:spPr>
        <p:txBody>
          <a:bodyPr wrap="none" rtlCol="0">
            <a:spAutoFit/>
          </a:bodyPr>
          <a:lstStyle/>
          <a:p>
            <a:r>
              <a:rPr lang="it-IT" sz="1600" b="1" dirty="0"/>
              <a:t>N.S. = non sottoscritto</a:t>
            </a:r>
          </a:p>
          <a:p>
            <a:r>
              <a:rPr lang="it-IT" sz="1600" b="1" dirty="0"/>
              <a:t>N.T.  = non trasformativo</a:t>
            </a:r>
          </a:p>
        </p:txBody>
      </p:sp>
      <p:sp>
        <p:nvSpPr>
          <p:cNvPr id="14" name="CasellaDiTesto 13">
            <a:extLst>
              <a:ext uri="{FF2B5EF4-FFF2-40B4-BE49-F238E27FC236}">
                <a16:creationId xmlns:a16="http://schemas.microsoft.com/office/drawing/2014/main" id="{219F8F00-2DF7-664A-A4C0-1801A070EC64}"/>
              </a:ext>
            </a:extLst>
          </p:cNvPr>
          <p:cNvSpPr txBox="1"/>
          <p:nvPr/>
        </p:nvSpPr>
        <p:spPr>
          <a:xfrm>
            <a:off x="175495" y="4839852"/>
            <a:ext cx="2262735" cy="615553"/>
          </a:xfrm>
          <a:prstGeom prst="rect">
            <a:avLst/>
          </a:prstGeom>
          <a:noFill/>
        </p:spPr>
        <p:txBody>
          <a:bodyPr wrap="none" rtlCol="0">
            <a:spAutoFit/>
          </a:bodyPr>
          <a:lstStyle/>
          <a:p>
            <a:r>
              <a:rPr lang="it-IT" sz="1600" b="1" dirty="0"/>
              <a:t>N.S. = non sottoscritto</a:t>
            </a:r>
          </a:p>
          <a:p>
            <a:endParaRPr lang="it-IT" dirty="0"/>
          </a:p>
        </p:txBody>
      </p:sp>
    </p:spTree>
    <p:extLst>
      <p:ext uri="{BB962C8B-B14F-4D97-AF65-F5344CB8AC3E}">
        <p14:creationId xmlns:p14="http://schemas.microsoft.com/office/powerpoint/2010/main" val="3448468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4B539D-72E7-D71F-7A62-A30A89E9CD9B}"/>
              </a:ext>
            </a:extLst>
          </p:cNvPr>
          <p:cNvSpPr>
            <a:spLocks noGrp="1"/>
          </p:cNvSpPr>
          <p:nvPr>
            <p:ph type="ctrTitle"/>
          </p:nvPr>
        </p:nvSpPr>
        <p:spPr>
          <a:xfrm>
            <a:off x="1524000" y="364722"/>
            <a:ext cx="9144000" cy="810940"/>
          </a:xfrm>
        </p:spPr>
        <p:txBody>
          <a:bodyPr>
            <a:normAutofit/>
          </a:bodyPr>
          <a:lstStyle/>
          <a:p>
            <a:r>
              <a:rPr lang="it-IT" sz="3600" b="1" dirty="0">
                <a:solidFill>
                  <a:srgbClr val="C00000"/>
                </a:solidFill>
              </a:rPr>
              <a:t>CRITICITA’ DI ANALISI</a:t>
            </a:r>
          </a:p>
        </p:txBody>
      </p:sp>
      <p:sp>
        <p:nvSpPr>
          <p:cNvPr id="3" name="Sottotitolo 2">
            <a:extLst>
              <a:ext uri="{FF2B5EF4-FFF2-40B4-BE49-F238E27FC236}">
                <a16:creationId xmlns:a16="http://schemas.microsoft.com/office/drawing/2014/main" id="{5BB16CF5-A1EA-2F31-5D7E-6B9799BDB094}"/>
              </a:ext>
            </a:extLst>
          </p:cNvPr>
          <p:cNvSpPr>
            <a:spLocks noGrp="1"/>
          </p:cNvSpPr>
          <p:nvPr>
            <p:ph type="subTitle" idx="1"/>
          </p:nvPr>
        </p:nvSpPr>
        <p:spPr>
          <a:xfrm>
            <a:off x="1231641" y="1612755"/>
            <a:ext cx="9436359" cy="3072797"/>
          </a:xfrm>
        </p:spPr>
        <p:txBody>
          <a:bodyPr>
            <a:normAutofit fontScale="25000" lnSpcReduction="20000"/>
          </a:bodyPr>
          <a:lstStyle/>
          <a:p>
            <a:pPr algn="l"/>
            <a:r>
              <a:rPr lang="it-IT" sz="5600" dirty="0"/>
              <a:t>PERIODI CONTRATTUALI DIFFORMI E POCHI ANNI UTILI ALL’ANALISI COMPARATA (2022-2023)</a:t>
            </a:r>
          </a:p>
          <a:p>
            <a:pPr algn="l"/>
            <a:endParaRPr lang="it-IT" sz="5600" dirty="0"/>
          </a:p>
          <a:p>
            <a:pPr marL="342900" indent="-342900" algn="l">
              <a:buFont typeface="Arial" panose="020B0604020202020204" pitchFamily="34" charset="0"/>
              <a:buChar char="•"/>
            </a:pPr>
            <a:r>
              <a:rPr lang="it-IT" sz="5600" dirty="0"/>
              <a:t>NON E’ POSSIBILE RILEVARE I COSTI DELLE APC</a:t>
            </a:r>
          </a:p>
          <a:p>
            <a:pPr marL="342900" indent="-342900" algn="l">
              <a:buFont typeface="Arial" panose="020B0604020202020204" pitchFamily="34" charset="0"/>
              <a:buChar char="•"/>
            </a:pPr>
            <a:r>
              <a:rPr lang="it-IT" sz="5600" dirty="0"/>
              <a:t>RIVISTE ELEGGIBILI IBRIDE/GOLD </a:t>
            </a:r>
          </a:p>
          <a:p>
            <a:pPr marL="342900" indent="-342900" algn="l">
              <a:buFont typeface="Arial" panose="020B0604020202020204" pitchFamily="34" charset="0"/>
              <a:buChar char="•"/>
            </a:pPr>
            <a:r>
              <a:rPr lang="it-IT" sz="5600" dirty="0"/>
              <a:t>ESAURIMENTO VOUCHER PUBBLICAZIONI APC</a:t>
            </a:r>
          </a:p>
          <a:p>
            <a:pPr marL="342900" indent="-342900" algn="l">
              <a:buFont typeface="Arial" panose="020B0604020202020204" pitchFamily="34" charset="0"/>
              <a:buChar char="•"/>
            </a:pPr>
            <a:r>
              <a:rPr lang="it-IT" sz="5600" dirty="0"/>
              <a:t>SOCIETA’ SCIENTIFICHE FUORI CONTRATTO (ex.: American </a:t>
            </a:r>
            <a:r>
              <a:rPr lang="it-IT" sz="5600" dirty="0" err="1"/>
              <a:t>Astronomical</a:t>
            </a:r>
            <a:r>
              <a:rPr lang="it-IT" sz="5600" dirty="0"/>
              <a:t> Society/IOP)</a:t>
            </a:r>
          </a:p>
          <a:p>
            <a:pPr marL="342900" indent="-342900" algn="l">
              <a:buFont typeface="Arial" panose="020B0604020202020204" pitchFamily="34" charset="0"/>
              <a:buChar char="•"/>
            </a:pPr>
            <a:r>
              <a:rPr lang="it-IT" sz="5600" dirty="0"/>
              <a:t>DASHBOARD EDITORIALI NON SEMPRE DISPONIBILI PER L’APPROVAZIONE DEI LAVORI E CONSEGUENTE DIFFICOLTA’ DI CONTEGGIO  </a:t>
            </a:r>
          </a:p>
          <a:p>
            <a:pPr marL="342900" indent="-342900" algn="l">
              <a:buFont typeface="Arial" panose="020B0604020202020204" pitchFamily="34" charset="0"/>
              <a:buChar char="•"/>
            </a:pPr>
            <a:r>
              <a:rPr lang="it-IT" sz="5600" dirty="0"/>
              <a:t> DASHBOARD A VOLTE NON CHIARE (ex. SPRINGER «</a:t>
            </a:r>
            <a:r>
              <a:rPr lang="it-IT" sz="5600" kern="0" dirty="0">
                <a:effectLst/>
                <a:latin typeface="Aptos" panose="020B0004020202020204" pitchFamily="34" charset="0"/>
                <a:ea typeface="Aptos" panose="020B0004020202020204" pitchFamily="34" charset="0"/>
                <a:cs typeface="Aptos" panose="020B0004020202020204" pitchFamily="34" charset="0"/>
              </a:rPr>
              <a:t>I </a:t>
            </a:r>
            <a:r>
              <a:rPr lang="it-IT" sz="5600" kern="0" dirty="0" err="1">
                <a:effectLst/>
                <a:latin typeface="Aptos" panose="020B0004020202020204" pitchFamily="34" charset="0"/>
                <a:ea typeface="Aptos" panose="020B0004020202020204" pitchFamily="34" charset="0"/>
                <a:cs typeface="Aptos" panose="020B0004020202020204" pitchFamily="34" charset="0"/>
              </a:rPr>
              <a:t>confirm</a:t>
            </a:r>
            <a:r>
              <a:rPr lang="it-IT" sz="5600" kern="0" dirty="0">
                <a:effectLst/>
                <a:latin typeface="Aptos" panose="020B0004020202020204" pitchFamily="34" charset="0"/>
                <a:ea typeface="Aptos" panose="020B0004020202020204" pitchFamily="34" charset="0"/>
                <a:cs typeface="Aptos" panose="020B0004020202020204" pitchFamily="34" charset="0"/>
              </a:rPr>
              <a:t> </a:t>
            </a:r>
            <a:r>
              <a:rPr lang="it-IT" sz="5600" kern="0" dirty="0" err="1">
                <a:effectLst/>
                <a:latin typeface="Aptos" panose="020B0004020202020204" pitchFamily="34" charset="0"/>
                <a:ea typeface="Aptos" panose="020B0004020202020204" pitchFamily="34" charset="0"/>
                <a:cs typeface="Aptos" panose="020B0004020202020204" pitchFamily="34" charset="0"/>
              </a:rPr>
              <a:t>author</a:t>
            </a:r>
            <a:r>
              <a:rPr lang="it-IT" sz="5600" kern="0" dirty="0">
                <a:effectLst/>
                <a:latin typeface="Aptos" panose="020B0004020202020204" pitchFamily="34" charset="0"/>
                <a:ea typeface="Aptos" panose="020B0004020202020204" pitchFamily="34" charset="0"/>
                <a:cs typeface="Aptos" panose="020B0004020202020204" pitchFamily="34" charset="0"/>
              </a:rPr>
              <a:t> </a:t>
            </a:r>
            <a:r>
              <a:rPr lang="it-IT" sz="5600" kern="0" dirty="0" err="1">
                <a:effectLst/>
                <a:latin typeface="Aptos" panose="020B0004020202020204" pitchFamily="34" charset="0"/>
                <a:ea typeface="Aptos" panose="020B0004020202020204" pitchFamily="34" charset="0"/>
                <a:cs typeface="Aptos" panose="020B0004020202020204" pitchFamily="34" charset="0"/>
              </a:rPr>
              <a:t>is</a:t>
            </a:r>
            <a:r>
              <a:rPr lang="it-IT" sz="5600" kern="0" dirty="0">
                <a:effectLst/>
                <a:latin typeface="Aptos" panose="020B0004020202020204" pitchFamily="34" charset="0"/>
                <a:ea typeface="Aptos" panose="020B0004020202020204" pitchFamily="34" charset="0"/>
                <a:cs typeface="Aptos" panose="020B0004020202020204" pitchFamily="34" charset="0"/>
              </a:rPr>
              <a:t> </a:t>
            </a:r>
            <a:r>
              <a:rPr lang="it-IT" sz="5600" kern="0" dirty="0" err="1">
                <a:effectLst/>
                <a:latin typeface="Aptos" panose="020B0004020202020204" pitchFamily="34" charset="0"/>
                <a:ea typeface="Aptos" panose="020B0004020202020204" pitchFamily="34" charset="0"/>
                <a:cs typeface="Aptos" panose="020B0004020202020204" pitchFamily="34" charset="0"/>
              </a:rPr>
              <a:t>affiliated</a:t>
            </a:r>
            <a:r>
              <a:rPr lang="it-IT" sz="5600" kern="0" dirty="0">
                <a:effectLst/>
                <a:latin typeface="Aptos" panose="020B0004020202020204" pitchFamily="34" charset="0"/>
                <a:ea typeface="Aptos" panose="020B0004020202020204" pitchFamily="34" charset="0"/>
                <a:cs typeface="Aptos" panose="020B0004020202020204" pitchFamily="34" charset="0"/>
              </a:rPr>
              <a:t> with» MODIFICATA IN «</a:t>
            </a:r>
            <a:r>
              <a:rPr lang="it-IT" sz="5600" kern="0" dirty="0" err="1">
                <a:effectLst/>
                <a:latin typeface="Aptos" panose="020B0004020202020204" pitchFamily="34" charset="0"/>
                <a:ea typeface="Aptos" panose="020B0004020202020204" pitchFamily="34" charset="0"/>
                <a:cs typeface="Aptos" panose="020B0004020202020204" pitchFamily="34" charset="0"/>
              </a:rPr>
              <a:t>Confirm</a:t>
            </a:r>
            <a:r>
              <a:rPr lang="it-IT" sz="5600" kern="0" dirty="0">
                <a:effectLst/>
                <a:latin typeface="Aptos" panose="020B0004020202020204" pitchFamily="34" charset="0"/>
                <a:ea typeface="Aptos" panose="020B0004020202020204" pitchFamily="34" charset="0"/>
                <a:cs typeface="Aptos" panose="020B0004020202020204" pitchFamily="34" charset="0"/>
              </a:rPr>
              <a:t> coverage of APC for </a:t>
            </a:r>
            <a:r>
              <a:rPr lang="it-IT" sz="5600" kern="0" dirty="0" err="1">
                <a:effectLst/>
                <a:latin typeface="Aptos" panose="020B0004020202020204" pitchFamily="34" charset="0"/>
                <a:ea typeface="Aptos" panose="020B0004020202020204" pitchFamily="34" charset="0"/>
                <a:cs typeface="Aptos" panose="020B0004020202020204" pitchFamily="34" charset="0"/>
              </a:rPr>
              <a:t>this</a:t>
            </a:r>
            <a:r>
              <a:rPr lang="it-IT" sz="5600" kern="0" dirty="0">
                <a:effectLst/>
                <a:latin typeface="Aptos" panose="020B0004020202020204" pitchFamily="34" charset="0"/>
                <a:ea typeface="Aptos" panose="020B0004020202020204" pitchFamily="34" charset="0"/>
                <a:cs typeface="Aptos" panose="020B0004020202020204" pitchFamily="34" charset="0"/>
              </a:rPr>
              <a:t> </a:t>
            </a:r>
            <a:r>
              <a:rPr lang="it-IT" sz="5600" kern="0" dirty="0" err="1">
                <a:effectLst/>
                <a:latin typeface="Aptos" panose="020B0004020202020204" pitchFamily="34" charset="0"/>
                <a:ea typeface="Aptos" panose="020B0004020202020204" pitchFamily="34" charset="0"/>
                <a:cs typeface="Aptos" panose="020B0004020202020204" pitchFamily="34" charset="0"/>
              </a:rPr>
              <a:t>article</a:t>
            </a:r>
            <a:r>
              <a:rPr lang="it-IT" sz="5600" kern="0" dirty="0">
                <a:effectLst/>
                <a:latin typeface="Aptos" panose="020B0004020202020204" pitchFamily="34" charset="0"/>
                <a:ea typeface="Aptos" panose="020B0004020202020204" pitchFamily="34" charset="0"/>
                <a:cs typeface="Aptos" panose="020B0004020202020204" pitchFamily="34" charset="0"/>
              </a:rPr>
              <a:t>») </a:t>
            </a:r>
            <a:endParaRPr lang="it-IT" sz="5600" dirty="0"/>
          </a:p>
          <a:p>
            <a:pPr marL="342900" indent="-342900" algn="l">
              <a:buFont typeface="Arial" panose="020B0604020202020204" pitchFamily="34" charset="0"/>
              <a:buChar char="•"/>
            </a:pPr>
            <a:r>
              <a:rPr lang="it-IT" sz="5600" dirty="0"/>
              <a:t>DATI ESIGUI DI UTILIZZO DEI CT NEGLI EPR ANALIZZATI</a:t>
            </a:r>
          </a:p>
          <a:p>
            <a:endParaRPr lang="it-IT" dirty="0"/>
          </a:p>
        </p:txBody>
      </p:sp>
      <p:pic>
        <p:nvPicPr>
          <p:cNvPr id="4" name="Immagine 3">
            <a:extLst>
              <a:ext uri="{FF2B5EF4-FFF2-40B4-BE49-F238E27FC236}">
                <a16:creationId xmlns:a16="http://schemas.microsoft.com/office/drawing/2014/main" id="{1FE93D13-4C6A-D29B-779F-E1D2EF4C3BA8}"/>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81E22602-3496-576A-0857-15C68BB5D5E0}"/>
              </a:ext>
            </a:extLst>
          </p:cNvPr>
          <p:cNvPicPr>
            <a:picLocks noChangeAspect="1"/>
          </p:cNvPicPr>
          <p:nvPr/>
        </p:nvPicPr>
        <p:blipFill>
          <a:blip r:embed="rId3"/>
          <a:stretch>
            <a:fillRect/>
          </a:stretch>
        </p:blipFill>
        <p:spPr>
          <a:xfrm>
            <a:off x="1819938" y="5716425"/>
            <a:ext cx="10297036" cy="743776"/>
          </a:xfrm>
          <a:prstGeom prst="rect">
            <a:avLst/>
          </a:prstGeom>
        </p:spPr>
      </p:pic>
      <p:sp>
        <p:nvSpPr>
          <p:cNvPr id="7" name="CasellaDiTesto 6">
            <a:extLst>
              <a:ext uri="{FF2B5EF4-FFF2-40B4-BE49-F238E27FC236}">
                <a16:creationId xmlns:a16="http://schemas.microsoft.com/office/drawing/2014/main" id="{EC1E0B4F-8371-F630-167B-39865E7118D3}"/>
              </a:ext>
            </a:extLst>
          </p:cNvPr>
          <p:cNvSpPr txBox="1"/>
          <p:nvPr/>
        </p:nvSpPr>
        <p:spPr>
          <a:xfrm>
            <a:off x="5917117" y="5844875"/>
            <a:ext cx="8655828"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3866083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E4FB4-7D6C-171A-FA7D-9ACD319CB50A}"/>
              </a:ext>
            </a:extLst>
          </p:cNvPr>
          <p:cNvSpPr>
            <a:spLocks noGrp="1"/>
          </p:cNvSpPr>
          <p:nvPr>
            <p:ph type="title"/>
          </p:nvPr>
        </p:nvSpPr>
        <p:spPr>
          <a:xfrm>
            <a:off x="838200" y="397800"/>
            <a:ext cx="10515600" cy="658185"/>
          </a:xfrm>
        </p:spPr>
        <p:txBody>
          <a:bodyPr>
            <a:normAutofit fontScale="90000"/>
          </a:bodyPr>
          <a:lstStyle/>
          <a:p>
            <a:pPr algn="ctr"/>
            <a:r>
              <a:rPr lang="it-IT" sz="3100" dirty="0">
                <a:solidFill>
                  <a:srgbClr val="C00000"/>
                </a:solidFill>
              </a:rPr>
              <a:t>Monitoraggio APC negli EPR: I capitoli di Spesa</a:t>
            </a:r>
            <a:br>
              <a:rPr lang="it-IT" dirty="0">
                <a:solidFill>
                  <a:srgbClr val="FF0000"/>
                </a:solidFill>
              </a:rPr>
            </a:br>
            <a:r>
              <a:rPr lang="it-IT" sz="1800" dirty="0" err="1">
                <a:effectLst/>
                <a:latin typeface="Aptos" panose="020B0004020202020204" pitchFamily="34" charset="0"/>
                <a:ea typeface="Aptos" panose="020B0004020202020204" pitchFamily="34" charset="0"/>
                <a:cs typeface="Aptos" panose="020B0004020202020204" pitchFamily="34" charset="0"/>
              </a:rPr>
              <a:t>doi</a:t>
            </a:r>
            <a:r>
              <a:rPr lang="it-IT" sz="1800" dirty="0">
                <a:effectLst/>
                <a:latin typeface="Aptos" panose="020B0004020202020204" pitchFamily="34" charset="0"/>
                <a:ea typeface="Aptos" panose="020B0004020202020204" pitchFamily="34" charset="0"/>
                <a:cs typeface="Aptos" panose="020B0004020202020204" pitchFamily="34" charset="0"/>
              </a:rPr>
              <a:t>: 10.15161/</a:t>
            </a:r>
            <a:r>
              <a:rPr lang="it-IT" sz="1800" u="sng" dirty="0">
                <a:solidFill>
                  <a:srgbClr val="0000FF"/>
                </a:solidFill>
                <a:effectLst/>
                <a:latin typeface="Aptos" panose="020B0004020202020204" pitchFamily="34" charset="0"/>
                <a:ea typeface="Aptos" panose="020B0004020202020204" pitchFamily="34" charset="0"/>
                <a:cs typeface="Aptos" panose="020B0004020202020204" pitchFamily="34" charset="0"/>
                <a:hlinkClick r:id="rId2"/>
              </a:rPr>
              <a:t>oar.it/143140</a:t>
            </a:r>
            <a:br>
              <a:rPr lang="it-IT" sz="1800" dirty="0">
                <a:effectLst/>
                <a:latin typeface="Aptos" panose="020B0004020202020204" pitchFamily="34" charset="0"/>
                <a:ea typeface="Aptos" panose="020B0004020202020204" pitchFamily="34" charset="0"/>
                <a:cs typeface="Aptos" panose="020B0004020202020204" pitchFamily="34" charset="0"/>
              </a:rPr>
            </a:br>
            <a:endParaRPr lang="it-IT" dirty="0">
              <a:solidFill>
                <a:srgbClr val="FF0000"/>
              </a:solidFill>
            </a:endParaRPr>
          </a:p>
        </p:txBody>
      </p:sp>
      <p:sp>
        <p:nvSpPr>
          <p:cNvPr id="3" name="Segnaposto contenuto 2">
            <a:extLst>
              <a:ext uri="{FF2B5EF4-FFF2-40B4-BE49-F238E27FC236}">
                <a16:creationId xmlns:a16="http://schemas.microsoft.com/office/drawing/2014/main" id="{9BCA10CE-FAD2-D44E-6643-C7AD72B969A6}"/>
              </a:ext>
            </a:extLst>
          </p:cNvPr>
          <p:cNvSpPr>
            <a:spLocks noGrp="1"/>
          </p:cNvSpPr>
          <p:nvPr>
            <p:ph idx="1"/>
          </p:nvPr>
        </p:nvSpPr>
        <p:spPr>
          <a:xfrm>
            <a:off x="838200" y="1182600"/>
            <a:ext cx="10515600" cy="4351338"/>
          </a:xfrm>
        </p:spPr>
        <p:txBody>
          <a:bodyPr>
            <a:normAutofit/>
          </a:bodyPr>
          <a:lstStyle/>
          <a:p>
            <a:r>
              <a:rPr lang="it-IT" sz="2400" dirty="0"/>
              <a:t>«Monitoraggio delle APC negli EPR. Cosa, come e perché» (De Simone, Maggi, Giannini, Secinaro, 2023 disponibile al DOI 10.15161/oar.it/76973 )</a:t>
            </a:r>
          </a:p>
          <a:p>
            <a:r>
              <a:rPr lang="it-IT" sz="2400" dirty="0"/>
              <a:t>Linee guida per il monitoraggio delle </a:t>
            </a:r>
            <a:r>
              <a:rPr lang="it-IT" sz="2400" dirty="0" err="1"/>
              <a:t>Article</a:t>
            </a:r>
            <a:r>
              <a:rPr lang="it-IT" sz="2400" dirty="0"/>
              <a:t> </a:t>
            </a:r>
            <a:r>
              <a:rPr lang="it-IT" sz="2400" dirty="0" err="1"/>
              <a:t>Publication</a:t>
            </a:r>
            <a:r>
              <a:rPr lang="it-IT" sz="2400" dirty="0"/>
              <a:t> </a:t>
            </a:r>
            <a:r>
              <a:rPr lang="it-IT" sz="2400" dirty="0" err="1"/>
              <a:t>Charges</a:t>
            </a:r>
            <a:r>
              <a:rPr lang="it-IT" sz="2400" dirty="0"/>
              <a:t> (APC) ovvero spese di pubblicazione in Open Access 2023.08.30 DOI: 10.15161/oar.it/77197 </a:t>
            </a:r>
          </a:p>
          <a:p>
            <a:pPr marL="0" indent="0">
              <a:buNone/>
            </a:pPr>
            <a:r>
              <a:rPr lang="it-IT" sz="1800" b="0" i="0" u="none" strike="noStrike" baseline="0" dirty="0">
                <a:solidFill>
                  <a:srgbClr val="404040"/>
                </a:solidFill>
                <a:latin typeface="ArialMT"/>
              </a:rPr>
              <a:t>	</a:t>
            </a:r>
            <a:r>
              <a:rPr lang="it-IT" sz="1800" b="0" i="0" u="none" strike="noStrike" baseline="0" dirty="0">
                <a:solidFill>
                  <a:srgbClr val="404040"/>
                </a:solidFill>
              </a:rPr>
              <a:t>E’ prevista la creazione di  3 voci di bilancio (o sottocapitoli di spesa) distinte:</a:t>
            </a:r>
          </a:p>
          <a:p>
            <a:pPr marL="0" indent="0">
              <a:buNone/>
            </a:pPr>
            <a:r>
              <a:rPr lang="it-IT" sz="1800" b="1" i="0" u="none" strike="noStrike" baseline="0" dirty="0">
                <a:solidFill>
                  <a:srgbClr val="404040"/>
                </a:solidFill>
              </a:rPr>
              <a:t>	1. </a:t>
            </a:r>
            <a:r>
              <a:rPr lang="it-IT" sz="1800" b="0" i="0" u="none" strike="noStrike" baseline="0" dirty="0">
                <a:solidFill>
                  <a:srgbClr val="404040"/>
                </a:solidFill>
              </a:rPr>
              <a:t>Spese per pubblicare in </a:t>
            </a:r>
            <a:r>
              <a:rPr lang="it-IT" sz="1800" b="1" i="0" u="none" strike="noStrike" baseline="0" dirty="0">
                <a:solidFill>
                  <a:srgbClr val="404040"/>
                </a:solidFill>
              </a:rPr>
              <a:t>open access </a:t>
            </a:r>
            <a:r>
              <a:rPr lang="it-IT" sz="1800" b="0" i="0" u="none" strike="noStrike" baseline="0" dirty="0">
                <a:solidFill>
                  <a:srgbClr val="404040"/>
                </a:solidFill>
              </a:rPr>
              <a:t>articoli, capitoli, dati, libri (es. </a:t>
            </a:r>
            <a:r>
              <a:rPr lang="it-IT" sz="1800" b="0" i="0" u="none" strike="noStrike" baseline="0" dirty="0" err="1">
                <a:solidFill>
                  <a:srgbClr val="404040"/>
                </a:solidFill>
              </a:rPr>
              <a:t>APCarticle</a:t>
            </a:r>
            <a:r>
              <a:rPr lang="en-US" sz="1800" b="0" i="0" u="none" strike="noStrike" baseline="0" dirty="0">
                <a:solidFill>
                  <a:srgbClr val="404040"/>
                </a:solidFill>
              </a:rPr>
              <a:t>processing 	charges, open access option, open choice, open online, etc.)</a:t>
            </a:r>
          </a:p>
          <a:p>
            <a:pPr marL="0" indent="0">
              <a:buNone/>
            </a:pPr>
            <a:r>
              <a:rPr lang="it-IT" sz="1800" b="1" i="0" u="none" strike="noStrike" baseline="0" dirty="0">
                <a:solidFill>
                  <a:srgbClr val="404040"/>
                </a:solidFill>
              </a:rPr>
              <a:t>	2. </a:t>
            </a:r>
            <a:r>
              <a:rPr lang="it-IT" sz="1800" b="0" i="0" u="none" strike="noStrike" baseline="0" dirty="0">
                <a:solidFill>
                  <a:srgbClr val="404040"/>
                </a:solidFill>
              </a:rPr>
              <a:t>Spese per pubblicare in modalità standard (ovvero </a:t>
            </a:r>
            <a:r>
              <a:rPr lang="it-IT" sz="1800" b="1" i="0" u="none" strike="noStrike" baseline="0" dirty="0">
                <a:solidFill>
                  <a:srgbClr val="404040"/>
                </a:solidFill>
              </a:rPr>
              <a:t>non open access</a:t>
            </a:r>
            <a:r>
              <a:rPr lang="it-IT" sz="1800" b="0" i="0" u="none" strike="noStrike" baseline="0" dirty="0">
                <a:solidFill>
                  <a:srgbClr val="404040"/>
                </a:solidFill>
              </a:rPr>
              <a:t>) articoli, capitoli, 	dati, libri (es. contratto di edizione, </a:t>
            </a:r>
            <a:r>
              <a:rPr lang="it-IT" sz="1800" b="0" i="0" u="none" strike="noStrike" baseline="0" dirty="0" err="1">
                <a:solidFill>
                  <a:srgbClr val="404040"/>
                </a:solidFill>
              </a:rPr>
              <a:t>publication</a:t>
            </a:r>
            <a:r>
              <a:rPr lang="it-IT" sz="1800" b="0" i="0" u="none" strike="noStrike" baseline="0" dirty="0">
                <a:solidFill>
                  <a:srgbClr val="404040"/>
                </a:solidFill>
              </a:rPr>
              <a:t> </a:t>
            </a:r>
            <a:r>
              <a:rPr lang="it-IT" sz="1800" b="0" i="0" u="none" strike="noStrike" baseline="0" dirty="0" err="1">
                <a:solidFill>
                  <a:srgbClr val="404040"/>
                </a:solidFill>
              </a:rPr>
              <a:t>fee</a:t>
            </a:r>
            <a:r>
              <a:rPr lang="it-IT" sz="1800" b="0" i="0" u="none" strike="noStrike" baseline="0" dirty="0">
                <a:solidFill>
                  <a:srgbClr val="404040"/>
                </a:solidFill>
              </a:rPr>
              <a:t>, etc.)</a:t>
            </a:r>
          </a:p>
          <a:p>
            <a:pPr marL="0" indent="0">
              <a:buNone/>
            </a:pPr>
            <a:r>
              <a:rPr lang="it-IT" sz="1800" b="1" i="0" u="none" strike="noStrike" baseline="0" dirty="0">
                <a:solidFill>
                  <a:srgbClr val="404040"/>
                </a:solidFill>
              </a:rPr>
              <a:t>	3. </a:t>
            </a:r>
            <a:r>
              <a:rPr lang="it-IT" sz="1800" b="0" i="0" u="none" strike="noStrike" baseline="0" dirty="0">
                <a:solidFill>
                  <a:srgbClr val="404040"/>
                </a:solidFill>
              </a:rPr>
              <a:t>Spese per </a:t>
            </a:r>
            <a:r>
              <a:rPr lang="it-IT" sz="1800" b="1" i="0" u="none" strike="noStrike" baseline="0" dirty="0">
                <a:solidFill>
                  <a:srgbClr val="404040"/>
                </a:solidFill>
              </a:rPr>
              <a:t>servizi editoriali </a:t>
            </a:r>
            <a:r>
              <a:rPr lang="it-IT" sz="1800" b="0" i="0" u="none" strike="noStrike" baseline="0" dirty="0">
                <a:solidFill>
                  <a:srgbClr val="404040"/>
                </a:solidFill>
              </a:rPr>
              <a:t>(es. color </a:t>
            </a:r>
            <a:r>
              <a:rPr lang="it-IT" sz="1800" b="0" i="0" u="none" strike="noStrike" baseline="0" dirty="0" err="1">
                <a:solidFill>
                  <a:srgbClr val="404040"/>
                </a:solidFill>
              </a:rPr>
              <a:t>charges</a:t>
            </a:r>
            <a:r>
              <a:rPr lang="it-IT" sz="1800" b="0" i="0" u="none" strike="noStrike" baseline="0" dirty="0">
                <a:solidFill>
                  <a:srgbClr val="404040"/>
                </a:solidFill>
              </a:rPr>
              <a:t>, editing, extra pages, over </a:t>
            </a:r>
            <a:r>
              <a:rPr lang="it-IT" sz="1800" b="0" i="0" u="none" strike="noStrike" baseline="0" dirty="0" err="1">
                <a:solidFill>
                  <a:srgbClr val="404040"/>
                </a:solidFill>
              </a:rPr>
              <a:t>length</a:t>
            </a:r>
            <a:r>
              <a:rPr lang="it-IT" sz="1800" b="0" i="0" u="none" strike="noStrike" baseline="0" dirty="0">
                <a:solidFill>
                  <a:srgbClr val="404040"/>
                </a:solidFill>
              </a:rPr>
              <a:t>, </a:t>
            </a:r>
            <a:r>
              <a:rPr lang="it-IT" sz="1800" b="0" i="0" u="none" strike="noStrike" baseline="0" dirty="0" err="1">
                <a:solidFill>
                  <a:srgbClr val="404040"/>
                </a:solidFill>
              </a:rPr>
              <a:t>submission</a:t>
            </a:r>
            <a:r>
              <a:rPr lang="it-IT" sz="1800" b="0" i="0" u="none" strike="noStrike" baseline="0" dirty="0">
                <a:solidFill>
                  <a:srgbClr val="404040"/>
                </a:solidFill>
              </a:rPr>
              <a:t> 	</a:t>
            </a:r>
            <a:r>
              <a:rPr lang="it-IT" sz="1800" b="0" i="0" u="none" strike="noStrike" baseline="0" dirty="0" err="1">
                <a:solidFill>
                  <a:srgbClr val="404040"/>
                </a:solidFill>
              </a:rPr>
              <a:t>fee</a:t>
            </a:r>
            <a:r>
              <a:rPr lang="it-IT" sz="1800" b="0" i="0" u="none" strike="noStrike" baseline="0" dirty="0">
                <a:solidFill>
                  <a:srgbClr val="404040"/>
                </a:solidFill>
              </a:rPr>
              <a:t>, revisione, traduzione, etc.)</a:t>
            </a:r>
            <a:endParaRPr lang="it-IT" sz="2400" dirty="0"/>
          </a:p>
          <a:p>
            <a:endParaRPr lang="it-IT" dirty="0"/>
          </a:p>
        </p:txBody>
      </p:sp>
      <p:pic>
        <p:nvPicPr>
          <p:cNvPr id="4" name="Immagine 3">
            <a:extLst>
              <a:ext uri="{FF2B5EF4-FFF2-40B4-BE49-F238E27FC236}">
                <a16:creationId xmlns:a16="http://schemas.microsoft.com/office/drawing/2014/main" id="{4BA620D4-A66C-7BE3-04B8-760C9C5AFF9B}"/>
              </a:ext>
            </a:extLst>
          </p:cNvPr>
          <p:cNvPicPr>
            <a:picLocks noChangeAspect="1"/>
          </p:cNvPicPr>
          <p:nvPr/>
        </p:nvPicPr>
        <p:blipFill>
          <a:blip r:embed="rId3"/>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5D212F24-0B11-7EA6-994E-C751EC9FF59C}"/>
              </a:ext>
            </a:extLst>
          </p:cNvPr>
          <p:cNvPicPr>
            <a:picLocks noChangeAspect="1"/>
          </p:cNvPicPr>
          <p:nvPr/>
        </p:nvPicPr>
        <p:blipFill>
          <a:blip r:embed="rId4"/>
          <a:stretch>
            <a:fillRect/>
          </a:stretch>
        </p:blipFill>
        <p:spPr>
          <a:xfrm>
            <a:off x="1819938" y="5716425"/>
            <a:ext cx="10297036" cy="743776"/>
          </a:xfrm>
          <a:prstGeom prst="rect">
            <a:avLst/>
          </a:prstGeom>
        </p:spPr>
      </p:pic>
      <p:sp>
        <p:nvSpPr>
          <p:cNvPr id="7" name="CasellaDiTesto 6">
            <a:extLst>
              <a:ext uri="{FF2B5EF4-FFF2-40B4-BE49-F238E27FC236}">
                <a16:creationId xmlns:a16="http://schemas.microsoft.com/office/drawing/2014/main" id="{EEE5960B-7910-B47D-E458-C0C4A84B4331}"/>
              </a:ext>
            </a:extLst>
          </p:cNvPr>
          <p:cNvSpPr txBox="1"/>
          <p:nvPr/>
        </p:nvSpPr>
        <p:spPr>
          <a:xfrm>
            <a:off x="5679609" y="5862581"/>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123857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0D613-9CC1-25C7-1D1E-46CC976C2535}"/>
              </a:ext>
            </a:extLst>
          </p:cNvPr>
          <p:cNvSpPr>
            <a:spLocks noGrp="1"/>
          </p:cNvSpPr>
          <p:nvPr>
            <p:ph type="title"/>
          </p:nvPr>
        </p:nvSpPr>
        <p:spPr>
          <a:xfrm>
            <a:off x="838200" y="227669"/>
            <a:ext cx="10515600" cy="1110687"/>
          </a:xfrm>
        </p:spPr>
        <p:txBody>
          <a:bodyPr>
            <a:normAutofit/>
          </a:bodyPr>
          <a:lstStyle/>
          <a:p>
            <a:pPr algn="ctr"/>
            <a:r>
              <a:rPr kumimoji="0" lang="it-IT" sz="3200" b="0" i="0" u="none" strike="noStrike" kern="1200" cap="none" spc="0" normalizeH="0" baseline="0" noProof="0" dirty="0">
                <a:ln>
                  <a:noFill/>
                </a:ln>
                <a:solidFill>
                  <a:srgbClr val="C00000"/>
                </a:solidFill>
                <a:effectLst/>
                <a:uLnTx/>
                <a:uFillTx/>
                <a:latin typeface="Aptos Display" panose="02110004020202020204"/>
                <a:ea typeface="+mj-ea"/>
                <a:cs typeface="+mj-cs"/>
              </a:rPr>
              <a:t>Linee Guida per il Monitoraggio APC negli EPR</a:t>
            </a:r>
            <a:endParaRPr lang="it-IT" sz="3200" dirty="0">
              <a:solidFill>
                <a:srgbClr val="C00000"/>
              </a:solidFill>
            </a:endParaRPr>
          </a:p>
        </p:txBody>
      </p:sp>
      <p:sp>
        <p:nvSpPr>
          <p:cNvPr id="3" name="Segnaposto contenuto 2">
            <a:extLst>
              <a:ext uri="{FF2B5EF4-FFF2-40B4-BE49-F238E27FC236}">
                <a16:creationId xmlns:a16="http://schemas.microsoft.com/office/drawing/2014/main" id="{77869FCF-6D64-CC85-A562-F78C03266AE8}"/>
              </a:ext>
            </a:extLst>
          </p:cNvPr>
          <p:cNvSpPr>
            <a:spLocks noGrp="1"/>
          </p:cNvSpPr>
          <p:nvPr>
            <p:ph idx="1"/>
          </p:nvPr>
        </p:nvSpPr>
        <p:spPr>
          <a:xfrm>
            <a:off x="838200" y="1456173"/>
            <a:ext cx="10515600" cy="4351338"/>
          </a:xfrm>
        </p:spPr>
        <p:txBody>
          <a:bodyPr>
            <a:normAutofit fontScale="92500"/>
          </a:bodyPr>
          <a:lstStyle/>
          <a:p>
            <a:pPr algn="just">
              <a:lnSpc>
                <a:spcPts val="2880"/>
              </a:lnSpc>
            </a:pPr>
            <a:r>
              <a:rPr lang="it-IT" sz="2100" dirty="0"/>
              <a:t>Riprendono le Linee Guida CODAU (</a:t>
            </a:r>
            <a:r>
              <a:rPr lang="it-IT" sz="2100" b="0" i="0" dirty="0">
                <a:effectLst/>
              </a:rPr>
              <a:t>Convegno dei Direttori generali delle Amministrazioni Universitarie) </a:t>
            </a:r>
            <a:r>
              <a:rPr lang="it-IT" sz="2100" dirty="0"/>
              <a:t>per le Università, elaborate nel 2022.</a:t>
            </a:r>
          </a:p>
          <a:p>
            <a:pPr algn="just">
              <a:lnSpc>
                <a:spcPts val="2880"/>
              </a:lnSpc>
            </a:pPr>
            <a:r>
              <a:rPr lang="it-IT" sz="2100" dirty="0"/>
              <a:t>Elaborate e Pubblicate nel 2023 «</a:t>
            </a:r>
            <a:r>
              <a:rPr lang="it-IT" sz="2100" i="1" dirty="0"/>
              <a:t>Monitoraggio delle APC negli EPR. Cosa, come e perché</a:t>
            </a:r>
            <a:r>
              <a:rPr lang="it-IT" sz="2100" dirty="0"/>
              <a:t>» (De Simone, Maggi, Giannini, Secinaro, 2023 disponibile al DOI 10.15161/oar.it/76973 )</a:t>
            </a:r>
            <a:endParaRPr lang="it-IT" sz="2100" b="0" i="0" dirty="0">
              <a:effectLst/>
            </a:endParaRPr>
          </a:p>
          <a:p>
            <a:pPr algn="just"/>
            <a:r>
              <a:rPr lang="it-IT" sz="2100" dirty="0">
                <a:latin typeface="Aptos" panose="020B0004020202020204" pitchFamily="34" charset="0"/>
              </a:rPr>
              <a:t>Sono state presentate da </a:t>
            </a:r>
            <a:r>
              <a:rPr lang="it-IT" sz="2100" dirty="0" err="1">
                <a:latin typeface="Aptos" panose="020B0004020202020204" pitchFamily="34" charset="0"/>
              </a:rPr>
              <a:t>CoPER</a:t>
            </a:r>
            <a:r>
              <a:rPr lang="it-IT" sz="2100" dirty="0">
                <a:latin typeface="Aptos" panose="020B0004020202020204" pitchFamily="34" charset="0"/>
              </a:rPr>
              <a:t> a CODIGER (Conferenza Permanente dei Direttori Generale EPR) a giugno 2023, per coinvolgere la parte amministrativa nella rilevazione delle spese per APC.</a:t>
            </a:r>
          </a:p>
          <a:p>
            <a:pPr algn="just"/>
            <a:r>
              <a:rPr lang="it-IT" sz="2100" dirty="0">
                <a:latin typeface="Aptos" panose="020B0004020202020204" pitchFamily="34" charset="0"/>
              </a:rPr>
              <a:t>Contengono brevi indicazioni su come creare un capitolo di spesa specifico per il pagamento APC che consenta di individuare le spese relative in modo automatico e certo.</a:t>
            </a:r>
          </a:p>
          <a:p>
            <a:pPr algn="just"/>
            <a:r>
              <a:rPr lang="it-IT" sz="2100" dirty="0">
                <a:latin typeface="Aptos" panose="020B0004020202020204" pitchFamily="34" charset="0"/>
              </a:rPr>
              <a:t>Il CODIGER ha suggerito ai vari enti di provvedere in tal senso,  </a:t>
            </a:r>
            <a:r>
              <a:rPr lang="it-IT" sz="2100" u="sng" dirty="0">
                <a:latin typeface="Aptos" panose="020B0004020202020204" pitchFamily="34" charset="0"/>
              </a:rPr>
              <a:t>a partire dal 2024</a:t>
            </a:r>
            <a:r>
              <a:rPr lang="it-IT" sz="2100" dirty="0">
                <a:latin typeface="Aptos" panose="020B0004020202020204" pitchFamily="34" charset="0"/>
              </a:rPr>
              <a:t>,  diffondendo le linee guida. Per quanto ci risulta la creazione di questo capitolo è ancora in fase di studio in alcuni Enti, a parte CNR e INRIM che già avevano attivato questo monitoraggio in passato e che hanno redatto le linee guida</a:t>
            </a:r>
            <a:r>
              <a:rPr lang="it-IT" sz="2400" dirty="0">
                <a:latin typeface="Aptos" panose="020B0004020202020204" pitchFamily="34" charset="0"/>
              </a:rPr>
              <a:t>.</a:t>
            </a:r>
          </a:p>
          <a:p>
            <a:pPr marL="0" indent="0" algn="just">
              <a:buNone/>
            </a:pPr>
            <a:endParaRPr lang="it-IT" sz="2400" dirty="0">
              <a:latin typeface="Aptos" panose="020B0004020202020204" pitchFamily="34" charset="0"/>
            </a:endParaRPr>
          </a:p>
          <a:p>
            <a:pPr algn="just"/>
            <a:endParaRPr lang="it-IT" dirty="0"/>
          </a:p>
          <a:p>
            <a:pPr algn="just"/>
            <a:endParaRPr lang="it-IT" dirty="0"/>
          </a:p>
          <a:p>
            <a:endParaRPr lang="it-IT" dirty="0"/>
          </a:p>
        </p:txBody>
      </p:sp>
      <p:pic>
        <p:nvPicPr>
          <p:cNvPr id="4" name="Immagine 3">
            <a:extLst>
              <a:ext uri="{FF2B5EF4-FFF2-40B4-BE49-F238E27FC236}">
                <a16:creationId xmlns:a16="http://schemas.microsoft.com/office/drawing/2014/main" id="{47B044CE-6D49-4564-48F5-02B1AEB21DB5}"/>
              </a:ext>
            </a:extLst>
          </p:cNvPr>
          <p:cNvPicPr>
            <a:picLocks noChangeAspect="1"/>
          </p:cNvPicPr>
          <p:nvPr/>
        </p:nvPicPr>
        <p:blipFill>
          <a:blip r:embed="rId2"/>
          <a:stretch>
            <a:fillRect/>
          </a:stretch>
        </p:blipFill>
        <p:spPr>
          <a:xfrm>
            <a:off x="75822" y="5541298"/>
            <a:ext cx="2231329" cy="1280271"/>
          </a:xfrm>
          <a:prstGeom prst="rect">
            <a:avLst/>
          </a:prstGeom>
        </p:spPr>
      </p:pic>
      <p:pic>
        <p:nvPicPr>
          <p:cNvPr id="5" name="Immagine 4">
            <a:extLst>
              <a:ext uri="{FF2B5EF4-FFF2-40B4-BE49-F238E27FC236}">
                <a16:creationId xmlns:a16="http://schemas.microsoft.com/office/drawing/2014/main" id="{B6A18BAC-98F2-28B6-510F-4DB25379AE7C}"/>
              </a:ext>
            </a:extLst>
          </p:cNvPr>
          <p:cNvPicPr>
            <a:picLocks noChangeAspect="1"/>
          </p:cNvPicPr>
          <p:nvPr/>
        </p:nvPicPr>
        <p:blipFill>
          <a:blip r:embed="rId3"/>
          <a:stretch>
            <a:fillRect/>
          </a:stretch>
        </p:blipFill>
        <p:spPr>
          <a:xfrm>
            <a:off x="1529369" y="5772599"/>
            <a:ext cx="10297036" cy="743776"/>
          </a:xfrm>
          <a:prstGeom prst="rect">
            <a:avLst/>
          </a:prstGeom>
        </p:spPr>
      </p:pic>
      <p:sp>
        <p:nvSpPr>
          <p:cNvPr id="7" name="CasellaDiTesto 6">
            <a:extLst>
              <a:ext uri="{FF2B5EF4-FFF2-40B4-BE49-F238E27FC236}">
                <a16:creationId xmlns:a16="http://schemas.microsoft.com/office/drawing/2014/main" id="{D1C11965-A291-759C-542C-2ED443A40F47}"/>
              </a:ext>
            </a:extLst>
          </p:cNvPr>
          <p:cNvSpPr txBox="1"/>
          <p:nvPr/>
        </p:nvSpPr>
        <p:spPr>
          <a:xfrm>
            <a:off x="5606473" y="5925328"/>
            <a:ext cx="7693891" cy="415498"/>
          </a:xfrm>
          <a:prstGeom prst="rect">
            <a:avLst/>
          </a:prstGeom>
          <a:noFill/>
        </p:spPr>
        <p:txBody>
          <a:bodyPr wrap="square">
            <a:spAutoFit/>
          </a:bodyPr>
          <a:lstStyle/>
          <a:p>
            <a:r>
              <a:rPr lang="it-IT" sz="1050" dirty="0">
                <a:solidFill>
                  <a:schemeClr val="bg1"/>
                </a:solidFill>
              </a:rPr>
              <a:t>2ndo Convegno Nazionale GLOS della </a:t>
            </a:r>
            <a:r>
              <a:rPr lang="it-IT" sz="1050" dirty="0" err="1">
                <a:solidFill>
                  <a:schemeClr val="bg1"/>
                </a:solidFill>
              </a:rPr>
              <a:t>CoPER</a:t>
            </a:r>
            <a:r>
              <a:rPr lang="it-IT" sz="1050" dirty="0">
                <a:solidFill>
                  <a:schemeClr val="bg1"/>
                </a:solidFill>
              </a:rPr>
              <a:t> «Un lungo cammino: le nuove sfide della scienza aperta»   </a:t>
            </a:r>
          </a:p>
          <a:p>
            <a:r>
              <a:rPr lang="it-IT" sz="105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477298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D965A7-4CB5-4631-3650-B6EE3EC6AFBF}"/>
              </a:ext>
            </a:extLst>
          </p:cNvPr>
          <p:cNvSpPr>
            <a:spLocks noGrp="1"/>
          </p:cNvSpPr>
          <p:nvPr>
            <p:ph type="title"/>
          </p:nvPr>
        </p:nvSpPr>
        <p:spPr>
          <a:xfrm>
            <a:off x="838200" y="76059"/>
            <a:ext cx="10515600" cy="1325563"/>
          </a:xfrm>
        </p:spPr>
        <p:txBody>
          <a:bodyPr/>
          <a:lstStyle/>
          <a:p>
            <a:pPr algn="ctr"/>
            <a:r>
              <a:rPr lang="it-IT" dirty="0">
                <a:solidFill>
                  <a:srgbClr val="FF0000"/>
                </a:solidFill>
              </a:rPr>
              <a:t>Stato del monitoraggio della spesa</a:t>
            </a:r>
          </a:p>
        </p:txBody>
      </p:sp>
      <p:sp>
        <p:nvSpPr>
          <p:cNvPr id="3" name="Segnaposto contenuto 2">
            <a:extLst>
              <a:ext uri="{FF2B5EF4-FFF2-40B4-BE49-F238E27FC236}">
                <a16:creationId xmlns:a16="http://schemas.microsoft.com/office/drawing/2014/main" id="{F4829A41-B5BB-DBC3-CA87-4AD8198ADD3B}"/>
              </a:ext>
            </a:extLst>
          </p:cNvPr>
          <p:cNvSpPr>
            <a:spLocks noGrp="1"/>
          </p:cNvSpPr>
          <p:nvPr>
            <p:ph idx="1"/>
          </p:nvPr>
        </p:nvSpPr>
        <p:spPr>
          <a:xfrm>
            <a:off x="838200" y="1610091"/>
            <a:ext cx="10515600" cy="4351338"/>
          </a:xfrm>
        </p:spPr>
        <p:txBody>
          <a:bodyPr>
            <a:normAutofit/>
          </a:bodyPr>
          <a:lstStyle/>
          <a:p>
            <a:pPr algn="just"/>
            <a:r>
              <a:rPr lang="it-IT" dirty="0"/>
              <a:t>CNR completata la fase di attuazione dei capitoli di spesa come da linee guida</a:t>
            </a:r>
          </a:p>
          <a:p>
            <a:pPr algn="just"/>
            <a:r>
              <a:rPr lang="it-IT" dirty="0"/>
              <a:t>INRIM ha il controllo del monitoraggio in maniera fattiva </a:t>
            </a:r>
          </a:p>
          <a:p>
            <a:pPr algn="just"/>
            <a:r>
              <a:rPr lang="it-IT" dirty="0"/>
              <a:t>Alcuni EPR hanno avviato i contatti con gli uffici amministrativi preposti alla creazione dei capitoli di spesa (ENEA, INFN, INAF) </a:t>
            </a:r>
          </a:p>
          <a:p>
            <a:pPr algn="just"/>
            <a:r>
              <a:rPr lang="it-IT" dirty="0"/>
              <a:t>Altri devono ancora avviare la pratica</a:t>
            </a:r>
          </a:p>
        </p:txBody>
      </p:sp>
      <p:pic>
        <p:nvPicPr>
          <p:cNvPr id="4" name="Immagine 3">
            <a:extLst>
              <a:ext uri="{FF2B5EF4-FFF2-40B4-BE49-F238E27FC236}">
                <a16:creationId xmlns:a16="http://schemas.microsoft.com/office/drawing/2014/main" id="{014E30E7-6D95-36F6-5F56-2D4E0FE21A78}"/>
              </a:ext>
            </a:extLst>
          </p:cNvPr>
          <p:cNvPicPr>
            <a:picLocks noChangeAspect="1"/>
          </p:cNvPicPr>
          <p:nvPr/>
        </p:nvPicPr>
        <p:blipFill>
          <a:blip r:embed="rId2"/>
          <a:stretch>
            <a:fillRect/>
          </a:stretch>
        </p:blipFill>
        <p:spPr>
          <a:xfrm>
            <a:off x="134035" y="5447144"/>
            <a:ext cx="2231329" cy="1280271"/>
          </a:xfrm>
          <a:prstGeom prst="rect">
            <a:avLst/>
          </a:prstGeom>
        </p:spPr>
      </p:pic>
      <p:pic>
        <p:nvPicPr>
          <p:cNvPr id="5" name="Immagine 4">
            <a:extLst>
              <a:ext uri="{FF2B5EF4-FFF2-40B4-BE49-F238E27FC236}">
                <a16:creationId xmlns:a16="http://schemas.microsoft.com/office/drawing/2014/main" id="{23E5972B-ECDB-6A88-2A3A-BEC82EAAE9A5}"/>
              </a:ext>
            </a:extLst>
          </p:cNvPr>
          <p:cNvPicPr>
            <a:picLocks noChangeAspect="1"/>
          </p:cNvPicPr>
          <p:nvPr/>
        </p:nvPicPr>
        <p:blipFill>
          <a:blip r:embed="rId3"/>
          <a:stretch>
            <a:fillRect/>
          </a:stretch>
        </p:blipFill>
        <p:spPr>
          <a:xfrm>
            <a:off x="1819938" y="5716425"/>
            <a:ext cx="10297036" cy="743776"/>
          </a:xfrm>
          <a:prstGeom prst="rect">
            <a:avLst/>
          </a:prstGeom>
        </p:spPr>
      </p:pic>
      <p:sp>
        <p:nvSpPr>
          <p:cNvPr id="7" name="CasellaDiTesto 6">
            <a:extLst>
              <a:ext uri="{FF2B5EF4-FFF2-40B4-BE49-F238E27FC236}">
                <a16:creationId xmlns:a16="http://schemas.microsoft.com/office/drawing/2014/main" id="{442F28D8-EDB4-AB2C-583E-BA7DC6639B78}"/>
              </a:ext>
            </a:extLst>
          </p:cNvPr>
          <p:cNvSpPr txBox="1"/>
          <p:nvPr/>
        </p:nvSpPr>
        <p:spPr>
          <a:xfrm>
            <a:off x="5691411" y="5868487"/>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671092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E31BF5-A67C-5F4B-8C0C-EDF8862E1148}"/>
              </a:ext>
            </a:extLst>
          </p:cNvPr>
          <p:cNvSpPr>
            <a:spLocks noGrp="1"/>
          </p:cNvSpPr>
          <p:nvPr>
            <p:ph type="title"/>
          </p:nvPr>
        </p:nvSpPr>
        <p:spPr>
          <a:xfrm>
            <a:off x="838200" y="125526"/>
            <a:ext cx="10515600" cy="780654"/>
          </a:xfrm>
        </p:spPr>
        <p:txBody>
          <a:bodyPr>
            <a:normAutofit/>
          </a:bodyPr>
          <a:lstStyle/>
          <a:p>
            <a:pPr algn="ctr"/>
            <a:r>
              <a:rPr lang="it-IT" sz="4000" dirty="0">
                <a:solidFill>
                  <a:srgbClr val="C00000"/>
                </a:solidFill>
              </a:rPr>
              <a:t>In conclusione</a:t>
            </a:r>
          </a:p>
        </p:txBody>
      </p:sp>
      <p:sp>
        <p:nvSpPr>
          <p:cNvPr id="3" name="Segnaposto contenuto 2">
            <a:extLst>
              <a:ext uri="{FF2B5EF4-FFF2-40B4-BE49-F238E27FC236}">
                <a16:creationId xmlns:a16="http://schemas.microsoft.com/office/drawing/2014/main" id="{6D1F7BED-DC1E-1AE4-29C9-8A9F9C63DB2E}"/>
              </a:ext>
            </a:extLst>
          </p:cNvPr>
          <p:cNvSpPr>
            <a:spLocks noGrp="1"/>
          </p:cNvSpPr>
          <p:nvPr>
            <p:ph idx="1"/>
          </p:nvPr>
        </p:nvSpPr>
        <p:spPr>
          <a:xfrm>
            <a:off x="1274261" y="1132361"/>
            <a:ext cx="8559964" cy="4351338"/>
          </a:xfrm>
        </p:spPr>
        <p:txBody>
          <a:bodyPr>
            <a:normAutofit/>
          </a:bodyPr>
          <a:lstStyle/>
          <a:p>
            <a:pPr marL="0" indent="0">
              <a:buNone/>
            </a:pPr>
            <a:endParaRPr lang="it-IT" dirty="0"/>
          </a:p>
          <a:p>
            <a:pPr algn="just"/>
            <a:r>
              <a:rPr lang="it-IT" sz="2400" dirty="0"/>
              <a:t>Dall’ultimo Convegno GLOS si è consolidata l’esigenza di monitorare i costi delle APC </a:t>
            </a:r>
          </a:p>
          <a:p>
            <a:pPr algn="just"/>
            <a:r>
              <a:rPr lang="it-IT" sz="2400" dirty="0"/>
              <a:t>Si sono avviate le pratiche per seguire le linee guida CODIGER </a:t>
            </a:r>
          </a:p>
          <a:p>
            <a:pPr algn="just"/>
            <a:r>
              <a:rPr lang="it-IT" sz="2400" dirty="0"/>
              <a:t>I CT rimangono una strada, al momento, difficilmente reversibile</a:t>
            </a:r>
          </a:p>
          <a:p>
            <a:pPr marL="0" indent="0">
              <a:buNone/>
            </a:pPr>
            <a:endParaRPr lang="it-IT" dirty="0"/>
          </a:p>
        </p:txBody>
      </p:sp>
      <p:pic>
        <p:nvPicPr>
          <p:cNvPr id="5" name="Immagine 4">
            <a:extLst>
              <a:ext uri="{FF2B5EF4-FFF2-40B4-BE49-F238E27FC236}">
                <a16:creationId xmlns:a16="http://schemas.microsoft.com/office/drawing/2014/main" id="{0BCD4D4B-4B1B-191B-9942-207E2C387243}"/>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6" name="Immagine 5">
            <a:extLst>
              <a:ext uri="{FF2B5EF4-FFF2-40B4-BE49-F238E27FC236}">
                <a16:creationId xmlns:a16="http://schemas.microsoft.com/office/drawing/2014/main" id="{0123F110-DB5D-72E0-47DE-CEECFEB22D58}"/>
              </a:ext>
            </a:extLst>
          </p:cNvPr>
          <p:cNvPicPr>
            <a:picLocks noChangeAspect="1"/>
          </p:cNvPicPr>
          <p:nvPr/>
        </p:nvPicPr>
        <p:blipFill>
          <a:blip r:embed="rId3"/>
          <a:stretch>
            <a:fillRect/>
          </a:stretch>
        </p:blipFill>
        <p:spPr>
          <a:xfrm>
            <a:off x="1478195" y="5716425"/>
            <a:ext cx="10297036" cy="743776"/>
          </a:xfrm>
          <a:prstGeom prst="rect">
            <a:avLst/>
          </a:prstGeom>
        </p:spPr>
      </p:pic>
      <p:sp>
        <p:nvSpPr>
          <p:cNvPr id="8" name="CasellaDiTesto 7">
            <a:extLst>
              <a:ext uri="{FF2B5EF4-FFF2-40B4-BE49-F238E27FC236}">
                <a16:creationId xmlns:a16="http://schemas.microsoft.com/office/drawing/2014/main" id="{A8489CAD-E17B-5449-C6E7-980E02123E01}"/>
              </a:ext>
            </a:extLst>
          </p:cNvPr>
          <p:cNvSpPr txBox="1"/>
          <p:nvPr/>
        </p:nvSpPr>
        <p:spPr>
          <a:xfrm>
            <a:off x="5785222" y="5854428"/>
            <a:ext cx="6096000"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2082611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46D3E0-F70B-0CF8-03F9-C2DEB9DD4320}"/>
              </a:ext>
            </a:extLst>
          </p:cNvPr>
          <p:cNvSpPr>
            <a:spLocks noGrp="1"/>
          </p:cNvSpPr>
          <p:nvPr>
            <p:ph type="title"/>
          </p:nvPr>
        </p:nvSpPr>
        <p:spPr>
          <a:xfrm>
            <a:off x="838200" y="365126"/>
            <a:ext cx="10515600" cy="872736"/>
          </a:xfrm>
        </p:spPr>
        <p:txBody>
          <a:bodyPr>
            <a:normAutofit/>
          </a:bodyPr>
          <a:lstStyle/>
          <a:p>
            <a:pPr algn="ctr"/>
            <a:r>
              <a:rPr lang="it-IT" dirty="0">
                <a:solidFill>
                  <a:srgbClr val="FF0000"/>
                </a:solidFill>
              </a:rPr>
              <a:t>Monitoraggio delle APC negli EPR</a:t>
            </a:r>
          </a:p>
        </p:txBody>
      </p:sp>
      <p:sp>
        <p:nvSpPr>
          <p:cNvPr id="3" name="Segnaposto contenuto 2">
            <a:extLst>
              <a:ext uri="{FF2B5EF4-FFF2-40B4-BE49-F238E27FC236}">
                <a16:creationId xmlns:a16="http://schemas.microsoft.com/office/drawing/2014/main" id="{F941718B-DE36-E441-616C-E403CF411A5D}"/>
              </a:ext>
            </a:extLst>
          </p:cNvPr>
          <p:cNvSpPr>
            <a:spLocks noGrp="1"/>
          </p:cNvSpPr>
          <p:nvPr>
            <p:ph idx="1"/>
          </p:nvPr>
        </p:nvSpPr>
        <p:spPr>
          <a:xfrm>
            <a:off x="987895" y="1166070"/>
            <a:ext cx="10515600" cy="4349112"/>
          </a:xfrm>
        </p:spPr>
        <p:txBody>
          <a:bodyPr>
            <a:normAutofit/>
          </a:bodyPr>
          <a:lstStyle/>
          <a:p>
            <a:pPr marL="0" indent="0">
              <a:buNone/>
            </a:pPr>
            <a:r>
              <a:rPr lang="it-IT" sz="2000" dirty="0">
                <a:latin typeface="Arial" panose="020B0604020202020204" pitchFamily="34" charset="0"/>
              </a:rPr>
              <a:t> </a:t>
            </a:r>
          </a:p>
          <a:p>
            <a:pPr marL="0" indent="0">
              <a:buNone/>
            </a:pPr>
            <a:r>
              <a:rPr lang="it-IT" sz="2000" b="0" i="0" dirty="0">
                <a:effectLst/>
                <a:latin typeface="Aptos" panose="020B0004020202020204" pitchFamily="34" charset="0"/>
              </a:rPr>
              <a:t>Interessi commerciali oligopolistici che ostacolano l'accesso alla conoscenza. </a:t>
            </a:r>
          </a:p>
          <a:p>
            <a:pPr marL="0" indent="0">
              <a:buNone/>
            </a:pPr>
            <a:r>
              <a:rPr lang="it-IT" sz="2000" b="1" dirty="0">
                <a:solidFill>
                  <a:srgbClr val="FF0000"/>
                </a:solidFill>
                <a:latin typeface="Aptos" panose="020B0004020202020204" pitchFamily="34" charset="0"/>
              </a:rPr>
              <a:t>Oligopolio di 5 maggiori editori                         E’ cambiato qualcosa?</a:t>
            </a:r>
          </a:p>
          <a:p>
            <a:pPr marL="0" indent="0">
              <a:buNone/>
            </a:pPr>
            <a:r>
              <a:rPr lang="it-IT" sz="2000" dirty="0">
                <a:latin typeface="Aptos" panose="020B0004020202020204" pitchFamily="34" charset="0"/>
              </a:rPr>
              <a:t>P</a:t>
            </a:r>
            <a:r>
              <a:rPr lang="it-IT" sz="2000" b="0" i="0" dirty="0">
                <a:effectLst/>
                <a:latin typeface="Aptos" panose="020B0004020202020204" pitchFamily="34" charset="0"/>
              </a:rPr>
              <a:t>rospettive sul mercato mondiale delle pubblicazioni scientifiche </a:t>
            </a:r>
          </a:p>
          <a:p>
            <a:pPr marL="0" indent="0">
              <a:buNone/>
            </a:pPr>
            <a:r>
              <a:rPr lang="it-IT" sz="2000" b="1" dirty="0">
                <a:solidFill>
                  <a:srgbClr val="FF0000"/>
                </a:solidFill>
                <a:latin typeface="Aptos" panose="020B0004020202020204" pitchFamily="34" charset="0"/>
              </a:rPr>
              <a:t>Contratti trasformativi e altri modelli                        A che punto siamo? </a:t>
            </a:r>
          </a:p>
          <a:p>
            <a:pPr marL="0" indent="0">
              <a:buNone/>
            </a:pPr>
            <a:r>
              <a:rPr lang="it-IT" sz="2000" b="1" dirty="0">
                <a:solidFill>
                  <a:srgbClr val="FF0000"/>
                </a:solidFill>
                <a:latin typeface="Aptos" panose="020B0004020202020204" pitchFamily="34" charset="0"/>
              </a:rPr>
              <a:t>Monitoraggio APC                       </a:t>
            </a:r>
            <a:r>
              <a:rPr lang="it-IT" sz="2000" b="1" dirty="0" err="1">
                <a:solidFill>
                  <a:srgbClr val="FF0000"/>
                </a:solidFill>
                <a:latin typeface="Aptos" panose="020B0004020202020204" pitchFamily="34" charset="0"/>
              </a:rPr>
              <a:t>OpenAPC</a:t>
            </a:r>
            <a:r>
              <a:rPr lang="it-IT" sz="2000" b="1" dirty="0">
                <a:solidFill>
                  <a:srgbClr val="FF0000"/>
                </a:solidFill>
                <a:latin typeface="Aptos" panose="020B0004020202020204" pitchFamily="34" charset="0"/>
              </a:rPr>
              <a:t> e Linee guida per il monitoraggio delle APC </a:t>
            </a:r>
          </a:p>
          <a:p>
            <a:pPr marL="0" indent="0">
              <a:buNone/>
            </a:pPr>
            <a:endParaRPr lang="it-IT" sz="2000" b="1" dirty="0">
              <a:solidFill>
                <a:srgbClr val="FF0000"/>
              </a:solidFill>
              <a:latin typeface="Aptos" panose="020B0004020202020204" pitchFamily="34" charset="0"/>
            </a:endParaRPr>
          </a:p>
          <a:p>
            <a:pPr marL="0" indent="0" algn="ctr">
              <a:buNone/>
            </a:pPr>
            <a:r>
              <a:rPr lang="it-IT" sz="2000" i="0" dirty="0">
                <a:solidFill>
                  <a:srgbClr val="002060"/>
                </a:solidFill>
                <a:effectLst/>
                <a:latin typeface="Aptos" panose="020B0004020202020204" pitchFamily="34" charset="0"/>
              </a:rPr>
              <a:t>Stato dell’arte sui </a:t>
            </a:r>
            <a:r>
              <a:rPr lang="it-IT" sz="2000" b="1" i="0" dirty="0">
                <a:solidFill>
                  <a:srgbClr val="002060"/>
                </a:solidFill>
                <a:effectLst/>
                <a:latin typeface="Aptos" panose="020B0004020202020204" pitchFamily="34" charset="0"/>
              </a:rPr>
              <a:t>Contratti Trasformativi</a:t>
            </a:r>
            <a:endParaRPr lang="it-IT" sz="2000" b="1" dirty="0">
              <a:solidFill>
                <a:srgbClr val="002060"/>
              </a:solidFill>
              <a:latin typeface="Aptos" panose="020B0004020202020204" pitchFamily="34" charset="0"/>
            </a:endParaRPr>
          </a:p>
          <a:p>
            <a:pPr marL="0" indent="0" algn="ctr">
              <a:buNone/>
            </a:pPr>
            <a:r>
              <a:rPr lang="it-IT" sz="1800" i="0" dirty="0">
                <a:solidFill>
                  <a:srgbClr val="002060"/>
                </a:solidFill>
                <a:effectLst/>
                <a:latin typeface="Aptos" panose="020B0004020202020204" pitchFamily="34" charset="0"/>
              </a:rPr>
              <a:t>Dal repo</a:t>
            </a:r>
            <a:r>
              <a:rPr lang="it-IT" sz="1800" dirty="0">
                <a:solidFill>
                  <a:srgbClr val="002060"/>
                </a:solidFill>
                <a:latin typeface="Aptos" panose="020B0004020202020204" pitchFamily="34" charset="0"/>
              </a:rPr>
              <a:t>rt  «</a:t>
            </a:r>
            <a:r>
              <a:rPr lang="it-IT" sz="1800" i="1" dirty="0">
                <a:solidFill>
                  <a:srgbClr val="002060"/>
                </a:solidFill>
                <a:latin typeface="Aptos" panose="020B0004020202020204" pitchFamily="34" charset="0"/>
              </a:rPr>
              <a:t>Monitoraggio APC negli EPR. Cosa, come e perché</a:t>
            </a:r>
            <a:r>
              <a:rPr lang="it-IT" sz="1800" dirty="0">
                <a:solidFill>
                  <a:srgbClr val="002060"/>
                </a:solidFill>
                <a:latin typeface="Aptos" panose="020B0004020202020204" pitchFamily="34" charset="0"/>
              </a:rPr>
              <a:t>» alle </a:t>
            </a:r>
          </a:p>
          <a:p>
            <a:pPr marL="0" indent="0" algn="ctr">
              <a:buNone/>
            </a:pPr>
            <a:r>
              <a:rPr lang="it-IT" sz="1800" b="1" dirty="0">
                <a:solidFill>
                  <a:srgbClr val="002060"/>
                </a:solidFill>
                <a:latin typeface="Aptos" panose="020B0004020202020204" pitchFamily="34" charset="0"/>
              </a:rPr>
              <a:t>LINEE GUIDA PER IL MONITORAGGIO DELLE APC </a:t>
            </a:r>
            <a:r>
              <a:rPr lang="pt-BR" sz="1100" b="0" i="0" u="none" strike="noStrike" baseline="0" dirty="0">
                <a:solidFill>
                  <a:schemeClr val="accent4">
                    <a:lumMod val="75000"/>
                  </a:schemeClr>
                </a:solidFill>
                <a:latin typeface="ArialMT"/>
              </a:rPr>
              <a:t>DOI: 10.15161/oar.it/143140</a:t>
            </a:r>
            <a:endParaRPr lang="it-IT" sz="1100" b="1" i="0" dirty="0">
              <a:solidFill>
                <a:schemeClr val="accent4">
                  <a:lumMod val="75000"/>
                </a:schemeClr>
              </a:solidFill>
              <a:effectLst/>
              <a:latin typeface="Aptos" panose="020B0004020202020204" pitchFamily="34" charset="0"/>
            </a:endParaRPr>
          </a:p>
          <a:p>
            <a:pPr algn="l"/>
            <a:endParaRPr lang="it-IT" sz="2000" b="0" i="0" dirty="0">
              <a:effectLst/>
              <a:latin typeface="Arial" panose="020B0604020202020204" pitchFamily="34" charset="0"/>
            </a:endParaRPr>
          </a:p>
        </p:txBody>
      </p:sp>
      <p:pic>
        <p:nvPicPr>
          <p:cNvPr id="4" name="Immagine 3">
            <a:extLst>
              <a:ext uri="{FF2B5EF4-FFF2-40B4-BE49-F238E27FC236}">
                <a16:creationId xmlns:a16="http://schemas.microsoft.com/office/drawing/2014/main" id="{E7F8C95A-869E-75B4-7A91-668B268C77D0}"/>
              </a:ext>
            </a:extLst>
          </p:cNvPr>
          <p:cNvPicPr>
            <a:picLocks noChangeAspect="1"/>
          </p:cNvPicPr>
          <p:nvPr/>
        </p:nvPicPr>
        <p:blipFill>
          <a:blip r:embed="rId2"/>
          <a:stretch>
            <a:fillRect/>
          </a:stretch>
        </p:blipFill>
        <p:spPr>
          <a:xfrm>
            <a:off x="359229" y="5435901"/>
            <a:ext cx="2502535" cy="1438704"/>
          </a:xfrm>
          <a:prstGeom prst="rect">
            <a:avLst/>
          </a:prstGeom>
        </p:spPr>
      </p:pic>
      <p:sp>
        <p:nvSpPr>
          <p:cNvPr id="7" name="Freccia a destra 6">
            <a:extLst>
              <a:ext uri="{FF2B5EF4-FFF2-40B4-BE49-F238E27FC236}">
                <a16:creationId xmlns:a16="http://schemas.microsoft.com/office/drawing/2014/main" id="{4AEA142B-59FB-D908-B617-5EB716A4F1EE}"/>
              </a:ext>
            </a:extLst>
          </p:cNvPr>
          <p:cNvSpPr/>
          <p:nvPr/>
        </p:nvSpPr>
        <p:spPr>
          <a:xfrm>
            <a:off x="5449455" y="2833103"/>
            <a:ext cx="1021650" cy="23605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a:extLst>
              <a:ext uri="{FF2B5EF4-FFF2-40B4-BE49-F238E27FC236}">
                <a16:creationId xmlns:a16="http://schemas.microsoft.com/office/drawing/2014/main" id="{427BA02E-7981-6701-8596-3B45CD364A6E}"/>
              </a:ext>
            </a:extLst>
          </p:cNvPr>
          <p:cNvPicPr>
            <a:picLocks noChangeAspect="1"/>
          </p:cNvPicPr>
          <p:nvPr/>
        </p:nvPicPr>
        <p:blipFill>
          <a:blip r:embed="rId3"/>
          <a:stretch>
            <a:fillRect/>
          </a:stretch>
        </p:blipFill>
        <p:spPr>
          <a:xfrm>
            <a:off x="3241966" y="3211430"/>
            <a:ext cx="1020772" cy="292633"/>
          </a:xfrm>
          <a:prstGeom prst="rect">
            <a:avLst/>
          </a:prstGeom>
        </p:spPr>
      </p:pic>
      <p:pic>
        <p:nvPicPr>
          <p:cNvPr id="9" name="Immagine 8">
            <a:extLst>
              <a:ext uri="{FF2B5EF4-FFF2-40B4-BE49-F238E27FC236}">
                <a16:creationId xmlns:a16="http://schemas.microsoft.com/office/drawing/2014/main" id="{4096A1E1-0963-150D-D635-184C18FA53CA}"/>
              </a:ext>
            </a:extLst>
          </p:cNvPr>
          <p:cNvPicPr>
            <a:picLocks noChangeAspect="1"/>
          </p:cNvPicPr>
          <p:nvPr/>
        </p:nvPicPr>
        <p:blipFill>
          <a:blip r:embed="rId3"/>
          <a:stretch>
            <a:fillRect/>
          </a:stretch>
        </p:blipFill>
        <p:spPr>
          <a:xfrm>
            <a:off x="4692073" y="1988641"/>
            <a:ext cx="1138679" cy="292633"/>
          </a:xfrm>
          <a:prstGeom prst="rect">
            <a:avLst/>
          </a:prstGeom>
        </p:spPr>
      </p:pic>
      <p:pic>
        <p:nvPicPr>
          <p:cNvPr id="5" name="Immagine 4">
            <a:extLst>
              <a:ext uri="{FF2B5EF4-FFF2-40B4-BE49-F238E27FC236}">
                <a16:creationId xmlns:a16="http://schemas.microsoft.com/office/drawing/2014/main" id="{F2E12D97-4B59-5A8C-0C9D-95B49C3F44F9}"/>
              </a:ext>
            </a:extLst>
          </p:cNvPr>
          <p:cNvPicPr>
            <a:picLocks noChangeAspect="1"/>
          </p:cNvPicPr>
          <p:nvPr/>
        </p:nvPicPr>
        <p:blipFill>
          <a:blip r:embed="rId4"/>
          <a:stretch>
            <a:fillRect/>
          </a:stretch>
        </p:blipFill>
        <p:spPr>
          <a:xfrm>
            <a:off x="1819938" y="5716425"/>
            <a:ext cx="10297036" cy="743776"/>
          </a:xfrm>
          <a:prstGeom prst="rect">
            <a:avLst/>
          </a:prstGeom>
        </p:spPr>
      </p:pic>
      <p:sp>
        <p:nvSpPr>
          <p:cNvPr id="10" name="CasellaDiTesto 9">
            <a:extLst>
              <a:ext uri="{FF2B5EF4-FFF2-40B4-BE49-F238E27FC236}">
                <a16:creationId xmlns:a16="http://schemas.microsoft.com/office/drawing/2014/main" id="{50D94281-B23D-7627-A6A7-CA5E24CD74F4}"/>
              </a:ext>
            </a:extLst>
          </p:cNvPr>
          <p:cNvSpPr txBox="1"/>
          <p:nvPr/>
        </p:nvSpPr>
        <p:spPr>
          <a:xfrm>
            <a:off x="5795309" y="5843460"/>
            <a:ext cx="6094602" cy="415498"/>
          </a:xfrm>
          <a:prstGeom prst="rect">
            <a:avLst/>
          </a:prstGeom>
          <a:noFill/>
        </p:spPr>
        <p:txBody>
          <a:bodyPr wrap="square">
            <a:spAutoFit/>
          </a:bodyPr>
          <a:lstStyle/>
          <a:p>
            <a:r>
              <a:rPr lang="it-IT" sz="1050" b="1" dirty="0">
                <a:solidFill>
                  <a:schemeClr val="bg1"/>
                </a:solidFill>
              </a:rPr>
              <a:t>2ndo Convegno Nazionale GLOS della </a:t>
            </a:r>
            <a:r>
              <a:rPr lang="it-IT" sz="1050" b="1" dirty="0" err="1">
                <a:solidFill>
                  <a:schemeClr val="bg1"/>
                </a:solidFill>
              </a:rPr>
              <a:t>CoPER</a:t>
            </a:r>
            <a:r>
              <a:rPr lang="it-IT" sz="1050" b="1" dirty="0">
                <a:solidFill>
                  <a:schemeClr val="bg1"/>
                </a:solidFill>
              </a:rPr>
              <a:t> «Un lungo cammino: le nuove sfide della scienza aperta»  </a:t>
            </a:r>
            <a:r>
              <a:rPr lang="it-IT" sz="1050" b="1" i="0" dirty="0">
                <a:solidFill>
                  <a:schemeClr val="bg1"/>
                </a:solidFill>
                <a:effectLst/>
                <a:latin typeface="Roboto" panose="02000000000000000000" pitchFamily="2" charset="0"/>
              </a:rPr>
              <a:t> Aula Bruno Touschek - Laboratori Nazionali Frascati INFN</a:t>
            </a:r>
            <a:r>
              <a:rPr lang="it-IT" sz="1050" dirty="0">
                <a:solidFill>
                  <a:schemeClr val="bg1"/>
                </a:solidFill>
                <a:latin typeface="Roboto" panose="02000000000000000000" pitchFamily="2" charset="0"/>
              </a:rPr>
              <a:t>    </a:t>
            </a:r>
            <a:r>
              <a:rPr lang="it-IT" sz="1050" b="1" i="0" dirty="0">
                <a:solidFill>
                  <a:schemeClr val="bg1"/>
                </a:solidFill>
                <a:effectLst/>
                <a:latin typeface="Roboto" panose="02000000000000000000" pitchFamily="2" charset="0"/>
              </a:rPr>
              <a:t>27 Novembre </a:t>
            </a:r>
            <a:r>
              <a:rPr lang="it-IT" sz="1050" b="1" i="0" dirty="0">
                <a:solidFill>
                  <a:schemeClr val="bg1"/>
                </a:solidFill>
                <a:effectLst/>
                <a:latin typeface="MS Gothic" panose="020B0609070205080204" pitchFamily="49" charset="-128"/>
                <a:ea typeface="MS Gothic" panose="020B0609070205080204" pitchFamily="49" charset="-128"/>
              </a:rPr>
              <a:t>- </a:t>
            </a:r>
            <a:r>
              <a:rPr lang="it-IT" sz="1050" b="1" i="0" dirty="0">
                <a:solidFill>
                  <a:schemeClr val="bg1"/>
                </a:solidFill>
                <a:effectLst/>
                <a:latin typeface="Roboto" panose="02000000000000000000" pitchFamily="2" charset="0"/>
              </a:rPr>
              <a:t>28 Novembre</a:t>
            </a:r>
            <a:endParaRPr lang="it-IT" sz="1050" b="1" dirty="0">
              <a:solidFill>
                <a:schemeClr val="bg1"/>
              </a:solidFill>
            </a:endParaRPr>
          </a:p>
        </p:txBody>
      </p:sp>
    </p:spTree>
    <p:extLst>
      <p:ext uri="{BB962C8B-B14F-4D97-AF65-F5344CB8AC3E}">
        <p14:creationId xmlns:p14="http://schemas.microsoft.com/office/powerpoint/2010/main" val="313739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89A50E-C1AC-C438-0D1B-E04DC072DD7F}"/>
              </a:ext>
            </a:extLst>
          </p:cNvPr>
          <p:cNvSpPr>
            <a:spLocks noGrp="1"/>
          </p:cNvSpPr>
          <p:nvPr>
            <p:ph idx="1"/>
          </p:nvPr>
        </p:nvSpPr>
        <p:spPr>
          <a:xfrm>
            <a:off x="838200" y="477117"/>
            <a:ext cx="10515600" cy="4351338"/>
          </a:xfrm>
        </p:spPr>
        <p:txBody>
          <a:bodyPr/>
          <a:lstStyle/>
          <a:p>
            <a:pPr marL="0" indent="0" algn="ctr">
              <a:buNone/>
            </a:pPr>
            <a:endParaRPr lang="it-IT" dirty="0">
              <a:solidFill>
                <a:srgbClr val="C00000"/>
              </a:solidFill>
            </a:endParaRPr>
          </a:p>
          <a:p>
            <a:pPr marL="0" indent="0" algn="ctr">
              <a:buNone/>
            </a:pPr>
            <a:endParaRPr lang="it-IT" dirty="0">
              <a:solidFill>
                <a:srgbClr val="C00000"/>
              </a:solidFill>
            </a:endParaRPr>
          </a:p>
          <a:p>
            <a:pPr marL="0" indent="0" algn="ctr">
              <a:buNone/>
            </a:pPr>
            <a:r>
              <a:rPr lang="it-IT" dirty="0">
                <a:solidFill>
                  <a:srgbClr val="C00000"/>
                </a:solidFill>
              </a:rPr>
              <a:t>Grazie per l’attenzione !</a:t>
            </a:r>
          </a:p>
          <a:p>
            <a:pPr marL="0" indent="0" algn="ctr">
              <a:buNone/>
            </a:pPr>
            <a:r>
              <a:rPr lang="it-IT" sz="1600" dirty="0">
                <a:solidFill>
                  <a:srgbClr val="C00000"/>
                </a:solidFill>
                <a:hlinkClick r:id="rId2"/>
              </a:rPr>
              <a:t>monica.sala@enea.it</a:t>
            </a:r>
            <a:endParaRPr lang="it-IT" sz="1600" dirty="0">
              <a:solidFill>
                <a:srgbClr val="C00000"/>
              </a:solidFill>
            </a:endParaRPr>
          </a:p>
          <a:p>
            <a:pPr marL="0" indent="0" algn="ctr">
              <a:buNone/>
            </a:pPr>
            <a:r>
              <a:rPr lang="it-IT" sz="1600" b="0" i="0" dirty="0">
                <a:solidFill>
                  <a:srgbClr val="000000"/>
                </a:solidFill>
                <a:effectLst/>
                <a:latin typeface="Helvetica Neue"/>
                <a:hlinkClick r:id="rId3"/>
              </a:rPr>
              <a:t>coper.openscience@lists.infn</a:t>
            </a:r>
            <a:r>
              <a:rPr lang="it-IT" sz="1600" b="0" i="0">
                <a:solidFill>
                  <a:srgbClr val="000000"/>
                </a:solidFill>
                <a:effectLst/>
                <a:latin typeface="Helvetica Neue"/>
                <a:hlinkClick r:id="rId3"/>
              </a:rPr>
              <a:t>.it</a:t>
            </a:r>
            <a:endParaRPr lang="it-IT" sz="1600" b="0" i="0">
              <a:solidFill>
                <a:srgbClr val="000000"/>
              </a:solidFill>
              <a:effectLst/>
              <a:latin typeface="Helvetica Neue"/>
            </a:endParaRPr>
          </a:p>
          <a:p>
            <a:pPr marL="0" indent="0" algn="ctr">
              <a:buNone/>
            </a:pPr>
            <a:endParaRPr lang="it-IT" dirty="0">
              <a:solidFill>
                <a:srgbClr val="467886"/>
              </a:solidFill>
              <a:hlinkClick r:id="rId4">
                <a:extLst>
                  <a:ext uri="{A12FA001-AC4F-418D-AE19-62706E023703}">
                    <ahyp:hlinkClr xmlns:ahyp="http://schemas.microsoft.com/office/drawing/2018/hyperlinkcolor" val="tx"/>
                  </a:ext>
                </a:extLst>
              </a:hlinkClick>
            </a:endParaRPr>
          </a:p>
          <a:p>
            <a:pPr marL="0" indent="0" algn="ctr">
              <a:buNone/>
            </a:pPr>
            <a:r>
              <a:rPr lang="it-IT" sz="2400" u="sng" dirty="0">
                <a:hlinkClick r:id="rId4">
                  <a:extLst>
                    <a:ext uri="{A12FA001-AC4F-418D-AE19-62706E023703}">
                      <ahyp:hlinkClr xmlns:ahyp="http://schemas.microsoft.com/office/drawing/2018/hyperlinkcolor" val="tx"/>
                    </a:ext>
                  </a:extLst>
                </a:hlinkClick>
              </a:rPr>
              <a:t>Tutti documenti prodotti dal GLOS </a:t>
            </a:r>
            <a:r>
              <a:rPr lang="it-IT" sz="2400" u="sng" dirty="0" err="1">
                <a:hlinkClick r:id="rId4">
                  <a:extLst>
                    <a:ext uri="{A12FA001-AC4F-418D-AE19-62706E023703}">
                      <ahyp:hlinkClr xmlns:ahyp="http://schemas.microsoft.com/office/drawing/2018/hyperlinkcolor" val="tx"/>
                    </a:ext>
                  </a:extLst>
                </a:hlinkClick>
              </a:rPr>
              <a:t>CoPER</a:t>
            </a:r>
            <a:r>
              <a:rPr lang="it-IT" sz="2400" u="sng" dirty="0">
                <a:hlinkClick r:id="rId4">
                  <a:extLst>
                    <a:ext uri="{A12FA001-AC4F-418D-AE19-62706E023703}">
                      <ahyp:hlinkClr xmlns:ahyp="http://schemas.microsoft.com/office/drawing/2018/hyperlinkcolor" val="tx"/>
                    </a:ext>
                  </a:extLst>
                </a:hlinkClick>
              </a:rPr>
              <a:t> sono disponibili presso :</a:t>
            </a:r>
          </a:p>
          <a:p>
            <a:pPr marL="0" indent="0" algn="ctr">
              <a:buNone/>
            </a:pPr>
            <a:r>
              <a:rPr lang="it-IT" u="sng" dirty="0">
                <a:hlinkClick r:id="rId4">
                  <a:extLst>
                    <a:ext uri="{A12FA001-AC4F-418D-AE19-62706E023703}">
                      <ahyp:hlinkClr xmlns:ahyp="http://schemas.microsoft.com/office/drawing/2018/hyperlinkcolor" val="tx"/>
                    </a:ext>
                  </a:extLst>
                </a:hlinkClick>
              </a:rPr>
              <a:t>https://home.infn.it/coper/openscience.html</a:t>
            </a:r>
            <a:endParaRPr lang="it-IT" u="sng" dirty="0"/>
          </a:p>
          <a:p>
            <a:pPr marL="0" indent="0" algn="ctr">
              <a:buNone/>
            </a:pPr>
            <a:endParaRPr lang="it-IT" dirty="0"/>
          </a:p>
          <a:p>
            <a:pPr marL="0" indent="0" algn="ctr">
              <a:buNone/>
            </a:pPr>
            <a:endParaRPr lang="it-IT" u="sng" dirty="0"/>
          </a:p>
          <a:p>
            <a:pPr algn="ctr"/>
            <a:endParaRPr lang="it-IT" dirty="0"/>
          </a:p>
        </p:txBody>
      </p:sp>
      <p:pic>
        <p:nvPicPr>
          <p:cNvPr id="4" name="Immagine 3">
            <a:extLst>
              <a:ext uri="{FF2B5EF4-FFF2-40B4-BE49-F238E27FC236}">
                <a16:creationId xmlns:a16="http://schemas.microsoft.com/office/drawing/2014/main" id="{E4846A66-DA44-5C8D-BDCD-0198A43ED971}"/>
              </a:ext>
            </a:extLst>
          </p:cNvPr>
          <p:cNvPicPr>
            <a:picLocks noChangeAspect="1"/>
          </p:cNvPicPr>
          <p:nvPr/>
        </p:nvPicPr>
        <p:blipFill>
          <a:blip r:embed="rId5"/>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41E39B79-DCB8-149E-3C4B-4D604901469B}"/>
              </a:ext>
            </a:extLst>
          </p:cNvPr>
          <p:cNvPicPr>
            <a:picLocks noChangeAspect="1"/>
          </p:cNvPicPr>
          <p:nvPr/>
        </p:nvPicPr>
        <p:blipFill>
          <a:blip r:embed="rId6"/>
          <a:stretch>
            <a:fillRect/>
          </a:stretch>
        </p:blipFill>
        <p:spPr>
          <a:xfrm>
            <a:off x="1819938" y="5716425"/>
            <a:ext cx="10297036" cy="743776"/>
          </a:xfrm>
          <a:prstGeom prst="rect">
            <a:avLst/>
          </a:prstGeom>
        </p:spPr>
      </p:pic>
      <p:sp>
        <p:nvSpPr>
          <p:cNvPr id="7" name="CasellaDiTesto 6">
            <a:extLst>
              <a:ext uri="{FF2B5EF4-FFF2-40B4-BE49-F238E27FC236}">
                <a16:creationId xmlns:a16="http://schemas.microsoft.com/office/drawing/2014/main" id="{1890B5EB-BE73-9320-F9F6-F2F41B061025}"/>
              </a:ext>
            </a:extLst>
          </p:cNvPr>
          <p:cNvSpPr txBox="1"/>
          <p:nvPr/>
        </p:nvSpPr>
        <p:spPr>
          <a:xfrm>
            <a:off x="5915591" y="5844882"/>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2745536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586FC4-2318-7A67-C215-E59BBB7C3121}"/>
              </a:ext>
            </a:extLst>
          </p:cNvPr>
          <p:cNvSpPr>
            <a:spLocks noGrp="1"/>
          </p:cNvSpPr>
          <p:nvPr>
            <p:ph type="title"/>
          </p:nvPr>
        </p:nvSpPr>
        <p:spPr>
          <a:xfrm>
            <a:off x="838200" y="402330"/>
            <a:ext cx="10515600" cy="1325563"/>
          </a:xfrm>
        </p:spPr>
        <p:txBody>
          <a:bodyPr>
            <a:normAutofit fontScale="90000"/>
          </a:bodyPr>
          <a:lstStyle/>
          <a:p>
            <a:pPr marL="0" indent="0" algn="ctr">
              <a:buNone/>
            </a:pPr>
            <a:r>
              <a:rPr lang="it-IT" sz="3100" b="1" dirty="0">
                <a:solidFill>
                  <a:srgbClr val="C00000"/>
                </a:solidFill>
              </a:rPr>
              <a:t>Dove eravamo rimasti?</a:t>
            </a:r>
            <a:br>
              <a:rPr lang="it-IT" sz="3100" b="1" dirty="0">
                <a:solidFill>
                  <a:srgbClr val="C00000"/>
                </a:solidFill>
              </a:rPr>
            </a:br>
            <a:r>
              <a:rPr lang="it-IT" sz="1800" b="1" dirty="0">
                <a:latin typeface="Arial" panose="020B0604020202020204" pitchFamily="34" charset="0"/>
              </a:rPr>
              <a:t>1mo</a:t>
            </a:r>
            <a:r>
              <a:rPr lang="it-IT" sz="1800" b="1" i="0" dirty="0">
                <a:effectLst/>
                <a:latin typeface="Arial" panose="020B0604020202020204" pitchFamily="34" charset="0"/>
              </a:rPr>
              <a:t> Convegno GLOS </a:t>
            </a:r>
            <a:r>
              <a:rPr lang="it-IT" sz="1800" b="1" i="0" dirty="0" err="1">
                <a:effectLst/>
                <a:latin typeface="Arial" panose="020B0604020202020204" pitchFamily="34" charset="0"/>
              </a:rPr>
              <a:t>CoPER</a:t>
            </a:r>
            <a:r>
              <a:rPr lang="it-IT" sz="1800" b="1" i="0" dirty="0">
                <a:effectLst/>
                <a:latin typeface="Arial" panose="020B0604020202020204" pitchFamily="34" charset="0"/>
              </a:rPr>
              <a:t> 6-7/12/2022</a:t>
            </a:r>
            <a:br>
              <a:rPr lang="it-IT" sz="1800" b="1" dirty="0">
                <a:latin typeface="Arial" panose="020B0604020202020204" pitchFamily="34" charset="0"/>
              </a:rPr>
            </a:br>
            <a:r>
              <a:rPr lang="it-IT" sz="1800" b="1" i="0" dirty="0">
                <a:solidFill>
                  <a:srgbClr val="555555"/>
                </a:solidFill>
                <a:effectLst/>
                <a:latin typeface="Roboto Light" panose="02000000000000000000" pitchFamily="2" charset="0"/>
              </a:rPr>
              <a:t>DOCUMENTO FINALE "Prossimi Passi" </a:t>
            </a:r>
            <a:r>
              <a:rPr lang="it-IT" sz="1800" b="1" i="0" dirty="0">
                <a:solidFill>
                  <a:srgbClr val="000000"/>
                </a:solidFill>
                <a:effectLst/>
                <a:latin typeface="Calibri" panose="020F0502020204030204" pitchFamily="34" charset="0"/>
              </a:rPr>
              <a:t>https://doi.org/10.15161/oar.it/76963</a:t>
            </a:r>
            <a:br>
              <a:rPr lang="it-IT" sz="4800" dirty="0">
                <a:latin typeface="Arial" panose="020B0604020202020204" pitchFamily="34" charset="0"/>
              </a:rPr>
            </a:br>
            <a:endParaRPr lang="it-IT" dirty="0">
              <a:solidFill>
                <a:srgbClr val="FF0000"/>
              </a:solidFill>
            </a:endParaRPr>
          </a:p>
        </p:txBody>
      </p:sp>
      <p:sp>
        <p:nvSpPr>
          <p:cNvPr id="3" name="Segnaposto contenuto 2">
            <a:extLst>
              <a:ext uri="{FF2B5EF4-FFF2-40B4-BE49-F238E27FC236}">
                <a16:creationId xmlns:a16="http://schemas.microsoft.com/office/drawing/2014/main" id="{FC67E800-1BA0-94BC-D0AB-5563054548E4}"/>
              </a:ext>
            </a:extLst>
          </p:cNvPr>
          <p:cNvSpPr>
            <a:spLocks noGrp="1"/>
          </p:cNvSpPr>
          <p:nvPr>
            <p:ph idx="1"/>
          </p:nvPr>
        </p:nvSpPr>
        <p:spPr>
          <a:xfrm>
            <a:off x="1065402" y="1367406"/>
            <a:ext cx="10887057" cy="3988365"/>
          </a:xfrm>
        </p:spPr>
        <p:txBody>
          <a:bodyPr>
            <a:normAutofit fontScale="47500" lnSpcReduction="20000"/>
          </a:bodyPr>
          <a:lstStyle/>
          <a:p>
            <a:pPr marL="0" indent="0" algn="l">
              <a:buNone/>
            </a:pPr>
            <a:r>
              <a:rPr lang="it-IT" sz="3400" b="1" i="0" u="sng" strike="noStrike" baseline="0" dirty="0">
                <a:latin typeface="Aptos" panose="020B0004020202020204" pitchFamily="34" charset="0"/>
                <a:cs typeface="Arial" panose="020B0604020202020204" pitchFamily="34" charset="0"/>
              </a:rPr>
              <a:t>2022-2023</a:t>
            </a:r>
          </a:p>
          <a:p>
            <a:pPr marL="0" indent="0" algn="l">
              <a:buNone/>
            </a:pPr>
            <a:r>
              <a:rPr lang="it-IT" sz="2900" b="1" i="0" u="none" strike="noStrike" baseline="0" dirty="0">
                <a:solidFill>
                  <a:srgbClr val="DB2833"/>
                </a:solidFill>
                <a:latin typeface="Aptos" panose="020B0004020202020204" pitchFamily="34" charset="0"/>
                <a:cs typeface="Arial" panose="020B0604020202020204" pitchFamily="34" charset="0"/>
              </a:rPr>
              <a:t>1-  Monitoraggio sulle politiche di pubblicazioni</a:t>
            </a:r>
          </a:p>
          <a:p>
            <a:pPr marL="0" indent="0" algn="l">
              <a:buNone/>
            </a:pPr>
            <a:r>
              <a:rPr lang="it-IT" sz="2900" b="0" i="0" u="none" strike="noStrike" baseline="0" dirty="0">
                <a:solidFill>
                  <a:srgbClr val="000000"/>
                </a:solidFill>
                <a:latin typeface="Aptos" panose="020B0004020202020204" pitchFamily="34" charset="0"/>
                <a:cs typeface="Arial" panose="020B0604020202020204" pitchFamily="34" charset="0"/>
              </a:rPr>
              <a:t>Pubblicazione del sondaggio sotto forma di report Chiodetti A.G., Gasperini A., Locati M., Sala M. (2023). </a:t>
            </a:r>
            <a:r>
              <a:rPr lang="it-IT" sz="2900" b="0" i="1" u="none" strike="noStrike" baseline="0" dirty="0">
                <a:solidFill>
                  <a:srgbClr val="000000"/>
                </a:solidFill>
                <a:latin typeface="Aptos" panose="020B0004020202020204" pitchFamily="34" charset="0"/>
                <a:cs typeface="Arial" panose="020B0604020202020204" pitchFamily="34" charset="0"/>
              </a:rPr>
              <a:t>Risultati del sondaggio. Politiche e infrastrutture per l’Open Access per pubblicazioni e letteratura grigia</a:t>
            </a:r>
            <a:r>
              <a:rPr lang="it-IT" sz="2900" b="0" i="0" u="none" strike="noStrike" baseline="0" dirty="0">
                <a:solidFill>
                  <a:srgbClr val="000000"/>
                </a:solidFill>
                <a:latin typeface="Aptos" panose="020B0004020202020204" pitchFamily="34" charset="0"/>
                <a:cs typeface="Arial" panose="020B0604020202020204" pitchFamily="34" charset="0"/>
              </a:rPr>
              <a:t>. </a:t>
            </a:r>
            <a:r>
              <a:rPr lang="it-IT" sz="2900" b="0" i="0" u="none" strike="noStrike" baseline="0" dirty="0">
                <a:solidFill>
                  <a:srgbClr val="0563C2"/>
                </a:solidFill>
                <a:latin typeface="Aptos" panose="020B0004020202020204" pitchFamily="34" charset="0"/>
                <a:cs typeface="Arial" panose="020B0604020202020204" pitchFamily="34" charset="0"/>
                <a:hlinkClick r:id="rId2"/>
              </a:rPr>
              <a:t>https://doi.org/10.15161/OAR.IT/77023</a:t>
            </a:r>
            <a:r>
              <a:rPr lang="it-IT" sz="2900" dirty="0">
                <a:solidFill>
                  <a:srgbClr val="000000"/>
                </a:solidFill>
                <a:latin typeface="Aptos" panose="020B0004020202020204" pitchFamily="34" charset="0"/>
                <a:cs typeface="Arial" panose="020B0604020202020204" pitchFamily="34" charset="0"/>
              </a:rPr>
              <a:t> </a:t>
            </a:r>
          </a:p>
          <a:p>
            <a:pPr marL="0" indent="0" algn="l">
              <a:buNone/>
            </a:pPr>
            <a:r>
              <a:rPr lang="it-IT" sz="2900" b="1" i="0" u="none" strike="noStrike" baseline="0" dirty="0">
                <a:latin typeface="Aptos" panose="020B0004020202020204" pitchFamily="34" charset="0"/>
                <a:cs typeface="Arial" panose="020B0604020202020204" pitchFamily="34" charset="0"/>
              </a:rPr>
              <a:t>dal sondaggio è stato attivato un monitoraggio dinamico </a:t>
            </a:r>
            <a:r>
              <a:rPr lang="it-IT" sz="2900" b="0" i="0" u="none" strike="noStrike" baseline="0" dirty="0">
                <a:solidFill>
                  <a:srgbClr val="0563C2"/>
                </a:solidFill>
                <a:latin typeface="Aptos" panose="020B0004020202020204" pitchFamily="34" charset="0"/>
                <a:cs typeface="Arial" panose="020B0604020202020204" pitchFamily="34" charset="0"/>
                <a:hlinkClick r:id="rId3"/>
              </a:rPr>
              <a:t>https://home.infn.it/coper/openaccess.html</a:t>
            </a:r>
            <a:endParaRPr lang="it-IT" sz="2900" dirty="0">
              <a:solidFill>
                <a:srgbClr val="0563C2"/>
              </a:solidFill>
              <a:latin typeface="Aptos" panose="020B0004020202020204" pitchFamily="34" charset="0"/>
              <a:cs typeface="Arial" panose="020B0604020202020204" pitchFamily="34" charset="0"/>
            </a:endParaRPr>
          </a:p>
          <a:p>
            <a:pPr marL="0" indent="0" algn="l">
              <a:buNone/>
            </a:pPr>
            <a:r>
              <a:rPr lang="it-IT" sz="3400" b="1" u="sng" dirty="0">
                <a:latin typeface="Aptos" panose="020B0004020202020204" pitchFamily="34" charset="0"/>
                <a:cs typeface="Arial" panose="020B0604020202020204" pitchFamily="34" charset="0"/>
              </a:rPr>
              <a:t>2023-2024</a:t>
            </a:r>
          </a:p>
          <a:p>
            <a:pPr marL="0" indent="0" algn="l">
              <a:buNone/>
            </a:pPr>
            <a:r>
              <a:rPr lang="it-IT" sz="2900" b="1" dirty="0">
                <a:solidFill>
                  <a:srgbClr val="C00000"/>
                </a:solidFill>
                <a:latin typeface="Aptos" panose="020B0004020202020204" pitchFamily="34" charset="0"/>
                <a:cs typeface="Arial" panose="020B0604020202020204" pitchFamily="34" charset="0"/>
              </a:rPr>
              <a:t>2 - </a:t>
            </a:r>
            <a:r>
              <a:rPr lang="it-IT" sz="2900" b="1" i="0" u="none" strike="noStrike" baseline="0" dirty="0">
                <a:solidFill>
                  <a:srgbClr val="C00000"/>
                </a:solidFill>
                <a:latin typeface="Aptos" panose="020B0004020202020204" pitchFamily="34" charset="0"/>
                <a:cs typeface="Arial" panose="020B0604020202020204" pitchFamily="34" charset="0"/>
              </a:rPr>
              <a:t>Sondaggio su Casi Studio di gestione istituzionale dei dati scientifici negli EPR </a:t>
            </a:r>
          </a:p>
          <a:p>
            <a:pPr marL="0" indent="0">
              <a:buNone/>
            </a:pPr>
            <a:r>
              <a:rPr lang="it-IT" sz="2900" dirty="0">
                <a:latin typeface="Aptos" panose="020B0004020202020204" pitchFamily="34" charset="0"/>
                <a:cs typeface="Arial" panose="020B0604020202020204" pitchFamily="34" charset="0"/>
              </a:rPr>
              <a:t>Pubblicazione del report a cura di A cura di Locati M., Chiodetti A.G., Saraò A., Sala M., Palma D., Scano R., Cipolloni C., Menasce D., Bianco S., (2023) </a:t>
            </a:r>
            <a:r>
              <a:rPr lang="it-IT" sz="2900" i="1" dirty="0">
                <a:latin typeface="Aptos" panose="020B0004020202020204" pitchFamily="34" charset="0"/>
                <a:cs typeface="Arial" panose="020B0604020202020204" pitchFamily="34" charset="0"/>
              </a:rPr>
              <a:t>Risultati del sondaggio sulle politiche di gestione istituzionale dei dati scientifici . </a:t>
            </a:r>
            <a:r>
              <a:rPr lang="it-IT" sz="2900" i="1" dirty="0">
                <a:latin typeface="Aptos" panose="020B0004020202020204" pitchFamily="34" charset="0"/>
                <a:cs typeface="Arial" panose="020B0604020202020204" pitchFamily="34" charset="0"/>
                <a:hlinkClick r:id="rId4"/>
              </a:rPr>
              <a:t>https://doi.org/10.15161/oar.it/77195</a:t>
            </a:r>
            <a:endParaRPr lang="it-IT" sz="2900" i="1" dirty="0">
              <a:latin typeface="Aptos" panose="020B0004020202020204" pitchFamily="34" charset="0"/>
              <a:cs typeface="Arial" panose="020B0604020202020204" pitchFamily="34" charset="0"/>
            </a:endParaRPr>
          </a:p>
          <a:p>
            <a:pPr marL="0" indent="0">
              <a:buNone/>
            </a:pPr>
            <a:r>
              <a:rPr lang="it-IT" sz="3400" b="1" u="sng" dirty="0">
                <a:latin typeface="Aptos" panose="020B0004020202020204" pitchFamily="34" charset="0"/>
                <a:cs typeface="Arial" panose="020B0604020202020204" pitchFamily="34" charset="0"/>
              </a:rPr>
              <a:t>2024</a:t>
            </a:r>
          </a:p>
          <a:p>
            <a:pPr marL="0" indent="0">
              <a:buNone/>
            </a:pPr>
            <a:r>
              <a:rPr lang="it-IT" sz="2900" b="1" i="0" dirty="0">
                <a:solidFill>
                  <a:srgbClr val="C00000"/>
                </a:solidFill>
                <a:effectLst/>
                <a:latin typeface="Aptos" panose="020B0004020202020204" pitchFamily="34" charset="0"/>
                <a:cs typeface="Arial" panose="020B0604020202020204" pitchFamily="34" charset="0"/>
              </a:rPr>
              <a:t>3 -  Monitoraggio delle Politiche e infrastrutture per l’Open Access per pubblicazioni e letteratura grigi</a:t>
            </a:r>
            <a:r>
              <a:rPr lang="it-IT" sz="2900" b="1" dirty="0">
                <a:solidFill>
                  <a:srgbClr val="C00000"/>
                </a:solidFill>
                <a:latin typeface="Aptos" panose="020B0004020202020204" pitchFamily="34" charset="0"/>
                <a:cs typeface="Arial" panose="020B0604020202020204" pitchFamily="34" charset="0"/>
              </a:rPr>
              <a:t>a </a:t>
            </a:r>
          </a:p>
          <a:p>
            <a:pPr marL="0" indent="0">
              <a:buNone/>
            </a:pPr>
            <a:r>
              <a:rPr lang="it-IT" sz="2900" b="0" i="0" u="none" strike="noStrike" baseline="0" dirty="0">
                <a:solidFill>
                  <a:srgbClr val="000000"/>
                </a:solidFill>
                <a:latin typeface="Aptos" panose="020B0004020202020204" pitchFamily="34" charset="0"/>
                <a:cs typeface="Arial" panose="020B0604020202020204" pitchFamily="34" charset="0"/>
              </a:rPr>
              <a:t>Pubblicazione del sondaggio sotto forma di report Locati M.; Sarao, A., </a:t>
            </a:r>
            <a:r>
              <a:rPr lang="it-IT" sz="2900" b="0" i="0" u="none" strike="noStrike" baseline="0" dirty="0" err="1">
                <a:solidFill>
                  <a:srgbClr val="000000"/>
                </a:solidFill>
                <a:latin typeface="Aptos" panose="020B0004020202020204" pitchFamily="34" charset="0"/>
                <a:cs typeface="Arial" panose="020B0604020202020204" pitchFamily="34" charset="0"/>
              </a:rPr>
              <a:t>Palma,D</a:t>
            </a:r>
            <a:r>
              <a:rPr lang="it-IT" sz="2900" b="0" i="0" u="none" strike="noStrike" baseline="0" dirty="0">
                <a:solidFill>
                  <a:srgbClr val="000000"/>
                </a:solidFill>
                <a:latin typeface="Aptos" panose="020B0004020202020204" pitchFamily="34" charset="0"/>
                <a:cs typeface="Arial" panose="020B0604020202020204" pitchFamily="34" charset="0"/>
              </a:rPr>
              <a:t>. </a:t>
            </a:r>
            <a:r>
              <a:rPr lang="it-IT" sz="2900" b="0" i="1" dirty="0">
                <a:solidFill>
                  <a:srgbClr val="333333"/>
                </a:solidFill>
                <a:effectLst/>
                <a:latin typeface="Aptos" panose="020B0004020202020204" pitchFamily="34" charset="0"/>
                <a:cs typeface="Arial" panose="020B0604020202020204" pitchFamily="34" charset="0"/>
              </a:rPr>
              <a:t>Risultati del terzo sondaggio del Gruppo di Lavoro Open Science di </a:t>
            </a:r>
            <a:r>
              <a:rPr lang="it-IT" sz="2900" b="0" i="1" dirty="0" err="1">
                <a:solidFill>
                  <a:srgbClr val="333333"/>
                </a:solidFill>
                <a:effectLst/>
                <a:latin typeface="Aptos" panose="020B0004020202020204" pitchFamily="34" charset="0"/>
                <a:cs typeface="Arial" panose="020B0604020202020204" pitchFamily="34" charset="0"/>
              </a:rPr>
              <a:t>CoPER</a:t>
            </a:r>
            <a:r>
              <a:rPr lang="it-IT" sz="2900" b="0" i="1" dirty="0">
                <a:solidFill>
                  <a:srgbClr val="333333"/>
                </a:solidFill>
                <a:effectLst/>
                <a:latin typeface="Aptos" panose="020B0004020202020204" pitchFamily="34" charset="0"/>
                <a:cs typeface="Arial" panose="020B0604020202020204" pitchFamily="34" charset="0"/>
              </a:rPr>
              <a:t> relativo alle politiche di Open Science negli EPR </a:t>
            </a:r>
            <a:r>
              <a:rPr lang="it-IT" sz="2900" dirty="0">
                <a:solidFill>
                  <a:srgbClr val="467886"/>
                </a:solidFill>
                <a:latin typeface="Aptos" panose="020B00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https://www.openaccessrepository.it/record/211798</a:t>
            </a:r>
            <a:endParaRPr lang="it-IT" sz="2900" dirty="0">
              <a:latin typeface="Aptos" panose="020B0004020202020204" pitchFamily="34" charset="0"/>
              <a:cs typeface="Arial" panose="020B0604020202020204" pitchFamily="34" charset="0"/>
            </a:endParaRPr>
          </a:p>
          <a:p>
            <a:pPr marL="0" indent="0">
              <a:buNone/>
            </a:pPr>
            <a:r>
              <a:rPr lang="it-IT" sz="2900" b="1" dirty="0">
                <a:latin typeface="Aptos" panose="020B0004020202020204" pitchFamily="34" charset="0"/>
                <a:cs typeface="Arial" panose="020B0604020202020204" pitchFamily="34" charset="0"/>
              </a:rPr>
              <a:t>Dal sondaggio </a:t>
            </a:r>
            <a:r>
              <a:rPr lang="it-IT" sz="2900" b="1" dirty="0" err="1">
                <a:latin typeface="Aptos" panose="020B0004020202020204" pitchFamily="34" charset="0"/>
                <a:cs typeface="Arial" panose="020B0604020202020204" pitchFamily="34" charset="0"/>
              </a:rPr>
              <a:t>e’</a:t>
            </a:r>
            <a:r>
              <a:rPr lang="it-IT" sz="2900" b="1" dirty="0">
                <a:latin typeface="Aptos" panose="020B0004020202020204" pitchFamily="34" charset="0"/>
                <a:cs typeface="Arial" panose="020B0604020202020204" pitchFamily="34" charset="0"/>
              </a:rPr>
              <a:t> stato attivato un monitoraggio dinamico</a:t>
            </a:r>
            <a:r>
              <a:rPr lang="it-IT" sz="2900" b="1" dirty="0">
                <a:solidFill>
                  <a:srgbClr val="C00000"/>
                </a:solidFill>
                <a:latin typeface="Aptos" panose="020B0004020202020204" pitchFamily="34" charset="0"/>
                <a:cs typeface="Arial" panose="020B0604020202020204" pitchFamily="34" charset="0"/>
              </a:rPr>
              <a:t>: </a:t>
            </a:r>
            <a:r>
              <a:rPr lang="it-IT" sz="2900" kern="0" dirty="0" err="1">
                <a:solidFill>
                  <a:schemeClr val="tx2">
                    <a:lumMod val="75000"/>
                    <a:lumOff val="25000"/>
                  </a:schemeClr>
                </a:solidFill>
                <a:effectLst/>
                <a:latin typeface="Aptos" panose="020B0004020202020204" pitchFamily="34" charset="0"/>
                <a:ea typeface="Aptos" panose="020B0004020202020204" pitchFamily="34" charset="0"/>
                <a:cs typeface="Arial" panose="020B0604020202020204" pitchFamily="34" charset="0"/>
              </a:rPr>
              <a:t>doi</a:t>
            </a:r>
            <a:r>
              <a:rPr lang="it-IT" sz="2900" kern="0" dirty="0">
                <a:solidFill>
                  <a:schemeClr val="tx2">
                    <a:lumMod val="75000"/>
                    <a:lumOff val="25000"/>
                  </a:schemeClr>
                </a:solidFill>
                <a:effectLst/>
                <a:latin typeface="Aptos" panose="020B0004020202020204" pitchFamily="34" charset="0"/>
                <a:ea typeface="Aptos" panose="020B0004020202020204" pitchFamily="34" charset="0"/>
                <a:cs typeface="Arial" panose="020B0604020202020204" pitchFamily="34" charset="0"/>
              </a:rPr>
              <a:t>: 10.15161/</a:t>
            </a:r>
            <a:r>
              <a:rPr lang="it-IT" sz="2900" u="sng" kern="0" dirty="0">
                <a:solidFill>
                  <a:schemeClr val="tx2">
                    <a:lumMod val="75000"/>
                    <a:lumOff val="25000"/>
                  </a:schemeClr>
                </a:solidFill>
                <a:effectLst/>
                <a:latin typeface="Aptos" panose="020B0004020202020204" pitchFamily="34" charset="0"/>
                <a:ea typeface="Aptos" panose="020B00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oar.it/211798</a:t>
            </a:r>
            <a:endParaRPr lang="it-IT" sz="2900" u="sng" kern="0" dirty="0">
              <a:solidFill>
                <a:schemeClr val="tx2">
                  <a:lumMod val="75000"/>
                  <a:lumOff val="25000"/>
                </a:schemeClr>
              </a:solidFill>
              <a:effectLst/>
              <a:latin typeface="Aptos" panose="020B0004020202020204" pitchFamily="34" charset="0"/>
              <a:ea typeface="Aptos" panose="020B0004020202020204" pitchFamily="34" charset="0"/>
              <a:cs typeface="Arial" panose="020B0604020202020204" pitchFamily="34" charset="0"/>
            </a:endParaRPr>
          </a:p>
          <a:p>
            <a:pPr marL="0" indent="0">
              <a:buNone/>
            </a:pPr>
            <a:endParaRPr lang="it-IT" sz="2000" b="1" dirty="0">
              <a:solidFill>
                <a:srgbClr val="C00000"/>
              </a:solidFill>
              <a:latin typeface="Arial BoldMT"/>
            </a:endParaRPr>
          </a:p>
        </p:txBody>
      </p:sp>
      <p:pic>
        <p:nvPicPr>
          <p:cNvPr id="4" name="Immagine 3">
            <a:extLst>
              <a:ext uri="{FF2B5EF4-FFF2-40B4-BE49-F238E27FC236}">
                <a16:creationId xmlns:a16="http://schemas.microsoft.com/office/drawing/2014/main" id="{18271F2E-63C1-ECAD-DD33-E6BFEA2F2B00}"/>
              </a:ext>
            </a:extLst>
          </p:cNvPr>
          <p:cNvPicPr>
            <a:picLocks noChangeAspect="1"/>
          </p:cNvPicPr>
          <p:nvPr/>
        </p:nvPicPr>
        <p:blipFill>
          <a:blip r:embed="rId7"/>
          <a:stretch>
            <a:fillRect/>
          </a:stretch>
        </p:blipFill>
        <p:spPr>
          <a:xfrm>
            <a:off x="235151" y="5453698"/>
            <a:ext cx="2233008" cy="1283754"/>
          </a:xfrm>
          <a:prstGeom prst="rect">
            <a:avLst/>
          </a:prstGeom>
        </p:spPr>
      </p:pic>
      <p:pic>
        <p:nvPicPr>
          <p:cNvPr id="5" name="Immagine 4">
            <a:extLst>
              <a:ext uri="{FF2B5EF4-FFF2-40B4-BE49-F238E27FC236}">
                <a16:creationId xmlns:a16="http://schemas.microsoft.com/office/drawing/2014/main" id="{59A98C02-5CD5-C5F6-82A1-D3486D5E5650}"/>
              </a:ext>
            </a:extLst>
          </p:cNvPr>
          <p:cNvPicPr>
            <a:picLocks noChangeAspect="1"/>
          </p:cNvPicPr>
          <p:nvPr/>
        </p:nvPicPr>
        <p:blipFill>
          <a:blip r:embed="rId8"/>
          <a:stretch>
            <a:fillRect/>
          </a:stretch>
        </p:blipFill>
        <p:spPr>
          <a:xfrm>
            <a:off x="1819938" y="5716425"/>
            <a:ext cx="10297036" cy="743776"/>
          </a:xfrm>
          <a:prstGeom prst="rect">
            <a:avLst/>
          </a:prstGeom>
        </p:spPr>
      </p:pic>
      <p:sp>
        <p:nvSpPr>
          <p:cNvPr id="8" name="CasellaDiTesto 7">
            <a:extLst>
              <a:ext uri="{FF2B5EF4-FFF2-40B4-BE49-F238E27FC236}">
                <a16:creationId xmlns:a16="http://schemas.microsoft.com/office/drawing/2014/main" id="{2038BF45-1E8A-683C-0480-BF3FDB949F2C}"/>
              </a:ext>
            </a:extLst>
          </p:cNvPr>
          <p:cNvSpPr txBox="1"/>
          <p:nvPr/>
        </p:nvSpPr>
        <p:spPr>
          <a:xfrm>
            <a:off x="6096000" y="5838989"/>
            <a:ext cx="6020974" cy="415498"/>
          </a:xfrm>
          <a:prstGeom prst="rect">
            <a:avLst/>
          </a:prstGeom>
          <a:noFill/>
        </p:spPr>
        <p:txBody>
          <a:bodyPr wrap="square">
            <a:spAutoFit/>
          </a:bodyPr>
          <a:lstStyle/>
          <a:p>
            <a:r>
              <a:rPr lang="it-IT" sz="1050" dirty="0">
                <a:solidFill>
                  <a:schemeClr val="bg1"/>
                </a:solidFill>
              </a:rPr>
              <a:t>2ndo Convegno Nazionale GLOS della </a:t>
            </a:r>
            <a:r>
              <a:rPr lang="it-IT" sz="1050" dirty="0" err="1">
                <a:solidFill>
                  <a:schemeClr val="bg1"/>
                </a:solidFill>
              </a:rPr>
              <a:t>CoPER</a:t>
            </a:r>
            <a:r>
              <a:rPr lang="it-IT" sz="1050" dirty="0">
                <a:solidFill>
                  <a:schemeClr val="bg1"/>
                </a:solidFill>
              </a:rPr>
              <a:t> «Un lungo cammino: le nuove sfide della scienza aperta»   Aula Bruno Touschek - Laboratori Nazionali Frascati INFN    27 Novembre - 28 Novembre</a:t>
            </a:r>
          </a:p>
        </p:txBody>
      </p:sp>
    </p:spTree>
    <p:extLst>
      <p:ext uri="{BB962C8B-B14F-4D97-AF65-F5344CB8AC3E}">
        <p14:creationId xmlns:p14="http://schemas.microsoft.com/office/powerpoint/2010/main" val="1966693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38FD61-9BC2-E3C7-E803-F659321E9140}"/>
              </a:ext>
            </a:extLst>
          </p:cNvPr>
          <p:cNvSpPr>
            <a:spLocks noGrp="1"/>
          </p:cNvSpPr>
          <p:nvPr>
            <p:ph type="title"/>
          </p:nvPr>
        </p:nvSpPr>
        <p:spPr>
          <a:xfrm>
            <a:off x="838200" y="162653"/>
            <a:ext cx="10515600" cy="843188"/>
          </a:xfrm>
        </p:spPr>
        <p:txBody>
          <a:bodyPr>
            <a:normAutofit/>
          </a:bodyPr>
          <a:lstStyle/>
          <a:p>
            <a:pPr algn="ctr"/>
            <a:r>
              <a:rPr lang="it-IT" sz="2800" b="1" dirty="0">
                <a:solidFill>
                  <a:srgbClr val="C00000"/>
                </a:solidFill>
              </a:rPr>
              <a:t>Risultati Sondaggio sulle politiche OS e accesso alle pubblicazioni</a:t>
            </a:r>
            <a:endParaRPr lang="it-IT" sz="2800" dirty="0"/>
          </a:p>
        </p:txBody>
      </p:sp>
      <p:sp>
        <p:nvSpPr>
          <p:cNvPr id="4" name="Rettangolo 3">
            <a:extLst>
              <a:ext uri="{FF2B5EF4-FFF2-40B4-BE49-F238E27FC236}">
                <a16:creationId xmlns:a16="http://schemas.microsoft.com/office/drawing/2014/main" id="{0A3BE15E-27E0-9EDF-32E5-DBC86BEC12E2}"/>
              </a:ext>
            </a:extLst>
          </p:cNvPr>
          <p:cNvSpPr/>
          <p:nvPr/>
        </p:nvSpPr>
        <p:spPr>
          <a:xfrm>
            <a:off x="838200" y="1143011"/>
            <a:ext cx="3981993" cy="444612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effectLst>
                  <a:outerShdw blurRad="38100" dist="38100" dir="2700000" algn="tl">
                    <a:srgbClr val="000000">
                      <a:alpha val="43137"/>
                    </a:srgbClr>
                  </a:outerShdw>
                </a:effectLst>
              </a:rPr>
              <a:t>Parte Politiche istituzionali</a:t>
            </a:r>
          </a:p>
          <a:p>
            <a:pPr algn="ctr"/>
            <a:endParaRPr lang="it-IT" b="1" dirty="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it-IT" dirty="0"/>
              <a:t>15 EPR su 16 sono dotati di Policy ad accesso aperto approvate o in corso di approvazione;</a:t>
            </a:r>
          </a:p>
          <a:p>
            <a:pPr marL="285750" indent="-285750">
              <a:buFont typeface="Arial" panose="020B0604020202020204" pitchFamily="34" charset="0"/>
              <a:buChar char="•"/>
            </a:pPr>
            <a:r>
              <a:rPr lang="it-IT" dirty="0"/>
              <a:t>15 EPR su 16 hanno un Referente per l’Open Science (in via di designazione o già designati);</a:t>
            </a:r>
          </a:p>
          <a:p>
            <a:pPr marL="285750" indent="-285750">
              <a:buFont typeface="Arial" panose="020B0604020202020204" pitchFamily="34" charset="0"/>
              <a:buChar char="•"/>
            </a:pPr>
            <a:r>
              <a:rPr lang="it-IT" dirty="0"/>
              <a:t>16 EPR su 16 sono dotati di un archivio istituzionale;</a:t>
            </a:r>
          </a:p>
          <a:p>
            <a:pPr marL="285750" indent="-285750">
              <a:buFont typeface="Arial" panose="020B0604020202020204" pitchFamily="34" charset="0"/>
              <a:buChar char="•"/>
            </a:pPr>
            <a:r>
              <a:rPr lang="it-IT" dirty="0"/>
              <a:t>Nessun EPR ha forme di premialità (</a:t>
            </a:r>
            <a:r>
              <a:rPr lang="it-IT" dirty="0" err="1"/>
              <a:t>rewarding</a:t>
            </a:r>
            <a:r>
              <a:rPr lang="it-IT" dirty="0"/>
              <a:t>) per i ricercatori che pubblicano ad accesso aperto.</a:t>
            </a:r>
          </a:p>
          <a:p>
            <a:pPr algn="ctr"/>
            <a:endParaRPr lang="it-IT" dirty="0"/>
          </a:p>
        </p:txBody>
      </p:sp>
      <p:sp>
        <p:nvSpPr>
          <p:cNvPr id="5" name="Rettangolo 4">
            <a:extLst>
              <a:ext uri="{FF2B5EF4-FFF2-40B4-BE49-F238E27FC236}">
                <a16:creationId xmlns:a16="http://schemas.microsoft.com/office/drawing/2014/main" id="{5BC1367D-52E3-1C23-1A93-FDE9DC24BDA4}"/>
              </a:ext>
            </a:extLst>
          </p:cNvPr>
          <p:cNvSpPr/>
          <p:nvPr/>
        </p:nvSpPr>
        <p:spPr>
          <a:xfrm>
            <a:off x="5042263" y="1210436"/>
            <a:ext cx="7093131" cy="44199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Parte attuativa/Infrastrutture</a:t>
            </a:r>
          </a:p>
          <a:p>
            <a:pPr algn="ctr"/>
            <a:endParaRPr lang="it-IT" b="1" dirty="0"/>
          </a:p>
          <a:p>
            <a:pPr marL="285750" indent="-285750">
              <a:buFont typeface="Arial" panose="020B0604020202020204" pitchFamily="34" charset="0"/>
              <a:buChar char="•"/>
            </a:pPr>
            <a:r>
              <a:rPr lang="it-IT" dirty="0"/>
              <a:t>15 EPR su 16 sono dotati di un archivio istituzionale e i software utilizzati sono: </a:t>
            </a:r>
            <a:r>
              <a:rPr lang="it-IT" dirty="0" err="1"/>
              <a:t>DSpace</a:t>
            </a:r>
            <a:r>
              <a:rPr lang="it-IT" dirty="0"/>
              <a:t>, Iris, </a:t>
            </a:r>
            <a:r>
              <a:rPr lang="it-IT" dirty="0" err="1"/>
              <a:t>Zenodo</a:t>
            </a:r>
            <a:r>
              <a:rPr lang="it-IT" dirty="0"/>
              <a:t>/</a:t>
            </a:r>
            <a:r>
              <a:rPr lang="it-IT" dirty="0" err="1"/>
              <a:t>invenio</a:t>
            </a:r>
            <a:r>
              <a:rPr lang="it-IT" dirty="0"/>
              <a:t>, </a:t>
            </a:r>
            <a:r>
              <a:rPr lang="it-IT" dirty="0" err="1"/>
              <a:t>Dataverse</a:t>
            </a:r>
            <a:r>
              <a:rPr lang="it-IT" dirty="0"/>
              <a:t>, People/</a:t>
            </a:r>
            <a:r>
              <a:rPr lang="it-IT" dirty="0" err="1"/>
              <a:t>Explora</a:t>
            </a:r>
            <a:r>
              <a:rPr lang="it-IT" dirty="0"/>
              <a:t>;</a:t>
            </a:r>
          </a:p>
          <a:p>
            <a:pPr marL="285750" indent="-285750">
              <a:buFont typeface="Arial" panose="020B0604020202020204" pitchFamily="34" charset="0"/>
              <a:buChar char="•"/>
            </a:pPr>
            <a:r>
              <a:rPr lang="it-IT" dirty="0"/>
              <a:t>gli EPR rendono fruibile in OA tra il 20% e il 70% dei prodotti della ricerca;</a:t>
            </a:r>
          </a:p>
          <a:p>
            <a:pPr marL="285750" indent="-285750">
              <a:buFont typeface="Arial" panose="020B0604020202020204" pitchFamily="34" charset="0"/>
              <a:buChar char="•"/>
            </a:pPr>
            <a:r>
              <a:rPr lang="it-IT" dirty="0"/>
              <a:t>il 50% degli EPR ha una struttura interna per pubblicare ad accesso aperto (</a:t>
            </a:r>
            <a:r>
              <a:rPr lang="it-IT" dirty="0" err="1"/>
              <a:t>university</a:t>
            </a:r>
            <a:r>
              <a:rPr lang="it-IT" dirty="0"/>
              <a:t> press o servizi editoriali);</a:t>
            </a:r>
          </a:p>
          <a:p>
            <a:pPr marL="285750" indent="-285750">
              <a:buFont typeface="Arial" panose="020B0604020202020204" pitchFamily="34" charset="0"/>
              <a:buChar char="•"/>
            </a:pPr>
            <a:r>
              <a:rPr lang="it-IT" dirty="0"/>
              <a:t>il 70% degli archivi degli EPR supporta la Green Road;</a:t>
            </a:r>
          </a:p>
          <a:p>
            <a:pPr marL="285750" indent="-285750">
              <a:buFont typeface="Arial" panose="020B0604020202020204" pitchFamily="34" charset="0"/>
              <a:buChar char="•"/>
            </a:pPr>
            <a:r>
              <a:rPr lang="it-IT" dirty="0"/>
              <a:t>3 EPR su 16 utilizzano il Diamond OA nelle proprie riviste;</a:t>
            </a:r>
          </a:p>
          <a:p>
            <a:pPr marL="285750" indent="-285750">
              <a:buFont typeface="Arial" panose="020B0604020202020204" pitchFamily="34" charset="0"/>
              <a:buChar char="•"/>
            </a:pPr>
            <a:r>
              <a:rPr lang="it-IT" dirty="0"/>
              <a:t>10 EPR su 16 degli EPR conservano i propri prodotti attraverso l’archivio istituzionale;</a:t>
            </a:r>
          </a:p>
          <a:p>
            <a:pPr marL="285750" indent="-285750">
              <a:buFont typeface="Arial" panose="020B0604020202020204" pitchFamily="34" charset="0"/>
              <a:buChar char="•"/>
            </a:pPr>
            <a:r>
              <a:rPr lang="it-IT" dirty="0"/>
              <a:t>il 55% degli EPR ha pagine web educative e divulgative;</a:t>
            </a:r>
          </a:p>
          <a:p>
            <a:pPr marL="285750" indent="-285750">
              <a:buFont typeface="Arial" panose="020B0604020202020204" pitchFamily="34" charset="0"/>
              <a:buChar char="•"/>
            </a:pPr>
            <a:r>
              <a:rPr lang="it-IT" dirty="0"/>
              <a:t>11 EPR su 16 hanno in corso progetti di digitalizzazione di materiale storico ai fini di una fruizione open.</a:t>
            </a:r>
          </a:p>
        </p:txBody>
      </p:sp>
      <p:sp>
        <p:nvSpPr>
          <p:cNvPr id="6" name="CasellaDiTesto 5">
            <a:extLst>
              <a:ext uri="{FF2B5EF4-FFF2-40B4-BE49-F238E27FC236}">
                <a16:creationId xmlns:a16="http://schemas.microsoft.com/office/drawing/2014/main" id="{C761437B-E2E5-C145-C325-E50D26554328}"/>
              </a:ext>
            </a:extLst>
          </p:cNvPr>
          <p:cNvSpPr txBox="1"/>
          <p:nvPr/>
        </p:nvSpPr>
        <p:spPr>
          <a:xfrm>
            <a:off x="3356370" y="689807"/>
            <a:ext cx="4629472" cy="646331"/>
          </a:xfrm>
          <a:prstGeom prst="rect">
            <a:avLst/>
          </a:prstGeom>
          <a:noFill/>
        </p:spPr>
        <p:txBody>
          <a:bodyPr wrap="none" rtlCol="0">
            <a:spAutoFit/>
          </a:bodyPr>
          <a:lstStyle/>
          <a:p>
            <a:r>
              <a:rPr lang="it-IT" b="1" dirty="0"/>
              <a:t>Alta adesione degli EPR al sondaggio (80%)</a:t>
            </a:r>
          </a:p>
          <a:p>
            <a:endParaRPr lang="it-IT" dirty="0"/>
          </a:p>
        </p:txBody>
      </p:sp>
      <p:pic>
        <p:nvPicPr>
          <p:cNvPr id="3" name="Immagine 2">
            <a:extLst>
              <a:ext uri="{FF2B5EF4-FFF2-40B4-BE49-F238E27FC236}">
                <a16:creationId xmlns:a16="http://schemas.microsoft.com/office/drawing/2014/main" id="{2A196035-E10E-2824-A041-253703DFB98F}"/>
              </a:ext>
            </a:extLst>
          </p:cNvPr>
          <p:cNvPicPr>
            <a:picLocks noChangeAspect="1"/>
          </p:cNvPicPr>
          <p:nvPr/>
        </p:nvPicPr>
        <p:blipFill>
          <a:blip r:embed="rId2"/>
          <a:stretch>
            <a:fillRect/>
          </a:stretch>
        </p:blipFill>
        <p:spPr>
          <a:xfrm>
            <a:off x="56606" y="5589134"/>
            <a:ext cx="2273639" cy="1268866"/>
          </a:xfrm>
          <a:prstGeom prst="rect">
            <a:avLst/>
          </a:prstGeom>
        </p:spPr>
      </p:pic>
      <p:pic>
        <p:nvPicPr>
          <p:cNvPr id="7" name="Immagine 6">
            <a:extLst>
              <a:ext uri="{FF2B5EF4-FFF2-40B4-BE49-F238E27FC236}">
                <a16:creationId xmlns:a16="http://schemas.microsoft.com/office/drawing/2014/main" id="{BA75959D-DA15-792C-83FE-135638F63911}"/>
              </a:ext>
            </a:extLst>
          </p:cNvPr>
          <p:cNvPicPr>
            <a:picLocks noChangeAspect="1"/>
          </p:cNvPicPr>
          <p:nvPr/>
        </p:nvPicPr>
        <p:blipFill>
          <a:blip r:embed="rId3"/>
          <a:stretch>
            <a:fillRect/>
          </a:stretch>
        </p:blipFill>
        <p:spPr>
          <a:xfrm>
            <a:off x="1819938" y="5716425"/>
            <a:ext cx="10297036" cy="743776"/>
          </a:xfrm>
          <a:prstGeom prst="rect">
            <a:avLst/>
          </a:prstGeom>
        </p:spPr>
      </p:pic>
      <p:sp>
        <p:nvSpPr>
          <p:cNvPr id="9" name="CasellaDiTesto 8">
            <a:extLst>
              <a:ext uri="{FF2B5EF4-FFF2-40B4-BE49-F238E27FC236}">
                <a16:creationId xmlns:a16="http://schemas.microsoft.com/office/drawing/2014/main" id="{E68D269E-1A80-1C43-DECD-F2C8FF09DDC6}"/>
              </a:ext>
            </a:extLst>
          </p:cNvPr>
          <p:cNvSpPr txBox="1"/>
          <p:nvPr/>
        </p:nvSpPr>
        <p:spPr>
          <a:xfrm>
            <a:off x="5797603" y="5862589"/>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184436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13F01C-9D29-18D4-5712-7524FB9D4A4B}"/>
              </a:ext>
            </a:extLst>
          </p:cNvPr>
          <p:cNvSpPr>
            <a:spLocks noGrp="1"/>
          </p:cNvSpPr>
          <p:nvPr>
            <p:ph type="title"/>
          </p:nvPr>
        </p:nvSpPr>
        <p:spPr>
          <a:xfrm>
            <a:off x="839788" y="1361300"/>
            <a:ext cx="3932237" cy="539342"/>
          </a:xfrm>
        </p:spPr>
        <p:txBody>
          <a:bodyPr/>
          <a:lstStyle/>
          <a:p>
            <a:r>
              <a:rPr lang="it-IT" dirty="0"/>
              <a:t>Politiche Istituzionali</a:t>
            </a:r>
          </a:p>
        </p:txBody>
      </p:sp>
      <p:sp>
        <p:nvSpPr>
          <p:cNvPr id="3" name="Segnaposto immagine 2">
            <a:extLst>
              <a:ext uri="{FF2B5EF4-FFF2-40B4-BE49-F238E27FC236}">
                <a16:creationId xmlns:a16="http://schemas.microsoft.com/office/drawing/2014/main" id="{890058AA-0DA7-3669-92E5-EB31F4EE5D8D}"/>
              </a:ext>
            </a:extLst>
          </p:cNvPr>
          <p:cNvSpPr>
            <a:spLocks noGrp="1"/>
          </p:cNvSpPr>
          <p:nvPr>
            <p:ph type="pic" idx="1"/>
          </p:nvPr>
        </p:nvSpPr>
        <p:spPr>
          <a:xfrm>
            <a:off x="5385661" y="1325875"/>
            <a:ext cx="6172200" cy="561704"/>
          </a:xfrm>
        </p:spPr>
        <p:txBody>
          <a:bodyPr/>
          <a:lstStyle/>
          <a:p>
            <a:r>
              <a:rPr lang="it-IT" dirty="0"/>
              <a:t>Infrastrutture e divulgazione</a:t>
            </a:r>
          </a:p>
        </p:txBody>
      </p:sp>
      <p:sp>
        <p:nvSpPr>
          <p:cNvPr id="5" name="CasellaDiTesto 4">
            <a:extLst>
              <a:ext uri="{FF2B5EF4-FFF2-40B4-BE49-F238E27FC236}">
                <a16:creationId xmlns:a16="http://schemas.microsoft.com/office/drawing/2014/main" id="{EEDDE4D4-5FBF-2368-6D44-9683D452FCFD}"/>
              </a:ext>
            </a:extLst>
          </p:cNvPr>
          <p:cNvSpPr txBox="1"/>
          <p:nvPr/>
        </p:nvSpPr>
        <p:spPr>
          <a:xfrm>
            <a:off x="2148848" y="267789"/>
            <a:ext cx="7899022" cy="400110"/>
          </a:xfrm>
          <a:prstGeom prst="rect">
            <a:avLst/>
          </a:prstGeom>
          <a:noFill/>
        </p:spPr>
        <p:txBody>
          <a:bodyPr wrap="none" rtlCol="0">
            <a:spAutoFit/>
          </a:bodyPr>
          <a:lstStyle/>
          <a:p>
            <a:r>
              <a:rPr lang="it-IT" sz="2000" b="1" dirty="0">
                <a:solidFill>
                  <a:srgbClr val="C00000"/>
                </a:solidFill>
              </a:rPr>
              <a:t>Risultati Sondaggio sulle politiche OS e accesso alle pubblicazioni</a:t>
            </a:r>
            <a:endParaRPr lang="it-IT" sz="2000" dirty="0"/>
          </a:p>
        </p:txBody>
      </p:sp>
      <p:graphicFrame>
        <p:nvGraphicFramePr>
          <p:cNvPr id="8" name="Grafico 7">
            <a:extLst>
              <a:ext uri="{FF2B5EF4-FFF2-40B4-BE49-F238E27FC236}">
                <a16:creationId xmlns:a16="http://schemas.microsoft.com/office/drawing/2014/main" id="{A8A28A24-80E6-5533-357D-46CD3C0CECE3}"/>
              </a:ext>
            </a:extLst>
          </p:cNvPr>
          <p:cNvGraphicFramePr/>
          <p:nvPr>
            <p:extLst>
              <p:ext uri="{D42A27DB-BD31-4B8C-83A1-F6EECF244321}">
                <p14:modId xmlns:p14="http://schemas.microsoft.com/office/powerpoint/2010/main" val="322684545"/>
              </p:ext>
            </p:extLst>
          </p:nvPr>
        </p:nvGraphicFramePr>
        <p:xfrm>
          <a:off x="621215" y="2011679"/>
          <a:ext cx="4198979" cy="31416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Grafico 13">
            <a:extLst>
              <a:ext uri="{FF2B5EF4-FFF2-40B4-BE49-F238E27FC236}">
                <a16:creationId xmlns:a16="http://schemas.microsoft.com/office/drawing/2014/main" id="{8991F817-1081-81D5-C428-A06C925627D2}"/>
              </a:ext>
            </a:extLst>
          </p:cNvPr>
          <p:cNvGraphicFramePr/>
          <p:nvPr>
            <p:extLst>
              <p:ext uri="{D42A27DB-BD31-4B8C-83A1-F6EECF244321}">
                <p14:modId xmlns:p14="http://schemas.microsoft.com/office/powerpoint/2010/main" val="68180845"/>
              </p:ext>
            </p:extLst>
          </p:nvPr>
        </p:nvGraphicFramePr>
        <p:xfrm>
          <a:off x="5316583" y="1946367"/>
          <a:ext cx="6038805" cy="3918856"/>
        </p:xfrm>
        <a:graphic>
          <a:graphicData uri="http://schemas.openxmlformats.org/drawingml/2006/chart">
            <c:chart xmlns:c="http://schemas.openxmlformats.org/drawingml/2006/chart" xmlns:r="http://schemas.openxmlformats.org/officeDocument/2006/relationships" r:id="rId4"/>
          </a:graphicData>
        </a:graphic>
      </p:graphicFrame>
      <p:pic>
        <p:nvPicPr>
          <p:cNvPr id="15" name="Immagine 14">
            <a:extLst>
              <a:ext uri="{FF2B5EF4-FFF2-40B4-BE49-F238E27FC236}">
                <a16:creationId xmlns:a16="http://schemas.microsoft.com/office/drawing/2014/main" id="{25426654-BBBE-3CFA-14D9-33B23EA4DD89}"/>
              </a:ext>
            </a:extLst>
          </p:cNvPr>
          <p:cNvPicPr>
            <a:picLocks noChangeAspect="1"/>
          </p:cNvPicPr>
          <p:nvPr/>
        </p:nvPicPr>
        <p:blipFill>
          <a:blip r:embed="rId5"/>
          <a:stretch>
            <a:fillRect/>
          </a:stretch>
        </p:blipFill>
        <p:spPr>
          <a:xfrm>
            <a:off x="120973" y="5590838"/>
            <a:ext cx="2231329" cy="1280271"/>
          </a:xfrm>
          <a:prstGeom prst="rect">
            <a:avLst/>
          </a:prstGeom>
        </p:spPr>
      </p:pic>
      <p:pic>
        <p:nvPicPr>
          <p:cNvPr id="4" name="Immagine 3">
            <a:extLst>
              <a:ext uri="{FF2B5EF4-FFF2-40B4-BE49-F238E27FC236}">
                <a16:creationId xmlns:a16="http://schemas.microsoft.com/office/drawing/2014/main" id="{3CD4E5A0-FA74-F47E-22AA-DD61680A86DA}"/>
              </a:ext>
            </a:extLst>
          </p:cNvPr>
          <p:cNvPicPr>
            <a:picLocks noChangeAspect="1"/>
          </p:cNvPicPr>
          <p:nvPr/>
        </p:nvPicPr>
        <p:blipFill>
          <a:blip r:embed="rId6"/>
          <a:stretch>
            <a:fillRect/>
          </a:stretch>
        </p:blipFill>
        <p:spPr>
          <a:xfrm>
            <a:off x="1819938" y="5716425"/>
            <a:ext cx="10297036" cy="743776"/>
          </a:xfrm>
          <a:prstGeom prst="rect">
            <a:avLst/>
          </a:prstGeom>
        </p:spPr>
      </p:pic>
      <p:sp>
        <p:nvSpPr>
          <p:cNvPr id="7" name="CasellaDiTesto 6">
            <a:extLst>
              <a:ext uri="{FF2B5EF4-FFF2-40B4-BE49-F238E27FC236}">
                <a16:creationId xmlns:a16="http://schemas.microsoft.com/office/drawing/2014/main" id="{2B9A6EFA-DC2F-C8DD-BD94-D52A32DE15FE}"/>
              </a:ext>
            </a:extLst>
          </p:cNvPr>
          <p:cNvSpPr txBox="1"/>
          <p:nvPr/>
        </p:nvSpPr>
        <p:spPr>
          <a:xfrm>
            <a:off x="5679610" y="5856690"/>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271615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3627C-9CF1-3E60-04E9-BA1BB2513DFB}"/>
              </a:ext>
            </a:extLst>
          </p:cNvPr>
          <p:cNvSpPr>
            <a:spLocks noGrp="1"/>
          </p:cNvSpPr>
          <p:nvPr>
            <p:ph type="title"/>
          </p:nvPr>
        </p:nvSpPr>
        <p:spPr/>
        <p:txBody>
          <a:bodyPr>
            <a:normAutofit/>
          </a:bodyPr>
          <a:lstStyle/>
          <a:p>
            <a:pPr algn="ctr"/>
            <a:r>
              <a:rPr lang="it-IT" sz="2800" b="1" dirty="0">
                <a:solidFill>
                  <a:srgbClr val="C00000"/>
                </a:solidFill>
              </a:rPr>
              <a:t>Dati politico-strutturali</a:t>
            </a:r>
          </a:p>
        </p:txBody>
      </p:sp>
      <p:sp>
        <p:nvSpPr>
          <p:cNvPr id="3" name="Segnaposto contenuto 2">
            <a:extLst>
              <a:ext uri="{FF2B5EF4-FFF2-40B4-BE49-F238E27FC236}">
                <a16:creationId xmlns:a16="http://schemas.microsoft.com/office/drawing/2014/main" id="{F8F4332B-81A0-6299-100A-BD747FE2DC3F}"/>
              </a:ext>
            </a:extLst>
          </p:cNvPr>
          <p:cNvSpPr>
            <a:spLocks noGrp="1"/>
          </p:cNvSpPr>
          <p:nvPr>
            <p:ph idx="1"/>
          </p:nvPr>
        </p:nvSpPr>
        <p:spPr>
          <a:xfrm>
            <a:off x="1551963" y="1668873"/>
            <a:ext cx="8783274" cy="3330966"/>
          </a:xfrm>
        </p:spPr>
        <p:txBody>
          <a:bodyPr>
            <a:normAutofit/>
          </a:bodyPr>
          <a:lstStyle/>
          <a:p>
            <a:endParaRPr lang="it-IT" sz="1800" dirty="0">
              <a:latin typeface="Arial" panose="020B0604020202020204" pitchFamily="34" charset="0"/>
              <a:cs typeface="Arial" panose="020B0604020202020204" pitchFamily="34" charset="0"/>
            </a:endParaRPr>
          </a:p>
          <a:p>
            <a:r>
              <a:rPr lang="it-IT" sz="2000" dirty="0">
                <a:latin typeface="Aptos" panose="020B0004020202020204" pitchFamily="34" charset="0"/>
                <a:cs typeface="Arial" panose="020B0604020202020204" pitchFamily="34" charset="0"/>
              </a:rPr>
              <a:t>I dati, con riferimento alle politiche di promozione OS e OA (Policy – Referenti e Promozione) e alle infrastrutture (Repository – Piattaforme editoriali ), sono </a:t>
            </a:r>
            <a:r>
              <a:rPr lang="it-IT" sz="2000" b="1" u="sng" dirty="0">
                <a:latin typeface="Aptos" panose="020B0004020202020204" pitchFamily="34" charset="0"/>
                <a:cs typeface="Arial" panose="020B0604020202020204" pitchFamily="34" charset="0"/>
              </a:rPr>
              <a:t>risultati incoraggianti e positivi</a:t>
            </a:r>
            <a:r>
              <a:rPr lang="it-IT" sz="2000" dirty="0">
                <a:latin typeface="Aptos" panose="020B0004020202020204" pitchFamily="34" charset="0"/>
                <a:cs typeface="Arial" panose="020B0604020202020204" pitchFamily="34" charset="0"/>
              </a:rPr>
              <a:t>.</a:t>
            </a:r>
          </a:p>
          <a:p>
            <a:r>
              <a:rPr lang="it-IT" sz="2000" dirty="0">
                <a:latin typeface="Aptos" panose="020B0004020202020204" pitchFamily="34" charset="0"/>
                <a:cs typeface="Arial" panose="020B0604020202020204" pitchFamily="34" charset="0"/>
              </a:rPr>
              <a:t>I dati relativi alle spese non sono stati rilevati.</a:t>
            </a:r>
          </a:p>
          <a:p>
            <a:r>
              <a:rPr lang="it-IT" sz="2000" dirty="0">
                <a:latin typeface="Aptos" panose="020B0004020202020204" pitchFamily="34" charset="0"/>
                <a:cs typeface="Arial" panose="020B0604020202020204" pitchFamily="34" charset="0"/>
              </a:rPr>
              <a:t>A parte il dato su Politiche Premiali all’epoca totalmente assenti</a:t>
            </a:r>
          </a:p>
        </p:txBody>
      </p:sp>
      <p:pic>
        <p:nvPicPr>
          <p:cNvPr id="4" name="Immagine 3">
            <a:extLst>
              <a:ext uri="{FF2B5EF4-FFF2-40B4-BE49-F238E27FC236}">
                <a16:creationId xmlns:a16="http://schemas.microsoft.com/office/drawing/2014/main" id="{486565A0-5F99-C4B1-DD6C-64163B6773F6}"/>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A5A5C5B4-D55E-CA58-4A22-05683C1220B3}"/>
              </a:ext>
            </a:extLst>
          </p:cNvPr>
          <p:cNvPicPr>
            <a:picLocks noChangeAspect="1"/>
          </p:cNvPicPr>
          <p:nvPr/>
        </p:nvPicPr>
        <p:blipFill>
          <a:blip r:embed="rId3"/>
          <a:stretch>
            <a:fillRect/>
          </a:stretch>
        </p:blipFill>
        <p:spPr>
          <a:xfrm>
            <a:off x="1819938" y="5716425"/>
            <a:ext cx="10297036" cy="743776"/>
          </a:xfrm>
          <a:prstGeom prst="rect">
            <a:avLst/>
          </a:prstGeom>
        </p:spPr>
      </p:pic>
      <p:sp>
        <p:nvSpPr>
          <p:cNvPr id="7" name="CasellaDiTesto 6">
            <a:extLst>
              <a:ext uri="{FF2B5EF4-FFF2-40B4-BE49-F238E27FC236}">
                <a16:creationId xmlns:a16="http://schemas.microsoft.com/office/drawing/2014/main" id="{90AB0F11-A4D6-2EE1-6274-00E6F1AA4D3C}"/>
              </a:ext>
            </a:extLst>
          </p:cNvPr>
          <p:cNvSpPr txBox="1"/>
          <p:nvPr/>
        </p:nvSpPr>
        <p:spPr>
          <a:xfrm>
            <a:off x="5862491" y="5856675"/>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2209055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72F97ACA-4DE2-49F5-3E0A-8823865E2DC5}"/>
              </a:ext>
            </a:extLst>
          </p:cNvPr>
          <p:cNvPicPr>
            <a:picLocks noChangeAspect="1"/>
          </p:cNvPicPr>
          <p:nvPr/>
        </p:nvPicPr>
        <p:blipFill>
          <a:blip r:embed="rId2"/>
          <a:stretch>
            <a:fillRect/>
          </a:stretch>
        </p:blipFill>
        <p:spPr>
          <a:xfrm>
            <a:off x="215544" y="5552561"/>
            <a:ext cx="2237426" cy="1280271"/>
          </a:xfrm>
          <a:prstGeom prst="rect">
            <a:avLst/>
          </a:prstGeom>
        </p:spPr>
      </p:pic>
      <p:pic>
        <p:nvPicPr>
          <p:cNvPr id="6" name="Immagine 5">
            <a:extLst>
              <a:ext uri="{FF2B5EF4-FFF2-40B4-BE49-F238E27FC236}">
                <a16:creationId xmlns:a16="http://schemas.microsoft.com/office/drawing/2014/main" id="{C2AA8674-6D98-7F6E-0BC2-32DEF6FDC03F}"/>
              </a:ext>
            </a:extLst>
          </p:cNvPr>
          <p:cNvPicPr>
            <a:picLocks noChangeAspect="1"/>
          </p:cNvPicPr>
          <p:nvPr/>
        </p:nvPicPr>
        <p:blipFill>
          <a:blip r:embed="rId3"/>
          <a:stretch>
            <a:fillRect/>
          </a:stretch>
        </p:blipFill>
        <p:spPr>
          <a:xfrm>
            <a:off x="1585047" y="5729680"/>
            <a:ext cx="9404531" cy="604685"/>
          </a:xfrm>
          <a:prstGeom prst="rect">
            <a:avLst/>
          </a:prstGeom>
        </p:spPr>
      </p:pic>
      <p:sp>
        <p:nvSpPr>
          <p:cNvPr id="8" name="CasellaDiTesto 7">
            <a:extLst>
              <a:ext uri="{FF2B5EF4-FFF2-40B4-BE49-F238E27FC236}">
                <a16:creationId xmlns:a16="http://schemas.microsoft.com/office/drawing/2014/main" id="{212C8575-C845-E107-927A-9898501E514A}"/>
              </a:ext>
            </a:extLst>
          </p:cNvPr>
          <p:cNvSpPr txBox="1"/>
          <p:nvPr/>
        </p:nvSpPr>
        <p:spPr>
          <a:xfrm>
            <a:off x="2405855" y="461394"/>
            <a:ext cx="6538585" cy="523220"/>
          </a:xfrm>
          <a:prstGeom prst="rect">
            <a:avLst/>
          </a:prstGeom>
          <a:noFill/>
        </p:spPr>
        <p:txBody>
          <a:bodyPr wrap="none" rtlCol="0">
            <a:spAutoFit/>
          </a:bodyPr>
          <a:lstStyle/>
          <a:p>
            <a:pPr algn="ctr"/>
            <a:r>
              <a:rPr lang="it-IT" sz="2800" b="1" dirty="0">
                <a:solidFill>
                  <a:srgbClr val="C00000"/>
                </a:solidFill>
              </a:rPr>
              <a:t>ISPRA – FONDO ONERI PUBBLICAZIONI</a:t>
            </a:r>
          </a:p>
        </p:txBody>
      </p:sp>
      <p:sp>
        <p:nvSpPr>
          <p:cNvPr id="9" name="CasellaDiTesto 8">
            <a:extLst>
              <a:ext uri="{FF2B5EF4-FFF2-40B4-BE49-F238E27FC236}">
                <a16:creationId xmlns:a16="http://schemas.microsoft.com/office/drawing/2014/main" id="{FFB0F1FE-0AD2-677D-7057-E0B3194B48C2}"/>
              </a:ext>
            </a:extLst>
          </p:cNvPr>
          <p:cNvSpPr txBox="1"/>
          <p:nvPr/>
        </p:nvSpPr>
        <p:spPr>
          <a:xfrm>
            <a:off x="1085481" y="1541356"/>
            <a:ext cx="9904097" cy="3447098"/>
          </a:xfrm>
          <a:prstGeom prst="rect">
            <a:avLst/>
          </a:prstGeom>
          <a:noFill/>
        </p:spPr>
        <p:txBody>
          <a:bodyPr wrap="square" rtlCol="0">
            <a:spAutoFit/>
          </a:bodyPr>
          <a:lstStyle/>
          <a:p>
            <a:pPr lvl="1"/>
            <a:endParaRPr lang="it-IT" sz="2000" dirty="0"/>
          </a:p>
          <a:p>
            <a:pPr marL="742950" lvl="1" indent="-285750">
              <a:buFont typeface="Arial" panose="020B0604020202020204" pitchFamily="34" charset="0"/>
              <a:buChar char="•"/>
            </a:pPr>
            <a:r>
              <a:rPr lang="it-IT" sz="2000" dirty="0"/>
              <a:t>ISPRA dal 2024, ha istituito un FONDO PER GLI ONERI DI PUBBLICAZIONE (FOP) con uno specifico capitolo di spesa denominato «pubblicazione articoli                         scientifici su riviste Open Access»</a:t>
            </a:r>
          </a:p>
          <a:p>
            <a:pPr marL="742950" lvl="1" indent="-285750">
              <a:buFont typeface="Arial" panose="020B0604020202020204" pitchFamily="34" charset="0"/>
              <a:buChar char="•"/>
            </a:pPr>
            <a:r>
              <a:rPr lang="it-IT" sz="2000" dirty="0"/>
              <a:t>Nel FOP dal 2024 sono stati assegnati €36,000</a:t>
            </a:r>
          </a:p>
          <a:p>
            <a:pPr marL="742950" lvl="1" indent="-285750">
              <a:buFont typeface="Arial" panose="020B0604020202020204" pitchFamily="34" charset="0"/>
              <a:buChar char="•"/>
            </a:pPr>
            <a:r>
              <a:rPr lang="it-IT" sz="2000" dirty="0"/>
              <a:t>Il FOP viene gestito dall’Area Biblioteca che verifica i requisiti per poterne beneficiare da parte dei/delle ricercatori/</a:t>
            </a:r>
            <a:r>
              <a:rPr lang="it-IT" sz="2000" dirty="0" err="1"/>
              <a:t>trici</a:t>
            </a:r>
            <a:r>
              <a:rPr lang="it-IT" sz="2000" dirty="0"/>
              <a:t> dell’Istituto</a:t>
            </a:r>
          </a:p>
          <a:p>
            <a:pPr marL="742950" lvl="1" indent="-285750">
              <a:buFont typeface="Arial" panose="020B0604020202020204" pitchFamily="34" charset="0"/>
              <a:buChar char="•"/>
            </a:pPr>
            <a:r>
              <a:rPr lang="it-IT" sz="2000" dirty="0"/>
              <a:t>I criteri per beneficiare del FOP sono indicato nel «Regolamento per l’accesso aperto ai prodotti della ricerca dell’ISPRA» e, requisito indispensabile è quello di scegliere riviste indicizzate nel DOAJ (Directory of Open Access Journals)</a:t>
            </a:r>
          </a:p>
          <a:p>
            <a:pPr marL="285750" indent="-285750">
              <a:buFont typeface="Arial" panose="020B0604020202020204" pitchFamily="34" charset="0"/>
              <a:buChar char="•"/>
            </a:pPr>
            <a:endParaRPr lang="it-IT" dirty="0"/>
          </a:p>
        </p:txBody>
      </p:sp>
      <p:sp>
        <p:nvSpPr>
          <p:cNvPr id="11" name="CasellaDiTesto 10">
            <a:extLst>
              <a:ext uri="{FF2B5EF4-FFF2-40B4-BE49-F238E27FC236}">
                <a16:creationId xmlns:a16="http://schemas.microsoft.com/office/drawing/2014/main" id="{9042EA74-3AA5-13B4-4908-761481A63C70}"/>
              </a:ext>
            </a:extLst>
          </p:cNvPr>
          <p:cNvSpPr txBox="1"/>
          <p:nvPr/>
        </p:nvSpPr>
        <p:spPr>
          <a:xfrm>
            <a:off x="5248953" y="5803600"/>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4271595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36789F-ED57-8283-F270-3C93A37E6AB5}"/>
              </a:ext>
            </a:extLst>
          </p:cNvPr>
          <p:cNvSpPr>
            <a:spLocks noGrp="1"/>
          </p:cNvSpPr>
          <p:nvPr>
            <p:ph type="title"/>
          </p:nvPr>
        </p:nvSpPr>
        <p:spPr>
          <a:xfrm>
            <a:off x="838200" y="-13697"/>
            <a:ext cx="10515600" cy="1325563"/>
          </a:xfrm>
        </p:spPr>
        <p:txBody>
          <a:bodyPr>
            <a:normAutofit fontScale="90000"/>
          </a:bodyPr>
          <a:lstStyle/>
          <a:p>
            <a:pPr algn="ctr"/>
            <a:br>
              <a:rPr lang="it-IT" sz="2400" b="1" i="0" dirty="0">
                <a:solidFill>
                  <a:srgbClr val="C00000"/>
                </a:solidFill>
                <a:effectLst/>
                <a:latin typeface="Arial BoldMT"/>
              </a:rPr>
            </a:br>
            <a:r>
              <a:rPr lang="it-IT" sz="2400" b="1" i="0" dirty="0">
                <a:solidFill>
                  <a:srgbClr val="C00000"/>
                </a:solidFill>
                <a:effectLst/>
                <a:latin typeface="Arial BoldMT"/>
              </a:rPr>
              <a:t>(</a:t>
            </a:r>
            <a:r>
              <a:rPr lang="it-IT" sz="2400" b="1" dirty="0">
                <a:solidFill>
                  <a:srgbClr val="C00000"/>
                </a:solidFill>
                <a:latin typeface="Arial BoldMT"/>
              </a:rPr>
              <a:t>Terzo) </a:t>
            </a:r>
            <a:r>
              <a:rPr lang="it-IT" sz="2400" b="1" i="0" dirty="0">
                <a:solidFill>
                  <a:srgbClr val="C00000"/>
                </a:solidFill>
                <a:effectLst/>
                <a:latin typeface="Arial BoldMT"/>
              </a:rPr>
              <a:t>Monitoraggio delle Politiche e infrastrutture per l’Open Access per pubblicazioni e letteratura grigia (2024) </a:t>
            </a:r>
            <a:r>
              <a:rPr lang="it-IT" sz="2200" dirty="0">
                <a:solidFill>
                  <a:srgbClr val="467886"/>
                </a:solidFill>
                <a:latin typeface="Arial BoldMT"/>
                <a:hlinkClick r:id="rId2">
                  <a:extLst>
                    <a:ext uri="{A12FA001-AC4F-418D-AE19-62706E023703}">
                      <ahyp:hlinkClr xmlns:ahyp="http://schemas.microsoft.com/office/drawing/2018/hyperlinkcolor" val="tx"/>
                    </a:ext>
                  </a:extLst>
                </a:hlinkClick>
              </a:rPr>
              <a:t>https://www.openaccessrepository.it/record/211798</a:t>
            </a:r>
            <a:br>
              <a:rPr lang="it-IT" sz="2400" dirty="0">
                <a:latin typeface="Arial BoldMT"/>
              </a:rPr>
            </a:br>
            <a:endParaRPr lang="it-IT" sz="2400" dirty="0">
              <a:solidFill>
                <a:srgbClr val="C00000"/>
              </a:solidFill>
            </a:endParaRPr>
          </a:p>
        </p:txBody>
      </p:sp>
      <p:sp>
        <p:nvSpPr>
          <p:cNvPr id="3" name="Segnaposto contenuto 2">
            <a:extLst>
              <a:ext uri="{FF2B5EF4-FFF2-40B4-BE49-F238E27FC236}">
                <a16:creationId xmlns:a16="http://schemas.microsoft.com/office/drawing/2014/main" id="{AA6DF7A7-0043-F90E-DA7F-5019516DE601}"/>
              </a:ext>
            </a:extLst>
          </p:cNvPr>
          <p:cNvSpPr>
            <a:spLocks noGrp="1"/>
          </p:cNvSpPr>
          <p:nvPr>
            <p:ph idx="1"/>
          </p:nvPr>
        </p:nvSpPr>
        <p:spPr>
          <a:xfrm>
            <a:off x="838200" y="1326751"/>
            <a:ext cx="10515600" cy="4351338"/>
          </a:xfrm>
        </p:spPr>
        <p:txBody>
          <a:bodyPr>
            <a:normAutofit fontScale="92500" lnSpcReduction="10000"/>
          </a:bodyPr>
          <a:lstStyle/>
          <a:p>
            <a:pPr marL="0" indent="0">
              <a:buNone/>
            </a:pPr>
            <a:r>
              <a:rPr lang="it-IT" sz="2000" u="sng" dirty="0">
                <a:latin typeface="Aptos" panose="020B0004020202020204" pitchFamily="34" charset="0"/>
                <a:cs typeface="Arial" panose="020B0604020202020204" pitchFamily="34" charset="0"/>
              </a:rPr>
              <a:t>Obiettivi</a:t>
            </a:r>
            <a:r>
              <a:rPr lang="it-IT" sz="2000" b="0" i="0" u="sng" dirty="0">
                <a:effectLst/>
                <a:latin typeface="Aptos" panose="020B0004020202020204" pitchFamily="34" charset="0"/>
                <a:cs typeface="Arial" panose="020B0604020202020204" pitchFamily="34" charset="0"/>
              </a:rPr>
              <a:t> del sondaggio :</a:t>
            </a:r>
          </a:p>
          <a:p>
            <a:pPr marL="0" indent="0">
              <a:buNone/>
            </a:pPr>
            <a:r>
              <a:rPr lang="it-IT" sz="1800" dirty="0">
                <a:latin typeface="Aptos" panose="020B0004020202020204" pitchFamily="34" charset="0"/>
                <a:cs typeface="Arial" panose="020B0604020202020204" pitchFamily="34" charset="0"/>
              </a:rPr>
              <a:t>a) Allineare le attività di monitoraggio sull’OS del GLOS </a:t>
            </a:r>
            <a:r>
              <a:rPr lang="it-IT" sz="1800" dirty="0" err="1">
                <a:latin typeface="Aptos" panose="020B0004020202020204" pitchFamily="34" charset="0"/>
                <a:cs typeface="Arial" panose="020B0604020202020204" pitchFamily="34" charset="0"/>
              </a:rPr>
              <a:t>CoPER</a:t>
            </a:r>
            <a:r>
              <a:rPr lang="it-IT" sz="1800" dirty="0">
                <a:latin typeface="Aptos" panose="020B0004020202020204" pitchFamily="34" charset="0"/>
                <a:cs typeface="Arial" panose="020B0604020202020204" pitchFamily="34" charset="0"/>
              </a:rPr>
              <a:t> con quelle avviate in ambito accademico  dal «Gruppo di lavoro italiano Monitoraggio attività di Open Science»,  promosso dall’Associazione Italiana per la promozione della Scienza Aperta (AISA) con l’obiettivo di dar vita ad un </a:t>
            </a:r>
            <a:r>
              <a:rPr lang="it-IT" sz="1800" b="1" dirty="0">
                <a:latin typeface="Aptos" panose="020B0004020202020204" pitchFamily="34" charset="0"/>
                <a:cs typeface="Arial" panose="020B0604020202020204" pitchFamily="34" charset="0"/>
              </a:rPr>
              <a:t>OSSERVATORIO NAZIONALE SULLA SCIENZA APERTA</a:t>
            </a:r>
          </a:p>
          <a:p>
            <a:pPr marL="0" indent="0">
              <a:buNone/>
            </a:pPr>
            <a:r>
              <a:rPr lang="it-IT" sz="1800" b="0" i="0" dirty="0">
                <a:effectLst/>
                <a:latin typeface="Aptos" panose="020B0004020202020204" pitchFamily="34" charset="0"/>
                <a:cs typeface="Arial" panose="020B0604020202020204" pitchFamily="34" charset="0"/>
              </a:rPr>
              <a:t>b) Rispondere alle esigenze del PNSA</a:t>
            </a:r>
            <a:r>
              <a:rPr lang="it-IT" sz="1800" dirty="0">
                <a:latin typeface="Aptos" panose="020B0004020202020204" pitchFamily="34" charset="0"/>
                <a:cs typeface="Arial" panose="020B0604020202020204" pitchFamily="34" charset="0"/>
              </a:rPr>
              <a:t> concordata a</a:t>
            </a:r>
            <a:r>
              <a:rPr lang="it-IT" sz="1800" b="0" i="0" dirty="0">
                <a:effectLst/>
                <a:latin typeface="Aptos" panose="020B0004020202020204" pitchFamily="34" charset="0"/>
                <a:cs typeface="Arial" panose="020B0604020202020204" pitchFamily="34" charset="0"/>
              </a:rPr>
              <a:t> valle di una </a:t>
            </a:r>
            <a:r>
              <a:rPr lang="it-IT" sz="1800" b="1" i="0" dirty="0">
                <a:effectLst/>
                <a:latin typeface="Aptos" panose="020B0004020202020204" pitchFamily="34" charset="0"/>
                <a:cs typeface="Arial" panose="020B0604020202020204" pitchFamily="34" charset="0"/>
              </a:rPr>
              <a:t>audizione avvenuta il 14/11/2023 </a:t>
            </a:r>
            <a:r>
              <a:rPr lang="it-IT" sz="1800" b="0" i="0" dirty="0">
                <a:effectLst/>
                <a:latin typeface="Aptos" panose="020B0004020202020204" pitchFamily="34" charset="0"/>
                <a:cs typeface="Arial" panose="020B0604020202020204" pitchFamily="34" charset="0"/>
              </a:rPr>
              <a:t>tra i rappresentanti del </a:t>
            </a:r>
            <a:r>
              <a:rPr lang="it-IT" sz="1800" b="1" i="0" dirty="0">
                <a:effectLst/>
                <a:latin typeface="Aptos" panose="020B0004020202020204" pitchFamily="34" charset="0"/>
                <a:cs typeface="Arial" panose="020B0604020202020204" pitchFamily="34" charset="0"/>
              </a:rPr>
              <a:t>GLOS</a:t>
            </a:r>
            <a:r>
              <a:rPr lang="it-IT" sz="1800" b="0" i="0" dirty="0">
                <a:effectLst/>
                <a:latin typeface="Aptos" panose="020B0004020202020204" pitchFamily="34" charset="0"/>
                <a:cs typeface="Arial" panose="020B0604020202020204" pitchFamily="34" charset="0"/>
              </a:rPr>
              <a:t> e il tavolo di lavoro per l’implementazione </a:t>
            </a:r>
            <a:r>
              <a:rPr lang="it-IT" sz="1800" b="1" i="0" dirty="0">
                <a:effectLst/>
                <a:latin typeface="Aptos" panose="020B0004020202020204" pitchFamily="34" charset="0"/>
                <a:cs typeface="Arial" panose="020B0604020202020204" pitchFamily="34" charset="0"/>
              </a:rPr>
              <a:t>Programma Nazionale per Scienza Aperta </a:t>
            </a:r>
            <a:r>
              <a:rPr lang="it-IT" sz="1800" b="0" i="0" dirty="0">
                <a:effectLst/>
                <a:latin typeface="Aptos" panose="020B0004020202020204" pitchFamily="34" charset="0"/>
                <a:cs typeface="Arial" panose="020B0604020202020204" pitchFamily="34" charset="0"/>
              </a:rPr>
              <a:t>istituito dal Ministero dell’Università e la Ricerca (MUR) con Decreto Ministeriale del 4/03/202</a:t>
            </a:r>
          </a:p>
          <a:p>
            <a:pPr marL="0" indent="0">
              <a:buNone/>
            </a:pPr>
            <a:r>
              <a:rPr lang="it-IT" sz="1800" dirty="0">
                <a:latin typeface="Aptos" panose="020B0004020202020204" pitchFamily="34" charset="0"/>
                <a:cs typeface="Arial" panose="020B0604020202020204" pitchFamily="34" charset="0"/>
              </a:rPr>
              <a:t>c) Fornire al tavolo PNSA del MUR i dati utili per l’aggiornamento periodico a livello nazionale per </a:t>
            </a:r>
            <a:r>
              <a:rPr lang="it-IT" sz="1800" b="1" dirty="0">
                <a:latin typeface="Aptos" panose="020B0004020202020204" pitchFamily="34" charset="0"/>
                <a:cs typeface="Arial" panose="020B0604020202020204" pitchFamily="34" charset="0"/>
              </a:rPr>
              <a:t>EOSC </a:t>
            </a:r>
            <a:r>
              <a:rPr lang="it-IT" sz="1800" dirty="0">
                <a:latin typeface="Aptos" panose="020B0004020202020204" pitchFamily="34" charset="0"/>
                <a:cs typeface="Arial" panose="020B0604020202020204" pitchFamily="34" charset="0"/>
              </a:rPr>
              <a:t>Association</a:t>
            </a:r>
            <a:endParaRPr lang="it-IT" sz="1800" b="0" i="0" dirty="0">
              <a:effectLst/>
              <a:latin typeface="Aptos" panose="020B0004020202020204" pitchFamily="34" charset="0"/>
              <a:cs typeface="Arial" panose="020B0604020202020204" pitchFamily="34" charset="0"/>
            </a:endParaRPr>
          </a:p>
          <a:p>
            <a:pPr marL="0" indent="0" algn="l">
              <a:buNone/>
            </a:pPr>
            <a:r>
              <a:rPr lang="it-IT" sz="1800" dirty="0">
                <a:latin typeface="Aptos" panose="020B0004020202020204" pitchFamily="34" charset="0"/>
                <a:cs typeface="Arial" panose="020B0604020202020204" pitchFamily="34" charset="0"/>
              </a:rPr>
              <a:t>c) Produrre un’analisi quantitativa rispetto ai precedenti sondaggi GLOS che avevano analizzato principalmente gli aspetti relativi alle politiche e di carattere generale. </a:t>
            </a:r>
          </a:p>
          <a:p>
            <a:pPr marL="0" indent="0" algn="l">
              <a:buNone/>
            </a:pPr>
            <a:r>
              <a:rPr lang="it-IT" sz="1800" dirty="0">
                <a:latin typeface="Aptos" panose="020B0004020202020204" pitchFamily="34" charset="0"/>
                <a:cs typeface="Arial" panose="020B0604020202020204" pitchFamily="34" charset="0"/>
              </a:rPr>
              <a:t>Sono stati previsti 26 indicatori mancanti nei precedenti due sondaggi GLOS COPER</a:t>
            </a:r>
          </a:p>
          <a:p>
            <a:pPr marL="514350" indent="-514350" algn="l">
              <a:buAutoNum type="alphaLcParenR"/>
            </a:pPr>
            <a:endParaRPr lang="it-IT" sz="2000" b="1" dirty="0">
              <a:latin typeface="Arial" panose="020B0604020202020204" pitchFamily="34" charset="0"/>
            </a:endParaRPr>
          </a:p>
          <a:p>
            <a:pPr marL="0" indent="0" algn="l">
              <a:buNone/>
            </a:pPr>
            <a:r>
              <a:rPr lang="it-IT" sz="2000" dirty="0">
                <a:latin typeface="Arial" panose="020B0604020202020204" pitchFamily="34" charset="0"/>
              </a:rPr>
              <a:t> </a:t>
            </a:r>
            <a:r>
              <a:rPr lang="it-IT" sz="2000" b="0" i="0" dirty="0">
                <a:effectLst/>
                <a:latin typeface="Arial" panose="020B0604020202020204" pitchFamily="34" charset="0"/>
              </a:rPr>
              <a:t> </a:t>
            </a:r>
          </a:p>
        </p:txBody>
      </p:sp>
      <p:pic>
        <p:nvPicPr>
          <p:cNvPr id="4" name="Immagine 3">
            <a:extLst>
              <a:ext uri="{FF2B5EF4-FFF2-40B4-BE49-F238E27FC236}">
                <a16:creationId xmlns:a16="http://schemas.microsoft.com/office/drawing/2014/main" id="{D0DD708F-3238-26C1-B491-2CDA282D9199}"/>
              </a:ext>
            </a:extLst>
          </p:cNvPr>
          <p:cNvPicPr>
            <a:picLocks noChangeAspect="1"/>
          </p:cNvPicPr>
          <p:nvPr/>
        </p:nvPicPr>
        <p:blipFill>
          <a:blip r:embed="rId3"/>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662902F2-F4CC-D0E9-4A11-55460709E08E}"/>
              </a:ext>
            </a:extLst>
          </p:cNvPr>
          <p:cNvPicPr>
            <a:picLocks noChangeAspect="1"/>
          </p:cNvPicPr>
          <p:nvPr/>
        </p:nvPicPr>
        <p:blipFill>
          <a:blip r:embed="rId4"/>
          <a:stretch>
            <a:fillRect/>
          </a:stretch>
        </p:blipFill>
        <p:spPr>
          <a:xfrm>
            <a:off x="1819938" y="5716425"/>
            <a:ext cx="10297036" cy="743776"/>
          </a:xfrm>
          <a:prstGeom prst="rect">
            <a:avLst/>
          </a:prstGeom>
        </p:spPr>
      </p:pic>
      <p:sp>
        <p:nvSpPr>
          <p:cNvPr id="9" name="CasellaDiTesto 8">
            <a:extLst>
              <a:ext uri="{FF2B5EF4-FFF2-40B4-BE49-F238E27FC236}">
                <a16:creationId xmlns:a16="http://schemas.microsoft.com/office/drawing/2014/main" id="{814383C9-9907-AD9B-3875-D3CFFC85BEB0}"/>
              </a:ext>
            </a:extLst>
          </p:cNvPr>
          <p:cNvSpPr txBox="1"/>
          <p:nvPr/>
        </p:nvSpPr>
        <p:spPr>
          <a:xfrm>
            <a:off x="5756306" y="5862590"/>
            <a:ext cx="6096982"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Tree>
    <p:extLst>
      <p:ext uri="{BB962C8B-B14F-4D97-AF65-F5344CB8AC3E}">
        <p14:creationId xmlns:p14="http://schemas.microsoft.com/office/powerpoint/2010/main" val="2590164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EBD3D9-5BB3-D62F-9B7C-F26B280543A1}"/>
              </a:ext>
            </a:extLst>
          </p:cNvPr>
          <p:cNvSpPr>
            <a:spLocks noGrp="1"/>
          </p:cNvSpPr>
          <p:nvPr>
            <p:ph type="title"/>
          </p:nvPr>
        </p:nvSpPr>
        <p:spPr>
          <a:xfrm>
            <a:off x="838200" y="4910"/>
            <a:ext cx="10515600" cy="557089"/>
          </a:xfrm>
        </p:spPr>
        <p:txBody>
          <a:bodyPr>
            <a:normAutofit/>
          </a:bodyPr>
          <a:lstStyle/>
          <a:p>
            <a:pPr algn="ctr"/>
            <a:r>
              <a:rPr lang="it-IT" sz="2800" b="1" dirty="0">
                <a:solidFill>
                  <a:srgbClr val="C00000"/>
                </a:solidFill>
              </a:rPr>
              <a:t>TABELLA RIASSUNTIVA</a:t>
            </a:r>
          </a:p>
        </p:txBody>
      </p:sp>
      <p:pic>
        <p:nvPicPr>
          <p:cNvPr id="4" name="Immagine 3">
            <a:extLst>
              <a:ext uri="{FF2B5EF4-FFF2-40B4-BE49-F238E27FC236}">
                <a16:creationId xmlns:a16="http://schemas.microsoft.com/office/drawing/2014/main" id="{F7C921D0-D7E2-1BD4-BE86-60C532F4201A}"/>
              </a:ext>
            </a:extLst>
          </p:cNvPr>
          <p:cNvPicPr>
            <a:picLocks noChangeAspect="1"/>
          </p:cNvPicPr>
          <p:nvPr/>
        </p:nvPicPr>
        <p:blipFill>
          <a:blip r:embed="rId2"/>
          <a:stretch>
            <a:fillRect/>
          </a:stretch>
        </p:blipFill>
        <p:spPr>
          <a:xfrm>
            <a:off x="120973" y="5590838"/>
            <a:ext cx="2231329" cy="1280271"/>
          </a:xfrm>
          <a:prstGeom prst="rect">
            <a:avLst/>
          </a:prstGeom>
        </p:spPr>
      </p:pic>
      <p:pic>
        <p:nvPicPr>
          <p:cNvPr id="5" name="Immagine 4">
            <a:extLst>
              <a:ext uri="{FF2B5EF4-FFF2-40B4-BE49-F238E27FC236}">
                <a16:creationId xmlns:a16="http://schemas.microsoft.com/office/drawing/2014/main" id="{B19AB309-E811-B2B7-2509-EE9F7ABBC45A}"/>
              </a:ext>
            </a:extLst>
          </p:cNvPr>
          <p:cNvPicPr>
            <a:picLocks noChangeAspect="1"/>
          </p:cNvPicPr>
          <p:nvPr/>
        </p:nvPicPr>
        <p:blipFill>
          <a:blip r:embed="rId3"/>
          <a:stretch>
            <a:fillRect/>
          </a:stretch>
        </p:blipFill>
        <p:spPr>
          <a:xfrm>
            <a:off x="1510901" y="5789593"/>
            <a:ext cx="10317575" cy="745260"/>
          </a:xfrm>
          <a:prstGeom prst="rect">
            <a:avLst/>
          </a:prstGeom>
        </p:spPr>
      </p:pic>
      <p:graphicFrame>
        <p:nvGraphicFramePr>
          <p:cNvPr id="6" name="Tabella 5">
            <a:extLst>
              <a:ext uri="{FF2B5EF4-FFF2-40B4-BE49-F238E27FC236}">
                <a16:creationId xmlns:a16="http://schemas.microsoft.com/office/drawing/2014/main" id="{554F49E0-7781-A245-72E5-E89CAF1BC902}"/>
              </a:ext>
            </a:extLst>
          </p:cNvPr>
          <p:cNvGraphicFramePr>
            <a:graphicFrameLocks noGrp="1"/>
          </p:cNvGraphicFramePr>
          <p:nvPr>
            <p:extLst>
              <p:ext uri="{D42A27DB-BD31-4B8C-83A1-F6EECF244321}">
                <p14:modId xmlns:p14="http://schemas.microsoft.com/office/powerpoint/2010/main" val="3358538857"/>
              </p:ext>
            </p:extLst>
          </p:nvPr>
        </p:nvGraphicFramePr>
        <p:xfrm>
          <a:off x="4387442" y="5669176"/>
          <a:ext cx="4211274" cy="251460"/>
        </p:xfrm>
        <a:graphic>
          <a:graphicData uri="http://schemas.openxmlformats.org/drawingml/2006/table">
            <a:tbl>
              <a:tblPr firstRow="1" bandRow="1">
                <a:tableStyleId>{5C22544A-7EE6-4342-B048-85BDC9FD1C3A}</a:tableStyleId>
              </a:tblPr>
              <a:tblGrid>
                <a:gridCol w="1403758">
                  <a:extLst>
                    <a:ext uri="{9D8B030D-6E8A-4147-A177-3AD203B41FA5}">
                      <a16:colId xmlns:a16="http://schemas.microsoft.com/office/drawing/2014/main" val="2400069216"/>
                    </a:ext>
                  </a:extLst>
                </a:gridCol>
                <a:gridCol w="1403758">
                  <a:extLst>
                    <a:ext uri="{9D8B030D-6E8A-4147-A177-3AD203B41FA5}">
                      <a16:colId xmlns:a16="http://schemas.microsoft.com/office/drawing/2014/main" val="3314224518"/>
                    </a:ext>
                  </a:extLst>
                </a:gridCol>
                <a:gridCol w="1403758">
                  <a:extLst>
                    <a:ext uri="{9D8B030D-6E8A-4147-A177-3AD203B41FA5}">
                      <a16:colId xmlns:a16="http://schemas.microsoft.com/office/drawing/2014/main" val="2658674418"/>
                    </a:ext>
                  </a:extLst>
                </a:gridCol>
              </a:tblGrid>
              <a:tr h="215446">
                <a:tc>
                  <a:txBody>
                    <a:bodyPr/>
                    <a:lstStyle/>
                    <a:p>
                      <a:r>
                        <a:rPr lang="it-IT" sz="1050" dirty="0"/>
                        <a:t>SI</a:t>
                      </a:r>
                    </a:p>
                  </a:txBody>
                  <a:tcPr/>
                </a:tc>
                <a:tc>
                  <a:txBody>
                    <a:bodyPr/>
                    <a:lstStyle/>
                    <a:p>
                      <a:r>
                        <a:rPr lang="it-IT" sz="1050" dirty="0"/>
                        <a:t>NO</a:t>
                      </a:r>
                    </a:p>
                  </a:txBody>
                  <a:tcPr/>
                </a:tc>
                <a:tc>
                  <a:txBody>
                    <a:bodyPr/>
                    <a:lstStyle/>
                    <a:p>
                      <a:r>
                        <a:rPr lang="it-IT" sz="1050" dirty="0"/>
                        <a:t>Work in progress</a:t>
                      </a:r>
                    </a:p>
                  </a:txBody>
                  <a:tcPr/>
                </a:tc>
                <a:extLst>
                  <a:ext uri="{0D108BD9-81ED-4DB2-BD59-A6C34878D82A}">
                    <a16:rowId xmlns:a16="http://schemas.microsoft.com/office/drawing/2014/main" val="3695635331"/>
                  </a:ext>
                </a:extLst>
              </a:tr>
            </a:tbl>
          </a:graphicData>
        </a:graphic>
      </p:graphicFrame>
      <p:pic>
        <p:nvPicPr>
          <p:cNvPr id="10" name="Immagine 9" descr="Immagine che contiene testo, schermata, numero, Carattere&#10;&#10;Descrizione generata automaticamente">
            <a:extLst>
              <a:ext uri="{FF2B5EF4-FFF2-40B4-BE49-F238E27FC236}">
                <a16:creationId xmlns:a16="http://schemas.microsoft.com/office/drawing/2014/main" id="{9312584E-6705-A680-B7F4-E00C713EC6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663" y="613437"/>
            <a:ext cx="5992250" cy="4862792"/>
          </a:xfrm>
          <a:prstGeom prst="rect">
            <a:avLst/>
          </a:prstGeom>
        </p:spPr>
      </p:pic>
      <p:pic>
        <p:nvPicPr>
          <p:cNvPr id="12" name="Immagine 11" descr="Immagine che contiene testo, schermata, numero, Policromia&#10;&#10;Descrizione generata automaticamente">
            <a:extLst>
              <a:ext uri="{FF2B5EF4-FFF2-40B4-BE49-F238E27FC236}">
                <a16:creationId xmlns:a16="http://schemas.microsoft.com/office/drawing/2014/main" id="{DA48B33C-C1D0-00AF-9895-EE3B83E96BB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58855" y="2154993"/>
            <a:ext cx="4994945" cy="3146619"/>
          </a:xfrm>
          <a:prstGeom prst="rect">
            <a:avLst/>
          </a:prstGeom>
        </p:spPr>
      </p:pic>
      <p:sp>
        <p:nvSpPr>
          <p:cNvPr id="15" name="CasellaDiTesto 14">
            <a:extLst>
              <a:ext uri="{FF2B5EF4-FFF2-40B4-BE49-F238E27FC236}">
                <a16:creationId xmlns:a16="http://schemas.microsoft.com/office/drawing/2014/main" id="{12628898-1A04-FD4C-871A-19170206660F}"/>
              </a:ext>
            </a:extLst>
          </p:cNvPr>
          <p:cNvSpPr txBox="1"/>
          <p:nvPr/>
        </p:nvSpPr>
        <p:spPr>
          <a:xfrm>
            <a:off x="6996417" y="827707"/>
            <a:ext cx="4262709" cy="923330"/>
          </a:xfrm>
          <a:prstGeom prst="rect">
            <a:avLst/>
          </a:prstGeom>
          <a:noFill/>
        </p:spPr>
        <p:txBody>
          <a:bodyPr wrap="square" rtlCol="0">
            <a:spAutoFit/>
          </a:bodyPr>
          <a:lstStyle/>
          <a:p>
            <a:r>
              <a:rPr lang="it-IT" dirty="0"/>
              <a:t>Inviato ai 17 EPR </a:t>
            </a:r>
            <a:r>
              <a:rPr lang="it-IT" dirty="0" err="1"/>
              <a:t>CoPER</a:t>
            </a:r>
            <a:r>
              <a:rPr lang="it-IT" dirty="0"/>
              <a:t> il 5/4/2024</a:t>
            </a:r>
          </a:p>
          <a:p>
            <a:r>
              <a:rPr lang="it-IT" dirty="0"/>
              <a:t>Data ultima risposta 11/05/2024.</a:t>
            </a:r>
          </a:p>
          <a:p>
            <a:r>
              <a:rPr lang="it-IT" dirty="0"/>
              <a:t>Hanno risposto  10 EPR</a:t>
            </a:r>
          </a:p>
        </p:txBody>
      </p:sp>
      <p:sp>
        <p:nvSpPr>
          <p:cNvPr id="7" name="CasellaDiTesto 6">
            <a:extLst>
              <a:ext uri="{FF2B5EF4-FFF2-40B4-BE49-F238E27FC236}">
                <a16:creationId xmlns:a16="http://schemas.microsoft.com/office/drawing/2014/main" id="{B2725AFC-D0F2-7874-340F-8A23D09882AD}"/>
              </a:ext>
            </a:extLst>
          </p:cNvPr>
          <p:cNvSpPr txBox="1"/>
          <p:nvPr/>
        </p:nvSpPr>
        <p:spPr>
          <a:xfrm>
            <a:off x="5551052" y="5953035"/>
            <a:ext cx="6096000" cy="400110"/>
          </a:xfrm>
          <a:prstGeom prst="rect">
            <a:avLst/>
          </a:prstGeom>
          <a:noFill/>
        </p:spPr>
        <p:txBody>
          <a:bodyPr wrap="square">
            <a:spAutoFit/>
          </a:bodyPr>
          <a:lstStyle/>
          <a:p>
            <a:r>
              <a:rPr lang="it-IT" sz="1000" dirty="0">
                <a:solidFill>
                  <a:schemeClr val="bg1"/>
                </a:solidFill>
              </a:rPr>
              <a:t>2ndo Convegno Nazionale GLOS della </a:t>
            </a:r>
            <a:r>
              <a:rPr lang="it-IT" sz="1000" dirty="0" err="1">
                <a:solidFill>
                  <a:schemeClr val="bg1"/>
                </a:solidFill>
              </a:rPr>
              <a:t>CoPER</a:t>
            </a:r>
            <a:r>
              <a:rPr lang="it-IT" sz="1000" dirty="0">
                <a:solidFill>
                  <a:schemeClr val="bg1"/>
                </a:solidFill>
              </a:rPr>
              <a:t> «Un lungo cammino: le nuove sfide della scienza aperta»   </a:t>
            </a:r>
          </a:p>
          <a:p>
            <a:r>
              <a:rPr lang="it-IT" sz="1000" dirty="0">
                <a:solidFill>
                  <a:schemeClr val="bg1"/>
                </a:solidFill>
              </a:rPr>
              <a:t>Aula Bruno Touschek - Laboratori Nazionali Frascati INFN    27 Novembre - 28 Novembre</a:t>
            </a:r>
          </a:p>
        </p:txBody>
      </p:sp>
      <p:sp>
        <p:nvSpPr>
          <p:cNvPr id="3" name="CasellaDiTesto 2">
            <a:extLst>
              <a:ext uri="{FF2B5EF4-FFF2-40B4-BE49-F238E27FC236}">
                <a16:creationId xmlns:a16="http://schemas.microsoft.com/office/drawing/2014/main" id="{64C8E7A5-1EFA-E8AC-BB16-DF2544478F0F}"/>
              </a:ext>
            </a:extLst>
          </p:cNvPr>
          <p:cNvSpPr txBox="1"/>
          <p:nvPr/>
        </p:nvSpPr>
        <p:spPr>
          <a:xfrm>
            <a:off x="8913425" y="2121481"/>
            <a:ext cx="2239716" cy="230832"/>
          </a:xfrm>
          <a:prstGeom prst="rect">
            <a:avLst/>
          </a:prstGeom>
          <a:noFill/>
        </p:spPr>
        <p:txBody>
          <a:bodyPr wrap="none" rtlCol="0">
            <a:spAutoFit/>
          </a:bodyPr>
          <a:lstStyle/>
          <a:p>
            <a:r>
              <a:rPr lang="it-IT" sz="900" b="1" dirty="0">
                <a:latin typeface="Agency FB" panose="020B0503020202020204" pitchFamily="34" charset="0"/>
              </a:rPr>
              <a:t>ISS ENEA ISPRA INRIM INAF INFN OGS CREA INGV CNR</a:t>
            </a:r>
          </a:p>
        </p:txBody>
      </p:sp>
    </p:spTree>
    <p:extLst>
      <p:ext uri="{BB962C8B-B14F-4D97-AF65-F5344CB8AC3E}">
        <p14:creationId xmlns:p14="http://schemas.microsoft.com/office/powerpoint/2010/main" val="23708728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18063</TotalTime>
  <Words>3191</Words>
  <Application>Microsoft Office PowerPoint</Application>
  <PresentationFormat>Widescreen</PresentationFormat>
  <Paragraphs>417</Paragraphs>
  <Slides>20</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20</vt:i4>
      </vt:variant>
    </vt:vector>
  </HeadingPairs>
  <TitlesOfParts>
    <vt:vector size="32" baseType="lpstr">
      <vt:lpstr>MS Gothic</vt:lpstr>
      <vt:lpstr>Agency FB</vt:lpstr>
      <vt:lpstr>Aptos</vt:lpstr>
      <vt:lpstr>Aptos Display</vt:lpstr>
      <vt:lpstr>Arial</vt:lpstr>
      <vt:lpstr>Arial BoldMT</vt:lpstr>
      <vt:lpstr>ArialMT</vt:lpstr>
      <vt:lpstr>Calibri</vt:lpstr>
      <vt:lpstr>Helvetica Neue</vt:lpstr>
      <vt:lpstr>Roboto</vt:lpstr>
      <vt:lpstr>Roboto Light</vt:lpstr>
      <vt:lpstr>Tema di Office</vt:lpstr>
      <vt:lpstr>           Un lungo cammino: le nuove sfide della scienza aperta    Secondo convegno nazionale del gruppo di lavoro Open Science della CoPER      Monitoraggio delle APC negli EPR Gruppo di lavoro Accesso alle pubblicazioni   Monica Sala (ENEA), Daniela Palma (ENEA); Anna Grazia Chiodetti (INGV),  Emanuela Secinaro (INRIM), Antonella Gasperini (INAF); Laura Abrami (INAF),  Gioia Delbello (INAF); Filomena Severino (ISPRA) </vt:lpstr>
      <vt:lpstr>Monitoraggio delle APC negli EPR</vt:lpstr>
      <vt:lpstr>Dove eravamo rimasti? 1mo Convegno GLOS CoPER 6-7/12/2022 DOCUMENTO FINALE "Prossimi Passi" https://doi.org/10.15161/oar.it/76963 </vt:lpstr>
      <vt:lpstr>Risultati Sondaggio sulle politiche OS e accesso alle pubblicazioni</vt:lpstr>
      <vt:lpstr>Politiche Istituzionali</vt:lpstr>
      <vt:lpstr>Dati politico-strutturali</vt:lpstr>
      <vt:lpstr>Presentazione standard di PowerPoint</vt:lpstr>
      <vt:lpstr> (Terzo) Monitoraggio delle Politiche e infrastrutture per l’Open Access per pubblicazioni e letteratura grigia (2024) https://www.openaccessrepository.it/record/211798 </vt:lpstr>
      <vt:lpstr>TABELLA RIASSUNTIVA</vt:lpstr>
      <vt:lpstr>Elementi rilevanti</vt:lpstr>
      <vt:lpstr>Elementi rilevanti</vt:lpstr>
      <vt:lpstr>CRITICITA’ e SINTESI RISULTATI TERZO SONDAGGIO</vt:lpstr>
      <vt:lpstr>Monitoraggio della spesa negli EPR: I contratti trasformativi  EPR GdL Accesso alle PUBBLICAZIONI</vt:lpstr>
      <vt:lpstr>Presentazione standard di PowerPoint</vt:lpstr>
      <vt:lpstr>CRITICITA’ DI ANALISI</vt:lpstr>
      <vt:lpstr>Monitoraggio APC negli EPR: I capitoli di Spesa doi: 10.15161/oar.it/143140 </vt:lpstr>
      <vt:lpstr>Linee Guida per il Monitoraggio APC negli EPR</vt:lpstr>
      <vt:lpstr>Stato del monitoraggio della spesa</vt:lpstr>
      <vt:lpstr>In conclusione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lungo cammino: le nuove sfide della scienza aperta Secondo convegno nazionale del gruppo di lavoro Open Science della CoPER    Aula Bruno Touschek - Laboratori Nazionali di Frascati INFN 27 Novembre, ore 14.00 -18.30 - 28 Novembre, ore 8.30 – 14.00   Gruppo di lavoro: Accesso alle pubblicazioni  Anna Grazia Chiodetti (INGV), Emanuela Secinaro (INRIM), Antonella Gasperini (INAF); Laura Abrami (INAF), Monica Sala (ENEA), Daniela Palma (ENEA); Filomena Severino (Ispra ambiente); Gioa del Bello (INAF)</dc:title>
  <dc:creator>Monica Sala</dc:creator>
  <cp:lastModifiedBy>Monica Sala</cp:lastModifiedBy>
  <cp:revision>27</cp:revision>
  <cp:lastPrinted>2024-11-19T11:58:01Z</cp:lastPrinted>
  <dcterms:created xsi:type="dcterms:W3CDTF">2024-11-10T17:17:27Z</dcterms:created>
  <dcterms:modified xsi:type="dcterms:W3CDTF">2024-11-25T14:30:42Z</dcterms:modified>
</cp:coreProperties>
</file>