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drawings/drawing6.xml" ContentType="application/vnd.openxmlformats-officedocument.drawingml.chartshapes+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1.xml" ContentType="application/vnd.openxmlformats-officedocument.presentationml.notesSlid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charts/chartEx2.xml" ContentType="application/vnd.ms-office.chartex+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6"/>
  </p:notesMasterIdLst>
  <p:handoutMasterIdLst>
    <p:handoutMasterId r:id="rId17"/>
  </p:handoutMasterIdLst>
  <p:sldIdLst>
    <p:sldId id="256" r:id="rId2"/>
    <p:sldId id="329" r:id="rId3"/>
    <p:sldId id="328" r:id="rId4"/>
    <p:sldId id="317" r:id="rId5"/>
    <p:sldId id="318" r:id="rId6"/>
    <p:sldId id="319" r:id="rId7"/>
    <p:sldId id="320" r:id="rId8"/>
    <p:sldId id="321" r:id="rId9"/>
    <p:sldId id="322" r:id="rId10"/>
    <p:sldId id="323" r:id="rId11"/>
    <p:sldId id="324" r:id="rId12"/>
    <p:sldId id="325" r:id="rId13"/>
    <p:sldId id="332" r:id="rId14"/>
    <p:sldId id="327" r:id="rId15"/>
  </p:sldIdLst>
  <p:sldSz cx="12192000" cy="6858000"/>
  <p:notesSz cx="12192000" cy="6858000"/>
  <p:embeddedFontLst>
    <p:embeddedFont>
      <p:font typeface="Calibri" panose="020F0502020204030204" pitchFamily="34" charset="0"/>
      <p:regular r:id="rId18"/>
      <p:bold r:id="rId19"/>
      <p:italic r:id="rId20"/>
      <p:boldItalic r:id="rId21"/>
    </p:embeddedFont>
    <p:embeddedFont>
      <p:font typeface="Montserrat" panose="00000500000000000000" pitchFamily="2" charset="0"/>
      <p:regular r:id="rId22"/>
      <p:bold r:id="rId23"/>
      <p:italic r:id="rId24"/>
      <p:boldItalic r:id="rId25"/>
    </p:embeddedFont>
    <p:embeddedFont>
      <p:font typeface="Montserrat ExtraBold" panose="00000900000000000000" pitchFamily="2" charset="0"/>
      <p:bold r:id="rId26"/>
      <p:boldItalic r:id="rId27"/>
    </p:embeddedFont>
    <p:embeddedFont>
      <p:font typeface="Montserrat Medium" panose="00000600000000000000" pitchFamily="2" charset="0"/>
      <p:regular r:id="rId28"/>
      <p:italic r:id="rId29"/>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E5E"/>
    <a:srgbClr val="FF5050"/>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2" autoAdjust="0"/>
    <p:restoredTop sz="95033" autoAdjust="0"/>
  </p:normalViewPr>
  <p:slideViewPr>
    <p:cSldViewPr snapToGrid="0" snapToObjects="1">
      <p:cViewPr varScale="1">
        <p:scale>
          <a:sx n="78" d="100"/>
          <a:sy n="78" d="100"/>
        </p:scale>
        <p:origin x="1214" y="139"/>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3" d="100"/>
          <a:sy n="83" d="100"/>
        </p:scale>
        <p:origin x="538"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3.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4.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Roberta\ownCloud%20-%20roberta.maggi@biblio4.area.ge.cnr.it\Roberta\GDL%20Acquisizioni\Contratti%20CNR%20Roberta\Per%20controllo%20APC%20R&amp;P\APC%20foglio%20ultimissimo%20buono.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6.xml"/><Relationship Id="rId4" Type="http://schemas.openxmlformats.org/officeDocument/2006/relationships/package" Target="../embeddings/Microsoft_Excel_Worksheet7.xlsx"/></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Roberta\ownCloud%20-%20roberta.maggi@biblio4.area.ge.cnr.it\Roberta\GDL%20Acquisizioni\Contratti%20CNR%20Roberta\Per%20controllo%20APC%20R&amp;P\APC%20foglio%20ultimissimo%20buono.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oleObject" Target="Cartel1" TargetMode="External"/><Relationship Id="rId4" Type="http://schemas.openxmlformats.org/officeDocument/2006/relationships/themeOverride" Target="../theme/themeOverride1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EB5E5E"/>
            </a:solidFill>
            <a:ln>
              <a:noFill/>
            </a:ln>
            <a:effectLst/>
          </c:spPr>
          <c:invertIfNegative val="0"/>
          <c:cat>
            <c:strRef>
              <c:f>Foglio1!$E$2:$E$11</c:f>
              <c:strCache>
                <c:ptCount val="10"/>
                <c:pt idx="0">
                  <c:v>CUP 2020-2023</c:v>
                </c:pt>
                <c:pt idx="1">
                  <c:v>IOP 2023</c:v>
                </c:pt>
                <c:pt idx="2">
                  <c:v>ACM 2022-2023</c:v>
                </c:pt>
                <c:pt idx="3">
                  <c:v>AIP 2020,2021,2023</c:v>
                </c:pt>
                <c:pt idx="4">
                  <c:v>IEEE 2020-2023</c:v>
                </c:pt>
                <c:pt idx="5">
                  <c:v>ACS 2021-2023</c:v>
                </c:pt>
                <c:pt idx="6">
                  <c:v>RSC 2020-2023</c:v>
                </c:pt>
                <c:pt idx="7">
                  <c:v>Wiley 2021-2023</c:v>
                </c:pt>
                <c:pt idx="8">
                  <c:v>Springer 2021-2023</c:v>
                </c:pt>
                <c:pt idx="9">
                  <c:v>Elsevier 2023</c:v>
                </c:pt>
              </c:strCache>
            </c:strRef>
          </c:cat>
          <c:val>
            <c:numRef>
              <c:f>Foglio1!$F$2:$F$11</c:f>
              <c:numCache>
                <c:formatCode>General</c:formatCode>
                <c:ptCount val="10"/>
                <c:pt idx="0">
                  <c:v>26</c:v>
                </c:pt>
                <c:pt idx="1">
                  <c:v>32</c:v>
                </c:pt>
                <c:pt idx="2">
                  <c:v>52</c:v>
                </c:pt>
                <c:pt idx="3">
                  <c:v>91</c:v>
                </c:pt>
                <c:pt idx="4">
                  <c:v>122</c:v>
                </c:pt>
                <c:pt idx="5">
                  <c:v>138</c:v>
                </c:pt>
                <c:pt idx="6">
                  <c:v>167</c:v>
                </c:pt>
                <c:pt idx="7">
                  <c:v>271</c:v>
                </c:pt>
                <c:pt idx="8">
                  <c:v>276</c:v>
                </c:pt>
                <c:pt idx="9">
                  <c:v>406</c:v>
                </c:pt>
              </c:numCache>
            </c:numRef>
          </c:val>
          <c:extLst>
            <c:ext xmlns:c16="http://schemas.microsoft.com/office/drawing/2014/chart" uri="{C3380CC4-5D6E-409C-BE32-E72D297353CC}">
              <c16:uniqueId val="{00000000-FEF1-4DD5-833E-A0890CC8A853}"/>
            </c:ext>
          </c:extLst>
        </c:ser>
        <c:dLbls>
          <c:showLegendKey val="0"/>
          <c:showVal val="0"/>
          <c:showCatName val="0"/>
          <c:showSerName val="0"/>
          <c:showPercent val="0"/>
          <c:showBubbleSize val="0"/>
        </c:dLbls>
        <c:gapWidth val="182"/>
        <c:axId val="1397759056"/>
        <c:axId val="1397755216"/>
      </c:barChart>
      <c:catAx>
        <c:axId val="1397759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1397755216"/>
        <c:crosses val="autoZero"/>
        <c:auto val="1"/>
        <c:lblAlgn val="ctr"/>
        <c:lblOffset val="100"/>
        <c:noMultiLvlLbl val="0"/>
      </c:catAx>
      <c:valAx>
        <c:axId val="1397755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39775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anni'!$K$14:$K$18</c:f>
              <c:strCache>
                <c:ptCount val="4"/>
                <c:pt idx="0">
                  <c:v>RSC 2020 CNR</c:v>
                </c:pt>
                <c:pt idx="1">
                  <c:v>RSC 2021 CNR</c:v>
                </c:pt>
                <c:pt idx="2">
                  <c:v>RSC 2022 CNR</c:v>
                </c:pt>
                <c:pt idx="3">
                  <c:v>RSC 2023 CNR</c:v>
                </c:pt>
              </c:strCache>
            </c:strRef>
          </c:cat>
          <c:val>
            <c:numRef>
              <c:f>'andamento anni'!$L$14:$L$18</c:f>
              <c:numCache>
                <c:formatCode>General</c:formatCode>
                <c:ptCount val="5"/>
                <c:pt idx="0">
                  <c:v>47</c:v>
                </c:pt>
                <c:pt idx="1">
                  <c:v>48</c:v>
                </c:pt>
                <c:pt idx="2">
                  <c:v>33</c:v>
                </c:pt>
                <c:pt idx="3">
                  <c:v>39</c:v>
                </c:pt>
              </c:numCache>
            </c:numRef>
          </c:val>
          <c:smooth val="0"/>
          <c:extLst>
            <c:ext xmlns:c16="http://schemas.microsoft.com/office/drawing/2014/chart" uri="{C3380CC4-5D6E-409C-BE32-E72D297353CC}">
              <c16:uniqueId val="{00000000-FC98-4590-9C82-1BF3BFB101FB}"/>
            </c:ext>
          </c:extLst>
        </c:ser>
        <c:dLbls>
          <c:showLegendKey val="0"/>
          <c:showVal val="0"/>
          <c:showCatName val="0"/>
          <c:showSerName val="0"/>
          <c:showPercent val="0"/>
          <c:showBubbleSize val="0"/>
        </c:dLbls>
        <c:smooth val="0"/>
        <c:axId val="146710143"/>
        <c:axId val="146725983"/>
      </c:lineChart>
      <c:catAx>
        <c:axId val="146710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146725983"/>
        <c:crosses val="autoZero"/>
        <c:auto val="1"/>
        <c:lblAlgn val="ctr"/>
        <c:lblOffset val="100"/>
        <c:noMultiLvlLbl val="0"/>
      </c:catAx>
      <c:valAx>
        <c:axId val="146725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46710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7F4-450F-9C29-5084DA8A877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7F4-450F-9C29-5084DA8A877D}"/>
              </c:ext>
            </c:extLst>
          </c:dPt>
          <c:dPt>
            <c:idx val="2"/>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F7F4-450F-9C29-5084DA8A877D}"/>
              </c:ext>
            </c:extLst>
          </c:dPt>
          <c:dPt>
            <c:idx val="3"/>
            <c:bubble3D val="0"/>
            <c:spPr>
              <a:solidFill>
                <a:schemeClr val="tx1">
                  <a:lumMod val="65000"/>
                  <a:lumOff val="3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F7F4-450F-9C29-5084DA8A877D}"/>
              </c:ext>
            </c:extLst>
          </c:dPt>
          <c:dLbls>
            <c:dLbl>
              <c:idx val="0"/>
              <c:layout>
                <c:manualLayout>
                  <c:x val="2.7132839101854753E-2"/>
                  <c:y val="-0.2040141208763998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7F4-450F-9C29-5084DA8A877D}"/>
                </c:ext>
              </c:extLst>
            </c:dLbl>
            <c:dLbl>
              <c:idx val="1"/>
              <c:layout>
                <c:manualLayout>
                  <c:x val="4.4493625949071558E-3"/>
                  <c:y val="-0.1001874765654293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F4-450F-9C29-5084DA8A877D}"/>
                </c:ext>
              </c:extLst>
            </c:dLbl>
            <c:dLbl>
              <c:idx val="3"/>
              <c:layout>
                <c:manualLayout>
                  <c:x val="6.6646411278200299E-2"/>
                  <c:y val="-2.1677243174791829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7F4-450F-9C29-5084DA8A877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Conteggi!$A$24:$A$27</c:f>
              <c:strCache>
                <c:ptCount val="4"/>
                <c:pt idx="0">
                  <c:v>Gold</c:v>
                </c:pt>
                <c:pt idx="1">
                  <c:v>Hybrid</c:v>
                </c:pt>
                <c:pt idx="2">
                  <c:v>Libri</c:v>
                </c:pt>
                <c:pt idx="3">
                  <c:v>esclusi</c:v>
                </c:pt>
              </c:strCache>
            </c:strRef>
          </c:cat>
          <c:val>
            <c:numRef>
              <c:f>Conteggi!$C$24:$C$27</c:f>
              <c:numCache>
                <c:formatCode>0%</c:formatCode>
                <c:ptCount val="4"/>
                <c:pt idx="0">
                  <c:v>0.70715835140997829</c:v>
                </c:pt>
                <c:pt idx="1">
                  <c:v>0.14642082429501085</c:v>
                </c:pt>
                <c:pt idx="2">
                  <c:v>1.193058568329718E-2</c:v>
                </c:pt>
                <c:pt idx="3">
                  <c:v>0.13449023861171366</c:v>
                </c:pt>
              </c:numCache>
            </c:numRef>
          </c:val>
          <c:extLst>
            <c:ext xmlns:c16="http://schemas.microsoft.com/office/drawing/2014/chart" uri="{C3380CC4-5D6E-409C-BE32-E72D297353CC}">
              <c16:uniqueId val="{00000008-F7F4-450F-9C29-5084DA8A877D}"/>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0000"/>
            </a:solidFill>
            <a:ln>
              <a:noFill/>
            </a:ln>
            <a:effectLst/>
          </c:spPr>
          <c:invertIfNegative val="0"/>
          <c:dPt>
            <c:idx val="0"/>
            <c:invertIfNegative val="0"/>
            <c:bubble3D val="0"/>
            <c:spPr>
              <a:solidFill>
                <a:srgbClr val="EB5E5E"/>
              </a:solidFill>
              <a:ln>
                <a:noFill/>
              </a:ln>
              <a:effectLst/>
            </c:spPr>
            <c:extLst>
              <c:ext xmlns:c16="http://schemas.microsoft.com/office/drawing/2014/chart" uri="{C3380CC4-5D6E-409C-BE32-E72D297353CC}">
                <c16:uniqueId val="{00000009-4F62-41D1-B349-1BE5367710DA}"/>
              </c:ext>
            </c:extLst>
          </c:dPt>
          <c:dPt>
            <c:idx val="1"/>
            <c:invertIfNegative val="0"/>
            <c:bubble3D val="0"/>
            <c:spPr>
              <a:solidFill>
                <a:srgbClr val="EB5E5E"/>
              </a:solidFill>
              <a:ln>
                <a:noFill/>
              </a:ln>
              <a:effectLst/>
            </c:spPr>
            <c:extLst>
              <c:ext xmlns:c16="http://schemas.microsoft.com/office/drawing/2014/chart" uri="{C3380CC4-5D6E-409C-BE32-E72D297353CC}">
                <c16:uniqueId val="{00000008-4F62-41D1-B349-1BE5367710DA}"/>
              </c:ext>
            </c:extLst>
          </c:dPt>
          <c:dPt>
            <c:idx val="2"/>
            <c:invertIfNegative val="0"/>
            <c:bubble3D val="0"/>
            <c:spPr>
              <a:solidFill>
                <a:srgbClr val="EB5E5E"/>
              </a:solidFill>
              <a:ln>
                <a:noFill/>
              </a:ln>
              <a:effectLst/>
            </c:spPr>
            <c:extLst>
              <c:ext xmlns:c16="http://schemas.microsoft.com/office/drawing/2014/chart" uri="{C3380CC4-5D6E-409C-BE32-E72D297353CC}">
                <c16:uniqueId val="{00000007-4F62-41D1-B349-1BE5367710DA}"/>
              </c:ext>
            </c:extLst>
          </c:dPt>
          <c:dPt>
            <c:idx val="3"/>
            <c:invertIfNegative val="0"/>
            <c:bubble3D val="0"/>
            <c:spPr>
              <a:solidFill>
                <a:srgbClr val="EB5E5E"/>
              </a:solidFill>
              <a:ln>
                <a:noFill/>
              </a:ln>
              <a:effectLst/>
            </c:spPr>
            <c:extLst>
              <c:ext xmlns:c16="http://schemas.microsoft.com/office/drawing/2014/chart" uri="{C3380CC4-5D6E-409C-BE32-E72D297353CC}">
                <c16:uniqueId val="{00000006-4F62-41D1-B349-1BE5367710DA}"/>
              </c:ext>
            </c:extLst>
          </c:dPt>
          <c:dPt>
            <c:idx val="4"/>
            <c:invertIfNegative val="0"/>
            <c:bubble3D val="0"/>
            <c:spPr>
              <a:solidFill>
                <a:srgbClr val="EB5E5E"/>
              </a:solidFill>
              <a:ln>
                <a:noFill/>
              </a:ln>
              <a:effectLst/>
            </c:spPr>
            <c:extLst>
              <c:ext xmlns:c16="http://schemas.microsoft.com/office/drawing/2014/chart" uri="{C3380CC4-5D6E-409C-BE32-E72D297353CC}">
                <c16:uniqueId val="{00000005-4F62-41D1-B349-1BE5367710DA}"/>
              </c:ext>
            </c:extLst>
          </c:dPt>
          <c:dPt>
            <c:idx val="5"/>
            <c:invertIfNegative val="0"/>
            <c:bubble3D val="0"/>
            <c:spPr>
              <a:solidFill>
                <a:srgbClr val="EB5E5E"/>
              </a:solidFill>
              <a:ln>
                <a:noFill/>
              </a:ln>
              <a:effectLst/>
            </c:spPr>
            <c:extLst>
              <c:ext xmlns:c16="http://schemas.microsoft.com/office/drawing/2014/chart" uri="{C3380CC4-5D6E-409C-BE32-E72D297353CC}">
                <c16:uniqueId val="{00000004-4F62-41D1-B349-1BE5367710DA}"/>
              </c:ext>
            </c:extLst>
          </c:dPt>
          <c:dPt>
            <c:idx val="6"/>
            <c:invertIfNegative val="0"/>
            <c:bubble3D val="0"/>
            <c:spPr>
              <a:solidFill>
                <a:srgbClr val="EB5E5E"/>
              </a:solidFill>
              <a:ln>
                <a:noFill/>
              </a:ln>
              <a:effectLst/>
            </c:spPr>
            <c:extLst>
              <c:ext xmlns:c16="http://schemas.microsoft.com/office/drawing/2014/chart" uri="{C3380CC4-5D6E-409C-BE32-E72D297353CC}">
                <c16:uniqueId val="{00000003-4F62-41D1-B349-1BE5367710DA}"/>
              </c:ext>
            </c:extLst>
          </c:dPt>
          <c:dPt>
            <c:idx val="7"/>
            <c:invertIfNegative val="0"/>
            <c:bubble3D val="0"/>
            <c:spPr>
              <a:solidFill>
                <a:srgbClr val="FF5050"/>
              </a:solidFill>
              <a:ln>
                <a:noFill/>
              </a:ln>
              <a:effectLst/>
            </c:spPr>
            <c:extLst>
              <c:ext xmlns:c16="http://schemas.microsoft.com/office/drawing/2014/chart" uri="{C3380CC4-5D6E-409C-BE32-E72D297353CC}">
                <c16:uniqueId val="{00000002-4F62-41D1-B349-1BE5367710DA}"/>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'Ultimo Gold'!$A$1:$A$15</c:f>
              <c:strCache>
                <c:ptCount val="15"/>
                <c:pt idx="0">
                  <c:v>Cells</c:v>
                </c:pt>
                <c:pt idx="1">
                  <c:v>Frontiers in Environmental Science</c:v>
                </c:pt>
                <c:pt idx="2">
                  <c:v>Frontiers in Microbiology</c:v>
                </c:pt>
                <c:pt idx="3">
                  <c:v>Optics Express</c:v>
                </c:pt>
                <c:pt idx="4">
                  <c:v>Molecules</c:v>
                </c:pt>
                <c:pt idx="5">
                  <c:v>Plos One</c:v>
                </c:pt>
                <c:pt idx="6">
                  <c:v>Polymers</c:v>
                </c:pt>
                <c:pt idx="7">
                  <c:v>Sensors</c:v>
                </c:pt>
                <c:pt idx="8">
                  <c:v>Biomedicines</c:v>
                </c:pt>
                <c:pt idx="9">
                  <c:v>Nature Communications</c:v>
                </c:pt>
                <c:pt idx="10">
                  <c:v>Water</c:v>
                </c:pt>
                <c:pt idx="11">
                  <c:v>Sustainability</c:v>
                </c:pt>
                <c:pt idx="12">
                  <c:v>International Journal of Molecular Sciences</c:v>
                </c:pt>
                <c:pt idx="13">
                  <c:v>Frontiers in Marine Science</c:v>
                </c:pt>
                <c:pt idx="14">
                  <c:v>Scientific Reports</c:v>
                </c:pt>
              </c:strCache>
            </c:strRef>
          </c:cat>
          <c:val>
            <c:numRef>
              <c:f>'Ultimo Gold'!$B$1:$B$15</c:f>
              <c:numCache>
                <c:formatCode>General</c:formatCode>
                <c:ptCount val="15"/>
                <c:pt idx="0">
                  <c:v>7</c:v>
                </c:pt>
                <c:pt idx="1">
                  <c:v>7</c:v>
                </c:pt>
                <c:pt idx="2">
                  <c:v>7</c:v>
                </c:pt>
                <c:pt idx="3">
                  <c:v>8</c:v>
                </c:pt>
                <c:pt idx="4">
                  <c:v>9</c:v>
                </c:pt>
                <c:pt idx="5">
                  <c:v>9</c:v>
                </c:pt>
                <c:pt idx="6">
                  <c:v>9</c:v>
                </c:pt>
                <c:pt idx="7">
                  <c:v>9</c:v>
                </c:pt>
                <c:pt idx="8">
                  <c:v>10</c:v>
                </c:pt>
                <c:pt idx="9">
                  <c:v>11</c:v>
                </c:pt>
                <c:pt idx="10">
                  <c:v>13</c:v>
                </c:pt>
                <c:pt idx="11">
                  <c:v>16</c:v>
                </c:pt>
                <c:pt idx="12">
                  <c:v>19</c:v>
                </c:pt>
                <c:pt idx="13">
                  <c:v>23</c:v>
                </c:pt>
                <c:pt idx="14">
                  <c:v>37</c:v>
                </c:pt>
              </c:numCache>
            </c:numRef>
          </c:val>
          <c:extLst>
            <c:ext xmlns:c16="http://schemas.microsoft.com/office/drawing/2014/chart" uri="{C3380CC4-5D6E-409C-BE32-E72D297353CC}">
              <c16:uniqueId val="{00000000-4F62-41D1-B349-1BE5367710DA}"/>
            </c:ext>
          </c:extLst>
        </c:ser>
        <c:dLbls>
          <c:showLegendKey val="0"/>
          <c:showVal val="1"/>
          <c:showCatName val="0"/>
          <c:showSerName val="0"/>
          <c:showPercent val="0"/>
          <c:showBubbleSize val="0"/>
        </c:dLbls>
        <c:gapWidth val="6"/>
        <c:axId val="1263703039"/>
        <c:axId val="1263703455"/>
      </c:barChart>
      <c:catAx>
        <c:axId val="12637030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1" u="none" strike="noStrike"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1263703455"/>
        <c:crosses val="autoZero"/>
        <c:auto val="1"/>
        <c:lblAlgn val="ctr"/>
        <c:lblOffset val="100"/>
        <c:noMultiLvlLbl val="0"/>
      </c:catAx>
      <c:valAx>
        <c:axId val="1263703455"/>
        <c:scaling>
          <c:orientation val="minMax"/>
        </c:scaling>
        <c:delete val="1"/>
        <c:axPos val="b"/>
        <c:numFmt formatCode="General" sourceLinked="1"/>
        <c:majorTickMark val="none"/>
        <c:minorTickMark val="none"/>
        <c:tickLblPos val="nextTo"/>
        <c:crossAx val="1263703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FF0000"/>
            </a:solidFill>
            <a:ln>
              <a:noFill/>
            </a:ln>
            <a:effectLst/>
          </c:spPr>
          <c:invertIfNegative val="0"/>
          <c:cat>
            <c:strRef>
              <c:f>'Altro calcolo Hybrid'!$A$128:$A$142</c:f>
              <c:strCache>
                <c:ptCount val="15"/>
                <c:pt idx="0">
                  <c:v>ACM - Association for Computing Machinery</c:v>
                </c:pt>
                <c:pt idx="1">
                  <c:v>APS - American Physical Society</c:v>
                </c:pt>
                <c:pt idx="2">
                  <c:v>David Publishing Company</c:v>
                </c:pt>
                <c:pt idx="3">
                  <c:v>Edizioni E.T.S.</c:v>
                </c:pt>
                <c:pt idx="4">
                  <c:v>OSA -  The Optical Society of America</c:v>
                </c:pt>
                <c:pt idx="5">
                  <c:v>ACS - American Chemical Society</c:v>
                </c:pt>
                <c:pt idx="6">
                  <c:v>IOP - Institute of Physics</c:v>
                </c:pt>
                <c:pt idx="7">
                  <c:v>PNAS</c:v>
                </c:pt>
                <c:pt idx="8">
                  <c:v>RSC - Royal Society of Chemistry</c:v>
                </c:pt>
                <c:pt idx="9">
                  <c:v>Taylor &amp; Francis</c:v>
                </c:pt>
                <c:pt idx="10">
                  <c:v>OUP - Oxford University Press</c:v>
                </c:pt>
                <c:pt idx="11">
                  <c:v>Wiley</c:v>
                </c:pt>
                <c:pt idx="12">
                  <c:v>Springer</c:v>
                </c:pt>
                <c:pt idx="13">
                  <c:v>IEEE - Institute of Electrical and Electronics Engineers</c:v>
                </c:pt>
                <c:pt idx="14">
                  <c:v>Elsevier</c:v>
                </c:pt>
              </c:strCache>
            </c:strRef>
          </c:cat>
          <c:val>
            <c:numRef>
              <c:f>'Altro calcolo Hybrid'!$B$128:$B$142</c:f>
              <c:numCache>
                <c:formatCode>General</c:formatCode>
                <c:ptCount val="15"/>
                <c:pt idx="0">
                  <c:v>1</c:v>
                </c:pt>
                <c:pt idx="1">
                  <c:v>1</c:v>
                </c:pt>
                <c:pt idx="2">
                  <c:v>1</c:v>
                </c:pt>
                <c:pt idx="3">
                  <c:v>1</c:v>
                </c:pt>
                <c:pt idx="4">
                  <c:v>1</c:v>
                </c:pt>
                <c:pt idx="5">
                  <c:v>2</c:v>
                </c:pt>
                <c:pt idx="6">
                  <c:v>2</c:v>
                </c:pt>
                <c:pt idx="7">
                  <c:v>2</c:v>
                </c:pt>
                <c:pt idx="8">
                  <c:v>3</c:v>
                </c:pt>
                <c:pt idx="9">
                  <c:v>3</c:v>
                </c:pt>
                <c:pt idx="10">
                  <c:v>5</c:v>
                </c:pt>
                <c:pt idx="11">
                  <c:v>10</c:v>
                </c:pt>
                <c:pt idx="12">
                  <c:v>12</c:v>
                </c:pt>
                <c:pt idx="13">
                  <c:v>13</c:v>
                </c:pt>
                <c:pt idx="14">
                  <c:v>51</c:v>
                </c:pt>
              </c:numCache>
            </c:numRef>
          </c:val>
          <c:extLst>
            <c:ext xmlns:c16="http://schemas.microsoft.com/office/drawing/2014/chart" uri="{C3380CC4-5D6E-409C-BE32-E72D297353CC}">
              <c16:uniqueId val="{00000000-D4EF-4B59-A43E-A0CF08AE6319}"/>
            </c:ext>
          </c:extLst>
        </c:ser>
        <c:dLbls>
          <c:showLegendKey val="0"/>
          <c:showVal val="0"/>
          <c:showCatName val="0"/>
          <c:showSerName val="0"/>
          <c:showPercent val="0"/>
          <c:showBubbleSize val="0"/>
        </c:dLbls>
        <c:gapWidth val="182"/>
        <c:axId val="786881152"/>
        <c:axId val="786882400"/>
      </c:barChart>
      <c:catAx>
        <c:axId val="786881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1"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786882400"/>
        <c:crosses val="autoZero"/>
        <c:auto val="1"/>
        <c:lblAlgn val="ctr"/>
        <c:lblOffset val="100"/>
        <c:noMultiLvlLbl val="0"/>
      </c:catAx>
      <c:valAx>
        <c:axId val="786882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8688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'R&amp;P Hy-Go 2023'!$F$2</c:f>
              <c:strCache>
                <c:ptCount val="1"/>
                <c:pt idx="0">
                  <c:v>Hybrid</c:v>
                </c:pt>
              </c:strCache>
            </c:strRef>
          </c:tx>
          <c:spPr>
            <a:solidFill>
              <a:srgbClr val="000000">
                <a:lumMod val="65000"/>
                <a:lumOff val="35000"/>
              </a:srgbClr>
            </a:solidFill>
            <a:ln>
              <a:noFill/>
            </a:ln>
            <a:effectLst/>
          </c:spPr>
          <c:invertIfNegative val="0"/>
          <c:cat>
            <c:strRef>
              <c:f>'R&amp;P Hy-Go 2023'!$G$1:$P$1</c:f>
              <c:strCache>
                <c:ptCount val="10"/>
                <c:pt idx="0">
                  <c:v>Elsevier</c:v>
                </c:pt>
                <c:pt idx="1">
                  <c:v>Springer</c:v>
                </c:pt>
                <c:pt idx="2">
                  <c:v>Wiley</c:v>
                </c:pt>
                <c:pt idx="3">
                  <c:v>IEEE</c:v>
                </c:pt>
                <c:pt idx="4">
                  <c:v>ACS</c:v>
                </c:pt>
                <c:pt idx="5">
                  <c:v>RSC</c:v>
                </c:pt>
                <c:pt idx="6">
                  <c:v>IOP</c:v>
                </c:pt>
                <c:pt idx="7">
                  <c:v>ACM</c:v>
                </c:pt>
                <c:pt idx="8">
                  <c:v>AIP</c:v>
                </c:pt>
                <c:pt idx="9">
                  <c:v>CUP</c:v>
                </c:pt>
              </c:strCache>
            </c:strRef>
          </c:cat>
          <c:val>
            <c:numRef>
              <c:f>'R&amp;P Hy-Go 2023'!$G$2:$P$2</c:f>
              <c:numCache>
                <c:formatCode>General</c:formatCode>
                <c:ptCount val="10"/>
                <c:pt idx="0">
                  <c:v>369</c:v>
                </c:pt>
                <c:pt idx="1">
                  <c:v>121</c:v>
                </c:pt>
                <c:pt idx="2">
                  <c:v>120</c:v>
                </c:pt>
                <c:pt idx="3">
                  <c:v>41</c:v>
                </c:pt>
                <c:pt idx="4">
                  <c:v>48</c:v>
                </c:pt>
                <c:pt idx="5">
                  <c:v>27</c:v>
                </c:pt>
                <c:pt idx="6">
                  <c:v>28</c:v>
                </c:pt>
                <c:pt idx="7">
                  <c:v>5</c:v>
                </c:pt>
                <c:pt idx="8">
                  <c:v>23</c:v>
                </c:pt>
                <c:pt idx="9">
                  <c:v>8</c:v>
                </c:pt>
              </c:numCache>
            </c:numRef>
          </c:val>
          <c:extLst>
            <c:ext xmlns:c16="http://schemas.microsoft.com/office/drawing/2014/chart" uri="{C3380CC4-5D6E-409C-BE32-E72D297353CC}">
              <c16:uniqueId val="{00000000-7502-4167-8AFB-3A184A05C62C}"/>
            </c:ext>
          </c:extLst>
        </c:ser>
        <c:ser>
          <c:idx val="1"/>
          <c:order val="1"/>
          <c:tx>
            <c:strRef>
              <c:f>'R&amp;P Hy-Go 2023'!$F$3</c:f>
              <c:strCache>
                <c:ptCount val="1"/>
                <c:pt idx="0">
                  <c:v>Gold</c:v>
                </c:pt>
              </c:strCache>
            </c:strRef>
          </c:tx>
          <c:spPr>
            <a:solidFill>
              <a:srgbClr val="FFC000"/>
            </a:solidFill>
            <a:ln>
              <a:noFill/>
            </a:ln>
            <a:effectLst/>
          </c:spPr>
          <c:invertIfNegative val="0"/>
          <c:cat>
            <c:strRef>
              <c:f>'R&amp;P Hy-Go 2023'!$G$1:$P$1</c:f>
              <c:strCache>
                <c:ptCount val="10"/>
                <c:pt idx="0">
                  <c:v>Elsevier</c:v>
                </c:pt>
                <c:pt idx="1">
                  <c:v>Springer</c:v>
                </c:pt>
                <c:pt idx="2">
                  <c:v>Wiley</c:v>
                </c:pt>
                <c:pt idx="3">
                  <c:v>IEEE</c:v>
                </c:pt>
                <c:pt idx="4">
                  <c:v>ACS</c:v>
                </c:pt>
                <c:pt idx="5">
                  <c:v>RSC</c:v>
                </c:pt>
                <c:pt idx="6">
                  <c:v>IOP</c:v>
                </c:pt>
                <c:pt idx="7">
                  <c:v>ACM</c:v>
                </c:pt>
                <c:pt idx="8">
                  <c:v>AIP</c:v>
                </c:pt>
                <c:pt idx="9">
                  <c:v>CUP</c:v>
                </c:pt>
              </c:strCache>
            </c:strRef>
          </c:cat>
          <c:val>
            <c:numRef>
              <c:f>'R&amp;P Hy-Go 2023'!$G$3:$P$3</c:f>
              <c:numCache>
                <c:formatCode>General</c:formatCode>
                <c:ptCount val="10"/>
                <c:pt idx="0">
                  <c:v>37</c:v>
                </c:pt>
                <c:pt idx="3">
                  <c:v>29</c:v>
                </c:pt>
                <c:pt idx="5">
                  <c:v>12</c:v>
                </c:pt>
                <c:pt idx="6">
                  <c:v>4</c:v>
                </c:pt>
                <c:pt idx="9">
                  <c:v>1</c:v>
                </c:pt>
              </c:numCache>
            </c:numRef>
          </c:val>
          <c:extLst>
            <c:ext xmlns:c16="http://schemas.microsoft.com/office/drawing/2014/chart" uri="{C3380CC4-5D6E-409C-BE32-E72D297353CC}">
              <c16:uniqueId val="{00000001-7502-4167-8AFB-3A184A05C62C}"/>
            </c:ext>
          </c:extLst>
        </c:ser>
        <c:ser>
          <c:idx val="2"/>
          <c:order val="2"/>
          <c:tx>
            <c:strRef>
              <c:f>'R&amp;P Hy-Go 2023'!$F$4</c:f>
              <c:strCache>
                <c:ptCount val="1"/>
                <c:pt idx="0">
                  <c:v>OA Proceedings</c:v>
                </c:pt>
              </c:strCache>
            </c:strRef>
          </c:tx>
          <c:spPr>
            <a:solidFill>
              <a:srgbClr val="FF0000"/>
            </a:solidFill>
            <a:ln>
              <a:solidFill>
                <a:srgbClr val="EB5E5E"/>
              </a:solidFill>
            </a:ln>
            <a:effectLst/>
          </c:spPr>
          <c:invertIfNegative val="0"/>
          <c:cat>
            <c:strRef>
              <c:f>'R&amp;P Hy-Go 2023'!$G$1:$P$1</c:f>
              <c:strCache>
                <c:ptCount val="10"/>
                <c:pt idx="0">
                  <c:v>Elsevier</c:v>
                </c:pt>
                <c:pt idx="1">
                  <c:v>Springer</c:v>
                </c:pt>
                <c:pt idx="2">
                  <c:v>Wiley</c:v>
                </c:pt>
                <c:pt idx="3">
                  <c:v>IEEE</c:v>
                </c:pt>
                <c:pt idx="4">
                  <c:v>ACS</c:v>
                </c:pt>
                <c:pt idx="5">
                  <c:v>RSC</c:v>
                </c:pt>
                <c:pt idx="6">
                  <c:v>IOP</c:v>
                </c:pt>
                <c:pt idx="7">
                  <c:v>ACM</c:v>
                </c:pt>
                <c:pt idx="8">
                  <c:v>AIP</c:v>
                </c:pt>
                <c:pt idx="9">
                  <c:v>CUP</c:v>
                </c:pt>
              </c:strCache>
            </c:strRef>
          </c:cat>
          <c:val>
            <c:numRef>
              <c:f>'R&amp;P Hy-Go 2023'!$G$4:$P$4</c:f>
              <c:numCache>
                <c:formatCode>General</c:formatCode>
                <c:ptCount val="10"/>
                <c:pt idx="7">
                  <c:v>23</c:v>
                </c:pt>
              </c:numCache>
            </c:numRef>
          </c:val>
          <c:extLst>
            <c:ext xmlns:c16="http://schemas.microsoft.com/office/drawing/2014/chart" uri="{C3380CC4-5D6E-409C-BE32-E72D297353CC}">
              <c16:uniqueId val="{00000002-7502-4167-8AFB-3A184A05C62C}"/>
            </c:ext>
          </c:extLst>
        </c:ser>
        <c:dLbls>
          <c:showLegendKey val="0"/>
          <c:showVal val="0"/>
          <c:showCatName val="0"/>
          <c:showSerName val="0"/>
          <c:showPercent val="0"/>
          <c:showBubbleSize val="0"/>
        </c:dLbls>
        <c:gapWidth val="150"/>
        <c:overlap val="100"/>
        <c:axId val="1516796320"/>
        <c:axId val="1516803040"/>
      </c:barChart>
      <c:catAx>
        <c:axId val="1516796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1516803040"/>
        <c:crosses val="autoZero"/>
        <c:auto val="1"/>
        <c:lblAlgn val="ctr"/>
        <c:lblOffset val="100"/>
        <c:noMultiLvlLbl val="0"/>
      </c:catAx>
      <c:valAx>
        <c:axId val="1516803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16796320"/>
        <c:crosses val="autoZero"/>
        <c:crossBetween val="between"/>
      </c:valAx>
      <c:spPr>
        <a:noFill/>
        <a:ln>
          <a:noFill/>
        </a:ln>
        <a:effectLst/>
      </c:spPr>
    </c:plotArea>
    <c:legend>
      <c:legendPos val="b"/>
      <c:layout>
        <c:manualLayout>
          <c:xMode val="edge"/>
          <c:yMode val="edge"/>
          <c:x val="0.37904367808388151"/>
          <c:y val="0.40144366121856317"/>
          <c:w val="0.33711172103066461"/>
          <c:h val="6.045461163440403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F-121B-41C0-8B19-AFC24AECFA27}"/>
              </c:ext>
            </c:extLst>
          </c:dPt>
          <c:dPt>
            <c:idx val="1"/>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E-121B-41C0-8B19-AFC24AECFA27}"/>
              </c:ext>
            </c:extLst>
          </c:dPt>
          <c:dPt>
            <c:idx val="2"/>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D-121B-41C0-8B19-AFC24AECFA27}"/>
              </c:ext>
            </c:extLst>
          </c:dPt>
          <c:dPt>
            <c:idx val="3"/>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C-121B-41C0-8B19-AFC24AECFA27}"/>
              </c:ext>
            </c:extLst>
          </c:dPt>
          <c:dPt>
            <c:idx val="4"/>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B-121B-41C0-8B19-AFC24AECFA27}"/>
              </c:ext>
            </c:extLst>
          </c:dPt>
          <c:dPt>
            <c:idx val="5"/>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A-121B-41C0-8B19-AFC24AECFA27}"/>
              </c:ext>
            </c:extLst>
          </c:dPt>
          <c:dPt>
            <c:idx val="6"/>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9-121B-41C0-8B19-AFC24AECFA27}"/>
              </c:ext>
            </c:extLst>
          </c:dPt>
          <c:dPt>
            <c:idx val="7"/>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8-121B-41C0-8B19-AFC24AECFA27}"/>
              </c:ext>
            </c:extLst>
          </c:dPt>
          <c:dPt>
            <c:idx val="8"/>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7-121B-41C0-8B19-AFC24AECFA27}"/>
              </c:ext>
            </c:extLst>
          </c:dPt>
          <c:dPt>
            <c:idx val="9"/>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6-121B-41C0-8B19-AFC24AECFA27}"/>
              </c:ext>
            </c:extLst>
          </c:dPt>
          <c:dPt>
            <c:idx val="10"/>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5-121B-41C0-8B19-AFC24AECFA27}"/>
              </c:ext>
            </c:extLst>
          </c:dPt>
          <c:dPt>
            <c:idx val="11"/>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4-121B-41C0-8B19-AFC24AECFA27}"/>
              </c:ext>
            </c:extLst>
          </c:dPt>
          <c:dPt>
            <c:idx val="12"/>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3-121B-41C0-8B19-AFC24AECFA27}"/>
              </c:ext>
            </c:extLst>
          </c:dPt>
          <c:dPt>
            <c:idx val="13"/>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2-121B-41C0-8B19-AFC24AECFA27}"/>
              </c:ext>
            </c:extLst>
          </c:dPt>
          <c:dPt>
            <c:idx val="14"/>
            <c:invertIfNegative val="0"/>
            <c:bubble3D val="0"/>
            <c:spPr>
              <a:solidFill>
                <a:srgbClr val="FFC000"/>
              </a:solidFill>
              <a:ln>
                <a:noFill/>
              </a:ln>
              <a:effectLst/>
            </c:spPr>
            <c:extLst>
              <c:ext xmlns:c16="http://schemas.microsoft.com/office/drawing/2014/chart" uri="{C3380CC4-5D6E-409C-BE32-E72D297353CC}">
                <c16:uniqueId val="{00000001-9E61-403D-935D-AB05EF897DA7}"/>
              </c:ext>
            </c:extLst>
          </c:dPt>
          <c:cat>
            <c:strRef>
              <c:f>Foglio3!$A$774:$A$788</c:f>
              <c:strCache>
                <c:ptCount val="15"/>
                <c:pt idx="0">
                  <c:v>Applied Surface Science - Elsevier</c:v>
                </c:pt>
                <c:pt idx="1">
                  <c:v>Environ. Science and Pollution Research - Springer</c:v>
                </c:pt>
                <c:pt idx="2">
                  <c:v>IEEE Transac. Geoscience and Remote Sensing - IEEE</c:v>
                </c:pt>
                <c:pt idx="3">
                  <c:v>ACS Sustainable Chemistry &amp; Engineering - ACS</c:v>
                </c:pt>
                <c:pt idx="4">
                  <c:v>ACS Applied Materials &amp; Interfaces - ACS</c:v>
                </c:pt>
                <c:pt idx="5">
                  <c:v>Science of the Total Environment - Elsevier</c:v>
                </c:pt>
                <c:pt idx="6">
                  <c:v>Chemistry - A European Journal - Wiley</c:v>
                </c:pt>
                <c:pt idx="7">
                  <c:v>Applied Physics Letters - AIP</c:v>
                </c:pt>
                <c:pt idx="8">
                  <c:v>Nanoscale - RSC</c:v>
                </c:pt>
                <c:pt idx="9">
                  <c:v>The Journal of Physical Chemistry C - ACS</c:v>
                </c:pt>
                <c:pt idx="10">
                  <c:v>Journal of Materials Chemistry C - RSC</c:v>
                </c:pt>
                <c:pt idx="11">
                  <c:v>Journal of Chemical Physics - AIP</c:v>
                </c:pt>
                <c:pt idx="12">
                  <c:v>Physics of Fluids - AIP</c:v>
                </c:pt>
                <c:pt idx="13">
                  <c:v>Physical Chemistry Chemical Physics - RSC</c:v>
                </c:pt>
                <c:pt idx="14">
                  <c:v>IEEE Access - IEEE</c:v>
                </c:pt>
              </c:strCache>
            </c:strRef>
          </c:cat>
          <c:val>
            <c:numRef>
              <c:f>Foglio3!$B$774:$B$788</c:f>
              <c:numCache>
                <c:formatCode>General</c:formatCode>
                <c:ptCount val="15"/>
                <c:pt idx="0">
                  <c:v>9</c:v>
                </c:pt>
                <c:pt idx="1">
                  <c:v>9</c:v>
                </c:pt>
                <c:pt idx="2">
                  <c:v>9</c:v>
                </c:pt>
                <c:pt idx="3">
                  <c:v>10</c:v>
                </c:pt>
                <c:pt idx="4">
                  <c:v>11</c:v>
                </c:pt>
                <c:pt idx="5">
                  <c:v>11</c:v>
                </c:pt>
                <c:pt idx="6">
                  <c:v>12</c:v>
                </c:pt>
                <c:pt idx="7">
                  <c:v>14</c:v>
                </c:pt>
                <c:pt idx="8">
                  <c:v>14</c:v>
                </c:pt>
                <c:pt idx="9">
                  <c:v>15</c:v>
                </c:pt>
                <c:pt idx="10">
                  <c:v>16</c:v>
                </c:pt>
                <c:pt idx="11">
                  <c:v>19</c:v>
                </c:pt>
                <c:pt idx="12">
                  <c:v>19</c:v>
                </c:pt>
                <c:pt idx="13">
                  <c:v>33</c:v>
                </c:pt>
                <c:pt idx="14">
                  <c:v>43</c:v>
                </c:pt>
              </c:numCache>
            </c:numRef>
          </c:val>
          <c:extLst>
            <c:ext xmlns:c16="http://schemas.microsoft.com/office/drawing/2014/chart" uri="{C3380CC4-5D6E-409C-BE32-E72D297353CC}">
              <c16:uniqueId val="{00000002-9E61-403D-935D-AB05EF897DA7}"/>
            </c:ext>
          </c:extLst>
        </c:ser>
        <c:dLbls>
          <c:showLegendKey val="0"/>
          <c:showVal val="0"/>
          <c:showCatName val="0"/>
          <c:showSerName val="0"/>
          <c:showPercent val="0"/>
          <c:showBubbleSize val="0"/>
        </c:dLbls>
        <c:gapWidth val="182"/>
        <c:axId val="1577446240"/>
        <c:axId val="1577470240"/>
      </c:barChart>
      <c:catAx>
        <c:axId val="1577446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1577470240"/>
        <c:crosses val="autoZero"/>
        <c:auto val="1"/>
        <c:lblAlgn val="ctr"/>
        <c:lblOffset val="100"/>
        <c:noMultiLvlLbl val="0"/>
      </c:catAx>
      <c:valAx>
        <c:axId val="1577470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77446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4-68EF-4D9C-9FB0-7C0A66439308}"/>
              </c:ext>
            </c:extLst>
          </c:dPt>
          <c:dPt>
            <c:idx val="1"/>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5-68EF-4D9C-9FB0-7C0A66439308}"/>
              </c:ext>
            </c:extLst>
          </c:dPt>
          <c:dPt>
            <c:idx val="2"/>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6-68EF-4D9C-9FB0-7C0A66439308}"/>
              </c:ext>
            </c:extLst>
          </c:dPt>
          <c:dPt>
            <c:idx val="3"/>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8-68EF-4D9C-9FB0-7C0A66439308}"/>
              </c:ext>
            </c:extLst>
          </c:dPt>
          <c:dPt>
            <c:idx val="4"/>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7-68EF-4D9C-9FB0-7C0A66439308}"/>
              </c:ext>
            </c:extLst>
          </c:dPt>
          <c:dPt>
            <c:idx val="5"/>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9-68EF-4D9C-9FB0-7C0A66439308}"/>
              </c:ext>
            </c:extLst>
          </c:dPt>
          <c:dPt>
            <c:idx val="6"/>
            <c:invertIfNegative val="0"/>
            <c:bubble3D val="0"/>
            <c:spPr>
              <a:solidFill>
                <a:srgbClr val="FFC000"/>
              </a:solidFill>
              <a:ln>
                <a:noFill/>
              </a:ln>
              <a:effectLst/>
            </c:spPr>
            <c:extLst>
              <c:ext xmlns:c16="http://schemas.microsoft.com/office/drawing/2014/chart" uri="{C3380CC4-5D6E-409C-BE32-E72D297353CC}">
                <c16:uniqueId val="{00000001-4A54-4317-BB82-116DCD9BF005}"/>
              </c:ext>
            </c:extLst>
          </c:dPt>
          <c:dPt>
            <c:idx val="7"/>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A-68EF-4D9C-9FB0-7C0A66439308}"/>
              </c:ext>
            </c:extLst>
          </c:dPt>
          <c:dPt>
            <c:idx val="8"/>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B-68EF-4D9C-9FB0-7C0A66439308}"/>
              </c:ext>
            </c:extLst>
          </c:dPt>
          <c:dPt>
            <c:idx val="9"/>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C-68EF-4D9C-9FB0-7C0A66439308}"/>
              </c:ext>
            </c:extLst>
          </c:dPt>
          <c:dPt>
            <c:idx val="10"/>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D-68EF-4D9C-9FB0-7C0A66439308}"/>
              </c:ext>
            </c:extLst>
          </c:dPt>
          <c:dPt>
            <c:idx val="11"/>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E-68EF-4D9C-9FB0-7C0A66439308}"/>
              </c:ext>
            </c:extLst>
          </c:dPt>
          <c:dPt>
            <c:idx val="12"/>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0F-68EF-4D9C-9FB0-7C0A66439308}"/>
              </c:ext>
            </c:extLst>
          </c:dPt>
          <c:dPt>
            <c:idx val="13"/>
            <c:invertIfNegative val="0"/>
            <c:bubble3D val="0"/>
            <c:spPr>
              <a:solidFill>
                <a:srgbClr val="000000">
                  <a:lumMod val="65000"/>
                  <a:lumOff val="35000"/>
                </a:srgbClr>
              </a:solidFill>
              <a:ln>
                <a:noFill/>
              </a:ln>
              <a:effectLst/>
            </c:spPr>
            <c:extLst>
              <c:ext xmlns:c16="http://schemas.microsoft.com/office/drawing/2014/chart" uri="{C3380CC4-5D6E-409C-BE32-E72D297353CC}">
                <c16:uniqueId val="{00000010-68EF-4D9C-9FB0-7C0A66439308}"/>
              </c:ext>
            </c:extLst>
          </c:dPt>
          <c:dPt>
            <c:idx val="14"/>
            <c:invertIfNegative val="0"/>
            <c:bubble3D val="0"/>
            <c:spPr>
              <a:solidFill>
                <a:srgbClr val="FFC000"/>
              </a:solidFill>
              <a:ln>
                <a:noFill/>
              </a:ln>
              <a:effectLst/>
            </c:spPr>
            <c:extLst>
              <c:ext xmlns:c16="http://schemas.microsoft.com/office/drawing/2014/chart" uri="{C3380CC4-5D6E-409C-BE32-E72D297353CC}">
                <c16:uniqueId val="{00000003-4A54-4317-BB82-116DCD9BF005}"/>
              </c:ext>
            </c:extLst>
          </c:dPt>
          <c:cat>
            <c:strRef>
              <c:f>Top15su896!$A$557:$A$571</c:f>
              <c:strCache>
                <c:ptCount val="15"/>
                <c:pt idx="0">
                  <c:v>Renewable Energy - Elsevier</c:v>
                </c:pt>
                <c:pt idx="1">
                  <c:v>IEEE Trans. Geoscience and Remote Sensing - IEEE</c:v>
                </c:pt>
                <c:pt idx="2">
                  <c:v>Journal of Environmental Management - Elsevier</c:v>
                </c:pt>
                <c:pt idx="3">
                  <c:v>The Journal of Physical Chemistry C - ACS</c:v>
                </c:pt>
                <c:pt idx="4">
                  <c:v>Trends in Analytical Chemistry - Elsevier</c:v>
                </c:pt>
                <c:pt idx="5">
                  <c:v>Fuel - Elsevier</c:v>
                </c:pt>
                <c:pt idx="6">
                  <c:v>Heliyon - Elsevier</c:v>
                </c:pt>
                <c:pt idx="7">
                  <c:v>Journal of Cultural Heritage - Elsevier</c:v>
                </c:pt>
                <c:pt idx="8">
                  <c:v>Chemistry - A European Journal - Wiley</c:v>
                </c:pt>
                <c:pt idx="9">
                  <c:v>Journal of Chemical Physics - AIP</c:v>
                </c:pt>
                <c:pt idx="10">
                  <c:v>Journal of Instrumentation - IOP</c:v>
                </c:pt>
                <c:pt idx="11">
                  <c:v>Physics of Fluids - AIP</c:v>
                </c:pt>
                <c:pt idx="12">
                  <c:v>Applied Surface Science - Elsevier</c:v>
                </c:pt>
                <c:pt idx="13">
                  <c:v>Science of the Total Environment - Elsevier</c:v>
                </c:pt>
                <c:pt idx="14">
                  <c:v>IEEE Access - IEEE</c:v>
                </c:pt>
              </c:strCache>
            </c:strRef>
          </c:cat>
          <c:val>
            <c:numRef>
              <c:f>Top15su896!$B$557:$B$571</c:f>
              <c:numCache>
                <c:formatCode>General</c:formatCode>
                <c:ptCount val="15"/>
                <c:pt idx="0">
                  <c:v>5</c:v>
                </c:pt>
                <c:pt idx="1">
                  <c:v>6</c:v>
                </c:pt>
                <c:pt idx="2">
                  <c:v>6</c:v>
                </c:pt>
                <c:pt idx="3">
                  <c:v>6</c:v>
                </c:pt>
                <c:pt idx="4">
                  <c:v>6</c:v>
                </c:pt>
                <c:pt idx="5">
                  <c:v>7</c:v>
                </c:pt>
                <c:pt idx="6">
                  <c:v>7</c:v>
                </c:pt>
                <c:pt idx="7">
                  <c:v>7</c:v>
                </c:pt>
                <c:pt idx="8">
                  <c:v>8</c:v>
                </c:pt>
                <c:pt idx="9">
                  <c:v>8</c:v>
                </c:pt>
                <c:pt idx="10">
                  <c:v>8</c:v>
                </c:pt>
                <c:pt idx="11">
                  <c:v>8</c:v>
                </c:pt>
                <c:pt idx="12">
                  <c:v>9</c:v>
                </c:pt>
                <c:pt idx="13">
                  <c:v>11</c:v>
                </c:pt>
                <c:pt idx="14">
                  <c:v>21</c:v>
                </c:pt>
              </c:numCache>
            </c:numRef>
          </c:val>
          <c:extLst>
            <c:ext xmlns:c16="http://schemas.microsoft.com/office/drawing/2014/chart" uri="{C3380CC4-5D6E-409C-BE32-E72D297353CC}">
              <c16:uniqueId val="{00000004-4A54-4317-BB82-116DCD9BF005}"/>
            </c:ext>
          </c:extLst>
        </c:ser>
        <c:dLbls>
          <c:showLegendKey val="0"/>
          <c:showVal val="0"/>
          <c:showCatName val="0"/>
          <c:showSerName val="0"/>
          <c:showPercent val="0"/>
          <c:showBubbleSize val="0"/>
        </c:dLbls>
        <c:gapWidth val="182"/>
        <c:axId val="84696736"/>
        <c:axId val="84697216"/>
      </c:barChart>
      <c:catAx>
        <c:axId val="84696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it-IT"/>
          </a:p>
        </c:txPr>
        <c:crossAx val="84697216"/>
        <c:crosses val="autoZero"/>
        <c:auto val="1"/>
        <c:lblAlgn val="ctr"/>
        <c:lblOffset val="100"/>
        <c:noMultiLvlLbl val="0"/>
      </c:catAx>
      <c:valAx>
        <c:axId val="846972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469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anni'!$A$15:$A$17</c:f>
              <c:strCache>
                <c:ptCount val="3"/>
                <c:pt idx="0">
                  <c:v>ACS 2021 CNR</c:v>
                </c:pt>
                <c:pt idx="1">
                  <c:v>ACS 2022 CNR</c:v>
                </c:pt>
                <c:pt idx="2">
                  <c:v>ACS 2023 CNR</c:v>
                </c:pt>
              </c:strCache>
            </c:strRef>
          </c:cat>
          <c:val>
            <c:numRef>
              <c:f>'andamento anni'!$B$15:$B$17</c:f>
              <c:numCache>
                <c:formatCode>General</c:formatCode>
                <c:ptCount val="3"/>
                <c:pt idx="0">
                  <c:v>44</c:v>
                </c:pt>
                <c:pt idx="1">
                  <c:v>46</c:v>
                </c:pt>
                <c:pt idx="2">
                  <c:v>48</c:v>
                </c:pt>
              </c:numCache>
            </c:numRef>
          </c:val>
          <c:smooth val="0"/>
          <c:extLst>
            <c:ext xmlns:c16="http://schemas.microsoft.com/office/drawing/2014/chart" uri="{C3380CC4-5D6E-409C-BE32-E72D297353CC}">
              <c16:uniqueId val="{00000000-7087-4F43-9B03-3083AE8D88F4}"/>
            </c:ext>
          </c:extLst>
        </c:ser>
        <c:dLbls>
          <c:showLegendKey val="0"/>
          <c:showVal val="0"/>
          <c:showCatName val="0"/>
          <c:showSerName val="0"/>
          <c:showPercent val="0"/>
          <c:showBubbleSize val="0"/>
        </c:dLbls>
        <c:smooth val="0"/>
        <c:axId val="805169743"/>
        <c:axId val="805171183"/>
      </c:lineChart>
      <c:catAx>
        <c:axId val="80516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805171183"/>
        <c:crosses val="autoZero"/>
        <c:auto val="1"/>
        <c:lblAlgn val="ctr"/>
        <c:lblOffset val="100"/>
        <c:noMultiLvlLbl val="0"/>
      </c:catAx>
      <c:valAx>
        <c:axId val="8051711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0516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anni'!$K$1:$K$5</c:f>
              <c:strCache>
                <c:ptCount val="4"/>
                <c:pt idx="0">
                  <c:v>IEEE 2020 CNR</c:v>
                </c:pt>
                <c:pt idx="1">
                  <c:v>IEEE 2021 CNR</c:v>
                </c:pt>
                <c:pt idx="2">
                  <c:v>IEEE 2022 CARE</c:v>
                </c:pt>
                <c:pt idx="3">
                  <c:v>IEEE 2023 CARE</c:v>
                </c:pt>
              </c:strCache>
            </c:strRef>
          </c:cat>
          <c:val>
            <c:numRef>
              <c:f>'andamento anni'!$L$1:$L$5</c:f>
              <c:numCache>
                <c:formatCode>General</c:formatCode>
                <c:ptCount val="5"/>
                <c:pt idx="0">
                  <c:v>10</c:v>
                </c:pt>
                <c:pt idx="1">
                  <c:v>10</c:v>
                </c:pt>
                <c:pt idx="2">
                  <c:v>32</c:v>
                </c:pt>
                <c:pt idx="3">
                  <c:v>70</c:v>
                </c:pt>
              </c:numCache>
            </c:numRef>
          </c:val>
          <c:smooth val="0"/>
          <c:extLst>
            <c:ext xmlns:c16="http://schemas.microsoft.com/office/drawing/2014/chart" uri="{C3380CC4-5D6E-409C-BE32-E72D297353CC}">
              <c16:uniqueId val="{00000000-62AD-42B0-8E8F-4A14791D9760}"/>
            </c:ext>
          </c:extLst>
        </c:ser>
        <c:dLbls>
          <c:showLegendKey val="0"/>
          <c:showVal val="0"/>
          <c:showCatName val="0"/>
          <c:showSerName val="0"/>
          <c:showPercent val="0"/>
          <c:showBubbleSize val="0"/>
        </c:dLbls>
        <c:smooth val="0"/>
        <c:axId val="146714943"/>
        <c:axId val="146729343"/>
      </c:lineChart>
      <c:catAx>
        <c:axId val="14671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146729343"/>
        <c:crosses val="autoZero"/>
        <c:auto val="1"/>
        <c:lblAlgn val="ctr"/>
        <c:lblOffset val="100"/>
        <c:noMultiLvlLbl val="0"/>
      </c:catAx>
      <c:valAx>
        <c:axId val="146729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46714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anni'!$A$26:$A$29</c:f>
              <c:strCache>
                <c:ptCount val="3"/>
                <c:pt idx="0">
                  <c:v>AIP 2020 CNR</c:v>
                </c:pt>
                <c:pt idx="1">
                  <c:v>AIP 2021 CNR</c:v>
                </c:pt>
                <c:pt idx="2">
                  <c:v>AIP 2023 CARE</c:v>
                </c:pt>
              </c:strCache>
            </c:strRef>
          </c:cat>
          <c:val>
            <c:numRef>
              <c:f>'andamento anni'!$B$26:$B$29</c:f>
              <c:numCache>
                <c:formatCode>General</c:formatCode>
                <c:ptCount val="4"/>
                <c:pt idx="0">
                  <c:v>36</c:v>
                </c:pt>
                <c:pt idx="1">
                  <c:v>32</c:v>
                </c:pt>
                <c:pt idx="2">
                  <c:v>23</c:v>
                </c:pt>
              </c:numCache>
            </c:numRef>
          </c:val>
          <c:smooth val="0"/>
          <c:extLst>
            <c:ext xmlns:c16="http://schemas.microsoft.com/office/drawing/2014/chart" uri="{C3380CC4-5D6E-409C-BE32-E72D297353CC}">
              <c16:uniqueId val="{00000000-073E-4D1E-BD73-A3BF5FF735F4}"/>
            </c:ext>
          </c:extLst>
        </c:ser>
        <c:dLbls>
          <c:showLegendKey val="0"/>
          <c:showVal val="0"/>
          <c:showCatName val="0"/>
          <c:showSerName val="0"/>
          <c:showPercent val="0"/>
          <c:showBubbleSize val="0"/>
        </c:dLbls>
        <c:smooth val="0"/>
        <c:axId val="528266144"/>
        <c:axId val="760607920"/>
      </c:lineChart>
      <c:catAx>
        <c:axId val="52826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760607920"/>
        <c:crosses val="autoZero"/>
        <c:auto val="1"/>
        <c:lblAlgn val="ctr"/>
        <c:lblOffset val="100"/>
        <c:noMultiLvlLbl val="0"/>
      </c:catAx>
      <c:valAx>
        <c:axId val="76060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2826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anni'!$A$50:$A$53</c:f>
              <c:strCache>
                <c:ptCount val="3"/>
                <c:pt idx="0">
                  <c:v>Springer 2021 CNR</c:v>
                </c:pt>
                <c:pt idx="1">
                  <c:v>Springer 2022 CNR</c:v>
                </c:pt>
                <c:pt idx="2">
                  <c:v>Springer 2023 CARE</c:v>
                </c:pt>
              </c:strCache>
            </c:strRef>
          </c:cat>
          <c:val>
            <c:numRef>
              <c:f>'andamento anni'!$B$50:$B$53</c:f>
              <c:numCache>
                <c:formatCode>General</c:formatCode>
                <c:ptCount val="4"/>
                <c:pt idx="0">
                  <c:v>14</c:v>
                </c:pt>
                <c:pt idx="1">
                  <c:v>141</c:v>
                </c:pt>
                <c:pt idx="2">
                  <c:v>121</c:v>
                </c:pt>
              </c:numCache>
            </c:numRef>
          </c:val>
          <c:smooth val="0"/>
          <c:extLst>
            <c:ext xmlns:c16="http://schemas.microsoft.com/office/drawing/2014/chart" uri="{C3380CC4-5D6E-409C-BE32-E72D297353CC}">
              <c16:uniqueId val="{00000000-EAAF-41FD-9F10-3974503297DE}"/>
            </c:ext>
          </c:extLst>
        </c:ser>
        <c:dLbls>
          <c:showLegendKey val="0"/>
          <c:showVal val="0"/>
          <c:showCatName val="0"/>
          <c:showSerName val="0"/>
          <c:showPercent val="0"/>
          <c:showBubbleSize val="0"/>
        </c:dLbls>
        <c:smooth val="0"/>
        <c:axId val="880161168"/>
        <c:axId val="803964751"/>
      </c:lineChart>
      <c:catAx>
        <c:axId val="88016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803964751"/>
        <c:crosses val="autoZero"/>
        <c:auto val="1"/>
        <c:lblAlgn val="ctr"/>
        <c:lblOffset val="100"/>
        <c:noMultiLvlLbl val="0"/>
      </c:catAx>
      <c:valAx>
        <c:axId val="803964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8016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FF0000"/>
              </a:solidFill>
              <a:round/>
            </a:ln>
            <a:effectLst/>
          </c:spPr>
          <c:marker>
            <c:symbol val="none"/>
          </c:marker>
          <c:cat>
            <c:strRef>
              <c:f>'andamento anni'!$A$64:$A$67</c:f>
              <c:strCache>
                <c:ptCount val="3"/>
                <c:pt idx="0">
                  <c:v>Wiley 2021 CARE</c:v>
                </c:pt>
                <c:pt idx="1">
                  <c:v>Wiley 2022 CARE</c:v>
                </c:pt>
                <c:pt idx="2">
                  <c:v>Wiley 2023 CARE</c:v>
                </c:pt>
              </c:strCache>
            </c:strRef>
          </c:cat>
          <c:val>
            <c:numRef>
              <c:f>'andamento anni'!$B$64:$B$67</c:f>
              <c:numCache>
                <c:formatCode>General</c:formatCode>
                <c:ptCount val="4"/>
                <c:pt idx="0">
                  <c:v>61</c:v>
                </c:pt>
                <c:pt idx="1">
                  <c:v>90</c:v>
                </c:pt>
                <c:pt idx="2">
                  <c:v>120</c:v>
                </c:pt>
              </c:numCache>
            </c:numRef>
          </c:val>
          <c:smooth val="0"/>
          <c:extLst>
            <c:ext xmlns:c16="http://schemas.microsoft.com/office/drawing/2014/chart" uri="{C3380CC4-5D6E-409C-BE32-E72D297353CC}">
              <c16:uniqueId val="{00000000-CF5E-49BD-89AF-CBAF0B296E4B}"/>
            </c:ext>
          </c:extLst>
        </c:ser>
        <c:dLbls>
          <c:showLegendKey val="0"/>
          <c:showVal val="0"/>
          <c:showCatName val="0"/>
          <c:showSerName val="0"/>
          <c:showPercent val="0"/>
          <c:showBubbleSize val="0"/>
        </c:dLbls>
        <c:smooth val="0"/>
        <c:axId val="528366640"/>
        <c:axId val="528367120"/>
      </c:lineChart>
      <c:catAx>
        <c:axId val="52836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528367120"/>
        <c:crosses val="autoZero"/>
        <c:auto val="1"/>
        <c:lblAlgn val="ctr"/>
        <c:lblOffset val="100"/>
        <c:noMultiLvlLbl val="0"/>
      </c:catAx>
      <c:valAx>
        <c:axId val="52836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2836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approvati2023!$A$3:$A$12</cx:f>
        <cx:lvl ptCount="10">
          <cx:pt idx="0">Elsevier 2023 CARE</cx:pt>
          <cx:pt idx="1">Springer 2023 CARE</cx:pt>
          <cx:pt idx="2">Wiley 2023 CARE</cx:pt>
          <cx:pt idx="3">IEEE 2023 CARE</cx:pt>
          <cx:pt idx="4">ACS 2023 CNR</cx:pt>
          <cx:pt idx="5">RSC 2023 CNR</cx:pt>
          <cx:pt idx="6">IOP 2023 CARE</cx:pt>
          <cx:pt idx="7">ACM 2023 CARE</cx:pt>
          <cx:pt idx="8">AIP 2023 CARE</cx:pt>
          <cx:pt idx="9">CUP 2023 CARE</cx:pt>
        </cx:lvl>
      </cx:strDim>
      <cx:numDim type="val">
        <cx:f>approvati2023!$B$3:$B$12</cx:f>
        <cx:lvl ptCount="10" formatCode="Standard">
          <cx:pt idx="0">406</cx:pt>
          <cx:pt idx="1">121</cx:pt>
          <cx:pt idx="2">120</cx:pt>
          <cx:pt idx="3">70</cx:pt>
          <cx:pt idx="4">48</cx:pt>
          <cx:pt idx="5">39</cx:pt>
          <cx:pt idx="6">32</cx:pt>
          <cx:pt idx="7">28</cx:pt>
          <cx:pt idx="8">23</cx:pt>
          <cx:pt idx="9">9</cx:pt>
        </cx:lvl>
      </cx:numDim>
    </cx:data>
  </cx:chartData>
  <cx:chart>
    <cx:plotArea>
      <cx:plotAreaRegion>
        <cx:series layoutId="funnel" uniqueId="{72DF8E88-A055-478D-A731-72BEAD316EE5}">
          <cx:spPr>
            <a:solidFill>
              <a:schemeClr val="tx1">
                <a:lumMod val="65000"/>
                <a:lumOff val="35000"/>
              </a:schemeClr>
            </a:solidFill>
          </cx:spPr>
          <cx:dataLabels>
            <cx:txPr>
              <a:bodyPr spcFirstLastPara="1" vertOverflow="ellipsis" horzOverflow="overflow" wrap="square" lIns="0" tIns="0" rIns="0" bIns="0" anchor="ctr" anchorCtr="1"/>
              <a:lstStyle/>
              <a:p>
                <a:pPr algn="ctr" rtl="0">
                  <a:defRPr sz="1200" b="1">
                    <a:solidFill>
                      <a:schemeClr val="bg1"/>
                    </a:solidFill>
                  </a:defRPr>
                </a:pPr>
                <a:endParaRPr lang="it-IT" sz="1200" b="1" i="0" u="none" strike="noStrike" baseline="0">
                  <a:solidFill>
                    <a:schemeClr val="bg1"/>
                  </a:solidFill>
                  <a:latin typeface="Calibri"/>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600" b="0">
                <a:latin typeface="Calibri" panose="020F0502020204030204" pitchFamily="34" charset="0"/>
                <a:ea typeface="Calibri" panose="020F0502020204030204" pitchFamily="34" charset="0"/>
                <a:cs typeface="Calibri" panose="020F0502020204030204" pitchFamily="34" charset="0"/>
              </a:defRPr>
            </a:pPr>
            <a:endParaRPr lang="it-IT" sz="1600" b="0" i="0" u="none" strike="noStrike" baseline="0">
              <a:solidFill>
                <a:prstClr val="black">
                  <a:lumMod val="65000"/>
                  <a:lumOff val="35000"/>
                </a:prstClr>
              </a:solidFill>
              <a:latin typeface="Calibri" panose="020F0502020204030204" pitchFamily="34" charset="0"/>
              <a:ea typeface="Calibri" panose="020F0502020204030204" pitchFamily="34" charset="0"/>
              <a:cs typeface="Calibri" panose="020F0502020204030204" pitchFamily="34" charset="0"/>
            </a:endParaRPr>
          </a:p>
        </cx:txPr>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Foglio1!$A$1:$A$15</cx:f>
        <cx:lvl ptCount="15">
          <cx:pt idx="0">MDPI</cx:pt>
          <cx:pt idx="1">Frontiers</cx:pt>
          <cx:pt idx="2">Springer</cx:pt>
          <cx:pt idx="3">Elsevier</cx:pt>
          <cx:pt idx="4">Copernicus</cx:pt>
          <cx:pt idx="5">Wiley</cx:pt>
          <cx:pt idx="6">PLOS - Public Library of Science</cx:pt>
          <cx:pt idx="7">Taylor &amp; Francis</cx:pt>
          <cx:pt idx="8">OSA -  The Optical Society of America</cx:pt>
          <cx:pt idx="9">OUP - Oxford University Press</cx:pt>
          <cx:pt idx="10">APS - American Physical Society</cx:pt>
          <cx:pt idx="11">PAGEPress + CNR</cx:pt>
          <cx:pt idx="12">RSC - Royal Society of Chemistry</cx:pt>
          <cx:pt idx="13">ACS - American Chemical Society</cx:pt>
          <cx:pt idx="14">AIP - American Institute of Physics</cx:pt>
        </cx:lvl>
      </cx:strDim>
      <cx:numDim type="val">
        <cx:f>Foglio1!$B$1:$B$15</cx:f>
        <cx:lvl ptCount="15" formatCode="Standard">
          <cx:pt idx="0">231</cx:pt>
          <cx:pt idx="1">119</cx:pt>
          <cx:pt idx="2">108</cx:pt>
          <cx:pt idx="3">29</cx:pt>
          <cx:pt idx="4">29</cx:pt>
          <cx:pt idx="5">14</cx:pt>
          <cx:pt idx="6">14</cx:pt>
          <cx:pt idx="7">13</cx:pt>
          <cx:pt idx="8">10</cx:pt>
          <cx:pt idx="9">10</cx:pt>
          <cx:pt idx="10">9</cx:pt>
          <cx:pt idx="11">7</cx:pt>
          <cx:pt idx="12">6</cx:pt>
          <cx:pt idx="13">6</cx:pt>
          <cx:pt idx="14">6</cx:pt>
        </cx:lvl>
      </cx:numDim>
    </cx:data>
  </cx:chartData>
  <cx:chart>
    <cx:plotArea>
      <cx:plotAreaRegion>
        <cx:series layoutId="funnel" uniqueId="{29893533-B437-48B1-A5B2-E777183D2472}">
          <cx:spPr>
            <a:solidFill>
              <a:schemeClr val="tx1">
                <a:lumMod val="65000"/>
                <a:lumOff val="35000"/>
              </a:schemeClr>
            </a:solidFill>
          </cx:spPr>
          <cx:dataLabels>
            <cx:txPr>
              <a:bodyPr spcFirstLastPara="1" vertOverflow="ellipsis" horzOverflow="overflow" wrap="square" lIns="0" tIns="0" rIns="0" bIns="0" anchor="ctr" anchorCtr="1"/>
              <a:lstStyle/>
              <a:p>
                <a:pPr algn="ctr" rtl="0">
                  <a:defRPr sz="1100">
                    <a:solidFill>
                      <a:schemeClr val="bg1"/>
                    </a:solidFill>
                  </a:defRPr>
                </a:pPr>
                <a:endParaRPr lang="it-IT" sz="1100" b="0" i="0" u="none" strike="noStrike" baseline="0">
                  <a:solidFill>
                    <a:schemeClr val="bg1"/>
                  </a:solidFill>
                  <a:latin typeface="Calibri" panose="020F0502020204030204"/>
                </a:endParaRPr>
              </a:p>
            </cx:txPr>
            <cx:visibility seriesName="0" categoryName="0" value="1"/>
          </cx:dataLabels>
          <cx:dataId val="0"/>
        </cx:series>
      </cx:plotAreaRegion>
      <cx:axis id="0">
        <cx:catScaling gapWidth="0.0599999987"/>
        <cx:tickLabels/>
        <cx:txPr>
          <a:bodyPr spcFirstLastPara="1" vertOverflow="ellipsis" horzOverflow="overflow" wrap="square" lIns="0" tIns="0" rIns="0" bIns="0" anchor="ctr" anchorCtr="1"/>
          <a:lstStyle/>
          <a:p>
            <a:pPr algn="ctr" rtl="0">
              <a:defRPr sz="1100" b="1" i="1"/>
            </a:pPr>
            <a:endParaRPr lang="it-IT" sz="1100" b="1" i="1" u="none" strike="noStrike" baseline="0">
              <a:solidFill>
                <a:prstClr val="black">
                  <a:lumMod val="65000"/>
                  <a:lumOff val="35000"/>
                </a:prstClr>
              </a:solidFill>
              <a:latin typeface="Calibri" panose="020F0502020204030204"/>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EB52A-1D66-4A5E-9511-D45CB6122FD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E2404E24-DDEB-4E53-B36C-9322A296BA9E}">
      <dgm:prSet phldrT="[Testo]" custT="1"/>
      <dgm:spPr>
        <a:solidFill>
          <a:srgbClr val="EB5E5E"/>
        </a:solidFill>
      </dgm:spPr>
      <dgm:t>
        <a:bodyPr/>
        <a:lstStyle/>
        <a:p>
          <a:r>
            <a:rPr lang="it-IT" sz="1800" dirty="0">
              <a:latin typeface="Calibri" panose="020F0502020204030204" pitchFamily="34" charset="0"/>
              <a:ea typeface="Calibri" panose="020F0502020204030204" pitchFamily="34" charset="0"/>
              <a:cs typeface="Calibri" panose="020F0502020204030204" pitchFamily="34" charset="0"/>
            </a:rPr>
            <a:t>Dataset</a:t>
          </a:r>
        </a:p>
      </dgm:t>
    </dgm:pt>
    <dgm:pt modelId="{B78191E0-1B8A-4FB0-893F-184436E104AB}" type="parTrans" cxnId="{A5590A43-5FCE-431A-ADEB-64184DAEE640}">
      <dgm:prSet/>
      <dgm:spPr/>
      <dgm:t>
        <a:bodyPr/>
        <a:lstStyle/>
        <a:p>
          <a:endParaRPr lang="it-IT" sz="1600">
            <a:latin typeface="Montserrat" panose="00000500000000000000" pitchFamily="2" charset="0"/>
          </a:endParaRPr>
        </a:p>
      </dgm:t>
    </dgm:pt>
    <dgm:pt modelId="{E62BB87C-7CED-42A1-A2D0-A53B861B75A9}" type="sibTrans" cxnId="{A5590A43-5FCE-431A-ADEB-64184DAEE640}">
      <dgm:prSet/>
      <dgm:spPr/>
      <dgm:t>
        <a:bodyPr/>
        <a:lstStyle/>
        <a:p>
          <a:endParaRPr lang="it-IT" sz="1600">
            <a:latin typeface="Montserrat" panose="00000500000000000000" pitchFamily="2" charset="0"/>
          </a:endParaRPr>
        </a:p>
      </dgm:t>
    </dgm:pt>
    <dgm:pt modelId="{487C5A68-6149-4C52-B33A-71398D283E08}">
      <dgm:prSet phldrT="[Testo]"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6 voci di spesa inerenti a «Pubblicazioni»</a:t>
          </a:r>
        </a:p>
      </dgm:t>
    </dgm:pt>
    <dgm:pt modelId="{850F21D3-AE50-4A2B-8904-8796BB40A596}" type="parTrans" cxnId="{010B4464-E313-4150-8ED7-513C6D47B1BB}">
      <dgm:prSet/>
      <dgm:spPr/>
      <dgm:t>
        <a:bodyPr/>
        <a:lstStyle/>
        <a:p>
          <a:endParaRPr lang="it-IT" sz="1600">
            <a:latin typeface="Montserrat" panose="00000500000000000000" pitchFamily="2" charset="0"/>
          </a:endParaRPr>
        </a:p>
      </dgm:t>
    </dgm:pt>
    <dgm:pt modelId="{7416CDF2-B94D-4A00-A113-8AC1FEC537B6}" type="sibTrans" cxnId="{010B4464-E313-4150-8ED7-513C6D47B1BB}">
      <dgm:prSet/>
      <dgm:spPr/>
      <dgm:t>
        <a:bodyPr/>
        <a:lstStyle/>
        <a:p>
          <a:endParaRPr lang="it-IT" sz="1600">
            <a:latin typeface="Montserrat" panose="00000500000000000000" pitchFamily="2" charset="0"/>
          </a:endParaRPr>
        </a:p>
      </dgm:t>
    </dgm:pt>
    <dgm:pt modelId="{41B5A7C3-6210-418D-B7AF-8AC83B32EA01}">
      <dgm:prSet phldrT="[Testo]" custT="1"/>
      <dgm:spPr>
        <a:solidFill>
          <a:srgbClr val="EB5E5E"/>
        </a:solidFill>
      </dgm:spPr>
      <dgm:t>
        <a:bodyPr/>
        <a:lstStyle/>
        <a:p>
          <a:r>
            <a:rPr lang="it-IT" sz="1800" dirty="0">
              <a:latin typeface="Calibri" panose="020F0502020204030204" pitchFamily="34" charset="0"/>
              <a:ea typeface="Calibri" panose="020F0502020204030204" pitchFamily="34" charset="0"/>
              <a:cs typeface="Calibri" panose="020F0502020204030204" pitchFamily="34" charset="0"/>
            </a:rPr>
            <a:t>Voci di spesa</a:t>
          </a:r>
        </a:p>
      </dgm:t>
    </dgm:pt>
    <dgm:pt modelId="{F236E8BA-132F-488C-A5FD-BC0ED880622A}" type="parTrans" cxnId="{66189FC9-FD2F-4E58-931A-395E9CE49A1F}">
      <dgm:prSet/>
      <dgm:spPr/>
      <dgm:t>
        <a:bodyPr/>
        <a:lstStyle/>
        <a:p>
          <a:endParaRPr lang="it-IT" sz="1600">
            <a:latin typeface="Montserrat" panose="00000500000000000000" pitchFamily="2" charset="0"/>
          </a:endParaRPr>
        </a:p>
      </dgm:t>
    </dgm:pt>
    <dgm:pt modelId="{33B99C26-A5B8-4C3F-A61D-0E91020627B0}" type="sibTrans" cxnId="{66189FC9-FD2F-4E58-931A-395E9CE49A1F}">
      <dgm:prSet/>
      <dgm:spPr/>
      <dgm:t>
        <a:bodyPr/>
        <a:lstStyle/>
        <a:p>
          <a:endParaRPr lang="it-IT" sz="1600">
            <a:latin typeface="Montserrat" panose="00000500000000000000" pitchFamily="2" charset="0"/>
          </a:endParaRPr>
        </a:p>
      </dgm:t>
    </dgm:pt>
    <dgm:pt modelId="{0827F22E-342E-4ABC-BC68-AA68A0905843}">
      <dgm:prSet phldrT="[Testo]"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53% - voce dedicata a spese OA (13124) </a:t>
          </a:r>
        </a:p>
      </dgm:t>
    </dgm:pt>
    <dgm:pt modelId="{C8FB5538-58EE-412E-A8A4-03C9A03044C0}" type="parTrans" cxnId="{A09A4A05-B80B-49AA-8549-00A747CCD691}">
      <dgm:prSet/>
      <dgm:spPr/>
      <dgm:t>
        <a:bodyPr/>
        <a:lstStyle/>
        <a:p>
          <a:endParaRPr lang="it-IT" sz="1600">
            <a:latin typeface="Montserrat" panose="00000500000000000000" pitchFamily="2" charset="0"/>
          </a:endParaRPr>
        </a:p>
      </dgm:t>
    </dgm:pt>
    <dgm:pt modelId="{73B20F4D-EFE0-4A61-B2EC-B5682E7F21BE}" type="sibTrans" cxnId="{A09A4A05-B80B-49AA-8549-00A747CCD691}">
      <dgm:prSet/>
      <dgm:spPr/>
      <dgm:t>
        <a:bodyPr/>
        <a:lstStyle/>
        <a:p>
          <a:endParaRPr lang="it-IT" sz="1600">
            <a:latin typeface="Montserrat" panose="00000500000000000000" pitchFamily="2" charset="0"/>
          </a:endParaRPr>
        </a:p>
      </dgm:t>
    </dgm:pt>
    <dgm:pt modelId="{0F249718-60C8-4F7C-B090-F0D1283D1A3F}">
      <dgm:prSet phldrT="[Testo]" custT="1"/>
      <dgm:spPr>
        <a:solidFill>
          <a:srgbClr val="EB5E5E"/>
        </a:solidFill>
      </dgm:spPr>
      <dgm:t>
        <a:bodyPr/>
        <a:lstStyle/>
        <a:p>
          <a:r>
            <a:rPr lang="it-IT" sz="1800" dirty="0">
              <a:latin typeface="Calibri" panose="020F0502020204030204" pitchFamily="34" charset="0"/>
              <a:ea typeface="Calibri" panose="020F0502020204030204" pitchFamily="34" charset="0"/>
              <a:cs typeface="Calibri" panose="020F0502020204030204" pitchFamily="34" charset="0"/>
            </a:rPr>
            <a:t>Identificazione dei contenuti</a:t>
          </a:r>
        </a:p>
      </dgm:t>
    </dgm:pt>
    <dgm:pt modelId="{582D54CD-6D44-4131-B6EA-2EBE5E7F1A52}" type="parTrans" cxnId="{268F6324-8A47-4EB7-8BC1-CE3D47AF51FB}">
      <dgm:prSet/>
      <dgm:spPr/>
      <dgm:t>
        <a:bodyPr/>
        <a:lstStyle/>
        <a:p>
          <a:endParaRPr lang="it-IT" sz="1600">
            <a:latin typeface="Montserrat" panose="00000500000000000000" pitchFamily="2" charset="0"/>
          </a:endParaRPr>
        </a:p>
      </dgm:t>
    </dgm:pt>
    <dgm:pt modelId="{902B0635-5850-4FD0-BB8E-1D50C0BBC15C}" type="sibTrans" cxnId="{268F6324-8A47-4EB7-8BC1-CE3D47AF51FB}">
      <dgm:prSet/>
      <dgm:spPr/>
      <dgm:t>
        <a:bodyPr/>
        <a:lstStyle/>
        <a:p>
          <a:endParaRPr lang="it-IT" sz="1600">
            <a:latin typeface="Montserrat" panose="00000500000000000000" pitchFamily="2" charset="0"/>
          </a:endParaRPr>
        </a:p>
      </dgm:t>
    </dgm:pt>
    <dgm:pt modelId="{2E2FC918-5689-43DA-9309-6CFF3911E825}">
      <dgm:prSet phldrT="[Testo]"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Esame 1730 riferimenti</a:t>
          </a:r>
        </a:p>
      </dgm:t>
    </dgm:pt>
    <dgm:pt modelId="{48CA8C46-DEF2-42E8-A542-9DC0121764C9}" type="parTrans" cxnId="{1B003D70-5F9A-4547-9F5B-90799A183FB1}">
      <dgm:prSet/>
      <dgm:spPr/>
      <dgm:t>
        <a:bodyPr/>
        <a:lstStyle/>
        <a:p>
          <a:endParaRPr lang="it-IT" sz="1600">
            <a:latin typeface="Montserrat" panose="00000500000000000000" pitchFamily="2" charset="0"/>
          </a:endParaRPr>
        </a:p>
      </dgm:t>
    </dgm:pt>
    <dgm:pt modelId="{987F91C0-D12B-4BB3-AC82-DDA40B6D2081}" type="sibTrans" cxnId="{1B003D70-5F9A-4547-9F5B-90799A183FB1}">
      <dgm:prSet/>
      <dgm:spPr/>
      <dgm:t>
        <a:bodyPr/>
        <a:lstStyle/>
        <a:p>
          <a:endParaRPr lang="it-IT" sz="1600">
            <a:latin typeface="Montserrat" panose="00000500000000000000" pitchFamily="2" charset="0"/>
          </a:endParaRPr>
        </a:p>
      </dgm:t>
    </dgm:pt>
    <dgm:pt modelId="{2F84E4E6-5DFE-4887-B4A1-40D35985F897}">
      <dgm:prSet phldrT="[Testo]"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Eliminazione voci di spesa non riferibili a OA</a:t>
          </a:r>
        </a:p>
      </dgm:t>
    </dgm:pt>
    <dgm:pt modelId="{4669E138-87D6-4507-B459-6F89C654C21A}" type="parTrans" cxnId="{A870C1AF-751B-41FC-B5AE-F2ABCAE0BFF0}">
      <dgm:prSet/>
      <dgm:spPr/>
      <dgm:t>
        <a:bodyPr/>
        <a:lstStyle/>
        <a:p>
          <a:endParaRPr lang="it-IT" sz="1600">
            <a:latin typeface="Montserrat" panose="00000500000000000000" pitchFamily="2" charset="0"/>
          </a:endParaRPr>
        </a:p>
      </dgm:t>
    </dgm:pt>
    <dgm:pt modelId="{42FBAE80-1F07-4226-9CDB-659F61EF92D7}" type="sibTrans" cxnId="{A870C1AF-751B-41FC-B5AE-F2ABCAE0BFF0}">
      <dgm:prSet/>
      <dgm:spPr/>
      <dgm:t>
        <a:bodyPr/>
        <a:lstStyle/>
        <a:p>
          <a:endParaRPr lang="it-IT" sz="1600">
            <a:latin typeface="Montserrat" panose="00000500000000000000" pitchFamily="2" charset="0"/>
          </a:endParaRPr>
        </a:p>
      </dgm:t>
    </dgm:pt>
    <dgm:pt modelId="{2F06964A-2751-4CF1-8099-9DA3A692FA58}">
      <dgm:prSet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1730 riferimenti</a:t>
          </a:r>
        </a:p>
      </dgm:t>
    </dgm:pt>
    <dgm:pt modelId="{380DB7A9-9E1E-48D5-8102-04A82FD8BF1A}" type="parTrans" cxnId="{142BF2D9-1A9B-4856-A4CE-A81024D8DB47}">
      <dgm:prSet/>
      <dgm:spPr/>
      <dgm:t>
        <a:bodyPr/>
        <a:lstStyle/>
        <a:p>
          <a:endParaRPr lang="it-IT" sz="1600">
            <a:latin typeface="Montserrat" panose="00000500000000000000" pitchFamily="2" charset="0"/>
          </a:endParaRPr>
        </a:p>
      </dgm:t>
    </dgm:pt>
    <dgm:pt modelId="{9E496B4C-F826-4D40-B768-F8A4A9C2DA5E}" type="sibTrans" cxnId="{142BF2D9-1A9B-4856-A4CE-A81024D8DB47}">
      <dgm:prSet/>
      <dgm:spPr/>
      <dgm:t>
        <a:bodyPr/>
        <a:lstStyle/>
        <a:p>
          <a:endParaRPr lang="it-IT" sz="1600">
            <a:latin typeface="Montserrat" panose="00000500000000000000" pitchFamily="2" charset="0"/>
          </a:endParaRPr>
        </a:p>
      </dgm:t>
    </dgm:pt>
    <dgm:pt modelId="{455B3D26-2474-42BA-A886-A6EF227E5A9F}">
      <dgm:prSet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12% - voce generica «Pubblicazioni» (13002)</a:t>
          </a:r>
        </a:p>
      </dgm:t>
    </dgm:pt>
    <dgm:pt modelId="{BF7CDF92-3961-454D-AA2E-0C4408CA7024}" type="parTrans" cxnId="{909BD259-7984-4EDA-B243-96CD679AE969}">
      <dgm:prSet/>
      <dgm:spPr/>
      <dgm:t>
        <a:bodyPr/>
        <a:lstStyle/>
        <a:p>
          <a:endParaRPr lang="it-IT" sz="1600">
            <a:latin typeface="Montserrat" panose="00000500000000000000" pitchFamily="2" charset="0"/>
          </a:endParaRPr>
        </a:p>
      </dgm:t>
    </dgm:pt>
    <dgm:pt modelId="{ED671A23-5DC6-4612-A264-D493BFE511E0}" type="sibTrans" cxnId="{909BD259-7984-4EDA-B243-96CD679AE969}">
      <dgm:prSet/>
      <dgm:spPr/>
      <dgm:t>
        <a:bodyPr/>
        <a:lstStyle/>
        <a:p>
          <a:endParaRPr lang="it-IT" sz="1600">
            <a:latin typeface="Montserrat" panose="00000500000000000000" pitchFamily="2" charset="0"/>
          </a:endParaRPr>
        </a:p>
      </dgm:t>
    </dgm:pt>
    <dgm:pt modelId="{4D9F411B-4E49-44FB-8496-98B1177F26F2}">
      <dgm:prSet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35% - altre voci</a:t>
          </a:r>
        </a:p>
      </dgm:t>
    </dgm:pt>
    <dgm:pt modelId="{EDB6F5DC-B587-473E-AE81-40C3D272B15A}" type="parTrans" cxnId="{10739EC3-C1EB-4BE0-B59D-1577CADD3022}">
      <dgm:prSet/>
      <dgm:spPr/>
      <dgm:t>
        <a:bodyPr/>
        <a:lstStyle/>
        <a:p>
          <a:endParaRPr lang="it-IT" sz="1600">
            <a:latin typeface="Montserrat" panose="00000500000000000000" pitchFamily="2" charset="0"/>
          </a:endParaRPr>
        </a:p>
      </dgm:t>
    </dgm:pt>
    <dgm:pt modelId="{C7A25D1E-9542-4ADE-80E6-71277E2A47E9}" type="sibTrans" cxnId="{10739EC3-C1EB-4BE0-B59D-1577CADD3022}">
      <dgm:prSet/>
      <dgm:spPr/>
      <dgm:t>
        <a:bodyPr/>
        <a:lstStyle/>
        <a:p>
          <a:endParaRPr lang="it-IT" sz="1600">
            <a:latin typeface="Montserrat" panose="00000500000000000000" pitchFamily="2" charset="0"/>
          </a:endParaRPr>
        </a:p>
      </dgm:t>
    </dgm:pt>
    <dgm:pt modelId="{3F7978BD-3D02-412A-BAAF-DC78C199DF75}">
      <dgm:prSet phldrT="[Testo]" custT="1"/>
      <dgm:spPr>
        <a:ln>
          <a:solidFill>
            <a:schemeClr val="tx1">
              <a:lumMod val="75000"/>
              <a:lumOff val="25000"/>
            </a:schemeClr>
          </a:solidFill>
        </a:ln>
      </dgm:spPr>
      <dgm:t>
        <a:bodyPr/>
        <a:lstStyle/>
        <a:p>
          <a:pPr>
            <a:buFont typeface="Arial" panose="020B0604020202020204" pitchFamily="34" charset="0"/>
            <a:buChar char="•"/>
          </a:pPr>
          <a:r>
            <a:rPr lang="it-IT" sz="1600" dirty="0">
              <a:latin typeface="Calibri" panose="020F0502020204030204" pitchFamily="34" charset="0"/>
              <a:ea typeface="Calibri" panose="020F0502020204030204" pitchFamily="34" charset="0"/>
              <a:cs typeface="Calibri" panose="020F0502020204030204" pitchFamily="34" charset="0"/>
            </a:rPr>
            <a:t>Rilevamento contenuti voci 13002 e 13124</a:t>
          </a:r>
        </a:p>
      </dgm:t>
    </dgm:pt>
    <dgm:pt modelId="{F28820BC-DC6A-411C-B253-003562D1099D}" type="parTrans" cxnId="{C507BC1C-53A7-4B7C-B8CF-C565D8899CC5}">
      <dgm:prSet/>
      <dgm:spPr/>
      <dgm:t>
        <a:bodyPr/>
        <a:lstStyle/>
        <a:p>
          <a:endParaRPr lang="it-IT" sz="1600">
            <a:latin typeface="Montserrat" panose="00000500000000000000" pitchFamily="2" charset="0"/>
          </a:endParaRPr>
        </a:p>
      </dgm:t>
    </dgm:pt>
    <dgm:pt modelId="{1FF3C6AE-3BA1-4486-AB8D-663EE3ABF6DD}" type="sibTrans" cxnId="{C507BC1C-53A7-4B7C-B8CF-C565D8899CC5}">
      <dgm:prSet/>
      <dgm:spPr/>
      <dgm:t>
        <a:bodyPr/>
        <a:lstStyle/>
        <a:p>
          <a:endParaRPr lang="it-IT" sz="1600">
            <a:latin typeface="Montserrat" panose="00000500000000000000" pitchFamily="2" charset="0"/>
          </a:endParaRPr>
        </a:p>
      </dgm:t>
    </dgm:pt>
    <dgm:pt modelId="{C1C3CEB2-DEAA-4123-99B3-E5376C7E2B50}">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Editore</a:t>
          </a:r>
        </a:p>
      </dgm:t>
    </dgm:pt>
    <dgm:pt modelId="{DCD88922-AD97-4782-BEBC-F6B5275DD4C9}" type="parTrans" cxnId="{EE948C59-B4BB-48AF-8811-82A99A65ACE7}">
      <dgm:prSet/>
      <dgm:spPr/>
      <dgm:t>
        <a:bodyPr/>
        <a:lstStyle/>
        <a:p>
          <a:endParaRPr lang="it-IT"/>
        </a:p>
      </dgm:t>
    </dgm:pt>
    <dgm:pt modelId="{87CF92CA-6C70-476E-8E14-2D27A3558ACE}" type="sibTrans" cxnId="{EE948C59-B4BB-48AF-8811-82A99A65ACE7}">
      <dgm:prSet/>
      <dgm:spPr/>
      <dgm:t>
        <a:bodyPr/>
        <a:lstStyle/>
        <a:p>
          <a:endParaRPr lang="it-IT"/>
        </a:p>
      </dgm:t>
    </dgm:pt>
    <dgm:pt modelId="{D0B1FC8A-584A-46E7-A2C5-0469FC0CE780}">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Rivista/libro</a:t>
          </a:r>
        </a:p>
      </dgm:t>
    </dgm:pt>
    <dgm:pt modelId="{126C6284-CDA1-471B-AACF-A90FF5657695}" type="sibTrans" cxnId="{35FC7F3F-3DAC-4804-92B3-59C972384FC9}">
      <dgm:prSet/>
      <dgm:spPr/>
      <dgm:t>
        <a:bodyPr/>
        <a:lstStyle/>
        <a:p>
          <a:endParaRPr lang="it-IT"/>
        </a:p>
      </dgm:t>
    </dgm:pt>
    <dgm:pt modelId="{BE37668E-4B62-4407-AA4F-4676C45352F6}" type="parTrans" cxnId="{35FC7F3F-3DAC-4804-92B3-59C972384FC9}">
      <dgm:prSet/>
      <dgm:spPr/>
      <dgm:t>
        <a:bodyPr/>
        <a:lstStyle/>
        <a:p>
          <a:endParaRPr lang="it-IT"/>
        </a:p>
      </dgm:t>
    </dgm:pt>
    <dgm:pt modelId="{48C776BB-F134-4EF7-BF2D-68DD115E6E00}">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Tipo OA</a:t>
          </a:r>
        </a:p>
      </dgm:t>
    </dgm:pt>
    <dgm:pt modelId="{7946A3B2-C8E3-4656-9779-58DF66C48B1B}" type="sibTrans" cxnId="{6A058352-AA59-4FBA-A400-6141304E70E6}">
      <dgm:prSet/>
      <dgm:spPr/>
      <dgm:t>
        <a:bodyPr/>
        <a:lstStyle/>
        <a:p>
          <a:endParaRPr lang="it-IT"/>
        </a:p>
      </dgm:t>
    </dgm:pt>
    <dgm:pt modelId="{011985DF-54BA-45DA-9B81-9699ABEF79E4}" type="parTrans" cxnId="{6A058352-AA59-4FBA-A400-6141304E70E6}">
      <dgm:prSet/>
      <dgm:spPr/>
      <dgm:t>
        <a:bodyPr/>
        <a:lstStyle/>
        <a:p>
          <a:endParaRPr lang="it-IT"/>
        </a:p>
      </dgm:t>
    </dgm:pt>
    <dgm:pt modelId="{1795336A-2858-41E7-8ED3-0B2D77B14B57}">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Riviste DOAJ + DOAJ Seal</a:t>
          </a:r>
        </a:p>
      </dgm:t>
    </dgm:pt>
    <dgm:pt modelId="{B7AFEF93-3FEA-4D62-AE4A-7FEAA90E51F4}" type="sibTrans" cxnId="{B3067C43-5CD4-49D5-B603-0A97C3F2E8B3}">
      <dgm:prSet/>
      <dgm:spPr/>
      <dgm:t>
        <a:bodyPr/>
        <a:lstStyle/>
        <a:p>
          <a:endParaRPr lang="it-IT"/>
        </a:p>
      </dgm:t>
    </dgm:pt>
    <dgm:pt modelId="{16216282-FBCC-42D6-96F5-67787664CD5A}" type="parTrans" cxnId="{B3067C43-5CD4-49D5-B603-0A97C3F2E8B3}">
      <dgm:prSet/>
      <dgm:spPr/>
      <dgm:t>
        <a:bodyPr/>
        <a:lstStyle/>
        <a:p>
          <a:endParaRPr lang="it-IT"/>
        </a:p>
      </dgm:t>
    </dgm:pt>
    <dgm:pt modelId="{37F2026C-D228-4F74-836B-945583C80573}">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Istituto</a:t>
          </a:r>
        </a:p>
      </dgm:t>
    </dgm:pt>
    <dgm:pt modelId="{223BB689-07D2-47B0-BAFF-2D1CD1715A9D}" type="sibTrans" cxnId="{6C13359F-AED3-4025-ADCA-80EF40ACA6F4}">
      <dgm:prSet/>
      <dgm:spPr/>
      <dgm:t>
        <a:bodyPr/>
        <a:lstStyle/>
        <a:p>
          <a:endParaRPr lang="it-IT"/>
        </a:p>
      </dgm:t>
    </dgm:pt>
    <dgm:pt modelId="{4DC328AF-5567-47FD-BA00-4F7E98D7D87B}" type="parTrans" cxnId="{6C13359F-AED3-4025-ADCA-80EF40ACA6F4}">
      <dgm:prSet/>
      <dgm:spPr/>
      <dgm:t>
        <a:bodyPr/>
        <a:lstStyle/>
        <a:p>
          <a:endParaRPr lang="it-IT"/>
        </a:p>
      </dgm:t>
    </dgm:pt>
    <dgm:pt modelId="{7600D5D5-1F6E-46A9-9762-0E50B68A504E}">
      <dgm:prSet phldrT="[Testo]" custT="1"/>
      <dgm:spPr>
        <a:ln>
          <a:solidFill>
            <a:schemeClr val="tx1">
              <a:lumMod val="75000"/>
              <a:lumOff val="25000"/>
            </a:schemeClr>
          </a:solidFill>
        </a:ln>
      </dgm:spPr>
      <dgm:t>
        <a:bodyPr/>
        <a:lstStyle/>
        <a:p>
          <a:pPr>
            <a:buFontTx/>
            <a:buNone/>
          </a:pPr>
          <a:r>
            <a:rPr lang="it-IT" sz="1600" dirty="0">
              <a:latin typeface="Calibri" panose="020F0502020204030204" pitchFamily="34" charset="0"/>
              <a:ea typeface="Calibri" panose="020F0502020204030204" pitchFamily="34" charset="0"/>
              <a:cs typeface="Calibri" panose="020F0502020204030204" pitchFamily="34" charset="0"/>
            </a:rPr>
            <a:t>     - Dipartimento</a:t>
          </a:r>
        </a:p>
      </dgm:t>
    </dgm:pt>
    <dgm:pt modelId="{043854D5-B6E1-468E-9C84-F0B64505CFF1}" type="sibTrans" cxnId="{33F7B58C-5EB8-4C35-9A1A-EDA23F368C1C}">
      <dgm:prSet/>
      <dgm:spPr/>
      <dgm:t>
        <a:bodyPr/>
        <a:lstStyle/>
        <a:p>
          <a:endParaRPr lang="it-IT"/>
        </a:p>
      </dgm:t>
    </dgm:pt>
    <dgm:pt modelId="{40B0620E-CA47-463C-A7F2-59A744EC2D69}" type="parTrans" cxnId="{33F7B58C-5EB8-4C35-9A1A-EDA23F368C1C}">
      <dgm:prSet/>
      <dgm:spPr/>
      <dgm:t>
        <a:bodyPr/>
        <a:lstStyle/>
        <a:p>
          <a:endParaRPr lang="it-IT"/>
        </a:p>
      </dgm:t>
    </dgm:pt>
    <dgm:pt modelId="{BA853B50-CBE6-4B76-8507-F6E6575AFA71}" type="pres">
      <dgm:prSet presAssocID="{BE5EB52A-1D66-4A5E-9511-D45CB6122FD2}" presName="linear" presStyleCnt="0">
        <dgm:presLayoutVars>
          <dgm:dir/>
          <dgm:animLvl val="lvl"/>
          <dgm:resizeHandles val="exact"/>
        </dgm:presLayoutVars>
      </dgm:prSet>
      <dgm:spPr/>
    </dgm:pt>
    <dgm:pt modelId="{D8C01288-2117-4C51-A88F-7302E1EB5E05}" type="pres">
      <dgm:prSet presAssocID="{E2404E24-DDEB-4E53-B36C-9322A296BA9E}" presName="parentLin" presStyleCnt="0"/>
      <dgm:spPr/>
    </dgm:pt>
    <dgm:pt modelId="{32ADE4C7-1276-4D38-A003-700D00DBBA28}" type="pres">
      <dgm:prSet presAssocID="{E2404E24-DDEB-4E53-B36C-9322A296BA9E}" presName="parentLeftMargin" presStyleLbl="node1" presStyleIdx="0" presStyleCnt="3"/>
      <dgm:spPr/>
    </dgm:pt>
    <dgm:pt modelId="{370BBB28-1698-4AF5-9319-92F2DB2BCCFD}" type="pres">
      <dgm:prSet presAssocID="{E2404E24-DDEB-4E53-B36C-9322A296BA9E}" presName="parentText" presStyleLbl="node1" presStyleIdx="0" presStyleCnt="3" custScaleY="156794">
        <dgm:presLayoutVars>
          <dgm:chMax val="0"/>
          <dgm:bulletEnabled val="1"/>
        </dgm:presLayoutVars>
      </dgm:prSet>
      <dgm:spPr/>
    </dgm:pt>
    <dgm:pt modelId="{817E48E5-D07D-4E30-A85F-4DAA9C40BC68}" type="pres">
      <dgm:prSet presAssocID="{E2404E24-DDEB-4E53-B36C-9322A296BA9E}" presName="negativeSpace" presStyleCnt="0"/>
      <dgm:spPr/>
    </dgm:pt>
    <dgm:pt modelId="{10C5A733-3634-4B51-9AB3-5958A51C7058}" type="pres">
      <dgm:prSet presAssocID="{E2404E24-DDEB-4E53-B36C-9322A296BA9E}" presName="childText" presStyleLbl="conFgAcc1" presStyleIdx="0" presStyleCnt="3">
        <dgm:presLayoutVars>
          <dgm:bulletEnabled val="1"/>
        </dgm:presLayoutVars>
      </dgm:prSet>
      <dgm:spPr/>
    </dgm:pt>
    <dgm:pt modelId="{31BD99BA-1E12-4D6C-8F7F-406EDE897AB2}" type="pres">
      <dgm:prSet presAssocID="{E62BB87C-7CED-42A1-A2D0-A53B861B75A9}" presName="spaceBetweenRectangles" presStyleCnt="0"/>
      <dgm:spPr/>
    </dgm:pt>
    <dgm:pt modelId="{BAB0C812-9284-4351-BE0C-294A9AB53902}" type="pres">
      <dgm:prSet presAssocID="{41B5A7C3-6210-418D-B7AF-8AC83B32EA01}" presName="parentLin" presStyleCnt="0"/>
      <dgm:spPr/>
    </dgm:pt>
    <dgm:pt modelId="{748D99BC-4B7A-4963-90BE-05298A8AEB5A}" type="pres">
      <dgm:prSet presAssocID="{41B5A7C3-6210-418D-B7AF-8AC83B32EA01}" presName="parentLeftMargin" presStyleLbl="node1" presStyleIdx="0" presStyleCnt="3"/>
      <dgm:spPr/>
    </dgm:pt>
    <dgm:pt modelId="{FE2D612F-D1DA-4D8D-B611-B780F78670FF}" type="pres">
      <dgm:prSet presAssocID="{41B5A7C3-6210-418D-B7AF-8AC83B32EA01}" presName="parentText" presStyleLbl="node1" presStyleIdx="1" presStyleCnt="3" custScaleY="156794">
        <dgm:presLayoutVars>
          <dgm:chMax val="0"/>
          <dgm:bulletEnabled val="1"/>
        </dgm:presLayoutVars>
      </dgm:prSet>
      <dgm:spPr/>
    </dgm:pt>
    <dgm:pt modelId="{ED99373A-BF1A-4DC4-929D-4FDB76EF58D1}" type="pres">
      <dgm:prSet presAssocID="{41B5A7C3-6210-418D-B7AF-8AC83B32EA01}" presName="negativeSpace" presStyleCnt="0"/>
      <dgm:spPr/>
    </dgm:pt>
    <dgm:pt modelId="{D5D8BFEF-D735-49F2-885C-BACABCB3F649}" type="pres">
      <dgm:prSet presAssocID="{41B5A7C3-6210-418D-B7AF-8AC83B32EA01}" presName="childText" presStyleLbl="conFgAcc1" presStyleIdx="1" presStyleCnt="3">
        <dgm:presLayoutVars>
          <dgm:bulletEnabled val="1"/>
        </dgm:presLayoutVars>
      </dgm:prSet>
      <dgm:spPr/>
    </dgm:pt>
    <dgm:pt modelId="{E4D3B998-F6BA-4F7B-AE35-1C755AC7CB94}" type="pres">
      <dgm:prSet presAssocID="{33B99C26-A5B8-4C3F-A61D-0E91020627B0}" presName="spaceBetweenRectangles" presStyleCnt="0"/>
      <dgm:spPr/>
    </dgm:pt>
    <dgm:pt modelId="{B2C5DCC3-0274-4A00-B8F7-4B09AF998FAC}" type="pres">
      <dgm:prSet presAssocID="{0F249718-60C8-4F7C-B090-F0D1283D1A3F}" presName="parentLin" presStyleCnt="0"/>
      <dgm:spPr/>
    </dgm:pt>
    <dgm:pt modelId="{FB11666F-8288-4689-9968-182CC188BA66}" type="pres">
      <dgm:prSet presAssocID="{0F249718-60C8-4F7C-B090-F0D1283D1A3F}" presName="parentLeftMargin" presStyleLbl="node1" presStyleIdx="1" presStyleCnt="3"/>
      <dgm:spPr/>
    </dgm:pt>
    <dgm:pt modelId="{5169E757-0731-471E-B48C-FC2CE8A0BD47}" type="pres">
      <dgm:prSet presAssocID="{0F249718-60C8-4F7C-B090-F0D1283D1A3F}" presName="parentText" presStyleLbl="node1" presStyleIdx="2" presStyleCnt="3" custScaleY="156794">
        <dgm:presLayoutVars>
          <dgm:chMax val="0"/>
          <dgm:bulletEnabled val="1"/>
        </dgm:presLayoutVars>
      </dgm:prSet>
      <dgm:spPr/>
    </dgm:pt>
    <dgm:pt modelId="{BDF165EE-B7B6-4C8B-9D8E-96928457A718}" type="pres">
      <dgm:prSet presAssocID="{0F249718-60C8-4F7C-B090-F0D1283D1A3F}" presName="negativeSpace" presStyleCnt="0"/>
      <dgm:spPr/>
    </dgm:pt>
    <dgm:pt modelId="{00786176-A201-431F-BACA-09F3AB674139}" type="pres">
      <dgm:prSet presAssocID="{0F249718-60C8-4F7C-B090-F0D1283D1A3F}" presName="childText" presStyleLbl="conFgAcc1" presStyleIdx="2" presStyleCnt="3">
        <dgm:presLayoutVars>
          <dgm:bulletEnabled val="1"/>
        </dgm:presLayoutVars>
      </dgm:prSet>
      <dgm:spPr/>
    </dgm:pt>
  </dgm:ptLst>
  <dgm:cxnLst>
    <dgm:cxn modelId="{E0BE8900-61FC-4E43-A980-1940D14E5E17}" type="presOf" srcId="{3F7978BD-3D02-412A-BAAF-DC78C199DF75}" destId="{00786176-A201-431F-BACA-09F3AB674139}" srcOrd="0" destOrd="2" presId="urn:microsoft.com/office/officeart/2005/8/layout/list1"/>
    <dgm:cxn modelId="{A09A4A05-B80B-49AA-8549-00A747CCD691}" srcId="{41B5A7C3-6210-418D-B7AF-8AC83B32EA01}" destId="{0827F22E-342E-4ABC-BC68-AA68A0905843}" srcOrd="0" destOrd="0" parTransId="{C8FB5538-58EE-412E-A8A4-03C9A03044C0}" sibTransId="{73B20F4D-EFE0-4A61-B2EC-B5682E7F21BE}"/>
    <dgm:cxn modelId="{B90AAB06-BFC3-4B0D-9B22-DA786B0970A0}" type="presOf" srcId="{4D9F411B-4E49-44FB-8496-98B1177F26F2}" destId="{D5D8BFEF-D735-49F2-885C-BACABCB3F649}" srcOrd="0" destOrd="2" presId="urn:microsoft.com/office/officeart/2005/8/layout/list1"/>
    <dgm:cxn modelId="{BA1D9E07-A483-4FD2-9B5E-1F5ACDB03AD8}" type="presOf" srcId="{0F249718-60C8-4F7C-B090-F0D1283D1A3F}" destId="{5169E757-0731-471E-B48C-FC2CE8A0BD47}" srcOrd="1" destOrd="0" presId="urn:microsoft.com/office/officeart/2005/8/layout/list1"/>
    <dgm:cxn modelId="{3B654713-9D91-4B43-BC5E-5AD4D7E23898}" type="presOf" srcId="{7600D5D5-1F6E-46A9-9762-0E50B68A504E}" destId="{00786176-A201-431F-BACA-09F3AB674139}" srcOrd="0" destOrd="8" presId="urn:microsoft.com/office/officeart/2005/8/layout/list1"/>
    <dgm:cxn modelId="{FAB5E915-A14F-4652-AC26-E916F6E0C0D1}" type="presOf" srcId="{2F84E4E6-5DFE-4887-B4A1-40D35985F897}" destId="{00786176-A201-431F-BACA-09F3AB674139}" srcOrd="0" destOrd="1" presId="urn:microsoft.com/office/officeart/2005/8/layout/list1"/>
    <dgm:cxn modelId="{C507BC1C-53A7-4B7C-B8CF-C565D8899CC5}" srcId="{0F249718-60C8-4F7C-B090-F0D1283D1A3F}" destId="{3F7978BD-3D02-412A-BAAF-DC78C199DF75}" srcOrd="2" destOrd="0" parTransId="{F28820BC-DC6A-411C-B253-003562D1099D}" sibTransId="{1FF3C6AE-3BA1-4486-AB8D-663EE3ABF6DD}"/>
    <dgm:cxn modelId="{3607CA23-EA14-4566-8438-BC1B959BB31F}" type="presOf" srcId="{D0B1FC8A-584A-46E7-A2C5-0469FC0CE780}" destId="{00786176-A201-431F-BACA-09F3AB674139}" srcOrd="0" destOrd="4" presId="urn:microsoft.com/office/officeart/2005/8/layout/list1"/>
    <dgm:cxn modelId="{268F6324-8A47-4EB7-8BC1-CE3D47AF51FB}" srcId="{BE5EB52A-1D66-4A5E-9511-D45CB6122FD2}" destId="{0F249718-60C8-4F7C-B090-F0D1283D1A3F}" srcOrd="2" destOrd="0" parTransId="{582D54CD-6D44-4131-B6EA-2EBE5E7F1A52}" sibTransId="{902B0635-5850-4FD0-BB8E-1D50C0BBC15C}"/>
    <dgm:cxn modelId="{C2462C28-5795-44C1-9AA6-8743F7F2CCD4}" type="presOf" srcId="{455B3D26-2474-42BA-A886-A6EF227E5A9F}" destId="{D5D8BFEF-D735-49F2-885C-BACABCB3F649}" srcOrd="0" destOrd="1" presId="urn:microsoft.com/office/officeart/2005/8/layout/list1"/>
    <dgm:cxn modelId="{62661834-D891-44C0-BD66-2E277F5691DF}" type="presOf" srcId="{E2404E24-DDEB-4E53-B36C-9322A296BA9E}" destId="{370BBB28-1698-4AF5-9319-92F2DB2BCCFD}" srcOrd="1" destOrd="0" presId="urn:microsoft.com/office/officeart/2005/8/layout/list1"/>
    <dgm:cxn modelId="{81FA2C36-62E5-4783-BE46-BB0967167C61}" type="presOf" srcId="{487C5A68-6149-4C52-B33A-71398D283E08}" destId="{10C5A733-3634-4B51-9AB3-5958A51C7058}" srcOrd="0" destOrd="0" presId="urn:microsoft.com/office/officeart/2005/8/layout/list1"/>
    <dgm:cxn modelId="{35FC7F3F-3DAC-4804-92B3-59C972384FC9}" srcId="{3F7978BD-3D02-412A-BAAF-DC78C199DF75}" destId="{D0B1FC8A-584A-46E7-A2C5-0469FC0CE780}" srcOrd="1" destOrd="0" parTransId="{BE37668E-4B62-4407-AA4F-4676C45352F6}" sibTransId="{126C6284-CDA1-471B-AACF-A90FF5657695}"/>
    <dgm:cxn modelId="{DA9E9440-8D84-4C4B-8353-FCFCC7444EB1}" type="presOf" srcId="{41B5A7C3-6210-418D-B7AF-8AC83B32EA01}" destId="{FE2D612F-D1DA-4D8D-B611-B780F78670FF}" srcOrd="1" destOrd="0" presId="urn:microsoft.com/office/officeart/2005/8/layout/list1"/>
    <dgm:cxn modelId="{FB91DF5E-947A-4110-AB7F-EAF0C3E78251}" type="presOf" srcId="{C1C3CEB2-DEAA-4123-99B3-E5376C7E2B50}" destId="{00786176-A201-431F-BACA-09F3AB674139}" srcOrd="0" destOrd="3" presId="urn:microsoft.com/office/officeart/2005/8/layout/list1"/>
    <dgm:cxn modelId="{A5590A43-5FCE-431A-ADEB-64184DAEE640}" srcId="{BE5EB52A-1D66-4A5E-9511-D45CB6122FD2}" destId="{E2404E24-DDEB-4E53-B36C-9322A296BA9E}" srcOrd="0" destOrd="0" parTransId="{B78191E0-1B8A-4FB0-893F-184436E104AB}" sibTransId="{E62BB87C-7CED-42A1-A2D0-A53B861B75A9}"/>
    <dgm:cxn modelId="{B3067C43-5CD4-49D5-B603-0A97C3F2E8B3}" srcId="{3F7978BD-3D02-412A-BAAF-DC78C199DF75}" destId="{1795336A-2858-41E7-8ED3-0B2D77B14B57}" srcOrd="3" destOrd="0" parTransId="{16216282-FBCC-42D6-96F5-67787664CD5A}" sibTransId="{B7AFEF93-3FEA-4D62-AE4A-7FEAA90E51F4}"/>
    <dgm:cxn modelId="{010B4464-E313-4150-8ED7-513C6D47B1BB}" srcId="{E2404E24-DDEB-4E53-B36C-9322A296BA9E}" destId="{487C5A68-6149-4C52-B33A-71398D283E08}" srcOrd="0" destOrd="0" parTransId="{850F21D3-AE50-4A2B-8904-8796BB40A596}" sibTransId="{7416CDF2-B94D-4A00-A113-8AC1FEC537B6}"/>
    <dgm:cxn modelId="{2B33C06B-2D42-4B6A-8DFF-FB26BDB900D3}" type="presOf" srcId="{0827F22E-342E-4ABC-BC68-AA68A0905843}" destId="{D5D8BFEF-D735-49F2-885C-BACABCB3F649}" srcOrd="0" destOrd="0" presId="urn:microsoft.com/office/officeart/2005/8/layout/list1"/>
    <dgm:cxn modelId="{13310F4F-EC05-47A3-8F12-188500B9C443}" type="presOf" srcId="{41B5A7C3-6210-418D-B7AF-8AC83B32EA01}" destId="{748D99BC-4B7A-4963-90BE-05298A8AEB5A}" srcOrd="0" destOrd="0" presId="urn:microsoft.com/office/officeart/2005/8/layout/list1"/>
    <dgm:cxn modelId="{1B003D70-5F9A-4547-9F5B-90799A183FB1}" srcId="{0F249718-60C8-4F7C-B090-F0D1283D1A3F}" destId="{2E2FC918-5689-43DA-9309-6CFF3911E825}" srcOrd="0" destOrd="0" parTransId="{48CA8C46-DEF2-42E8-A542-9DC0121764C9}" sibTransId="{987F91C0-D12B-4BB3-AC82-DDA40B6D2081}"/>
    <dgm:cxn modelId="{26D05E70-ED76-4A6B-A0F6-53C47293AEFF}" type="presOf" srcId="{BE5EB52A-1D66-4A5E-9511-D45CB6122FD2}" destId="{BA853B50-CBE6-4B76-8507-F6E6575AFA71}" srcOrd="0" destOrd="0" presId="urn:microsoft.com/office/officeart/2005/8/layout/list1"/>
    <dgm:cxn modelId="{6A058352-AA59-4FBA-A400-6141304E70E6}" srcId="{3F7978BD-3D02-412A-BAAF-DC78C199DF75}" destId="{48C776BB-F134-4EF7-BF2D-68DD115E6E00}" srcOrd="2" destOrd="0" parTransId="{011985DF-54BA-45DA-9B81-9699ABEF79E4}" sibTransId="{7946A3B2-C8E3-4656-9779-58DF66C48B1B}"/>
    <dgm:cxn modelId="{EE948C59-B4BB-48AF-8811-82A99A65ACE7}" srcId="{3F7978BD-3D02-412A-BAAF-DC78C199DF75}" destId="{C1C3CEB2-DEAA-4123-99B3-E5376C7E2B50}" srcOrd="0" destOrd="0" parTransId="{DCD88922-AD97-4782-BEBC-F6B5275DD4C9}" sibTransId="{87CF92CA-6C70-476E-8E14-2D27A3558ACE}"/>
    <dgm:cxn modelId="{909BD259-7984-4EDA-B243-96CD679AE969}" srcId="{41B5A7C3-6210-418D-B7AF-8AC83B32EA01}" destId="{455B3D26-2474-42BA-A886-A6EF227E5A9F}" srcOrd="1" destOrd="0" parTransId="{BF7CDF92-3961-454D-AA2E-0C4408CA7024}" sibTransId="{ED671A23-5DC6-4612-A264-D493BFE511E0}"/>
    <dgm:cxn modelId="{80FBDD80-16A5-4B74-85B6-43E2B96886DC}" type="presOf" srcId="{2F06964A-2751-4CF1-8099-9DA3A692FA58}" destId="{10C5A733-3634-4B51-9AB3-5958A51C7058}" srcOrd="0" destOrd="1" presId="urn:microsoft.com/office/officeart/2005/8/layout/list1"/>
    <dgm:cxn modelId="{40642285-03FE-4F9A-9109-EB218C4E573C}" type="presOf" srcId="{0F249718-60C8-4F7C-B090-F0D1283D1A3F}" destId="{FB11666F-8288-4689-9968-182CC188BA66}" srcOrd="0" destOrd="0" presId="urn:microsoft.com/office/officeart/2005/8/layout/list1"/>
    <dgm:cxn modelId="{645DF285-E8F3-4F48-AF0C-C9CC35607F1D}" type="presOf" srcId="{E2404E24-DDEB-4E53-B36C-9322A296BA9E}" destId="{32ADE4C7-1276-4D38-A003-700D00DBBA28}" srcOrd="0" destOrd="0" presId="urn:microsoft.com/office/officeart/2005/8/layout/list1"/>
    <dgm:cxn modelId="{E78B8387-9706-40D3-9768-BB2AFBF8CE9D}" type="presOf" srcId="{2E2FC918-5689-43DA-9309-6CFF3911E825}" destId="{00786176-A201-431F-BACA-09F3AB674139}" srcOrd="0" destOrd="0" presId="urn:microsoft.com/office/officeart/2005/8/layout/list1"/>
    <dgm:cxn modelId="{33F7B58C-5EB8-4C35-9A1A-EDA23F368C1C}" srcId="{3F7978BD-3D02-412A-BAAF-DC78C199DF75}" destId="{7600D5D5-1F6E-46A9-9762-0E50B68A504E}" srcOrd="5" destOrd="0" parTransId="{40B0620E-CA47-463C-A7F2-59A744EC2D69}" sibTransId="{043854D5-B6E1-468E-9C84-F0B64505CFF1}"/>
    <dgm:cxn modelId="{6C13359F-AED3-4025-ADCA-80EF40ACA6F4}" srcId="{3F7978BD-3D02-412A-BAAF-DC78C199DF75}" destId="{37F2026C-D228-4F74-836B-945583C80573}" srcOrd="4" destOrd="0" parTransId="{4DC328AF-5567-47FD-BA00-4F7E98D7D87B}" sibTransId="{223BB689-07D2-47B0-BAFF-2D1CD1715A9D}"/>
    <dgm:cxn modelId="{7D514EAF-33EE-4184-B19A-8C7BD1F0A847}" type="presOf" srcId="{1795336A-2858-41E7-8ED3-0B2D77B14B57}" destId="{00786176-A201-431F-BACA-09F3AB674139}" srcOrd="0" destOrd="6" presId="urn:microsoft.com/office/officeart/2005/8/layout/list1"/>
    <dgm:cxn modelId="{A870C1AF-751B-41FC-B5AE-F2ABCAE0BFF0}" srcId="{0F249718-60C8-4F7C-B090-F0D1283D1A3F}" destId="{2F84E4E6-5DFE-4887-B4A1-40D35985F897}" srcOrd="1" destOrd="0" parTransId="{4669E138-87D6-4507-B459-6F89C654C21A}" sibTransId="{42FBAE80-1F07-4226-9CDB-659F61EF92D7}"/>
    <dgm:cxn modelId="{6CB015B6-A7D5-4138-9329-7173658031EA}" type="presOf" srcId="{48C776BB-F134-4EF7-BF2D-68DD115E6E00}" destId="{00786176-A201-431F-BACA-09F3AB674139}" srcOrd="0" destOrd="5" presId="urn:microsoft.com/office/officeart/2005/8/layout/list1"/>
    <dgm:cxn modelId="{10739EC3-C1EB-4BE0-B59D-1577CADD3022}" srcId="{41B5A7C3-6210-418D-B7AF-8AC83B32EA01}" destId="{4D9F411B-4E49-44FB-8496-98B1177F26F2}" srcOrd="2" destOrd="0" parTransId="{EDB6F5DC-B587-473E-AE81-40C3D272B15A}" sibTransId="{C7A25D1E-9542-4ADE-80E6-71277E2A47E9}"/>
    <dgm:cxn modelId="{66189FC9-FD2F-4E58-931A-395E9CE49A1F}" srcId="{BE5EB52A-1D66-4A5E-9511-D45CB6122FD2}" destId="{41B5A7C3-6210-418D-B7AF-8AC83B32EA01}" srcOrd="1" destOrd="0" parTransId="{F236E8BA-132F-488C-A5FD-BC0ED880622A}" sibTransId="{33B99C26-A5B8-4C3F-A61D-0E91020627B0}"/>
    <dgm:cxn modelId="{142BF2D9-1A9B-4856-A4CE-A81024D8DB47}" srcId="{E2404E24-DDEB-4E53-B36C-9322A296BA9E}" destId="{2F06964A-2751-4CF1-8099-9DA3A692FA58}" srcOrd="1" destOrd="0" parTransId="{380DB7A9-9E1E-48D5-8102-04A82FD8BF1A}" sibTransId="{9E496B4C-F826-4D40-B768-F8A4A9C2DA5E}"/>
    <dgm:cxn modelId="{485D68FF-1244-43A4-9A8A-3CCC523CAC57}" type="presOf" srcId="{37F2026C-D228-4F74-836B-945583C80573}" destId="{00786176-A201-431F-BACA-09F3AB674139}" srcOrd="0" destOrd="7" presId="urn:microsoft.com/office/officeart/2005/8/layout/list1"/>
    <dgm:cxn modelId="{974E66C3-7ECA-488C-9855-0F4F994DC737}" type="presParOf" srcId="{BA853B50-CBE6-4B76-8507-F6E6575AFA71}" destId="{D8C01288-2117-4C51-A88F-7302E1EB5E05}" srcOrd="0" destOrd="0" presId="urn:microsoft.com/office/officeart/2005/8/layout/list1"/>
    <dgm:cxn modelId="{56086F1B-23CF-4C73-B18B-357F203184FF}" type="presParOf" srcId="{D8C01288-2117-4C51-A88F-7302E1EB5E05}" destId="{32ADE4C7-1276-4D38-A003-700D00DBBA28}" srcOrd="0" destOrd="0" presId="urn:microsoft.com/office/officeart/2005/8/layout/list1"/>
    <dgm:cxn modelId="{C0936B8F-0F22-4856-8C4A-9A3A80B18A1F}" type="presParOf" srcId="{D8C01288-2117-4C51-A88F-7302E1EB5E05}" destId="{370BBB28-1698-4AF5-9319-92F2DB2BCCFD}" srcOrd="1" destOrd="0" presId="urn:microsoft.com/office/officeart/2005/8/layout/list1"/>
    <dgm:cxn modelId="{8FEC5E92-3525-4E6A-9E66-80FDA00D8950}" type="presParOf" srcId="{BA853B50-CBE6-4B76-8507-F6E6575AFA71}" destId="{817E48E5-D07D-4E30-A85F-4DAA9C40BC68}" srcOrd="1" destOrd="0" presId="urn:microsoft.com/office/officeart/2005/8/layout/list1"/>
    <dgm:cxn modelId="{9DAE04F6-4FA8-4DB8-AD9D-D85A3333DBE6}" type="presParOf" srcId="{BA853B50-CBE6-4B76-8507-F6E6575AFA71}" destId="{10C5A733-3634-4B51-9AB3-5958A51C7058}" srcOrd="2" destOrd="0" presId="urn:microsoft.com/office/officeart/2005/8/layout/list1"/>
    <dgm:cxn modelId="{F93DB6B5-FE67-4334-8268-16A01EB623B5}" type="presParOf" srcId="{BA853B50-CBE6-4B76-8507-F6E6575AFA71}" destId="{31BD99BA-1E12-4D6C-8F7F-406EDE897AB2}" srcOrd="3" destOrd="0" presId="urn:microsoft.com/office/officeart/2005/8/layout/list1"/>
    <dgm:cxn modelId="{C9A17758-97D3-4D87-8054-5B6706148542}" type="presParOf" srcId="{BA853B50-CBE6-4B76-8507-F6E6575AFA71}" destId="{BAB0C812-9284-4351-BE0C-294A9AB53902}" srcOrd="4" destOrd="0" presId="urn:microsoft.com/office/officeart/2005/8/layout/list1"/>
    <dgm:cxn modelId="{5229C8E9-9DFD-4491-B49B-4AB2B8D39CD5}" type="presParOf" srcId="{BAB0C812-9284-4351-BE0C-294A9AB53902}" destId="{748D99BC-4B7A-4963-90BE-05298A8AEB5A}" srcOrd="0" destOrd="0" presId="urn:microsoft.com/office/officeart/2005/8/layout/list1"/>
    <dgm:cxn modelId="{C5402D23-61D9-4A68-9A08-C842A9F56150}" type="presParOf" srcId="{BAB0C812-9284-4351-BE0C-294A9AB53902}" destId="{FE2D612F-D1DA-4D8D-B611-B780F78670FF}" srcOrd="1" destOrd="0" presId="urn:microsoft.com/office/officeart/2005/8/layout/list1"/>
    <dgm:cxn modelId="{1F05961E-8B74-4C5D-81C8-180BC44AB238}" type="presParOf" srcId="{BA853B50-CBE6-4B76-8507-F6E6575AFA71}" destId="{ED99373A-BF1A-4DC4-929D-4FDB76EF58D1}" srcOrd="5" destOrd="0" presId="urn:microsoft.com/office/officeart/2005/8/layout/list1"/>
    <dgm:cxn modelId="{204B728E-3B4B-4F46-9F1B-E23C300F6BA2}" type="presParOf" srcId="{BA853B50-CBE6-4B76-8507-F6E6575AFA71}" destId="{D5D8BFEF-D735-49F2-885C-BACABCB3F649}" srcOrd="6" destOrd="0" presId="urn:microsoft.com/office/officeart/2005/8/layout/list1"/>
    <dgm:cxn modelId="{A874B756-CF33-4AAE-AD8F-8F60E594FE6F}" type="presParOf" srcId="{BA853B50-CBE6-4B76-8507-F6E6575AFA71}" destId="{E4D3B998-F6BA-4F7B-AE35-1C755AC7CB94}" srcOrd="7" destOrd="0" presId="urn:microsoft.com/office/officeart/2005/8/layout/list1"/>
    <dgm:cxn modelId="{6EE7E0E7-D4E9-4C04-A2EF-1E4E99395D62}" type="presParOf" srcId="{BA853B50-CBE6-4B76-8507-F6E6575AFA71}" destId="{B2C5DCC3-0274-4A00-B8F7-4B09AF998FAC}" srcOrd="8" destOrd="0" presId="urn:microsoft.com/office/officeart/2005/8/layout/list1"/>
    <dgm:cxn modelId="{3732C814-D04B-4B81-8AD0-171976B856B3}" type="presParOf" srcId="{B2C5DCC3-0274-4A00-B8F7-4B09AF998FAC}" destId="{FB11666F-8288-4689-9968-182CC188BA66}" srcOrd="0" destOrd="0" presId="urn:microsoft.com/office/officeart/2005/8/layout/list1"/>
    <dgm:cxn modelId="{42FD34C0-6652-4EA1-8AD8-F106C41227A9}" type="presParOf" srcId="{B2C5DCC3-0274-4A00-B8F7-4B09AF998FAC}" destId="{5169E757-0731-471E-B48C-FC2CE8A0BD47}" srcOrd="1" destOrd="0" presId="urn:microsoft.com/office/officeart/2005/8/layout/list1"/>
    <dgm:cxn modelId="{675B6C77-5580-4F05-A4D8-C6ADE231A81F}" type="presParOf" srcId="{BA853B50-CBE6-4B76-8507-F6E6575AFA71}" destId="{BDF165EE-B7B6-4C8B-9D8E-96928457A718}" srcOrd="9" destOrd="0" presId="urn:microsoft.com/office/officeart/2005/8/layout/list1"/>
    <dgm:cxn modelId="{FE0AF94D-645B-4F69-BBAC-2EE26CFBFA2B}" type="presParOf" srcId="{BA853B50-CBE6-4B76-8507-F6E6575AFA71}" destId="{00786176-A201-431F-BACA-09F3AB67413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663B4-1B3D-4863-9274-FCD1F8E94C0F}"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153E2D63-88CB-42D2-8A12-4BABCBE37ACF}">
      <dgm:prSet phldrT="[Testo]" custT="1"/>
      <dgm:spPr>
        <a:solidFill>
          <a:schemeClr val="tx2">
            <a:lumMod val="50000"/>
          </a:schemeClr>
        </a:solidFill>
        <a:ln>
          <a:solidFill>
            <a:schemeClr val="tx2">
              <a:lumMod val="75000"/>
            </a:schemeClr>
          </a:solidFill>
        </a:ln>
      </dgm:spPr>
      <dgm:t>
        <a:bodyPr/>
        <a:lstStyle/>
        <a:p>
          <a:r>
            <a:rPr lang="it-IT" sz="1600" dirty="0">
              <a:latin typeface="Calibri" panose="020F0502020204030204" pitchFamily="34" charset="0"/>
              <a:ea typeface="Calibri" panose="020F0502020204030204" pitchFamily="34" charset="0"/>
              <a:cs typeface="Calibri" panose="020F0502020204030204" pitchFamily="34" charset="0"/>
            </a:rPr>
            <a:t>	- 5 riferimenti a capitoli OA in libri</a:t>
          </a:r>
        </a:p>
        <a:p>
          <a:r>
            <a:rPr lang="it-IT" sz="1600" dirty="0">
              <a:latin typeface="Calibri" panose="020F0502020204030204" pitchFamily="34" charset="0"/>
              <a:ea typeface="Calibri" panose="020F0502020204030204" pitchFamily="34" charset="0"/>
              <a:cs typeface="Calibri" panose="020F0502020204030204" pitchFamily="34" charset="0"/>
            </a:rPr>
            <a:t>	- 3 riferimenti a capitoli OA in </a:t>
          </a:r>
          <a:r>
            <a:rPr lang="it-IT" sz="1600" dirty="0" err="1">
              <a:latin typeface="Calibri" panose="020F0502020204030204" pitchFamily="34" charset="0"/>
              <a:ea typeface="Calibri" panose="020F0502020204030204" pitchFamily="34" charset="0"/>
              <a:cs typeface="Calibri" panose="020F0502020204030204" pitchFamily="34" charset="0"/>
            </a:rPr>
            <a:t>proceedings</a:t>
          </a:r>
          <a:endParaRPr lang="it-IT" sz="1600" dirty="0">
            <a:latin typeface="Calibri" panose="020F0502020204030204" pitchFamily="34" charset="0"/>
            <a:ea typeface="Calibri" panose="020F0502020204030204" pitchFamily="34" charset="0"/>
            <a:cs typeface="Calibri" panose="020F0502020204030204" pitchFamily="34" charset="0"/>
          </a:endParaRPr>
        </a:p>
        <a:p>
          <a:r>
            <a:rPr lang="it-IT" sz="1600" dirty="0">
              <a:latin typeface="Calibri" panose="020F0502020204030204" pitchFamily="34" charset="0"/>
              <a:ea typeface="Calibri" panose="020F0502020204030204" pitchFamily="34" charset="0"/>
              <a:cs typeface="Calibri" panose="020F0502020204030204" pitchFamily="34" charset="0"/>
            </a:rPr>
            <a:t>	- 3 libri OA</a:t>
          </a:r>
        </a:p>
      </dgm:t>
    </dgm:pt>
    <dgm:pt modelId="{CDC2D3B2-CFC8-4C6A-AE8D-7FEA5FF1B322}" type="parTrans" cxnId="{B7BE0317-C3FC-4568-A5EB-D627F223F421}">
      <dgm:prSet/>
      <dgm:spPr/>
      <dgm:t>
        <a:bodyPr/>
        <a:lstStyle/>
        <a:p>
          <a:endParaRPr lang="it-IT"/>
        </a:p>
      </dgm:t>
    </dgm:pt>
    <dgm:pt modelId="{A44DABF9-D65E-42AB-9C76-462C41A2BF36}" type="sibTrans" cxnId="{B7BE0317-C3FC-4568-A5EB-D627F223F421}">
      <dgm:prSet/>
      <dgm:spPr/>
      <dgm:t>
        <a:bodyPr/>
        <a:lstStyle/>
        <a:p>
          <a:endParaRPr lang="it-IT"/>
        </a:p>
      </dgm:t>
    </dgm:pt>
    <dgm:pt modelId="{20153917-9DBE-4334-A899-D869538234BE}" type="pres">
      <dgm:prSet presAssocID="{C39663B4-1B3D-4863-9274-FCD1F8E94C0F}" presName="linear" presStyleCnt="0">
        <dgm:presLayoutVars>
          <dgm:dir/>
          <dgm:resizeHandles val="exact"/>
        </dgm:presLayoutVars>
      </dgm:prSet>
      <dgm:spPr/>
    </dgm:pt>
    <dgm:pt modelId="{FFC5396D-C3BA-4975-BB67-8206E97B764F}" type="pres">
      <dgm:prSet presAssocID="{153E2D63-88CB-42D2-8A12-4BABCBE37ACF}" presName="comp" presStyleCnt="0"/>
      <dgm:spPr/>
    </dgm:pt>
    <dgm:pt modelId="{1667F902-2154-40C6-8D36-C9B3AD541D7D}" type="pres">
      <dgm:prSet presAssocID="{153E2D63-88CB-42D2-8A12-4BABCBE37ACF}" presName="box" presStyleLbl="node1" presStyleIdx="0" presStyleCnt="1" custScaleX="99461" custScaleY="90000" custLinFactNeighborX="159"/>
      <dgm:spPr/>
    </dgm:pt>
    <dgm:pt modelId="{74092353-322B-4C8F-B3A8-2F0AB9E85DD3}" type="pres">
      <dgm:prSet presAssocID="{153E2D63-88CB-42D2-8A12-4BABCBE37ACF}" presName="img" presStyleLbl="fgImgPlace1" presStyleIdx="0" presStyleCnt="1" custScaleX="104621" custScaleY="71314" custLinFactNeighborX="1993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a:solidFill>
            <a:schemeClr val="bg1"/>
          </a:solidFill>
        </a:ln>
      </dgm:spPr>
      <dgm:extLst>
        <a:ext uri="{E40237B7-FDA0-4F09-8148-C483321AD2D9}">
          <dgm14:cNvPr xmlns:dgm14="http://schemas.microsoft.com/office/drawing/2010/diagram" id="0" name="" descr="Libri su uno scaffale contorno"/>
        </a:ext>
      </dgm:extLst>
    </dgm:pt>
    <dgm:pt modelId="{45835CD3-0DA2-4D1E-85B1-FBB79AAFF54C}" type="pres">
      <dgm:prSet presAssocID="{153E2D63-88CB-42D2-8A12-4BABCBE37ACF}" presName="text" presStyleLbl="node1" presStyleIdx="0" presStyleCnt="1">
        <dgm:presLayoutVars>
          <dgm:bulletEnabled val="1"/>
        </dgm:presLayoutVars>
      </dgm:prSet>
      <dgm:spPr/>
    </dgm:pt>
  </dgm:ptLst>
  <dgm:cxnLst>
    <dgm:cxn modelId="{B7BE0317-C3FC-4568-A5EB-D627F223F421}" srcId="{C39663B4-1B3D-4863-9274-FCD1F8E94C0F}" destId="{153E2D63-88CB-42D2-8A12-4BABCBE37ACF}" srcOrd="0" destOrd="0" parTransId="{CDC2D3B2-CFC8-4C6A-AE8D-7FEA5FF1B322}" sibTransId="{A44DABF9-D65E-42AB-9C76-462C41A2BF36}"/>
    <dgm:cxn modelId="{FCE15037-5ED7-4CD0-9BC8-2F9DBE22F871}" type="presOf" srcId="{153E2D63-88CB-42D2-8A12-4BABCBE37ACF}" destId="{1667F902-2154-40C6-8D36-C9B3AD541D7D}" srcOrd="0" destOrd="0" presId="urn:microsoft.com/office/officeart/2005/8/layout/vList4"/>
    <dgm:cxn modelId="{3E17553D-2432-47BD-8365-EF7063573505}" type="presOf" srcId="{C39663B4-1B3D-4863-9274-FCD1F8E94C0F}" destId="{20153917-9DBE-4334-A899-D869538234BE}" srcOrd="0" destOrd="0" presId="urn:microsoft.com/office/officeart/2005/8/layout/vList4"/>
    <dgm:cxn modelId="{BD39B087-A86A-4CE9-AA51-699076712B99}" type="presOf" srcId="{153E2D63-88CB-42D2-8A12-4BABCBE37ACF}" destId="{45835CD3-0DA2-4D1E-85B1-FBB79AAFF54C}" srcOrd="1" destOrd="0" presId="urn:microsoft.com/office/officeart/2005/8/layout/vList4"/>
    <dgm:cxn modelId="{43AC5C46-85C7-44B8-9E5B-B51818C1635A}" type="presParOf" srcId="{20153917-9DBE-4334-A899-D869538234BE}" destId="{FFC5396D-C3BA-4975-BB67-8206E97B764F}" srcOrd="0" destOrd="0" presId="urn:microsoft.com/office/officeart/2005/8/layout/vList4"/>
    <dgm:cxn modelId="{DC482545-F404-4157-AC73-7583F48837B6}" type="presParOf" srcId="{FFC5396D-C3BA-4975-BB67-8206E97B764F}" destId="{1667F902-2154-40C6-8D36-C9B3AD541D7D}" srcOrd="0" destOrd="0" presId="urn:microsoft.com/office/officeart/2005/8/layout/vList4"/>
    <dgm:cxn modelId="{251726DE-55D9-420A-8B65-D939E6CD560E}" type="presParOf" srcId="{FFC5396D-C3BA-4975-BB67-8206E97B764F}" destId="{74092353-322B-4C8F-B3A8-2F0AB9E85DD3}" srcOrd="1" destOrd="0" presId="urn:microsoft.com/office/officeart/2005/8/layout/vList4"/>
    <dgm:cxn modelId="{C28C2F56-29FB-4BAD-B958-7575177DEDEC}" type="presParOf" srcId="{FFC5396D-C3BA-4975-BB67-8206E97B764F}" destId="{45835CD3-0DA2-4D1E-85B1-FBB79AAFF54C}" srcOrd="2" destOrd="0" presId="urn:microsoft.com/office/officeart/2005/8/layout/vList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BF14F9-946F-4030-9D0C-8A0C7F85D3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it-IT"/>
        </a:p>
      </dgm:t>
    </dgm:pt>
    <dgm:pt modelId="{7AC2C1FD-23D1-4EE0-B167-35AB3097AB36}">
      <dgm:prSet phldrT="[Testo]"/>
      <dgm:spPr>
        <a:solidFill>
          <a:srgbClr val="EB5E5E"/>
        </a:solidFill>
        <a:ln>
          <a:solidFill>
            <a:srgbClr val="FF0000"/>
          </a:solidFill>
        </a:ln>
      </dgm:spPr>
      <dgm:t>
        <a:bodyPr/>
        <a:lstStyle/>
        <a:p>
          <a:r>
            <a:rPr lang="it-IT" b="1" dirty="0">
              <a:latin typeface="Montserrat Medium" panose="00000600000000000000" pitchFamily="2" charset="0"/>
            </a:rPr>
            <a:t>5 occorrenze</a:t>
          </a:r>
        </a:p>
      </dgm:t>
    </dgm:pt>
    <dgm:pt modelId="{19540077-8F2C-4AF0-9BFB-787628F24065}" type="parTrans" cxnId="{98F1F6D3-0AFC-4CD7-BF0A-C47CCA2C0F68}">
      <dgm:prSet/>
      <dgm:spPr/>
      <dgm:t>
        <a:bodyPr/>
        <a:lstStyle/>
        <a:p>
          <a:endParaRPr lang="it-IT"/>
        </a:p>
      </dgm:t>
    </dgm:pt>
    <dgm:pt modelId="{DEF71576-93A0-4E29-B03A-CA5ACC7DE967}" type="sibTrans" cxnId="{98F1F6D3-0AFC-4CD7-BF0A-C47CCA2C0F68}">
      <dgm:prSet/>
      <dgm:spPr/>
      <dgm:t>
        <a:bodyPr/>
        <a:lstStyle/>
        <a:p>
          <a:endParaRPr lang="it-IT"/>
        </a:p>
      </dgm:t>
    </dgm:pt>
    <dgm:pt modelId="{30F8D8D9-1407-4C99-9A64-F77793AA14BA}">
      <dgm:prSet phldrT="[Testo]" custT="1"/>
      <dgm:spPr>
        <a:solidFill>
          <a:schemeClr val="tx2">
            <a:lumMod val="50000"/>
            <a:alpha val="90000"/>
          </a:schemeClr>
        </a:solidFill>
      </dgm:spPr>
      <dgm:t>
        <a:bodyPr/>
        <a:lstStyle/>
        <a:p>
          <a:r>
            <a:rPr lang="en-US" sz="16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Science of the Total Environment (Elsevier)</a:t>
          </a:r>
          <a:endParaRPr lang="it-IT" sz="16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2243D4A5-F591-4BC1-B8D5-DEBBB7E4E260}" type="parTrans" cxnId="{645FA147-8851-414B-A72B-7BEE1714E251}">
      <dgm:prSet/>
      <dgm:spPr/>
      <dgm:t>
        <a:bodyPr/>
        <a:lstStyle/>
        <a:p>
          <a:endParaRPr lang="it-IT"/>
        </a:p>
      </dgm:t>
    </dgm:pt>
    <dgm:pt modelId="{A2F4A6B7-3D67-4FF1-A498-15AEDD310872}" type="sibTrans" cxnId="{645FA147-8851-414B-A72B-7BEE1714E251}">
      <dgm:prSet/>
      <dgm:spPr/>
      <dgm:t>
        <a:bodyPr/>
        <a:lstStyle/>
        <a:p>
          <a:endParaRPr lang="it-IT"/>
        </a:p>
      </dgm:t>
    </dgm:pt>
    <dgm:pt modelId="{25ECAB82-E3E4-4137-BC6D-0BFC87EA68D7}">
      <dgm:prSet phldrT="[Testo]"/>
      <dgm:spPr>
        <a:solidFill>
          <a:srgbClr val="EB5E5E"/>
        </a:solidFill>
        <a:ln>
          <a:solidFill>
            <a:srgbClr val="FF0000"/>
          </a:solidFill>
        </a:ln>
      </dgm:spPr>
      <dgm:t>
        <a:bodyPr/>
        <a:lstStyle/>
        <a:p>
          <a:r>
            <a:rPr lang="it-IT" b="1" dirty="0">
              <a:latin typeface="Montserrat Medium" panose="00000600000000000000" pitchFamily="2" charset="0"/>
            </a:rPr>
            <a:t>4 occorrenze</a:t>
          </a:r>
        </a:p>
      </dgm:t>
    </dgm:pt>
    <dgm:pt modelId="{D45CC4B9-8112-4BDC-8EF4-19D7BEB034E6}" type="parTrans" cxnId="{6B99669F-9271-4230-BC1A-21938399405E}">
      <dgm:prSet/>
      <dgm:spPr/>
      <dgm:t>
        <a:bodyPr/>
        <a:lstStyle/>
        <a:p>
          <a:endParaRPr lang="it-IT"/>
        </a:p>
      </dgm:t>
    </dgm:pt>
    <dgm:pt modelId="{BA059D55-ABFB-47B3-87B3-03CB1DEA06F5}" type="sibTrans" cxnId="{6B99669F-9271-4230-BC1A-21938399405E}">
      <dgm:prSet/>
      <dgm:spPr/>
      <dgm:t>
        <a:bodyPr/>
        <a:lstStyle/>
        <a:p>
          <a:endParaRPr lang="it-IT"/>
        </a:p>
      </dgm:t>
    </dgm:pt>
    <dgm:pt modelId="{68308C3B-E10A-4A0E-8854-D90CF5460493}">
      <dgm:prSet phldrT="[Testo]" custT="1"/>
      <dgm:spPr>
        <a:solidFill>
          <a:schemeClr val="tx2">
            <a:lumMod val="50000"/>
            <a:alpha val="90000"/>
          </a:schemeClr>
        </a:solidFill>
      </dgm:spPr>
      <dgm:t>
        <a:bodyPr/>
        <a:lstStyle/>
        <a:p>
          <a:r>
            <a:rPr lang="it-IT" sz="16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Nature </a:t>
          </a:r>
          <a:r>
            <a:rPr lang="it-IT" sz="1600" b="0" i="0" u="none"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r>
            <a:rPr lang="it-IT" sz="16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endParaRPr lang="it-IT"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A3EC5221-1132-4FC6-A754-C22E862E664C}" type="parTrans" cxnId="{651DAA43-0A5B-4BF6-8620-A969E28665DB}">
      <dgm:prSet/>
      <dgm:spPr/>
      <dgm:t>
        <a:bodyPr/>
        <a:lstStyle/>
        <a:p>
          <a:endParaRPr lang="it-IT"/>
        </a:p>
      </dgm:t>
    </dgm:pt>
    <dgm:pt modelId="{8DFBE565-4B97-47C0-849F-4F1C75A2AFD1}" type="sibTrans" cxnId="{651DAA43-0A5B-4BF6-8620-A969E28665DB}">
      <dgm:prSet/>
      <dgm:spPr/>
      <dgm:t>
        <a:bodyPr/>
        <a:lstStyle/>
        <a:p>
          <a:endParaRPr lang="it-IT"/>
        </a:p>
      </dgm:t>
    </dgm:pt>
    <dgm:pt modelId="{5DD770CC-5DDA-4511-9A49-7E24CAB12666}">
      <dgm:prSet phldrT="[Testo]"/>
      <dgm:spPr>
        <a:solidFill>
          <a:srgbClr val="EB5E5E"/>
        </a:solidFill>
        <a:ln>
          <a:solidFill>
            <a:srgbClr val="FF0000"/>
          </a:solidFill>
        </a:ln>
      </dgm:spPr>
      <dgm:t>
        <a:bodyPr/>
        <a:lstStyle/>
        <a:p>
          <a:r>
            <a:rPr lang="it-IT" b="1" dirty="0">
              <a:latin typeface="Montserrat Medium" panose="00000600000000000000" pitchFamily="2" charset="0"/>
            </a:rPr>
            <a:t>3 occorrenze</a:t>
          </a:r>
        </a:p>
      </dgm:t>
    </dgm:pt>
    <dgm:pt modelId="{C5250733-0CBF-4D46-BEB8-2569DDE3C691}" type="parTrans" cxnId="{9169A32E-4E3A-4FF4-9956-1C4F43026A27}">
      <dgm:prSet/>
      <dgm:spPr/>
      <dgm:t>
        <a:bodyPr/>
        <a:lstStyle/>
        <a:p>
          <a:endParaRPr lang="it-IT"/>
        </a:p>
      </dgm:t>
    </dgm:pt>
    <dgm:pt modelId="{21F63039-3931-4704-A641-0FF5F3CE04E2}" type="sibTrans" cxnId="{9169A32E-4E3A-4FF4-9956-1C4F43026A27}">
      <dgm:prSet/>
      <dgm:spPr/>
      <dgm:t>
        <a:bodyPr/>
        <a:lstStyle/>
        <a:p>
          <a:endParaRPr lang="it-IT"/>
        </a:p>
      </dgm:t>
    </dgm:pt>
    <dgm:pt modelId="{7C17E906-009E-4E8B-BA33-85BCD552382F}">
      <dgm:prSet phldrT="[Testo]" custT="1"/>
      <dgm:spPr>
        <a:solidFill>
          <a:schemeClr val="tx2">
            <a:lumMod val="50000"/>
            <a:alpha val="90000"/>
          </a:schemeClr>
        </a:solidFill>
      </dgm:spPr>
      <dgm:t>
        <a:bodyPr/>
        <a:lstStyle/>
        <a:p>
          <a:r>
            <a:rPr lang="it-IT" sz="1500" b="0" i="0" u="none" dirty="0" err="1">
              <a:solidFill>
                <a:schemeClr val="bg1"/>
              </a:solidFill>
              <a:latin typeface="Calibri" panose="020F0502020204030204" pitchFamily="34" charset="0"/>
              <a:ea typeface="Calibri" panose="020F0502020204030204" pitchFamily="34" charset="0"/>
              <a:cs typeface="Calibri" panose="020F0502020204030204" pitchFamily="34" charset="0"/>
            </a:rPr>
            <a:t>Environmental</a:t>
          </a:r>
          <a:r>
            <a:rPr lang="it-IT" sz="15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500" b="0" i="0" u="none" dirty="0" err="1">
              <a:solidFill>
                <a:schemeClr val="bg1"/>
              </a:solidFill>
              <a:latin typeface="Calibri" panose="020F0502020204030204" pitchFamily="34" charset="0"/>
              <a:ea typeface="Calibri" panose="020F0502020204030204" pitchFamily="34" charset="0"/>
              <a:cs typeface="Calibri" panose="020F0502020204030204" pitchFamily="34" charset="0"/>
            </a:rPr>
            <a:t>Research</a:t>
          </a:r>
          <a:r>
            <a:rPr lang="it-IT" sz="15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 (Elsevier)</a:t>
          </a:r>
          <a:endParaRPr lang="it-IT"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E12B0D88-8FAF-4880-99F8-17C3A9938491}" type="parTrans" cxnId="{58862FAA-FE95-4E28-A01D-B1DA6C85F3F4}">
      <dgm:prSet/>
      <dgm:spPr/>
      <dgm:t>
        <a:bodyPr/>
        <a:lstStyle/>
        <a:p>
          <a:endParaRPr lang="it-IT"/>
        </a:p>
      </dgm:t>
    </dgm:pt>
    <dgm:pt modelId="{4A6175AB-5499-4400-A6DD-4A29BA5A8E65}" type="sibTrans" cxnId="{58862FAA-FE95-4E28-A01D-B1DA6C85F3F4}">
      <dgm:prSet/>
      <dgm:spPr/>
      <dgm:t>
        <a:bodyPr/>
        <a:lstStyle/>
        <a:p>
          <a:endParaRPr lang="it-IT"/>
        </a:p>
      </dgm:t>
    </dgm:pt>
    <dgm:pt modelId="{4374238F-3095-42C5-8E5C-6D31D8F7E86F}">
      <dgm:prSet custT="1"/>
      <dgm:spPr>
        <a:solidFill>
          <a:schemeClr val="tx2">
            <a:lumMod val="50000"/>
            <a:alpha val="90000"/>
          </a:schemeClr>
        </a:solidFill>
      </dgm:spPr>
      <dgm:t>
        <a:bodyPr/>
        <a:lstStyle/>
        <a:p>
          <a:r>
            <a:rPr lang="it-IT" sz="15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IEEE </a:t>
          </a:r>
          <a:r>
            <a:rPr lang="it-IT" sz="1500" b="0" i="0" u="none" dirty="0" err="1">
              <a:solidFill>
                <a:schemeClr val="bg1"/>
              </a:solidFill>
              <a:latin typeface="Calibri" panose="020F0502020204030204" pitchFamily="34" charset="0"/>
              <a:ea typeface="Calibri" panose="020F0502020204030204" pitchFamily="34" charset="0"/>
              <a:cs typeface="Calibri" panose="020F0502020204030204" pitchFamily="34" charset="0"/>
            </a:rPr>
            <a:t>Sensors</a:t>
          </a:r>
          <a:r>
            <a:rPr lang="it-IT" sz="1500" b="0" i="0" u="none"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endParaRPr lang="it-IT"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dgm:t>
    </dgm:pt>
    <dgm:pt modelId="{04ADF70D-4E9A-4445-8BB0-46BED9B56266}" type="parTrans" cxnId="{A9619145-3314-483F-9223-35385CD28810}">
      <dgm:prSet/>
      <dgm:spPr/>
      <dgm:t>
        <a:bodyPr/>
        <a:lstStyle/>
        <a:p>
          <a:endParaRPr lang="it-IT"/>
        </a:p>
      </dgm:t>
    </dgm:pt>
    <dgm:pt modelId="{CF8037D5-33D0-4F78-ABD8-ADA12A7DF70F}" type="sibTrans" cxnId="{A9619145-3314-483F-9223-35385CD28810}">
      <dgm:prSet/>
      <dgm:spPr/>
      <dgm:t>
        <a:bodyPr/>
        <a:lstStyle/>
        <a:p>
          <a:endParaRPr lang="it-IT"/>
        </a:p>
      </dgm:t>
    </dgm:pt>
    <dgm:pt modelId="{265E7803-A0C7-480D-99BC-07C3505D3125}" type="pres">
      <dgm:prSet presAssocID="{27BF14F9-946F-4030-9D0C-8A0C7F85D359}" presName="Name0" presStyleCnt="0">
        <dgm:presLayoutVars>
          <dgm:dir/>
          <dgm:animLvl val="lvl"/>
          <dgm:resizeHandles val="exact"/>
        </dgm:presLayoutVars>
      </dgm:prSet>
      <dgm:spPr/>
    </dgm:pt>
    <dgm:pt modelId="{225786DA-2B15-455B-AD7C-6F74CDE75504}" type="pres">
      <dgm:prSet presAssocID="{7AC2C1FD-23D1-4EE0-B167-35AB3097AB36}" presName="composite" presStyleCnt="0"/>
      <dgm:spPr/>
    </dgm:pt>
    <dgm:pt modelId="{516CA3E3-DA95-43FB-9DA4-B7363504372E}" type="pres">
      <dgm:prSet presAssocID="{7AC2C1FD-23D1-4EE0-B167-35AB3097AB36}" presName="parTx" presStyleLbl="alignNode1" presStyleIdx="0" presStyleCnt="3">
        <dgm:presLayoutVars>
          <dgm:chMax val="0"/>
          <dgm:chPref val="0"/>
          <dgm:bulletEnabled val="1"/>
        </dgm:presLayoutVars>
      </dgm:prSet>
      <dgm:spPr/>
    </dgm:pt>
    <dgm:pt modelId="{9A78383F-D8F1-40BA-85F2-FD52F62F688E}" type="pres">
      <dgm:prSet presAssocID="{7AC2C1FD-23D1-4EE0-B167-35AB3097AB36}" presName="desTx" presStyleLbl="alignAccFollowNode1" presStyleIdx="0" presStyleCnt="3">
        <dgm:presLayoutVars>
          <dgm:bulletEnabled val="1"/>
        </dgm:presLayoutVars>
      </dgm:prSet>
      <dgm:spPr/>
    </dgm:pt>
    <dgm:pt modelId="{78C2873E-5169-4205-B193-E2750FC2196B}" type="pres">
      <dgm:prSet presAssocID="{DEF71576-93A0-4E29-B03A-CA5ACC7DE967}" presName="space" presStyleCnt="0"/>
      <dgm:spPr/>
    </dgm:pt>
    <dgm:pt modelId="{28E80DDE-44F2-473F-8D8B-7EB4D08DB5BF}" type="pres">
      <dgm:prSet presAssocID="{25ECAB82-E3E4-4137-BC6D-0BFC87EA68D7}" presName="composite" presStyleCnt="0"/>
      <dgm:spPr/>
    </dgm:pt>
    <dgm:pt modelId="{434D0589-E27F-4C0B-A270-97D87E18FBB8}" type="pres">
      <dgm:prSet presAssocID="{25ECAB82-E3E4-4137-BC6D-0BFC87EA68D7}" presName="parTx" presStyleLbl="alignNode1" presStyleIdx="1" presStyleCnt="3">
        <dgm:presLayoutVars>
          <dgm:chMax val="0"/>
          <dgm:chPref val="0"/>
          <dgm:bulletEnabled val="1"/>
        </dgm:presLayoutVars>
      </dgm:prSet>
      <dgm:spPr/>
    </dgm:pt>
    <dgm:pt modelId="{20C42379-B22A-4A11-869F-D1861D89574D}" type="pres">
      <dgm:prSet presAssocID="{25ECAB82-E3E4-4137-BC6D-0BFC87EA68D7}" presName="desTx" presStyleLbl="alignAccFollowNode1" presStyleIdx="1" presStyleCnt="3">
        <dgm:presLayoutVars>
          <dgm:bulletEnabled val="1"/>
        </dgm:presLayoutVars>
      </dgm:prSet>
      <dgm:spPr/>
    </dgm:pt>
    <dgm:pt modelId="{E599FC43-53DF-475A-9F68-D78FDEF96FF0}" type="pres">
      <dgm:prSet presAssocID="{BA059D55-ABFB-47B3-87B3-03CB1DEA06F5}" presName="space" presStyleCnt="0"/>
      <dgm:spPr/>
    </dgm:pt>
    <dgm:pt modelId="{A1674BCF-9B06-4D28-B0E4-96FB19109A89}" type="pres">
      <dgm:prSet presAssocID="{5DD770CC-5DDA-4511-9A49-7E24CAB12666}" presName="composite" presStyleCnt="0"/>
      <dgm:spPr/>
    </dgm:pt>
    <dgm:pt modelId="{1B42FE8D-FA08-4F9D-92DA-C6E0634D814D}" type="pres">
      <dgm:prSet presAssocID="{5DD770CC-5DDA-4511-9A49-7E24CAB12666}" presName="parTx" presStyleLbl="alignNode1" presStyleIdx="2" presStyleCnt="3">
        <dgm:presLayoutVars>
          <dgm:chMax val="0"/>
          <dgm:chPref val="0"/>
          <dgm:bulletEnabled val="1"/>
        </dgm:presLayoutVars>
      </dgm:prSet>
      <dgm:spPr/>
    </dgm:pt>
    <dgm:pt modelId="{B94293BA-F680-41CD-933A-CA7756C5A20E}" type="pres">
      <dgm:prSet presAssocID="{5DD770CC-5DDA-4511-9A49-7E24CAB12666}" presName="desTx" presStyleLbl="alignAccFollowNode1" presStyleIdx="2" presStyleCnt="3">
        <dgm:presLayoutVars>
          <dgm:bulletEnabled val="1"/>
        </dgm:presLayoutVars>
      </dgm:prSet>
      <dgm:spPr/>
    </dgm:pt>
  </dgm:ptLst>
  <dgm:cxnLst>
    <dgm:cxn modelId="{D794781F-A291-470A-AF80-CAA504B4FBC4}" type="presOf" srcId="{68308C3B-E10A-4A0E-8854-D90CF5460493}" destId="{20C42379-B22A-4A11-869F-D1861D89574D}" srcOrd="0" destOrd="0" presId="urn:microsoft.com/office/officeart/2005/8/layout/hList1"/>
    <dgm:cxn modelId="{9169A32E-4E3A-4FF4-9956-1C4F43026A27}" srcId="{27BF14F9-946F-4030-9D0C-8A0C7F85D359}" destId="{5DD770CC-5DDA-4511-9A49-7E24CAB12666}" srcOrd="2" destOrd="0" parTransId="{C5250733-0CBF-4D46-BEB8-2569DDE3C691}" sibTransId="{21F63039-3931-4704-A641-0FF5F3CE04E2}"/>
    <dgm:cxn modelId="{B1AC6A36-0D08-4DC3-915A-071C4C9F6C90}" type="presOf" srcId="{7AC2C1FD-23D1-4EE0-B167-35AB3097AB36}" destId="{516CA3E3-DA95-43FB-9DA4-B7363504372E}" srcOrd="0" destOrd="0" presId="urn:microsoft.com/office/officeart/2005/8/layout/hList1"/>
    <dgm:cxn modelId="{0F855C5B-F7BB-44E4-B8A8-E2BC24448603}" type="presOf" srcId="{25ECAB82-E3E4-4137-BC6D-0BFC87EA68D7}" destId="{434D0589-E27F-4C0B-A270-97D87E18FBB8}" srcOrd="0" destOrd="0" presId="urn:microsoft.com/office/officeart/2005/8/layout/hList1"/>
    <dgm:cxn modelId="{651DAA43-0A5B-4BF6-8620-A969E28665DB}" srcId="{25ECAB82-E3E4-4137-BC6D-0BFC87EA68D7}" destId="{68308C3B-E10A-4A0E-8854-D90CF5460493}" srcOrd="0" destOrd="0" parTransId="{A3EC5221-1132-4FC6-A754-C22E862E664C}" sibTransId="{8DFBE565-4B97-47C0-849F-4F1C75A2AFD1}"/>
    <dgm:cxn modelId="{A9619145-3314-483F-9223-35385CD28810}" srcId="{5DD770CC-5DDA-4511-9A49-7E24CAB12666}" destId="{4374238F-3095-42C5-8E5C-6D31D8F7E86F}" srcOrd="1" destOrd="0" parTransId="{04ADF70D-4E9A-4445-8BB0-46BED9B56266}" sibTransId="{CF8037D5-33D0-4F78-ABD8-ADA12A7DF70F}"/>
    <dgm:cxn modelId="{645FA147-8851-414B-A72B-7BEE1714E251}" srcId="{7AC2C1FD-23D1-4EE0-B167-35AB3097AB36}" destId="{30F8D8D9-1407-4C99-9A64-F77793AA14BA}" srcOrd="0" destOrd="0" parTransId="{2243D4A5-F591-4BC1-B8D5-DEBBB7E4E260}" sibTransId="{A2F4A6B7-3D67-4FF1-A498-15AEDD310872}"/>
    <dgm:cxn modelId="{ACB84D74-86E8-483F-A193-825B91645BF4}" type="presOf" srcId="{30F8D8D9-1407-4C99-9A64-F77793AA14BA}" destId="{9A78383F-D8F1-40BA-85F2-FD52F62F688E}" srcOrd="0" destOrd="0" presId="urn:microsoft.com/office/officeart/2005/8/layout/hList1"/>
    <dgm:cxn modelId="{5D8EE27C-31FD-4008-A8D1-5F220E288E48}" type="presOf" srcId="{27BF14F9-946F-4030-9D0C-8A0C7F85D359}" destId="{265E7803-A0C7-480D-99BC-07C3505D3125}" srcOrd="0" destOrd="0" presId="urn:microsoft.com/office/officeart/2005/8/layout/hList1"/>
    <dgm:cxn modelId="{5650DD8C-3376-4572-9A85-28FB34FA7B59}" type="presOf" srcId="{7C17E906-009E-4E8B-BA33-85BCD552382F}" destId="{B94293BA-F680-41CD-933A-CA7756C5A20E}" srcOrd="0" destOrd="0" presId="urn:microsoft.com/office/officeart/2005/8/layout/hList1"/>
    <dgm:cxn modelId="{6B99669F-9271-4230-BC1A-21938399405E}" srcId="{27BF14F9-946F-4030-9D0C-8A0C7F85D359}" destId="{25ECAB82-E3E4-4137-BC6D-0BFC87EA68D7}" srcOrd="1" destOrd="0" parTransId="{D45CC4B9-8112-4BDC-8EF4-19D7BEB034E6}" sibTransId="{BA059D55-ABFB-47B3-87B3-03CB1DEA06F5}"/>
    <dgm:cxn modelId="{58862FAA-FE95-4E28-A01D-B1DA6C85F3F4}" srcId="{5DD770CC-5DDA-4511-9A49-7E24CAB12666}" destId="{7C17E906-009E-4E8B-BA33-85BCD552382F}" srcOrd="0" destOrd="0" parTransId="{E12B0D88-8FAF-4880-99F8-17C3A9938491}" sibTransId="{4A6175AB-5499-4400-A6DD-4A29BA5A8E65}"/>
    <dgm:cxn modelId="{60B39AAA-4A2F-4BA3-BF39-08E7EE9AEA19}" type="presOf" srcId="{4374238F-3095-42C5-8E5C-6D31D8F7E86F}" destId="{B94293BA-F680-41CD-933A-CA7756C5A20E}" srcOrd="0" destOrd="1" presId="urn:microsoft.com/office/officeart/2005/8/layout/hList1"/>
    <dgm:cxn modelId="{8116E2B4-5C7A-4E50-A13F-3B51C12E0E38}" type="presOf" srcId="{5DD770CC-5DDA-4511-9A49-7E24CAB12666}" destId="{1B42FE8D-FA08-4F9D-92DA-C6E0634D814D}" srcOrd="0" destOrd="0" presId="urn:microsoft.com/office/officeart/2005/8/layout/hList1"/>
    <dgm:cxn modelId="{98F1F6D3-0AFC-4CD7-BF0A-C47CCA2C0F68}" srcId="{27BF14F9-946F-4030-9D0C-8A0C7F85D359}" destId="{7AC2C1FD-23D1-4EE0-B167-35AB3097AB36}" srcOrd="0" destOrd="0" parTransId="{19540077-8F2C-4AF0-9BFB-787628F24065}" sibTransId="{DEF71576-93A0-4E29-B03A-CA5ACC7DE967}"/>
    <dgm:cxn modelId="{511155D8-67E4-4A32-A6F5-CD9F85096FC6}" type="presParOf" srcId="{265E7803-A0C7-480D-99BC-07C3505D3125}" destId="{225786DA-2B15-455B-AD7C-6F74CDE75504}" srcOrd="0" destOrd="0" presId="urn:microsoft.com/office/officeart/2005/8/layout/hList1"/>
    <dgm:cxn modelId="{018336ED-6830-4ECF-9C32-E72E2901774E}" type="presParOf" srcId="{225786DA-2B15-455B-AD7C-6F74CDE75504}" destId="{516CA3E3-DA95-43FB-9DA4-B7363504372E}" srcOrd="0" destOrd="0" presId="urn:microsoft.com/office/officeart/2005/8/layout/hList1"/>
    <dgm:cxn modelId="{ED3094FD-2FB0-4A24-89D6-8F01F2B6EA66}" type="presParOf" srcId="{225786DA-2B15-455B-AD7C-6F74CDE75504}" destId="{9A78383F-D8F1-40BA-85F2-FD52F62F688E}" srcOrd="1" destOrd="0" presId="urn:microsoft.com/office/officeart/2005/8/layout/hList1"/>
    <dgm:cxn modelId="{5FF036BF-996C-47F3-9CBF-D7EA0D4235F1}" type="presParOf" srcId="{265E7803-A0C7-480D-99BC-07C3505D3125}" destId="{78C2873E-5169-4205-B193-E2750FC2196B}" srcOrd="1" destOrd="0" presId="urn:microsoft.com/office/officeart/2005/8/layout/hList1"/>
    <dgm:cxn modelId="{53A829A9-DF7A-4200-BAFC-856EB8A2B2E7}" type="presParOf" srcId="{265E7803-A0C7-480D-99BC-07C3505D3125}" destId="{28E80DDE-44F2-473F-8D8B-7EB4D08DB5BF}" srcOrd="2" destOrd="0" presId="urn:microsoft.com/office/officeart/2005/8/layout/hList1"/>
    <dgm:cxn modelId="{41966518-5A0A-4D2B-8BD3-76C6F9F0F312}" type="presParOf" srcId="{28E80DDE-44F2-473F-8D8B-7EB4D08DB5BF}" destId="{434D0589-E27F-4C0B-A270-97D87E18FBB8}" srcOrd="0" destOrd="0" presId="urn:microsoft.com/office/officeart/2005/8/layout/hList1"/>
    <dgm:cxn modelId="{A7C41CC0-922E-47D1-B6B1-789BFB5DBBA9}" type="presParOf" srcId="{28E80DDE-44F2-473F-8D8B-7EB4D08DB5BF}" destId="{20C42379-B22A-4A11-869F-D1861D89574D}" srcOrd="1" destOrd="0" presId="urn:microsoft.com/office/officeart/2005/8/layout/hList1"/>
    <dgm:cxn modelId="{B1CAA026-34A2-4C35-80A7-629B4682A61B}" type="presParOf" srcId="{265E7803-A0C7-480D-99BC-07C3505D3125}" destId="{E599FC43-53DF-475A-9F68-D78FDEF96FF0}" srcOrd="3" destOrd="0" presId="urn:microsoft.com/office/officeart/2005/8/layout/hList1"/>
    <dgm:cxn modelId="{F60E3BD1-11D1-4038-B6D3-E2AA30F002A9}" type="presParOf" srcId="{265E7803-A0C7-480D-99BC-07C3505D3125}" destId="{A1674BCF-9B06-4D28-B0E4-96FB19109A89}" srcOrd="4" destOrd="0" presId="urn:microsoft.com/office/officeart/2005/8/layout/hList1"/>
    <dgm:cxn modelId="{9287E328-6DA0-4C38-A848-8306DA79AEEE}" type="presParOf" srcId="{A1674BCF-9B06-4D28-B0E4-96FB19109A89}" destId="{1B42FE8D-FA08-4F9D-92DA-C6E0634D814D}" srcOrd="0" destOrd="0" presId="urn:microsoft.com/office/officeart/2005/8/layout/hList1"/>
    <dgm:cxn modelId="{B62B2F6E-0B9A-40CA-B5B6-AC8425715296}" type="presParOf" srcId="{A1674BCF-9B06-4D28-B0E4-96FB19109A89}" destId="{B94293BA-F680-41CD-933A-CA7756C5A20E}"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5A733-3634-4B51-9AB3-5958A51C7058}">
      <dsp:nvSpPr>
        <dsp:cNvPr id="0" name=""/>
        <dsp:cNvSpPr/>
      </dsp:nvSpPr>
      <dsp:spPr>
        <a:xfrm>
          <a:off x="0" y="194188"/>
          <a:ext cx="8225082" cy="708750"/>
        </a:xfrm>
        <a:prstGeom prst="rect">
          <a:avLst/>
        </a:prstGeom>
        <a:solidFill>
          <a:schemeClr val="lt1">
            <a:alpha val="90000"/>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358" tIns="104140" rIns="638358"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6 voci di spesa inerenti a «Pubblicazioni»</a:t>
          </a:r>
        </a:p>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1730 riferimenti</a:t>
          </a:r>
        </a:p>
      </dsp:txBody>
      <dsp:txXfrm>
        <a:off x="0" y="194188"/>
        <a:ext cx="8225082" cy="708750"/>
      </dsp:txXfrm>
    </dsp:sp>
    <dsp:sp modelId="{370BBB28-1698-4AF5-9319-92F2DB2BCCFD}">
      <dsp:nvSpPr>
        <dsp:cNvPr id="0" name=""/>
        <dsp:cNvSpPr/>
      </dsp:nvSpPr>
      <dsp:spPr>
        <a:xfrm>
          <a:off x="411254" y="36560"/>
          <a:ext cx="5757557" cy="231427"/>
        </a:xfrm>
        <a:prstGeom prst="roundRect">
          <a:avLst/>
        </a:prstGeom>
        <a:solidFill>
          <a:srgbClr val="EB5E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622" tIns="0" rIns="217622" bIns="0" numCol="1" spcCol="1270" anchor="ctr" anchorCtr="0">
          <a:noAutofit/>
        </a:bodyPr>
        <a:lstStyle/>
        <a:p>
          <a:pPr marL="0" lvl="0" indent="0" algn="l" defTabSz="800100">
            <a:lnSpc>
              <a:spcPct val="90000"/>
            </a:lnSpc>
            <a:spcBef>
              <a:spcPct val="0"/>
            </a:spcBef>
            <a:spcAft>
              <a:spcPct val="35000"/>
            </a:spcAft>
            <a:buNone/>
          </a:pPr>
          <a:r>
            <a:rPr lang="it-IT" sz="1800" kern="1200" dirty="0">
              <a:latin typeface="Calibri" panose="020F0502020204030204" pitchFamily="34" charset="0"/>
              <a:ea typeface="Calibri" panose="020F0502020204030204" pitchFamily="34" charset="0"/>
              <a:cs typeface="Calibri" panose="020F0502020204030204" pitchFamily="34" charset="0"/>
            </a:rPr>
            <a:t>Dataset</a:t>
          </a:r>
        </a:p>
      </dsp:txBody>
      <dsp:txXfrm>
        <a:off x="422551" y="47857"/>
        <a:ext cx="5734963" cy="208833"/>
      </dsp:txXfrm>
    </dsp:sp>
    <dsp:sp modelId="{D5D8BFEF-D735-49F2-885C-BACABCB3F649}">
      <dsp:nvSpPr>
        <dsp:cNvPr id="0" name=""/>
        <dsp:cNvSpPr/>
      </dsp:nvSpPr>
      <dsp:spPr>
        <a:xfrm>
          <a:off x="0" y="1087566"/>
          <a:ext cx="8225082" cy="976500"/>
        </a:xfrm>
        <a:prstGeom prst="rect">
          <a:avLst/>
        </a:prstGeom>
        <a:solidFill>
          <a:schemeClr val="lt1">
            <a:alpha val="90000"/>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358" tIns="104140" rIns="638358"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53% - voce dedicata a spese OA (13124) </a:t>
          </a:r>
        </a:p>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12% - voce generica «Pubblicazioni» (13002)</a:t>
          </a:r>
        </a:p>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35% - altre voci</a:t>
          </a:r>
        </a:p>
      </dsp:txBody>
      <dsp:txXfrm>
        <a:off x="0" y="1087566"/>
        <a:ext cx="8225082" cy="976500"/>
      </dsp:txXfrm>
    </dsp:sp>
    <dsp:sp modelId="{FE2D612F-D1DA-4D8D-B611-B780F78670FF}">
      <dsp:nvSpPr>
        <dsp:cNvPr id="0" name=""/>
        <dsp:cNvSpPr/>
      </dsp:nvSpPr>
      <dsp:spPr>
        <a:xfrm>
          <a:off x="411254" y="929938"/>
          <a:ext cx="5757557" cy="231427"/>
        </a:xfrm>
        <a:prstGeom prst="roundRect">
          <a:avLst/>
        </a:prstGeom>
        <a:solidFill>
          <a:srgbClr val="EB5E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622" tIns="0" rIns="217622" bIns="0" numCol="1" spcCol="1270" anchor="ctr" anchorCtr="0">
          <a:noAutofit/>
        </a:bodyPr>
        <a:lstStyle/>
        <a:p>
          <a:pPr marL="0" lvl="0" indent="0" algn="l" defTabSz="800100">
            <a:lnSpc>
              <a:spcPct val="90000"/>
            </a:lnSpc>
            <a:spcBef>
              <a:spcPct val="0"/>
            </a:spcBef>
            <a:spcAft>
              <a:spcPct val="35000"/>
            </a:spcAft>
            <a:buNone/>
          </a:pPr>
          <a:r>
            <a:rPr lang="it-IT" sz="1800" kern="1200" dirty="0">
              <a:latin typeface="Calibri" panose="020F0502020204030204" pitchFamily="34" charset="0"/>
              <a:ea typeface="Calibri" panose="020F0502020204030204" pitchFamily="34" charset="0"/>
              <a:cs typeface="Calibri" panose="020F0502020204030204" pitchFamily="34" charset="0"/>
            </a:rPr>
            <a:t>Voci di spesa</a:t>
          </a:r>
        </a:p>
      </dsp:txBody>
      <dsp:txXfrm>
        <a:off x="422551" y="941235"/>
        <a:ext cx="5734963" cy="208833"/>
      </dsp:txXfrm>
    </dsp:sp>
    <dsp:sp modelId="{00786176-A201-431F-BACA-09F3AB674139}">
      <dsp:nvSpPr>
        <dsp:cNvPr id="0" name=""/>
        <dsp:cNvSpPr/>
      </dsp:nvSpPr>
      <dsp:spPr>
        <a:xfrm>
          <a:off x="0" y="2248694"/>
          <a:ext cx="8225082" cy="2583000"/>
        </a:xfrm>
        <a:prstGeom prst="rect">
          <a:avLst/>
        </a:prstGeom>
        <a:solidFill>
          <a:schemeClr val="lt1">
            <a:alpha val="90000"/>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358" tIns="104140" rIns="638358" bIns="113792"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Esame 1730 riferimenti</a:t>
          </a:r>
        </a:p>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Eliminazione voci di spesa non riferibili a OA</a:t>
          </a:r>
        </a:p>
        <a:p>
          <a:pPr marL="171450" lvl="1" indent="-171450" algn="l" defTabSz="711200">
            <a:lnSpc>
              <a:spcPct val="90000"/>
            </a:lnSpc>
            <a:spcBef>
              <a:spcPct val="0"/>
            </a:spcBef>
            <a:spcAft>
              <a:spcPct val="15000"/>
            </a:spcAft>
            <a:buFont typeface="Arial" panose="020B0604020202020204" pitchFamily="34" charset="0"/>
            <a:buChar char="•"/>
          </a:pPr>
          <a:r>
            <a:rPr lang="it-IT" sz="1600" kern="1200" dirty="0">
              <a:latin typeface="Calibri" panose="020F0502020204030204" pitchFamily="34" charset="0"/>
              <a:ea typeface="Calibri" panose="020F0502020204030204" pitchFamily="34" charset="0"/>
              <a:cs typeface="Calibri" panose="020F0502020204030204" pitchFamily="34" charset="0"/>
            </a:rPr>
            <a:t>Rilevamento contenuti voci 13002 e 13124</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Editore</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Rivista/libro</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Tipo OA</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Riviste DOAJ + DOAJ Seal</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Istituto</a:t>
          </a:r>
        </a:p>
        <a:p>
          <a:pPr marL="342900" lvl="2" indent="-171450" algn="l" defTabSz="711200">
            <a:lnSpc>
              <a:spcPct val="90000"/>
            </a:lnSpc>
            <a:spcBef>
              <a:spcPct val="0"/>
            </a:spcBef>
            <a:spcAft>
              <a:spcPct val="15000"/>
            </a:spcAft>
            <a:buFontTx/>
            <a:buNone/>
          </a:pPr>
          <a:r>
            <a:rPr lang="it-IT" sz="1600" kern="1200" dirty="0">
              <a:latin typeface="Calibri" panose="020F0502020204030204" pitchFamily="34" charset="0"/>
              <a:ea typeface="Calibri" panose="020F0502020204030204" pitchFamily="34" charset="0"/>
              <a:cs typeface="Calibri" panose="020F0502020204030204" pitchFamily="34" charset="0"/>
            </a:rPr>
            <a:t>     - Dipartimento</a:t>
          </a:r>
        </a:p>
      </dsp:txBody>
      <dsp:txXfrm>
        <a:off x="0" y="2248694"/>
        <a:ext cx="8225082" cy="2583000"/>
      </dsp:txXfrm>
    </dsp:sp>
    <dsp:sp modelId="{5169E757-0731-471E-B48C-FC2CE8A0BD47}">
      <dsp:nvSpPr>
        <dsp:cNvPr id="0" name=""/>
        <dsp:cNvSpPr/>
      </dsp:nvSpPr>
      <dsp:spPr>
        <a:xfrm>
          <a:off x="411254" y="2091066"/>
          <a:ext cx="5757557" cy="231427"/>
        </a:xfrm>
        <a:prstGeom prst="roundRect">
          <a:avLst/>
        </a:prstGeom>
        <a:solidFill>
          <a:srgbClr val="EB5E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622" tIns="0" rIns="217622" bIns="0" numCol="1" spcCol="1270" anchor="ctr" anchorCtr="0">
          <a:noAutofit/>
        </a:bodyPr>
        <a:lstStyle/>
        <a:p>
          <a:pPr marL="0" lvl="0" indent="0" algn="l" defTabSz="800100">
            <a:lnSpc>
              <a:spcPct val="90000"/>
            </a:lnSpc>
            <a:spcBef>
              <a:spcPct val="0"/>
            </a:spcBef>
            <a:spcAft>
              <a:spcPct val="35000"/>
            </a:spcAft>
            <a:buNone/>
          </a:pPr>
          <a:r>
            <a:rPr lang="it-IT" sz="1800" kern="1200" dirty="0">
              <a:latin typeface="Calibri" panose="020F0502020204030204" pitchFamily="34" charset="0"/>
              <a:ea typeface="Calibri" panose="020F0502020204030204" pitchFamily="34" charset="0"/>
              <a:cs typeface="Calibri" panose="020F0502020204030204" pitchFamily="34" charset="0"/>
            </a:rPr>
            <a:t>Identificazione dei contenuti</a:t>
          </a:r>
        </a:p>
      </dsp:txBody>
      <dsp:txXfrm>
        <a:off x="422551" y="2102363"/>
        <a:ext cx="5734963" cy="208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7F902-2154-40C6-8D36-C9B3AD541D7D}">
      <dsp:nvSpPr>
        <dsp:cNvPr id="0" name=""/>
        <dsp:cNvSpPr/>
      </dsp:nvSpPr>
      <dsp:spPr>
        <a:xfrm>
          <a:off x="24267" y="0"/>
          <a:ext cx="5632732" cy="1501423"/>
        </a:xfrm>
        <a:prstGeom prst="roundRect">
          <a:avLst>
            <a:gd name="adj" fmla="val 10000"/>
          </a:avLst>
        </a:prstGeom>
        <a:solidFill>
          <a:schemeClr val="tx2">
            <a:lumMod val="50000"/>
          </a:schemeClr>
        </a:solidFill>
        <a:ln w="25400"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it-IT" sz="1600" kern="1200" dirty="0">
              <a:latin typeface="Calibri" panose="020F0502020204030204" pitchFamily="34" charset="0"/>
              <a:ea typeface="Calibri" panose="020F0502020204030204" pitchFamily="34" charset="0"/>
              <a:cs typeface="Calibri" panose="020F0502020204030204" pitchFamily="34" charset="0"/>
            </a:rPr>
            <a:t>	- 5 riferimenti a capitoli OA in libri</a:t>
          </a:r>
        </a:p>
        <a:p>
          <a:pPr marL="0" lvl="0" indent="0" algn="l" defTabSz="711200">
            <a:lnSpc>
              <a:spcPct val="90000"/>
            </a:lnSpc>
            <a:spcBef>
              <a:spcPct val="0"/>
            </a:spcBef>
            <a:spcAft>
              <a:spcPct val="35000"/>
            </a:spcAft>
            <a:buNone/>
          </a:pPr>
          <a:r>
            <a:rPr lang="it-IT" sz="1600" kern="1200" dirty="0">
              <a:latin typeface="Calibri" panose="020F0502020204030204" pitchFamily="34" charset="0"/>
              <a:ea typeface="Calibri" panose="020F0502020204030204" pitchFamily="34" charset="0"/>
              <a:cs typeface="Calibri" panose="020F0502020204030204" pitchFamily="34" charset="0"/>
            </a:rPr>
            <a:t>	- 3 riferimenti a capitoli OA in </a:t>
          </a:r>
          <a:r>
            <a:rPr lang="it-IT" sz="1600" kern="1200" dirty="0" err="1">
              <a:latin typeface="Calibri" panose="020F0502020204030204" pitchFamily="34" charset="0"/>
              <a:ea typeface="Calibri" panose="020F0502020204030204" pitchFamily="34" charset="0"/>
              <a:cs typeface="Calibri" panose="020F0502020204030204" pitchFamily="34" charset="0"/>
            </a:rPr>
            <a:t>proceedings</a:t>
          </a:r>
          <a:endParaRPr lang="it-IT" sz="160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it-IT" sz="1600" kern="1200" dirty="0">
              <a:latin typeface="Calibri" panose="020F0502020204030204" pitchFamily="34" charset="0"/>
              <a:ea typeface="Calibri" panose="020F0502020204030204" pitchFamily="34" charset="0"/>
              <a:cs typeface="Calibri" panose="020F0502020204030204" pitchFamily="34" charset="0"/>
            </a:rPr>
            <a:t>	- 3 libri OA</a:t>
          </a:r>
        </a:p>
      </dsp:txBody>
      <dsp:txXfrm>
        <a:off x="1316739" y="0"/>
        <a:ext cx="4340260" cy="1501423"/>
      </dsp:txXfrm>
    </dsp:sp>
    <dsp:sp modelId="{74092353-322B-4C8F-B3A8-2F0AB9E85DD3}">
      <dsp:nvSpPr>
        <dsp:cNvPr id="0" name=""/>
        <dsp:cNvSpPr/>
      </dsp:nvSpPr>
      <dsp:spPr>
        <a:xfrm>
          <a:off x="366460" y="274833"/>
          <a:ext cx="1184991" cy="9517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CA3E3-DA95-43FB-9DA4-B7363504372E}">
      <dsp:nvSpPr>
        <dsp:cNvPr id="0" name=""/>
        <dsp:cNvSpPr/>
      </dsp:nvSpPr>
      <dsp:spPr>
        <a:xfrm>
          <a:off x="1519" y="1195427"/>
          <a:ext cx="1481216" cy="576025"/>
        </a:xfrm>
        <a:prstGeom prst="rect">
          <a:avLst/>
        </a:prstGeom>
        <a:solidFill>
          <a:srgbClr val="EB5E5E"/>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t-IT" sz="1600" b="1" kern="1200" dirty="0">
              <a:latin typeface="Montserrat Medium" panose="00000600000000000000" pitchFamily="2" charset="0"/>
            </a:rPr>
            <a:t>5 occorrenze</a:t>
          </a:r>
        </a:p>
      </dsp:txBody>
      <dsp:txXfrm>
        <a:off x="1519" y="1195427"/>
        <a:ext cx="1481216" cy="576025"/>
      </dsp:txXfrm>
    </dsp:sp>
    <dsp:sp modelId="{9A78383F-D8F1-40BA-85F2-FD52F62F688E}">
      <dsp:nvSpPr>
        <dsp:cNvPr id="0" name=""/>
        <dsp:cNvSpPr/>
      </dsp:nvSpPr>
      <dsp:spPr>
        <a:xfrm>
          <a:off x="1519" y="1771453"/>
          <a:ext cx="1481216" cy="1294953"/>
        </a:xfrm>
        <a:prstGeom prst="rect">
          <a:avLst/>
        </a:prstGeom>
        <a:solidFill>
          <a:schemeClr val="tx2">
            <a:lumMod val="5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Science of the Total Environment (Elsevier)</a:t>
          </a:r>
          <a:endParaRPr lang="it-IT" sz="1600" b="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1519" y="1771453"/>
        <a:ext cx="1481216" cy="1294953"/>
      </dsp:txXfrm>
    </dsp:sp>
    <dsp:sp modelId="{434D0589-E27F-4C0B-A270-97D87E18FBB8}">
      <dsp:nvSpPr>
        <dsp:cNvPr id="0" name=""/>
        <dsp:cNvSpPr/>
      </dsp:nvSpPr>
      <dsp:spPr>
        <a:xfrm>
          <a:off x="1690105" y="1195427"/>
          <a:ext cx="1481216" cy="576025"/>
        </a:xfrm>
        <a:prstGeom prst="rect">
          <a:avLst/>
        </a:prstGeom>
        <a:solidFill>
          <a:srgbClr val="EB5E5E"/>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t-IT" sz="1600" b="1" kern="1200" dirty="0">
              <a:latin typeface="Montserrat Medium" panose="00000600000000000000" pitchFamily="2" charset="0"/>
            </a:rPr>
            <a:t>4 occorrenze</a:t>
          </a:r>
        </a:p>
      </dsp:txBody>
      <dsp:txXfrm>
        <a:off x="1690105" y="1195427"/>
        <a:ext cx="1481216" cy="576025"/>
      </dsp:txXfrm>
    </dsp:sp>
    <dsp:sp modelId="{20C42379-B22A-4A11-869F-D1861D89574D}">
      <dsp:nvSpPr>
        <dsp:cNvPr id="0" name=""/>
        <dsp:cNvSpPr/>
      </dsp:nvSpPr>
      <dsp:spPr>
        <a:xfrm>
          <a:off x="1690105" y="1771453"/>
          <a:ext cx="1481216" cy="1294953"/>
        </a:xfrm>
        <a:prstGeom prst="rect">
          <a:avLst/>
        </a:prstGeom>
        <a:solidFill>
          <a:schemeClr val="tx2">
            <a:lumMod val="5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it-IT" sz="16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Nature </a:t>
          </a:r>
          <a:r>
            <a:rPr lang="it-IT" sz="1600" b="0" i="0" u="none" kern="1200"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r>
            <a:rPr lang="it-IT" sz="16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endParaRPr lang="it-IT" sz="16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1690105" y="1771453"/>
        <a:ext cx="1481216" cy="1294953"/>
      </dsp:txXfrm>
    </dsp:sp>
    <dsp:sp modelId="{1B42FE8D-FA08-4F9D-92DA-C6E0634D814D}">
      <dsp:nvSpPr>
        <dsp:cNvPr id="0" name=""/>
        <dsp:cNvSpPr/>
      </dsp:nvSpPr>
      <dsp:spPr>
        <a:xfrm>
          <a:off x="3378692" y="1195427"/>
          <a:ext cx="1481216" cy="576025"/>
        </a:xfrm>
        <a:prstGeom prst="rect">
          <a:avLst/>
        </a:prstGeom>
        <a:solidFill>
          <a:srgbClr val="EB5E5E"/>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it-IT" sz="1600" b="1" kern="1200" dirty="0">
              <a:latin typeface="Montserrat Medium" panose="00000600000000000000" pitchFamily="2" charset="0"/>
            </a:rPr>
            <a:t>3 occorrenze</a:t>
          </a:r>
        </a:p>
      </dsp:txBody>
      <dsp:txXfrm>
        <a:off x="3378692" y="1195427"/>
        <a:ext cx="1481216" cy="576025"/>
      </dsp:txXfrm>
    </dsp:sp>
    <dsp:sp modelId="{B94293BA-F680-41CD-933A-CA7756C5A20E}">
      <dsp:nvSpPr>
        <dsp:cNvPr id="0" name=""/>
        <dsp:cNvSpPr/>
      </dsp:nvSpPr>
      <dsp:spPr>
        <a:xfrm>
          <a:off x="3378692" y="1771453"/>
          <a:ext cx="1481216" cy="1294953"/>
        </a:xfrm>
        <a:prstGeom prst="rect">
          <a:avLst/>
        </a:prstGeom>
        <a:solidFill>
          <a:schemeClr val="tx2">
            <a:lumMod val="5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it-IT" sz="1500" b="0" i="0" u="none" kern="1200" dirty="0" err="1">
              <a:solidFill>
                <a:schemeClr val="bg1"/>
              </a:solidFill>
              <a:latin typeface="Calibri" panose="020F0502020204030204" pitchFamily="34" charset="0"/>
              <a:ea typeface="Calibri" panose="020F0502020204030204" pitchFamily="34" charset="0"/>
              <a:cs typeface="Calibri" panose="020F0502020204030204" pitchFamily="34" charset="0"/>
            </a:rPr>
            <a:t>Environmental</a:t>
          </a:r>
          <a:r>
            <a:rPr lang="it-IT" sz="15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500" b="0" i="0" u="none" kern="1200" dirty="0" err="1">
              <a:solidFill>
                <a:schemeClr val="bg1"/>
              </a:solidFill>
              <a:latin typeface="Calibri" panose="020F0502020204030204" pitchFamily="34" charset="0"/>
              <a:ea typeface="Calibri" panose="020F0502020204030204" pitchFamily="34" charset="0"/>
              <a:cs typeface="Calibri" panose="020F0502020204030204" pitchFamily="34" charset="0"/>
            </a:rPr>
            <a:t>Research</a:t>
          </a:r>
          <a:r>
            <a:rPr lang="it-IT" sz="15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 (Elsevier)</a:t>
          </a:r>
          <a:endParaRPr lang="it-IT" sz="15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it-IT" sz="15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IEEE </a:t>
          </a:r>
          <a:r>
            <a:rPr lang="it-IT" sz="1500" b="0" i="0" u="none" kern="1200" dirty="0" err="1">
              <a:solidFill>
                <a:schemeClr val="bg1"/>
              </a:solidFill>
              <a:latin typeface="Calibri" panose="020F0502020204030204" pitchFamily="34" charset="0"/>
              <a:ea typeface="Calibri" panose="020F0502020204030204" pitchFamily="34" charset="0"/>
              <a:cs typeface="Calibri" panose="020F0502020204030204" pitchFamily="34" charset="0"/>
            </a:rPr>
            <a:t>Sensors</a:t>
          </a:r>
          <a:r>
            <a:rPr lang="it-IT" sz="1500" b="0" i="0" u="none" kern="1200"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endParaRPr lang="it-IT" sz="15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dsp:txBody>
      <dsp:txXfrm>
        <a:off x="3378692" y="1771453"/>
        <a:ext cx="1481216" cy="12949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0.39025</cdr:x>
      <cdr:y>0.2966</cdr:y>
    </cdr:from>
    <cdr:to>
      <cdr:x>0.78284</cdr:x>
      <cdr:y>0.37331</cdr:y>
    </cdr:to>
    <cdr:sp macro="" textlink="">
      <cdr:nvSpPr>
        <cdr:cNvPr id="2" name="CasellaDiTesto 17">
          <a:extLst xmlns:a="http://schemas.openxmlformats.org/drawingml/2006/main">
            <a:ext uri="{FF2B5EF4-FFF2-40B4-BE49-F238E27FC236}">
              <a16:creationId xmlns:a16="http://schemas.microsoft.com/office/drawing/2014/main" id="{58AB21D6-4C0A-A640-83E1-9A0FE564ABC0}"/>
            </a:ext>
          </a:extLst>
        </cdr:cNvPr>
        <cdr:cNvSpPr txBox="1"/>
      </cdr:nvSpPr>
      <cdr:spPr>
        <a:xfrm xmlns:a="http://schemas.openxmlformats.org/drawingml/2006/main">
          <a:off x="3540114" y="1428050"/>
          <a:ext cx="356146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sz="1800" b="1" dirty="0">
              <a:solidFill>
                <a:srgbClr val="FF0000"/>
              </a:solidFill>
              <a:latin typeface="Calibri" panose="020F0502020204030204" pitchFamily="34" charset="0"/>
              <a:ea typeface="Calibri" panose="020F0502020204030204" pitchFamily="34" charset="0"/>
              <a:cs typeface="Calibri" panose="020F0502020204030204" pitchFamily="34" charset="0"/>
            </a:rPr>
            <a:t>n. 896 APC approvate nel 2023</a:t>
          </a:r>
        </a:p>
      </cdr:txBody>
    </cdr:sp>
  </cdr:relSizeAnchor>
</c:userShapes>
</file>

<file path=ppt/drawings/drawing2.xml><?xml version="1.0" encoding="utf-8"?>
<c:userShapes xmlns:c="http://schemas.openxmlformats.org/drawingml/2006/chart">
  <cdr:relSizeAnchor xmlns:cdr="http://schemas.openxmlformats.org/drawingml/2006/chartDrawing">
    <cdr:from>
      <cdr:x>0.52366</cdr:x>
      <cdr:y>0.49942</cdr:y>
    </cdr:from>
    <cdr:to>
      <cdr:x>0.95229</cdr:x>
      <cdr:y>0.73444</cdr:y>
    </cdr:to>
    <cdr:sp macro="" textlink="">
      <cdr:nvSpPr>
        <cdr:cNvPr id="2" name="CasellaDiTesto 29">
          <a:extLst xmlns:a="http://schemas.openxmlformats.org/drawingml/2006/main">
            <a:ext uri="{FF2B5EF4-FFF2-40B4-BE49-F238E27FC236}">
              <a16:creationId xmlns:a16="http://schemas.microsoft.com/office/drawing/2014/main" id="{1B148ED4-56D9-22AC-C28C-64232D08C1F7}"/>
            </a:ext>
          </a:extLst>
        </cdr:cNvPr>
        <cdr:cNvSpPr txBox="1"/>
      </cdr:nvSpPr>
      <cdr:spPr>
        <a:xfrm xmlns:a="http://schemas.openxmlformats.org/drawingml/2006/main">
          <a:off x="2031051" y="1111887"/>
          <a:ext cx="1662496" cy="52322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NON</a:t>
          </a:r>
        </a:p>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illimitate </a:t>
          </a:r>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endPar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0.60326</cdr:x>
      <cdr:y>0.50061</cdr:y>
    </cdr:from>
    <cdr:to>
      <cdr:x>0.96283</cdr:x>
      <cdr:y>0.75847</cdr:y>
    </cdr:to>
    <cdr:sp macro="" textlink="">
      <cdr:nvSpPr>
        <cdr:cNvPr id="2" name="CasellaDiTesto 31">
          <a:extLst xmlns:a="http://schemas.openxmlformats.org/drawingml/2006/main">
            <a:ext uri="{FF2B5EF4-FFF2-40B4-BE49-F238E27FC236}">
              <a16:creationId xmlns:a16="http://schemas.microsoft.com/office/drawing/2014/main" id="{A29581B6-AA19-C5CD-E740-D6841A2A8BEE}"/>
            </a:ext>
          </a:extLst>
        </cdr:cNvPr>
        <cdr:cNvSpPr txBox="1"/>
      </cdr:nvSpPr>
      <cdr:spPr>
        <a:xfrm xmlns:a="http://schemas.openxmlformats.org/drawingml/2006/main">
          <a:off x="2358421" y="1015738"/>
          <a:ext cx="1405708" cy="52322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illimitate</a:t>
          </a:r>
        </a:p>
        <a:p xmlns:a="http://schemas.openxmlformats.org/drawingml/2006/main">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e Gold</a:t>
          </a:r>
        </a:p>
      </cdr:txBody>
    </cdr:sp>
  </cdr:relSizeAnchor>
</c:userShapes>
</file>

<file path=ppt/drawings/drawing4.xml><?xml version="1.0" encoding="utf-8"?>
<c:userShapes xmlns:c="http://schemas.openxmlformats.org/drawingml/2006/chart">
  <cdr:relSizeAnchor xmlns:cdr="http://schemas.openxmlformats.org/drawingml/2006/chartDrawing">
    <cdr:from>
      <cdr:x>0.15897</cdr:x>
      <cdr:y>0.41982</cdr:y>
    </cdr:from>
    <cdr:to>
      <cdr:x>0.69603</cdr:x>
      <cdr:y>0.70652</cdr:y>
    </cdr:to>
    <cdr:sp macro="" textlink="">
      <cdr:nvSpPr>
        <cdr:cNvPr id="2" name="CasellaDiTesto 32">
          <a:extLst xmlns:a="http://schemas.openxmlformats.org/drawingml/2006/main">
            <a:ext uri="{FF2B5EF4-FFF2-40B4-BE49-F238E27FC236}">
              <a16:creationId xmlns:a16="http://schemas.microsoft.com/office/drawing/2014/main" id="{6DC0AB9C-5091-3205-5272-9DDFBB377396}"/>
            </a:ext>
          </a:extLst>
        </cdr:cNvPr>
        <cdr:cNvSpPr txBox="1"/>
      </cdr:nvSpPr>
      <cdr:spPr>
        <a:xfrm xmlns:a="http://schemas.openxmlformats.org/drawingml/2006/main">
          <a:off x="517242" y="766165"/>
          <a:ext cx="1747453" cy="52322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NON illimitate</a:t>
          </a:r>
        </a:p>
        <a:p xmlns:a="http://schemas.openxmlformats.org/drawingml/2006/main">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endPar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0.41153</cdr:x>
      <cdr:y>0.37435</cdr:y>
    </cdr:from>
    <cdr:to>
      <cdr:x>0.86207</cdr:x>
      <cdr:y>0.60361</cdr:y>
    </cdr:to>
    <cdr:sp macro="" textlink="">
      <cdr:nvSpPr>
        <cdr:cNvPr id="2" name="CasellaDiTesto 33">
          <a:extLst xmlns:a="http://schemas.openxmlformats.org/drawingml/2006/main">
            <a:ext uri="{FF2B5EF4-FFF2-40B4-BE49-F238E27FC236}">
              <a16:creationId xmlns:a16="http://schemas.microsoft.com/office/drawing/2014/main" id="{BEBEDBB4-BACF-D3CF-470E-B802818EDE14}"/>
            </a:ext>
          </a:extLst>
        </cdr:cNvPr>
        <cdr:cNvSpPr txBox="1"/>
      </cdr:nvSpPr>
      <cdr:spPr>
        <a:xfrm xmlns:a="http://schemas.openxmlformats.org/drawingml/2006/main">
          <a:off x="1596166" y="854327"/>
          <a:ext cx="1747453" cy="52322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NON illimitate</a:t>
          </a:r>
        </a:p>
        <a:p xmlns:a="http://schemas.openxmlformats.org/drawingml/2006/main">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endPar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0.46798</cdr:x>
      <cdr:y>0.41115</cdr:y>
    </cdr:from>
    <cdr:to>
      <cdr:x>0.9203</cdr:x>
      <cdr:y>0.6459</cdr:y>
    </cdr:to>
    <cdr:sp macro="" textlink="">
      <cdr:nvSpPr>
        <cdr:cNvPr id="2" name="CasellaDiTesto 34">
          <a:extLst xmlns:a="http://schemas.openxmlformats.org/drawingml/2006/main">
            <a:ext uri="{FF2B5EF4-FFF2-40B4-BE49-F238E27FC236}">
              <a16:creationId xmlns:a16="http://schemas.microsoft.com/office/drawing/2014/main" id="{B330AD9D-2CE7-4D0B-EF10-941C5E74EEA2}"/>
            </a:ext>
          </a:extLst>
        </cdr:cNvPr>
        <cdr:cNvSpPr txBox="1"/>
      </cdr:nvSpPr>
      <cdr:spPr>
        <a:xfrm xmlns:a="http://schemas.openxmlformats.org/drawingml/2006/main">
          <a:off x="1807977" y="916391"/>
          <a:ext cx="1747453" cy="52322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xmlns:a="http://schemas.openxmlformats.org/drawingml/2006/main">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NON illimitate</a:t>
          </a:r>
        </a:p>
        <a:p xmlns:a="http://schemas.openxmlformats.org/drawingml/2006/main">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endPar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80530C7-797D-A8FB-3268-1A2024868C2E}"/>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26F908CB-C346-7430-F4B5-249DFEA8CA69}"/>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0F858377-E260-4188-ACF1-B62C048F75D5}" type="datetimeFigureOut">
              <a:rPr lang="it-IT" smtClean="0"/>
              <a:t>26/11/2024</a:t>
            </a:fld>
            <a:endParaRPr lang="it-IT"/>
          </a:p>
        </p:txBody>
      </p:sp>
      <p:sp>
        <p:nvSpPr>
          <p:cNvPr id="4" name="Segnaposto piè di pagina 3">
            <a:extLst>
              <a:ext uri="{FF2B5EF4-FFF2-40B4-BE49-F238E27FC236}">
                <a16:creationId xmlns:a16="http://schemas.microsoft.com/office/drawing/2014/main" id="{5D93829B-898D-F105-E161-E8194CC9FEEA}"/>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9610DD30-CE38-F1E0-4FC5-FB6103F53124}"/>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E58F9919-7946-4064-9A81-2807E5470CD1}" type="slidenum">
              <a:rPr lang="it-IT" smtClean="0"/>
              <a:t>‹N›</a:t>
            </a:fld>
            <a:endParaRPr lang="it-IT"/>
          </a:p>
        </p:txBody>
      </p:sp>
    </p:spTree>
    <p:extLst>
      <p:ext uri="{BB962C8B-B14F-4D97-AF65-F5344CB8AC3E}">
        <p14:creationId xmlns:p14="http://schemas.microsoft.com/office/powerpoint/2010/main" val="1326539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5283200" cy="344488"/>
          </a:xfrm>
          <a:prstGeom prst="rect">
            <a:avLst/>
          </a:prstGeom>
        </p:spPr>
        <p:txBody>
          <a:bodyPr vert="horz" lIns="91440" tIns="45720" rIns="91440" bIns="45720" rtlCol="0"/>
          <a:lstStyle>
            <a:lvl1pPr algn="l">
              <a:defRPr sz="1200"/>
            </a:lvl1pPr>
          </a:lstStyle>
          <a:p>
            <a:pPr>
              <a:defRPr/>
            </a:pPr>
            <a:endParaRPr/>
          </a:p>
        </p:txBody>
      </p:sp>
      <p:sp>
        <p:nvSpPr>
          <p:cNvPr id="3" name="Date Placeholder 2"/>
          <p:cNvSpPr>
            <a:spLocks noGrp="1"/>
          </p:cNvSpPr>
          <p:nvPr>
            <p:ph type="dt" idx="1"/>
          </p:nvPr>
        </p:nvSpPr>
        <p:spPr bwMode="auto">
          <a:xfrm>
            <a:off x="6905625" y="0"/>
            <a:ext cx="5283200" cy="344488"/>
          </a:xfrm>
          <a:prstGeom prst="rect">
            <a:avLst/>
          </a:prstGeom>
        </p:spPr>
        <p:txBody>
          <a:bodyPr vert="horz" lIns="91440" tIns="45720" rIns="91440" bIns="45720" rtlCol="0"/>
          <a:lstStyle>
            <a:lvl1pPr algn="r">
              <a:defRPr sz="1200"/>
            </a:lvl1pPr>
          </a:lstStyle>
          <a:p>
            <a:pPr>
              <a:defRPr/>
            </a:pPr>
            <a:fld id="{F51FF8CD-6428-0B45-901E-5668C8FF9FB7}" type="datetimeFigureOut">
              <a:rPr lang="en-IT"/>
              <a:t>11/26/2024</a:t>
            </a:fld>
            <a:endParaRPr/>
          </a:p>
        </p:txBody>
      </p:sp>
      <p:sp>
        <p:nvSpPr>
          <p:cNvPr id="4" name="Slide Image Placeholder 3"/>
          <p:cNvSpPr>
            <a:spLocks noGrp="1" noRot="1" noChangeAspect="1"/>
          </p:cNvSpPr>
          <p:nvPr>
            <p:ph type="sldImg" idx="2"/>
          </p:nvPr>
        </p:nvSpPr>
        <p:spPr bwMode="auto">
          <a:xfrm>
            <a:off x="4038600" y="857250"/>
            <a:ext cx="4114800" cy="2314575"/>
          </a:xfrm>
          <a:prstGeom prst="rect">
            <a:avLst/>
          </a:prstGeom>
          <a:noFill/>
          <a:ln w="12700">
            <a:solidFill>
              <a:prstClr val="black"/>
            </a:solidFill>
          </a:ln>
        </p:spPr>
        <p:txBody>
          <a:bodyPr vert="horz" lIns="91440" tIns="45720" rIns="91440" bIns="45720" rtlCol="0" anchor="ctr"/>
          <a:lstStyle/>
          <a:p>
            <a:pPr>
              <a:defRPr/>
            </a:pPr>
            <a:endParaRPr/>
          </a:p>
        </p:txBody>
      </p:sp>
      <p:sp>
        <p:nvSpPr>
          <p:cNvPr id="5" name="Notes Placeholder 4"/>
          <p:cNvSpPr>
            <a:spLocks noGrp="1"/>
          </p:cNvSpPr>
          <p:nvPr>
            <p:ph type="body" sz="quarter" idx="3"/>
          </p:nvPr>
        </p:nvSpPr>
        <p:spPr bwMode="auto">
          <a:xfrm>
            <a:off x="1219200" y="3300413"/>
            <a:ext cx="9753600" cy="2700336"/>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6" name="Footer Placeholder 5"/>
          <p:cNvSpPr>
            <a:spLocks noGrp="1"/>
          </p:cNvSpPr>
          <p:nvPr>
            <p:ph type="ftr" sz="quarter" idx="4"/>
          </p:nvPr>
        </p:nvSpPr>
        <p:spPr bwMode="auto">
          <a:xfrm>
            <a:off x="0" y="6513513"/>
            <a:ext cx="5283200" cy="3444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5"/>
          </p:nvPr>
        </p:nvSpPr>
        <p:spPr bwMode="auto">
          <a:xfrm>
            <a:off x="6905625" y="6513513"/>
            <a:ext cx="5283200" cy="344487"/>
          </a:xfrm>
          <a:prstGeom prst="rect">
            <a:avLst/>
          </a:prstGeom>
        </p:spPr>
        <p:txBody>
          <a:bodyPr vert="horz" lIns="91440" tIns="45720" rIns="91440" bIns="45720" rtlCol="0" anchor="b"/>
          <a:lstStyle>
            <a:lvl1pPr algn="r">
              <a:defRPr sz="1200"/>
            </a:lvl1pPr>
          </a:lstStyle>
          <a:p>
            <a:pPr>
              <a:defRPr/>
            </a:pPr>
            <a:fld id="{C62EA14C-7ECE-DE43-A6F2-7D6E72E47435}" type="slidenum">
              <a:rPr/>
              <a:t>‹N›</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Questo intervento è una rielaborazione parziale della nostra presentazione alla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GenOA</a:t>
            </a:r>
            <a:r>
              <a:rPr lang="it-IT" sz="1800" dirty="0">
                <a:effectLst/>
                <a:latin typeface="Calibri" panose="020F0502020204030204" pitchFamily="34" charset="0"/>
                <a:ea typeface="Calibri" panose="020F0502020204030204" pitchFamily="34" charset="0"/>
                <a:cs typeface="Times New Roman" panose="02020603050405020304" pitchFamily="18" charset="0"/>
              </a:rPr>
              <a:t> Week 2024, tenuta lo scorso 5 novembre.</a:t>
            </a:r>
            <a:endParaRPr dirty="0"/>
          </a:p>
        </p:txBody>
      </p:sp>
      <p:sp>
        <p:nvSpPr>
          <p:cNvPr id="4" name="Slide Number Placeholder 3"/>
          <p:cNvSpPr>
            <a:spLocks noGrp="1"/>
          </p:cNvSpPr>
          <p:nvPr>
            <p:ph type="sldNum" sz="quarter" idx="5"/>
          </p:nvPr>
        </p:nvSpPr>
        <p:spPr bwMode="auto"/>
        <p:txBody>
          <a:bodyPr/>
          <a:lstStyle/>
          <a:p>
            <a:pPr>
              <a:defRPr/>
            </a:pPr>
            <a:fld id="{C62EA14C-7ECE-DE43-A6F2-7D6E72E47435}"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L’elaborazione ha seguito gli step che vedete indicati qui, l’ostacolo più grande che abbiamo incontrato è relativo all’identificazione dell’oggetto di spesa, perché le descrizioni prodotte dagli istituti sono troppo spesso ancora carenti di indicazioni utili allo scopo. Abbiamo perseguito diverse strade e raccolto un buon numero di dati mancanti, ma dobbiamo recuperarne altri.  Il risultato delle nostre azioni ha prodotto i dati riferiti in questo grafico dal quale si evince, come prevedibile, che la maggior parte delle spese è dovuta all’acquisto di APC per pubblicazioni in riviste Gold, ma sono presenti anche APC per riviste ibride per cui il totale degli articoli open access per cui si è pagato corrisponde all’86%.  Il 13% dei riferimenti è stato successivamente escluso dal dataset in quanto non riconducibile a spese per pubblicazioni OA o per altre motivazioni, mentre le APC per libri o contributi in libri sono soltanto del 1%.</a:t>
            </a:r>
          </a:p>
          <a:p>
            <a:endParaRPr lang="it-IT" dirty="0"/>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10</a:t>
            </a:fld>
            <a:endParaRPr lang="it-IT"/>
          </a:p>
        </p:txBody>
      </p:sp>
    </p:spTree>
    <p:extLst>
      <p:ext uri="{BB962C8B-B14F-4D97-AF65-F5344CB8AC3E}">
        <p14:creationId xmlns:p14="http://schemas.microsoft.com/office/powerpoint/2010/main" val="194433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Osservando questi primi risultati, emerge la netta prevalenza di spese per pubblicazioni completamente OA di MDPI 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Frontiers</a:t>
            </a:r>
            <a:r>
              <a:rPr lang="it-IT" sz="1800" dirty="0">
                <a:effectLst/>
                <a:latin typeface="Calibri" panose="020F0502020204030204" pitchFamily="34" charset="0"/>
                <a:ea typeface="Calibri" panose="020F0502020204030204" pitchFamily="34" charset="0"/>
                <a:cs typeface="Times New Roman" panose="02020603050405020304" pitchFamily="18" charset="0"/>
              </a:rPr>
              <a:t>, mentre i numeri di Springer sono per lo più attribuibili ad APC per pubblicazioni su Scientific Reports e Nature Communications, ovvero per riviste non incluse nei contratti trasformativi.</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L’86% delle riviste è indicizzato in DOAJ e il 52% è dotato del Seal (sigillo) DOAJ che sappiamo non essere una sorta di bollino di qualità ma che ci è sembrato utile rilevare perché attesta che la sede editoriale mette in atto buone pratiche in favore dell’accesso aperto.</a:t>
            </a: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11</a:t>
            </a:fld>
            <a:endParaRPr lang="it-IT"/>
          </a:p>
        </p:txBody>
      </p:sp>
    </p:spTree>
    <p:extLst>
      <p:ext uri="{BB962C8B-B14F-4D97-AF65-F5344CB8AC3E}">
        <p14:creationId xmlns:p14="http://schemas.microsoft.com/office/powerpoint/2010/main" val="1909501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Il numero dei riferimenti riconducibili a pubblicazioni OA in riviste ibride è basso, come ipotizzabile data la copertura dei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L’editore con il maggior numero di occorrenze è Elsevier e tutte le riviste coinvolte rientrano nel contratto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stipulato con l’editore per il periodo 2023-2027. In questo caso, il ritardo con cui è stato reso operativo il contratto ha prodotto, presumibilmente, il doppio pagamento per gli articoli pubblicati in queste riviste. Nel caso dell’</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Hybrid</a:t>
            </a:r>
            <a:r>
              <a:rPr lang="it-IT" sz="1800" dirty="0">
                <a:effectLst/>
                <a:latin typeface="Calibri" panose="020F0502020204030204" pitchFamily="34" charset="0"/>
                <a:ea typeface="Calibri" panose="020F0502020204030204" pitchFamily="34" charset="0"/>
                <a:cs typeface="Times New Roman" panose="02020603050405020304" pitchFamily="18" charset="0"/>
              </a:rPr>
              <a:t> OA le riviste con il maggior numero di riferimenti sono indicate nella slide, per il resto ogni titolo compare solo 1 o 2 volte, mentre per i libri potete visualizzare qui il tipo di contributo per il quale è stata sostenuta la spesa.</a:t>
            </a: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12</a:t>
            </a:fld>
            <a:endParaRPr lang="it-IT"/>
          </a:p>
        </p:txBody>
      </p:sp>
    </p:spTree>
    <p:extLst>
      <p:ext uri="{BB962C8B-B14F-4D97-AF65-F5344CB8AC3E}">
        <p14:creationId xmlns:p14="http://schemas.microsoft.com/office/powerpoint/2010/main" val="2895127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In questa slide conclusiva abbiamo elencato i punti critici emersi dall’analisi, che rivela che ci sono ancora molte problematiche nel monitorare questo tipo di dati, sia per 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che per le APC extra contratti. Parallelamente, abbiamo cercato di individuare come potrebbero essere risolte alcune di queste criticità. Quelle correlate alla gestione CRUI-CARE sono comuni a tutte le istituzioni aderenti, per cui dovremo trovare delle soluzioni condivise, altrimenti non saremo mai in grado di effettuare dei rilevamenti completi e nemmeno di prendere decisioni informate e consapevoli sui contratti che vorremo in futuro: quali attivare, quali sospendere…come reindirizzare i fondi. </a:t>
            </a:r>
            <a:r>
              <a:rPr lang="it-IT" sz="1800">
                <a:effectLst/>
                <a:latin typeface="Calibri" panose="020F0502020204030204" pitchFamily="34" charset="0"/>
                <a:ea typeface="Calibri" panose="020F0502020204030204" pitchFamily="34" charset="0"/>
                <a:cs typeface="Times New Roman" panose="02020603050405020304" pitchFamily="18" charset="0"/>
              </a:rPr>
              <a:t>Infine, forniamo i costi sostenuti dal CNR nel 2023.</a:t>
            </a: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13</a:t>
            </a:fld>
            <a:endParaRPr lang="it-IT"/>
          </a:p>
        </p:txBody>
      </p:sp>
    </p:spTree>
    <p:extLst>
      <p:ext uri="{BB962C8B-B14F-4D97-AF65-F5344CB8AC3E}">
        <p14:creationId xmlns:p14="http://schemas.microsoft.com/office/powerpoint/2010/main" val="3403924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5"/>
          </p:nvPr>
        </p:nvSpPr>
        <p:spPr bwMode="auto"/>
        <p:txBody>
          <a:bodyPr/>
          <a:lstStyle/>
          <a:p>
            <a:pPr>
              <a:defRPr/>
            </a:pPr>
            <a:fld id="{C62EA14C-7ECE-DE43-A6F2-7D6E72E47435}" type="slidenum">
              <a:rPr/>
              <a:t>14</a:t>
            </a:fld>
            <a:endParaRPr/>
          </a:p>
        </p:txBody>
      </p:sp>
    </p:spTree>
    <p:extLst>
      <p:ext uri="{BB962C8B-B14F-4D97-AF65-F5344CB8AC3E}">
        <p14:creationId xmlns:p14="http://schemas.microsoft.com/office/powerpoint/2010/main" val="61264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it-IT" baseline="0" dirty="0"/>
              <a:t>Questo </a:t>
            </a:r>
            <a:r>
              <a:rPr lang="it-IT" dirty="0"/>
              <a:t>è il sommario sintetico degli argomenti che tratteremo.</a:t>
            </a:r>
            <a:endParaRPr dirty="0"/>
          </a:p>
        </p:txBody>
      </p:sp>
      <p:sp>
        <p:nvSpPr>
          <p:cNvPr id="4" name="Slide Number Placeholder 3"/>
          <p:cNvSpPr>
            <a:spLocks noGrp="1"/>
          </p:cNvSpPr>
          <p:nvPr>
            <p:ph type="sldNum" sz="quarter" idx="5"/>
          </p:nvPr>
        </p:nvSpPr>
        <p:spPr bwMode="auto"/>
        <p:txBody>
          <a:bodyPr/>
          <a:lstStyle/>
          <a:p>
            <a:pPr>
              <a:defRPr/>
            </a:pPr>
            <a:fld id="{C62EA14C-7ECE-DE43-A6F2-7D6E72E47435}" type="slidenum">
              <a:rPr/>
              <a:t>2</a:t>
            </a:fld>
            <a:endParaRPr/>
          </a:p>
        </p:txBody>
      </p:sp>
    </p:spTree>
    <p:extLst>
      <p:ext uri="{BB962C8B-B14F-4D97-AF65-F5344CB8AC3E}">
        <p14:creationId xmlns:p14="http://schemas.microsoft.com/office/powerpoint/2010/main" val="397405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7000"/>
              </a:lnSpc>
              <a:spcBef>
                <a:spcPts val="0"/>
              </a:spcBef>
              <a:spcAft>
                <a:spcPts val="80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Per motivi di tempo non ci soffermiamo sui dettagli di questa slide che sintetizza il percorso del CNR verso l’Open Access. Ci limitiamo a dire che la gestione dei contratti, compresi 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è in carico a un gruppo di lavoro dedicato, istituito nel 2020 in seno al Comitato Biblioteche CNR, che si chiama </a:t>
            </a:r>
            <a:r>
              <a:rPr lang="it-IT" sz="1800" b="1" i="1" dirty="0">
                <a:effectLst/>
                <a:latin typeface="Calibri" panose="020F0502020204030204" pitchFamily="34" charset="0"/>
                <a:ea typeface="Calibri" panose="020F0502020204030204" pitchFamily="34" charset="0"/>
                <a:cs typeface="Times New Roman" panose="02020603050405020304" pitchFamily="18" charset="0"/>
              </a:rPr>
              <a:t>Acquisizioni centralizzate e Open Access</a:t>
            </a:r>
            <a:r>
              <a:rPr lang="it-IT" sz="1800" dirty="0">
                <a:effectLst/>
                <a:latin typeface="Calibri" panose="020F0502020204030204" pitchFamily="34" charset="0"/>
                <a:ea typeface="Calibri" panose="020F0502020204030204" pitchFamily="34" charset="0"/>
                <a:cs typeface="Times New Roman" panose="02020603050405020304" pitchFamily="18" charset="0"/>
              </a:rPr>
              <a:t>, e si occupa della stipula di tutti i contratti e della gestione dei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sulle piattaforme degli editori, verificando la legittimità delle richieste inoltrate dagli autori Cnr e, in base all’esito della verifica, approvando o respingendo le richieste stesse.</a:t>
            </a:r>
          </a:p>
          <a:p>
            <a:pPr>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3</a:t>
            </a:fld>
            <a:endParaRPr lang="it-IT"/>
          </a:p>
        </p:txBody>
      </p:sp>
    </p:spTree>
    <p:extLst>
      <p:ext uri="{BB962C8B-B14F-4D97-AF65-F5344CB8AC3E}">
        <p14:creationId xmlns:p14="http://schemas.microsoft.com/office/powerpoint/2010/main" val="44103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Qui abbiamo inserito una panoramica dei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stipulati dal 2020 in poi. L’adesione a CRUI-CARE è avvenuta nel 2021 con un primo e unico contratto con l’editore Cambridge University Press. Negli anni successivi il numero dei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è andato via via aumentando. Già nel 2022 avevamo 4 contratti attivi con CRUI-CARE, oltre a quelli gestiti direttamente dal CNR. Come si può vedere, dal 2023 il numero di contratti solo CNR diminuisce, aumentando le adesioni ai contratti collettivi gestiti da CRUI-CARECRUI-CARE.</a:t>
            </a:r>
          </a:p>
          <a:p>
            <a:endParaRPr lang="it-IT" dirty="0"/>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4</a:t>
            </a:fld>
            <a:endParaRPr lang="it-IT"/>
          </a:p>
        </p:txBody>
      </p:sp>
    </p:spTree>
    <p:extLst>
      <p:ext uri="{BB962C8B-B14F-4D97-AF65-F5344CB8AC3E}">
        <p14:creationId xmlns:p14="http://schemas.microsoft.com/office/powerpoint/2010/main" val="189753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Il monitoraggio delle APC relative ai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nel periodo 2020-2023 indica che è stato approvato un totale di 1581 APC. Il numero maggiore di APC è stato utilizzato per pubblicare con l’editore Elsevier, a seguire altri big come Springer, Wiley, RSC, ACS.</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Per quanto attiene all’anno 2023, registriamo 896 APC approvate, delle quali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406 di Elsevier </a:t>
            </a:r>
            <a:r>
              <a:rPr lang="it-IT" sz="1800" dirty="0">
                <a:effectLst/>
                <a:latin typeface="Calibri" panose="020F0502020204030204" pitchFamily="34" charset="0"/>
                <a:ea typeface="Calibri" panose="020F0502020204030204" pitchFamily="34" charset="0"/>
                <a:cs typeface="Times New Roman" panose="02020603050405020304" pitchFamily="18" charset="0"/>
              </a:rPr>
              <a:t>e, a seguire,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Springer con 121, Wiley con 120, IEEE con 70</a:t>
            </a:r>
            <a:r>
              <a:rPr lang="it-IT" sz="1800" dirty="0">
                <a:effectLst/>
                <a:latin typeface="Calibri" panose="020F0502020204030204" pitchFamily="34" charset="0"/>
                <a:ea typeface="Calibri" panose="020F0502020204030204" pitchFamily="34" charset="0"/>
                <a:cs typeface="Times New Roman" panose="02020603050405020304" pitchFamily="18" charset="0"/>
              </a:rPr>
              <a:t> e via via, con numeri inferiori, gli altri editori.</a:t>
            </a:r>
          </a:p>
          <a:p>
            <a:pPr>
              <a:lnSpc>
                <a:spcPct val="107000"/>
              </a:lnSpc>
              <a:spcAft>
                <a:spcPts val="80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5</a:t>
            </a:fld>
            <a:endParaRPr lang="it-IT"/>
          </a:p>
        </p:txBody>
      </p:sp>
    </p:spTree>
    <p:extLst>
      <p:ext uri="{BB962C8B-B14F-4D97-AF65-F5344CB8AC3E}">
        <p14:creationId xmlns:p14="http://schemas.microsoft.com/office/powerpoint/2010/main" val="273258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Questa slide mostra solo i contratti 2023 e la distribuzione delle APC su riviste Gold e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Hybrid</a:t>
            </a:r>
            <a:r>
              <a:rPr lang="it-IT" sz="1800" dirty="0">
                <a:effectLst/>
                <a:latin typeface="Calibri" panose="020F0502020204030204" pitchFamily="34" charset="0"/>
                <a:ea typeface="Calibri" panose="020F0502020204030204" pitchFamily="34" charset="0"/>
                <a:cs typeface="Times New Roman" panose="02020603050405020304" pitchFamily="18" charset="0"/>
              </a:rPr>
              <a:t>. Soltanto per ACM possiamo mostrare anche gli articoli pubblicati in atti di convegno, che sono superiori a quelli delle riviste ibride e non è presente nessuna rivista Gold.</a:t>
            </a:r>
          </a:p>
          <a:p>
            <a:pPr algn="just">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Delle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406 APC di Elsevier</a:t>
            </a:r>
            <a:r>
              <a:rPr lang="it-IT" sz="1800" dirty="0">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369 sono le APC per articoli su riviste ibride</a:t>
            </a:r>
            <a:r>
              <a:rPr lang="it-IT" sz="1800" dirty="0">
                <a:effectLst/>
                <a:latin typeface="Calibri" panose="020F0502020204030204" pitchFamily="34" charset="0"/>
                <a:ea typeface="Calibri" panose="020F0502020204030204" pitchFamily="34" charset="0"/>
                <a:cs typeface="Times New Roman" panose="02020603050405020304" pitchFamily="18" charset="0"/>
              </a:rPr>
              <a:t> 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37 per articoli su riviste </a:t>
            </a:r>
            <a:r>
              <a:rPr lang="it-IT" sz="1800" b="1" dirty="0" err="1">
                <a:effectLst/>
                <a:latin typeface="Calibri" panose="020F0502020204030204" pitchFamily="34" charset="0"/>
                <a:ea typeface="Calibri" panose="020F0502020204030204" pitchFamily="34" charset="0"/>
                <a:cs typeface="Times New Roman" panose="02020603050405020304" pitchFamily="18" charset="0"/>
              </a:rPr>
              <a:t>gold</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Le 120 APC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Springer e le 121 Wiley riguardano soltanto</a:t>
            </a:r>
            <a:r>
              <a:rPr lang="it-IT" sz="1800" dirty="0">
                <a:effectLst/>
                <a:latin typeface="Calibri" panose="020F0502020204030204" pitchFamily="34" charset="0"/>
                <a:ea typeface="Calibri" panose="020F0502020204030204" pitchFamily="34" charset="0"/>
                <a:cs typeface="Times New Roman" panose="02020603050405020304" pitchFamily="18" charset="0"/>
              </a:rPr>
              <a:t> articoli su riviste ibride. Per IEEE, delle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70 APC approvate, 41 sono APC in riviste ibride e 29 in riviste Gold. </a:t>
            </a:r>
            <a:r>
              <a:rPr lang="it-IT" sz="1800" dirty="0">
                <a:effectLst/>
                <a:latin typeface="Calibri" panose="020F0502020204030204" pitchFamily="34" charset="0"/>
                <a:ea typeface="Calibri" panose="020F0502020204030204" pitchFamily="34" charset="0"/>
                <a:cs typeface="Times New Roman" panose="02020603050405020304" pitchFamily="18" charset="0"/>
              </a:rPr>
              <a:t>A seguire abbiamo le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48 APC ibride di ACS, mentre </a:t>
            </a:r>
            <a:r>
              <a:rPr lang="it-IT" sz="1800" dirty="0">
                <a:effectLst/>
                <a:latin typeface="Calibri" panose="020F0502020204030204" pitchFamily="34" charset="0"/>
                <a:ea typeface="Calibri" panose="020F0502020204030204" pitchFamily="34" charset="0"/>
                <a:cs typeface="Times New Roman" panose="02020603050405020304" pitchFamily="18" charset="0"/>
              </a:rPr>
              <a:t>delle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39 APC di RSC</a:t>
            </a:r>
            <a:r>
              <a:rPr lang="it-IT" sz="1800" dirty="0">
                <a:effectLst/>
                <a:latin typeface="Calibri" panose="020F0502020204030204" pitchFamily="34" charset="0"/>
                <a:ea typeface="Calibri" panose="020F0502020204030204" pitchFamily="34" charset="0"/>
                <a:cs typeface="Times New Roman" panose="02020603050405020304" pitchFamily="18" charset="0"/>
              </a:rPr>
              <a:t>, 27 sono per articoli in riviste ibride e 12 in riviste Gold.</a:t>
            </a:r>
          </a:p>
          <a:p>
            <a:endParaRPr lang="it-IT" dirty="0"/>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6</a:t>
            </a:fld>
            <a:endParaRPr lang="it-IT"/>
          </a:p>
        </p:txBody>
      </p:sp>
    </p:spTree>
    <p:extLst>
      <p:ext uri="{BB962C8B-B14F-4D97-AF65-F5344CB8AC3E}">
        <p14:creationId xmlns:p14="http://schemas.microsoft.com/office/powerpoint/2010/main" val="306270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Dando un rapido sguardo alle riviste su cui si è pubblicato maggiormente, vediamo che nel periodo 2020 la rivista più utilizzata è una rivista Gold, ovvero IEEE Access, per la quale sono state pagate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43 APC</a:t>
            </a:r>
            <a:r>
              <a:rPr lang="it-IT" sz="1800" dirty="0">
                <a:effectLst/>
                <a:latin typeface="Calibri" panose="020F0502020204030204" pitchFamily="34" charset="0"/>
                <a:ea typeface="Calibri" panose="020F0502020204030204" pitchFamily="34" charset="0"/>
                <a:cs typeface="Times New Roman" panose="02020603050405020304" pitchFamily="18" charset="0"/>
              </a:rPr>
              <a:t>. Dopo IEEE si trovano diversi</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editori DISCIPLINARI</a:t>
            </a:r>
            <a:r>
              <a:rPr lang="it-IT" sz="1800" dirty="0">
                <a:effectLst/>
                <a:latin typeface="Calibri" panose="020F0502020204030204" pitchFamily="34" charset="0"/>
                <a:ea typeface="Calibri" panose="020F0502020204030204" pitchFamily="34" charset="0"/>
                <a:cs typeface="Times New Roman" panose="02020603050405020304" pitchFamily="18" charset="0"/>
              </a:rPr>
              <a:t> come RSC, AIP e ACS fino a tornare a Wiley, con le 12 APC approvate per la rivista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Chemistry</a:t>
            </a:r>
            <a:r>
              <a:rPr lang="it-IT" sz="1800" dirty="0">
                <a:effectLst/>
                <a:latin typeface="Calibri" panose="020F0502020204030204" pitchFamily="34" charset="0"/>
                <a:ea typeface="Calibri" panose="020F0502020204030204" pitchFamily="34" charset="0"/>
                <a:cs typeface="Times New Roman" panose="02020603050405020304" pitchFamily="18" charset="0"/>
              </a:rPr>
              <a:t>. Anche nel 2023 IEEE Access rimane in prima posizione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con 21 APC</a:t>
            </a:r>
            <a:r>
              <a:rPr lang="it-IT" sz="1800" dirty="0">
                <a:effectLst/>
                <a:latin typeface="Calibri" panose="020F0502020204030204" pitchFamily="34" charset="0"/>
                <a:ea typeface="Calibri" panose="020F0502020204030204" pitchFamily="34" charset="0"/>
                <a:cs typeface="Times New Roman" panose="02020603050405020304" pitchFamily="18" charset="0"/>
              </a:rPr>
              <a:t>, ma il quadro complessivo è un po' diverso e aumentano un po’</a:t>
            </a:r>
            <a:r>
              <a:rPr lang="it-IT" sz="1800" b="1" dirty="0">
                <a:effectLst/>
                <a:latin typeface="Calibri" panose="020F0502020204030204" pitchFamily="34" charset="0"/>
                <a:ea typeface="Calibri" panose="020F0502020204030204" pitchFamily="34" charset="0"/>
                <a:cs typeface="Times New Roman" panose="02020603050405020304" pitchFamily="18" charset="0"/>
              </a:rPr>
              <a:t> le APC di editori MULTIDISCIPLINARI</a:t>
            </a:r>
            <a:r>
              <a:rPr lang="it-IT" sz="1800" dirty="0">
                <a:effectLst/>
                <a:latin typeface="Calibri" panose="020F0502020204030204" pitchFamily="34" charset="0"/>
                <a:ea typeface="Calibri" panose="020F0502020204030204" pitchFamily="34" charset="0"/>
                <a:cs typeface="Times New Roman" panose="02020603050405020304" pitchFamily="18" charset="0"/>
              </a:rPr>
              <a:t> come Elsevier, compreso la rivista Gold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Helyion</a:t>
            </a:r>
            <a:r>
              <a:rPr lang="it-IT" sz="1800" dirty="0">
                <a:effectLst/>
                <a:latin typeface="Calibri" panose="020F0502020204030204" pitchFamily="34" charset="0"/>
                <a:ea typeface="Calibri" panose="020F0502020204030204" pitchFamily="34" charset="0"/>
                <a:cs typeface="Times New Roman" panose="02020603050405020304" pitchFamily="18" charset="0"/>
              </a:rPr>
              <a:t>, con 7 APC.</a:t>
            </a:r>
          </a:p>
          <a:p>
            <a:endParaRPr lang="it-IT" dirty="0"/>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7</a:t>
            </a:fld>
            <a:endParaRPr lang="it-IT"/>
          </a:p>
        </p:txBody>
      </p:sp>
    </p:spTree>
    <p:extLst>
      <p:ext uri="{BB962C8B-B14F-4D97-AF65-F5344CB8AC3E}">
        <p14:creationId xmlns:p14="http://schemas.microsoft.com/office/powerpoint/2010/main" val="5830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La slide mostra l’andamento di alcuni dei nostri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sempre dal 2020 al 2023. Ci limitiamo a sottolineare che quando si attiva un contratto nel corso dell’anno e non da gennaio e si aprono le piattaforme di gestione con molto ritardo si registra un calo delle pubblicazioni in accesso aperto, nonostante si cerchi di recuperare gli articoli chiusi. Il contratto Springer è esplicativo di questa casistica: il numero di APC e dunque di articoli OA è diminuito passando da un contratto diretto fino al 2022 al contratto CRUI-CARE dal 2023.</a:t>
            </a:r>
          </a:p>
          <a:p>
            <a:pPr marL="0" marR="0" lvl="0" indent="0" algn="l" defTabSz="914400" eaLnBrk="1" fontAlgn="auto" latinLnBrk="0" hangingPunct="1">
              <a:lnSpc>
                <a:spcPct val="100000"/>
              </a:lnSpc>
              <a:spcBef>
                <a:spcPts val="0"/>
              </a:spcBef>
              <a:spcAft>
                <a:spcPts val="0"/>
              </a:spcAft>
              <a:buClrTx/>
              <a:buSzTx/>
              <a:buFontTx/>
              <a:buNone/>
              <a:tabLst/>
              <a:defRPr/>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8</a:t>
            </a:fld>
            <a:endParaRPr lang="it-IT"/>
          </a:p>
        </p:txBody>
      </p:sp>
    </p:spTree>
    <p:extLst>
      <p:ext uri="{BB962C8B-B14F-4D97-AF65-F5344CB8AC3E}">
        <p14:creationId xmlns:p14="http://schemas.microsoft.com/office/powerpoint/2010/main" val="825873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Calibri" panose="020F0502020204030204" pitchFamily="34" charset="0"/>
                <a:cs typeface="Times New Roman" panose="02020603050405020304" pitchFamily="18" charset="0"/>
              </a:rPr>
              <a:t>Passando al monitoraggio delle APC extra contratti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Read&amp;Publish</a:t>
            </a:r>
            <a:r>
              <a:rPr lang="it-IT" sz="1800" dirty="0">
                <a:effectLst/>
                <a:latin typeface="Calibri" panose="020F0502020204030204" pitchFamily="34" charset="0"/>
                <a:ea typeface="Calibri" panose="020F0502020204030204" pitchFamily="34" charset="0"/>
                <a:cs typeface="Times New Roman" panose="02020603050405020304" pitchFamily="18" charset="0"/>
              </a:rPr>
              <a:t>, c’è da dire che il rilevamento dei dati 2023 è ancora in itinere. I risultati che possiamo dare sono una sorta di fotografia delle informazioni che abbiamo ad oggi, ma che necessitano di essere completate. In questa slide abbiamo voluto illustrare il dataset da cui siamo partite, corrispondente ai contenuti estratti dal nostro sistema di contabilità e i passaggi seguiti per arrivare al dataset finale che abbiamo elaborato.</a:t>
            </a:r>
          </a:p>
          <a:p>
            <a:pPr marL="0" marR="0" lvl="0" indent="0" algn="l" defTabSz="914400" eaLnBrk="1" fontAlgn="auto" latinLnBrk="0" hangingPunct="1">
              <a:lnSpc>
                <a:spcPct val="100000"/>
              </a:lnSpc>
              <a:spcBef>
                <a:spcPts val="0"/>
              </a:spcBef>
              <a:spcAft>
                <a:spcPts val="0"/>
              </a:spcAft>
              <a:buClrTx/>
              <a:buSzTx/>
              <a:buFontTx/>
              <a:buNone/>
              <a:tabLst/>
              <a:defRPr/>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a:defRPr/>
            </a:pPr>
            <a:fld id="{C62EA14C-7ECE-DE43-A6F2-7D6E72E47435}" type="slidenum">
              <a:rPr lang="it-IT" smtClean="0"/>
              <a:t>9</a:t>
            </a:fld>
            <a:endParaRPr lang="it-IT"/>
          </a:p>
        </p:txBody>
      </p:sp>
    </p:spTree>
    <p:extLst>
      <p:ext uri="{BB962C8B-B14F-4D97-AF65-F5344CB8AC3E}">
        <p14:creationId xmlns:p14="http://schemas.microsoft.com/office/powerpoint/2010/main" val="794147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ue contenuti" type="twoObj" userDrawn="1">
  <p:cSld name="TWO_OBJECTS">
    <p:spTree>
      <p:nvGrpSpPr>
        <p:cNvPr id="1" name=""/>
        <p:cNvGrpSpPr/>
        <p:nvPr/>
      </p:nvGrpSpPr>
      <p:grpSpPr bwMode="auto">
        <a:xfrm>
          <a:off x="0" y="0"/>
          <a:ext cx="0" cy="0"/>
          <a:chOff x="0" y="0"/>
          <a:chExt cx="0" cy="0"/>
        </a:xfrm>
      </p:grpSpPr>
      <p:sp>
        <p:nvSpPr>
          <p:cNvPr id="33" name="Google Shape;33;p11"/>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34" name="Google Shape;34;p11"/>
          <p:cNvSpPr txBox="1">
            <a:spLocks noGrp="1"/>
          </p:cNvSpPr>
          <p:nvPr>
            <p:ph type="body" idx="1"/>
          </p:nvPr>
        </p:nvSpPr>
        <p:spPr bwMode="auto">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35" name="Google Shape;35;p11"/>
          <p:cNvSpPr txBox="1">
            <a:spLocks noGrp="1"/>
          </p:cNvSpPr>
          <p:nvPr>
            <p:ph type="body" idx="2"/>
          </p:nvPr>
        </p:nvSpPr>
        <p:spPr bwMode="auto">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36" name="Google Shape;36;p1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7" name="Google Shape;37;p1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38" name="Google Shape;38;p1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Confronto" type="twoTxTwoObj" userDrawn="1">
  <p:cSld name="TWO_OBJECTS_WITH_TEXT">
    <p:spTree>
      <p:nvGrpSpPr>
        <p:cNvPr id="1" name=""/>
        <p:cNvGrpSpPr/>
        <p:nvPr/>
      </p:nvGrpSpPr>
      <p:grpSpPr bwMode="auto">
        <a:xfrm>
          <a:off x="0" y="0"/>
          <a:ext cx="0" cy="0"/>
          <a:chOff x="0" y="0"/>
          <a:chExt cx="0" cy="0"/>
        </a:xfrm>
      </p:grpSpPr>
      <p:sp>
        <p:nvSpPr>
          <p:cNvPr id="40" name="Google Shape;40;p12"/>
          <p:cNvSpPr txBox="1">
            <a:spLocks noGrp="1"/>
          </p:cNvSpPr>
          <p:nvPr>
            <p:ph type="title"/>
          </p:nvPr>
        </p:nvSpPr>
        <p:spPr bwMode="auto">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41" name="Google Shape;41;p12"/>
          <p:cNvSpPr txBox="1">
            <a:spLocks noGrp="1"/>
          </p:cNvSpPr>
          <p:nvPr>
            <p:ph type="body" idx="1"/>
          </p:nvPr>
        </p:nvSpPr>
        <p:spPr bwMode="auto">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a:defRPr/>
            </a:pPr>
            <a:endParaRPr/>
          </a:p>
        </p:txBody>
      </p:sp>
      <p:sp>
        <p:nvSpPr>
          <p:cNvPr id="42" name="Google Shape;42;p12"/>
          <p:cNvSpPr txBox="1">
            <a:spLocks noGrp="1"/>
          </p:cNvSpPr>
          <p:nvPr>
            <p:ph type="body" idx="2"/>
          </p:nvPr>
        </p:nvSpPr>
        <p:spPr bwMode="auto">
          <a:xfrm>
            <a:off x="839788" y="25050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3" name="Google Shape;43;p12"/>
          <p:cNvSpPr txBox="1">
            <a:spLocks noGrp="1"/>
          </p:cNvSpPr>
          <p:nvPr>
            <p:ph type="body" idx="3"/>
          </p:nvPr>
        </p:nvSpPr>
        <p:spPr bwMode="auto">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a:defRPr/>
            </a:pPr>
            <a:endParaRPr/>
          </a:p>
        </p:txBody>
      </p:sp>
      <p:sp>
        <p:nvSpPr>
          <p:cNvPr id="44" name="Google Shape;44;p12"/>
          <p:cNvSpPr txBox="1">
            <a:spLocks noGrp="1"/>
          </p:cNvSpPr>
          <p:nvPr>
            <p:ph type="body" idx="4"/>
          </p:nvPr>
        </p:nvSpPr>
        <p:spPr bwMode="auto">
          <a:xfrm>
            <a:off x="6172200" y="25050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5" name="Google Shape;45;p12"/>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46" name="Google Shape;46;p12"/>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47" name="Google Shape;47;p12"/>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Solo titolo" type="titleOnly" userDrawn="1">
  <p:cSld name="TITLE_ONLY">
    <p:spTree>
      <p:nvGrpSpPr>
        <p:cNvPr id="1" name=""/>
        <p:cNvGrpSpPr/>
        <p:nvPr/>
      </p:nvGrpSpPr>
      <p:grpSpPr bwMode="auto">
        <a:xfrm>
          <a:off x="0" y="0"/>
          <a:ext cx="0" cy="0"/>
          <a:chOff x="0" y="0"/>
          <a:chExt cx="0" cy="0"/>
        </a:xfrm>
      </p:grpSpPr>
      <p:sp>
        <p:nvSpPr>
          <p:cNvPr id="49" name="Google Shape;49;p13"/>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0" name="Google Shape;50;p13"/>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1" name="Google Shape;51;p13"/>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52" name="Google Shape;52;p13"/>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Vuota" userDrawn="1">
  <p:cSld name="BLANK">
    <p:spTree>
      <p:nvGrpSpPr>
        <p:cNvPr id="1" name=""/>
        <p:cNvGrpSpPr/>
        <p:nvPr/>
      </p:nvGrpSpPr>
      <p:grpSpPr bwMode="auto">
        <a:xfrm>
          <a:off x="0" y="0"/>
          <a:ext cx="0" cy="0"/>
          <a:chOff x="0" y="0"/>
          <a:chExt cx="0" cy="0"/>
        </a:xfrm>
      </p:grpSpPr>
      <p:pic>
        <p:nvPicPr>
          <p:cNvPr id="5" name="Google Shape;88;g19c9f0c780c_0_0"/>
          <p:cNvPicPr/>
          <p:nvPr userDrawn="1"/>
        </p:nvPicPr>
        <p:blipFill>
          <a:blip r:embed="rId2">
            <a:alphaModFix/>
          </a:blip>
          <a:stretch/>
        </p:blipFill>
        <p:spPr bwMode="auto">
          <a:xfrm>
            <a:off x="69850" y="5617875"/>
            <a:ext cx="2156059" cy="1206200"/>
          </a:xfrm>
          <a:prstGeom prst="rect">
            <a:avLst/>
          </a:prstGeom>
          <a:noFill/>
          <a:ln>
            <a:noFill/>
          </a:ln>
        </p:spPr>
      </p:pic>
      <p:sp>
        <p:nvSpPr>
          <p:cNvPr id="6" name="Google Shape;89;g19c9f0c780c_0_0"/>
          <p:cNvSpPr/>
          <p:nvPr userDrawn="1"/>
        </p:nvSpPr>
        <p:spPr bwMode="auto">
          <a:xfrm>
            <a:off x="1441213" y="6096465"/>
            <a:ext cx="10750787" cy="259885"/>
          </a:xfrm>
          <a:prstGeom prst="rect">
            <a:avLst/>
          </a:prstGeom>
          <a:solidFill>
            <a:srgbClr val="DA2833"/>
          </a:solidFill>
          <a:ln>
            <a:noFill/>
          </a:ln>
        </p:spPr>
        <p:txBody>
          <a:bodyPr spcFirstLastPara="1" wrap="none" lIns="72000" tIns="0" rIns="0" bIns="0" anchor="ctr" anchorCtr="0">
            <a:noAutofit/>
          </a:bodyPr>
          <a:lstStyle/>
          <a:p>
            <a:pPr marL="0" lvl="0" indent="0" algn="l">
              <a:spcBef>
                <a:spcPts val="0"/>
              </a:spcBef>
              <a:spcAft>
                <a:spcPts val="0"/>
              </a:spcAft>
              <a:buNone/>
              <a:defRPr/>
            </a:pPr>
            <a:r>
              <a:rPr lang="it-IT" sz="1600" b="1" dirty="0">
                <a:solidFill>
                  <a:srgbClr val="FFFFFF"/>
                </a:solidFill>
                <a:latin typeface="+mj-lt"/>
                <a:ea typeface="Ubuntu"/>
                <a:cs typeface="Ubuntu"/>
              </a:rPr>
              <a:t>Gruppo Open Science</a:t>
            </a:r>
            <a:endParaRPr sz="1600" b="1" dirty="0">
              <a:solidFill>
                <a:srgbClr val="FFFFFF"/>
              </a:solidFill>
              <a:latin typeface="+mj-lt"/>
              <a:ea typeface="Ubuntu"/>
              <a:cs typeface="Ubuntu"/>
            </a:endParaRPr>
          </a:p>
        </p:txBody>
      </p:sp>
      <p:sp>
        <p:nvSpPr>
          <p:cNvPr id="56" name="Google Shape;56;p14"/>
          <p:cNvSpPr txBox="1">
            <a:spLocks noGrp="1"/>
          </p:cNvSpPr>
          <p:nvPr>
            <p:ph type="sldNum" idx="12"/>
          </p:nvPr>
        </p:nvSpPr>
        <p:spPr bwMode="auto">
          <a:xfrm>
            <a:off x="11576287" y="6091678"/>
            <a:ext cx="603013" cy="2625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2000">
                <a:solidFill>
                  <a:schemeClr val="bg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it-IT"/>
              <a:t>‹N›</a:t>
            </a:fld>
            <a:endParaRPr lang="it-IT"/>
          </a:p>
        </p:txBody>
      </p:sp>
      <p:sp>
        <p:nvSpPr>
          <p:cNvPr id="3" name="Google Shape;6;p7">
            <a:extLst>
              <a:ext uri="{FF2B5EF4-FFF2-40B4-BE49-F238E27FC236}">
                <a16:creationId xmlns:a16="http://schemas.microsoft.com/office/drawing/2014/main" id="{D6036F90-DE49-EC24-A31E-AC5FCCA6F1DB}"/>
              </a:ext>
            </a:extLst>
          </p:cNvPr>
          <p:cNvSpPr txBox="1">
            <a:spLocks noGrp="1"/>
          </p:cNvSpPr>
          <p:nvPr>
            <p:ph type="title"/>
          </p:nvPr>
        </p:nvSpPr>
        <p:spPr bwMode="auto">
          <a:xfrm>
            <a:off x="838200" y="149640"/>
            <a:ext cx="10515600" cy="60904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4" name="Google Shape;7;p7">
            <a:extLst>
              <a:ext uri="{FF2B5EF4-FFF2-40B4-BE49-F238E27FC236}">
                <a16:creationId xmlns:a16="http://schemas.microsoft.com/office/drawing/2014/main" id="{42AA84DF-1016-556B-BB5A-787ACEE637A2}"/>
              </a:ext>
            </a:extLst>
          </p:cNvPr>
          <p:cNvSpPr txBox="1">
            <a:spLocks noGrp="1"/>
          </p:cNvSpPr>
          <p:nvPr>
            <p:ph idx="1"/>
          </p:nvPr>
        </p:nvSpPr>
        <p:spPr bwMode="auto">
          <a:xfrm>
            <a:off x="838200" y="1093694"/>
            <a:ext cx="10515600" cy="4702551"/>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lang="en-US" dirty="0"/>
          </a:p>
          <a:p>
            <a:pPr>
              <a:defRPr/>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E06B-47FC-0D35-20AA-9FAF791A4DD4}"/>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DD4FE07C-7E5D-1C1C-963F-DDF8A1AD85B9}"/>
              </a:ext>
            </a:extLst>
          </p:cNvPr>
          <p:cNvSpPr>
            <a:spLocks noGrp="1"/>
          </p:cNvSpPr>
          <p:nvPr>
            <p:ph type="dt" idx="10"/>
          </p:nvPr>
        </p:nvSpPr>
        <p:spPr/>
        <p:txBody>
          <a:bodyPr/>
          <a:lstStyle/>
          <a:p>
            <a:pPr>
              <a:defRPr/>
            </a:pPr>
            <a:endParaRPr lang="en-IT"/>
          </a:p>
        </p:txBody>
      </p:sp>
      <p:sp>
        <p:nvSpPr>
          <p:cNvPr id="4" name="Footer Placeholder 3">
            <a:extLst>
              <a:ext uri="{FF2B5EF4-FFF2-40B4-BE49-F238E27FC236}">
                <a16:creationId xmlns:a16="http://schemas.microsoft.com/office/drawing/2014/main" id="{C95982AA-9C42-EDEA-4756-A7838D054D8F}"/>
              </a:ext>
            </a:extLst>
          </p:cNvPr>
          <p:cNvSpPr>
            <a:spLocks noGrp="1"/>
          </p:cNvSpPr>
          <p:nvPr>
            <p:ph type="ftr" idx="11"/>
          </p:nvPr>
        </p:nvSpPr>
        <p:spPr/>
        <p:txBody>
          <a:bodyPr/>
          <a:lstStyle/>
          <a:p>
            <a:pPr>
              <a:defRPr/>
            </a:pPr>
            <a:r>
              <a:rPr lang="en-GB"/>
              <a:t>Autore, Titolo, presentato al Secondo convegno del GLOS della CoPER - INFN Laboratori Nazionali di Frascati, 27-28 novembre 2024</a:t>
            </a:r>
          </a:p>
        </p:txBody>
      </p:sp>
      <p:sp>
        <p:nvSpPr>
          <p:cNvPr id="5" name="Slide Number Placeholder 4">
            <a:extLst>
              <a:ext uri="{FF2B5EF4-FFF2-40B4-BE49-F238E27FC236}">
                <a16:creationId xmlns:a16="http://schemas.microsoft.com/office/drawing/2014/main" id="{C1935587-969B-95B6-99D5-A101A50A8494}"/>
              </a:ext>
            </a:extLst>
          </p:cNvPr>
          <p:cNvSpPr>
            <a:spLocks noGrp="1"/>
          </p:cNvSpPr>
          <p:nvPr>
            <p:ph type="sldNum" idx="12"/>
          </p:nvPr>
        </p:nvSpPr>
        <p:spPr/>
        <p:txBody>
          <a:bodyPr/>
          <a:lstStyle/>
          <a:p>
            <a:pPr marL="0" lvl="0" indent="0" algn="r">
              <a:spcBef>
                <a:spcPts val="0"/>
              </a:spcBef>
              <a:spcAft>
                <a:spcPts val="0"/>
              </a:spcAft>
              <a:buNone/>
              <a:defRPr/>
            </a:pPr>
            <a:fld id="{00000000-1234-1234-1234-123412341234}" type="slidenum">
              <a:rPr lang="it-IT" smtClean="0"/>
              <a:t>‹N›</a:t>
            </a:fld>
            <a:endParaRPr lang="it-IT"/>
          </a:p>
        </p:txBody>
      </p:sp>
    </p:spTree>
    <p:extLst>
      <p:ext uri="{BB962C8B-B14F-4D97-AF65-F5344CB8AC3E}">
        <p14:creationId xmlns:p14="http://schemas.microsoft.com/office/powerpoint/2010/main" val="69649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Contenuto con didascalia" type="objTx" userDrawn="1">
  <p:cSld name="OBJECT_WITH_CAPTION_TEXT">
    <p:spTree>
      <p:nvGrpSpPr>
        <p:cNvPr id="1" name=""/>
        <p:cNvGrpSpPr/>
        <p:nvPr/>
      </p:nvGrpSpPr>
      <p:grpSpPr bwMode="auto">
        <a:xfrm>
          <a:off x="0" y="0"/>
          <a:ext cx="0" cy="0"/>
          <a:chOff x="0" y="0"/>
          <a:chExt cx="0" cy="0"/>
        </a:xfrm>
      </p:grpSpPr>
      <p:sp>
        <p:nvSpPr>
          <p:cNvPr id="58" name="Google Shape;58;p15"/>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9" name="Google Shape;59;p15"/>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799"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60" name="Google Shape;60;p15"/>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61" name="Google Shape;61;p15"/>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2" name="Google Shape;62;p15"/>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63" name="Google Shape;63;p15"/>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Immagine con didascalia" type="picTx" userDrawn="1">
  <p:cSld name="PICTURE_WITH_CAPTION_TEXT">
    <p:spTree>
      <p:nvGrpSpPr>
        <p:cNvPr id="1" name=""/>
        <p:cNvGrpSpPr/>
        <p:nvPr/>
      </p:nvGrpSpPr>
      <p:grpSpPr bwMode="auto">
        <a:xfrm>
          <a:off x="0" y="0"/>
          <a:ext cx="0" cy="0"/>
          <a:chOff x="0" y="0"/>
          <a:chExt cx="0" cy="0"/>
        </a:xfrm>
      </p:grpSpPr>
      <p:sp>
        <p:nvSpPr>
          <p:cNvPr id="65" name="Google Shape;65;p16"/>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6" name="Google Shape;66;p16"/>
          <p:cNvSpPr>
            <a:spLocks noGrp="1"/>
          </p:cNvSpPr>
          <p:nvPr>
            <p:ph type="pic" idx="2"/>
          </p:nvPr>
        </p:nvSpPr>
        <p:spPr bwMode="auto">
          <a:xfrm>
            <a:off x="5183188" y="987425"/>
            <a:ext cx="6172200" cy="4873625"/>
          </a:xfrm>
          <a:prstGeom prst="rect">
            <a:avLst/>
          </a:prstGeom>
          <a:noFill/>
          <a:ln>
            <a:noFill/>
          </a:ln>
        </p:spPr>
      </p:sp>
      <p:sp>
        <p:nvSpPr>
          <p:cNvPr id="67" name="Google Shape;67;p16"/>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68" name="Google Shape;68;p16"/>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9" name="Google Shape;69;p16"/>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70" name="Google Shape;70;p16"/>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Titolo e testo verticale" type="vertTx" userDrawn="1">
  <p:cSld name="VERTICAL_TEXT">
    <p:spTree>
      <p:nvGrpSpPr>
        <p:cNvPr id="1" name=""/>
        <p:cNvGrpSpPr/>
        <p:nvPr/>
      </p:nvGrpSpPr>
      <p:grpSpPr bwMode="auto">
        <a:xfrm>
          <a:off x="0" y="0"/>
          <a:ext cx="0" cy="0"/>
          <a:chOff x="0" y="0"/>
          <a:chExt cx="0" cy="0"/>
        </a:xfrm>
      </p:grpSpPr>
      <p:sp>
        <p:nvSpPr>
          <p:cNvPr id="72" name="Google Shape;72;p1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73" name="Google Shape;73;p17"/>
          <p:cNvSpPr txBox="1">
            <a:spLocks noGrp="1"/>
          </p:cNvSpPr>
          <p:nvPr>
            <p:ph type="body" idx="1"/>
          </p:nvPr>
        </p:nvSpPr>
        <p:spPr bwMode="auto">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74" name="Google Shape;74;p17"/>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5" name="Google Shape;75;p17"/>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76" name="Google Shape;76;p17"/>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1_Titolo e testo verticale" type="vertTitleAndTx" userDrawn="1">
  <p:cSld name="VERTICAL_TITLE_AND_VERTICAL_TEXT">
    <p:spTree>
      <p:nvGrpSpPr>
        <p:cNvPr id="1" name=""/>
        <p:cNvGrpSpPr/>
        <p:nvPr/>
      </p:nvGrpSpPr>
      <p:grpSpPr bwMode="auto">
        <a:xfrm>
          <a:off x="0" y="0"/>
          <a:ext cx="0" cy="0"/>
          <a:chOff x="0" y="0"/>
          <a:chExt cx="0" cy="0"/>
        </a:xfrm>
      </p:grpSpPr>
      <p:sp>
        <p:nvSpPr>
          <p:cNvPr id="78" name="Google Shape;78;p18"/>
          <p:cNvSpPr txBox="1">
            <a:spLocks noGrp="1"/>
          </p:cNvSpPr>
          <p:nvPr>
            <p:ph type="title"/>
          </p:nvPr>
        </p:nvSpPr>
        <p:spPr bwMode="auto">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79" name="Google Shape;79;p18"/>
          <p:cNvSpPr txBox="1">
            <a:spLocks noGrp="1"/>
          </p:cNvSpPr>
          <p:nvPr>
            <p:ph type="body" idx="1"/>
          </p:nvPr>
        </p:nvSpPr>
        <p:spPr bwMode="auto">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80" name="Google Shape;80;p18"/>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1" name="Google Shape;81;p18"/>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GB"/>
              <a:t>Autore, Titolo, presentato al Secondo convegno del GLOS della CoPER - INFN Laboratori Nazionali di Frascati, 27-28 novembre 2024</a:t>
            </a:r>
            <a:endParaRPr/>
          </a:p>
        </p:txBody>
      </p:sp>
      <p:sp>
        <p:nvSpPr>
          <p:cNvPr id="82" name="Google Shape;82;p18"/>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7"/>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7"/>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8" name="Google Shape;8;p7"/>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9" name="Google Shape;9;p7"/>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r>
              <a:rPr lang="en-GB"/>
              <a:t>Autore, Titolo, presentato al Secondo convegno del GLOS della CoPER - INFN Laboratori Nazionali di Frascati, 27-28 novembre 2024</a:t>
            </a:r>
            <a:endParaRPr/>
          </a:p>
        </p:txBody>
      </p:sp>
      <p:sp>
        <p:nvSpPr>
          <p:cNvPr id="10" name="Google Shape;10;p7"/>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defRPr>
            </a:lvl1pPr>
            <a:lvl2pPr marL="0" marR="0" lvl="1" indent="0" algn="r">
              <a:spcBef>
                <a:spcPts val="0"/>
              </a:spcBef>
              <a:buNone/>
              <a:defRPr sz="1200" b="0" i="0" u="none" strike="noStrike" cap="none">
                <a:solidFill>
                  <a:srgbClr val="888888"/>
                </a:solidFill>
                <a:latin typeface="Calibri"/>
                <a:ea typeface="Calibri"/>
                <a:cs typeface="Calibri"/>
              </a:defRPr>
            </a:lvl2pPr>
            <a:lvl3pPr marL="0" marR="0" lvl="2" indent="0" algn="r">
              <a:spcBef>
                <a:spcPts val="0"/>
              </a:spcBef>
              <a:buNone/>
              <a:defRPr sz="1200" b="0" i="0" u="none" strike="noStrike" cap="none">
                <a:solidFill>
                  <a:srgbClr val="888888"/>
                </a:solidFill>
                <a:latin typeface="Calibri"/>
                <a:ea typeface="Calibri"/>
                <a:cs typeface="Calibri"/>
              </a:defRPr>
            </a:lvl3pPr>
            <a:lvl4pPr marL="0" marR="0" lvl="3" indent="0" algn="r">
              <a:spcBef>
                <a:spcPts val="0"/>
              </a:spcBef>
              <a:buNone/>
              <a:defRPr sz="1200" b="0" i="0" u="none" strike="noStrike" cap="none">
                <a:solidFill>
                  <a:srgbClr val="888888"/>
                </a:solidFill>
                <a:latin typeface="Calibri"/>
                <a:ea typeface="Calibri"/>
                <a:cs typeface="Calibri"/>
              </a:defRPr>
            </a:lvl4pPr>
            <a:lvl5pPr marL="0" marR="0" lvl="4" indent="0" algn="r">
              <a:spcBef>
                <a:spcPts val="0"/>
              </a:spcBef>
              <a:buNone/>
              <a:defRPr sz="1200" b="0" i="0" u="none" strike="noStrike" cap="none">
                <a:solidFill>
                  <a:srgbClr val="888888"/>
                </a:solidFill>
                <a:latin typeface="Calibri"/>
                <a:ea typeface="Calibri"/>
                <a:cs typeface="Calibri"/>
              </a:defRPr>
            </a:lvl5pPr>
            <a:lvl6pPr marL="0" marR="0" lvl="5" indent="0" algn="r">
              <a:spcBef>
                <a:spcPts val="0"/>
              </a:spcBef>
              <a:buNone/>
              <a:defRPr sz="1200" b="0" i="0" u="none" strike="noStrike" cap="none">
                <a:solidFill>
                  <a:srgbClr val="888888"/>
                </a:solidFill>
                <a:latin typeface="Calibri"/>
                <a:ea typeface="Calibri"/>
                <a:cs typeface="Calibri"/>
              </a:defRPr>
            </a:lvl6pPr>
            <a:lvl7pPr marL="0" marR="0" lvl="6" indent="0" algn="r">
              <a:spcBef>
                <a:spcPts val="0"/>
              </a:spcBef>
              <a:buNone/>
              <a:defRPr sz="1200" b="0" i="0" u="none" strike="noStrike" cap="none">
                <a:solidFill>
                  <a:srgbClr val="888888"/>
                </a:solidFill>
                <a:latin typeface="Calibri"/>
                <a:ea typeface="Calibri"/>
                <a:cs typeface="Calibri"/>
              </a:defRPr>
            </a:lvl7pPr>
            <a:lvl8pPr marL="0" marR="0" lvl="7" indent="0" algn="r">
              <a:spcBef>
                <a:spcPts val="0"/>
              </a:spcBef>
              <a:buNone/>
              <a:defRPr sz="1200" b="0" i="0" u="none" strike="noStrike" cap="none">
                <a:solidFill>
                  <a:srgbClr val="888888"/>
                </a:solidFill>
                <a:latin typeface="Calibri"/>
                <a:ea typeface="Calibri"/>
                <a:cs typeface="Calibri"/>
              </a:defRPr>
            </a:lvl8pPr>
            <a:lvl9pPr marL="0" marR="0" lvl="8" indent="0" algn="r">
              <a:spcBef>
                <a:spcPts val="0"/>
              </a:spcBef>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60" r:id="rId5"/>
    <p:sldLayoutId id="2147483655" r:id="rId6"/>
    <p:sldLayoutId id="2147483656" r:id="rId7"/>
    <p:sldLayoutId id="2147483657" r:id="rId8"/>
    <p:sldLayoutId id="2147483658" r:id="rId9"/>
  </p:sldLayoutIdLst>
  <p:hf hd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1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14/relationships/chartEx" Target="../charts/chartEx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s://www.inrim.it/en/research/open-scienc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sibi.cnr.it/" TargetMode="External"/><Relationship Id="rId5" Type="http://schemas.openxmlformats.org/officeDocument/2006/relationships/hyperlink" Target="mailto:sb-acquisizioni@cnr.it" TargetMode="External"/><Relationship Id="rId4" Type="http://schemas.openxmlformats.org/officeDocument/2006/relationships/hyperlink" Target="mailto:openaccess@cnr.it"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17.png"/><Relationship Id="rId4" Type="http://schemas.microsoft.com/office/2014/relationships/chartEx" Target="../charts/chartEx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7.png"/><Relationship Id="rId7"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chart" Target="../charts/chart10.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7" name="Google Shape;87;g19c9f0c780c_0_0"/>
          <p:cNvSpPr txBox="1"/>
          <p:nvPr/>
        </p:nvSpPr>
        <p:spPr bwMode="auto">
          <a:xfrm>
            <a:off x="457200" y="1055924"/>
            <a:ext cx="10789468" cy="1641718"/>
          </a:xfrm>
          <a:prstGeom prst="rect">
            <a:avLst/>
          </a:prstGeom>
          <a:noFill/>
          <a:ln>
            <a:noFill/>
          </a:ln>
        </p:spPr>
        <p:txBody>
          <a:bodyPr spcFirstLastPara="1" vertOverflow="overflow" horzOverflow="overflow" vert="horz" wrap="square" lIns="0" tIns="0" rIns="0" bIns="0" numCol="1" spcCol="0" rtlCol="0" fromWordArt="0" anchor="t" anchorCtr="0" forceAA="0" compatLnSpc="0">
            <a:noAutofit/>
          </a:bodyPr>
          <a:lstStyle/>
          <a:p>
            <a:r>
              <a:rPr kumimoji="0" lang="it-IT" sz="4800" b="1" i="0" u="none" strike="noStrike" kern="1200" cap="all"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Monitoraggio delle APC CNR:</a:t>
            </a:r>
          </a:p>
          <a:p>
            <a:r>
              <a:rPr kumimoji="0" lang="it-IT" sz="4800" b="1" i="0" u="none" strike="noStrike" kern="1200" cap="all"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risultati 2023 e prospettive future</a:t>
            </a:r>
            <a:endParaRPr lang="it-IT"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90" name="Google Shape;90;g19c9f0c780c_0_0"/>
          <p:cNvSpPr txBox="1"/>
          <p:nvPr/>
        </p:nvSpPr>
        <p:spPr bwMode="auto">
          <a:xfrm>
            <a:off x="842756" y="3227917"/>
            <a:ext cx="11156700" cy="1641717"/>
          </a:xfrm>
          <a:prstGeom prst="rect">
            <a:avLst/>
          </a:prstGeom>
          <a:noFill/>
          <a:ln>
            <a:noFill/>
          </a:ln>
        </p:spPr>
        <p:txBody>
          <a:bodyPr spcFirstLastPara="1" wrap="square" lIns="0" tIns="0" rIns="0" bIns="0" anchor="t" anchorCtr="0">
            <a:noAutofit/>
          </a:bodyPr>
          <a:lstStyle/>
          <a:p>
            <a:pPr marL="0" lvl="0" indent="0" algn="l">
              <a:spcBef>
                <a:spcPts val="0"/>
              </a:spcBef>
              <a:spcAft>
                <a:spcPts val="0"/>
              </a:spcAft>
              <a:buNone/>
              <a:defRPr/>
            </a:pPr>
            <a:r>
              <a:rPr lang="it-IT" sz="2600" dirty="0">
                <a:latin typeface="Calibri" panose="020F0502020204030204" pitchFamily="34" charset="0"/>
                <a:ea typeface="Calibri" panose="020F0502020204030204" pitchFamily="34" charset="0"/>
                <a:cs typeface="Calibri" panose="020F0502020204030204" pitchFamily="34" charset="0"/>
              </a:rPr>
              <a:t>Silvia Giannini – CNR-ISTI, Area territoriale della Ricerca di Pisa</a:t>
            </a:r>
          </a:p>
          <a:p>
            <a:pPr marL="0" lvl="0" indent="0" algn="l">
              <a:spcBef>
                <a:spcPts val="0"/>
              </a:spcBef>
              <a:spcAft>
                <a:spcPts val="0"/>
              </a:spcAft>
              <a:buNone/>
              <a:defRPr/>
            </a:pPr>
            <a:r>
              <a:rPr lang="it-IT" sz="2600" dirty="0">
                <a:latin typeface="Calibri" panose="020F0502020204030204" pitchFamily="34" charset="0"/>
                <a:ea typeface="Calibri" panose="020F0502020204030204" pitchFamily="34" charset="0"/>
                <a:cs typeface="Calibri" panose="020F0502020204030204" pitchFamily="34" charset="0"/>
              </a:rPr>
              <a:t>Roberta Maggi – CNR-IMATI, Area territoriale della Ricerca di Genova</a:t>
            </a:r>
          </a:p>
          <a:p>
            <a:pPr marL="0" lvl="0" indent="0" algn="l">
              <a:spcBef>
                <a:spcPts val="0"/>
              </a:spcBef>
              <a:spcAft>
                <a:spcPts val="0"/>
              </a:spcAft>
              <a:buNone/>
              <a:defRPr/>
            </a:pPr>
            <a:endParaRPr lang="it-IT" sz="2600" dirty="0">
              <a:latin typeface="Calibri" panose="020F0502020204030204" pitchFamily="34" charset="0"/>
              <a:ea typeface="Calibri" panose="020F0502020204030204" pitchFamily="34" charset="0"/>
              <a:cs typeface="Calibri" panose="020F0502020204030204" pitchFamily="34" charset="0"/>
            </a:endParaRPr>
          </a:p>
          <a:p>
            <a:pPr marL="0" lvl="0" indent="0" algn="l">
              <a:spcBef>
                <a:spcPts val="0"/>
              </a:spcBef>
              <a:spcAft>
                <a:spcPts val="0"/>
              </a:spcAft>
              <a:buNone/>
              <a:defRPr/>
            </a:pPr>
            <a:r>
              <a:rPr lang="it-IT" sz="1800" i="1" dirty="0">
                <a:latin typeface="Calibri" panose="020F0502020204030204" pitchFamily="34" charset="0"/>
                <a:ea typeface="Calibri" panose="020F0502020204030204" pitchFamily="34" charset="0"/>
                <a:cs typeface="Calibri" panose="020F0502020204030204" pitchFamily="34" charset="0"/>
              </a:rPr>
              <a:t>Secondo convegno nazionale – Laboratori nazionali di Frascati dell’INFN, 27-28 novembre 2024</a:t>
            </a:r>
          </a:p>
        </p:txBody>
      </p:sp>
      <p:sp>
        <p:nvSpPr>
          <p:cNvPr id="3" name="Slide Number Placeholder 2"/>
          <p:cNvSpPr>
            <a:spLocks noGrp="1"/>
          </p:cNvSpPr>
          <p:nvPr>
            <p:ph type="sldNum" idx="12"/>
          </p:nvPr>
        </p:nvSpPr>
        <p:spPr bwMode="auto"/>
        <p:txBody>
          <a:bodyPr/>
          <a:lstStyle/>
          <a:p>
            <a:pPr>
              <a:defRPr/>
            </a:pPr>
            <a:fld id="{00000000-1234-1234-1234-123412341234}" type="slidenum">
              <a:rPr lang="it-IT"/>
              <a:t>1</a:t>
            </a:fld>
            <a:endParaRPr lang="it-IT" dirty="0"/>
          </a:p>
        </p:txBody>
      </p:sp>
      <p:pic>
        <p:nvPicPr>
          <p:cNvPr id="6" name="Picture 5"/>
          <p:cNvPicPr>
            <a:picLocks noChangeAspect="1"/>
          </p:cNvPicPr>
          <p:nvPr/>
        </p:nvPicPr>
        <p:blipFill>
          <a:blip r:embed="rId3"/>
          <a:stretch/>
        </p:blipFill>
        <p:spPr bwMode="auto">
          <a:xfrm>
            <a:off x="11478293" y="6093552"/>
            <a:ext cx="713707" cy="262798"/>
          </a:xfrm>
          <a:prstGeom prst="rect">
            <a:avLst/>
          </a:prstGeom>
        </p:spPr>
      </p:pic>
      <p:sp>
        <p:nvSpPr>
          <p:cNvPr id="4" name="TextBox 3">
            <a:extLst>
              <a:ext uri="{FF2B5EF4-FFF2-40B4-BE49-F238E27FC236}">
                <a16:creationId xmlns:a16="http://schemas.microsoft.com/office/drawing/2014/main" id="{7D64A365-0F66-F628-1C9F-7E3F09354F7E}"/>
              </a:ext>
            </a:extLst>
          </p:cNvPr>
          <p:cNvSpPr txBox="1"/>
          <p:nvPr/>
        </p:nvSpPr>
        <p:spPr>
          <a:xfrm>
            <a:off x="752604" y="4958108"/>
            <a:ext cx="1535998" cy="246221"/>
          </a:xfrm>
          <a:prstGeom prst="rect">
            <a:avLst/>
          </a:prstGeom>
          <a:noFill/>
        </p:spPr>
        <p:txBody>
          <a:bodyPr wrap="none" rtlCol="0">
            <a:spAutoFit/>
          </a:bodyPr>
          <a:lstStyle/>
          <a:p>
            <a:r>
              <a:rPr lang="en-IT" sz="1000" dirty="0">
                <a:latin typeface="Calibri" panose="020F0502020204030204" pitchFamily="34" charset="0"/>
                <a:ea typeface="Calibri" panose="020F0502020204030204" pitchFamily="34" charset="0"/>
                <a:cs typeface="Calibri" panose="020F0502020204030204" pitchFamily="34" charset="0"/>
              </a:rPr>
              <a:t>DOI: </a:t>
            </a:r>
            <a:r>
              <a:rPr lang="en-GB" sz="1000" dirty="0">
                <a:latin typeface="Calibri" panose="020F0502020204030204" pitchFamily="34" charset="0"/>
                <a:ea typeface="Calibri" panose="020F0502020204030204" pitchFamily="34" charset="0"/>
                <a:cs typeface="Calibri" panose="020F0502020204030204" pitchFamily="34" charset="0"/>
              </a:rPr>
              <a:t>10.15161/</a:t>
            </a:r>
            <a:r>
              <a:rPr lang="en-GB" sz="1000" dirty="0" err="1">
                <a:latin typeface="Calibri" panose="020F0502020204030204" pitchFamily="34" charset="0"/>
                <a:ea typeface="Calibri" panose="020F0502020204030204" pitchFamily="34" charset="0"/>
                <a:cs typeface="Calibri" panose="020F0502020204030204" pitchFamily="34" charset="0"/>
              </a:rPr>
              <a:t>oar.it</a:t>
            </a:r>
            <a:r>
              <a:rPr lang="en-GB" sz="1000" dirty="0">
                <a:latin typeface="Calibri" panose="020F0502020204030204" pitchFamily="34" charset="0"/>
                <a:ea typeface="Calibri" panose="020F0502020204030204" pitchFamily="34" charset="0"/>
                <a:cs typeface="Calibri" panose="020F0502020204030204" pitchFamily="34" charset="0"/>
              </a:rPr>
              <a:t>/</a:t>
            </a:r>
            <a:r>
              <a:rPr lang="en-GB" sz="1000" dirty="0" err="1">
                <a:latin typeface="Calibri" panose="020F0502020204030204" pitchFamily="34" charset="0"/>
                <a:ea typeface="Calibri" panose="020F0502020204030204" pitchFamily="34" charset="0"/>
                <a:cs typeface="Calibri" panose="020F0502020204030204" pitchFamily="34" charset="0"/>
              </a:rPr>
              <a:t>xxxx</a:t>
            </a:r>
            <a:endParaRPr lang="en-IT" sz="1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5BC1FA93-F519-AEEE-75E7-1AE446F67CBB}"/>
              </a:ext>
            </a:extLst>
          </p:cNvPr>
          <p:cNvPicPr>
            <a:picLocks noChangeAspect="1"/>
          </p:cNvPicPr>
          <p:nvPr/>
        </p:nvPicPr>
        <p:blipFill>
          <a:blip r:embed="rId4"/>
          <a:stretch>
            <a:fillRect/>
          </a:stretch>
        </p:blipFill>
        <p:spPr>
          <a:xfrm>
            <a:off x="9619861" y="-17962"/>
            <a:ext cx="2596155" cy="16491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10</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13576"/>
            <a:ext cx="10758195"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Monitoraggio APC extra R&amp;P – Metodologia</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pic>
        <p:nvPicPr>
          <p:cNvPr id="16" name="Immagine 15">
            <a:extLst>
              <a:ext uri="{FF2B5EF4-FFF2-40B4-BE49-F238E27FC236}">
                <a16:creationId xmlns:a16="http://schemas.microsoft.com/office/drawing/2014/main" id="{3C819064-F074-3EE8-F53F-E7DC4714D492}"/>
              </a:ext>
            </a:extLst>
          </p:cNvPr>
          <p:cNvPicPr>
            <a:picLocks noChangeAspect="1"/>
          </p:cNvPicPr>
          <p:nvPr/>
        </p:nvPicPr>
        <p:blipFill>
          <a:blip r:embed="rId3"/>
          <a:stretch>
            <a:fillRect/>
          </a:stretch>
        </p:blipFill>
        <p:spPr>
          <a:xfrm>
            <a:off x="7405174" y="2567133"/>
            <a:ext cx="609653" cy="625203"/>
          </a:xfrm>
          <a:prstGeom prst="rect">
            <a:avLst/>
          </a:prstGeom>
        </p:spPr>
      </p:pic>
      <p:pic>
        <p:nvPicPr>
          <p:cNvPr id="17" name="Immagine 16">
            <a:extLst>
              <a:ext uri="{FF2B5EF4-FFF2-40B4-BE49-F238E27FC236}">
                <a16:creationId xmlns:a16="http://schemas.microsoft.com/office/drawing/2014/main" id="{E01DF1D3-10B1-A4E4-A916-1F1DA624A74F}"/>
              </a:ext>
            </a:extLst>
          </p:cNvPr>
          <p:cNvPicPr>
            <a:picLocks noChangeAspect="1"/>
          </p:cNvPicPr>
          <p:nvPr/>
        </p:nvPicPr>
        <p:blipFill>
          <a:blip r:embed="rId3"/>
          <a:stretch>
            <a:fillRect/>
          </a:stretch>
        </p:blipFill>
        <p:spPr>
          <a:xfrm>
            <a:off x="7195503" y="2612717"/>
            <a:ext cx="609653" cy="625203"/>
          </a:xfrm>
          <a:prstGeom prst="rect">
            <a:avLst/>
          </a:prstGeom>
        </p:spPr>
      </p:pic>
      <p:sp>
        <p:nvSpPr>
          <p:cNvPr id="12" name="CasellaDiTesto 11">
            <a:extLst>
              <a:ext uri="{FF2B5EF4-FFF2-40B4-BE49-F238E27FC236}">
                <a16:creationId xmlns:a16="http://schemas.microsoft.com/office/drawing/2014/main" id="{A92BE26D-18BC-A259-8B9D-1B22706634DE}"/>
              </a:ext>
            </a:extLst>
          </p:cNvPr>
          <p:cNvSpPr txBox="1"/>
          <p:nvPr/>
        </p:nvSpPr>
        <p:spPr>
          <a:xfrm>
            <a:off x="789893" y="926786"/>
            <a:ext cx="6029325" cy="3416320"/>
          </a:xfrm>
          <a:prstGeom prst="rect">
            <a:avLst/>
          </a:prstGeom>
          <a:noFill/>
        </p:spPr>
        <p:txBody>
          <a:bodyPr wrap="square" rtlCol="0">
            <a:spAutoFit/>
          </a:bodyPr>
          <a:lstStyle/>
          <a:p>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Dataset voci 13002 e 13124: 981 riferimenti</a:t>
            </a:r>
          </a:p>
          <a:p>
            <a:endPar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identificazione ed eliminazione riferimenti duplicati;</a:t>
            </a: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identificazione spese effettive per OA.</a:t>
            </a:r>
          </a:p>
          <a:p>
            <a:endPar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Dataset finale: 922 riferimenti</a:t>
            </a:r>
          </a:p>
          <a:p>
            <a:endPar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identificazione natura pubblicazione (riviste, libri…);</a:t>
            </a: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completamento (quando possibile) descrizioni incomplete;</a:t>
            </a: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identificazione e attribuzione del tipo di Open Access;</a:t>
            </a: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verifica dell’indicizzazione del titolo in DOAJ;</a:t>
            </a:r>
          </a:p>
          <a:p>
            <a:pPr marL="285750" indent="-285750">
              <a:buFont typeface="Arial" panose="020B0604020202020204" pitchFamily="34" charset="0"/>
              <a:buChar char="•"/>
            </a:pPr>
            <a:r>
              <a:rPr lang="it-IT"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verifica assegnazione al titolo del DOAJ Seal.</a:t>
            </a:r>
          </a:p>
        </p:txBody>
      </p:sp>
      <p:sp>
        <p:nvSpPr>
          <p:cNvPr id="15" name="Rettangolo con angoli arrotondati 14">
            <a:extLst>
              <a:ext uri="{FF2B5EF4-FFF2-40B4-BE49-F238E27FC236}">
                <a16:creationId xmlns:a16="http://schemas.microsoft.com/office/drawing/2014/main" id="{C39FFAAD-1E63-9BA7-76AB-D0EFF16178EA}"/>
              </a:ext>
            </a:extLst>
          </p:cNvPr>
          <p:cNvSpPr/>
          <p:nvPr/>
        </p:nvSpPr>
        <p:spPr>
          <a:xfrm>
            <a:off x="1112869" y="4558331"/>
            <a:ext cx="7734301" cy="1076325"/>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Gold + </a:t>
            </a:r>
            <a:r>
              <a:rPr lang="it-IT" sz="1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Hybrid</a:t>
            </a:r>
            <a:r>
              <a:rPr lang="it-IT"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(riviste) = 86%</a:t>
            </a:r>
          </a:p>
          <a:p>
            <a:r>
              <a:rPr lang="it-IT"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Libri = 1% (libri OA, contributi in libri/</a:t>
            </a:r>
            <a:r>
              <a:rPr lang="it-IT" sz="1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proceedings</a:t>
            </a:r>
            <a:r>
              <a:rPr lang="it-IT"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interamente OA e non)</a:t>
            </a:r>
          </a:p>
          <a:p>
            <a:r>
              <a:rPr lang="it-IT"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13% esclusi: non identificati, non OA, altro tipo  spese etc..</a:t>
            </a:r>
          </a:p>
        </p:txBody>
      </p:sp>
      <p:sp>
        <p:nvSpPr>
          <p:cNvPr id="18" name="Footer Placeholder 2">
            <a:extLst>
              <a:ext uri="{FF2B5EF4-FFF2-40B4-BE49-F238E27FC236}">
                <a16:creationId xmlns:a16="http://schemas.microsoft.com/office/drawing/2014/main" id="{1ACCAD31-32C7-1FC3-2D92-42F25992652A}"/>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dirty="0">
                <a:solidFill>
                  <a:schemeClr val="bg1"/>
                </a:solidFill>
              </a:rPr>
              <a:t>Silvia Giannini, Roberta Maggi, Monitoraggio delle APC CNR: risultati 2023 e prospettive future</a:t>
            </a:r>
          </a:p>
          <a:p>
            <a:pPr algn="l">
              <a:lnSpc>
                <a:spcPts val="900"/>
              </a:lnSpc>
              <a:defRPr/>
            </a:pPr>
            <a:r>
              <a:rPr lang="it-IT" dirty="0">
                <a:solidFill>
                  <a:schemeClr val="bg1"/>
                </a:solidFill>
              </a:rPr>
              <a:t>Secondo convegno del GLOS della </a:t>
            </a:r>
            <a:r>
              <a:rPr lang="it-IT" dirty="0" err="1">
                <a:solidFill>
                  <a:schemeClr val="bg1"/>
                </a:solidFill>
              </a:rPr>
              <a:t>CoPER</a:t>
            </a:r>
            <a:r>
              <a:rPr lang="it-IT" dirty="0">
                <a:solidFill>
                  <a:schemeClr val="bg1"/>
                </a:solidFill>
              </a:rPr>
              <a:t> - INFN Laboratori Nazionali di Frascati, 27-28 novembre 2024</a:t>
            </a:r>
          </a:p>
        </p:txBody>
      </p:sp>
      <p:graphicFrame>
        <p:nvGraphicFramePr>
          <p:cNvPr id="19" name="Grafico 18">
            <a:extLst>
              <a:ext uri="{FF2B5EF4-FFF2-40B4-BE49-F238E27FC236}">
                <a16:creationId xmlns:a16="http://schemas.microsoft.com/office/drawing/2014/main" id="{11734307-4B34-C641-8DF2-FD863850418A}"/>
              </a:ext>
            </a:extLst>
          </p:cNvPr>
          <p:cNvGraphicFramePr>
            <a:graphicFrameLocks/>
          </p:cNvGraphicFramePr>
          <p:nvPr>
            <p:extLst>
              <p:ext uri="{D42A27DB-BD31-4B8C-83A1-F6EECF244321}">
                <p14:modId xmlns:p14="http://schemas.microsoft.com/office/powerpoint/2010/main" val="3193815977"/>
              </p:ext>
            </p:extLst>
          </p:nvPr>
        </p:nvGraphicFramePr>
        <p:xfrm>
          <a:off x="6567157" y="880620"/>
          <a:ext cx="5310636" cy="3416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296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11</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26220" y="-3755"/>
            <a:ext cx="9196294"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Gold OA extra R&amp;P</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pic>
        <p:nvPicPr>
          <p:cNvPr id="16" name="Immagine 15">
            <a:extLst>
              <a:ext uri="{FF2B5EF4-FFF2-40B4-BE49-F238E27FC236}">
                <a16:creationId xmlns:a16="http://schemas.microsoft.com/office/drawing/2014/main" id="{3C819064-F074-3EE8-F53F-E7DC4714D492}"/>
              </a:ext>
            </a:extLst>
          </p:cNvPr>
          <p:cNvPicPr>
            <a:picLocks noChangeAspect="1"/>
          </p:cNvPicPr>
          <p:nvPr/>
        </p:nvPicPr>
        <p:blipFill>
          <a:blip r:embed="rId3"/>
          <a:stretch>
            <a:fillRect/>
          </a:stretch>
        </p:blipFill>
        <p:spPr>
          <a:xfrm>
            <a:off x="7405174" y="2567133"/>
            <a:ext cx="609653" cy="625203"/>
          </a:xfrm>
          <a:prstGeom prst="rect">
            <a:avLst/>
          </a:prstGeom>
        </p:spPr>
      </p:pic>
      <p:pic>
        <p:nvPicPr>
          <p:cNvPr id="17" name="Immagine 16">
            <a:extLst>
              <a:ext uri="{FF2B5EF4-FFF2-40B4-BE49-F238E27FC236}">
                <a16:creationId xmlns:a16="http://schemas.microsoft.com/office/drawing/2014/main" id="{E01DF1D3-10B1-A4E4-A916-1F1DA624A74F}"/>
              </a:ext>
            </a:extLst>
          </p:cNvPr>
          <p:cNvPicPr>
            <a:picLocks noChangeAspect="1"/>
          </p:cNvPicPr>
          <p:nvPr/>
        </p:nvPicPr>
        <p:blipFill>
          <a:blip r:embed="rId3"/>
          <a:stretch>
            <a:fillRect/>
          </a:stretch>
        </p:blipFill>
        <p:spPr>
          <a:xfrm>
            <a:off x="7195503" y="2612717"/>
            <a:ext cx="609653" cy="625203"/>
          </a:xfrm>
          <a:prstGeom prst="rect">
            <a:avLst/>
          </a:prstGeom>
        </p:spPr>
      </p:pic>
      <p:grpSp>
        <p:nvGrpSpPr>
          <p:cNvPr id="27" name="Gruppo 26">
            <a:extLst>
              <a:ext uri="{FF2B5EF4-FFF2-40B4-BE49-F238E27FC236}">
                <a16:creationId xmlns:a16="http://schemas.microsoft.com/office/drawing/2014/main" id="{7D294114-469A-E08E-8B14-9E3E9FD614CE}"/>
              </a:ext>
            </a:extLst>
          </p:cNvPr>
          <p:cNvGrpSpPr/>
          <p:nvPr/>
        </p:nvGrpSpPr>
        <p:grpSpPr>
          <a:xfrm>
            <a:off x="906344" y="4193590"/>
            <a:ext cx="4895285" cy="1431048"/>
            <a:chOff x="419664" y="4995604"/>
            <a:chExt cx="4895285" cy="1431048"/>
          </a:xfrm>
        </p:grpSpPr>
        <p:grpSp>
          <p:nvGrpSpPr>
            <p:cNvPr id="28" name="Gruppo 27">
              <a:extLst>
                <a:ext uri="{FF2B5EF4-FFF2-40B4-BE49-F238E27FC236}">
                  <a16:creationId xmlns:a16="http://schemas.microsoft.com/office/drawing/2014/main" id="{A4A86DAA-A458-1DAA-9F35-6D1EF0996282}"/>
                </a:ext>
              </a:extLst>
            </p:cNvPr>
            <p:cNvGrpSpPr/>
            <p:nvPr/>
          </p:nvGrpSpPr>
          <p:grpSpPr>
            <a:xfrm>
              <a:off x="603274" y="4995604"/>
              <a:ext cx="4711675" cy="292388"/>
              <a:chOff x="603275" y="5081329"/>
              <a:chExt cx="4508618" cy="292388"/>
            </a:xfrm>
          </p:grpSpPr>
          <p:pic>
            <p:nvPicPr>
              <p:cNvPr id="35" name="Immagine 34">
                <a:extLst>
                  <a:ext uri="{FF2B5EF4-FFF2-40B4-BE49-F238E27FC236}">
                    <a16:creationId xmlns:a16="http://schemas.microsoft.com/office/drawing/2014/main" id="{E38A53BE-FABB-5842-57C5-0C66E82948D0}"/>
                  </a:ext>
                </a:extLst>
              </p:cNvPr>
              <p:cNvPicPr>
                <a:picLocks noChangeAspect="1"/>
              </p:cNvPicPr>
              <p:nvPr/>
            </p:nvPicPr>
            <p:blipFill>
              <a:blip r:embed="rId4"/>
              <a:stretch>
                <a:fillRect/>
              </a:stretch>
            </p:blipFill>
            <p:spPr>
              <a:xfrm>
                <a:off x="603275" y="5095652"/>
                <a:ext cx="667199" cy="216000"/>
              </a:xfrm>
              <a:prstGeom prst="rect">
                <a:avLst/>
              </a:prstGeom>
            </p:spPr>
          </p:pic>
          <p:sp>
            <p:nvSpPr>
              <p:cNvPr id="36" name="CasellaDiTesto 35">
                <a:extLst>
                  <a:ext uri="{FF2B5EF4-FFF2-40B4-BE49-F238E27FC236}">
                    <a16:creationId xmlns:a16="http://schemas.microsoft.com/office/drawing/2014/main" id="{8D94AA64-AD45-030E-F51F-9B61ADAA42BF}"/>
                  </a:ext>
                </a:extLst>
              </p:cNvPr>
              <p:cNvSpPr txBox="1"/>
              <p:nvPr/>
            </p:nvSpPr>
            <p:spPr>
              <a:xfrm>
                <a:off x="1316946" y="5081329"/>
                <a:ext cx="3794947" cy="292388"/>
              </a:xfrm>
              <a:prstGeom prst="rect">
                <a:avLst/>
              </a:prstGeom>
              <a:noFill/>
            </p:spPr>
            <p:txBody>
              <a:bodyPr wrap="square" rtlCol="0">
                <a:spAutoFit/>
              </a:bodyPr>
              <a:lstStyle/>
              <a:p>
                <a:r>
                  <a:rPr lang="it-IT" sz="13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L’86% di tutte le riviste valutabili è indicizzato in DOAJ.</a:t>
                </a:r>
              </a:p>
            </p:txBody>
          </p:sp>
        </p:grpSp>
        <p:grpSp>
          <p:nvGrpSpPr>
            <p:cNvPr id="29" name="Gruppo 28">
              <a:extLst>
                <a:ext uri="{FF2B5EF4-FFF2-40B4-BE49-F238E27FC236}">
                  <a16:creationId xmlns:a16="http://schemas.microsoft.com/office/drawing/2014/main" id="{CD25B89E-99CD-CBD0-AD0A-391A2A20A1C9}"/>
                </a:ext>
              </a:extLst>
            </p:cNvPr>
            <p:cNvGrpSpPr/>
            <p:nvPr/>
          </p:nvGrpSpPr>
          <p:grpSpPr>
            <a:xfrm>
              <a:off x="419664" y="5352578"/>
              <a:ext cx="4561911" cy="559702"/>
              <a:chOff x="398759" y="5531591"/>
              <a:chExt cx="4561911" cy="559702"/>
            </a:xfrm>
          </p:grpSpPr>
          <p:pic>
            <p:nvPicPr>
              <p:cNvPr id="33" name="Immagine 32">
                <a:extLst>
                  <a:ext uri="{FF2B5EF4-FFF2-40B4-BE49-F238E27FC236}">
                    <a16:creationId xmlns:a16="http://schemas.microsoft.com/office/drawing/2014/main" id="{5BF22D26-EF4C-FFFF-469B-D161BF9B9A4A}"/>
                  </a:ext>
                </a:extLst>
              </p:cNvPr>
              <p:cNvPicPr>
                <a:picLocks noChangeAspect="1"/>
              </p:cNvPicPr>
              <p:nvPr/>
            </p:nvPicPr>
            <p:blipFill>
              <a:blip r:embed="rId5"/>
              <a:stretch>
                <a:fillRect/>
              </a:stretch>
            </p:blipFill>
            <p:spPr>
              <a:xfrm>
                <a:off x="398759" y="5531591"/>
                <a:ext cx="1238833" cy="540000"/>
              </a:xfrm>
              <a:prstGeom prst="rect">
                <a:avLst/>
              </a:prstGeom>
            </p:spPr>
          </p:pic>
          <p:sp>
            <p:nvSpPr>
              <p:cNvPr id="34" name="CasellaDiTesto 33">
                <a:extLst>
                  <a:ext uri="{FF2B5EF4-FFF2-40B4-BE49-F238E27FC236}">
                    <a16:creationId xmlns:a16="http://schemas.microsoft.com/office/drawing/2014/main" id="{5D3CE0F8-247A-A4CD-D876-EB4B9FB2FA21}"/>
                  </a:ext>
                </a:extLst>
              </p:cNvPr>
              <p:cNvSpPr txBox="1"/>
              <p:nvPr/>
            </p:nvSpPr>
            <p:spPr>
              <a:xfrm>
                <a:off x="1316946" y="5598850"/>
                <a:ext cx="3643724" cy="492443"/>
              </a:xfrm>
              <a:prstGeom prst="rect">
                <a:avLst/>
              </a:prstGeom>
              <a:noFill/>
            </p:spPr>
            <p:txBody>
              <a:bodyPr wrap="square" rtlCol="0">
                <a:spAutoFit/>
              </a:bodyPr>
              <a:lstStyle/>
              <a:p>
                <a:r>
                  <a:rPr lang="it-IT" sz="13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Al 52% di tutte le riviste valutabili DOAJ è stato assegnato  il Seal.</a:t>
                </a:r>
              </a:p>
            </p:txBody>
          </p:sp>
        </p:grpSp>
        <p:grpSp>
          <p:nvGrpSpPr>
            <p:cNvPr id="30" name="Gruppo 29">
              <a:extLst>
                <a:ext uri="{FF2B5EF4-FFF2-40B4-BE49-F238E27FC236}">
                  <a16:creationId xmlns:a16="http://schemas.microsoft.com/office/drawing/2014/main" id="{2779B17B-A598-1ABE-9DAC-A48927570AD4}"/>
                </a:ext>
              </a:extLst>
            </p:cNvPr>
            <p:cNvGrpSpPr/>
            <p:nvPr/>
          </p:nvGrpSpPr>
          <p:grpSpPr>
            <a:xfrm>
              <a:off x="604438" y="5841881"/>
              <a:ext cx="4392583" cy="584771"/>
              <a:chOff x="604438" y="5841881"/>
              <a:chExt cx="4392583" cy="584771"/>
            </a:xfrm>
          </p:grpSpPr>
          <p:pic>
            <p:nvPicPr>
              <p:cNvPr id="31" name="Elemento grafico 30" descr="Badge Croce con riempimento a tinta unita">
                <a:extLst>
                  <a:ext uri="{FF2B5EF4-FFF2-40B4-BE49-F238E27FC236}">
                    <a16:creationId xmlns:a16="http://schemas.microsoft.com/office/drawing/2014/main" id="{50C3AE40-F63A-5C76-62DA-B29933376B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438" y="5841881"/>
                <a:ext cx="540000" cy="540000"/>
              </a:xfrm>
              <a:prstGeom prst="rect">
                <a:avLst/>
              </a:prstGeom>
            </p:spPr>
          </p:pic>
          <p:sp>
            <p:nvSpPr>
              <p:cNvPr id="32" name="CasellaDiTesto 31">
                <a:extLst>
                  <a:ext uri="{FF2B5EF4-FFF2-40B4-BE49-F238E27FC236}">
                    <a16:creationId xmlns:a16="http://schemas.microsoft.com/office/drawing/2014/main" id="{7364D63A-620F-0362-C481-3F162F57CA00}"/>
                  </a:ext>
                </a:extLst>
              </p:cNvPr>
              <p:cNvSpPr txBox="1"/>
              <p:nvPr/>
            </p:nvSpPr>
            <p:spPr>
              <a:xfrm>
                <a:off x="1353297" y="5934209"/>
                <a:ext cx="3643724" cy="492443"/>
              </a:xfrm>
              <a:prstGeom prst="rect">
                <a:avLst/>
              </a:prstGeom>
              <a:noFill/>
            </p:spPr>
            <p:txBody>
              <a:bodyPr wrap="square" rtlCol="0">
                <a:spAutoFit/>
              </a:bodyPr>
              <a:lstStyle/>
              <a:p>
                <a:r>
                  <a:rPr lang="it-IT" sz="13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Il 4% delle riviste Gold non è valutabile perché non identificato.</a:t>
                </a:r>
              </a:p>
            </p:txBody>
          </p:sp>
        </p:grpSp>
      </p:grpSp>
      <p:grpSp>
        <p:nvGrpSpPr>
          <p:cNvPr id="4" name="Gruppo 3">
            <a:extLst>
              <a:ext uri="{FF2B5EF4-FFF2-40B4-BE49-F238E27FC236}">
                <a16:creationId xmlns:a16="http://schemas.microsoft.com/office/drawing/2014/main" id="{85B54A40-2A06-8A2F-C3AC-FBD189419E73}"/>
              </a:ext>
            </a:extLst>
          </p:cNvPr>
          <p:cNvGrpSpPr/>
          <p:nvPr/>
        </p:nvGrpSpPr>
        <p:grpSpPr>
          <a:xfrm>
            <a:off x="6172987" y="4004213"/>
            <a:ext cx="5880852" cy="1938992"/>
            <a:chOff x="6172987" y="3745660"/>
            <a:chExt cx="5880852" cy="1938992"/>
          </a:xfrm>
        </p:grpSpPr>
        <p:sp>
          <p:nvSpPr>
            <p:cNvPr id="26" name="CasellaDiTesto 25">
              <a:extLst>
                <a:ext uri="{FF2B5EF4-FFF2-40B4-BE49-F238E27FC236}">
                  <a16:creationId xmlns:a16="http://schemas.microsoft.com/office/drawing/2014/main" id="{E2F92629-924D-E858-FD02-F9D23F94E8EC}"/>
                </a:ext>
              </a:extLst>
            </p:cNvPr>
            <p:cNvSpPr txBox="1"/>
            <p:nvPr/>
          </p:nvSpPr>
          <p:spPr>
            <a:xfrm>
              <a:off x="6172987" y="3745660"/>
              <a:ext cx="5808208" cy="1938992"/>
            </a:xfrm>
            <a:prstGeom prst="rect">
              <a:avLst/>
            </a:prstGeom>
            <a:noFill/>
          </p:spPr>
          <p:txBody>
            <a:bodyPr wrap="square" rtlCol="0">
              <a:spAutoFit/>
            </a:bodyPr>
            <a:lstStyle/>
            <a:p>
              <a:pPr algn="just"/>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There are seven criteria which a journal must meet to be eligible for the DOAJ Seal. All seven criteria must be met for a journal to be awarded the Seal. Failure to maintain the best practice and standards described in these criteria may lead to removal of the Seal.</a:t>
              </a: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Digital preservation (Archiving policy)</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Self-archiving (Repository policy)</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Persistent article identifiers (Unique identifiers)</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Metadata supply to DOAJ</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License type = CC BY, CC BY-SA, CC BY-NC, CC BY-NC-ND</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License information in articles</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en-US"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Copyright and publishing rights</a:t>
              </a:r>
              <a:endParaRPr lang="it-IT" sz="1200"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CasellaDiTesto 24">
              <a:extLst>
                <a:ext uri="{FF2B5EF4-FFF2-40B4-BE49-F238E27FC236}">
                  <a16:creationId xmlns:a16="http://schemas.microsoft.com/office/drawing/2014/main" id="{D1BDEC73-875A-0CAE-D093-C9654A39F298}"/>
                </a:ext>
              </a:extLst>
            </p:cNvPr>
            <p:cNvSpPr txBox="1"/>
            <p:nvPr/>
          </p:nvSpPr>
          <p:spPr>
            <a:xfrm>
              <a:off x="9222514" y="4453150"/>
              <a:ext cx="2831325" cy="276999"/>
            </a:xfrm>
            <a:prstGeom prst="rect">
              <a:avLst/>
            </a:prstGeom>
            <a:noFill/>
          </p:spPr>
          <p:txBody>
            <a:bodyPr wrap="square">
              <a:spAutoFit/>
            </a:bodyPr>
            <a:lstStyle/>
            <a:p>
              <a:r>
                <a:rPr lang="it-IT" sz="1200" b="1" dirty="0">
                  <a:solidFill>
                    <a:srgbClr val="FF0000"/>
                  </a:solidFill>
                  <a:latin typeface="Calibri" panose="020F0502020204030204" pitchFamily="34" charset="0"/>
                  <a:ea typeface="Calibri" panose="020F0502020204030204" pitchFamily="34" charset="0"/>
                  <a:cs typeface="Calibri" panose="020F0502020204030204" pitchFamily="34" charset="0"/>
                </a:rPr>
                <a:t>https://doaj.org/apply/seal</a:t>
              </a:r>
              <a:r>
                <a:rPr lang="it-IT" sz="1050" b="1" dirty="0">
                  <a:solidFill>
                    <a:srgbClr val="FF0000"/>
                  </a:solidFill>
                  <a:latin typeface="Montserrat Medium" panose="00000600000000000000" pitchFamily="2" charset="0"/>
                </a:rPr>
                <a:t>/</a:t>
              </a:r>
            </a:p>
          </p:txBody>
        </p:sp>
      </p:grpSp>
      <p:sp>
        <p:nvSpPr>
          <p:cNvPr id="38" name="CasellaDiTesto 37">
            <a:extLst>
              <a:ext uri="{FF2B5EF4-FFF2-40B4-BE49-F238E27FC236}">
                <a16:creationId xmlns:a16="http://schemas.microsoft.com/office/drawing/2014/main" id="{3B087871-506B-0253-036F-A6B6FADC56D6}"/>
              </a:ext>
            </a:extLst>
          </p:cNvPr>
          <p:cNvSpPr txBox="1"/>
          <p:nvPr/>
        </p:nvSpPr>
        <p:spPr>
          <a:xfrm>
            <a:off x="2119140" y="2297966"/>
            <a:ext cx="1848498" cy="400110"/>
          </a:xfrm>
          <a:prstGeom prst="rect">
            <a:avLst/>
          </a:prstGeom>
          <a:noFill/>
          <a:scene3d>
            <a:camera prst="isometricLeftDown"/>
            <a:lightRig rig="threePt" dir="t"/>
          </a:scene3d>
        </p:spPr>
        <p:txBody>
          <a:bodyPr wrap="square" rtlCol="0">
            <a:spAutoFit/>
          </a:bodyPr>
          <a:lstStyle/>
          <a:p>
            <a:r>
              <a:rPr lang="it-IT"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Top 15 editori</a:t>
            </a:r>
          </a:p>
        </p:txBody>
      </p:sp>
      <p:sp>
        <p:nvSpPr>
          <p:cNvPr id="39" name="Footer Placeholder 2">
            <a:extLst>
              <a:ext uri="{FF2B5EF4-FFF2-40B4-BE49-F238E27FC236}">
                <a16:creationId xmlns:a16="http://schemas.microsoft.com/office/drawing/2014/main" id="{001B01F0-29BB-E74B-D1E9-03D6C0667C62}"/>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graphicFrame>
        <p:nvGraphicFramePr>
          <p:cNvPr id="42" name="Grafico 41">
            <a:extLst>
              <a:ext uri="{FF2B5EF4-FFF2-40B4-BE49-F238E27FC236}">
                <a16:creationId xmlns:a16="http://schemas.microsoft.com/office/drawing/2014/main" id="{299369F1-252C-4011-86C5-2356EDADAEDA}"/>
              </a:ext>
            </a:extLst>
          </p:cNvPr>
          <p:cNvGraphicFramePr>
            <a:graphicFrameLocks/>
          </p:cNvGraphicFramePr>
          <p:nvPr>
            <p:extLst>
              <p:ext uri="{D42A27DB-BD31-4B8C-83A1-F6EECF244321}">
                <p14:modId xmlns:p14="http://schemas.microsoft.com/office/powerpoint/2010/main" val="501178438"/>
              </p:ext>
            </p:extLst>
          </p:nvPr>
        </p:nvGraphicFramePr>
        <p:xfrm>
          <a:off x="5618019" y="625376"/>
          <a:ext cx="6209020" cy="3345180"/>
        </p:xfrm>
        <a:graphic>
          <a:graphicData uri="http://schemas.openxmlformats.org/drawingml/2006/chart">
            <c:chart xmlns:c="http://schemas.openxmlformats.org/drawingml/2006/chart" xmlns:r="http://schemas.openxmlformats.org/officeDocument/2006/relationships" r:id="rId8"/>
          </a:graphicData>
        </a:graphic>
      </p:graphicFrame>
      <p:sp>
        <p:nvSpPr>
          <p:cNvPr id="43" name="CasellaDiTesto 42">
            <a:extLst>
              <a:ext uri="{FF2B5EF4-FFF2-40B4-BE49-F238E27FC236}">
                <a16:creationId xmlns:a16="http://schemas.microsoft.com/office/drawing/2014/main" id="{B79D1BBA-A8B8-3622-645B-023B11B8C961}"/>
              </a:ext>
            </a:extLst>
          </p:cNvPr>
          <p:cNvSpPr txBox="1"/>
          <p:nvPr/>
        </p:nvSpPr>
        <p:spPr>
          <a:xfrm>
            <a:off x="9599386" y="2514076"/>
            <a:ext cx="1848498" cy="400110"/>
          </a:xfrm>
          <a:prstGeom prst="rect">
            <a:avLst/>
          </a:prstGeom>
          <a:noFill/>
          <a:scene3d>
            <a:camera prst="isometricLeftDown"/>
            <a:lightRig rig="threePt" dir="t"/>
          </a:scene3d>
        </p:spPr>
        <p:txBody>
          <a:bodyPr wrap="square" rtlCol="0">
            <a:spAutoFit/>
          </a:bodyPr>
          <a:lstStyle/>
          <a:p>
            <a:r>
              <a:rPr lang="it-IT" sz="2000" b="1" dirty="0">
                <a:solidFill>
                  <a:srgbClr val="FF0000"/>
                </a:solidFill>
                <a:latin typeface="Calibri" panose="020F0502020204030204" pitchFamily="34" charset="0"/>
                <a:ea typeface="Calibri" panose="020F0502020204030204" pitchFamily="34" charset="0"/>
                <a:cs typeface="Calibri" panose="020F0502020204030204" pitchFamily="34" charset="0"/>
              </a:rPr>
              <a:t>Top 15 riviste</a:t>
            </a:r>
          </a:p>
        </p:txBody>
      </p:sp>
      <mc:AlternateContent xmlns:mc="http://schemas.openxmlformats.org/markup-compatibility/2006" xmlns:cx2="http://schemas.microsoft.com/office/drawing/2015/10/21/chartex">
        <mc:Choice Requires="cx2">
          <p:graphicFrame>
            <p:nvGraphicFramePr>
              <p:cNvPr id="41" name="Grafico 40">
                <a:extLst>
                  <a:ext uri="{FF2B5EF4-FFF2-40B4-BE49-F238E27FC236}">
                    <a16:creationId xmlns:a16="http://schemas.microsoft.com/office/drawing/2014/main" id="{5779434D-074F-46E5-6D31-0D32174FC55A}"/>
                  </a:ext>
                </a:extLst>
              </p:cNvPr>
              <p:cNvGraphicFramePr/>
              <p:nvPr>
                <p:extLst>
                  <p:ext uri="{D42A27DB-BD31-4B8C-83A1-F6EECF244321}">
                    <p14:modId xmlns:p14="http://schemas.microsoft.com/office/powerpoint/2010/main" val="2166995960"/>
                  </p:ext>
                </p:extLst>
              </p:nvPr>
            </p:nvGraphicFramePr>
            <p:xfrm>
              <a:off x="388604" y="722658"/>
              <a:ext cx="5609073" cy="3218401"/>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41" name="Grafico 40">
                <a:extLst>
                  <a:ext uri="{FF2B5EF4-FFF2-40B4-BE49-F238E27FC236}">
                    <a16:creationId xmlns:a16="http://schemas.microsoft.com/office/drawing/2014/main" id="{5779434D-074F-46E5-6D31-0D32174FC55A}"/>
                  </a:ext>
                </a:extLst>
              </p:cNvPr>
              <p:cNvPicPr>
                <a:picLocks noGrp="1" noRot="1" noChangeAspect="1" noMove="1" noResize="1" noEditPoints="1" noAdjustHandles="1" noChangeArrowheads="1" noChangeShapeType="1"/>
              </p:cNvPicPr>
              <p:nvPr/>
            </p:nvPicPr>
            <p:blipFill>
              <a:blip r:embed="rId10"/>
              <a:stretch>
                <a:fillRect/>
              </a:stretch>
            </p:blipFill>
            <p:spPr>
              <a:xfrm>
                <a:off x="388604" y="722658"/>
                <a:ext cx="5609073" cy="3218401"/>
              </a:xfrm>
              <a:prstGeom prst="rect">
                <a:avLst/>
              </a:prstGeom>
            </p:spPr>
          </p:pic>
        </mc:Fallback>
      </mc:AlternateContent>
    </p:spTree>
    <p:extLst>
      <p:ext uri="{BB962C8B-B14F-4D97-AF65-F5344CB8AC3E}">
        <p14:creationId xmlns:p14="http://schemas.microsoft.com/office/powerpoint/2010/main" val="1562900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12</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26220" y="-3755"/>
            <a:ext cx="9196294" cy="609040"/>
          </a:xfrm>
        </p:spPr>
        <p:txBody>
          <a:bodyPr>
            <a:normAutofit fontScale="90000"/>
          </a:bodyPr>
          <a:lstStyle/>
          <a:p>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Hybrid</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OA e Libri OA</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237774" y="254681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028103" y="2592394"/>
            <a:ext cx="609653" cy="603556"/>
          </a:xfrm>
          <a:prstGeom prst="rect">
            <a:avLst/>
          </a:prstGeom>
        </p:spPr>
      </p:pic>
      <p:pic>
        <p:nvPicPr>
          <p:cNvPr id="16" name="Immagine 15">
            <a:extLst>
              <a:ext uri="{FF2B5EF4-FFF2-40B4-BE49-F238E27FC236}">
                <a16:creationId xmlns:a16="http://schemas.microsoft.com/office/drawing/2014/main" id="{3C819064-F074-3EE8-F53F-E7DC4714D492}"/>
              </a:ext>
            </a:extLst>
          </p:cNvPr>
          <p:cNvPicPr>
            <a:picLocks noChangeAspect="1"/>
          </p:cNvPicPr>
          <p:nvPr/>
        </p:nvPicPr>
        <p:blipFill>
          <a:blip r:embed="rId3"/>
          <a:stretch>
            <a:fillRect/>
          </a:stretch>
        </p:blipFill>
        <p:spPr>
          <a:xfrm>
            <a:off x="7237774" y="2525163"/>
            <a:ext cx="609653" cy="625203"/>
          </a:xfrm>
          <a:prstGeom prst="rect">
            <a:avLst/>
          </a:prstGeom>
        </p:spPr>
      </p:pic>
      <p:pic>
        <p:nvPicPr>
          <p:cNvPr id="17" name="Immagine 16">
            <a:extLst>
              <a:ext uri="{FF2B5EF4-FFF2-40B4-BE49-F238E27FC236}">
                <a16:creationId xmlns:a16="http://schemas.microsoft.com/office/drawing/2014/main" id="{E01DF1D3-10B1-A4E4-A916-1F1DA624A74F}"/>
              </a:ext>
            </a:extLst>
          </p:cNvPr>
          <p:cNvPicPr>
            <a:picLocks noChangeAspect="1"/>
          </p:cNvPicPr>
          <p:nvPr/>
        </p:nvPicPr>
        <p:blipFill>
          <a:blip r:embed="rId3"/>
          <a:stretch>
            <a:fillRect/>
          </a:stretch>
        </p:blipFill>
        <p:spPr>
          <a:xfrm>
            <a:off x="7028103" y="2570747"/>
            <a:ext cx="609653" cy="625203"/>
          </a:xfrm>
          <a:prstGeom prst="rect">
            <a:avLst/>
          </a:prstGeom>
        </p:spPr>
      </p:pic>
      <p:pic>
        <p:nvPicPr>
          <p:cNvPr id="39" name="Immagine 38">
            <a:extLst>
              <a:ext uri="{FF2B5EF4-FFF2-40B4-BE49-F238E27FC236}">
                <a16:creationId xmlns:a16="http://schemas.microsoft.com/office/drawing/2014/main" id="{1EEE183C-1EAB-B45D-5330-45EED96DCB99}"/>
              </a:ext>
            </a:extLst>
          </p:cNvPr>
          <p:cNvPicPr>
            <a:picLocks noChangeAspect="1"/>
          </p:cNvPicPr>
          <p:nvPr/>
        </p:nvPicPr>
        <p:blipFill>
          <a:blip r:embed="rId3"/>
          <a:stretch>
            <a:fillRect/>
          </a:stretch>
        </p:blipFill>
        <p:spPr>
          <a:xfrm>
            <a:off x="7237774" y="2546810"/>
            <a:ext cx="609653" cy="603556"/>
          </a:xfrm>
          <a:prstGeom prst="rect">
            <a:avLst/>
          </a:prstGeom>
        </p:spPr>
      </p:pic>
      <p:pic>
        <p:nvPicPr>
          <p:cNvPr id="40" name="Immagine 39">
            <a:extLst>
              <a:ext uri="{FF2B5EF4-FFF2-40B4-BE49-F238E27FC236}">
                <a16:creationId xmlns:a16="http://schemas.microsoft.com/office/drawing/2014/main" id="{A1A467A3-BD9A-F7FB-0044-9C6536E709AE}"/>
              </a:ext>
            </a:extLst>
          </p:cNvPr>
          <p:cNvPicPr>
            <a:picLocks noChangeAspect="1"/>
          </p:cNvPicPr>
          <p:nvPr/>
        </p:nvPicPr>
        <p:blipFill>
          <a:blip r:embed="rId3"/>
          <a:stretch>
            <a:fillRect/>
          </a:stretch>
        </p:blipFill>
        <p:spPr>
          <a:xfrm>
            <a:off x="7028103" y="2592394"/>
            <a:ext cx="609653" cy="603556"/>
          </a:xfrm>
          <a:prstGeom prst="rect">
            <a:avLst/>
          </a:prstGeom>
        </p:spPr>
      </p:pic>
      <p:grpSp>
        <p:nvGrpSpPr>
          <p:cNvPr id="4" name="Gruppo 3">
            <a:extLst>
              <a:ext uri="{FF2B5EF4-FFF2-40B4-BE49-F238E27FC236}">
                <a16:creationId xmlns:a16="http://schemas.microsoft.com/office/drawing/2014/main" id="{EB09A50F-767F-38E1-3937-F3C849ADF083}"/>
              </a:ext>
            </a:extLst>
          </p:cNvPr>
          <p:cNvGrpSpPr/>
          <p:nvPr/>
        </p:nvGrpSpPr>
        <p:grpSpPr>
          <a:xfrm>
            <a:off x="6017342" y="-3756"/>
            <a:ext cx="5663257" cy="5379639"/>
            <a:chOff x="5933367" y="318047"/>
            <a:chExt cx="5663257" cy="5379639"/>
          </a:xfrm>
        </p:grpSpPr>
        <p:graphicFrame>
          <p:nvGraphicFramePr>
            <p:cNvPr id="42" name="Diagramma 41">
              <a:extLst>
                <a:ext uri="{FF2B5EF4-FFF2-40B4-BE49-F238E27FC236}">
                  <a16:creationId xmlns:a16="http://schemas.microsoft.com/office/drawing/2014/main" id="{4356B5C2-559F-FC1B-01F0-175E3744B996}"/>
                </a:ext>
              </a:extLst>
            </p:cNvPr>
            <p:cNvGraphicFramePr/>
            <p:nvPr>
              <p:extLst>
                <p:ext uri="{D42A27DB-BD31-4B8C-83A1-F6EECF244321}">
                  <p14:modId xmlns:p14="http://schemas.microsoft.com/office/powerpoint/2010/main" val="2828614916"/>
                </p:ext>
              </p:extLst>
            </p:nvPr>
          </p:nvGraphicFramePr>
          <p:xfrm>
            <a:off x="5933367" y="4029438"/>
            <a:ext cx="5663257" cy="1668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3" name="Diagramma 42">
              <a:extLst>
                <a:ext uri="{FF2B5EF4-FFF2-40B4-BE49-F238E27FC236}">
                  <a16:creationId xmlns:a16="http://schemas.microsoft.com/office/drawing/2014/main" id="{8F23850F-2C57-775D-03C9-C149EB293756}"/>
                </a:ext>
              </a:extLst>
            </p:cNvPr>
            <p:cNvGraphicFramePr/>
            <p:nvPr>
              <p:extLst>
                <p:ext uri="{D42A27DB-BD31-4B8C-83A1-F6EECF244321}">
                  <p14:modId xmlns:p14="http://schemas.microsoft.com/office/powerpoint/2010/main" val="2776945041"/>
                </p:ext>
              </p:extLst>
            </p:nvPr>
          </p:nvGraphicFramePr>
          <p:xfrm>
            <a:off x="6346322" y="318047"/>
            <a:ext cx="4861428" cy="42618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18" name="Footer Placeholder 2">
            <a:extLst>
              <a:ext uri="{FF2B5EF4-FFF2-40B4-BE49-F238E27FC236}">
                <a16:creationId xmlns:a16="http://schemas.microsoft.com/office/drawing/2014/main" id="{E8925043-CC9D-A132-886F-6DFE9669D85D}"/>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graphicFrame>
        <p:nvGraphicFramePr>
          <p:cNvPr id="15" name="Grafico 14">
            <a:extLst>
              <a:ext uri="{FF2B5EF4-FFF2-40B4-BE49-F238E27FC236}">
                <a16:creationId xmlns:a16="http://schemas.microsoft.com/office/drawing/2014/main" id="{36F9629C-2A67-6200-E906-73D6273F0A33}"/>
              </a:ext>
            </a:extLst>
          </p:cNvPr>
          <p:cNvGraphicFramePr>
            <a:graphicFrameLocks/>
          </p:cNvGraphicFramePr>
          <p:nvPr>
            <p:extLst>
              <p:ext uri="{D42A27DB-BD31-4B8C-83A1-F6EECF244321}">
                <p14:modId xmlns:p14="http://schemas.microsoft.com/office/powerpoint/2010/main" val="582087591"/>
              </p:ext>
            </p:extLst>
          </p:nvPr>
        </p:nvGraphicFramePr>
        <p:xfrm>
          <a:off x="473286" y="1242649"/>
          <a:ext cx="5288418" cy="3309686"/>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62765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13</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26220" y="-3755"/>
            <a:ext cx="9196294"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Conclusioni e prospettive</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pic>
        <p:nvPicPr>
          <p:cNvPr id="16" name="Immagine 15">
            <a:extLst>
              <a:ext uri="{FF2B5EF4-FFF2-40B4-BE49-F238E27FC236}">
                <a16:creationId xmlns:a16="http://schemas.microsoft.com/office/drawing/2014/main" id="{3C819064-F074-3EE8-F53F-E7DC4714D492}"/>
              </a:ext>
            </a:extLst>
          </p:cNvPr>
          <p:cNvPicPr>
            <a:picLocks noChangeAspect="1"/>
          </p:cNvPicPr>
          <p:nvPr/>
        </p:nvPicPr>
        <p:blipFill>
          <a:blip r:embed="rId3"/>
          <a:stretch>
            <a:fillRect/>
          </a:stretch>
        </p:blipFill>
        <p:spPr>
          <a:xfrm>
            <a:off x="7405174" y="2567133"/>
            <a:ext cx="609653" cy="625203"/>
          </a:xfrm>
          <a:prstGeom prst="rect">
            <a:avLst/>
          </a:prstGeom>
        </p:spPr>
      </p:pic>
      <p:pic>
        <p:nvPicPr>
          <p:cNvPr id="17" name="Immagine 16">
            <a:extLst>
              <a:ext uri="{FF2B5EF4-FFF2-40B4-BE49-F238E27FC236}">
                <a16:creationId xmlns:a16="http://schemas.microsoft.com/office/drawing/2014/main" id="{E01DF1D3-10B1-A4E4-A916-1F1DA624A74F}"/>
              </a:ext>
            </a:extLst>
          </p:cNvPr>
          <p:cNvPicPr>
            <a:picLocks noChangeAspect="1"/>
          </p:cNvPicPr>
          <p:nvPr/>
        </p:nvPicPr>
        <p:blipFill>
          <a:blip r:embed="rId3"/>
          <a:stretch>
            <a:fillRect/>
          </a:stretch>
        </p:blipFill>
        <p:spPr>
          <a:xfrm>
            <a:off x="7195503" y="2612717"/>
            <a:ext cx="609653" cy="625203"/>
          </a:xfrm>
          <a:prstGeom prst="rect">
            <a:avLst/>
          </a:prstGeom>
        </p:spPr>
      </p:pic>
      <p:pic>
        <p:nvPicPr>
          <p:cNvPr id="39" name="Immagine 38">
            <a:extLst>
              <a:ext uri="{FF2B5EF4-FFF2-40B4-BE49-F238E27FC236}">
                <a16:creationId xmlns:a16="http://schemas.microsoft.com/office/drawing/2014/main" id="{1EEE183C-1EAB-B45D-5330-45EED96DCB99}"/>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40" name="Immagine 39">
            <a:extLst>
              <a:ext uri="{FF2B5EF4-FFF2-40B4-BE49-F238E27FC236}">
                <a16:creationId xmlns:a16="http://schemas.microsoft.com/office/drawing/2014/main" id="{A1A467A3-BD9A-F7FB-0044-9C6536E709AE}"/>
              </a:ext>
            </a:extLst>
          </p:cNvPr>
          <p:cNvPicPr>
            <a:picLocks noChangeAspect="1"/>
          </p:cNvPicPr>
          <p:nvPr/>
        </p:nvPicPr>
        <p:blipFill>
          <a:blip r:embed="rId3"/>
          <a:stretch>
            <a:fillRect/>
          </a:stretch>
        </p:blipFill>
        <p:spPr>
          <a:xfrm>
            <a:off x="7195503" y="2634364"/>
            <a:ext cx="609653" cy="603556"/>
          </a:xfrm>
          <a:prstGeom prst="rect">
            <a:avLst/>
          </a:prstGeom>
        </p:spPr>
      </p:pic>
      <p:sp>
        <p:nvSpPr>
          <p:cNvPr id="15" name="CasellaDiTesto 14">
            <a:extLst>
              <a:ext uri="{FF2B5EF4-FFF2-40B4-BE49-F238E27FC236}">
                <a16:creationId xmlns:a16="http://schemas.microsoft.com/office/drawing/2014/main" id="{D2A29AF0-7D7B-B423-62D2-FB9F36873F31}"/>
              </a:ext>
            </a:extLst>
          </p:cNvPr>
          <p:cNvSpPr txBox="1"/>
          <p:nvPr/>
        </p:nvSpPr>
        <p:spPr>
          <a:xfrm>
            <a:off x="484266" y="800655"/>
            <a:ext cx="5685718" cy="4724370"/>
          </a:xfrm>
          <a:prstGeom prst="rect">
            <a:avLst/>
          </a:prstGeom>
          <a:noFill/>
          <a:ln w="15875">
            <a:noFill/>
          </a:ln>
        </p:spPr>
        <p:txBody>
          <a:bodyPr wrap="square">
            <a:spAutoFit/>
          </a:bodyPr>
          <a:lstStyle/>
          <a:p>
            <a:pPr algn="just">
              <a:spcAft>
                <a:spcPts val="600"/>
              </a:spcAft>
            </a:pPr>
            <a:r>
              <a:rPr lang="it-IT" sz="1800" b="1" u="sng"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Contratti </a:t>
            </a:r>
            <a:r>
              <a:rPr lang="it-IT" sz="1800" b="1" u="sng"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Read&amp;Publish</a:t>
            </a:r>
            <a:endParaRPr lang="it-IT" sz="1800" b="1" u="sng"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Uso dei contratti </a:t>
            </a:r>
            <a:r>
              <a:rPr lang="it-IT" sz="16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Read&amp;Publish</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in tutte le aree disciplinari CNR, ma:</a:t>
            </a:r>
          </a:p>
          <a:p>
            <a:pPr marL="742950" lvl="1" indent="-285750" algn="just">
              <a:spcAft>
                <a:spcPts val="600"/>
              </a:spcAft>
              <a:buFont typeface="Courier New" panose="02070309020205020404" pitchFamily="49" charset="0"/>
              <a:buChar char="o"/>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mancano i dati sulle APC CNR per ogni contratto CARE;</a:t>
            </a:r>
          </a:p>
          <a:p>
            <a:pPr marL="742950" lvl="1" indent="-285750" algn="just">
              <a:spcAft>
                <a:spcPts val="600"/>
              </a:spcAft>
              <a:buFont typeface="Courier New" panose="02070309020205020404" pitchFamily="49" charset="0"/>
              <a:buChar char="o"/>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 APC sono sufficienti, sono poche, sono troppe?</a:t>
            </a:r>
          </a:p>
          <a:p>
            <a:pPr marL="285750" indent="-285750" algn="just">
              <a:spcAft>
                <a:spcPts val="600"/>
              </a:spcAft>
              <a:buFont typeface="Arial" panose="020B0604020202020204" pitchFamily="34" charset="0"/>
              <a:buChar char="•"/>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Sono in crescita, ormai da alcuni anni, le spese per APC con editori </a:t>
            </a:r>
            <a:r>
              <a:rPr lang="it-IT" sz="16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fully</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OA:</a:t>
            </a:r>
          </a:p>
          <a:p>
            <a:pPr marL="742950" lvl="1" indent="-285750">
              <a:spcAft>
                <a:spcPts val="600"/>
              </a:spcAft>
              <a:buFont typeface="Courier New" panose="02070309020205020404" pitchFamily="49" charset="0"/>
              <a:buChar char="o"/>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monitoraggio di questa tendenza in relazione ai contratti </a:t>
            </a:r>
            <a:r>
              <a:rPr lang="it-IT" sz="16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Read&amp;Publish</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742950" lvl="1" indent="-285750" algn="just">
              <a:spcAft>
                <a:spcPts val="600"/>
              </a:spcAft>
              <a:buFont typeface="Courier New" panose="02070309020205020404" pitchFamily="49" charset="0"/>
              <a:buChar char="o"/>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eventuale redistribuzione dei fondi per i contratti CNR.</a:t>
            </a:r>
          </a:p>
          <a:p>
            <a:pPr algn="just">
              <a:spcAft>
                <a:spcPts val="600"/>
              </a:spcAft>
            </a:pPr>
            <a:r>
              <a:rPr lang="it-IT" sz="1600" b="1" dirty="0">
                <a:solidFill>
                  <a:srgbClr val="FF0000"/>
                </a:solidFill>
                <a:latin typeface="Calibri" panose="020F0502020204030204" pitchFamily="34" charset="0"/>
                <a:ea typeface="Calibri" panose="020F0502020204030204" pitchFamily="34" charset="0"/>
                <a:cs typeface="Calibri" panose="020F0502020204030204" pitchFamily="34" charset="0"/>
              </a:rPr>
              <a:t>Necessità di acquisizione di tutti i dati dei contratti R&amp;P…fondamentali per fare delle valutazioni accurate.</a:t>
            </a:r>
            <a:endParaRPr lang="it-IT" sz="1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600"/>
              </a:spcAft>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Gli autori CNR hanno usato fondi propri per pubblicare in riviste coperte dai contratti </a:t>
            </a:r>
            <a:r>
              <a:rPr lang="it-IT" sz="16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Read&amp;Publish</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Perché?</a:t>
            </a:r>
          </a:p>
          <a:p>
            <a:pPr algn="just">
              <a:spcAft>
                <a:spcPts val="600"/>
              </a:spcAft>
            </a:pPr>
            <a:r>
              <a:rPr lang="it-IT" sz="1600" b="1" dirty="0">
                <a:solidFill>
                  <a:srgbClr val="FF0000"/>
                </a:solidFill>
                <a:latin typeface="Calibri" panose="020F0502020204030204" pitchFamily="34" charset="0"/>
                <a:ea typeface="Calibri" panose="020F0502020204030204" pitchFamily="34" charset="0"/>
                <a:cs typeface="Calibri" panose="020F0502020204030204" pitchFamily="34" charset="0"/>
              </a:rPr>
              <a:t>Verificare e se necessario potenziare la comunicazione con la rete scientifica.</a:t>
            </a:r>
          </a:p>
        </p:txBody>
      </p:sp>
      <p:sp>
        <p:nvSpPr>
          <p:cNvPr id="18" name="CasellaDiTesto 17">
            <a:extLst>
              <a:ext uri="{FF2B5EF4-FFF2-40B4-BE49-F238E27FC236}">
                <a16:creationId xmlns:a16="http://schemas.microsoft.com/office/drawing/2014/main" id="{D445D657-5753-CB54-D2F9-80207605B53B}"/>
              </a:ext>
            </a:extLst>
          </p:cNvPr>
          <p:cNvSpPr txBox="1"/>
          <p:nvPr/>
        </p:nvSpPr>
        <p:spPr>
          <a:xfrm>
            <a:off x="6281332" y="214169"/>
            <a:ext cx="5685718" cy="4078039"/>
          </a:xfrm>
          <a:prstGeom prst="rect">
            <a:avLst/>
          </a:prstGeom>
          <a:noFill/>
          <a:ln w="15875">
            <a:noFill/>
          </a:ln>
        </p:spPr>
        <p:txBody>
          <a:bodyPr wrap="square">
            <a:spAutoFit/>
          </a:bodyPr>
          <a:lstStyle/>
          <a:p>
            <a:pPr algn="just">
              <a:spcAft>
                <a:spcPts val="600"/>
              </a:spcAft>
            </a:pPr>
            <a:r>
              <a:rPr lang="it-IT" sz="1800" b="1" u="sng"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Monitoraggio APC extra contratti </a:t>
            </a:r>
            <a:r>
              <a:rPr lang="it-IT" sz="1800" b="1" u="sng"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Read&amp;Publish</a:t>
            </a:r>
            <a:endParaRPr lang="it-IT" sz="1800" b="1" u="sng"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r>
              <a:rPr lang="it-IT"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Permane l’uso promiscuo delle voci di spesa</a:t>
            </a:r>
          </a:p>
          <a:p>
            <a:pPr marL="285750" indent="-285750" algn="just">
              <a:spcAft>
                <a:spcPts val="600"/>
              </a:spcAft>
              <a:buFont typeface="Arial" panose="020B0604020202020204" pitchFamily="34" charset="0"/>
              <a:buChar char="•"/>
            </a:pPr>
            <a:r>
              <a:rPr lang="it-IT"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Difficoltà nell’identificazione del tipo di spesa</a:t>
            </a:r>
          </a:p>
          <a:p>
            <a:pPr marL="285750" indent="-285750" algn="just">
              <a:spcAft>
                <a:spcPts val="600"/>
              </a:spcAft>
              <a:buFont typeface="Arial" panose="020B0604020202020204" pitchFamily="34" charset="0"/>
              <a:buChar char="•"/>
            </a:pPr>
            <a:r>
              <a:rPr lang="it-IT"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Scarsa conoscenza di metodi e pratiche «amministrative»</a:t>
            </a:r>
          </a:p>
          <a:p>
            <a:pPr algn="just">
              <a:spcAft>
                <a:spcPts val="600"/>
              </a:spcAft>
            </a:pPr>
            <a:r>
              <a:rPr lang="it-IT" sz="1600" b="1" dirty="0">
                <a:solidFill>
                  <a:srgbClr val="FF0000"/>
                </a:solidFill>
                <a:latin typeface="Calibri" panose="020F0502020204030204" pitchFamily="34" charset="0"/>
                <a:ea typeface="Calibri" panose="020F0502020204030204" pitchFamily="34" charset="0"/>
                <a:cs typeface="Calibri" panose="020F0502020204030204" pitchFamily="34" charset="0"/>
              </a:rPr>
              <a:t>Necessità di definire buone prassi per la compilazione delle voci di spesa:</a:t>
            </a:r>
          </a:p>
          <a:p>
            <a:pPr marL="285750" indent="-285750" algn="just">
              <a:spcBef>
                <a:spcPts val="300"/>
              </a:spcBef>
              <a:buFont typeface="Wingdings" panose="05000000000000000000" pitchFamily="2" charset="2"/>
              <a:buChar char="ü"/>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pplicazione Linee guida </a:t>
            </a:r>
            <a:r>
              <a:rPr lang="it-IT" sz="1600"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CoPER</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it-IT" sz="1600"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Codiger</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e </a:t>
            </a:r>
            <a:r>
              <a:rPr lang="it-IT" sz="1600"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Codau</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it-IT" sz="16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riorganizzazione dei capitoli di spesa;</a:t>
            </a:r>
          </a:p>
          <a:p>
            <a:pPr marL="285750" indent="-285750" algn="just">
              <a:spcBef>
                <a:spcPts val="300"/>
              </a:spcBef>
              <a:buFont typeface="Wingdings" panose="05000000000000000000" pitchFamily="2" charset="2"/>
              <a:buChar char="ü"/>
            </a:pP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attivazione di un sistema di monitoraggio sistematico e costante;</a:t>
            </a:r>
          </a:p>
          <a:p>
            <a:pPr marL="285750" indent="-285750" algn="just">
              <a:spcBef>
                <a:spcPts val="300"/>
              </a:spcBef>
              <a:buFont typeface="Wingdings" panose="05000000000000000000" pitchFamily="2" charset="2"/>
              <a:buChar char="ü"/>
            </a:pP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apertura di nuovi e più efficaci canali di comunicazione con le amministrazioni degli istituti;</a:t>
            </a:r>
          </a:p>
          <a:p>
            <a:pPr marL="285750" indent="-285750" algn="just">
              <a:spcBef>
                <a:spcPts val="300"/>
              </a:spcBef>
              <a:buFont typeface="Wingdings" panose="05000000000000000000" pitchFamily="2" charset="2"/>
              <a:buChar char="ü"/>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a:t>
            </a:r>
            <a:r>
              <a:rPr lang="it-IT" sz="16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alutazione uso parallelo di altri strumenti di rilevamento come il repository istituzionale.</a:t>
            </a:r>
          </a:p>
        </p:txBody>
      </p:sp>
      <p:sp>
        <p:nvSpPr>
          <p:cNvPr id="20" name="Footer Placeholder 2">
            <a:extLst>
              <a:ext uri="{FF2B5EF4-FFF2-40B4-BE49-F238E27FC236}">
                <a16:creationId xmlns:a16="http://schemas.microsoft.com/office/drawing/2014/main" id="{0B7A6422-17A9-CD19-F7B0-110FD8BF95DF}"/>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
        <p:nvSpPr>
          <p:cNvPr id="21" name="Rettangolo con angoli arrotondati 20">
            <a:extLst>
              <a:ext uri="{FF2B5EF4-FFF2-40B4-BE49-F238E27FC236}">
                <a16:creationId xmlns:a16="http://schemas.microsoft.com/office/drawing/2014/main" id="{FF5D48AB-4646-DC37-BC74-C1394E36643A}"/>
              </a:ext>
            </a:extLst>
          </p:cNvPr>
          <p:cNvSpPr/>
          <p:nvPr/>
        </p:nvSpPr>
        <p:spPr>
          <a:xfrm>
            <a:off x="6617110" y="4500299"/>
            <a:ext cx="5349940" cy="1271235"/>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lstStyle/>
          <a:p>
            <a:pPr lvl="0">
              <a:spcAft>
                <a:spcPts val="600"/>
              </a:spcAft>
            </a:pPr>
            <a:r>
              <a:rPr lang="it-IT" sz="1600" b="1" dirty="0">
                <a:latin typeface="Calibri" panose="020F0502020204030204" pitchFamily="34" charset="0"/>
                <a:ea typeface="Calibri" panose="020F0502020204030204" pitchFamily="34" charset="0"/>
                <a:cs typeface="Calibri" panose="020F0502020204030204" pitchFamily="34" charset="0"/>
              </a:rPr>
              <a:t>Costi CNR 2023</a:t>
            </a:r>
          </a:p>
          <a:p>
            <a:pPr lvl="0">
              <a:spcBef>
                <a:spcPts val="600"/>
              </a:spcBef>
            </a:pP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Contratti </a:t>
            </a:r>
            <a:r>
              <a:rPr lang="it-IT" sz="16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Read&amp;Publish</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it-IT" sz="1600" dirty="0">
                <a:solidFill>
                  <a:srgbClr val="FF0000"/>
                </a:solidFill>
                <a:latin typeface="Calibri" panose="020F0502020204030204" pitchFamily="34" charset="0"/>
                <a:ea typeface="Calibri" panose="020F0502020204030204" pitchFamily="34" charset="0"/>
                <a:cs typeface="Calibri" panose="020F0502020204030204" pitchFamily="34" charset="0"/>
              </a:rPr>
              <a:t>3.200.000 euro </a:t>
            </a:r>
            <a:r>
              <a:rPr lang="it-IT" sz="2000" dirty="0">
                <a:solidFill>
                  <a:srgbClr val="FF0000"/>
                </a:solidFill>
              </a:rPr>
              <a:t>≃</a:t>
            </a:r>
          </a:p>
          <a:p>
            <a:pPr lvl="0">
              <a:spcBef>
                <a:spcPts val="600"/>
              </a:spcBef>
            </a:pPr>
            <a:r>
              <a:rPr lang="it-IT" sz="1600" dirty="0">
                <a:latin typeface="Calibri" panose="020F0502020204030204" pitchFamily="34" charset="0"/>
                <a:ea typeface="Calibri" panose="020F0502020204030204" pitchFamily="34" charset="0"/>
                <a:cs typeface="Calibri" panose="020F0502020204030204" pitchFamily="34" charset="0"/>
              </a:rPr>
              <a:t>APC </a:t>
            </a:r>
            <a:r>
              <a:rPr lang="it-IT"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extra 2023  </a:t>
            </a:r>
            <a:r>
              <a:rPr lang="it-IT" sz="1600" dirty="0">
                <a:solidFill>
                  <a:srgbClr val="FF0000"/>
                </a:solidFill>
                <a:latin typeface="Calibri" panose="020F0502020204030204" pitchFamily="34" charset="0"/>
                <a:ea typeface="Calibri" panose="020F0502020204030204" pitchFamily="34" charset="0"/>
                <a:cs typeface="Calibri" panose="020F0502020204030204" pitchFamily="34" charset="0"/>
              </a:rPr>
              <a:t>1.700.000 euro </a:t>
            </a:r>
            <a:r>
              <a:rPr lang="it-IT" sz="2000" dirty="0">
                <a:solidFill>
                  <a:srgbClr val="FF0000"/>
                </a:solidFill>
              </a:rPr>
              <a:t>≃</a:t>
            </a:r>
            <a:endParaRPr lang="it-IT" sz="1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169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7" name="Google Shape;87;g19c9f0c780c_0_0"/>
          <p:cNvSpPr txBox="1"/>
          <p:nvPr/>
        </p:nvSpPr>
        <p:spPr bwMode="auto">
          <a:xfrm>
            <a:off x="6178563" y="2144796"/>
            <a:ext cx="2304661" cy="775686"/>
          </a:xfrm>
          <a:prstGeom prst="rect">
            <a:avLst/>
          </a:prstGeom>
          <a:noFill/>
          <a:ln>
            <a:noFill/>
          </a:ln>
        </p:spPr>
        <p:txBody>
          <a:bodyPr spcFirstLastPara="1" vertOverflow="overflow" horzOverflow="overflow" vert="horz" wrap="square" lIns="0" tIns="0" rIns="0" bIns="0" numCol="1" spcCol="0" rtlCol="0" fromWordArt="0" anchor="t" anchorCtr="0" forceAA="0" compatLnSpc="0">
            <a:noAutofit/>
          </a:bodyPr>
          <a:lstStyle/>
          <a:p>
            <a:r>
              <a:rPr kumimoji="0" lang="it-IT" sz="4800" b="1" i="0" u="none" strike="noStrike" kern="1200" cap="all"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Grazie</a:t>
            </a:r>
            <a:endParaRPr lang="it-IT"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p:cNvSpPr>
            <a:spLocks noGrp="1"/>
          </p:cNvSpPr>
          <p:nvPr>
            <p:ph type="sldNum" idx="12"/>
          </p:nvPr>
        </p:nvSpPr>
        <p:spPr bwMode="auto"/>
        <p:txBody>
          <a:bodyPr/>
          <a:lstStyle/>
          <a:p>
            <a:pPr>
              <a:defRPr/>
            </a:pPr>
            <a:fld id="{00000000-1234-1234-1234-123412341234}" type="slidenum">
              <a:rPr lang="it-IT"/>
              <a:t>14</a:t>
            </a:fld>
            <a:endParaRPr lang="it-IT" dirty="0"/>
          </a:p>
        </p:txBody>
      </p:sp>
      <p:pic>
        <p:nvPicPr>
          <p:cNvPr id="6" name="Picture 5"/>
          <p:cNvPicPr>
            <a:picLocks noChangeAspect="1"/>
          </p:cNvPicPr>
          <p:nvPr/>
        </p:nvPicPr>
        <p:blipFill>
          <a:blip r:embed="rId3"/>
          <a:stretch/>
        </p:blipFill>
        <p:spPr bwMode="auto">
          <a:xfrm>
            <a:off x="11478293" y="6093552"/>
            <a:ext cx="713707" cy="262798"/>
          </a:xfrm>
          <a:prstGeom prst="rect">
            <a:avLst/>
          </a:prstGeom>
        </p:spPr>
      </p:pic>
      <p:sp>
        <p:nvSpPr>
          <p:cNvPr id="8" name="CasellaDiTesto 7">
            <a:extLst>
              <a:ext uri="{FF2B5EF4-FFF2-40B4-BE49-F238E27FC236}">
                <a16:creationId xmlns:a16="http://schemas.microsoft.com/office/drawing/2014/main" id="{8196A69F-65F0-F052-C5E6-885F2B41F6EF}"/>
              </a:ext>
            </a:extLst>
          </p:cNvPr>
          <p:cNvSpPr txBox="1"/>
          <p:nvPr/>
        </p:nvSpPr>
        <p:spPr>
          <a:xfrm>
            <a:off x="6441611" y="3711373"/>
            <a:ext cx="5562547" cy="553998"/>
          </a:xfrm>
          <a:prstGeom prst="rect">
            <a:avLst/>
          </a:prstGeom>
          <a:noFill/>
        </p:spPr>
        <p:txBody>
          <a:bodyPr wrap="square">
            <a:spAutoFit/>
          </a:bodyPr>
          <a:lstStyle/>
          <a:p>
            <a:pPr algn="ctr"/>
            <a:r>
              <a:rPr kumimoji="0" lang="it-IT" sz="3000" b="1" i="0" u="none" strike="noStrike" kern="1200" cap="all" spc="0" normalizeH="0" baseline="0" noProof="0" dirty="0">
                <a:ln>
                  <a:noFill/>
                </a:ln>
                <a:solidFill>
                  <a:prstClr val="white"/>
                </a:solidFill>
                <a:effectLst/>
                <a:uLnTx/>
                <a:uFillTx/>
                <a:latin typeface="Montserrat ExtraBold" panose="020B0604020202020204" pitchFamily="2" charset="0"/>
                <a:ea typeface="+mj-ea"/>
                <a:cs typeface="+mj-cs"/>
              </a:rPr>
              <a:t>grazie</a:t>
            </a:r>
            <a:endParaRPr lang="it-IT" sz="3000" dirty="0"/>
          </a:p>
        </p:txBody>
      </p:sp>
      <p:grpSp>
        <p:nvGrpSpPr>
          <p:cNvPr id="5" name="Gruppo 4">
            <a:extLst>
              <a:ext uri="{FF2B5EF4-FFF2-40B4-BE49-F238E27FC236}">
                <a16:creationId xmlns:a16="http://schemas.microsoft.com/office/drawing/2014/main" id="{363B1730-D27A-1917-3801-F0959C62E2E2}"/>
              </a:ext>
            </a:extLst>
          </p:cNvPr>
          <p:cNvGrpSpPr/>
          <p:nvPr/>
        </p:nvGrpSpPr>
        <p:grpSpPr>
          <a:xfrm>
            <a:off x="5982454" y="3784008"/>
            <a:ext cx="5908158" cy="1316516"/>
            <a:chOff x="6016473" y="4626484"/>
            <a:chExt cx="5908158" cy="1316516"/>
          </a:xfrm>
        </p:grpSpPr>
        <p:sp>
          <p:nvSpPr>
            <p:cNvPr id="9" name="Sottotitolo 4">
              <a:extLst>
                <a:ext uri="{FF2B5EF4-FFF2-40B4-BE49-F238E27FC236}">
                  <a16:creationId xmlns:a16="http://schemas.microsoft.com/office/drawing/2014/main" id="{BA1681C8-D940-AD74-BEFE-D37AC7812F48}"/>
                </a:ext>
              </a:extLst>
            </p:cNvPr>
            <p:cNvSpPr txBox="1">
              <a:spLocks/>
            </p:cNvSpPr>
            <p:nvPr/>
          </p:nvSpPr>
          <p:spPr>
            <a:xfrm>
              <a:off x="6016473" y="4626484"/>
              <a:ext cx="4540440" cy="503167"/>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8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openaccess@cnr.it</a:t>
              </a:r>
              <a:endParaRPr lang="it-IT" sz="8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it-IT" sz="8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sb-acquisizioni@cnr.it</a:t>
              </a:r>
              <a:endParaRPr lang="it-IT" sz="8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it-IT" sz="7200" b="1" dirty="0">
                <a:solidFill>
                  <a:schemeClr val="accent1">
                    <a:lumMod val="50000"/>
                  </a:schemeClr>
                </a:solidFill>
                <a:latin typeface="Montserrat Medium" panose="00000600000000000000" pitchFamily="2" charset="0"/>
              </a:endParaRPr>
            </a:p>
            <a:p>
              <a:endParaRPr lang="it-IT" dirty="0">
                <a:solidFill>
                  <a:srgbClr val="FF0000"/>
                </a:solidFill>
              </a:endParaRPr>
            </a:p>
          </p:txBody>
        </p:sp>
        <p:sp>
          <p:nvSpPr>
            <p:cNvPr id="10" name="Segnaposto testo 6">
              <a:extLst>
                <a:ext uri="{FF2B5EF4-FFF2-40B4-BE49-F238E27FC236}">
                  <a16:creationId xmlns:a16="http://schemas.microsoft.com/office/drawing/2014/main" id="{3DA55FDC-6E1A-B6C8-903F-649497E97FC0}"/>
                </a:ext>
              </a:extLst>
            </p:cNvPr>
            <p:cNvSpPr txBox="1">
              <a:spLocks/>
            </p:cNvSpPr>
            <p:nvPr/>
          </p:nvSpPr>
          <p:spPr>
            <a:xfrm>
              <a:off x="6016473" y="5222776"/>
              <a:ext cx="4533900" cy="503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https://sibi.cnr.it/</a:t>
              </a:r>
              <a:endParaRPr lang="it-IT"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it-IT" b="1" dirty="0">
                <a:solidFill>
                  <a:schemeClr val="bg1"/>
                </a:solidFill>
              </a:endParaRPr>
            </a:p>
          </p:txBody>
        </p:sp>
        <p:sp>
          <p:nvSpPr>
            <p:cNvPr id="11" name="CasellaDiTesto 10">
              <a:extLst>
                <a:ext uri="{FF2B5EF4-FFF2-40B4-BE49-F238E27FC236}">
                  <a16:creationId xmlns:a16="http://schemas.microsoft.com/office/drawing/2014/main" id="{B5BFE3D1-3E80-4CDA-ECB7-579225FCBA53}"/>
                </a:ext>
              </a:extLst>
            </p:cNvPr>
            <p:cNvSpPr txBox="1"/>
            <p:nvPr/>
          </p:nvSpPr>
          <p:spPr>
            <a:xfrm>
              <a:off x="6016473" y="5573668"/>
              <a:ext cx="5908158" cy="369332"/>
            </a:xfrm>
            <a:prstGeom prst="rect">
              <a:avLst/>
            </a:prstGeom>
            <a:noFill/>
          </p:spPr>
          <p:txBody>
            <a:bodyPr wrap="square">
              <a:spAutoFit/>
            </a:bodyPr>
            <a:lstStyle/>
            <a:p>
              <a:pPr marL="228600" indent="-228600">
                <a:lnSpc>
                  <a:spcPct val="90000"/>
                </a:lnSpc>
                <a:spcBef>
                  <a:spcPts val="1000"/>
                </a:spcBef>
                <a:buFont typeface="Arial" panose="020B0604020202020204" pitchFamily="34" charset="0"/>
                <a:buChar char="•"/>
              </a:pPr>
              <a:r>
                <a:rPr lang="it-IT"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https://www.inrim.it/en/research/open-science</a:t>
              </a:r>
              <a:endParaRPr lang="it-IT" sz="2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7" name="Immagine 6">
            <a:extLst>
              <a:ext uri="{FF2B5EF4-FFF2-40B4-BE49-F238E27FC236}">
                <a16:creationId xmlns:a16="http://schemas.microsoft.com/office/drawing/2014/main" id="{69AB5BDF-700D-5843-87A4-8E453C813718}"/>
              </a:ext>
            </a:extLst>
          </p:cNvPr>
          <p:cNvPicPr>
            <a:picLocks noChangeAspect="1"/>
          </p:cNvPicPr>
          <p:nvPr/>
        </p:nvPicPr>
        <p:blipFill>
          <a:blip r:embed="rId8"/>
          <a:stretch>
            <a:fillRect/>
          </a:stretch>
        </p:blipFill>
        <p:spPr>
          <a:xfrm>
            <a:off x="301388" y="268492"/>
            <a:ext cx="5303980" cy="5303980"/>
          </a:xfrm>
          <a:prstGeom prst="rect">
            <a:avLst/>
          </a:prstGeom>
          <a:effectLst>
            <a:glow rad="127000">
              <a:srgbClr val="EB5E5E">
                <a:alpha val="0"/>
              </a:srgbClr>
            </a:glow>
            <a:outerShdw blurRad="1270000" dist="50800" dir="5400000" algn="ctr" rotWithShape="0">
              <a:srgbClr val="FF0000">
                <a:alpha val="0"/>
              </a:srgbClr>
            </a:outerShdw>
          </a:effectLst>
          <a:scene3d>
            <a:camera prst="orthographicFront"/>
            <a:lightRig rig="threePt" dir="t"/>
          </a:scene3d>
          <a:sp3d>
            <a:bevelT/>
          </a:sp3d>
        </p:spPr>
      </p:pic>
      <p:pic>
        <p:nvPicPr>
          <p:cNvPr id="18" name="Immagine 17">
            <a:extLst>
              <a:ext uri="{FF2B5EF4-FFF2-40B4-BE49-F238E27FC236}">
                <a16:creationId xmlns:a16="http://schemas.microsoft.com/office/drawing/2014/main" id="{AF258564-9781-2589-3330-20198001A768}"/>
              </a:ext>
            </a:extLst>
          </p:cNvPr>
          <p:cNvPicPr>
            <a:picLocks noChangeAspect="1"/>
          </p:cNvPicPr>
          <p:nvPr/>
        </p:nvPicPr>
        <p:blipFill>
          <a:blip r:embed="rId9"/>
          <a:stretch>
            <a:fillRect/>
          </a:stretch>
        </p:blipFill>
        <p:spPr>
          <a:xfrm>
            <a:off x="9619861" y="-17962"/>
            <a:ext cx="2596155" cy="1649130"/>
          </a:xfrm>
          <a:prstGeom prst="rect">
            <a:avLst/>
          </a:prstGeom>
        </p:spPr>
      </p:pic>
    </p:spTree>
    <p:extLst>
      <p:ext uri="{BB962C8B-B14F-4D97-AF65-F5344CB8AC3E}">
        <p14:creationId xmlns:p14="http://schemas.microsoft.com/office/powerpoint/2010/main" val="335392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Slide Number Placeholder 2"/>
          <p:cNvSpPr>
            <a:spLocks noGrp="1"/>
          </p:cNvSpPr>
          <p:nvPr>
            <p:ph type="sldNum" idx="12"/>
          </p:nvPr>
        </p:nvSpPr>
        <p:spPr bwMode="auto"/>
        <p:txBody>
          <a:bodyPr/>
          <a:lstStyle/>
          <a:p>
            <a:pPr>
              <a:defRPr/>
            </a:pPr>
            <a:fld id="{00000000-1234-1234-1234-123412341234}" type="slidenum">
              <a:rPr lang="it-IT"/>
              <a:t>2</a:t>
            </a:fld>
            <a:endParaRPr lang="it-IT" dirty="0"/>
          </a:p>
        </p:txBody>
      </p:sp>
      <p:pic>
        <p:nvPicPr>
          <p:cNvPr id="6" name="Picture 5"/>
          <p:cNvPicPr>
            <a:picLocks noChangeAspect="1"/>
          </p:cNvPicPr>
          <p:nvPr/>
        </p:nvPicPr>
        <p:blipFill>
          <a:blip r:embed="rId3"/>
          <a:stretch/>
        </p:blipFill>
        <p:spPr bwMode="auto">
          <a:xfrm>
            <a:off x="11478293" y="6093552"/>
            <a:ext cx="713707" cy="262798"/>
          </a:xfrm>
          <a:prstGeom prst="rect">
            <a:avLst/>
          </a:prstGeom>
        </p:spPr>
      </p:pic>
      <p:sp>
        <p:nvSpPr>
          <p:cNvPr id="8" name="CasellaDiTesto 7">
            <a:extLst>
              <a:ext uri="{FF2B5EF4-FFF2-40B4-BE49-F238E27FC236}">
                <a16:creationId xmlns:a16="http://schemas.microsoft.com/office/drawing/2014/main" id="{8196A69F-65F0-F052-C5E6-885F2B41F6EF}"/>
              </a:ext>
            </a:extLst>
          </p:cNvPr>
          <p:cNvSpPr txBox="1"/>
          <p:nvPr/>
        </p:nvSpPr>
        <p:spPr>
          <a:xfrm>
            <a:off x="6441611" y="3711373"/>
            <a:ext cx="5562547" cy="553998"/>
          </a:xfrm>
          <a:prstGeom prst="rect">
            <a:avLst/>
          </a:prstGeom>
          <a:noFill/>
        </p:spPr>
        <p:txBody>
          <a:bodyPr wrap="square">
            <a:spAutoFit/>
          </a:bodyPr>
          <a:lstStyle/>
          <a:p>
            <a:pPr algn="ctr"/>
            <a:r>
              <a:rPr kumimoji="0" lang="it-IT" sz="3000" b="1" i="0" u="none" strike="noStrike" kern="1200" cap="all" spc="0" normalizeH="0" baseline="0" noProof="0" dirty="0">
                <a:ln>
                  <a:noFill/>
                </a:ln>
                <a:solidFill>
                  <a:prstClr val="white"/>
                </a:solidFill>
                <a:effectLst/>
                <a:uLnTx/>
                <a:uFillTx/>
                <a:latin typeface="Montserrat ExtraBold" panose="020B0604020202020204" pitchFamily="2" charset="0"/>
                <a:ea typeface="+mj-ea"/>
                <a:cs typeface="+mj-cs"/>
              </a:rPr>
              <a:t>grazie</a:t>
            </a:r>
            <a:endParaRPr lang="it-IT" sz="3000" dirty="0"/>
          </a:p>
        </p:txBody>
      </p:sp>
      <p:pic>
        <p:nvPicPr>
          <p:cNvPr id="7" name="Immagine 6">
            <a:extLst>
              <a:ext uri="{FF2B5EF4-FFF2-40B4-BE49-F238E27FC236}">
                <a16:creationId xmlns:a16="http://schemas.microsoft.com/office/drawing/2014/main" id="{69AB5BDF-700D-5843-87A4-8E453C813718}"/>
              </a:ext>
            </a:extLst>
          </p:cNvPr>
          <p:cNvPicPr>
            <a:picLocks noChangeAspect="1"/>
          </p:cNvPicPr>
          <p:nvPr/>
        </p:nvPicPr>
        <p:blipFill>
          <a:blip r:embed="rId4"/>
          <a:stretch>
            <a:fillRect/>
          </a:stretch>
        </p:blipFill>
        <p:spPr>
          <a:xfrm>
            <a:off x="6570894" y="268492"/>
            <a:ext cx="5303980" cy="5303980"/>
          </a:xfrm>
          <a:prstGeom prst="rect">
            <a:avLst/>
          </a:prstGeom>
          <a:effectLst>
            <a:glow rad="127000">
              <a:srgbClr val="EB5E5E">
                <a:alpha val="0"/>
              </a:srgbClr>
            </a:glow>
            <a:outerShdw blurRad="1270000" dist="50800" dir="5400000" algn="ctr" rotWithShape="0">
              <a:srgbClr val="FF0000">
                <a:alpha val="0"/>
              </a:srgbClr>
            </a:outerShdw>
          </a:effectLst>
          <a:scene3d>
            <a:camera prst="orthographicFront"/>
            <a:lightRig rig="threePt" dir="t"/>
          </a:scene3d>
          <a:sp3d>
            <a:bevelT/>
          </a:sp3d>
        </p:spPr>
      </p:pic>
      <p:sp>
        <p:nvSpPr>
          <p:cNvPr id="12" name="Segnaposto contenuto 2">
            <a:extLst>
              <a:ext uri="{FF2B5EF4-FFF2-40B4-BE49-F238E27FC236}">
                <a16:creationId xmlns:a16="http://schemas.microsoft.com/office/drawing/2014/main" id="{508D1385-EC2E-5427-4ABC-6411820E00FC}"/>
              </a:ext>
            </a:extLst>
          </p:cNvPr>
          <p:cNvSpPr>
            <a:spLocks noGrp="1"/>
          </p:cNvSpPr>
          <p:nvPr>
            <p:ph idx="1"/>
          </p:nvPr>
        </p:nvSpPr>
        <p:spPr>
          <a:xfrm>
            <a:off x="612187" y="1283258"/>
            <a:ext cx="5624410" cy="3878675"/>
          </a:xfrm>
        </p:spPr>
        <p:txBody>
          <a:bodyPr rtlCol="0">
            <a:noAutofit/>
          </a:bodyPr>
          <a:lstStyle/>
          <a:p>
            <a:pPr rtl="0">
              <a:buFont typeface="Wingdings" panose="05000000000000000000" pitchFamily="2" charset="2"/>
              <a:buChar char="ü"/>
            </a:pPr>
            <a:r>
              <a:rPr lang="it-IT"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Open Access al CNR</a:t>
            </a:r>
          </a:p>
          <a:p>
            <a:pPr lvl="1"/>
            <a:r>
              <a:rPr lang="it-IT"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Percorso</a:t>
            </a:r>
          </a:p>
          <a:p>
            <a:pPr lvl="1"/>
            <a:r>
              <a:rPr lang="it-IT"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Gestione</a:t>
            </a:r>
          </a:p>
          <a:p>
            <a:pPr>
              <a:buFont typeface="Wingdings" panose="05000000000000000000" pitchFamily="2" charset="2"/>
              <a:buChar char="ü"/>
            </a:pPr>
            <a:r>
              <a:rPr lang="it-IT"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Monitoraggio APC</a:t>
            </a:r>
          </a:p>
          <a:p>
            <a:pPr lvl="1"/>
            <a:r>
              <a:rPr lang="it-IT"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Analisi contratti </a:t>
            </a:r>
            <a:r>
              <a:rPr lang="it-IT" sz="28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Read&amp;Publish</a:t>
            </a:r>
            <a:endParaRPr lang="it-IT"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lvl="1"/>
            <a:r>
              <a:rPr lang="it-IT"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Analisi APC extra R&amp;P</a:t>
            </a:r>
          </a:p>
          <a:p>
            <a:pPr>
              <a:buFont typeface="Wingdings" panose="05000000000000000000" pitchFamily="2" charset="2"/>
              <a:buChar char="ü"/>
            </a:pPr>
            <a:r>
              <a:rPr lang="it-IT"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Risultati e prospettive</a:t>
            </a:r>
          </a:p>
        </p:txBody>
      </p:sp>
      <p:sp>
        <p:nvSpPr>
          <p:cNvPr id="13" name="Titolo 1">
            <a:extLst>
              <a:ext uri="{FF2B5EF4-FFF2-40B4-BE49-F238E27FC236}">
                <a16:creationId xmlns:a16="http://schemas.microsoft.com/office/drawing/2014/main" id="{36AB19DF-D917-D78B-D0AF-D9FCFEA764BD}"/>
              </a:ext>
            </a:extLst>
          </p:cNvPr>
          <p:cNvSpPr>
            <a:spLocks noGrp="1"/>
          </p:cNvSpPr>
          <p:nvPr>
            <p:ph type="title"/>
          </p:nvPr>
        </p:nvSpPr>
        <p:spPr>
          <a:xfrm>
            <a:off x="403547" y="163588"/>
            <a:ext cx="1937540" cy="824948"/>
          </a:xfrm>
        </p:spPr>
        <p:txBody>
          <a:bodyPr vert="horz" lIns="0" tIns="0" rIns="0" bIns="0" rtlCol="0" anchor="ctr">
            <a:normAutofit/>
          </a:bodyPr>
          <a:lstStyle/>
          <a:p>
            <a:r>
              <a:rPr lang="it-IT" sz="3000" b="1" kern="1200" cap="all" baseline="0" dirty="0">
                <a:solidFill>
                  <a:srgbClr val="FF0000"/>
                </a:solidFill>
                <a:latin typeface="Calibri" panose="020F0502020204030204" pitchFamily="34" charset="0"/>
                <a:ea typeface="Calibri" panose="020F0502020204030204" pitchFamily="34" charset="0"/>
                <a:cs typeface="Calibri" panose="020F0502020204030204" pitchFamily="34" charset="0"/>
              </a:rPr>
              <a:t>agenda</a:t>
            </a:r>
          </a:p>
        </p:txBody>
      </p:sp>
    </p:spTree>
    <p:extLst>
      <p:ext uri="{BB962C8B-B14F-4D97-AF65-F5344CB8AC3E}">
        <p14:creationId xmlns:p14="http://schemas.microsoft.com/office/powerpoint/2010/main" val="373366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3</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11835"/>
            <a:ext cx="4381500"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Open Access al CNR</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Immagine 22">
            <a:extLst>
              <a:ext uri="{FF2B5EF4-FFF2-40B4-BE49-F238E27FC236}">
                <a16:creationId xmlns:a16="http://schemas.microsoft.com/office/drawing/2014/main" id="{2BA0454C-D05A-8AA1-B0C8-4505F7349A6C}"/>
              </a:ext>
            </a:extLst>
          </p:cNvPr>
          <p:cNvPicPr>
            <a:picLocks noChangeAspect="1"/>
          </p:cNvPicPr>
          <p:nvPr/>
        </p:nvPicPr>
        <p:blipFill>
          <a:blip r:embed="rId3"/>
          <a:stretch>
            <a:fillRect/>
          </a:stretch>
        </p:blipFill>
        <p:spPr>
          <a:xfrm>
            <a:off x="3505038" y="670427"/>
            <a:ext cx="8372755" cy="4084761"/>
          </a:xfrm>
          <a:prstGeom prst="rect">
            <a:avLst/>
          </a:prstGeom>
        </p:spPr>
      </p:pic>
      <p:sp>
        <p:nvSpPr>
          <p:cNvPr id="116" name="Footer Placeholder 2">
            <a:extLst>
              <a:ext uri="{FF2B5EF4-FFF2-40B4-BE49-F238E27FC236}">
                <a16:creationId xmlns:a16="http://schemas.microsoft.com/office/drawing/2014/main" id="{6E77DEA6-F072-AA91-CF9F-1FABF22AE187}"/>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pic>
        <p:nvPicPr>
          <p:cNvPr id="25" name="Immagine 24">
            <a:extLst>
              <a:ext uri="{FF2B5EF4-FFF2-40B4-BE49-F238E27FC236}">
                <a16:creationId xmlns:a16="http://schemas.microsoft.com/office/drawing/2014/main" id="{EA5054CB-2AD4-7B59-A86B-2975D151B9E2}"/>
              </a:ext>
            </a:extLst>
          </p:cNvPr>
          <p:cNvPicPr>
            <a:picLocks noGrp="1" noRot="1" noChangeAspect="1" noMove="1" noResize="1" noEditPoints="1" noAdjustHandles="1" noChangeArrowheads="1" noChangeShapeType="1" noCrop="1"/>
          </p:cNvPicPr>
          <p:nvPr/>
        </p:nvPicPr>
        <p:blipFill>
          <a:blip r:embed="rId4"/>
          <a:stretch>
            <a:fillRect/>
          </a:stretch>
        </p:blipFill>
        <p:spPr>
          <a:xfrm>
            <a:off x="720215" y="2526724"/>
            <a:ext cx="5924363" cy="3224371"/>
          </a:xfrm>
          <a:prstGeom prst="rect">
            <a:avLst/>
          </a:prstGeom>
        </p:spPr>
      </p:pic>
    </p:spTree>
    <p:extLst>
      <p:ext uri="{BB962C8B-B14F-4D97-AF65-F5344CB8AC3E}">
        <p14:creationId xmlns:p14="http://schemas.microsoft.com/office/powerpoint/2010/main" val="2803649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4</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36565"/>
            <a:ext cx="9551332"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Monitoraggio APC - Contratti </a:t>
            </a:r>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Read&amp;Publish</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3" name="Gruppo 12">
            <a:extLst>
              <a:ext uri="{FF2B5EF4-FFF2-40B4-BE49-F238E27FC236}">
                <a16:creationId xmlns:a16="http://schemas.microsoft.com/office/drawing/2014/main" id="{727CEBF6-7001-4889-7BB8-46105C5BA102}"/>
              </a:ext>
            </a:extLst>
          </p:cNvPr>
          <p:cNvGrpSpPr/>
          <p:nvPr/>
        </p:nvGrpSpPr>
        <p:grpSpPr>
          <a:xfrm>
            <a:off x="37324" y="1488091"/>
            <a:ext cx="12103887" cy="3708163"/>
            <a:chOff x="37324" y="1452866"/>
            <a:chExt cx="12103887" cy="3708163"/>
          </a:xfrm>
        </p:grpSpPr>
        <p:sp>
          <p:nvSpPr>
            <p:cNvPr id="8" name="Rettangolo con angoli arrotondati 7">
              <a:extLst>
                <a:ext uri="{FF2B5EF4-FFF2-40B4-BE49-F238E27FC236}">
                  <a16:creationId xmlns:a16="http://schemas.microsoft.com/office/drawing/2014/main" id="{D7441ACF-3D5C-5AC5-A8CA-5881BB489375}"/>
                </a:ext>
              </a:extLst>
            </p:cNvPr>
            <p:cNvSpPr/>
            <p:nvPr/>
          </p:nvSpPr>
          <p:spPr>
            <a:xfrm>
              <a:off x="37324" y="1467899"/>
              <a:ext cx="2264791" cy="1661291"/>
            </a:xfrm>
            <a:prstGeom prst="roundRect">
              <a:avLst/>
            </a:prstGeom>
            <a:solidFill>
              <a:schemeClr val="tx1">
                <a:lumMod val="50000"/>
                <a:lumOff val="50000"/>
              </a:scheme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it-IT" b="1" dirty="0">
                  <a:solidFill>
                    <a:schemeClr val="bg1"/>
                  </a:solidFill>
                  <a:latin typeface="Calibri" panose="020F0502020204030204" pitchFamily="34" charset="0"/>
                  <a:ea typeface="Calibri" panose="020F0502020204030204" pitchFamily="34" charset="0"/>
                  <a:cs typeface="Calibri" panose="020F0502020204030204" pitchFamily="34" charset="0"/>
                </a:rPr>
                <a:t>2020</a:t>
              </a:r>
            </a:p>
            <a:p>
              <a:endParaRPr lang="it-IT" sz="800" b="1" dirty="0">
                <a:solidFill>
                  <a:schemeClr val="bg1"/>
                </a:solidFill>
                <a:latin typeface="Montserrat" panose="00000500000000000000" pitchFamily="2"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Contratti R&amp;P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RSC Royal Society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AIP American Institute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Adesione CRUI-Care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CUP Cambridge University Press</a:t>
              </a:r>
            </a:p>
          </p:txBody>
        </p:sp>
        <p:sp>
          <p:nvSpPr>
            <p:cNvPr id="9" name="Rettangolo con angoli arrotondati 8">
              <a:extLst>
                <a:ext uri="{FF2B5EF4-FFF2-40B4-BE49-F238E27FC236}">
                  <a16:creationId xmlns:a16="http://schemas.microsoft.com/office/drawing/2014/main" id="{5891C917-F5CF-AD46-A6B9-758600D51259}"/>
                </a:ext>
              </a:extLst>
            </p:cNvPr>
            <p:cNvSpPr/>
            <p:nvPr/>
          </p:nvSpPr>
          <p:spPr>
            <a:xfrm>
              <a:off x="2375406" y="1467899"/>
              <a:ext cx="2339754" cy="2634861"/>
            </a:xfrm>
            <a:prstGeom prst="roundRect">
              <a:avLst/>
            </a:prstGeom>
            <a:solidFill>
              <a:schemeClr val="tx1">
                <a:lumMod val="65000"/>
                <a:lumOff val="35000"/>
              </a:scheme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it-IT" b="1" dirty="0">
                  <a:solidFill>
                    <a:schemeClr val="bg1"/>
                  </a:solidFill>
                  <a:latin typeface="Calibri" panose="020F0502020204030204" pitchFamily="34" charset="0"/>
                  <a:ea typeface="Calibri" panose="020F0502020204030204" pitchFamily="34" charset="0"/>
                  <a:cs typeface="Calibri" panose="020F0502020204030204" pitchFamily="34" charset="0"/>
                </a:rPr>
                <a:t>2021</a:t>
              </a:r>
            </a:p>
            <a:p>
              <a:endParaRPr lang="it-IT" sz="800" b="1" dirty="0">
                <a:solidFill>
                  <a:schemeClr val="bg1"/>
                </a:solidFill>
                <a:latin typeface="Montserrat" panose="00000500000000000000" pitchFamily="2"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Contratti R&amp;P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RSC Royal Society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AIP American Institute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ACS American Chemical Society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Accordi sconti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IOS Press</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rgbClr val="FF0000"/>
                  </a:solidFill>
                  <a:latin typeface="Calibri" panose="020F0502020204030204" pitchFamily="34" charset="0"/>
                  <a:ea typeface="Calibri" panose="020F0502020204030204" pitchFamily="34" charset="0"/>
                  <a:cs typeface="Calibri" panose="020F0502020204030204" pitchFamily="34" charset="0"/>
                </a:rPr>
                <a:t>Adesione CRUI-Care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CUP Cambridge University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Wiley</a:t>
              </a:r>
            </a:p>
          </p:txBody>
        </p:sp>
        <p:sp>
          <p:nvSpPr>
            <p:cNvPr id="10" name="Rettangolo con angoli arrotondati 9">
              <a:extLst>
                <a:ext uri="{FF2B5EF4-FFF2-40B4-BE49-F238E27FC236}">
                  <a16:creationId xmlns:a16="http://schemas.microsoft.com/office/drawing/2014/main" id="{9882DE61-0A7C-75BB-FB7C-594F4B1F6B43}"/>
                </a:ext>
              </a:extLst>
            </p:cNvPr>
            <p:cNvSpPr/>
            <p:nvPr/>
          </p:nvSpPr>
          <p:spPr>
            <a:xfrm>
              <a:off x="4797655" y="1467899"/>
              <a:ext cx="2465548" cy="2967212"/>
            </a:xfrm>
            <a:prstGeom prst="roundRect">
              <a:avLst/>
            </a:prstGeom>
            <a:solidFill>
              <a:schemeClr val="tx1">
                <a:lumMod val="50000"/>
                <a:lumOff val="50000"/>
              </a:scheme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it-IT" b="1" dirty="0">
                  <a:solidFill>
                    <a:schemeClr val="bg1"/>
                  </a:solidFill>
                  <a:latin typeface="Calibri" panose="020F0502020204030204" pitchFamily="34" charset="0"/>
                  <a:ea typeface="Calibri" panose="020F0502020204030204" pitchFamily="34" charset="0"/>
                  <a:cs typeface="Calibri" panose="020F0502020204030204" pitchFamily="34" charset="0"/>
                </a:rPr>
                <a:t>2022</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Contratti R&amp;P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RSC Royal Society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AIP American Institute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ACS American Chemical Society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Accordi sconti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IOS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Frontiers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CRUI-Care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CUP Cambridge University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Wiley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ACM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Assoc</a:t>
              </a:r>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Computing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Machinery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ttangolo con angoli arrotondati 10">
              <a:extLst>
                <a:ext uri="{FF2B5EF4-FFF2-40B4-BE49-F238E27FC236}">
                  <a16:creationId xmlns:a16="http://schemas.microsoft.com/office/drawing/2014/main" id="{B7F0382B-3DBD-C4A3-14B8-40900E4E00B9}"/>
                </a:ext>
              </a:extLst>
            </p:cNvPr>
            <p:cNvSpPr/>
            <p:nvPr/>
          </p:nvSpPr>
          <p:spPr>
            <a:xfrm>
              <a:off x="7343042" y="1452866"/>
              <a:ext cx="2362041" cy="3443815"/>
            </a:xfrm>
            <a:prstGeom prst="roundRect">
              <a:avLst/>
            </a:prstGeom>
            <a:solidFill>
              <a:schemeClr val="tx1">
                <a:lumMod val="65000"/>
                <a:lumOff val="35000"/>
              </a:scheme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it-IT" b="1" dirty="0">
                  <a:solidFill>
                    <a:schemeClr val="bg1"/>
                  </a:solidFill>
                  <a:latin typeface="Calibri" panose="020F0502020204030204" pitchFamily="34" charset="0"/>
                  <a:ea typeface="Calibri" panose="020F0502020204030204" pitchFamily="34" charset="0"/>
                  <a:cs typeface="Calibri" panose="020F0502020204030204" pitchFamily="34" charset="0"/>
                </a:rPr>
                <a:t>2023</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Contratti R&amp;P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RSC Royal Society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ACS American Chemical Society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Scientific.net</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Accordi sconti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IOS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Frontiers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CRUI-Care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CUP Cambridge University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Wiley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ACM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Assoc</a:t>
              </a:r>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Computing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Machinery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Elsevier</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IOP Institute oh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AIP American Institute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ttangolo con angoli arrotondati 11">
              <a:extLst>
                <a:ext uri="{FF2B5EF4-FFF2-40B4-BE49-F238E27FC236}">
                  <a16:creationId xmlns:a16="http://schemas.microsoft.com/office/drawing/2014/main" id="{1DE382E4-3F20-4700-C1F7-11925705CCEC}"/>
                </a:ext>
              </a:extLst>
            </p:cNvPr>
            <p:cNvSpPr/>
            <p:nvPr/>
          </p:nvSpPr>
          <p:spPr>
            <a:xfrm>
              <a:off x="9779170" y="1452867"/>
              <a:ext cx="2362041" cy="3708162"/>
            </a:xfrm>
            <a:prstGeom prst="roundRect">
              <a:avLst/>
            </a:prstGeom>
            <a:solidFill>
              <a:schemeClr val="tx1">
                <a:lumMod val="50000"/>
                <a:lumOff val="50000"/>
              </a:schemeClr>
            </a:solidFill>
            <a:ln w="12700" cap="flat" cmpd="sng" algn="ctr">
              <a:solidFill>
                <a:prstClr val="white">
                  <a:hueOff val="0"/>
                  <a:satOff val="0"/>
                  <a:lumOff val="0"/>
                  <a:alphaOff val="0"/>
                </a:prstClr>
              </a:solidFill>
              <a:prstDash val="solid"/>
              <a:miter lim="800000"/>
            </a:ln>
            <a:effectLst/>
          </p:spPr>
          <p:txBody>
            <a:bodyPr spcFirstLastPara="0" vert="horz" wrap="square" lIns="30480" tIns="30480" rIns="30480" bIns="30480" numCol="1" spcCol="1270" anchor="ctr" anchorCtr="0">
              <a:noAutofit/>
            </a:bodyPr>
            <a:lstStyle/>
            <a:p>
              <a:r>
                <a:rPr lang="it-IT" b="1" dirty="0">
                  <a:solidFill>
                    <a:schemeClr val="bg1"/>
                  </a:solidFill>
                  <a:latin typeface="Calibri" panose="020F0502020204030204" pitchFamily="34" charset="0"/>
                  <a:ea typeface="Calibri" panose="020F0502020204030204" pitchFamily="34" charset="0"/>
                  <a:cs typeface="Calibri" panose="020F0502020204030204" pitchFamily="34" charset="0"/>
                </a:rPr>
                <a:t>2024</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Contratti R&amp;P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RSC Royal Society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Scientific.net</a:t>
              </a: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Accordi sconti diretti CNR-Editori</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IOS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Frontiers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CRUI-Care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CUP Cambridge University Press</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Wiley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IEEE</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ACM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Assoc</a:t>
              </a:r>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for Computing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Machinery</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Springer</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Elsevier</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IOP Institute oh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AIP American Institute of </a:t>
              </a:r>
              <a:r>
                <a:rPr lang="it-IT" sz="1050" b="1" dirty="0" err="1">
                  <a:solidFill>
                    <a:schemeClr val="bg1"/>
                  </a:solidFill>
                  <a:latin typeface="Calibri" panose="020F0502020204030204" pitchFamily="34" charset="0"/>
                  <a:ea typeface="Calibri" panose="020F0502020204030204" pitchFamily="34" charset="0"/>
                  <a:cs typeface="Calibri" panose="020F0502020204030204" pitchFamily="34" charset="0"/>
                </a:rPr>
                <a:t>Physics</a:t>
              </a:r>
              <a:endPar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 ACS American Chemical Society</a:t>
              </a:r>
            </a:p>
            <a:p>
              <a:r>
                <a:rPr lang="it-IT" sz="1050" b="1" dirty="0">
                  <a:solidFill>
                    <a:schemeClr val="bg1"/>
                  </a:solidFill>
                  <a:latin typeface="Calibri" panose="020F0502020204030204" pitchFamily="34" charset="0"/>
                  <a:ea typeface="Calibri" panose="020F0502020204030204" pitchFamily="34" charset="0"/>
                  <a:cs typeface="Calibri" panose="020F0502020204030204" pitchFamily="34" charset="0"/>
                </a:rPr>
                <a:t>In trattativa</a:t>
              </a:r>
            </a:p>
          </p:txBody>
        </p:sp>
      </p:grpSp>
      <p:sp>
        <p:nvSpPr>
          <p:cNvPr id="16" name="Footer Placeholder 2">
            <a:extLst>
              <a:ext uri="{FF2B5EF4-FFF2-40B4-BE49-F238E27FC236}">
                <a16:creationId xmlns:a16="http://schemas.microsoft.com/office/drawing/2014/main" id="{43D134CB-37F2-60B2-D856-75371A923BF6}"/>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151056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5</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0"/>
            <a:ext cx="9551332" cy="609040"/>
          </a:xfrm>
        </p:spPr>
        <p:txBody>
          <a:bodyPr>
            <a:normAutofit fontScale="90000"/>
          </a:bodyPr>
          <a:lstStyle/>
          <a:p>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ontratti </a:t>
            </a:r>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Read&amp;Publish</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Editori</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sp>
        <p:nvSpPr>
          <p:cNvPr id="15" name="CasellaDiTesto 14">
            <a:extLst>
              <a:ext uri="{FF2B5EF4-FFF2-40B4-BE49-F238E27FC236}">
                <a16:creationId xmlns:a16="http://schemas.microsoft.com/office/drawing/2014/main" id="{172A2DB3-30A8-F2BF-47AF-DB1F5EC73059}"/>
              </a:ext>
            </a:extLst>
          </p:cNvPr>
          <p:cNvSpPr txBox="1"/>
          <p:nvPr/>
        </p:nvSpPr>
        <p:spPr>
          <a:xfrm>
            <a:off x="1038224" y="4775986"/>
            <a:ext cx="3683000" cy="646331"/>
          </a:xfrm>
          <a:prstGeom prst="rect">
            <a:avLst/>
          </a:prstGeom>
          <a:noFill/>
        </p:spPr>
        <p:txBody>
          <a:bodyPr wrap="square">
            <a:spAutoFit/>
          </a:bodyPr>
          <a:lstStyle/>
          <a:p>
            <a:r>
              <a:rPr lang="it-IT" sz="1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 1581 APC approvate</a:t>
            </a:r>
          </a:p>
          <a:p>
            <a:r>
              <a:rPr lang="it-IT" sz="1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dal 2020 al 2023</a:t>
            </a:r>
          </a:p>
        </p:txBody>
      </p:sp>
      <mc:AlternateContent xmlns:mc="http://schemas.openxmlformats.org/markup-compatibility/2006" xmlns:cx2="http://schemas.microsoft.com/office/drawing/2015/10/21/chartex">
        <mc:Choice Requires="cx2">
          <p:graphicFrame>
            <p:nvGraphicFramePr>
              <p:cNvPr id="16" name="Grafico 15">
                <a:extLst>
                  <a:ext uri="{FF2B5EF4-FFF2-40B4-BE49-F238E27FC236}">
                    <a16:creationId xmlns:a16="http://schemas.microsoft.com/office/drawing/2014/main" id="{4A5C8812-7460-57E5-83D1-774FAFD7FE57}"/>
                  </a:ext>
                </a:extLst>
              </p:cNvPr>
              <p:cNvGraphicFramePr/>
              <p:nvPr>
                <p:extLst>
                  <p:ext uri="{D42A27DB-BD31-4B8C-83A1-F6EECF244321}">
                    <p14:modId xmlns:p14="http://schemas.microsoft.com/office/powerpoint/2010/main" val="3086949900"/>
                  </p:ext>
                </p:extLst>
              </p:nvPr>
            </p:nvGraphicFramePr>
            <p:xfrm>
              <a:off x="6096000" y="1929112"/>
              <a:ext cx="5828262" cy="370532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6" name="Grafico 15">
                <a:extLst>
                  <a:ext uri="{FF2B5EF4-FFF2-40B4-BE49-F238E27FC236}">
                    <a16:creationId xmlns:a16="http://schemas.microsoft.com/office/drawing/2014/main" id="{4A5C8812-7460-57E5-83D1-774FAFD7FE57}"/>
                  </a:ext>
                </a:extLst>
              </p:cNvPr>
              <p:cNvPicPr>
                <a:picLocks noGrp="1" noRot="1" noChangeAspect="1" noMove="1" noResize="1" noEditPoints="1" noAdjustHandles="1" noChangeArrowheads="1" noChangeShapeType="1"/>
              </p:cNvPicPr>
              <p:nvPr/>
            </p:nvPicPr>
            <p:blipFill>
              <a:blip r:embed="rId5"/>
              <a:stretch>
                <a:fillRect/>
              </a:stretch>
            </p:blipFill>
            <p:spPr>
              <a:xfrm>
                <a:off x="6096000" y="1929112"/>
                <a:ext cx="5828262" cy="3705324"/>
              </a:xfrm>
              <a:prstGeom prst="rect">
                <a:avLst/>
              </a:prstGeom>
            </p:spPr>
          </p:pic>
        </mc:Fallback>
      </mc:AlternateContent>
      <p:graphicFrame>
        <p:nvGraphicFramePr>
          <p:cNvPr id="17" name="Grafico 16">
            <a:extLst>
              <a:ext uri="{FF2B5EF4-FFF2-40B4-BE49-F238E27FC236}">
                <a16:creationId xmlns:a16="http://schemas.microsoft.com/office/drawing/2014/main" id="{8515C3C7-4793-29F6-9834-F394C03C174A}"/>
              </a:ext>
            </a:extLst>
          </p:cNvPr>
          <p:cNvGraphicFramePr>
            <a:graphicFrameLocks/>
          </p:cNvGraphicFramePr>
          <p:nvPr>
            <p:extLst>
              <p:ext uri="{D42A27DB-BD31-4B8C-83A1-F6EECF244321}">
                <p14:modId xmlns:p14="http://schemas.microsoft.com/office/powerpoint/2010/main" val="1282877818"/>
              </p:ext>
            </p:extLst>
          </p:nvPr>
        </p:nvGraphicFramePr>
        <p:xfrm>
          <a:off x="351298" y="1003376"/>
          <a:ext cx="5746442" cy="3618345"/>
        </p:xfrm>
        <a:graphic>
          <a:graphicData uri="http://schemas.openxmlformats.org/drawingml/2006/chart">
            <c:chart xmlns:c="http://schemas.openxmlformats.org/drawingml/2006/chart" xmlns:r="http://schemas.openxmlformats.org/officeDocument/2006/relationships" r:id="rId6"/>
          </a:graphicData>
        </a:graphic>
      </p:graphicFrame>
      <p:sp>
        <p:nvSpPr>
          <p:cNvPr id="18" name="CasellaDiTesto 17">
            <a:extLst>
              <a:ext uri="{FF2B5EF4-FFF2-40B4-BE49-F238E27FC236}">
                <a16:creationId xmlns:a16="http://schemas.microsoft.com/office/drawing/2014/main" id="{58AB21D6-4C0A-A640-83E1-9A0FE564ABC0}"/>
              </a:ext>
            </a:extLst>
          </p:cNvPr>
          <p:cNvSpPr txBox="1"/>
          <p:nvPr/>
        </p:nvSpPr>
        <p:spPr>
          <a:xfrm>
            <a:off x="8201440" y="1505729"/>
            <a:ext cx="3561460" cy="369332"/>
          </a:xfrm>
          <a:prstGeom prst="rect">
            <a:avLst/>
          </a:prstGeom>
          <a:noFill/>
        </p:spPr>
        <p:txBody>
          <a:bodyPr wrap="square">
            <a:spAutoFit/>
          </a:bodyPr>
          <a:lstStyle/>
          <a:p>
            <a:r>
              <a:rPr lang="it-IT" sz="1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 896 APC approvate nel 2023</a:t>
            </a:r>
          </a:p>
        </p:txBody>
      </p:sp>
      <p:sp>
        <p:nvSpPr>
          <p:cNvPr id="20" name="Footer Placeholder 2">
            <a:extLst>
              <a:ext uri="{FF2B5EF4-FFF2-40B4-BE49-F238E27FC236}">
                <a16:creationId xmlns:a16="http://schemas.microsoft.com/office/drawing/2014/main" id="{FD220066-8430-FEB0-9453-98C8ABBE1D97}"/>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273834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6</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0"/>
            <a:ext cx="9551332" cy="609040"/>
          </a:xfrm>
        </p:spPr>
        <p:txBody>
          <a:bodyPr>
            <a:normAutofit fontScale="90000"/>
          </a:bodyPr>
          <a:lstStyle/>
          <a:p>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ontratti </a:t>
            </a:r>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Read&amp;Publish</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Editori</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9" name="Immagine 108">
            <a:extLst>
              <a:ext uri="{FF2B5EF4-FFF2-40B4-BE49-F238E27FC236}">
                <a16:creationId xmlns:a16="http://schemas.microsoft.com/office/drawing/2014/main" id="{20F163DB-3CEA-B8B5-11E0-8AA58015E33D}"/>
              </a:ext>
            </a:extLst>
          </p:cNvPr>
          <p:cNvPicPr>
            <a:picLocks noChangeAspect="1"/>
          </p:cNvPicPr>
          <p:nvPr/>
        </p:nvPicPr>
        <p:blipFill>
          <a:blip r:embed="rId3"/>
          <a:stretch>
            <a:fillRect/>
          </a:stretch>
        </p:blipFill>
        <p:spPr>
          <a:xfrm>
            <a:off x="10277564" y="-10966"/>
            <a:ext cx="1762650" cy="1121310"/>
          </a:xfrm>
          <a:prstGeom prst="rect">
            <a:avLst/>
          </a:prstGeom>
        </p:spPr>
      </p:pic>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4"/>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4"/>
          <a:stretch>
            <a:fillRect/>
          </a:stretch>
        </p:blipFill>
        <p:spPr>
          <a:xfrm>
            <a:off x="7195503" y="2634364"/>
            <a:ext cx="609653" cy="603556"/>
          </a:xfrm>
          <a:prstGeom prst="rect">
            <a:avLst/>
          </a:prstGeom>
        </p:spPr>
      </p:pic>
      <p:graphicFrame>
        <p:nvGraphicFramePr>
          <p:cNvPr id="12" name="Grafico 11">
            <a:extLst>
              <a:ext uri="{FF2B5EF4-FFF2-40B4-BE49-F238E27FC236}">
                <a16:creationId xmlns:a16="http://schemas.microsoft.com/office/drawing/2014/main" id="{AFB588D5-1199-5A09-8FF1-4CD48D1429F8}"/>
              </a:ext>
            </a:extLst>
          </p:cNvPr>
          <p:cNvGraphicFramePr>
            <a:graphicFrameLocks/>
          </p:cNvGraphicFramePr>
          <p:nvPr>
            <p:extLst>
              <p:ext uri="{D42A27DB-BD31-4B8C-83A1-F6EECF244321}">
                <p14:modId xmlns:p14="http://schemas.microsoft.com/office/powerpoint/2010/main" val="2066549393"/>
              </p:ext>
            </p:extLst>
          </p:nvPr>
        </p:nvGraphicFramePr>
        <p:xfrm>
          <a:off x="1206058" y="1021648"/>
          <a:ext cx="9071506" cy="4814703"/>
        </p:xfrm>
        <a:graphic>
          <a:graphicData uri="http://schemas.openxmlformats.org/drawingml/2006/chart">
            <c:chart xmlns:c="http://schemas.openxmlformats.org/drawingml/2006/chart" xmlns:r="http://schemas.openxmlformats.org/officeDocument/2006/relationships" r:id="rId5"/>
          </a:graphicData>
        </a:graphic>
      </p:graphicFrame>
      <p:sp>
        <p:nvSpPr>
          <p:cNvPr id="10" name="Footer Placeholder 2">
            <a:extLst>
              <a:ext uri="{FF2B5EF4-FFF2-40B4-BE49-F238E27FC236}">
                <a16:creationId xmlns:a16="http://schemas.microsoft.com/office/drawing/2014/main" id="{623E37B3-F0A2-5A95-6B99-958CE722D1C6}"/>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320155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7</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25948"/>
            <a:ext cx="9551332" cy="609040"/>
          </a:xfrm>
        </p:spPr>
        <p:txBody>
          <a:bodyPr>
            <a:normAutofit fontScale="90000"/>
          </a:bodyPr>
          <a:lstStyle/>
          <a:p>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ontratti </a:t>
            </a:r>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Read&amp;Publish</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Riviste</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grpSp>
        <p:nvGrpSpPr>
          <p:cNvPr id="12" name="Gruppo 11">
            <a:extLst>
              <a:ext uri="{FF2B5EF4-FFF2-40B4-BE49-F238E27FC236}">
                <a16:creationId xmlns:a16="http://schemas.microsoft.com/office/drawing/2014/main" id="{88E8CA73-1FA2-0306-AB69-080C1B2F76B6}"/>
              </a:ext>
            </a:extLst>
          </p:cNvPr>
          <p:cNvGrpSpPr/>
          <p:nvPr/>
        </p:nvGrpSpPr>
        <p:grpSpPr>
          <a:xfrm>
            <a:off x="518712" y="1026076"/>
            <a:ext cx="6701120" cy="4085137"/>
            <a:chOff x="-40701" y="571877"/>
            <a:chExt cx="6525548" cy="4095600"/>
          </a:xfrm>
        </p:grpSpPr>
        <p:sp>
          <p:nvSpPr>
            <p:cNvPr id="19" name="CasellaDiTesto 18">
              <a:extLst>
                <a:ext uri="{FF2B5EF4-FFF2-40B4-BE49-F238E27FC236}">
                  <a16:creationId xmlns:a16="http://schemas.microsoft.com/office/drawing/2014/main" id="{91435030-B730-450D-3BF8-DD2ACF7BF73E}"/>
                </a:ext>
              </a:extLst>
            </p:cNvPr>
            <p:cNvSpPr txBox="1"/>
            <p:nvPr/>
          </p:nvSpPr>
          <p:spPr>
            <a:xfrm>
              <a:off x="66675" y="4081204"/>
              <a:ext cx="5444895" cy="586273"/>
            </a:xfrm>
            <a:prstGeom prst="rect">
              <a:avLst/>
            </a:prstGeom>
            <a:noFill/>
          </p:spPr>
          <p:txBody>
            <a:bodyPr wrap="square">
              <a:spAutoFit/>
            </a:bodyPr>
            <a:lstStyle/>
            <a:p>
              <a:r>
                <a:rPr lang="it-IT" sz="16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TOP 15 riviste</a:t>
              </a:r>
            </a:p>
            <a:p>
              <a:r>
                <a:rPr lang="it-IT" sz="16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approvate dal 2020 al 2023</a:t>
              </a:r>
            </a:p>
          </p:txBody>
        </p:sp>
        <p:graphicFrame>
          <p:nvGraphicFramePr>
            <p:cNvPr id="20" name="Grafico 19">
              <a:extLst>
                <a:ext uri="{FF2B5EF4-FFF2-40B4-BE49-F238E27FC236}">
                  <a16:creationId xmlns:a16="http://schemas.microsoft.com/office/drawing/2014/main" id="{4D3E96E8-55A5-F7C5-6D2A-633132351471}"/>
                </a:ext>
              </a:extLst>
            </p:cNvPr>
            <p:cNvGraphicFramePr>
              <a:graphicFrameLocks/>
            </p:cNvGraphicFramePr>
            <p:nvPr>
              <p:extLst>
                <p:ext uri="{D42A27DB-BD31-4B8C-83A1-F6EECF244321}">
                  <p14:modId xmlns:p14="http://schemas.microsoft.com/office/powerpoint/2010/main" val="3399873113"/>
                </p:ext>
              </p:extLst>
            </p:nvPr>
          </p:nvGraphicFramePr>
          <p:xfrm>
            <a:off x="-40701" y="571877"/>
            <a:ext cx="6525548" cy="3552447"/>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1" name="Gruppo 20">
            <a:extLst>
              <a:ext uri="{FF2B5EF4-FFF2-40B4-BE49-F238E27FC236}">
                <a16:creationId xmlns:a16="http://schemas.microsoft.com/office/drawing/2014/main" id="{D2532A98-E780-8917-81D1-0EB117102743}"/>
              </a:ext>
            </a:extLst>
          </p:cNvPr>
          <p:cNvGrpSpPr/>
          <p:nvPr/>
        </p:nvGrpSpPr>
        <p:grpSpPr>
          <a:xfrm>
            <a:off x="5758972" y="1473418"/>
            <a:ext cx="6701120" cy="4559910"/>
            <a:chOff x="5814405" y="2036592"/>
            <a:chExt cx="6353174" cy="4249531"/>
          </a:xfrm>
        </p:grpSpPr>
        <p:sp>
          <p:nvSpPr>
            <p:cNvPr id="22" name="CasellaDiTesto 21">
              <a:extLst>
                <a:ext uri="{FF2B5EF4-FFF2-40B4-BE49-F238E27FC236}">
                  <a16:creationId xmlns:a16="http://schemas.microsoft.com/office/drawing/2014/main" id="{7B32C3B3-97D1-F124-369C-43D2AD40D0F6}"/>
                </a:ext>
              </a:extLst>
            </p:cNvPr>
            <p:cNvSpPr txBox="1"/>
            <p:nvPr/>
          </p:nvSpPr>
          <p:spPr>
            <a:xfrm>
              <a:off x="7262724" y="2036592"/>
              <a:ext cx="4254082" cy="544971"/>
            </a:xfrm>
            <a:prstGeom prst="rect">
              <a:avLst/>
            </a:prstGeom>
            <a:noFill/>
          </p:spPr>
          <p:txBody>
            <a:bodyPr wrap="square">
              <a:spAutoFit/>
            </a:bodyPr>
            <a:lstStyle/>
            <a:p>
              <a:r>
                <a:rPr lang="it-IT" sz="16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TOP 15 riviste</a:t>
              </a:r>
            </a:p>
            <a:p>
              <a:r>
                <a:rPr lang="it-IT" sz="16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approvate nel 2023</a:t>
              </a:r>
            </a:p>
          </p:txBody>
        </p:sp>
        <p:graphicFrame>
          <p:nvGraphicFramePr>
            <p:cNvPr id="23" name="Grafico 22">
              <a:extLst>
                <a:ext uri="{FF2B5EF4-FFF2-40B4-BE49-F238E27FC236}">
                  <a16:creationId xmlns:a16="http://schemas.microsoft.com/office/drawing/2014/main" id="{01EDF462-C54E-25C1-D29A-FC34FB901E94}"/>
                </a:ext>
              </a:extLst>
            </p:cNvPr>
            <p:cNvGraphicFramePr>
              <a:graphicFrameLocks/>
            </p:cNvGraphicFramePr>
            <p:nvPr>
              <p:extLst>
                <p:ext uri="{D42A27DB-BD31-4B8C-83A1-F6EECF244321}">
                  <p14:modId xmlns:p14="http://schemas.microsoft.com/office/powerpoint/2010/main" val="1173194978"/>
                </p:ext>
              </p:extLst>
            </p:nvPr>
          </p:nvGraphicFramePr>
          <p:xfrm>
            <a:off x="5814405" y="2640851"/>
            <a:ext cx="6353174" cy="3645272"/>
          </p:xfrm>
          <a:graphic>
            <a:graphicData uri="http://schemas.openxmlformats.org/drawingml/2006/chart">
              <c:chart xmlns:c="http://schemas.openxmlformats.org/drawingml/2006/chart" xmlns:r="http://schemas.openxmlformats.org/officeDocument/2006/relationships" r:id="rId5"/>
            </a:graphicData>
          </a:graphic>
        </p:graphicFrame>
      </p:grpSp>
      <p:sp>
        <p:nvSpPr>
          <p:cNvPr id="16" name="Footer Placeholder 2">
            <a:extLst>
              <a:ext uri="{FF2B5EF4-FFF2-40B4-BE49-F238E27FC236}">
                <a16:creationId xmlns:a16="http://schemas.microsoft.com/office/drawing/2014/main" id="{FBF6715B-2F04-5F85-E240-696C8EC583E3}"/>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156085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8</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22491"/>
            <a:ext cx="9919997" cy="609040"/>
          </a:xfrm>
        </p:spPr>
        <p:txBody>
          <a:bodyPr>
            <a:normAutofit fontScale="90000"/>
          </a:bodyPr>
          <a:lstStyle/>
          <a:p>
            <a:r>
              <a:rPr lang="it-IT" b="1" dirty="0">
                <a:solidFill>
                  <a:srgbClr val="FF0000"/>
                </a:solidFill>
                <a:latin typeface="Calibri" panose="020F0502020204030204" pitchFamily="34" charset="0"/>
                <a:ea typeface="Calibri" panose="020F0502020204030204" pitchFamily="34" charset="0"/>
                <a:cs typeface="Calibri" panose="020F0502020204030204" pitchFamily="34" charset="0"/>
              </a:rPr>
              <a:t>C</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ontratti </a:t>
            </a:r>
            <a:r>
              <a:rPr lang="it-IT"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Read&amp;Publish</a:t>
            </a:r>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 dal 2020 al 2023</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graphicFrame>
        <p:nvGraphicFramePr>
          <p:cNvPr id="37" name="Grafico 36">
            <a:extLst>
              <a:ext uri="{FF2B5EF4-FFF2-40B4-BE49-F238E27FC236}">
                <a16:creationId xmlns:a16="http://schemas.microsoft.com/office/drawing/2014/main" id="{187E2BEE-5908-B8EC-844C-18677E903FDE}"/>
              </a:ext>
            </a:extLst>
          </p:cNvPr>
          <p:cNvGraphicFramePr>
            <a:graphicFrameLocks/>
          </p:cNvGraphicFramePr>
          <p:nvPr>
            <p:extLst>
              <p:ext uri="{D42A27DB-BD31-4B8C-83A1-F6EECF244321}">
                <p14:modId xmlns:p14="http://schemas.microsoft.com/office/powerpoint/2010/main" val="3018446166"/>
              </p:ext>
            </p:extLst>
          </p:nvPr>
        </p:nvGraphicFramePr>
        <p:xfrm>
          <a:off x="4016453" y="969116"/>
          <a:ext cx="3878580" cy="22263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Grafico 37">
            <a:extLst>
              <a:ext uri="{FF2B5EF4-FFF2-40B4-BE49-F238E27FC236}">
                <a16:creationId xmlns:a16="http://schemas.microsoft.com/office/drawing/2014/main" id="{CA9E8C50-F480-A062-7371-4B38A56BAEF1}"/>
              </a:ext>
            </a:extLst>
          </p:cNvPr>
          <p:cNvGraphicFramePr>
            <a:graphicFrameLocks/>
          </p:cNvGraphicFramePr>
          <p:nvPr>
            <p:extLst>
              <p:ext uri="{D42A27DB-BD31-4B8C-83A1-F6EECF244321}">
                <p14:modId xmlns:p14="http://schemas.microsoft.com/office/powerpoint/2010/main" val="519941356"/>
              </p:ext>
            </p:extLst>
          </p:nvPr>
        </p:nvGraphicFramePr>
        <p:xfrm>
          <a:off x="8276085" y="969116"/>
          <a:ext cx="3909436" cy="20290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Grafico 38">
            <a:extLst>
              <a:ext uri="{FF2B5EF4-FFF2-40B4-BE49-F238E27FC236}">
                <a16:creationId xmlns:a16="http://schemas.microsoft.com/office/drawing/2014/main" id="{C9D7DEC3-438E-40FD-6B9C-38B15AE68B66}"/>
              </a:ext>
            </a:extLst>
          </p:cNvPr>
          <p:cNvGraphicFramePr>
            <a:graphicFrameLocks/>
          </p:cNvGraphicFramePr>
          <p:nvPr>
            <p:extLst>
              <p:ext uri="{D42A27DB-BD31-4B8C-83A1-F6EECF244321}">
                <p14:modId xmlns:p14="http://schemas.microsoft.com/office/powerpoint/2010/main" val="4247690267"/>
              </p:ext>
            </p:extLst>
          </p:nvPr>
        </p:nvGraphicFramePr>
        <p:xfrm>
          <a:off x="572187" y="3505146"/>
          <a:ext cx="3253740" cy="18249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Grafico 39">
            <a:extLst>
              <a:ext uri="{FF2B5EF4-FFF2-40B4-BE49-F238E27FC236}">
                <a16:creationId xmlns:a16="http://schemas.microsoft.com/office/drawing/2014/main" id="{44AEDB33-9068-4A76-47CD-F7CF804F79DA}"/>
              </a:ext>
            </a:extLst>
          </p:cNvPr>
          <p:cNvGraphicFramePr>
            <a:graphicFrameLocks/>
          </p:cNvGraphicFramePr>
          <p:nvPr>
            <p:extLst>
              <p:ext uri="{D42A27DB-BD31-4B8C-83A1-F6EECF244321}">
                <p14:modId xmlns:p14="http://schemas.microsoft.com/office/powerpoint/2010/main" val="354119014"/>
              </p:ext>
            </p:extLst>
          </p:nvPr>
        </p:nvGraphicFramePr>
        <p:xfrm>
          <a:off x="4156710" y="3511008"/>
          <a:ext cx="3878580" cy="22821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1" name="Grafico 40">
            <a:extLst>
              <a:ext uri="{FF2B5EF4-FFF2-40B4-BE49-F238E27FC236}">
                <a16:creationId xmlns:a16="http://schemas.microsoft.com/office/drawing/2014/main" id="{22B081F7-E068-0C76-9578-3EF8E0DD4EA6}"/>
              </a:ext>
            </a:extLst>
          </p:cNvPr>
          <p:cNvGraphicFramePr>
            <a:graphicFrameLocks/>
          </p:cNvGraphicFramePr>
          <p:nvPr>
            <p:extLst>
              <p:ext uri="{D42A27DB-BD31-4B8C-83A1-F6EECF244321}">
                <p14:modId xmlns:p14="http://schemas.microsoft.com/office/powerpoint/2010/main" val="1263665497"/>
              </p:ext>
            </p:extLst>
          </p:nvPr>
        </p:nvGraphicFramePr>
        <p:xfrm>
          <a:off x="8176874" y="3522268"/>
          <a:ext cx="3863340" cy="2228850"/>
        </p:xfrm>
        <a:graphic>
          <a:graphicData uri="http://schemas.openxmlformats.org/drawingml/2006/chart">
            <c:chart xmlns:c="http://schemas.openxmlformats.org/drawingml/2006/chart" xmlns:r="http://schemas.openxmlformats.org/officeDocument/2006/relationships" r:id="rId8"/>
          </a:graphicData>
        </a:graphic>
      </p:graphicFrame>
      <p:grpSp>
        <p:nvGrpSpPr>
          <p:cNvPr id="42" name="Gruppo 41">
            <a:extLst>
              <a:ext uri="{FF2B5EF4-FFF2-40B4-BE49-F238E27FC236}">
                <a16:creationId xmlns:a16="http://schemas.microsoft.com/office/drawing/2014/main" id="{C306929C-3C67-0461-7B92-3C0E7F393826}"/>
              </a:ext>
            </a:extLst>
          </p:cNvPr>
          <p:cNvGrpSpPr/>
          <p:nvPr/>
        </p:nvGrpSpPr>
        <p:grpSpPr>
          <a:xfrm>
            <a:off x="261258" y="1072595"/>
            <a:ext cx="3567573" cy="2007870"/>
            <a:chOff x="-1" y="808134"/>
            <a:chExt cx="3567573" cy="2007870"/>
          </a:xfrm>
        </p:grpSpPr>
        <p:graphicFrame>
          <p:nvGraphicFramePr>
            <p:cNvPr id="43" name="Grafico 42">
              <a:extLst>
                <a:ext uri="{FF2B5EF4-FFF2-40B4-BE49-F238E27FC236}">
                  <a16:creationId xmlns:a16="http://schemas.microsoft.com/office/drawing/2014/main" id="{44B01B21-FA38-AAA6-EE98-87EED7437F0F}"/>
                </a:ext>
              </a:extLst>
            </p:cNvPr>
            <p:cNvGraphicFramePr>
              <a:graphicFrameLocks/>
            </p:cNvGraphicFramePr>
            <p:nvPr>
              <p:extLst>
                <p:ext uri="{D42A27DB-BD31-4B8C-83A1-F6EECF244321}">
                  <p14:modId xmlns:p14="http://schemas.microsoft.com/office/powerpoint/2010/main" val="3071957178"/>
                </p:ext>
              </p:extLst>
            </p:nvPr>
          </p:nvGraphicFramePr>
          <p:xfrm>
            <a:off x="-1" y="808134"/>
            <a:ext cx="3567573" cy="2007870"/>
          </p:xfrm>
          <a:graphic>
            <a:graphicData uri="http://schemas.openxmlformats.org/drawingml/2006/chart">
              <c:chart xmlns:c="http://schemas.openxmlformats.org/drawingml/2006/chart" xmlns:r="http://schemas.openxmlformats.org/officeDocument/2006/relationships" r:id="rId9"/>
            </a:graphicData>
          </a:graphic>
        </p:graphicFrame>
        <p:sp>
          <p:nvSpPr>
            <p:cNvPr id="44" name="CasellaDiTesto 43">
              <a:extLst>
                <a:ext uri="{FF2B5EF4-FFF2-40B4-BE49-F238E27FC236}">
                  <a16:creationId xmlns:a16="http://schemas.microsoft.com/office/drawing/2014/main" id="{F60DF5ED-6F64-6A97-FC8E-D3412D7909B6}"/>
                </a:ext>
              </a:extLst>
            </p:cNvPr>
            <p:cNvSpPr txBox="1"/>
            <p:nvPr/>
          </p:nvSpPr>
          <p:spPr>
            <a:xfrm>
              <a:off x="2158960" y="1842585"/>
              <a:ext cx="1405708" cy="523220"/>
            </a:xfrm>
            <a:prstGeom prst="rect">
              <a:avLst/>
            </a:prstGeom>
            <a:noFill/>
          </p:spPr>
          <p:txBody>
            <a:bodyPr wrap="square">
              <a:spAutoFit/>
            </a:bodyPr>
            <a:lstStyle/>
            <a:p>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APC illimitate</a:t>
              </a:r>
            </a:p>
            <a:p>
              <a:r>
                <a:rPr lang="it-IT" b="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Hybrid</a:t>
              </a:r>
              <a:r>
                <a:rPr lang="it-IT"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e Gold</a:t>
              </a:r>
            </a:p>
          </p:txBody>
        </p:sp>
      </p:grpSp>
      <p:sp>
        <p:nvSpPr>
          <p:cNvPr id="16" name="Footer Placeholder 2">
            <a:extLst>
              <a:ext uri="{FF2B5EF4-FFF2-40B4-BE49-F238E27FC236}">
                <a16:creationId xmlns:a16="http://schemas.microsoft.com/office/drawing/2014/main" id="{E71198D1-9239-3098-EFBB-F756902741C8}"/>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3594358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D0F77-1695-A852-C38C-62748C01273E}"/>
              </a:ext>
            </a:extLst>
          </p:cNvPr>
          <p:cNvSpPr>
            <a:spLocks noGrp="1"/>
          </p:cNvSpPr>
          <p:nvPr>
            <p:ph type="sldNum" idx="12"/>
          </p:nvPr>
        </p:nvSpPr>
        <p:spPr/>
        <p:txBody>
          <a:bodyPr/>
          <a:lstStyle/>
          <a:p>
            <a:pPr>
              <a:defRPr/>
            </a:pPr>
            <a:fld id="{00000000-1234-1234-1234-123412341234}" type="slidenum">
              <a:rPr lang="it-IT" smtClean="0"/>
              <a:t>9</a:t>
            </a:fld>
            <a:endParaRPr lang="it-IT"/>
          </a:p>
        </p:txBody>
      </p:sp>
      <p:sp>
        <p:nvSpPr>
          <p:cNvPr id="7" name="Titolo 6">
            <a:extLst>
              <a:ext uri="{FF2B5EF4-FFF2-40B4-BE49-F238E27FC236}">
                <a16:creationId xmlns:a16="http://schemas.microsoft.com/office/drawing/2014/main" id="{F78F0B3A-2BDC-7A61-D373-07C25C1987B0}"/>
              </a:ext>
            </a:extLst>
          </p:cNvPr>
          <p:cNvSpPr>
            <a:spLocks noGrp="1"/>
          </p:cNvSpPr>
          <p:nvPr>
            <p:ph type="title"/>
          </p:nvPr>
        </p:nvSpPr>
        <p:spPr>
          <a:xfrm>
            <a:off x="0" y="-10966"/>
            <a:ext cx="11510211" cy="609040"/>
          </a:xfrm>
        </p:spPr>
        <p:txBody>
          <a:bodyPr>
            <a:normAutofit fontScale="90000"/>
          </a:bodyPr>
          <a:lstStyle/>
          <a:p>
            <a:r>
              <a:rPr lang="it-IT" sz="4400" b="1" dirty="0">
                <a:solidFill>
                  <a:srgbClr val="FF0000"/>
                </a:solidFill>
                <a:latin typeface="Calibri" panose="020F0502020204030204" pitchFamily="34" charset="0"/>
                <a:ea typeface="Calibri" panose="020F0502020204030204" pitchFamily="34" charset="0"/>
                <a:cs typeface="Calibri" panose="020F0502020204030204" pitchFamily="34" charset="0"/>
              </a:rPr>
              <a:t>Monitoraggio APC extra R&amp;P – Quadro di riferimento</a:t>
            </a:r>
            <a:endParaRPr lang="it-IT"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3E3B8412-E84B-3098-FA96-8EA846E5190F}"/>
              </a:ext>
            </a:extLst>
          </p:cNvPr>
          <p:cNvPicPr>
            <a:picLocks noChangeAspect="1"/>
          </p:cNvPicPr>
          <p:nvPr/>
        </p:nvPicPr>
        <p:blipFill>
          <a:blip r:embed="rId3"/>
          <a:stretch>
            <a:fillRect/>
          </a:stretch>
        </p:blipFill>
        <p:spPr>
          <a:xfrm>
            <a:off x="7405174" y="2588780"/>
            <a:ext cx="609653" cy="603556"/>
          </a:xfrm>
          <a:prstGeom prst="rect">
            <a:avLst/>
          </a:prstGeom>
        </p:spPr>
      </p:pic>
      <p:pic>
        <p:nvPicPr>
          <p:cNvPr id="14" name="Immagine 13">
            <a:extLst>
              <a:ext uri="{FF2B5EF4-FFF2-40B4-BE49-F238E27FC236}">
                <a16:creationId xmlns:a16="http://schemas.microsoft.com/office/drawing/2014/main" id="{78EC8503-7F53-8433-1788-984D8EC8EA08}"/>
              </a:ext>
            </a:extLst>
          </p:cNvPr>
          <p:cNvPicPr>
            <a:picLocks noChangeAspect="1"/>
          </p:cNvPicPr>
          <p:nvPr/>
        </p:nvPicPr>
        <p:blipFill>
          <a:blip r:embed="rId3"/>
          <a:stretch>
            <a:fillRect/>
          </a:stretch>
        </p:blipFill>
        <p:spPr>
          <a:xfrm>
            <a:off x="7195503" y="2634364"/>
            <a:ext cx="609653" cy="603556"/>
          </a:xfrm>
          <a:prstGeom prst="rect">
            <a:avLst/>
          </a:prstGeom>
        </p:spPr>
      </p:pic>
      <p:pic>
        <p:nvPicPr>
          <p:cNvPr id="16" name="Immagine 15">
            <a:extLst>
              <a:ext uri="{FF2B5EF4-FFF2-40B4-BE49-F238E27FC236}">
                <a16:creationId xmlns:a16="http://schemas.microsoft.com/office/drawing/2014/main" id="{3C819064-F074-3EE8-F53F-E7DC4714D492}"/>
              </a:ext>
            </a:extLst>
          </p:cNvPr>
          <p:cNvPicPr>
            <a:picLocks noChangeAspect="1"/>
          </p:cNvPicPr>
          <p:nvPr/>
        </p:nvPicPr>
        <p:blipFill>
          <a:blip r:embed="rId3"/>
          <a:stretch>
            <a:fillRect/>
          </a:stretch>
        </p:blipFill>
        <p:spPr>
          <a:xfrm>
            <a:off x="7405174" y="2567133"/>
            <a:ext cx="609653" cy="625203"/>
          </a:xfrm>
          <a:prstGeom prst="rect">
            <a:avLst/>
          </a:prstGeom>
        </p:spPr>
      </p:pic>
      <p:pic>
        <p:nvPicPr>
          <p:cNvPr id="17" name="Immagine 16">
            <a:extLst>
              <a:ext uri="{FF2B5EF4-FFF2-40B4-BE49-F238E27FC236}">
                <a16:creationId xmlns:a16="http://schemas.microsoft.com/office/drawing/2014/main" id="{E01DF1D3-10B1-A4E4-A916-1F1DA624A74F}"/>
              </a:ext>
            </a:extLst>
          </p:cNvPr>
          <p:cNvPicPr>
            <a:picLocks noChangeAspect="1"/>
          </p:cNvPicPr>
          <p:nvPr/>
        </p:nvPicPr>
        <p:blipFill>
          <a:blip r:embed="rId3"/>
          <a:stretch>
            <a:fillRect/>
          </a:stretch>
        </p:blipFill>
        <p:spPr>
          <a:xfrm>
            <a:off x="7195503" y="2612717"/>
            <a:ext cx="609653" cy="625203"/>
          </a:xfrm>
          <a:prstGeom prst="rect">
            <a:avLst/>
          </a:prstGeom>
        </p:spPr>
      </p:pic>
      <p:graphicFrame>
        <p:nvGraphicFramePr>
          <p:cNvPr id="18" name="Diagramma 17">
            <a:extLst>
              <a:ext uri="{FF2B5EF4-FFF2-40B4-BE49-F238E27FC236}">
                <a16:creationId xmlns:a16="http://schemas.microsoft.com/office/drawing/2014/main" id="{F29C5607-EA60-361E-113A-D659784D6704}"/>
              </a:ext>
            </a:extLst>
          </p:cNvPr>
          <p:cNvGraphicFramePr/>
          <p:nvPr>
            <p:extLst>
              <p:ext uri="{D42A27DB-BD31-4B8C-83A1-F6EECF244321}">
                <p14:modId xmlns:p14="http://schemas.microsoft.com/office/powerpoint/2010/main" val="1640779398"/>
              </p:ext>
            </p:extLst>
          </p:nvPr>
        </p:nvGraphicFramePr>
        <p:xfrm>
          <a:off x="1991946" y="849086"/>
          <a:ext cx="8225082" cy="48682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Footer Placeholder 2">
            <a:extLst>
              <a:ext uri="{FF2B5EF4-FFF2-40B4-BE49-F238E27FC236}">
                <a16:creationId xmlns:a16="http://schemas.microsoft.com/office/drawing/2014/main" id="{20C945B1-5C9C-27D6-D7E0-6B361495EAA2}"/>
              </a:ext>
            </a:extLst>
          </p:cNvPr>
          <p:cNvSpPr txBox="1">
            <a:spLocks/>
          </p:cNvSpPr>
          <p:nvPr/>
        </p:nvSpPr>
        <p:spPr bwMode="auto">
          <a:xfrm>
            <a:off x="3759466" y="6111870"/>
            <a:ext cx="7594334" cy="276094"/>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lgn="l">
              <a:lnSpc>
                <a:spcPts val="900"/>
              </a:lnSpc>
              <a:defRPr/>
            </a:pPr>
            <a:r>
              <a:rPr lang="it-IT">
                <a:solidFill>
                  <a:schemeClr val="bg1"/>
                </a:solidFill>
              </a:rPr>
              <a:t>Silvia Giannini, Roberta Maggi, Monitoraggio delle APC CNR: risultati 2023 e prospettive future</a:t>
            </a:r>
          </a:p>
          <a:p>
            <a:pPr algn="l">
              <a:lnSpc>
                <a:spcPts val="900"/>
              </a:lnSpc>
              <a:defRPr/>
            </a:pPr>
            <a:r>
              <a:rPr lang="it-IT">
                <a:solidFill>
                  <a:schemeClr val="bg1"/>
                </a:solidFill>
              </a:rPr>
              <a:t>Secondo convegno del GLOS della CoPER - INFN Laboratori Nazionali di Frascati, 27-28 novembre 2024</a:t>
            </a:r>
            <a:endParaRPr lang="it-IT" dirty="0">
              <a:solidFill>
                <a:schemeClr val="bg1"/>
              </a:solidFill>
            </a:endParaRPr>
          </a:p>
        </p:txBody>
      </p:sp>
    </p:spTree>
    <p:extLst>
      <p:ext uri="{BB962C8B-B14F-4D97-AF65-F5344CB8AC3E}">
        <p14:creationId xmlns:p14="http://schemas.microsoft.com/office/powerpoint/2010/main" val="2569479176"/>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1700</TotalTime>
  <Words>2802</Words>
  <Application>Microsoft Office PowerPoint</Application>
  <DocSecurity>0</DocSecurity>
  <PresentationFormat>Widescreen</PresentationFormat>
  <Paragraphs>282</Paragraphs>
  <Slides>14</Slides>
  <Notes>14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Montserrat</vt:lpstr>
      <vt:lpstr>Calibri</vt:lpstr>
      <vt:lpstr>Montserrat ExtraBold</vt:lpstr>
      <vt:lpstr>Courier New</vt:lpstr>
      <vt:lpstr>Montserrat Medium</vt:lpstr>
      <vt:lpstr>Wingdings</vt:lpstr>
      <vt:lpstr>Arial</vt:lpstr>
      <vt:lpstr>Tema di Office</vt:lpstr>
      <vt:lpstr>Presentazione standard di PowerPoint</vt:lpstr>
      <vt:lpstr>agenda</vt:lpstr>
      <vt:lpstr>Open Access al CNR</vt:lpstr>
      <vt:lpstr>Monitoraggio APC - Contratti Read&amp;Publish</vt:lpstr>
      <vt:lpstr>Contratti Read&amp;Publish - Editori</vt:lpstr>
      <vt:lpstr>Contratti Read&amp;Publish - Editori</vt:lpstr>
      <vt:lpstr>Contratti Read&amp;Publish - Riviste</vt:lpstr>
      <vt:lpstr>Contratti Read&amp;Publish – dal 2020 al 2023</vt:lpstr>
      <vt:lpstr>Monitoraggio APC extra R&amp;P – Quadro di riferimento</vt:lpstr>
      <vt:lpstr>Monitoraggio APC extra R&amp;P – Metodologia</vt:lpstr>
      <vt:lpstr>Gold OA extra R&amp;P</vt:lpstr>
      <vt:lpstr>Hybrid OA e Libri OA</vt:lpstr>
      <vt:lpstr>Conclusioni e prospettive</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Anna Grazia Chiodetti</dc:creator>
  <cp:keywords/>
  <dc:description/>
  <cp:lastModifiedBy>SILVIA GIANNINI</cp:lastModifiedBy>
  <cp:revision>290</cp:revision>
  <dcterms:created xsi:type="dcterms:W3CDTF">2022-11-28T07:33:01Z</dcterms:created>
  <dcterms:modified xsi:type="dcterms:W3CDTF">2024-11-26T16:08:33Z</dcterms:modified>
  <cp:category/>
  <dc:identifier/>
  <cp:contentStatus/>
  <dc:language/>
  <cp:version/>
</cp:coreProperties>
</file>