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0" r:id="rId1"/>
  </p:sldMasterIdLst>
  <p:notesMasterIdLst>
    <p:notesMasterId r:id="rId13"/>
  </p:notesMasterIdLst>
  <p:sldIdLst>
    <p:sldId id="333" r:id="rId2"/>
    <p:sldId id="258" r:id="rId3"/>
    <p:sldId id="317" r:id="rId4"/>
    <p:sldId id="324" r:id="rId5"/>
    <p:sldId id="326" r:id="rId6"/>
    <p:sldId id="328" r:id="rId7"/>
    <p:sldId id="346" r:id="rId8"/>
    <p:sldId id="331" r:id="rId9"/>
    <p:sldId id="344" r:id="rId10"/>
    <p:sldId id="338" r:id="rId11"/>
    <p:sldId id="322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000"/>
    <a:srgbClr val="000000"/>
    <a:srgbClr val="FF2F92"/>
    <a:srgbClr val="FF40FF"/>
    <a:srgbClr val="7A81FF"/>
    <a:srgbClr val="FF2600"/>
    <a:srgbClr val="FF8AD8"/>
    <a:srgbClr val="FF7E79"/>
    <a:srgbClr val="FF9300"/>
    <a:srgbClr val="008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1"/>
    <p:restoredTop sz="95637"/>
  </p:normalViewPr>
  <p:slideViewPr>
    <p:cSldViewPr snapToGrid="0">
      <p:cViewPr>
        <p:scale>
          <a:sx n="95" d="100"/>
          <a:sy n="95" d="100"/>
        </p:scale>
        <p:origin x="664" y="624"/>
      </p:cViewPr>
      <p:guideLst/>
    </p:cSldViewPr>
  </p:slideViewPr>
  <p:outlineViewPr>
    <p:cViewPr>
      <p:scale>
        <a:sx n="33" d="100"/>
        <a:sy n="33" d="100"/>
      </p:scale>
      <p:origin x="0" y="-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9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C4A98-FEE1-EF44-9949-6E5E8AA1388A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78470B13-9FF8-5B40-83F5-2FCD2BBC32E9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3600" dirty="0">
              <a:solidFill>
                <a:schemeClr val="tx1"/>
              </a:solidFill>
            </a:rPr>
            <a:t>Giugno 2022</a:t>
          </a:r>
        </a:p>
      </dgm:t>
    </dgm:pt>
    <dgm:pt modelId="{790A35C7-8427-604E-861D-76F77F6E467A}" type="parTrans" cxnId="{F2C409ED-64F9-494E-BF64-C5AC2D911B50}">
      <dgm:prSet/>
      <dgm:spPr/>
      <dgm:t>
        <a:bodyPr/>
        <a:lstStyle/>
        <a:p>
          <a:endParaRPr lang="it-IT"/>
        </a:p>
      </dgm:t>
    </dgm:pt>
    <dgm:pt modelId="{87EAE39A-5094-1548-B767-B4790CD6C80E}" type="sibTrans" cxnId="{F2C409ED-64F9-494E-BF64-C5AC2D911B50}">
      <dgm:prSet/>
      <dgm:spPr>
        <a:solidFill>
          <a:srgbClr val="92D050"/>
        </a:solidFill>
      </dgm:spPr>
      <dgm:t>
        <a:bodyPr/>
        <a:lstStyle/>
        <a:p>
          <a:endParaRPr lang="it-IT"/>
        </a:p>
      </dgm:t>
    </dgm:pt>
    <dgm:pt modelId="{991C2768-1BD4-A340-BB2A-51F028BF89B4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3600" dirty="0">
              <a:solidFill>
                <a:schemeClr val="tx1"/>
              </a:solidFill>
            </a:rPr>
            <a:t>Marzo 2023</a:t>
          </a:r>
        </a:p>
      </dgm:t>
    </dgm:pt>
    <dgm:pt modelId="{8E824509-1E3E-D343-869A-7F59C677E7EE}" type="parTrans" cxnId="{FF6CA004-709D-8245-A599-D8DE7E96B6B6}">
      <dgm:prSet/>
      <dgm:spPr/>
      <dgm:t>
        <a:bodyPr/>
        <a:lstStyle/>
        <a:p>
          <a:endParaRPr lang="it-IT"/>
        </a:p>
      </dgm:t>
    </dgm:pt>
    <dgm:pt modelId="{86546DED-2A41-D64D-8AF9-E0E341E5F9C6}" type="sibTrans" cxnId="{FF6CA004-709D-8245-A599-D8DE7E96B6B6}">
      <dgm:prSet/>
      <dgm:spPr/>
      <dgm:t>
        <a:bodyPr/>
        <a:lstStyle/>
        <a:p>
          <a:endParaRPr lang="it-IT"/>
        </a:p>
      </dgm:t>
    </dgm:pt>
    <dgm:pt modelId="{9E040305-5930-9444-8AF1-85739ADA7387}" type="pres">
      <dgm:prSet presAssocID="{B76C4A98-FEE1-EF44-9949-6E5E8AA1388A}" presName="Name0" presStyleCnt="0">
        <dgm:presLayoutVars>
          <dgm:dir/>
          <dgm:resizeHandles val="exact"/>
        </dgm:presLayoutVars>
      </dgm:prSet>
      <dgm:spPr/>
    </dgm:pt>
    <dgm:pt modelId="{1B6CD997-9C8D-7642-A5E8-22B2320CAA01}" type="pres">
      <dgm:prSet presAssocID="{78470B13-9FF8-5B40-83F5-2FCD2BBC32E9}" presName="node" presStyleLbl="node1" presStyleIdx="0" presStyleCnt="2">
        <dgm:presLayoutVars>
          <dgm:bulletEnabled val="1"/>
        </dgm:presLayoutVars>
      </dgm:prSet>
      <dgm:spPr/>
    </dgm:pt>
    <dgm:pt modelId="{418DBA0C-9ACD-E843-B930-34FD067C64B5}" type="pres">
      <dgm:prSet presAssocID="{87EAE39A-5094-1548-B767-B4790CD6C80E}" presName="sibTrans" presStyleLbl="sibTrans2D1" presStyleIdx="0" presStyleCnt="1"/>
      <dgm:spPr/>
    </dgm:pt>
    <dgm:pt modelId="{688C28D8-DF94-D74D-B99F-6650C7CB8568}" type="pres">
      <dgm:prSet presAssocID="{87EAE39A-5094-1548-B767-B4790CD6C80E}" presName="connectorText" presStyleLbl="sibTrans2D1" presStyleIdx="0" presStyleCnt="1"/>
      <dgm:spPr/>
    </dgm:pt>
    <dgm:pt modelId="{DCA6C354-866A-BC4C-BC2E-B3AFCA5F7E40}" type="pres">
      <dgm:prSet presAssocID="{991C2768-1BD4-A340-BB2A-51F028BF89B4}" presName="node" presStyleLbl="node1" presStyleIdx="1" presStyleCnt="2">
        <dgm:presLayoutVars>
          <dgm:bulletEnabled val="1"/>
        </dgm:presLayoutVars>
      </dgm:prSet>
      <dgm:spPr/>
    </dgm:pt>
  </dgm:ptLst>
  <dgm:cxnLst>
    <dgm:cxn modelId="{FF6CA004-709D-8245-A599-D8DE7E96B6B6}" srcId="{B76C4A98-FEE1-EF44-9949-6E5E8AA1388A}" destId="{991C2768-1BD4-A340-BB2A-51F028BF89B4}" srcOrd="1" destOrd="0" parTransId="{8E824509-1E3E-D343-869A-7F59C677E7EE}" sibTransId="{86546DED-2A41-D64D-8AF9-E0E341E5F9C6}"/>
    <dgm:cxn modelId="{1C816932-DF2C-5B43-8B6E-8CFB590028BA}" type="presOf" srcId="{78470B13-9FF8-5B40-83F5-2FCD2BBC32E9}" destId="{1B6CD997-9C8D-7642-A5E8-22B2320CAA01}" srcOrd="0" destOrd="0" presId="urn:microsoft.com/office/officeart/2005/8/layout/process1"/>
    <dgm:cxn modelId="{D43A9B39-2417-FD40-A1B4-A47A28D6BC91}" type="presOf" srcId="{87EAE39A-5094-1548-B767-B4790CD6C80E}" destId="{418DBA0C-9ACD-E843-B930-34FD067C64B5}" srcOrd="0" destOrd="0" presId="urn:microsoft.com/office/officeart/2005/8/layout/process1"/>
    <dgm:cxn modelId="{A6A1373E-713E-0842-A83A-B671582A2A1A}" type="presOf" srcId="{B76C4A98-FEE1-EF44-9949-6E5E8AA1388A}" destId="{9E040305-5930-9444-8AF1-85739ADA7387}" srcOrd="0" destOrd="0" presId="urn:microsoft.com/office/officeart/2005/8/layout/process1"/>
    <dgm:cxn modelId="{ECC14940-99C4-C041-A0C7-1255AF003CE5}" type="presOf" srcId="{991C2768-1BD4-A340-BB2A-51F028BF89B4}" destId="{DCA6C354-866A-BC4C-BC2E-B3AFCA5F7E40}" srcOrd="0" destOrd="0" presId="urn:microsoft.com/office/officeart/2005/8/layout/process1"/>
    <dgm:cxn modelId="{F854D5AB-86EA-6848-9A91-4547ED80B808}" type="presOf" srcId="{87EAE39A-5094-1548-B767-B4790CD6C80E}" destId="{688C28D8-DF94-D74D-B99F-6650C7CB8568}" srcOrd="1" destOrd="0" presId="urn:microsoft.com/office/officeart/2005/8/layout/process1"/>
    <dgm:cxn modelId="{F2C409ED-64F9-494E-BF64-C5AC2D911B50}" srcId="{B76C4A98-FEE1-EF44-9949-6E5E8AA1388A}" destId="{78470B13-9FF8-5B40-83F5-2FCD2BBC32E9}" srcOrd="0" destOrd="0" parTransId="{790A35C7-8427-604E-861D-76F77F6E467A}" sibTransId="{87EAE39A-5094-1548-B767-B4790CD6C80E}"/>
    <dgm:cxn modelId="{BB384A2A-6391-1D47-A643-3875E7DA30D8}" type="presParOf" srcId="{9E040305-5930-9444-8AF1-85739ADA7387}" destId="{1B6CD997-9C8D-7642-A5E8-22B2320CAA01}" srcOrd="0" destOrd="0" presId="urn:microsoft.com/office/officeart/2005/8/layout/process1"/>
    <dgm:cxn modelId="{0A65B3F1-ECD6-1045-B776-934693AEC434}" type="presParOf" srcId="{9E040305-5930-9444-8AF1-85739ADA7387}" destId="{418DBA0C-9ACD-E843-B930-34FD067C64B5}" srcOrd="1" destOrd="0" presId="urn:microsoft.com/office/officeart/2005/8/layout/process1"/>
    <dgm:cxn modelId="{A05F1821-FE41-8E45-BF8B-F481F0D70FCA}" type="presParOf" srcId="{418DBA0C-9ACD-E843-B930-34FD067C64B5}" destId="{688C28D8-DF94-D74D-B99F-6650C7CB8568}" srcOrd="0" destOrd="0" presId="urn:microsoft.com/office/officeart/2005/8/layout/process1"/>
    <dgm:cxn modelId="{99FBB71F-7D99-F34A-A111-EA2C2F324121}" type="presParOf" srcId="{9E040305-5930-9444-8AF1-85739ADA7387}" destId="{DCA6C354-866A-BC4C-BC2E-B3AFCA5F7E4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CD997-9C8D-7642-A5E8-22B2320CAA01}">
      <dsp:nvSpPr>
        <dsp:cNvPr id="0" name=""/>
        <dsp:cNvSpPr/>
      </dsp:nvSpPr>
      <dsp:spPr>
        <a:xfrm>
          <a:off x="7657" y="0"/>
          <a:ext cx="4662245" cy="713115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tx1"/>
              </a:solidFill>
            </a:rPr>
            <a:t>Giugno 2022</a:t>
          </a:r>
        </a:p>
      </dsp:txBody>
      <dsp:txXfrm>
        <a:off x="28543" y="20886"/>
        <a:ext cx="4620473" cy="671343"/>
      </dsp:txXfrm>
    </dsp:sp>
    <dsp:sp modelId="{418DBA0C-9ACD-E843-B930-34FD067C64B5}">
      <dsp:nvSpPr>
        <dsp:cNvPr id="0" name=""/>
        <dsp:cNvSpPr/>
      </dsp:nvSpPr>
      <dsp:spPr>
        <a:xfrm>
          <a:off x="5136127" y="0"/>
          <a:ext cx="988396" cy="71311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/>
        </a:p>
      </dsp:txBody>
      <dsp:txXfrm>
        <a:off x="5136127" y="142623"/>
        <a:ext cx="774462" cy="427869"/>
      </dsp:txXfrm>
    </dsp:sp>
    <dsp:sp modelId="{DCA6C354-866A-BC4C-BC2E-B3AFCA5F7E40}">
      <dsp:nvSpPr>
        <dsp:cNvPr id="0" name=""/>
        <dsp:cNvSpPr/>
      </dsp:nvSpPr>
      <dsp:spPr>
        <a:xfrm>
          <a:off x="6534801" y="0"/>
          <a:ext cx="4662245" cy="713115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tx1"/>
              </a:solidFill>
            </a:rPr>
            <a:t>Marzo 2023</a:t>
          </a:r>
        </a:p>
      </dsp:txBody>
      <dsp:txXfrm>
        <a:off x="6555687" y="20886"/>
        <a:ext cx="4620473" cy="671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BAA52-4DA2-0F4D-BF0B-B1DFC605AF64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30808-613E-5149-B896-D445111A1E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72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506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30808-613E-5149-B896-D445111A1EC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16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30808-613E-5149-B896-D445111A1EC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144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30808-613E-5149-B896-D445111A1EC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68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30808-613E-5149-B896-D445111A1EC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29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EC1ACE-AC3E-AD3F-73DA-C52A08028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A78DA0-7BB2-9946-F3C2-58F33B271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8A80F3-8A14-CBA3-83C0-76B1DBB6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F0A8-875F-3941-8D89-7720639F89DF}" type="datetime1">
              <a:rPr lang="it-IT" smtClean="0"/>
              <a:t>25/11/24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C533AD-CB28-A8C6-1D33-AE2B32C69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C57332-29DE-62B7-4986-ED316164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7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B025A-E2CD-596E-0013-736C48FA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C0E579-2C83-87D9-AF06-F5E2F4314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6EF45F-CD67-0269-D5A5-A65ACA59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497E-3A91-894C-A500-7529B66FD577}" type="datetime1">
              <a:rPr lang="it-IT" smtClean="0"/>
              <a:t>25/11/24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AF61D7-05D7-7463-C5F9-F3587B5E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BF2814-D0A5-5E5B-6BC9-952963D3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2DA67AE-F925-57D1-FCCE-056623712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BB8F485-3DB3-B599-F8FD-307FCE2C4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635F43-6A28-FFDA-7B3D-AB61ABB8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6545-83E8-A24D-8430-7603BFF2DD5C}" type="datetime1">
              <a:rPr lang="it-IT" smtClean="0"/>
              <a:t>25/11/24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B3793E-30A6-4AA6-271C-CC17E2D8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1F0DDA-AC83-B670-C1CF-0A3801A5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7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800" cy="1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09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EFC68-5E11-6774-30A8-40E1FF1B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6CAD5E-77B9-D5CC-90F5-DE47E364A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1BC973-85E8-28F7-5F9F-5F1D9C76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3AA0-7ED0-7747-A33D-439946CBB7A3}" type="datetime1">
              <a:rPr lang="it-IT" smtClean="0"/>
              <a:t>25/11/24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78E6E8-C503-BB1F-EB33-CF5431B4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67DDC6-6EB5-2A5F-0E83-61F4F4B2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F890B2-626B-CAC6-50DF-3597A2D5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48C017-6E2D-9948-9015-5EBA2DF52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60FEBE-CFA6-C044-4F0A-89C89735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E5E1-5CE1-4347-9DB2-4FAEEE767AAE}" type="datetime1">
              <a:rPr lang="it-IT" smtClean="0"/>
              <a:t>25/11/24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A531D8-93FC-D4A1-8E64-F996F901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F6C9D6-F205-F84C-1A52-A55E3797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8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5490F3-5E42-2E4A-091F-531654DC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A5CA98-51D7-1A43-01B8-957D5A2C5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2B82B3-F015-60EC-4423-E3558BBC4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D8BCE9-1D3F-2CE5-B9BE-D5DE1AB4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D04D-DBCC-8042-B81F-5EB00C6923F4}" type="datetime1">
              <a:rPr lang="it-IT" smtClean="0"/>
              <a:t>25/11/24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4E7488-5588-A780-BD81-B062BD2D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2F7BC-1347-1E54-6189-784F7E3C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08FAB4-0A22-B96B-A723-EC2834DA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A3B563-2FFE-C9F8-A768-67B580ADC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CBF98E-450D-023B-58A6-A7C4664D9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74CE189-7087-FF42-C2D2-2DA6BE78C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6CC7DBF-1A18-2327-49D3-0BFE19DA6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8016C4-6C8A-1FF1-E6FA-7E97735D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15E7-DFC0-544E-BE5D-4AE59BA32AA6}" type="datetime1">
              <a:rPr lang="it-IT" smtClean="0"/>
              <a:t>25/11/24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44A2D89-8D82-9153-CE75-AB59B5E82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37F09F-C8E8-DAB9-98AB-114CC8AD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4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180D09-57AB-D539-2EBE-26C876F8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FF4D827-1084-9CE1-E862-A9FAB715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3A3-BEE9-024A-90FE-C282DDDCBBE9}" type="datetime1">
              <a:rPr lang="it-IT" smtClean="0"/>
              <a:t>25/11/24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6090FC8-D766-8944-CF92-70865623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A9F486-CB5E-4913-6A3C-C04AAA07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7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60BD994-0E66-9C0C-9D05-5F7829F7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C533-EBED-8B47-BA1E-941A502D2E2C}" type="datetime1">
              <a:rPr lang="it-IT" smtClean="0"/>
              <a:t>25/11/24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3244D9D-3D4A-F818-A7F9-9BD485C1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10E988-F27D-F3D6-580F-68B7778B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D6E65-E0E5-9611-8AAB-A2C5AC02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5BBDA9-5121-C74A-ED7B-9AB9E18F1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8EFC24-BE46-8DCB-3945-CC4F9E6EA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778692-FBAA-6064-0468-C7DCA05F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BC3-038A-B34C-BAF6-92786FCC069D}" type="datetime1">
              <a:rPr lang="it-IT" smtClean="0"/>
              <a:t>25/11/24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7F478A-862A-53F5-3455-DC09CBE9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0C0EE0-E2D9-AAC3-6EF2-51CA2878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7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EBACEB-91FF-1746-E991-F347B84CB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44925D-4E46-B3D9-6602-17F3A6A8E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8B8A01-6C47-3D51-CD77-7E9263CEE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5D2543-C4A1-6677-D4EA-91578674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C301-9C20-BD4E-9176-5BEC75093DE7}" type="datetime1">
              <a:rPr lang="it-IT" smtClean="0"/>
              <a:t>25/11/24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FFE5A6-B4F7-412A-F727-F77CBD6A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B73823-62FB-4731-250B-A8021933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7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81A3B57-9582-2A16-8F20-71DAA837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A43189-1C6B-0500-9F46-8A906A81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5ABDCA-6DF0-6A30-FC2B-151CB5A8E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C8C1D3-9504-5E43-98CA-76C4227A2FF6}" type="datetime1">
              <a:rPr lang="it-IT" smtClean="0"/>
              <a:t>25/11/24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BC8973-6720-47C9-44D8-22CDC0417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2748" y="6356350"/>
            <a:ext cx="5177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B0A19D-6A83-F7CD-FD22-40E2D1240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EF1B034-2B00-29EA-6156-634BE2369F6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0800000">
            <a:off x="-2" y="5430306"/>
            <a:ext cx="2395471" cy="145237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4D54E50-4BB8-A312-9EDE-1EB27C83D54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96529" y="-12879"/>
            <a:ext cx="2395471" cy="14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1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AAD6A0-FA64-79FA-D351-21A566B90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05423"/>
            <a:ext cx="10515600" cy="10920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it-IT" sz="3400" b="1" i="0" u="none" strike="noStrike" dirty="0">
                <a:solidFill>
                  <a:srgbClr val="000000"/>
                </a:solidFill>
                <a:effectLst/>
              </a:rPr>
              <a:t>Implementare il Piano Nazionale della Scienza Aperta: </a:t>
            </a:r>
            <a:br>
              <a:rPr lang="it-IT" sz="3400" b="1" i="0" u="none" strike="noStrike" dirty="0">
                <a:solidFill>
                  <a:srgbClr val="000000"/>
                </a:solidFill>
                <a:effectLst/>
              </a:rPr>
            </a:br>
            <a:r>
              <a:rPr lang="it-IT" sz="3400" b="1" i="0" u="none" strike="noStrike" dirty="0">
                <a:solidFill>
                  <a:srgbClr val="000000"/>
                </a:solidFill>
                <a:effectLst/>
              </a:rPr>
              <a:t>un processo necessariamente multidimensionale</a:t>
            </a:r>
            <a:endParaRPr lang="en-US" sz="34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BA68C0-988F-6E21-FDFD-42E1A0CB711B}"/>
              </a:ext>
            </a:extLst>
          </p:cNvPr>
          <p:cNvSpPr txBox="1"/>
          <p:nvPr/>
        </p:nvSpPr>
        <p:spPr>
          <a:xfrm>
            <a:off x="838200" y="3429000"/>
            <a:ext cx="9751823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2400" dirty="0"/>
              <a:t>Donatella Castelli (CNR-ISTI)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5FDA7C6-EFF9-BB55-3AED-EC04B9AB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" y="5430306"/>
            <a:ext cx="2395471" cy="145237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66A3AF7-3071-94D9-0990-D105A8C96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277" y="-34297"/>
            <a:ext cx="2480720" cy="150405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D49081-2139-BD99-B70D-5437E0C02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5502646"/>
            <a:ext cx="6095997" cy="13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5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A3490-8017-1018-1CD8-13E64B3D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Altre azioni abilitanti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289DB6-5088-492D-CD43-4781E1181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dirty="0"/>
              <a:t>Pianificare </a:t>
            </a:r>
            <a:r>
              <a:rPr lang="it-IT" b="1" dirty="0"/>
              <a:t>eventi di scambio e coordinamento tra i gruppi che stanno lavorando nelle diverse direzioni </a:t>
            </a:r>
            <a:r>
              <a:rPr lang="it-IT" dirty="0"/>
              <a:t>per dar vita ad una visione comune in  grado di evolvere tenendo presente le varie interdipendenze</a:t>
            </a:r>
          </a:p>
          <a:p>
            <a:pPr marL="457200" lvl="1" indent="0">
              <a:buNone/>
            </a:pPr>
            <a:endParaRPr lang="it-IT" dirty="0"/>
          </a:p>
          <a:p>
            <a:pPr lvl="1"/>
            <a:r>
              <a:rPr lang="it-IT" b="1" dirty="0"/>
              <a:t>Coinvolgere nella implementazione la comunità dei ricercatori e dei manager competenti nelle varie aree </a:t>
            </a:r>
            <a:r>
              <a:rPr lang="it-IT" dirty="0"/>
              <a:t>per poter prendere decisioni informate ed implementare la necessaria innovazione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1D1835D-8446-E8FD-FAF6-10398B54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8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5FE529-93B6-FF3E-550F-95FB7F9A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782" y="4867216"/>
            <a:ext cx="10467318" cy="1495484"/>
          </a:xfrm>
        </p:spPr>
        <p:txBody>
          <a:bodyPr/>
          <a:lstStyle/>
          <a:p>
            <a:pPr algn="ctr"/>
            <a:r>
              <a:rPr lang="it-IT" dirty="0"/>
              <a:t>Grazie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56ED4A1-798F-12B5-4EE0-C25E3C84D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186" y="633146"/>
            <a:ext cx="6844596" cy="389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9359" y="6534168"/>
            <a:ext cx="63750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SeconSecondo convegno nazionale del gruppo di lavoro Open Science della CoPER do convegno nazionale del gruppo di lavoro Open Science della CoPER, Frascati, 28-29 Novembre 2024 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71BA0D48-4112-0611-51D3-B965402F34C1}"/>
              </a:ext>
            </a:extLst>
          </p:cNvPr>
          <p:cNvSpPr txBox="1">
            <a:spLocks/>
          </p:cNvSpPr>
          <p:nvPr/>
        </p:nvSpPr>
        <p:spPr>
          <a:xfrm>
            <a:off x="341070" y="-622606"/>
            <a:ext cx="8643427" cy="1606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86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tx1"/>
                </a:solidFill>
              </a:rPr>
              <a:t>Piano Nazionale </a:t>
            </a:r>
            <a:r>
              <a:rPr lang="en-US" b="1" dirty="0" err="1">
                <a:solidFill>
                  <a:schemeClr val="tx1"/>
                </a:solidFill>
              </a:rPr>
              <a:t>Scienza</a:t>
            </a:r>
            <a:r>
              <a:rPr lang="en-US" b="1" dirty="0">
                <a:solidFill>
                  <a:schemeClr val="tx1"/>
                </a:solidFill>
              </a:rPr>
              <a:t> Aperta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34624A-2C47-E9CE-DE17-4FD1F4996326}"/>
              </a:ext>
            </a:extLst>
          </p:cNvPr>
          <p:cNvSpPr txBox="1"/>
          <p:nvPr/>
        </p:nvSpPr>
        <p:spPr>
          <a:xfrm>
            <a:off x="7255823" y="736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4" name="Picture 2" descr="Il Piano Nazionale Scienza Aperta e l'infrastruttura nazionale di archivi  aperti Sfide e opportunità">
            <a:extLst>
              <a:ext uri="{FF2B5EF4-FFF2-40B4-BE49-F238E27FC236}">
                <a16:creationId xmlns:a16="http://schemas.microsoft.com/office/drawing/2014/main" id="{D6E11F7D-C083-FE5F-4F28-B243636B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88" y="2149024"/>
            <a:ext cx="3204872" cy="4278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Immagine 6" descr="Immagine che contiene testo, schermata, Carattere, Pagina Web&#10;&#10;Descrizione generata automaticamente">
            <a:extLst>
              <a:ext uri="{FF2B5EF4-FFF2-40B4-BE49-F238E27FC236}">
                <a16:creationId xmlns:a16="http://schemas.microsoft.com/office/drawing/2014/main" id="{D5BDAB44-78B0-3101-893A-E1A4D7774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492" y="2149025"/>
            <a:ext cx="3159488" cy="24328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6C9E41-136E-7639-7FAB-FE467F60677D}"/>
              </a:ext>
            </a:extLst>
          </p:cNvPr>
          <p:cNvSpPr txBox="1">
            <a:spLocks/>
          </p:cNvSpPr>
          <p:nvPr/>
        </p:nvSpPr>
        <p:spPr>
          <a:xfrm>
            <a:off x="6564386" y="4558141"/>
            <a:ext cx="5537699" cy="2317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Preparare un piano operativo per l'attuazione del PNSA 2021-2027, comprensivo di priorità, tempi ed eventuali costi</a:t>
            </a:r>
          </a:p>
          <a:p>
            <a:r>
              <a:rPr lang="it-IT" sz="1800" dirty="0"/>
              <a:t>Proporre processi per identificare le attività già in corso nel Paese che possono contribuire agli obiettivi del PNSA 2021-2027</a:t>
            </a:r>
          </a:p>
          <a:p>
            <a:r>
              <a:rPr lang="it-IT" sz="1800" dirty="0"/>
              <a:t>Monitorare le attività che saranno svolte nelle diverse fasi di attuazione del piano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800" dirty="0"/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99DA229B-FFF8-0401-6DC4-DAEC40447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780026"/>
              </p:ext>
            </p:extLst>
          </p:nvPr>
        </p:nvGraphicFramePr>
        <p:xfrm>
          <a:off x="493647" y="1435910"/>
          <a:ext cx="11204705" cy="71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1082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o 37">
            <a:extLst>
              <a:ext uri="{FF2B5EF4-FFF2-40B4-BE49-F238E27FC236}">
                <a16:creationId xmlns:a16="http://schemas.microsoft.com/office/drawing/2014/main" id="{55C08E91-BB4C-CFB1-BD16-876E97838976}"/>
              </a:ext>
            </a:extLst>
          </p:cNvPr>
          <p:cNvGrpSpPr/>
          <p:nvPr/>
        </p:nvGrpSpPr>
        <p:grpSpPr>
          <a:xfrm>
            <a:off x="6228707" y="787797"/>
            <a:ext cx="5655087" cy="5455378"/>
            <a:chOff x="2429255" y="881964"/>
            <a:chExt cx="5591398" cy="5393940"/>
          </a:xfrm>
        </p:grpSpPr>
        <p:sp>
          <p:nvSpPr>
            <p:cNvPr id="5" name="Google Shape;110;p19">
              <a:extLst>
                <a:ext uri="{FF2B5EF4-FFF2-40B4-BE49-F238E27FC236}">
                  <a16:creationId xmlns:a16="http://schemas.microsoft.com/office/drawing/2014/main" id="{00A40B9F-90DD-F740-AEE6-EC6688F95504}"/>
                </a:ext>
              </a:extLst>
            </p:cNvPr>
            <p:cNvSpPr txBox="1"/>
            <p:nvPr/>
          </p:nvSpPr>
          <p:spPr>
            <a:xfrm>
              <a:off x="6543008" y="2890057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23544">
                <a:spcAft>
                  <a:spcPts val="600"/>
                </a:spcAft>
              </a:pPr>
              <a:r>
                <a:rPr lang="en" sz="1818" kern="120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" name="Google Shape;112;p19">
              <a:extLst>
                <a:ext uri="{FF2B5EF4-FFF2-40B4-BE49-F238E27FC236}">
                  <a16:creationId xmlns:a16="http://schemas.microsoft.com/office/drawing/2014/main" id="{23242A69-090B-3BE0-19E5-69616F5D738A}"/>
                </a:ext>
              </a:extLst>
            </p:cNvPr>
            <p:cNvSpPr/>
            <p:nvPr/>
          </p:nvSpPr>
          <p:spPr>
            <a:xfrm rot="16200000">
              <a:off x="3032357" y="1420378"/>
              <a:ext cx="4251549" cy="4422506"/>
            </a:xfrm>
            <a:prstGeom prst="ellipse">
              <a:avLst/>
            </a:prstGeom>
            <a:noFill/>
            <a:ln w="19050" cap="flat" cmpd="sng">
              <a:solidFill>
                <a:srgbClr val="1D7E7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14;p19">
              <a:extLst>
                <a:ext uri="{FF2B5EF4-FFF2-40B4-BE49-F238E27FC236}">
                  <a16:creationId xmlns:a16="http://schemas.microsoft.com/office/drawing/2014/main" id="{717B3DC2-E097-DD63-F65B-F7D0D61FDAFD}"/>
                </a:ext>
              </a:extLst>
            </p:cNvPr>
            <p:cNvGrpSpPr/>
            <p:nvPr/>
          </p:nvGrpSpPr>
          <p:grpSpPr>
            <a:xfrm>
              <a:off x="3661425" y="1951527"/>
              <a:ext cx="3126469" cy="3153140"/>
              <a:chOff x="3664038" y="1648909"/>
              <a:chExt cx="1865680" cy="1830773"/>
            </a:xfrm>
          </p:grpSpPr>
          <p:sp>
            <p:nvSpPr>
              <p:cNvPr id="34" name="Google Shape;115;p19">
                <a:extLst>
                  <a:ext uri="{FF2B5EF4-FFF2-40B4-BE49-F238E27FC236}">
                    <a16:creationId xmlns:a16="http://schemas.microsoft.com/office/drawing/2014/main" id="{50E11571-A4F6-C253-5341-CFEE45DA8EBD}"/>
                  </a:ext>
                </a:extLst>
              </p:cNvPr>
              <p:cNvSpPr/>
              <p:nvPr/>
            </p:nvSpPr>
            <p:spPr>
              <a:xfrm>
                <a:off x="3664038" y="1648909"/>
                <a:ext cx="1865680" cy="1830773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  <a:effectLst>
                <a:outerShdw blurRad="228600" dist="50800" dir="5400000" algn="tl" rotWithShape="0">
                  <a:srgbClr val="000000">
                    <a:alpha val="549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16;p19">
                <a:extLst>
                  <a:ext uri="{FF2B5EF4-FFF2-40B4-BE49-F238E27FC236}">
                    <a16:creationId xmlns:a16="http://schemas.microsoft.com/office/drawing/2014/main" id="{4C4F6393-89E7-3E5B-04FA-E889254E597E}"/>
                  </a:ext>
                </a:extLst>
              </p:cNvPr>
              <p:cNvSpPr txBox="1"/>
              <p:nvPr/>
            </p:nvSpPr>
            <p:spPr>
              <a:xfrm>
                <a:off x="3899988" y="2158482"/>
                <a:ext cx="1344000" cy="826500"/>
              </a:xfrm>
              <a:prstGeom prst="rect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23544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" sz="1818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RPOs</a:t>
                </a:r>
                <a:r>
                  <a:rPr lang="en" sz="1818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, Universities, RIs, MUR, ANVUR</a:t>
                </a:r>
                <a:endParaRPr sz="1818" kern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" name="Google Shape;117;p19">
              <a:extLst>
                <a:ext uri="{FF2B5EF4-FFF2-40B4-BE49-F238E27FC236}">
                  <a16:creationId xmlns:a16="http://schemas.microsoft.com/office/drawing/2014/main" id="{3AF14126-1BE1-CFE2-1EF6-845F9556D6E8}"/>
                </a:ext>
              </a:extLst>
            </p:cNvPr>
            <p:cNvGrpSpPr/>
            <p:nvPr/>
          </p:nvGrpSpPr>
          <p:grpSpPr>
            <a:xfrm>
              <a:off x="2429255" y="2574456"/>
              <a:ext cx="1068600" cy="1068605"/>
              <a:chOff x="2859873" y="853971"/>
              <a:chExt cx="1068600" cy="1068605"/>
            </a:xfrm>
          </p:grpSpPr>
          <p:sp>
            <p:nvSpPr>
              <p:cNvPr id="32" name="Google Shape;118;p19">
                <a:extLst>
                  <a:ext uri="{FF2B5EF4-FFF2-40B4-BE49-F238E27FC236}">
                    <a16:creationId xmlns:a16="http://schemas.microsoft.com/office/drawing/2014/main" id="{C0B6BE44-0EA9-0D7C-DA35-D9F7D44AB2BC}"/>
                  </a:ext>
                </a:extLst>
              </p:cNvPr>
              <p:cNvSpPr/>
              <p:nvPr/>
            </p:nvSpPr>
            <p:spPr>
              <a:xfrm>
                <a:off x="2859873" y="853971"/>
                <a:ext cx="1068600" cy="106860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19;p19">
                <a:extLst>
                  <a:ext uri="{FF2B5EF4-FFF2-40B4-BE49-F238E27FC236}">
                    <a16:creationId xmlns:a16="http://schemas.microsoft.com/office/drawing/2014/main" id="{76C4FB0C-22AA-231B-35A6-416FBF764A9C}"/>
                  </a:ext>
                </a:extLst>
              </p:cNvPr>
              <p:cNvSpPr txBox="1"/>
              <p:nvPr/>
            </p:nvSpPr>
            <p:spPr>
              <a:xfrm>
                <a:off x="2936375" y="1022276"/>
                <a:ext cx="915600" cy="9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23544">
                  <a:spcAft>
                    <a:spcPts val="600"/>
                  </a:spcAft>
                </a:pPr>
                <a:r>
                  <a:rPr lang="it-IT" sz="1212" kern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Research</a:t>
                </a:r>
                <a:r>
                  <a:rPr lang="it-IT" sz="1212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it-IT" sz="1212" kern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results</a:t>
                </a:r>
                <a:endParaRPr sz="1818" kern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" name="Google Shape;120;p19">
              <a:extLst>
                <a:ext uri="{FF2B5EF4-FFF2-40B4-BE49-F238E27FC236}">
                  <a16:creationId xmlns:a16="http://schemas.microsoft.com/office/drawing/2014/main" id="{FC99A6CA-FBF4-EF9B-A519-A3ED7B8C8BCE}"/>
                </a:ext>
              </a:extLst>
            </p:cNvPr>
            <p:cNvGrpSpPr/>
            <p:nvPr/>
          </p:nvGrpSpPr>
          <p:grpSpPr>
            <a:xfrm>
              <a:off x="2860049" y="4454537"/>
              <a:ext cx="1075168" cy="1068600"/>
              <a:chOff x="1956627" y="-12105"/>
              <a:chExt cx="1075168" cy="1068600"/>
            </a:xfrm>
          </p:grpSpPr>
          <p:sp>
            <p:nvSpPr>
              <p:cNvPr id="30" name="Google Shape;121;p19">
                <a:extLst>
                  <a:ext uri="{FF2B5EF4-FFF2-40B4-BE49-F238E27FC236}">
                    <a16:creationId xmlns:a16="http://schemas.microsoft.com/office/drawing/2014/main" id="{9BA1BC03-4DF0-23EE-A0D3-EFD0ABE322EC}"/>
                  </a:ext>
                </a:extLst>
              </p:cNvPr>
              <p:cNvSpPr/>
              <p:nvPr/>
            </p:nvSpPr>
            <p:spPr>
              <a:xfrm>
                <a:off x="1956627" y="-12105"/>
                <a:ext cx="1068600" cy="1068600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2;p19">
                <a:extLst>
                  <a:ext uri="{FF2B5EF4-FFF2-40B4-BE49-F238E27FC236}">
                    <a16:creationId xmlns:a16="http://schemas.microsoft.com/office/drawing/2014/main" id="{1C77B59F-602A-5904-D82D-398A0321A66A}"/>
                  </a:ext>
                </a:extLst>
              </p:cNvPr>
              <p:cNvSpPr txBox="1"/>
              <p:nvPr/>
            </p:nvSpPr>
            <p:spPr>
              <a:xfrm>
                <a:off x="1956629" y="79999"/>
                <a:ext cx="1075166" cy="9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23544">
                  <a:spcAft>
                    <a:spcPts val="600"/>
                  </a:spcAft>
                </a:pPr>
                <a:r>
                  <a:rPr lang="it-IT" sz="1212" kern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Research</a:t>
                </a:r>
                <a:r>
                  <a:rPr lang="it-IT" sz="1212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it-IT" sz="1212" kern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assessment</a:t>
                </a:r>
                <a:endParaRPr sz="1212" kern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" name="Google Shape;123;p19">
              <a:extLst>
                <a:ext uri="{FF2B5EF4-FFF2-40B4-BE49-F238E27FC236}">
                  <a16:creationId xmlns:a16="http://schemas.microsoft.com/office/drawing/2014/main" id="{14141A50-2A4F-4EAB-958C-3B441B6965CD}"/>
                </a:ext>
              </a:extLst>
            </p:cNvPr>
            <p:cNvGrpSpPr/>
            <p:nvPr/>
          </p:nvGrpSpPr>
          <p:grpSpPr>
            <a:xfrm>
              <a:off x="6952053" y="3115494"/>
              <a:ext cx="1068600" cy="1068600"/>
              <a:chOff x="2859873" y="853971"/>
              <a:chExt cx="1068600" cy="1068600"/>
            </a:xfrm>
          </p:grpSpPr>
          <p:sp>
            <p:nvSpPr>
              <p:cNvPr id="28" name="Google Shape;124;p19">
                <a:extLst>
                  <a:ext uri="{FF2B5EF4-FFF2-40B4-BE49-F238E27FC236}">
                    <a16:creationId xmlns:a16="http://schemas.microsoft.com/office/drawing/2014/main" id="{89E6C363-87E0-A01A-985B-2BF77BC02FE6}"/>
                  </a:ext>
                </a:extLst>
              </p:cNvPr>
              <p:cNvSpPr/>
              <p:nvPr/>
            </p:nvSpPr>
            <p:spPr>
              <a:xfrm>
                <a:off x="2859873" y="853971"/>
                <a:ext cx="1068600" cy="1068600"/>
              </a:xfrm>
              <a:prstGeom prst="ellipse">
                <a:avLst/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5;p19">
                <a:extLst>
                  <a:ext uri="{FF2B5EF4-FFF2-40B4-BE49-F238E27FC236}">
                    <a16:creationId xmlns:a16="http://schemas.microsoft.com/office/drawing/2014/main" id="{691DC6C6-9C04-F4B3-B595-35648BD3E723}"/>
                  </a:ext>
                </a:extLst>
              </p:cNvPr>
              <p:cNvSpPr txBox="1"/>
              <p:nvPr/>
            </p:nvSpPr>
            <p:spPr>
              <a:xfrm>
                <a:off x="2936375" y="968151"/>
                <a:ext cx="915600" cy="9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23544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" sz="1212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Infrastructure </a:t>
                </a:r>
                <a:r>
                  <a:rPr lang="en" sz="1212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and</a:t>
                </a:r>
                <a:r>
                  <a:rPr lang="en" sz="1212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" sz="1212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</a:t>
                </a:r>
                <a:r>
                  <a:rPr lang="en" sz="1212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ervices</a:t>
                </a: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6" name="Google Shape;127;p19">
              <a:extLst>
                <a:ext uri="{FF2B5EF4-FFF2-40B4-BE49-F238E27FC236}">
                  <a16:creationId xmlns:a16="http://schemas.microsoft.com/office/drawing/2014/main" id="{DC6DBA6C-688C-20ED-906C-7D1BD83DEC85}"/>
                </a:ext>
              </a:extLst>
            </p:cNvPr>
            <p:cNvSpPr/>
            <p:nvPr/>
          </p:nvSpPr>
          <p:spPr>
            <a:xfrm>
              <a:off x="6299275" y="4636129"/>
              <a:ext cx="1068600" cy="10686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9;p19">
              <a:extLst>
                <a:ext uri="{FF2B5EF4-FFF2-40B4-BE49-F238E27FC236}">
                  <a16:creationId xmlns:a16="http://schemas.microsoft.com/office/drawing/2014/main" id="{92BC0D0D-E1FB-65D3-F871-10007781A387}"/>
                </a:ext>
              </a:extLst>
            </p:cNvPr>
            <p:cNvGrpSpPr/>
            <p:nvPr/>
          </p:nvGrpSpPr>
          <p:grpSpPr>
            <a:xfrm>
              <a:off x="6500077" y="1513644"/>
              <a:ext cx="1068602" cy="1068600"/>
              <a:chOff x="5015023" y="-367029"/>
              <a:chExt cx="1068602" cy="1068600"/>
            </a:xfrm>
          </p:grpSpPr>
          <p:sp>
            <p:nvSpPr>
              <p:cNvPr id="24" name="Google Shape;130;p19">
                <a:extLst>
                  <a:ext uri="{FF2B5EF4-FFF2-40B4-BE49-F238E27FC236}">
                    <a16:creationId xmlns:a16="http://schemas.microsoft.com/office/drawing/2014/main" id="{0CBEC27F-414D-1396-89D0-F6A009CB2E8D}"/>
                  </a:ext>
                </a:extLst>
              </p:cNvPr>
              <p:cNvSpPr/>
              <p:nvPr/>
            </p:nvSpPr>
            <p:spPr>
              <a:xfrm>
                <a:off x="5015023" y="-367029"/>
                <a:ext cx="1068600" cy="1068600"/>
              </a:xfrm>
              <a:prstGeom prst="ellipse">
                <a:avLst/>
              </a:prstGeom>
              <a:solidFill>
                <a:srgbClr val="A64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1;p19">
                <a:extLst>
                  <a:ext uri="{FF2B5EF4-FFF2-40B4-BE49-F238E27FC236}">
                    <a16:creationId xmlns:a16="http://schemas.microsoft.com/office/drawing/2014/main" id="{479304ED-9E6D-9EC5-C1EE-7F78C36E3A91}"/>
                  </a:ext>
                </a:extLst>
              </p:cNvPr>
              <p:cNvSpPr txBox="1"/>
              <p:nvPr/>
            </p:nvSpPr>
            <p:spPr>
              <a:xfrm>
                <a:off x="5091525" y="-282875"/>
                <a:ext cx="992100" cy="9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23544">
                  <a:spcAft>
                    <a:spcPts val="600"/>
                  </a:spcAft>
                </a:pPr>
                <a:r>
                  <a:rPr lang="en" sz="1212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Education</a:t>
                </a:r>
                <a:r>
                  <a:rPr lang="en" sz="1818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sz="1818" kern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DD2F26B4-5B89-7E83-56E5-D52120A3E6F1}"/>
                </a:ext>
              </a:extLst>
            </p:cNvPr>
            <p:cNvGrpSpPr/>
            <p:nvPr/>
          </p:nvGrpSpPr>
          <p:grpSpPr>
            <a:xfrm>
              <a:off x="5008452" y="881964"/>
              <a:ext cx="1068600" cy="1068600"/>
              <a:chOff x="5008452" y="881964"/>
              <a:chExt cx="1068600" cy="1068600"/>
            </a:xfrm>
          </p:grpSpPr>
          <p:sp>
            <p:nvSpPr>
              <p:cNvPr id="13" name="Google Shape;132;p19">
                <a:extLst>
                  <a:ext uri="{FF2B5EF4-FFF2-40B4-BE49-F238E27FC236}">
                    <a16:creationId xmlns:a16="http://schemas.microsoft.com/office/drawing/2014/main" id="{A2B7C12D-A01B-453C-8A62-36875A1B0E1A}"/>
                  </a:ext>
                </a:extLst>
              </p:cNvPr>
              <p:cNvSpPr/>
              <p:nvPr/>
            </p:nvSpPr>
            <p:spPr>
              <a:xfrm>
                <a:off x="5008452" y="881964"/>
                <a:ext cx="1068600" cy="1068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3;p19">
                <a:extLst>
                  <a:ext uri="{FF2B5EF4-FFF2-40B4-BE49-F238E27FC236}">
                    <a16:creationId xmlns:a16="http://schemas.microsoft.com/office/drawing/2014/main" id="{3A215E23-42BD-83FD-D9F1-7551CB63E760}"/>
                  </a:ext>
                </a:extLst>
              </p:cNvPr>
              <p:cNvSpPr txBox="1"/>
              <p:nvPr/>
            </p:nvSpPr>
            <p:spPr>
              <a:xfrm>
                <a:off x="5047590" y="982616"/>
                <a:ext cx="915600" cy="9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23544">
                  <a:spcAft>
                    <a:spcPts val="600"/>
                  </a:spcAft>
                </a:pPr>
                <a:r>
                  <a:rPr lang="en" sz="1212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Regulating policies</a:t>
                </a:r>
                <a:r>
                  <a:rPr lang="en" sz="1212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sz="1212" kern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" name="Google Shape;134;p19">
              <a:extLst>
                <a:ext uri="{FF2B5EF4-FFF2-40B4-BE49-F238E27FC236}">
                  <a16:creationId xmlns:a16="http://schemas.microsoft.com/office/drawing/2014/main" id="{71528701-8806-DBE2-5973-9F5C4F6C3467}"/>
                </a:ext>
              </a:extLst>
            </p:cNvPr>
            <p:cNvGrpSpPr/>
            <p:nvPr/>
          </p:nvGrpSpPr>
          <p:grpSpPr>
            <a:xfrm>
              <a:off x="4452841" y="5206341"/>
              <a:ext cx="1068600" cy="1069563"/>
              <a:chOff x="2040263" y="976632"/>
              <a:chExt cx="1068600" cy="1069563"/>
            </a:xfrm>
          </p:grpSpPr>
          <p:sp>
            <p:nvSpPr>
              <p:cNvPr id="22" name="Google Shape;135;p19">
                <a:extLst>
                  <a:ext uri="{FF2B5EF4-FFF2-40B4-BE49-F238E27FC236}">
                    <a16:creationId xmlns:a16="http://schemas.microsoft.com/office/drawing/2014/main" id="{0E0658C5-59A8-0424-6EA7-59FC4ACA212F}"/>
                  </a:ext>
                </a:extLst>
              </p:cNvPr>
              <p:cNvSpPr/>
              <p:nvPr/>
            </p:nvSpPr>
            <p:spPr>
              <a:xfrm>
                <a:off x="2040263" y="976632"/>
                <a:ext cx="1068600" cy="1068600"/>
              </a:xfrm>
              <a:prstGeom prst="ellipse">
                <a:avLst/>
              </a:pr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6;p19">
                <a:extLst>
                  <a:ext uri="{FF2B5EF4-FFF2-40B4-BE49-F238E27FC236}">
                    <a16:creationId xmlns:a16="http://schemas.microsoft.com/office/drawing/2014/main" id="{6AA4D8EF-4C3D-6367-3D7D-173E6FADB045}"/>
                  </a:ext>
                </a:extLst>
              </p:cNvPr>
              <p:cNvSpPr txBox="1"/>
              <p:nvPr/>
            </p:nvSpPr>
            <p:spPr>
              <a:xfrm>
                <a:off x="2090841" y="1145895"/>
                <a:ext cx="915600" cy="9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23544">
                  <a:spcAft>
                    <a:spcPts val="600"/>
                  </a:spcAft>
                </a:pPr>
                <a:r>
                  <a:rPr lang="it-IT" sz="1010" kern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Participation</a:t>
                </a:r>
                <a:r>
                  <a:rPr lang="it-IT" sz="1010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in EU data </a:t>
                </a:r>
                <a:r>
                  <a:rPr lang="it-IT" sz="1010" kern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spaces</a:t>
                </a:r>
                <a:r>
                  <a:rPr lang="it-IT" sz="1010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it-IT" sz="1010" kern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related</a:t>
                </a:r>
                <a:r>
                  <a:rPr lang="it-IT" sz="1010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activities </a:t>
                </a:r>
                <a:endParaRPr sz="1010" kern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7" name="Google Shape;143;p19">
              <a:extLst>
                <a:ext uri="{FF2B5EF4-FFF2-40B4-BE49-F238E27FC236}">
                  <a16:creationId xmlns:a16="http://schemas.microsoft.com/office/drawing/2014/main" id="{23B549F5-0BF2-290F-1E79-8ECFA8215005}"/>
                </a:ext>
              </a:extLst>
            </p:cNvPr>
            <p:cNvGrpSpPr/>
            <p:nvPr/>
          </p:nvGrpSpPr>
          <p:grpSpPr>
            <a:xfrm>
              <a:off x="3474543" y="1053749"/>
              <a:ext cx="1141802" cy="1072829"/>
              <a:chOff x="2859873" y="853971"/>
              <a:chExt cx="1141802" cy="1072829"/>
            </a:xfrm>
          </p:grpSpPr>
          <p:sp>
            <p:nvSpPr>
              <p:cNvPr id="18" name="Google Shape;144;p19">
                <a:extLst>
                  <a:ext uri="{FF2B5EF4-FFF2-40B4-BE49-F238E27FC236}">
                    <a16:creationId xmlns:a16="http://schemas.microsoft.com/office/drawing/2014/main" id="{C0FBA224-71C7-0178-4416-85B981CE9AD2}"/>
                  </a:ext>
                </a:extLst>
              </p:cNvPr>
              <p:cNvSpPr/>
              <p:nvPr/>
            </p:nvSpPr>
            <p:spPr>
              <a:xfrm>
                <a:off x="2859873" y="853971"/>
                <a:ext cx="1068600" cy="10686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45;p19">
                <a:extLst>
                  <a:ext uri="{FF2B5EF4-FFF2-40B4-BE49-F238E27FC236}">
                    <a16:creationId xmlns:a16="http://schemas.microsoft.com/office/drawing/2014/main" id="{8317C179-DA86-FC29-CE85-615218375914}"/>
                  </a:ext>
                </a:extLst>
              </p:cNvPr>
              <p:cNvSpPr txBox="1"/>
              <p:nvPr/>
            </p:nvSpPr>
            <p:spPr>
              <a:xfrm>
                <a:off x="2859875" y="1026500"/>
                <a:ext cx="1141800" cy="9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23544">
                  <a:spcAft>
                    <a:spcPts val="600"/>
                  </a:spcAft>
                </a:pPr>
                <a:r>
                  <a:rPr lang="en" sz="1212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General measures</a:t>
                </a:r>
                <a:endParaRPr sz="1818" kern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6" name="Google Shape;145;p19">
              <a:extLst>
                <a:ext uri="{FF2B5EF4-FFF2-40B4-BE49-F238E27FC236}">
                  <a16:creationId xmlns:a16="http://schemas.microsoft.com/office/drawing/2014/main" id="{39D3933C-CD1C-3AA6-1CCE-5AE035222C7D}"/>
                </a:ext>
              </a:extLst>
            </p:cNvPr>
            <p:cNvSpPr txBox="1"/>
            <p:nvPr/>
          </p:nvSpPr>
          <p:spPr>
            <a:xfrm>
              <a:off x="6344553" y="4836614"/>
              <a:ext cx="1141800" cy="9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23544">
                <a:spcAft>
                  <a:spcPts val="600"/>
                </a:spcAft>
              </a:pPr>
              <a:r>
                <a:rPr lang="it-IT" sz="1212" kern="1200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Research</a:t>
              </a:r>
              <a:endParaRPr sz="1818" kern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endParaRPr sz="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ECD24CD-93E1-6300-C513-87F852CB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EB9720-ACC8-E5AD-AA76-30309D24F70E}"/>
              </a:ext>
            </a:extLst>
          </p:cNvPr>
          <p:cNvSpPr txBox="1"/>
          <p:nvPr/>
        </p:nvSpPr>
        <p:spPr>
          <a:xfrm>
            <a:off x="121023" y="301278"/>
            <a:ext cx="5062775" cy="2997744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ea typeface="Times New Roman" panose="02020603050405020304" pitchFamily="18" charset="0"/>
              </a:rPr>
              <a:t>                 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Open Science</a:t>
            </a:r>
            <a:endParaRPr lang="it-IT" sz="2800" dirty="0">
              <a:effectLst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i="1" dirty="0">
                <a:effectLst/>
                <a:ea typeface="Times New Roman" panose="02020603050405020304" pitchFamily="18" charset="0"/>
              </a:rPr>
              <a:t>Approach to the scientific process based on open cooperative work, tools and diffusing</a:t>
            </a:r>
            <a:r>
              <a:rPr lang="it-IT" sz="2400" i="1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knowledge</a:t>
            </a:r>
            <a:endParaRPr lang="it-IT" sz="2400" i="1" dirty="0">
              <a:effectLst/>
              <a:ea typeface="Times New Roman" panose="02020603050405020304" pitchFamily="18" charset="0"/>
            </a:endParaRPr>
          </a:p>
          <a:p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000" i="1" dirty="0">
                <a:effectLst/>
                <a:ea typeface="Times New Roman" panose="02020603050405020304" pitchFamily="18" charset="0"/>
              </a:rPr>
              <a:t>[SOURCE: Proposal for a REGULATION OF THE EUROPEAN PARLIAMENT AND OF THE</a:t>
            </a:r>
            <a:r>
              <a:rPr lang="it-IT" sz="1000" dirty="0">
                <a:ea typeface="Times New Roman" panose="02020603050405020304" pitchFamily="18" charset="0"/>
              </a:rPr>
              <a:t>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COUNCIL establishing Horizon Europe -the Framework </a:t>
            </a:r>
            <a:r>
              <a:rPr lang="en-US" sz="1000" i="1" dirty="0" err="1">
                <a:effectLst/>
                <a:ea typeface="Times New Roman" panose="02020603050405020304" pitchFamily="18" charset="0"/>
              </a:rPr>
              <a:t>Programme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 for Research and</a:t>
            </a:r>
            <a:r>
              <a:rPr lang="it-IT" sz="1000" dirty="0">
                <a:ea typeface="Times New Roman" panose="02020603050405020304" pitchFamily="18" charset="0"/>
              </a:rPr>
              <a:t>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Innovation, laying down its rules for participation and dissemination, 11251/1/20 REV 1.</a:t>
            </a:r>
            <a:endParaRPr lang="it-IT" sz="1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0F672B2-438D-06F1-EFF7-E295ED955F5C}"/>
              </a:ext>
            </a:extLst>
          </p:cNvPr>
          <p:cNvSpPr txBox="1"/>
          <p:nvPr/>
        </p:nvSpPr>
        <p:spPr>
          <a:xfrm>
            <a:off x="41274" y="3667968"/>
            <a:ext cx="59644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La transizione verso la scienza aperta come normalità necessita </a:t>
            </a:r>
            <a:r>
              <a:rPr lang="it-IT" sz="2800" b="1" dirty="0"/>
              <a:t>cambiamenti lungo molteplici dimensioni </a:t>
            </a:r>
            <a:r>
              <a:rPr lang="it-IT" sz="2800" dirty="0"/>
              <a:t>e richiede  </a:t>
            </a:r>
            <a:r>
              <a:rPr lang="it-IT" sz="2800" b="1" dirty="0"/>
              <a:t>il coinvolgimento di molteplici attori</a:t>
            </a:r>
          </a:p>
        </p:txBody>
      </p:sp>
    </p:spTree>
    <p:extLst>
      <p:ext uri="{BB962C8B-B14F-4D97-AF65-F5344CB8AC3E}">
        <p14:creationId xmlns:p14="http://schemas.microsoft.com/office/powerpoint/2010/main" val="16217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A08338-5F48-B032-7083-6847C202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ad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ADC5CA-F8C0-7E3D-9260-5B93D7AE6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082" y="2003990"/>
            <a:ext cx="5320594" cy="251834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dirty="0"/>
              <a:t>Piano a breve termine(1 anno)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Processi di identificazione delle attività già in corso rispetto al piano a breve termine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DDDF7-E102-E365-2C9D-F9049169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8093" y="6393640"/>
            <a:ext cx="5177852" cy="365125"/>
          </a:xfrm>
        </p:spPr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FBF1373-E050-44BB-0E3E-D694F5E95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831916"/>
            <a:ext cx="6844596" cy="389302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4CA922-68B4-A4A0-8B33-2EACBB3A198B}"/>
              </a:ext>
            </a:extLst>
          </p:cNvPr>
          <p:cNvSpPr txBox="1"/>
          <p:nvPr/>
        </p:nvSpPr>
        <p:spPr>
          <a:xfrm>
            <a:off x="7387018" y="1244030"/>
            <a:ext cx="450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Azioni abilitanti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4A87D2-2EB7-1D12-C71F-2348ECC2D0A3}"/>
              </a:ext>
            </a:extLst>
          </p:cNvPr>
          <p:cNvSpPr txBox="1"/>
          <p:nvPr/>
        </p:nvSpPr>
        <p:spPr>
          <a:xfrm>
            <a:off x="7454789" y="4297807"/>
            <a:ext cx="49498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chemeClr val="accent1"/>
                </a:solidFill>
              </a:rPr>
              <a:t>Azioni la cui necessità è nota da tempo ma che non sono ancora state realizzate </a:t>
            </a:r>
          </a:p>
          <a:p>
            <a:pPr marL="0" indent="0">
              <a:buNone/>
            </a:pPr>
            <a:endParaRPr lang="it-IT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chemeClr val="accent1"/>
                </a:solidFill>
              </a:rPr>
              <a:t>Molte non richiedono finanziamenti aggiuntivi 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1E544D6-642C-DF86-D864-700BF2E17D49}"/>
              </a:ext>
            </a:extLst>
          </p:cNvPr>
          <p:cNvSpPr txBox="1"/>
          <p:nvPr/>
        </p:nvSpPr>
        <p:spPr>
          <a:xfrm>
            <a:off x="1364105" y="5812017"/>
            <a:ext cx="589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/>
              <a:t>Disponibili nel sito </a:t>
            </a:r>
            <a:r>
              <a:rPr lang="it-IT" sz="2200" b="1" dirty="0" err="1"/>
              <a:t>www.open-science.it</a:t>
            </a:r>
            <a:endParaRPr lang="it-IT" sz="22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541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1A17B6-9D5D-DE2E-4335-74C2D2B3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Un </a:t>
            </a:r>
            <a:r>
              <a:rPr lang="en-US" sz="4400" dirty="0" err="1"/>
              <a:t>esempio</a:t>
            </a:r>
            <a:r>
              <a:rPr lang="en-US" sz="4400" dirty="0"/>
              <a:t>: </a:t>
            </a:r>
            <a:r>
              <a:rPr lang="en-US" sz="4400" dirty="0" err="1"/>
              <a:t>Indicazioni</a:t>
            </a:r>
            <a:r>
              <a:rPr lang="en-US" sz="4400" dirty="0"/>
              <a:t>  </a:t>
            </a:r>
            <a:r>
              <a:rPr lang="en-US" sz="4400" dirty="0" err="1"/>
              <a:t>regolamentari</a:t>
            </a:r>
            <a:endParaRPr lang="en-US" sz="44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2664292-9430-EB6D-DFB3-10451B99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507453"/>
            <a:ext cx="5265974" cy="2140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SeconSecondo convegno nazionale del gruppo di lavoro Open Science della CoPER do convegno nazionale del gruppo di lavoro Open Science della CoPER, Frascati, 28-29 Novembre 2024 </a:t>
            </a:r>
            <a:endParaRPr lang="en-US" sz="900" kern="120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B35FB22-2850-2D1A-F4E1-274963491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196" y="625683"/>
            <a:ext cx="6400833" cy="57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6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FCF9D3-D3B0-8F60-F7B0-6E519477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8" y="2345916"/>
            <a:ext cx="5584372" cy="1325563"/>
          </a:xfrm>
        </p:spPr>
        <p:txBody>
          <a:bodyPr/>
          <a:lstStyle/>
          <a:p>
            <a:r>
              <a:rPr lang="it-IT" dirty="0"/>
              <a:t>Un altro esempio:</a:t>
            </a:r>
            <a:br>
              <a:rPr lang="it-IT" dirty="0"/>
            </a:br>
            <a:r>
              <a:rPr lang="it-IT" dirty="0"/>
              <a:t>Infrastrutture e servizi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F10C31-CE94-71F1-DB7C-6A442D283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70D01A0-ABC5-32AE-CF79-974C42197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412" y="656934"/>
            <a:ext cx="6160116" cy="152012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4E501B5-5F66-DC81-5F56-6A8706004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829" y="2206616"/>
            <a:ext cx="5330699" cy="40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290F40-E095-DCEC-663C-94BCA865F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8C614319-0765-B5AE-5A74-777E6EF46FAD}"/>
              </a:ext>
            </a:extLst>
          </p:cNvPr>
          <p:cNvGrpSpPr/>
          <p:nvPr/>
        </p:nvGrpSpPr>
        <p:grpSpPr>
          <a:xfrm>
            <a:off x="5392270" y="1062593"/>
            <a:ext cx="6007376" cy="5293757"/>
            <a:chOff x="2429255" y="881964"/>
            <a:chExt cx="5591398" cy="5393940"/>
          </a:xfrm>
        </p:grpSpPr>
        <p:sp>
          <p:nvSpPr>
            <p:cNvPr id="6" name="Google Shape;110;p19">
              <a:extLst>
                <a:ext uri="{FF2B5EF4-FFF2-40B4-BE49-F238E27FC236}">
                  <a16:creationId xmlns:a16="http://schemas.microsoft.com/office/drawing/2014/main" id="{268F897D-F335-AB37-63F5-AEB26771BAE8}"/>
                </a:ext>
              </a:extLst>
            </p:cNvPr>
            <p:cNvSpPr txBox="1"/>
            <p:nvPr/>
          </p:nvSpPr>
          <p:spPr>
            <a:xfrm>
              <a:off x="6543008" y="2890057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23544">
                <a:spcAft>
                  <a:spcPts val="600"/>
                </a:spcAft>
              </a:pPr>
              <a:r>
                <a:rPr lang="en" sz="1818" kern="120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112;p19">
              <a:extLst>
                <a:ext uri="{FF2B5EF4-FFF2-40B4-BE49-F238E27FC236}">
                  <a16:creationId xmlns:a16="http://schemas.microsoft.com/office/drawing/2014/main" id="{98B56299-141D-828B-E368-281C7A11651D}"/>
                </a:ext>
              </a:extLst>
            </p:cNvPr>
            <p:cNvSpPr/>
            <p:nvPr/>
          </p:nvSpPr>
          <p:spPr>
            <a:xfrm rot="16200000">
              <a:off x="3032357" y="1420378"/>
              <a:ext cx="4251549" cy="4422506"/>
            </a:xfrm>
            <a:prstGeom prst="ellipse">
              <a:avLst/>
            </a:prstGeom>
            <a:noFill/>
            <a:ln w="19050" cap="flat" cmpd="sng">
              <a:solidFill>
                <a:srgbClr val="1D7E7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14;p19">
              <a:extLst>
                <a:ext uri="{FF2B5EF4-FFF2-40B4-BE49-F238E27FC236}">
                  <a16:creationId xmlns:a16="http://schemas.microsoft.com/office/drawing/2014/main" id="{4AF4B1AB-ECB0-3E86-C473-7A71D45D1E18}"/>
                </a:ext>
              </a:extLst>
            </p:cNvPr>
            <p:cNvGrpSpPr/>
            <p:nvPr/>
          </p:nvGrpSpPr>
          <p:grpSpPr>
            <a:xfrm>
              <a:off x="3661425" y="1951527"/>
              <a:ext cx="3126469" cy="3153140"/>
              <a:chOff x="3664038" y="1648909"/>
              <a:chExt cx="1865680" cy="1830773"/>
            </a:xfrm>
          </p:grpSpPr>
          <p:sp>
            <p:nvSpPr>
              <p:cNvPr id="32" name="Google Shape;115;p19">
                <a:extLst>
                  <a:ext uri="{FF2B5EF4-FFF2-40B4-BE49-F238E27FC236}">
                    <a16:creationId xmlns:a16="http://schemas.microsoft.com/office/drawing/2014/main" id="{B448669C-DB1E-08FC-AC1D-7577B2E19CED}"/>
                  </a:ext>
                </a:extLst>
              </p:cNvPr>
              <p:cNvSpPr/>
              <p:nvPr/>
            </p:nvSpPr>
            <p:spPr>
              <a:xfrm>
                <a:off x="3664038" y="1648909"/>
                <a:ext cx="1865680" cy="1830773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  <a:effectLst>
                <a:outerShdw blurRad="228600" dist="50800" dir="5400000" algn="tl" rotWithShape="0">
                  <a:srgbClr val="000000">
                    <a:alpha val="549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16;p19">
                <a:extLst>
                  <a:ext uri="{FF2B5EF4-FFF2-40B4-BE49-F238E27FC236}">
                    <a16:creationId xmlns:a16="http://schemas.microsoft.com/office/drawing/2014/main" id="{5844C744-618A-F4CC-70DD-923A653711D0}"/>
                  </a:ext>
                </a:extLst>
              </p:cNvPr>
              <p:cNvSpPr txBox="1"/>
              <p:nvPr/>
            </p:nvSpPr>
            <p:spPr>
              <a:xfrm>
                <a:off x="3899988" y="2158482"/>
                <a:ext cx="1344000" cy="826500"/>
              </a:xfrm>
              <a:prstGeom prst="rect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23544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" sz="1818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RPOs</a:t>
                </a:r>
                <a:r>
                  <a:rPr lang="en" sz="1818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, Universities, RIs, MUR, ANVUR</a:t>
                </a:r>
                <a:endParaRPr sz="1818" kern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" name="Google Shape;117;p19">
              <a:extLst>
                <a:ext uri="{FF2B5EF4-FFF2-40B4-BE49-F238E27FC236}">
                  <a16:creationId xmlns:a16="http://schemas.microsoft.com/office/drawing/2014/main" id="{BC0AA50D-E7C9-7A74-0AF4-EEDD9620606B}"/>
                </a:ext>
              </a:extLst>
            </p:cNvPr>
            <p:cNvGrpSpPr/>
            <p:nvPr/>
          </p:nvGrpSpPr>
          <p:grpSpPr>
            <a:xfrm>
              <a:off x="2429255" y="2574456"/>
              <a:ext cx="1068600" cy="1068605"/>
              <a:chOff x="2859873" y="853971"/>
              <a:chExt cx="1068600" cy="1068605"/>
            </a:xfrm>
          </p:grpSpPr>
          <p:sp>
            <p:nvSpPr>
              <p:cNvPr id="30" name="Google Shape;118;p19">
                <a:extLst>
                  <a:ext uri="{FF2B5EF4-FFF2-40B4-BE49-F238E27FC236}">
                    <a16:creationId xmlns:a16="http://schemas.microsoft.com/office/drawing/2014/main" id="{11E7F73B-39D8-4983-172C-BC81ABF538DD}"/>
                  </a:ext>
                </a:extLst>
              </p:cNvPr>
              <p:cNvSpPr/>
              <p:nvPr/>
            </p:nvSpPr>
            <p:spPr>
              <a:xfrm>
                <a:off x="2859873" y="853971"/>
                <a:ext cx="1068600" cy="106860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19;p19">
                <a:extLst>
                  <a:ext uri="{FF2B5EF4-FFF2-40B4-BE49-F238E27FC236}">
                    <a16:creationId xmlns:a16="http://schemas.microsoft.com/office/drawing/2014/main" id="{36DB8F71-406B-95B2-50B9-8C77AF6F45F3}"/>
                  </a:ext>
                </a:extLst>
              </p:cNvPr>
              <p:cNvSpPr txBox="1"/>
              <p:nvPr/>
            </p:nvSpPr>
            <p:spPr>
              <a:xfrm>
                <a:off x="2936375" y="1022276"/>
                <a:ext cx="915600" cy="9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23544">
                  <a:spcAft>
                    <a:spcPts val="600"/>
                  </a:spcAft>
                </a:pPr>
                <a:r>
                  <a:rPr lang="it-IT" sz="1212" kern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Research</a:t>
                </a:r>
                <a:r>
                  <a:rPr lang="it-IT" sz="1212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it-IT" sz="1212" kern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results</a:t>
                </a:r>
                <a:endParaRPr sz="1818" kern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" name="Google Shape;120;p19">
              <a:extLst>
                <a:ext uri="{FF2B5EF4-FFF2-40B4-BE49-F238E27FC236}">
                  <a16:creationId xmlns:a16="http://schemas.microsoft.com/office/drawing/2014/main" id="{69341564-389B-290E-885E-CCC83C7482EE}"/>
                </a:ext>
              </a:extLst>
            </p:cNvPr>
            <p:cNvGrpSpPr/>
            <p:nvPr/>
          </p:nvGrpSpPr>
          <p:grpSpPr>
            <a:xfrm>
              <a:off x="2860049" y="4454537"/>
              <a:ext cx="1075168" cy="1068600"/>
              <a:chOff x="1956627" y="-12105"/>
              <a:chExt cx="1075168" cy="1068600"/>
            </a:xfrm>
          </p:grpSpPr>
          <p:sp>
            <p:nvSpPr>
              <p:cNvPr id="28" name="Google Shape;121;p19">
                <a:extLst>
                  <a:ext uri="{FF2B5EF4-FFF2-40B4-BE49-F238E27FC236}">
                    <a16:creationId xmlns:a16="http://schemas.microsoft.com/office/drawing/2014/main" id="{1552D49A-D617-7F55-8EFE-11302D2FDA2E}"/>
                  </a:ext>
                </a:extLst>
              </p:cNvPr>
              <p:cNvSpPr/>
              <p:nvPr/>
            </p:nvSpPr>
            <p:spPr>
              <a:xfrm>
                <a:off x="1956627" y="-12105"/>
                <a:ext cx="1068600" cy="1068600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2;p19">
                <a:extLst>
                  <a:ext uri="{FF2B5EF4-FFF2-40B4-BE49-F238E27FC236}">
                    <a16:creationId xmlns:a16="http://schemas.microsoft.com/office/drawing/2014/main" id="{76A0C75C-0124-8435-8DA4-4998D2A87B71}"/>
                  </a:ext>
                </a:extLst>
              </p:cNvPr>
              <p:cNvSpPr txBox="1"/>
              <p:nvPr/>
            </p:nvSpPr>
            <p:spPr>
              <a:xfrm>
                <a:off x="1956629" y="79999"/>
                <a:ext cx="1075166" cy="9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23544">
                  <a:spcAft>
                    <a:spcPts val="600"/>
                  </a:spcAft>
                </a:pPr>
                <a:r>
                  <a:rPr lang="it-IT" sz="1212" kern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Research</a:t>
                </a:r>
                <a:r>
                  <a:rPr lang="it-IT" sz="1212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it-IT" sz="1212" kern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assessment</a:t>
                </a:r>
                <a:endParaRPr sz="1212" kern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" name="Google Shape;123;p19">
              <a:extLst>
                <a:ext uri="{FF2B5EF4-FFF2-40B4-BE49-F238E27FC236}">
                  <a16:creationId xmlns:a16="http://schemas.microsoft.com/office/drawing/2014/main" id="{8A2EB3EC-1A2C-8971-3026-DF18F7DA2CA1}"/>
                </a:ext>
              </a:extLst>
            </p:cNvPr>
            <p:cNvGrpSpPr/>
            <p:nvPr/>
          </p:nvGrpSpPr>
          <p:grpSpPr>
            <a:xfrm>
              <a:off x="6952053" y="3115494"/>
              <a:ext cx="1068600" cy="1068600"/>
              <a:chOff x="2859873" y="853971"/>
              <a:chExt cx="1068600" cy="1068600"/>
            </a:xfrm>
          </p:grpSpPr>
          <p:sp>
            <p:nvSpPr>
              <p:cNvPr id="26" name="Google Shape;124;p19">
                <a:extLst>
                  <a:ext uri="{FF2B5EF4-FFF2-40B4-BE49-F238E27FC236}">
                    <a16:creationId xmlns:a16="http://schemas.microsoft.com/office/drawing/2014/main" id="{1E7D50AF-C4CD-6912-25DD-4EA06158817C}"/>
                  </a:ext>
                </a:extLst>
              </p:cNvPr>
              <p:cNvSpPr/>
              <p:nvPr/>
            </p:nvSpPr>
            <p:spPr>
              <a:xfrm>
                <a:off x="2859873" y="853971"/>
                <a:ext cx="1068600" cy="1068600"/>
              </a:xfrm>
              <a:prstGeom prst="ellipse">
                <a:avLst/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5;p19">
                <a:extLst>
                  <a:ext uri="{FF2B5EF4-FFF2-40B4-BE49-F238E27FC236}">
                    <a16:creationId xmlns:a16="http://schemas.microsoft.com/office/drawing/2014/main" id="{089C4F11-E74B-8017-4116-95BE84628CB3}"/>
                  </a:ext>
                </a:extLst>
              </p:cNvPr>
              <p:cNvSpPr txBox="1"/>
              <p:nvPr/>
            </p:nvSpPr>
            <p:spPr>
              <a:xfrm>
                <a:off x="2936375" y="968151"/>
                <a:ext cx="915600" cy="9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23544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" sz="1212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Infrastructure </a:t>
                </a:r>
                <a:r>
                  <a:rPr lang="en" sz="1212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and</a:t>
                </a:r>
                <a:r>
                  <a:rPr lang="en" sz="1212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" sz="1212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</a:t>
                </a:r>
                <a:r>
                  <a:rPr lang="en" sz="1212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ervices</a:t>
                </a: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2" name="Google Shape;127;p19">
              <a:extLst>
                <a:ext uri="{FF2B5EF4-FFF2-40B4-BE49-F238E27FC236}">
                  <a16:creationId xmlns:a16="http://schemas.microsoft.com/office/drawing/2014/main" id="{BB6EEA8B-B1BA-B123-7687-3821665DABFB}"/>
                </a:ext>
              </a:extLst>
            </p:cNvPr>
            <p:cNvSpPr/>
            <p:nvPr/>
          </p:nvSpPr>
          <p:spPr>
            <a:xfrm>
              <a:off x="6299275" y="4636129"/>
              <a:ext cx="1068600" cy="10686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29;p19">
              <a:extLst>
                <a:ext uri="{FF2B5EF4-FFF2-40B4-BE49-F238E27FC236}">
                  <a16:creationId xmlns:a16="http://schemas.microsoft.com/office/drawing/2014/main" id="{FF3DA58C-600B-DEA5-E7F6-0B8CCF5993AA}"/>
                </a:ext>
              </a:extLst>
            </p:cNvPr>
            <p:cNvGrpSpPr/>
            <p:nvPr/>
          </p:nvGrpSpPr>
          <p:grpSpPr>
            <a:xfrm>
              <a:off x="6500077" y="1513644"/>
              <a:ext cx="1068602" cy="1068600"/>
              <a:chOff x="5015023" y="-367029"/>
              <a:chExt cx="1068602" cy="1068600"/>
            </a:xfrm>
          </p:grpSpPr>
          <p:sp>
            <p:nvSpPr>
              <p:cNvPr id="24" name="Google Shape;130;p19">
                <a:extLst>
                  <a:ext uri="{FF2B5EF4-FFF2-40B4-BE49-F238E27FC236}">
                    <a16:creationId xmlns:a16="http://schemas.microsoft.com/office/drawing/2014/main" id="{4FFBFB7D-F78A-998A-BCB4-82C5562E610A}"/>
                  </a:ext>
                </a:extLst>
              </p:cNvPr>
              <p:cNvSpPr/>
              <p:nvPr/>
            </p:nvSpPr>
            <p:spPr>
              <a:xfrm>
                <a:off x="5015023" y="-367029"/>
                <a:ext cx="1068600" cy="1068600"/>
              </a:xfrm>
              <a:prstGeom prst="ellipse">
                <a:avLst/>
              </a:prstGeom>
              <a:solidFill>
                <a:srgbClr val="A64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1;p19">
                <a:extLst>
                  <a:ext uri="{FF2B5EF4-FFF2-40B4-BE49-F238E27FC236}">
                    <a16:creationId xmlns:a16="http://schemas.microsoft.com/office/drawing/2014/main" id="{CF272051-4145-DF74-37AD-3924219C8D33}"/>
                  </a:ext>
                </a:extLst>
              </p:cNvPr>
              <p:cNvSpPr txBox="1"/>
              <p:nvPr/>
            </p:nvSpPr>
            <p:spPr>
              <a:xfrm>
                <a:off x="5091525" y="-282875"/>
                <a:ext cx="992100" cy="9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23544">
                  <a:spcAft>
                    <a:spcPts val="600"/>
                  </a:spcAft>
                </a:pPr>
                <a:r>
                  <a:rPr lang="en" sz="1212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Education</a:t>
                </a:r>
                <a:r>
                  <a:rPr lang="en" sz="1818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sz="1818" kern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077588C4-1E38-2402-4096-2374FEF53FCD}"/>
                </a:ext>
              </a:extLst>
            </p:cNvPr>
            <p:cNvGrpSpPr/>
            <p:nvPr/>
          </p:nvGrpSpPr>
          <p:grpSpPr>
            <a:xfrm>
              <a:off x="5008452" y="881964"/>
              <a:ext cx="1068600" cy="1068600"/>
              <a:chOff x="5008452" y="881964"/>
              <a:chExt cx="1068600" cy="1068600"/>
            </a:xfrm>
          </p:grpSpPr>
          <p:sp>
            <p:nvSpPr>
              <p:cNvPr id="22" name="Google Shape;132;p19">
                <a:extLst>
                  <a:ext uri="{FF2B5EF4-FFF2-40B4-BE49-F238E27FC236}">
                    <a16:creationId xmlns:a16="http://schemas.microsoft.com/office/drawing/2014/main" id="{636F6F2B-6725-3427-855C-DC718CE1D688}"/>
                  </a:ext>
                </a:extLst>
              </p:cNvPr>
              <p:cNvSpPr/>
              <p:nvPr/>
            </p:nvSpPr>
            <p:spPr>
              <a:xfrm>
                <a:off x="5008452" y="881964"/>
                <a:ext cx="1068600" cy="1068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3;p19">
                <a:extLst>
                  <a:ext uri="{FF2B5EF4-FFF2-40B4-BE49-F238E27FC236}">
                    <a16:creationId xmlns:a16="http://schemas.microsoft.com/office/drawing/2014/main" id="{D279EADE-344B-9080-877A-295859C7CEE5}"/>
                  </a:ext>
                </a:extLst>
              </p:cNvPr>
              <p:cNvSpPr txBox="1"/>
              <p:nvPr/>
            </p:nvSpPr>
            <p:spPr>
              <a:xfrm>
                <a:off x="5047590" y="982616"/>
                <a:ext cx="915600" cy="9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23544">
                  <a:spcAft>
                    <a:spcPts val="600"/>
                  </a:spcAft>
                </a:pPr>
                <a:r>
                  <a:rPr lang="en" sz="1212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Regulating policies</a:t>
                </a:r>
                <a:r>
                  <a:rPr lang="en" sz="1212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sz="1212" kern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" name="Google Shape;134;p19">
              <a:extLst>
                <a:ext uri="{FF2B5EF4-FFF2-40B4-BE49-F238E27FC236}">
                  <a16:creationId xmlns:a16="http://schemas.microsoft.com/office/drawing/2014/main" id="{71299EAF-71DF-510D-ADB9-67AEA19B0147}"/>
                </a:ext>
              </a:extLst>
            </p:cNvPr>
            <p:cNvGrpSpPr/>
            <p:nvPr/>
          </p:nvGrpSpPr>
          <p:grpSpPr>
            <a:xfrm>
              <a:off x="4452841" y="5206341"/>
              <a:ext cx="1068600" cy="1069563"/>
              <a:chOff x="2040263" y="976632"/>
              <a:chExt cx="1068600" cy="1069563"/>
            </a:xfrm>
          </p:grpSpPr>
          <p:sp>
            <p:nvSpPr>
              <p:cNvPr id="20" name="Google Shape;135;p19">
                <a:extLst>
                  <a:ext uri="{FF2B5EF4-FFF2-40B4-BE49-F238E27FC236}">
                    <a16:creationId xmlns:a16="http://schemas.microsoft.com/office/drawing/2014/main" id="{0A3EEB44-A24D-DF9D-8966-619063524044}"/>
                  </a:ext>
                </a:extLst>
              </p:cNvPr>
              <p:cNvSpPr/>
              <p:nvPr/>
            </p:nvSpPr>
            <p:spPr>
              <a:xfrm>
                <a:off x="2040263" y="976632"/>
                <a:ext cx="1068600" cy="1068600"/>
              </a:xfrm>
              <a:prstGeom prst="ellipse">
                <a:avLst/>
              </a:pr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6;p19">
                <a:extLst>
                  <a:ext uri="{FF2B5EF4-FFF2-40B4-BE49-F238E27FC236}">
                    <a16:creationId xmlns:a16="http://schemas.microsoft.com/office/drawing/2014/main" id="{04403853-6298-E4D7-B7BA-3EDB8CC055E1}"/>
                  </a:ext>
                </a:extLst>
              </p:cNvPr>
              <p:cNvSpPr txBox="1"/>
              <p:nvPr/>
            </p:nvSpPr>
            <p:spPr>
              <a:xfrm>
                <a:off x="2090841" y="1145895"/>
                <a:ext cx="915600" cy="9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23544">
                  <a:spcAft>
                    <a:spcPts val="600"/>
                  </a:spcAft>
                </a:pPr>
                <a:r>
                  <a:rPr lang="it-IT" sz="1010" kern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Participation</a:t>
                </a:r>
                <a:r>
                  <a:rPr lang="it-IT" sz="1010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in EU data </a:t>
                </a:r>
                <a:r>
                  <a:rPr lang="it-IT" sz="1010" kern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spaces</a:t>
                </a:r>
                <a:r>
                  <a:rPr lang="it-IT" sz="1010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it-IT" sz="1010" kern="1200" dirty="0" err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related</a:t>
                </a:r>
                <a:r>
                  <a:rPr lang="it-IT" sz="1010" kern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activities </a:t>
                </a:r>
                <a:endParaRPr sz="1010" kern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" name="Google Shape;143;p19">
              <a:extLst>
                <a:ext uri="{FF2B5EF4-FFF2-40B4-BE49-F238E27FC236}">
                  <a16:creationId xmlns:a16="http://schemas.microsoft.com/office/drawing/2014/main" id="{A625ED8C-5C87-9115-1536-2FA136CBEF75}"/>
                </a:ext>
              </a:extLst>
            </p:cNvPr>
            <p:cNvGrpSpPr/>
            <p:nvPr/>
          </p:nvGrpSpPr>
          <p:grpSpPr>
            <a:xfrm>
              <a:off x="3474543" y="1053749"/>
              <a:ext cx="1141802" cy="1072829"/>
              <a:chOff x="2859873" y="853971"/>
              <a:chExt cx="1141802" cy="1072829"/>
            </a:xfrm>
          </p:grpSpPr>
          <p:sp>
            <p:nvSpPr>
              <p:cNvPr id="18" name="Google Shape;144;p19">
                <a:extLst>
                  <a:ext uri="{FF2B5EF4-FFF2-40B4-BE49-F238E27FC236}">
                    <a16:creationId xmlns:a16="http://schemas.microsoft.com/office/drawing/2014/main" id="{93BFF212-D0A2-3C1D-DEA8-C136DD0D9B20}"/>
                  </a:ext>
                </a:extLst>
              </p:cNvPr>
              <p:cNvSpPr/>
              <p:nvPr/>
            </p:nvSpPr>
            <p:spPr>
              <a:xfrm>
                <a:off x="2859873" y="853971"/>
                <a:ext cx="1068600" cy="10686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45;p19">
                <a:extLst>
                  <a:ext uri="{FF2B5EF4-FFF2-40B4-BE49-F238E27FC236}">
                    <a16:creationId xmlns:a16="http://schemas.microsoft.com/office/drawing/2014/main" id="{4EB5B862-05DC-A07F-B41B-9B85CB5ECE32}"/>
                  </a:ext>
                </a:extLst>
              </p:cNvPr>
              <p:cNvSpPr txBox="1"/>
              <p:nvPr/>
            </p:nvSpPr>
            <p:spPr>
              <a:xfrm>
                <a:off x="2859875" y="1026500"/>
                <a:ext cx="1141800" cy="9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23544">
                  <a:spcAft>
                    <a:spcPts val="600"/>
                  </a:spcAft>
                </a:pPr>
                <a:r>
                  <a:rPr lang="en" sz="1212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General measures</a:t>
                </a:r>
                <a:endParaRPr sz="1818" kern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7" name="Google Shape;145;p19">
              <a:extLst>
                <a:ext uri="{FF2B5EF4-FFF2-40B4-BE49-F238E27FC236}">
                  <a16:creationId xmlns:a16="http://schemas.microsoft.com/office/drawing/2014/main" id="{A1C3B8A9-54F2-F888-9682-2C741D08DB1F}"/>
                </a:ext>
              </a:extLst>
            </p:cNvPr>
            <p:cNvSpPr txBox="1"/>
            <p:nvPr/>
          </p:nvSpPr>
          <p:spPr>
            <a:xfrm>
              <a:off x="6344553" y="4836614"/>
              <a:ext cx="1141800" cy="9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23544">
                <a:spcAft>
                  <a:spcPts val="600"/>
                </a:spcAft>
              </a:pPr>
              <a:r>
                <a:rPr lang="it-IT" sz="1212" kern="1200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Research</a:t>
              </a:r>
              <a:endParaRPr sz="1818" kern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endParaRPr sz="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011C340-6573-D3A7-A32F-9B0C690DD1E6}"/>
              </a:ext>
            </a:extLst>
          </p:cNvPr>
          <p:cNvSpPr txBox="1"/>
          <p:nvPr/>
        </p:nvSpPr>
        <p:spPr>
          <a:xfrm>
            <a:off x="792354" y="1020860"/>
            <a:ext cx="44679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dirty="0"/>
          </a:p>
          <a:p>
            <a:r>
              <a:rPr lang="it-IT" sz="3200" dirty="0"/>
              <a:t>Transizione verso la scienza aperta come normalità  realizzata attraverso un insieme di </a:t>
            </a:r>
            <a:r>
              <a:rPr lang="it-IT" sz="3200" b="1" dirty="0"/>
              <a:t>processi evolutivi interconnessi che si influenzano a vicenda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729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B97719-D883-1270-D32C-383D5BD4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618"/>
            <a:ext cx="10515600" cy="1325563"/>
          </a:xfrm>
        </p:spPr>
        <p:txBody>
          <a:bodyPr/>
          <a:lstStyle/>
          <a:p>
            <a:r>
              <a:rPr lang="it-IT" dirty="0"/>
              <a:t>Un caso: </a:t>
            </a:r>
            <a:r>
              <a:rPr lang="it-IT" dirty="0" err="1"/>
              <a:t>research</a:t>
            </a:r>
            <a:r>
              <a:rPr lang="it-IT" dirty="0"/>
              <a:t> workflow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5E975C9-BF65-755D-D279-9B490CD0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2658" y="6249711"/>
            <a:ext cx="7218486" cy="300933"/>
          </a:xfrm>
        </p:spPr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  <a:endParaRPr lang="en-US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B93EFC-BC6F-B1B5-8743-9B54479616E8}"/>
              </a:ext>
            </a:extLst>
          </p:cNvPr>
          <p:cNvSpPr txBox="1"/>
          <p:nvPr/>
        </p:nvSpPr>
        <p:spPr>
          <a:xfrm>
            <a:off x="1745418" y="1728216"/>
            <a:ext cx="2035963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exploration</a:t>
            </a:r>
            <a:r>
              <a:rPr lang="it-IT" sz="1600" dirty="0"/>
              <a:t>/study of the </a:t>
            </a:r>
            <a:r>
              <a:rPr lang="it-IT" sz="1600" dirty="0" err="1"/>
              <a:t>collected</a:t>
            </a:r>
            <a:endParaRPr lang="it-IT" sz="1600" dirty="0"/>
          </a:p>
          <a:p>
            <a:pPr algn="ctr"/>
            <a:r>
              <a:rPr lang="it-IT" sz="1600" dirty="0"/>
              <a:t> </a:t>
            </a:r>
            <a:r>
              <a:rPr lang="it-IT" sz="1600" dirty="0" err="1"/>
              <a:t>documentation</a:t>
            </a:r>
            <a:r>
              <a:rPr lang="it-IT" sz="1600" dirty="0"/>
              <a:t>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3FB6EC1-0E83-DC42-6EC4-C067A1532DD2}"/>
              </a:ext>
            </a:extLst>
          </p:cNvPr>
          <p:cNvSpPr txBox="1"/>
          <p:nvPr/>
        </p:nvSpPr>
        <p:spPr>
          <a:xfrm>
            <a:off x="3621939" y="3304613"/>
            <a:ext cx="1802134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idea </a:t>
            </a:r>
            <a:r>
              <a:rPr lang="it-IT" sz="1600" dirty="0" err="1"/>
              <a:t>formulation</a:t>
            </a:r>
            <a:endParaRPr lang="it-IT" sz="1600" dirty="0"/>
          </a:p>
          <a:p>
            <a:pPr algn="ctr"/>
            <a:r>
              <a:rPr lang="it-IT" sz="1600" dirty="0"/>
              <a:t>/</a:t>
            </a:r>
            <a:r>
              <a:rPr lang="it-IT" sz="1600" dirty="0" err="1"/>
              <a:t>formation</a:t>
            </a:r>
            <a:endParaRPr lang="it-IT" sz="16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240FA87-4860-B2F2-AE8C-D757557A975D}"/>
              </a:ext>
            </a:extLst>
          </p:cNvPr>
          <p:cNvSpPr txBox="1"/>
          <p:nvPr/>
        </p:nvSpPr>
        <p:spPr>
          <a:xfrm>
            <a:off x="5346937" y="4391045"/>
            <a:ext cx="1802134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ea typeface="Times New Roman" panose="02020603050405020304" pitchFamily="18" charset="0"/>
              </a:rPr>
              <a:t>s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et up/</a:t>
            </a:r>
            <a:r>
              <a:rPr lang="it-IT" sz="1600" dirty="0" err="1">
                <a:ea typeface="Times New Roman" panose="02020603050405020304" pitchFamily="18" charset="0"/>
              </a:rPr>
              <a:t>g</a:t>
            </a:r>
            <a:r>
              <a:rPr lang="it-IT" sz="1600" dirty="0" err="1">
                <a:effectLst/>
                <a:ea typeface="Times New Roman" panose="02020603050405020304" pitchFamily="18" charset="0"/>
              </a:rPr>
              <a:t>roundwork</a:t>
            </a:r>
            <a:r>
              <a:rPr lang="it-IT" sz="1600" dirty="0">
                <a:effectLst/>
              </a:rPr>
              <a:t> </a:t>
            </a:r>
            <a:endParaRPr lang="it-IT" sz="16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E80DA0E-4582-4043-EE3C-901C81331CA4}"/>
              </a:ext>
            </a:extLst>
          </p:cNvPr>
          <p:cNvSpPr txBox="1"/>
          <p:nvPr/>
        </p:nvSpPr>
        <p:spPr>
          <a:xfrm>
            <a:off x="7149071" y="4965235"/>
            <a:ext cx="1786792" cy="584775"/>
          </a:xfrm>
          <a:prstGeom prst="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ea typeface="Times New Roman" panose="02020603050405020304" pitchFamily="18" charset="0"/>
              </a:rPr>
              <a:t>a</a:t>
            </a:r>
            <a:r>
              <a:rPr lang="it-IT" sz="1600" dirty="0" err="1">
                <a:effectLst/>
                <a:ea typeface="Times New Roman" panose="02020603050405020304" pitchFamily="18" charset="0"/>
              </a:rPr>
              <a:t>nalysis</a:t>
            </a:r>
            <a:endParaRPr lang="it-IT" sz="16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it-IT" sz="1600" dirty="0">
                <a:effectLst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5C3C8DF-2F91-4C14-0A4A-D957FFA516C1}"/>
              </a:ext>
            </a:extLst>
          </p:cNvPr>
          <p:cNvSpPr txBox="1"/>
          <p:nvPr/>
        </p:nvSpPr>
        <p:spPr>
          <a:xfrm>
            <a:off x="-127787" y="4117623"/>
            <a:ext cx="178679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ea typeface="Times New Roman" panose="02020603050405020304" pitchFamily="18" charset="0"/>
              </a:rPr>
              <a:t>p</a:t>
            </a:r>
            <a:r>
              <a:rPr lang="it-IT" sz="1600" dirty="0" err="1">
                <a:effectLst/>
                <a:ea typeface="Times New Roman" panose="02020603050405020304" pitchFamily="18" charset="0"/>
              </a:rPr>
              <a:t>ubblication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 </a:t>
            </a:r>
            <a:r>
              <a:rPr lang="it-IT" sz="1600" dirty="0">
                <a:ea typeface="Times New Roman" panose="02020603050405020304" pitchFamily="18" charset="0"/>
              </a:rPr>
              <a:t>and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 sharing</a:t>
            </a:r>
          </a:p>
        </p:txBody>
      </p:sp>
      <p:cxnSp>
        <p:nvCxnSpPr>
          <p:cNvPr id="23" name="Connettore 7 22">
            <a:extLst>
              <a:ext uri="{FF2B5EF4-FFF2-40B4-BE49-F238E27FC236}">
                <a16:creationId xmlns:a16="http://schemas.microsoft.com/office/drawing/2014/main" id="{DC20468B-5F26-6058-49E1-7BB4AB33956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03036" y="2352469"/>
            <a:ext cx="1030488" cy="873799"/>
          </a:xfrm>
          <a:prstGeom prst="curvedConnector3">
            <a:avLst>
              <a:gd name="adj1" fmla="val 23"/>
            </a:avLst>
          </a:prstGeom>
          <a:ln w="50800"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7 23">
            <a:extLst>
              <a:ext uri="{FF2B5EF4-FFF2-40B4-BE49-F238E27FC236}">
                <a16:creationId xmlns:a16="http://schemas.microsoft.com/office/drawing/2014/main" id="{8ED3D2EF-29B6-50FD-F215-2F22C728E93A}"/>
              </a:ext>
            </a:extLst>
          </p:cNvPr>
          <p:cNvCxnSpPr/>
          <p:nvPr/>
        </p:nvCxnSpPr>
        <p:spPr>
          <a:xfrm>
            <a:off x="5433352" y="3565038"/>
            <a:ext cx="921331" cy="867802"/>
          </a:xfrm>
          <a:prstGeom prst="curvedConnector2">
            <a:avLst/>
          </a:prstGeom>
          <a:ln w="50800"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7 24">
            <a:extLst>
              <a:ext uri="{FF2B5EF4-FFF2-40B4-BE49-F238E27FC236}">
                <a16:creationId xmlns:a16="http://schemas.microsoft.com/office/drawing/2014/main" id="{E0C61C4B-EDD8-641F-3BF0-DA81BDA4305E}"/>
              </a:ext>
            </a:extLst>
          </p:cNvPr>
          <p:cNvCxnSpPr>
            <a:cxnSpLocks/>
            <a:stCxn id="20" idx="3"/>
            <a:endCxn id="21" idx="0"/>
          </p:cNvCxnSpPr>
          <p:nvPr/>
        </p:nvCxnSpPr>
        <p:spPr>
          <a:xfrm>
            <a:off x="7149071" y="4683433"/>
            <a:ext cx="893396" cy="281802"/>
          </a:xfrm>
          <a:prstGeom prst="curvedConnector2">
            <a:avLst/>
          </a:prstGeom>
          <a:ln w="50800"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7 25">
            <a:extLst>
              <a:ext uri="{FF2B5EF4-FFF2-40B4-BE49-F238E27FC236}">
                <a16:creationId xmlns:a16="http://schemas.microsoft.com/office/drawing/2014/main" id="{EC9D4F7E-8FED-F56B-04CA-3DB0F6BEE788}"/>
              </a:ext>
            </a:extLst>
          </p:cNvPr>
          <p:cNvCxnSpPr>
            <a:cxnSpLocks/>
            <a:stCxn id="21" idx="2"/>
            <a:endCxn id="22" idx="2"/>
          </p:cNvCxnSpPr>
          <p:nvPr/>
        </p:nvCxnSpPr>
        <p:spPr>
          <a:xfrm rot="5400000" flipH="1">
            <a:off x="3980232" y="1487775"/>
            <a:ext cx="847612" cy="7276858"/>
          </a:xfrm>
          <a:prstGeom prst="curvedConnector3">
            <a:avLst>
              <a:gd name="adj1" fmla="val -26970"/>
            </a:avLst>
          </a:prstGeom>
          <a:ln w="508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7 26">
            <a:extLst>
              <a:ext uri="{FF2B5EF4-FFF2-40B4-BE49-F238E27FC236}">
                <a16:creationId xmlns:a16="http://schemas.microsoft.com/office/drawing/2014/main" id="{A0054B0B-B202-8BE4-99AF-53DAA10A617E}"/>
              </a:ext>
            </a:extLst>
          </p:cNvPr>
          <p:cNvCxnSpPr>
            <a:cxnSpLocks/>
            <a:stCxn id="22" idx="0"/>
            <a:endCxn id="18" idx="1"/>
          </p:cNvCxnSpPr>
          <p:nvPr/>
        </p:nvCxnSpPr>
        <p:spPr>
          <a:xfrm rot="5400000" flipH="1" flipV="1">
            <a:off x="268559" y="2640765"/>
            <a:ext cx="1973908" cy="979809"/>
          </a:xfrm>
          <a:prstGeom prst="curvedConnector2">
            <a:avLst/>
          </a:prstGeom>
          <a:ln w="508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7 29">
            <a:extLst>
              <a:ext uri="{FF2B5EF4-FFF2-40B4-BE49-F238E27FC236}">
                <a16:creationId xmlns:a16="http://schemas.microsoft.com/office/drawing/2014/main" id="{1D93F36F-A899-80E3-3B53-593099356460}"/>
              </a:ext>
            </a:extLst>
          </p:cNvPr>
          <p:cNvCxnSpPr>
            <a:cxnSpLocks/>
          </p:cNvCxnSpPr>
          <p:nvPr/>
        </p:nvCxnSpPr>
        <p:spPr>
          <a:xfrm>
            <a:off x="3811736" y="2151024"/>
            <a:ext cx="3071638" cy="2256549"/>
          </a:xfrm>
          <a:prstGeom prst="curvedConnector3">
            <a:avLst>
              <a:gd name="adj1" fmla="val 97562"/>
            </a:avLst>
          </a:prstGeom>
          <a:ln w="50800">
            <a:prstDash val="dash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7 30">
            <a:extLst>
              <a:ext uri="{FF2B5EF4-FFF2-40B4-BE49-F238E27FC236}">
                <a16:creationId xmlns:a16="http://schemas.microsoft.com/office/drawing/2014/main" id="{CB59903C-681F-ED71-E532-9C26D91DEE3D}"/>
              </a:ext>
            </a:extLst>
          </p:cNvPr>
          <p:cNvCxnSpPr>
            <a:cxnSpLocks/>
          </p:cNvCxnSpPr>
          <p:nvPr/>
        </p:nvCxnSpPr>
        <p:spPr>
          <a:xfrm>
            <a:off x="3781381" y="1965045"/>
            <a:ext cx="4502585" cy="3000189"/>
          </a:xfrm>
          <a:prstGeom prst="curvedConnector3">
            <a:avLst>
              <a:gd name="adj1" fmla="val 98382"/>
            </a:avLst>
          </a:prstGeom>
          <a:ln w="50800">
            <a:prstDash val="dash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riangolo 31">
            <a:extLst>
              <a:ext uri="{FF2B5EF4-FFF2-40B4-BE49-F238E27FC236}">
                <a16:creationId xmlns:a16="http://schemas.microsoft.com/office/drawing/2014/main" id="{757A03AF-80A8-0CA5-9EBD-620DEE2C6227}"/>
              </a:ext>
            </a:extLst>
          </p:cNvPr>
          <p:cNvSpPr/>
          <p:nvPr/>
        </p:nvSpPr>
        <p:spPr>
          <a:xfrm rot="16009945">
            <a:off x="1728448" y="4213395"/>
            <a:ext cx="316847" cy="18759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riangolo 33">
            <a:extLst>
              <a:ext uri="{FF2B5EF4-FFF2-40B4-BE49-F238E27FC236}">
                <a16:creationId xmlns:a16="http://schemas.microsoft.com/office/drawing/2014/main" id="{A878BA59-3D16-CC93-8989-77559F16F6DB}"/>
              </a:ext>
            </a:extLst>
          </p:cNvPr>
          <p:cNvSpPr/>
          <p:nvPr/>
        </p:nvSpPr>
        <p:spPr>
          <a:xfrm rot="19552504">
            <a:off x="752399" y="4846254"/>
            <a:ext cx="246580" cy="21992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09B98F80-2DEB-FB0F-4A4F-3188E7ECABB5}"/>
              </a:ext>
            </a:extLst>
          </p:cNvPr>
          <p:cNvSpPr txBox="1"/>
          <p:nvPr/>
        </p:nvSpPr>
        <p:spPr>
          <a:xfrm>
            <a:off x="2421886" y="5842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116" name="Connettore 7 115">
            <a:extLst>
              <a:ext uri="{FF2B5EF4-FFF2-40B4-BE49-F238E27FC236}">
                <a16:creationId xmlns:a16="http://schemas.microsoft.com/office/drawing/2014/main" id="{5F965D1E-E444-3F4D-11E9-B57A36505F23}"/>
              </a:ext>
            </a:extLst>
          </p:cNvPr>
          <p:cNvCxnSpPr>
            <a:cxnSpLocks/>
          </p:cNvCxnSpPr>
          <p:nvPr/>
        </p:nvCxnSpPr>
        <p:spPr>
          <a:xfrm rot="5400000">
            <a:off x="2782667" y="2664383"/>
            <a:ext cx="406784" cy="2901583"/>
          </a:xfrm>
          <a:prstGeom prst="curvedConnector2">
            <a:avLst/>
          </a:prstGeom>
          <a:ln w="50800"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7 175">
            <a:extLst>
              <a:ext uri="{FF2B5EF4-FFF2-40B4-BE49-F238E27FC236}">
                <a16:creationId xmlns:a16="http://schemas.microsoft.com/office/drawing/2014/main" id="{AC777B0C-AB2D-6DDB-9F45-97804C7837A9}"/>
              </a:ext>
            </a:extLst>
          </p:cNvPr>
          <p:cNvCxnSpPr>
            <a:cxnSpLocks/>
            <a:stCxn id="20" idx="2"/>
          </p:cNvCxnSpPr>
          <p:nvPr/>
        </p:nvCxnSpPr>
        <p:spPr>
          <a:xfrm rot="5400000" flipH="1">
            <a:off x="3724516" y="2452333"/>
            <a:ext cx="489849" cy="4557127"/>
          </a:xfrm>
          <a:prstGeom prst="curvedConnector4">
            <a:avLst>
              <a:gd name="adj1" fmla="val -46667"/>
              <a:gd name="adj2" fmla="val 97249"/>
            </a:avLst>
          </a:prstGeom>
          <a:ln w="508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riangolo 183">
            <a:extLst>
              <a:ext uri="{FF2B5EF4-FFF2-40B4-BE49-F238E27FC236}">
                <a16:creationId xmlns:a16="http://schemas.microsoft.com/office/drawing/2014/main" id="{1953DEE3-0BCB-D791-791B-E3B5B28D2AAE}"/>
              </a:ext>
            </a:extLst>
          </p:cNvPr>
          <p:cNvSpPr/>
          <p:nvPr/>
        </p:nvSpPr>
        <p:spPr>
          <a:xfrm rot="20026693" flipH="1">
            <a:off x="1661055" y="4599952"/>
            <a:ext cx="291039" cy="23610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1D927F-05E3-EDAD-ECB8-66EC14B0B399}"/>
              </a:ext>
            </a:extLst>
          </p:cNvPr>
          <p:cNvSpPr txBox="1"/>
          <p:nvPr/>
        </p:nvSpPr>
        <p:spPr>
          <a:xfrm>
            <a:off x="8333882" y="423102"/>
            <a:ext cx="438199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it-IT" sz="2000" dirty="0"/>
              <a:t>Per supportare questo modello servono: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Ambienti collaborativi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Modelli di rappresentazione appropriati per i </a:t>
            </a:r>
          </a:p>
          <a:p>
            <a:pPr>
              <a:buClr>
                <a:schemeClr val="tx1"/>
              </a:buClr>
            </a:pPr>
            <a:r>
              <a:rPr lang="it-IT" sz="2000" dirty="0"/>
              <a:t>      prodotti della ricerca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Repository in linea con questi modelli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Servizi per la ricerca dei prodotti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sz="2000" dirty="0"/>
          </a:p>
          <a:p>
            <a:pPr>
              <a:buClr>
                <a:schemeClr val="tx1"/>
              </a:buClr>
            </a:pPr>
            <a:r>
              <a:rPr lang="it-IT" sz="2000" dirty="0"/>
              <a:t>Devono cambiare parallelamente: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Modelli e servizi per la comunicazione scientifica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Regole di ownership &amp; credits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Regolamenti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Modelli economici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…….…….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00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8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D135B1-3C3C-4A20-7264-04F9AFD3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6" y="96333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Cambiando il modello di rappresentazione del prodotto della ricerca si hanno effetti anche su altre dimensioni.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7E30F3-615F-C5DE-03DB-CFFEDCB2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SeconSecondo convegno nazionale del gruppo di lavoro Open Science della CoPER do convegno nazionale del gruppo di lavoro Open Science della CoPER, Frascati, 28-29 Novembre 2024 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1269D57-6F99-4795-2DC9-8B05FE78C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745" y="1381082"/>
            <a:ext cx="3026913" cy="307553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0F721FE-F7B6-10E5-6C8A-EE57CEBF6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9" y="1421896"/>
            <a:ext cx="4162450" cy="209508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E075F81-2317-0F00-DE2D-194529F6D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25450">
            <a:off x="496433" y="2770574"/>
            <a:ext cx="4141597" cy="209508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E1D2E56-4D5D-7E7F-FCB6-A6114036FCB9}"/>
              </a:ext>
            </a:extLst>
          </p:cNvPr>
          <p:cNvSpPr txBox="1"/>
          <p:nvPr/>
        </p:nvSpPr>
        <p:spPr>
          <a:xfrm>
            <a:off x="1506071" y="5228185"/>
            <a:ext cx="10515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Annotazioni e peer reviews aperte forniscono elementi per valutare qualità, rilevanza, originalità di un articolo di X anni fa</a:t>
            </a:r>
          </a:p>
          <a:p>
            <a:endParaRPr lang="it-IT" sz="2400" dirty="0"/>
          </a:p>
          <a:p>
            <a:r>
              <a:rPr lang="it-IT" sz="2400" dirty="0"/>
              <a:t>Questa possibilità  può riflettersi sulle linee guida esecutive per la valutazione</a:t>
            </a:r>
          </a:p>
          <a:p>
            <a:r>
              <a:rPr lang="it-IT" dirty="0"/>
              <a:t> 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BFFB61BE-9662-3246-3B60-379B909634C3}"/>
              </a:ext>
            </a:extLst>
          </p:cNvPr>
          <p:cNvSpPr/>
          <p:nvPr/>
        </p:nvSpPr>
        <p:spPr>
          <a:xfrm>
            <a:off x="5398978" y="2214279"/>
            <a:ext cx="2173627" cy="2084294"/>
          </a:xfrm>
          <a:prstGeom prst="ellipse">
            <a:avLst/>
          </a:prstGeom>
          <a:solidFill>
            <a:srgbClr val="92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/>
              <a:t>Research</a:t>
            </a:r>
            <a:r>
              <a:rPr lang="it-IT" b="1" dirty="0"/>
              <a:t> </a:t>
            </a:r>
            <a:r>
              <a:rPr lang="it-IT" b="1" dirty="0" err="1"/>
              <a:t>Assessment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237515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29041</TotalTime>
  <Words>748</Words>
  <Application>Microsoft Macintosh PowerPoint</Application>
  <PresentationFormat>Widescreen</PresentationFormat>
  <Paragraphs>95</Paragraphs>
  <Slides>11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Roboto</vt:lpstr>
      <vt:lpstr>Times New Roman</vt:lpstr>
      <vt:lpstr>Tema di Office</vt:lpstr>
      <vt:lpstr>Implementare il Piano Nazionale della Scienza Aperta:  un processo necessariamente multidimensionale</vt:lpstr>
      <vt:lpstr>Presentazione standard di PowerPoint</vt:lpstr>
      <vt:lpstr>Presentazione standard di PowerPoint</vt:lpstr>
      <vt:lpstr>Risultati ad oggi</vt:lpstr>
      <vt:lpstr>Un esempio: Indicazioni  regolamentari</vt:lpstr>
      <vt:lpstr>Un altro esempio: Infrastrutture e servizi</vt:lpstr>
      <vt:lpstr>Presentazione standard di PowerPoint</vt:lpstr>
      <vt:lpstr>Un caso: research workflow</vt:lpstr>
      <vt:lpstr>Cambiando il modello di rappresentazione del prodotto della ricerca si hanno effetti anche su altre dimensioni. </vt:lpstr>
      <vt:lpstr>Altre azioni abilitanti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Piano Nazionale Scienza Aperta e l'infrastruttura nazionale di archivi aperti  Sfide e opportunità</dc:title>
  <dc:creator>donatella.castelli</dc:creator>
  <cp:lastModifiedBy>Donatella Castelli</cp:lastModifiedBy>
  <cp:revision>153</cp:revision>
  <dcterms:created xsi:type="dcterms:W3CDTF">2022-11-03T11:36:03Z</dcterms:created>
  <dcterms:modified xsi:type="dcterms:W3CDTF">2024-11-27T06:52:43Z</dcterms:modified>
</cp:coreProperties>
</file>