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Play"/>
      <p:regular r:id="rId23"/>
      <p:bold r:id="rId24"/>
    </p:embeddedFont>
    <p:embeddedFont>
      <p:font typeface="Helvetica Neue"/>
      <p:regular r:id="rId25"/>
      <p:bold r:id="rId26"/>
      <p:italic r:id="rId27"/>
      <p:boldItalic r:id="rId28"/>
    </p:embeddedFont>
    <p:embeddedFont>
      <p:font typeface="Helvetica Neue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g4qUv6bU2xcfGdLVRwH1QapMNs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BC75C7-E3E2-4273-97D0-C18C9D832824}">
  <a:tblStyle styleId="{95BC75C7-E3E2-4273-97D0-C18C9D83282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lay-bold.fntdata"/><Relationship Id="rId23" Type="http://schemas.openxmlformats.org/officeDocument/2006/relationships/font" Target="font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Ligh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italic.fntdata"/><Relationship Id="rId30" Type="http://schemas.openxmlformats.org/officeDocument/2006/relationships/font" Target="fonts/HelveticaNeueLight-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HelveticaNeueLight-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I risultati della pdc sono dati in figura (in alto) dove rappresentiamo con frecce ogni singolo sso osservato.Di questi circa 2000 sono nuovi oggetti maiosservati in precedenza</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Nella figura in basso sono dati i puntamenti delle osservazioni condotte lungo la eclittica</a:t>
            </a:r>
            <a:endParaRPr/>
          </a:p>
          <a:p>
            <a:pPr indent="0" lvl="0" marL="0" rtl="0" algn="l">
              <a:spcBef>
                <a:spcPts val="0"/>
              </a:spcBef>
              <a:spcAft>
                <a:spcPts val="0"/>
              </a:spcAft>
              <a:buNone/>
            </a:pPr>
            <a:r>
              <a:t/>
            </a:r>
            <a:endParaRPr/>
          </a:p>
        </p:txBody>
      </p:sp>
      <p:sp>
        <p:nvSpPr>
          <p:cNvPr id="280" name="Google Shape;28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Asinistra uno zoom degli sso (le frecce indicano la direzioone del moto nel cielo e la lunghezza di ciascuna freccia è proporzionale alla velocità dell’oggetto)</a:t>
            </a:r>
            <a:endParaRPr/>
          </a:p>
          <a:p>
            <a:pPr indent="0" lvl="0" marL="0" rtl="0" algn="l">
              <a:spcBef>
                <a:spcPts val="0"/>
              </a:spcBef>
              <a:spcAft>
                <a:spcPts val="0"/>
              </a:spcAft>
              <a:buNone/>
            </a:pPr>
            <a:r>
              <a:rPr lang="it-IT"/>
              <a:t>A sinistra qualche esempio (inclusa una cometa osservata da VIS)</a:t>
            </a:r>
            <a:endParaRPr/>
          </a:p>
        </p:txBody>
      </p:sp>
      <p:sp>
        <p:nvSpPr>
          <p:cNvPr id="293" name="Google Shape;29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Abbiamo sviluppato un metodo innovativo per la classificazione egli oggetti. SI basa su un’estensione di una rete neurale nota come mappa di Kohonen.</a:t>
            </a:r>
            <a:endParaRPr/>
          </a:p>
          <a:p>
            <a:pPr indent="0" lvl="0" marL="0" rtl="0" algn="l">
              <a:spcBef>
                <a:spcPts val="0"/>
              </a:spcBef>
              <a:spcAft>
                <a:spcPts val="0"/>
              </a:spcAft>
              <a:buNone/>
            </a:pPr>
            <a:r>
              <a:rPr lang="it-IT"/>
              <a:t>Gli esempi (in alto a sinistra) sono passati alla rete che aggiusta in propri parametri in modo da minimizzare una qualche funzione errore.Alla fine i dati utilizzati in addestramento sono clusterizzati in regioni particolari a seconda dell loro natura(figura in alto a destra). L’addestramento avviene implementando ìl metodo dellarly stopping ovvero mentre la rete apprende sui dati di esempio essa lavora anche su nuovi dati in input. L’addestramento termina quando si ottiene un minimo (curve arancioni) nell’errore commesso nella classificazione per i nuovi dati in input. </a:t>
            </a:r>
            <a:endParaRPr/>
          </a:p>
          <a:p>
            <a:pPr indent="0" lvl="0" marL="0" rtl="0" algn="l">
              <a:spcBef>
                <a:spcPts val="0"/>
              </a:spcBef>
              <a:spcAft>
                <a:spcPts val="0"/>
              </a:spcAft>
              <a:buNone/>
            </a:pPr>
            <a:r>
              <a:rPr lang="it-IT"/>
              <a:t>Possiamo quindi calcolrae la probabilità che ciascun tipo di oggetto cada in una certa posizione della mappa e usare la rete addestrata e le mappe di oprobabilita (in basso a sinistra) per la classificazione di nuovi input</a:t>
            </a:r>
            <a:endParaRPr/>
          </a:p>
          <a:p>
            <a:pPr indent="0" lvl="0" marL="0" rtl="0" algn="l">
              <a:spcBef>
                <a:spcPts val="0"/>
              </a:spcBef>
              <a:spcAft>
                <a:spcPts val="0"/>
              </a:spcAft>
              <a:buNone/>
            </a:pPr>
            <a:r>
              <a:t/>
            </a:r>
            <a:endParaRPr/>
          </a:p>
        </p:txBody>
      </p:sp>
      <p:sp>
        <p:nvSpPr>
          <p:cNvPr id="306" name="Google Shape;30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Abbiamo iniziato a studiare il comportamento della rete anche in altri casi</a:t>
            </a:r>
            <a:endParaRPr/>
          </a:p>
          <a:p>
            <a:pPr indent="0" lvl="0" marL="0" rtl="0" algn="l">
              <a:spcBef>
                <a:spcPts val="0"/>
              </a:spcBef>
              <a:spcAft>
                <a:spcPts val="0"/>
              </a:spcAft>
              <a:buNone/>
            </a:pPr>
            <a:r>
              <a:t/>
            </a:r>
            <a:endParaRPr/>
          </a:p>
          <a:p>
            <a:pPr indent="-228600" lvl="0" marL="228600" rtl="0" algn="l">
              <a:spcBef>
                <a:spcPts val="0"/>
              </a:spcBef>
              <a:spcAft>
                <a:spcPts val="0"/>
              </a:spcAft>
              <a:buClr>
                <a:schemeClr val="dk1"/>
              </a:buClr>
              <a:buSzPts val="1200"/>
              <a:buFont typeface="Calibri"/>
              <a:buAutoNum type="arabicParenR"/>
            </a:pPr>
            <a:r>
              <a:rPr lang="it-IT"/>
              <a:t>immagini di strong lensing (con il gruppo di strong lensing)</a:t>
            </a:r>
            <a:endParaRPr/>
          </a:p>
          <a:p>
            <a:pPr indent="-228600" lvl="0" marL="228600" rtl="0" algn="l">
              <a:spcBef>
                <a:spcPts val="0"/>
              </a:spcBef>
              <a:spcAft>
                <a:spcPts val="0"/>
              </a:spcAft>
              <a:buClr>
                <a:schemeClr val="dk1"/>
              </a:buClr>
              <a:buSzPts val="1200"/>
              <a:buFont typeface="Calibri"/>
              <a:buAutoNum type="arabicParenR"/>
            </a:pPr>
            <a:r>
              <a:rPr lang="it-IT"/>
              <a:t>Dati di alta energia associati ad eventi di Auger</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arenR"/>
            </a:pPr>
            <a:r>
              <a:rPr lang="it-IT"/>
              <a:t>Stiamo riscrivendo parte del codice per funzionare su GPU piuttosto che su CPI come è attualmente</a:t>
            </a:r>
            <a:endParaRPr/>
          </a:p>
          <a:p>
            <a:pPr indent="0" lvl="0" marL="0" rtl="0" algn="l">
              <a:spcBef>
                <a:spcPts val="0"/>
              </a:spcBef>
              <a:spcAft>
                <a:spcPts val="0"/>
              </a:spcAft>
              <a:buNone/>
            </a:pPr>
            <a:r>
              <a:t/>
            </a:r>
            <a:endParaRPr/>
          </a:p>
        </p:txBody>
      </p:sp>
      <p:sp>
        <p:nvSpPr>
          <p:cNvPr id="325" name="Google Shape;32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Per il gruppo Local Universe abbiamo sviluppatop per primi le simulazioni di galassie di bassa luminosità superficiale e di ammassi globulari usati poi dal gruppo per addestrare i loro algoritmi di detezione)</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Siamo ora in contatto per iniziare lo studio delle sorgenti X (con XMM e Chandra) osservate in fornax e perseo sfruttando l’esperie4nza locale nell’analisi dei dati di alta energia</a:t>
            </a:r>
            <a:endParaRPr/>
          </a:p>
        </p:txBody>
      </p:sp>
      <p:sp>
        <p:nvSpPr>
          <p:cNvPr id="339" name="Google Shape;33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Questo un riassunto delle attività ptoposte per il 2025</a:t>
            </a:r>
            <a:endParaRPr/>
          </a:p>
        </p:txBody>
      </p:sp>
      <p:sp>
        <p:nvSpPr>
          <p:cNvPr id="350" name="Google Shape;35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Le nostre richieste peril2025</a:t>
            </a:r>
            <a:endParaRPr/>
          </a:p>
        </p:txBody>
      </p:sp>
      <p:sp>
        <p:nvSpPr>
          <p:cNvPr id="356" name="Google Shape;35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Questo è un riassunto delle attività svolte nel 2024 e pianificate nel 2025</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Svolte:</a:t>
            </a:r>
            <a:endParaRPr/>
          </a:p>
          <a:p>
            <a:pPr indent="-228600" lvl="0" marL="228600" rtl="0" algn="l">
              <a:spcBef>
                <a:spcPts val="0"/>
              </a:spcBef>
              <a:spcAft>
                <a:spcPts val="0"/>
              </a:spcAft>
              <a:buClr>
                <a:schemeClr val="dk1"/>
              </a:buClr>
              <a:buSzPts val="1200"/>
              <a:buFont typeface="Calibri"/>
              <a:buAutoNum type="arabicParenR"/>
            </a:pPr>
            <a:r>
              <a:rPr lang="it-IT"/>
              <a:t>Analisi dati della campagna PDC (Phase Diversity Campaign) verso l’eclittica: scoperti 2000 nuovi oggetto (inclusa una cometa).Articolo in fase di scrittura</a:t>
            </a:r>
            <a:endParaRPr/>
          </a:p>
          <a:p>
            <a:pPr indent="-228600" lvl="0" marL="228600" rtl="0" algn="l">
              <a:spcBef>
                <a:spcPts val="0"/>
              </a:spcBef>
              <a:spcAft>
                <a:spcPts val="0"/>
              </a:spcAft>
              <a:buClr>
                <a:schemeClr val="dk1"/>
              </a:buClr>
              <a:buSzPts val="1200"/>
              <a:buFont typeface="Calibri"/>
              <a:buAutoNum type="arabicParenR"/>
            </a:pPr>
            <a:r>
              <a:rPr lang="it-IT"/>
              <a:t>Collaborazione con il gruppo dei transienti. Abbiamo formito il software per lallineamento delle immaginin utile al gruppo per la fotometrica differenziale</a:t>
            </a:r>
            <a:endParaRPr/>
          </a:p>
          <a:p>
            <a:pPr indent="-228600" lvl="0" marL="228600" rtl="0" algn="l">
              <a:spcBef>
                <a:spcPts val="0"/>
              </a:spcBef>
              <a:spcAft>
                <a:spcPts val="0"/>
              </a:spcAft>
              <a:buClr>
                <a:schemeClr val="dk1"/>
              </a:buClr>
              <a:buSzPts val="1200"/>
              <a:buFont typeface="Calibri"/>
              <a:buAutoNum type="arabicParenR"/>
            </a:pPr>
            <a:r>
              <a:rPr lang="it-IT"/>
              <a:t>Sviluppo del software di machine learning</a:t>
            </a:r>
            <a:endParaRPr/>
          </a:p>
          <a:p>
            <a:pPr indent="-152400" lvl="0" marL="22860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p:txBody>
      </p:sp>
      <p:sp>
        <p:nvSpPr>
          <p:cNvPr id="185" name="Google Shape;18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L’attività SSO nasce da un articolo fondamentale di Carry nel quale si stima il numero degli oggetti potenzialmente scopribili da Euclid e le loro caratteristiche morfologiche.</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Conversi et al, e Pontinen et al sviluppano i primi approcci all’uso di AI per la ricerca di SSO</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Noi sviluppiamo un metrodo ibrido (ricerca di SSO con metodi classici) e poi classificazione dei risultati</a:t>
            </a:r>
            <a:endParaRPr/>
          </a:p>
          <a:p>
            <a:pPr indent="0" lvl="0" marL="0" rtl="0" algn="l">
              <a:spcBef>
                <a:spcPts val="0"/>
              </a:spcBef>
              <a:spcAft>
                <a:spcPts val="0"/>
              </a:spcAft>
              <a:buNone/>
            </a:pPr>
            <a:r>
              <a:t/>
            </a:r>
            <a:endParaRPr/>
          </a:p>
        </p:txBody>
      </p:sp>
      <p:sp>
        <p:nvSpPr>
          <p:cNvPr id="191" name="Google Shape;19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I metodi di machine learning  funzionano sulle immagini VIS che devono essere allineate. Attualmente stiamo terminando l’installazione dei codici sotto datalab.</a:t>
            </a:r>
            <a:endParaRPr/>
          </a:p>
          <a:p>
            <a:pPr indent="0" lvl="0" marL="0" rtl="0" algn="l">
              <a:spcBef>
                <a:spcPts val="0"/>
              </a:spcBef>
              <a:spcAft>
                <a:spcPts val="0"/>
              </a:spcAft>
              <a:buNone/>
            </a:pPr>
            <a:r>
              <a:t/>
            </a:r>
            <a:endParaRPr/>
          </a:p>
          <a:p>
            <a:pPr indent="-228600" lvl="0" marL="228600" rtl="0" algn="l">
              <a:spcBef>
                <a:spcPts val="0"/>
              </a:spcBef>
              <a:spcAft>
                <a:spcPts val="0"/>
              </a:spcAft>
              <a:buClr>
                <a:schemeClr val="dk1"/>
              </a:buClr>
              <a:buSzPts val="1200"/>
              <a:buFont typeface="Calibri"/>
              <a:buAutoNum type="arabicParenR"/>
            </a:pPr>
            <a:r>
              <a:rPr lang="it-IT"/>
              <a:t>La rpim parte (riduzione dei dati) è già funzionante</a:t>
            </a:r>
            <a:endParaRPr/>
          </a:p>
          <a:p>
            <a:pPr indent="-228600" lvl="0" marL="228600" rtl="0" algn="l">
              <a:spcBef>
                <a:spcPts val="0"/>
              </a:spcBef>
              <a:spcAft>
                <a:spcPts val="0"/>
              </a:spcAft>
              <a:buClr>
                <a:schemeClr val="dk1"/>
              </a:buClr>
              <a:buSzPts val="1200"/>
              <a:buFont typeface="Calibri"/>
              <a:buAutoNum type="arabicParenR"/>
            </a:pPr>
            <a:r>
              <a:rPr lang="it-IT"/>
              <a:t>La seconda parte (Streakdet svilippato dal gruppo finlandese) è in fase di completamento</a:t>
            </a:r>
            <a:endParaRPr/>
          </a:p>
          <a:p>
            <a:pPr indent="-152400" lvl="0" marL="228600" rtl="0" algn="l">
              <a:spcBef>
                <a:spcPts val="0"/>
              </a:spcBef>
              <a:spcAft>
                <a:spcPts val="0"/>
              </a:spcAft>
              <a:buClr>
                <a:schemeClr val="dk1"/>
              </a:buClr>
              <a:buSzPts val="1200"/>
              <a:buFont typeface="Calibri"/>
              <a:buNone/>
            </a:pPr>
            <a:r>
              <a:t/>
            </a:r>
            <a:endParaRPr/>
          </a:p>
        </p:txBody>
      </p:sp>
      <p:sp>
        <p:nvSpPr>
          <p:cNvPr id="205" name="Google Shape;20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it-I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Schema di come funziona il codice. Due possibili percorsi:</a:t>
            </a:r>
            <a:endParaRPr/>
          </a:p>
          <a:p>
            <a:pPr indent="-228600" lvl="0" marL="228600" rtl="0" algn="l">
              <a:spcBef>
                <a:spcPts val="0"/>
              </a:spcBef>
              <a:spcAft>
                <a:spcPts val="0"/>
              </a:spcAft>
              <a:buClr>
                <a:schemeClr val="dk1"/>
              </a:buClr>
              <a:buSzPts val="1200"/>
              <a:buFont typeface="Calibri"/>
              <a:buAutoNum type="arabicParenR"/>
            </a:pPr>
            <a:r>
              <a:rPr lang="it-IT"/>
              <a:t>Si parte dai dati rozzi (punto 1), si calibrano e si allineano (punto 2 e 3), si estraggono i cataloghi  (4) si fanno girare i codici sytrakdet e ssofind</a:t>
            </a:r>
            <a:endParaRPr/>
          </a:p>
          <a:p>
            <a:pPr indent="-228600" lvl="0" marL="228600" rtl="0" algn="l">
              <a:spcBef>
                <a:spcPts val="0"/>
              </a:spcBef>
              <a:spcAft>
                <a:spcPts val="0"/>
              </a:spcAft>
              <a:buClr>
                <a:schemeClr val="dk1"/>
              </a:buClr>
              <a:buSzPts val="1200"/>
              <a:buFont typeface="Calibri"/>
              <a:buAutoNum type="arabicParenR"/>
            </a:pPr>
            <a:r>
              <a:rPr lang="it-IT"/>
              <a:t>Si parte dai cataloghi e si fa girare ssofind</a:t>
            </a:r>
            <a:endParaRPr/>
          </a:p>
        </p:txBody>
      </p:sp>
      <p:sp>
        <p:nvSpPr>
          <p:cNvPr id="226" name="Google Shape;22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Per strakdet, ssofin ed il gruppo dei transienti abbiamo sviluppato un software per l’allineamento delle immagini che consiste (brevemente) in</a:t>
            </a:r>
            <a:endParaRPr/>
          </a:p>
          <a:p>
            <a:pPr indent="0" lvl="0" marL="0" rtl="0" algn="l">
              <a:spcBef>
                <a:spcPts val="0"/>
              </a:spcBef>
              <a:spcAft>
                <a:spcPts val="0"/>
              </a:spcAft>
              <a:buNone/>
            </a:pPr>
            <a:r>
              <a:t/>
            </a:r>
            <a:endParaRPr/>
          </a:p>
          <a:p>
            <a:pPr indent="-228600" lvl="0" marL="228600" rtl="0" algn="l">
              <a:spcBef>
                <a:spcPts val="0"/>
              </a:spcBef>
              <a:spcAft>
                <a:spcPts val="0"/>
              </a:spcAft>
              <a:buClr>
                <a:schemeClr val="dk1"/>
              </a:buClr>
              <a:buSzPts val="1200"/>
              <a:buFont typeface="Calibri"/>
              <a:buAutoNum type="arabicParenR"/>
            </a:pPr>
            <a:r>
              <a:rPr lang="it-IT"/>
              <a:t>Determinazione di una astrometria rozza</a:t>
            </a:r>
            <a:endParaRPr/>
          </a:p>
          <a:p>
            <a:pPr indent="-228600" lvl="0" marL="228600" rtl="0" algn="l">
              <a:spcBef>
                <a:spcPts val="0"/>
              </a:spcBef>
              <a:spcAft>
                <a:spcPts val="0"/>
              </a:spcAft>
              <a:buClr>
                <a:schemeClr val="dk1"/>
              </a:buClr>
              <a:buSzPts val="1200"/>
              <a:buFont typeface="Calibri"/>
              <a:buAutoNum type="arabicParenR"/>
            </a:pPr>
            <a:r>
              <a:rPr lang="it-IT"/>
              <a:t>Ricerca di asterismi nelle immagini (cioe vere e poligono / costellazioni e confronto con in cataloghi noti). SI usano le informazioni sulla diasposizione delle ccd nel piano focale per forzare laminimizzazione verso un minimo affidabile</a:t>
            </a:r>
            <a:endParaRPr/>
          </a:p>
          <a:p>
            <a:pPr indent="-228600" lvl="0" marL="228600" rtl="0" algn="l">
              <a:spcBef>
                <a:spcPts val="0"/>
              </a:spcBef>
              <a:spcAft>
                <a:spcPts val="0"/>
              </a:spcAft>
              <a:buClr>
                <a:schemeClr val="dk1"/>
              </a:buClr>
              <a:buSzPts val="1200"/>
              <a:buFont typeface="Calibri"/>
              <a:buAutoNum type="arabicParenR"/>
            </a:pPr>
            <a:r>
              <a:rPr lang="it-IT"/>
              <a:t>Raffinamento dell’astrometria con SCAMP per tener conto delle deformazioni del piano focale.</a:t>
            </a:r>
            <a:endParaRPr/>
          </a:p>
          <a:p>
            <a:pPr indent="0" lvl="0" marL="0" rtl="0" algn="l">
              <a:spcBef>
                <a:spcPts val="0"/>
              </a:spcBef>
              <a:spcAft>
                <a:spcPts val="0"/>
              </a:spcAft>
              <a:buNone/>
            </a:pPr>
            <a:r>
              <a:t/>
            </a:r>
            <a:endParaRPr/>
          </a:p>
        </p:txBody>
      </p:sp>
      <p:sp>
        <p:nvSpPr>
          <p:cNvPr id="247" name="Google Shape;2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The PDC campaign demonstrated teh capability to have the right astrometric correction for performing SSO searches. </a:t>
            </a:r>
            <a:endParaRPr/>
          </a:p>
          <a:p>
            <a:pPr indent="0" lvl="0" marL="0" rtl="0" algn="l">
              <a:spcBef>
                <a:spcPts val="0"/>
              </a:spcBef>
              <a:spcAft>
                <a:spcPts val="0"/>
              </a:spcAft>
              <a:buNone/>
            </a:pPr>
            <a:r>
              <a:rPr lang="it-IT"/>
              <a:t>Routinely the astrometry precision is of the order of 11-12 milli-arcsecond. Euclid is very stable.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Attualmente una studentessa dio laurea (Gaia Sacquegna) sta studiando la stabilità nel tempo della soluzione astrometrica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La campagna PDC ci ha permesso di testare le procedure.,Per 7 giorni tutti i dati VIS sono stati messi a disposizione del gruppo di Lecce</a:t>
            </a:r>
            <a:endParaRPr/>
          </a:p>
          <a:p>
            <a:pPr indent="0" lvl="0" marL="0" rtl="0" algn="l">
              <a:spcBef>
                <a:spcPts val="0"/>
              </a:spcBef>
              <a:spcAft>
                <a:spcPts val="0"/>
              </a:spcAft>
              <a:buNone/>
            </a:pPr>
            <a:r>
              <a:rPr lang="it-IT"/>
              <a:t>Tramite un endorsment di esa.</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Abbiamo dimostrato di saper utilizzare con successo i dati e siamo stati invitati a Consortium meeting di Giugno 2024 a riferire. Prima di questo il gruppo a riferito più volte al consorzio in occasione dei meeting per la qualità dei dati.</a:t>
            </a:r>
            <a:endParaRPr/>
          </a:p>
        </p:txBody>
      </p:sp>
      <p:sp>
        <p:nvSpPr>
          <p:cNvPr id="271" name="Google Shape;27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74" name="Shape 74"/>
        <p:cNvGrpSpPr/>
        <p:nvPr/>
      </p:nvGrpSpPr>
      <p:grpSpPr>
        <a:xfrm>
          <a:off x="0" y="0"/>
          <a:ext cx="0" cy="0"/>
          <a:chOff x="0" y="0"/>
          <a:chExt cx="0" cy="0"/>
        </a:xfrm>
      </p:grpSpPr>
      <p:sp>
        <p:nvSpPr>
          <p:cNvPr id="75" name="Google Shape;75;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p:nvPr>
            <p:ph idx="2" type="pic"/>
          </p:nvPr>
        </p:nvSpPr>
        <p:spPr>
          <a:xfrm>
            <a:off x="5183188" y="987425"/>
            <a:ext cx="6172200" cy="4873625"/>
          </a:xfrm>
          <a:prstGeom prst="rect">
            <a:avLst/>
          </a:prstGeom>
          <a:noFill/>
          <a:ln>
            <a:noFill/>
          </a:ln>
        </p:spPr>
      </p:sp>
      <p:sp>
        <p:nvSpPr>
          <p:cNvPr id="77" name="Google Shape;77;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81" name="Shape 81"/>
        <p:cNvGrpSpPr/>
        <p:nvPr/>
      </p:nvGrpSpPr>
      <p:grpSpPr>
        <a:xfrm>
          <a:off x="0" y="0"/>
          <a:ext cx="0" cy="0"/>
          <a:chOff x="0" y="0"/>
          <a:chExt cx="0" cy="0"/>
        </a:xfrm>
      </p:grpSpPr>
      <p:sp>
        <p:nvSpPr>
          <p:cNvPr id="82" name="Google Shape;8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87" name="Shape 87"/>
        <p:cNvGrpSpPr/>
        <p:nvPr/>
      </p:nvGrpSpPr>
      <p:grpSpPr>
        <a:xfrm>
          <a:off x="0" y="0"/>
          <a:ext cx="0" cy="0"/>
          <a:chOff x="0" y="0"/>
          <a:chExt cx="0" cy="0"/>
        </a:xfrm>
      </p:grpSpPr>
      <p:sp>
        <p:nvSpPr>
          <p:cNvPr id="88" name="Google Shape;88;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99" name="Shape 99"/>
        <p:cNvGrpSpPr/>
        <p:nvPr/>
      </p:nvGrpSpPr>
      <p:grpSpPr>
        <a:xfrm>
          <a:off x="0" y="0"/>
          <a:ext cx="0" cy="0"/>
          <a:chOff x="0" y="0"/>
          <a:chExt cx="0" cy="0"/>
        </a:xfrm>
      </p:grpSpPr>
      <p:sp>
        <p:nvSpPr>
          <p:cNvPr id="100" name="Google Shape;100;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2" name="Google Shape;10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05" name="Shape 105"/>
        <p:cNvGrpSpPr/>
        <p:nvPr/>
      </p:nvGrpSpPr>
      <p:grpSpPr>
        <a:xfrm>
          <a:off x="0" y="0"/>
          <a:ext cx="0" cy="0"/>
          <a:chOff x="0" y="0"/>
          <a:chExt cx="0" cy="0"/>
        </a:xfrm>
      </p:grpSpPr>
      <p:sp>
        <p:nvSpPr>
          <p:cNvPr id="106" name="Google Shape;10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11" name="Shape 111"/>
        <p:cNvGrpSpPr/>
        <p:nvPr/>
      </p:nvGrpSpPr>
      <p:grpSpPr>
        <a:xfrm>
          <a:off x="0" y="0"/>
          <a:ext cx="0" cy="0"/>
          <a:chOff x="0" y="0"/>
          <a:chExt cx="0" cy="0"/>
        </a:xfrm>
      </p:grpSpPr>
      <p:sp>
        <p:nvSpPr>
          <p:cNvPr id="112" name="Google Shape;112;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14" name="Google Shape;11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17" name="Shape 117"/>
        <p:cNvGrpSpPr/>
        <p:nvPr/>
      </p:nvGrpSpPr>
      <p:grpSpPr>
        <a:xfrm>
          <a:off x="0" y="0"/>
          <a:ext cx="0" cy="0"/>
          <a:chOff x="0" y="0"/>
          <a:chExt cx="0" cy="0"/>
        </a:xfrm>
      </p:grpSpPr>
      <p:sp>
        <p:nvSpPr>
          <p:cNvPr id="118" name="Google Shape;11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24" name="Shape 124"/>
        <p:cNvGrpSpPr/>
        <p:nvPr/>
      </p:nvGrpSpPr>
      <p:grpSpPr>
        <a:xfrm>
          <a:off x="0" y="0"/>
          <a:ext cx="0" cy="0"/>
          <a:chOff x="0" y="0"/>
          <a:chExt cx="0" cy="0"/>
        </a:xfrm>
      </p:grpSpPr>
      <p:sp>
        <p:nvSpPr>
          <p:cNvPr id="125" name="Google Shape;125;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33" name="Shape 133"/>
        <p:cNvGrpSpPr/>
        <p:nvPr/>
      </p:nvGrpSpPr>
      <p:grpSpPr>
        <a:xfrm>
          <a:off x="0" y="0"/>
          <a:ext cx="0" cy="0"/>
          <a:chOff x="0" y="0"/>
          <a:chExt cx="0" cy="0"/>
        </a:xfrm>
      </p:grpSpPr>
      <p:sp>
        <p:nvSpPr>
          <p:cNvPr id="134" name="Google Shape;13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38" name="Shape 138"/>
        <p:cNvGrpSpPr/>
        <p:nvPr/>
      </p:nvGrpSpPr>
      <p:grpSpPr>
        <a:xfrm>
          <a:off x="0" y="0"/>
          <a:ext cx="0" cy="0"/>
          <a:chOff x="0" y="0"/>
          <a:chExt cx="0" cy="0"/>
        </a:xfrm>
      </p:grpSpPr>
      <p:sp>
        <p:nvSpPr>
          <p:cNvPr id="139" name="Google Shape;13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142" name="Shape 142"/>
        <p:cNvGrpSpPr/>
        <p:nvPr/>
      </p:nvGrpSpPr>
      <p:grpSpPr>
        <a:xfrm>
          <a:off x="0" y="0"/>
          <a:ext cx="0" cy="0"/>
          <a:chOff x="0" y="0"/>
          <a:chExt cx="0" cy="0"/>
        </a:xfrm>
      </p:grpSpPr>
      <p:sp>
        <p:nvSpPr>
          <p:cNvPr id="143" name="Google Shape;143;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5" name="Google Shape;145;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6" name="Google Shape;14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49" name="Shape 149"/>
        <p:cNvGrpSpPr/>
        <p:nvPr/>
      </p:nvGrpSpPr>
      <p:grpSpPr>
        <a:xfrm>
          <a:off x="0" y="0"/>
          <a:ext cx="0" cy="0"/>
          <a:chOff x="0" y="0"/>
          <a:chExt cx="0" cy="0"/>
        </a:xfrm>
      </p:grpSpPr>
      <p:sp>
        <p:nvSpPr>
          <p:cNvPr id="150" name="Google Shape;150;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39"/>
          <p:cNvSpPr/>
          <p:nvPr>
            <p:ph idx="2" type="pic"/>
          </p:nvPr>
        </p:nvSpPr>
        <p:spPr>
          <a:xfrm>
            <a:off x="5183188" y="987425"/>
            <a:ext cx="6172200" cy="4873625"/>
          </a:xfrm>
          <a:prstGeom prst="rect">
            <a:avLst/>
          </a:prstGeom>
          <a:noFill/>
          <a:ln>
            <a:noFill/>
          </a:ln>
        </p:spPr>
      </p:sp>
      <p:sp>
        <p:nvSpPr>
          <p:cNvPr id="152" name="Google Shape;152;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3" name="Google Shape;15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56" name="Shape 156"/>
        <p:cNvGrpSpPr/>
        <p:nvPr/>
      </p:nvGrpSpPr>
      <p:grpSpPr>
        <a:xfrm>
          <a:off x="0" y="0"/>
          <a:ext cx="0" cy="0"/>
          <a:chOff x="0" y="0"/>
          <a:chExt cx="0" cy="0"/>
        </a:xfrm>
      </p:grpSpPr>
      <p:sp>
        <p:nvSpPr>
          <p:cNvPr id="157" name="Google Shape;157;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62" name="Shape 162"/>
        <p:cNvGrpSpPr/>
        <p:nvPr/>
      </p:nvGrpSpPr>
      <p:grpSpPr>
        <a:xfrm>
          <a:off x="0" y="0"/>
          <a:ext cx="0" cy="0"/>
          <a:chOff x="0" y="0"/>
          <a:chExt cx="0" cy="0"/>
        </a:xfrm>
      </p:grpSpPr>
      <p:sp>
        <p:nvSpPr>
          <p:cNvPr id="163" name="Google Shape;163;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ots" showMasterSp="0">
  <p:cSld name="Plots">
    <p:spTree>
      <p:nvGrpSpPr>
        <p:cNvPr id="27" name="Shape 27"/>
        <p:cNvGrpSpPr/>
        <p:nvPr/>
      </p:nvGrpSpPr>
      <p:grpSpPr>
        <a:xfrm>
          <a:off x="0" y="0"/>
          <a:ext cx="0" cy="0"/>
          <a:chOff x="0" y="0"/>
          <a:chExt cx="0" cy="0"/>
        </a:xfrm>
      </p:grpSpPr>
      <p:sp>
        <p:nvSpPr>
          <p:cNvPr id="28" name="Google Shape;28;p20"/>
          <p:cNvSpPr/>
          <p:nvPr>
            <p:ph idx="2" type="pic"/>
          </p:nvPr>
        </p:nvSpPr>
        <p:spPr>
          <a:xfrm>
            <a:off x="6376100" y="1472407"/>
            <a:ext cx="5310400" cy="3913200"/>
          </a:xfrm>
          <a:prstGeom prst="rect">
            <a:avLst/>
          </a:prstGeom>
          <a:noFill/>
          <a:ln>
            <a:noFill/>
          </a:ln>
        </p:spPr>
      </p:sp>
      <p:sp>
        <p:nvSpPr>
          <p:cNvPr id="29" name="Google Shape;29;p20"/>
          <p:cNvSpPr/>
          <p:nvPr>
            <p:ph idx="3" type="pic"/>
          </p:nvPr>
        </p:nvSpPr>
        <p:spPr>
          <a:xfrm>
            <a:off x="732968" y="1472407"/>
            <a:ext cx="5165200" cy="3913200"/>
          </a:xfrm>
          <a:prstGeom prst="rect">
            <a:avLst/>
          </a:prstGeom>
          <a:noFill/>
          <a:ln>
            <a:noFill/>
          </a:ln>
        </p:spPr>
      </p:sp>
      <p:pic>
        <p:nvPicPr>
          <p:cNvPr descr="EC_logos_official_Blue_with_text.png" id="30" name="Google Shape;30;p20"/>
          <p:cNvPicPr preferRelativeResize="0"/>
          <p:nvPr/>
        </p:nvPicPr>
        <p:blipFill rotWithShape="1">
          <a:blip r:embed="rId2">
            <a:alphaModFix/>
          </a:blip>
          <a:srcRect b="0" l="0" r="0" t="0"/>
          <a:stretch/>
        </p:blipFill>
        <p:spPr>
          <a:xfrm>
            <a:off x="10613450" y="107074"/>
            <a:ext cx="1483551" cy="750423"/>
          </a:xfrm>
          <a:prstGeom prst="rect">
            <a:avLst/>
          </a:prstGeom>
          <a:noFill/>
          <a:ln>
            <a:noFill/>
          </a:ln>
        </p:spPr>
      </p:pic>
      <p:sp>
        <p:nvSpPr>
          <p:cNvPr id="31" name="Google Shape;31;p20"/>
          <p:cNvSpPr txBox="1"/>
          <p:nvPr>
            <p:ph idx="1" type="body"/>
          </p:nvPr>
        </p:nvSpPr>
        <p:spPr>
          <a:xfrm>
            <a:off x="715300" y="5593000"/>
            <a:ext cx="5165200" cy="88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dk1"/>
              </a:buClr>
              <a:buSzPts val="1400"/>
              <a:buChar char="●"/>
              <a:defRPr>
                <a:latin typeface="Helvetica Neue"/>
                <a:ea typeface="Helvetica Neue"/>
                <a:cs typeface="Helvetica Neue"/>
                <a:sym typeface="Helvetica Neue"/>
              </a:defRPr>
            </a:lvl1pPr>
            <a:lvl2pPr indent="-317500" lvl="1" marL="914400" algn="l">
              <a:lnSpc>
                <a:spcPct val="100000"/>
              </a:lnSpc>
              <a:spcBef>
                <a:spcPts val="0"/>
              </a:spcBef>
              <a:spcAft>
                <a:spcPts val="0"/>
              </a:spcAft>
              <a:buClr>
                <a:schemeClr val="dk1"/>
              </a:buClr>
              <a:buSzPts val="1400"/>
              <a:buChar char="○"/>
              <a:defRPr/>
            </a:lvl2pPr>
            <a:lvl3pPr indent="-317500" lvl="2" marL="1371600" algn="l">
              <a:lnSpc>
                <a:spcPct val="100000"/>
              </a:lnSpc>
              <a:spcBef>
                <a:spcPts val="0"/>
              </a:spcBef>
              <a:spcAft>
                <a:spcPts val="0"/>
              </a:spcAft>
              <a:buClr>
                <a:schemeClr val="dk1"/>
              </a:buClr>
              <a:buSzPts val="1400"/>
              <a:buChar char="■"/>
              <a:defRPr/>
            </a:lvl3pPr>
            <a:lvl4pPr indent="-317500" lvl="3" marL="1828800" algn="l">
              <a:lnSpc>
                <a:spcPct val="100000"/>
              </a:lnSpc>
              <a:spcBef>
                <a:spcPts val="0"/>
              </a:spcBef>
              <a:spcAft>
                <a:spcPts val="0"/>
              </a:spcAft>
              <a:buClr>
                <a:schemeClr val="dk1"/>
              </a:buClr>
              <a:buSzPts val="1400"/>
              <a:buChar char="●"/>
              <a:defRPr/>
            </a:lvl4pPr>
            <a:lvl5pPr indent="-317500" lvl="4" marL="2286000" algn="l">
              <a:lnSpc>
                <a:spcPct val="100000"/>
              </a:lnSpc>
              <a:spcBef>
                <a:spcPts val="0"/>
              </a:spcBef>
              <a:spcAft>
                <a:spcPts val="0"/>
              </a:spcAft>
              <a:buClr>
                <a:schemeClr val="dk1"/>
              </a:buClr>
              <a:buSzPts val="1400"/>
              <a:buChar char="○"/>
              <a:defRPr/>
            </a:lvl5pPr>
            <a:lvl6pPr indent="-317500" lvl="5" marL="2743200" algn="l">
              <a:lnSpc>
                <a:spcPct val="100000"/>
              </a:lnSpc>
              <a:spcBef>
                <a:spcPts val="0"/>
              </a:spcBef>
              <a:spcAft>
                <a:spcPts val="0"/>
              </a:spcAft>
              <a:buClr>
                <a:schemeClr val="dk1"/>
              </a:buClr>
              <a:buSzPts val="1400"/>
              <a:buChar char="■"/>
              <a:defRPr/>
            </a:lvl6pPr>
            <a:lvl7pPr indent="-317500" lvl="6" marL="3200400" algn="l">
              <a:lnSpc>
                <a:spcPct val="100000"/>
              </a:lnSpc>
              <a:spcBef>
                <a:spcPts val="0"/>
              </a:spcBef>
              <a:spcAft>
                <a:spcPts val="0"/>
              </a:spcAft>
              <a:buClr>
                <a:schemeClr val="dk1"/>
              </a:buClr>
              <a:buSzPts val="1400"/>
              <a:buChar char="●"/>
              <a:defRPr/>
            </a:lvl7pPr>
            <a:lvl8pPr indent="-317500" lvl="7" marL="3657600" algn="l">
              <a:lnSpc>
                <a:spcPct val="100000"/>
              </a:lnSpc>
              <a:spcBef>
                <a:spcPts val="0"/>
              </a:spcBef>
              <a:spcAft>
                <a:spcPts val="0"/>
              </a:spcAft>
              <a:buClr>
                <a:schemeClr val="dk1"/>
              </a:buClr>
              <a:buSzPts val="1400"/>
              <a:buChar char="○"/>
              <a:defRPr/>
            </a:lvl8pPr>
            <a:lvl9pPr indent="-317500" lvl="8" marL="4114800" algn="l">
              <a:lnSpc>
                <a:spcPct val="100000"/>
              </a:lnSpc>
              <a:spcBef>
                <a:spcPts val="0"/>
              </a:spcBef>
              <a:spcAft>
                <a:spcPts val="0"/>
              </a:spcAft>
              <a:buClr>
                <a:schemeClr val="dk1"/>
              </a:buClr>
              <a:buSzPts val="1400"/>
              <a:buChar char="■"/>
              <a:defRPr/>
            </a:lvl9pPr>
          </a:lstStyle>
          <a:p/>
        </p:txBody>
      </p:sp>
      <p:sp>
        <p:nvSpPr>
          <p:cNvPr id="32" name="Google Shape;32;p20"/>
          <p:cNvSpPr txBox="1"/>
          <p:nvPr>
            <p:ph idx="4" type="body"/>
          </p:nvPr>
        </p:nvSpPr>
        <p:spPr>
          <a:xfrm>
            <a:off x="6376100" y="5593000"/>
            <a:ext cx="5310400" cy="88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dk1"/>
              </a:buClr>
              <a:buSzPts val="1400"/>
              <a:buChar char="●"/>
              <a:defRPr>
                <a:latin typeface="Helvetica Neue"/>
                <a:ea typeface="Helvetica Neue"/>
                <a:cs typeface="Helvetica Neue"/>
                <a:sym typeface="Helvetica Neue"/>
              </a:defRPr>
            </a:lvl1pPr>
            <a:lvl2pPr indent="-317500" lvl="1" marL="914400" algn="l">
              <a:lnSpc>
                <a:spcPct val="100000"/>
              </a:lnSpc>
              <a:spcBef>
                <a:spcPts val="0"/>
              </a:spcBef>
              <a:spcAft>
                <a:spcPts val="0"/>
              </a:spcAft>
              <a:buClr>
                <a:schemeClr val="dk1"/>
              </a:buClr>
              <a:buSzPts val="1400"/>
              <a:buChar char="○"/>
              <a:defRPr/>
            </a:lvl2pPr>
            <a:lvl3pPr indent="-317500" lvl="2" marL="1371600" algn="l">
              <a:lnSpc>
                <a:spcPct val="100000"/>
              </a:lnSpc>
              <a:spcBef>
                <a:spcPts val="0"/>
              </a:spcBef>
              <a:spcAft>
                <a:spcPts val="0"/>
              </a:spcAft>
              <a:buClr>
                <a:schemeClr val="dk1"/>
              </a:buClr>
              <a:buSzPts val="1400"/>
              <a:buChar char="■"/>
              <a:defRPr/>
            </a:lvl3pPr>
            <a:lvl4pPr indent="-317500" lvl="3" marL="1828800" algn="l">
              <a:lnSpc>
                <a:spcPct val="100000"/>
              </a:lnSpc>
              <a:spcBef>
                <a:spcPts val="0"/>
              </a:spcBef>
              <a:spcAft>
                <a:spcPts val="0"/>
              </a:spcAft>
              <a:buClr>
                <a:schemeClr val="dk1"/>
              </a:buClr>
              <a:buSzPts val="1400"/>
              <a:buChar char="●"/>
              <a:defRPr/>
            </a:lvl4pPr>
            <a:lvl5pPr indent="-317500" lvl="4" marL="2286000" algn="l">
              <a:lnSpc>
                <a:spcPct val="100000"/>
              </a:lnSpc>
              <a:spcBef>
                <a:spcPts val="0"/>
              </a:spcBef>
              <a:spcAft>
                <a:spcPts val="0"/>
              </a:spcAft>
              <a:buClr>
                <a:schemeClr val="dk1"/>
              </a:buClr>
              <a:buSzPts val="1400"/>
              <a:buChar char="○"/>
              <a:defRPr/>
            </a:lvl5pPr>
            <a:lvl6pPr indent="-317500" lvl="5" marL="2743200" algn="l">
              <a:lnSpc>
                <a:spcPct val="100000"/>
              </a:lnSpc>
              <a:spcBef>
                <a:spcPts val="0"/>
              </a:spcBef>
              <a:spcAft>
                <a:spcPts val="0"/>
              </a:spcAft>
              <a:buClr>
                <a:schemeClr val="dk1"/>
              </a:buClr>
              <a:buSzPts val="1400"/>
              <a:buChar char="■"/>
              <a:defRPr/>
            </a:lvl6pPr>
            <a:lvl7pPr indent="-317500" lvl="6" marL="3200400" algn="l">
              <a:lnSpc>
                <a:spcPct val="100000"/>
              </a:lnSpc>
              <a:spcBef>
                <a:spcPts val="0"/>
              </a:spcBef>
              <a:spcAft>
                <a:spcPts val="0"/>
              </a:spcAft>
              <a:buClr>
                <a:schemeClr val="dk1"/>
              </a:buClr>
              <a:buSzPts val="1400"/>
              <a:buChar char="●"/>
              <a:defRPr/>
            </a:lvl7pPr>
            <a:lvl8pPr indent="-317500" lvl="7" marL="3657600" algn="l">
              <a:lnSpc>
                <a:spcPct val="100000"/>
              </a:lnSpc>
              <a:spcBef>
                <a:spcPts val="0"/>
              </a:spcBef>
              <a:spcAft>
                <a:spcPts val="0"/>
              </a:spcAft>
              <a:buClr>
                <a:schemeClr val="dk1"/>
              </a:buClr>
              <a:buSzPts val="1400"/>
              <a:buChar char="○"/>
              <a:defRPr/>
            </a:lvl8pPr>
            <a:lvl9pPr indent="-317500" lvl="8" marL="4114800" algn="l">
              <a:lnSpc>
                <a:spcPct val="100000"/>
              </a:lnSpc>
              <a:spcBef>
                <a:spcPts val="0"/>
              </a:spcBef>
              <a:spcAft>
                <a:spcPts val="0"/>
              </a:spcAft>
              <a:buClr>
                <a:schemeClr val="dk1"/>
              </a:buClr>
              <a:buSzPts val="1400"/>
              <a:buChar char="■"/>
              <a:defRPr/>
            </a:lvl9pPr>
          </a:lstStyle>
          <a:p/>
        </p:txBody>
      </p:sp>
      <p:sp>
        <p:nvSpPr>
          <p:cNvPr id="33" name="Google Shape;33;p20"/>
          <p:cNvSpPr txBox="1"/>
          <p:nvPr>
            <p:ph idx="5" type="subTitle"/>
          </p:nvPr>
        </p:nvSpPr>
        <p:spPr>
          <a:xfrm rot="-5400000">
            <a:off x="-3285200" y="3273200"/>
            <a:ext cx="6882000" cy="311600"/>
          </a:xfrm>
          <a:prstGeom prst="rect">
            <a:avLst/>
          </a:prstGeom>
          <a:solidFill>
            <a:srgbClr val="435AA1"/>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1000"/>
              <a:buFont typeface="Helvetica Neue Light"/>
              <a:buNone/>
              <a:defRPr sz="1333">
                <a:solidFill>
                  <a:schemeClr val="lt1"/>
                </a:solidFill>
                <a:latin typeface="Helvetica Neue Light"/>
                <a:ea typeface="Helvetica Neue Light"/>
                <a:cs typeface="Helvetica Neue Light"/>
                <a:sym typeface="Helvetica Neue Light"/>
              </a:defRPr>
            </a:lvl1pPr>
            <a:lvl2pPr lvl="1" algn="l">
              <a:lnSpc>
                <a:spcPct val="100000"/>
              </a:lnSpc>
              <a:spcBef>
                <a:spcPts val="0"/>
              </a:spcBef>
              <a:spcAft>
                <a:spcPts val="0"/>
              </a:spcAft>
              <a:buClr>
                <a:schemeClr val="lt1"/>
              </a:buClr>
              <a:buSzPts val="1000"/>
              <a:buFont typeface="Helvetica Neue Light"/>
              <a:buNone/>
              <a:defRPr sz="1333">
                <a:solidFill>
                  <a:schemeClr val="lt1"/>
                </a:solidFill>
                <a:latin typeface="Helvetica Neue Light"/>
                <a:ea typeface="Helvetica Neue Light"/>
                <a:cs typeface="Helvetica Neue Light"/>
                <a:sym typeface="Helvetica Neue Light"/>
              </a:defRPr>
            </a:lvl2pPr>
            <a:lvl3pPr lvl="2" algn="l">
              <a:lnSpc>
                <a:spcPct val="100000"/>
              </a:lnSpc>
              <a:spcBef>
                <a:spcPts val="0"/>
              </a:spcBef>
              <a:spcAft>
                <a:spcPts val="0"/>
              </a:spcAft>
              <a:buClr>
                <a:schemeClr val="lt1"/>
              </a:buClr>
              <a:buSzPts val="1000"/>
              <a:buFont typeface="Helvetica Neue Light"/>
              <a:buNone/>
              <a:defRPr sz="1333">
                <a:solidFill>
                  <a:schemeClr val="lt1"/>
                </a:solidFill>
                <a:latin typeface="Helvetica Neue Light"/>
                <a:ea typeface="Helvetica Neue Light"/>
                <a:cs typeface="Helvetica Neue Light"/>
                <a:sym typeface="Helvetica Neue Light"/>
              </a:defRPr>
            </a:lvl3pPr>
            <a:lvl4pPr lvl="3" algn="l">
              <a:lnSpc>
                <a:spcPct val="100000"/>
              </a:lnSpc>
              <a:spcBef>
                <a:spcPts val="0"/>
              </a:spcBef>
              <a:spcAft>
                <a:spcPts val="0"/>
              </a:spcAft>
              <a:buClr>
                <a:schemeClr val="lt1"/>
              </a:buClr>
              <a:buSzPts val="1000"/>
              <a:buFont typeface="Helvetica Neue Light"/>
              <a:buNone/>
              <a:defRPr sz="1333">
                <a:solidFill>
                  <a:schemeClr val="lt1"/>
                </a:solidFill>
                <a:latin typeface="Helvetica Neue Light"/>
                <a:ea typeface="Helvetica Neue Light"/>
                <a:cs typeface="Helvetica Neue Light"/>
                <a:sym typeface="Helvetica Neue Light"/>
              </a:defRPr>
            </a:lvl4pPr>
            <a:lvl5pPr lvl="4" algn="l">
              <a:lnSpc>
                <a:spcPct val="100000"/>
              </a:lnSpc>
              <a:spcBef>
                <a:spcPts val="0"/>
              </a:spcBef>
              <a:spcAft>
                <a:spcPts val="0"/>
              </a:spcAft>
              <a:buClr>
                <a:schemeClr val="lt1"/>
              </a:buClr>
              <a:buSzPts val="1000"/>
              <a:buFont typeface="Helvetica Neue Light"/>
              <a:buNone/>
              <a:defRPr sz="1333">
                <a:solidFill>
                  <a:schemeClr val="lt1"/>
                </a:solidFill>
                <a:latin typeface="Helvetica Neue Light"/>
                <a:ea typeface="Helvetica Neue Light"/>
                <a:cs typeface="Helvetica Neue Light"/>
                <a:sym typeface="Helvetica Neue Light"/>
              </a:defRPr>
            </a:lvl5pPr>
            <a:lvl6pPr lvl="5" algn="l">
              <a:lnSpc>
                <a:spcPct val="100000"/>
              </a:lnSpc>
              <a:spcBef>
                <a:spcPts val="0"/>
              </a:spcBef>
              <a:spcAft>
                <a:spcPts val="0"/>
              </a:spcAft>
              <a:buClr>
                <a:schemeClr val="lt1"/>
              </a:buClr>
              <a:buSzPts val="1000"/>
              <a:buFont typeface="Helvetica Neue Light"/>
              <a:buNone/>
              <a:defRPr sz="1333">
                <a:solidFill>
                  <a:schemeClr val="lt1"/>
                </a:solidFill>
                <a:latin typeface="Helvetica Neue Light"/>
                <a:ea typeface="Helvetica Neue Light"/>
                <a:cs typeface="Helvetica Neue Light"/>
                <a:sym typeface="Helvetica Neue Light"/>
              </a:defRPr>
            </a:lvl6pPr>
            <a:lvl7pPr lvl="6" algn="l">
              <a:lnSpc>
                <a:spcPct val="100000"/>
              </a:lnSpc>
              <a:spcBef>
                <a:spcPts val="0"/>
              </a:spcBef>
              <a:spcAft>
                <a:spcPts val="0"/>
              </a:spcAft>
              <a:buClr>
                <a:schemeClr val="lt1"/>
              </a:buClr>
              <a:buSzPts val="1000"/>
              <a:buFont typeface="Helvetica Neue Light"/>
              <a:buNone/>
              <a:defRPr sz="1333">
                <a:solidFill>
                  <a:schemeClr val="lt1"/>
                </a:solidFill>
                <a:latin typeface="Helvetica Neue Light"/>
                <a:ea typeface="Helvetica Neue Light"/>
                <a:cs typeface="Helvetica Neue Light"/>
                <a:sym typeface="Helvetica Neue Light"/>
              </a:defRPr>
            </a:lvl7pPr>
            <a:lvl8pPr lvl="7" algn="l">
              <a:lnSpc>
                <a:spcPct val="100000"/>
              </a:lnSpc>
              <a:spcBef>
                <a:spcPts val="0"/>
              </a:spcBef>
              <a:spcAft>
                <a:spcPts val="0"/>
              </a:spcAft>
              <a:buClr>
                <a:schemeClr val="lt1"/>
              </a:buClr>
              <a:buSzPts val="1000"/>
              <a:buFont typeface="Helvetica Neue Light"/>
              <a:buNone/>
              <a:defRPr sz="1333">
                <a:solidFill>
                  <a:schemeClr val="lt1"/>
                </a:solidFill>
                <a:latin typeface="Helvetica Neue Light"/>
                <a:ea typeface="Helvetica Neue Light"/>
                <a:cs typeface="Helvetica Neue Light"/>
                <a:sym typeface="Helvetica Neue Light"/>
              </a:defRPr>
            </a:lvl8pPr>
            <a:lvl9pPr lvl="8" algn="l">
              <a:lnSpc>
                <a:spcPct val="100000"/>
              </a:lnSpc>
              <a:spcBef>
                <a:spcPts val="0"/>
              </a:spcBef>
              <a:spcAft>
                <a:spcPts val="0"/>
              </a:spcAft>
              <a:buClr>
                <a:schemeClr val="lt1"/>
              </a:buClr>
              <a:buSzPts val="1000"/>
              <a:buFont typeface="Helvetica Neue Light"/>
              <a:buNone/>
              <a:defRPr sz="1333">
                <a:solidFill>
                  <a:schemeClr val="lt1"/>
                </a:solidFill>
                <a:latin typeface="Helvetica Neue Light"/>
                <a:ea typeface="Helvetica Neue Light"/>
                <a:cs typeface="Helvetica Neue Light"/>
                <a:sym typeface="Helvetica Neue Light"/>
              </a:defRPr>
            </a:lvl9pPr>
          </a:lstStyle>
          <a:p/>
        </p:txBody>
      </p:sp>
      <p:sp>
        <p:nvSpPr>
          <p:cNvPr id="34" name="Google Shape;34;p20"/>
          <p:cNvSpPr txBox="1"/>
          <p:nvPr>
            <p:ph type="title"/>
          </p:nvPr>
        </p:nvSpPr>
        <p:spPr>
          <a:xfrm>
            <a:off x="603251" y="539751"/>
            <a:ext cx="10051600" cy="716400"/>
          </a:xfrm>
          <a:prstGeom prst="rect">
            <a:avLst/>
          </a:prstGeom>
          <a:noFill/>
          <a:ln>
            <a:noFill/>
          </a:ln>
        </p:spPr>
        <p:txBody>
          <a:bodyPr anchorCtr="0" anchor="b" bIns="19050" lIns="19050" spcFirstLastPara="1" rIns="19050" wrap="square" tIns="19050">
            <a:normAutofit/>
          </a:bodyPr>
          <a:lstStyle>
            <a:lvl1pPr lvl="0" algn="l">
              <a:lnSpc>
                <a:spcPct val="80000"/>
              </a:lnSpc>
              <a:spcBef>
                <a:spcPts val="0"/>
              </a:spcBef>
              <a:spcAft>
                <a:spcPts val="0"/>
              </a:spcAft>
              <a:buClr>
                <a:srgbClr val="000000"/>
              </a:buClr>
              <a:buSzPts val="700"/>
              <a:buFont typeface="Helvetica Neue"/>
              <a:buNone/>
              <a:defRPr>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700"/>
              <a:buNone/>
              <a:defRPr/>
            </a:lvl2pPr>
            <a:lvl3pPr lvl="2" algn="l">
              <a:lnSpc>
                <a:spcPct val="80000"/>
              </a:lnSpc>
              <a:spcBef>
                <a:spcPts val="0"/>
              </a:spcBef>
              <a:spcAft>
                <a:spcPts val="0"/>
              </a:spcAft>
              <a:buClr>
                <a:srgbClr val="000000"/>
              </a:buClr>
              <a:buSzPts val="700"/>
              <a:buNone/>
              <a:defRPr/>
            </a:lvl3pPr>
            <a:lvl4pPr lvl="3" algn="l">
              <a:lnSpc>
                <a:spcPct val="80000"/>
              </a:lnSpc>
              <a:spcBef>
                <a:spcPts val="0"/>
              </a:spcBef>
              <a:spcAft>
                <a:spcPts val="0"/>
              </a:spcAft>
              <a:buClr>
                <a:srgbClr val="000000"/>
              </a:buClr>
              <a:buSzPts val="700"/>
              <a:buNone/>
              <a:defRPr/>
            </a:lvl4pPr>
            <a:lvl5pPr lvl="4" algn="l">
              <a:lnSpc>
                <a:spcPct val="80000"/>
              </a:lnSpc>
              <a:spcBef>
                <a:spcPts val="0"/>
              </a:spcBef>
              <a:spcAft>
                <a:spcPts val="0"/>
              </a:spcAft>
              <a:buClr>
                <a:srgbClr val="000000"/>
              </a:buClr>
              <a:buSzPts val="700"/>
              <a:buNone/>
              <a:defRPr/>
            </a:lvl5pPr>
            <a:lvl6pPr lvl="5" algn="l">
              <a:lnSpc>
                <a:spcPct val="80000"/>
              </a:lnSpc>
              <a:spcBef>
                <a:spcPts val="0"/>
              </a:spcBef>
              <a:spcAft>
                <a:spcPts val="0"/>
              </a:spcAft>
              <a:buClr>
                <a:srgbClr val="000000"/>
              </a:buClr>
              <a:buSzPts val="700"/>
              <a:buNone/>
              <a:defRPr/>
            </a:lvl6pPr>
            <a:lvl7pPr lvl="6" algn="l">
              <a:lnSpc>
                <a:spcPct val="80000"/>
              </a:lnSpc>
              <a:spcBef>
                <a:spcPts val="0"/>
              </a:spcBef>
              <a:spcAft>
                <a:spcPts val="0"/>
              </a:spcAft>
              <a:buClr>
                <a:srgbClr val="000000"/>
              </a:buClr>
              <a:buSzPts val="700"/>
              <a:buNone/>
              <a:defRPr/>
            </a:lvl7pPr>
            <a:lvl8pPr lvl="7" algn="l">
              <a:lnSpc>
                <a:spcPct val="80000"/>
              </a:lnSpc>
              <a:spcBef>
                <a:spcPts val="0"/>
              </a:spcBef>
              <a:spcAft>
                <a:spcPts val="0"/>
              </a:spcAft>
              <a:buClr>
                <a:srgbClr val="000000"/>
              </a:buClr>
              <a:buSzPts val="700"/>
              <a:buNone/>
              <a:defRPr/>
            </a:lvl8pPr>
            <a:lvl9pPr lvl="8" algn="l">
              <a:lnSpc>
                <a:spcPct val="80000"/>
              </a:lnSpc>
              <a:spcBef>
                <a:spcPts val="0"/>
              </a:spcBef>
              <a:spcAft>
                <a:spcPts val="0"/>
              </a:spcAft>
              <a:buClr>
                <a:srgbClr val="000000"/>
              </a:buClr>
              <a:buSzPts val="700"/>
              <a:buNone/>
              <a:defRPr/>
            </a:lvl9pPr>
          </a:lstStyle>
          <a:p/>
        </p:txBody>
      </p:sp>
      <p:sp>
        <p:nvSpPr>
          <p:cNvPr id="35" name="Google Shape;35;p20"/>
          <p:cNvSpPr txBox="1"/>
          <p:nvPr>
            <p:ph idx="12" type="sldNum"/>
          </p:nvPr>
        </p:nvSpPr>
        <p:spPr>
          <a:xfrm>
            <a:off x="11409045" y="6333135"/>
            <a:ext cx="731600" cy="5248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733"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300"/>
              <a:buFont typeface="Arial"/>
              <a:buNone/>
              <a:defRPr b="0" i="0" sz="1733"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300"/>
              <a:buFont typeface="Arial"/>
              <a:buNone/>
              <a:defRPr b="0" i="0" sz="1733"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300"/>
              <a:buFont typeface="Arial"/>
              <a:buNone/>
              <a:defRPr b="0" i="0" sz="1733"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300"/>
              <a:buFont typeface="Arial"/>
              <a:buNone/>
              <a:defRPr b="0" i="0" sz="1733"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300"/>
              <a:buFont typeface="Arial"/>
              <a:buNone/>
              <a:defRPr b="0" i="0" sz="1733"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300"/>
              <a:buFont typeface="Arial"/>
              <a:buNone/>
              <a:defRPr b="0" i="0" sz="1733"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300"/>
              <a:buFont typeface="Arial"/>
              <a:buNone/>
              <a:defRPr b="0" i="0" sz="1733"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300"/>
              <a:buFont typeface="Arial"/>
              <a:buNone/>
              <a:defRPr b="0" i="0" sz="1733"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6" name="Shape 36"/>
        <p:cNvGrpSpPr/>
        <p:nvPr/>
      </p:nvGrpSpPr>
      <p:grpSpPr>
        <a:xfrm>
          <a:off x="0" y="0"/>
          <a:ext cx="0" cy="0"/>
          <a:chOff x="0" y="0"/>
          <a:chExt cx="0" cy="0"/>
        </a:xfrm>
      </p:grpSpPr>
      <p:sp>
        <p:nvSpPr>
          <p:cNvPr id="37" name="Google Shape;37;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42" name="Shape 42"/>
        <p:cNvGrpSpPr/>
        <p:nvPr/>
      </p:nvGrpSpPr>
      <p:grpSpPr>
        <a:xfrm>
          <a:off x="0" y="0"/>
          <a:ext cx="0" cy="0"/>
          <a:chOff x="0" y="0"/>
          <a:chExt cx="0" cy="0"/>
        </a:xfrm>
      </p:grpSpPr>
      <p:sp>
        <p:nvSpPr>
          <p:cNvPr id="43" name="Google Shape;4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9" name="Shape 49"/>
        <p:cNvGrpSpPr/>
        <p:nvPr/>
      </p:nvGrpSpPr>
      <p:grpSpPr>
        <a:xfrm>
          <a:off x="0" y="0"/>
          <a:ext cx="0" cy="0"/>
          <a:chOff x="0" y="0"/>
          <a:chExt cx="0" cy="0"/>
        </a:xfrm>
      </p:grpSpPr>
      <p:sp>
        <p:nvSpPr>
          <p:cNvPr id="50" name="Google Shape;50;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8" name="Shape 58"/>
        <p:cNvGrpSpPr/>
        <p:nvPr/>
      </p:nvGrpSpPr>
      <p:grpSpPr>
        <a:xfrm>
          <a:off x="0" y="0"/>
          <a:ext cx="0" cy="0"/>
          <a:chOff x="0" y="0"/>
          <a:chExt cx="0" cy="0"/>
        </a:xfrm>
      </p:grpSpPr>
      <p:sp>
        <p:nvSpPr>
          <p:cNvPr id="59" name="Google Shape;5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63" name="Shape 63"/>
        <p:cNvGrpSpPr/>
        <p:nvPr/>
      </p:nvGrpSpPr>
      <p:grpSpPr>
        <a:xfrm>
          <a:off x="0" y="0"/>
          <a:ext cx="0" cy="0"/>
          <a:chOff x="0" y="0"/>
          <a:chExt cx="0" cy="0"/>
        </a:xfrm>
      </p:grpSpPr>
      <p:sp>
        <p:nvSpPr>
          <p:cNvPr id="64" name="Google Shape;6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67" name="Shape 67"/>
        <p:cNvGrpSpPr/>
        <p:nvPr/>
      </p:nvGrpSpPr>
      <p:grpSpPr>
        <a:xfrm>
          <a:off x="0" y="0"/>
          <a:ext cx="0" cy="0"/>
          <a:chOff x="0" y="0"/>
          <a:chExt cx="0" cy="0"/>
        </a:xfrm>
      </p:grpSpPr>
      <p:sp>
        <p:nvSpPr>
          <p:cNvPr id="68" name="Google Shape;68;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2935"/>
            </a:gs>
            <a:gs pos="100000">
              <a:srgbClr val="005765"/>
            </a:gs>
          </a:gsLst>
          <a:lin ang="5400000" scaled="0"/>
        </a:gradFill>
      </p:bgPr>
    </p:bg>
    <p:spTree>
      <p:nvGrpSpPr>
        <p:cNvPr id="93" name="Shape 93"/>
        <p:cNvGrpSpPr/>
        <p:nvPr/>
      </p:nvGrpSpPr>
      <p:grpSpPr>
        <a:xfrm>
          <a:off x="0" y="0"/>
          <a:ext cx="0" cy="0"/>
          <a:chOff x="0" y="0"/>
          <a:chExt cx="0" cy="0"/>
        </a:xfrm>
      </p:grpSpPr>
      <p:sp>
        <p:nvSpPr>
          <p:cNvPr id="94" name="Google Shape;9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6" name="Google Shape;9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7" name="Google Shape;9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8" name="Google Shape;9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757575"/>
                </a:solidFill>
                <a:latin typeface="Arial"/>
                <a:ea typeface="Arial"/>
                <a:cs typeface="Arial"/>
                <a:sym typeface="Arial"/>
              </a:defRPr>
            </a:lvl1pPr>
            <a:lvl2pPr indent="0" lvl="1" marL="0" marR="0" rtl="0" algn="r">
              <a:spcBef>
                <a:spcPts val="0"/>
              </a:spcBef>
              <a:buNone/>
              <a:defRPr sz="1200">
                <a:solidFill>
                  <a:srgbClr val="757575"/>
                </a:solidFill>
                <a:latin typeface="Arial"/>
                <a:ea typeface="Arial"/>
                <a:cs typeface="Arial"/>
                <a:sym typeface="Arial"/>
              </a:defRPr>
            </a:lvl2pPr>
            <a:lvl3pPr indent="0" lvl="2" marL="0" marR="0" rtl="0" algn="r">
              <a:spcBef>
                <a:spcPts val="0"/>
              </a:spcBef>
              <a:buNone/>
              <a:defRPr sz="1200">
                <a:solidFill>
                  <a:srgbClr val="757575"/>
                </a:solidFill>
                <a:latin typeface="Arial"/>
                <a:ea typeface="Arial"/>
                <a:cs typeface="Arial"/>
                <a:sym typeface="Arial"/>
              </a:defRPr>
            </a:lvl3pPr>
            <a:lvl4pPr indent="0" lvl="3" marL="0" marR="0" rtl="0" algn="r">
              <a:spcBef>
                <a:spcPts val="0"/>
              </a:spcBef>
              <a:buNone/>
              <a:defRPr sz="1200">
                <a:solidFill>
                  <a:srgbClr val="757575"/>
                </a:solidFill>
                <a:latin typeface="Arial"/>
                <a:ea typeface="Arial"/>
                <a:cs typeface="Arial"/>
                <a:sym typeface="Arial"/>
              </a:defRPr>
            </a:lvl4pPr>
            <a:lvl5pPr indent="0" lvl="4" marL="0" marR="0" rtl="0" algn="r">
              <a:spcBef>
                <a:spcPts val="0"/>
              </a:spcBef>
              <a:buNone/>
              <a:defRPr sz="1200">
                <a:solidFill>
                  <a:srgbClr val="757575"/>
                </a:solidFill>
                <a:latin typeface="Arial"/>
                <a:ea typeface="Arial"/>
                <a:cs typeface="Arial"/>
                <a:sym typeface="Arial"/>
              </a:defRPr>
            </a:lvl5pPr>
            <a:lvl6pPr indent="0" lvl="5" marL="0" marR="0" rtl="0" algn="r">
              <a:spcBef>
                <a:spcPts val="0"/>
              </a:spcBef>
              <a:buNone/>
              <a:defRPr sz="1200">
                <a:solidFill>
                  <a:srgbClr val="757575"/>
                </a:solidFill>
                <a:latin typeface="Arial"/>
                <a:ea typeface="Arial"/>
                <a:cs typeface="Arial"/>
                <a:sym typeface="Arial"/>
              </a:defRPr>
            </a:lvl6pPr>
            <a:lvl7pPr indent="0" lvl="6" marL="0" marR="0" rtl="0" algn="r">
              <a:spcBef>
                <a:spcPts val="0"/>
              </a:spcBef>
              <a:buNone/>
              <a:defRPr sz="1200">
                <a:solidFill>
                  <a:srgbClr val="757575"/>
                </a:solidFill>
                <a:latin typeface="Arial"/>
                <a:ea typeface="Arial"/>
                <a:cs typeface="Arial"/>
                <a:sym typeface="Arial"/>
              </a:defRPr>
            </a:lvl7pPr>
            <a:lvl8pPr indent="0" lvl="7" marL="0" marR="0" rtl="0" algn="r">
              <a:spcBef>
                <a:spcPts val="0"/>
              </a:spcBef>
              <a:buNone/>
              <a:defRPr sz="1200">
                <a:solidFill>
                  <a:srgbClr val="757575"/>
                </a:solidFill>
                <a:latin typeface="Arial"/>
                <a:ea typeface="Arial"/>
                <a:cs typeface="Arial"/>
                <a:sym typeface="Arial"/>
              </a:defRPr>
            </a:lvl8pPr>
            <a:lvl9pPr indent="0" lvl="8" marL="0" marR="0" rtl="0" algn="r">
              <a:spcBef>
                <a:spcPts val="0"/>
              </a:spcBef>
              <a:buNone/>
              <a:defRPr sz="1200">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4.gif"/><Relationship Id="rId5" Type="http://schemas.openxmlformats.org/officeDocument/2006/relationships/image" Target="../media/image23.gif"/><Relationship Id="rId6" Type="http://schemas.openxmlformats.org/officeDocument/2006/relationships/image" Target="../media/image26.gif"/><Relationship Id="rId7" Type="http://schemas.openxmlformats.org/officeDocument/2006/relationships/image" Target="../media/image2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28.png"/><Relationship Id="rId7" Type="http://schemas.openxmlformats.org/officeDocument/2006/relationships/image" Target="../media/image25.png"/><Relationship Id="rId8"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31.png"/><Relationship Id="rId5"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euclid.roe.ac.uk/projects/ssoswg/wiki/Self_Organizing_Maps?parent=Wiki" TargetMode="External"/><Relationship Id="rId4" Type="http://schemas.openxmlformats.org/officeDocument/2006/relationships/hyperlink" Target="https://euclid.roe.ac.uk/projects/ssoswg/wiki/Self_Organizing_Maps?parent=Wiki" TargetMode="External"/><Relationship Id="rId5" Type="http://schemas.openxmlformats.org/officeDocument/2006/relationships/image" Target="../media/image4.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38.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euclid.roe.ac.uk/projects/ssoswg/wiki/Self_Organizing_Maps?parent=Wiki"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3" name="Google Shape;173;p1"/>
          <p:cNvPicPr preferRelativeResize="0"/>
          <p:nvPr/>
        </p:nvPicPr>
        <p:blipFill rotWithShape="1">
          <a:blip r:embed="rId3">
            <a:alphaModFix/>
          </a:blip>
          <a:srcRect b="-402" l="-11115" r="66320" t="403"/>
          <a:stretch/>
        </p:blipFill>
        <p:spPr>
          <a:xfrm>
            <a:off x="4758990" y="110224"/>
            <a:ext cx="7433010" cy="6803136"/>
          </a:xfrm>
          <a:prstGeom prst="rect">
            <a:avLst/>
          </a:prstGeom>
          <a:noFill/>
          <a:ln>
            <a:noFill/>
          </a:ln>
        </p:spPr>
      </p:pic>
      <p:sp>
        <p:nvSpPr>
          <p:cNvPr id="174" name="Google Shape;174;p1"/>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p1"/>
          <p:cNvSpPr txBox="1"/>
          <p:nvPr/>
        </p:nvSpPr>
        <p:spPr>
          <a:xfrm>
            <a:off x="311911" y="527577"/>
            <a:ext cx="4023360" cy="320413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i="0" lang="it-IT" sz="4800" u="none" cap="none" strike="noStrike">
                <a:solidFill>
                  <a:schemeClr val="dk1"/>
                </a:solidFill>
                <a:latin typeface="Calibri"/>
                <a:ea typeface="Calibri"/>
                <a:cs typeface="Calibri"/>
                <a:sym typeface="Calibri"/>
              </a:rPr>
              <a:t>EUCLID Lecce</a:t>
            </a:r>
            <a:endParaRPr/>
          </a:p>
          <a:p>
            <a:pPr indent="0" lvl="0" marL="0" marR="0" rtl="0" algn="l">
              <a:lnSpc>
                <a:spcPct val="90000"/>
              </a:lnSpc>
              <a:spcBef>
                <a:spcPts val="600"/>
              </a:spcBef>
              <a:spcAft>
                <a:spcPts val="0"/>
              </a:spcAft>
              <a:buNone/>
            </a:pPr>
            <a:r>
              <a:rPr b="1" i="0" lang="it-IT" sz="2000" u="none" cap="none" strike="noStrike">
                <a:solidFill>
                  <a:schemeClr val="dk1"/>
                </a:solidFill>
                <a:latin typeface="Calibri"/>
                <a:ea typeface="Calibri"/>
                <a:cs typeface="Calibri"/>
                <a:sym typeface="Calibri"/>
              </a:rPr>
              <a:t>Status and present  results. The future.</a:t>
            </a:r>
            <a:endParaRPr/>
          </a:p>
          <a:p>
            <a:pPr indent="0" lvl="0" marL="0" marR="0" rtl="0" algn="l">
              <a:lnSpc>
                <a:spcPct val="90000"/>
              </a:lnSpc>
              <a:spcBef>
                <a:spcPts val="600"/>
              </a:spcBef>
              <a:spcAft>
                <a:spcPts val="0"/>
              </a:spcAft>
              <a:buNone/>
            </a:pPr>
            <a:r>
              <a:t/>
            </a:r>
            <a:endParaRPr b="1" i="0" sz="4800" u="none" cap="none" strike="noStrike">
              <a:solidFill>
                <a:schemeClr val="dk1"/>
              </a:solidFill>
              <a:latin typeface="Calibri"/>
              <a:ea typeface="Calibri"/>
              <a:cs typeface="Calibri"/>
              <a:sym typeface="Calibri"/>
            </a:endParaRPr>
          </a:p>
        </p:txBody>
      </p:sp>
      <p:sp>
        <p:nvSpPr>
          <p:cNvPr id="176" name="Google Shape;176;p1"/>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7" name="Google Shape;177;p1"/>
          <p:cNvSpPr/>
          <p:nvPr/>
        </p:nvSpPr>
        <p:spPr>
          <a:xfrm>
            <a:off x="481029" y="4546920"/>
            <a:ext cx="397764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 name="Google Shape;178;p1"/>
          <p:cNvSpPr txBox="1"/>
          <p:nvPr/>
        </p:nvSpPr>
        <p:spPr>
          <a:xfrm>
            <a:off x="340532" y="4588219"/>
            <a:ext cx="6081326"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it-IT" sz="1400" u="none" cap="none" strike="noStrike">
                <a:solidFill>
                  <a:schemeClr val="dk1"/>
                </a:solidFill>
                <a:latin typeface="Calibri"/>
                <a:ea typeface="Calibri"/>
                <a:cs typeface="Calibri"/>
                <a:sym typeface="Calibri"/>
              </a:rPr>
              <a:t>Main Activity 2024 as Lead of Euclid SSO-SWG and as members of Euclid Transient-SWG, SL-SWG, and LU-SWG</a:t>
            </a:r>
            <a:endParaRPr/>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a:p>
            <a:pPr indent="-88900" lvl="0" marL="0" marR="0" rtl="0" algn="l">
              <a:spcBef>
                <a:spcPts val="0"/>
              </a:spcBef>
              <a:spcAft>
                <a:spcPts val="0"/>
              </a:spcAft>
              <a:buClr>
                <a:schemeClr val="dk1"/>
              </a:buClr>
              <a:buSzPts val="1400"/>
              <a:buFont typeface="Arial"/>
              <a:buChar char="•"/>
            </a:pPr>
            <a:r>
              <a:rPr b="1" lang="it-IT" sz="1400">
                <a:solidFill>
                  <a:schemeClr val="dk1"/>
                </a:solidFill>
                <a:latin typeface="Calibri"/>
                <a:ea typeface="Calibri"/>
                <a:cs typeface="Calibri"/>
                <a:sym typeface="Calibri"/>
              </a:rPr>
              <a:t>Calibration Phase:  Phase Diversity Campaign</a:t>
            </a:r>
            <a:endParaRPr sz="1400">
              <a:solidFill>
                <a:schemeClr val="dk1"/>
              </a:solidFill>
              <a:latin typeface="Calibri"/>
              <a:ea typeface="Calibri"/>
              <a:cs typeface="Calibri"/>
              <a:sym typeface="Calibri"/>
            </a:endParaRPr>
          </a:p>
          <a:p>
            <a:pPr indent="-88900" lvl="0" marL="0" marR="0" rtl="0" algn="l">
              <a:spcBef>
                <a:spcPts val="0"/>
              </a:spcBef>
              <a:spcAft>
                <a:spcPts val="0"/>
              </a:spcAft>
              <a:buClr>
                <a:schemeClr val="dk1"/>
              </a:buClr>
              <a:buSzPts val="1400"/>
              <a:buFont typeface="Arial"/>
              <a:buChar char="•"/>
            </a:pPr>
            <a:r>
              <a:rPr lang="it-IT" sz="1400">
                <a:solidFill>
                  <a:schemeClr val="dk1"/>
                </a:solidFill>
                <a:latin typeface="Calibri"/>
                <a:ea typeface="Calibri"/>
                <a:cs typeface="Calibri"/>
                <a:sym typeface="Calibri"/>
              </a:rPr>
              <a:t>Developing codes for the detection of SSOs to be run at the EUCLID SOC in ESA/ESAC (Madrid, Spain) and </a:t>
            </a:r>
            <a:r>
              <a:rPr i="1" lang="it-IT" sz="1400">
                <a:solidFill>
                  <a:schemeClr val="dk1"/>
                </a:solidFill>
                <a:latin typeface="Calibri"/>
                <a:ea typeface="Calibri"/>
                <a:cs typeface="Calibri"/>
                <a:sym typeface="Calibri"/>
              </a:rPr>
              <a:t>INFN</a:t>
            </a:r>
            <a:r>
              <a:rPr lang="it-IT" sz="1400">
                <a:solidFill>
                  <a:schemeClr val="dk1"/>
                </a:solidFill>
                <a:latin typeface="Calibri"/>
                <a:ea typeface="Calibri"/>
                <a:cs typeface="Calibri"/>
                <a:sym typeface="Calibri"/>
              </a:rPr>
              <a:t> dedicated server. </a:t>
            </a:r>
            <a:endParaRPr/>
          </a:p>
          <a:p>
            <a:pPr indent="-88900" lvl="0" marL="0" marR="0" rtl="0" algn="l">
              <a:spcBef>
                <a:spcPts val="0"/>
              </a:spcBef>
              <a:spcAft>
                <a:spcPts val="0"/>
              </a:spcAft>
              <a:buClr>
                <a:schemeClr val="dk1"/>
              </a:buClr>
              <a:buSzPts val="1400"/>
              <a:buFont typeface="Arial"/>
              <a:buChar char="•"/>
            </a:pPr>
            <a:r>
              <a:rPr lang="it-IT" sz="1400">
                <a:solidFill>
                  <a:schemeClr val="dk1"/>
                </a:solidFill>
                <a:latin typeface="Calibri"/>
                <a:ea typeface="Calibri"/>
                <a:cs typeface="Calibri"/>
                <a:sym typeface="Calibri"/>
              </a:rPr>
              <a:t> Simulations for LU-SWG</a:t>
            </a:r>
            <a:endParaRPr/>
          </a:p>
          <a:p>
            <a:pPr indent="-88900" lvl="0" marL="0" marR="0" rtl="0" algn="l">
              <a:spcBef>
                <a:spcPts val="0"/>
              </a:spcBef>
              <a:spcAft>
                <a:spcPts val="0"/>
              </a:spcAft>
              <a:buClr>
                <a:schemeClr val="dk1"/>
              </a:buClr>
              <a:buSzPts val="1400"/>
              <a:buFont typeface="Arial"/>
              <a:buChar char="•"/>
            </a:pPr>
            <a:r>
              <a:rPr lang="it-IT" sz="1400">
                <a:solidFill>
                  <a:schemeClr val="dk1"/>
                </a:solidFill>
                <a:latin typeface="Calibri"/>
                <a:ea typeface="Calibri"/>
                <a:cs typeface="Calibri"/>
                <a:sym typeface="Calibri"/>
              </a:rPr>
              <a:t> Classification SOM to be applied on Strong lenses classification</a:t>
            </a:r>
            <a:endParaRPr sz="1400">
              <a:solidFill>
                <a:schemeClr val="dk1"/>
              </a:solidFill>
              <a:latin typeface="Calibri"/>
              <a:ea typeface="Calibri"/>
              <a:cs typeface="Calibri"/>
              <a:sym typeface="Calibri"/>
            </a:endParaRPr>
          </a:p>
          <a:p>
            <a:pPr indent="-88900" lvl="0" marL="0" marR="0" rtl="0" algn="l">
              <a:spcBef>
                <a:spcPts val="0"/>
              </a:spcBef>
              <a:spcAft>
                <a:spcPts val="0"/>
              </a:spcAft>
              <a:buClr>
                <a:schemeClr val="dk1"/>
              </a:buClr>
              <a:buSzPts val="1400"/>
              <a:buFont typeface="Arial"/>
              <a:buChar char="•"/>
            </a:pPr>
            <a:r>
              <a:rPr lang="it-IT" sz="1400">
                <a:solidFill>
                  <a:schemeClr val="dk1"/>
                </a:solidFill>
                <a:latin typeface="Calibri"/>
                <a:ea typeface="Calibri"/>
                <a:cs typeface="Calibri"/>
                <a:sym typeface="Calibri"/>
              </a:rPr>
              <a:t> Our calibration software used by the Transient-SWG for Supernova Detections (with success)</a:t>
            </a:r>
            <a:endParaRPr/>
          </a:p>
        </p:txBody>
      </p:sp>
      <p:sp>
        <p:nvSpPr>
          <p:cNvPr id="179" name="Google Shape;179;p1"/>
          <p:cNvSpPr txBox="1"/>
          <p:nvPr/>
        </p:nvSpPr>
        <p:spPr>
          <a:xfrm>
            <a:off x="6815294" y="5192329"/>
            <a:ext cx="525993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lt1"/>
                </a:solidFill>
                <a:latin typeface="Calibri"/>
                <a:ea typeface="Calibri"/>
                <a:cs typeface="Calibri"/>
                <a:sym typeface="Calibri"/>
              </a:rPr>
              <a:t>Team</a:t>
            </a:r>
            <a:endParaRPr/>
          </a:p>
          <a:p>
            <a:pPr indent="0" lvl="0" marL="0" marR="0" rtl="0" algn="l">
              <a:spcBef>
                <a:spcPts val="0"/>
              </a:spcBef>
              <a:spcAft>
                <a:spcPts val="0"/>
              </a:spcAft>
              <a:buNone/>
            </a:pPr>
            <a:r>
              <a:rPr lang="it-IT" sz="1800">
                <a:solidFill>
                  <a:schemeClr val="lt1"/>
                </a:solidFill>
                <a:latin typeface="Calibri"/>
                <a:ea typeface="Calibri"/>
                <a:cs typeface="Calibri"/>
                <a:sym typeface="Calibri"/>
              </a:rPr>
              <a:t>AA. Nucita, A. Franco, F. De Paolis, F. Strafella S. Sacquegna, E.Orofino.</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Euclid2023" id="180" name="Google Shape;180;p1"/>
          <p:cNvPicPr preferRelativeResize="0"/>
          <p:nvPr/>
        </p:nvPicPr>
        <p:blipFill rotWithShape="1">
          <a:blip r:embed="rId4">
            <a:alphaModFix/>
          </a:blip>
          <a:srcRect b="0" l="0" r="0" t="0"/>
          <a:stretch/>
        </p:blipFill>
        <p:spPr>
          <a:xfrm>
            <a:off x="9195725" y="83359"/>
            <a:ext cx="961040" cy="961040"/>
          </a:xfrm>
          <a:prstGeom prst="rect">
            <a:avLst/>
          </a:prstGeom>
          <a:noFill/>
          <a:ln>
            <a:noFill/>
          </a:ln>
        </p:spPr>
      </p:pic>
      <p:pic>
        <p:nvPicPr>
          <p:cNvPr descr="ESA - Euclid consortium logo" id="181" name="Google Shape;181;p1"/>
          <p:cNvPicPr preferRelativeResize="0"/>
          <p:nvPr/>
        </p:nvPicPr>
        <p:blipFill rotWithShape="1">
          <a:blip r:embed="rId5">
            <a:alphaModFix/>
          </a:blip>
          <a:srcRect b="0" l="0" r="0" t="0"/>
          <a:stretch/>
        </p:blipFill>
        <p:spPr>
          <a:xfrm>
            <a:off x="10333471" y="83360"/>
            <a:ext cx="1681823" cy="9610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83" name="Google Shape;28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84" name="Google Shape;284;p10"/>
          <p:cNvPicPr preferRelativeResize="0"/>
          <p:nvPr/>
        </p:nvPicPr>
        <p:blipFill rotWithShape="1">
          <a:blip r:embed="rId3">
            <a:alphaModFix/>
          </a:blip>
          <a:srcRect b="0" l="0" r="0" t="0"/>
          <a:stretch/>
        </p:blipFill>
        <p:spPr>
          <a:xfrm>
            <a:off x="0" y="402091"/>
            <a:ext cx="12192000" cy="3957637"/>
          </a:xfrm>
          <a:prstGeom prst="rect">
            <a:avLst/>
          </a:prstGeom>
          <a:noFill/>
          <a:ln>
            <a:noFill/>
          </a:ln>
        </p:spPr>
      </p:pic>
      <p:sp>
        <p:nvSpPr>
          <p:cNvPr id="285" name="Google Shape;285;p10"/>
          <p:cNvSpPr txBox="1"/>
          <p:nvPr/>
        </p:nvSpPr>
        <p:spPr>
          <a:xfrm>
            <a:off x="317240" y="5450464"/>
            <a:ext cx="105156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strike="noStrike">
                <a:solidFill>
                  <a:srgbClr val="000000"/>
                </a:solidFill>
                <a:latin typeface="Helvetica Neue"/>
                <a:ea typeface="Helvetica Neue"/>
                <a:cs typeface="Helvetica Neue"/>
                <a:sym typeface="Helvetica Neue"/>
              </a:rPr>
              <a:t>43 179 detected SSO streaks</a:t>
            </a:r>
            <a:endParaRPr sz="1800">
              <a:solidFill>
                <a:schemeClr val="dk1"/>
              </a:solidFill>
              <a:latin typeface="Calibri"/>
              <a:ea typeface="Calibri"/>
              <a:cs typeface="Calibri"/>
              <a:sym typeface="Calibri"/>
            </a:endParaRPr>
          </a:p>
          <a:p>
            <a:pPr indent="457200" lvl="0" marL="0" marR="0" rtl="0" algn="l">
              <a:spcBef>
                <a:spcPts val="0"/>
              </a:spcBef>
              <a:spcAft>
                <a:spcPts val="0"/>
              </a:spcAft>
              <a:buNone/>
            </a:pPr>
            <a:r>
              <a:rPr b="0" i="0" lang="it-IT" sz="1800" u="none" strike="noStrike">
                <a:solidFill>
                  <a:srgbClr val="000000"/>
                </a:solidFill>
                <a:latin typeface="Helvetica Neue"/>
                <a:ea typeface="Helvetica Neue"/>
                <a:cs typeface="Helvetica Neue"/>
                <a:sym typeface="Helvetica Neue"/>
              </a:rPr>
              <a:t>23 048 (53.4%) matched to 2334 known SSOs: ~10 streaks per SSO</a:t>
            </a:r>
            <a:endParaRPr sz="1800">
              <a:solidFill>
                <a:schemeClr val="dk1"/>
              </a:solidFill>
              <a:latin typeface="Calibri"/>
              <a:ea typeface="Calibri"/>
              <a:cs typeface="Calibri"/>
              <a:sym typeface="Calibri"/>
            </a:endParaRPr>
          </a:p>
          <a:p>
            <a:pPr indent="457200" lvl="0" marL="0" marR="0" rtl="0" algn="l">
              <a:spcBef>
                <a:spcPts val="0"/>
              </a:spcBef>
              <a:spcAft>
                <a:spcPts val="0"/>
              </a:spcAft>
              <a:buNone/>
            </a:pPr>
            <a:r>
              <a:rPr b="0" i="0" lang="it-IT" sz="1800" u="none" strike="noStrike">
                <a:solidFill>
                  <a:srgbClr val="000000"/>
                </a:solidFill>
                <a:latin typeface="Helvetica Neue"/>
                <a:ea typeface="Helvetica Neue"/>
                <a:cs typeface="Helvetica Neue"/>
                <a:sym typeface="Helvetica Neue"/>
              </a:rPr>
              <a:t>20 131 (46.6%) streaks from unknown objects: ~2000 new SSOs</a:t>
            </a:r>
            <a:endParaRPr sz="1800">
              <a:solidFill>
                <a:schemeClr val="dk1"/>
              </a:solidFill>
              <a:latin typeface="Calibri"/>
              <a:ea typeface="Calibri"/>
              <a:cs typeface="Calibri"/>
              <a:sym typeface="Calibri"/>
            </a:endParaRPr>
          </a:p>
          <a:p>
            <a:pPr indent="457200" lvl="0" marL="0" marR="0" rtl="0" algn="l">
              <a:spcBef>
                <a:spcPts val="0"/>
              </a:spcBef>
              <a:spcAft>
                <a:spcPts val="0"/>
              </a:spcAft>
              <a:buNone/>
            </a:pPr>
            <a:r>
              <a:rPr b="0" i="0" lang="it-IT" sz="1800" u="none" strike="noStrike">
                <a:solidFill>
                  <a:srgbClr val="000000"/>
                </a:solidFill>
                <a:latin typeface="Helvetica Neue"/>
                <a:ea typeface="Helvetica Neue"/>
                <a:cs typeface="Helvetica Neue"/>
                <a:sym typeface="Helvetica Neue"/>
              </a:rPr>
              <a:t>&lt;1% false-positive rate</a:t>
            </a:r>
            <a:endParaRPr sz="1800">
              <a:solidFill>
                <a:schemeClr val="dk1"/>
              </a:solidFill>
              <a:latin typeface="Calibri"/>
              <a:ea typeface="Calibri"/>
              <a:cs typeface="Calibri"/>
              <a:sym typeface="Calibri"/>
            </a:endParaRPr>
          </a:p>
        </p:txBody>
      </p:sp>
      <p:sp>
        <p:nvSpPr>
          <p:cNvPr id="286" name="Google Shape;286;p10"/>
          <p:cNvSpPr txBox="1"/>
          <p:nvPr/>
        </p:nvSpPr>
        <p:spPr>
          <a:xfrm>
            <a:off x="317240" y="186612"/>
            <a:ext cx="44786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PDC Results</a:t>
            </a:r>
            <a:endParaRPr sz="2400">
              <a:solidFill>
                <a:schemeClr val="dk1"/>
              </a:solidFill>
              <a:latin typeface="Calibri"/>
              <a:ea typeface="Calibri"/>
              <a:cs typeface="Calibri"/>
              <a:sym typeface="Calibri"/>
            </a:endParaRPr>
          </a:p>
        </p:txBody>
      </p:sp>
      <p:sp>
        <p:nvSpPr>
          <p:cNvPr id="287" name="Google Shape;287;p10"/>
          <p:cNvSpPr txBox="1"/>
          <p:nvPr/>
        </p:nvSpPr>
        <p:spPr>
          <a:xfrm>
            <a:off x="3008671" y="3915385"/>
            <a:ext cx="61353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 </a:t>
            </a:r>
            <a:endParaRPr/>
          </a:p>
        </p:txBody>
      </p:sp>
      <p:pic>
        <p:nvPicPr>
          <p:cNvPr id="288" name="Google Shape;288;p10"/>
          <p:cNvPicPr preferRelativeResize="0"/>
          <p:nvPr/>
        </p:nvPicPr>
        <p:blipFill rotWithShape="1">
          <a:blip r:embed="rId4">
            <a:alphaModFix/>
          </a:blip>
          <a:srcRect b="0" l="0" r="0" t="0"/>
          <a:stretch/>
        </p:blipFill>
        <p:spPr>
          <a:xfrm>
            <a:off x="7861627" y="3915385"/>
            <a:ext cx="3941753" cy="2627835"/>
          </a:xfrm>
          <a:prstGeom prst="rect">
            <a:avLst/>
          </a:prstGeom>
          <a:noFill/>
          <a:ln>
            <a:noFill/>
          </a:ln>
        </p:spPr>
      </p:pic>
      <p:sp>
        <p:nvSpPr>
          <p:cNvPr id="289" name="Google Shape;289;p10"/>
          <p:cNvSpPr txBox="1"/>
          <p:nvPr/>
        </p:nvSpPr>
        <p:spPr>
          <a:xfrm>
            <a:off x="388620" y="4028973"/>
            <a:ext cx="848450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rgbClr val="FF0000"/>
                </a:solidFill>
                <a:latin typeface="Calibri"/>
                <a:ea typeface="Calibri"/>
                <a:cs typeface="Calibri"/>
                <a:sym typeface="Calibri"/>
              </a:rPr>
              <a:t>EC ENDORSMENT FOR USING PDC data</a:t>
            </a:r>
            <a:endParaRPr/>
          </a:p>
          <a:p>
            <a:pPr indent="0" lvl="0" marL="0" marR="0" rtl="0" algn="l">
              <a:spcBef>
                <a:spcPts val="0"/>
              </a:spcBef>
              <a:spcAft>
                <a:spcPts val="0"/>
              </a:spcAft>
              <a:buNone/>
            </a:pPr>
            <a:r>
              <a:rPr lang="it-IT" sz="1800">
                <a:solidFill>
                  <a:srgbClr val="FF0000"/>
                </a:solidFill>
                <a:latin typeface="Calibri"/>
                <a:ea typeface="Calibri"/>
                <a:cs typeface="Calibri"/>
                <a:sym typeface="Calibri"/>
              </a:rPr>
              <a:t>ANALYSIS on a dedicated INFN (LECCE, ITALY) </a:t>
            </a:r>
            <a:endParaRPr/>
          </a:p>
          <a:p>
            <a:pPr indent="0" lvl="0" marL="0" marR="0" rtl="0" algn="l">
              <a:spcBef>
                <a:spcPts val="0"/>
              </a:spcBef>
              <a:spcAft>
                <a:spcPts val="0"/>
              </a:spcAft>
              <a:buNone/>
            </a:pPr>
            <a:r>
              <a:rPr lang="it-IT" sz="1800">
                <a:solidFill>
                  <a:srgbClr val="FF0000"/>
                </a:solidFill>
                <a:latin typeface="Calibri"/>
                <a:ea typeface="Calibri"/>
                <a:cs typeface="Calibri"/>
                <a:sym typeface="Calibri"/>
              </a:rPr>
              <a:t>2 PhD students full time (M. Pontinen, S.Sacquegna) </a:t>
            </a:r>
            <a:endParaRPr/>
          </a:p>
          <a:p>
            <a:pPr indent="0" lvl="0" marL="0" marR="0" rtl="0" algn="l">
              <a:spcBef>
                <a:spcPts val="0"/>
              </a:spcBef>
              <a:spcAft>
                <a:spcPts val="0"/>
              </a:spcAft>
              <a:buNone/>
            </a:pPr>
            <a:r>
              <a:rPr lang="it-IT" sz="1800">
                <a:solidFill>
                  <a:srgbClr val="FF0000"/>
                </a:solidFill>
                <a:latin typeface="Calibri"/>
                <a:ea typeface="Calibri"/>
                <a:cs typeface="Calibri"/>
                <a:sym typeface="Calibri"/>
              </a:rPr>
              <a:t>1 Fellow (A. Franco)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96" name="Google Shape;296;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97" name="Google Shape;297;p11"/>
          <p:cNvPicPr preferRelativeResize="0"/>
          <p:nvPr/>
        </p:nvPicPr>
        <p:blipFill rotWithShape="1">
          <a:blip r:embed="rId3">
            <a:alphaModFix/>
          </a:blip>
          <a:srcRect b="0" l="0" r="0" t="0"/>
          <a:stretch/>
        </p:blipFill>
        <p:spPr>
          <a:xfrm>
            <a:off x="-546442" y="-172300"/>
            <a:ext cx="6731924" cy="5822791"/>
          </a:xfrm>
          <a:prstGeom prst="rect">
            <a:avLst/>
          </a:prstGeom>
          <a:noFill/>
          <a:ln>
            <a:noFill/>
          </a:ln>
        </p:spPr>
      </p:pic>
      <p:pic>
        <p:nvPicPr>
          <p:cNvPr descr="Immagine che contiene schermata, luna, cometa, nero&#10;&#10;Descrizione generata automaticamente" id="298" name="Google Shape;298;p11"/>
          <p:cNvPicPr preferRelativeResize="0"/>
          <p:nvPr/>
        </p:nvPicPr>
        <p:blipFill rotWithShape="1">
          <a:blip r:embed="rId4">
            <a:alphaModFix/>
          </a:blip>
          <a:srcRect b="0" l="0" r="0" t="0"/>
          <a:stretch/>
        </p:blipFill>
        <p:spPr>
          <a:xfrm>
            <a:off x="6987396" y="3462893"/>
            <a:ext cx="5168318" cy="3121803"/>
          </a:xfrm>
          <a:prstGeom prst="rect">
            <a:avLst/>
          </a:prstGeom>
          <a:noFill/>
          <a:ln>
            <a:noFill/>
          </a:ln>
        </p:spPr>
      </p:pic>
      <p:sp>
        <p:nvSpPr>
          <p:cNvPr id="299" name="Google Shape;299;p11"/>
          <p:cNvSpPr txBox="1"/>
          <p:nvPr/>
        </p:nvSpPr>
        <p:spPr>
          <a:xfrm>
            <a:off x="6987396" y="3113734"/>
            <a:ext cx="531099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b="1" lang="it-IT" sz="1800">
                <a:solidFill>
                  <a:srgbClr val="FF0000"/>
                </a:solidFill>
                <a:latin typeface="Calibri"/>
                <a:ea typeface="Calibri"/>
                <a:cs typeface="Calibri"/>
                <a:sym typeface="Calibri"/>
              </a:rPr>
              <a:t>Inclusa una NUOVA COMETA a 2-4 UA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magine che contiene schermata, nero, bianco e nero, monocromatico&#10;&#10;Descrizione generata automaticamente" id="300" name="Google Shape;300;p11"/>
          <p:cNvPicPr preferRelativeResize="0"/>
          <p:nvPr/>
        </p:nvPicPr>
        <p:blipFill rotWithShape="1">
          <a:blip r:embed="rId5">
            <a:alphaModFix/>
          </a:blip>
          <a:srcRect b="0" l="0" r="0" t="0"/>
          <a:stretch/>
        </p:blipFill>
        <p:spPr>
          <a:xfrm>
            <a:off x="6148132" y="1840982"/>
            <a:ext cx="6846846" cy="1477328"/>
          </a:xfrm>
          <a:prstGeom prst="rect">
            <a:avLst/>
          </a:prstGeom>
          <a:noFill/>
          <a:ln>
            <a:noFill/>
          </a:ln>
        </p:spPr>
      </p:pic>
      <p:pic>
        <p:nvPicPr>
          <p:cNvPr descr="Immagine che contiene Oggetto astronomico, spazio, astronomia, luna&#10;&#10;Descrizione generata automaticamente" id="301" name="Google Shape;301;p11"/>
          <p:cNvPicPr preferRelativeResize="0"/>
          <p:nvPr/>
        </p:nvPicPr>
        <p:blipFill rotWithShape="1">
          <a:blip r:embed="rId6">
            <a:alphaModFix/>
          </a:blip>
          <a:srcRect b="0" l="0" r="0" t="0"/>
          <a:stretch/>
        </p:blipFill>
        <p:spPr>
          <a:xfrm>
            <a:off x="6185482" y="45041"/>
            <a:ext cx="3050979" cy="1713116"/>
          </a:xfrm>
          <a:prstGeom prst="rect">
            <a:avLst/>
          </a:prstGeom>
          <a:noFill/>
          <a:ln>
            <a:noFill/>
          </a:ln>
        </p:spPr>
      </p:pic>
      <p:pic>
        <p:nvPicPr>
          <p:cNvPr descr="Immagine che contiene Oggetto astronomico, spazio, astronomia, oscurità&#10;&#10;Descrizione generata automaticamente" id="302" name="Google Shape;302;p11"/>
          <p:cNvPicPr preferRelativeResize="0"/>
          <p:nvPr/>
        </p:nvPicPr>
        <p:blipFill rotWithShape="1">
          <a:blip r:embed="rId7">
            <a:alphaModFix/>
          </a:blip>
          <a:srcRect b="0" l="0" r="0" t="0"/>
          <a:stretch/>
        </p:blipFill>
        <p:spPr>
          <a:xfrm>
            <a:off x="9419752" y="12221"/>
            <a:ext cx="2735962" cy="17305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12"/>
          <p:cNvPicPr preferRelativeResize="0"/>
          <p:nvPr/>
        </p:nvPicPr>
        <p:blipFill rotWithShape="1">
          <a:blip r:embed="rId3">
            <a:alphaModFix/>
          </a:blip>
          <a:srcRect b="0" l="0" r="0" t="0"/>
          <a:stretch/>
        </p:blipFill>
        <p:spPr>
          <a:xfrm>
            <a:off x="535544" y="2901705"/>
            <a:ext cx="4692196" cy="3961406"/>
          </a:xfrm>
          <a:prstGeom prst="rect">
            <a:avLst/>
          </a:prstGeom>
          <a:noFill/>
          <a:ln>
            <a:noFill/>
          </a:ln>
        </p:spPr>
      </p:pic>
      <p:pic>
        <p:nvPicPr>
          <p:cNvPr id="309" name="Google Shape;309;p12"/>
          <p:cNvPicPr preferRelativeResize="0"/>
          <p:nvPr/>
        </p:nvPicPr>
        <p:blipFill rotWithShape="1">
          <a:blip r:embed="rId4">
            <a:alphaModFix/>
          </a:blip>
          <a:srcRect b="0" l="0" r="0" t="0"/>
          <a:stretch/>
        </p:blipFill>
        <p:spPr>
          <a:xfrm>
            <a:off x="488507" y="1144377"/>
            <a:ext cx="4396317" cy="1651611"/>
          </a:xfrm>
          <a:prstGeom prst="rect">
            <a:avLst/>
          </a:prstGeom>
          <a:noFill/>
          <a:ln>
            <a:noFill/>
          </a:ln>
        </p:spPr>
      </p:pic>
      <p:sp>
        <p:nvSpPr>
          <p:cNvPr id="310" name="Google Shape;310;p12"/>
          <p:cNvSpPr/>
          <p:nvPr/>
        </p:nvSpPr>
        <p:spPr>
          <a:xfrm>
            <a:off x="153694" y="3034638"/>
            <a:ext cx="606953" cy="565269"/>
          </a:xfrm>
          <a:prstGeom prst="down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1" name="Google Shape;311;p12"/>
          <p:cNvSpPr/>
          <p:nvPr/>
        </p:nvSpPr>
        <p:spPr>
          <a:xfrm>
            <a:off x="4501595" y="2988402"/>
            <a:ext cx="606953" cy="565269"/>
          </a:xfrm>
          <a:prstGeom prst="downArrow">
            <a:avLst>
              <a:gd fmla="val 50000" name="adj1"/>
              <a:gd fmla="val 50000" name="adj2"/>
            </a:avLst>
          </a:prstGeom>
          <a:solidFill>
            <a:schemeClr val="accen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2" name="Google Shape;312;p12"/>
          <p:cNvSpPr txBox="1"/>
          <p:nvPr/>
        </p:nvSpPr>
        <p:spPr>
          <a:xfrm>
            <a:off x="570948" y="2665306"/>
            <a:ext cx="439631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Helvetica Neue"/>
              <a:buNone/>
            </a:pPr>
            <a:r>
              <a:rPr b="0" i="0" lang="it-IT" sz="1800" u="none" cap="none" strike="noStrike">
                <a:solidFill>
                  <a:srgbClr val="000000"/>
                </a:solidFill>
                <a:latin typeface="Helvetica Neue"/>
                <a:ea typeface="Helvetica Neue"/>
                <a:cs typeface="Helvetica Neue"/>
                <a:sym typeface="Helvetica Neue"/>
              </a:rPr>
              <a:t>N Input</a:t>
            </a:r>
            <a:endParaRPr/>
          </a:p>
        </p:txBody>
      </p:sp>
      <p:sp>
        <p:nvSpPr>
          <p:cNvPr id="313" name="Google Shape;313;p12"/>
          <p:cNvSpPr txBox="1"/>
          <p:nvPr/>
        </p:nvSpPr>
        <p:spPr>
          <a:xfrm>
            <a:off x="3552011" y="2690452"/>
            <a:ext cx="439631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Helvetica Neue"/>
              <a:buNone/>
            </a:pPr>
            <a:r>
              <a:rPr b="0" i="0" lang="it-IT" sz="1800" u="none" cap="none" strike="noStrike">
                <a:solidFill>
                  <a:srgbClr val="000000"/>
                </a:solidFill>
                <a:latin typeface="Helvetica Neue"/>
                <a:ea typeface="Helvetica Neue"/>
                <a:cs typeface="Helvetica Neue"/>
                <a:sym typeface="Helvetica Neue"/>
              </a:rPr>
              <a:t>M Input test</a:t>
            </a:r>
            <a:endParaRPr/>
          </a:p>
        </p:txBody>
      </p:sp>
      <p:pic>
        <p:nvPicPr>
          <p:cNvPr id="314" name="Google Shape;314;p12"/>
          <p:cNvPicPr preferRelativeResize="0"/>
          <p:nvPr/>
        </p:nvPicPr>
        <p:blipFill rotWithShape="1">
          <a:blip r:embed="rId5">
            <a:alphaModFix/>
          </a:blip>
          <a:srcRect b="0" l="0" r="0" t="0"/>
          <a:stretch/>
        </p:blipFill>
        <p:spPr>
          <a:xfrm>
            <a:off x="5180703" y="762744"/>
            <a:ext cx="5325431" cy="2601695"/>
          </a:xfrm>
          <a:prstGeom prst="rect">
            <a:avLst/>
          </a:prstGeom>
          <a:noFill/>
          <a:ln>
            <a:noFill/>
          </a:ln>
        </p:spPr>
      </p:pic>
      <p:sp>
        <p:nvSpPr>
          <p:cNvPr id="315" name="Google Shape;315;p12"/>
          <p:cNvSpPr txBox="1"/>
          <p:nvPr/>
        </p:nvSpPr>
        <p:spPr>
          <a:xfrm>
            <a:off x="8244206" y="1110714"/>
            <a:ext cx="515196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Helvetica Neue"/>
              <a:buNone/>
            </a:pPr>
            <a:r>
              <a:rPr b="0" i="0" lang="it-IT" sz="1800" u="none" cap="none" strike="noStrike">
                <a:solidFill>
                  <a:srgbClr val="000000"/>
                </a:solidFill>
                <a:latin typeface="Helvetica Neue"/>
                <a:ea typeface="Helvetica Neue"/>
                <a:cs typeface="Helvetica Neue"/>
                <a:sym typeface="Helvetica Neue"/>
              </a:rPr>
              <a:t>SOM addestrata con </a:t>
            </a:r>
            <a:endParaRPr/>
          </a:p>
          <a:p>
            <a:pPr indent="0" lvl="0" marL="0" marR="0" rtl="0" algn="ctr">
              <a:lnSpc>
                <a:spcPct val="100000"/>
              </a:lnSpc>
              <a:spcBef>
                <a:spcPts val="0"/>
              </a:spcBef>
              <a:spcAft>
                <a:spcPts val="0"/>
              </a:spcAft>
              <a:buClr>
                <a:srgbClr val="000000"/>
              </a:buClr>
              <a:buSzPts val="1800"/>
              <a:buFont typeface="Helvetica Neue"/>
              <a:buNone/>
            </a:pPr>
            <a:r>
              <a:rPr b="0" i="0" lang="it-IT" sz="1800" u="none" cap="none" strike="noStrike">
                <a:solidFill>
                  <a:srgbClr val="000000"/>
                </a:solidFill>
                <a:latin typeface="Helvetica Neue"/>
                <a:ea typeface="Helvetica Neue"/>
                <a:cs typeface="Helvetica Neue"/>
                <a:sym typeface="Helvetica Neue"/>
              </a:rPr>
              <a:t>N esempi e </a:t>
            </a:r>
            <a:endParaRPr/>
          </a:p>
          <a:p>
            <a:pPr indent="0" lvl="0" marL="0" marR="0" rtl="0" algn="ctr">
              <a:lnSpc>
                <a:spcPct val="100000"/>
              </a:lnSpc>
              <a:spcBef>
                <a:spcPts val="0"/>
              </a:spcBef>
              <a:spcAft>
                <a:spcPts val="0"/>
              </a:spcAft>
              <a:buClr>
                <a:srgbClr val="000000"/>
              </a:buClr>
              <a:buSzPts val="1800"/>
              <a:buFont typeface="Helvetica Neue"/>
              <a:buNone/>
            </a:pPr>
            <a:r>
              <a:rPr b="0" i="0" lang="it-IT" sz="1800" u="none" cap="none" strike="noStrike">
                <a:solidFill>
                  <a:srgbClr val="000000"/>
                </a:solidFill>
                <a:latin typeface="Helvetica Neue"/>
                <a:ea typeface="Helvetica Neue"/>
                <a:cs typeface="Helvetica Neue"/>
                <a:sym typeface="Helvetica Neue"/>
              </a:rPr>
              <a:t>M test</a:t>
            </a:r>
            <a:endParaRPr/>
          </a:p>
        </p:txBody>
      </p:sp>
      <p:sp>
        <p:nvSpPr>
          <p:cNvPr id="316" name="Google Shape;316;p12"/>
          <p:cNvSpPr txBox="1"/>
          <p:nvPr/>
        </p:nvSpPr>
        <p:spPr>
          <a:xfrm>
            <a:off x="8244206" y="2265816"/>
            <a:ext cx="515196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Helvetica Neue"/>
              <a:buNone/>
            </a:pPr>
            <a:r>
              <a:rPr b="0" i="0" lang="it-IT" sz="1800" u="none" cap="none" strike="noStrike">
                <a:solidFill>
                  <a:srgbClr val="000000"/>
                </a:solidFill>
                <a:latin typeface="Helvetica Neue"/>
                <a:ea typeface="Helvetica Neue"/>
                <a:cs typeface="Helvetica Neue"/>
                <a:sym typeface="Helvetica Neue"/>
              </a:rPr>
              <a:t>SOM in grado </a:t>
            </a:r>
            <a:endParaRPr/>
          </a:p>
          <a:p>
            <a:pPr indent="0" lvl="0" marL="0" marR="0" rtl="0" algn="ctr">
              <a:lnSpc>
                <a:spcPct val="100000"/>
              </a:lnSpc>
              <a:spcBef>
                <a:spcPts val="0"/>
              </a:spcBef>
              <a:spcAft>
                <a:spcPts val="0"/>
              </a:spcAft>
              <a:buClr>
                <a:srgbClr val="000000"/>
              </a:buClr>
              <a:buSzPts val="1800"/>
              <a:buFont typeface="Helvetica Neue"/>
              <a:buNone/>
            </a:pPr>
            <a:r>
              <a:rPr b="0" i="0" lang="it-IT" sz="1800" u="none" cap="none" strike="noStrike">
                <a:solidFill>
                  <a:srgbClr val="000000"/>
                </a:solidFill>
                <a:latin typeface="Helvetica Neue"/>
                <a:ea typeface="Helvetica Neue"/>
                <a:cs typeface="Helvetica Neue"/>
                <a:sym typeface="Helvetica Neue"/>
              </a:rPr>
              <a:t>di classificare</a:t>
            </a:r>
            <a:endParaRPr/>
          </a:p>
          <a:p>
            <a:pPr indent="0" lvl="0" marL="0" marR="0" rtl="0" algn="ctr">
              <a:lnSpc>
                <a:spcPct val="100000"/>
              </a:lnSpc>
              <a:spcBef>
                <a:spcPts val="0"/>
              </a:spcBef>
              <a:spcAft>
                <a:spcPts val="0"/>
              </a:spcAft>
              <a:buClr>
                <a:srgbClr val="000000"/>
              </a:buClr>
              <a:buSzPts val="1800"/>
              <a:buFont typeface="Helvetica Neue"/>
              <a:buNone/>
            </a:pPr>
            <a:r>
              <a:rPr b="0" i="0" lang="it-IT" sz="1800" u="none" cap="none" strike="noStrike">
                <a:solidFill>
                  <a:srgbClr val="000000"/>
                </a:solidFill>
                <a:latin typeface="Helvetica Neue"/>
                <a:ea typeface="Helvetica Neue"/>
                <a:cs typeface="Helvetica Neue"/>
                <a:sym typeface="Helvetica Neue"/>
              </a:rPr>
              <a:t>Nuovi dati</a:t>
            </a:r>
            <a:endParaRPr/>
          </a:p>
        </p:txBody>
      </p:sp>
      <p:pic>
        <p:nvPicPr>
          <p:cNvPr id="317" name="Google Shape;317;p12"/>
          <p:cNvPicPr preferRelativeResize="0"/>
          <p:nvPr/>
        </p:nvPicPr>
        <p:blipFill rotWithShape="1">
          <a:blip r:embed="rId6">
            <a:alphaModFix/>
          </a:blip>
          <a:srcRect b="0" l="0" r="0" t="0"/>
          <a:stretch/>
        </p:blipFill>
        <p:spPr>
          <a:xfrm>
            <a:off x="5409738" y="3143919"/>
            <a:ext cx="3850508" cy="2009484"/>
          </a:xfrm>
          <a:prstGeom prst="rect">
            <a:avLst/>
          </a:prstGeom>
          <a:noFill/>
          <a:ln>
            <a:noFill/>
          </a:ln>
        </p:spPr>
      </p:pic>
      <p:pic>
        <p:nvPicPr>
          <p:cNvPr id="318" name="Google Shape;318;p12"/>
          <p:cNvPicPr preferRelativeResize="0"/>
          <p:nvPr/>
        </p:nvPicPr>
        <p:blipFill rotWithShape="1">
          <a:blip r:embed="rId7">
            <a:alphaModFix/>
          </a:blip>
          <a:srcRect b="0" l="0" r="0" t="0"/>
          <a:stretch/>
        </p:blipFill>
        <p:spPr>
          <a:xfrm>
            <a:off x="8687592" y="3185887"/>
            <a:ext cx="3919758" cy="2045624"/>
          </a:xfrm>
          <a:prstGeom prst="rect">
            <a:avLst/>
          </a:prstGeom>
          <a:noFill/>
          <a:ln>
            <a:noFill/>
          </a:ln>
        </p:spPr>
      </p:pic>
      <p:pic>
        <p:nvPicPr>
          <p:cNvPr id="319" name="Google Shape;319;p12"/>
          <p:cNvPicPr preferRelativeResize="0"/>
          <p:nvPr/>
        </p:nvPicPr>
        <p:blipFill rotWithShape="1">
          <a:blip r:embed="rId8">
            <a:alphaModFix/>
          </a:blip>
          <a:srcRect b="0" l="0" r="0" t="0"/>
          <a:stretch/>
        </p:blipFill>
        <p:spPr>
          <a:xfrm>
            <a:off x="5475249" y="4964498"/>
            <a:ext cx="3628268" cy="1893502"/>
          </a:xfrm>
          <a:prstGeom prst="rect">
            <a:avLst/>
          </a:prstGeom>
          <a:noFill/>
          <a:ln>
            <a:noFill/>
          </a:ln>
        </p:spPr>
      </p:pic>
      <p:sp>
        <p:nvSpPr>
          <p:cNvPr id="320" name="Google Shape;320;p12"/>
          <p:cNvSpPr txBox="1"/>
          <p:nvPr/>
        </p:nvSpPr>
        <p:spPr>
          <a:xfrm>
            <a:off x="192628" y="-109936"/>
            <a:ext cx="754331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highlight>
                <a:srgbClr val="FF0000"/>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FFFFFF"/>
              </a:buClr>
              <a:buSzPts val="1800"/>
              <a:buFont typeface="Helvetica Neue"/>
              <a:buNone/>
            </a:pPr>
            <a:r>
              <a:rPr b="0" i="0" lang="it-IT" sz="1800" u="none" cap="none" strike="noStrike">
                <a:solidFill>
                  <a:srgbClr val="FFFFFF"/>
                </a:solidFill>
                <a:highlight>
                  <a:srgbClr val="FF0000"/>
                </a:highlight>
                <a:latin typeface="Helvetica Neue"/>
                <a:ea typeface="Helvetica Neue"/>
                <a:cs typeface="Helvetica Neue"/>
                <a:sym typeface="Helvetica Neue"/>
              </a:rPr>
              <a:t>AI: ARTIFICIAL INTELLIGENCE PER IL RICONOSCIMENTO DI SSO</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highlight>
                <a:srgbClr val="FF0000"/>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Helvetica Neue"/>
              <a:buNone/>
            </a:pPr>
            <a:r>
              <a:rPr b="0" i="0" lang="it-IT" sz="1800" u="none" cap="none" strike="noStrike">
                <a:solidFill>
                  <a:srgbClr val="000000"/>
                </a:solidFill>
                <a:latin typeface="Helvetica Neue"/>
                <a:ea typeface="Helvetica Neue"/>
                <a:cs typeface="Helvetica Neue"/>
                <a:sym typeface="Helvetica Neue"/>
              </a:rPr>
              <a:t>Classificazione automatica di oggetti</a:t>
            </a:r>
            <a:endParaRPr/>
          </a:p>
        </p:txBody>
      </p:sp>
      <p:sp>
        <p:nvSpPr>
          <p:cNvPr id="321" name="Google Shape;321;p12"/>
          <p:cNvSpPr txBox="1"/>
          <p:nvPr/>
        </p:nvSpPr>
        <p:spPr>
          <a:xfrm>
            <a:off x="8963891" y="5430982"/>
            <a:ext cx="3048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Applicazioni anche in AUGER alla ricerca di correlazioni interessanti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3"/>
          <p:cNvSpPr txBox="1"/>
          <p:nvPr/>
        </p:nvSpPr>
        <p:spPr>
          <a:xfrm>
            <a:off x="100497" y="502936"/>
            <a:ext cx="1168620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it-IT" sz="1800" u="none" cap="none" strike="noStrike">
                <a:solidFill>
                  <a:srgbClr val="FFFFFF"/>
                </a:solidFill>
                <a:highlight>
                  <a:srgbClr val="FF0000"/>
                </a:highlight>
                <a:latin typeface="Arial"/>
                <a:ea typeface="Arial"/>
                <a:cs typeface="Arial"/>
                <a:sym typeface="Arial"/>
              </a:rPr>
              <a:t>AI: ARTIFICIAL INTELLIGENCE PER IL RICONOSCIMENTO DI LENTI GRAVITAZIONALI: Classificazione automatica di LENTI FORTI</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highlight>
                <a:srgbClr val="FF0000"/>
              </a:highlight>
              <a:latin typeface="Arial"/>
              <a:ea typeface="Arial"/>
              <a:cs typeface="Arial"/>
              <a:sym typeface="Arial"/>
            </a:endParaRPr>
          </a:p>
        </p:txBody>
      </p:sp>
      <p:pic>
        <p:nvPicPr>
          <p:cNvPr descr="Immagine che contiene schermata, Oggetto astronomico, astronomia, Universo&#10;&#10;Descrizione generata automaticamente" id="328" name="Google Shape;328;p13"/>
          <p:cNvPicPr preferRelativeResize="0"/>
          <p:nvPr/>
        </p:nvPicPr>
        <p:blipFill rotWithShape="1">
          <a:blip r:embed="rId3">
            <a:alphaModFix/>
          </a:blip>
          <a:srcRect b="10214" l="0" r="0" t="0"/>
          <a:stretch/>
        </p:blipFill>
        <p:spPr>
          <a:xfrm>
            <a:off x="68318" y="1163330"/>
            <a:ext cx="4322040" cy="2776364"/>
          </a:xfrm>
          <a:prstGeom prst="rect">
            <a:avLst/>
          </a:prstGeom>
          <a:noFill/>
          <a:ln>
            <a:noFill/>
          </a:ln>
        </p:spPr>
      </p:pic>
      <p:sp>
        <p:nvSpPr>
          <p:cNvPr id="329" name="Google Shape;329;p13"/>
          <p:cNvSpPr/>
          <p:nvPr/>
        </p:nvSpPr>
        <p:spPr>
          <a:xfrm>
            <a:off x="5943600" y="570186"/>
            <a:ext cx="3011214" cy="30112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Immagine che contiene schermata, Software multimediale, Software per la grafica, quadrato&#10;&#10;Descrizione generata automaticamente" id="330" name="Google Shape;330;p13"/>
          <p:cNvPicPr preferRelativeResize="0"/>
          <p:nvPr/>
        </p:nvPicPr>
        <p:blipFill rotWithShape="1">
          <a:blip r:embed="rId4">
            <a:alphaModFix/>
          </a:blip>
          <a:srcRect b="8313" l="10295" r="14137" t="11724"/>
          <a:stretch/>
        </p:blipFill>
        <p:spPr>
          <a:xfrm>
            <a:off x="7679306" y="1163331"/>
            <a:ext cx="4262408" cy="4059232"/>
          </a:xfrm>
          <a:prstGeom prst="rect">
            <a:avLst/>
          </a:prstGeom>
          <a:noFill/>
          <a:ln>
            <a:noFill/>
          </a:ln>
        </p:spPr>
      </p:pic>
      <p:pic>
        <p:nvPicPr>
          <p:cNvPr id="331" name="Google Shape;331;p13"/>
          <p:cNvPicPr preferRelativeResize="0"/>
          <p:nvPr/>
        </p:nvPicPr>
        <p:blipFill rotWithShape="1">
          <a:blip r:embed="rId5">
            <a:alphaModFix/>
          </a:blip>
          <a:srcRect b="0" l="0" r="33423" t="0"/>
          <a:stretch/>
        </p:blipFill>
        <p:spPr>
          <a:xfrm>
            <a:off x="67096" y="3995081"/>
            <a:ext cx="5460248" cy="2776364"/>
          </a:xfrm>
          <a:prstGeom prst="rect">
            <a:avLst/>
          </a:prstGeom>
          <a:noFill/>
          <a:ln>
            <a:noFill/>
          </a:ln>
        </p:spPr>
      </p:pic>
      <p:sp>
        <p:nvSpPr>
          <p:cNvPr id="332" name="Google Shape;332;p13"/>
          <p:cNvSpPr txBox="1"/>
          <p:nvPr/>
        </p:nvSpPr>
        <p:spPr>
          <a:xfrm>
            <a:off x="4529225" y="1567961"/>
            <a:ext cx="301121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Helvetica Neue"/>
              <a:buNone/>
            </a:pPr>
            <a:r>
              <a:rPr b="0" i="0" lang="it-IT" sz="1800" u="none" cap="none" strike="noStrike">
                <a:solidFill>
                  <a:srgbClr val="FFFFFF"/>
                </a:solidFill>
                <a:latin typeface="Helvetica Neue"/>
                <a:ea typeface="Helvetica Neue"/>
                <a:cs typeface="Helvetica Neue"/>
                <a:sym typeface="Helvetica Neue"/>
              </a:rPr>
              <a:t>Rete Neurale non supervisionata (SOM)</a:t>
            </a:r>
            <a:endParaRPr/>
          </a:p>
        </p:txBody>
      </p:sp>
      <p:sp>
        <p:nvSpPr>
          <p:cNvPr id="333" name="Google Shape;333;p13"/>
          <p:cNvSpPr/>
          <p:nvPr/>
        </p:nvSpPr>
        <p:spPr>
          <a:xfrm rot="-5400000">
            <a:off x="6512315" y="2098400"/>
            <a:ext cx="858377" cy="1015406"/>
          </a:xfrm>
          <a:prstGeom prst="downArrow">
            <a:avLst>
              <a:gd fmla="val 50000" name="adj1"/>
              <a:gd fmla="val 50000" name="adj2"/>
            </a:avLst>
          </a:prstGeom>
          <a:solidFill>
            <a:srgbClr val="00B050"/>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34" name="Google Shape;334;p13"/>
          <p:cNvSpPr txBox="1"/>
          <p:nvPr/>
        </p:nvSpPr>
        <p:spPr>
          <a:xfrm>
            <a:off x="98245" y="41271"/>
            <a:ext cx="1130617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0" i="0" lang="it-IT" sz="2400" u="none" cap="none" strike="noStrike">
                <a:solidFill>
                  <a:srgbClr val="FFFFFF"/>
                </a:solidFill>
                <a:highlight>
                  <a:srgbClr val="FF0000"/>
                </a:highlight>
                <a:latin typeface="Calibri"/>
                <a:ea typeface="Calibri"/>
                <a:cs typeface="Calibri"/>
                <a:sym typeface="Calibri"/>
              </a:rPr>
              <a:t>EUCLID: SWG SL</a:t>
            </a:r>
            <a:endParaRPr/>
          </a:p>
        </p:txBody>
      </p:sp>
      <p:pic>
        <p:nvPicPr>
          <p:cNvPr id="335" name="Google Shape;335;p13"/>
          <p:cNvPicPr preferRelativeResize="0"/>
          <p:nvPr/>
        </p:nvPicPr>
        <p:blipFill rotWithShape="1">
          <a:blip r:embed="rId5">
            <a:alphaModFix/>
          </a:blip>
          <a:srcRect b="0" l="66737" r="0" t="50175"/>
          <a:stretch/>
        </p:blipFill>
        <p:spPr>
          <a:xfrm>
            <a:off x="5527344" y="5375837"/>
            <a:ext cx="2728032" cy="13833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14"/>
          <p:cNvPicPr preferRelativeResize="0"/>
          <p:nvPr/>
        </p:nvPicPr>
        <p:blipFill rotWithShape="1">
          <a:blip r:embed="rId3">
            <a:alphaModFix/>
          </a:blip>
          <a:srcRect b="16034" l="0" r="40765" t="0"/>
          <a:stretch/>
        </p:blipFill>
        <p:spPr>
          <a:xfrm>
            <a:off x="198746" y="1125116"/>
            <a:ext cx="4699000" cy="4962618"/>
          </a:xfrm>
          <a:prstGeom prst="rect">
            <a:avLst/>
          </a:prstGeom>
          <a:noFill/>
          <a:ln>
            <a:noFill/>
          </a:ln>
        </p:spPr>
      </p:pic>
      <p:sp>
        <p:nvSpPr>
          <p:cNvPr id="342" name="Google Shape;342;p14"/>
          <p:cNvSpPr txBox="1"/>
          <p:nvPr/>
        </p:nvSpPr>
        <p:spPr>
          <a:xfrm>
            <a:off x="5206146" y="925118"/>
            <a:ext cx="466419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0" i="0" lang="it-IT" sz="1800" u="none" cap="none" strike="noStrike">
                <a:solidFill>
                  <a:srgbClr val="FFFFFF"/>
                </a:solidFill>
                <a:latin typeface="Calibri"/>
                <a:ea typeface="Calibri"/>
                <a:cs typeface="Calibri"/>
                <a:sym typeface="Calibri"/>
              </a:rPr>
              <a:t>Obiettivo: detezione di LSBs fino a 30 Mpc</a:t>
            </a:r>
            <a:endParaRPr b="0" i="0" sz="1800" u="none" cap="none" strike="noStrike">
              <a:solidFill>
                <a:srgbClr val="FFFFFF"/>
              </a:solidFill>
              <a:latin typeface="Calibri"/>
              <a:ea typeface="Calibri"/>
              <a:cs typeface="Calibri"/>
              <a:sym typeface="Calibri"/>
            </a:endParaRPr>
          </a:p>
        </p:txBody>
      </p:sp>
      <p:pic>
        <p:nvPicPr>
          <p:cNvPr id="343" name="Google Shape;343;p14"/>
          <p:cNvPicPr preferRelativeResize="0"/>
          <p:nvPr/>
        </p:nvPicPr>
        <p:blipFill rotWithShape="1">
          <a:blip r:embed="rId4">
            <a:alphaModFix/>
          </a:blip>
          <a:srcRect b="0" l="0" r="0" t="0"/>
          <a:stretch/>
        </p:blipFill>
        <p:spPr>
          <a:xfrm>
            <a:off x="7294254" y="1993004"/>
            <a:ext cx="4699000" cy="3035300"/>
          </a:xfrm>
          <a:prstGeom prst="rect">
            <a:avLst/>
          </a:prstGeom>
          <a:noFill/>
          <a:ln>
            <a:noFill/>
          </a:ln>
        </p:spPr>
      </p:pic>
      <p:pic>
        <p:nvPicPr>
          <p:cNvPr id="344" name="Google Shape;344;p14"/>
          <p:cNvPicPr preferRelativeResize="0"/>
          <p:nvPr/>
        </p:nvPicPr>
        <p:blipFill rotWithShape="1">
          <a:blip r:embed="rId3">
            <a:alphaModFix/>
          </a:blip>
          <a:srcRect b="0" l="37724" r="0" t="40893"/>
          <a:stretch/>
        </p:blipFill>
        <p:spPr>
          <a:xfrm>
            <a:off x="3028195" y="3352074"/>
            <a:ext cx="4940160" cy="3493345"/>
          </a:xfrm>
          <a:prstGeom prst="rect">
            <a:avLst/>
          </a:prstGeom>
          <a:noFill/>
          <a:ln>
            <a:noFill/>
          </a:ln>
        </p:spPr>
      </p:pic>
      <p:sp>
        <p:nvSpPr>
          <p:cNvPr id="345" name="Google Shape;345;p14"/>
          <p:cNvSpPr txBox="1"/>
          <p:nvPr/>
        </p:nvSpPr>
        <p:spPr>
          <a:xfrm>
            <a:off x="98245" y="463453"/>
            <a:ext cx="1168620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it-IT" sz="1800" u="none" cap="none" strike="noStrike">
                <a:solidFill>
                  <a:srgbClr val="FFFFFF"/>
                </a:solidFill>
                <a:highlight>
                  <a:srgbClr val="FF0000"/>
                </a:highlight>
                <a:latin typeface="Arial"/>
                <a:ea typeface="Arial"/>
                <a:cs typeface="Arial"/>
                <a:sym typeface="Arial"/>
              </a:rPr>
              <a:t>SIMULAZIONE DI LOW SURFACE BRIGHTNESS GALAXIES (LSBs) E AMMSSI GLOBULARI.  Collaborazione con INAF OAR (Roma)</a:t>
            </a:r>
            <a:endParaRPr/>
          </a:p>
        </p:txBody>
      </p:sp>
      <p:sp>
        <p:nvSpPr>
          <p:cNvPr id="346" name="Google Shape;346;p14"/>
          <p:cNvSpPr txBox="1"/>
          <p:nvPr/>
        </p:nvSpPr>
        <p:spPr>
          <a:xfrm>
            <a:off x="98245" y="41271"/>
            <a:ext cx="1130617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0" i="0" lang="it-IT" sz="2400" u="none" cap="none" strike="noStrike">
                <a:solidFill>
                  <a:srgbClr val="FFFFFF"/>
                </a:solidFill>
                <a:highlight>
                  <a:srgbClr val="FF0000"/>
                </a:highlight>
                <a:latin typeface="Calibri"/>
                <a:ea typeface="Calibri"/>
                <a:cs typeface="Calibri"/>
                <a:sym typeface="Calibri"/>
              </a:rPr>
              <a:t>EUCLID: SWG LU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5"/>
          <p:cNvSpPr txBox="1"/>
          <p:nvPr/>
        </p:nvSpPr>
        <p:spPr>
          <a:xfrm>
            <a:off x="124691" y="292701"/>
            <a:ext cx="11653575" cy="59400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b="1" lang="it-IT" sz="2800">
                <a:solidFill>
                  <a:schemeClr val="dk1"/>
                </a:solidFill>
                <a:latin typeface="Calibri"/>
                <a:ea typeface="Calibri"/>
                <a:cs typeface="Calibri"/>
                <a:sym typeface="Calibri"/>
              </a:rPr>
              <a:t>Attività prevista per il 2025</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Nel corso dell'anno 2025, il gruppo INFN di Lecce manterrà la leadership del gruppo di ricerca denominato SSO-SWG per la ricerca, classificazione e caratterizzazione degli oggetti del sistema solare osservati dal satellite Euclid. La pipeline di detezione (attualmente installata su un server INFN presso la sezione di Lecce) verrà spostata sul sistema DataLab di ESA. La migrazione è già in atto e si prevede di completarla entro Febbraio 2025. </a:t>
            </a:r>
            <a:br>
              <a:rPr lang="it-IT"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A regime, il gruppo inizierà ad analizare i dati della survey (per i quali ha l'endorsment all'uso da parte del Consorzio Euclid e di ESA) per la ricerca di SSO.</a:t>
            </a:r>
            <a:br>
              <a:rPr lang="it-IT" sz="1800">
                <a:solidFill>
                  <a:schemeClr val="dk1"/>
                </a:solidFill>
                <a:latin typeface="Calibri"/>
                <a:ea typeface="Calibri"/>
                <a:cs typeface="Calibri"/>
                <a:sym typeface="Calibri"/>
              </a:rPr>
            </a:b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A partire da ottobre 2024, il gruppo di Lecce (che ha una grande expertise nell'analisi dei dati di altra energia nella banda 0.5-15 keV) sarà anche impegnato per il LU-SWG nella ricerca di correlazioni delle sorgenti X (identificate dal satelliet XMM-Newton) e le galassie di bassa luminosità superficiale identificate nelle immagini Euclid ERO di Fornax e Perseo.</a:t>
            </a:r>
            <a:br>
              <a:rPr lang="it-IT"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In collaborazione con il gruppo di ricerca Transient-SWG, inizierà la fase di calibrazione dei dati NISP per la stima delle magnitudini degli oggetti SSO nelle varie bande fotometriche di Euclid.</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In collaborazione con il gruppo SL-SWG, il gruppo di Lecce applicherà un software di classificazione sviluppato per l'analisi non supervisionata dei dati per la ricerca di lenti gravitazionali forti.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6"/>
          <p:cNvSpPr/>
          <p:nvPr/>
        </p:nvSpPr>
        <p:spPr>
          <a:xfrm>
            <a:off x="0" y="0"/>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359" name="Google Shape;359;p16"/>
          <p:cNvGraphicFramePr/>
          <p:nvPr/>
        </p:nvGraphicFramePr>
        <p:xfrm>
          <a:off x="174171" y="420454"/>
          <a:ext cx="3000000" cy="3000000"/>
        </p:xfrm>
        <a:graphic>
          <a:graphicData uri="http://schemas.openxmlformats.org/drawingml/2006/table">
            <a:tbl>
              <a:tblPr>
                <a:noFill/>
                <a:tableStyleId>{95BC75C7-E3E2-4273-97D0-C18C9D832824}</a:tableStyleId>
              </a:tblPr>
              <a:tblGrid>
                <a:gridCol w="1344950"/>
                <a:gridCol w="6371800"/>
                <a:gridCol w="3660375"/>
              </a:tblGrid>
              <a:tr h="424650">
                <a:tc>
                  <a:txBody>
                    <a:bodyPr/>
                    <a:lstStyle/>
                    <a:p>
                      <a:pPr indent="0" lvl="0" marL="0" marR="0" rtl="0" algn="l">
                        <a:spcBef>
                          <a:spcPts val="0"/>
                        </a:spcBef>
                        <a:spcAft>
                          <a:spcPts val="0"/>
                        </a:spcAft>
                        <a:buNone/>
                      </a:pPr>
                      <a:r>
                        <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0B3B2"/>
                    </a:solidFill>
                  </a:tcPr>
                </a:tc>
                <a:tc>
                  <a:txBody>
                    <a:bodyPr/>
                    <a:lstStyle/>
                    <a:p>
                      <a:pPr indent="0" lvl="0" marL="0" marR="0" rtl="0" algn="l">
                        <a:spcBef>
                          <a:spcPts val="0"/>
                        </a:spcBef>
                        <a:spcAft>
                          <a:spcPts val="0"/>
                        </a:spcAft>
                        <a:buNone/>
                      </a:pPr>
                      <a:r>
                        <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0B3B2"/>
                    </a:solidFill>
                  </a:tcPr>
                </a:tc>
                <a:tc>
                  <a:txBody>
                    <a:bodyPr/>
                    <a:lstStyle/>
                    <a:p>
                      <a:pPr indent="0" lvl="0" marL="0" marR="0" rtl="0" algn="l">
                        <a:spcBef>
                          <a:spcPts val="0"/>
                        </a:spcBef>
                        <a:spcAft>
                          <a:spcPts val="0"/>
                        </a:spcAft>
                        <a:buNone/>
                      </a:pPr>
                      <a:r>
                        <a:rPr b="1" lang="it-IT" sz="1200">
                          <a:solidFill>
                            <a:srgbClr val="000000"/>
                          </a:solidFill>
                          <a:latin typeface="Helvetica Neue"/>
                          <a:ea typeface="Helvetica Neue"/>
                          <a:cs typeface="Helvetica Neue"/>
                          <a:sym typeface="Helvetica Neue"/>
                        </a:rPr>
                        <a:t>Percentuale di partecipazione</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0B3B2"/>
                    </a:solidFill>
                  </a:tcPr>
                </a:tc>
              </a:tr>
              <a:tr h="227575">
                <a:tc>
                  <a:txBody>
                    <a:bodyPr/>
                    <a:lstStyle/>
                    <a:p>
                      <a:pPr indent="0" lvl="0" marL="0" marR="0" rtl="0" algn="l">
                        <a:spcBef>
                          <a:spcPts val="0"/>
                        </a:spcBef>
                        <a:spcAft>
                          <a:spcPts val="0"/>
                        </a:spcAft>
                        <a:buNone/>
                      </a:pPr>
                      <a:r>
                        <a:rPr b="1" lang="it-IT" sz="1200">
                          <a:solidFill>
                            <a:srgbClr val="000000"/>
                          </a:solidFill>
                          <a:latin typeface="Helvetica Neue"/>
                          <a:ea typeface="Helvetica Neue"/>
                          <a:cs typeface="Helvetica Neue"/>
                          <a:sym typeface="Helvetica Neue"/>
                        </a:rPr>
                        <a:t>De Paolis</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4D4D4"/>
                    </a:solidFill>
                  </a:tcPr>
                </a:tc>
                <a:tc>
                  <a:txBody>
                    <a:bodyPr/>
                    <a:lstStyle/>
                    <a:p>
                      <a:pPr indent="0" lvl="0" marL="0" marR="0" rtl="0" algn="l">
                        <a:spcBef>
                          <a:spcPts val="0"/>
                        </a:spcBef>
                        <a:spcAft>
                          <a:spcPts val="0"/>
                        </a:spcAft>
                        <a:buNone/>
                      </a:pPr>
                      <a:r>
                        <a:rPr lang="it-IT" sz="1200">
                          <a:solidFill>
                            <a:srgbClr val="000000"/>
                          </a:solidFill>
                          <a:latin typeface="Helvetica Neue"/>
                          <a:ea typeface="Helvetica Neue"/>
                          <a:cs typeface="Helvetica Neue"/>
                          <a:sym typeface="Helvetica Neue"/>
                        </a:rPr>
                        <a:t>Francesco</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200">
                          <a:solidFill>
                            <a:srgbClr val="000000"/>
                          </a:solidFill>
                          <a:latin typeface="Helvetica Neue"/>
                          <a:ea typeface="Helvetica Neue"/>
                          <a:cs typeface="Helvetica Neue"/>
                          <a:sym typeface="Helvetica Neue"/>
                        </a:rPr>
                        <a:t>50%</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7575">
                <a:tc>
                  <a:txBody>
                    <a:bodyPr/>
                    <a:lstStyle/>
                    <a:p>
                      <a:pPr indent="0" lvl="0" marL="0" marR="0" rtl="0" algn="l">
                        <a:spcBef>
                          <a:spcPts val="0"/>
                        </a:spcBef>
                        <a:spcAft>
                          <a:spcPts val="0"/>
                        </a:spcAft>
                        <a:buNone/>
                      </a:pPr>
                      <a:r>
                        <a:rPr b="1" lang="it-IT" sz="1200">
                          <a:solidFill>
                            <a:srgbClr val="000000"/>
                          </a:solidFill>
                          <a:latin typeface="Helvetica Neue"/>
                          <a:ea typeface="Helvetica Neue"/>
                          <a:cs typeface="Helvetica Neue"/>
                          <a:sym typeface="Helvetica Neue"/>
                        </a:rPr>
                        <a:t>Franco</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4D4D4"/>
                    </a:solidFill>
                  </a:tcPr>
                </a:tc>
                <a:tc>
                  <a:txBody>
                    <a:bodyPr/>
                    <a:lstStyle/>
                    <a:p>
                      <a:pPr indent="0" lvl="0" marL="0" marR="0" rtl="0" algn="l">
                        <a:spcBef>
                          <a:spcPts val="0"/>
                        </a:spcBef>
                        <a:spcAft>
                          <a:spcPts val="0"/>
                        </a:spcAft>
                        <a:buNone/>
                      </a:pPr>
                      <a:r>
                        <a:rPr lang="it-IT" sz="1200">
                          <a:solidFill>
                            <a:srgbClr val="000000"/>
                          </a:solidFill>
                          <a:latin typeface="Helvetica Neue"/>
                          <a:ea typeface="Helvetica Neue"/>
                          <a:cs typeface="Helvetica Neue"/>
                          <a:sym typeface="Helvetica Neue"/>
                        </a:rPr>
                        <a:t>Antonio</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200">
                          <a:solidFill>
                            <a:srgbClr val="000000"/>
                          </a:solidFill>
                          <a:latin typeface="Helvetica Neue"/>
                          <a:ea typeface="Helvetica Neue"/>
                          <a:cs typeface="Helvetica Neue"/>
                          <a:sym typeface="Helvetica Neue"/>
                        </a:rPr>
                        <a:t>100%</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7575">
                <a:tc>
                  <a:txBody>
                    <a:bodyPr/>
                    <a:lstStyle/>
                    <a:p>
                      <a:pPr indent="0" lvl="0" marL="0" marR="0" rtl="0" algn="l">
                        <a:spcBef>
                          <a:spcPts val="0"/>
                        </a:spcBef>
                        <a:spcAft>
                          <a:spcPts val="0"/>
                        </a:spcAft>
                        <a:buNone/>
                      </a:pPr>
                      <a:r>
                        <a:rPr b="1" lang="it-IT" sz="1200">
                          <a:solidFill>
                            <a:srgbClr val="00B050"/>
                          </a:solidFill>
                          <a:latin typeface="Helvetica Neue"/>
                          <a:ea typeface="Helvetica Neue"/>
                          <a:cs typeface="Helvetica Neue"/>
                          <a:sym typeface="Helvetica Neue"/>
                        </a:rPr>
                        <a:t>Nucita</a:t>
                      </a:r>
                      <a:endParaRPr sz="1200">
                        <a:solidFill>
                          <a:srgbClr val="00B050"/>
                        </a:solidFill>
                      </a:endParaRPr>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4D4D4"/>
                    </a:solidFill>
                  </a:tcPr>
                </a:tc>
                <a:tc>
                  <a:txBody>
                    <a:bodyPr/>
                    <a:lstStyle/>
                    <a:p>
                      <a:pPr indent="0" lvl="0" marL="0" marR="0" rtl="0" algn="l">
                        <a:spcBef>
                          <a:spcPts val="0"/>
                        </a:spcBef>
                        <a:spcAft>
                          <a:spcPts val="0"/>
                        </a:spcAft>
                        <a:buNone/>
                      </a:pPr>
                      <a:r>
                        <a:rPr lang="it-IT" sz="1200">
                          <a:solidFill>
                            <a:srgbClr val="00B050"/>
                          </a:solidFill>
                          <a:latin typeface="Helvetica Neue"/>
                          <a:ea typeface="Helvetica Neue"/>
                          <a:cs typeface="Helvetica Neue"/>
                          <a:sym typeface="Helvetica Neue"/>
                        </a:rPr>
                        <a:t>Achille</a:t>
                      </a:r>
                      <a:endParaRPr sz="1200">
                        <a:solidFill>
                          <a:srgbClr val="00B050"/>
                        </a:solidFill>
                      </a:endParaRPr>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200">
                          <a:solidFill>
                            <a:srgbClr val="00B050"/>
                          </a:solidFill>
                          <a:latin typeface="Helvetica Neue"/>
                          <a:ea typeface="Helvetica Neue"/>
                          <a:cs typeface="Helvetica Neue"/>
                          <a:sym typeface="Helvetica Neue"/>
                        </a:rPr>
                        <a:t>40%</a:t>
                      </a:r>
                      <a:endParaRPr sz="1200">
                        <a:solidFill>
                          <a:srgbClr val="00B050"/>
                        </a:solidFill>
                      </a:endParaRPr>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7575">
                <a:tc>
                  <a:txBody>
                    <a:bodyPr/>
                    <a:lstStyle/>
                    <a:p>
                      <a:pPr indent="0" lvl="0" marL="0" marR="0" rtl="0" algn="l">
                        <a:spcBef>
                          <a:spcPts val="0"/>
                        </a:spcBef>
                        <a:spcAft>
                          <a:spcPts val="0"/>
                        </a:spcAft>
                        <a:buNone/>
                      </a:pPr>
                      <a:r>
                        <a:rPr b="1" lang="it-IT" sz="1200">
                          <a:solidFill>
                            <a:srgbClr val="000000"/>
                          </a:solidFill>
                          <a:latin typeface="Helvetica Neue"/>
                          <a:ea typeface="Helvetica Neue"/>
                          <a:cs typeface="Helvetica Neue"/>
                          <a:sym typeface="Helvetica Neue"/>
                        </a:rPr>
                        <a:t>Orofino</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4D4D4"/>
                    </a:solidFill>
                  </a:tcPr>
                </a:tc>
                <a:tc>
                  <a:txBody>
                    <a:bodyPr/>
                    <a:lstStyle/>
                    <a:p>
                      <a:pPr indent="0" lvl="0" marL="0" marR="0" rtl="0" algn="l">
                        <a:spcBef>
                          <a:spcPts val="0"/>
                        </a:spcBef>
                        <a:spcAft>
                          <a:spcPts val="0"/>
                        </a:spcAft>
                        <a:buNone/>
                      </a:pPr>
                      <a:r>
                        <a:rPr lang="it-IT" sz="1200">
                          <a:solidFill>
                            <a:srgbClr val="000000"/>
                          </a:solidFill>
                          <a:latin typeface="Helvetica Neue"/>
                          <a:ea typeface="Helvetica Neue"/>
                          <a:cs typeface="Helvetica Neue"/>
                          <a:sym typeface="Helvetica Neue"/>
                        </a:rPr>
                        <a:t>Vincenzo</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200">
                          <a:solidFill>
                            <a:srgbClr val="000000"/>
                          </a:solidFill>
                          <a:latin typeface="Helvetica Neue"/>
                          <a:ea typeface="Helvetica Neue"/>
                          <a:cs typeface="Helvetica Neue"/>
                          <a:sym typeface="Helvetica Neue"/>
                        </a:rPr>
                        <a:t>50%</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7575">
                <a:tc>
                  <a:txBody>
                    <a:bodyPr/>
                    <a:lstStyle/>
                    <a:p>
                      <a:pPr indent="0" lvl="0" marL="0" marR="0" rtl="0" algn="l">
                        <a:spcBef>
                          <a:spcPts val="0"/>
                        </a:spcBef>
                        <a:spcAft>
                          <a:spcPts val="0"/>
                        </a:spcAft>
                        <a:buNone/>
                      </a:pPr>
                      <a:r>
                        <a:rPr b="1" lang="it-IT" sz="1200">
                          <a:solidFill>
                            <a:srgbClr val="000000"/>
                          </a:solidFill>
                          <a:latin typeface="Helvetica Neue"/>
                          <a:ea typeface="Helvetica Neue"/>
                          <a:cs typeface="Helvetica Neue"/>
                          <a:sym typeface="Helvetica Neue"/>
                        </a:rPr>
                        <a:t>Sacquegna</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4D4D4"/>
                    </a:solidFill>
                  </a:tcPr>
                </a:tc>
                <a:tc>
                  <a:txBody>
                    <a:bodyPr/>
                    <a:lstStyle/>
                    <a:p>
                      <a:pPr indent="0" lvl="0" marL="0" marR="0" rtl="0" algn="l">
                        <a:spcBef>
                          <a:spcPts val="0"/>
                        </a:spcBef>
                        <a:spcAft>
                          <a:spcPts val="0"/>
                        </a:spcAft>
                        <a:buNone/>
                      </a:pPr>
                      <a:r>
                        <a:rPr lang="it-IT" sz="1200">
                          <a:solidFill>
                            <a:srgbClr val="000000"/>
                          </a:solidFill>
                          <a:latin typeface="Helvetica Neue"/>
                          <a:ea typeface="Helvetica Neue"/>
                          <a:cs typeface="Helvetica Neue"/>
                          <a:sym typeface="Helvetica Neue"/>
                        </a:rPr>
                        <a:t>Simone</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200">
                          <a:solidFill>
                            <a:srgbClr val="000000"/>
                          </a:solidFill>
                          <a:latin typeface="Helvetica Neue"/>
                          <a:ea typeface="Helvetica Neue"/>
                          <a:cs typeface="Helvetica Neue"/>
                          <a:sym typeface="Helvetica Neue"/>
                        </a:rPr>
                        <a:t>100%</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7575">
                <a:tc>
                  <a:txBody>
                    <a:bodyPr/>
                    <a:lstStyle/>
                    <a:p>
                      <a:pPr indent="0" lvl="0" marL="0" marR="0" rtl="0" algn="l">
                        <a:spcBef>
                          <a:spcPts val="0"/>
                        </a:spcBef>
                        <a:spcAft>
                          <a:spcPts val="0"/>
                        </a:spcAft>
                        <a:buNone/>
                      </a:pPr>
                      <a:r>
                        <a:rPr b="1" lang="it-IT" sz="1200">
                          <a:solidFill>
                            <a:srgbClr val="FF0000"/>
                          </a:solidFill>
                          <a:latin typeface="Helvetica Neue"/>
                          <a:ea typeface="Helvetica Neue"/>
                          <a:cs typeface="Helvetica Neue"/>
                          <a:sym typeface="Helvetica Neue"/>
                        </a:rPr>
                        <a:t>Strafella</a:t>
                      </a:r>
                      <a:endParaRPr sz="1200">
                        <a:solidFill>
                          <a:srgbClr val="FF0000"/>
                        </a:solidFill>
                      </a:endParaRPr>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4D4D4"/>
                    </a:solidFill>
                  </a:tcPr>
                </a:tc>
                <a:tc>
                  <a:txBody>
                    <a:bodyPr/>
                    <a:lstStyle/>
                    <a:p>
                      <a:pPr indent="0" lvl="0" marL="0" marR="0" rtl="0" algn="l">
                        <a:spcBef>
                          <a:spcPts val="0"/>
                        </a:spcBef>
                        <a:spcAft>
                          <a:spcPts val="0"/>
                        </a:spcAft>
                        <a:buNone/>
                      </a:pPr>
                      <a:r>
                        <a:rPr lang="it-IT" sz="1200">
                          <a:solidFill>
                            <a:srgbClr val="FF0000"/>
                          </a:solidFill>
                          <a:latin typeface="Helvetica Neue"/>
                          <a:ea typeface="Helvetica Neue"/>
                          <a:cs typeface="Helvetica Neue"/>
                          <a:sym typeface="Helvetica Neue"/>
                        </a:rPr>
                        <a:t>Francesco</a:t>
                      </a:r>
                      <a:endParaRPr sz="1200">
                        <a:solidFill>
                          <a:srgbClr val="FF0000"/>
                        </a:solidFill>
                      </a:endParaRPr>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200">
                          <a:solidFill>
                            <a:srgbClr val="FF0000"/>
                          </a:solidFill>
                          <a:latin typeface="Helvetica Neue"/>
                          <a:ea typeface="Helvetica Neue"/>
                          <a:cs typeface="Helvetica Neue"/>
                          <a:sym typeface="Helvetica Neue"/>
                        </a:rPr>
                        <a:t>* </a:t>
                      </a:r>
                      <a:endParaRPr sz="1200">
                        <a:solidFill>
                          <a:srgbClr val="FF0000"/>
                        </a:solidFill>
                      </a:endParaRPr>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7575">
                <a:tc>
                  <a:txBody>
                    <a:bodyPr/>
                    <a:lstStyle/>
                    <a:p>
                      <a:pPr indent="0" lvl="0" marL="0" marR="0" rtl="0" algn="l">
                        <a:spcBef>
                          <a:spcPts val="0"/>
                        </a:spcBef>
                        <a:spcAft>
                          <a:spcPts val="0"/>
                        </a:spcAft>
                        <a:buNone/>
                      </a:pPr>
                      <a:r>
                        <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4D4D4"/>
                    </a:solidFill>
                  </a:tcPr>
                </a:tc>
                <a:tc>
                  <a:txBody>
                    <a:bodyPr/>
                    <a:lstStyle/>
                    <a:p>
                      <a:pPr indent="0" lvl="0" marL="0" marR="0" rtl="0" algn="l">
                        <a:spcBef>
                          <a:spcPts val="0"/>
                        </a:spcBef>
                        <a:spcAft>
                          <a:spcPts val="0"/>
                        </a:spcAft>
                        <a:buNone/>
                      </a:pPr>
                      <a:r>
                        <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17150" marB="17150" marR="17150" marL="1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360" name="Google Shape;360;p16"/>
          <p:cNvGraphicFramePr/>
          <p:nvPr/>
        </p:nvGraphicFramePr>
        <p:xfrm>
          <a:off x="174171" y="2858497"/>
          <a:ext cx="3000000" cy="3000000"/>
        </p:xfrm>
        <a:graphic>
          <a:graphicData uri="http://schemas.openxmlformats.org/drawingml/2006/table">
            <a:tbl>
              <a:tblPr>
                <a:noFill/>
                <a:tableStyleId>{95BC75C7-E3E2-4273-97D0-C18C9D832824}</a:tableStyleId>
              </a:tblPr>
              <a:tblGrid>
                <a:gridCol w="1778775"/>
                <a:gridCol w="3855675"/>
                <a:gridCol w="1967550"/>
                <a:gridCol w="612200"/>
                <a:gridCol w="625650"/>
                <a:gridCol w="719825"/>
              </a:tblGrid>
              <a:tr h="938950">
                <a:tc>
                  <a:txBody>
                    <a:bodyPr/>
                    <a:lstStyle/>
                    <a:p>
                      <a:pPr indent="0" lvl="0" marL="0" marR="0" rtl="0" algn="l">
                        <a:spcBef>
                          <a:spcPts val="0"/>
                        </a:spcBef>
                        <a:spcAft>
                          <a:spcPts val="0"/>
                        </a:spcAft>
                        <a:buNone/>
                      </a:pPr>
                      <a:r>
                        <a:rPr b="1" lang="it-IT" sz="1100">
                          <a:solidFill>
                            <a:srgbClr val="000000"/>
                          </a:solidFill>
                          <a:latin typeface="Helvetica Neue"/>
                          <a:ea typeface="Helvetica Neue"/>
                          <a:cs typeface="Helvetica Neue"/>
                          <a:sym typeface="Helvetica Neue"/>
                        </a:rPr>
                        <a:t>Capitolo</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0B3B2"/>
                    </a:solidFill>
                  </a:tcPr>
                </a:tc>
                <a:tc>
                  <a:txBody>
                    <a:bodyPr/>
                    <a:lstStyle/>
                    <a:p>
                      <a:pPr indent="0" lvl="0" marL="0" marR="0" rtl="0" algn="l">
                        <a:spcBef>
                          <a:spcPts val="0"/>
                        </a:spcBef>
                        <a:spcAft>
                          <a:spcPts val="0"/>
                        </a:spcAft>
                        <a:buNone/>
                      </a:pPr>
                      <a:r>
                        <a:rPr b="1" lang="it-IT" sz="1100">
                          <a:solidFill>
                            <a:srgbClr val="000000"/>
                          </a:solidFill>
                          <a:latin typeface="Helvetica Neue"/>
                          <a:ea typeface="Helvetica Neue"/>
                          <a:cs typeface="Helvetica Neue"/>
                          <a:sym typeface="Helvetica Neue"/>
                        </a:rPr>
                        <a:t>Descrizione</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0B3B2"/>
                    </a:solidFill>
                  </a:tcPr>
                </a:tc>
                <a:tc>
                  <a:txBody>
                    <a:bodyPr/>
                    <a:lstStyle/>
                    <a:p>
                      <a:pPr indent="0" lvl="0" marL="0" marR="0" rtl="0" algn="l">
                        <a:spcBef>
                          <a:spcPts val="0"/>
                        </a:spcBef>
                        <a:spcAft>
                          <a:spcPts val="0"/>
                        </a:spcAft>
                        <a:buNone/>
                      </a:pPr>
                      <a:r>
                        <a:rPr b="1" lang="it-IT" sz="1100">
                          <a:solidFill>
                            <a:srgbClr val="000000"/>
                          </a:solidFill>
                          <a:latin typeface="Helvetica Neue"/>
                          <a:ea typeface="Helvetica Neue"/>
                          <a:cs typeface="Helvetica Neue"/>
                          <a:sym typeface="Helvetica Neue"/>
                        </a:rPr>
                        <a:t>Parziali (K-EUR)</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0B3B2"/>
                    </a:solidFill>
                  </a:tcPr>
                </a:tc>
                <a:tc>
                  <a:txBody>
                    <a:bodyPr/>
                    <a:lstStyle/>
                    <a:p>
                      <a:pPr indent="0" lvl="0" marL="0" marR="0" rtl="0" algn="l">
                        <a:spcBef>
                          <a:spcPts val="0"/>
                        </a:spcBef>
                        <a:spcAft>
                          <a:spcPts val="0"/>
                        </a:spcAft>
                        <a:buNone/>
                      </a:pPr>
                      <a:r>
                        <a:rPr b="1" lang="it-IT" sz="1100">
                          <a:solidFill>
                            <a:srgbClr val="000000"/>
                          </a:solidFill>
                          <a:latin typeface="Helvetica Neue"/>
                          <a:ea typeface="Helvetica Neue"/>
                          <a:cs typeface="Helvetica Neue"/>
                          <a:sym typeface="Helvetica Neue"/>
                        </a:rPr>
                        <a:t>Parziali SJ (K-EUR)</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0B3B2"/>
                    </a:solidFill>
                  </a:tcPr>
                </a:tc>
                <a:tc>
                  <a:txBody>
                    <a:bodyPr/>
                    <a:lstStyle/>
                    <a:p>
                      <a:pPr indent="0" lvl="0" marL="0" marR="0" rtl="0" algn="l">
                        <a:spcBef>
                          <a:spcPts val="0"/>
                        </a:spcBef>
                        <a:spcAft>
                          <a:spcPts val="0"/>
                        </a:spcAft>
                        <a:buNone/>
                      </a:pPr>
                      <a:r>
                        <a:rPr lang="it-IT" sz="1100">
                          <a:solidFill>
                            <a:srgbClr val="FF0000"/>
                          </a:solidFill>
                        </a:rPr>
                        <a:t>Richieste</a:t>
                      </a:r>
                      <a:endParaRPr/>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0B3B2"/>
                    </a:solidFill>
                  </a:tcPr>
                </a:tc>
                <a:tc>
                  <a:txBody>
                    <a:bodyPr/>
                    <a:lstStyle/>
                    <a:p>
                      <a:pPr indent="0" lvl="0" marL="0" marR="0" rtl="0" algn="l">
                        <a:spcBef>
                          <a:spcPts val="0"/>
                        </a:spcBef>
                        <a:spcAft>
                          <a:spcPts val="0"/>
                        </a:spcAft>
                        <a:buNone/>
                      </a:pPr>
                      <a:r>
                        <a:rPr lang="it-IT" sz="1100"/>
                        <a:t>SJ</a:t>
                      </a:r>
                      <a:endParaRPr/>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0B3B2"/>
                    </a:solidFill>
                  </a:tcPr>
                </a:tc>
              </a:tr>
              <a:tr h="1534150">
                <a:tc>
                  <a:txBody>
                    <a:bodyPr/>
                    <a:lstStyle/>
                    <a:p>
                      <a:pPr indent="0" lvl="0" marL="0" marR="0" rtl="0" algn="l">
                        <a:spcBef>
                          <a:spcPts val="0"/>
                        </a:spcBef>
                        <a:spcAft>
                          <a:spcPts val="0"/>
                        </a:spcAft>
                        <a:buNone/>
                      </a:pPr>
                      <a:r>
                        <a:rPr b="1" lang="it-IT" sz="1100">
                          <a:solidFill>
                            <a:srgbClr val="000000"/>
                          </a:solidFill>
                          <a:latin typeface="Helvetica Neue"/>
                          <a:ea typeface="Helvetica Neue"/>
                          <a:cs typeface="Helvetica Neue"/>
                          <a:sym typeface="Helvetica Neue"/>
                        </a:rPr>
                        <a:t>missioni</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4D4D4"/>
                    </a:solidFill>
                  </a:tcPr>
                </a:tc>
                <a:tc>
                  <a:txBody>
                    <a:bodyPr/>
                    <a:lstStyle/>
                    <a:p>
                      <a:pPr indent="0" lvl="0" marL="0" marR="0" rtl="0" algn="just">
                        <a:spcBef>
                          <a:spcPts val="0"/>
                        </a:spcBef>
                        <a:spcAft>
                          <a:spcPts val="0"/>
                        </a:spcAft>
                        <a:buNone/>
                      </a:pPr>
                      <a:r>
                        <a:rPr lang="it-IT" sz="1100"/>
                        <a:t>6.5 ke per la partecipazione al prossimo meeting internazionale Euclid (4 persone), 1.5 ke (s.j) per la partecipazione di 3 persone al prossimo meeting italiano su Euclid, 2 ke per fronteggiare le spese di viaggio e soggiorno per 1/2 membri del team dell'unita'Â  INFN di Lecce presso il SOC Euclid a Madrid per 1 o 2 settimane.</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100">
                          <a:solidFill>
                            <a:srgbClr val="000000"/>
                          </a:solidFill>
                          <a:latin typeface="Helvetica Neue"/>
                          <a:ea typeface="Helvetica Neue"/>
                          <a:cs typeface="Helvetica Neue"/>
                          <a:sym typeface="Helvetica Neue"/>
                        </a:rPr>
                        <a:t>8,5</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100">
                          <a:solidFill>
                            <a:srgbClr val="000000"/>
                          </a:solidFill>
                          <a:latin typeface="Helvetica Neue"/>
                          <a:ea typeface="Helvetica Neue"/>
                          <a:cs typeface="Helvetica Neue"/>
                          <a:sym typeface="Helvetica Neue"/>
                        </a:rPr>
                        <a:t>1.5</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solidFill>
                          <a:srgbClr val="FF0000"/>
                        </a:solidFill>
                      </a:endParaRPr>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93225">
                <a:tc>
                  <a:txBody>
                    <a:bodyPr/>
                    <a:lstStyle/>
                    <a:p>
                      <a:pPr indent="0" lvl="0" marL="0" marR="0" rtl="0" algn="l">
                        <a:spcBef>
                          <a:spcPts val="0"/>
                        </a:spcBef>
                        <a:spcAft>
                          <a:spcPts val="0"/>
                        </a:spcAft>
                        <a:buNone/>
                      </a:pPr>
                      <a:r>
                        <a:rPr b="1" lang="it-IT" sz="1100">
                          <a:solidFill>
                            <a:srgbClr val="000000"/>
                          </a:solidFill>
                          <a:latin typeface="Helvetica Neue"/>
                          <a:ea typeface="Helvetica Neue"/>
                          <a:cs typeface="Helvetica Neue"/>
                          <a:sym typeface="Helvetica Neue"/>
                        </a:rPr>
                        <a:t>pubblicazioni</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4D4D4"/>
                    </a:solidFill>
                  </a:tcPr>
                </a:tc>
                <a:tc>
                  <a:txBody>
                    <a:bodyPr/>
                    <a:lstStyle/>
                    <a:p>
                      <a:pPr indent="0" lvl="0" marL="0" marR="0" rtl="0" algn="l">
                        <a:spcBef>
                          <a:spcPts val="0"/>
                        </a:spcBef>
                        <a:spcAft>
                          <a:spcPts val="0"/>
                        </a:spcAft>
                        <a:buNone/>
                      </a:pPr>
                      <a:r>
                        <a:rPr lang="it-IT" sz="1100">
                          <a:solidFill>
                            <a:srgbClr val="000000"/>
                          </a:solidFill>
                          <a:latin typeface="Helvetica Neue"/>
                          <a:ea typeface="Helvetica Neue"/>
                          <a:cs typeface="Helvetica Neue"/>
                          <a:sym typeface="Helvetica Neue"/>
                        </a:rPr>
                        <a:t>Spese di pubblicazione su una rivista di interesse astrofisico (ApJ)</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100">
                          <a:solidFill>
                            <a:srgbClr val="000000"/>
                          </a:solidFill>
                          <a:latin typeface="Helvetica Neue"/>
                          <a:ea typeface="Helvetica Neue"/>
                          <a:cs typeface="Helvetica Neue"/>
                          <a:sym typeface="Helvetica Neue"/>
                        </a:rPr>
                        <a:t>1.00</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100">
                          <a:solidFill>
                            <a:srgbClr val="000000"/>
                          </a:solidFill>
                          <a:latin typeface="Helvetica Neue"/>
                          <a:ea typeface="Helvetica Neue"/>
                          <a:cs typeface="Helvetica Neue"/>
                          <a:sym typeface="Helvetica Neue"/>
                        </a:rPr>
                        <a:t>0.00</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solidFill>
                          <a:srgbClr val="FF0000"/>
                        </a:solidFill>
                      </a:endParaRPr>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93225">
                <a:tc>
                  <a:txBody>
                    <a:bodyPr/>
                    <a:lstStyle/>
                    <a:p>
                      <a:pPr indent="0" lvl="0" marL="0" marR="0" rtl="0" algn="l">
                        <a:spcBef>
                          <a:spcPts val="0"/>
                        </a:spcBef>
                        <a:spcAft>
                          <a:spcPts val="0"/>
                        </a:spcAft>
                        <a:buNone/>
                      </a:pPr>
                      <a:r>
                        <a:rPr b="1" lang="it-IT" sz="1100"/>
                        <a:t>inventario</a:t>
                      </a:r>
                      <a:endParaRPr/>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4D4D4"/>
                    </a:solidFill>
                  </a:tcPr>
                </a:tc>
                <a:tc>
                  <a:txBody>
                    <a:bodyPr/>
                    <a:lstStyle/>
                    <a:p>
                      <a:pPr indent="0" lvl="0" marL="0" marR="0" rtl="0" algn="l">
                        <a:spcBef>
                          <a:spcPts val="0"/>
                        </a:spcBef>
                        <a:spcAft>
                          <a:spcPts val="0"/>
                        </a:spcAft>
                        <a:buNone/>
                      </a:pPr>
                      <a:r>
                        <a:rPr lang="it-IT" sz="1100"/>
                        <a:t>Richiesta di 1ke per l'acquisto di un nuovo laptop per obsolescenza</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100"/>
                        <a:t>1</a:t>
                      </a:r>
                      <a:endParaRPr/>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100"/>
                        <a:t>0</a:t>
                      </a:r>
                      <a:endParaRPr/>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solidFill>
                          <a:srgbClr val="FF0000"/>
                        </a:solidFill>
                      </a:endParaRPr>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7100">
                <a:tc>
                  <a:txBody>
                    <a:bodyPr/>
                    <a:lstStyle/>
                    <a:p>
                      <a:pPr indent="0" lvl="0" marL="0" marR="0" rtl="0" algn="l">
                        <a:spcBef>
                          <a:spcPts val="0"/>
                        </a:spcBef>
                        <a:spcAft>
                          <a:spcPts val="0"/>
                        </a:spcAft>
                        <a:buNone/>
                      </a:pPr>
                      <a:r>
                        <a:rPr b="1" lang="it-IT" sz="1100">
                          <a:solidFill>
                            <a:srgbClr val="000000"/>
                          </a:solidFill>
                          <a:latin typeface="Helvetica Neue"/>
                          <a:ea typeface="Helvetica Neue"/>
                          <a:cs typeface="Helvetica Neue"/>
                          <a:sym typeface="Helvetica Neue"/>
                        </a:rPr>
                        <a:t>Totale</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4D4D4"/>
                    </a:solidFill>
                  </a:tcPr>
                </a:tc>
                <a:tc>
                  <a:txBody>
                    <a:bodyPr/>
                    <a:lstStyle/>
                    <a:p>
                      <a:pPr indent="0" lvl="0" marL="0" marR="0" rtl="0" algn="l">
                        <a:spcBef>
                          <a:spcPts val="0"/>
                        </a:spcBef>
                        <a:spcAft>
                          <a:spcPts val="0"/>
                        </a:spcAft>
                        <a:buNone/>
                      </a:pPr>
                      <a:r>
                        <a:rPr lang="it-IT" sz="1100">
                          <a:solidFill>
                            <a:srgbClr val="000000"/>
                          </a:solidFill>
                          <a:latin typeface="Helvetica Neue"/>
                          <a:ea typeface="Helvetica Neue"/>
                          <a:cs typeface="Helvetica Neue"/>
                          <a:sym typeface="Helvetica Neue"/>
                        </a:rPr>
                        <a:t>/</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100">
                          <a:solidFill>
                            <a:srgbClr val="000000"/>
                          </a:solidFill>
                          <a:latin typeface="Helvetica Neue"/>
                          <a:ea typeface="Helvetica Neue"/>
                          <a:cs typeface="Helvetica Neue"/>
                          <a:sym typeface="Helvetica Neue"/>
                        </a:rPr>
                        <a:t>8,5</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100">
                          <a:solidFill>
                            <a:srgbClr val="000000"/>
                          </a:solidFill>
                          <a:latin typeface="Helvetica Neue"/>
                          <a:ea typeface="Helvetica Neue"/>
                          <a:cs typeface="Helvetica Neue"/>
                          <a:sym typeface="Helvetica Neue"/>
                        </a:rPr>
                        <a:t>1,5</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100">
                          <a:solidFill>
                            <a:srgbClr val="FF0000"/>
                          </a:solidFill>
                        </a:rPr>
                        <a:t>10,5</a:t>
                      </a:r>
                      <a:endParaRPr/>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IT" sz="1100"/>
                        <a:t>1,5</a:t>
                      </a:r>
                      <a:endParaRPr sz="1100"/>
                    </a:p>
                  </a:txBody>
                  <a:tcPr marT="29600" marB="29600" marR="29600" marL="29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61" name="Google Shape;361;p16"/>
          <p:cNvSpPr txBox="1"/>
          <p:nvPr/>
        </p:nvSpPr>
        <p:spPr>
          <a:xfrm>
            <a:off x="83635" y="2489165"/>
            <a:ext cx="78653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Interessati a intervenire sul progetto? (Sviluppo software / Parallelizzazione)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nvSpPr>
        <p:spPr>
          <a:xfrm>
            <a:off x="187037" y="132930"/>
            <a:ext cx="11810522" cy="60631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2800">
                <a:solidFill>
                  <a:schemeClr val="dk1"/>
                </a:solidFill>
                <a:latin typeface="Calibri"/>
                <a:ea typeface="Calibri"/>
                <a:cs typeface="Calibri"/>
                <a:sym typeface="Calibri"/>
              </a:rPr>
              <a:t>Attività del gruppo INFN di Lecce nell’anno 2024 e pianificazione 2025</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Il gruppo INFN di Lecce ha la leadership del gruppo di ricerca denominato SSO-SWG per la ricerca, classificazione e caratterizzazione degli oggetti del sistema solare osservati dal satellite Euclid.</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In particolare fino a Maggio 2024, il gruppo ha condotto l'analisi di un set di dati di PDC acquisiti osservando verso l'eclittica. E' stato quindi sviluppato un set di codici necessari alla calibrazione astrometrica e fotometrica delle immagini della camera VIS. In particolare, la qualità della calibrazione atrometrica raggiunge il valore di circa 10 mas per immagine/quadrante  (con una tipica rms di 3 mas , dipendendo dal numero di oggetti di riferimento effettivamente osservati nelle immagini).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rgbClr val="FF0000"/>
                </a:solidFill>
                <a:latin typeface="Calibri"/>
                <a:ea typeface="Calibri"/>
                <a:cs typeface="Calibri"/>
                <a:sym typeface="Calibri"/>
              </a:rPr>
              <a:t>I software sviluppati hanno permesso di osservare oltre 12000 oggetti SSO dei quali circa 2000 sono nuove scoperte.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I codici sono stati anche condivisi con il gruppo INAF responsabile del Transient-SWG che, con il supporto del nostro codice, ha raggiunto la precisione astrometrica tale da permettere la scoperta di nuove supernovae </a:t>
            </a:r>
            <a:r>
              <a:rPr lang="it-IT" sz="1800">
                <a:solidFill>
                  <a:srgbClr val="FF0000"/>
                </a:solidFill>
                <a:latin typeface="Calibri"/>
                <a:ea typeface="Calibri"/>
                <a:cs typeface="Calibri"/>
                <a:sym typeface="Calibri"/>
              </a:rPr>
              <a:t>(circa 200) </a:t>
            </a:r>
            <a:r>
              <a:rPr lang="it-IT" sz="1800">
                <a:solidFill>
                  <a:schemeClr val="dk1"/>
                </a:solidFill>
                <a:latin typeface="Calibri"/>
                <a:ea typeface="Calibri"/>
                <a:cs typeface="Calibri"/>
                <a:sym typeface="Calibri"/>
              </a:rPr>
              <a:t>nelle immagiini di calibrazione Euclid/VIS. I risultati ottenuti sono stati apprezzati dal consortio Euclid tanto da meritare 2 contributi nelle sessioni plenarie dell'ultimo Euclid Consortium Meeting.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Sviluppo della libreria  Kohonen-som per l’analisi non supervisionata con early stopping: applicazioni ad altri casi (Strong Lensing e AUGER)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Analisi X di sorgenti in FORNAX e PERSEUS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
          <p:cNvSpPr txBox="1"/>
          <p:nvPr/>
        </p:nvSpPr>
        <p:spPr>
          <a:xfrm>
            <a:off x="231670" y="258301"/>
            <a:ext cx="11728657" cy="67403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1" i="0" lang="it-IT" sz="1800" u="sng" cap="none" strike="noStrike">
                <a:solidFill>
                  <a:srgbClr val="000000"/>
                </a:solidFill>
                <a:latin typeface="Calibri"/>
                <a:ea typeface="Calibri"/>
                <a:cs typeface="Calibri"/>
                <a:sym typeface="Calibri"/>
                <a:hlinkClick r:id="rId3">
                  <a:extLst>
                    <a:ext uri="{A12FA001-AC4F-418D-AE19-62706E023703}">
                      <ahyp:hlinkClr val="tx"/>
                    </a:ext>
                  </a:extLst>
                </a:hlinkClick>
              </a:rPr>
              <a:t>(B. Carry, et al.):  Classification, Morphology and data analysis:</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Prediction on the expected number of new objects that Euclid is going to discover. Photometry study and orbit reconstruction of detections </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it-IT" sz="1800" u="none" cap="none" strike="noStrike">
                <a:solidFill>
                  <a:srgbClr val="000000"/>
                </a:solidFill>
                <a:latin typeface="Calibri"/>
                <a:ea typeface="Calibri"/>
                <a:cs typeface="Calibri"/>
                <a:sym typeface="Calibri"/>
              </a:rPr>
              <a:t>(L. Conversi, M.Lieu, B. Altieri et al.): Deep Leaning</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The first attempt to apply CNN to Euclid data with SSOs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it-IT" sz="1800" u="none" cap="none" strike="noStrike">
                <a:solidFill>
                  <a:srgbClr val="000000"/>
                </a:solidFill>
                <a:latin typeface="Calibri"/>
                <a:ea typeface="Calibri"/>
                <a:cs typeface="Calibri"/>
                <a:sym typeface="Calibri"/>
              </a:rPr>
              <a:t>(M. Pontinen, M. Granvik et al.): StreakDet and Deep learning </a:t>
            </a:r>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The deep learning pipeline is focused on detecting long asteroid streaks, and it can reach 0.25-05 magnitudes fainter asteroids than StreakDet. The pipeline consists of CNN, RNN, and XGBoost.</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it-IT" sz="1800" u="sng" cap="none" strike="noStrike">
                <a:solidFill>
                  <a:srgbClr val="000000"/>
                </a:solidFill>
                <a:latin typeface="Calibri"/>
                <a:ea typeface="Calibri"/>
                <a:cs typeface="Calibri"/>
                <a:sym typeface="Calibri"/>
                <a:hlinkClick r:id="rId4">
                  <a:extLst>
                    <a:ext uri="{A12FA001-AC4F-418D-AE19-62706E023703}">
                      <ahyp:hlinkClr val="tx"/>
                    </a:ext>
                  </a:extLst>
                </a:hlinkClick>
              </a:rPr>
              <a:t>(A. Nucita, A. Franco et al., subm.): SSO-PIPE and Self Organizing Maps</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The SOM method is applied to associate a probability that a given object is a SSO. In this respect, a Kohonen self organizing neural network has been trained, in a un-supervised fashion and by adopting an early stopping criterium, on Euclid like data in order to classify images with stars, galaxies and Solar System Objects.</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94" name="Google Shape;194;p3"/>
          <p:cNvPicPr preferRelativeResize="0"/>
          <p:nvPr/>
        </p:nvPicPr>
        <p:blipFill rotWithShape="1">
          <a:blip r:embed="rId5">
            <a:alphaModFix/>
          </a:blip>
          <a:srcRect b="0" l="0" r="0" t="0"/>
          <a:stretch/>
        </p:blipFill>
        <p:spPr>
          <a:xfrm>
            <a:off x="0" y="1200147"/>
            <a:ext cx="8128478" cy="2043472"/>
          </a:xfrm>
          <a:prstGeom prst="rect">
            <a:avLst/>
          </a:prstGeom>
          <a:noFill/>
          <a:ln>
            <a:noFill/>
          </a:ln>
        </p:spPr>
      </p:pic>
      <p:pic>
        <p:nvPicPr>
          <p:cNvPr id="195" name="Google Shape;195;p3"/>
          <p:cNvPicPr preferRelativeResize="0"/>
          <p:nvPr/>
        </p:nvPicPr>
        <p:blipFill rotWithShape="1">
          <a:blip r:embed="rId6">
            <a:alphaModFix/>
          </a:blip>
          <a:srcRect b="0" l="0" r="0" t="0"/>
          <a:stretch/>
        </p:blipFill>
        <p:spPr>
          <a:xfrm>
            <a:off x="7979777" y="1200147"/>
            <a:ext cx="4129252" cy="1617804"/>
          </a:xfrm>
          <a:prstGeom prst="rect">
            <a:avLst/>
          </a:prstGeom>
          <a:noFill/>
          <a:ln>
            <a:noFill/>
          </a:ln>
        </p:spPr>
      </p:pic>
      <p:sp>
        <p:nvSpPr>
          <p:cNvPr id="196" name="Google Shape;196;p3"/>
          <p:cNvSpPr/>
          <p:nvPr/>
        </p:nvSpPr>
        <p:spPr>
          <a:xfrm>
            <a:off x="8598310" y="2920181"/>
            <a:ext cx="294967" cy="323438"/>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7" name="Google Shape;197;p3"/>
          <p:cNvSpPr/>
          <p:nvPr/>
        </p:nvSpPr>
        <p:spPr>
          <a:xfrm>
            <a:off x="11375923" y="2869066"/>
            <a:ext cx="294967" cy="323438"/>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8" name="Google Shape;198;p3"/>
          <p:cNvSpPr txBox="1"/>
          <p:nvPr/>
        </p:nvSpPr>
        <p:spPr>
          <a:xfrm>
            <a:off x="6383936" y="3291216"/>
            <a:ext cx="348908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StreakDet and Deep Learning Pipeline (v &gt; 10 ‘’/h)</a:t>
            </a:r>
            <a:endParaRPr/>
          </a:p>
        </p:txBody>
      </p:sp>
      <p:sp>
        <p:nvSpPr>
          <p:cNvPr id="199" name="Google Shape;199;p3"/>
          <p:cNvSpPr txBox="1"/>
          <p:nvPr/>
        </p:nvSpPr>
        <p:spPr>
          <a:xfrm>
            <a:off x="9733787" y="3305290"/>
            <a:ext cx="237524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SSO-PIPE Deterministic Pipeline (v &lt; 10 ‘’/h)</a:t>
            </a:r>
            <a:endParaRPr/>
          </a:p>
        </p:txBody>
      </p:sp>
      <p:sp>
        <p:nvSpPr>
          <p:cNvPr id="200" name="Google Shape;200;p3"/>
          <p:cNvSpPr/>
          <p:nvPr/>
        </p:nvSpPr>
        <p:spPr>
          <a:xfrm>
            <a:off x="8598309" y="4115522"/>
            <a:ext cx="294967" cy="323438"/>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1" name="Google Shape;201;p3"/>
          <p:cNvSpPr/>
          <p:nvPr/>
        </p:nvSpPr>
        <p:spPr>
          <a:xfrm>
            <a:off x="231671" y="4473168"/>
            <a:ext cx="11728657" cy="955397"/>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4"/>
          <p:cNvPicPr preferRelativeResize="0"/>
          <p:nvPr/>
        </p:nvPicPr>
        <p:blipFill rotWithShape="1">
          <a:blip r:embed="rId3">
            <a:alphaModFix/>
          </a:blip>
          <a:srcRect b="0" l="0" r="0" t="0"/>
          <a:stretch/>
        </p:blipFill>
        <p:spPr>
          <a:xfrm>
            <a:off x="71801" y="2308123"/>
            <a:ext cx="7228651" cy="4549877"/>
          </a:xfrm>
          <a:prstGeom prst="rect">
            <a:avLst/>
          </a:prstGeom>
          <a:noFill/>
          <a:ln>
            <a:noFill/>
          </a:ln>
        </p:spPr>
      </p:pic>
      <p:sp>
        <p:nvSpPr>
          <p:cNvPr id="208" name="Google Shape;208;p4"/>
          <p:cNvSpPr txBox="1"/>
          <p:nvPr/>
        </p:nvSpPr>
        <p:spPr>
          <a:xfrm>
            <a:off x="141596" y="768344"/>
            <a:ext cx="7089059"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The StreakDet (An ESA funded sofware) pipeline consists of three main phases: segmentation, classification, and lastly astrometric and photometric reduction.</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Deep learning consists of CNN patter recognition.</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 </a:t>
            </a:r>
            <a:endParaRPr/>
          </a:p>
        </p:txBody>
      </p:sp>
      <p:sp>
        <p:nvSpPr>
          <p:cNvPr id="209" name="Google Shape;209;p4"/>
          <p:cNvSpPr/>
          <p:nvPr/>
        </p:nvSpPr>
        <p:spPr>
          <a:xfrm>
            <a:off x="6887495" y="877529"/>
            <a:ext cx="825909" cy="1312606"/>
          </a:xfrm>
          <a:prstGeom prst="rightBrace">
            <a:avLst>
              <a:gd fmla="val 8333" name="adj1"/>
              <a:gd fmla="val 50000" name="adj2"/>
            </a:avLst>
          </a:prstGeom>
          <a:noFill/>
          <a:ln cap="flat" cmpd="sng" w="539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0" name="Google Shape;210;p4"/>
          <p:cNvSpPr txBox="1"/>
          <p:nvPr/>
        </p:nvSpPr>
        <p:spPr>
          <a:xfrm>
            <a:off x="8185354" y="989806"/>
            <a:ext cx="7089059" cy="48936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Both work on single images.</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Current pipeline uses </a:t>
            </a:r>
            <a:r>
              <a:rPr b="1" i="0" lang="it-IT" sz="2400" u="none" cap="none" strike="noStrike">
                <a:solidFill>
                  <a:srgbClr val="FF0000"/>
                </a:solidFill>
                <a:latin typeface="Calibri"/>
                <a:ea typeface="Calibri"/>
                <a:cs typeface="Calibri"/>
                <a:sym typeface="Calibri"/>
              </a:rPr>
              <a:t>StreakDet</a:t>
            </a:r>
            <a:endParaRPr b="1"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1800"/>
              <a:buFont typeface="Calibri"/>
              <a:buNone/>
            </a:pPr>
            <a:r>
              <a:rPr b="0" i="0" lang="it-IT" sz="1800" u="none" cap="none" strike="noStrike">
                <a:solidFill>
                  <a:srgbClr val="FF0000"/>
                </a:solidFill>
                <a:latin typeface="Calibri"/>
                <a:ea typeface="Calibri"/>
                <a:cs typeface="Calibri"/>
                <a:sym typeface="Calibri"/>
              </a:rPr>
              <a:t>(see next slides for details on PDC results)</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The data reduction and detection </a:t>
            </a:r>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Methods are embedded into a pipeline </a:t>
            </a:r>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Installed on a INFN server (Italy) using a</a:t>
            </a:r>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Docker image with allthe required </a:t>
            </a:r>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Softwares.</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Under progress: moving the code under </a:t>
            </a:r>
            <a:endParaRPr/>
          </a:p>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DataLabs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1" name="Google Shape;211;p4"/>
          <p:cNvSpPr txBox="1"/>
          <p:nvPr/>
        </p:nvSpPr>
        <p:spPr>
          <a:xfrm>
            <a:off x="197040" y="0"/>
            <a:ext cx="58989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StreakDet and Deep Learning Pipeline (v &gt; 10 ‘’/h)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002935"/>
            </a:gs>
            <a:gs pos="100000">
              <a:srgbClr val="005765"/>
            </a:gs>
          </a:gsLst>
          <a:lin ang="5400000" scaled="0"/>
        </a:gradFill>
      </p:bgPr>
    </p:bg>
    <p:spTree>
      <p:nvGrpSpPr>
        <p:cNvPr id="216" name="Shape 216"/>
        <p:cNvGrpSpPr/>
        <p:nvPr/>
      </p:nvGrpSpPr>
      <p:grpSpPr>
        <a:xfrm>
          <a:off x="0" y="0"/>
          <a:ext cx="0" cy="0"/>
          <a:chOff x="0" y="0"/>
          <a:chExt cx="0" cy="0"/>
        </a:xfrm>
      </p:grpSpPr>
      <p:sp>
        <p:nvSpPr>
          <p:cNvPr id="217" name="Google Shape;217;p5"/>
          <p:cNvSpPr txBox="1"/>
          <p:nvPr/>
        </p:nvSpPr>
        <p:spPr>
          <a:xfrm>
            <a:off x="128382" y="100043"/>
            <a:ext cx="1185406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Helvetica Neue"/>
              <a:buNone/>
            </a:pPr>
            <a:r>
              <a:rPr b="0" i="0" lang="it-IT" sz="1800" u="none" cap="none" strike="noStrike">
                <a:solidFill>
                  <a:srgbClr val="FFFFFF"/>
                </a:solidFill>
                <a:highlight>
                  <a:srgbClr val="FF0000"/>
                </a:highlight>
                <a:latin typeface="Helvetica Neue"/>
                <a:ea typeface="Helvetica Neue"/>
                <a:cs typeface="Helvetica Neue"/>
                <a:sym typeface="Helvetica Neue"/>
              </a:rPr>
              <a:t>SOM</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highlight>
                <a:srgbClr val="FF0000"/>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FFFFFF"/>
              </a:buClr>
              <a:buSzPts val="1800"/>
              <a:buFont typeface="Helvetica Neue"/>
              <a:buNone/>
            </a:pPr>
            <a:r>
              <a:rPr b="0" i="0" lang="it-IT" sz="1800" u="none" cap="none" strike="noStrike">
                <a:solidFill>
                  <a:srgbClr val="FFFFFF"/>
                </a:solidFill>
                <a:latin typeface="Helvetica Neue"/>
                <a:ea typeface="Helvetica Neue"/>
                <a:cs typeface="Helvetica Neue"/>
                <a:sym typeface="Helvetica Neue"/>
              </a:rPr>
              <a:t>The  Kohonen-som class has been implemented with an early stopping feature thus allowing the net to classify new data.</a:t>
            </a:r>
            <a:endParaRPr/>
          </a:p>
        </p:txBody>
      </p:sp>
      <p:pic>
        <p:nvPicPr>
          <p:cNvPr id="218" name="Google Shape;218;p5"/>
          <p:cNvPicPr preferRelativeResize="0"/>
          <p:nvPr/>
        </p:nvPicPr>
        <p:blipFill rotWithShape="1">
          <a:blip r:embed="rId3">
            <a:alphaModFix/>
          </a:blip>
          <a:srcRect b="0" l="0" r="0" t="0"/>
          <a:stretch/>
        </p:blipFill>
        <p:spPr>
          <a:xfrm rot="-5400000">
            <a:off x="-1112909" y="3334088"/>
            <a:ext cx="4396317" cy="1651611"/>
          </a:xfrm>
          <a:prstGeom prst="rect">
            <a:avLst/>
          </a:prstGeom>
          <a:noFill/>
          <a:ln>
            <a:noFill/>
          </a:ln>
        </p:spPr>
      </p:pic>
      <p:pic>
        <p:nvPicPr>
          <p:cNvPr id="219" name="Google Shape;219;p5"/>
          <p:cNvPicPr preferRelativeResize="0"/>
          <p:nvPr/>
        </p:nvPicPr>
        <p:blipFill rotWithShape="1">
          <a:blip r:embed="rId4">
            <a:alphaModFix/>
          </a:blip>
          <a:srcRect b="0" l="0" r="0" t="0"/>
          <a:stretch/>
        </p:blipFill>
        <p:spPr>
          <a:xfrm>
            <a:off x="2792646" y="1854369"/>
            <a:ext cx="4751916" cy="4731738"/>
          </a:xfrm>
          <a:prstGeom prst="rect">
            <a:avLst/>
          </a:prstGeom>
          <a:noFill/>
          <a:ln>
            <a:noFill/>
          </a:ln>
        </p:spPr>
      </p:pic>
      <p:pic>
        <p:nvPicPr>
          <p:cNvPr id="220" name="Google Shape;220;p5"/>
          <p:cNvPicPr preferRelativeResize="0"/>
          <p:nvPr/>
        </p:nvPicPr>
        <p:blipFill rotWithShape="1">
          <a:blip r:embed="rId5">
            <a:alphaModFix/>
          </a:blip>
          <a:srcRect b="0" l="7332" r="22729" t="0"/>
          <a:stretch/>
        </p:blipFill>
        <p:spPr>
          <a:xfrm rot="5400000">
            <a:off x="7177468" y="1928306"/>
            <a:ext cx="5525581" cy="3859764"/>
          </a:xfrm>
          <a:prstGeom prst="rect">
            <a:avLst/>
          </a:prstGeom>
          <a:noFill/>
          <a:ln>
            <a:noFill/>
          </a:ln>
        </p:spPr>
      </p:pic>
      <p:sp>
        <p:nvSpPr>
          <p:cNvPr id="221" name="Google Shape;221;p5"/>
          <p:cNvSpPr/>
          <p:nvPr/>
        </p:nvSpPr>
        <p:spPr>
          <a:xfrm rot="-5400000">
            <a:off x="7614950" y="3531422"/>
            <a:ext cx="858377" cy="774537"/>
          </a:xfrm>
          <a:prstGeom prst="downArrow">
            <a:avLst>
              <a:gd fmla="val 50000" name="adj1"/>
              <a:gd fmla="val 50000" name="adj2"/>
            </a:avLst>
          </a:prstGeom>
          <a:solidFill>
            <a:srgbClr val="00B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2" name="Google Shape;222;p5"/>
          <p:cNvSpPr/>
          <p:nvPr/>
        </p:nvSpPr>
        <p:spPr>
          <a:xfrm rot="-5400000">
            <a:off x="2045888" y="3470920"/>
            <a:ext cx="858377" cy="774537"/>
          </a:xfrm>
          <a:prstGeom prst="downArrow">
            <a:avLst>
              <a:gd fmla="val 50000" name="adj1"/>
              <a:gd fmla="val 50000" name="adj2"/>
            </a:avLst>
          </a:prstGeom>
          <a:solidFill>
            <a:srgbClr val="00B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grpSp>
        <p:nvGrpSpPr>
          <p:cNvPr id="228" name="Google Shape;228;p6"/>
          <p:cNvGrpSpPr/>
          <p:nvPr/>
        </p:nvGrpSpPr>
        <p:grpSpPr>
          <a:xfrm>
            <a:off x="-79905" y="0"/>
            <a:ext cx="12192000" cy="6858000"/>
            <a:chOff x="0" y="0"/>
            <a:chExt cx="12192000" cy="6858000"/>
          </a:xfrm>
        </p:grpSpPr>
        <p:grpSp>
          <p:nvGrpSpPr>
            <p:cNvPr id="229" name="Google Shape;229;p6"/>
            <p:cNvGrpSpPr/>
            <p:nvPr/>
          </p:nvGrpSpPr>
          <p:grpSpPr>
            <a:xfrm>
              <a:off x="0" y="0"/>
              <a:ext cx="12192000" cy="6858000"/>
              <a:chOff x="0" y="0"/>
              <a:chExt cx="12192000" cy="6858000"/>
            </a:xfrm>
          </p:grpSpPr>
          <p:pic>
            <p:nvPicPr>
              <p:cNvPr id="230" name="Google Shape;230;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1" name="Google Shape;231;p6"/>
              <p:cNvSpPr/>
              <p:nvPr/>
            </p:nvSpPr>
            <p:spPr>
              <a:xfrm>
                <a:off x="2511706" y="266218"/>
                <a:ext cx="3946967" cy="35881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2" name="Google Shape;232;p6"/>
              <p:cNvSpPr/>
              <p:nvPr/>
            </p:nvSpPr>
            <p:spPr>
              <a:xfrm>
                <a:off x="3530279" y="2656390"/>
                <a:ext cx="821802" cy="77261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3" name="Google Shape;233;p6"/>
              <p:cNvSpPr/>
              <p:nvPr/>
            </p:nvSpPr>
            <p:spPr>
              <a:xfrm>
                <a:off x="2916819" y="5347504"/>
                <a:ext cx="3773347" cy="151049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4" name="Google Shape;234;p6"/>
              <p:cNvSpPr/>
              <p:nvPr/>
            </p:nvSpPr>
            <p:spPr>
              <a:xfrm>
                <a:off x="2598515" y="6213676"/>
                <a:ext cx="4543065" cy="64432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5" name="Google Shape;235;p6"/>
              <p:cNvSpPr/>
              <p:nvPr/>
            </p:nvSpPr>
            <p:spPr>
              <a:xfrm>
                <a:off x="5476755" y="3213904"/>
                <a:ext cx="981918" cy="77261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236" name="Google Shape;236;p6"/>
            <p:cNvSpPr txBox="1"/>
            <p:nvPr/>
          </p:nvSpPr>
          <p:spPr>
            <a:xfrm>
              <a:off x="3439611" y="2656390"/>
              <a:ext cx="2037144"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Calibri"/>
                <a:buNone/>
              </a:pPr>
              <a:r>
                <a:rPr b="1" i="0" lang="it-IT" sz="1100" u="none" cap="none" strike="noStrike">
                  <a:solidFill>
                    <a:srgbClr val="000000"/>
                  </a:solidFill>
                  <a:latin typeface="Calibri"/>
                  <a:ea typeface="Calibri"/>
                  <a:cs typeface="Calibri"/>
                  <a:sym typeface="Calibri"/>
                </a:rPr>
                <a:t>Astrometry.net</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it-IT" sz="1100" u="none" cap="none" strike="noStrike">
                  <a:solidFill>
                    <a:srgbClr val="000000"/>
                  </a:solidFill>
                  <a:latin typeface="Calibri"/>
                  <a:ea typeface="Calibri"/>
                  <a:cs typeface="Calibri"/>
                  <a:sym typeface="Calibri"/>
                </a:rPr>
                <a:t>(initial slution)</a:t>
              </a:r>
              <a:endParaRPr/>
            </a:p>
            <a:p>
              <a:pPr indent="0" lvl="0" marL="0" marR="0" rtl="0" algn="l">
                <a:lnSpc>
                  <a:spcPct val="100000"/>
                </a:lnSpc>
                <a:spcBef>
                  <a:spcPts val="0"/>
                </a:spcBef>
                <a:spcAft>
                  <a:spcPts val="0"/>
                </a:spcAft>
                <a:buClr>
                  <a:srgbClr val="000000"/>
                </a:buClr>
                <a:buSzPts val="1100"/>
                <a:buFont typeface="Calibri"/>
                <a:buNone/>
              </a:pPr>
              <a:r>
                <a:rPr b="0" i="0" lang="it-IT" sz="1100" u="none" cap="none" strike="noStrike">
                  <a:solidFill>
                    <a:srgbClr val="000000"/>
                  </a:solidFill>
                  <a:latin typeface="Calibri"/>
                  <a:ea typeface="Calibri"/>
                  <a:cs typeface="Calibri"/>
                  <a:sym typeface="Calibri"/>
                </a:rPr>
                <a:t>SExtractor</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it-IT" sz="1100" u="none" cap="none" strike="noStrike">
                  <a:solidFill>
                    <a:srgbClr val="000000"/>
                  </a:solidFill>
                  <a:latin typeface="Calibri"/>
                  <a:ea typeface="Calibri"/>
                  <a:cs typeface="Calibri"/>
                  <a:sym typeface="Calibri"/>
                </a:rPr>
                <a:t>PSFex</a:t>
              </a:r>
              <a:endParaRPr b="0" i="0" sz="1100" u="none" cap="none" strike="noStrike">
                <a:solidFill>
                  <a:srgbClr val="000000"/>
                </a:solidFill>
                <a:latin typeface="Calibri"/>
                <a:ea typeface="Calibri"/>
                <a:cs typeface="Calibri"/>
                <a:sym typeface="Calibri"/>
              </a:endParaRPr>
            </a:p>
          </p:txBody>
        </p:sp>
        <p:sp>
          <p:nvSpPr>
            <p:cNvPr id="237" name="Google Shape;237;p6"/>
            <p:cNvSpPr txBox="1"/>
            <p:nvPr/>
          </p:nvSpPr>
          <p:spPr>
            <a:xfrm>
              <a:off x="5393801" y="3256554"/>
              <a:ext cx="2037144"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Calibri"/>
                <a:buNone/>
              </a:pPr>
              <a:r>
                <a:rPr b="1" i="0" lang="it-IT" sz="1100" u="none" cap="none" strike="noStrike">
                  <a:solidFill>
                    <a:srgbClr val="000000"/>
                  </a:solidFill>
                  <a:latin typeface="Calibri"/>
                  <a:ea typeface="Calibri"/>
                  <a:cs typeface="Calibri"/>
                  <a:sym typeface="Calibri"/>
                </a:rPr>
                <a:t>Scamp</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it-IT" sz="1100" u="none" cap="none" strike="noStrike">
                  <a:solidFill>
                    <a:srgbClr val="000000"/>
                  </a:solidFill>
                  <a:latin typeface="Calibri"/>
                  <a:ea typeface="Calibri"/>
                  <a:cs typeface="Calibri"/>
                  <a:sym typeface="Calibri"/>
                </a:rPr>
                <a:t>(final image</a:t>
              </a:r>
              <a:endParaRPr/>
            </a:p>
            <a:p>
              <a:pPr indent="0" lvl="0" marL="0" marR="0" rtl="0" algn="l">
                <a:lnSpc>
                  <a:spcPct val="100000"/>
                </a:lnSpc>
                <a:spcBef>
                  <a:spcPts val="0"/>
                </a:spcBef>
                <a:spcAft>
                  <a:spcPts val="0"/>
                </a:spcAft>
                <a:buClr>
                  <a:srgbClr val="000000"/>
                </a:buClr>
                <a:buSzPts val="1100"/>
                <a:buFont typeface="Calibri"/>
                <a:buNone/>
              </a:pPr>
              <a:r>
                <a:rPr b="0" i="0" lang="it-IT" sz="1100" u="none" cap="none" strike="noStrike">
                  <a:solidFill>
                    <a:srgbClr val="000000"/>
                  </a:solidFill>
                  <a:latin typeface="Calibri"/>
                  <a:ea typeface="Calibri"/>
                  <a:cs typeface="Calibri"/>
                  <a:sym typeface="Calibri"/>
                </a:rPr>
                <a:t>-astro. Corrected)</a:t>
              </a:r>
              <a:endParaRPr/>
            </a:p>
          </p:txBody>
        </p:sp>
        <p:cxnSp>
          <p:nvCxnSpPr>
            <p:cNvPr id="238" name="Google Shape;238;p6"/>
            <p:cNvCxnSpPr/>
            <p:nvPr/>
          </p:nvCxnSpPr>
          <p:spPr>
            <a:xfrm>
              <a:off x="2430684" y="6377651"/>
              <a:ext cx="4710896" cy="0"/>
            </a:xfrm>
            <a:prstGeom prst="straightConnector1">
              <a:avLst/>
            </a:prstGeom>
            <a:noFill/>
            <a:ln cap="flat" cmpd="sng" w="9525">
              <a:solidFill>
                <a:srgbClr val="FF0000"/>
              </a:solidFill>
              <a:prstDash val="solid"/>
              <a:miter lim="800000"/>
              <a:headEnd len="sm" w="sm" type="none"/>
              <a:tailEnd len="med" w="med" type="triangle"/>
            </a:ln>
          </p:spPr>
        </p:cxnSp>
      </p:grpSp>
      <p:pic>
        <p:nvPicPr>
          <p:cNvPr id="239" name="Google Shape;239;p6"/>
          <p:cNvPicPr preferRelativeResize="0"/>
          <p:nvPr/>
        </p:nvPicPr>
        <p:blipFill rotWithShape="1">
          <a:blip r:embed="rId4">
            <a:alphaModFix/>
          </a:blip>
          <a:srcRect b="29599" l="3060" r="0" t="0"/>
          <a:stretch/>
        </p:blipFill>
        <p:spPr>
          <a:xfrm rot="5400000">
            <a:off x="-5135870" y="1834343"/>
            <a:ext cx="7045146" cy="3376457"/>
          </a:xfrm>
          <a:prstGeom prst="rect">
            <a:avLst/>
          </a:prstGeom>
          <a:noFill/>
          <a:ln>
            <a:noFill/>
          </a:ln>
        </p:spPr>
      </p:pic>
      <p:sp>
        <p:nvSpPr>
          <p:cNvPr id="240" name="Google Shape;240;p6"/>
          <p:cNvSpPr/>
          <p:nvPr/>
        </p:nvSpPr>
        <p:spPr>
          <a:xfrm>
            <a:off x="752168" y="212622"/>
            <a:ext cx="1887793" cy="3595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1" name="Google Shape;241;p6"/>
          <p:cNvSpPr txBox="1"/>
          <p:nvPr/>
        </p:nvSpPr>
        <p:spPr>
          <a:xfrm>
            <a:off x="555891" y="14746"/>
            <a:ext cx="53319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1" i="0" lang="it-IT" sz="1800" u="none" cap="none" strike="noStrike">
                <a:solidFill>
                  <a:srgbClr val="000000"/>
                </a:solidFill>
                <a:latin typeface="Calibri"/>
                <a:ea typeface="Calibri"/>
                <a:cs typeface="Calibri"/>
                <a:sym typeface="Calibri"/>
              </a:rPr>
              <a:t>SSO-PIPE Deterministic Pipeline (v &lt; 10 ‘’/h)</a:t>
            </a:r>
            <a:endParaRPr/>
          </a:p>
        </p:txBody>
      </p:sp>
      <p:sp>
        <p:nvSpPr>
          <p:cNvPr id="242" name="Google Shape;242;p6"/>
          <p:cNvSpPr txBox="1"/>
          <p:nvPr/>
        </p:nvSpPr>
        <p:spPr>
          <a:xfrm>
            <a:off x="10351054" y="987789"/>
            <a:ext cx="53319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it-IT" sz="1800" u="none" cap="none" strike="noStrike">
                <a:solidFill>
                  <a:srgbClr val="000000"/>
                </a:solidFill>
                <a:latin typeface="Calibri"/>
                <a:ea typeface="Calibri"/>
                <a:cs typeface="Calibri"/>
                <a:sym typeface="Calibri"/>
              </a:rPr>
              <a:t>StreakDet</a:t>
            </a:r>
            <a:endParaRPr b="0" i="0" sz="1800" u="none" cap="none" strike="noStrike">
              <a:solidFill>
                <a:srgbClr val="000000"/>
              </a:solidFill>
              <a:latin typeface="Calibri"/>
              <a:ea typeface="Calibri"/>
              <a:cs typeface="Calibri"/>
              <a:sym typeface="Calibri"/>
            </a:endParaRPr>
          </a:p>
        </p:txBody>
      </p:sp>
      <p:sp>
        <p:nvSpPr>
          <p:cNvPr id="243" name="Google Shape;243;p6"/>
          <p:cNvSpPr txBox="1"/>
          <p:nvPr/>
        </p:nvSpPr>
        <p:spPr>
          <a:xfrm>
            <a:off x="5578719" y="705"/>
            <a:ext cx="53319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Calibri"/>
              <a:buNone/>
            </a:pPr>
            <a:r>
              <a:rPr b="0" i="0" lang="it-IT" sz="1800" u="none" cap="none" strike="noStrike">
                <a:solidFill>
                  <a:srgbClr val="FF0000"/>
                </a:solidFill>
                <a:latin typeface="Calibri"/>
                <a:ea typeface="Calibri"/>
                <a:cs typeface="Calibri"/>
                <a:sym typeface="Calibri"/>
              </a:rPr>
              <a:t>StreakDet uses mid outputs from SSO-PIPE (&lt; &gt; 10’’/h)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7"/>
          <p:cNvSpPr txBox="1"/>
          <p:nvPr/>
        </p:nvSpPr>
        <p:spPr>
          <a:xfrm>
            <a:off x="456828" y="-239503"/>
            <a:ext cx="11278344" cy="50783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b="1" lang="it-IT" sz="1800">
                <a:solidFill>
                  <a:schemeClr val="dk1"/>
                </a:solidFill>
                <a:latin typeface="Calibri"/>
                <a:ea typeface="Calibri"/>
                <a:cs typeface="Calibri"/>
                <a:sym typeface="Calibri"/>
              </a:rPr>
              <a:t>2023-2024 Activity of SWG-SSO in the framework of a pilot study (with CAL field) ednorsed bt ESA and EC </a:t>
            </a:r>
            <a:endParaRPr/>
          </a:p>
          <a:p>
            <a:pPr indent="0" lvl="0" marL="0" marR="0" rtl="0" algn="ctr">
              <a:spcBef>
                <a:spcPts val="0"/>
              </a:spcBef>
              <a:spcAft>
                <a:spcPts val="0"/>
              </a:spcAft>
              <a:buNone/>
            </a:pPr>
            <a:r>
              <a:rPr b="1" lang="it-IT" sz="1800">
                <a:solidFill>
                  <a:schemeClr val="dk1"/>
                </a:solidFill>
                <a:latin typeface="Calibri"/>
                <a:ea typeface="Calibri"/>
                <a:cs typeface="Calibri"/>
                <a:sym typeface="Calibri"/>
              </a:rPr>
              <a:t>A golden recipe to solve astrometry and achieve a reasonable good level (and routinely) at quadrant level</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b="1" lang="it-IT" sz="1800">
                <a:solidFill>
                  <a:schemeClr val="dk1"/>
                </a:solidFill>
                <a:latin typeface="Calibri"/>
                <a:ea typeface="Calibri"/>
                <a:cs typeface="Calibri"/>
                <a:sym typeface="Calibri"/>
              </a:rPr>
              <a:t>Down to \simeq 10 mas (depending on # references)</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arenR"/>
            </a:pPr>
            <a:r>
              <a:rPr lang="it-IT" sz="1800">
                <a:solidFill>
                  <a:schemeClr val="dk1"/>
                </a:solidFill>
                <a:latin typeface="Calibri"/>
                <a:ea typeface="Calibri"/>
                <a:cs typeface="Calibri"/>
                <a:sym typeface="Calibri"/>
              </a:rPr>
              <a:t>Reduction done on quadrant level (144 HDUs): bias, flat, mask, prescan/overscan. Output is  a 144 HDU mosaic.</a:t>
            </a:r>
            <a:endParaRPr/>
          </a:p>
          <a:p>
            <a:pPr indent="-342900" lvl="0" marL="342900" marR="0" rtl="0" algn="just">
              <a:spcBef>
                <a:spcPts val="0"/>
              </a:spcBef>
              <a:spcAft>
                <a:spcPts val="0"/>
              </a:spcAft>
              <a:buClr>
                <a:schemeClr val="dk1"/>
              </a:buClr>
              <a:buSzPts val="1800"/>
              <a:buFont typeface="Calibri"/>
              <a:buAutoNum type="arabicParenR"/>
            </a:pPr>
            <a:r>
              <a:rPr lang="it-IT" sz="1800">
                <a:solidFill>
                  <a:schemeClr val="dk1"/>
                </a:solidFill>
                <a:latin typeface="Calibri"/>
                <a:ea typeface="Calibri"/>
                <a:cs typeface="Calibri"/>
                <a:sym typeface="Calibri"/>
              </a:rPr>
              <a:t>A few fundamental keywords copied from 0 header in raw data to any of the other 144 HDUs (RAOBS, DECOB, PA). </a:t>
            </a: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A few other keywords generated: </a:t>
            </a:r>
            <a:br>
              <a:rPr lang="it-IT"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CRVAL1, CRVAL2 (from RAOBS, DECOB), </a:t>
            </a: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CDELT1, CDELT2 (from pixel size), </a:t>
            </a: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CROTA2 (from PA)</a:t>
            </a:r>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CRPIX (updated to account for cuts on </a:t>
            </a: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prescan/overscan regions)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7"/>
          <p:cNvSpPr txBox="1"/>
          <p:nvPr/>
        </p:nvSpPr>
        <p:spPr>
          <a:xfrm>
            <a:off x="6928975" y="2438153"/>
            <a:ext cx="6096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CD1_1 = CDELT1 * cos (CROTA2) </a:t>
            </a: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CD1_2 = -CDELT2 * sin (CROTA2) </a:t>
            </a: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CD2_1 = CDELT1 * sin (CROTA2) </a:t>
            </a: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CD2_2 = CDELT2 * cos (CROTA2)</a:t>
            </a:r>
            <a:endParaRPr/>
          </a:p>
        </p:txBody>
      </p:sp>
      <p:sp>
        <p:nvSpPr>
          <p:cNvPr id="251" name="Google Shape;251;p7"/>
          <p:cNvSpPr/>
          <p:nvPr/>
        </p:nvSpPr>
        <p:spPr>
          <a:xfrm>
            <a:off x="5370489" y="2400657"/>
            <a:ext cx="975360" cy="775859"/>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7"/>
          <p:cNvSpPr/>
          <p:nvPr/>
        </p:nvSpPr>
        <p:spPr>
          <a:xfrm>
            <a:off x="6928975" y="2367250"/>
            <a:ext cx="3389376" cy="1200329"/>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7"/>
          <p:cNvSpPr txBox="1"/>
          <p:nvPr/>
        </p:nvSpPr>
        <p:spPr>
          <a:xfrm>
            <a:off x="7099663" y="1985848"/>
            <a:ext cx="3048000"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rgbClr val="FF0000"/>
                </a:solidFill>
                <a:latin typeface="Calibri"/>
                <a:ea typeface="Calibri"/>
                <a:cs typeface="Calibri"/>
                <a:sym typeface="Calibri"/>
              </a:rPr>
              <a:t>A first guess on quadrant WCS</a:t>
            </a:r>
            <a:endParaRPr/>
          </a:p>
        </p:txBody>
      </p:sp>
      <p:sp>
        <p:nvSpPr>
          <p:cNvPr id="254" name="Google Shape;254;p7"/>
          <p:cNvSpPr txBox="1"/>
          <p:nvPr/>
        </p:nvSpPr>
        <p:spPr>
          <a:xfrm>
            <a:off x="456828" y="4152251"/>
            <a:ext cx="3267257" cy="25853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3) Run a local installation of </a:t>
            </a:r>
            <a:r>
              <a:rPr lang="it-IT" sz="1800">
                <a:solidFill>
                  <a:srgbClr val="FF0000"/>
                </a:solidFill>
                <a:latin typeface="Calibri"/>
                <a:ea typeface="Calibri"/>
                <a:cs typeface="Calibri"/>
                <a:sym typeface="Calibri"/>
              </a:rPr>
              <a:t>astrometry.net</a:t>
            </a:r>
            <a:r>
              <a:rPr lang="it-IT" sz="1800">
                <a:solidFill>
                  <a:schemeClr val="dk1"/>
                </a:solidFill>
                <a:latin typeface="Calibri"/>
                <a:ea typeface="Calibri"/>
                <a:cs typeface="Calibri"/>
                <a:sym typeface="Calibri"/>
              </a:rPr>
              <a:t>. During the call, using a set of </a:t>
            </a:r>
            <a:r>
              <a:rPr lang="it-IT" sz="1800">
                <a:solidFill>
                  <a:srgbClr val="FF0000"/>
                </a:solidFill>
                <a:latin typeface="Calibri"/>
                <a:ea typeface="Calibri"/>
                <a:cs typeface="Calibri"/>
                <a:sym typeface="Calibri"/>
              </a:rPr>
              <a:t>CRPIX1</a:t>
            </a:r>
            <a:r>
              <a:rPr lang="it-IT" sz="1800">
                <a:solidFill>
                  <a:schemeClr val="dk1"/>
                </a:solidFill>
                <a:latin typeface="Calibri"/>
                <a:ea typeface="Calibri"/>
                <a:cs typeface="Calibri"/>
                <a:sym typeface="Calibri"/>
              </a:rPr>
              <a:t>, and </a:t>
            </a:r>
            <a:r>
              <a:rPr lang="it-IT" sz="1800">
                <a:solidFill>
                  <a:srgbClr val="FF0000"/>
                </a:solidFill>
                <a:latin typeface="Calibri"/>
                <a:ea typeface="Calibri"/>
                <a:cs typeface="Calibri"/>
                <a:sym typeface="Calibri"/>
              </a:rPr>
              <a:t>CRPIX2</a:t>
            </a:r>
            <a:r>
              <a:rPr lang="it-IT" sz="1800">
                <a:solidFill>
                  <a:schemeClr val="dk1"/>
                </a:solidFill>
                <a:latin typeface="Calibri"/>
                <a:ea typeface="Calibri"/>
                <a:cs typeface="Calibri"/>
                <a:sym typeface="Calibri"/>
              </a:rPr>
              <a:t> values coming from an observation already astrometrically corrected (let’s call this VIS Geometry Map). </a:t>
            </a:r>
            <a:r>
              <a:rPr lang="it-IT" sz="1800">
                <a:solidFill>
                  <a:srgbClr val="FF0000"/>
                </a:solidFill>
                <a:latin typeface="Calibri"/>
                <a:ea typeface="Calibri"/>
                <a:cs typeface="Calibri"/>
                <a:sym typeface="Calibri"/>
              </a:rPr>
              <a:t>Cdij</a:t>
            </a:r>
            <a:r>
              <a:rPr lang="it-IT" sz="1800">
                <a:solidFill>
                  <a:schemeClr val="dk1"/>
                </a:solidFill>
                <a:latin typeface="Calibri"/>
                <a:ea typeface="Calibri"/>
                <a:cs typeface="Calibri"/>
                <a:sym typeface="Calibri"/>
              </a:rPr>
              <a:t> values are updated by astrometry.net.  </a:t>
            </a:r>
            <a:r>
              <a:rPr lang="it-IT" sz="1800">
                <a:solidFill>
                  <a:srgbClr val="FF0000"/>
                </a:solidFill>
                <a:latin typeface="Calibri"/>
                <a:ea typeface="Calibri"/>
                <a:cs typeface="Calibri"/>
                <a:sym typeface="Calibri"/>
              </a:rPr>
              <a:t>Downsamplig</a:t>
            </a:r>
            <a:r>
              <a:rPr lang="it-IT" sz="1800">
                <a:solidFill>
                  <a:schemeClr val="dk1"/>
                </a:solidFill>
                <a:latin typeface="Calibri"/>
                <a:ea typeface="Calibri"/>
                <a:cs typeface="Calibri"/>
                <a:sym typeface="Calibri"/>
              </a:rPr>
              <a:t> </a:t>
            </a:r>
            <a:r>
              <a:rPr lang="it-IT" sz="1800">
                <a:solidFill>
                  <a:srgbClr val="FF0000"/>
                </a:solidFill>
                <a:latin typeface="Calibri"/>
                <a:ea typeface="Calibri"/>
                <a:cs typeface="Calibri"/>
                <a:sym typeface="Calibri"/>
              </a:rPr>
              <a:t>5</a:t>
            </a:r>
            <a:r>
              <a:rPr lang="it-IT" sz="1800">
                <a:solidFill>
                  <a:schemeClr val="dk1"/>
                </a:solidFill>
                <a:latin typeface="Calibri"/>
                <a:ea typeface="Calibri"/>
                <a:cs typeface="Calibri"/>
                <a:sym typeface="Calibri"/>
              </a:rPr>
              <a:t>.</a:t>
            </a:r>
            <a:endParaRPr/>
          </a:p>
        </p:txBody>
      </p:sp>
      <p:pic>
        <p:nvPicPr>
          <p:cNvPr descr="Immagine che contiene Rettangolo, quadrato, schermata, linea&#10;&#10;Descrizione generata automaticamente" id="255" name="Google Shape;255;p7"/>
          <p:cNvPicPr preferRelativeResize="0"/>
          <p:nvPr/>
        </p:nvPicPr>
        <p:blipFill rotWithShape="1">
          <a:blip r:embed="rId3">
            <a:alphaModFix/>
          </a:blip>
          <a:srcRect b="0" l="0" r="0" t="0"/>
          <a:stretch/>
        </p:blipFill>
        <p:spPr>
          <a:xfrm>
            <a:off x="3724084" y="3627162"/>
            <a:ext cx="4899579" cy="3160310"/>
          </a:xfrm>
          <a:prstGeom prst="rect">
            <a:avLst/>
          </a:prstGeom>
          <a:noFill/>
          <a:ln>
            <a:noFill/>
          </a:ln>
        </p:spPr>
      </p:pic>
      <p:sp>
        <p:nvSpPr>
          <p:cNvPr id="256" name="Google Shape;256;p7"/>
          <p:cNvSpPr txBox="1"/>
          <p:nvPr/>
        </p:nvSpPr>
        <p:spPr>
          <a:xfrm>
            <a:off x="8623663" y="3909788"/>
            <a:ext cx="3267257"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Using </a:t>
            </a:r>
            <a:r>
              <a:rPr lang="it-IT" sz="1800">
                <a:solidFill>
                  <a:srgbClr val="FF0000"/>
                </a:solidFill>
                <a:latin typeface="Calibri"/>
                <a:ea typeface="Calibri"/>
                <a:cs typeface="Calibri"/>
                <a:sym typeface="Calibri"/>
              </a:rPr>
              <a:t>GAIA DR3, UNWISe </a:t>
            </a:r>
            <a:r>
              <a:rPr lang="it-IT" sz="1800">
                <a:solidFill>
                  <a:schemeClr val="dk1"/>
                </a:solidFill>
                <a:latin typeface="Calibri"/>
                <a:ea typeface="Calibri"/>
                <a:cs typeface="Calibri"/>
                <a:sym typeface="Calibri"/>
              </a:rPr>
              <a:t>and </a:t>
            </a:r>
            <a:r>
              <a:rPr lang="it-IT" sz="1800">
                <a:solidFill>
                  <a:srgbClr val="FF0000"/>
                </a:solidFill>
                <a:latin typeface="Calibri"/>
                <a:ea typeface="Calibri"/>
                <a:cs typeface="Calibri"/>
                <a:sym typeface="Calibri"/>
              </a:rPr>
              <a:t>PANSTAR</a:t>
            </a:r>
            <a:r>
              <a:rPr lang="it-IT" sz="1800">
                <a:solidFill>
                  <a:schemeClr val="dk1"/>
                </a:solidFill>
                <a:latin typeface="Calibri"/>
                <a:ea typeface="Calibri"/>
                <a:cs typeface="Calibri"/>
                <a:sym typeface="Calibri"/>
              </a:rPr>
              <a:t> catalogues extracted towards (</a:t>
            </a:r>
            <a:r>
              <a:rPr lang="it-IT" sz="1800">
                <a:solidFill>
                  <a:srgbClr val="FF0000"/>
                </a:solidFill>
                <a:latin typeface="Calibri"/>
                <a:ea typeface="Calibri"/>
                <a:cs typeface="Calibri"/>
                <a:sym typeface="Calibri"/>
              </a:rPr>
              <a:t>RAOBS</a:t>
            </a:r>
            <a:r>
              <a:rPr lang="it-IT" sz="1800">
                <a:solidFill>
                  <a:schemeClr val="dk1"/>
                </a:solidFill>
                <a:latin typeface="Calibri"/>
                <a:ea typeface="Calibri"/>
                <a:cs typeface="Calibri"/>
                <a:sym typeface="Calibri"/>
              </a:rPr>
              <a:t>, </a:t>
            </a:r>
            <a:r>
              <a:rPr lang="it-IT" sz="1800">
                <a:solidFill>
                  <a:srgbClr val="FF0000"/>
                </a:solidFill>
                <a:latin typeface="Calibri"/>
                <a:ea typeface="Calibri"/>
                <a:cs typeface="Calibri"/>
                <a:sym typeface="Calibri"/>
              </a:rPr>
              <a:t>DECOBS</a:t>
            </a:r>
            <a:r>
              <a:rPr lang="it-IT" sz="1800">
                <a:solidFill>
                  <a:schemeClr val="dk1"/>
                </a:solidFill>
                <a:latin typeface="Calibri"/>
                <a:ea typeface="Calibri"/>
                <a:cs typeface="Calibri"/>
                <a:sym typeface="Calibri"/>
              </a:rPr>
              <a:t>) and extraction radius </a:t>
            </a:r>
            <a:r>
              <a:rPr lang="it-IT" sz="1800">
                <a:solidFill>
                  <a:srgbClr val="FF0000"/>
                </a:solidFill>
                <a:latin typeface="Calibri"/>
                <a:ea typeface="Calibri"/>
                <a:cs typeface="Calibri"/>
                <a:sym typeface="Calibri"/>
              </a:rPr>
              <a:t>R=3</a:t>
            </a:r>
            <a:r>
              <a:rPr lang="it-IT" sz="1800">
                <a:solidFill>
                  <a:schemeClr val="dk1"/>
                </a:solidFill>
                <a:latin typeface="Calibri"/>
                <a:ea typeface="Calibri"/>
                <a:cs typeface="Calibri"/>
                <a:sym typeface="Calibri"/>
              </a:rPr>
              <a:t> degrees. When astrometry fails, </a:t>
            </a:r>
            <a:r>
              <a:rPr lang="it-IT" sz="1800">
                <a:solidFill>
                  <a:srgbClr val="FF0000"/>
                </a:solidFill>
                <a:latin typeface="Calibri"/>
                <a:ea typeface="Calibri"/>
                <a:cs typeface="Calibri"/>
                <a:sym typeface="Calibri"/>
              </a:rPr>
              <a:t>CRPIX1,2</a:t>
            </a:r>
            <a:r>
              <a:rPr lang="it-IT" sz="1800">
                <a:solidFill>
                  <a:schemeClr val="dk1"/>
                </a:solidFill>
                <a:latin typeface="Calibri"/>
                <a:ea typeface="Calibri"/>
                <a:cs typeface="Calibri"/>
                <a:sym typeface="Calibri"/>
              </a:rPr>
              <a:t> kept from the VIS Geometry Map, </a:t>
            </a:r>
            <a:r>
              <a:rPr lang="it-IT" sz="1800">
                <a:solidFill>
                  <a:srgbClr val="FF0000"/>
                </a:solidFill>
                <a:latin typeface="Calibri"/>
                <a:ea typeface="Calibri"/>
                <a:cs typeface="Calibri"/>
                <a:sym typeface="Calibri"/>
              </a:rPr>
              <a:t>Cdij</a:t>
            </a:r>
            <a:r>
              <a:rPr lang="it-IT" sz="1800">
                <a:solidFill>
                  <a:schemeClr val="dk1"/>
                </a:solidFill>
                <a:latin typeface="Calibri"/>
                <a:ea typeface="Calibri"/>
                <a:cs typeface="Calibri"/>
                <a:sym typeface="Calibri"/>
              </a:rPr>
              <a:t> kept from the surrounding succesful quadrants. </a:t>
            </a:r>
            <a:endParaRPr/>
          </a:p>
          <a:p>
            <a:pPr indent="0" lvl="0" marL="0" marR="0" rtl="0" algn="just">
              <a:spcBef>
                <a:spcPts val="0"/>
              </a:spcBef>
              <a:spcAft>
                <a:spcPts val="0"/>
              </a:spcAft>
              <a:buNone/>
            </a:pPr>
            <a:r>
              <a:rPr lang="it-IT" sz="1800">
                <a:solidFill>
                  <a:srgbClr val="FF0000"/>
                </a:solidFill>
                <a:latin typeface="Calibri"/>
                <a:ea typeface="Calibri"/>
                <a:cs typeface="Calibri"/>
                <a:sym typeface="Calibri"/>
              </a:rPr>
              <a:t>No-Tweak (no polynomial deformations) at this stage.</a:t>
            </a:r>
            <a:endParaRPr/>
          </a:p>
        </p:txBody>
      </p:sp>
      <p:sp>
        <p:nvSpPr>
          <p:cNvPr id="257" name="Google Shape;257;p7"/>
          <p:cNvSpPr txBox="1"/>
          <p:nvPr/>
        </p:nvSpPr>
        <p:spPr>
          <a:xfrm>
            <a:off x="4081971" y="6477723"/>
            <a:ext cx="45277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Output could be a feedbak for further OBS ID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8"/>
          <p:cNvPicPr preferRelativeResize="0"/>
          <p:nvPr/>
        </p:nvPicPr>
        <p:blipFill rotWithShape="1">
          <a:blip r:embed="rId3">
            <a:alphaModFix/>
          </a:blip>
          <a:srcRect b="0" l="0" r="0" t="0"/>
          <a:stretch/>
        </p:blipFill>
        <p:spPr>
          <a:xfrm>
            <a:off x="1" y="1"/>
            <a:ext cx="12191999" cy="6857999"/>
          </a:xfrm>
          <a:prstGeom prst="rect">
            <a:avLst/>
          </a:prstGeom>
          <a:noFill/>
          <a:ln>
            <a:noFill/>
          </a:ln>
        </p:spPr>
      </p:pic>
      <p:pic>
        <p:nvPicPr>
          <p:cNvPr descr="Euclid2023" id="263" name="Google Shape;263;p8"/>
          <p:cNvPicPr preferRelativeResize="0"/>
          <p:nvPr/>
        </p:nvPicPr>
        <p:blipFill rotWithShape="1">
          <a:blip r:embed="rId4">
            <a:alphaModFix/>
          </a:blip>
          <a:srcRect b="0" l="0" r="0" t="0"/>
          <a:stretch/>
        </p:blipFill>
        <p:spPr>
          <a:xfrm>
            <a:off x="9195725" y="83359"/>
            <a:ext cx="961040" cy="961040"/>
          </a:xfrm>
          <a:prstGeom prst="rect">
            <a:avLst/>
          </a:prstGeom>
          <a:noFill/>
          <a:ln>
            <a:noFill/>
          </a:ln>
        </p:spPr>
      </p:pic>
      <p:pic>
        <p:nvPicPr>
          <p:cNvPr descr="ESA - Euclid consortium logo" id="264" name="Google Shape;264;p8"/>
          <p:cNvPicPr preferRelativeResize="0"/>
          <p:nvPr/>
        </p:nvPicPr>
        <p:blipFill rotWithShape="1">
          <a:blip r:embed="rId5">
            <a:alphaModFix/>
          </a:blip>
          <a:srcRect b="0" l="0" r="0" t="0"/>
          <a:stretch/>
        </p:blipFill>
        <p:spPr>
          <a:xfrm>
            <a:off x="10333471" y="83360"/>
            <a:ext cx="1681823" cy="961041"/>
          </a:xfrm>
          <a:prstGeom prst="rect">
            <a:avLst/>
          </a:prstGeom>
          <a:noFill/>
          <a:ln>
            <a:noFill/>
          </a:ln>
        </p:spPr>
      </p:pic>
      <p:sp>
        <p:nvSpPr>
          <p:cNvPr id="265" name="Google Shape;265;p8"/>
          <p:cNvSpPr txBox="1"/>
          <p:nvPr>
            <p:ph type="title"/>
          </p:nvPr>
        </p:nvSpPr>
        <p:spPr>
          <a:xfrm>
            <a:off x="-357693" y="359995"/>
            <a:ext cx="9128617" cy="716400"/>
          </a:xfrm>
          <a:prstGeom prst="rect">
            <a:avLst/>
          </a:prstGeom>
          <a:noFill/>
          <a:ln>
            <a:noFill/>
          </a:ln>
        </p:spPr>
        <p:txBody>
          <a:bodyPr anchorCtr="0" anchor="b" bIns="19050" lIns="19050" spcFirstLastPara="1" rIns="19050" wrap="square" tIns="19050">
            <a:noAutofit/>
          </a:bodyPr>
          <a:lstStyle/>
          <a:p>
            <a:pPr indent="0" lvl="0" marL="0" rtl="0" algn="ctr">
              <a:lnSpc>
                <a:spcPct val="80000"/>
              </a:lnSpc>
              <a:spcBef>
                <a:spcPts val="0"/>
              </a:spcBef>
              <a:spcAft>
                <a:spcPts val="0"/>
              </a:spcAft>
              <a:buSzPts val="700"/>
              <a:buFont typeface="Helvetica Neue"/>
              <a:buNone/>
            </a:pPr>
            <a:r>
              <a:rPr lang="it-IT" sz="2667">
                <a:solidFill>
                  <a:schemeClr val="lt1"/>
                </a:solidFill>
              </a:rPr>
              <a:t>Euclid dection of Solar System Objects </a:t>
            </a:r>
            <a:br>
              <a:rPr lang="it-IT" sz="2667">
                <a:solidFill>
                  <a:schemeClr val="lt1"/>
                </a:solidFill>
              </a:rPr>
            </a:br>
            <a:r>
              <a:rPr lang="it-IT" sz="2667">
                <a:solidFill>
                  <a:schemeClr val="lt1"/>
                </a:solidFill>
              </a:rPr>
              <a:t>during Ecliptic PVD visit</a:t>
            </a:r>
            <a:endParaRPr/>
          </a:p>
        </p:txBody>
      </p:sp>
      <p:sp>
        <p:nvSpPr>
          <p:cNvPr id="266" name="Google Shape;266;p8"/>
          <p:cNvSpPr txBox="1"/>
          <p:nvPr/>
        </p:nvSpPr>
        <p:spPr>
          <a:xfrm>
            <a:off x="-178367" y="1150209"/>
            <a:ext cx="9128617" cy="716400"/>
          </a:xfrm>
          <a:prstGeom prst="rect">
            <a:avLst/>
          </a:prstGeom>
          <a:noFill/>
          <a:ln>
            <a:noFill/>
          </a:ln>
        </p:spPr>
        <p:txBody>
          <a:bodyPr anchorCtr="0" anchor="b" bIns="25400" lIns="25400" spcFirstLastPara="1" rIns="25400" wrap="square" tIns="25400">
            <a:noAutofit/>
          </a:bodyPr>
          <a:lstStyle/>
          <a:p>
            <a:pPr indent="0" lvl="0" marL="0" marR="0" rtl="0" algn="ctr">
              <a:lnSpc>
                <a:spcPct val="80000"/>
              </a:lnSpc>
              <a:spcBef>
                <a:spcPts val="0"/>
              </a:spcBef>
              <a:spcAft>
                <a:spcPts val="0"/>
              </a:spcAft>
              <a:buClr>
                <a:srgbClr val="000000"/>
              </a:buClr>
              <a:buSzPts val="700"/>
              <a:buFont typeface="Helvetica Neue"/>
              <a:buNone/>
            </a:pPr>
            <a:r>
              <a:rPr b="1" i="0" lang="it-IT" sz="1867" u="none" cap="none" strike="noStrike">
                <a:solidFill>
                  <a:schemeClr val="lt1"/>
                </a:solidFill>
                <a:latin typeface="Helvetica Neue"/>
                <a:ea typeface="Helvetica Neue"/>
                <a:cs typeface="Helvetica Neue"/>
                <a:sym typeface="Helvetica Neue"/>
              </a:rPr>
              <a:t>Good astrometric correction is a </a:t>
            </a:r>
            <a:r>
              <a:rPr b="1" i="0" lang="it-IT" sz="1867" u="none" cap="none" strike="noStrike">
                <a:solidFill>
                  <a:srgbClr val="FF0000"/>
                </a:solidFill>
                <a:latin typeface="Helvetica Neue"/>
                <a:ea typeface="Helvetica Neue"/>
                <a:cs typeface="Helvetica Neue"/>
                <a:sym typeface="Helvetica Neue"/>
              </a:rPr>
              <a:t>must</a:t>
            </a:r>
            <a:r>
              <a:rPr b="1" i="0" lang="it-IT" sz="1867" u="none" cap="none" strike="noStrike">
                <a:solidFill>
                  <a:schemeClr val="lt1"/>
                </a:solidFill>
                <a:latin typeface="Helvetica Neue"/>
                <a:ea typeface="Helvetica Neue"/>
                <a:cs typeface="Helvetica Neue"/>
                <a:sym typeface="Helvetica Neue"/>
              </a:rPr>
              <a:t> for SSO studies </a:t>
            </a:r>
            <a:endParaRPr/>
          </a:p>
        </p:txBody>
      </p:sp>
      <p:pic>
        <p:nvPicPr>
          <p:cNvPr descr="Immagine che contiene testo, schermata, diagramma, Diagramma&#10;&#10;Descrizione generata automaticamente" id="267" name="Google Shape;267;p8"/>
          <p:cNvPicPr preferRelativeResize="0"/>
          <p:nvPr/>
        </p:nvPicPr>
        <p:blipFill rotWithShape="1">
          <a:blip r:embed="rId6">
            <a:alphaModFix/>
          </a:blip>
          <a:srcRect b="0" l="0" r="0" t="0"/>
          <a:stretch/>
        </p:blipFill>
        <p:spPr>
          <a:xfrm>
            <a:off x="0" y="-671627"/>
            <a:ext cx="12301880" cy="82012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9"/>
          <p:cNvSpPr txBox="1"/>
          <p:nvPr/>
        </p:nvSpPr>
        <p:spPr>
          <a:xfrm>
            <a:off x="-1" y="58994"/>
            <a:ext cx="11477932" cy="81253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u="sng">
                <a:solidFill>
                  <a:schemeClr val="dk1"/>
                </a:solidFill>
                <a:latin typeface="Calibri"/>
                <a:ea typeface="Calibri"/>
                <a:cs typeface="Calibri"/>
                <a:sym typeface="Calibri"/>
                <a:hlinkClick r:id="rId3">
                  <a:extLst>
                    <a:ext uri="{A12FA001-AC4F-418D-AE19-62706E023703}">
                      <ahyp:hlinkClr val="tx"/>
                    </a:ext>
                  </a:extLst>
                </a:hlinkClick>
              </a:rPr>
              <a:t>(R. Vavreck, B. Carry, M. Granvik, B. Altieri et al): PDC planning and data acquisition</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During the PDC, target fields with ecliptic longitude in range  ~6.5 – 14.8 degrees will be observed (Dec 23rd - Dec. 31°) </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The patch is fully centered on the ecliptic plane, the height of the patch is ~ 3 x FoV.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OBS LOG: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MJD from </a:t>
            </a:r>
            <a:r>
              <a:rPr lang="it-IT" sz="1800">
                <a:solidFill>
                  <a:srgbClr val="FF0000"/>
                </a:solidFill>
                <a:latin typeface="Calibri"/>
                <a:ea typeface="Calibri"/>
                <a:cs typeface="Calibri"/>
                <a:sym typeface="Calibri"/>
              </a:rPr>
              <a:t>60301.8 </a:t>
            </a:r>
            <a:r>
              <a:rPr lang="it-IT" sz="1800">
                <a:solidFill>
                  <a:schemeClr val="dk1"/>
                </a:solidFill>
                <a:latin typeface="Calibri"/>
                <a:ea typeface="Calibri"/>
                <a:cs typeface="Calibri"/>
                <a:sym typeface="Calibri"/>
              </a:rPr>
              <a:t>to</a:t>
            </a:r>
            <a:r>
              <a:rPr lang="it-IT" sz="1800">
                <a:solidFill>
                  <a:srgbClr val="FF0000"/>
                </a:solidFill>
                <a:latin typeface="Calibri"/>
                <a:ea typeface="Calibri"/>
                <a:cs typeface="Calibri"/>
                <a:sym typeface="Calibri"/>
              </a:rPr>
              <a:t> 60309.58</a:t>
            </a:r>
            <a:r>
              <a:rPr lang="it-IT"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OBSID from </a:t>
            </a:r>
            <a:r>
              <a:rPr lang="it-IT" sz="1800">
                <a:solidFill>
                  <a:srgbClr val="FF0000"/>
                </a:solidFill>
                <a:latin typeface="Calibri"/>
                <a:ea typeface="Calibri"/>
                <a:cs typeface="Calibri"/>
                <a:sym typeface="Calibri"/>
              </a:rPr>
              <a:t>66202</a:t>
            </a:r>
            <a:r>
              <a:rPr lang="it-IT" sz="1800">
                <a:solidFill>
                  <a:schemeClr val="dk1"/>
                </a:solidFill>
                <a:latin typeface="Calibri"/>
                <a:ea typeface="Calibri"/>
                <a:cs typeface="Calibri"/>
                <a:sym typeface="Calibri"/>
              </a:rPr>
              <a:t> to </a:t>
            </a:r>
            <a:r>
              <a:rPr lang="it-IT" sz="1800">
                <a:solidFill>
                  <a:srgbClr val="FF0000"/>
                </a:solidFill>
                <a:latin typeface="Calibri"/>
                <a:ea typeface="Calibri"/>
                <a:cs typeface="Calibri"/>
                <a:sym typeface="Calibri"/>
              </a:rPr>
              <a:t>66350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Analysis of the </a:t>
            </a:r>
            <a:r>
              <a:rPr lang="it-IT" sz="1800">
                <a:solidFill>
                  <a:srgbClr val="FF0000"/>
                </a:solidFill>
                <a:latin typeface="Calibri"/>
                <a:ea typeface="Calibri"/>
                <a:cs typeface="Calibri"/>
                <a:sym typeface="Calibri"/>
              </a:rPr>
              <a:t>PDC</a:t>
            </a:r>
            <a:r>
              <a:rPr lang="it-IT" sz="1800">
                <a:solidFill>
                  <a:schemeClr val="dk1"/>
                </a:solidFill>
                <a:latin typeface="Calibri"/>
                <a:ea typeface="Calibri"/>
                <a:cs typeface="Calibri"/>
                <a:sym typeface="Calibri"/>
              </a:rPr>
              <a:t> Observation IDs (above) </a:t>
            </a:r>
            <a:r>
              <a:rPr b="1" lang="it-IT" sz="1800">
                <a:solidFill>
                  <a:srgbClr val="FF0000"/>
                </a:solidFill>
                <a:latin typeface="Calibri"/>
                <a:ea typeface="Calibri"/>
                <a:cs typeface="Calibri"/>
                <a:sym typeface="Calibri"/>
              </a:rPr>
              <a:t>terminated</a:t>
            </a:r>
            <a:r>
              <a:rPr lang="it-IT" sz="1800">
                <a:solidFill>
                  <a:schemeClr val="dk1"/>
                </a:solidFill>
                <a:latin typeface="Calibri"/>
                <a:ea typeface="Calibri"/>
                <a:cs typeface="Calibri"/>
                <a:sym typeface="Calibri"/>
              </a:rPr>
              <a:t>  using the described pipeline (Source Extractor, Astrometry.net, Scamp, SSOFinder and StreakDet).  </a:t>
            </a:r>
            <a:r>
              <a:rPr lang="it-IT" sz="1800">
                <a:solidFill>
                  <a:srgbClr val="FF0000"/>
                </a:solidFill>
                <a:latin typeface="Calibri"/>
                <a:ea typeface="Calibri"/>
                <a:cs typeface="Calibri"/>
                <a:sym typeface="Calibri"/>
              </a:rPr>
              <a:t>We could claim that this pilot study was a success and we continue…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9"/>
          <p:cNvSpPr txBox="1"/>
          <p:nvPr/>
        </p:nvSpPr>
        <p:spPr>
          <a:xfrm>
            <a:off x="-1" y="3279887"/>
            <a:ext cx="540857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rgbClr val="FF0000"/>
                </a:solidFill>
                <a:latin typeface="Calibri"/>
                <a:ea typeface="Calibri"/>
                <a:cs typeface="Calibri"/>
                <a:sym typeface="Calibri"/>
              </a:rPr>
              <a:t>EC ENDORSMENT FOR USING PDC data</a:t>
            </a:r>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it-IT" sz="1800">
                <a:solidFill>
                  <a:srgbClr val="FF0000"/>
                </a:solidFill>
                <a:latin typeface="Calibri"/>
                <a:ea typeface="Calibri"/>
                <a:cs typeface="Calibri"/>
                <a:sym typeface="Calibri"/>
              </a:rPr>
              <a:t>ANALYSIS on a dedicated INFN (LECCE, ITALY) </a:t>
            </a:r>
            <a:endParaRPr/>
          </a:p>
          <a:p>
            <a:pPr indent="0" lvl="0" marL="0" marR="0" rtl="0" algn="l">
              <a:spcBef>
                <a:spcPts val="0"/>
              </a:spcBef>
              <a:spcAft>
                <a:spcPts val="0"/>
              </a:spcAft>
              <a:buNone/>
            </a:pPr>
            <a:r>
              <a:rPr lang="it-IT" sz="1800">
                <a:solidFill>
                  <a:srgbClr val="FF0000"/>
                </a:solidFill>
                <a:latin typeface="Calibri"/>
                <a:ea typeface="Calibri"/>
                <a:cs typeface="Calibri"/>
                <a:sym typeface="Calibri"/>
              </a:rPr>
              <a:t>Server with a a docker image with all the required software (accessible only to restricted # of members) .</a:t>
            </a:r>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it-IT" sz="1800">
                <a:solidFill>
                  <a:srgbClr val="FF0000"/>
                </a:solidFill>
                <a:latin typeface="Calibri"/>
                <a:ea typeface="Calibri"/>
                <a:cs typeface="Calibri"/>
                <a:sym typeface="Calibri"/>
              </a:rPr>
              <a:t>2 PhD students full time (M. Pontinen, S.Sacquegna) </a:t>
            </a:r>
            <a:endParaRPr/>
          </a:p>
          <a:p>
            <a:pPr indent="0" lvl="0" marL="0" marR="0" rtl="0" algn="l">
              <a:spcBef>
                <a:spcPts val="0"/>
              </a:spcBef>
              <a:spcAft>
                <a:spcPts val="0"/>
              </a:spcAft>
              <a:buNone/>
            </a:pPr>
            <a:r>
              <a:rPr lang="it-IT" sz="1800">
                <a:solidFill>
                  <a:srgbClr val="FF0000"/>
                </a:solidFill>
                <a:latin typeface="Calibri"/>
                <a:ea typeface="Calibri"/>
                <a:cs typeface="Calibri"/>
                <a:sym typeface="Calibri"/>
              </a:rPr>
              <a:t>1 Fellow (A. Franco)</a:t>
            </a:r>
            <a:endParaRPr/>
          </a:p>
        </p:txBody>
      </p:sp>
      <p:pic>
        <p:nvPicPr>
          <p:cNvPr id="275" name="Google Shape;275;p9"/>
          <p:cNvPicPr preferRelativeResize="0"/>
          <p:nvPr/>
        </p:nvPicPr>
        <p:blipFill rotWithShape="1">
          <a:blip r:embed="rId4">
            <a:alphaModFix/>
          </a:blip>
          <a:srcRect b="0" l="0" r="0" t="0"/>
          <a:stretch/>
        </p:blipFill>
        <p:spPr>
          <a:xfrm>
            <a:off x="6096000" y="1836173"/>
            <a:ext cx="6791633" cy="4527755"/>
          </a:xfrm>
          <a:prstGeom prst="rect">
            <a:avLst/>
          </a:prstGeom>
          <a:noFill/>
          <a:ln>
            <a:noFill/>
          </a:ln>
        </p:spPr>
      </p:pic>
      <p:sp>
        <p:nvSpPr>
          <p:cNvPr id="276" name="Google Shape;276;p9"/>
          <p:cNvSpPr txBox="1"/>
          <p:nvPr/>
        </p:nvSpPr>
        <p:spPr>
          <a:xfrm>
            <a:off x="3008671" y="3915385"/>
            <a:ext cx="61353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2023-10-03T09:46:47Z</dcterms:created>
  <dc:creator>Achille Nucita</dc:creator>
</cp:coreProperties>
</file>