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media1.mov" ContentType="video/unknown"/>
  <Override PartName="/ppt/theme/theme2.xml" ContentType="application/vnd.openxmlformats-officedocument.theme+xml"/>
  <Override PartName="/ppt/media/image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l"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l"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l"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l"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l"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l"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l"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l"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3" name="Shape 143"/>
          <p:cNvSpPr/>
          <p:nvPr>
            <p:ph type="sldImg"/>
          </p:nvPr>
        </p:nvSpPr>
        <p:spPr>
          <a:xfrm>
            <a:off x="1143000" y="685800"/>
            <a:ext cx="4572000" cy="3429000"/>
          </a:xfrm>
          <a:prstGeom prst="rect">
            <a:avLst/>
          </a:prstGeom>
        </p:spPr>
        <p:txBody>
          <a:bodyPr/>
          <a:lstStyle/>
          <a:p>
            <a:pPr/>
          </a:p>
        </p:txBody>
      </p:sp>
      <p:sp>
        <p:nvSpPr>
          <p:cNvPr id="144" name="Shape 14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video" Target="../media/media1.mov"/><Relationship Id="rId3" Type="http://schemas.microsoft.com/office/2007/relationships/media" Target="../media/media1.mov"/><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p:bg>
      <p:bgPr>
        <a:solidFill>
          <a:srgbClr val="000000"/>
        </a:solidFill>
      </p:bgPr>
    </p:bg>
    <p:spTree>
      <p:nvGrpSpPr>
        <p:cNvPr id="1" name=""/>
        <p:cNvGrpSpPr/>
        <p:nvPr/>
      </p:nvGrpSpPr>
      <p:grpSpPr>
        <a:xfrm>
          <a:off x="0" y="0"/>
          <a:ext cx="0" cy="0"/>
          <a:chOff x="0" y="0"/>
          <a:chExt cx="0" cy="0"/>
        </a:xfrm>
      </p:grpSpPr>
      <p:sp>
        <p:nvSpPr>
          <p:cNvPr id="12" name="Euclid_on_its_way_to_L2.jpg"/>
          <p:cNvSpPr/>
          <p:nvPr>
            <p:ph type="pic" idx="21"/>
          </p:nvPr>
        </p:nvSpPr>
        <p:spPr>
          <a:xfrm>
            <a:off x="-5260103" y="0"/>
            <a:ext cx="24383728" cy="13715847"/>
          </a:xfrm>
          <a:prstGeom prst="rect">
            <a:avLst/>
          </a:prstGeom>
        </p:spPr>
        <p:txBody>
          <a:bodyPr lIns="91439" tIns="45719" rIns="91439" bIns="45719">
            <a:noAutofit/>
          </a:bodyPr>
          <a:lstStyle/>
          <a:p>
            <a:pPr/>
          </a:p>
        </p:txBody>
      </p:sp>
      <p:pic>
        <p:nvPicPr>
          <p:cNvPr id="13" name="EC_logos_official_Blue_with_text.png" descr="EC_logos_official_Blue_with_text.png"/>
          <p:cNvPicPr>
            <a:picLocks noChangeAspect="1"/>
          </p:cNvPicPr>
          <p:nvPr/>
        </p:nvPicPr>
        <p:blipFill>
          <a:blip r:embed="rId2">
            <a:extLst/>
          </a:blip>
          <a:stretch>
            <a:fillRect/>
          </a:stretch>
        </p:blipFill>
        <p:spPr>
          <a:xfrm>
            <a:off x="15641772" y="10265529"/>
            <a:ext cx="4112545" cy="2080249"/>
          </a:xfrm>
          <a:prstGeom prst="rect">
            <a:avLst/>
          </a:prstGeom>
          <a:ln w="12700">
            <a:miter lim="400000"/>
          </a:ln>
        </p:spPr>
      </p:pic>
      <p:sp>
        <p:nvSpPr>
          <p:cNvPr id="14" name="Euclid Consortium Presentation Title (no acronyms!)"/>
          <p:cNvSpPr txBox="1"/>
          <p:nvPr>
            <p:ph type="body" sz="half" idx="22" hasCustomPrompt="1"/>
          </p:nvPr>
        </p:nvSpPr>
        <p:spPr>
          <a:xfrm>
            <a:off x="11645474" y="1021056"/>
            <a:ext cx="12104997" cy="6498597"/>
          </a:xfrm>
          <a:prstGeom prst="rect">
            <a:avLst/>
          </a:prstGeom>
        </p:spPr>
        <p:txBody>
          <a:bodyPr lIns="71437" tIns="71437" rIns="71437" bIns="71437" anchor="b"/>
          <a:lstStyle>
            <a:lvl1pPr marL="0" indent="0" defTabSz="2438339">
              <a:lnSpc>
                <a:spcPct val="80000"/>
              </a:lnSpc>
              <a:spcBef>
                <a:spcPts val="0"/>
              </a:spcBef>
              <a:buSzTx/>
              <a:buNone/>
              <a:defRPr b="1" spc="-228" sz="11400">
                <a:solidFill>
                  <a:srgbClr val="FFFFFF"/>
                </a:solidFill>
              </a:defRPr>
            </a:lvl1pPr>
          </a:lstStyle>
          <a:p>
            <a:pPr/>
            <a:r>
              <a:t>Euclid Consortium Presentation Title (no acronyms!)</a:t>
            </a:r>
          </a:p>
        </p:txBody>
      </p:sp>
      <p:sp>
        <p:nvSpPr>
          <p:cNvPr id="15" name="Euclid Consortium Group, Name of Presenter, Occasion (conference name and location for example), Date"/>
          <p:cNvSpPr txBox="1"/>
          <p:nvPr>
            <p:ph type="body" sz="quarter" idx="23" hasCustomPrompt="1"/>
          </p:nvPr>
        </p:nvSpPr>
        <p:spPr>
          <a:xfrm>
            <a:off x="11645474" y="7853199"/>
            <a:ext cx="12104997" cy="2078802"/>
          </a:xfrm>
          <a:prstGeom prst="rect">
            <a:avLst/>
          </a:prstGeom>
        </p:spPr>
        <p:txBody>
          <a:bodyPr lIns="71437" tIns="71437" rIns="71437" bIns="71437"/>
          <a:lstStyle>
            <a:lvl1pPr marL="0" indent="0" algn="ctr" defTabSz="825500">
              <a:lnSpc>
                <a:spcPct val="100000"/>
              </a:lnSpc>
              <a:spcBef>
                <a:spcPts val="0"/>
              </a:spcBef>
              <a:buSzTx/>
              <a:buNone/>
              <a:defRPr b="1" sz="3400">
                <a:solidFill>
                  <a:srgbClr val="D5D5D5"/>
                </a:solidFill>
              </a:defRPr>
            </a:lvl1pPr>
          </a:lstStyle>
          <a:p>
            <a:pPr/>
            <a:r>
              <a:t>Euclid Consortium Group, Name of Presenter, Occasion (conference name and location for example), Date</a:t>
            </a:r>
          </a:p>
        </p:txBody>
      </p:sp>
      <p:sp>
        <p:nvSpPr>
          <p:cNvPr id="16" name="Slide Number"/>
          <p:cNvSpPr txBox="1"/>
          <p:nvPr>
            <p:ph type="sldNum" sz="quarter" idx="2"/>
          </p:nvPr>
        </p:nvSpPr>
        <p:spPr>
          <a:xfrm>
            <a:off x="12001499" y="13080999"/>
            <a:ext cx="368505" cy="374600"/>
          </a:xfrm>
          <a:prstGeom prst="rect">
            <a:avLst/>
          </a:prstGeom>
        </p:spPr>
        <p:txBody>
          <a:bodyPr/>
          <a:lstStyle>
            <a:lvl1pPr algn="ctr">
              <a:defRPr sz="1800"/>
            </a:lvl1pPr>
          </a:lstStyle>
          <a:p>
            <a:pPr/>
            <a:fld id="{86CB4B4D-7CA3-9044-876B-883B54F8677D}" type="slidenum"/>
          </a:p>
        </p:txBody>
      </p:sp>
      <p:sp>
        <p:nvSpPr>
          <p:cNvPr id="17" name="Euclid Image Courtesy of ESA"/>
          <p:cNvSpPr txBox="1"/>
          <p:nvPr>
            <p:ph type="body" sz="quarter" idx="24" hasCustomPrompt="1"/>
          </p:nvPr>
        </p:nvSpPr>
        <p:spPr>
          <a:xfrm>
            <a:off x="141875" y="13139215"/>
            <a:ext cx="6204447" cy="461367"/>
          </a:xfrm>
          <a:prstGeom prst="rect">
            <a:avLst/>
          </a:prstGeom>
        </p:spPr>
        <p:txBody>
          <a:bodyPr anchor="ctr">
            <a:spAutoFit/>
          </a:bodyPr>
          <a:lstStyle>
            <a:lvl1pPr marL="0" indent="0">
              <a:lnSpc>
                <a:spcPct val="100000"/>
              </a:lnSpc>
              <a:spcBef>
                <a:spcPts val="0"/>
              </a:spcBef>
              <a:buSzTx/>
              <a:buNone/>
              <a:defRPr sz="2400">
                <a:solidFill>
                  <a:srgbClr val="D5D5D5"/>
                </a:solidFill>
              </a:defRPr>
            </a:lvl1pPr>
          </a:lstStyle>
          <a:p>
            <a:pPr/>
            <a:r>
              <a:t>Euclid Image Courtesy of ESA</a:t>
            </a:r>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122" name="Stefano Dusini - INFN Padova - CSN2"/>
          <p:cNvSpPr txBox="1"/>
          <p:nvPr>
            <p:ph type="body" sz="quarter" idx="21" hasCustomPrompt="1"/>
          </p:nvPr>
        </p:nvSpPr>
        <p:spPr>
          <a:xfrm rot="16200000">
            <a:off x="-6659234" y="6579603"/>
            <a:ext cx="13782431" cy="556793"/>
          </a:xfrm>
          <a:prstGeom prst="rect">
            <a:avLst/>
          </a:prstGeom>
          <a:solidFill>
            <a:srgbClr val="435AA1"/>
          </a:solidFill>
        </p:spPr>
        <p:txBody>
          <a:bodyPr lIns="71437" tIns="71437" rIns="71437" bIns="71437" anchor="ctr"/>
          <a:lstStyle>
            <a:lvl1pPr marL="0" indent="254000" defTabSz="825500">
              <a:lnSpc>
                <a:spcPct val="100000"/>
              </a:lnSpc>
              <a:spcBef>
                <a:spcPts val="0"/>
              </a:spcBef>
              <a:buSzTx/>
              <a:buNone/>
              <a:defRPr b="1" sz="2400">
                <a:solidFill>
                  <a:srgbClr val="FFFFFF"/>
                </a:solidFill>
              </a:defRPr>
            </a:lvl1pPr>
          </a:lstStyle>
          <a:p>
            <a:pPr/>
            <a:r>
              <a:t>Presenter Name, Short Occasion Info, Date</a:t>
            </a:r>
          </a:p>
        </p:txBody>
      </p:sp>
      <p:pic>
        <p:nvPicPr>
          <p:cNvPr id="123" name="Image" descr="Image"/>
          <p:cNvPicPr>
            <a:picLocks noChangeAspect="1"/>
          </p:cNvPicPr>
          <p:nvPr/>
        </p:nvPicPr>
        <p:blipFill>
          <a:blip r:embed="rId2">
            <a:extLst/>
          </a:blip>
          <a:stretch>
            <a:fillRect/>
          </a:stretch>
        </p:blipFill>
        <p:spPr>
          <a:xfrm>
            <a:off x="551841" y="40557"/>
            <a:ext cx="1296052" cy="1296052"/>
          </a:xfrm>
          <a:prstGeom prst="rect">
            <a:avLst/>
          </a:prstGeom>
          <a:ln w="12700">
            <a:miter lim="400000"/>
          </a:ln>
        </p:spPr>
      </p:pic>
      <p:sp>
        <p:nvSpPr>
          <p:cNvPr id="124" name="Slide Number"/>
          <p:cNvSpPr txBox="1"/>
          <p:nvPr>
            <p:ph type="sldNum" sz="quarter" idx="2"/>
          </p:nvPr>
        </p:nvSpPr>
        <p:spPr>
          <a:xfrm>
            <a:off x="12001499" y="13080999"/>
            <a:ext cx="368505" cy="374600"/>
          </a:xfrm>
          <a:prstGeom prst="rect">
            <a:avLst/>
          </a:prstGeom>
        </p:spPr>
        <p:txBody>
          <a:bodyPr/>
          <a:lstStyle>
            <a:lvl1pPr algn="ctr">
              <a:defRPr sz="18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_AND_BODY">
    <p:spTree>
      <p:nvGrpSpPr>
        <p:cNvPr id="1" name=""/>
        <p:cNvGrpSpPr/>
        <p:nvPr/>
      </p:nvGrpSpPr>
      <p:grpSpPr>
        <a:xfrm>
          <a:off x="0" y="0"/>
          <a:ext cx="0" cy="0"/>
          <a:chOff x="0" y="0"/>
          <a:chExt cx="0" cy="0"/>
        </a:xfrm>
      </p:grpSpPr>
      <p:sp>
        <p:nvSpPr>
          <p:cNvPr id="131" name="Google Shape;101;p16"/>
          <p:cNvSpPr/>
          <p:nvPr/>
        </p:nvSpPr>
        <p:spPr>
          <a:xfrm>
            <a:off x="-1" y="-1"/>
            <a:ext cx="24384001" cy="1300801"/>
          </a:xfrm>
          <a:prstGeom prst="rect">
            <a:avLst/>
          </a:prstGeom>
          <a:solidFill>
            <a:srgbClr val="E9EDEE"/>
          </a:solidFill>
          <a:ln w="12700">
            <a:miter lim="400000"/>
          </a:ln>
        </p:spPr>
        <p:txBody>
          <a:bodyPr lIns="0" tIns="0" rIns="0" bIns="0" anchor="ctr"/>
          <a:lstStyle/>
          <a:p>
            <a:pPr defTabSz="2438400">
              <a:defRPr sz="3600">
                <a:solidFill>
                  <a:srgbClr val="000000"/>
                </a:solidFill>
                <a:latin typeface="Arial"/>
                <a:ea typeface="Arial"/>
                <a:cs typeface="Arial"/>
                <a:sym typeface="Arial"/>
              </a:defRPr>
            </a:pPr>
          </a:p>
        </p:txBody>
      </p:sp>
      <p:grpSp>
        <p:nvGrpSpPr>
          <p:cNvPr id="134" name="Google Shape;102;p16"/>
          <p:cNvGrpSpPr/>
          <p:nvPr/>
        </p:nvGrpSpPr>
        <p:grpSpPr>
          <a:xfrm>
            <a:off x="2214378" y="1144682"/>
            <a:ext cx="1988702" cy="122204"/>
            <a:chOff x="0" y="0"/>
            <a:chExt cx="1988701" cy="122202"/>
          </a:xfrm>
        </p:grpSpPr>
        <p:sp>
          <p:nvSpPr>
            <p:cNvPr id="132" name="Google Shape;103;p16"/>
            <p:cNvSpPr/>
            <p:nvPr/>
          </p:nvSpPr>
          <p:spPr>
            <a:xfrm rot="16200000">
              <a:off x="1430454" y="-436045"/>
              <a:ext cx="122204" cy="994292"/>
            </a:xfrm>
            <a:prstGeom prst="rect">
              <a:avLst/>
            </a:prstGeom>
            <a:solidFill>
              <a:srgbClr val="EB5600"/>
            </a:solidFill>
            <a:ln w="12700" cap="flat">
              <a:noFill/>
              <a:miter lim="400000"/>
            </a:ln>
            <a:effectLst/>
          </p:spPr>
          <p:txBody>
            <a:bodyPr wrap="square" lIns="0" tIns="0" rIns="0" bIns="0" numCol="1" anchor="ctr">
              <a:noAutofit/>
            </a:bodyPr>
            <a:lstStyle/>
            <a:p>
              <a:pPr defTabSz="2438400">
                <a:defRPr sz="3600">
                  <a:solidFill>
                    <a:srgbClr val="000000"/>
                  </a:solidFill>
                  <a:latin typeface="Arial"/>
                  <a:ea typeface="Arial"/>
                  <a:cs typeface="Arial"/>
                  <a:sym typeface="Arial"/>
                </a:defRPr>
              </a:pPr>
            </a:p>
          </p:txBody>
        </p:sp>
        <p:sp>
          <p:nvSpPr>
            <p:cNvPr id="133" name="Google Shape;104;p16"/>
            <p:cNvSpPr/>
            <p:nvPr/>
          </p:nvSpPr>
          <p:spPr>
            <a:xfrm rot="16200000">
              <a:off x="440246" y="-440247"/>
              <a:ext cx="122204" cy="1002697"/>
            </a:xfrm>
            <a:prstGeom prst="rect">
              <a:avLst/>
            </a:prstGeom>
            <a:solidFill>
              <a:srgbClr val="1A9988"/>
            </a:solidFill>
            <a:ln w="12700" cap="flat">
              <a:noFill/>
              <a:miter lim="400000"/>
            </a:ln>
            <a:effectLst/>
          </p:spPr>
          <p:txBody>
            <a:bodyPr wrap="square" lIns="0" tIns="0" rIns="0" bIns="0" numCol="1" anchor="ctr">
              <a:noAutofit/>
            </a:bodyPr>
            <a:lstStyle/>
            <a:p>
              <a:pPr defTabSz="2438400">
                <a:defRPr sz="3600">
                  <a:solidFill>
                    <a:srgbClr val="000000"/>
                  </a:solidFill>
                  <a:latin typeface="Arial"/>
                  <a:ea typeface="Arial"/>
                  <a:cs typeface="Arial"/>
                  <a:sym typeface="Arial"/>
                </a:defRPr>
              </a:pPr>
            </a:p>
          </p:txBody>
        </p:sp>
      </p:grpSp>
      <p:sp>
        <p:nvSpPr>
          <p:cNvPr id="135" name="Title Text"/>
          <p:cNvSpPr txBox="1"/>
          <p:nvPr>
            <p:ph type="title"/>
          </p:nvPr>
        </p:nvSpPr>
        <p:spPr>
          <a:xfrm>
            <a:off x="1945199" y="1484399"/>
            <a:ext cx="20503201" cy="1427201"/>
          </a:xfrm>
          <a:prstGeom prst="rect">
            <a:avLst/>
          </a:prstGeom>
        </p:spPr>
        <p:txBody>
          <a:bodyPr lIns="243799" tIns="243799" rIns="243799" bIns="243799"/>
          <a:lstStyle>
            <a:lvl1pPr defTabSz="2438400">
              <a:lnSpc>
                <a:spcPct val="100000"/>
              </a:lnSpc>
              <a:defRPr spc="0" sz="6800">
                <a:solidFill>
                  <a:srgbClr val="1A1A1A"/>
                </a:solidFill>
                <a:latin typeface="Raleway"/>
                <a:ea typeface="Raleway"/>
                <a:cs typeface="Raleway"/>
                <a:sym typeface="Raleway"/>
              </a:defRPr>
            </a:lvl1pPr>
          </a:lstStyle>
          <a:p>
            <a:pPr/>
            <a:r>
              <a:t>Title Text</a:t>
            </a:r>
          </a:p>
        </p:txBody>
      </p:sp>
      <p:sp>
        <p:nvSpPr>
          <p:cNvPr id="136" name="Body Level One…"/>
          <p:cNvSpPr txBox="1"/>
          <p:nvPr>
            <p:ph type="body" sz="half" idx="1"/>
          </p:nvPr>
        </p:nvSpPr>
        <p:spPr>
          <a:xfrm>
            <a:off x="1945199" y="2902066"/>
            <a:ext cx="20503201" cy="6029601"/>
          </a:xfrm>
          <a:prstGeom prst="rect">
            <a:avLst/>
          </a:prstGeom>
        </p:spPr>
        <p:txBody>
          <a:bodyPr lIns="243799" tIns="243799" rIns="243799" bIns="243799"/>
          <a:lstStyle>
            <a:lvl1pPr marL="959826" indent="-813776" defTabSz="2438400">
              <a:lnSpc>
                <a:spcPct val="115000"/>
              </a:lnSpc>
              <a:spcBef>
                <a:spcPts val="0"/>
              </a:spcBef>
              <a:buClr>
                <a:srgbClr val="595959"/>
              </a:buClr>
              <a:buSzPts val="3400"/>
              <a:buFont typeface="Helvetica"/>
              <a:buChar char="●"/>
              <a:defRPr sz="3400">
                <a:solidFill>
                  <a:srgbClr val="595959"/>
                </a:solidFill>
                <a:latin typeface="Lato"/>
                <a:ea typeface="Lato"/>
                <a:cs typeface="Lato"/>
                <a:sym typeface="Lato"/>
              </a:defRPr>
            </a:lvl1pPr>
            <a:lvl2pPr marL="1538431" indent="-922481" defTabSz="2438400">
              <a:lnSpc>
                <a:spcPct val="115000"/>
              </a:lnSpc>
              <a:spcBef>
                <a:spcPts val="0"/>
              </a:spcBef>
              <a:buClr>
                <a:srgbClr val="595959"/>
              </a:buClr>
              <a:buSzPts val="3400"/>
              <a:buFont typeface="Helvetica"/>
              <a:buChar char="○"/>
              <a:defRPr sz="3400">
                <a:solidFill>
                  <a:srgbClr val="595959"/>
                </a:solidFill>
                <a:latin typeface="Lato"/>
                <a:ea typeface="Lato"/>
                <a:cs typeface="Lato"/>
                <a:sym typeface="Lato"/>
              </a:defRPr>
            </a:lvl2pPr>
            <a:lvl3pPr marL="1995631" indent="-922481" defTabSz="2438400">
              <a:lnSpc>
                <a:spcPct val="115000"/>
              </a:lnSpc>
              <a:spcBef>
                <a:spcPts val="0"/>
              </a:spcBef>
              <a:buClr>
                <a:srgbClr val="595959"/>
              </a:buClr>
              <a:buSzPts val="3400"/>
              <a:buFont typeface="Helvetica"/>
              <a:buChar char="■"/>
              <a:defRPr sz="3400">
                <a:solidFill>
                  <a:srgbClr val="595959"/>
                </a:solidFill>
                <a:latin typeface="Lato"/>
                <a:ea typeface="Lato"/>
                <a:cs typeface="Lato"/>
                <a:sym typeface="Lato"/>
              </a:defRPr>
            </a:lvl3pPr>
            <a:lvl4pPr marL="2452831" indent="-922481" defTabSz="2438400">
              <a:lnSpc>
                <a:spcPct val="115000"/>
              </a:lnSpc>
              <a:spcBef>
                <a:spcPts val="0"/>
              </a:spcBef>
              <a:buClr>
                <a:srgbClr val="595959"/>
              </a:buClr>
              <a:buSzPts val="3400"/>
              <a:buFont typeface="Helvetica"/>
              <a:buChar char="●"/>
              <a:defRPr sz="3400">
                <a:solidFill>
                  <a:srgbClr val="595959"/>
                </a:solidFill>
                <a:latin typeface="Lato"/>
                <a:ea typeface="Lato"/>
                <a:cs typeface="Lato"/>
                <a:sym typeface="Lato"/>
              </a:defRPr>
            </a:lvl4pPr>
            <a:lvl5pPr marL="2910031" indent="-922481" defTabSz="2438400">
              <a:lnSpc>
                <a:spcPct val="115000"/>
              </a:lnSpc>
              <a:spcBef>
                <a:spcPts val="0"/>
              </a:spcBef>
              <a:buClr>
                <a:srgbClr val="595959"/>
              </a:buClr>
              <a:buSzPts val="3400"/>
              <a:buFont typeface="Helvetica"/>
              <a:buChar char="○"/>
              <a:defRPr sz="3400">
                <a:solidFill>
                  <a:srgbClr val="595959"/>
                </a:solidFill>
                <a:latin typeface="Lato"/>
                <a:ea typeface="Lato"/>
                <a:cs typeface="Lato"/>
                <a:sym typeface="Lato"/>
              </a:defRPr>
            </a:lvl5pPr>
          </a:lstStyle>
          <a:p>
            <a:pPr/>
            <a:r>
              <a:t>Body Level One</a:t>
            </a:r>
          </a:p>
          <a:p>
            <a:pPr lvl="1"/>
            <a:r>
              <a:t>Body Level Two</a:t>
            </a:r>
          </a:p>
          <a:p>
            <a:pPr lvl="2"/>
            <a:r>
              <a:t>Body Level Three</a:t>
            </a:r>
          </a:p>
          <a:p>
            <a:pPr lvl="3"/>
            <a:r>
              <a:t>Body Level Four</a:t>
            </a:r>
          </a:p>
          <a:p>
            <a:pPr lvl="4"/>
            <a:r>
              <a:t>Body Level Five</a:t>
            </a:r>
          </a:p>
        </p:txBody>
      </p:sp>
      <p:sp>
        <p:nvSpPr>
          <p:cNvPr id="137" name="Slide Number"/>
          <p:cNvSpPr txBox="1"/>
          <p:nvPr>
            <p:ph type="sldNum" sz="quarter" idx="2"/>
          </p:nvPr>
        </p:nvSpPr>
        <p:spPr>
          <a:xfrm>
            <a:off x="23359090" y="12750419"/>
            <a:ext cx="867584" cy="881301"/>
          </a:xfrm>
          <a:prstGeom prst="rect">
            <a:avLst/>
          </a:prstGeom>
        </p:spPr>
        <p:txBody>
          <a:bodyPr lIns="243799" tIns="243799" rIns="243799" bIns="243799" anchor="ctr">
            <a:normAutofit fontScale="100000" lnSpcReduction="0"/>
          </a:bodyPr>
          <a:lstStyle>
            <a:lvl1pPr defTabSz="2438400">
              <a:defRPr sz="2600">
                <a:solidFill>
                  <a:srgbClr val="595959"/>
                </a:solidFill>
                <a:latin typeface="Lato"/>
                <a:ea typeface="Lato"/>
                <a:cs typeface="Lato"/>
                <a:sym typeface="Lat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24" name="Slide Title (no acronyms!)"/>
          <p:cNvSpPr txBox="1"/>
          <p:nvPr>
            <p:ph type="title" hasCustomPrompt="1"/>
          </p:nvPr>
        </p:nvSpPr>
        <p:spPr>
          <a:prstGeom prst="rect">
            <a:avLst/>
          </a:prstGeom>
        </p:spPr>
        <p:txBody>
          <a:bodyPr/>
          <a:lstStyle/>
          <a:p>
            <a:pPr/>
            <a:r>
              <a:t>Slide Title (no acronyms!)</a:t>
            </a:r>
          </a:p>
        </p:txBody>
      </p:sp>
      <p:sp>
        <p:nvSpPr>
          <p:cNvPr id="25"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26" name="Presenter Name, Short Occasion Info, Date"/>
          <p:cNvSpPr txBox="1"/>
          <p:nvPr>
            <p:ph type="body" sz="quarter" idx="21" hasCustomPrompt="1"/>
          </p:nvPr>
        </p:nvSpPr>
        <p:spPr>
          <a:xfrm rot="16200000">
            <a:off x="-6659234" y="6579603"/>
            <a:ext cx="13782431" cy="556793"/>
          </a:xfrm>
          <a:prstGeom prst="rect">
            <a:avLst/>
          </a:prstGeom>
          <a:solidFill>
            <a:srgbClr val="435AA1"/>
          </a:solidFill>
        </p:spPr>
        <p:txBody>
          <a:bodyPr lIns="71437" tIns="71437" rIns="71437" bIns="71437" anchor="ctr"/>
          <a:lstStyle>
            <a:lvl1pPr marL="0" indent="254000" defTabSz="825500">
              <a:lnSpc>
                <a:spcPct val="100000"/>
              </a:lnSpc>
              <a:spcBef>
                <a:spcPts val="0"/>
              </a:spcBef>
              <a:buSzTx/>
              <a:buNone/>
              <a:defRPr b="1" sz="2400">
                <a:solidFill>
                  <a:srgbClr val="FFFFFF"/>
                </a:solidFill>
              </a:defRPr>
            </a:lvl1pPr>
          </a:lstStyle>
          <a:p>
            <a:pPr/>
            <a:r>
              <a:t>Presenter Name, Short Occasion Info, Date</a:t>
            </a:r>
          </a:p>
        </p:txBody>
      </p:sp>
      <p:sp>
        <p:nvSpPr>
          <p:cNvPr id="27" name="/n_total - Presentation Section Title"/>
          <p:cNvSpPr txBox="1"/>
          <p:nvPr>
            <p:ph type="body" sz="quarter" idx="22" hasCustomPrompt="1"/>
          </p:nvPr>
        </p:nvSpPr>
        <p:spPr>
          <a:xfrm>
            <a:off x="8619342" y="13197433"/>
            <a:ext cx="7535093" cy="461366"/>
          </a:xfrm>
          <a:prstGeom prst="rect">
            <a:avLst/>
          </a:prstGeom>
        </p:spPr>
        <p:txBody>
          <a:bodyPr anchor="b">
            <a:spAutoFit/>
          </a:bodyPr>
          <a:lstStyle>
            <a:lvl1pPr marL="0" indent="0" defTabSz="584200">
              <a:lnSpc>
                <a:spcPct val="100000"/>
              </a:lnSpc>
              <a:spcBef>
                <a:spcPts val="0"/>
              </a:spcBef>
              <a:buSzTx/>
              <a:buNone/>
              <a:defRPr sz="2400"/>
            </a:lvl1pPr>
          </a:lstStyle>
          <a:p>
            <a:pPr/>
            <a:r>
              <a:t>/n_total - Presentation Section Title</a:t>
            </a:r>
          </a:p>
        </p:txBody>
      </p:sp>
      <p:sp>
        <p:nvSpPr>
          <p:cNvPr id="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Image">
    <p:spTree>
      <p:nvGrpSpPr>
        <p:cNvPr id="1" name=""/>
        <p:cNvGrpSpPr/>
        <p:nvPr/>
      </p:nvGrpSpPr>
      <p:grpSpPr>
        <a:xfrm>
          <a:off x="0" y="0"/>
          <a:ext cx="0" cy="0"/>
          <a:chOff x="0" y="0"/>
          <a:chExt cx="0" cy="0"/>
        </a:xfrm>
      </p:grpSpPr>
      <p:sp>
        <p:nvSpPr>
          <p:cNvPr id="35" name="Body Level One…"/>
          <p:cNvSpPr txBox="1"/>
          <p:nvPr>
            <p:ph type="body" sz="half" idx="1" hasCustomPrompt="1"/>
          </p:nvPr>
        </p:nvSpPr>
        <p:spPr>
          <a:xfrm>
            <a:off x="1206500" y="2887622"/>
            <a:ext cx="13594416" cy="9617512"/>
          </a:xfrm>
          <a:prstGeom prst="rect">
            <a:avLst/>
          </a:prstGeom>
        </p:spPr>
        <p:txBody>
          <a:bodyPr/>
          <a:lstStyle/>
          <a:p>
            <a:pPr/>
            <a:r>
              <a:t>Slide bullet text</a:t>
            </a:r>
          </a:p>
          <a:p>
            <a:pPr lvl="1"/>
            <a:r>
              <a:t/>
            </a:r>
          </a:p>
          <a:p>
            <a:pPr lvl="2"/>
            <a:r>
              <a:t/>
            </a:r>
          </a:p>
          <a:p>
            <a:pPr lvl="3"/>
            <a:r>
              <a:t/>
            </a:r>
          </a:p>
          <a:p>
            <a:pPr lvl="4"/>
            <a:r>
              <a:t/>
            </a:r>
          </a:p>
        </p:txBody>
      </p:sp>
      <p:sp>
        <p:nvSpPr>
          <p:cNvPr id="36" name="Euclid_artist_impression_20190902_12.png"/>
          <p:cNvSpPr/>
          <p:nvPr>
            <p:ph type="pic" sz="half" idx="21"/>
          </p:nvPr>
        </p:nvSpPr>
        <p:spPr>
          <a:xfrm>
            <a:off x="15497037" y="1444193"/>
            <a:ext cx="7865837" cy="1160104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oAutofit/>
          </a:bodyPr>
          <a:lstStyle/>
          <a:p>
            <a:pPr/>
          </a:p>
        </p:txBody>
      </p:sp>
      <p:sp>
        <p:nvSpPr>
          <p:cNvPr id="37" name="Slide Title (no acronyms!)"/>
          <p:cNvSpPr txBox="1"/>
          <p:nvPr>
            <p:ph type="title" hasCustomPrompt="1"/>
          </p:nvPr>
        </p:nvSpPr>
        <p:spPr>
          <a:xfrm>
            <a:off x="1206500" y="1079500"/>
            <a:ext cx="13594416" cy="1435100"/>
          </a:xfrm>
          <a:prstGeom prst="rect">
            <a:avLst/>
          </a:prstGeom>
        </p:spPr>
        <p:txBody>
          <a:bodyPr/>
          <a:lstStyle/>
          <a:p>
            <a:pPr/>
            <a:r>
              <a:t>Slide Title (no acronyms!)</a:t>
            </a:r>
          </a:p>
        </p:txBody>
      </p:sp>
      <p:sp>
        <p:nvSpPr>
          <p:cNvPr id="38" name="Presenter Name, Short Occasion Info, Date"/>
          <p:cNvSpPr txBox="1"/>
          <p:nvPr>
            <p:ph type="body" sz="quarter" idx="22" hasCustomPrompt="1"/>
          </p:nvPr>
        </p:nvSpPr>
        <p:spPr>
          <a:xfrm rot="16200000">
            <a:off x="-6659234" y="6579603"/>
            <a:ext cx="13782431" cy="556793"/>
          </a:xfrm>
          <a:prstGeom prst="rect">
            <a:avLst/>
          </a:prstGeom>
          <a:solidFill>
            <a:srgbClr val="435AA1"/>
          </a:solidFill>
        </p:spPr>
        <p:txBody>
          <a:bodyPr lIns="71437" tIns="71437" rIns="71437" bIns="71437" anchor="ctr"/>
          <a:lstStyle>
            <a:lvl1pPr marL="0" indent="254000" defTabSz="825500">
              <a:lnSpc>
                <a:spcPct val="100000"/>
              </a:lnSpc>
              <a:spcBef>
                <a:spcPts val="0"/>
              </a:spcBef>
              <a:buSzTx/>
              <a:buNone/>
              <a:defRPr b="1" sz="2400">
                <a:solidFill>
                  <a:srgbClr val="FFFFFF"/>
                </a:solidFill>
              </a:defRPr>
            </a:lvl1pPr>
          </a:lstStyle>
          <a:p>
            <a:pPr/>
            <a:r>
              <a:t>Presenter Name, Short Occasion Info, Date</a:t>
            </a:r>
          </a:p>
        </p:txBody>
      </p:sp>
      <p:sp>
        <p:nvSpPr>
          <p:cNvPr id="39" name="Artist’s impression of the Euclid payload, courtesy of ESA"/>
          <p:cNvSpPr txBox="1"/>
          <p:nvPr>
            <p:ph type="body" sz="quarter" idx="23" hasCustomPrompt="1"/>
          </p:nvPr>
        </p:nvSpPr>
        <p:spPr>
          <a:xfrm>
            <a:off x="15470775" y="670878"/>
            <a:ext cx="6204447" cy="829667"/>
          </a:xfrm>
          <a:prstGeom prst="rect">
            <a:avLst/>
          </a:prstGeom>
        </p:spPr>
        <p:txBody>
          <a:bodyPr anchor="ctr">
            <a:spAutoFit/>
          </a:bodyPr>
          <a:lstStyle>
            <a:lvl1pPr marL="0" indent="0">
              <a:lnSpc>
                <a:spcPct val="100000"/>
              </a:lnSpc>
              <a:spcBef>
                <a:spcPts val="0"/>
              </a:spcBef>
              <a:buSzTx/>
              <a:buNone/>
              <a:defRPr sz="2400">
                <a:solidFill>
                  <a:srgbClr val="5E5E5E"/>
                </a:solidFill>
              </a:defRPr>
            </a:lvl1pPr>
          </a:lstStyle>
          <a:p>
            <a:pPr/>
            <a:r>
              <a:t>Artist’s impression of the Euclid payload, courtesy of ESA</a:t>
            </a:r>
          </a:p>
        </p:txBody>
      </p:sp>
      <p:sp>
        <p:nvSpPr>
          <p:cNvPr id="40" name="Slide Number"/>
          <p:cNvSpPr txBox="1"/>
          <p:nvPr>
            <p:ph type="sldNum" sz="quarter" idx="2"/>
          </p:nvPr>
        </p:nvSpPr>
        <p:spPr>
          <a:xfrm>
            <a:off x="8290813" y="13197433"/>
            <a:ext cx="453239" cy="461366"/>
          </a:xfrm>
          <a:prstGeom prst="rect">
            <a:avLst/>
          </a:prstGeom>
        </p:spPr>
        <p:txBody>
          <a:bodyPr/>
          <a:lstStyle/>
          <a:p>
            <a:pPr/>
            <a:fld id="{86CB4B4D-7CA3-9044-876B-883B54F8677D}" type="slidenum"/>
          </a:p>
        </p:txBody>
      </p:sp>
      <p:sp>
        <p:nvSpPr>
          <p:cNvPr id="41" name="/n_total - Presentation Section Title"/>
          <p:cNvSpPr txBox="1"/>
          <p:nvPr>
            <p:ph type="body" sz="quarter" idx="24" hasCustomPrompt="1"/>
          </p:nvPr>
        </p:nvSpPr>
        <p:spPr>
          <a:xfrm>
            <a:off x="8619342" y="13197433"/>
            <a:ext cx="7535093" cy="461366"/>
          </a:xfrm>
          <a:prstGeom prst="rect">
            <a:avLst/>
          </a:prstGeom>
        </p:spPr>
        <p:txBody>
          <a:bodyPr anchor="b">
            <a:spAutoFit/>
          </a:bodyPr>
          <a:lstStyle>
            <a:lvl1pPr marL="0" indent="0" defTabSz="584200">
              <a:lnSpc>
                <a:spcPct val="100000"/>
              </a:lnSpc>
              <a:spcBef>
                <a:spcPts val="0"/>
              </a:spcBef>
              <a:buSzTx/>
              <a:buNone/>
              <a:defRPr sz="2400"/>
            </a:lvl1pPr>
          </a:lstStyle>
          <a:p>
            <a:pPr/>
            <a:r>
              <a:t>/n_total - Presentation Section Title</a:t>
            </a:r>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lots">
    <p:spTree>
      <p:nvGrpSpPr>
        <p:cNvPr id="1" name=""/>
        <p:cNvGrpSpPr/>
        <p:nvPr/>
      </p:nvGrpSpPr>
      <p:grpSpPr>
        <a:xfrm>
          <a:off x="0" y="0"/>
          <a:ext cx="0" cy="0"/>
          <a:chOff x="0" y="0"/>
          <a:chExt cx="0" cy="0"/>
        </a:xfrm>
      </p:grpSpPr>
      <p:sp>
        <p:nvSpPr>
          <p:cNvPr id="48" name="Body Level One…"/>
          <p:cNvSpPr txBox="1"/>
          <p:nvPr>
            <p:ph type="body" sz="quarter" idx="1" hasCustomPrompt="1"/>
          </p:nvPr>
        </p:nvSpPr>
        <p:spPr>
          <a:xfrm>
            <a:off x="1465985" y="10836771"/>
            <a:ext cx="10516551" cy="2379564"/>
          </a:xfrm>
          <a:prstGeom prst="rect">
            <a:avLst/>
          </a:prstGeom>
        </p:spPr>
        <p:txBody>
          <a:bodyPr/>
          <a:lstStyle>
            <a:lvl1pPr>
              <a:spcBef>
                <a:spcPts val="2000"/>
              </a:spcBef>
              <a:defRPr sz="2400"/>
            </a:lvl1pPr>
            <a:lvl2pPr>
              <a:spcBef>
                <a:spcPts val="500"/>
              </a:spcBef>
              <a:defRPr sz="2400"/>
            </a:lvl2pPr>
            <a:lvl3pPr>
              <a:spcBef>
                <a:spcPts val="500"/>
              </a:spcBef>
              <a:defRPr sz="2400"/>
            </a:lvl3pPr>
            <a:lvl4pPr>
              <a:spcBef>
                <a:spcPts val="500"/>
              </a:spcBef>
              <a:defRPr sz="2400"/>
            </a:lvl4pPr>
            <a:lvl5pPr>
              <a:spcBef>
                <a:spcPts val="500"/>
              </a:spcBef>
              <a:defRPr sz="2400"/>
            </a:lvl5pPr>
          </a:lstStyle>
          <a:p>
            <a:pPr/>
            <a:r>
              <a:t>Slide bullet text</a:t>
            </a:r>
          </a:p>
          <a:p>
            <a:pPr lvl="1"/>
            <a:r>
              <a:t/>
            </a:r>
          </a:p>
          <a:p>
            <a:pPr lvl="2"/>
            <a:r>
              <a:t/>
            </a:r>
          </a:p>
          <a:p>
            <a:pPr lvl="3"/>
            <a:r>
              <a:t/>
            </a:r>
          </a:p>
          <a:p>
            <a:pPr lvl="4"/>
            <a:r>
              <a:t/>
            </a:r>
          </a:p>
        </p:txBody>
      </p:sp>
      <p:sp>
        <p:nvSpPr>
          <p:cNvPr id="49" name="Presenter Name, Short Occasion Info, Date"/>
          <p:cNvSpPr txBox="1"/>
          <p:nvPr>
            <p:ph type="body" sz="quarter" idx="21" hasCustomPrompt="1"/>
          </p:nvPr>
        </p:nvSpPr>
        <p:spPr>
          <a:xfrm rot="16200000">
            <a:off x="-6659234" y="6579603"/>
            <a:ext cx="13782431" cy="556793"/>
          </a:xfrm>
          <a:prstGeom prst="rect">
            <a:avLst/>
          </a:prstGeom>
          <a:solidFill>
            <a:srgbClr val="435AA1"/>
          </a:solidFill>
        </p:spPr>
        <p:txBody>
          <a:bodyPr lIns="71437" tIns="71437" rIns="71437" bIns="71437" anchor="ctr"/>
          <a:lstStyle>
            <a:lvl1pPr marL="0" indent="254000" defTabSz="825500">
              <a:lnSpc>
                <a:spcPct val="100000"/>
              </a:lnSpc>
              <a:spcBef>
                <a:spcPts val="0"/>
              </a:spcBef>
              <a:buSzTx/>
              <a:buNone/>
              <a:defRPr b="1" sz="2400">
                <a:solidFill>
                  <a:srgbClr val="FFFFFF"/>
                </a:solidFill>
              </a:defRPr>
            </a:lvl1pPr>
          </a:lstStyle>
          <a:p>
            <a:pPr/>
            <a:r>
              <a:t>Presenter Name, Short Occasion Info, Date</a:t>
            </a:r>
          </a:p>
        </p:txBody>
      </p:sp>
      <p:sp>
        <p:nvSpPr>
          <p:cNvPr id="50" name="growth_transparent.png"/>
          <p:cNvSpPr/>
          <p:nvPr>
            <p:ph type="pic" sz="half" idx="22"/>
          </p:nvPr>
        </p:nvSpPr>
        <p:spPr>
          <a:xfrm>
            <a:off x="12752199" y="2944814"/>
            <a:ext cx="10330765" cy="7826338"/>
          </a:xfrm>
          <a:prstGeom prst="rect">
            <a:avLst/>
          </a:prstGeom>
        </p:spPr>
        <p:txBody>
          <a:bodyPr lIns="91439" tIns="45719" rIns="91439" bIns="45719">
            <a:noAutofit/>
          </a:bodyPr>
          <a:lstStyle/>
          <a:p>
            <a:pPr/>
          </a:p>
        </p:txBody>
      </p:sp>
      <p:sp>
        <p:nvSpPr>
          <p:cNvPr id="51" name="growth_transparent.png"/>
          <p:cNvSpPr/>
          <p:nvPr>
            <p:ph type="pic" sz="half" idx="23"/>
          </p:nvPr>
        </p:nvSpPr>
        <p:spPr>
          <a:xfrm>
            <a:off x="1465935" y="2944814"/>
            <a:ext cx="10330765" cy="7826338"/>
          </a:xfrm>
          <a:prstGeom prst="rect">
            <a:avLst/>
          </a:prstGeom>
        </p:spPr>
        <p:txBody>
          <a:bodyPr lIns="91439" tIns="45719" rIns="91439" bIns="45719">
            <a:noAutofit/>
          </a:bodyPr>
          <a:lstStyle/>
          <a:p>
            <a:pPr/>
          </a:p>
        </p:txBody>
      </p:sp>
      <p:sp>
        <p:nvSpPr>
          <p:cNvPr id="52" name="Slide Title (no acronyms, max two plots!)"/>
          <p:cNvSpPr txBox="1"/>
          <p:nvPr>
            <p:ph type="body" sz="quarter" idx="24" hasCustomPrompt="1"/>
          </p:nvPr>
        </p:nvSpPr>
        <p:spPr>
          <a:xfrm>
            <a:off x="1206500" y="1079500"/>
            <a:ext cx="19681429" cy="1433163"/>
          </a:xfrm>
          <a:prstGeom prst="rect">
            <a:avLst/>
          </a:prstGeom>
        </p:spPr>
        <p:txBody>
          <a:bodyPr/>
          <a:lstStyle>
            <a:lvl1pPr marL="0" indent="0" defTabSz="2389572">
              <a:lnSpc>
                <a:spcPct val="80000"/>
              </a:lnSpc>
              <a:spcBef>
                <a:spcPts val="0"/>
              </a:spcBef>
              <a:buSzTx/>
              <a:buNone/>
              <a:defRPr b="1" spc="-166" sz="8330"/>
            </a:lvl1pPr>
          </a:lstStyle>
          <a:p>
            <a:pPr/>
            <a:r>
              <a:t>Slide Title (no acronyms, max two plots!)</a:t>
            </a:r>
          </a:p>
        </p:txBody>
      </p:sp>
      <p:sp>
        <p:nvSpPr>
          <p:cNvPr id="53" name="Slide Number"/>
          <p:cNvSpPr txBox="1"/>
          <p:nvPr>
            <p:ph type="sldNum" sz="quarter" idx="2"/>
          </p:nvPr>
        </p:nvSpPr>
        <p:spPr>
          <a:xfrm>
            <a:off x="8298831" y="13197433"/>
            <a:ext cx="453238" cy="461366"/>
          </a:xfrm>
          <a:prstGeom prst="rect">
            <a:avLst/>
          </a:prstGeom>
        </p:spPr>
        <p:txBody>
          <a:bodyPr/>
          <a:lstStyle>
            <a:lvl1pPr algn="ctr"/>
          </a:lstStyle>
          <a:p>
            <a:pPr/>
            <a:fld id="{86CB4B4D-7CA3-9044-876B-883B54F8677D}" type="slidenum"/>
          </a:p>
        </p:txBody>
      </p:sp>
      <p:sp>
        <p:nvSpPr>
          <p:cNvPr id="54" name="/n_total - Presentation Section Title"/>
          <p:cNvSpPr txBox="1"/>
          <p:nvPr>
            <p:ph type="body" sz="quarter" idx="25" hasCustomPrompt="1"/>
          </p:nvPr>
        </p:nvSpPr>
        <p:spPr>
          <a:xfrm>
            <a:off x="8619342" y="13197433"/>
            <a:ext cx="7535093" cy="461366"/>
          </a:xfrm>
          <a:prstGeom prst="rect">
            <a:avLst/>
          </a:prstGeom>
        </p:spPr>
        <p:txBody>
          <a:bodyPr anchor="b">
            <a:spAutoFit/>
          </a:bodyPr>
          <a:lstStyle>
            <a:lvl1pPr marL="0" indent="0" defTabSz="584200">
              <a:lnSpc>
                <a:spcPct val="100000"/>
              </a:lnSpc>
              <a:spcBef>
                <a:spcPts val="0"/>
              </a:spcBef>
              <a:buSzTx/>
              <a:buNone/>
              <a:defRPr sz="2400"/>
            </a:lvl1pPr>
          </a:lstStyle>
          <a:p>
            <a:pPr/>
            <a:r>
              <a:t>/n_total - Presentation Section Title</a:t>
            </a:r>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lots copy">
    <p:spTree>
      <p:nvGrpSpPr>
        <p:cNvPr id="1" name=""/>
        <p:cNvGrpSpPr/>
        <p:nvPr/>
      </p:nvGrpSpPr>
      <p:grpSpPr>
        <a:xfrm>
          <a:off x="0" y="0"/>
          <a:ext cx="0" cy="0"/>
          <a:chOff x="0" y="0"/>
          <a:chExt cx="0" cy="0"/>
        </a:xfrm>
      </p:grpSpPr>
      <p:sp>
        <p:nvSpPr>
          <p:cNvPr id="61" name="Body Level One…"/>
          <p:cNvSpPr txBox="1"/>
          <p:nvPr>
            <p:ph type="body" sz="quarter" idx="1" hasCustomPrompt="1"/>
          </p:nvPr>
        </p:nvSpPr>
        <p:spPr>
          <a:xfrm>
            <a:off x="1465985" y="10836771"/>
            <a:ext cx="10516551" cy="2379564"/>
          </a:xfrm>
          <a:prstGeom prst="rect">
            <a:avLst/>
          </a:prstGeom>
        </p:spPr>
        <p:txBody>
          <a:bodyPr/>
          <a:lstStyle>
            <a:lvl1pPr>
              <a:spcBef>
                <a:spcPts val="2000"/>
              </a:spcBef>
              <a:defRPr sz="2400"/>
            </a:lvl1pPr>
            <a:lvl2pPr>
              <a:spcBef>
                <a:spcPts val="500"/>
              </a:spcBef>
              <a:defRPr sz="2400"/>
            </a:lvl2pPr>
            <a:lvl3pPr>
              <a:spcBef>
                <a:spcPts val="500"/>
              </a:spcBef>
              <a:defRPr sz="2400"/>
            </a:lvl3pPr>
            <a:lvl4pPr>
              <a:spcBef>
                <a:spcPts val="500"/>
              </a:spcBef>
              <a:defRPr sz="2400"/>
            </a:lvl4pPr>
            <a:lvl5pPr>
              <a:spcBef>
                <a:spcPts val="500"/>
              </a:spcBef>
              <a:defRPr sz="2400"/>
            </a:lvl5pPr>
          </a:lstStyle>
          <a:p>
            <a:pPr/>
            <a:r>
              <a:t>Slide bullet text</a:t>
            </a:r>
          </a:p>
          <a:p>
            <a:pPr lvl="1"/>
            <a:r>
              <a:t/>
            </a:r>
          </a:p>
          <a:p>
            <a:pPr lvl="2"/>
            <a:r>
              <a:t/>
            </a:r>
          </a:p>
          <a:p>
            <a:pPr lvl="3"/>
            <a:r>
              <a:t/>
            </a:r>
          </a:p>
          <a:p>
            <a:pPr lvl="4"/>
            <a:r>
              <a:t/>
            </a:r>
          </a:p>
        </p:txBody>
      </p:sp>
      <p:sp>
        <p:nvSpPr>
          <p:cNvPr id="62" name="Presenter Name, Short Occasion Info, Date"/>
          <p:cNvSpPr txBox="1"/>
          <p:nvPr>
            <p:ph type="body" sz="quarter" idx="21" hasCustomPrompt="1"/>
          </p:nvPr>
        </p:nvSpPr>
        <p:spPr>
          <a:xfrm rot="16200000">
            <a:off x="-6659234" y="6579603"/>
            <a:ext cx="13782431" cy="556793"/>
          </a:xfrm>
          <a:prstGeom prst="rect">
            <a:avLst/>
          </a:prstGeom>
          <a:solidFill>
            <a:srgbClr val="435AA1"/>
          </a:solidFill>
        </p:spPr>
        <p:txBody>
          <a:bodyPr lIns="71437" tIns="71437" rIns="71437" bIns="71437" anchor="ctr"/>
          <a:lstStyle>
            <a:lvl1pPr marL="0" indent="254000" defTabSz="825500">
              <a:lnSpc>
                <a:spcPct val="100000"/>
              </a:lnSpc>
              <a:spcBef>
                <a:spcPts val="0"/>
              </a:spcBef>
              <a:buSzTx/>
              <a:buNone/>
              <a:defRPr b="1" sz="2400">
                <a:solidFill>
                  <a:srgbClr val="FFFFFF"/>
                </a:solidFill>
              </a:defRPr>
            </a:lvl1pPr>
          </a:lstStyle>
          <a:p>
            <a:pPr/>
            <a:r>
              <a:t>Presenter Name, Short Occasion Info, Date</a:t>
            </a:r>
          </a:p>
        </p:txBody>
      </p:sp>
      <p:sp>
        <p:nvSpPr>
          <p:cNvPr id="63" name="growth_transparent.png"/>
          <p:cNvSpPr/>
          <p:nvPr>
            <p:ph type="pic" sz="half" idx="22"/>
          </p:nvPr>
        </p:nvSpPr>
        <p:spPr>
          <a:xfrm>
            <a:off x="12752199" y="2944814"/>
            <a:ext cx="10330765" cy="7826338"/>
          </a:xfrm>
          <a:prstGeom prst="rect">
            <a:avLst/>
          </a:prstGeom>
        </p:spPr>
        <p:txBody>
          <a:bodyPr lIns="91439" tIns="45719" rIns="91439" bIns="45719">
            <a:noAutofit/>
          </a:bodyPr>
          <a:lstStyle/>
          <a:p>
            <a:pPr/>
          </a:p>
        </p:txBody>
      </p:sp>
      <p:sp>
        <p:nvSpPr>
          <p:cNvPr id="64" name="growth_transparent.png"/>
          <p:cNvSpPr/>
          <p:nvPr>
            <p:ph type="pic" sz="half" idx="23"/>
          </p:nvPr>
        </p:nvSpPr>
        <p:spPr>
          <a:xfrm>
            <a:off x="1465935" y="2944814"/>
            <a:ext cx="10330765" cy="7826338"/>
          </a:xfrm>
          <a:prstGeom prst="rect">
            <a:avLst/>
          </a:prstGeom>
        </p:spPr>
        <p:txBody>
          <a:bodyPr lIns="91439" tIns="45719" rIns="91439" bIns="45719">
            <a:noAutofit/>
          </a:bodyPr>
          <a:lstStyle/>
          <a:p>
            <a:pPr/>
          </a:p>
        </p:txBody>
      </p:sp>
      <p:sp>
        <p:nvSpPr>
          <p:cNvPr id="65" name="Body Level One…"/>
          <p:cNvSpPr txBox="1"/>
          <p:nvPr/>
        </p:nvSpPr>
        <p:spPr>
          <a:xfrm>
            <a:off x="13263923" y="10836771"/>
            <a:ext cx="10516552" cy="237956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marL="609600" indent="-609600">
              <a:lnSpc>
                <a:spcPct val="90000"/>
              </a:lnSpc>
              <a:spcBef>
                <a:spcPts val="2000"/>
              </a:spcBef>
              <a:buSzPct val="123000"/>
              <a:buChar char="•"/>
              <a:defRPr>
                <a:solidFill>
                  <a:srgbClr val="000000"/>
                </a:solidFill>
              </a:defRPr>
            </a:lvl1pPr>
            <a:lvl2pPr marL="1219200" indent="-609600">
              <a:lnSpc>
                <a:spcPct val="90000"/>
              </a:lnSpc>
              <a:spcBef>
                <a:spcPts val="500"/>
              </a:spcBef>
              <a:buSzPct val="123000"/>
              <a:buChar char="•"/>
              <a:defRPr>
                <a:solidFill>
                  <a:srgbClr val="000000"/>
                </a:solidFill>
              </a:defRPr>
            </a:lvl2pPr>
            <a:lvl3pPr marL="1828800" indent="-609600">
              <a:lnSpc>
                <a:spcPct val="90000"/>
              </a:lnSpc>
              <a:spcBef>
                <a:spcPts val="500"/>
              </a:spcBef>
              <a:buSzPct val="123000"/>
              <a:buChar char="•"/>
              <a:defRPr>
                <a:solidFill>
                  <a:srgbClr val="000000"/>
                </a:solidFill>
              </a:defRPr>
            </a:lvl3pPr>
            <a:lvl4pPr marL="2438400" indent="-609600">
              <a:lnSpc>
                <a:spcPct val="90000"/>
              </a:lnSpc>
              <a:spcBef>
                <a:spcPts val="500"/>
              </a:spcBef>
              <a:buSzPct val="123000"/>
              <a:buChar char="•"/>
              <a:defRPr>
                <a:solidFill>
                  <a:srgbClr val="000000"/>
                </a:solidFill>
              </a:defRPr>
            </a:lvl4pPr>
            <a:lvl5pPr marL="3048000" indent="-609600">
              <a:lnSpc>
                <a:spcPct val="90000"/>
              </a:lnSpc>
              <a:spcBef>
                <a:spcPts val="500"/>
              </a:spcBef>
              <a:buSzPct val="123000"/>
              <a:buChar char="•"/>
              <a:defRPr>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66" name="Slide Title (no acronyms, max two plots!)"/>
          <p:cNvSpPr txBox="1"/>
          <p:nvPr>
            <p:ph type="body" sz="quarter" idx="24" hasCustomPrompt="1"/>
          </p:nvPr>
        </p:nvSpPr>
        <p:spPr>
          <a:xfrm>
            <a:off x="1206500" y="1079500"/>
            <a:ext cx="19681429" cy="1433163"/>
          </a:xfrm>
          <a:prstGeom prst="rect">
            <a:avLst/>
          </a:prstGeom>
        </p:spPr>
        <p:txBody>
          <a:bodyPr/>
          <a:lstStyle>
            <a:lvl1pPr marL="0" indent="0" defTabSz="2389572">
              <a:lnSpc>
                <a:spcPct val="80000"/>
              </a:lnSpc>
              <a:spcBef>
                <a:spcPts val="0"/>
              </a:spcBef>
              <a:buSzTx/>
              <a:buNone/>
              <a:defRPr b="1" spc="-166" sz="8330"/>
            </a:lvl1pPr>
          </a:lstStyle>
          <a:p>
            <a:pPr/>
            <a:r>
              <a:t>Slide Title (no acronyms, max two plots!)</a:t>
            </a:r>
          </a:p>
        </p:txBody>
      </p:sp>
      <p:sp>
        <p:nvSpPr>
          <p:cNvPr id="67" name="Slide Number"/>
          <p:cNvSpPr txBox="1"/>
          <p:nvPr>
            <p:ph type="sldNum" sz="quarter" idx="2"/>
          </p:nvPr>
        </p:nvSpPr>
        <p:spPr>
          <a:xfrm>
            <a:off x="8298831" y="13197433"/>
            <a:ext cx="453238" cy="461366"/>
          </a:xfrm>
          <a:prstGeom prst="rect">
            <a:avLst/>
          </a:prstGeom>
        </p:spPr>
        <p:txBody>
          <a:bodyPr/>
          <a:lstStyle>
            <a:lvl1pPr algn="ctr"/>
          </a:lstStyle>
          <a:p>
            <a:pPr/>
            <a:fld id="{86CB4B4D-7CA3-9044-876B-883B54F8677D}" type="slidenum"/>
          </a:p>
        </p:txBody>
      </p:sp>
      <p:sp>
        <p:nvSpPr>
          <p:cNvPr id="68" name="/n_total - Presentation Section Title"/>
          <p:cNvSpPr txBox="1"/>
          <p:nvPr>
            <p:ph type="body" sz="quarter" idx="25" hasCustomPrompt="1"/>
          </p:nvPr>
        </p:nvSpPr>
        <p:spPr>
          <a:xfrm>
            <a:off x="8619342" y="13197433"/>
            <a:ext cx="7535093" cy="461366"/>
          </a:xfrm>
          <a:prstGeom prst="rect">
            <a:avLst/>
          </a:prstGeom>
        </p:spPr>
        <p:txBody>
          <a:bodyPr anchor="b">
            <a:spAutoFit/>
          </a:bodyPr>
          <a:lstStyle>
            <a:lvl1pPr marL="0" indent="0" defTabSz="584200">
              <a:lnSpc>
                <a:spcPct val="100000"/>
              </a:lnSpc>
              <a:spcBef>
                <a:spcPts val="0"/>
              </a:spcBef>
              <a:buSzTx/>
              <a:buNone/>
              <a:defRPr sz="2400"/>
            </a:lvl1pPr>
          </a:lstStyle>
          <a:p>
            <a:pPr/>
            <a:r>
              <a:t>/n_total - Presentation Section Title</a:t>
            </a:r>
          </a:p>
        </p:txBody>
      </p:sp>
      <p:pic>
        <p:nvPicPr>
          <p:cNvPr id="69" name="Image" descr="Image"/>
          <p:cNvPicPr>
            <a:picLocks noChangeAspect="1"/>
          </p:cNvPicPr>
          <p:nvPr/>
        </p:nvPicPr>
        <p:blipFill>
          <a:blip r:embed="rId2">
            <a:extLst/>
          </a:blip>
          <a:stretch>
            <a:fillRect/>
          </a:stretch>
        </p:blipFill>
        <p:spPr>
          <a:xfrm>
            <a:off x="22465355" y="63410"/>
            <a:ext cx="1744060" cy="1744060"/>
          </a:xfrm>
          <a:prstGeom prst="rect">
            <a:avLst/>
          </a:prstGeom>
          <a:ln w="12700">
            <a:miter lim="400000"/>
          </a:ln>
        </p:spPr>
      </p:pic>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6" name="Section Title (no acronyms!)"/>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 (no acronyms!)</a:t>
            </a:r>
          </a:p>
        </p:txBody>
      </p:sp>
      <p:sp>
        <p:nvSpPr>
          <p:cNvPr id="77" name="Presenter Name, Short Occasion Info, Date"/>
          <p:cNvSpPr txBox="1"/>
          <p:nvPr>
            <p:ph type="body" sz="quarter" idx="21" hasCustomPrompt="1"/>
          </p:nvPr>
        </p:nvSpPr>
        <p:spPr>
          <a:xfrm rot="16200000">
            <a:off x="-6659234" y="6579603"/>
            <a:ext cx="13782431" cy="556793"/>
          </a:xfrm>
          <a:prstGeom prst="rect">
            <a:avLst/>
          </a:prstGeom>
          <a:solidFill>
            <a:srgbClr val="435AA1"/>
          </a:solidFill>
        </p:spPr>
        <p:txBody>
          <a:bodyPr lIns="71437" tIns="71437" rIns="71437" bIns="71437" anchor="ctr"/>
          <a:lstStyle>
            <a:lvl1pPr marL="0" indent="254000" defTabSz="825500">
              <a:lnSpc>
                <a:spcPct val="100000"/>
              </a:lnSpc>
              <a:spcBef>
                <a:spcPts val="0"/>
              </a:spcBef>
              <a:buSzTx/>
              <a:buNone/>
              <a:defRPr b="1" sz="2400">
                <a:solidFill>
                  <a:srgbClr val="FFFFFF"/>
                </a:solidFill>
              </a:defRPr>
            </a:lvl1pPr>
          </a:lstStyle>
          <a:p>
            <a:pPr/>
            <a:r>
              <a:t>Presenter Name, Short Occasion Info, Date</a:t>
            </a:r>
          </a:p>
        </p:txBody>
      </p:sp>
      <p:sp>
        <p:nvSpPr>
          <p:cNvPr id="78" name="Slide Number"/>
          <p:cNvSpPr txBox="1"/>
          <p:nvPr>
            <p:ph type="sldNum" sz="quarter" idx="2"/>
          </p:nvPr>
        </p:nvSpPr>
        <p:spPr>
          <a:xfrm>
            <a:off x="8301532" y="13197433"/>
            <a:ext cx="453239" cy="461366"/>
          </a:xfrm>
          <a:prstGeom prst="rect">
            <a:avLst/>
          </a:prstGeom>
        </p:spPr>
        <p:txBody>
          <a:bodyPr/>
          <a:lstStyle>
            <a:lvl1pPr algn="ctr"/>
          </a:lstStyle>
          <a:p>
            <a:pPr/>
            <a:fld id="{86CB4B4D-7CA3-9044-876B-883B54F8677D}" type="slidenum"/>
          </a:p>
        </p:txBody>
      </p:sp>
      <p:sp>
        <p:nvSpPr>
          <p:cNvPr id="79" name="/n_total - Presentation Section Title"/>
          <p:cNvSpPr txBox="1"/>
          <p:nvPr>
            <p:ph type="body" sz="quarter" idx="22" hasCustomPrompt="1"/>
          </p:nvPr>
        </p:nvSpPr>
        <p:spPr>
          <a:xfrm>
            <a:off x="8619342" y="13197433"/>
            <a:ext cx="7535093" cy="461366"/>
          </a:xfrm>
          <a:prstGeom prst="rect">
            <a:avLst/>
          </a:prstGeom>
        </p:spPr>
        <p:txBody>
          <a:bodyPr anchor="b">
            <a:spAutoFit/>
          </a:bodyPr>
          <a:lstStyle>
            <a:lvl1pPr marL="0" indent="0" defTabSz="584200">
              <a:lnSpc>
                <a:spcPct val="100000"/>
              </a:lnSpc>
              <a:spcBef>
                <a:spcPts val="0"/>
              </a:spcBef>
              <a:buSzTx/>
              <a:buNone/>
              <a:defRPr sz="2400"/>
            </a:lvl1pPr>
          </a:lstStyle>
          <a:p>
            <a:pPr/>
            <a:r>
              <a:t>/n_total - Presentation Section Title</a:t>
            </a:r>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86"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 (no acronyms!)</a:t>
            </a:r>
          </a:p>
          <a:p>
            <a:pPr lvl="1"/>
            <a:r>
              <a:t/>
            </a:r>
          </a:p>
          <a:p>
            <a:pPr lvl="2"/>
            <a:r>
              <a:t/>
            </a:r>
          </a:p>
          <a:p>
            <a:pPr lvl="3"/>
            <a:r>
              <a:t/>
            </a:r>
          </a:p>
          <a:p>
            <a:pPr lvl="4"/>
            <a:r>
              <a:t/>
            </a:r>
          </a:p>
        </p:txBody>
      </p:sp>
      <p:sp>
        <p:nvSpPr>
          <p:cNvPr id="87" name="Presenter Name, Short Occasion Info, Date"/>
          <p:cNvSpPr txBox="1"/>
          <p:nvPr>
            <p:ph type="body" sz="quarter" idx="21" hasCustomPrompt="1"/>
          </p:nvPr>
        </p:nvSpPr>
        <p:spPr>
          <a:xfrm rot="16200000">
            <a:off x="-6659234" y="6579603"/>
            <a:ext cx="13782431" cy="556793"/>
          </a:xfrm>
          <a:prstGeom prst="rect">
            <a:avLst/>
          </a:prstGeom>
          <a:solidFill>
            <a:srgbClr val="435AA1"/>
          </a:solidFill>
        </p:spPr>
        <p:txBody>
          <a:bodyPr lIns="71437" tIns="71437" rIns="71437" bIns="71437" anchor="ctr"/>
          <a:lstStyle>
            <a:lvl1pPr marL="0" indent="254000" defTabSz="825500">
              <a:lnSpc>
                <a:spcPct val="100000"/>
              </a:lnSpc>
              <a:spcBef>
                <a:spcPts val="0"/>
              </a:spcBef>
              <a:buSzTx/>
              <a:buNone/>
              <a:defRPr b="1" sz="2400">
                <a:solidFill>
                  <a:srgbClr val="FFFFFF"/>
                </a:solidFill>
              </a:defRPr>
            </a:lvl1pPr>
          </a:lstStyle>
          <a:p>
            <a:pPr/>
            <a:r>
              <a:t>Presenter Name, Short Occasion Info, Date</a:t>
            </a:r>
          </a:p>
        </p:txBody>
      </p:sp>
      <p:sp>
        <p:nvSpPr>
          <p:cNvPr id="88" name="Slide Number"/>
          <p:cNvSpPr txBox="1"/>
          <p:nvPr>
            <p:ph type="sldNum" sz="quarter" idx="2"/>
          </p:nvPr>
        </p:nvSpPr>
        <p:spPr>
          <a:xfrm>
            <a:off x="8301532" y="13197433"/>
            <a:ext cx="453239" cy="461366"/>
          </a:xfrm>
          <a:prstGeom prst="rect">
            <a:avLst/>
          </a:prstGeom>
        </p:spPr>
        <p:txBody>
          <a:bodyPr/>
          <a:lstStyle>
            <a:lvl1pPr algn="ctr"/>
          </a:lstStyle>
          <a:p>
            <a:pPr/>
            <a:fld id="{86CB4B4D-7CA3-9044-876B-883B54F8677D}" type="slidenum"/>
          </a:p>
        </p:txBody>
      </p:sp>
      <p:sp>
        <p:nvSpPr>
          <p:cNvPr id="89" name="/n_total - Presentation Section Title"/>
          <p:cNvSpPr txBox="1"/>
          <p:nvPr>
            <p:ph type="body" sz="quarter" idx="22" hasCustomPrompt="1"/>
          </p:nvPr>
        </p:nvSpPr>
        <p:spPr>
          <a:xfrm>
            <a:off x="8619342" y="13197433"/>
            <a:ext cx="7535093" cy="461366"/>
          </a:xfrm>
          <a:prstGeom prst="rect">
            <a:avLst/>
          </a:prstGeom>
        </p:spPr>
        <p:txBody>
          <a:bodyPr anchor="b">
            <a:spAutoFit/>
          </a:bodyPr>
          <a:lstStyle>
            <a:lvl1pPr marL="0" indent="0" defTabSz="584200">
              <a:lnSpc>
                <a:spcPct val="100000"/>
              </a:lnSpc>
              <a:spcBef>
                <a:spcPts val="0"/>
              </a:spcBef>
              <a:buSzTx/>
              <a:buNone/>
              <a:defRPr sz="2400"/>
            </a:lvl1pPr>
          </a:lstStyle>
          <a:p>
            <a:pPr/>
            <a:r>
              <a:t>/n_total - Presentation Section Title</a:t>
            </a:r>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mages">
    <p:spTree>
      <p:nvGrpSpPr>
        <p:cNvPr id="1" name=""/>
        <p:cNvGrpSpPr/>
        <p:nvPr/>
      </p:nvGrpSpPr>
      <p:grpSpPr>
        <a:xfrm>
          <a:off x="0" y="0"/>
          <a:ext cx="0" cy="0"/>
          <a:chOff x="0" y="0"/>
          <a:chExt cx="0" cy="0"/>
        </a:xfrm>
      </p:grpSpPr>
      <p:sp>
        <p:nvSpPr>
          <p:cNvPr id="96" name="Image"/>
          <p:cNvSpPr/>
          <p:nvPr>
            <p:ph type="pic" sz="half" idx="21"/>
          </p:nvPr>
        </p:nvSpPr>
        <p:spPr>
          <a:xfrm>
            <a:off x="441301" y="433764"/>
            <a:ext cx="8746858" cy="1312029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oAutofit/>
          </a:bodyPr>
          <a:lstStyle/>
          <a:p>
            <a:pPr/>
          </a:p>
        </p:txBody>
      </p:sp>
      <p:sp>
        <p:nvSpPr>
          <p:cNvPr id="97" name="euclid-flagship-768x512.jpg"/>
          <p:cNvSpPr/>
          <p:nvPr>
            <p:ph type="pic" idx="22"/>
          </p:nvPr>
        </p:nvSpPr>
        <p:spPr>
          <a:xfrm>
            <a:off x="11942416" y="1952259"/>
            <a:ext cx="17682292" cy="11788195"/>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oAutofit/>
          </a:bodyPr>
          <a:lstStyle/>
          <a:p>
            <a:pPr/>
          </a:p>
        </p:txBody>
      </p:sp>
      <p:sp>
        <p:nvSpPr>
          <p:cNvPr id="98" name="Presenter Name, Short Occasion Info, Date"/>
          <p:cNvSpPr txBox="1"/>
          <p:nvPr>
            <p:ph type="body" sz="quarter" idx="23" hasCustomPrompt="1"/>
          </p:nvPr>
        </p:nvSpPr>
        <p:spPr>
          <a:xfrm rot="16200000">
            <a:off x="-6659234" y="6579603"/>
            <a:ext cx="13782431" cy="556793"/>
          </a:xfrm>
          <a:prstGeom prst="rect">
            <a:avLst/>
          </a:prstGeom>
          <a:solidFill>
            <a:srgbClr val="435AA1"/>
          </a:solidFill>
        </p:spPr>
        <p:txBody>
          <a:bodyPr lIns="71437" tIns="71437" rIns="71437" bIns="71437" anchor="ctr"/>
          <a:lstStyle>
            <a:lvl1pPr marL="0" indent="254000" defTabSz="825500">
              <a:lnSpc>
                <a:spcPct val="100000"/>
              </a:lnSpc>
              <a:spcBef>
                <a:spcPts val="0"/>
              </a:spcBef>
              <a:buSzTx/>
              <a:buNone/>
              <a:defRPr b="1" sz="2400">
                <a:solidFill>
                  <a:srgbClr val="FFFFFF"/>
                </a:solidFill>
              </a:defRPr>
            </a:lvl1pPr>
          </a:lstStyle>
          <a:p>
            <a:pPr/>
            <a:r>
              <a:t>Presenter Name, Short Occasion Info, Date</a:t>
            </a:r>
          </a:p>
        </p:txBody>
      </p:sp>
      <p:sp>
        <p:nvSpPr>
          <p:cNvPr id="99" name="The Euclid payload at Thales Alenia in Cannes, Feb 2023, courtesy of Jean-Charles Cuillandre"/>
          <p:cNvSpPr txBox="1"/>
          <p:nvPr>
            <p:ph type="body" sz="quarter" idx="24" hasCustomPrompt="1"/>
          </p:nvPr>
        </p:nvSpPr>
        <p:spPr>
          <a:xfrm>
            <a:off x="950950" y="446478"/>
            <a:ext cx="7698979" cy="829666"/>
          </a:xfrm>
          <a:prstGeom prst="rect">
            <a:avLst/>
          </a:prstGeom>
        </p:spPr>
        <p:txBody>
          <a:bodyPr anchor="ctr">
            <a:spAutoFit/>
          </a:bodyPr>
          <a:lstStyle>
            <a:lvl1pPr marL="0" indent="0">
              <a:lnSpc>
                <a:spcPct val="100000"/>
              </a:lnSpc>
              <a:spcBef>
                <a:spcPts val="0"/>
              </a:spcBef>
              <a:buSzTx/>
              <a:buNone/>
              <a:defRPr sz="2400">
                <a:solidFill>
                  <a:srgbClr val="5E5E5E"/>
                </a:solidFill>
              </a:defRPr>
            </a:lvl1pPr>
          </a:lstStyle>
          <a:p>
            <a:pPr/>
            <a:r>
              <a:t>The Euclid payload at Thales Alenia in Cannes, Feb 2023, courtesy of Jean-Charles Cuillandre</a:t>
            </a:r>
          </a:p>
        </p:txBody>
      </p:sp>
      <p:sp>
        <p:nvSpPr>
          <p:cNvPr id="100" name="Euclid Liftoff, courtesy of ESA"/>
          <p:cNvSpPr txBox="1"/>
          <p:nvPr>
            <p:ph type="body" sz="quarter" idx="25" hasCustomPrompt="1"/>
          </p:nvPr>
        </p:nvSpPr>
        <p:spPr>
          <a:xfrm>
            <a:off x="9134593" y="7738716"/>
            <a:ext cx="6957219" cy="461367"/>
          </a:xfrm>
          <a:prstGeom prst="rect">
            <a:avLst/>
          </a:prstGeom>
        </p:spPr>
        <p:txBody>
          <a:bodyPr anchor="ctr">
            <a:spAutoFit/>
          </a:bodyPr>
          <a:lstStyle>
            <a:lvl1pPr marL="0" indent="0">
              <a:lnSpc>
                <a:spcPct val="100000"/>
              </a:lnSpc>
              <a:spcBef>
                <a:spcPts val="1000"/>
              </a:spcBef>
              <a:buSzTx/>
              <a:buNone/>
              <a:defRPr sz="2400">
                <a:solidFill>
                  <a:srgbClr val="5E5E5E"/>
                </a:solidFill>
              </a:defRPr>
            </a:lvl1pPr>
          </a:lstStyle>
          <a:p>
            <a:pPr/>
            <a:r>
              <a:t>Euclid Liftoff, courtesy of ESA</a:t>
            </a:r>
          </a:p>
        </p:txBody>
      </p:sp>
      <p:sp>
        <p:nvSpPr>
          <p:cNvPr id="101" name="Image"/>
          <p:cNvSpPr/>
          <p:nvPr>
            <p:ph type="pic" sz="quarter" idx="26"/>
          </p:nvPr>
        </p:nvSpPr>
        <p:spPr>
          <a:xfrm>
            <a:off x="9134593" y="8302052"/>
            <a:ext cx="6957411" cy="4638274"/>
          </a:xfrm>
          <a:prstGeom prst="rect">
            <a:avLst/>
          </a:prstGeom>
        </p:spPr>
        <p:txBody>
          <a:bodyPr lIns="91439" tIns="45719" rIns="91439" bIns="45719">
            <a:noAutofit/>
          </a:bodyPr>
          <a:lstStyle/>
          <a:p>
            <a:pPr/>
          </a:p>
        </p:txBody>
      </p:sp>
      <p:sp>
        <p:nvSpPr>
          <p:cNvPr id="102" name="Slide Number"/>
          <p:cNvSpPr txBox="1"/>
          <p:nvPr>
            <p:ph type="sldNum" sz="quarter" idx="2"/>
          </p:nvPr>
        </p:nvSpPr>
        <p:spPr>
          <a:xfrm>
            <a:off x="8301532" y="13197433"/>
            <a:ext cx="453239" cy="461366"/>
          </a:xfrm>
          <a:prstGeom prst="rect">
            <a:avLst/>
          </a:prstGeom>
        </p:spPr>
        <p:txBody>
          <a:bodyPr/>
          <a:lstStyle>
            <a:lvl1pPr algn="ctr"/>
          </a:lstStyle>
          <a:p>
            <a:pPr/>
            <a:fld id="{86CB4B4D-7CA3-9044-876B-883B54F8677D}" type="slidenum"/>
          </a:p>
        </p:txBody>
      </p:sp>
      <p:sp>
        <p:nvSpPr>
          <p:cNvPr id="103" name="/n_total - Presentation Section Title"/>
          <p:cNvSpPr txBox="1"/>
          <p:nvPr>
            <p:ph type="body" sz="quarter" idx="27" hasCustomPrompt="1"/>
          </p:nvPr>
        </p:nvSpPr>
        <p:spPr>
          <a:xfrm>
            <a:off x="8619342" y="13197433"/>
            <a:ext cx="7535093" cy="461366"/>
          </a:xfrm>
          <a:prstGeom prst="rect">
            <a:avLst/>
          </a:prstGeom>
        </p:spPr>
        <p:txBody>
          <a:bodyPr anchor="b">
            <a:spAutoFit/>
          </a:bodyPr>
          <a:lstStyle>
            <a:lvl1pPr marL="0" indent="0" defTabSz="584200">
              <a:lnSpc>
                <a:spcPct val="100000"/>
              </a:lnSpc>
              <a:spcBef>
                <a:spcPts val="0"/>
              </a:spcBef>
              <a:buSzTx/>
              <a:buNone/>
              <a:defRPr sz="2400"/>
            </a:lvl1pPr>
          </a:lstStyle>
          <a:p>
            <a:pPr/>
            <a:r>
              <a:t>/n_total - Presentation Section Title</a:t>
            </a:r>
          </a:p>
        </p:txBody>
      </p:sp>
      <p:sp>
        <p:nvSpPr>
          <p:cNvPr id="104" name="Image"/>
          <p:cNvSpPr/>
          <p:nvPr>
            <p:ph type="pic" sz="quarter" idx="28"/>
          </p:nvPr>
        </p:nvSpPr>
        <p:spPr>
          <a:xfrm>
            <a:off x="7456163" y="607795"/>
            <a:ext cx="8619935" cy="5746623"/>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oAutofit/>
          </a:bodyPr>
          <a:lstStyle/>
          <a:p>
            <a:pPr/>
          </a:p>
        </p:txBody>
      </p:sp>
      <p:sp>
        <p:nvSpPr>
          <p:cNvPr id="105" name="The Euclid Flagship Simulation v1, courtesy of Euclid Consortium"/>
          <p:cNvSpPr txBox="1"/>
          <p:nvPr>
            <p:ph type="body" sz="quarter" idx="29" hasCustomPrompt="1"/>
          </p:nvPr>
        </p:nvSpPr>
        <p:spPr>
          <a:xfrm>
            <a:off x="16639976" y="609707"/>
            <a:ext cx="4382151" cy="1197966"/>
          </a:xfrm>
          <a:prstGeom prst="rect">
            <a:avLst/>
          </a:prstGeom>
        </p:spPr>
        <p:txBody>
          <a:bodyPr anchor="ctr">
            <a:spAutoFit/>
          </a:bodyPr>
          <a:lstStyle>
            <a:lvl1pPr marL="0" indent="0">
              <a:lnSpc>
                <a:spcPct val="100000"/>
              </a:lnSpc>
              <a:spcBef>
                <a:spcPts val="1000"/>
              </a:spcBef>
              <a:buSzTx/>
              <a:buNone/>
              <a:defRPr sz="2400">
                <a:solidFill>
                  <a:srgbClr val="5E5E5E"/>
                </a:solidFill>
              </a:defRPr>
            </a:lvl1pPr>
          </a:lstStyle>
          <a:p>
            <a:pPr/>
            <a:r>
              <a:t>The Euclid Flagship Simulation v1, courtesy of Euclid Consortium</a:t>
            </a:r>
          </a:p>
        </p:txBody>
      </p:sp>
      <p:sp>
        <p:nvSpPr>
          <p:cNvPr id="106" name="Euclid’s Near-infrared detectors, courtesy of the Euclid Consortitum"/>
          <p:cNvSpPr txBox="1"/>
          <p:nvPr>
            <p:ph type="body" sz="quarter" idx="30" hasCustomPrompt="1"/>
          </p:nvPr>
        </p:nvSpPr>
        <p:spPr>
          <a:xfrm>
            <a:off x="9134593" y="6530198"/>
            <a:ext cx="6957219" cy="829666"/>
          </a:xfrm>
          <a:prstGeom prst="rect">
            <a:avLst/>
          </a:prstGeom>
        </p:spPr>
        <p:txBody>
          <a:bodyPr anchor="ctr">
            <a:spAutoFit/>
          </a:bodyPr>
          <a:lstStyle>
            <a:lvl1pPr marL="0" indent="0">
              <a:lnSpc>
                <a:spcPct val="100000"/>
              </a:lnSpc>
              <a:spcBef>
                <a:spcPts val="1000"/>
              </a:spcBef>
              <a:buSzTx/>
              <a:buNone/>
              <a:defRPr sz="2400">
                <a:solidFill>
                  <a:srgbClr val="5E5E5E"/>
                </a:solidFill>
              </a:defRPr>
            </a:lvl1pPr>
          </a:lstStyle>
          <a:p>
            <a:pPr/>
            <a:r>
              <a:t>Euclid’s Near-infrared detectors, courtesy of the Euclid Consortitum</a:t>
            </a:r>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pic>
        <p:nvPicPr>
          <p:cNvPr id="113" name="blue_logo_trans_bg.mov" descr="blue_logo_trans_bg.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0"/>
            <a:ext cx="24384000" cy="13716000"/>
          </a:xfrm>
          <a:prstGeom prst="rect">
            <a:avLst/>
          </a:prstGeom>
          <a:ln w="12700">
            <a:miter lim="400000"/>
          </a:ln>
        </p:spPr>
      </p:pic>
      <p:sp>
        <p:nvSpPr>
          <p:cNvPr id="114" name="Presenter Name, Short Occasion Info, Date"/>
          <p:cNvSpPr txBox="1"/>
          <p:nvPr>
            <p:ph type="body" sz="quarter" idx="21" hasCustomPrompt="1"/>
          </p:nvPr>
        </p:nvSpPr>
        <p:spPr>
          <a:xfrm rot="16200000">
            <a:off x="-6659234" y="6579603"/>
            <a:ext cx="13782431" cy="556793"/>
          </a:xfrm>
          <a:prstGeom prst="rect">
            <a:avLst/>
          </a:prstGeom>
          <a:solidFill>
            <a:srgbClr val="435AA1"/>
          </a:solidFill>
        </p:spPr>
        <p:txBody>
          <a:bodyPr lIns="71437" tIns="71437" rIns="71437" bIns="71437" anchor="ctr"/>
          <a:lstStyle>
            <a:lvl1pPr marL="0" indent="254000" defTabSz="825500">
              <a:lnSpc>
                <a:spcPct val="100000"/>
              </a:lnSpc>
              <a:spcBef>
                <a:spcPts val="0"/>
              </a:spcBef>
              <a:buSzTx/>
              <a:buNone/>
              <a:defRPr b="1" sz="2400">
                <a:solidFill>
                  <a:srgbClr val="FFFFFF"/>
                </a:solidFill>
              </a:defRPr>
            </a:lvl1pPr>
          </a:lstStyle>
          <a:p>
            <a:pPr/>
            <a:r>
              <a:t>Presenter Name, Short Occasion Info, Date</a:t>
            </a:r>
          </a:p>
        </p:txBody>
      </p:sp>
      <p:sp>
        <p:nvSpPr>
          <p:cNvPr id="115" name="Slide Number"/>
          <p:cNvSpPr txBox="1"/>
          <p:nvPr>
            <p:ph type="sldNum" sz="quarter" idx="2"/>
          </p:nvPr>
        </p:nvSpPr>
        <p:spPr>
          <a:xfrm>
            <a:off x="12001499" y="13080999"/>
            <a:ext cx="368505" cy="374600"/>
          </a:xfrm>
          <a:prstGeom prst="rect">
            <a:avLst/>
          </a:prstGeom>
        </p:spPr>
        <p:txBody>
          <a:bodyPr/>
          <a:lstStyle>
            <a:lvl1pPr algn="ctr">
              <a:defRPr sz="1800"/>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5159" fill="hold"/>
                                        <p:tgtEl>
                                          <p:spTgt spid="11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57083">
                <p:cTn id="7" fill="hold" display="0">
                  <p:stCondLst>
                    <p:cond delay="indefinite"/>
                  </p:stCondLst>
                </p:cTn>
                <p:tgtEl>
                  <p:spTgt spid="113"/>
                </p:tgtEl>
              </p:cMediaNode>
            </p:video>
            <p:seq concurrent="1" prevAc="none" nextAc="seek">
              <p:cTn id="8" evtFilter="cancelBubble" nodeType="interactiveSeq" restart="whenNotActive" fill="hold">
                <p:stCondLst>
                  <p:cond delay="0" evt="onClick">
                    <p:tgtEl>
                      <p:spTgt spid="113"/>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13"/>
                                        </p:tgtEl>
                                      </p:cBhvr>
                                    </p:cmd>
                                  </p:childTnLst>
                                </p:cTn>
                              </p:par>
                            </p:childTnLst>
                          </p:cTn>
                        </p:par>
                      </p:childTnLst>
                    </p:cTn>
                  </p:par>
                </p:childTnLst>
              </p:cTn>
              <p:nextCondLst>
                <p:cond delay="0" evt="onClick">
                  <p:tgtEl>
                    <p:spTgt spid="113"/>
                  </p:tgtEl>
                </p:cond>
              </p:nextCondLst>
            </p:seq>
          </p:childTnLst>
        </p:cTn>
      </p:par>
    </p:tnLst>
  </p:timing>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no acronyms!)"/>
          <p:cNvSpPr txBox="1"/>
          <p:nvPr>
            <p:ph type="title" hasCustomPrompt="1"/>
          </p:nvPr>
        </p:nvSpPr>
        <p:spPr>
          <a:xfrm>
            <a:off x="1206500" y="1079500"/>
            <a:ext cx="20103505"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 (no acronyms!)</a:t>
            </a:r>
          </a:p>
        </p:txBody>
      </p:sp>
      <p:sp>
        <p:nvSpPr>
          <p:cNvPr id="3" name="Body Level One…"/>
          <p:cNvSpPr txBox="1"/>
          <p:nvPr>
            <p:ph type="body" idx="1" hasCustomPrompt="1"/>
          </p:nvPr>
        </p:nvSpPr>
        <p:spPr>
          <a:xfrm>
            <a:off x="1206500" y="2872777"/>
            <a:ext cx="21971000" cy="96317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8293066" y="13197433"/>
            <a:ext cx="453239" cy="461366"/>
          </a:xfrm>
          <a:prstGeom prst="rect">
            <a:avLst/>
          </a:prstGeom>
          <a:ln w="12700">
            <a:miter lim="400000"/>
          </a:ln>
        </p:spPr>
        <p:txBody>
          <a:bodyPr wrap="none" lIns="50800" tIns="50800" rIns="50800" bIns="50800" anchor="b">
            <a:spAutoFit/>
          </a:bodyPr>
          <a:lstStyle>
            <a:lvl1pPr algn="r" defTabSz="584200">
              <a:defRPr>
                <a:solidFill>
                  <a:srgbClr val="000000"/>
                </a:solidFill>
              </a:defRPr>
            </a:lvl1pPr>
          </a:lstStyle>
          <a:p>
            <a:pPr/>
            <a:fld id="{86CB4B4D-7CA3-9044-876B-883B54F8677D}" type="slidenum"/>
          </a:p>
        </p:txBody>
      </p:sp>
      <p:pic>
        <p:nvPicPr>
          <p:cNvPr id="5" name="EC_logos_official_Blue_with_text.png" descr="EC_logos_official_Blue_with_text.png"/>
          <p:cNvPicPr>
            <a:picLocks noChangeAspect="1"/>
          </p:cNvPicPr>
          <p:nvPr/>
        </p:nvPicPr>
        <p:blipFill>
          <a:blip r:embed="rId2">
            <a:extLst/>
          </a:blip>
          <a:stretch>
            <a:fillRect/>
          </a:stretch>
        </p:blipFill>
        <p:spPr>
          <a:xfrm>
            <a:off x="21226898" y="214148"/>
            <a:ext cx="2967108" cy="1500853"/>
          </a:xfrm>
          <a:prstGeom prst="rect">
            <a:avLst/>
          </a:prstGeom>
          <a:ln w="12700">
            <a:miter lim="400000"/>
          </a:ln>
        </p:spPr>
      </p:pic>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r" defTabSz="5842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a:defRPr>
      </a:lvl1pPr>
      <a:lvl2pPr marL="0" marR="0" indent="457200" algn="r" defTabSz="5842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a:defRPr>
      </a:lvl2pPr>
      <a:lvl3pPr marL="0" marR="0" indent="914400" algn="r" defTabSz="5842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a:defRPr>
      </a:lvl3pPr>
      <a:lvl4pPr marL="0" marR="0" indent="1371600" algn="r" defTabSz="5842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a:defRPr>
      </a:lvl4pPr>
      <a:lvl5pPr marL="0" marR="0" indent="1828800" algn="r" defTabSz="5842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a:defRPr>
      </a:lvl5pPr>
      <a:lvl6pPr marL="0" marR="0" indent="2286000" algn="r" defTabSz="5842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a:defRPr>
      </a:lvl6pPr>
      <a:lvl7pPr marL="0" marR="0" indent="2743200" algn="r" defTabSz="5842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a:defRPr>
      </a:lvl7pPr>
      <a:lvl8pPr marL="0" marR="0" indent="3200400" algn="r" defTabSz="5842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a:defRPr>
      </a:lvl8pPr>
      <a:lvl9pPr marL="0" marR="0" indent="3657600" algn="r" defTabSz="5842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 Id="rId3" Type="http://schemas.openxmlformats.org/officeDocument/2006/relationships/image" Target="../media/image5.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png"/><Relationship Id="rId3" Type="http://schemas.openxmlformats.org/officeDocument/2006/relationships/image" Target="../media/image7.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6" name="Image" descr="Image"/>
          <p:cNvPicPr>
            <a:picLocks noChangeAspect="1"/>
          </p:cNvPicPr>
          <p:nvPr>
            <p:ph type="pic" idx="21"/>
          </p:nvPr>
        </p:nvPicPr>
        <p:blipFill>
          <a:blip r:embed="rId2">
            <a:extLst/>
          </a:blip>
          <a:srcRect l="21403" t="0" r="32051" b="0"/>
          <a:stretch>
            <a:fillRect/>
          </a:stretch>
        </p:blipFill>
        <p:spPr>
          <a:xfrm>
            <a:off x="-41016" y="0"/>
            <a:ext cx="11349219" cy="13715847"/>
          </a:xfrm>
          <a:prstGeom prst="rect">
            <a:avLst/>
          </a:prstGeom>
        </p:spPr>
      </p:pic>
      <p:sp>
        <p:nvSpPr>
          <p:cNvPr id="147" name="Stato del calcolo INFN Euclid"/>
          <p:cNvSpPr txBox="1"/>
          <p:nvPr>
            <p:ph type="body" idx="22"/>
          </p:nvPr>
        </p:nvSpPr>
        <p:spPr>
          <a:prstGeom prst="rect">
            <a:avLst/>
          </a:prstGeom>
          <a:extLst>
            <a:ext uri="{C572A759-6A51-4108-AA02-DFA0A04FC94B}">
              <ma14:wrappingTextBoxFlag xmlns:ma14="http://schemas.microsoft.com/office/mac/drawingml/2011/main" val="1"/>
            </a:ext>
          </a:extLst>
        </p:spPr>
        <p:txBody>
          <a:bodyPr/>
          <a:lstStyle/>
          <a:p>
            <a:pPr/>
            <a:r>
              <a:t>Stato del calcolo INFN Euclid</a:t>
            </a:r>
          </a:p>
        </p:txBody>
      </p:sp>
      <p:sp>
        <p:nvSpPr>
          <p:cNvPr id="148" name="Incontro referee CSN2…"/>
          <p:cNvSpPr txBox="1"/>
          <p:nvPr>
            <p:ph type="body" idx="23"/>
          </p:nvPr>
        </p:nvSpPr>
        <p:spPr>
          <a:prstGeom prst="rect">
            <a:avLst/>
          </a:prstGeom>
          <a:extLst>
            <a:ext uri="{C572A759-6A51-4108-AA02-DFA0A04FC94B}">
              <ma14:wrappingTextBoxFlag xmlns:ma14="http://schemas.microsoft.com/office/mac/drawingml/2011/main" val="1"/>
            </a:ext>
          </a:extLst>
        </p:spPr>
        <p:txBody>
          <a:bodyPr/>
          <a:lstStyle/>
          <a:p>
            <a:pPr/>
            <a:r>
              <a:t>Incontro referee CSN2</a:t>
            </a:r>
          </a:p>
          <a:p>
            <a:pPr/>
            <a:r>
              <a:t>Alessandro Renzi - UniPD e INFN Padova</a:t>
            </a:r>
          </a:p>
        </p:txBody>
      </p:sp>
      <p:sp>
        <p:nvSpPr>
          <p:cNvPr id="149" name="Slide Number"/>
          <p:cNvSpPr txBox="1"/>
          <p:nvPr>
            <p:ph type="sldNum" sz="quarter" idx="2"/>
          </p:nvPr>
        </p:nvSpPr>
        <p:spPr>
          <a:xfrm>
            <a:off x="12065050" y="13080999"/>
            <a:ext cx="241403" cy="3746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0" name="Euclid Image Courtesy of ESA"/>
          <p:cNvSpPr txBox="1"/>
          <p:nvPr>
            <p:ph type="body" idx="24"/>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52" name="Come soluzione alla saga “INFN-Euclid HPC cluster” era stata offerta la possibilità di utilizzare HPC al CINECA con la flessibilità di chiedere calcolo “on-demand” sfruttando residui del budget INFN, allocato principalmente per CSN4.…"/>
          <p:cNvSpPr txBox="1"/>
          <p:nvPr>
            <p:ph type="body" sz="quarter" idx="1"/>
          </p:nvPr>
        </p:nvSpPr>
        <p:spPr>
          <a:xfrm>
            <a:off x="11069809" y="1298189"/>
            <a:ext cx="10644210" cy="3937922"/>
          </a:xfrm>
          <a:prstGeom prst="rect">
            <a:avLst/>
          </a:prstGeom>
        </p:spPr>
        <p:txBody>
          <a:bodyPr/>
          <a:lstStyle/>
          <a:p>
            <a:pPr marL="0" indent="0" defTabSz="2243271">
              <a:lnSpc>
                <a:spcPct val="110000"/>
              </a:lnSpc>
              <a:spcBef>
                <a:spcPts val="1800"/>
              </a:spcBef>
              <a:buSzTx/>
              <a:buNone/>
              <a:defRPr sz="2208">
                <a:latin typeface="Helvetica Neue Light"/>
                <a:ea typeface="Helvetica Neue Light"/>
                <a:cs typeface="Helvetica Neue Light"/>
                <a:sym typeface="Helvetica Neue Light"/>
              </a:defRPr>
            </a:pPr>
            <a:r>
              <a:t>Come soluzione alla </a:t>
            </a:r>
            <a:r>
              <a:rPr i="1">
                <a:latin typeface="+mn-lt"/>
                <a:ea typeface="+mn-ea"/>
                <a:cs typeface="+mn-cs"/>
                <a:sym typeface="Helvetica Neue"/>
              </a:rPr>
              <a:t>saga</a:t>
            </a:r>
            <a:r>
              <a:t> “INFN-Euclid HPC cluster” era stata offerta la possibilità di utilizzare HPC al CINECA con la flessibilità di chiedere calcolo “on-demand” sfruttando residui del budget INFN, allocato principalmente per CSN4.</a:t>
            </a:r>
          </a:p>
          <a:p>
            <a:pPr marL="0" indent="0" defTabSz="2243271">
              <a:lnSpc>
                <a:spcPct val="110000"/>
              </a:lnSpc>
              <a:spcBef>
                <a:spcPts val="1800"/>
              </a:spcBef>
              <a:buSzTx/>
              <a:buNone/>
              <a:defRPr sz="2208">
                <a:latin typeface="Helvetica Neue Light"/>
                <a:ea typeface="Helvetica Neue Light"/>
                <a:cs typeface="Helvetica Neue Light"/>
                <a:sym typeface="Helvetica Neue Light"/>
              </a:defRPr>
            </a:pPr>
            <a:r>
              <a:t>—&gt; Sviluppare codice da testare su HPC-CINECA evitando di sottostare al paradigma tipico del CINECA in cui il budget allocato e’ stimato sulle necessita specifiche di una produzione in cui si conosce con precisione le risorse necessarie. </a:t>
            </a:r>
          </a:p>
          <a:p>
            <a:pPr marL="0" indent="0" defTabSz="2243271">
              <a:lnSpc>
                <a:spcPct val="110000"/>
              </a:lnSpc>
              <a:spcBef>
                <a:spcPts val="1800"/>
              </a:spcBef>
              <a:buSzTx/>
              <a:buNone/>
              <a:defRPr sz="2208">
                <a:latin typeface="Helvetica Neue Light"/>
                <a:ea typeface="Helvetica Neue Light"/>
                <a:cs typeface="Helvetica Neue Light"/>
                <a:sym typeface="Helvetica Neue Light"/>
              </a:defRPr>
            </a:pPr>
            <a:r>
              <a:t>Quindi il CINECA ci allocava “piccole” quote all’interno dei 5 Mcore x hours che noi richiediamo ogni anno, con la possibilità di avere estensioni se disponibili nella quota INFN al CINECA.  </a:t>
            </a:r>
          </a:p>
        </p:txBody>
      </p:sp>
      <p:sp>
        <p:nvSpPr>
          <p:cNvPr id="153" name="Alessandro Renzi - UniPd &amp; INFN Padova - Referee CSN2, 11/9/2024"/>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Alessandro Renzi - UniPd &amp; INFN Padova - Referee CSN2, 11/9/2024 </a:t>
            </a:r>
          </a:p>
        </p:txBody>
      </p:sp>
      <p:sp>
        <p:nvSpPr>
          <p:cNvPr id="154" name="Calcolo INFN Euclid"/>
          <p:cNvSpPr txBox="1"/>
          <p:nvPr>
            <p:ph type="body" idx="24"/>
          </p:nvPr>
        </p:nvSpPr>
        <p:spPr>
          <a:xfrm>
            <a:off x="1027923" y="247993"/>
            <a:ext cx="19681429" cy="1433164"/>
          </a:xfrm>
          <a:prstGeom prst="rect">
            <a:avLst/>
          </a:prstGeom>
          <a:extLst>
            <a:ext uri="{C572A759-6A51-4108-AA02-DFA0A04FC94B}">
              <ma14:wrappingTextBoxFlag xmlns:ma14="http://schemas.microsoft.com/office/mac/drawingml/2011/main" val="1"/>
            </a:ext>
          </a:extLst>
        </p:spPr>
        <p:txBody>
          <a:bodyPr/>
          <a:lstStyle>
            <a:lvl1pPr defTabSz="2438338">
              <a:defRPr spc="-170" sz="8500"/>
            </a:lvl1pPr>
          </a:lstStyle>
          <a:p>
            <a:pPr/>
            <a:r>
              <a:t>Calcolo INFN Euclid</a:t>
            </a:r>
          </a:p>
        </p:txBody>
      </p:sp>
      <p:sp>
        <p:nvSpPr>
          <p:cNvPr id="155" name="Slide Number"/>
          <p:cNvSpPr txBox="1"/>
          <p:nvPr>
            <p:ph type="sldNum" sz="quarter" idx="2"/>
          </p:nvPr>
        </p:nvSpPr>
        <p:spPr>
          <a:xfrm>
            <a:off x="8375183" y="13197433"/>
            <a:ext cx="300534" cy="46136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6" name="/n_total - Presentation Section Title"/>
          <p:cNvSpPr txBox="1"/>
          <p:nvPr>
            <p:ph type="body" idx="25"/>
          </p:nvPr>
        </p:nvSpPr>
        <p:spPr>
          <a:prstGeom prst="rect">
            <a:avLst/>
          </a:prstGeom>
        </p:spPr>
        <p:txBody>
          <a:bodyPr/>
          <a:lstStyle/>
          <a:p>
            <a:pPr/>
          </a:p>
        </p:txBody>
      </p:sp>
      <p:pic>
        <p:nvPicPr>
          <p:cNvPr id="157" name="Euclid_datamodel_sd.png" descr="Euclid_datamodel_sd.png"/>
          <p:cNvPicPr>
            <a:picLocks noChangeAspect="1"/>
          </p:cNvPicPr>
          <p:nvPr/>
        </p:nvPicPr>
        <p:blipFill>
          <a:blip r:embed="rId2">
            <a:extLst/>
          </a:blip>
          <a:stretch>
            <a:fillRect/>
          </a:stretch>
        </p:blipFill>
        <p:spPr>
          <a:xfrm>
            <a:off x="790856" y="2097939"/>
            <a:ext cx="13592156" cy="9815388"/>
          </a:xfrm>
          <a:prstGeom prst="rect">
            <a:avLst/>
          </a:prstGeom>
          <a:ln w="12700">
            <a:miter lim="400000"/>
          </a:ln>
        </p:spPr>
      </p:pic>
      <p:pic>
        <p:nvPicPr>
          <p:cNvPr id="158" name="Image" descr="Image"/>
          <p:cNvPicPr>
            <a:picLocks noChangeAspect="1"/>
          </p:cNvPicPr>
          <p:nvPr/>
        </p:nvPicPr>
        <p:blipFill>
          <a:blip r:embed="rId3">
            <a:extLst/>
          </a:blip>
          <a:stretch>
            <a:fillRect/>
          </a:stretch>
        </p:blipFill>
        <p:spPr>
          <a:xfrm>
            <a:off x="14316070" y="8281621"/>
            <a:ext cx="9943136" cy="4536816"/>
          </a:xfrm>
          <a:prstGeom prst="rect">
            <a:avLst/>
          </a:prstGeom>
          <a:ln w="12700">
            <a:miter lim="400000"/>
          </a:ln>
        </p:spPr>
      </p:pic>
      <p:sp>
        <p:nvSpPr>
          <p:cNvPr id="159" name="Richiesta calcolo 2025"/>
          <p:cNvSpPr txBox="1"/>
          <p:nvPr/>
        </p:nvSpPr>
        <p:spPr>
          <a:xfrm>
            <a:off x="16924244" y="7182155"/>
            <a:ext cx="4726788"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400">
                <a:solidFill>
                  <a:srgbClr val="000000"/>
                </a:solidFill>
              </a:defRPr>
            </a:lvl1pPr>
          </a:lstStyle>
          <a:p>
            <a:pPr/>
            <a:r>
              <a:t>Richiesta calcolo 2025</a:t>
            </a:r>
          </a:p>
        </p:txBody>
      </p:sp>
      <p:sp>
        <p:nvSpPr>
          <p:cNvPr id="160" name="2024"/>
          <p:cNvSpPr txBox="1"/>
          <p:nvPr/>
        </p:nvSpPr>
        <p:spPr>
          <a:xfrm>
            <a:off x="16533294" y="7919868"/>
            <a:ext cx="809803" cy="4610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a:solidFill>
                  <a:schemeClr val="accent1">
                    <a:lumOff val="-13575"/>
                  </a:schemeClr>
                </a:solidFill>
              </a:defRPr>
            </a:lvl1pPr>
          </a:lstStyle>
          <a:p>
            <a:pPr/>
            <a:r>
              <a:t>2024</a:t>
            </a:r>
          </a:p>
        </p:txBody>
      </p:sp>
      <p:sp>
        <p:nvSpPr>
          <p:cNvPr id="161" name="2025"/>
          <p:cNvSpPr txBox="1"/>
          <p:nvPr/>
        </p:nvSpPr>
        <p:spPr>
          <a:xfrm>
            <a:off x="18009878" y="7919868"/>
            <a:ext cx="809803" cy="4610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a:solidFill>
                  <a:schemeClr val="accent1">
                    <a:lumOff val="-13575"/>
                  </a:schemeClr>
                </a:solidFill>
              </a:defRPr>
            </a:lvl1pPr>
          </a:lstStyle>
          <a:p>
            <a:pPr/>
            <a:r>
              <a:t>2025</a:t>
            </a:r>
          </a:p>
        </p:txBody>
      </p:sp>
      <p:sp>
        <p:nvSpPr>
          <p:cNvPr id="162" name="2026"/>
          <p:cNvSpPr txBox="1"/>
          <p:nvPr/>
        </p:nvSpPr>
        <p:spPr>
          <a:xfrm>
            <a:off x="19623706" y="7919868"/>
            <a:ext cx="809804" cy="4610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a:solidFill>
                  <a:schemeClr val="accent1">
                    <a:lumOff val="-13575"/>
                  </a:schemeClr>
                </a:solidFill>
              </a:defRPr>
            </a:lvl1pPr>
          </a:lstStyle>
          <a:p>
            <a:pPr/>
            <a:r>
              <a:t>2026</a:t>
            </a:r>
          </a:p>
        </p:txBody>
      </p:sp>
      <p:sp>
        <p:nvSpPr>
          <p:cNvPr id="163" name="2027"/>
          <p:cNvSpPr txBox="1"/>
          <p:nvPr/>
        </p:nvSpPr>
        <p:spPr>
          <a:xfrm>
            <a:off x="21237535" y="7919868"/>
            <a:ext cx="809803" cy="4610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a:solidFill>
                  <a:schemeClr val="accent1">
                    <a:lumOff val="-13575"/>
                  </a:schemeClr>
                </a:solidFill>
              </a:defRPr>
            </a:lvl1pPr>
          </a:lstStyle>
          <a:p>
            <a:pPr/>
            <a:r>
              <a:t>2027</a:t>
            </a:r>
          </a:p>
        </p:txBody>
      </p:sp>
      <p:sp>
        <p:nvSpPr>
          <p:cNvPr id="164" name="2028"/>
          <p:cNvSpPr txBox="1"/>
          <p:nvPr/>
        </p:nvSpPr>
        <p:spPr>
          <a:xfrm>
            <a:off x="22714118" y="7919868"/>
            <a:ext cx="809804" cy="4610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a:solidFill>
                  <a:schemeClr val="accent1">
                    <a:lumOff val="-13575"/>
                  </a:schemeClr>
                </a:solidFill>
              </a:defRPr>
            </a:lvl1pPr>
          </a:lstStyle>
          <a:p>
            <a:pPr/>
            <a:r>
              <a:t>2028</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Come soluzione alla saga “INFN-Euclid HPC cluster” era stata offerta la possibilità di utilizzare HPC al CINECA con la flessibilità di chiedere calcolo “on-demand” sfruttando residui del budget INFN, allocato principalmente per CSN4.…"/>
          <p:cNvSpPr txBox="1"/>
          <p:nvPr>
            <p:ph type="body" sz="quarter" idx="1"/>
          </p:nvPr>
        </p:nvSpPr>
        <p:spPr>
          <a:xfrm>
            <a:off x="12064841" y="2247472"/>
            <a:ext cx="10644209" cy="3937922"/>
          </a:xfrm>
          <a:prstGeom prst="rect">
            <a:avLst/>
          </a:prstGeom>
        </p:spPr>
        <p:txBody>
          <a:bodyPr/>
          <a:lstStyle/>
          <a:p>
            <a:pPr marL="0" indent="0" defTabSz="2243271">
              <a:lnSpc>
                <a:spcPct val="110000"/>
              </a:lnSpc>
              <a:spcBef>
                <a:spcPts val="1800"/>
              </a:spcBef>
              <a:buSzTx/>
              <a:buNone/>
              <a:defRPr sz="2208">
                <a:latin typeface="Helvetica Neue Light"/>
                <a:ea typeface="Helvetica Neue Light"/>
                <a:cs typeface="Helvetica Neue Light"/>
                <a:sym typeface="Helvetica Neue Light"/>
              </a:defRPr>
            </a:pPr>
            <a:r>
              <a:t>Come soluzione alla </a:t>
            </a:r>
            <a:r>
              <a:rPr i="1">
                <a:latin typeface="+mn-lt"/>
                <a:ea typeface="+mn-ea"/>
                <a:cs typeface="+mn-cs"/>
                <a:sym typeface="Helvetica Neue"/>
              </a:rPr>
              <a:t>saga</a:t>
            </a:r>
            <a:r>
              <a:t> “INFN-Euclid HPC cluster” era stata offerta la possibilità di utilizzare HPC al CINECA con la flessibilità di chiedere calcolo “on-demand” sfruttando residui del budget INFN, allocato principalmente per CSN4.</a:t>
            </a:r>
          </a:p>
          <a:p>
            <a:pPr marL="0" indent="0" defTabSz="2243271">
              <a:lnSpc>
                <a:spcPct val="110000"/>
              </a:lnSpc>
              <a:spcBef>
                <a:spcPts val="1800"/>
              </a:spcBef>
              <a:buSzTx/>
              <a:buNone/>
              <a:defRPr sz="2208">
                <a:latin typeface="Helvetica Neue Light"/>
                <a:ea typeface="Helvetica Neue Light"/>
                <a:cs typeface="Helvetica Neue Light"/>
                <a:sym typeface="Helvetica Neue Light"/>
              </a:defRPr>
            </a:pPr>
            <a:r>
              <a:t>—&gt; Sviluppare codice da testare su HPC-CINECA evitando di sottostare al paradigma tipico del CINECA in cui il budget allocato e’ stimato sulle necessita specifiche di una produzione in cui si conosce con precisione le risorse necessarie. </a:t>
            </a:r>
          </a:p>
          <a:p>
            <a:pPr marL="0" indent="0" defTabSz="2243271">
              <a:lnSpc>
                <a:spcPct val="110000"/>
              </a:lnSpc>
              <a:spcBef>
                <a:spcPts val="1800"/>
              </a:spcBef>
              <a:buSzTx/>
              <a:buNone/>
              <a:defRPr sz="2208">
                <a:latin typeface="Helvetica Neue Light"/>
                <a:ea typeface="Helvetica Neue Light"/>
                <a:cs typeface="Helvetica Neue Light"/>
                <a:sym typeface="Helvetica Neue Light"/>
              </a:defRPr>
            </a:pPr>
            <a:r>
              <a:t>Quindi il CINECA ci allocava “piccole” quote all’interno dei 5 Mcore x hours che noi richiediamo ogni anno, con la possibilità di avere estensioni se disponibili nella quota INFN al CINECA.  </a:t>
            </a:r>
          </a:p>
        </p:txBody>
      </p:sp>
      <p:sp>
        <p:nvSpPr>
          <p:cNvPr id="167" name="Alessandro Renzi - UniPd &amp; INFN Padova - Referee CSN2, 11/9/2024"/>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Alessandro Renzi - UniPd &amp; INFN Padova - Referee CSN2, 11/9/2024 </a:t>
            </a:r>
          </a:p>
        </p:txBody>
      </p:sp>
      <p:sp>
        <p:nvSpPr>
          <p:cNvPr id="168" name="Calcolo INFN Euclid"/>
          <p:cNvSpPr txBox="1"/>
          <p:nvPr>
            <p:ph type="body" idx="24"/>
          </p:nvPr>
        </p:nvSpPr>
        <p:spPr>
          <a:xfrm>
            <a:off x="1027923" y="247993"/>
            <a:ext cx="19681430" cy="1433164"/>
          </a:xfrm>
          <a:prstGeom prst="rect">
            <a:avLst/>
          </a:prstGeom>
          <a:extLst>
            <a:ext uri="{C572A759-6A51-4108-AA02-DFA0A04FC94B}">
              <ma14:wrappingTextBoxFlag xmlns:ma14="http://schemas.microsoft.com/office/mac/drawingml/2011/main" val="1"/>
            </a:ext>
          </a:extLst>
        </p:spPr>
        <p:txBody>
          <a:bodyPr/>
          <a:lstStyle>
            <a:lvl1pPr defTabSz="2438338">
              <a:defRPr spc="-170" sz="8500"/>
            </a:lvl1pPr>
          </a:lstStyle>
          <a:p>
            <a:pPr/>
            <a:r>
              <a:t>Calcolo INFN Euclid</a:t>
            </a:r>
          </a:p>
        </p:txBody>
      </p:sp>
      <p:sp>
        <p:nvSpPr>
          <p:cNvPr id="169" name="Slide Number"/>
          <p:cNvSpPr txBox="1"/>
          <p:nvPr>
            <p:ph type="sldNum" sz="quarter" idx="2"/>
          </p:nvPr>
        </p:nvSpPr>
        <p:spPr>
          <a:xfrm>
            <a:off x="8383565" y="13197433"/>
            <a:ext cx="283770" cy="46136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0" name="/n_total - Presentation Section Title"/>
          <p:cNvSpPr txBox="1"/>
          <p:nvPr>
            <p:ph type="body" idx="25"/>
          </p:nvPr>
        </p:nvSpPr>
        <p:spPr>
          <a:prstGeom prst="rect">
            <a:avLst/>
          </a:prstGeom>
        </p:spPr>
        <p:txBody>
          <a:bodyPr/>
          <a:lstStyle/>
          <a:p>
            <a:pPr/>
          </a:p>
        </p:txBody>
      </p:sp>
      <p:pic>
        <p:nvPicPr>
          <p:cNvPr id="171" name="Euclid_datamodel_sd.png" descr="Euclid_datamodel_sd.png"/>
          <p:cNvPicPr>
            <a:picLocks noChangeAspect="1"/>
          </p:cNvPicPr>
          <p:nvPr/>
        </p:nvPicPr>
        <p:blipFill>
          <a:blip r:embed="rId2">
            <a:extLst/>
          </a:blip>
          <a:stretch>
            <a:fillRect/>
          </a:stretch>
        </p:blipFill>
        <p:spPr>
          <a:xfrm>
            <a:off x="1763014" y="2807042"/>
            <a:ext cx="14236786" cy="102809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Alessandro Renzi - UniPd &amp; INFN Padova - Referee CSN2, 11/9/2024"/>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Alessandro Renzi - UniPd &amp; INFN Padova - Referee CSN2, 11/9/2024 </a:t>
            </a:r>
          </a:p>
        </p:txBody>
      </p:sp>
      <p:sp>
        <p:nvSpPr>
          <p:cNvPr id="174" name="Calcolo INFN Euclid"/>
          <p:cNvSpPr txBox="1"/>
          <p:nvPr>
            <p:ph type="body" idx="24"/>
          </p:nvPr>
        </p:nvSpPr>
        <p:spPr>
          <a:xfrm>
            <a:off x="1027923" y="247993"/>
            <a:ext cx="19681430" cy="1433164"/>
          </a:xfrm>
          <a:prstGeom prst="rect">
            <a:avLst/>
          </a:prstGeom>
          <a:extLst>
            <a:ext uri="{C572A759-6A51-4108-AA02-DFA0A04FC94B}">
              <ma14:wrappingTextBoxFlag xmlns:ma14="http://schemas.microsoft.com/office/mac/drawingml/2011/main" val="1"/>
            </a:ext>
          </a:extLst>
        </p:spPr>
        <p:txBody>
          <a:bodyPr/>
          <a:lstStyle>
            <a:lvl1pPr defTabSz="2438338">
              <a:defRPr spc="-170" sz="8500"/>
            </a:lvl1pPr>
          </a:lstStyle>
          <a:p>
            <a:pPr/>
            <a:r>
              <a:t>Calcolo INFN Euclid</a:t>
            </a:r>
          </a:p>
        </p:txBody>
      </p:sp>
      <p:sp>
        <p:nvSpPr>
          <p:cNvPr id="175" name="Slide Number"/>
          <p:cNvSpPr txBox="1"/>
          <p:nvPr>
            <p:ph type="sldNum" sz="quarter" idx="2"/>
          </p:nvPr>
        </p:nvSpPr>
        <p:spPr>
          <a:xfrm>
            <a:off x="8383565" y="13197433"/>
            <a:ext cx="283770" cy="46136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6" name="/n_total - Presentation Section Title"/>
          <p:cNvSpPr txBox="1"/>
          <p:nvPr>
            <p:ph type="body" idx="25"/>
          </p:nvPr>
        </p:nvSpPr>
        <p:spPr>
          <a:prstGeom prst="rect">
            <a:avLst/>
          </a:prstGeom>
        </p:spPr>
        <p:txBody>
          <a:bodyPr/>
          <a:lstStyle/>
          <a:p>
            <a:pPr/>
          </a:p>
        </p:txBody>
      </p:sp>
      <p:pic>
        <p:nvPicPr>
          <p:cNvPr id="177" name="Image" descr="Image"/>
          <p:cNvPicPr>
            <a:picLocks noChangeAspect="1"/>
          </p:cNvPicPr>
          <p:nvPr/>
        </p:nvPicPr>
        <p:blipFill>
          <a:blip r:embed="rId2">
            <a:extLst/>
          </a:blip>
          <a:stretch>
            <a:fillRect/>
          </a:stretch>
        </p:blipFill>
        <p:spPr>
          <a:xfrm>
            <a:off x="1027923" y="3535205"/>
            <a:ext cx="10546175" cy="4811969"/>
          </a:xfrm>
          <a:prstGeom prst="rect">
            <a:avLst/>
          </a:prstGeom>
          <a:ln w="12700">
            <a:miter lim="400000"/>
          </a:ln>
        </p:spPr>
      </p:pic>
      <p:sp>
        <p:nvSpPr>
          <p:cNvPr id="178" name="Richiesta calcolo 2025 (simile al 2024)"/>
          <p:cNvSpPr txBox="1"/>
          <p:nvPr/>
        </p:nvSpPr>
        <p:spPr>
          <a:xfrm>
            <a:off x="2159551" y="2435739"/>
            <a:ext cx="7867270" cy="60977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400">
                <a:solidFill>
                  <a:srgbClr val="000000"/>
                </a:solidFill>
              </a:defRPr>
            </a:lvl1pPr>
          </a:lstStyle>
          <a:p>
            <a:pPr/>
            <a:r>
              <a:t>Richiesta calcolo 2025 (simile al 2024)</a:t>
            </a:r>
          </a:p>
        </p:txBody>
      </p:sp>
      <p:sp>
        <p:nvSpPr>
          <p:cNvPr id="179" name="2024"/>
          <p:cNvSpPr txBox="1"/>
          <p:nvPr/>
        </p:nvSpPr>
        <p:spPr>
          <a:xfrm>
            <a:off x="3391755" y="3139140"/>
            <a:ext cx="809803" cy="4610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a:solidFill>
                  <a:schemeClr val="accent1">
                    <a:lumOff val="-13575"/>
                  </a:schemeClr>
                </a:solidFill>
              </a:defRPr>
            </a:lvl1pPr>
          </a:lstStyle>
          <a:p>
            <a:pPr/>
            <a:r>
              <a:t>2024</a:t>
            </a:r>
          </a:p>
        </p:txBody>
      </p:sp>
      <p:sp>
        <p:nvSpPr>
          <p:cNvPr id="180" name="2025"/>
          <p:cNvSpPr txBox="1"/>
          <p:nvPr/>
        </p:nvSpPr>
        <p:spPr>
          <a:xfrm>
            <a:off x="5005839" y="3139140"/>
            <a:ext cx="809804" cy="4610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a:solidFill>
                  <a:schemeClr val="accent1">
                    <a:lumOff val="-13575"/>
                  </a:schemeClr>
                </a:solidFill>
              </a:defRPr>
            </a:lvl1pPr>
          </a:lstStyle>
          <a:p>
            <a:pPr/>
            <a:r>
              <a:t>2025</a:t>
            </a:r>
          </a:p>
        </p:txBody>
      </p:sp>
      <p:sp>
        <p:nvSpPr>
          <p:cNvPr id="181" name="2026"/>
          <p:cNvSpPr txBox="1"/>
          <p:nvPr/>
        </p:nvSpPr>
        <p:spPr>
          <a:xfrm>
            <a:off x="6619924" y="3139140"/>
            <a:ext cx="809804" cy="4610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a:solidFill>
                  <a:schemeClr val="accent1">
                    <a:lumOff val="-13575"/>
                  </a:schemeClr>
                </a:solidFill>
              </a:defRPr>
            </a:lvl1pPr>
          </a:lstStyle>
          <a:p>
            <a:pPr/>
            <a:r>
              <a:t>2026</a:t>
            </a:r>
          </a:p>
        </p:txBody>
      </p:sp>
      <p:sp>
        <p:nvSpPr>
          <p:cNvPr id="182" name="2027"/>
          <p:cNvSpPr txBox="1"/>
          <p:nvPr/>
        </p:nvSpPr>
        <p:spPr>
          <a:xfrm>
            <a:off x="8336560" y="3139140"/>
            <a:ext cx="809803" cy="4610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a:solidFill>
                  <a:schemeClr val="accent1">
                    <a:lumOff val="-13575"/>
                  </a:schemeClr>
                </a:solidFill>
              </a:defRPr>
            </a:lvl1pPr>
          </a:lstStyle>
          <a:p>
            <a:pPr/>
            <a:r>
              <a:t>2027</a:t>
            </a:r>
          </a:p>
        </p:txBody>
      </p:sp>
      <p:sp>
        <p:nvSpPr>
          <p:cNvPr id="183" name="2028"/>
          <p:cNvSpPr txBox="1"/>
          <p:nvPr/>
        </p:nvSpPr>
        <p:spPr>
          <a:xfrm>
            <a:off x="10053195" y="3139140"/>
            <a:ext cx="809804" cy="4610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a:solidFill>
                  <a:schemeClr val="accent1">
                    <a:lumOff val="-13575"/>
                  </a:schemeClr>
                </a:solidFill>
              </a:defRPr>
            </a:lvl1pPr>
          </a:lstStyle>
          <a:p>
            <a:pPr/>
            <a:r>
              <a:t>2028</a:t>
            </a:r>
          </a:p>
        </p:txBody>
      </p:sp>
      <p:graphicFrame>
        <p:nvGraphicFramePr>
          <p:cNvPr id="184" name="Table 1"/>
          <p:cNvGraphicFramePr/>
          <p:nvPr/>
        </p:nvGraphicFramePr>
        <p:xfrm>
          <a:off x="12097994" y="2110215"/>
          <a:ext cx="11350638" cy="5951730"/>
        </p:xfrm>
        <a:graphic xmlns:a="http://schemas.openxmlformats.org/drawingml/2006/main">
          <a:graphicData uri="http://schemas.openxmlformats.org/drawingml/2006/table">
            <a:tbl>
              <a:tblPr firstCol="1" firstRow="0" lastCol="0" lastRow="0" bandCol="0" bandRow="0" rtl="0">
                <a:tableStyleId>{CF821DB8-F4EB-4A41-A1BA-3FCAFE7338EE}</a:tableStyleId>
              </a:tblPr>
              <a:tblGrid>
                <a:gridCol w="2635197"/>
                <a:gridCol w="1810502"/>
                <a:gridCol w="1349264"/>
                <a:gridCol w="1233217"/>
                <a:gridCol w="1552092"/>
                <a:gridCol w="1446599"/>
                <a:gridCol w="1311063"/>
              </a:tblGrid>
              <a:tr h="990896">
                <a:tc>
                  <a:txBody>
                    <a:bodyPr/>
                    <a:lstStyle/>
                    <a:p>
                      <a:pPr algn="ctr" defTabSz="914400">
                        <a:tabLst>
                          <a:tab pos="1663700" algn="l"/>
                        </a:tabLst>
                        <a:defRPr sz="2600">
                          <a:sym typeface="Helvetica Neue Medium"/>
                        </a:defRPr>
                      </a:pPr>
                    </a:p>
                  </a:txBody>
                  <a:tcPr marL="50800" marR="50800" marT="50800" marB="50800" anchor="ctr" anchorCtr="0" horzOverflow="overflow">
                    <a:lnL w="0">
                      <a:miter lim="400000"/>
                    </a:lnL>
                    <a:lnR w="0">
                      <a:miter lim="400000"/>
                    </a:lnR>
                    <a:lnT w="0">
                      <a:miter lim="400000"/>
                    </a:lnT>
                    <a:lnB w="0">
                      <a:miter lim="400000"/>
                    </a:lnB>
                    <a:noFill/>
                  </a:tcPr>
                </a:tc>
                <a:tc gridSpan="3">
                  <a:txBody>
                    <a:bodyPr/>
                    <a:lstStyle/>
                    <a:p>
                      <a:pPr algn="ctr" defTabSz="914400">
                        <a:tabLst>
                          <a:tab pos="1663700" algn="l"/>
                        </a:tabLst>
                        <a:defRPr sz="1800"/>
                      </a:pPr>
                      <a:r>
                        <a:rPr sz="2600">
                          <a:latin typeface="Helvetica Neue Medium"/>
                          <a:ea typeface="Helvetica Neue Medium"/>
                          <a:cs typeface="Helvetica Neue Medium"/>
                          <a:sym typeface="Helvetica Neue Medium"/>
                        </a:rPr>
                        <a:t>2023</a:t>
                      </a:r>
                    </a:p>
                  </a:txBody>
                  <a:tcPr marL="50800" marR="50800" marT="50800" marB="50800" anchor="ctr" anchorCtr="0" horzOverflow="overflow">
                    <a:lnL w="0">
                      <a:miter lim="400000"/>
                    </a:lnL>
                    <a:lnR w="0">
                      <a:miter lim="400000"/>
                    </a:lnR>
                    <a:lnT w="0">
                      <a:miter lim="400000"/>
                    </a:lnT>
                    <a:lnB w="0">
                      <a:miter lim="400000"/>
                    </a:lnB>
                    <a:noFill/>
                  </a:tcPr>
                </a:tc>
                <a:tc hMerge="1">
                  <a:tcPr/>
                </a:tc>
                <a:tc hMerge="1">
                  <a:tcPr/>
                </a:tc>
                <a:tc gridSpan="3">
                  <a:txBody>
                    <a:bodyPr/>
                    <a:lstStyle/>
                    <a:p>
                      <a:pPr algn="ctr" defTabSz="914400">
                        <a:tabLst>
                          <a:tab pos="1663700" algn="l"/>
                        </a:tabLst>
                        <a:defRPr sz="1800"/>
                      </a:pPr>
                      <a:r>
                        <a:rPr sz="2600">
                          <a:latin typeface="Helvetica Neue Medium"/>
                          <a:ea typeface="Helvetica Neue Medium"/>
                          <a:cs typeface="Helvetica Neue Medium"/>
                          <a:sym typeface="Helvetica Neue Medium"/>
                        </a:rPr>
                        <a:t>2024</a:t>
                      </a:r>
                    </a:p>
                  </a:txBody>
                  <a:tcPr marL="50800" marR="50800" marT="50800" marB="50800" anchor="ctr" anchorCtr="0" horzOverflow="overflow">
                    <a:lnL w="0">
                      <a:miter lim="400000"/>
                    </a:lnL>
                    <a:lnR w="0">
                      <a:miter lim="400000"/>
                    </a:lnR>
                    <a:lnT w="0">
                      <a:miter lim="400000"/>
                    </a:lnT>
                    <a:lnB w="0">
                      <a:miter lim="400000"/>
                    </a:lnB>
                    <a:noFill/>
                  </a:tcPr>
                </a:tc>
                <a:tc hMerge="1">
                  <a:tcPr/>
                </a:tc>
                <a:tc hMerge="1">
                  <a:tcPr/>
                </a:tc>
              </a:tr>
              <a:tr h="990896">
                <a:tc>
                  <a:txBody>
                    <a:bodyPr/>
                    <a:lstStyle/>
                    <a:p>
                      <a:pPr algn="ctr" defTabSz="914400">
                        <a:tabLst>
                          <a:tab pos="1663700" algn="l"/>
                        </a:tabLst>
                        <a:defRPr sz="1800"/>
                      </a:pPr>
                      <a:r>
                        <a:rPr sz="2600">
                          <a:sym typeface="Helvetica Neue Medium"/>
                        </a:rPr>
                        <a:t>Macchina</a:t>
                      </a:r>
                    </a:p>
                  </a:txBody>
                  <a:tcPr marL="50800" marR="50800" marT="50800" marB="50800" anchor="ctr" anchorCtr="0" horzOverflow="overflow">
                    <a:lnT w="0">
                      <a:miter lim="400000"/>
                    </a:lnT>
                    <a:solidFill>
                      <a:srgbClr val="FF9400"/>
                    </a:solidFill>
                  </a:tcPr>
                </a:tc>
                <a:tc>
                  <a:txBody>
                    <a:bodyPr/>
                    <a:lstStyle/>
                    <a:p>
                      <a:pPr algn="ctr" defTabSz="914400">
                        <a:tabLst>
                          <a:tab pos="1663700" algn="l"/>
                        </a:tabLst>
                        <a:defRPr sz="1800"/>
                      </a:pPr>
                      <a:r>
                        <a:rPr sz="2600">
                          <a:latin typeface="Helvetica Neue Medium"/>
                          <a:ea typeface="Helvetica Neue Medium"/>
                          <a:cs typeface="Helvetica Neue Medium"/>
                          <a:sym typeface="Helvetica Neue Medium"/>
                        </a:rPr>
                        <a:t>Allocato (h)</a:t>
                      </a:r>
                    </a:p>
                  </a:txBody>
                  <a:tcPr marL="50800" marR="50800" marT="50800" marB="50800" anchor="ctr" anchorCtr="0" horzOverflow="overflow">
                    <a:lnT w="0">
                      <a:miter lim="400000"/>
                    </a:lnT>
                    <a:solidFill>
                      <a:srgbClr val="FF9400"/>
                    </a:solidFill>
                  </a:tcPr>
                </a:tc>
                <a:tc>
                  <a:txBody>
                    <a:bodyPr/>
                    <a:lstStyle/>
                    <a:p>
                      <a:pPr algn="ctr" defTabSz="914400">
                        <a:tabLst>
                          <a:tab pos="1663700" algn="l"/>
                        </a:tabLst>
                        <a:defRPr sz="1800"/>
                      </a:pPr>
                      <a:r>
                        <a:rPr sz="2600">
                          <a:latin typeface="Helvetica Neue Medium"/>
                          <a:ea typeface="Helvetica Neue Medium"/>
                          <a:cs typeface="Helvetica Neue Medium"/>
                          <a:sym typeface="Helvetica Neue Medium"/>
                        </a:rPr>
                        <a:t>Usato (h)</a:t>
                      </a:r>
                    </a:p>
                  </a:txBody>
                  <a:tcPr marL="50800" marR="50800" marT="50800" marB="50800" anchor="ctr" anchorCtr="0" horzOverflow="overflow">
                    <a:lnT w="0">
                      <a:miter lim="400000"/>
                    </a:lnT>
                    <a:solidFill>
                      <a:srgbClr val="FF9400"/>
                    </a:solidFill>
                  </a:tcPr>
                </a:tc>
                <a:tc>
                  <a:txBody>
                    <a:bodyPr/>
                    <a:lstStyle/>
                    <a:p>
                      <a:pPr algn="ctr" defTabSz="914400">
                        <a:tabLst>
                          <a:tab pos="1663700" algn="l"/>
                        </a:tabLst>
                        <a:defRPr sz="1800"/>
                      </a:pPr>
                      <a:r>
                        <a:rPr sz="2600">
                          <a:latin typeface="Helvetica Neue Medium"/>
                          <a:ea typeface="Helvetica Neue Medium"/>
                          <a:cs typeface="Helvetica Neue Medium"/>
                          <a:sym typeface="Helvetica Neue Medium"/>
                        </a:rPr>
                        <a:t>%</a:t>
                      </a:r>
                    </a:p>
                  </a:txBody>
                  <a:tcPr marL="50800" marR="50800" marT="50800" marB="50800" anchor="ctr" anchorCtr="0" horzOverflow="overflow">
                    <a:lnT w="0">
                      <a:miter lim="400000"/>
                    </a:lnT>
                    <a:solidFill>
                      <a:srgbClr val="FF9400"/>
                    </a:solidFill>
                  </a:tcPr>
                </a:tc>
                <a:tc>
                  <a:txBody>
                    <a:bodyPr/>
                    <a:lstStyle/>
                    <a:p>
                      <a:pPr algn="ctr" defTabSz="914400">
                        <a:tabLst>
                          <a:tab pos="1663700" algn="l"/>
                        </a:tabLst>
                        <a:defRPr sz="1800"/>
                      </a:pPr>
                      <a:r>
                        <a:rPr sz="2600">
                          <a:latin typeface="Helvetica Neue Medium"/>
                          <a:ea typeface="Helvetica Neue Medium"/>
                          <a:cs typeface="Helvetica Neue Medium"/>
                          <a:sym typeface="Helvetica Neue Medium"/>
                        </a:rPr>
                        <a:t>Allocato (h)</a:t>
                      </a:r>
                    </a:p>
                  </a:txBody>
                  <a:tcPr marL="50800" marR="50800" marT="50800" marB="50800" anchor="ctr" anchorCtr="0" horzOverflow="overflow">
                    <a:lnT w="0">
                      <a:miter lim="400000"/>
                    </a:lnT>
                    <a:solidFill>
                      <a:srgbClr val="FF9400"/>
                    </a:solidFill>
                  </a:tcPr>
                </a:tc>
                <a:tc>
                  <a:txBody>
                    <a:bodyPr/>
                    <a:lstStyle/>
                    <a:p>
                      <a:pPr algn="ctr" defTabSz="914400">
                        <a:tabLst>
                          <a:tab pos="1663700" algn="l"/>
                        </a:tabLst>
                        <a:defRPr sz="1800"/>
                      </a:pPr>
                      <a:r>
                        <a:rPr sz="2600">
                          <a:latin typeface="Helvetica Neue Medium"/>
                          <a:ea typeface="Helvetica Neue Medium"/>
                          <a:cs typeface="Helvetica Neue Medium"/>
                          <a:sym typeface="Helvetica Neue Medium"/>
                        </a:rPr>
                        <a:t>Usato (h)</a:t>
                      </a:r>
                    </a:p>
                  </a:txBody>
                  <a:tcPr marL="50800" marR="50800" marT="50800" marB="50800" anchor="ctr" anchorCtr="0" horzOverflow="overflow">
                    <a:lnT w="0">
                      <a:miter lim="400000"/>
                    </a:lnT>
                    <a:solidFill>
                      <a:srgbClr val="FF9400"/>
                    </a:solidFill>
                  </a:tcPr>
                </a:tc>
                <a:tc>
                  <a:txBody>
                    <a:bodyPr/>
                    <a:lstStyle/>
                    <a:p>
                      <a:pPr algn="ctr" defTabSz="914400">
                        <a:tabLst>
                          <a:tab pos="1663700" algn="l"/>
                        </a:tabLst>
                        <a:defRPr sz="1800"/>
                      </a:pPr>
                      <a:r>
                        <a:rPr sz="2600">
                          <a:latin typeface="Helvetica Neue Medium"/>
                          <a:ea typeface="Helvetica Neue Medium"/>
                          <a:cs typeface="Helvetica Neue Medium"/>
                          <a:sym typeface="Helvetica Neue Medium"/>
                        </a:rPr>
                        <a:t>%</a:t>
                      </a:r>
                    </a:p>
                  </a:txBody>
                  <a:tcPr marL="50800" marR="50800" marT="50800" marB="50800" anchor="ctr" anchorCtr="0" horzOverflow="overflow">
                    <a:lnT w="0">
                      <a:miter lim="400000"/>
                    </a:lnT>
                    <a:solidFill>
                      <a:srgbClr val="FF9400"/>
                    </a:solidFill>
                  </a:tcPr>
                </a:tc>
              </a:tr>
              <a:tr h="990896">
                <a:tc>
                  <a:txBody>
                    <a:bodyPr/>
                    <a:lstStyle/>
                    <a:p>
                      <a:pPr algn="ctr" defTabSz="914400">
                        <a:tabLst>
                          <a:tab pos="1663700" algn="l"/>
                        </a:tabLst>
                        <a:defRPr sz="1800"/>
                      </a:pPr>
                      <a:r>
                        <a:rPr sz="2600">
                          <a:sym typeface="Helvetica Neue Medium"/>
                        </a:rPr>
                        <a:t>Marconi 100</a:t>
                      </a:r>
                    </a:p>
                  </a:txBody>
                  <a:tcPr marL="50800" marR="50800" marT="50800" marB="50800" anchor="ctr" anchorCtr="0" horzOverflow="overflow"/>
                </a:tc>
                <a:tc>
                  <a:txBody>
                    <a:bodyPr/>
                    <a:lstStyle/>
                    <a:p>
                      <a:pPr algn="ctr" defTabSz="914400">
                        <a:defRPr sz="1800"/>
                      </a:pPr>
                      <a:r>
                        <a:rPr sz="2600"/>
                        <a:t>1000</a:t>
                      </a:r>
                    </a:p>
                  </a:txBody>
                  <a:tcPr marL="50800" marR="50800" marT="50800" marB="50800" anchor="ctr" anchorCtr="0" horzOverflow="overflow"/>
                </a:tc>
                <a:tc>
                  <a:txBody>
                    <a:bodyPr/>
                    <a:lstStyle/>
                    <a:p>
                      <a:pPr algn="ctr" defTabSz="914400">
                        <a:defRPr sz="1800"/>
                      </a:pPr>
                      <a:r>
                        <a:rPr sz="2600"/>
                        <a:t>1440</a:t>
                      </a:r>
                    </a:p>
                  </a:txBody>
                  <a:tcPr marL="50800" marR="50800" marT="50800" marB="50800" anchor="ctr" anchorCtr="0" horzOverflow="overflow"/>
                </a:tc>
                <a:tc>
                  <a:txBody>
                    <a:bodyPr/>
                    <a:lstStyle/>
                    <a:p>
                      <a:pPr algn="ctr" defTabSz="914400">
                        <a:defRPr sz="1800"/>
                      </a:pPr>
                      <a:r>
                        <a:rPr sz="2600"/>
                        <a:t>144%</a:t>
                      </a:r>
                    </a:p>
                  </a:txBody>
                  <a:tcPr marL="50800" marR="50800" marT="50800" marB="50800" anchor="ctr" anchorCtr="0" horzOverflow="overflow"/>
                </a:tc>
                <a:tc>
                  <a:txBody>
                    <a:bodyPr/>
                    <a:lstStyle/>
                    <a:p>
                      <a:pPr algn="ctr" defTabSz="914400">
                        <a:defRPr sz="1800"/>
                      </a:pPr>
                      <a:r>
                        <a:rPr sz="2600"/>
                        <a:t>28730</a:t>
                      </a:r>
                    </a:p>
                  </a:txBody>
                  <a:tcPr marL="50800" marR="50800" marT="50800" marB="50800" anchor="ctr" anchorCtr="0" horzOverflow="overflow"/>
                </a:tc>
                <a:tc>
                  <a:txBody>
                    <a:bodyPr/>
                    <a:lstStyle/>
                    <a:p>
                      <a:pPr algn="ctr" defTabSz="914400">
                        <a:defRPr sz="1800"/>
                      </a:pPr>
                      <a:r>
                        <a:rPr sz="2600"/>
                        <a:t>28760</a:t>
                      </a:r>
                    </a:p>
                  </a:txBody>
                  <a:tcPr marL="50800" marR="50800" marT="50800" marB="50800" anchor="ctr" anchorCtr="0" horzOverflow="overflow"/>
                </a:tc>
                <a:tc>
                  <a:txBody>
                    <a:bodyPr/>
                    <a:lstStyle/>
                    <a:p>
                      <a:pPr algn="ctr" defTabSz="914400">
                        <a:defRPr sz="1800"/>
                      </a:pPr>
                      <a:r>
                        <a:rPr sz="2600"/>
                        <a:t>100%</a:t>
                      </a:r>
                    </a:p>
                  </a:txBody>
                  <a:tcPr marL="50800" marR="50800" marT="50800" marB="50800" anchor="ctr" anchorCtr="0" horzOverflow="overflow"/>
                </a:tc>
              </a:tr>
              <a:tr h="990896">
                <a:tc>
                  <a:txBody>
                    <a:bodyPr/>
                    <a:lstStyle/>
                    <a:p>
                      <a:pPr algn="ctr" defTabSz="914400">
                        <a:tabLst>
                          <a:tab pos="1663700" algn="l"/>
                        </a:tabLst>
                        <a:defRPr sz="1800"/>
                      </a:pPr>
                      <a:r>
                        <a:rPr sz="2600">
                          <a:sym typeface="Helvetica Neue Medium"/>
                        </a:rPr>
                        <a:t>Galileo 100</a:t>
                      </a:r>
                    </a:p>
                  </a:txBody>
                  <a:tcPr marL="50800" marR="50800" marT="50800" marB="50800" anchor="ctr" anchorCtr="0" horzOverflow="overflow"/>
                </a:tc>
                <a:tc>
                  <a:txBody>
                    <a:bodyPr/>
                    <a:lstStyle/>
                    <a:p>
                      <a:pPr algn="ctr" defTabSz="914400">
                        <a:defRPr sz="1800"/>
                      </a:pPr>
                      <a:r>
                        <a:rPr sz="2600"/>
                        <a:t>500000</a:t>
                      </a:r>
                    </a:p>
                  </a:txBody>
                  <a:tcPr marL="50800" marR="50800" marT="50800" marB="50800" anchor="ctr" anchorCtr="0" horzOverflow="overflow"/>
                </a:tc>
                <a:tc>
                  <a:txBody>
                    <a:bodyPr/>
                    <a:lstStyle/>
                    <a:p>
                      <a:pPr algn="ctr" defTabSz="914400">
                        <a:defRPr sz="1800"/>
                      </a:pPr>
                      <a:r>
                        <a:rPr sz="2600"/>
                        <a:t>548306</a:t>
                      </a:r>
                    </a:p>
                  </a:txBody>
                  <a:tcPr marL="50800" marR="50800" marT="50800" marB="50800" anchor="ctr" anchorCtr="0" horzOverflow="overflow"/>
                </a:tc>
                <a:tc>
                  <a:txBody>
                    <a:bodyPr/>
                    <a:lstStyle/>
                    <a:p>
                      <a:pPr algn="ctr" defTabSz="914400">
                        <a:defRPr sz="1800"/>
                      </a:pPr>
                      <a:r>
                        <a:rPr sz="2600"/>
                        <a:t>110%</a:t>
                      </a:r>
                    </a:p>
                  </a:txBody>
                  <a:tcPr marL="50800" marR="50800" marT="50800" marB="50800" anchor="ctr" anchorCtr="0" horzOverflow="overflow"/>
                </a:tc>
                <a:tc>
                  <a:txBody>
                    <a:bodyPr/>
                    <a:lstStyle/>
                    <a:p>
                      <a:pPr algn="ctr" defTabSz="914400">
                        <a:defRPr sz="1800"/>
                      </a:pPr>
                      <a:r>
                        <a:rPr sz="2600"/>
                        <a:t>230000</a:t>
                      </a:r>
                    </a:p>
                  </a:txBody>
                  <a:tcPr marL="50800" marR="50800" marT="50800" marB="50800" anchor="ctr" anchorCtr="0" horzOverflow="overflow"/>
                </a:tc>
                <a:tc>
                  <a:txBody>
                    <a:bodyPr/>
                    <a:lstStyle/>
                    <a:p>
                      <a:pPr algn="ctr" defTabSz="914400">
                        <a:defRPr sz="1800"/>
                      </a:pPr>
                      <a:r>
                        <a:rPr sz="2600"/>
                        <a:t>12122</a:t>
                      </a:r>
                    </a:p>
                  </a:txBody>
                  <a:tcPr marL="50800" marR="50800" marT="50800" marB="50800" anchor="ctr" anchorCtr="0" horzOverflow="overflow"/>
                </a:tc>
                <a:tc>
                  <a:txBody>
                    <a:bodyPr/>
                    <a:lstStyle/>
                    <a:p>
                      <a:pPr algn="ctr" defTabSz="914400">
                        <a:defRPr sz="1800"/>
                      </a:pPr>
                      <a:r>
                        <a:rPr sz="2600"/>
                        <a:t>5%</a:t>
                      </a:r>
                    </a:p>
                  </a:txBody>
                  <a:tcPr marL="50800" marR="50800" marT="50800" marB="50800" anchor="ctr" anchorCtr="0" horzOverflow="overflow"/>
                </a:tc>
              </a:tr>
              <a:tr h="990896">
                <a:tc>
                  <a:txBody>
                    <a:bodyPr/>
                    <a:lstStyle/>
                    <a:p>
                      <a:pPr algn="ctr" defTabSz="914400">
                        <a:tabLst>
                          <a:tab pos="1663700" algn="l"/>
                        </a:tabLst>
                        <a:defRPr sz="1800"/>
                      </a:pPr>
                      <a:r>
                        <a:rPr sz="2600">
                          <a:sym typeface="Helvetica Neue Medium"/>
                        </a:rPr>
                        <a:t>Leonardo B</a:t>
                      </a:r>
                    </a:p>
                  </a:txBody>
                  <a:tcPr marL="50800" marR="50800" marT="50800" marB="50800" anchor="ctr" anchorCtr="0" horzOverflow="overflow"/>
                </a:tc>
                <a:tc>
                  <a:txBody>
                    <a:bodyPr/>
                    <a:lstStyle/>
                    <a:p>
                      <a:pPr algn="ctr" defTabSz="914400">
                        <a:defRPr sz="1800"/>
                      </a:pPr>
                      <a:r>
                        <a:rPr sz="2600"/>
                        <a:t>13000</a:t>
                      </a:r>
                    </a:p>
                  </a:txBody>
                  <a:tcPr marL="50800" marR="50800" marT="50800" marB="50800" anchor="ctr" anchorCtr="0" horzOverflow="overflow"/>
                </a:tc>
                <a:tc>
                  <a:txBody>
                    <a:bodyPr/>
                    <a:lstStyle/>
                    <a:p>
                      <a:pPr algn="ctr" defTabSz="914400">
                        <a:defRPr sz="1800"/>
                      </a:pPr>
                      <a:r>
                        <a:rPr sz="2600"/>
                        <a:t>17848</a:t>
                      </a:r>
                    </a:p>
                  </a:txBody>
                  <a:tcPr marL="50800" marR="50800" marT="50800" marB="50800" anchor="ctr" anchorCtr="0" horzOverflow="overflow"/>
                </a:tc>
                <a:tc>
                  <a:txBody>
                    <a:bodyPr/>
                    <a:lstStyle/>
                    <a:p>
                      <a:pPr algn="ctr" defTabSz="914400">
                        <a:defRPr sz="1800"/>
                      </a:pPr>
                      <a:r>
                        <a:rPr sz="2600"/>
                        <a:t>137%</a:t>
                      </a:r>
                    </a:p>
                  </a:txBody>
                  <a:tcPr marL="50800" marR="50800" marT="50800" marB="50800" anchor="ctr" anchorCtr="0" horzOverflow="overflow"/>
                </a:tc>
                <a:tc>
                  <a:txBody>
                    <a:bodyPr/>
                    <a:lstStyle/>
                    <a:p>
                      <a:pPr algn="ctr" defTabSz="914400">
                        <a:defRPr sz="1800"/>
                      </a:pPr>
                      <a:r>
                        <a:rPr sz="2600"/>
                        <a:t>1000</a:t>
                      </a:r>
                    </a:p>
                  </a:txBody>
                  <a:tcPr marL="50800" marR="50800" marT="50800" marB="50800" anchor="ctr" anchorCtr="0" horzOverflow="overflow"/>
                </a:tc>
                <a:tc>
                  <a:txBody>
                    <a:bodyPr/>
                    <a:lstStyle/>
                    <a:p>
                      <a:pPr algn="ctr" defTabSz="914400">
                        <a:defRPr sz="1800"/>
                      </a:pPr>
                      <a:r>
                        <a:rPr sz="2600"/>
                        <a:t>0</a:t>
                      </a:r>
                    </a:p>
                  </a:txBody>
                  <a:tcPr marL="50800" marR="50800" marT="50800" marB="50800" anchor="ctr" anchorCtr="0" horzOverflow="overflow"/>
                </a:tc>
                <a:tc>
                  <a:txBody>
                    <a:bodyPr/>
                    <a:lstStyle/>
                    <a:p>
                      <a:pPr algn="ctr" defTabSz="914400">
                        <a:defRPr sz="1800"/>
                      </a:pPr>
                      <a:r>
                        <a:rPr sz="2600"/>
                        <a:t>0%</a:t>
                      </a:r>
                    </a:p>
                  </a:txBody>
                  <a:tcPr marL="50800" marR="50800" marT="50800" marB="50800" anchor="ctr" anchorCtr="0" horzOverflow="overflow"/>
                </a:tc>
              </a:tr>
              <a:tr h="990896">
                <a:tc>
                  <a:txBody>
                    <a:bodyPr/>
                    <a:lstStyle/>
                    <a:p>
                      <a:pPr algn="ctr" defTabSz="914400">
                        <a:tabLst>
                          <a:tab pos="1663700" algn="l"/>
                        </a:tabLst>
                        <a:defRPr sz="1800"/>
                      </a:pPr>
                      <a:r>
                        <a:rPr sz="2600">
                          <a:sym typeface="Helvetica Neue Medium"/>
                        </a:rPr>
                        <a:t>ReCas</a:t>
                      </a:r>
                    </a:p>
                  </a:txBody>
                  <a:tcPr marL="50800" marR="50800" marT="50800" marB="50800" anchor="ctr" anchorCtr="0" horzOverflow="overflow"/>
                </a:tc>
                <a:tc>
                  <a:txBody>
                    <a:bodyPr/>
                    <a:lstStyle/>
                    <a:p>
                      <a:pPr algn="ctr" defTabSz="914400">
                        <a:defRPr sz="1800"/>
                      </a:pPr>
                      <a:r>
                        <a:rPr sz="2600"/>
                        <a:t>200000</a:t>
                      </a:r>
                    </a:p>
                  </a:txBody>
                  <a:tcPr marL="50800" marR="50800" marT="50800" marB="50800" anchor="ctr" anchorCtr="0" horzOverflow="overflow"/>
                </a:tc>
                <a:tc>
                  <a:txBody>
                    <a:bodyPr/>
                    <a:lstStyle/>
                    <a:p>
                      <a:pPr algn="ctr" defTabSz="914400">
                        <a:defRPr sz="1800"/>
                      </a:pPr>
                      <a:r>
                        <a:rPr sz="2600"/>
                        <a:t>199450</a:t>
                      </a:r>
                    </a:p>
                  </a:txBody>
                  <a:tcPr marL="50800" marR="50800" marT="50800" marB="50800" anchor="ctr" anchorCtr="0" horzOverflow="overflow"/>
                </a:tc>
                <a:tc>
                  <a:txBody>
                    <a:bodyPr/>
                    <a:lstStyle/>
                    <a:p>
                      <a:pPr algn="ctr" defTabSz="914400">
                        <a:defRPr sz="1800"/>
                      </a:pPr>
                      <a:r>
                        <a:rPr sz="2600"/>
                        <a:t>100%</a:t>
                      </a:r>
                    </a:p>
                  </a:txBody>
                  <a:tcPr marL="50800" marR="50800" marT="50800" marB="50800" anchor="ctr" anchorCtr="0" horzOverflow="overflow"/>
                </a:tc>
                <a:tc>
                  <a:txBody>
                    <a:bodyPr/>
                    <a:lstStyle/>
                    <a:p>
                      <a:pPr algn="ctr" defTabSz="914400">
                        <a:defRPr sz="1800"/>
                      </a:pPr>
                      <a:r>
                        <a:rPr sz="2600"/>
                        <a:t>200000</a:t>
                      </a:r>
                    </a:p>
                  </a:txBody>
                  <a:tcPr marL="50800" marR="50800" marT="50800" marB="50800" anchor="ctr" anchorCtr="0" horzOverflow="overflow"/>
                </a:tc>
                <a:tc>
                  <a:txBody>
                    <a:bodyPr/>
                    <a:lstStyle/>
                    <a:p>
                      <a:pPr algn="ctr" defTabSz="914400">
                        <a:defRPr sz="1800"/>
                      </a:pPr>
                      <a:r>
                        <a:rPr sz="2600"/>
                        <a:t>199630</a:t>
                      </a:r>
                    </a:p>
                  </a:txBody>
                  <a:tcPr marL="50800" marR="50800" marT="50800" marB="50800" anchor="ctr" anchorCtr="0" horzOverflow="overflow"/>
                </a:tc>
                <a:tc>
                  <a:txBody>
                    <a:bodyPr/>
                    <a:lstStyle/>
                    <a:p>
                      <a:pPr algn="ctr" defTabSz="914400">
                        <a:defRPr sz="1800"/>
                      </a:pPr>
                      <a:r>
                        <a:rPr sz="2600"/>
                        <a:t>100%</a:t>
                      </a:r>
                    </a:p>
                  </a:txBody>
                  <a:tcPr marL="50800" marR="50800" marT="50800" marB="50800" anchor="ctr" anchorCtr="0" horzOverflow="overflow"/>
                </a:tc>
              </a:tr>
            </a:tbl>
          </a:graphicData>
        </a:graphic>
      </p:graphicFrame>
      <p:sp>
        <p:nvSpPr>
          <p:cNvPr id="185" name="Calcolo al CINECA e ReCas usato per:…"/>
          <p:cNvSpPr txBox="1"/>
          <p:nvPr/>
        </p:nvSpPr>
        <p:spPr>
          <a:xfrm>
            <a:off x="2911650" y="9231593"/>
            <a:ext cx="8500111" cy="28928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10000"/>
              </a:lnSpc>
              <a:defRPr sz="2800">
                <a:solidFill>
                  <a:srgbClr val="000000"/>
                </a:solidFill>
                <a:latin typeface="Helvetica Neue Light"/>
                <a:ea typeface="Helvetica Neue Light"/>
                <a:cs typeface="Helvetica Neue Light"/>
                <a:sym typeface="Helvetica Neue Light"/>
              </a:defRPr>
            </a:pPr>
            <a:r>
              <a:t>Calcolo al CINECA e ReCas usato per:</a:t>
            </a:r>
          </a:p>
          <a:p>
            <a:pPr marL="304800" indent="-304800">
              <a:lnSpc>
                <a:spcPct val="110000"/>
              </a:lnSpc>
              <a:buSzPct val="123000"/>
              <a:buChar char="•"/>
              <a:defRPr sz="2800">
                <a:solidFill>
                  <a:srgbClr val="000000"/>
                </a:solidFill>
                <a:latin typeface="Helvetica Neue Light"/>
                <a:ea typeface="Helvetica Neue Light"/>
                <a:cs typeface="Helvetica Neue Light"/>
                <a:sym typeface="Helvetica Neue Light"/>
              </a:defRPr>
            </a:pPr>
            <a:r>
              <a:t>simulazioni per BAO Linear Point (Padova)</a:t>
            </a:r>
          </a:p>
          <a:p>
            <a:pPr marL="304800" indent="-304800">
              <a:lnSpc>
                <a:spcPct val="110000"/>
              </a:lnSpc>
              <a:buSzPct val="123000"/>
              <a:buChar char="•"/>
              <a:defRPr sz="2800">
                <a:solidFill>
                  <a:srgbClr val="000000"/>
                </a:solidFill>
                <a:latin typeface="Helvetica Neue Light"/>
                <a:ea typeface="Helvetica Neue Light"/>
                <a:cs typeface="Helvetica Neue Light"/>
                <a:sym typeface="Helvetica Neue Light"/>
              </a:defRPr>
            </a:pPr>
            <a:r>
              <a:t>XCMB Likelihood (Ferrara, Bologna)</a:t>
            </a:r>
          </a:p>
          <a:p>
            <a:pPr marL="304800" indent="-304800">
              <a:lnSpc>
                <a:spcPct val="110000"/>
              </a:lnSpc>
              <a:buSzPct val="123000"/>
              <a:buChar char="•"/>
              <a:defRPr sz="2800">
                <a:solidFill>
                  <a:srgbClr val="000000"/>
                </a:solidFill>
                <a:latin typeface="Helvetica Neue Light"/>
                <a:ea typeface="Helvetica Neue Light"/>
                <a:cs typeface="Helvetica Neue Light"/>
                <a:sym typeface="Helvetica Neue Light"/>
              </a:defRPr>
            </a:pPr>
            <a:r>
              <a:t>simulazioni per XCMB (Ferrara, Padova, Bologna)</a:t>
            </a:r>
          </a:p>
          <a:p>
            <a:pPr marL="304800" indent="-304800">
              <a:lnSpc>
                <a:spcPct val="110000"/>
              </a:lnSpc>
              <a:buSzPct val="123000"/>
              <a:buChar char="•"/>
              <a:defRPr sz="2800">
                <a:solidFill>
                  <a:srgbClr val="000000"/>
                </a:solidFill>
                <a:latin typeface="Helvetica Neue Light"/>
                <a:ea typeface="Helvetica Neue Light"/>
                <a:cs typeface="Helvetica Neue Light"/>
                <a:sym typeface="Helvetica Neue Light"/>
              </a:defRPr>
            </a:pPr>
            <a:r>
              <a:t>Purity and Completeness analysis (Galaxy Clustering)</a:t>
            </a:r>
          </a:p>
          <a:p>
            <a:pPr marL="304800" indent="-304800">
              <a:lnSpc>
                <a:spcPct val="110000"/>
              </a:lnSpc>
              <a:buSzPct val="123000"/>
              <a:buChar char="•"/>
              <a:defRPr sz="2800">
                <a:solidFill>
                  <a:srgbClr val="000000"/>
                </a:solidFill>
                <a:latin typeface="Helvetica Neue Light"/>
                <a:ea typeface="Helvetica Neue Light"/>
                <a:cs typeface="Helvetica Neue Light"/>
                <a:sym typeface="Helvetica Neue Light"/>
              </a:defRPr>
            </a:pPr>
            <a:r>
              <a:t>Covariances</a:t>
            </a:r>
          </a:p>
        </p:txBody>
      </p:sp>
      <p:sp>
        <p:nvSpPr>
          <p:cNvPr id="186" name="Stiamo valutando se “rilasciare” la CPU allocata al CINECA e non utilizzata nel 2024"/>
          <p:cNvSpPr txBox="1"/>
          <p:nvPr/>
        </p:nvSpPr>
        <p:spPr>
          <a:xfrm>
            <a:off x="14625707" y="9889412"/>
            <a:ext cx="8031304" cy="10053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solidFill>
                  <a:schemeClr val="accent1">
                    <a:lumOff val="-13575"/>
                  </a:schemeClr>
                </a:solidFill>
              </a:defRPr>
            </a:lvl1pPr>
          </a:lstStyle>
          <a:p>
            <a:pPr/>
            <a:r>
              <a:t>Stiamo valutando se “rilasciare” la CPU allocata al CINECA e non utilizzata nel 2024</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8" name="Google Shape;253;p34" descr="Google Shape;253;p34"/>
          <p:cNvPicPr>
            <a:picLocks noChangeAspect="1"/>
          </p:cNvPicPr>
          <p:nvPr/>
        </p:nvPicPr>
        <p:blipFill>
          <a:blip r:embed="rId2">
            <a:extLst/>
          </a:blip>
          <a:srcRect l="0" t="129" r="0" b="139"/>
          <a:stretch>
            <a:fillRect/>
          </a:stretch>
        </p:blipFill>
        <p:spPr>
          <a:xfrm>
            <a:off x="9596933" y="7564385"/>
            <a:ext cx="5547157" cy="5436415"/>
          </a:xfrm>
          <a:prstGeom prst="rect">
            <a:avLst/>
          </a:prstGeom>
          <a:ln w="12700">
            <a:miter lim="400000"/>
          </a:ln>
        </p:spPr>
      </p:pic>
      <p:sp>
        <p:nvSpPr>
          <p:cNvPr id="189" name="Google Shape;254;p34"/>
          <p:cNvSpPr txBox="1"/>
          <p:nvPr>
            <p:ph type="title"/>
          </p:nvPr>
        </p:nvSpPr>
        <p:spPr>
          <a:xfrm>
            <a:off x="1940401" y="-63201"/>
            <a:ext cx="20503199" cy="1427201"/>
          </a:xfrm>
          <a:prstGeom prst="rect">
            <a:avLst/>
          </a:prstGeom>
        </p:spPr>
        <p:txBody>
          <a:bodyPr/>
          <a:lstStyle>
            <a:lvl1pPr>
              <a:defRPr sz="6000"/>
            </a:lvl1pPr>
          </a:lstStyle>
          <a:p>
            <a:pPr/>
            <a:r>
              <a:t>Power spectra and covariances: EuclidLargeMocks</a:t>
            </a:r>
          </a:p>
        </p:txBody>
      </p:sp>
      <p:pic>
        <p:nvPicPr>
          <p:cNvPr id="190" name="Google Shape;256;p34" descr="Google Shape;256;p34"/>
          <p:cNvPicPr>
            <a:picLocks noChangeAspect="1"/>
          </p:cNvPicPr>
          <p:nvPr/>
        </p:nvPicPr>
        <p:blipFill>
          <a:blip r:embed="rId3">
            <a:extLst/>
          </a:blip>
          <a:stretch>
            <a:fillRect/>
          </a:stretch>
        </p:blipFill>
        <p:spPr>
          <a:xfrm>
            <a:off x="618332" y="6773836"/>
            <a:ext cx="8797334" cy="6714303"/>
          </a:xfrm>
          <a:prstGeom prst="rect">
            <a:avLst/>
          </a:prstGeom>
          <a:ln w="12700">
            <a:miter lim="400000"/>
          </a:ln>
        </p:spPr>
      </p:pic>
      <p:sp>
        <p:nvSpPr>
          <p:cNvPr id="191" name="Google Shape;258;p34"/>
          <p:cNvSpPr txBox="1"/>
          <p:nvPr/>
        </p:nvSpPr>
        <p:spPr>
          <a:xfrm>
            <a:off x="10576733" y="12751999"/>
            <a:ext cx="5015198" cy="1033701"/>
          </a:xfrm>
          <a:prstGeom prst="rect">
            <a:avLst/>
          </a:prstGeom>
          <a:ln w="12700">
            <a:miter lim="400000"/>
          </a:ln>
          <a:extLst>
            <a:ext uri="{C572A759-6A51-4108-AA02-DFA0A04FC94B}">
              <ma14:wrappingTextBoxFlag xmlns:ma14="http://schemas.microsoft.com/office/mac/drawingml/2011/main" val="1"/>
            </a:ext>
          </a:extLst>
        </p:spPr>
        <p:txBody>
          <a:bodyPr lIns="243799" tIns="243799" rIns="243799" bIns="243799">
            <a:spAutoFit/>
          </a:bodyPr>
          <a:lstStyle/>
          <a:p>
            <a:pPr defTabSz="2438400">
              <a:defRPr sz="3600">
                <a:solidFill>
                  <a:srgbClr val="595959"/>
                </a:solidFill>
                <a:latin typeface="Lato"/>
                <a:ea typeface="Lato"/>
                <a:cs typeface="Lato"/>
                <a:sym typeface="Lato"/>
              </a:defRPr>
            </a:pPr>
            <a:r>
              <a:t>Up to </a:t>
            </a:r>
            <a:r>
              <a:rPr i="1"/>
              <a:t>k</a:t>
            </a:r>
            <a:r>
              <a:t> = 0.27 h/Mpc</a:t>
            </a:r>
          </a:p>
        </p:txBody>
      </p:sp>
      <p:sp>
        <p:nvSpPr>
          <p:cNvPr id="192" name="Google Shape;259;p34"/>
          <p:cNvSpPr txBox="1"/>
          <p:nvPr/>
        </p:nvSpPr>
        <p:spPr>
          <a:xfrm>
            <a:off x="379929" y="6035066"/>
            <a:ext cx="5657601" cy="1006044"/>
          </a:xfrm>
          <a:prstGeom prst="rect">
            <a:avLst/>
          </a:prstGeom>
          <a:ln w="12700">
            <a:miter lim="400000"/>
          </a:ln>
          <a:extLst>
            <a:ext uri="{C572A759-6A51-4108-AA02-DFA0A04FC94B}">
              <ma14:wrappingTextBoxFlag xmlns:ma14="http://schemas.microsoft.com/office/mac/drawingml/2011/main" val="1"/>
            </a:ext>
          </a:extLst>
        </p:spPr>
        <p:txBody>
          <a:bodyPr lIns="243799" tIns="243799" rIns="243799" bIns="243799">
            <a:spAutoFit/>
          </a:bodyPr>
          <a:lstStyle>
            <a:lvl1pPr defTabSz="2438400">
              <a:defRPr sz="3600">
                <a:solidFill>
                  <a:srgbClr val="000000"/>
                </a:solidFill>
                <a:latin typeface="Arial"/>
                <a:ea typeface="Arial"/>
                <a:cs typeface="Arial"/>
                <a:sym typeface="Arial"/>
              </a:defRPr>
            </a:lvl1pPr>
          </a:lstStyle>
          <a:p>
            <a:pPr/>
            <a:r>
              <a:t>0.9&lt; z &lt;1.1, 925 mocks</a:t>
            </a:r>
          </a:p>
        </p:txBody>
      </p:sp>
      <p:sp>
        <p:nvSpPr>
          <p:cNvPr id="193" name="Pinocchio lightcones…"/>
          <p:cNvSpPr txBox="1"/>
          <p:nvPr>
            <p:ph type="body" sz="quarter" idx="1"/>
          </p:nvPr>
        </p:nvSpPr>
        <p:spPr>
          <a:xfrm>
            <a:off x="357066" y="2210992"/>
            <a:ext cx="10600343" cy="4443201"/>
          </a:xfrm>
          <a:prstGeom prst="rect">
            <a:avLst/>
          </a:prstGeom>
        </p:spPr>
        <p:txBody>
          <a:bodyPr/>
          <a:lstStyle/>
          <a:p>
            <a:pPr marL="0" indent="0">
              <a:buSzTx/>
              <a:buNone/>
              <a:defRPr b="1">
                <a:solidFill>
                  <a:srgbClr val="1A9988"/>
                </a:solidFill>
              </a:defRPr>
            </a:pPr>
            <a:r>
              <a:t>Pinocchio lightcones</a:t>
            </a:r>
          </a:p>
          <a:p>
            <a:pPr marL="0" indent="0">
              <a:buSzTx/>
              <a:buNone/>
              <a:defRPr sz="2600"/>
            </a:pPr>
            <a:r>
              <a:t>Simulations performed with PINOCCHIO v4.1.3 and (mostly) v5:</a:t>
            </a:r>
          </a:p>
          <a:p>
            <a:pPr marL="956128" indent="-816428">
              <a:buSzPts val="2600"/>
              <a:defRPr sz="2600"/>
            </a:pPr>
            <a:r>
              <a:t>ⴷCDM cosmology similar to Flagship 1</a:t>
            </a:r>
          </a:p>
          <a:p>
            <a:pPr marL="956128" indent="-816428">
              <a:buSzPts val="2600"/>
              <a:defRPr sz="2600"/>
            </a:pPr>
            <a:r>
              <a:t>M</a:t>
            </a:r>
            <a:r>
              <a:rPr baseline="-16230"/>
              <a:t>p</a:t>
            </a:r>
            <a:r>
              <a:t>=1.5⋅10</a:t>
            </a:r>
            <a:r>
              <a:rPr baseline="30923"/>
              <a:t>10</a:t>
            </a:r>
            <a:r>
              <a:t> M</a:t>
            </a:r>
            <a:r>
              <a:rPr baseline="-16230"/>
              <a:t>☉</a:t>
            </a:r>
            <a:r>
              <a:t>/</a:t>
            </a:r>
            <a:r>
              <a:rPr i="1"/>
              <a:t>h</a:t>
            </a:r>
            <a:r>
              <a:t>, smallest halo has 10 particles</a:t>
            </a:r>
            <a:endParaRPr b="1"/>
          </a:p>
          <a:p>
            <a:pPr marL="956128" indent="-816428">
              <a:buSzPts val="2600"/>
              <a:defRPr sz="2600"/>
            </a:pPr>
            <a:r>
              <a:t>outputs at z=1, 0 + lightcone + histories</a:t>
            </a:r>
          </a:p>
          <a:p>
            <a:pPr marL="956128" indent="-816428">
              <a:buSzPts val="2600"/>
              <a:defRPr sz="2600"/>
            </a:pPr>
            <a:r>
              <a:t>periodic boxes available on request</a:t>
            </a:r>
          </a:p>
        </p:txBody>
      </p:sp>
      <p:sp>
        <p:nvSpPr>
          <p:cNvPr id="194" name="Google Shape;184;p27"/>
          <p:cNvSpPr txBox="1"/>
          <p:nvPr/>
        </p:nvSpPr>
        <p:spPr>
          <a:xfrm>
            <a:off x="15468133" y="8069599"/>
            <a:ext cx="8468801" cy="2692321"/>
          </a:xfrm>
          <a:prstGeom prst="rect">
            <a:avLst/>
          </a:prstGeom>
          <a:solidFill>
            <a:schemeClr val="accent4">
              <a:hueOff val="348544"/>
              <a:lumOff val="7139"/>
            </a:schemeClr>
          </a:solidFill>
          <a:ln w="12700">
            <a:miter lim="400000"/>
          </a:ln>
          <a:extLst>
            <a:ext uri="{C572A759-6A51-4108-AA02-DFA0A04FC94B}">
              <ma14:wrappingTextBoxFlag xmlns:ma14="http://schemas.microsoft.com/office/mac/drawingml/2011/main" val="1"/>
            </a:ext>
          </a:extLst>
        </p:spPr>
        <p:txBody>
          <a:bodyPr lIns="243799" tIns="243799" rIns="243799" bIns="243799">
            <a:spAutoFit/>
          </a:bodyPr>
          <a:lstStyle/>
          <a:p>
            <a:pPr defTabSz="2438400">
              <a:lnSpc>
                <a:spcPct val="115000"/>
              </a:lnSpc>
              <a:defRPr b="1" sz="2600">
                <a:solidFill>
                  <a:srgbClr val="000000"/>
                </a:solidFill>
                <a:latin typeface="Lato"/>
                <a:ea typeface="Lato"/>
                <a:cs typeface="Lato"/>
                <a:sym typeface="Lato"/>
              </a:defRPr>
            </a:pPr>
            <a:r>
              <a:t>CREDITS:</a:t>
            </a:r>
          </a:p>
          <a:p>
            <a:pPr marL="360799" indent="-352299" defTabSz="2438400">
              <a:lnSpc>
                <a:spcPct val="115000"/>
              </a:lnSpc>
              <a:buClr>
                <a:srgbClr val="595959"/>
              </a:buClr>
              <a:buSzPts val="2600"/>
              <a:buFont typeface="Arial"/>
              <a:buChar char="●"/>
              <a:defRPr sz="2600">
                <a:solidFill>
                  <a:srgbClr val="000000"/>
                </a:solidFill>
                <a:latin typeface="Lato"/>
                <a:ea typeface="Lato"/>
                <a:cs typeface="Lato"/>
                <a:sym typeface="Lato"/>
              </a:defRPr>
            </a:pPr>
            <a:r>
              <a:t>computing time provided by </a:t>
            </a:r>
            <a:r>
              <a:rPr b="1">
                <a:solidFill>
                  <a:srgbClr val="0433FF"/>
                </a:solidFill>
              </a:rPr>
              <a:t>INFN, CINECA (ISCRA-B)</a:t>
            </a:r>
            <a:r>
              <a:t>, INAF (Pleiadi)</a:t>
            </a:r>
          </a:p>
          <a:p>
            <a:pPr marL="360799" indent="-352299" defTabSz="2438400">
              <a:lnSpc>
                <a:spcPct val="115000"/>
              </a:lnSpc>
              <a:buClr>
                <a:srgbClr val="595959"/>
              </a:buClr>
              <a:buSzPts val="2600"/>
              <a:buFont typeface="Helvetica"/>
              <a:buChar char="●"/>
              <a:defRPr sz="2600">
                <a:solidFill>
                  <a:srgbClr val="000000"/>
                </a:solidFill>
                <a:latin typeface="Lato"/>
                <a:ea typeface="Lato"/>
                <a:cs typeface="Lato"/>
                <a:sym typeface="Lato"/>
              </a:defRPr>
            </a:pPr>
            <a:r>
              <a:t>post-processing time provided by SGS</a:t>
            </a:r>
          </a:p>
          <a:p>
            <a:pPr marL="360799" indent="-352299" defTabSz="2438400">
              <a:lnSpc>
                <a:spcPct val="115000"/>
              </a:lnSpc>
              <a:buClr>
                <a:srgbClr val="595959"/>
              </a:buClr>
              <a:buSzPts val="2600"/>
              <a:buFont typeface="Helvetica"/>
              <a:buChar char="●"/>
              <a:defRPr sz="2600">
                <a:solidFill>
                  <a:srgbClr val="000000"/>
                </a:solidFill>
                <a:latin typeface="Lato"/>
                <a:ea typeface="Lato"/>
                <a:cs typeface="Lato"/>
                <a:sym typeface="Lato"/>
              </a:defRPr>
            </a:pPr>
            <a:r>
              <a:t>storage provided by SGS and INAF IA2 archives</a:t>
            </a:r>
          </a:p>
        </p:txBody>
      </p:sp>
      <p:sp>
        <p:nvSpPr>
          <p:cNvPr id="195" name="Google Shape;182;p27"/>
          <p:cNvSpPr txBox="1"/>
          <p:nvPr/>
        </p:nvSpPr>
        <p:spPr>
          <a:xfrm>
            <a:off x="11448399" y="1115267"/>
            <a:ext cx="11360801" cy="3291126"/>
          </a:xfrm>
          <a:prstGeom prst="rect">
            <a:avLst/>
          </a:prstGeom>
          <a:ln w="12700">
            <a:miter lim="400000"/>
          </a:ln>
          <a:extLst>
            <a:ext uri="{C572A759-6A51-4108-AA02-DFA0A04FC94B}">
              <ma14:wrappingTextBoxFlag xmlns:ma14="http://schemas.microsoft.com/office/mac/drawingml/2011/main" val="1"/>
            </a:ext>
          </a:extLst>
        </p:spPr>
        <p:txBody>
          <a:bodyPr lIns="243799" tIns="243799" rIns="243799" bIns="243799">
            <a:spAutoFit/>
          </a:bodyPr>
          <a:lstStyle/>
          <a:p>
            <a:pPr defTabSz="2438400">
              <a:lnSpc>
                <a:spcPct val="115000"/>
              </a:lnSpc>
              <a:defRPr b="1" sz="3400">
                <a:solidFill>
                  <a:srgbClr val="1A9988"/>
                </a:solidFill>
                <a:latin typeface="Lato"/>
                <a:ea typeface="Lato"/>
                <a:cs typeface="Lato"/>
                <a:sym typeface="Lato"/>
              </a:defRPr>
            </a:pPr>
            <a:r>
              <a:t>GeppettoFC</a:t>
            </a:r>
            <a:endParaRPr sz="4200"/>
          </a:p>
          <a:p>
            <a:pPr marL="965200" indent="-812800" defTabSz="2438400">
              <a:lnSpc>
                <a:spcPct val="115000"/>
              </a:lnSpc>
              <a:buClr>
                <a:srgbClr val="595959"/>
              </a:buClr>
              <a:buSzPts val="2600"/>
              <a:buFont typeface="Helvetica"/>
              <a:buChar char="●"/>
              <a:defRPr b="1" sz="2600">
                <a:solidFill>
                  <a:srgbClr val="595959"/>
                </a:solidFill>
                <a:latin typeface="Lato"/>
                <a:ea typeface="Lato"/>
                <a:cs typeface="Lato"/>
                <a:sym typeface="Lato"/>
              </a:defRPr>
            </a:pPr>
            <a:r>
              <a:t>3500 realizations</a:t>
            </a:r>
          </a:p>
          <a:p>
            <a:pPr marL="965200" indent="-812800" defTabSz="2438400">
              <a:lnSpc>
                <a:spcPct val="115000"/>
              </a:lnSpc>
              <a:buClr>
                <a:srgbClr val="595959"/>
              </a:buClr>
              <a:buSzPts val="2600"/>
              <a:buFont typeface="Helvetica"/>
              <a:buChar char="●"/>
              <a:defRPr b="1" sz="2600">
                <a:solidFill>
                  <a:srgbClr val="595959"/>
                </a:solidFill>
                <a:latin typeface="Lato"/>
                <a:ea typeface="Lato"/>
                <a:cs typeface="Lato"/>
                <a:sym typeface="Lato"/>
              </a:defRPr>
            </a:pPr>
            <a:r>
              <a:t>1200</a:t>
            </a:r>
            <a:r>
              <a:rPr b="0"/>
              <a:t> Mpc/h box, </a:t>
            </a:r>
            <a:r>
              <a:t>2160</a:t>
            </a:r>
            <a:r>
              <a:rPr baseline="31076"/>
              <a:t>3</a:t>
            </a:r>
            <a:r>
              <a:rPr b="0"/>
              <a:t> particles</a:t>
            </a:r>
          </a:p>
          <a:p>
            <a:pPr marL="965200" indent="-812800" defTabSz="2438400">
              <a:lnSpc>
                <a:spcPct val="115000"/>
              </a:lnSpc>
              <a:buClr>
                <a:srgbClr val="595959"/>
              </a:buClr>
              <a:buSzPts val="2600"/>
              <a:buFont typeface="Helvetica"/>
              <a:buChar char="●"/>
              <a:defRPr sz="2600">
                <a:solidFill>
                  <a:srgbClr val="595959"/>
                </a:solidFill>
                <a:latin typeface="Lato"/>
                <a:ea typeface="Lato"/>
                <a:cs typeface="Lato"/>
                <a:sym typeface="Lato"/>
              </a:defRPr>
            </a:pPr>
            <a:r>
              <a:t>lightcone (z&lt;2): </a:t>
            </a:r>
            <a:r>
              <a:rPr b="1"/>
              <a:t>circle of radius 30 deg</a:t>
            </a:r>
            <a:endParaRPr b="1"/>
          </a:p>
          <a:p>
            <a:pPr marL="965200" indent="-812800" defTabSz="2438400">
              <a:lnSpc>
                <a:spcPct val="115000"/>
              </a:lnSpc>
              <a:buClr>
                <a:srgbClr val="595959"/>
              </a:buClr>
              <a:buSzPts val="2600"/>
              <a:buFont typeface="Helvetica"/>
              <a:buChar char="●"/>
              <a:defRPr sz="2600">
                <a:solidFill>
                  <a:srgbClr val="595959"/>
                </a:solidFill>
                <a:latin typeface="Lato"/>
                <a:ea typeface="Lato"/>
                <a:cs typeface="Lato"/>
                <a:sym typeface="Lato"/>
              </a:defRPr>
            </a:pPr>
            <a:r>
              <a:t>200 core-h per run, 700,000 core-h</a:t>
            </a:r>
          </a:p>
          <a:p>
            <a:pPr marL="965200" indent="-812800" defTabSz="2438400">
              <a:lnSpc>
                <a:spcPct val="115000"/>
              </a:lnSpc>
              <a:buClr>
                <a:srgbClr val="595959"/>
              </a:buClr>
              <a:buSzPts val="2600"/>
              <a:buFont typeface="Helvetica"/>
              <a:buChar char="●"/>
              <a:defRPr sz="2600">
                <a:solidFill>
                  <a:srgbClr val="595959"/>
                </a:solidFill>
                <a:latin typeface="Lato"/>
                <a:ea typeface="Lato"/>
                <a:cs typeface="Lato"/>
                <a:sym typeface="Lato"/>
              </a:defRPr>
            </a:pPr>
            <a:r>
              <a:t>23 GB each (8 GB for the lightcone), total </a:t>
            </a:r>
            <a:r>
              <a:rPr b="1"/>
              <a:t>~80 TB</a:t>
            </a:r>
          </a:p>
        </p:txBody>
      </p:sp>
      <p:sp>
        <p:nvSpPr>
          <p:cNvPr id="196" name="Google Shape;183;p27"/>
          <p:cNvSpPr txBox="1"/>
          <p:nvPr/>
        </p:nvSpPr>
        <p:spPr>
          <a:xfrm>
            <a:off x="11615266" y="4137616"/>
            <a:ext cx="11360801" cy="3291126"/>
          </a:xfrm>
          <a:prstGeom prst="rect">
            <a:avLst/>
          </a:prstGeom>
          <a:ln w="12700">
            <a:miter lim="400000"/>
          </a:ln>
          <a:extLst>
            <a:ext uri="{C572A759-6A51-4108-AA02-DFA0A04FC94B}">
              <ma14:wrappingTextBoxFlag xmlns:ma14="http://schemas.microsoft.com/office/mac/drawingml/2011/main" val="1"/>
            </a:ext>
          </a:extLst>
        </p:spPr>
        <p:txBody>
          <a:bodyPr lIns="243799" tIns="243799" rIns="243799" bIns="243799">
            <a:spAutoFit/>
          </a:bodyPr>
          <a:lstStyle/>
          <a:p>
            <a:pPr defTabSz="2438400">
              <a:lnSpc>
                <a:spcPct val="115000"/>
              </a:lnSpc>
              <a:defRPr b="1" sz="3400">
                <a:solidFill>
                  <a:srgbClr val="1A9988"/>
                </a:solidFill>
                <a:latin typeface="Lato"/>
                <a:ea typeface="Lato"/>
                <a:cs typeface="Lato"/>
                <a:sym typeface="Lato"/>
              </a:defRPr>
            </a:pPr>
            <a:r>
              <a:t>EuclidLargeBox</a:t>
            </a:r>
            <a:endParaRPr sz="4200"/>
          </a:p>
          <a:p>
            <a:pPr marL="965200" indent="-812800" defTabSz="2438400">
              <a:lnSpc>
                <a:spcPct val="115000"/>
              </a:lnSpc>
              <a:buClr>
                <a:srgbClr val="595959"/>
              </a:buClr>
              <a:buSzPts val="2600"/>
              <a:buFont typeface="Helvetica"/>
              <a:buChar char="●"/>
              <a:defRPr b="1" sz="2600">
                <a:solidFill>
                  <a:srgbClr val="595959"/>
                </a:solidFill>
                <a:latin typeface="Lato"/>
                <a:ea typeface="Lato"/>
                <a:cs typeface="Lato"/>
                <a:sym typeface="Lato"/>
              </a:defRPr>
            </a:pPr>
            <a:r>
              <a:t>1000 realizations</a:t>
            </a:r>
          </a:p>
          <a:p>
            <a:pPr marL="965200" indent="-812800" defTabSz="2438400">
              <a:lnSpc>
                <a:spcPct val="115000"/>
              </a:lnSpc>
              <a:buClr>
                <a:srgbClr val="595959"/>
              </a:buClr>
              <a:buSzPts val="2600"/>
              <a:buFont typeface="Helvetica"/>
              <a:buChar char="●"/>
              <a:defRPr b="1" sz="2600">
                <a:solidFill>
                  <a:srgbClr val="595959"/>
                </a:solidFill>
                <a:latin typeface="Lato"/>
                <a:ea typeface="Lato"/>
                <a:cs typeface="Lato"/>
                <a:sym typeface="Lato"/>
              </a:defRPr>
            </a:pPr>
            <a:r>
              <a:t>3380</a:t>
            </a:r>
            <a:r>
              <a:rPr b="0"/>
              <a:t> Mpc/h box, </a:t>
            </a:r>
            <a:r>
              <a:t>6144</a:t>
            </a:r>
            <a:r>
              <a:rPr baseline="31076"/>
              <a:t>3</a:t>
            </a:r>
            <a:r>
              <a:rPr b="0"/>
              <a:t>  particles</a:t>
            </a:r>
          </a:p>
          <a:p>
            <a:pPr marL="965200" indent="-812800" defTabSz="2438400">
              <a:lnSpc>
                <a:spcPct val="115000"/>
              </a:lnSpc>
              <a:buClr>
                <a:srgbClr val="595959"/>
              </a:buClr>
              <a:buSzPts val="2600"/>
              <a:buFont typeface="Helvetica"/>
              <a:buChar char="●"/>
              <a:defRPr sz="2600">
                <a:solidFill>
                  <a:srgbClr val="595959"/>
                </a:solidFill>
                <a:latin typeface="Lato"/>
                <a:ea typeface="Lato"/>
                <a:cs typeface="Lato"/>
                <a:sym typeface="Lato"/>
              </a:defRPr>
            </a:pPr>
            <a:r>
              <a:t>lightcone (z&lt;3): </a:t>
            </a:r>
            <a:r>
              <a:rPr b="1"/>
              <a:t>half of the sky</a:t>
            </a:r>
            <a:r>
              <a:t> (no MW)</a:t>
            </a:r>
          </a:p>
          <a:p>
            <a:pPr marL="965200" indent="-812800" defTabSz="2438400">
              <a:lnSpc>
                <a:spcPct val="115000"/>
              </a:lnSpc>
              <a:buClr>
                <a:srgbClr val="595959"/>
              </a:buClr>
              <a:buSzPts val="2600"/>
              <a:buFont typeface="Helvetica"/>
              <a:buChar char="●"/>
              <a:defRPr sz="2600">
                <a:solidFill>
                  <a:srgbClr val="595959"/>
                </a:solidFill>
                <a:latin typeface="Lato"/>
                <a:ea typeface="Lato"/>
                <a:cs typeface="Lato"/>
                <a:sym typeface="Lato"/>
              </a:defRPr>
            </a:pPr>
            <a:r>
              <a:t>4200 core-h per run, 4,200,000 core-h</a:t>
            </a:r>
          </a:p>
          <a:p>
            <a:pPr marL="965200" indent="-812800" defTabSz="2438400">
              <a:lnSpc>
                <a:spcPct val="115000"/>
              </a:lnSpc>
              <a:buClr>
                <a:srgbClr val="595959"/>
              </a:buClr>
              <a:buSzPts val="2600"/>
              <a:buFont typeface="Helvetica"/>
              <a:buChar char="●"/>
              <a:defRPr sz="2600">
                <a:solidFill>
                  <a:srgbClr val="595959"/>
                </a:solidFill>
                <a:latin typeface="Lato"/>
                <a:ea typeface="Lato"/>
                <a:cs typeface="Lato"/>
                <a:sym typeface="Lato"/>
              </a:defRPr>
            </a:pPr>
            <a:r>
              <a:t>220 GB each (80 GB for the lightcone), total </a:t>
            </a:r>
            <a:r>
              <a:rPr b="1"/>
              <a:t>220 TB</a:t>
            </a:r>
          </a:p>
        </p:txBody>
      </p:sp>
      <p:sp>
        <p:nvSpPr>
          <p:cNvPr id="197" name="prof. P.Monaco…"/>
          <p:cNvSpPr txBox="1"/>
          <p:nvPr/>
        </p:nvSpPr>
        <p:spPr>
          <a:xfrm>
            <a:off x="19204567" y="12236484"/>
            <a:ext cx="3958433" cy="1197966"/>
          </a:xfrm>
          <a:prstGeom prst="rect">
            <a:avLst/>
          </a:prstGeom>
          <a:solidFill>
            <a:schemeClr val="accent2">
              <a:hueOff val="-85258"/>
              <a:satOff val="14347"/>
              <a:lumOff val="22373"/>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000000"/>
                </a:solidFill>
              </a:defRPr>
            </a:pPr>
            <a:r>
              <a:t>prof. P.Monaco </a:t>
            </a:r>
          </a:p>
          <a:p>
            <a:pPr marL="304800" indent="-304800">
              <a:buSzPct val="123000"/>
              <a:buChar char="•"/>
              <a:defRPr>
                <a:solidFill>
                  <a:srgbClr val="000000"/>
                </a:solidFill>
              </a:defRPr>
            </a:pPr>
            <a:r>
              <a:t>Uni Trieste</a:t>
            </a:r>
          </a:p>
          <a:p>
            <a:pPr marL="304800" indent="-304800">
              <a:buSzPct val="123000"/>
              <a:buChar char="•"/>
              <a:defRPr>
                <a:solidFill>
                  <a:srgbClr val="000000"/>
                </a:solidFill>
              </a:defRPr>
            </a:pPr>
            <a:r>
              <a:t>associato INFN-Padova</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Alessandro Renzi - UniPd &amp; INFN Padova - Referee CSN2, 11/9/2024"/>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Alessandro Renzi - UniPd &amp; INFN Padova - Referee CSN2, 11/9/2024 </a:t>
            </a:r>
          </a:p>
        </p:txBody>
      </p:sp>
      <p:sp>
        <p:nvSpPr>
          <p:cNvPr id="200" name="INFN-Euclid Data Lake"/>
          <p:cNvSpPr txBox="1"/>
          <p:nvPr>
            <p:ph type="body" idx="24"/>
          </p:nvPr>
        </p:nvSpPr>
        <p:spPr>
          <a:xfrm>
            <a:off x="1027923" y="808413"/>
            <a:ext cx="19681429" cy="1433164"/>
          </a:xfrm>
          <a:prstGeom prst="rect">
            <a:avLst/>
          </a:prstGeom>
          <a:extLst>
            <a:ext uri="{C572A759-6A51-4108-AA02-DFA0A04FC94B}">
              <ma14:wrappingTextBoxFlag xmlns:ma14="http://schemas.microsoft.com/office/mac/drawingml/2011/main" val="1"/>
            </a:ext>
          </a:extLst>
        </p:spPr>
        <p:txBody>
          <a:bodyPr/>
          <a:lstStyle>
            <a:lvl1pPr defTabSz="2438338">
              <a:defRPr spc="-170" sz="8500"/>
            </a:lvl1pPr>
          </a:lstStyle>
          <a:p>
            <a:pPr/>
            <a:r>
              <a:t>INFN-Euclid Data Lake</a:t>
            </a:r>
          </a:p>
        </p:txBody>
      </p:sp>
      <p:sp>
        <p:nvSpPr>
          <p:cNvPr id="201" name="Slide Number"/>
          <p:cNvSpPr txBox="1"/>
          <p:nvPr>
            <p:ph type="sldNum" sz="quarter" idx="2"/>
          </p:nvPr>
        </p:nvSpPr>
        <p:spPr>
          <a:xfrm>
            <a:off x="8383565" y="13197433"/>
            <a:ext cx="283770" cy="46136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2" name="/n_total - Presentation Section Title"/>
          <p:cNvSpPr txBox="1"/>
          <p:nvPr>
            <p:ph type="body" idx="25"/>
          </p:nvPr>
        </p:nvSpPr>
        <p:spPr>
          <a:prstGeom prst="rect">
            <a:avLst/>
          </a:prstGeom>
        </p:spPr>
        <p:txBody>
          <a:bodyPr/>
          <a:lstStyle/>
          <a:p>
            <a:pPr/>
          </a:p>
        </p:txBody>
      </p:sp>
      <p:sp>
        <p:nvSpPr>
          <p:cNvPr id="203" name="Per integrare le risorse disco e tape al CNAF con la CPU al ReCas e nei cluster locali delle varie sezioni (Padova, Genova, Lecce….) e permettere l’analisi dei dati e delle immagini anche al fine di monitoring di NISP e data quality (IOT), stiamo realizz"/>
          <p:cNvSpPr txBox="1"/>
          <p:nvPr/>
        </p:nvSpPr>
        <p:spPr>
          <a:xfrm>
            <a:off x="1027923" y="3143391"/>
            <a:ext cx="12150141" cy="57365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10000"/>
              </a:lnSpc>
              <a:defRPr sz="2800">
                <a:solidFill>
                  <a:srgbClr val="000000"/>
                </a:solidFill>
                <a:latin typeface="Helvetica Neue Light"/>
                <a:ea typeface="Helvetica Neue Light"/>
                <a:cs typeface="Helvetica Neue Light"/>
                <a:sym typeface="Helvetica Neue Light"/>
              </a:defRPr>
            </a:pPr>
            <a:r>
              <a:t>Per integrare le risorse disco e tape al CNAF con la CPU al ReCas e nei cluster locali delle varie sezioni (Padova, Genova, Lecce….) e permettere l’analisi dei dati e delle immagini anche al fine di monitoring di NISP e data quality (IOT), stiamo realizzando un “Euclid Data Lake” utilizzando SW sviluppato per CYGNO nel ambito di INFN-DataCloud WP6. </a:t>
            </a:r>
          </a:p>
          <a:p>
            <a:pPr>
              <a:lnSpc>
                <a:spcPct val="110000"/>
              </a:lnSpc>
              <a:defRPr sz="2800">
                <a:solidFill>
                  <a:srgbClr val="000000"/>
                </a:solidFill>
                <a:latin typeface="Helvetica Neue Light"/>
                <a:ea typeface="Helvetica Neue Light"/>
                <a:cs typeface="Helvetica Neue Light"/>
                <a:sym typeface="Helvetica Neue Light"/>
              </a:defRPr>
            </a:pPr>
          </a:p>
          <a:p>
            <a:pPr marL="355600" indent="-355600">
              <a:lnSpc>
                <a:spcPct val="110000"/>
              </a:lnSpc>
              <a:buSzPct val="123000"/>
              <a:buChar char="•"/>
              <a:defRPr sz="2800">
                <a:solidFill>
                  <a:srgbClr val="000000"/>
                </a:solidFill>
                <a:latin typeface="Helvetica Neue Light"/>
                <a:ea typeface="Helvetica Neue Light"/>
                <a:cs typeface="Helvetica Neue Light"/>
                <a:sym typeface="Helvetica Neue Light"/>
              </a:defRPr>
            </a:pPr>
            <a:r>
              <a:t>Dati necessari all’analisi sono replicati in locale (CloudVeneto, INFN-Cloud, ReCas…) in maniera trasparente</a:t>
            </a:r>
          </a:p>
          <a:p>
            <a:pPr marL="355600" indent="-355600">
              <a:lnSpc>
                <a:spcPct val="110000"/>
              </a:lnSpc>
              <a:buSzPct val="123000"/>
              <a:buChar char="•"/>
              <a:defRPr sz="2800">
                <a:solidFill>
                  <a:srgbClr val="000000"/>
                </a:solidFill>
                <a:latin typeface="Helvetica Neue Light"/>
                <a:ea typeface="Helvetica Neue Light"/>
                <a:cs typeface="Helvetica Neue Light"/>
                <a:sym typeface="Helvetica Neue Light"/>
              </a:defRPr>
            </a:pPr>
            <a:r>
              <a:t>I dati non piu’ necessari sono salvati su tape o cancellati perche disponibili su EAS.    </a:t>
            </a:r>
          </a:p>
          <a:p>
            <a:pPr>
              <a:lnSpc>
                <a:spcPct val="110000"/>
              </a:lnSpc>
              <a:defRPr sz="2800">
                <a:solidFill>
                  <a:srgbClr val="000000"/>
                </a:solidFill>
                <a:latin typeface="Helvetica Neue Light"/>
                <a:ea typeface="Helvetica Neue Light"/>
                <a:cs typeface="Helvetica Neue Light"/>
                <a:sym typeface="Helvetica Neue Light"/>
              </a:defRPr>
            </a:pPr>
          </a:p>
          <a:p>
            <a:pPr>
              <a:lnSpc>
                <a:spcPct val="110000"/>
              </a:lnSpc>
              <a:defRPr sz="2800">
                <a:solidFill>
                  <a:srgbClr val="000000"/>
                </a:solidFill>
                <a:latin typeface="Helvetica Neue Light"/>
                <a:ea typeface="Helvetica Neue Light"/>
                <a:cs typeface="Helvetica Neue Light"/>
                <a:sym typeface="Helvetica Neue Light"/>
              </a:defRPr>
            </a:pPr>
            <a:r>
              <a:t>Implementazione entro il 2024.</a:t>
            </a:r>
          </a:p>
        </p:txBody>
      </p:sp>
      <p:pic>
        <p:nvPicPr>
          <p:cNvPr id="204" name="Image" descr="Image"/>
          <p:cNvPicPr>
            <a:picLocks noChangeAspect="1"/>
          </p:cNvPicPr>
          <p:nvPr/>
        </p:nvPicPr>
        <p:blipFill>
          <a:blip r:embed="rId2">
            <a:extLst/>
          </a:blip>
          <a:stretch>
            <a:fillRect/>
          </a:stretch>
        </p:blipFill>
        <p:spPr>
          <a:xfrm>
            <a:off x="13513840" y="617699"/>
            <a:ext cx="10485860" cy="12480602"/>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