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607" r:id="rId2"/>
    <p:sldId id="608" r:id="rId3"/>
    <p:sldId id="621" r:id="rId4"/>
    <p:sldId id="609" r:id="rId5"/>
    <p:sldId id="610" r:id="rId6"/>
    <p:sldId id="611" r:id="rId7"/>
    <p:sldId id="612" r:id="rId8"/>
    <p:sldId id="613" r:id="rId9"/>
    <p:sldId id="614" r:id="rId10"/>
    <p:sldId id="615" r:id="rId11"/>
    <p:sldId id="616" r:id="rId12"/>
    <p:sldId id="617" r:id="rId13"/>
    <p:sldId id="618" r:id="rId14"/>
    <p:sldId id="619" r:id="rId15"/>
    <p:sldId id="620" r:id="rId1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66"/>
    <a:srgbClr val="000066"/>
    <a:srgbClr val="00CCFF"/>
    <a:srgbClr val="800000"/>
    <a:srgbClr val="57D557"/>
    <a:srgbClr val="3333CC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1" autoAdjust="0"/>
    <p:restoredTop sz="92057" autoAdjust="0"/>
  </p:normalViewPr>
  <p:slideViewPr>
    <p:cSldViewPr snapToGrid="0">
      <p:cViewPr varScale="1">
        <p:scale>
          <a:sx n="76" d="100"/>
          <a:sy n="76" d="100"/>
        </p:scale>
        <p:origin x="-120" y="-136"/>
      </p:cViewPr>
      <p:guideLst>
        <p:guide orient="horz" pos="2166"/>
        <p:guide pos="2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1656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BE972394-3CC7-46B9-9F80-0457EFD3EC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84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218E66-CB8E-4A22-80CA-94AA5C59E38E}" type="slidenum">
              <a:rPr lang="en-US"/>
              <a:pPr/>
              <a:t>1</a:t>
            </a:fld>
            <a:endParaRPr lang="en-US"/>
          </a:p>
        </p:txBody>
      </p:sp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/>
          <a:lstStyle/>
          <a:p>
            <a:r>
              <a:rPr lang="it-IT" dirty="0" smtClean="0"/>
              <a:t>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 userDrawn="1"/>
        </p:nvSpPr>
        <p:spPr>
          <a:xfrm>
            <a:off x="1357376" y="6409436"/>
            <a:ext cx="3454400" cy="330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NSS-MIC 2010, Knoxville, 2 Nov.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395413" y="6437313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/>
              <a:t>NSS-MIC 2010, Knoxville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395413" y="6437313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/>
              <a:t>NSS-MIC 2010, Knoxville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6" name="Segnaposto data 3"/>
          <p:cNvSpPr>
            <a:spLocks noGrp="1"/>
          </p:cNvSpPr>
          <p:nvPr userDrawn="1"/>
        </p:nvSpPr>
        <p:spPr>
          <a:xfrm>
            <a:off x="1381760" y="6409436"/>
            <a:ext cx="3454400" cy="330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SVT FE 04/11/2011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>
          <a:xfrm>
            <a:off x="1346645" y="6412929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sz="1400" dirty="0" smtClean="0"/>
              <a:t>NSS-MIC 2010, Knoxville, 2 Nov.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>
          <a:xfrm>
            <a:off x="1346645" y="6412929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sz="1400" dirty="0" smtClean="0"/>
              <a:t>NSS-MIC 2010, Knoxville, 2 Nov.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2"/>
          </p:nvPr>
        </p:nvSpPr>
        <p:spPr>
          <a:xfrm>
            <a:off x="1346645" y="6412929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sz="1400" dirty="0" smtClean="0"/>
              <a:t>NSS-MIC 2010, Knoxville, 2 Nov.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2"/>
          </p:nvPr>
        </p:nvSpPr>
        <p:spPr>
          <a:xfrm>
            <a:off x="1346645" y="6412929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sz="1400" dirty="0" smtClean="0"/>
              <a:t>NSS-MIC 2010, Knoxville, 2 Nov.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395413" y="6437313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/>
              <a:t>NSS-MIC 2010, Knoxville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395413" y="6437313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/>
              <a:t>NSS-MIC 2010, Knoxville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vmlDrawing" Target="../drawings/vmlDrawing1.vml"/><Relationship Id="rId14" Type="http://schemas.openxmlformats.org/officeDocument/2006/relationships/oleObject" Target="../embeddings/oleObject1.bin"/><Relationship Id="rId15" Type="http://schemas.openxmlformats.org/officeDocument/2006/relationships/oleObject" Target="../embeddings/Microsoft_Word_97_-_2004_Document1.doc"/><Relationship Id="rId16" Type="http://schemas.openxmlformats.org/officeDocument/2006/relationships/image" Target="../media/image1.wmf"/><Relationship Id="rId1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580615" name="Line 7"/>
          <p:cNvSpPr>
            <a:spLocks noChangeShapeType="1"/>
          </p:cNvSpPr>
          <p:nvPr userDrawn="1"/>
        </p:nvSpPr>
        <p:spPr bwMode="auto">
          <a:xfrm>
            <a:off x="238125" y="6253163"/>
            <a:ext cx="86407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580616" name="Object 8"/>
          <p:cNvGraphicFramePr>
            <a:graphicFrameLocks noChangeAspect="1"/>
          </p:cNvGraphicFramePr>
          <p:nvPr/>
        </p:nvGraphicFramePr>
        <p:xfrm>
          <a:off x="190500" y="6281891"/>
          <a:ext cx="553212" cy="588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618" name="Documento" r:id="rId15" imgW="876960" imgH="934560" progId="Word.Document.8">
                  <p:embed/>
                </p:oleObj>
              </mc:Choice>
              <mc:Fallback>
                <p:oleObj name="Documento" r:id="rId15" imgW="876960" imgH="934560" progId="Word.Documen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6281891"/>
                        <a:ext cx="553212" cy="5883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0617" name="Rectangle 9"/>
          <p:cNvSpPr>
            <a:spLocks noChangeArrowheads="1"/>
          </p:cNvSpPr>
          <p:nvPr userDrawn="1"/>
        </p:nvSpPr>
        <p:spPr bwMode="auto">
          <a:xfrm>
            <a:off x="5019675" y="626745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it-IT" sz="1400" b="1">
              <a:solidFill>
                <a:srgbClr val="FF00FF"/>
              </a:solidFill>
            </a:endParaRPr>
          </a:p>
        </p:txBody>
      </p:sp>
      <p:pic>
        <p:nvPicPr>
          <p:cNvPr id="580620" name="Picture 12" descr="logoinfn4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327136" y="6288209"/>
            <a:ext cx="731520" cy="545407"/>
          </a:xfrm>
          <a:prstGeom prst="rect">
            <a:avLst/>
          </a:prstGeom>
          <a:noFill/>
        </p:spPr>
      </p:pic>
      <p:sp>
        <p:nvSpPr>
          <p:cNvPr id="10" name="Segnaposto data 3"/>
          <p:cNvSpPr txBox="1">
            <a:spLocks/>
          </p:cNvSpPr>
          <p:nvPr userDrawn="1"/>
        </p:nvSpPr>
        <p:spPr bwMode="auto">
          <a:xfrm>
            <a:off x="5729669" y="6400737"/>
            <a:ext cx="271938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Politecnico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Milano &amp; INFN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3931920" y="6400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80057CCD-F4C7-4904-B69A-BD62632CE0A6}" type="slidenum">
              <a:rPr lang="it-IT" sz="160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it-IT" sz="16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42822" y="291353"/>
            <a:ext cx="57278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 dirty="0" smtClean="0">
                <a:solidFill>
                  <a:srgbClr val="FF0000"/>
                </a:solidFill>
              </a:rPr>
              <a:t>Update on </a:t>
            </a:r>
            <a:r>
              <a:rPr lang="it-IT" sz="2800" dirty="0" err="1" smtClean="0">
                <a:solidFill>
                  <a:srgbClr val="FF0000"/>
                </a:solidFill>
              </a:rPr>
              <a:t>analog</a:t>
            </a:r>
            <a:r>
              <a:rPr lang="it-IT" sz="2800" dirty="0" smtClean="0">
                <a:solidFill>
                  <a:srgbClr val="FF0000"/>
                </a:solidFill>
              </a:rPr>
              <a:t> design </a:t>
            </a:r>
            <a:r>
              <a:rPr lang="it-IT" sz="2800" dirty="0" err="1" smtClean="0">
                <a:solidFill>
                  <a:srgbClr val="FF0000"/>
                </a:solidFill>
              </a:rPr>
              <a:t>for</a:t>
            </a:r>
            <a:r>
              <a:rPr lang="it-IT" sz="2800" dirty="0" smtClean="0">
                <a:solidFill>
                  <a:srgbClr val="FF0000"/>
                </a:solidFill>
              </a:rPr>
              <a:t> L4-L5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030506" y="1896033"/>
            <a:ext cx="45631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B.Nasri</a:t>
            </a:r>
            <a:r>
              <a:rPr lang="en-US" sz="2000" dirty="0" smtClean="0"/>
              <a:t>, </a:t>
            </a:r>
            <a:r>
              <a:rPr lang="en-US" sz="2000" dirty="0" err="1" smtClean="0"/>
              <a:t>P.Trigilio</a:t>
            </a:r>
            <a:r>
              <a:rPr lang="en-US" sz="2000" dirty="0" smtClean="0"/>
              <a:t>, </a:t>
            </a:r>
            <a:r>
              <a:rPr lang="en-US" sz="2000" dirty="0" err="1" smtClean="0"/>
              <a:t>L.Bombelli</a:t>
            </a:r>
            <a:r>
              <a:rPr lang="en-US" sz="2000" dirty="0" smtClean="0"/>
              <a:t>, </a:t>
            </a:r>
            <a:r>
              <a:rPr lang="en-US" sz="2000" dirty="0" err="1" smtClean="0"/>
              <a:t>C.Fiorini</a:t>
            </a:r>
            <a:endParaRPr lang="en-US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931460" y="847165"/>
            <a:ext cx="3263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SVT FE </a:t>
            </a:r>
            <a:r>
              <a:rPr lang="en-US" sz="2000" dirty="0" err="1" smtClean="0"/>
              <a:t>confcall</a:t>
            </a:r>
            <a:r>
              <a:rPr lang="en-US" sz="2000" dirty="0" smtClean="0"/>
              <a:t> – 04/11/11</a:t>
            </a:r>
            <a:endParaRPr lang="en-US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98494" y="2850775"/>
            <a:ext cx="4945585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Activity: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study and optimization of input MOSFET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ENC estimations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preliminary layout evaluations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7" name="Rectangle 1"/>
          <p:cNvSpPr>
            <a:spLocks noChangeArrowheads="1"/>
          </p:cNvSpPr>
          <p:nvPr/>
        </p:nvSpPr>
        <p:spPr bwMode="auto">
          <a:xfrm>
            <a:off x="0" y="147917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PMOS, Layer 5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Ibias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500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µ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and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Tp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µs 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Minimum ENC of FET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relates to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L=150nm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;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ENC_FET_total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451 e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rms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@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W=7mm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290920" y="1239258"/>
          <a:ext cx="6440952" cy="578357"/>
        </p:xfrm>
        <a:graphic>
          <a:graphicData uri="http://schemas.openxmlformats.org/drawingml/2006/table">
            <a:tbl>
              <a:tblPr/>
              <a:tblGrid>
                <a:gridCol w="2012893"/>
                <a:gridCol w="545998"/>
                <a:gridCol w="545998"/>
                <a:gridCol w="545998"/>
                <a:gridCol w="545998"/>
                <a:gridCol w="545998"/>
                <a:gridCol w="606073"/>
                <a:gridCol w="545998"/>
                <a:gridCol w="54599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L (nm)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ENC_FET_fn (e rms)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87.27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74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65.8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60.2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56.15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53.12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50.78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48.93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ENC_FET_thermal (e rms)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442.6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458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480.7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501.8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520.7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538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554.7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Arial"/>
                        </a:rPr>
                        <a:t>570.9</a:t>
                      </a:r>
                      <a:endParaRPr lang="en-GB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03138" name="Rectangle 2"/>
          <p:cNvSpPr>
            <a:spLocks noChangeArrowheads="1"/>
          </p:cNvSpPr>
          <p:nvPr/>
        </p:nvSpPr>
        <p:spPr bwMode="auto">
          <a:xfrm>
            <a:off x="0" y="18825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Table 4. ENC generated by thermal and Flicker noise of PMOS FET at Layer 5 and W=7mm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7" descr="PL5_ENC_FET_L150n_W7m_Iv_TP1u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147" y="2608729"/>
            <a:ext cx="4008571" cy="2864224"/>
          </a:xfrm>
          <a:prstGeom prst="rect">
            <a:avLst/>
          </a:prstGeom>
        </p:spPr>
      </p:pic>
      <p:pic>
        <p:nvPicPr>
          <p:cNvPr id="8" name="Picture 62" descr="PL5_ENC_FET_L150n_W7m_I500u_TPv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43400" y="2568388"/>
            <a:ext cx="4531659" cy="30255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2" descr="Comp_L4_ENC_FET_total_Ibia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0994" y="1705880"/>
            <a:ext cx="4569947" cy="324263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0647" y="94129"/>
            <a:ext cx="8229600" cy="511175"/>
          </a:xfrm>
        </p:spPr>
        <p:txBody>
          <a:bodyPr/>
          <a:lstStyle/>
          <a:p>
            <a:r>
              <a:rPr lang="en-US" dirty="0" smtClean="0"/>
              <a:t>Comparison of NMOS and PMOS (without Rs)</a:t>
            </a: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842246" y="1048870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Layer 4</a:t>
            </a:r>
            <a:endParaRPr lang="en-US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311151" y="972670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Layer 5</a:t>
            </a:r>
            <a:endParaRPr lang="en-US" sz="2000" dirty="0"/>
          </a:p>
        </p:txBody>
      </p:sp>
      <p:pic>
        <p:nvPicPr>
          <p:cNvPr id="9" name="Picture 94" descr="Comp_L5_ENC_FET_total_Ibias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98895" y="1734672"/>
            <a:ext cx="4545106" cy="32541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54088"/>
            <a:ext cx="4846638" cy="3468427"/>
          </a:xfrm>
          <a:prstGeom prst="rect">
            <a:avLst/>
          </a:prstGeom>
        </p:spPr>
      </p:pic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70647" y="94129"/>
            <a:ext cx="8229600" cy="511175"/>
          </a:xfrm>
        </p:spPr>
        <p:txBody>
          <a:bodyPr/>
          <a:lstStyle/>
          <a:p>
            <a:r>
              <a:rPr lang="en-US" dirty="0" smtClean="0"/>
              <a:t>Overall noise </a:t>
            </a:r>
            <a:r>
              <a:rPr lang="en-US" b="1" dirty="0" smtClean="0"/>
              <a:t>(including Rs)</a:t>
            </a:r>
            <a:endParaRPr lang="en-US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842246" y="1048870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Layer 4</a:t>
            </a:r>
            <a:endParaRPr lang="en-US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297704" y="1039905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Layer 5</a:t>
            </a:r>
            <a:endParaRPr lang="en-US" sz="2000" dirty="0"/>
          </a:p>
        </p:txBody>
      </p:sp>
      <p:pic>
        <p:nvPicPr>
          <p:cNvPr id="9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447" y="1708183"/>
            <a:ext cx="4558554" cy="3442041"/>
          </a:xfrm>
          <a:prstGeom prst="rect">
            <a:avLst/>
          </a:prstGeom>
        </p:spPr>
      </p:pic>
      <p:cxnSp>
        <p:nvCxnSpPr>
          <p:cNvPr id="12" name="Connettore 2 11"/>
          <p:cNvCxnSpPr/>
          <p:nvPr/>
        </p:nvCxnSpPr>
        <p:spPr>
          <a:xfrm flipH="1">
            <a:off x="2353235" y="3240741"/>
            <a:ext cx="336177" cy="47064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6795247" y="3245223"/>
            <a:ext cx="336177" cy="47064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3966883" y="5405718"/>
            <a:ext cx="1117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Tp</a:t>
            </a:r>
            <a:r>
              <a:rPr lang="en-US" sz="2000" dirty="0" smtClean="0"/>
              <a:t>= 1us</a:t>
            </a:r>
            <a:endParaRPr lang="en-US" sz="20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37883" y="5217459"/>
            <a:ext cx="26148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blue/green are total noise, </a:t>
            </a:r>
          </a:p>
          <a:p>
            <a:r>
              <a:rPr lang="en-US" sz="1600" dirty="0" smtClean="0"/>
              <a:t>others lines are Rs only,</a:t>
            </a:r>
          </a:p>
          <a:p>
            <a:r>
              <a:rPr lang="en-US" sz="1600" dirty="0" smtClean="0"/>
              <a:t>for reference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0"/>
          <a:stretch>
            <a:fillRect/>
          </a:stretch>
        </p:blipFill>
        <p:spPr>
          <a:xfrm>
            <a:off x="551329" y="1843163"/>
            <a:ext cx="4147390" cy="318603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842246" y="1048870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Layer 4</a:t>
            </a:r>
            <a:endParaRPr lang="en-US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311151" y="1039905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Layer 5</a:t>
            </a:r>
            <a:endParaRPr lang="en-US" sz="2000" dirty="0"/>
          </a:p>
        </p:txBody>
      </p:sp>
      <p:pic>
        <p:nvPicPr>
          <p:cNvPr id="7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1"/>
          <a:stretch>
            <a:fillRect/>
          </a:stretch>
        </p:blipFill>
        <p:spPr>
          <a:xfrm>
            <a:off x="4800600" y="1815353"/>
            <a:ext cx="3913094" cy="3267636"/>
          </a:xfrm>
          <a:prstGeom prst="rect">
            <a:avLst/>
          </a:prstGeom>
        </p:spPr>
      </p:pic>
      <p:cxnSp>
        <p:nvCxnSpPr>
          <p:cNvPr id="8" name="Connettore 2 7"/>
          <p:cNvCxnSpPr/>
          <p:nvPr/>
        </p:nvCxnSpPr>
        <p:spPr>
          <a:xfrm flipH="1">
            <a:off x="5930153" y="2635624"/>
            <a:ext cx="336177" cy="47064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3677368" y="5295909"/>
            <a:ext cx="16882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/>
              <a:t>Ibias</a:t>
            </a:r>
            <a:r>
              <a:rPr lang="en-US" sz="2000" dirty="0" smtClean="0"/>
              <a:t>= 500uA</a:t>
            </a:r>
            <a:endParaRPr lang="en-US" sz="2000" dirty="0"/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1712259" y="2761130"/>
            <a:ext cx="336177" cy="47064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537883" y="5217459"/>
            <a:ext cx="26148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blue/green are total noise, </a:t>
            </a:r>
          </a:p>
          <a:p>
            <a:r>
              <a:rPr lang="en-US" sz="1600" dirty="0" smtClean="0"/>
              <a:t>others lines are Rs only,</a:t>
            </a:r>
          </a:p>
          <a:p>
            <a:r>
              <a:rPr lang="en-US" sz="1600" dirty="0" smtClean="0"/>
              <a:t>for reference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noise evaluations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600200"/>
            <a:ext cx="8525435" cy="3146612"/>
          </a:xfrm>
        </p:spPr>
        <p:txBody>
          <a:bodyPr/>
          <a:lstStyle/>
          <a:p>
            <a:r>
              <a:rPr lang="en-US" sz="2000" dirty="0" smtClean="0"/>
              <a:t>Contribution of Rs on the overall noise quite significant</a:t>
            </a:r>
          </a:p>
          <a:p>
            <a:r>
              <a:rPr lang="en-US" sz="2000" dirty="0" smtClean="0"/>
              <a:t>Noise from NMOS slightly better than in PMOS</a:t>
            </a:r>
          </a:p>
          <a:p>
            <a:r>
              <a:rPr lang="en-US" sz="2000" dirty="0" smtClean="0"/>
              <a:t>‘Optimum size’ PMOS smaller than NMOS (W: 7 vs. 9mm, smaller L)</a:t>
            </a:r>
          </a:p>
          <a:p>
            <a:r>
              <a:rPr lang="en-US" sz="2000" dirty="0" smtClean="0"/>
              <a:t>Compromise L however could be chosen (e.g. 200nm)</a:t>
            </a:r>
          </a:p>
          <a:p>
            <a:r>
              <a:rPr lang="en-US" sz="2000" dirty="0" smtClean="0"/>
              <a:t>NMOS vs. PMOS choice also depending on cleaner power line</a:t>
            </a:r>
          </a:p>
          <a:p>
            <a:pPr>
              <a:buNone/>
            </a:pPr>
            <a:r>
              <a:rPr lang="en-US" sz="2000" dirty="0" smtClean="0"/>
              <a:t>     (more clean GND for NMOS or VDD for PMOS?)</a:t>
            </a:r>
          </a:p>
          <a:p>
            <a:r>
              <a:rPr lang="en-US" sz="2000" dirty="0" smtClean="0"/>
              <a:t>Choose input MOS and start of preamplifier design</a:t>
            </a:r>
          </a:p>
          <a:p>
            <a:r>
              <a:rPr lang="en-US" sz="2000" dirty="0" smtClean="0"/>
              <a:t>Further noise evaluations with respect to shaping amplifier design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nettore 2 4"/>
          <p:cNvCxnSpPr/>
          <p:nvPr/>
        </p:nvCxnSpPr>
        <p:spPr>
          <a:xfrm>
            <a:off x="1813575" y="1813157"/>
            <a:ext cx="0" cy="432000"/>
          </a:xfrm>
          <a:prstGeom prst="straightConnector1">
            <a:avLst/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954741" y="1844824"/>
            <a:ext cx="880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</a:rPr>
              <a:t>46um</a:t>
            </a:r>
            <a:endParaRPr lang="it-IT" sz="2000" dirty="0">
              <a:solidFill>
                <a:schemeClr val="bg1"/>
              </a:solidFill>
            </a:endParaRPr>
          </a:p>
        </p:txBody>
      </p:sp>
      <p:cxnSp>
        <p:nvCxnSpPr>
          <p:cNvPr id="7" name="Connettore 2 6"/>
          <p:cNvCxnSpPr/>
          <p:nvPr/>
        </p:nvCxnSpPr>
        <p:spPr>
          <a:xfrm>
            <a:off x="1984485" y="6093297"/>
            <a:ext cx="1565539" cy="0"/>
          </a:xfrm>
          <a:prstGeom prst="straightConnector1">
            <a:avLst/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272517" y="6093296"/>
            <a:ext cx="9685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</a:rPr>
              <a:t>170um</a:t>
            </a:r>
            <a:endParaRPr lang="it-IT" sz="2000" dirty="0">
              <a:solidFill>
                <a:schemeClr val="bg1"/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582636" y="1700808"/>
            <a:ext cx="0" cy="4536504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1944144" y="1700808"/>
            <a:ext cx="0" cy="4536504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>
            <a:off x="3631995" y="2420471"/>
            <a:ext cx="4584158" cy="417"/>
          </a:xfrm>
          <a:prstGeom prst="straightConnector1">
            <a:avLst/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H="1" flipV="1">
            <a:off x="3613775" y="4077072"/>
            <a:ext cx="3298013" cy="0"/>
          </a:xfrm>
          <a:prstGeom prst="straightConnector1">
            <a:avLst/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H="1">
            <a:off x="3586881" y="5876365"/>
            <a:ext cx="3580401" cy="0"/>
          </a:xfrm>
          <a:prstGeom prst="straightConnector1">
            <a:avLst/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5258254" y="2461229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</a:rPr>
              <a:t>480um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799312" y="4090519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</a:rPr>
              <a:t>350um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964578" y="5885947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</a:rPr>
              <a:t>370um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747832" y="188640"/>
            <a:ext cx="5581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Preliminary area estimations 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33990" y="6128864"/>
            <a:ext cx="6407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FFC000"/>
                </a:solidFill>
              </a:rPr>
              <a:t>Peaking time = 1us</a:t>
            </a:r>
          </a:p>
          <a:p>
            <a:pPr algn="r"/>
            <a:r>
              <a:rPr lang="en-US" sz="2000" dirty="0" smtClean="0">
                <a:solidFill>
                  <a:srgbClr val="FFC000"/>
                </a:solidFill>
              </a:rPr>
              <a:t>Very simple implementation with physical R,C</a:t>
            </a: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986117" y="3489847"/>
            <a:ext cx="880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</a:rPr>
              <a:t>46um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972670" y="5197624"/>
            <a:ext cx="880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</a:rPr>
              <a:t>46um</a:t>
            </a:r>
            <a:endParaRPr lang="it-IT" sz="2000" dirty="0">
              <a:solidFill>
                <a:schemeClr val="bg1"/>
              </a:solidFill>
            </a:endParaRPr>
          </a:p>
        </p:txBody>
      </p:sp>
      <p:cxnSp>
        <p:nvCxnSpPr>
          <p:cNvPr id="26" name="Connettore 2 25"/>
          <p:cNvCxnSpPr/>
          <p:nvPr/>
        </p:nvCxnSpPr>
        <p:spPr>
          <a:xfrm flipH="1" flipV="1">
            <a:off x="7785849" y="2111188"/>
            <a:ext cx="121023" cy="632012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 flipH="1">
            <a:off x="6781803" y="3106271"/>
            <a:ext cx="735104" cy="528917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7615227" y="2864224"/>
            <a:ext cx="1293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MIMs cap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30" name="Connettore 2 29"/>
          <p:cNvCxnSpPr/>
          <p:nvPr/>
        </p:nvCxnSpPr>
        <p:spPr>
          <a:xfrm flipH="1">
            <a:off x="7055227" y="4899212"/>
            <a:ext cx="735104" cy="528917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7784165" y="4549588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std cap</a:t>
            </a:r>
            <a:endParaRPr lang="en-US" sz="2000" dirty="0">
              <a:solidFill>
                <a:srgbClr val="FFFF00"/>
              </a:solidFill>
            </a:endParaRPr>
          </a:p>
        </p:txBody>
      </p:sp>
      <p:cxnSp>
        <p:nvCxnSpPr>
          <p:cNvPr id="28" name="Connettore 2 27"/>
          <p:cNvCxnSpPr/>
          <p:nvPr/>
        </p:nvCxnSpPr>
        <p:spPr>
          <a:xfrm>
            <a:off x="1818057" y="3444733"/>
            <a:ext cx="0" cy="432000"/>
          </a:xfrm>
          <a:prstGeom prst="straightConnector1">
            <a:avLst/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827022" y="5215263"/>
            <a:ext cx="0" cy="432000"/>
          </a:xfrm>
          <a:prstGeom prst="straightConnector1">
            <a:avLst/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591670" y="274638"/>
            <a:ext cx="8229600" cy="511175"/>
          </a:xfrm>
        </p:spPr>
        <p:txBody>
          <a:bodyPr/>
          <a:lstStyle/>
          <a:p>
            <a:r>
              <a:rPr lang="en-US" dirty="0" smtClean="0"/>
              <a:t>Electronics noise evaluation with Cadence (IBM 130nm)</a:t>
            </a:r>
            <a:endParaRPr lang="en-US" dirty="0"/>
          </a:p>
        </p:txBody>
      </p:sp>
      <p:sp>
        <p:nvSpPr>
          <p:cNvPr id="7" name="Rettangolo 6"/>
          <p:cNvSpPr/>
          <p:nvPr/>
        </p:nvSpPr>
        <p:spPr>
          <a:xfrm>
            <a:off x="726141" y="1573307"/>
            <a:ext cx="1116106" cy="10219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779929" y="1761567"/>
            <a:ext cx="1056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Detector</a:t>
            </a:r>
          </a:p>
          <a:p>
            <a:r>
              <a:rPr lang="en-US" sz="1800" dirty="0" smtClean="0"/>
              <a:t>(</a:t>
            </a:r>
            <a:r>
              <a:rPr lang="en-US" sz="1800" dirty="0" err="1" smtClean="0"/>
              <a:t>Cd</a:t>
            </a:r>
            <a:r>
              <a:rPr lang="en-US" sz="1800" dirty="0" smtClean="0"/>
              <a:t>, Rs)</a:t>
            </a:r>
            <a:endParaRPr lang="en-US" sz="1800" dirty="0"/>
          </a:p>
        </p:txBody>
      </p:sp>
      <p:cxnSp>
        <p:nvCxnSpPr>
          <p:cNvPr id="10" name="Connettore 1 9"/>
          <p:cNvCxnSpPr>
            <a:stCxn id="8" idx="3"/>
          </p:cNvCxnSpPr>
          <p:nvPr/>
        </p:nvCxnSpPr>
        <p:spPr>
          <a:xfrm flipV="1">
            <a:off x="1836629" y="2084295"/>
            <a:ext cx="360000" cy="4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2232212" y="1788459"/>
            <a:ext cx="0" cy="6419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2344271" y="1792942"/>
            <a:ext cx="0" cy="6419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V="1">
            <a:off x="2352100" y="2290483"/>
            <a:ext cx="360000" cy="4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V="1">
            <a:off x="2352099" y="1927413"/>
            <a:ext cx="360000" cy="4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2720788" y="2290482"/>
            <a:ext cx="0" cy="3316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flipV="1">
            <a:off x="2513464" y="2613213"/>
            <a:ext cx="360000" cy="4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2711824" y="1595717"/>
            <a:ext cx="0" cy="3316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 flipV="1">
            <a:off x="2733100" y="1595719"/>
            <a:ext cx="360000" cy="4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/>
        </p:nvSpPr>
        <p:spPr>
          <a:xfrm>
            <a:off x="3137647" y="1241612"/>
            <a:ext cx="2227730" cy="8157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asellaDiTesto 22"/>
          <p:cNvSpPr txBox="1"/>
          <p:nvPr/>
        </p:nvSpPr>
        <p:spPr>
          <a:xfrm>
            <a:off x="3151094" y="1335743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Charge preamplifier</a:t>
            </a:r>
          </a:p>
          <a:p>
            <a:pPr algn="ctr"/>
            <a:r>
              <a:rPr lang="en-US" sz="1800" dirty="0" smtClean="0"/>
              <a:t>(ideal)</a:t>
            </a:r>
            <a:endParaRPr lang="en-US" sz="1800" dirty="0"/>
          </a:p>
        </p:txBody>
      </p:sp>
      <p:cxnSp>
        <p:nvCxnSpPr>
          <p:cNvPr id="24" name="Connettore 1 23"/>
          <p:cNvCxnSpPr/>
          <p:nvPr/>
        </p:nvCxnSpPr>
        <p:spPr>
          <a:xfrm flipV="1">
            <a:off x="5359759" y="1613648"/>
            <a:ext cx="360000" cy="4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5737412" y="1232647"/>
            <a:ext cx="1981200" cy="8157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sellaDiTesto 25"/>
          <p:cNvSpPr txBox="1"/>
          <p:nvPr/>
        </p:nvSpPr>
        <p:spPr>
          <a:xfrm>
            <a:off x="5764306" y="1299884"/>
            <a:ext cx="1967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Shaping amplifier</a:t>
            </a:r>
          </a:p>
          <a:p>
            <a:pPr algn="ctr"/>
            <a:r>
              <a:rPr lang="en-US" sz="1800" dirty="0" smtClean="0"/>
              <a:t>(CR-(RC)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ideal)</a:t>
            </a:r>
            <a:endParaRPr lang="en-US" sz="1800" dirty="0"/>
          </a:p>
        </p:txBody>
      </p:sp>
      <p:cxnSp>
        <p:nvCxnSpPr>
          <p:cNvPr id="28" name="Connettore 2 27"/>
          <p:cNvCxnSpPr/>
          <p:nvPr/>
        </p:nvCxnSpPr>
        <p:spPr>
          <a:xfrm flipH="1" flipV="1">
            <a:off x="2823882" y="2232213"/>
            <a:ext cx="497542" cy="268941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3415554" y="2286001"/>
            <a:ext cx="2388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(NMOS, PMOS)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268944" y="3240741"/>
            <a:ext cx="60500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Considered parameters for the detectors: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Layer 4: Rs=234</a:t>
            </a:r>
            <a:r>
              <a:rPr lang="en-US" sz="2000" dirty="0" smtClean="0">
                <a:latin typeface="Symbol" pitchFamily="18" charset="2"/>
              </a:rPr>
              <a:t>W</a:t>
            </a:r>
            <a:r>
              <a:rPr lang="en-US" sz="2000" dirty="0" smtClean="0"/>
              <a:t>, </a:t>
            </a:r>
            <a:r>
              <a:rPr lang="en-US" sz="2000" dirty="0" err="1" smtClean="0"/>
              <a:t>Cd</a:t>
            </a:r>
            <a:r>
              <a:rPr lang="en-US" sz="2000" dirty="0" smtClean="0"/>
              <a:t>=52.6pF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Layer 5: Rs=300</a:t>
            </a:r>
            <a:r>
              <a:rPr lang="en-US" sz="2000" dirty="0" smtClean="0">
                <a:latin typeface="Symbol" pitchFamily="18" charset="2"/>
              </a:rPr>
              <a:t>W</a:t>
            </a:r>
            <a:r>
              <a:rPr lang="en-US" sz="2000" dirty="0" smtClean="0"/>
              <a:t>, </a:t>
            </a:r>
            <a:r>
              <a:rPr lang="en-US" sz="2000" dirty="0" err="1" smtClean="0"/>
              <a:t>Cd</a:t>
            </a:r>
            <a:r>
              <a:rPr lang="en-US" sz="2000" dirty="0" smtClean="0"/>
              <a:t>=67.5pF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Rs/3 considered for noise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  (and compared with distributed parameters model)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0850"/>
            <a:ext cx="8229600" cy="511175"/>
          </a:xfrm>
        </p:spPr>
        <p:txBody>
          <a:bodyPr/>
          <a:lstStyle/>
          <a:p>
            <a:r>
              <a:rPr lang="en-US" dirty="0" smtClean="0"/>
              <a:t>Usefulness of direct Cadence simulations of ENC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82" y="781121"/>
            <a:ext cx="7234518" cy="489353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88259" y="5714999"/>
            <a:ext cx="8520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Comparison of FETs contributions to ENC not fully evident from noise spectra only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3" name="Rectangle 1"/>
          <p:cNvSpPr>
            <a:spLocks noChangeArrowheads="1"/>
          </p:cNvSpPr>
          <p:nvPr/>
        </p:nvSpPr>
        <p:spPr bwMode="auto">
          <a:xfrm>
            <a:off x="416857" y="489046"/>
            <a:ext cx="836407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NMOS, Layer 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Ibias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500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µ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and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Tp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µs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L= 150nm ~ 500nm ; W=5mm ~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15mm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Minimum ENC of FET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relates to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L=300nm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;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ENC_FET_total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307.2 e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rms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@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W=9mm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 descr="NL4_ENC_FET_total_Lv_Wv_I500u_TP1u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5120" y="1788459"/>
            <a:ext cx="7705163" cy="42896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NL4_ENC_FET_fn_Lv_Wv_I500u_TP1u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53372" y="264609"/>
            <a:ext cx="4941420" cy="2375347"/>
          </a:xfrm>
          <a:prstGeom prst="rect">
            <a:avLst/>
          </a:prstGeom>
        </p:spPr>
      </p:pic>
      <p:pic>
        <p:nvPicPr>
          <p:cNvPr id="5" name="Picture 13" descr="NL4_ENC_FET_thermal_Lv_Wv_I500u_TP1u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33948" y="2796988"/>
            <a:ext cx="4977840" cy="2384928"/>
          </a:xfrm>
          <a:prstGeom prst="rect">
            <a:avLst/>
          </a:prstGeom>
        </p:spPr>
      </p:pic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627283" y="5313717"/>
          <a:ext cx="5741705" cy="578357"/>
        </p:xfrm>
        <a:graphic>
          <a:graphicData uri="http://schemas.openxmlformats.org/drawingml/2006/table">
            <a:tbl>
              <a:tblPr/>
              <a:tblGrid>
                <a:gridCol w="1794368"/>
                <a:gridCol w="486723"/>
                <a:gridCol w="486723"/>
                <a:gridCol w="486723"/>
                <a:gridCol w="486723"/>
                <a:gridCol w="486723"/>
                <a:gridCol w="540276"/>
                <a:gridCol w="486723"/>
                <a:gridCol w="48672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Arial"/>
                        </a:rPr>
                        <a:t>L (nm)</a:t>
                      </a:r>
                      <a:endParaRPr lang="en-GB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Arial"/>
                        </a:rPr>
                        <a:t>250</a:t>
                      </a:r>
                      <a:endParaRPr lang="en-GB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ENC_FET_fn (e rms)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267.2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197.4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163.9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145.3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138.7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131.6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126.1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123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ENC_FET_thermal (e rms)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306.9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276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267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268.7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286.2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298.5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310.8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Arial"/>
                        </a:rPr>
                        <a:t>326.1</a:t>
                      </a:r>
                      <a:endParaRPr lang="en-GB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98017" name="Rectangle 1"/>
          <p:cNvSpPr>
            <a:spLocks noChangeArrowheads="1"/>
          </p:cNvSpPr>
          <p:nvPr/>
        </p:nvSpPr>
        <p:spPr bwMode="auto">
          <a:xfrm>
            <a:off x="53790" y="583602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Table 1. ENC generated by thermal and Flicker noise of NMOS FET at Layer 4 and W=9mm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674660" y="416860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Flicker</a:t>
            </a:r>
            <a:endParaRPr lang="en-US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263589" y="2895601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Thermal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15152" y="80682"/>
            <a:ext cx="86330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Sweeping the bias current @ optimum L and W (L=300nm, W=9mm) and </a:t>
            </a:r>
            <a:r>
              <a:rPr lang="en-US" sz="2000" dirty="0" err="1" smtClean="0"/>
              <a:t>Tp</a:t>
            </a:r>
            <a:r>
              <a:rPr lang="en-US" sz="2000" dirty="0" smtClean="0"/>
              <a:t>=1µs</a:t>
            </a:r>
            <a:endParaRPr lang="en-US" sz="2000" dirty="0"/>
          </a:p>
        </p:txBody>
      </p:sp>
      <p:pic>
        <p:nvPicPr>
          <p:cNvPr id="5" name="Picture 15" descr="NL4_ENC_FET_L300n_W9m_Iv_TP1u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9248" y="981635"/>
            <a:ext cx="7705164" cy="5015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61365" y="166319"/>
            <a:ext cx="8713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Sweeping the peaking time @ optimum L and W (L=300nm, W=9mm) and </a:t>
            </a:r>
            <a:r>
              <a:rPr lang="en-US" sz="2000" dirty="0" err="1" smtClean="0"/>
              <a:t>Ibias</a:t>
            </a:r>
            <a:r>
              <a:rPr lang="en-US" sz="2000" dirty="0" smtClean="0"/>
              <a:t>=500µA</a:t>
            </a:r>
            <a:endParaRPr lang="en-US" sz="2000" dirty="0"/>
          </a:p>
        </p:txBody>
      </p:sp>
      <p:pic>
        <p:nvPicPr>
          <p:cNvPr id="5" name="Picture 20" descr="NL4_ENC_FET_L300n_W9m_I500u_TPv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1330" y="1048871"/>
            <a:ext cx="8081682" cy="4988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1" name="Rectangle 1"/>
          <p:cNvSpPr>
            <a:spLocks noChangeArrowheads="1"/>
          </p:cNvSpPr>
          <p:nvPr/>
        </p:nvSpPr>
        <p:spPr bwMode="auto">
          <a:xfrm>
            <a:off x="0" y="192287"/>
            <a:ext cx="84158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NMOS, Layer 5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Ibias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500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µ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and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Tp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µs 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L= 150nm ~ 500nm; W=5mm ~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15mm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Minimum ENC of FET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relates to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L=300nm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;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ENC_FET_total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379.6 e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rms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@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W=9mm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941297" y="1669564"/>
          <a:ext cx="6844363" cy="578357"/>
        </p:xfrm>
        <a:graphic>
          <a:graphicData uri="http://schemas.openxmlformats.org/drawingml/2006/table">
            <a:tbl>
              <a:tblPr/>
              <a:tblGrid>
                <a:gridCol w="2138965"/>
                <a:gridCol w="580195"/>
                <a:gridCol w="580195"/>
                <a:gridCol w="580195"/>
                <a:gridCol w="580195"/>
                <a:gridCol w="580195"/>
                <a:gridCol w="644033"/>
                <a:gridCol w="580195"/>
                <a:gridCol w="58019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L (nm)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ENC_FET_fn (e rms)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334.2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246.3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203.8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179.8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164.9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160.8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148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142.8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ENC_FET_thermal (e rms)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383.8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344.4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333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332.6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364.7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364.7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365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Arial"/>
                        </a:rPr>
                        <a:t>378.5</a:t>
                      </a:r>
                      <a:endParaRPr lang="en-GB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99042" name="Rectangle 2"/>
          <p:cNvSpPr>
            <a:spLocks noChangeArrowheads="1"/>
          </p:cNvSpPr>
          <p:nvPr/>
        </p:nvSpPr>
        <p:spPr bwMode="auto">
          <a:xfrm>
            <a:off x="0" y="225910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Table 2. ENC generated by thermal and Flicker noise of NMOS FET at Layer 5 and W=9mm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9" descr="NL5_ENC_FET_L300n_W9m_Iv_TP1u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8230" y="3025716"/>
            <a:ext cx="4056903" cy="2097483"/>
          </a:xfrm>
          <a:prstGeom prst="rect">
            <a:avLst/>
          </a:prstGeom>
        </p:spPr>
      </p:pic>
      <p:pic>
        <p:nvPicPr>
          <p:cNvPr id="8" name="Picture 30" descr="NL5_ENC_FET_L300n_W9m_I500u_TPv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1316" y="2998693"/>
            <a:ext cx="4383743" cy="2124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3" name="Rectangle 1"/>
          <p:cNvSpPr>
            <a:spLocks noChangeArrowheads="1"/>
          </p:cNvSpPr>
          <p:nvPr/>
        </p:nvSpPr>
        <p:spPr bwMode="auto">
          <a:xfrm>
            <a:off x="268941" y="80682"/>
            <a:ext cx="824116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PMOS, Layer 4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Ibias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500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µ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and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Tp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µs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Minimum ENC of FET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relates to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L=150nm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;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ENC_FET_total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359 e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rms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@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W=7mm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93373" y="1293046"/>
          <a:ext cx="7516722" cy="578357"/>
        </p:xfrm>
        <a:graphic>
          <a:graphicData uri="http://schemas.openxmlformats.org/drawingml/2006/table">
            <a:tbl>
              <a:tblPr/>
              <a:tblGrid>
                <a:gridCol w="2349086"/>
                <a:gridCol w="637191"/>
                <a:gridCol w="637191"/>
                <a:gridCol w="637191"/>
                <a:gridCol w="637191"/>
                <a:gridCol w="637191"/>
                <a:gridCol w="707299"/>
                <a:gridCol w="637191"/>
                <a:gridCol w="63719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L (nm)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150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250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450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500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ENC_FET_fn (e rms)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69.46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59.18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52.79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48.49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45.45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43.22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41.52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40.22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ENC_FET_thermal (e rms)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352.3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366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385.6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404.3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421.5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437.8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453.6</a:t>
                      </a:r>
                      <a:endParaRPr lang="en-GB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Arial"/>
                        </a:rPr>
                        <a:t>469.2</a:t>
                      </a:r>
                      <a:endParaRPr lang="en-GB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02114" name="Rectangle 2"/>
          <p:cNvSpPr>
            <a:spLocks noChangeArrowheads="1"/>
          </p:cNvSpPr>
          <p:nvPr/>
        </p:nvSpPr>
        <p:spPr bwMode="auto">
          <a:xfrm>
            <a:off x="255494" y="193637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Table 3. ENC generated by thermal and Flicker noise of PMOS FET at Layer 4 and W=7mm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0" descr="PL4_ENC_FET_L150n_W7m_Iv_TP1u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9162" y="2675965"/>
            <a:ext cx="4181132" cy="2339787"/>
          </a:xfrm>
          <a:prstGeom prst="rect">
            <a:avLst/>
          </a:prstGeom>
        </p:spPr>
      </p:pic>
      <p:pic>
        <p:nvPicPr>
          <p:cNvPr id="8" name="Picture 41" descr="PL4_ENC_FET_L150n_W7m_I500u_TPv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0" y="2675964"/>
            <a:ext cx="4370294" cy="2380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8558</TotalTime>
  <Words>743</Words>
  <Application>Microsoft Macintosh PowerPoint</Application>
  <PresentationFormat>On-screen Show (4:3)</PresentationFormat>
  <Paragraphs>191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1_Struttura predefinita</vt:lpstr>
      <vt:lpstr>Documento</vt:lpstr>
      <vt:lpstr>PowerPoint Presentation</vt:lpstr>
      <vt:lpstr>Electronics noise evaluation with Cadence (IBM 130nm)</vt:lpstr>
      <vt:lpstr>Usefulness of direct Cadence simulations of ENC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Comparison of NMOS and PMOS (without Rs)</vt:lpstr>
      <vt:lpstr>Overall noise (including Rs)</vt:lpstr>
      <vt:lpstr>PowerPoint Presentation</vt:lpstr>
      <vt:lpstr>Summary of noise evaluations</vt:lpstr>
      <vt:lpstr>PowerPoint Presentation</vt:lpstr>
    </vt:vector>
  </TitlesOfParts>
  <Company>Polimi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Antonio Longoni</dc:creator>
  <cp:lastModifiedBy>Giuliana Rizzo</cp:lastModifiedBy>
  <cp:revision>508</cp:revision>
  <dcterms:created xsi:type="dcterms:W3CDTF">2003-05-28T21:36:47Z</dcterms:created>
  <dcterms:modified xsi:type="dcterms:W3CDTF">2011-11-04T07:52:50Z</dcterms:modified>
</cp:coreProperties>
</file>