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498" r:id="rId2"/>
    <p:sldId id="2851" r:id="rId3"/>
    <p:sldId id="2853" r:id="rId4"/>
    <p:sldId id="2854" r:id="rId5"/>
    <p:sldId id="2855" r:id="rId6"/>
    <p:sldId id="2856" r:id="rId7"/>
    <p:sldId id="2950" r:id="rId8"/>
    <p:sldId id="3504" r:id="rId9"/>
    <p:sldId id="308" r:id="rId10"/>
    <p:sldId id="2858" r:id="rId11"/>
    <p:sldId id="2844" r:id="rId12"/>
    <p:sldId id="2890" r:id="rId13"/>
    <p:sldId id="3501" r:id="rId14"/>
    <p:sldId id="2860" r:id="rId15"/>
    <p:sldId id="2881" r:id="rId16"/>
    <p:sldId id="3497" r:id="rId17"/>
    <p:sldId id="2882" r:id="rId18"/>
    <p:sldId id="3500" r:id="rId19"/>
    <p:sldId id="3499" r:id="rId20"/>
    <p:sldId id="3502" r:id="rId21"/>
    <p:sldId id="3503" r:id="rId22"/>
    <p:sldId id="1034"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0"/>
    <p:restoredTop sz="87588"/>
  </p:normalViewPr>
  <p:slideViewPr>
    <p:cSldViewPr snapToGrid="0">
      <p:cViewPr varScale="1">
        <p:scale>
          <a:sx n="95" d="100"/>
          <a:sy n="95" d="100"/>
        </p:scale>
        <p:origin x="200" y="4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32F07-D01D-7D4F-B150-2C47B2EBA5B4}" type="datetimeFigureOut">
              <a:rPr lang="it-IT" smtClean="0"/>
              <a:t>22/05/25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D9A5A-3C01-784D-BEDB-52A238DE4B47}" type="slidenum">
              <a:rPr lang="it-IT" smtClean="0"/>
              <a:t>‹#›</a:t>
            </a:fld>
            <a:endParaRPr lang="it-IT"/>
          </a:p>
        </p:txBody>
      </p:sp>
    </p:spTree>
    <p:extLst>
      <p:ext uri="{BB962C8B-B14F-4D97-AF65-F5344CB8AC3E}">
        <p14:creationId xmlns:p14="http://schemas.microsoft.com/office/powerpoint/2010/main" val="281923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4A0D9A5A-3C01-784D-BEDB-52A238DE4B47}" type="slidenum">
              <a:rPr lang="it-IT" smtClean="0"/>
              <a:t>1</a:t>
            </a:fld>
            <a:endParaRPr lang="it-IT"/>
          </a:p>
        </p:txBody>
      </p:sp>
    </p:spTree>
    <p:extLst>
      <p:ext uri="{BB962C8B-B14F-4D97-AF65-F5344CB8AC3E}">
        <p14:creationId xmlns:p14="http://schemas.microsoft.com/office/powerpoint/2010/main" val="1994221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实验在Spain开展</a:t>
            </a:r>
            <a:r>
              <a:rPr lang="zh-CN" altLang="en-US" dirty="0"/>
              <a:t> </a:t>
            </a:r>
            <a:r>
              <a:rPr lang="en-US" altLang="zh-CN" dirty="0"/>
              <a:t>Blue</a:t>
            </a:r>
            <a:r>
              <a:rPr lang="zh-CN" altLang="en-US" dirty="0"/>
              <a:t> </a:t>
            </a:r>
            <a:r>
              <a:rPr lang="en-US" altLang="zh-CN" dirty="0"/>
              <a:t>light</a:t>
            </a:r>
            <a:r>
              <a:rPr lang="zh-CN" altLang="en-US" dirty="0"/>
              <a:t> </a:t>
            </a:r>
            <a:r>
              <a:rPr lang="en-US" altLang="zh-CN" dirty="0"/>
              <a:t>for</a:t>
            </a:r>
            <a:r>
              <a:rPr lang="zh-CN" altLang="en-US" dirty="0"/>
              <a:t>？</a:t>
            </a:r>
            <a:endParaRPr lang="en-US" altLang="zh-CN" dirty="0"/>
          </a:p>
          <a:p>
            <a:r>
              <a:rPr lang="en-US" dirty="0">
                <a:solidFill>
                  <a:srgbClr val="000000"/>
                </a:solidFill>
                <a:effectLst/>
                <a:latin typeface="Helvetica" pitchFamily="2" charset="0"/>
              </a:rPr>
              <a:t>Select 20 animals in total, accounting for two coral species and tanks, </a:t>
            </a:r>
            <a:endParaRPr lang="it-IT" dirty="0"/>
          </a:p>
        </p:txBody>
      </p:sp>
      <p:sp>
        <p:nvSpPr>
          <p:cNvPr id="4" name="Segnaposto numero diapositiva 3"/>
          <p:cNvSpPr>
            <a:spLocks noGrp="1"/>
          </p:cNvSpPr>
          <p:nvPr>
            <p:ph type="sldNum" sz="quarter" idx="5"/>
          </p:nvPr>
        </p:nvSpPr>
        <p:spPr/>
        <p:txBody>
          <a:bodyPr/>
          <a:lstStyle/>
          <a:p>
            <a:fld id="{F9D2AE2F-56F6-9D48-B5F8-76A4215FBEE2}" type="slidenum">
              <a:rPr lang="it-IT" smtClean="0"/>
              <a:t>11</a:t>
            </a:fld>
            <a:endParaRPr lang="it-IT"/>
          </a:p>
        </p:txBody>
      </p:sp>
    </p:spTree>
    <p:extLst>
      <p:ext uri="{BB962C8B-B14F-4D97-AF65-F5344CB8AC3E}">
        <p14:creationId xmlns:p14="http://schemas.microsoft.com/office/powerpoint/2010/main" val="228429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en-US" dirty="0">
                <a:solidFill>
                  <a:srgbClr val="000000"/>
                </a:solidFill>
                <a:effectLst/>
                <a:latin typeface="Helvetica" pitchFamily="2" charset="0"/>
              </a:rPr>
              <a:t>The 20 animals were exposed to a 45Ca radiotracer in the auxiliary water tanks for a total duration of 5 hours. During the exposure period, the concentration of 45Ca was maintained at around 20 </a:t>
            </a:r>
            <a:r>
              <a:rPr lang="en-US" dirty="0" err="1">
                <a:solidFill>
                  <a:srgbClr val="000000"/>
                </a:solidFill>
                <a:effectLst/>
                <a:latin typeface="Helvetica" pitchFamily="2" charset="0"/>
              </a:rPr>
              <a:t>kBq</a:t>
            </a:r>
            <a:r>
              <a:rPr lang="en-US" dirty="0">
                <a:solidFill>
                  <a:srgbClr val="000000"/>
                </a:solidFill>
                <a:effectLst/>
                <a:latin typeface="Helvetica" pitchFamily="2" charset="0"/>
              </a:rPr>
              <a:t>/L in both tank systems. </a:t>
            </a:r>
          </a:p>
          <a:p>
            <a:pPr>
              <a:buNone/>
            </a:pPr>
            <a:endParaRPr lang="en-US" dirty="0">
              <a:solidFill>
                <a:srgbClr val="000000"/>
              </a:solidFill>
              <a:effectLst/>
              <a:latin typeface="Helvetica" pitchFamily="2" charset="0"/>
            </a:endParaRPr>
          </a:p>
          <a:p>
            <a:pPr>
              <a:buNone/>
            </a:pPr>
            <a:r>
              <a:rPr lang="en-US" dirty="0">
                <a:solidFill>
                  <a:srgbClr val="000000"/>
                </a:solidFill>
                <a:effectLst/>
                <a:latin typeface="Helvetica" pitchFamily="2" charset="0"/>
              </a:rPr>
              <a:t>To replicate solar conditions, a special light lamp was placed above both auxiliary tanks</a:t>
            </a:r>
          </a:p>
          <a:p>
            <a:pPr>
              <a:buNone/>
            </a:pPr>
            <a:endParaRPr lang="en-US" dirty="0">
              <a:solidFill>
                <a:srgbClr val="000000"/>
              </a:solidFill>
              <a:effectLst/>
              <a:latin typeface="Helvetica" pitchFamily="2" charset="0"/>
            </a:endParaRPr>
          </a:p>
          <a:p>
            <a:pPr>
              <a:buNone/>
            </a:pPr>
            <a:r>
              <a:rPr lang="en-US" dirty="0">
                <a:solidFill>
                  <a:srgbClr val="000000"/>
                </a:solidFill>
                <a:effectLst/>
                <a:latin typeface="Helvetica" pitchFamily="2" charset="0"/>
              </a:rPr>
              <a:t>A good agreement between different systems</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was found for the two coral species under study. However, the</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obtained calcification is smaller compared with previous measurements. This fact is not completely understood yet and it is</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under investigation.</a:t>
            </a:r>
          </a:p>
          <a:p>
            <a:pPr>
              <a:buNone/>
            </a:pPr>
            <a:endParaRPr lang="en-US" dirty="0">
              <a:solidFill>
                <a:srgbClr val="000000"/>
              </a:solidFill>
              <a:effectLst/>
              <a:latin typeface="Helvetica" pitchFamily="2" charset="0"/>
            </a:endParaRPr>
          </a:p>
          <a:p>
            <a:pPr>
              <a:buNone/>
            </a:pPr>
            <a:r>
              <a:rPr lang="en-US" dirty="0">
                <a:solidFill>
                  <a:srgbClr val="000000"/>
                </a:solidFill>
                <a:effectLst/>
                <a:latin typeface="Helvetica" pitchFamily="2" charset="0"/>
              </a:rPr>
              <a:t>Experiments with different pH have already taken place at</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Valencia’s </a:t>
            </a:r>
            <a:r>
              <a:rPr lang="en-US" dirty="0" err="1">
                <a:solidFill>
                  <a:srgbClr val="000000"/>
                </a:solidFill>
                <a:effectLst/>
                <a:latin typeface="Helvetica" pitchFamily="2" charset="0"/>
              </a:rPr>
              <a:t>Oceanogr</a:t>
            </a:r>
            <a:r>
              <a:rPr lang="en-US" dirty="0">
                <a:solidFill>
                  <a:srgbClr val="000000"/>
                </a:solidFill>
                <a:effectLst/>
                <a:latin typeface="Helvetica" pitchFamily="2" charset="0"/>
              </a:rPr>
              <a:t>` </a:t>
            </a:r>
            <a:r>
              <a:rPr lang="en-US" dirty="0" err="1">
                <a:solidFill>
                  <a:srgbClr val="000000"/>
                </a:solidFill>
                <a:effectLst/>
                <a:latin typeface="Helvetica" pitchFamily="2" charset="0"/>
              </a:rPr>
              <a:t>afic</a:t>
            </a:r>
            <a:r>
              <a:rPr lang="en-US" dirty="0">
                <a:solidFill>
                  <a:srgbClr val="000000"/>
                </a:solidFill>
                <a:effectLst/>
                <a:latin typeface="Helvetica" pitchFamily="2" charset="0"/>
              </a:rPr>
              <a:t> and their analysis is underway. It is</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expected that in the forthcoming months new experiments involving mollusks will be carried out.</a:t>
            </a:r>
          </a:p>
          <a:p>
            <a:pPr>
              <a:buNone/>
            </a:pPr>
            <a:endParaRPr lang="en-US" dirty="0">
              <a:solidFill>
                <a:srgbClr val="000000"/>
              </a:solidFill>
              <a:effectLst/>
              <a:latin typeface="Helvetica" pitchFamily="2" charset="0"/>
            </a:endParaRPr>
          </a:p>
          <a:p>
            <a:endParaRPr lang="it-IT" dirty="0"/>
          </a:p>
        </p:txBody>
      </p:sp>
      <p:sp>
        <p:nvSpPr>
          <p:cNvPr id="4" name="Segnaposto numero diapositiva 3"/>
          <p:cNvSpPr>
            <a:spLocks noGrp="1"/>
          </p:cNvSpPr>
          <p:nvPr>
            <p:ph type="sldNum" sz="quarter" idx="5"/>
          </p:nvPr>
        </p:nvSpPr>
        <p:spPr/>
        <p:txBody>
          <a:bodyPr/>
          <a:lstStyle/>
          <a:p>
            <a:fld id="{F9D2AE2F-56F6-9D48-B5F8-76A4215FBEE2}" type="slidenum">
              <a:rPr lang="it-IT" smtClean="0"/>
              <a:t>12</a:t>
            </a:fld>
            <a:endParaRPr lang="it-IT"/>
          </a:p>
        </p:txBody>
      </p:sp>
    </p:spTree>
    <p:extLst>
      <p:ext uri="{BB962C8B-B14F-4D97-AF65-F5344CB8AC3E}">
        <p14:creationId xmlns:p14="http://schemas.microsoft.com/office/powerpoint/2010/main" val="116206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rgbClr val="000000"/>
                </a:solidFill>
                <a:effectLst/>
                <a:latin typeface="Helvetica" pitchFamily="2" charset="0"/>
              </a:rPr>
              <a:t>The</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results for both water tank systems are presented in orange and</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blue colors, respectively. Blue for the low </a:t>
            </a:r>
            <a:r>
              <a:rPr lang="en-US" dirty="0" err="1">
                <a:solidFill>
                  <a:srgbClr val="000000"/>
                </a:solidFill>
                <a:effectLst/>
                <a:latin typeface="Helvetica" pitchFamily="2" charset="0"/>
              </a:rPr>
              <a:t>ph</a:t>
            </a:r>
            <a:r>
              <a:rPr lang="en-US" dirty="0">
                <a:solidFill>
                  <a:srgbClr val="000000"/>
                </a:solidFill>
                <a:effectLst/>
                <a:latin typeface="Helvetica" pitchFamily="2" charset="0"/>
              </a:rPr>
              <a:t> value.</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Y</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axis</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is</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the calcification rate.</a:t>
            </a:r>
            <a:endParaRPr lang="en-US" dirty="0">
              <a:solidFill>
                <a:srgbClr val="000000"/>
              </a:solidFill>
              <a:effectLst/>
              <a:latin typeface="Helvetica" pitchFamily="2" charset="0"/>
            </a:endParaRPr>
          </a:p>
          <a:p>
            <a:pPr>
              <a:buNone/>
            </a:pPr>
            <a:r>
              <a:rPr lang="en-US" dirty="0">
                <a:solidFill>
                  <a:srgbClr val="000000"/>
                </a:solidFill>
                <a:effectLst/>
                <a:latin typeface="Helvetica" pitchFamily="2" charset="0"/>
              </a:rPr>
              <a:t> As shown by the panels, the results</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for both water tanks are compatible and different for each coral</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species as expected from a null change in </a:t>
            </a:r>
            <a:r>
              <a:rPr lang="en-US" dirty="0" err="1">
                <a:solidFill>
                  <a:srgbClr val="000000"/>
                </a:solidFill>
                <a:effectLst/>
                <a:latin typeface="Helvetica" pitchFamily="2" charset="0"/>
              </a:rPr>
              <a:t>pH.</a:t>
            </a:r>
            <a:r>
              <a:rPr lang="en-US" dirty="0">
                <a:solidFill>
                  <a:srgbClr val="000000"/>
                </a:solidFill>
                <a:effectLst/>
                <a:latin typeface="Helvetica" pitchFamily="2" charset="0"/>
              </a:rPr>
              <a:t> Therefore, validating that for both water tank systems, the corals grow in an</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equivalent way. However, it is important to remark that the results for </a:t>
            </a:r>
            <a:r>
              <a:rPr lang="en-US" dirty="0" err="1">
                <a:solidFill>
                  <a:srgbClr val="000000"/>
                </a:solidFill>
                <a:effectLst/>
                <a:latin typeface="Helvetica" pitchFamily="2" charset="0"/>
              </a:rPr>
              <a:t>Stylophora</a:t>
            </a:r>
            <a:r>
              <a:rPr lang="en-US" dirty="0">
                <a:solidFill>
                  <a:srgbClr val="000000"/>
                </a:solidFill>
                <a:effectLst/>
                <a:latin typeface="Helvetica" pitchFamily="2" charset="0"/>
              </a:rPr>
              <a:t> </a:t>
            </a:r>
            <a:r>
              <a:rPr lang="en-US" dirty="0" err="1">
                <a:solidFill>
                  <a:srgbClr val="000000"/>
                </a:solidFill>
                <a:effectLst/>
                <a:latin typeface="Helvetica" pitchFamily="2" charset="0"/>
              </a:rPr>
              <a:t>pistillata</a:t>
            </a:r>
            <a:r>
              <a:rPr lang="en-US" dirty="0">
                <a:solidFill>
                  <a:srgbClr val="000000"/>
                </a:solidFill>
                <a:effectLst/>
                <a:latin typeface="Helvetica" pitchFamily="2" charset="0"/>
              </a:rPr>
              <a:t> are smaller when compared with</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previous</a:t>
            </a:r>
            <a:r>
              <a:rPr lang="zh-CN" altLang="en-US" dirty="0">
                <a:solidFill>
                  <a:srgbClr val="000000"/>
                </a:solidFill>
                <a:effectLst/>
                <a:latin typeface="Helvetica" pitchFamily="2" charset="0"/>
              </a:rPr>
              <a:t> </a:t>
            </a:r>
            <a:r>
              <a:rPr lang="en-US" dirty="0">
                <a:solidFill>
                  <a:srgbClr val="000000"/>
                </a:solidFill>
                <a:effectLst/>
                <a:latin typeface="Helvetica" pitchFamily="2" charset="0"/>
              </a:rPr>
              <a:t>measurements as indicated in the left panel. </a:t>
            </a:r>
          </a:p>
          <a:p>
            <a:pPr>
              <a:buNone/>
            </a:pPr>
            <a:endParaRPr lang="en-US" dirty="0">
              <a:solidFill>
                <a:srgbClr val="000000"/>
              </a:solidFill>
              <a:effectLst/>
              <a:latin typeface="Helvetica" pitchFamily="2" charset="0"/>
            </a:endParaRPr>
          </a:p>
          <a:p>
            <a:pPr>
              <a:buNone/>
            </a:pPr>
            <a:r>
              <a:rPr lang="en-US" dirty="0">
                <a:solidFill>
                  <a:srgbClr val="000000"/>
                </a:solidFill>
                <a:effectLst/>
                <a:latin typeface="Helvetica" pitchFamily="2" charset="0"/>
              </a:rPr>
              <a:t>It worth note that maybe because of the Light</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problem, the result of orange is lower than previous.</a:t>
            </a:r>
          </a:p>
          <a:p>
            <a:pPr>
              <a:buNone/>
            </a:pP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affecting</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the</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growth</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of</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the</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symbiotic.</a:t>
            </a:r>
            <a:endParaRPr lang="en-US" dirty="0">
              <a:solidFill>
                <a:srgbClr val="000000"/>
              </a:solidFill>
              <a:effectLst/>
              <a:latin typeface="Helvetica" pitchFamily="2" charset="0"/>
            </a:endParaRPr>
          </a:p>
          <a:p>
            <a:endParaRPr lang="en-CN" dirty="0"/>
          </a:p>
        </p:txBody>
      </p:sp>
      <p:sp>
        <p:nvSpPr>
          <p:cNvPr id="4" name="Slide Number Placeholder 3"/>
          <p:cNvSpPr>
            <a:spLocks noGrp="1"/>
          </p:cNvSpPr>
          <p:nvPr>
            <p:ph type="sldNum" sz="quarter" idx="5"/>
          </p:nvPr>
        </p:nvSpPr>
        <p:spPr/>
        <p:txBody>
          <a:bodyPr/>
          <a:lstStyle/>
          <a:p>
            <a:fld id="{4A0D9A5A-3C01-784D-BEDB-52A238DE4B47}" type="slidenum">
              <a:rPr lang="it-IT" smtClean="0"/>
              <a:t>13</a:t>
            </a:fld>
            <a:endParaRPr lang="it-IT"/>
          </a:p>
        </p:txBody>
      </p:sp>
    </p:spTree>
    <p:extLst>
      <p:ext uri="{BB962C8B-B14F-4D97-AF65-F5344CB8AC3E}">
        <p14:creationId xmlns:p14="http://schemas.microsoft.com/office/powerpoint/2010/main" val="64218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用Ca</a:t>
            </a:r>
            <a:r>
              <a:rPr lang="en-US" altLang="zh-CN" dirty="0"/>
              <a:t>41</a:t>
            </a:r>
            <a:r>
              <a:rPr lang="zh-CN" altLang="en-US" dirty="0"/>
              <a:t> 研究贝类生物的生长</a:t>
            </a:r>
            <a:endParaRPr lang="en-US" altLang="zh-CN" dirty="0"/>
          </a:p>
          <a:p>
            <a:r>
              <a:rPr lang="it-IT" dirty="0" err="1"/>
              <a:t>Another</a:t>
            </a:r>
            <a:r>
              <a:rPr lang="zh-CN" altLang="en-US" dirty="0"/>
              <a:t> </a:t>
            </a:r>
            <a:r>
              <a:rPr lang="en-US" altLang="zh-CN" dirty="0"/>
              <a:t>experiment</a:t>
            </a:r>
            <a:r>
              <a:rPr lang="zh-CN" altLang="en-US" dirty="0"/>
              <a:t> </a:t>
            </a:r>
            <a:r>
              <a:rPr lang="en-US" altLang="zh-CN" dirty="0"/>
              <a:t>is </a:t>
            </a:r>
            <a:r>
              <a:rPr lang="it-IT" altLang="zh-CN" dirty="0" err="1"/>
              <a:t>collibrate</a:t>
            </a:r>
            <a:r>
              <a:rPr lang="it-IT" altLang="zh-CN" dirty="0"/>
              <a:t> with IMB of </a:t>
            </a:r>
            <a:r>
              <a:rPr lang="it-IT" altLang="zh-CN" dirty="0" err="1"/>
              <a:t>UniPD</a:t>
            </a:r>
            <a:r>
              <a:rPr lang="it-IT" altLang="zh-CN" dirty="0"/>
              <a:t> </a:t>
            </a:r>
            <a:r>
              <a:rPr lang="it-IT" altLang="zh-CN" dirty="0" err="1"/>
              <a:t>located</a:t>
            </a:r>
            <a:r>
              <a:rPr lang="it-IT" altLang="zh-CN" dirty="0"/>
              <a:t> </a:t>
            </a:r>
            <a:r>
              <a:rPr lang="it-IT" altLang="zh-CN" dirty="0" err="1"/>
              <a:t>at</a:t>
            </a:r>
            <a:r>
              <a:rPr lang="it-IT" altLang="zh-CN" dirty="0"/>
              <a:t> Chioggia. By </a:t>
            </a:r>
            <a:r>
              <a:rPr lang="it-IT" altLang="zh-CN" dirty="0" err="1"/>
              <a:t>using</a:t>
            </a:r>
            <a:r>
              <a:rPr lang="it-IT" altLang="zh-CN" dirty="0"/>
              <a:t> Ca-41, </a:t>
            </a:r>
            <a:r>
              <a:rPr lang="it-IT" altLang="zh-CN" dirty="0" err="1"/>
              <a:t>we</a:t>
            </a:r>
            <a:r>
              <a:rPr lang="it-IT" altLang="zh-CN" dirty="0"/>
              <a:t> can</a:t>
            </a:r>
            <a:r>
              <a:rPr lang="zh-CN" altLang="en-US" dirty="0"/>
              <a:t> </a:t>
            </a:r>
            <a:r>
              <a:rPr lang="en-US" altLang="zh-CN" dirty="0" err="1"/>
              <a:t>moniter</a:t>
            </a:r>
            <a:r>
              <a:rPr lang="zh-CN" altLang="en-US" dirty="0"/>
              <a:t> </a:t>
            </a:r>
            <a:r>
              <a:rPr lang="en-US" altLang="zh-CN" dirty="0"/>
              <a:t>the growth in </a:t>
            </a:r>
            <a:r>
              <a:rPr lang="en-US" altLang="zh-CN" dirty="0" err="1"/>
              <a:t>mullusks</a:t>
            </a:r>
            <a:r>
              <a:rPr lang="it-IT" altLang="zh-CN" dirty="0"/>
              <a:t> and </a:t>
            </a:r>
            <a:r>
              <a:rPr lang="it-IT" altLang="zh-CN" dirty="0" err="1"/>
              <a:t>Echinoderm</a:t>
            </a:r>
            <a:r>
              <a:rPr lang="it-IT" altLang="zh-CN" dirty="0"/>
              <a:t>. </a:t>
            </a:r>
            <a:endParaRPr lang="en-US" altLang="zh-CN" dirty="0"/>
          </a:p>
        </p:txBody>
      </p:sp>
      <p:sp>
        <p:nvSpPr>
          <p:cNvPr id="4" name="Segnaposto numero diapositiva 3"/>
          <p:cNvSpPr>
            <a:spLocks noGrp="1"/>
          </p:cNvSpPr>
          <p:nvPr>
            <p:ph type="sldNum" sz="quarter" idx="5"/>
          </p:nvPr>
        </p:nvSpPr>
        <p:spPr/>
        <p:txBody>
          <a:bodyPr/>
          <a:lstStyle/>
          <a:p>
            <a:fld id="{ED98163C-65E4-404A-B06D-4343A26FA48E}" type="slidenum">
              <a:rPr lang="en-GB" smtClean="0"/>
              <a:t>14</a:t>
            </a:fld>
            <a:endParaRPr lang="en-GB"/>
          </a:p>
        </p:txBody>
      </p:sp>
    </p:spTree>
    <p:extLst>
      <p:ext uri="{BB962C8B-B14F-4D97-AF65-F5344CB8AC3E}">
        <p14:creationId xmlns:p14="http://schemas.microsoft.com/office/powerpoint/2010/main" val="30210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a:t>
            </a:r>
            <a:r>
              <a:rPr lang="zh-CN" altLang="en-US" dirty="0"/>
              <a:t> </a:t>
            </a:r>
            <a:r>
              <a:rPr lang="en-GB" dirty="0"/>
              <a:t>are starting a 6 months exposure to reduced pH of juveniles of mussels and clams at the end of which the levels of stable carbon isotope </a:t>
            </a:r>
            <a:r>
              <a:rPr lang="zh-CN" altLang="en-US" dirty="0"/>
              <a:t>（</a:t>
            </a:r>
            <a:r>
              <a:rPr lang="en-US" altLang="zh-CN" dirty="0"/>
              <a:t>or</a:t>
            </a:r>
            <a:r>
              <a:rPr lang="zh-CN" altLang="en-US" dirty="0"/>
              <a:t> </a:t>
            </a:r>
            <a:r>
              <a:rPr lang="en-US" altLang="zh-CN" dirty="0"/>
              <a:t>Ca</a:t>
            </a:r>
            <a:r>
              <a:rPr lang="zh-CN" altLang="en-US" dirty="0"/>
              <a:t>？？）</a:t>
            </a:r>
            <a:r>
              <a:rPr lang="en-GB" dirty="0"/>
              <a:t>will be measure to assess the impact of ocean acidification on somatic growth and shell formation</a:t>
            </a:r>
          </a:p>
        </p:txBody>
      </p:sp>
      <p:sp>
        <p:nvSpPr>
          <p:cNvPr id="4" name="Segnaposto numero diapositiva 3"/>
          <p:cNvSpPr>
            <a:spLocks noGrp="1"/>
          </p:cNvSpPr>
          <p:nvPr>
            <p:ph type="sldNum" sz="quarter" idx="5"/>
          </p:nvPr>
        </p:nvSpPr>
        <p:spPr/>
        <p:txBody>
          <a:bodyPr/>
          <a:lstStyle/>
          <a:p>
            <a:fld id="{87FF6322-491B-F64D-9233-C890FC739FAF}" type="slidenum">
              <a:rPr lang="en-GB" smtClean="0"/>
              <a:t>15</a:t>
            </a:fld>
            <a:endParaRPr lang="en-GB"/>
          </a:p>
        </p:txBody>
      </p:sp>
    </p:spTree>
    <p:extLst>
      <p:ext uri="{BB962C8B-B14F-4D97-AF65-F5344CB8AC3E}">
        <p14:creationId xmlns:p14="http://schemas.microsoft.com/office/powerpoint/2010/main" val="124627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collected the sample of mussels and sent to Vienna to perform the AMS measurement to access the level of Ca-41 and Ca-40.</a:t>
            </a:r>
            <a:endParaRPr lang="en-CN" dirty="0"/>
          </a:p>
          <a:p>
            <a:r>
              <a:rPr lang="en-CN" dirty="0"/>
              <a:t>样品运送至AMS</a:t>
            </a:r>
            <a:r>
              <a:rPr lang="zh-CN" altLang="en-US" dirty="0"/>
              <a:t> </a:t>
            </a:r>
            <a:r>
              <a:rPr lang="en-US" altLang="zh-CN" dirty="0"/>
              <a:t>in</a:t>
            </a:r>
            <a:r>
              <a:rPr lang="zh-CN" altLang="en-US" dirty="0"/>
              <a:t> </a:t>
            </a:r>
            <a:r>
              <a:rPr lang="en-US" altLang="zh-CN" dirty="0"/>
              <a:t>Vienna</a:t>
            </a:r>
            <a:r>
              <a:rPr lang="zh-CN" altLang="en-US" dirty="0"/>
              <a:t>，开展研究</a:t>
            </a:r>
            <a:endParaRPr lang="en-CN" dirty="0"/>
          </a:p>
        </p:txBody>
      </p:sp>
      <p:sp>
        <p:nvSpPr>
          <p:cNvPr id="4" name="Slide Number Placeholder 3"/>
          <p:cNvSpPr>
            <a:spLocks noGrp="1"/>
          </p:cNvSpPr>
          <p:nvPr>
            <p:ph type="sldNum" sz="quarter" idx="5"/>
          </p:nvPr>
        </p:nvSpPr>
        <p:spPr/>
        <p:txBody>
          <a:bodyPr/>
          <a:lstStyle/>
          <a:p>
            <a:fld id="{4A0D9A5A-3C01-784D-BEDB-52A238DE4B47}" type="slidenum">
              <a:rPr lang="it-IT" smtClean="0"/>
              <a:t>16</a:t>
            </a:fld>
            <a:endParaRPr lang="it-IT"/>
          </a:p>
        </p:txBody>
      </p:sp>
    </p:spTree>
    <p:extLst>
      <p:ext uri="{BB962C8B-B14F-4D97-AF65-F5344CB8AC3E}">
        <p14:creationId xmlns:p14="http://schemas.microsoft.com/office/powerpoint/2010/main" val="301093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Furthermore, collection of calcifying organisms directly from the CO2 vents system of Ischia Island in the Tyrrhenian Sea, where the water column is naturally acidified, will take place. In this systems it is possible to find different species of marine invertebrates with calcareous structures. However, collection will focus on the </a:t>
            </a:r>
            <a:r>
              <a:rPr lang="en-GB" dirty="0" err="1"/>
              <a:t>gasterops</a:t>
            </a:r>
            <a:r>
              <a:rPr lang="en-GB" dirty="0"/>
              <a:t> </a:t>
            </a:r>
            <a:r>
              <a:rPr lang="en-GB" dirty="0" err="1"/>
              <a:t>Phorcus</a:t>
            </a:r>
            <a:r>
              <a:rPr lang="en-GB" dirty="0"/>
              <a:t> </a:t>
            </a:r>
            <a:r>
              <a:rPr lang="en-GB" dirty="0" err="1"/>
              <a:t>turbinatus</a:t>
            </a:r>
            <a:r>
              <a:rPr lang="en-GB" dirty="0"/>
              <a:t> which is the most abundant along the whole pH gradient of the CO2 vents system</a:t>
            </a:r>
          </a:p>
        </p:txBody>
      </p:sp>
      <p:sp>
        <p:nvSpPr>
          <p:cNvPr id="4" name="Segnaposto numero diapositiva 3"/>
          <p:cNvSpPr>
            <a:spLocks noGrp="1"/>
          </p:cNvSpPr>
          <p:nvPr>
            <p:ph type="sldNum" sz="quarter" idx="5"/>
          </p:nvPr>
        </p:nvSpPr>
        <p:spPr/>
        <p:txBody>
          <a:bodyPr/>
          <a:lstStyle/>
          <a:p>
            <a:fld id="{87FF6322-491B-F64D-9233-C890FC739FAF}" type="slidenum">
              <a:rPr lang="en-GB" smtClean="0"/>
              <a:t>17</a:t>
            </a:fld>
            <a:endParaRPr lang="en-GB"/>
          </a:p>
        </p:txBody>
      </p:sp>
    </p:spTree>
    <p:extLst>
      <p:ext uri="{BB962C8B-B14F-4D97-AF65-F5344CB8AC3E}">
        <p14:creationId xmlns:p14="http://schemas.microsoft.com/office/powerpoint/2010/main" val="377158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stoMT"/>
                <a:ea typeface="Times New Roman" panose="02020603050405020304" pitchFamily="18" charset="0"/>
                <a:cs typeface="Times New Roman" panose="02020603050405020304" pitchFamily="18" charset="0"/>
              </a:rPr>
              <a:t>The radioisotope 45Ca (lifetime 163 days) is produced by neutron irradiation at reactors with Ca target enriched in 44Ca. However</a:t>
            </a:r>
            <a:r>
              <a:rPr lang="zh-CN" altLang="en-US" sz="1200" kern="0" dirty="0">
                <a:effectLst/>
                <a:latin typeface="CalistoMT"/>
                <a:ea typeface="Times New Roman" panose="02020603050405020304" pitchFamily="18" charset="0"/>
                <a:cs typeface="Times New Roman" panose="02020603050405020304" pitchFamily="18" charset="0"/>
              </a:rPr>
              <a:t> </a:t>
            </a:r>
            <a:r>
              <a:rPr lang="en-US" sz="1200" kern="0" dirty="0">
                <a:effectLst/>
                <a:latin typeface="CalistoMT"/>
                <a:ea typeface="Times New Roman" panose="02020603050405020304" pitchFamily="18" charset="0"/>
                <a:cs typeface="Times New Roman" panose="02020603050405020304" pitchFamily="18" charset="0"/>
              </a:rPr>
              <a:t>this technique has the disadvantage that the 45Ca produced in this way needs to be separated from the unstable isotope 41Ca (lifetime 105 y) via centrifugal separation or mass spectrometers or other difficult techniques. </a:t>
            </a:r>
          </a:p>
        </p:txBody>
      </p:sp>
      <p:sp>
        <p:nvSpPr>
          <p:cNvPr id="4" name="Slide Number Placeholder 3"/>
          <p:cNvSpPr>
            <a:spLocks noGrp="1"/>
          </p:cNvSpPr>
          <p:nvPr>
            <p:ph type="sldNum" sz="quarter" idx="5"/>
          </p:nvPr>
        </p:nvSpPr>
        <p:spPr/>
        <p:txBody>
          <a:bodyPr/>
          <a:lstStyle/>
          <a:p>
            <a:fld id="{4A0D9A5A-3C01-784D-BEDB-52A238DE4B47}" type="slidenum">
              <a:rPr lang="it-IT" smtClean="0"/>
              <a:t>18</a:t>
            </a:fld>
            <a:endParaRPr lang="it-IT"/>
          </a:p>
        </p:txBody>
      </p:sp>
    </p:spTree>
    <p:extLst>
      <p:ext uri="{BB962C8B-B14F-4D97-AF65-F5344CB8AC3E}">
        <p14:creationId xmlns:p14="http://schemas.microsoft.com/office/powerpoint/2010/main" val="2056497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0" dirty="0">
                <a:effectLst/>
                <a:latin typeface="CalistoMT"/>
                <a:ea typeface="Times New Roman" panose="02020603050405020304" pitchFamily="18" charset="0"/>
                <a:cs typeface="Times New Roman" panose="02020603050405020304" pitchFamily="18" charset="0"/>
              </a:rPr>
              <a:t>It is therefore very interesting to investigate a new concept based on inserting a 45Sc target inside or close to the target at the Radioactive Ion Beam Facilities exploiting the (</a:t>
            </a:r>
            <a:r>
              <a:rPr lang="en-US" sz="1800" kern="0" dirty="0" err="1">
                <a:effectLst/>
                <a:latin typeface="CalistoMT"/>
                <a:ea typeface="Times New Roman" panose="02020603050405020304" pitchFamily="18" charset="0"/>
                <a:cs typeface="Times New Roman" panose="02020603050405020304" pitchFamily="18" charset="0"/>
              </a:rPr>
              <a:t>n,p</a:t>
            </a:r>
            <a:r>
              <a:rPr lang="en-US" sz="1800" kern="0" dirty="0">
                <a:effectLst/>
                <a:latin typeface="CalistoMT"/>
                <a:ea typeface="Times New Roman" panose="02020603050405020304" pitchFamily="18" charset="0"/>
                <a:cs typeface="Times New Roman" panose="02020603050405020304" pitchFamily="18" charset="0"/>
              </a:rPr>
              <a:t>) nuclear reaction for the isotopic reaction. In fact, in this case, in addition to 45Ca, only Ca stable isotopes are created (so no need to separate them). The remaining isotopes produced have a different atomic number and can be chemically separated from the 45Ca. </a:t>
            </a:r>
            <a:endParaRPr lang="en-CN"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CN"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0D9A5A-3C01-784D-BEDB-52A238DE4B47}" type="slidenum">
              <a:rPr lang="it-IT" smtClean="0"/>
              <a:t>19</a:t>
            </a:fld>
            <a:endParaRPr lang="it-IT"/>
          </a:p>
        </p:txBody>
      </p:sp>
    </p:spTree>
    <p:extLst>
      <p:ext uri="{BB962C8B-B14F-4D97-AF65-F5344CB8AC3E}">
        <p14:creationId xmlns:p14="http://schemas.microsoft.com/office/powerpoint/2010/main" val="2592597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rgbClr val="000000"/>
                </a:solidFill>
                <a:effectLst/>
                <a:latin typeface="Helvetica" pitchFamily="2" charset="0"/>
              </a:rPr>
              <a:t>Currently, the precision of the 45Sc(</a:t>
            </a:r>
            <a:r>
              <a:rPr lang="en-US" dirty="0" err="1">
                <a:solidFill>
                  <a:srgbClr val="000000"/>
                </a:solidFill>
                <a:effectLst/>
                <a:latin typeface="Helvetica" pitchFamily="2" charset="0"/>
              </a:rPr>
              <a:t>n,p</a:t>
            </a:r>
            <a:r>
              <a:rPr lang="en-US" dirty="0">
                <a:solidFill>
                  <a:srgbClr val="000000"/>
                </a:solidFill>
                <a:effectLst/>
                <a:latin typeface="Helvetica" pitchFamily="2" charset="0"/>
              </a:rPr>
              <a:t>) cross section is very limited, as only activation measurements are available in the literature, covering the neutron energy range from 1 to 16 MeV. This limitation is evident in the inconsistencies among evaluated libraries.</a:t>
            </a:r>
          </a:p>
          <a:p>
            <a:pPr>
              <a:buNone/>
            </a:pPr>
            <a:r>
              <a:rPr lang="en-US" dirty="0">
                <a:solidFill>
                  <a:srgbClr val="000000"/>
                </a:solidFill>
                <a:effectLst/>
                <a:latin typeface="Helvetica" pitchFamily="2" charset="0"/>
              </a:rPr>
              <a:t>It is therefore of interest to measure 45Sc(</a:t>
            </a:r>
            <a:r>
              <a:rPr lang="en-US" dirty="0" err="1">
                <a:solidFill>
                  <a:srgbClr val="000000"/>
                </a:solidFill>
                <a:effectLst/>
                <a:latin typeface="Helvetica" pitchFamily="2" charset="0"/>
              </a:rPr>
              <a:t>n,p</a:t>
            </a:r>
            <a:r>
              <a:rPr lang="en-US" dirty="0">
                <a:solidFill>
                  <a:srgbClr val="000000"/>
                </a:solidFill>
                <a:effectLst/>
                <a:latin typeface="Helvetica" pitchFamily="2" charset="0"/>
              </a:rPr>
              <a:t>) in a wide neutron energy range from thermal neutron energies up to 20 MeV in order to unveil the discrepancies between different evaluations.</a:t>
            </a:r>
          </a:p>
          <a:p>
            <a:pPr>
              <a:buNone/>
            </a:pPr>
            <a:endParaRPr lang="en-US" dirty="0">
              <a:solidFill>
                <a:srgbClr val="000000"/>
              </a:solidFill>
              <a:effectLst/>
              <a:latin typeface="Helvetica" pitchFamily="2" charset="0"/>
            </a:endParaRPr>
          </a:p>
          <a:p>
            <a:endParaRPr lang="en-CN" dirty="0"/>
          </a:p>
        </p:txBody>
      </p:sp>
      <p:sp>
        <p:nvSpPr>
          <p:cNvPr id="4" name="Slide Number Placeholder 3"/>
          <p:cNvSpPr>
            <a:spLocks noGrp="1"/>
          </p:cNvSpPr>
          <p:nvPr>
            <p:ph type="sldNum" sz="quarter" idx="5"/>
          </p:nvPr>
        </p:nvSpPr>
        <p:spPr/>
        <p:txBody>
          <a:bodyPr/>
          <a:lstStyle/>
          <a:p>
            <a:fld id="{4A0D9A5A-3C01-784D-BEDB-52A238DE4B47}" type="slidenum">
              <a:rPr lang="it-IT" smtClean="0"/>
              <a:t>20</a:t>
            </a:fld>
            <a:endParaRPr lang="it-IT"/>
          </a:p>
        </p:txBody>
      </p:sp>
    </p:spTree>
    <p:extLst>
      <p:ext uri="{BB962C8B-B14F-4D97-AF65-F5344CB8AC3E}">
        <p14:creationId xmlns:p14="http://schemas.microsoft.com/office/powerpoint/2010/main" val="71696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latin typeface="DeepSeek-CJK-patch"/>
              </a:rPr>
              <a:t>Since the Industrial Revolution, rapid technological advancements have led to massive carbon dioxide (CO₂) emissions due to human activities, e.g. fossil fuel combustion, industrial</a:t>
            </a:r>
            <a:r>
              <a:rPr lang="zh-CN" altLang="en-US" b="0" i="0" dirty="0">
                <a:solidFill>
                  <a:srgbClr val="404040"/>
                </a:solidFill>
                <a:effectLst/>
                <a:latin typeface="DeepSeek-CJK-patch"/>
              </a:rPr>
              <a:t> </a:t>
            </a:r>
            <a:r>
              <a:rPr lang="en-US" altLang="zh-CN" b="0" i="0" dirty="0">
                <a:solidFill>
                  <a:srgbClr val="404040"/>
                </a:solidFill>
                <a:effectLst/>
                <a:latin typeface="DeepSeek-CJK-patch"/>
              </a:rPr>
              <a:t>processes</a:t>
            </a:r>
            <a:r>
              <a:rPr lang="en-US" b="0" i="0" dirty="0">
                <a:solidFill>
                  <a:srgbClr val="404040"/>
                </a:solidFill>
                <a:effectLst/>
                <a:latin typeface="DeepSeek-CJK-patch"/>
              </a:rPr>
              <a:t>, deforestation, and agricultural development. The surge in CO₂ has intensified the global warming. The oceans have absorbed approximately one-third of the human-caused CO₂ emissions, and results in ocean acidification. Compared to pre-industrial levels, the average pH of seawater has decreased by 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 CO2 from fossil fuel burning and cement production, newly released from hundreds of millions of years of geological storage and (ii) CO2 from deforestation and agricultural development, which has been stored for decades to centuries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Since the industrial revolution, the oceans have absorbed approximately 1/3 of human emissions of CO2 into the atmosphere, and the pH of seawater has dropped by 0.1.</a:t>
            </a:r>
            <a:endParaRPr lang="en-US" dirty="0">
              <a:latin typeface="Calibri" charset="0"/>
            </a:endParaRPr>
          </a:p>
          <a:p>
            <a:endParaRPr lang="x-none" dirty="0"/>
          </a:p>
        </p:txBody>
      </p:sp>
      <p:sp>
        <p:nvSpPr>
          <p:cNvPr id="4" name="Slide Number Placeholder 3"/>
          <p:cNvSpPr>
            <a:spLocks noGrp="1"/>
          </p:cNvSpPr>
          <p:nvPr>
            <p:ph type="sldNum" sz="quarter" idx="5"/>
          </p:nvPr>
        </p:nvSpPr>
        <p:spPr/>
        <p:txBody>
          <a:bodyPr/>
          <a:lstStyle/>
          <a:p>
            <a:fld id="{ED98163C-65E4-404A-B06D-4343A26FA48E}" type="slidenum">
              <a:rPr lang="en-GB" smtClean="0"/>
              <a:t>2</a:t>
            </a:fld>
            <a:endParaRPr lang="en-GB"/>
          </a:p>
        </p:txBody>
      </p:sp>
    </p:spTree>
    <p:extLst>
      <p:ext uri="{BB962C8B-B14F-4D97-AF65-F5344CB8AC3E}">
        <p14:creationId xmlns:p14="http://schemas.microsoft.com/office/powerpoint/2010/main" val="1610652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4A0D9A5A-3C01-784D-BEDB-52A238DE4B47}" type="slidenum">
              <a:rPr lang="it-IT" smtClean="0"/>
              <a:t>21</a:t>
            </a:fld>
            <a:endParaRPr lang="it-IT"/>
          </a:p>
        </p:txBody>
      </p:sp>
    </p:spTree>
    <p:extLst>
      <p:ext uri="{BB962C8B-B14F-4D97-AF65-F5344CB8AC3E}">
        <p14:creationId xmlns:p14="http://schemas.microsoft.com/office/powerpoint/2010/main" val="3164646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ecosystems</a:t>
            </a:r>
            <a:r>
              <a:rPr lang="it-IT" dirty="0"/>
              <a:t> of the red </a:t>
            </a:r>
            <a:r>
              <a:rPr lang="it-IT" dirty="0" err="1"/>
              <a:t>sea</a:t>
            </a:r>
            <a:r>
              <a:rPr lang="it-IT" dirty="0"/>
              <a:t> are </a:t>
            </a:r>
            <a:r>
              <a:rPr lang="it-IT" dirty="0" err="1"/>
              <a:t>estimated</a:t>
            </a:r>
            <a:r>
              <a:rPr lang="it-IT" dirty="0"/>
              <a:t> to </a:t>
            </a:r>
            <a:r>
              <a:rPr lang="it-IT" dirty="0" err="1"/>
              <a:t>harbor</a:t>
            </a:r>
            <a:r>
              <a:rPr lang="it-IT" dirty="0"/>
              <a:t> </a:t>
            </a:r>
            <a:r>
              <a:rPr lang="it-IT" dirty="0" err="1"/>
              <a:t>greater</a:t>
            </a:r>
            <a:r>
              <a:rPr lang="it-IT" dirty="0"/>
              <a:t> </a:t>
            </a:r>
            <a:r>
              <a:rPr lang="it-IT" dirty="0" err="1"/>
              <a:t>than</a:t>
            </a:r>
            <a:r>
              <a:rPr lang="it-IT" dirty="0"/>
              <a:t> 150 </a:t>
            </a:r>
            <a:r>
              <a:rPr lang="it-IT" dirty="0" err="1"/>
              <a:t>species</a:t>
            </a:r>
            <a:r>
              <a:rPr lang="it-IT" dirty="0"/>
              <a:t> of </a:t>
            </a:r>
            <a:r>
              <a:rPr lang="it-IT" dirty="0" err="1"/>
              <a:t>corals</a:t>
            </a:r>
            <a:r>
              <a:rPr lang="it-IT" dirty="0"/>
              <a:t> and more </a:t>
            </a:r>
            <a:r>
              <a:rPr lang="it-IT" dirty="0" err="1"/>
              <a:t>than</a:t>
            </a:r>
            <a:r>
              <a:rPr lang="it-IT" dirty="0"/>
              <a:t> 1000 </a:t>
            </a:r>
            <a:r>
              <a:rPr lang="it-IT" dirty="0" err="1"/>
              <a:t>species</a:t>
            </a:r>
            <a:r>
              <a:rPr lang="it-IT" dirty="0"/>
              <a:t> of </a:t>
            </a:r>
            <a:r>
              <a:rPr lang="it-IT" dirty="0" err="1"/>
              <a:t>fish</a:t>
            </a:r>
            <a:r>
              <a:rPr lang="it-IT" dirty="0"/>
              <a:t> of </a:t>
            </a:r>
            <a:r>
              <a:rPr lang="it-IT" dirty="0" err="1"/>
              <a:t>which</a:t>
            </a:r>
            <a:r>
              <a:rPr lang="it-IT" dirty="0"/>
              <a:t> over 85% are </a:t>
            </a:r>
            <a:r>
              <a:rPr lang="it-IT" dirty="0" err="1"/>
              <a:t>likely</a:t>
            </a:r>
            <a:r>
              <a:rPr lang="it-IT" dirty="0"/>
              <a:t> to </a:t>
            </a:r>
            <a:r>
              <a:rPr lang="it-IT" dirty="0" err="1"/>
              <a:t>occur</a:t>
            </a:r>
            <a:r>
              <a:rPr lang="it-IT" dirty="0"/>
              <a:t> </a:t>
            </a:r>
            <a:r>
              <a:rPr lang="it-IT" dirty="0" err="1"/>
              <a:t>within</a:t>
            </a:r>
            <a:r>
              <a:rPr lang="it-IT" dirty="0"/>
              <a:t> the </a:t>
            </a:r>
            <a:r>
              <a:rPr lang="it-IT" dirty="0" err="1"/>
              <a:t>gulf</a:t>
            </a:r>
            <a:r>
              <a:rPr lang="it-IT" dirty="0"/>
              <a:t> of Aqaba. Over 5% of </a:t>
            </a:r>
            <a:r>
              <a:rPr lang="it-IT" dirty="0" err="1"/>
              <a:t>fish</a:t>
            </a:r>
            <a:r>
              <a:rPr lang="it-IT" dirty="0"/>
              <a:t> </a:t>
            </a:r>
            <a:r>
              <a:rPr lang="it-IT" dirty="0" err="1"/>
              <a:t>species</a:t>
            </a:r>
            <a:r>
              <a:rPr lang="it-IT" dirty="0"/>
              <a:t> are </a:t>
            </a:r>
            <a:r>
              <a:rPr lang="it-IT" dirty="0" err="1"/>
              <a:t>endemic</a:t>
            </a:r>
            <a:r>
              <a:rPr lang="it-IT" dirty="0"/>
              <a:t>. Over the </a:t>
            </a:r>
            <a:r>
              <a:rPr lang="it-IT" dirty="0" err="1"/>
              <a:t>past</a:t>
            </a:r>
            <a:r>
              <a:rPr lang="it-IT" dirty="0"/>
              <a:t> 40 </a:t>
            </a:r>
            <a:r>
              <a:rPr lang="it-IT" dirty="0" err="1"/>
              <a:t>years</a:t>
            </a:r>
            <a:r>
              <a:rPr lang="it-IT" dirty="0"/>
              <a:t> a large </a:t>
            </a:r>
            <a:r>
              <a:rPr lang="it-IT" dirty="0" err="1"/>
              <a:t>majority</a:t>
            </a:r>
            <a:r>
              <a:rPr lang="it-IT" dirty="0"/>
              <a:t> of the </a:t>
            </a:r>
            <a:r>
              <a:rPr lang="it-IT" dirty="0" err="1"/>
              <a:t>world’s</a:t>
            </a:r>
            <a:r>
              <a:rPr lang="it-IT" dirty="0"/>
              <a:t> reefs </a:t>
            </a:r>
            <a:r>
              <a:rPr lang="it-IT" dirty="0" err="1"/>
              <a:t>have</a:t>
            </a:r>
            <a:r>
              <a:rPr lang="it-IT" dirty="0"/>
              <a:t> </a:t>
            </a:r>
            <a:r>
              <a:rPr lang="it-IT" dirty="0" err="1"/>
              <a:t>suffered</a:t>
            </a:r>
            <a:r>
              <a:rPr lang="it-IT" dirty="0"/>
              <a:t> </a:t>
            </a:r>
            <a:r>
              <a:rPr lang="it-IT" dirty="0" err="1"/>
              <a:t>serious</a:t>
            </a:r>
            <a:r>
              <a:rPr lang="it-IT" dirty="0"/>
              <a:t> </a:t>
            </a:r>
            <a:r>
              <a:rPr lang="it-IT" dirty="0" err="1"/>
              <a:t>effects</a:t>
            </a:r>
            <a:r>
              <a:rPr lang="it-IT" dirty="0"/>
              <a:t> of </a:t>
            </a:r>
            <a:r>
              <a:rPr lang="it-IT" dirty="0" err="1"/>
              <a:t>climate</a:t>
            </a:r>
            <a:r>
              <a:rPr lang="it-IT" dirty="0"/>
              <a:t> </a:t>
            </a:r>
            <a:r>
              <a:rPr lang="it-IT" dirty="0" err="1"/>
              <a:t>change</a:t>
            </a:r>
            <a:r>
              <a:rPr lang="it-IT" dirty="0"/>
              <a:t>, with an </a:t>
            </a:r>
            <a:r>
              <a:rPr lang="it-IT" dirty="0" err="1"/>
              <a:t>estimated</a:t>
            </a:r>
            <a:r>
              <a:rPr lang="it-IT" dirty="0"/>
              <a:t> 50% </a:t>
            </a:r>
            <a:r>
              <a:rPr lang="it-IT" dirty="0" err="1"/>
              <a:t>loss</a:t>
            </a:r>
            <a:r>
              <a:rPr lang="it-IT" dirty="0"/>
              <a:t> of </a:t>
            </a:r>
            <a:r>
              <a:rPr lang="it-IT" dirty="0" err="1"/>
              <a:t>coral</a:t>
            </a:r>
            <a:r>
              <a:rPr lang="it-IT" dirty="0"/>
              <a:t> reefs </a:t>
            </a:r>
            <a:r>
              <a:rPr lang="it-IT" dirty="0" err="1"/>
              <a:t>globally</a:t>
            </a:r>
            <a:r>
              <a:rPr lang="it-IT" dirty="0"/>
              <a:t> </a:t>
            </a:r>
            <a:r>
              <a:rPr lang="it-IT" dirty="0" err="1"/>
              <a:t>bleaching</a:t>
            </a:r>
            <a:r>
              <a:rPr lang="it-IT" dirty="0"/>
              <a:t>. </a:t>
            </a:r>
            <a:r>
              <a:rPr lang="it-IT" dirty="0" err="1"/>
              <a:t>It</a:t>
            </a:r>
            <a:r>
              <a:rPr lang="it-IT" dirty="0"/>
              <a:t> </a:t>
            </a:r>
            <a:r>
              <a:rPr lang="it-IT" dirty="0" err="1"/>
              <a:t>is</a:t>
            </a:r>
            <a:r>
              <a:rPr lang="it-IT" dirty="0"/>
              <a:t> </a:t>
            </a:r>
            <a:r>
              <a:rPr lang="it-IT" dirty="0" err="1"/>
              <a:t>predicted</a:t>
            </a:r>
            <a:r>
              <a:rPr lang="it-IT" dirty="0"/>
              <a:t> </a:t>
            </a:r>
            <a:r>
              <a:rPr lang="it-IT" dirty="0" err="1"/>
              <a:t>that</a:t>
            </a:r>
            <a:r>
              <a:rPr lang="it-IT" dirty="0"/>
              <a:t>, </a:t>
            </a:r>
            <a:r>
              <a:rPr lang="it-IT" dirty="0" err="1"/>
              <a:t>even</a:t>
            </a:r>
            <a:r>
              <a:rPr lang="it-IT" dirty="0"/>
              <a:t> </a:t>
            </a:r>
            <a:r>
              <a:rPr lang="it-IT" dirty="0" err="1"/>
              <a:t>if</a:t>
            </a:r>
            <a:r>
              <a:rPr lang="it-IT" dirty="0"/>
              <a:t> global warming </a:t>
            </a:r>
            <a:r>
              <a:rPr lang="it-IT" dirty="0" err="1"/>
              <a:t>remains</a:t>
            </a:r>
            <a:r>
              <a:rPr lang="it-IT" dirty="0"/>
              <a:t> </a:t>
            </a:r>
            <a:r>
              <a:rPr lang="it-IT" dirty="0" err="1"/>
              <a:t>below</a:t>
            </a:r>
            <a:r>
              <a:rPr lang="it-IT" dirty="0"/>
              <a:t> the 1.5 C target </a:t>
            </a:r>
            <a:r>
              <a:rPr lang="it-IT" dirty="0" err="1"/>
              <a:t>stipulated</a:t>
            </a:r>
            <a:r>
              <a:rPr lang="it-IT" dirty="0"/>
              <a:t> by the Paris agreement, up to 90% of the </a:t>
            </a:r>
            <a:r>
              <a:rPr lang="it-IT" dirty="0" err="1"/>
              <a:t>worls’s</a:t>
            </a:r>
            <a:r>
              <a:rPr lang="it-IT" dirty="0"/>
              <a:t> </a:t>
            </a:r>
            <a:r>
              <a:rPr lang="it-IT" dirty="0" err="1"/>
              <a:t>coral</a:t>
            </a:r>
            <a:r>
              <a:rPr lang="it-IT" dirty="0"/>
              <a:t> reefs </a:t>
            </a:r>
            <a:r>
              <a:rPr lang="it-IT" dirty="0" err="1"/>
              <a:t>may</a:t>
            </a:r>
            <a:r>
              <a:rPr lang="it-IT" dirty="0"/>
              <a:t> be </a:t>
            </a:r>
            <a:r>
              <a:rPr lang="it-IT" dirty="0" err="1"/>
              <a:t>destroyed</a:t>
            </a:r>
            <a:r>
              <a:rPr lang="it-IT" dirty="0"/>
              <a:t> by </a:t>
            </a:r>
            <a:r>
              <a:rPr lang="it-IT" dirty="0" err="1"/>
              <a:t>mid</a:t>
            </a:r>
            <a:r>
              <a:rPr lang="it-IT" dirty="0"/>
              <a:t> 21° </a:t>
            </a:r>
            <a:r>
              <a:rPr lang="it-IT" dirty="0" err="1"/>
              <a:t>century</a:t>
            </a:r>
            <a:r>
              <a:rPr lang="it-IT" dirty="0"/>
              <a:t>. The </a:t>
            </a:r>
            <a:r>
              <a:rPr lang="it-IT" dirty="0" err="1"/>
              <a:t>termal</a:t>
            </a:r>
            <a:r>
              <a:rPr lang="it-IT" dirty="0"/>
              <a:t> </a:t>
            </a:r>
            <a:r>
              <a:rPr lang="it-IT" dirty="0" err="1"/>
              <a:t>tolerance</a:t>
            </a:r>
            <a:r>
              <a:rPr lang="it-IT" dirty="0"/>
              <a:t> of the </a:t>
            </a:r>
            <a:r>
              <a:rPr lang="it-IT" dirty="0" err="1"/>
              <a:t>Gulf</a:t>
            </a:r>
            <a:r>
              <a:rPr lang="it-IT" dirty="0"/>
              <a:t> of </a:t>
            </a:r>
            <a:r>
              <a:rPr lang="it-IT" dirty="0" err="1"/>
              <a:t>Aqaba’s</a:t>
            </a:r>
            <a:r>
              <a:rPr lang="it-IT" dirty="0"/>
              <a:t> </a:t>
            </a:r>
            <a:r>
              <a:rPr lang="it-IT" dirty="0" err="1"/>
              <a:t>corals</a:t>
            </a:r>
            <a:r>
              <a:rPr lang="it-IT" dirty="0"/>
              <a:t> </a:t>
            </a:r>
            <a:r>
              <a:rPr lang="it-IT" dirty="0" err="1"/>
              <a:t>is</a:t>
            </a:r>
            <a:r>
              <a:rPr lang="it-IT" dirty="0"/>
              <a:t> </a:t>
            </a:r>
            <a:r>
              <a:rPr lang="it-IT" dirty="0" err="1"/>
              <a:t>likely</a:t>
            </a:r>
            <a:r>
              <a:rPr lang="it-IT" dirty="0"/>
              <a:t> to </a:t>
            </a:r>
            <a:r>
              <a:rPr lang="it-IT" dirty="0" err="1"/>
              <a:t>provide</a:t>
            </a:r>
            <a:r>
              <a:rPr lang="it-IT" dirty="0"/>
              <a:t> </a:t>
            </a:r>
            <a:r>
              <a:rPr lang="it-IT" dirty="0" err="1"/>
              <a:t>these</a:t>
            </a:r>
            <a:r>
              <a:rPr lang="it-IT" dirty="0"/>
              <a:t> </a:t>
            </a:r>
            <a:r>
              <a:rPr lang="it-IT" dirty="0" err="1"/>
              <a:t>coral</a:t>
            </a:r>
            <a:r>
              <a:rPr lang="it-IT" dirty="0"/>
              <a:t> reef </a:t>
            </a:r>
            <a:r>
              <a:rPr lang="it-IT" dirty="0" err="1"/>
              <a:t>ecosystems</a:t>
            </a:r>
            <a:r>
              <a:rPr lang="it-IT" dirty="0"/>
              <a:t> the best chances of </a:t>
            </a:r>
            <a:r>
              <a:rPr lang="it-IT" dirty="0" err="1"/>
              <a:t>surviving</a:t>
            </a:r>
            <a:r>
              <a:rPr lang="it-IT" dirty="0"/>
              <a:t> </a:t>
            </a:r>
            <a:r>
              <a:rPr lang="it-IT" dirty="0" err="1"/>
              <a:t>relatively</a:t>
            </a:r>
            <a:r>
              <a:rPr lang="it-IT" dirty="0"/>
              <a:t> </a:t>
            </a:r>
            <a:r>
              <a:rPr lang="it-IT" dirty="0" err="1"/>
              <a:t>intact</a:t>
            </a:r>
            <a:r>
              <a:rPr lang="it-IT" dirty="0"/>
              <a:t> </a:t>
            </a:r>
            <a:r>
              <a:rPr lang="it-IT" dirty="0" err="1"/>
              <a:t>untill</a:t>
            </a:r>
            <a:r>
              <a:rPr lang="it-IT" dirty="0"/>
              <a:t> the end of </a:t>
            </a:r>
            <a:r>
              <a:rPr lang="it-IT" dirty="0" err="1"/>
              <a:t>this</a:t>
            </a:r>
            <a:r>
              <a:rPr lang="it-IT" dirty="0"/>
              <a:t> </a:t>
            </a:r>
            <a:r>
              <a:rPr lang="it-IT" dirty="0" err="1"/>
              <a:t>century</a:t>
            </a:r>
            <a:r>
              <a:rPr lang="it-IT" dirty="0"/>
              <a:t>. </a:t>
            </a:r>
          </a:p>
        </p:txBody>
      </p:sp>
      <p:sp>
        <p:nvSpPr>
          <p:cNvPr id="4" name="Segnaposto numero diapositiva 3"/>
          <p:cNvSpPr>
            <a:spLocks noGrp="1"/>
          </p:cNvSpPr>
          <p:nvPr>
            <p:ph type="sldNum" sz="quarter" idx="5"/>
          </p:nvPr>
        </p:nvSpPr>
        <p:spPr/>
        <p:txBody>
          <a:bodyPr/>
          <a:lstStyle/>
          <a:p>
            <a:fld id="{ED98163C-65E4-404A-B06D-4343A26FA48E}" type="slidenum">
              <a:rPr lang="en-GB" smtClean="0"/>
              <a:t>22</a:t>
            </a:fld>
            <a:endParaRPr lang="en-GB"/>
          </a:p>
        </p:txBody>
      </p:sp>
    </p:spTree>
    <p:extLst>
      <p:ext uri="{BB962C8B-B14F-4D97-AF65-F5344CB8AC3E}">
        <p14:creationId xmlns:p14="http://schemas.microsoft.com/office/powerpoint/2010/main" val="406797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404040"/>
                </a:solidFill>
                <a:effectLst/>
                <a:latin typeface="DeepSeek-CJK-patch"/>
              </a:rPr>
              <a:t>The absorption of carbon dioxide (CO₂) by the oceans leads to seawater acidification, a process known as ocean acidification. As CO₂ levels rise, the resulting decrease in pH severely impacts marine ecosystems. it affects fish physiology, impairing sensory functions and reproductive success. The cumulative effect threatens biodiversity, fisheries, and coral reef systems, with cascading consequences for marine food webs. If CO₂ emissions continue unchecked, ocean acidification could become irreversible, causing long-term ecological collapse. </a:t>
            </a:r>
            <a:endParaRPr lang="it-IT" dirty="0"/>
          </a:p>
        </p:txBody>
      </p:sp>
      <p:sp>
        <p:nvSpPr>
          <p:cNvPr id="4" name="Segnaposto numero diapositiva 3"/>
          <p:cNvSpPr>
            <a:spLocks noGrp="1"/>
          </p:cNvSpPr>
          <p:nvPr>
            <p:ph type="sldNum" sz="quarter" idx="5"/>
          </p:nvPr>
        </p:nvSpPr>
        <p:spPr/>
        <p:txBody>
          <a:bodyPr/>
          <a:lstStyle/>
          <a:p>
            <a:fld id="{F9D2AE2F-56F6-9D48-B5F8-76A4215FBEE2}" type="slidenum">
              <a:rPr lang="it-IT" smtClean="0"/>
              <a:t>3</a:t>
            </a:fld>
            <a:endParaRPr lang="it-IT"/>
          </a:p>
        </p:txBody>
      </p:sp>
    </p:spTree>
    <p:extLst>
      <p:ext uri="{BB962C8B-B14F-4D97-AF65-F5344CB8AC3E}">
        <p14:creationId xmlns:p14="http://schemas.microsoft.com/office/powerpoint/2010/main" val="123056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a:solidFill>
                  <a:srgbClr val="000000"/>
                </a:solidFill>
                <a:effectLst/>
                <a:latin typeface="times new roman" panose="02020603050405020304" pitchFamily="18" charset="0"/>
              </a:rPr>
              <a:t>Two effects: one make the ocean acidification. The other one make it hard to form the shell.</a:t>
            </a:r>
          </a:p>
          <a:p>
            <a:pPr eaLnBrk="1" hangingPunct="1">
              <a:spcBef>
                <a:spcPct val="0"/>
              </a:spcBef>
            </a:pPr>
            <a:r>
              <a:rPr lang="en-US" b="0" i="0" dirty="0">
                <a:solidFill>
                  <a:srgbClr val="000000"/>
                </a:solidFill>
                <a:effectLst/>
                <a:latin typeface="times new roman" panose="02020603050405020304" pitchFamily="18" charset="0"/>
              </a:rPr>
              <a:t>Ocean acidification occurs mainly through changes in the seawater inorganic carbon cycle system.</a:t>
            </a:r>
          </a:p>
          <a:p>
            <a:pPr eaLnBrk="1" hangingPunct="1">
              <a:spcBef>
                <a:spcPct val="0"/>
              </a:spcBef>
            </a:pPr>
            <a:endParaRPr lang="en-US" b="0" i="0" dirty="0">
              <a:solidFill>
                <a:srgbClr val="000000"/>
              </a:solidFill>
              <a:effectLst/>
              <a:latin typeface="times new roman" panose="02020603050405020304" pitchFamily="18" charset="0"/>
            </a:endParaRPr>
          </a:p>
          <a:p>
            <a:pPr eaLnBrk="1" hangingPunct="1">
              <a:spcBef>
                <a:spcPct val="0"/>
              </a:spcBef>
            </a:pPr>
            <a:r>
              <a:rPr lang="en-US" b="0" i="0" dirty="0">
                <a:solidFill>
                  <a:srgbClr val="000000"/>
                </a:solidFill>
                <a:effectLst/>
                <a:latin typeface="times new roman" panose="02020603050405020304" pitchFamily="18" charset="0"/>
              </a:rPr>
              <a:t>The inorganic carbon cycle is an important aspect of controlling the pH of seawater and maintaining the chemical balance of the ocean. When CO2 dissolves in seawater, HCO3- is formed and most of it decomposes into H+ and HCO3-. The net effect of adding CO2 to seawater is that as the concentration of CO2 increases in the surface layer of the ocean, the original chemical balance of the ocean is altered and the concentration of HCO3-, H+</a:t>
            </a:r>
            <a:r>
              <a:rPr lang="en-US" b="0" i="0" dirty="0">
                <a:solidFill>
                  <a:srgbClr val="000000"/>
                </a:solidFill>
                <a:effectLst/>
                <a:latin typeface="微软雅黑" panose="020B0503020204020204" pitchFamily="34" charset="-122"/>
                <a:ea typeface="微软雅黑" panose="020B0503020204020204" pitchFamily="34" charset="-122"/>
              </a:rPr>
              <a:t> </a:t>
            </a:r>
            <a:r>
              <a:rPr lang="en-US" b="0" i="0" dirty="0">
                <a:solidFill>
                  <a:srgbClr val="000000"/>
                </a:solidFill>
                <a:effectLst/>
                <a:latin typeface="times new roman" panose="02020603050405020304" pitchFamily="18" charset="0"/>
              </a:rPr>
              <a:t>and HCO3- increases rapidly, thus affecting the chemical state of seawater.</a:t>
            </a:r>
          </a:p>
          <a:p>
            <a:pPr eaLnBrk="1" hangingPunct="1">
              <a:spcBef>
                <a:spcPct val="0"/>
              </a:spcBef>
            </a:pPr>
            <a:endParaRPr lang="en-US" b="0" i="0" dirty="0">
              <a:solidFill>
                <a:srgbClr val="000000"/>
              </a:solidFill>
              <a:effectLst/>
              <a:latin typeface="times new roman" panose="02020603050405020304" pitchFamily="18" charset="0"/>
            </a:endParaRPr>
          </a:p>
          <a:p>
            <a:pPr eaLnBrk="1" hangingPunct="1">
              <a:spcBef>
                <a:spcPct val="0"/>
              </a:spcBef>
            </a:pPr>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41E8513-AD9A-5E4D-9958-89DB33A8F890}" type="slidenum">
              <a:rPr lang="en-US">
                <a:latin typeface="Calibri" charset="0"/>
              </a:rPr>
              <a:pPr eaLnBrk="1" hangingPunct="1"/>
              <a:t>4</a:t>
            </a:fld>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For example, the Zooplankton, such as pteropods, feast on the tiny coccolithophores (click).  In turn, the pteropods are critical food sources for larger marine animals like fish (click) and whales (click). If coccolithophores and pteropods become less abundant due to ocean acidification, there will be less food for animals higher up the food chain (click). </a:t>
            </a:r>
          </a:p>
          <a:p>
            <a:pPr eaLnBrk="1" hangingPunct="1">
              <a:spcBef>
                <a:spcPct val="0"/>
              </a:spcBef>
            </a:pP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37047" indent="-283480" eaLnBrk="0" hangingPunct="0">
              <a:defRPr>
                <a:solidFill>
                  <a:schemeClr val="tx1"/>
                </a:solidFill>
                <a:latin typeface="Arial" charset="0"/>
                <a:ea typeface="ＭＳ Ｐゴシック" charset="0"/>
              </a:defRPr>
            </a:lvl2pPr>
            <a:lvl3pPr marL="1133919" indent="-226784" eaLnBrk="0" hangingPunct="0">
              <a:defRPr>
                <a:solidFill>
                  <a:schemeClr val="tx1"/>
                </a:solidFill>
                <a:latin typeface="Arial" charset="0"/>
                <a:ea typeface="ＭＳ Ｐゴシック" charset="0"/>
              </a:defRPr>
            </a:lvl3pPr>
            <a:lvl4pPr marL="1587487" indent="-226784" eaLnBrk="0" hangingPunct="0">
              <a:defRPr>
                <a:solidFill>
                  <a:schemeClr val="tx1"/>
                </a:solidFill>
                <a:latin typeface="Arial" charset="0"/>
                <a:ea typeface="ＭＳ Ｐゴシック" charset="0"/>
              </a:defRPr>
            </a:lvl4pPr>
            <a:lvl5pPr marL="2041055" indent="-226784" eaLnBrk="0" hangingPunct="0">
              <a:defRPr>
                <a:solidFill>
                  <a:schemeClr val="tx1"/>
                </a:solidFill>
                <a:latin typeface="Arial" charset="0"/>
                <a:ea typeface="ＭＳ Ｐゴシック" charset="0"/>
              </a:defRPr>
            </a:lvl5pPr>
            <a:lvl6pPr marL="2494623" indent="-226784" eaLnBrk="0" fontAlgn="base" hangingPunct="0">
              <a:spcBef>
                <a:spcPct val="0"/>
              </a:spcBef>
              <a:spcAft>
                <a:spcPct val="0"/>
              </a:spcAft>
              <a:defRPr>
                <a:solidFill>
                  <a:schemeClr val="tx1"/>
                </a:solidFill>
                <a:latin typeface="Arial" charset="0"/>
                <a:ea typeface="ＭＳ Ｐゴシック" charset="0"/>
              </a:defRPr>
            </a:lvl6pPr>
            <a:lvl7pPr marL="2948190" indent="-226784" eaLnBrk="0" fontAlgn="base" hangingPunct="0">
              <a:spcBef>
                <a:spcPct val="0"/>
              </a:spcBef>
              <a:spcAft>
                <a:spcPct val="0"/>
              </a:spcAft>
              <a:defRPr>
                <a:solidFill>
                  <a:schemeClr val="tx1"/>
                </a:solidFill>
                <a:latin typeface="Arial" charset="0"/>
                <a:ea typeface="ＭＳ Ｐゴシック" charset="0"/>
              </a:defRPr>
            </a:lvl7pPr>
            <a:lvl8pPr marL="3401758" indent="-226784" eaLnBrk="0" fontAlgn="base" hangingPunct="0">
              <a:spcBef>
                <a:spcPct val="0"/>
              </a:spcBef>
              <a:spcAft>
                <a:spcPct val="0"/>
              </a:spcAft>
              <a:defRPr>
                <a:solidFill>
                  <a:schemeClr val="tx1"/>
                </a:solidFill>
                <a:latin typeface="Arial" charset="0"/>
                <a:ea typeface="ＭＳ Ｐゴシック" charset="0"/>
              </a:defRPr>
            </a:lvl8pPr>
            <a:lvl9pPr marL="3855326" indent="-226784"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CF94689-9264-8F46-99F2-DB0410B1808E}" type="slidenum">
              <a:rPr lang="en-US">
                <a:latin typeface="Calibri" charset="0"/>
              </a:rPr>
              <a:pPr eaLnBrk="1" hangingPunct="1"/>
              <a:t>5</a:t>
            </a:fld>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Bivalve </a:t>
            </a:r>
            <a:r>
              <a:rPr lang="it-IT" dirty="0" err="1"/>
              <a:t>mollusc</a:t>
            </a:r>
            <a:r>
              <a:rPr lang="it-IT" dirty="0"/>
              <a:t> are </a:t>
            </a:r>
            <a:r>
              <a:rPr lang="it-IT" dirty="0" err="1"/>
              <a:t>important</a:t>
            </a:r>
            <a:r>
              <a:rPr lang="it-IT" dirty="0"/>
              <a:t> for </a:t>
            </a:r>
            <a:r>
              <a:rPr lang="it-IT" dirty="0" err="1"/>
              <a:t>it’s</a:t>
            </a:r>
            <a:r>
              <a:rPr lang="it-IT" dirty="0"/>
              <a:t> a </a:t>
            </a:r>
            <a:r>
              <a:rPr lang="it-IT" dirty="0" err="1"/>
              <a:t>resource</a:t>
            </a:r>
            <a:r>
              <a:rPr lang="it-IT" dirty="0"/>
              <a:t> of food and </a:t>
            </a:r>
            <a:r>
              <a:rPr lang="it-IT" dirty="0" err="1"/>
              <a:t>it</a:t>
            </a:r>
            <a:r>
              <a:rPr lang="it-IT" dirty="0"/>
              <a:t> can be export. </a:t>
            </a:r>
            <a:r>
              <a:rPr lang="it-IT" dirty="0" err="1"/>
              <a:t>Coral</a:t>
            </a:r>
            <a:r>
              <a:rPr lang="it-IT" dirty="0"/>
              <a:t> </a:t>
            </a:r>
            <a:r>
              <a:rPr lang="it-IT" dirty="0" err="1"/>
              <a:t>is</a:t>
            </a:r>
            <a:r>
              <a:rPr lang="it-IT" dirty="0"/>
              <a:t> </a:t>
            </a:r>
            <a:r>
              <a:rPr lang="it-IT" dirty="0" err="1"/>
              <a:t>important</a:t>
            </a:r>
            <a:r>
              <a:rPr lang="it-IT" dirty="0"/>
              <a:t> for the marine </a:t>
            </a:r>
            <a:r>
              <a:rPr lang="it-IT" dirty="0" err="1"/>
              <a:t>species</a:t>
            </a:r>
            <a:r>
              <a:rPr lang="it-IT" dirty="0"/>
              <a:t>.</a:t>
            </a:r>
          </a:p>
        </p:txBody>
      </p:sp>
      <p:sp>
        <p:nvSpPr>
          <p:cNvPr id="4" name="Segnaposto numero diapositiva 3"/>
          <p:cNvSpPr>
            <a:spLocks noGrp="1"/>
          </p:cNvSpPr>
          <p:nvPr>
            <p:ph type="sldNum" sz="quarter" idx="5"/>
          </p:nvPr>
        </p:nvSpPr>
        <p:spPr/>
        <p:txBody>
          <a:bodyPr/>
          <a:lstStyle/>
          <a:p>
            <a:fld id="{F9D2AE2F-56F6-9D48-B5F8-76A4215FBEE2}" type="slidenum">
              <a:rPr lang="it-IT" smtClean="0"/>
              <a:t>6</a:t>
            </a:fld>
            <a:endParaRPr lang="it-IT"/>
          </a:p>
        </p:txBody>
      </p:sp>
    </p:spTree>
    <p:extLst>
      <p:ext uri="{BB962C8B-B14F-4D97-AF65-F5344CB8AC3E}">
        <p14:creationId xmlns:p14="http://schemas.microsoft.com/office/powerpoint/2010/main" val="3310373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To monitoring the </a:t>
            </a:r>
            <a:r>
              <a:rPr lang="it-IT" dirty="0" err="1"/>
              <a:t>effect</a:t>
            </a:r>
            <a:r>
              <a:rPr lang="it-IT" dirty="0"/>
              <a:t>. The </a:t>
            </a:r>
            <a:r>
              <a:rPr lang="it-IT" dirty="0" err="1"/>
              <a:t>unstable</a:t>
            </a:r>
            <a:r>
              <a:rPr lang="it-IT" dirty="0"/>
              <a:t> </a:t>
            </a:r>
            <a:r>
              <a:rPr lang="it-IT" dirty="0" err="1"/>
              <a:t>tracer</a:t>
            </a:r>
            <a:r>
              <a:rPr lang="it-IT" dirty="0"/>
              <a:t> are </a:t>
            </a:r>
            <a:r>
              <a:rPr lang="it-IT" dirty="0" err="1"/>
              <a:t>essencial</a:t>
            </a:r>
            <a:r>
              <a:rPr lang="it-IT" dirty="0"/>
              <a:t>. </a:t>
            </a:r>
            <a:r>
              <a:rPr lang="it-IT" dirty="0" err="1"/>
              <a:t>We</a:t>
            </a:r>
            <a:r>
              <a:rPr lang="it-IT" dirty="0"/>
              <a:t> </a:t>
            </a:r>
            <a:r>
              <a:rPr lang="it-IT" dirty="0" err="1"/>
              <a:t>chose</a:t>
            </a:r>
            <a:r>
              <a:rPr lang="it-IT" dirty="0"/>
              <a:t> the Ca-45 to monitor the </a:t>
            </a:r>
            <a:r>
              <a:rPr lang="it-IT" dirty="0" err="1"/>
              <a:t>growth</a:t>
            </a:r>
            <a:r>
              <a:rPr lang="it-IT" dirty="0"/>
              <a:t> of </a:t>
            </a:r>
            <a:r>
              <a:rPr lang="it-IT" dirty="0" err="1"/>
              <a:t>coral</a:t>
            </a:r>
            <a:r>
              <a:rPr lang="it-IT" dirty="0"/>
              <a:t>. The </a:t>
            </a:r>
            <a:r>
              <a:rPr lang="it-IT" dirty="0" err="1"/>
              <a:t>lifetime</a:t>
            </a:r>
            <a:r>
              <a:rPr lang="it-IT" dirty="0"/>
              <a:t> of Ca-45 </a:t>
            </a:r>
            <a:r>
              <a:rPr lang="it-IT" dirty="0" err="1"/>
              <a:t>is</a:t>
            </a:r>
            <a:r>
              <a:rPr lang="it-IT" dirty="0"/>
              <a:t> 163 days and </a:t>
            </a:r>
            <a:r>
              <a:rPr lang="it-IT" dirty="0" err="1"/>
              <a:t>decay</a:t>
            </a:r>
            <a:r>
              <a:rPr lang="it-IT" dirty="0"/>
              <a:t> by </a:t>
            </a:r>
            <a:r>
              <a:rPr lang="it-IT" dirty="0" err="1"/>
              <a:t>emiting</a:t>
            </a:r>
            <a:r>
              <a:rPr lang="it-IT" dirty="0"/>
              <a:t> the electron. For the </a:t>
            </a:r>
            <a:r>
              <a:rPr lang="it-IT" dirty="0" err="1"/>
              <a:t>mussels</a:t>
            </a:r>
            <a:r>
              <a:rPr lang="it-IT" dirty="0"/>
              <a:t>, </a:t>
            </a:r>
            <a:r>
              <a:rPr lang="it-IT" dirty="0" err="1"/>
              <a:t>we</a:t>
            </a:r>
            <a:r>
              <a:rPr lang="it-IT" dirty="0"/>
              <a:t> use the Ca-41.</a:t>
            </a:r>
          </a:p>
        </p:txBody>
      </p:sp>
      <p:sp>
        <p:nvSpPr>
          <p:cNvPr id="4" name="Segnaposto numero diapositiva 3"/>
          <p:cNvSpPr>
            <a:spLocks noGrp="1"/>
          </p:cNvSpPr>
          <p:nvPr>
            <p:ph type="sldNum" sz="quarter" idx="5"/>
          </p:nvPr>
        </p:nvSpPr>
        <p:spPr/>
        <p:txBody>
          <a:bodyPr/>
          <a:lstStyle/>
          <a:p>
            <a:fld id="{BF80D434-E10B-4727-AE8C-138EC6BE57BE}" type="slidenum">
              <a:rPr lang="it-IT" smtClean="0"/>
              <a:pPr/>
              <a:t>7</a:t>
            </a:fld>
            <a:endParaRPr lang="it-IT" dirty="0"/>
          </a:p>
        </p:txBody>
      </p:sp>
    </p:spTree>
    <p:extLst>
      <p:ext uri="{BB962C8B-B14F-4D97-AF65-F5344CB8AC3E}">
        <p14:creationId xmlns:p14="http://schemas.microsoft.com/office/powerpoint/2010/main" val="99930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kern="0" dirty="0">
                <a:effectLst/>
                <a:latin typeface="CalistoMT"/>
                <a:ea typeface="Times New Roman" panose="02020603050405020304" pitchFamily="18" charset="0"/>
                <a:cs typeface="Times New Roman" panose="02020603050405020304" pitchFamily="18" charset="0"/>
              </a:rPr>
              <a:t>For the Ca-45, we have met some problem due to the war, </a:t>
            </a:r>
            <a:r>
              <a:rPr lang="en-US" sz="1800" kern="0" dirty="0" err="1">
                <a:effectLst/>
                <a:latin typeface="CalistoMT"/>
                <a:ea typeface="Times New Roman" panose="02020603050405020304" pitchFamily="18" charset="0"/>
                <a:cs typeface="Times New Roman" panose="02020603050405020304" pitchFamily="18" charset="0"/>
              </a:rPr>
              <a:t>inflaction</a:t>
            </a:r>
            <a:r>
              <a:rPr lang="en-US" sz="1800" kern="0" dirty="0">
                <a:effectLst/>
                <a:latin typeface="CalistoMT"/>
                <a:ea typeface="Times New Roman" panose="02020603050405020304" pitchFamily="18" charset="0"/>
                <a:cs typeface="Times New Roman" panose="02020603050405020304" pitchFamily="18" charset="0"/>
              </a:rPr>
              <a:t> and … </a:t>
            </a:r>
            <a:r>
              <a:rPr lang="en-US" sz="1800" kern="0" dirty="0" err="1">
                <a:effectLst/>
                <a:latin typeface="CalistoMT"/>
                <a:ea typeface="Times New Roman" panose="02020603050405020304" pitchFamily="18" charset="0"/>
                <a:cs typeface="Times New Roman" panose="02020603050405020304" pitchFamily="18" charset="0"/>
              </a:rPr>
              <a:t>Fouturnately</a:t>
            </a:r>
            <a:r>
              <a:rPr lang="en-US" sz="1800" kern="0" dirty="0">
                <a:effectLst/>
                <a:latin typeface="CalistoMT"/>
                <a:ea typeface="Times New Roman" panose="02020603050405020304" pitchFamily="18" charset="0"/>
                <a:cs typeface="Times New Roman" panose="02020603050405020304" pitchFamily="18" charset="0"/>
              </a:rPr>
              <a:t>, by good international contacts, the radioisotope 45Ca (lifetime 163 days) is produced at reactors with Ca target enriched in 44Ca</a:t>
            </a:r>
            <a:r>
              <a:rPr lang="en-CN" sz="1800" kern="0" dirty="0">
                <a:effectLst/>
                <a:latin typeface="CalistoMT"/>
                <a:ea typeface="Times New Roman" panose="02020603050405020304" pitchFamily="18" charset="0"/>
                <a:cs typeface="Times New Roman" panose="02020603050405020304" pitchFamily="18" charset="0"/>
              </a:rPr>
              <a:t> at Grenoble. Samples have sent to PSI, Ca45 were separated. </a:t>
            </a:r>
          </a:p>
          <a:p>
            <a:endParaRPr lang="en-CN" sz="1800" kern="0" dirty="0">
              <a:effectLst/>
              <a:latin typeface="CalistoMT"/>
              <a:cs typeface="Times New Roman" panose="02020603050405020304" pitchFamily="18" charset="0"/>
            </a:endParaRPr>
          </a:p>
          <a:p>
            <a:r>
              <a:rPr lang="it-IT" dirty="0" err="1"/>
              <a:t>高通量中子辐照Ca</a:t>
            </a:r>
            <a:r>
              <a:rPr lang="en-US" altLang="zh-CN" dirty="0"/>
              <a:t>44</a:t>
            </a:r>
            <a:r>
              <a:rPr lang="zh-CN" altLang="en-US" dirty="0"/>
              <a:t>产生</a:t>
            </a:r>
            <a:r>
              <a:rPr lang="en-US" altLang="zh-CN" dirty="0"/>
              <a:t>Ca45</a:t>
            </a:r>
            <a:r>
              <a:rPr lang="zh-CN" altLang="en-US" dirty="0"/>
              <a:t>。在</a:t>
            </a:r>
            <a:r>
              <a:rPr lang="en-US" altLang="zh-CN" dirty="0"/>
              <a:t>PSI</a:t>
            </a:r>
            <a:r>
              <a:rPr lang="zh-CN" altLang="en-US" dirty="0"/>
              <a:t>进行初步分离和纯化。随后至马德里进一步纯化，并制成低浓度溶液。</a:t>
            </a:r>
            <a:endParaRPr lang="it-IT" dirty="0"/>
          </a:p>
        </p:txBody>
      </p:sp>
      <p:sp>
        <p:nvSpPr>
          <p:cNvPr id="4" name="Segnaposto numero diapositiva 3"/>
          <p:cNvSpPr>
            <a:spLocks noGrp="1"/>
          </p:cNvSpPr>
          <p:nvPr>
            <p:ph type="sldNum" sz="quarter" idx="5"/>
          </p:nvPr>
        </p:nvSpPr>
        <p:spPr/>
        <p:txBody>
          <a:bodyPr/>
          <a:lstStyle/>
          <a:p>
            <a:fld id="{F9D2AE2F-56F6-9D48-B5F8-76A4215FBEE2}" type="slidenum">
              <a:rPr lang="it-IT" smtClean="0"/>
              <a:t>9</a:t>
            </a:fld>
            <a:endParaRPr lang="it-IT"/>
          </a:p>
        </p:txBody>
      </p:sp>
    </p:spTree>
    <p:extLst>
      <p:ext uri="{BB962C8B-B14F-4D97-AF65-F5344CB8AC3E}">
        <p14:creationId xmlns:p14="http://schemas.microsoft.com/office/powerpoint/2010/main" val="319702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en-US" dirty="0" err="1">
                <a:solidFill>
                  <a:srgbClr val="000000"/>
                </a:solidFill>
                <a:effectLst/>
                <a:latin typeface="Helvetica" pitchFamily="2" charset="0"/>
              </a:rPr>
              <a:t>为什么要逐渐降低ph值</a:t>
            </a:r>
            <a:endParaRPr lang="en-US" dirty="0">
              <a:solidFill>
                <a:srgbClr val="000000"/>
              </a:solidFill>
              <a:effectLst/>
              <a:latin typeface="Helvetica" pitchFamily="2" charset="0"/>
            </a:endParaRPr>
          </a:p>
          <a:p>
            <a:pPr>
              <a:buNone/>
            </a:pPr>
            <a:r>
              <a:rPr lang="en-US" dirty="0">
                <a:solidFill>
                  <a:srgbClr val="000000"/>
                </a:solidFill>
                <a:effectLst/>
                <a:latin typeface="Helvetica" pitchFamily="2" charset="0"/>
              </a:rPr>
              <a:t>The ecosystems have been installed at Valencia. The</a:t>
            </a:r>
            <a:r>
              <a:rPr lang="zh-CN" altLang="en-US" dirty="0">
                <a:solidFill>
                  <a:srgbClr val="000000"/>
                </a:solidFill>
                <a:effectLst/>
                <a:latin typeface="Helvetica" pitchFamily="2" charset="0"/>
              </a:rPr>
              <a:t> </a:t>
            </a:r>
            <a:r>
              <a:rPr lang="en-US" altLang="zh-CN" dirty="0">
                <a:solidFill>
                  <a:srgbClr val="000000"/>
                </a:solidFill>
                <a:effectLst/>
                <a:latin typeface="Helvetica" pitchFamily="2" charset="0"/>
              </a:rPr>
              <a:t>water enriched the radiotracer Ca-45. </a:t>
            </a:r>
            <a:r>
              <a:rPr lang="en-US" dirty="0">
                <a:solidFill>
                  <a:srgbClr val="000000"/>
                </a:solidFill>
                <a:effectLst/>
                <a:latin typeface="Helvetica" pitchFamily="2" charset="0"/>
              </a:rPr>
              <a:t>Simulate the </a:t>
            </a:r>
            <a:r>
              <a:rPr lang="en-US" dirty="0" err="1">
                <a:solidFill>
                  <a:srgbClr val="000000"/>
                </a:solidFill>
                <a:effectLst/>
                <a:latin typeface="Helvetica" pitchFamily="2" charset="0"/>
              </a:rPr>
              <a:t>ph</a:t>
            </a:r>
            <a:r>
              <a:rPr lang="en-US" dirty="0">
                <a:solidFill>
                  <a:srgbClr val="000000"/>
                </a:solidFill>
                <a:effectLst/>
                <a:latin typeface="Helvetica" pitchFamily="2" charset="0"/>
              </a:rPr>
              <a:t> value </a:t>
            </a:r>
            <a:r>
              <a:rPr lang="en-US" dirty="0" err="1">
                <a:solidFill>
                  <a:srgbClr val="000000"/>
                </a:solidFill>
                <a:effectLst/>
                <a:latin typeface="Helvetica" pitchFamily="2" charset="0"/>
              </a:rPr>
              <a:t>nowdays</a:t>
            </a:r>
            <a:r>
              <a:rPr lang="en-US" dirty="0">
                <a:solidFill>
                  <a:srgbClr val="000000"/>
                </a:solidFill>
                <a:effectLst/>
                <a:latin typeface="Helvetica" pitchFamily="2" charset="0"/>
              </a:rPr>
              <a:t> and year 2100 while the other conditions is same. </a:t>
            </a:r>
          </a:p>
          <a:p>
            <a:endParaRPr lang="it-IT" dirty="0"/>
          </a:p>
        </p:txBody>
      </p:sp>
      <p:sp>
        <p:nvSpPr>
          <p:cNvPr id="4" name="Segnaposto numero diapositiva 3"/>
          <p:cNvSpPr>
            <a:spLocks noGrp="1"/>
          </p:cNvSpPr>
          <p:nvPr>
            <p:ph type="sldNum" sz="quarter" idx="5"/>
          </p:nvPr>
        </p:nvSpPr>
        <p:spPr/>
        <p:txBody>
          <a:bodyPr/>
          <a:lstStyle/>
          <a:p>
            <a:fld id="{F9D2AE2F-56F6-9D48-B5F8-76A4215FBEE2}" type="slidenum">
              <a:rPr lang="it-IT" smtClean="0"/>
              <a:t>10</a:t>
            </a:fld>
            <a:endParaRPr lang="it-IT"/>
          </a:p>
        </p:txBody>
      </p:sp>
    </p:spTree>
    <p:extLst>
      <p:ext uri="{BB962C8B-B14F-4D97-AF65-F5344CB8AC3E}">
        <p14:creationId xmlns:p14="http://schemas.microsoft.com/office/powerpoint/2010/main" val="381592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15558-D25D-5A8B-3900-33B18BB4736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6E068AC-ACF5-A7E9-86CE-69EC2922B2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E9C043C-9274-5A94-FADD-50241C5F60C1}"/>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5" name="Segnaposto piè di pagina 4">
            <a:extLst>
              <a:ext uri="{FF2B5EF4-FFF2-40B4-BE49-F238E27FC236}">
                <a16:creationId xmlns:a16="http://schemas.microsoft.com/office/drawing/2014/main" id="{7CDC10B2-EFE2-2BCA-7E37-36A2DB0F80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FEBC689-2AA0-C51C-2E30-45008312FAB9}"/>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107029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92C5D1-ACD9-E4FC-AB33-C0909FBA8F3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B4B48F3-08FD-7B2B-C78B-9B197E3E2C8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2C5A8FD-0670-D799-4D08-B874BE674B5E}"/>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5" name="Segnaposto piè di pagina 4">
            <a:extLst>
              <a:ext uri="{FF2B5EF4-FFF2-40B4-BE49-F238E27FC236}">
                <a16:creationId xmlns:a16="http://schemas.microsoft.com/office/drawing/2014/main" id="{580C83FD-AA78-CE99-D91C-7D2CA6FBBDA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77304E-6B6B-418F-E1BC-57674A2EDCFC}"/>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60236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17102BE-CA3B-331D-F066-9CE916F63D3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B3966F9-EE19-C026-CDE7-04C8E95DF2A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C63184-F9D3-D6D2-89EE-7A47E74F1357}"/>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5" name="Segnaposto piè di pagina 4">
            <a:extLst>
              <a:ext uri="{FF2B5EF4-FFF2-40B4-BE49-F238E27FC236}">
                <a16:creationId xmlns:a16="http://schemas.microsoft.com/office/drawing/2014/main" id="{DC63BFAB-4C7A-2E41-EB3B-D48BDC89EA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B80CD35-AA56-1306-9C34-F29201986F40}"/>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235815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52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260095-7EC7-9461-516D-A2DFDC2E8F8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5399744-A587-0889-F437-37756531818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888E5D-9FE2-4FC9-05C4-9C751FDBC0E0}"/>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5" name="Segnaposto piè di pagina 4">
            <a:extLst>
              <a:ext uri="{FF2B5EF4-FFF2-40B4-BE49-F238E27FC236}">
                <a16:creationId xmlns:a16="http://schemas.microsoft.com/office/drawing/2014/main" id="{C76E0B50-716E-260B-EA31-7A2279D4CD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36F1793-F173-8C2B-047B-BFB6EEE4FBC7}"/>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232140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3734D9-B011-689B-85AC-81A99E1DA25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C8536A-3452-104C-50C8-49C42A6E2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86BAA44-014F-DEE0-87BF-9187894C022D}"/>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5" name="Segnaposto piè di pagina 4">
            <a:extLst>
              <a:ext uri="{FF2B5EF4-FFF2-40B4-BE49-F238E27FC236}">
                <a16:creationId xmlns:a16="http://schemas.microsoft.com/office/drawing/2014/main" id="{FC2927D7-2959-F85B-6006-6859F2D147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DA5232C-05F4-AD4C-4FB2-DAEE691C23CD}"/>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52321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770376-2F6F-56DE-0C4A-07CDBF826F7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ACC416-8BBC-08F4-DD73-7377C868625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2E0208F-395A-D6BE-ADE2-BB823FBD39F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E28B173-DCD8-B14D-2480-E0B11BC49ADA}"/>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6" name="Segnaposto piè di pagina 5">
            <a:extLst>
              <a:ext uri="{FF2B5EF4-FFF2-40B4-BE49-F238E27FC236}">
                <a16:creationId xmlns:a16="http://schemas.microsoft.com/office/drawing/2014/main" id="{02C8E395-40BA-EE8A-56B8-7043838F1EF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A2FECEC-E582-7029-1B21-4D324C290E9F}"/>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182858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30EDDB-63C8-32FC-1A6E-4D195186E54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708A2F-575D-B07E-72BC-A0D58A84B8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B5C89C3-B748-6D26-915A-93B8BD6BABF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EC327F4-7C70-D3E6-256A-65CBDA75A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C7824E9-2416-34C0-D960-57BC1835E35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03D8955-D1FC-F720-20A0-B8E56637E1D1}"/>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8" name="Segnaposto piè di pagina 7">
            <a:extLst>
              <a:ext uri="{FF2B5EF4-FFF2-40B4-BE49-F238E27FC236}">
                <a16:creationId xmlns:a16="http://schemas.microsoft.com/office/drawing/2014/main" id="{BE13926D-26A3-5AA1-818D-28585EE8164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F395C9C-2963-14AB-B2F7-307876E79AF5}"/>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251636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E4E9A0-CBE4-9955-0904-CDF60942E87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4345C3-74E3-1793-95F0-CE4203C11EEA}"/>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4" name="Segnaposto piè di pagina 3">
            <a:extLst>
              <a:ext uri="{FF2B5EF4-FFF2-40B4-BE49-F238E27FC236}">
                <a16:creationId xmlns:a16="http://schemas.microsoft.com/office/drawing/2014/main" id="{6F7FD9E8-FA2C-CC98-C49A-DE53B66A023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712A3F5-DC9C-B4A1-AD94-4DCBEBD8ABAA}"/>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161872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80C19F5-92FA-CF9F-1C7B-6D09DB056FE4}"/>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3" name="Segnaposto piè di pagina 2">
            <a:extLst>
              <a:ext uri="{FF2B5EF4-FFF2-40B4-BE49-F238E27FC236}">
                <a16:creationId xmlns:a16="http://schemas.microsoft.com/office/drawing/2014/main" id="{754D72A6-86AD-8C20-B79C-EB86284AEC9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D114A18-60D8-94A7-ACD8-70E410290155}"/>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145556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330AB8-B539-D9F5-1E7B-913D837047D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64E0D8-A5EB-26AC-EAF8-48E333254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10D9BB8-8CD4-8FE9-E3B1-D8670E8C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0A450F-97DB-A655-8183-AE5DAD239BE0}"/>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6" name="Segnaposto piè di pagina 5">
            <a:extLst>
              <a:ext uri="{FF2B5EF4-FFF2-40B4-BE49-F238E27FC236}">
                <a16:creationId xmlns:a16="http://schemas.microsoft.com/office/drawing/2014/main" id="{DC722F1C-2409-FB11-8F64-18971CCB12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793901-5E55-C4AC-9847-B984C407B96A}"/>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372619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E94FD6-5BC1-38EC-A5D3-610CAFCCAF0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37C0D09-6E28-F39F-B7E8-6FCED2AF0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7113CCD-F9E6-B43B-0787-4635C8A2E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D2021FF-5FB3-3B1C-CA08-B2024947D104}"/>
              </a:ext>
            </a:extLst>
          </p:cNvPr>
          <p:cNvSpPr>
            <a:spLocks noGrp="1"/>
          </p:cNvSpPr>
          <p:nvPr>
            <p:ph type="dt" sz="half" idx="10"/>
          </p:nvPr>
        </p:nvSpPr>
        <p:spPr/>
        <p:txBody>
          <a:bodyPr/>
          <a:lstStyle/>
          <a:p>
            <a:fld id="{2DC52C78-F904-024A-97A2-88CC2B4C4708}" type="datetimeFigureOut">
              <a:rPr lang="it-IT" smtClean="0"/>
              <a:t>22/05/25</a:t>
            </a:fld>
            <a:endParaRPr lang="it-IT"/>
          </a:p>
        </p:txBody>
      </p:sp>
      <p:sp>
        <p:nvSpPr>
          <p:cNvPr id="6" name="Segnaposto piè di pagina 5">
            <a:extLst>
              <a:ext uri="{FF2B5EF4-FFF2-40B4-BE49-F238E27FC236}">
                <a16:creationId xmlns:a16="http://schemas.microsoft.com/office/drawing/2014/main" id="{5CA254E4-0C2F-00CE-EE32-3105459E861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88A5160-73EF-F4D1-6F59-9CCDB03340CA}"/>
              </a:ext>
            </a:extLst>
          </p:cNvPr>
          <p:cNvSpPr>
            <a:spLocks noGrp="1"/>
          </p:cNvSpPr>
          <p:nvPr>
            <p:ph type="sldNum" sz="quarter" idx="12"/>
          </p:nvPr>
        </p:nvSpPr>
        <p:spPr/>
        <p:txBody>
          <a:bodyPr/>
          <a:lstStyle/>
          <a:p>
            <a:fld id="{CB1704AF-788E-4848-B307-30519709BB1F}" type="slidenum">
              <a:rPr lang="it-IT" smtClean="0"/>
              <a:t>‹#›</a:t>
            </a:fld>
            <a:endParaRPr lang="it-IT"/>
          </a:p>
        </p:txBody>
      </p:sp>
    </p:spTree>
    <p:extLst>
      <p:ext uri="{BB962C8B-B14F-4D97-AF65-F5344CB8AC3E}">
        <p14:creationId xmlns:p14="http://schemas.microsoft.com/office/powerpoint/2010/main" val="146231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5000"/>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0C18853-8B36-9762-5FA8-C3582FBDA2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3ACD784-9715-AAD7-E92A-8EAE158C56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616820-5791-D7E4-64FD-F689B12C8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2C78-F904-024A-97A2-88CC2B4C4708}" type="datetimeFigureOut">
              <a:rPr lang="it-IT" smtClean="0"/>
              <a:t>22/05/25</a:t>
            </a:fld>
            <a:endParaRPr lang="it-IT"/>
          </a:p>
        </p:txBody>
      </p:sp>
      <p:sp>
        <p:nvSpPr>
          <p:cNvPr id="5" name="Segnaposto piè di pagina 4">
            <a:extLst>
              <a:ext uri="{FF2B5EF4-FFF2-40B4-BE49-F238E27FC236}">
                <a16:creationId xmlns:a16="http://schemas.microsoft.com/office/drawing/2014/main" id="{BC35DBAB-D85F-8558-908A-7006798CAA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65F86BD-78DB-0AE2-768F-41CA60374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704AF-788E-4848-B307-30519709BB1F}" type="slidenum">
              <a:rPr lang="it-IT" smtClean="0"/>
              <a:t>‹#›</a:t>
            </a:fld>
            <a:endParaRPr lang="it-IT"/>
          </a:p>
        </p:txBody>
      </p:sp>
    </p:spTree>
    <p:extLst>
      <p:ext uri="{BB962C8B-B14F-4D97-AF65-F5344CB8AC3E}">
        <p14:creationId xmlns:p14="http://schemas.microsoft.com/office/powerpoint/2010/main" val="8452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36.tiff"/><Relationship Id="rId4" Type="http://schemas.openxmlformats.org/officeDocument/2006/relationships/image" Target="../media/image35.tiff"/></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4.xml"/><Relationship Id="rId16"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microsoft.com/office/2007/relationships/hdphoto" Target="../media/hdphoto3.wdp"/><Relationship Id="rId9" Type="http://schemas.openxmlformats.org/officeDocument/2006/relationships/image" Target="../media/image53.pn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1.PNG"/><Relationship Id="rId3" Type="http://schemas.openxmlformats.org/officeDocument/2006/relationships/slideLayout" Target="../slideLayouts/slideLayout1.xml"/><Relationship Id="rId7" Type="http://schemas.openxmlformats.org/officeDocument/2006/relationships/image" Target="../media/image67.png"/><Relationship Id="rId12" Type="http://schemas.openxmlformats.org/officeDocument/2006/relationships/image" Target="../media/image5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6.png"/><Relationship Id="rId11" Type="http://schemas.openxmlformats.org/officeDocument/2006/relationships/image" Target="../media/image49.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notesSlide" Target="../notesSlides/notesSlide16.xml"/><Relationship Id="rId9" Type="http://schemas.openxmlformats.org/officeDocument/2006/relationships/image" Target="../media/image68.png"/><Relationship Id="rId1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红海礁珊瑚中生长的热带鱼和大鳍三指螺贝类， 影视素材. 视频包括有教育, 野生生物, 游泳, 水生- 157115990">
            <a:extLst>
              <a:ext uri="{FF2B5EF4-FFF2-40B4-BE49-F238E27FC236}">
                <a16:creationId xmlns:a16="http://schemas.microsoft.com/office/drawing/2014/main" id="{AD87C154-FEFD-C212-BBE2-9B26F55CA7BC}"/>
              </a:ext>
            </a:extLst>
          </p:cNvPr>
          <p:cNvPicPr>
            <a:picLocks noChangeAspect="1" noChangeArrowheads="1"/>
          </p:cNvPicPr>
          <p:nvPr/>
        </p:nvPicPr>
        <p:blipFill>
          <a:blip r:embed="rId3">
            <a:alphaModFix amt="75000"/>
            <a:extLst>
              <a:ext uri="{28A0092B-C50C-407E-A947-70E740481C1C}">
                <a14:useLocalDpi xmlns:a14="http://schemas.microsoft.com/office/drawing/2010/main" val="0"/>
              </a:ext>
            </a:extLst>
          </a:blip>
          <a:srcRect l="19274" r="11416"/>
          <a:stretch/>
        </p:blipFill>
        <p:spPr bwMode="auto">
          <a:xfrm>
            <a:off x="-8142" y="10"/>
            <a:ext cx="704394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2">
            <a:extLst>
              <a:ext uri="{FF2B5EF4-FFF2-40B4-BE49-F238E27FC236}">
                <a16:creationId xmlns:a16="http://schemas.microsoft.com/office/drawing/2014/main" id="{72441978-3A33-C068-67C9-6057E86665D4}"/>
              </a:ext>
            </a:extLst>
          </p:cNvPr>
          <p:cNvPicPr>
            <a:picLocks noChangeAspect="1"/>
          </p:cNvPicPr>
          <p:nvPr/>
        </p:nvPicPr>
        <p:blipFill>
          <a:blip r:embed="rId4">
            <a:extLst>
              <a:ext uri="{28A0092B-C50C-407E-A947-70E740481C1C}">
                <a14:useLocalDpi xmlns:a14="http://schemas.microsoft.com/office/drawing/2010/main" val="0"/>
              </a:ext>
            </a:extLst>
          </a:blip>
          <a:srcRect l="5762" r="18159" b="-1"/>
          <a:stretch/>
        </p:blipFill>
        <p:spPr>
          <a:xfrm>
            <a:off x="5144841" y="-2458"/>
            <a:ext cx="704394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Rectangle 14">
            <a:extLst>
              <a:ext uri="{FF2B5EF4-FFF2-40B4-BE49-F238E27FC236}">
                <a16:creationId xmlns:a16="http://schemas.microsoft.com/office/drawing/2014/main" id="{16C4DF6E-4267-92D0-6269-8F5FC28E4EEE}"/>
              </a:ext>
            </a:extLst>
          </p:cNvPr>
          <p:cNvSpPr/>
          <p:nvPr/>
        </p:nvSpPr>
        <p:spPr>
          <a:xfrm>
            <a:off x="0" y="0"/>
            <a:ext cx="12192000" cy="6858000"/>
          </a:xfrm>
          <a:prstGeom prst="rect">
            <a:avLst/>
          </a:prstGeom>
          <a:solidFill>
            <a:schemeClr val="tx1">
              <a:alpha val="3007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9">
            <a:extLst>
              <a:ext uri="{FF2B5EF4-FFF2-40B4-BE49-F238E27FC236}">
                <a16:creationId xmlns:a16="http://schemas.microsoft.com/office/drawing/2014/main" id="{B3B44312-23C3-799E-C9AF-474C96427C7B}"/>
              </a:ext>
            </a:extLst>
          </p:cNvPr>
          <p:cNvSpPr txBox="1"/>
          <p:nvPr/>
        </p:nvSpPr>
        <p:spPr>
          <a:xfrm>
            <a:off x="2453090" y="110160"/>
            <a:ext cx="8304031" cy="461665"/>
          </a:xfrm>
          <a:prstGeom prst="rect">
            <a:avLst/>
          </a:prstGeom>
          <a:noFill/>
        </p:spPr>
        <p:txBody>
          <a:bodyPr wrap="square">
            <a:spAutoFit/>
          </a:bodyPr>
          <a:lstStyle/>
          <a:p>
            <a:r>
              <a:rPr lang="en-US" sz="2400" b="1" dirty="0">
                <a:solidFill>
                  <a:srgbClr val="FFFFFF"/>
                </a:solidFill>
                <a:latin typeface="Helvetica" pitchFamily="2" charset="0"/>
                <a:ea typeface="+mj-ea"/>
                <a:cs typeface="+mj-cs"/>
              </a:rPr>
              <a:t>T</a:t>
            </a:r>
            <a:r>
              <a:rPr lang="en-US" sz="2400" b="1" kern="1200" dirty="0">
                <a:solidFill>
                  <a:srgbClr val="FFFFFF"/>
                </a:solidFill>
                <a:latin typeface="Helvetica" pitchFamily="2" charset="0"/>
                <a:ea typeface="+mj-ea"/>
                <a:cs typeface="+mj-cs"/>
              </a:rPr>
              <a:t>he REMO/</a:t>
            </a:r>
            <a:r>
              <a:rPr lang="en-US" sz="2400" b="1" kern="1200" dirty="0" err="1">
                <a:solidFill>
                  <a:srgbClr val="FFFFFF"/>
                </a:solidFill>
                <a:latin typeface="Helvetica" pitchFamily="2" charset="0"/>
                <a:ea typeface="+mj-ea"/>
                <a:cs typeface="+mj-cs"/>
              </a:rPr>
              <a:t>ClimOcean</a:t>
            </a:r>
            <a:r>
              <a:rPr lang="en-US" sz="2400" b="1" kern="1200" dirty="0">
                <a:solidFill>
                  <a:srgbClr val="FFFFFF"/>
                </a:solidFill>
                <a:latin typeface="Helvetica" pitchFamily="2" charset="0"/>
                <a:ea typeface="+mj-ea"/>
                <a:cs typeface="+mj-cs"/>
              </a:rPr>
              <a:t> project at SPES/LNL RIB facility</a:t>
            </a:r>
            <a:endParaRPr lang="en-CN" sz="2400" b="1" dirty="0">
              <a:latin typeface="Helvetica" pitchFamily="2" charset="0"/>
            </a:endParaRPr>
          </a:p>
        </p:txBody>
      </p:sp>
      <p:sp>
        <p:nvSpPr>
          <p:cNvPr id="5" name="Text Placeholder 4">
            <a:extLst>
              <a:ext uri="{FF2B5EF4-FFF2-40B4-BE49-F238E27FC236}">
                <a16:creationId xmlns:a16="http://schemas.microsoft.com/office/drawing/2014/main" id="{27E94568-7A46-72DD-4B5F-C51F9C5A34F5}"/>
              </a:ext>
            </a:extLst>
          </p:cNvPr>
          <p:cNvSpPr>
            <a:spLocks noGrp="1"/>
          </p:cNvSpPr>
          <p:nvPr>
            <p:ph type="body" idx="1"/>
          </p:nvPr>
        </p:nvSpPr>
        <p:spPr>
          <a:xfrm>
            <a:off x="2811355" y="4036119"/>
            <a:ext cx="7043941" cy="889391"/>
          </a:xfrm>
        </p:spPr>
        <p:txBody>
          <a:bodyPr vert="horz" lIns="91440" tIns="45720" rIns="91440" bIns="45720" rtlCol="0">
            <a:normAutofit fontScale="92500"/>
          </a:bodyPr>
          <a:lstStyle/>
          <a:p>
            <a:pPr algn="ctr"/>
            <a:r>
              <a:rPr lang="en-US" sz="2800" b="1" kern="1200" dirty="0">
                <a:solidFill>
                  <a:srgbClr val="FFFFFF"/>
                </a:solidFill>
                <a:latin typeface="+mn-lt"/>
                <a:ea typeface="+mn-ea"/>
                <a:cs typeface="+mn-cs"/>
              </a:rPr>
              <a:t>F. F. Zeng, G. De Angelis, M.D. Marin, E. </a:t>
            </a:r>
            <a:r>
              <a:rPr lang="en-US" sz="2800" b="1" kern="1200" dirty="0" err="1">
                <a:solidFill>
                  <a:srgbClr val="FFFFFF"/>
                </a:solidFill>
                <a:latin typeface="+mn-lt"/>
                <a:ea typeface="+mn-ea"/>
                <a:cs typeface="+mn-cs"/>
              </a:rPr>
              <a:t>Nácher</a:t>
            </a:r>
            <a:r>
              <a:rPr lang="en-US" sz="2800" b="1" kern="1200" dirty="0">
                <a:solidFill>
                  <a:srgbClr val="FFFFFF"/>
                </a:solidFill>
                <a:latin typeface="+mn-lt"/>
                <a:ea typeface="+mn-ea"/>
                <a:cs typeface="+mn-cs"/>
              </a:rPr>
              <a:t>, B. Rubio, J. </a:t>
            </a:r>
            <a:r>
              <a:rPr lang="en-US" sz="2800" b="1" kern="1200" dirty="0" err="1">
                <a:solidFill>
                  <a:srgbClr val="FFFFFF"/>
                </a:solidFill>
                <a:latin typeface="+mn-lt"/>
                <a:ea typeface="+mn-ea"/>
                <a:cs typeface="+mn-cs"/>
              </a:rPr>
              <a:t>Balibrea</a:t>
            </a:r>
            <a:r>
              <a:rPr lang="en-US" sz="2800" b="1" kern="1200" dirty="0">
                <a:solidFill>
                  <a:srgbClr val="FFFFFF"/>
                </a:solidFill>
                <a:latin typeface="+mn-lt"/>
                <a:ea typeface="+mn-ea"/>
                <a:cs typeface="+mn-cs"/>
              </a:rPr>
              <a:t>-Correa, S. Rocca, et al.</a:t>
            </a:r>
          </a:p>
        </p:txBody>
      </p:sp>
      <p:sp>
        <p:nvSpPr>
          <p:cNvPr id="4" name="Title 3">
            <a:extLst>
              <a:ext uri="{FF2B5EF4-FFF2-40B4-BE49-F238E27FC236}">
                <a16:creationId xmlns:a16="http://schemas.microsoft.com/office/drawing/2014/main" id="{097CFBD2-8DD1-23DE-C259-47AE63C29231}"/>
              </a:ext>
            </a:extLst>
          </p:cNvPr>
          <p:cNvSpPr>
            <a:spLocks noGrp="1"/>
          </p:cNvSpPr>
          <p:nvPr>
            <p:ph type="title"/>
          </p:nvPr>
        </p:nvSpPr>
        <p:spPr>
          <a:xfrm>
            <a:off x="1006263" y="2070793"/>
            <a:ext cx="9814358" cy="1355749"/>
          </a:xfrm>
        </p:spPr>
        <p:txBody>
          <a:bodyPr vert="horz" lIns="91440" tIns="45720" rIns="91440" bIns="45720" rtlCol="0" anchor="b" anchorCtr="0">
            <a:normAutofit/>
          </a:bodyPr>
          <a:lstStyle/>
          <a:p>
            <a:pPr algn="ctr"/>
            <a:r>
              <a:rPr lang="en-US" sz="3700" b="1" kern="1200" dirty="0">
                <a:solidFill>
                  <a:srgbClr val="FFFFFF"/>
                </a:solidFill>
                <a:latin typeface="Helvetica" pitchFamily="2" charset="0"/>
              </a:rPr>
              <a:t>Radioisotopes for monitoring the effects of Climate Change on marine Ecosystems</a:t>
            </a:r>
          </a:p>
        </p:txBody>
      </p:sp>
      <p:pic>
        <p:nvPicPr>
          <p:cNvPr id="14" name="Picture 13">
            <a:extLst>
              <a:ext uri="{FF2B5EF4-FFF2-40B4-BE49-F238E27FC236}">
                <a16:creationId xmlns:a16="http://schemas.microsoft.com/office/drawing/2014/main" id="{3D7402D6-AA31-4E6A-30C2-5032A4F6385F}"/>
              </a:ext>
            </a:extLst>
          </p:cNvPr>
          <p:cNvPicPr>
            <a:picLocks noChangeAspect="1"/>
          </p:cNvPicPr>
          <p:nvPr/>
        </p:nvPicPr>
        <p:blipFill>
          <a:blip r:embed="rId5">
            <a:alphaModFix/>
          </a:blip>
          <a:stretch>
            <a:fillRect/>
          </a:stretch>
        </p:blipFill>
        <p:spPr>
          <a:xfrm>
            <a:off x="2570085" y="5903266"/>
            <a:ext cx="968146" cy="959871"/>
          </a:xfrm>
          <a:prstGeom prst="rect">
            <a:avLst/>
          </a:prstGeom>
          <a:noFill/>
        </p:spPr>
      </p:pic>
      <p:pic>
        <p:nvPicPr>
          <p:cNvPr id="5126" name="Picture 6" descr="University of Valencia - Wikipedia">
            <a:extLst>
              <a:ext uri="{FF2B5EF4-FFF2-40B4-BE49-F238E27FC236}">
                <a16:creationId xmlns:a16="http://schemas.microsoft.com/office/drawing/2014/main" id="{36B3F560-4127-6785-E7B4-5F244033AACC}"/>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3538401" y="5903266"/>
            <a:ext cx="957720" cy="957720"/>
          </a:xfrm>
          <a:prstGeom prst="rect">
            <a:avLst/>
          </a:prstGeom>
          <a:solidFill>
            <a:schemeClr val="bg1"/>
          </a:solidFill>
        </p:spPr>
      </p:pic>
      <p:pic>
        <p:nvPicPr>
          <p:cNvPr id="5128" name="Picture 8" descr="University of Padua">
            <a:extLst>
              <a:ext uri="{FF2B5EF4-FFF2-40B4-BE49-F238E27FC236}">
                <a16:creationId xmlns:a16="http://schemas.microsoft.com/office/drawing/2014/main" id="{AA774105-C49F-1E58-9B7F-B28A963FD092}"/>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4490646" y="5903266"/>
            <a:ext cx="2114462" cy="959640"/>
          </a:xfrm>
          <a:prstGeom prst="rect">
            <a:avLst/>
          </a:prstGeom>
          <a:solidFill>
            <a:schemeClr val="bg1"/>
          </a:solidFill>
        </p:spPr>
      </p:pic>
      <p:pic>
        <p:nvPicPr>
          <p:cNvPr id="5130" name="Picture 10">
            <a:extLst>
              <a:ext uri="{FF2B5EF4-FFF2-40B4-BE49-F238E27FC236}">
                <a16:creationId xmlns:a16="http://schemas.microsoft.com/office/drawing/2014/main" id="{C95483A1-FF51-1BCE-724B-B4ECA44F5A3E}"/>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6605278" y="5903266"/>
            <a:ext cx="2910308" cy="959871"/>
          </a:xfrm>
          <a:prstGeom prst="rect">
            <a:avLst/>
          </a:prstGeom>
          <a:solidFill>
            <a:schemeClr val="bg1"/>
          </a:solidFill>
        </p:spPr>
      </p:pic>
    </p:spTree>
    <p:extLst>
      <p:ext uri="{BB962C8B-B14F-4D97-AF65-F5344CB8AC3E}">
        <p14:creationId xmlns:p14="http://schemas.microsoft.com/office/powerpoint/2010/main" val="421170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5CA0F-C415-FE4B-9858-9801772336F2}"/>
              </a:ext>
            </a:extLst>
          </p:cNvPr>
          <p:cNvPicPr>
            <a:picLocks noChangeAspect="1"/>
          </p:cNvPicPr>
          <p:nvPr/>
        </p:nvPicPr>
        <p:blipFill>
          <a:blip r:embed="rId3"/>
          <a:stretch>
            <a:fillRect/>
          </a:stretch>
        </p:blipFill>
        <p:spPr>
          <a:xfrm>
            <a:off x="6813884" y="2294021"/>
            <a:ext cx="3390614" cy="1898744"/>
          </a:xfrm>
          <a:prstGeom prst="rect">
            <a:avLst/>
          </a:prstGeom>
        </p:spPr>
      </p:pic>
      <p:pic>
        <p:nvPicPr>
          <p:cNvPr id="4" name="Picture 3">
            <a:extLst>
              <a:ext uri="{FF2B5EF4-FFF2-40B4-BE49-F238E27FC236}">
                <a16:creationId xmlns:a16="http://schemas.microsoft.com/office/drawing/2014/main" id="{CD9F3959-2625-0E46-9D11-979BF8DA3B9C}"/>
              </a:ext>
            </a:extLst>
          </p:cNvPr>
          <p:cNvPicPr>
            <a:picLocks noChangeAspect="1"/>
          </p:cNvPicPr>
          <p:nvPr/>
        </p:nvPicPr>
        <p:blipFill>
          <a:blip r:embed="rId4"/>
          <a:stretch>
            <a:fillRect/>
          </a:stretch>
        </p:blipFill>
        <p:spPr>
          <a:xfrm>
            <a:off x="1800727" y="4620126"/>
            <a:ext cx="3374545" cy="1898744"/>
          </a:xfrm>
          <a:prstGeom prst="rect">
            <a:avLst/>
          </a:prstGeom>
        </p:spPr>
      </p:pic>
      <p:pic>
        <p:nvPicPr>
          <p:cNvPr id="5" name="Picture 4">
            <a:extLst>
              <a:ext uri="{FF2B5EF4-FFF2-40B4-BE49-F238E27FC236}">
                <a16:creationId xmlns:a16="http://schemas.microsoft.com/office/drawing/2014/main" id="{165700BE-1FED-6645-A613-E0362F32F84D}"/>
              </a:ext>
            </a:extLst>
          </p:cNvPr>
          <p:cNvPicPr>
            <a:picLocks noChangeAspect="1"/>
          </p:cNvPicPr>
          <p:nvPr/>
        </p:nvPicPr>
        <p:blipFill>
          <a:blip r:embed="rId4"/>
          <a:stretch>
            <a:fillRect/>
          </a:stretch>
        </p:blipFill>
        <p:spPr>
          <a:xfrm>
            <a:off x="1800727" y="2294021"/>
            <a:ext cx="3374545" cy="1898744"/>
          </a:xfrm>
          <a:prstGeom prst="rect">
            <a:avLst/>
          </a:prstGeom>
        </p:spPr>
      </p:pic>
      <p:pic>
        <p:nvPicPr>
          <p:cNvPr id="7" name="Picture 6">
            <a:extLst>
              <a:ext uri="{FF2B5EF4-FFF2-40B4-BE49-F238E27FC236}">
                <a16:creationId xmlns:a16="http://schemas.microsoft.com/office/drawing/2014/main" id="{9A2D4F7A-AA59-0846-83FB-1E45597027ED}"/>
              </a:ext>
            </a:extLst>
          </p:cNvPr>
          <p:cNvPicPr>
            <a:picLocks noChangeAspect="1"/>
          </p:cNvPicPr>
          <p:nvPr/>
        </p:nvPicPr>
        <p:blipFill>
          <a:blip r:embed="rId3"/>
          <a:stretch>
            <a:fillRect/>
          </a:stretch>
        </p:blipFill>
        <p:spPr>
          <a:xfrm>
            <a:off x="6813884" y="4620126"/>
            <a:ext cx="3390614" cy="1898744"/>
          </a:xfrm>
          <a:prstGeom prst="rect">
            <a:avLst/>
          </a:prstGeom>
        </p:spPr>
      </p:pic>
      <p:sp>
        <p:nvSpPr>
          <p:cNvPr id="8" name="TextBox 7">
            <a:extLst>
              <a:ext uri="{FF2B5EF4-FFF2-40B4-BE49-F238E27FC236}">
                <a16:creationId xmlns:a16="http://schemas.microsoft.com/office/drawing/2014/main" id="{6304EFD5-6D4D-7647-BAED-144C63B49973}"/>
              </a:ext>
            </a:extLst>
          </p:cNvPr>
          <p:cNvSpPr txBox="1"/>
          <p:nvPr/>
        </p:nvSpPr>
        <p:spPr>
          <a:xfrm>
            <a:off x="2663253" y="2009274"/>
            <a:ext cx="1649491" cy="369332"/>
          </a:xfrm>
          <a:prstGeom prst="rect">
            <a:avLst/>
          </a:prstGeom>
          <a:noFill/>
        </p:spPr>
        <p:txBody>
          <a:bodyPr wrap="none" rtlCol="0">
            <a:spAutoFit/>
          </a:bodyPr>
          <a:lstStyle/>
          <a:p>
            <a:r>
              <a:rPr lang="en-GB" dirty="0">
                <a:solidFill>
                  <a:srgbClr val="FF0000"/>
                </a:solidFill>
              </a:rPr>
              <a:t>PH 8,1(present)</a:t>
            </a:r>
          </a:p>
        </p:txBody>
      </p:sp>
      <p:sp>
        <p:nvSpPr>
          <p:cNvPr id="9" name="TextBox 8">
            <a:extLst>
              <a:ext uri="{FF2B5EF4-FFF2-40B4-BE49-F238E27FC236}">
                <a16:creationId xmlns:a16="http://schemas.microsoft.com/office/drawing/2014/main" id="{C0B79C98-42A5-8042-A4FF-62B13C698546}"/>
              </a:ext>
            </a:extLst>
          </p:cNvPr>
          <p:cNvSpPr txBox="1"/>
          <p:nvPr/>
        </p:nvSpPr>
        <p:spPr>
          <a:xfrm>
            <a:off x="7941106" y="1931011"/>
            <a:ext cx="1649491" cy="369332"/>
          </a:xfrm>
          <a:prstGeom prst="rect">
            <a:avLst/>
          </a:prstGeom>
          <a:noFill/>
        </p:spPr>
        <p:txBody>
          <a:bodyPr wrap="none" rtlCol="0">
            <a:spAutoFit/>
          </a:bodyPr>
          <a:lstStyle/>
          <a:p>
            <a:r>
              <a:rPr lang="en-GB" dirty="0">
                <a:solidFill>
                  <a:srgbClr val="FF0000"/>
                </a:solidFill>
              </a:rPr>
              <a:t>PH 8,1(present)</a:t>
            </a:r>
          </a:p>
        </p:txBody>
      </p:sp>
      <p:sp>
        <p:nvSpPr>
          <p:cNvPr id="10" name="TextBox 9">
            <a:extLst>
              <a:ext uri="{FF2B5EF4-FFF2-40B4-BE49-F238E27FC236}">
                <a16:creationId xmlns:a16="http://schemas.microsoft.com/office/drawing/2014/main" id="{A25C54EF-F6D2-C04F-9E47-7BA5921B9A64}"/>
              </a:ext>
            </a:extLst>
          </p:cNvPr>
          <p:cNvSpPr txBox="1"/>
          <p:nvPr/>
        </p:nvSpPr>
        <p:spPr>
          <a:xfrm>
            <a:off x="1800727" y="4292846"/>
            <a:ext cx="3706399" cy="369332"/>
          </a:xfrm>
          <a:prstGeom prst="rect">
            <a:avLst/>
          </a:prstGeom>
          <a:noFill/>
        </p:spPr>
        <p:txBody>
          <a:bodyPr wrap="none" rtlCol="0">
            <a:spAutoFit/>
          </a:bodyPr>
          <a:lstStyle/>
          <a:p>
            <a:r>
              <a:rPr lang="en-GB" dirty="0">
                <a:solidFill>
                  <a:srgbClr val="FF0000"/>
                </a:solidFill>
              </a:rPr>
              <a:t>PH 7,5 (year 2100, if we do nothing!!)</a:t>
            </a:r>
          </a:p>
        </p:txBody>
      </p:sp>
      <p:sp>
        <p:nvSpPr>
          <p:cNvPr id="11" name="TextBox 10">
            <a:extLst>
              <a:ext uri="{FF2B5EF4-FFF2-40B4-BE49-F238E27FC236}">
                <a16:creationId xmlns:a16="http://schemas.microsoft.com/office/drawing/2014/main" id="{2CE3F1DB-D535-5144-995F-BD7CE1796D7D}"/>
              </a:ext>
            </a:extLst>
          </p:cNvPr>
          <p:cNvSpPr txBox="1"/>
          <p:nvPr/>
        </p:nvSpPr>
        <p:spPr>
          <a:xfrm>
            <a:off x="6655992" y="4295733"/>
            <a:ext cx="3706399" cy="369332"/>
          </a:xfrm>
          <a:prstGeom prst="rect">
            <a:avLst/>
          </a:prstGeom>
          <a:noFill/>
        </p:spPr>
        <p:txBody>
          <a:bodyPr wrap="none" rtlCol="0">
            <a:spAutoFit/>
          </a:bodyPr>
          <a:lstStyle/>
          <a:p>
            <a:r>
              <a:rPr lang="en-GB" dirty="0">
                <a:solidFill>
                  <a:srgbClr val="FF0000"/>
                </a:solidFill>
              </a:rPr>
              <a:t>PH 7,5 (year 2100, if we do nothing!!)</a:t>
            </a:r>
          </a:p>
        </p:txBody>
      </p:sp>
      <p:pic>
        <p:nvPicPr>
          <p:cNvPr id="12" name="Picture 11">
            <a:extLst>
              <a:ext uri="{FF2B5EF4-FFF2-40B4-BE49-F238E27FC236}">
                <a16:creationId xmlns:a16="http://schemas.microsoft.com/office/drawing/2014/main" id="{7AA0F50A-B1A1-394F-9E53-408109E786D2}"/>
              </a:ext>
            </a:extLst>
          </p:cNvPr>
          <p:cNvPicPr>
            <a:picLocks noChangeAspect="1"/>
          </p:cNvPicPr>
          <p:nvPr/>
        </p:nvPicPr>
        <p:blipFill>
          <a:blip r:embed="rId5"/>
          <a:stretch>
            <a:fillRect/>
          </a:stretch>
        </p:blipFill>
        <p:spPr>
          <a:xfrm>
            <a:off x="4438060" y="-53965"/>
            <a:ext cx="3346634" cy="1144671"/>
          </a:xfrm>
          <a:prstGeom prst="rect">
            <a:avLst/>
          </a:prstGeom>
        </p:spPr>
      </p:pic>
      <p:cxnSp>
        <p:nvCxnSpPr>
          <p:cNvPr id="14" name="Elbow Connector 13">
            <a:extLst>
              <a:ext uri="{FF2B5EF4-FFF2-40B4-BE49-F238E27FC236}">
                <a16:creationId xmlns:a16="http://schemas.microsoft.com/office/drawing/2014/main" id="{BA73E884-E9B2-F04F-BBC9-54E748914D19}"/>
              </a:ext>
            </a:extLst>
          </p:cNvPr>
          <p:cNvCxnSpPr>
            <a:cxnSpLocks/>
          </p:cNvCxnSpPr>
          <p:nvPr/>
        </p:nvCxnSpPr>
        <p:spPr>
          <a:xfrm rot="16200000" flipH="1">
            <a:off x="6516455" y="1008118"/>
            <a:ext cx="1408259" cy="806862"/>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F5D1A795-4108-8441-8527-30F994BABEC2}"/>
              </a:ext>
            </a:extLst>
          </p:cNvPr>
          <p:cNvCxnSpPr>
            <a:cxnSpLocks/>
          </p:cNvCxnSpPr>
          <p:nvPr/>
        </p:nvCxnSpPr>
        <p:spPr>
          <a:xfrm rot="5400000">
            <a:off x="4375638" y="1062453"/>
            <a:ext cx="1488326" cy="774648"/>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601477FD-5CD3-B34F-B97A-25BAB52B6304}"/>
              </a:ext>
            </a:extLst>
          </p:cNvPr>
          <p:cNvCxnSpPr>
            <a:cxnSpLocks/>
          </p:cNvCxnSpPr>
          <p:nvPr/>
        </p:nvCxnSpPr>
        <p:spPr>
          <a:xfrm rot="16200000" flipH="1">
            <a:off x="4888769" y="2149660"/>
            <a:ext cx="3685914" cy="797818"/>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3F79122B-4369-C340-B2CF-61FAC3729255}"/>
              </a:ext>
            </a:extLst>
          </p:cNvPr>
          <p:cNvCxnSpPr>
            <a:cxnSpLocks/>
          </p:cNvCxnSpPr>
          <p:nvPr/>
        </p:nvCxnSpPr>
        <p:spPr>
          <a:xfrm rot="5400000">
            <a:off x="3542533" y="2051790"/>
            <a:ext cx="3758856" cy="920616"/>
          </a:xfrm>
          <a:prstGeom prst="bentConnector3">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77F2AF1-BBC3-C844-AAD1-302A8E8B4912}"/>
              </a:ext>
            </a:extLst>
          </p:cNvPr>
          <p:cNvSpPr txBox="1"/>
          <p:nvPr/>
        </p:nvSpPr>
        <p:spPr>
          <a:xfrm>
            <a:off x="6144310" y="-29890"/>
            <a:ext cx="1640385" cy="646331"/>
          </a:xfrm>
          <a:prstGeom prst="rect">
            <a:avLst/>
          </a:prstGeom>
          <a:noFill/>
        </p:spPr>
        <p:txBody>
          <a:bodyPr wrap="none" rtlCol="0">
            <a:spAutoFit/>
          </a:bodyPr>
          <a:lstStyle/>
          <a:p>
            <a:r>
              <a:rPr lang="en-GB" dirty="0"/>
              <a:t>Water </a:t>
            </a:r>
            <a:r>
              <a:rPr lang="en-GB" dirty="0">
                <a:solidFill>
                  <a:srgbClr val="FF0000"/>
                </a:solidFill>
              </a:rPr>
              <a:t>enriched</a:t>
            </a:r>
          </a:p>
          <a:p>
            <a:r>
              <a:rPr lang="en-GB" dirty="0"/>
              <a:t> in </a:t>
            </a:r>
            <a:r>
              <a:rPr lang="en-GB" dirty="0">
                <a:solidFill>
                  <a:srgbClr val="FF0000"/>
                </a:solidFill>
              </a:rPr>
              <a:t>45Ca</a:t>
            </a:r>
          </a:p>
        </p:txBody>
      </p:sp>
      <p:sp>
        <p:nvSpPr>
          <p:cNvPr id="29" name="TextBox 28">
            <a:extLst>
              <a:ext uri="{FF2B5EF4-FFF2-40B4-BE49-F238E27FC236}">
                <a16:creationId xmlns:a16="http://schemas.microsoft.com/office/drawing/2014/main" id="{D5F5F8EB-D1E9-4748-A6BB-475E7A4B08F2}"/>
              </a:ext>
            </a:extLst>
          </p:cNvPr>
          <p:cNvSpPr txBox="1"/>
          <p:nvPr/>
        </p:nvSpPr>
        <p:spPr>
          <a:xfrm>
            <a:off x="1591828" y="791307"/>
            <a:ext cx="2670988" cy="1200329"/>
          </a:xfrm>
          <a:prstGeom prst="rect">
            <a:avLst/>
          </a:prstGeom>
          <a:noFill/>
        </p:spPr>
        <p:txBody>
          <a:bodyPr wrap="none" rtlCol="0">
            <a:spAutoFit/>
          </a:bodyPr>
          <a:lstStyle/>
          <a:p>
            <a:r>
              <a:rPr lang="en-GB" dirty="0"/>
              <a:t>The  aquarium </a:t>
            </a:r>
          </a:p>
          <a:p>
            <a:r>
              <a:rPr lang="en-GB" dirty="0"/>
              <a:t>Ecosystems will be </a:t>
            </a:r>
            <a:r>
              <a:rPr lang="en-GB" dirty="0" err="1"/>
              <a:t>intalled</a:t>
            </a:r>
            <a:endParaRPr lang="en-GB" dirty="0"/>
          </a:p>
          <a:p>
            <a:r>
              <a:rPr lang="en-GB" dirty="0"/>
              <a:t>at </a:t>
            </a:r>
            <a:r>
              <a:rPr lang="en-GB" dirty="0">
                <a:solidFill>
                  <a:srgbClr val="FF0000"/>
                </a:solidFill>
              </a:rPr>
              <a:t>Oceanographic</a:t>
            </a:r>
          </a:p>
          <a:p>
            <a:r>
              <a:rPr lang="en-GB" dirty="0"/>
              <a:t>In Valencia</a:t>
            </a:r>
          </a:p>
        </p:txBody>
      </p:sp>
      <p:pic>
        <p:nvPicPr>
          <p:cNvPr id="30" name="Picture 29">
            <a:extLst>
              <a:ext uri="{FF2B5EF4-FFF2-40B4-BE49-F238E27FC236}">
                <a16:creationId xmlns:a16="http://schemas.microsoft.com/office/drawing/2014/main" id="{539B57B1-2D6B-0E49-85C2-BAD88C852C75}"/>
              </a:ext>
            </a:extLst>
          </p:cNvPr>
          <p:cNvPicPr>
            <a:picLocks noChangeAspect="1"/>
          </p:cNvPicPr>
          <p:nvPr/>
        </p:nvPicPr>
        <p:blipFill>
          <a:blip r:embed="rId6"/>
          <a:stretch>
            <a:fillRect/>
          </a:stretch>
        </p:blipFill>
        <p:spPr>
          <a:xfrm>
            <a:off x="8876425" y="77207"/>
            <a:ext cx="1328073" cy="1710397"/>
          </a:xfrm>
          <a:prstGeom prst="rect">
            <a:avLst/>
          </a:prstGeom>
        </p:spPr>
      </p:pic>
      <p:sp>
        <p:nvSpPr>
          <p:cNvPr id="2" name="TextBox 1">
            <a:extLst>
              <a:ext uri="{FF2B5EF4-FFF2-40B4-BE49-F238E27FC236}">
                <a16:creationId xmlns:a16="http://schemas.microsoft.com/office/drawing/2014/main" id="{BE81F05F-4EC1-3C48-AE9C-4294431AC8C2}"/>
              </a:ext>
            </a:extLst>
          </p:cNvPr>
          <p:cNvSpPr txBox="1"/>
          <p:nvPr/>
        </p:nvSpPr>
        <p:spPr>
          <a:xfrm>
            <a:off x="2582350" y="3951828"/>
            <a:ext cx="1597681" cy="369332"/>
          </a:xfrm>
          <a:prstGeom prst="rect">
            <a:avLst/>
          </a:prstGeom>
          <a:solidFill>
            <a:schemeClr val="bg1"/>
          </a:solidFill>
        </p:spPr>
        <p:txBody>
          <a:bodyPr wrap="none" rtlCol="0">
            <a:spAutoFit/>
          </a:bodyPr>
          <a:lstStyle/>
          <a:p>
            <a:r>
              <a:rPr lang="x-none" dirty="0">
                <a:solidFill>
                  <a:srgbClr val="00B050"/>
                </a:solidFill>
              </a:rPr>
              <a:t>Mediterranean</a:t>
            </a:r>
          </a:p>
        </p:txBody>
      </p:sp>
      <p:sp>
        <p:nvSpPr>
          <p:cNvPr id="19" name="TextBox 18">
            <a:extLst>
              <a:ext uri="{FF2B5EF4-FFF2-40B4-BE49-F238E27FC236}">
                <a16:creationId xmlns:a16="http://schemas.microsoft.com/office/drawing/2014/main" id="{B99A0A72-8AB7-F440-B75B-777116BE9650}"/>
              </a:ext>
            </a:extLst>
          </p:cNvPr>
          <p:cNvSpPr txBox="1"/>
          <p:nvPr/>
        </p:nvSpPr>
        <p:spPr>
          <a:xfrm>
            <a:off x="8210101" y="3953652"/>
            <a:ext cx="914930" cy="369332"/>
          </a:xfrm>
          <a:prstGeom prst="rect">
            <a:avLst/>
          </a:prstGeom>
          <a:solidFill>
            <a:schemeClr val="bg1"/>
          </a:solidFill>
        </p:spPr>
        <p:txBody>
          <a:bodyPr wrap="none" rtlCol="0">
            <a:spAutoFit/>
          </a:bodyPr>
          <a:lstStyle/>
          <a:p>
            <a:r>
              <a:rPr lang="x-none" dirty="0">
                <a:solidFill>
                  <a:srgbClr val="00B050"/>
                </a:solidFill>
              </a:rPr>
              <a:t>Tropical</a:t>
            </a:r>
          </a:p>
        </p:txBody>
      </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6834" y="479439"/>
            <a:ext cx="844692" cy="844692"/>
          </a:xfrm>
          <a:prstGeom prst="rect">
            <a:avLst/>
          </a:prstGeom>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7790" y="2668815"/>
            <a:ext cx="383052" cy="383052"/>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61768" y="5013028"/>
            <a:ext cx="383052" cy="383052"/>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4273" y="2668815"/>
            <a:ext cx="383052" cy="383052"/>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4273" y="5009844"/>
            <a:ext cx="383052" cy="383052"/>
          </a:xfrm>
          <a:prstGeom prst="rect">
            <a:avLst/>
          </a:prstGeom>
        </p:spPr>
      </p:pic>
      <p:sp>
        <p:nvSpPr>
          <p:cNvPr id="27" name="TextBox 26">
            <a:extLst>
              <a:ext uri="{FF2B5EF4-FFF2-40B4-BE49-F238E27FC236}">
                <a16:creationId xmlns:a16="http://schemas.microsoft.com/office/drawing/2014/main" id="{F6F0AC10-BDED-ED44-BBF4-7A48DEBAF100}"/>
              </a:ext>
            </a:extLst>
          </p:cNvPr>
          <p:cNvSpPr txBox="1"/>
          <p:nvPr/>
        </p:nvSpPr>
        <p:spPr>
          <a:xfrm>
            <a:off x="1608528" y="104237"/>
            <a:ext cx="1402435" cy="707886"/>
          </a:xfrm>
          <a:prstGeom prst="rect">
            <a:avLst/>
          </a:prstGeom>
          <a:solidFill>
            <a:schemeClr val="accent4">
              <a:lumMod val="20000"/>
              <a:lumOff val="80000"/>
            </a:schemeClr>
          </a:solidFill>
        </p:spPr>
        <p:txBody>
          <a:bodyPr wrap="none" rtlCol="0">
            <a:spAutoFit/>
          </a:bodyPr>
          <a:lstStyle/>
          <a:p>
            <a:r>
              <a:rPr lang="en-GB" sz="4000" b="1" dirty="0"/>
              <a:t>How?</a:t>
            </a:r>
            <a:endParaRPr lang="en-GB" sz="4000" b="1" dirty="0">
              <a:solidFill>
                <a:srgbClr val="FF0000"/>
              </a:solidFill>
            </a:endParaRPr>
          </a:p>
        </p:txBody>
      </p:sp>
    </p:spTree>
    <p:extLst>
      <p:ext uri="{BB962C8B-B14F-4D97-AF65-F5344CB8AC3E}">
        <p14:creationId xmlns:p14="http://schemas.microsoft.com/office/powerpoint/2010/main" val="3651597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Blu intenso, barriera corallina, viola, acquario&#10;&#10;Descrizione generata automaticamente">
            <a:extLst>
              <a:ext uri="{FF2B5EF4-FFF2-40B4-BE49-F238E27FC236}">
                <a16:creationId xmlns:a16="http://schemas.microsoft.com/office/drawing/2014/main" id="{4B5EA546-3FC9-DCD9-A6CF-A8F12AAB0F9C}"/>
              </a:ext>
            </a:extLst>
          </p:cNvPr>
          <p:cNvPicPr>
            <a:picLocks noChangeAspect="1"/>
          </p:cNvPicPr>
          <p:nvPr/>
        </p:nvPicPr>
        <p:blipFill>
          <a:blip r:embed="rId3"/>
          <a:stretch>
            <a:fillRect/>
          </a:stretch>
        </p:blipFill>
        <p:spPr>
          <a:xfrm rot="5400000">
            <a:off x="-488014" y="1363480"/>
            <a:ext cx="5631304" cy="4223478"/>
          </a:xfrm>
          <a:prstGeom prst="rect">
            <a:avLst/>
          </a:prstGeom>
        </p:spPr>
      </p:pic>
      <p:pic>
        <p:nvPicPr>
          <p:cNvPr id="7" name="Immagine 6" descr="Immagine che contiene interno, muro, schermata, blu&#10;&#10;Descrizione generata automaticamente">
            <a:extLst>
              <a:ext uri="{FF2B5EF4-FFF2-40B4-BE49-F238E27FC236}">
                <a16:creationId xmlns:a16="http://schemas.microsoft.com/office/drawing/2014/main" id="{A7DF4AE3-C047-BB29-B5C6-B40874FF9372}"/>
              </a:ext>
            </a:extLst>
          </p:cNvPr>
          <p:cNvPicPr>
            <a:picLocks noChangeAspect="1"/>
          </p:cNvPicPr>
          <p:nvPr/>
        </p:nvPicPr>
        <p:blipFill>
          <a:blip r:embed="rId4"/>
          <a:stretch>
            <a:fillRect/>
          </a:stretch>
        </p:blipFill>
        <p:spPr>
          <a:xfrm rot="10800000">
            <a:off x="4467067" y="634583"/>
            <a:ext cx="7575029" cy="5681272"/>
          </a:xfrm>
          <a:prstGeom prst="rect">
            <a:avLst/>
          </a:prstGeom>
        </p:spPr>
      </p:pic>
      <p:pic>
        <p:nvPicPr>
          <p:cNvPr id="9" name="Immagine 8" descr="Immagine che contiene griglia&#10;&#10;Descrizione generata automaticamente">
            <a:extLst>
              <a:ext uri="{FF2B5EF4-FFF2-40B4-BE49-F238E27FC236}">
                <a16:creationId xmlns:a16="http://schemas.microsoft.com/office/drawing/2014/main" id="{6A5B1221-35EC-FF3A-B2D6-A7C5DB4583CD}"/>
              </a:ext>
            </a:extLst>
          </p:cNvPr>
          <p:cNvPicPr>
            <a:picLocks noChangeAspect="1"/>
          </p:cNvPicPr>
          <p:nvPr/>
        </p:nvPicPr>
        <p:blipFill>
          <a:blip r:embed="rId5"/>
          <a:stretch>
            <a:fillRect/>
          </a:stretch>
        </p:blipFill>
        <p:spPr>
          <a:xfrm>
            <a:off x="8911546" y="659567"/>
            <a:ext cx="3130550" cy="2205517"/>
          </a:xfrm>
          <a:prstGeom prst="rect">
            <a:avLst/>
          </a:prstGeom>
        </p:spPr>
      </p:pic>
      <p:sp>
        <p:nvSpPr>
          <p:cNvPr id="11" name="CasellaDiTesto 10">
            <a:extLst>
              <a:ext uri="{FF2B5EF4-FFF2-40B4-BE49-F238E27FC236}">
                <a16:creationId xmlns:a16="http://schemas.microsoft.com/office/drawing/2014/main" id="{3E9B9C9D-CADC-2498-68E7-3FF2E4869C49}"/>
              </a:ext>
            </a:extLst>
          </p:cNvPr>
          <p:cNvSpPr txBox="1"/>
          <p:nvPr/>
        </p:nvSpPr>
        <p:spPr>
          <a:xfrm>
            <a:off x="1362975" y="880533"/>
            <a:ext cx="1497526" cy="584775"/>
          </a:xfrm>
          <a:prstGeom prst="rect">
            <a:avLst/>
          </a:prstGeom>
          <a:noFill/>
        </p:spPr>
        <p:txBody>
          <a:bodyPr wrap="none" rtlCol="0">
            <a:spAutoFit/>
          </a:bodyPr>
          <a:lstStyle/>
          <a:p>
            <a:r>
              <a:rPr lang="it-IT" sz="3200" dirty="0">
                <a:solidFill>
                  <a:schemeClr val="bg1"/>
                </a:solidFill>
              </a:rPr>
              <a:t>Nursery</a:t>
            </a:r>
          </a:p>
        </p:txBody>
      </p:sp>
      <p:sp>
        <p:nvSpPr>
          <p:cNvPr id="12" name="CasellaDiTesto 11">
            <a:extLst>
              <a:ext uri="{FF2B5EF4-FFF2-40B4-BE49-F238E27FC236}">
                <a16:creationId xmlns:a16="http://schemas.microsoft.com/office/drawing/2014/main" id="{96181CFF-32A8-7477-646C-ACCA56C10996}"/>
              </a:ext>
            </a:extLst>
          </p:cNvPr>
          <p:cNvSpPr txBox="1"/>
          <p:nvPr/>
        </p:nvSpPr>
        <p:spPr>
          <a:xfrm>
            <a:off x="4815443" y="885053"/>
            <a:ext cx="1688283" cy="461665"/>
          </a:xfrm>
          <a:prstGeom prst="rect">
            <a:avLst/>
          </a:prstGeom>
          <a:noFill/>
        </p:spPr>
        <p:txBody>
          <a:bodyPr wrap="none" rtlCol="0">
            <a:spAutoFit/>
          </a:bodyPr>
          <a:lstStyle/>
          <a:p>
            <a:r>
              <a:rPr lang="it-IT" sz="2400" dirty="0" err="1"/>
              <a:t>Installations</a:t>
            </a:r>
            <a:endParaRPr lang="it-IT" sz="2400" dirty="0"/>
          </a:p>
        </p:txBody>
      </p:sp>
      <p:sp>
        <p:nvSpPr>
          <p:cNvPr id="13" name="CasellaDiTesto 12">
            <a:extLst>
              <a:ext uri="{FF2B5EF4-FFF2-40B4-BE49-F238E27FC236}">
                <a16:creationId xmlns:a16="http://schemas.microsoft.com/office/drawing/2014/main" id="{29151B4B-CAB4-A413-B71A-2523A74629ED}"/>
              </a:ext>
            </a:extLst>
          </p:cNvPr>
          <p:cNvSpPr txBox="1"/>
          <p:nvPr/>
        </p:nvSpPr>
        <p:spPr>
          <a:xfrm>
            <a:off x="2319966" y="0"/>
            <a:ext cx="7552067" cy="523220"/>
          </a:xfrm>
          <a:prstGeom prst="rect">
            <a:avLst/>
          </a:prstGeom>
          <a:solidFill>
            <a:schemeClr val="accent4">
              <a:lumMod val="20000"/>
              <a:lumOff val="80000"/>
            </a:schemeClr>
          </a:solidFill>
        </p:spPr>
        <p:txBody>
          <a:bodyPr wrap="none" rtlCol="0">
            <a:spAutoFit/>
          </a:bodyPr>
          <a:lstStyle/>
          <a:p>
            <a:r>
              <a:rPr lang="it-IT" sz="2800" dirty="0"/>
              <a:t>REMO-</a:t>
            </a:r>
            <a:r>
              <a:rPr lang="it-IT" sz="2800" dirty="0" err="1"/>
              <a:t>ClimOcean</a:t>
            </a:r>
            <a:r>
              <a:rPr lang="it-IT" sz="2800" dirty="0"/>
              <a:t> </a:t>
            </a:r>
            <a:r>
              <a:rPr lang="it-IT" sz="2800" dirty="0" err="1"/>
              <a:t>Installations</a:t>
            </a:r>
            <a:r>
              <a:rPr lang="it-IT" sz="2800" dirty="0"/>
              <a:t> </a:t>
            </a:r>
            <a:r>
              <a:rPr lang="it-IT" sz="2800" dirty="0" err="1"/>
              <a:t>at</a:t>
            </a:r>
            <a:r>
              <a:rPr lang="it-IT" sz="2800" dirty="0"/>
              <a:t> the </a:t>
            </a:r>
            <a:r>
              <a:rPr lang="it-IT" sz="2800" dirty="0" err="1"/>
              <a:t>Oceanografic</a:t>
            </a:r>
            <a:endParaRPr lang="it-IT" sz="2800" dirty="0"/>
          </a:p>
        </p:txBody>
      </p:sp>
    </p:spTree>
    <p:extLst>
      <p:ext uri="{BB962C8B-B14F-4D97-AF65-F5344CB8AC3E}">
        <p14:creationId xmlns:p14="http://schemas.microsoft.com/office/powerpoint/2010/main" val="4255804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9C9FBEC-C74E-8A53-FECF-59EF05EC27DA}"/>
              </a:ext>
            </a:extLst>
          </p:cNvPr>
          <p:cNvPicPr>
            <a:picLocks noChangeAspect="1"/>
          </p:cNvPicPr>
          <p:nvPr/>
        </p:nvPicPr>
        <p:blipFill>
          <a:blip r:embed="rId3"/>
          <a:stretch>
            <a:fillRect/>
          </a:stretch>
        </p:blipFill>
        <p:spPr>
          <a:xfrm>
            <a:off x="412250" y="460618"/>
            <a:ext cx="4442360" cy="6286500"/>
          </a:xfrm>
          <a:prstGeom prst="rect">
            <a:avLst/>
          </a:prstGeom>
        </p:spPr>
      </p:pic>
      <p:sp>
        <p:nvSpPr>
          <p:cNvPr id="10" name="CasellaDiTesto 9">
            <a:extLst>
              <a:ext uri="{FF2B5EF4-FFF2-40B4-BE49-F238E27FC236}">
                <a16:creationId xmlns:a16="http://schemas.microsoft.com/office/drawing/2014/main" id="{8D2BAA7D-DCBE-1A42-1FEF-0545D03EC78E}"/>
              </a:ext>
            </a:extLst>
          </p:cNvPr>
          <p:cNvSpPr txBox="1"/>
          <p:nvPr/>
        </p:nvSpPr>
        <p:spPr>
          <a:xfrm>
            <a:off x="5198653" y="1279708"/>
            <a:ext cx="6581097" cy="400110"/>
          </a:xfrm>
          <a:prstGeom prst="rect">
            <a:avLst/>
          </a:prstGeom>
          <a:noFill/>
        </p:spPr>
        <p:txBody>
          <a:bodyPr wrap="none" rtlCol="0">
            <a:spAutoFit/>
          </a:bodyPr>
          <a:lstStyle/>
          <a:p>
            <a:r>
              <a:rPr lang="it-IT" sz="2000" dirty="0"/>
              <a:t>First </a:t>
            </a:r>
            <a:r>
              <a:rPr lang="it-IT" sz="2000" dirty="0" err="1"/>
              <a:t>measurement</a:t>
            </a:r>
            <a:r>
              <a:rPr lang="it-IT" sz="2000" dirty="0"/>
              <a:t> </a:t>
            </a:r>
            <a:r>
              <a:rPr lang="it-IT" sz="2000" dirty="0" err="1"/>
              <a:t>at</a:t>
            </a:r>
            <a:r>
              <a:rPr lang="it-IT" sz="2000" dirty="0"/>
              <a:t> the </a:t>
            </a:r>
            <a:r>
              <a:rPr lang="it-IT" sz="2000" dirty="0" err="1"/>
              <a:t>Oceanografic</a:t>
            </a:r>
            <a:r>
              <a:rPr lang="it-IT" sz="2000" dirty="0"/>
              <a:t> Valencia 16 </a:t>
            </a:r>
            <a:r>
              <a:rPr lang="it-IT" sz="2000" dirty="0" err="1"/>
              <a:t>July</a:t>
            </a:r>
            <a:r>
              <a:rPr lang="it-IT" sz="2000" dirty="0"/>
              <a:t> 2024 </a:t>
            </a:r>
          </a:p>
        </p:txBody>
      </p:sp>
      <p:grpSp>
        <p:nvGrpSpPr>
          <p:cNvPr id="6" name="Group 5">
            <a:extLst>
              <a:ext uri="{FF2B5EF4-FFF2-40B4-BE49-F238E27FC236}">
                <a16:creationId xmlns:a16="http://schemas.microsoft.com/office/drawing/2014/main" id="{F00AB474-BDA0-9314-B118-9C66B231C5FA}"/>
              </a:ext>
            </a:extLst>
          </p:cNvPr>
          <p:cNvGrpSpPr/>
          <p:nvPr/>
        </p:nvGrpSpPr>
        <p:grpSpPr>
          <a:xfrm>
            <a:off x="4996159" y="2160899"/>
            <a:ext cx="6454137" cy="4441685"/>
            <a:chOff x="5097088" y="1068699"/>
            <a:chExt cx="6454137" cy="4441685"/>
          </a:xfrm>
        </p:grpSpPr>
        <p:pic>
          <p:nvPicPr>
            <p:cNvPr id="7" name="Immagine 6" descr="Immagine che contiene elettronica, Impianto elettrico, cavo, Ingegneria elettronica&#10;&#10;Descrizione generata automaticamente">
              <a:extLst>
                <a:ext uri="{FF2B5EF4-FFF2-40B4-BE49-F238E27FC236}">
                  <a16:creationId xmlns:a16="http://schemas.microsoft.com/office/drawing/2014/main" id="{401B37A8-C5D0-A494-3297-CE7DA518CB92}"/>
                </a:ext>
              </a:extLst>
            </p:cNvPr>
            <p:cNvPicPr>
              <a:picLocks noChangeAspect="1"/>
            </p:cNvPicPr>
            <p:nvPr/>
          </p:nvPicPr>
          <p:blipFill>
            <a:blip r:embed="rId4"/>
            <a:stretch>
              <a:fillRect/>
            </a:stretch>
          </p:blipFill>
          <p:spPr>
            <a:xfrm>
              <a:off x="5097088" y="1068699"/>
              <a:ext cx="6454137" cy="4441685"/>
            </a:xfrm>
            <a:prstGeom prst="rect">
              <a:avLst/>
            </a:prstGeom>
          </p:spPr>
        </p:pic>
        <p:sp>
          <p:nvSpPr>
            <p:cNvPr id="11" name="CasellaDiTesto 10">
              <a:extLst>
                <a:ext uri="{FF2B5EF4-FFF2-40B4-BE49-F238E27FC236}">
                  <a16:creationId xmlns:a16="http://schemas.microsoft.com/office/drawing/2014/main" id="{F7DCAFB0-515B-6B74-CD68-B747499C7922}"/>
                </a:ext>
              </a:extLst>
            </p:cNvPr>
            <p:cNvSpPr txBox="1"/>
            <p:nvPr/>
          </p:nvSpPr>
          <p:spPr>
            <a:xfrm>
              <a:off x="10686886" y="1068699"/>
              <a:ext cx="864339" cy="369332"/>
            </a:xfrm>
            <a:prstGeom prst="rect">
              <a:avLst/>
            </a:prstGeom>
            <a:solidFill>
              <a:schemeClr val="bg1">
                <a:lumMod val="95000"/>
              </a:schemeClr>
            </a:solidFill>
          </p:spPr>
          <p:txBody>
            <a:bodyPr wrap="none" rtlCol="0">
              <a:spAutoFit/>
            </a:bodyPr>
            <a:lstStyle/>
            <a:p>
              <a:r>
                <a:rPr lang="it-IT" b="1" dirty="0"/>
                <a:t>PH=7.8</a:t>
              </a:r>
            </a:p>
          </p:txBody>
        </p:sp>
        <p:sp>
          <p:nvSpPr>
            <p:cNvPr id="12" name="CasellaDiTesto 11">
              <a:extLst>
                <a:ext uri="{FF2B5EF4-FFF2-40B4-BE49-F238E27FC236}">
                  <a16:creationId xmlns:a16="http://schemas.microsoft.com/office/drawing/2014/main" id="{18C8BBF4-EDFA-B312-7EEE-B756A1FC93C0}"/>
                </a:ext>
              </a:extLst>
            </p:cNvPr>
            <p:cNvSpPr txBox="1"/>
            <p:nvPr/>
          </p:nvSpPr>
          <p:spPr>
            <a:xfrm>
              <a:off x="5097088" y="1068699"/>
              <a:ext cx="864339" cy="369332"/>
            </a:xfrm>
            <a:prstGeom prst="rect">
              <a:avLst/>
            </a:prstGeom>
            <a:solidFill>
              <a:schemeClr val="bg1">
                <a:lumMod val="95000"/>
              </a:schemeClr>
            </a:solidFill>
          </p:spPr>
          <p:txBody>
            <a:bodyPr wrap="none" rtlCol="0">
              <a:spAutoFit/>
            </a:bodyPr>
            <a:lstStyle/>
            <a:p>
              <a:r>
                <a:rPr lang="it-IT" b="1" dirty="0"/>
                <a:t>PH=8.1</a:t>
              </a:r>
            </a:p>
          </p:txBody>
        </p:sp>
      </p:grpSp>
      <p:sp>
        <p:nvSpPr>
          <p:cNvPr id="8" name="TextBox 7">
            <a:extLst>
              <a:ext uri="{FF2B5EF4-FFF2-40B4-BE49-F238E27FC236}">
                <a16:creationId xmlns:a16="http://schemas.microsoft.com/office/drawing/2014/main" id="{AFE69993-8B5C-E844-B3BA-8ECA520D08E1}"/>
              </a:ext>
            </a:extLst>
          </p:cNvPr>
          <p:cNvSpPr txBox="1"/>
          <p:nvPr/>
        </p:nvSpPr>
        <p:spPr>
          <a:xfrm>
            <a:off x="6607592" y="275407"/>
            <a:ext cx="3662413" cy="584775"/>
          </a:xfrm>
          <a:prstGeom prst="rect">
            <a:avLst/>
          </a:prstGeom>
          <a:solidFill>
            <a:schemeClr val="bg1">
              <a:lumMod val="95000"/>
              <a:alpha val="70000"/>
            </a:schemeClr>
          </a:solidFill>
        </p:spPr>
        <p:txBody>
          <a:bodyPr wrap="none" rtlCol="0">
            <a:spAutoFit/>
          </a:bodyPr>
          <a:lstStyle/>
          <a:p>
            <a:r>
              <a:rPr lang="en-CN" sz="3200" b="1" dirty="0">
                <a:solidFill>
                  <a:sysClr val="windowText" lastClr="000000"/>
                </a:solidFill>
              </a:rPr>
              <a:t>Valencia Experiment</a:t>
            </a:r>
          </a:p>
        </p:txBody>
      </p:sp>
    </p:spTree>
    <p:extLst>
      <p:ext uri="{BB962C8B-B14F-4D97-AF65-F5344CB8AC3E}">
        <p14:creationId xmlns:p14="http://schemas.microsoft.com/office/powerpoint/2010/main" val="1141035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31A1F-0770-DA7E-E7E2-18599C19947E}"/>
              </a:ext>
            </a:extLst>
          </p:cNvPr>
          <p:cNvPicPr>
            <a:picLocks noChangeAspect="1"/>
          </p:cNvPicPr>
          <p:nvPr/>
        </p:nvPicPr>
        <p:blipFill>
          <a:blip r:embed="rId3"/>
          <a:stretch>
            <a:fillRect/>
          </a:stretch>
        </p:blipFill>
        <p:spPr>
          <a:xfrm>
            <a:off x="2178529" y="694763"/>
            <a:ext cx="7828656" cy="2790000"/>
          </a:xfrm>
          <a:prstGeom prst="rect">
            <a:avLst/>
          </a:prstGeom>
        </p:spPr>
      </p:pic>
      <p:pic>
        <p:nvPicPr>
          <p:cNvPr id="8" name="Picture 7">
            <a:extLst>
              <a:ext uri="{FF2B5EF4-FFF2-40B4-BE49-F238E27FC236}">
                <a16:creationId xmlns:a16="http://schemas.microsoft.com/office/drawing/2014/main" id="{A83526D8-72B1-37C2-D5DB-35F2B010B47F}"/>
              </a:ext>
            </a:extLst>
          </p:cNvPr>
          <p:cNvPicPr>
            <a:picLocks noChangeAspect="1"/>
          </p:cNvPicPr>
          <p:nvPr/>
        </p:nvPicPr>
        <p:blipFill>
          <a:blip r:embed="rId4"/>
          <a:stretch>
            <a:fillRect/>
          </a:stretch>
        </p:blipFill>
        <p:spPr>
          <a:xfrm>
            <a:off x="2180025" y="3493286"/>
            <a:ext cx="7830000" cy="2779041"/>
          </a:xfrm>
          <a:prstGeom prst="rect">
            <a:avLst/>
          </a:prstGeom>
        </p:spPr>
      </p:pic>
      <p:pic>
        <p:nvPicPr>
          <p:cNvPr id="7" name="Immagine 15" descr="Immagine che contiene barriera corallina, pianta, fiore, aria aperta&#10;&#10;Descrizione generata automaticamente">
            <a:extLst>
              <a:ext uri="{FF2B5EF4-FFF2-40B4-BE49-F238E27FC236}">
                <a16:creationId xmlns:a16="http://schemas.microsoft.com/office/drawing/2014/main" id="{71686992-A723-6232-EE51-31A4E9C2B63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2000"/>
                    </a14:imgEffect>
                  </a14:imgLayer>
                </a14:imgProps>
              </a:ext>
            </a:extLst>
          </a:blip>
          <a:stretch>
            <a:fillRect/>
          </a:stretch>
        </p:blipFill>
        <p:spPr>
          <a:xfrm>
            <a:off x="10013471" y="2522811"/>
            <a:ext cx="2469089" cy="1724886"/>
          </a:xfrm>
          <a:prstGeom prst="rect">
            <a:avLst/>
          </a:prstGeom>
        </p:spPr>
      </p:pic>
      <p:pic>
        <p:nvPicPr>
          <p:cNvPr id="6" name="Immagine 13" descr="Immagine che contiene invertebrato, barriera corallina, Organismo, Barriera corallina&#10;&#10;Descrizione generata automaticamente">
            <a:extLst>
              <a:ext uri="{FF2B5EF4-FFF2-40B4-BE49-F238E27FC236}">
                <a16:creationId xmlns:a16="http://schemas.microsoft.com/office/drawing/2014/main" id="{0DF0A7C5-CB6C-F470-007E-5EBB5225C76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1000"/>
                    </a14:imgEffect>
                  </a14:imgLayer>
                </a14:imgProps>
              </a:ext>
            </a:extLst>
          </a:blip>
          <a:stretch>
            <a:fillRect/>
          </a:stretch>
        </p:blipFill>
        <p:spPr>
          <a:xfrm>
            <a:off x="-1012402" y="2522811"/>
            <a:ext cx="3192427" cy="1724886"/>
          </a:xfrm>
          <a:prstGeom prst="rect">
            <a:avLst/>
          </a:prstGeom>
        </p:spPr>
      </p:pic>
      <p:sp>
        <p:nvSpPr>
          <p:cNvPr id="9" name="TextBox 8">
            <a:extLst>
              <a:ext uri="{FF2B5EF4-FFF2-40B4-BE49-F238E27FC236}">
                <a16:creationId xmlns:a16="http://schemas.microsoft.com/office/drawing/2014/main" id="{47F9F325-758E-CB1A-9554-5353568C56E3}"/>
              </a:ext>
            </a:extLst>
          </p:cNvPr>
          <p:cNvSpPr txBox="1"/>
          <p:nvPr/>
        </p:nvSpPr>
        <p:spPr>
          <a:xfrm>
            <a:off x="2940474" y="43059"/>
            <a:ext cx="6559809" cy="584775"/>
          </a:xfrm>
          <a:prstGeom prst="rect">
            <a:avLst/>
          </a:prstGeom>
          <a:noFill/>
        </p:spPr>
        <p:txBody>
          <a:bodyPr wrap="none" rtlCol="0">
            <a:spAutoFit/>
          </a:bodyPr>
          <a:lstStyle/>
          <a:p>
            <a:r>
              <a:rPr lang="en-CN" sz="3200" b="1" dirty="0">
                <a:latin typeface="Helvetica" pitchFamily="2" charset="0"/>
              </a:rPr>
              <a:t>Results</a:t>
            </a:r>
            <a:r>
              <a:rPr lang="zh-CN" altLang="en-US" sz="3200" b="1" dirty="0">
                <a:latin typeface="Helvetica" pitchFamily="2" charset="0"/>
              </a:rPr>
              <a:t> </a:t>
            </a:r>
            <a:r>
              <a:rPr lang="en-US" altLang="zh-CN" sz="3200" b="1" dirty="0">
                <a:latin typeface="Helvetica" pitchFamily="2" charset="0"/>
              </a:rPr>
              <a:t>of the first measurement</a:t>
            </a:r>
            <a:endParaRPr lang="en-CN" sz="3200" b="1" dirty="0">
              <a:latin typeface="Helvetica" pitchFamily="2" charset="0"/>
            </a:endParaRPr>
          </a:p>
        </p:txBody>
      </p:sp>
      <p:sp>
        <p:nvSpPr>
          <p:cNvPr id="10" name="CasellaDiTesto 2">
            <a:extLst>
              <a:ext uri="{FF2B5EF4-FFF2-40B4-BE49-F238E27FC236}">
                <a16:creationId xmlns:a16="http://schemas.microsoft.com/office/drawing/2014/main" id="{70E455B1-0859-AF39-C87E-637298BE4706}"/>
              </a:ext>
            </a:extLst>
          </p:cNvPr>
          <p:cNvSpPr txBox="1"/>
          <p:nvPr/>
        </p:nvSpPr>
        <p:spPr>
          <a:xfrm>
            <a:off x="2177185" y="6280850"/>
            <a:ext cx="7828656" cy="469118"/>
          </a:xfrm>
          <a:prstGeom prst="rect">
            <a:avLst/>
          </a:prstGeom>
          <a:solidFill>
            <a:schemeClr val="bg1">
              <a:alpha val="75000"/>
            </a:schemeClr>
          </a:solidFill>
        </p:spPr>
        <p:txBody>
          <a:bodyPr wrap="square" rtlCol="0">
            <a:spAutoFit/>
          </a:bodyPr>
          <a:lstStyle/>
          <a:p>
            <a:r>
              <a:rPr lang="it-IT" sz="2400" b="1" dirty="0"/>
              <a:t>Light </a:t>
            </a:r>
            <a:r>
              <a:rPr lang="it-IT" sz="2400" b="1" dirty="0" err="1"/>
              <a:t>problems</a:t>
            </a:r>
            <a:r>
              <a:rPr lang="it-IT" sz="2400" b="1" dirty="0"/>
              <a:t> </a:t>
            </a:r>
            <a:r>
              <a:rPr lang="it-IT" sz="2400" b="1" dirty="0" err="1"/>
              <a:t>affecting</a:t>
            </a:r>
            <a:r>
              <a:rPr lang="it-IT" sz="2400" b="1" dirty="0"/>
              <a:t> the </a:t>
            </a:r>
            <a:r>
              <a:rPr lang="it-IT" sz="2400" b="1" dirty="0" err="1"/>
              <a:t>growth</a:t>
            </a:r>
            <a:r>
              <a:rPr lang="it-IT" sz="2400" b="1" dirty="0"/>
              <a:t> of the </a:t>
            </a:r>
            <a:r>
              <a:rPr lang="it-IT" sz="2400" b="1" dirty="0" err="1"/>
              <a:t>symbiotic</a:t>
            </a:r>
            <a:r>
              <a:rPr lang="it-IT" sz="2400" b="1" dirty="0"/>
              <a:t> </a:t>
            </a:r>
            <a:r>
              <a:rPr lang="it-IT" sz="2400" b="1" dirty="0" err="1"/>
              <a:t>algoe</a:t>
            </a:r>
            <a:endParaRPr lang="it-IT" sz="2400" b="1" dirty="0"/>
          </a:p>
        </p:txBody>
      </p:sp>
    </p:spTree>
    <p:extLst>
      <p:ext uri="{BB962C8B-B14F-4D97-AF65-F5344CB8AC3E}">
        <p14:creationId xmlns:p14="http://schemas.microsoft.com/office/powerpoint/2010/main" val="276075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1993145-1173-B45B-A898-096FAA5968E6}"/>
              </a:ext>
            </a:extLst>
          </p:cNvPr>
          <p:cNvPicPr>
            <a:picLocks noChangeAspect="1"/>
          </p:cNvPicPr>
          <p:nvPr/>
        </p:nvPicPr>
        <p:blipFill>
          <a:blip r:embed="rId3"/>
          <a:stretch>
            <a:fillRect/>
          </a:stretch>
        </p:blipFill>
        <p:spPr>
          <a:xfrm>
            <a:off x="3565711" y="2085291"/>
            <a:ext cx="3482789" cy="4749800"/>
          </a:xfrm>
          <a:prstGeom prst="rect">
            <a:avLst/>
          </a:prstGeom>
        </p:spPr>
      </p:pic>
      <p:pic>
        <p:nvPicPr>
          <p:cNvPr id="3" name="Immagine 2" descr="Immagine che contiene aria aperta, edificio, cielo, acqua&#10;&#10;Descrizione generata automaticamente">
            <a:extLst>
              <a:ext uri="{FF2B5EF4-FFF2-40B4-BE49-F238E27FC236}">
                <a16:creationId xmlns:a16="http://schemas.microsoft.com/office/drawing/2014/main" id="{3342AB2B-058E-A27D-9121-46CBE082596D}"/>
              </a:ext>
            </a:extLst>
          </p:cNvPr>
          <p:cNvPicPr>
            <a:picLocks noChangeAspect="1"/>
          </p:cNvPicPr>
          <p:nvPr/>
        </p:nvPicPr>
        <p:blipFill>
          <a:blip r:embed="rId4"/>
          <a:stretch>
            <a:fillRect/>
          </a:stretch>
        </p:blipFill>
        <p:spPr>
          <a:xfrm rot="5400000">
            <a:off x="6191250" y="857250"/>
            <a:ext cx="6858000" cy="5143500"/>
          </a:xfrm>
          <a:prstGeom prst="rect">
            <a:avLst/>
          </a:prstGeom>
        </p:spPr>
      </p:pic>
      <p:sp>
        <p:nvSpPr>
          <p:cNvPr id="4" name="CasellaDiTesto 3">
            <a:extLst>
              <a:ext uri="{FF2B5EF4-FFF2-40B4-BE49-F238E27FC236}">
                <a16:creationId xmlns:a16="http://schemas.microsoft.com/office/drawing/2014/main" id="{2BC0E23B-665A-484F-85D0-CAD2525A17C5}"/>
              </a:ext>
            </a:extLst>
          </p:cNvPr>
          <p:cNvSpPr txBox="1"/>
          <p:nvPr/>
        </p:nvSpPr>
        <p:spPr>
          <a:xfrm>
            <a:off x="275749" y="333052"/>
            <a:ext cx="6772751" cy="1631216"/>
          </a:xfrm>
          <a:prstGeom prst="rect">
            <a:avLst/>
          </a:prstGeom>
          <a:solidFill>
            <a:schemeClr val="bg1"/>
          </a:solidFill>
        </p:spPr>
        <p:txBody>
          <a:bodyPr wrap="none" rtlCol="0">
            <a:spAutoFit/>
          </a:bodyPr>
          <a:lstStyle/>
          <a:p>
            <a:r>
              <a:rPr lang="it-IT" sz="2800" dirty="0">
                <a:solidFill>
                  <a:srgbClr val="0070C0"/>
                </a:solidFill>
              </a:rPr>
              <a:t>PRIN  2022 - LNL-INFN-PD-</a:t>
            </a:r>
            <a:r>
              <a:rPr lang="it-IT" sz="2800" dirty="0" err="1">
                <a:solidFill>
                  <a:srgbClr val="0070C0"/>
                </a:solidFill>
              </a:rPr>
              <a:t>Univ</a:t>
            </a:r>
            <a:r>
              <a:rPr lang="it-IT" sz="2800" dirty="0">
                <a:solidFill>
                  <a:srgbClr val="0070C0"/>
                </a:solidFill>
              </a:rPr>
              <a:t>-Padova</a:t>
            </a:r>
          </a:p>
          <a:p>
            <a:r>
              <a:rPr lang="it-IT" sz="2400" dirty="0">
                <a:solidFill>
                  <a:srgbClr val="0070C0"/>
                </a:solidFill>
              </a:rPr>
              <a:t>Use of </a:t>
            </a:r>
            <a:r>
              <a:rPr lang="it-IT" sz="2400" dirty="0" err="1">
                <a:solidFill>
                  <a:srgbClr val="0070C0"/>
                </a:solidFill>
              </a:rPr>
              <a:t>stable</a:t>
            </a:r>
            <a:r>
              <a:rPr lang="it-IT" sz="2400" dirty="0">
                <a:solidFill>
                  <a:srgbClr val="0070C0"/>
                </a:solidFill>
              </a:rPr>
              <a:t> &amp; </a:t>
            </a:r>
            <a:r>
              <a:rPr lang="it-IT" sz="2400" dirty="0" err="1">
                <a:solidFill>
                  <a:srgbClr val="0070C0"/>
                </a:solidFill>
              </a:rPr>
              <a:t>unstable</a:t>
            </a:r>
            <a:r>
              <a:rPr lang="it-IT" sz="2400" dirty="0">
                <a:solidFill>
                  <a:srgbClr val="0070C0"/>
                </a:solidFill>
              </a:rPr>
              <a:t>  </a:t>
            </a:r>
            <a:r>
              <a:rPr lang="it-IT" sz="2400" dirty="0" err="1">
                <a:solidFill>
                  <a:srgbClr val="0070C0"/>
                </a:solidFill>
              </a:rPr>
              <a:t>isotopes</a:t>
            </a:r>
            <a:r>
              <a:rPr lang="it-IT" sz="2400" dirty="0">
                <a:solidFill>
                  <a:srgbClr val="0070C0"/>
                </a:solidFill>
              </a:rPr>
              <a:t> ( </a:t>
            </a:r>
            <a:r>
              <a:rPr lang="it-IT" sz="2400" baseline="30000" dirty="0">
                <a:solidFill>
                  <a:srgbClr val="0070C0"/>
                </a:solidFill>
              </a:rPr>
              <a:t>13</a:t>
            </a:r>
            <a:r>
              <a:rPr lang="it-IT" sz="2400" dirty="0">
                <a:solidFill>
                  <a:srgbClr val="0070C0"/>
                </a:solidFill>
              </a:rPr>
              <a:t>C </a:t>
            </a:r>
            <a:r>
              <a:rPr lang="it-IT" sz="2400" baseline="30000" dirty="0">
                <a:solidFill>
                  <a:srgbClr val="0070C0"/>
                </a:solidFill>
              </a:rPr>
              <a:t>41</a:t>
            </a:r>
            <a:r>
              <a:rPr lang="it-IT" sz="2400" dirty="0">
                <a:solidFill>
                  <a:srgbClr val="0070C0"/>
                </a:solidFill>
              </a:rPr>
              <a:t>Ca) for </a:t>
            </a:r>
          </a:p>
          <a:p>
            <a:r>
              <a:rPr lang="it-IT" sz="2400" dirty="0">
                <a:solidFill>
                  <a:srgbClr val="0070C0"/>
                </a:solidFill>
              </a:rPr>
              <a:t>Monitoring the </a:t>
            </a:r>
            <a:r>
              <a:rPr lang="it-IT" sz="2400" dirty="0" err="1">
                <a:solidFill>
                  <a:srgbClr val="0070C0"/>
                </a:solidFill>
              </a:rPr>
              <a:t>growth</a:t>
            </a:r>
            <a:r>
              <a:rPr lang="it-IT" sz="2400" dirty="0">
                <a:solidFill>
                  <a:srgbClr val="0070C0"/>
                </a:solidFill>
              </a:rPr>
              <a:t> in </a:t>
            </a:r>
            <a:r>
              <a:rPr lang="it-IT" sz="2400" dirty="0" err="1">
                <a:solidFill>
                  <a:srgbClr val="0070C0"/>
                </a:solidFill>
              </a:rPr>
              <a:t>Mollusks</a:t>
            </a:r>
            <a:r>
              <a:rPr lang="it-IT" sz="2400" dirty="0">
                <a:solidFill>
                  <a:srgbClr val="0070C0"/>
                </a:solidFill>
              </a:rPr>
              <a:t> and </a:t>
            </a:r>
            <a:r>
              <a:rPr lang="it-IT" sz="2400" dirty="0" err="1">
                <a:solidFill>
                  <a:srgbClr val="0070C0"/>
                </a:solidFill>
              </a:rPr>
              <a:t>Echinoderms</a:t>
            </a:r>
            <a:endParaRPr lang="it-IT" sz="2400" dirty="0">
              <a:solidFill>
                <a:srgbClr val="0070C0"/>
              </a:solidFill>
            </a:endParaRPr>
          </a:p>
          <a:p>
            <a:r>
              <a:rPr lang="it-IT" sz="2400" dirty="0">
                <a:solidFill>
                  <a:srgbClr val="0070C0"/>
                </a:solidFill>
              </a:rPr>
              <a:t>Institute of </a:t>
            </a:r>
            <a:r>
              <a:rPr lang="it-IT" sz="2400" dirty="0" err="1">
                <a:solidFill>
                  <a:srgbClr val="0070C0"/>
                </a:solidFill>
              </a:rPr>
              <a:t>marin</a:t>
            </a:r>
            <a:r>
              <a:rPr lang="it-IT" sz="2400" dirty="0">
                <a:solidFill>
                  <a:srgbClr val="0070C0"/>
                </a:solidFill>
              </a:rPr>
              <a:t> </a:t>
            </a:r>
            <a:r>
              <a:rPr lang="it-IT" sz="2400" dirty="0" err="1">
                <a:solidFill>
                  <a:srgbClr val="0070C0"/>
                </a:solidFill>
              </a:rPr>
              <a:t>biology</a:t>
            </a:r>
            <a:r>
              <a:rPr lang="it-IT" sz="2400" dirty="0">
                <a:solidFill>
                  <a:srgbClr val="0070C0"/>
                </a:solidFill>
              </a:rPr>
              <a:t> of the University of Padova</a:t>
            </a:r>
          </a:p>
        </p:txBody>
      </p:sp>
      <p:sp>
        <p:nvSpPr>
          <p:cNvPr id="7" name="CasellaDiTesto 17">
            <a:extLst>
              <a:ext uri="{FF2B5EF4-FFF2-40B4-BE49-F238E27FC236}">
                <a16:creationId xmlns:a16="http://schemas.microsoft.com/office/drawing/2014/main" id="{9B046F2C-ACA6-55DD-6A1F-CD5049DE9CCA}"/>
              </a:ext>
            </a:extLst>
          </p:cNvPr>
          <p:cNvSpPr txBox="1"/>
          <p:nvPr/>
        </p:nvSpPr>
        <p:spPr>
          <a:xfrm>
            <a:off x="7249921" y="2862954"/>
            <a:ext cx="3786935" cy="584775"/>
          </a:xfrm>
          <a:prstGeom prst="rect">
            <a:avLst/>
          </a:prstGeom>
          <a:noFill/>
        </p:spPr>
        <p:txBody>
          <a:bodyPr wrap="square" rtlCol="0">
            <a:spAutoFit/>
          </a:bodyPr>
          <a:lstStyle/>
          <a:p>
            <a:r>
              <a:rPr lang="en-GB" sz="1600" dirty="0">
                <a:solidFill>
                  <a:srgbClr val="C00000"/>
                </a:solidFill>
                <a:latin typeface="Avenir Next" panose="020B0503020202020204" pitchFamily="34" charset="0"/>
              </a:rPr>
              <a:t>Dep.</a:t>
            </a:r>
          </a:p>
          <a:p>
            <a:r>
              <a:rPr lang="en-GB" sz="1600" dirty="0">
                <a:solidFill>
                  <a:srgbClr val="C00000"/>
                </a:solidFill>
                <a:latin typeface="Avenir Next" panose="020B0503020202020204" pitchFamily="34" charset="0"/>
              </a:rPr>
              <a:t>of Biology</a:t>
            </a:r>
          </a:p>
        </p:txBody>
      </p:sp>
      <p:sp>
        <p:nvSpPr>
          <p:cNvPr id="11" name="TextBox 10">
            <a:extLst>
              <a:ext uri="{FF2B5EF4-FFF2-40B4-BE49-F238E27FC236}">
                <a16:creationId xmlns:a16="http://schemas.microsoft.com/office/drawing/2014/main" id="{669B10ED-7E08-6838-A355-4A01259C4BA7}"/>
              </a:ext>
            </a:extLst>
          </p:cNvPr>
          <p:cNvSpPr txBox="1"/>
          <p:nvPr/>
        </p:nvSpPr>
        <p:spPr>
          <a:xfrm>
            <a:off x="364650" y="3733069"/>
            <a:ext cx="2480150" cy="1077218"/>
          </a:xfrm>
          <a:prstGeom prst="rect">
            <a:avLst/>
          </a:prstGeom>
          <a:solidFill>
            <a:schemeClr val="bg1">
              <a:lumMod val="95000"/>
              <a:alpha val="70000"/>
            </a:schemeClr>
          </a:solidFill>
        </p:spPr>
        <p:txBody>
          <a:bodyPr wrap="square" rtlCol="0">
            <a:spAutoFit/>
          </a:bodyPr>
          <a:lstStyle/>
          <a:p>
            <a:r>
              <a:rPr lang="en-CN" sz="3200" b="1" dirty="0">
                <a:latin typeface="Helvetica" pitchFamily="2" charset="0"/>
              </a:rPr>
              <a:t>Chioggia</a:t>
            </a:r>
            <a:r>
              <a:rPr lang="zh-CN" altLang="en-US" sz="3200" b="1" dirty="0">
                <a:latin typeface="Helvetica" pitchFamily="2" charset="0"/>
              </a:rPr>
              <a:t> </a:t>
            </a:r>
            <a:r>
              <a:rPr lang="en-CN" sz="3200" b="1" dirty="0">
                <a:latin typeface="Helvetica" pitchFamily="2" charset="0"/>
              </a:rPr>
              <a:t>experiment</a:t>
            </a:r>
          </a:p>
        </p:txBody>
      </p:sp>
    </p:spTree>
    <p:extLst>
      <p:ext uri="{BB962C8B-B14F-4D97-AF65-F5344CB8AC3E}">
        <p14:creationId xmlns:p14="http://schemas.microsoft.com/office/powerpoint/2010/main" val="269629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a:extLst>
              <a:ext uri="{FF2B5EF4-FFF2-40B4-BE49-F238E27FC236}">
                <a16:creationId xmlns:a16="http://schemas.microsoft.com/office/drawing/2014/main" id="{0B129CCF-67A7-D235-54D2-800C8A94FDCE}"/>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25000"/>
                    </a14:imgEffect>
                    <a14:imgEffect>
                      <a14:saturation sat="0"/>
                    </a14:imgEffect>
                  </a14:imgLayer>
                </a14:imgProps>
              </a:ext>
            </a:extLst>
          </a:blip>
          <a:srcRect l="50627" t="49466" b="2056"/>
          <a:stretch/>
        </p:blipFill>
        <p:spPr>
          <a:xfrm>
            <a:off x="1524000" y="693560"/>
            <a:ext cx="9220380" cy="6132879"/>
          </a:xfrm>
          <a:prstGeom prst="rect">
            <a:avLst/>
          </a:prstGeom>
        </p:spPr>
      </p:pic>
      <p:sp>
        <p:nvSpPr>
          <p:cNvPr id="4" name="Rettangolo 3">
            <a:extLst>
              <a:ext uri="{FF2B5EF4-FFF2-40B4-BE49-F238E27FC236}">
                <a16:creationId xmlns:a16="http://schemas.microsoft.com/office/drawing/2014/main" id="{DFB98B48-4528-0C06-B3B7-C4D9FF97B8C4}"/>
              </a:ext>
            </a:extLst>
          </p:cNvPr>
          <p:cNvSpPr/>
          <p:nvPr/>
        </p:nvSpPr>
        <p:spPr>
          <a:xfrm>
            <a:off x="1460866" y="725119"/>
            <a:ext cx="9283515" cy="6132878"/>
          </a:xfrm>
          <a:prstGeom prst="rect">
            <a:avLst/>
          </a:prstGeom>
          <a:solidFill>
            <a:schemeClr val="tx2">
              <a:alpha val="700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asellaDiTesto 1">
            <a:extLst>
              <a:ext uri="{FF2B5EF4-FFF2-40B4-BE49-F238E27FC236}">
                <a16:creationId xmlns:a16="http://schemas.microsoft.com/office/drawing/2014/main" id="{AF222DDE-848A-5AF8-4DE6-A36D09B68333}"/>
              </a:ext>
            </a:extLst>
          </p:cNvPr>
          <p:cNvSpPr txBox="1">
            <a:spLocks noChangeArrowheads="1"/>
          </p:cNvSpPr>
          <p:nvPr/>
        </p:nvSpPr>
        <p:spPr bwMode="auto">
          <a:xfrm>
            <a:off x="1525449" y="792982"/>
            <a:ext cx="9283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sz="2800" b="1" dirty="0">
                <a:solidFill>
                  <a:srgbClr val="ECECEC"/>
                </a:solidFill>
                <a:latin typeface="Avenir Next" panose="020B0503020202020204" pitchFamily="34" charset="0"/>
              </a:rPr>
              <a:t>Predicting Climate Change Impacts</a:t>
            </a:r>
            <a:endParaRPr lang="en-GB" sz="2800" dirty="0">
              <a:solidFill>
                <a:srgbClr val="ECECEC"/>
              </a:solidFill>
              <a:latin typeface="Avenir Next" panose="020B0503020202020204" pitchFamily="34" charset="0"/>
            </a:endParaRPr>
          </a:p>
          <a:p>
            <a:pPr eaLnBrk="1" hangingPunct="1">
              <a:spcBef>
                <a:spcPct val="0"/>
              </a:spcBef>
              <a:buFontTx/>
              <a:buNone/>
            </a:pPr>
            <a:r>
              <a:rPr lang="en-GB" altLang="it-IT" sz="2000" i="1" dirty="0">
                <a:solidFill>
                  <a:schemeClr val="bg2"/>
                </a:solidFill>
                <a:latin typeface="Avenir Next" panose="020B0503020202020204" pitchFamily="34" charset="0"/>
              </a:rPr>
              <a:t>Laboratory experiments</a:t>
            </a:r>
          </a:p>
        </p:txBody>
      </p:sp>
      <p:grpSp>
        <p:nvGrpSpPr>
          <p:cNvPr id="110" name="Gruppo 109">
            <a:extLst>
              <a:ext uri="{FF2B5EF4-FFF2-40B4-BE49-F238E27FC236}">
                <a16:creationId xmlns:a16="http://schemas.microsoft.com/office/drawing/2014/main" id="{2B9B23A8-B764-2BE0-55EE-C3D6F16A4C06}"/>
              </a:ext>
            </a:extLst>
          </p:cNvPr>
          <p:cNvGrpSpPr/>
          <p:nvPr/>
        </p:nvGrpSpPr>
        <p:grpSpPr>
          <a:xfrm>
            <a:off x="1428508" y="-34725"/>
            <a:ext cx="10394278" cy="792981"/>
            <a:chOff x="-95492" y="-34725"/>
            <a:chExt cx="10394278" cy="792981"/>
          </a:xfrm>
        </p:grpSpPr>
        <p:pic>
          <p:nvPicPr>
            <p:cNvPr id="33" name="Immagine 32" descr="Immagine che contiene testo, Carattere, logo, simbolo&#10;&#10;Descrizione generata automaticamente">
              <a:extLst>
                <a:ext uri="{FF2B5EF4-FFF2-40B4-BE49-F238E27FC236}">
                  <a16:creationId xmlns:a16="http://schemas.microsoft.com/office/drawing/2014/main" id="{FA8674C0-0963-0CFF-52DD-6AB95EE39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864" y="76387"/>
              <a:ext cx="2002401" cy="570756"/>
            </a:xfrm>
            <a:prstGeom prst="rect">
              <a:avLst/>
            </a:prstGeom>
          </p:spPr>
        </p:pic>
        <p:grpSp>
          <p:nvGrpSpPr>
            <p:cNvPr id="39" name="Gruppo 38">
              <a:extLst>
                <a:ext uri="{FF2B5EF4-FFF2-40B4-BE49-F238E27FC236}">
                  <a16:creationId xmlns:a16="http://schemas.microsoft.com/office/drawing/2014/main" id="{758CED32-BFAD-7D2F-11C5-96DBF59359D4}"/>
                </a:ext>
              </a:extLst>
            </p:cNvPr>
            <p:cNvGrpSpPr/>
            <p:nvPr/>
          </p:nvGrpSpPr>
          <p:grpSpPr>
            <a:xfrm>
              <a:off x="4912987" y="-34725"/>
              <a:ext cx="3261804" cy="792981"/>
              <a:chOff x="2265037" y="0"/>
              <a:chExt cx="3261804" cy="792981"/>
            </a:xfrm>
          </p:grpSpPr>
          <p:pic>
            <p:nvPicPr>
              <p:cNvPr id="35" name="Immagine 34" descr="Immagine che contiene Elementi grafici, Carattere, design, tipografia&#10;&#10;Descrizione generata automaticamente">
                <a:extLst>
                  <a:ext uri="{FF2B5EF4-FFF2-40B4-BE49-F238E27FC236}">
                    <a16:creationId xmlns:a16="http://schemas.microsoft.com/office/drawing/2014/main" id="{23CA7224-0E21-99C5-BDD7-9231EB6D4503}"/>
                  </a:ext>
                </a:extLst>
              </p:cNvPr>
              <p:cNvPicPr>
                <a:picLocks noChangeAspect="1"/>
              </p:cNvPicPr>
              <p:nvPr/>
            </p:nvPicPr>
            <p:blipFill rotWithShape="1">
              <a:blip r:embed="rId6">
                <a:extLst>
                  <a:ext uri="{28A0092B-C50C-407E-A947-70E740481C1C}">
                    <a14:useLocalDpi xmlns:a14="http://schemas.microsoft.com/office/drawing/2010/main" val="0"/>
                  </a:ext>
                </a:extLst>
              </a:blip>
              <a:srcRect l="8062" t="16597" r="14925" b="12546"/>
              <a:stretch/>
            </p:blipFill>
            <p:spPr>
              <a:xfrm>
                <a:off x="2265037" y="0"/>
                <a:ext cx="861866" cy="792981"/>
              </a:xfrm>
              <a:prstGeom prst="rect">
                <a:avLst/>
              </a:prstGeom>
            </p:spPr>
          </p:pic>
          <p:sp>
            <p:nvSpPr>
              <p:cNvPr id="36" name="CasellaDiTesto 35">
                <a:extLst>
                  <a:ext uri="{FF2B5EF4-FFF2-40B4-BE49-F238E27FC236}">
                    <a16:creationId xmlns:a16="http://schemas.microsoft.com/office/drawing/2014/main" id="{524237EF-DFAD-59BB-F0BF-3E5717A45728}"/>
                  </a:ext>
                </a:extLst>
              </p:cNvPr>
              <p:cNvSpPr txBox="1"/>
              <p:nvPr/>
            </p:nvSpPr>
            <p:spPr>
              <a:xfrm>
                <a:off x="3126903" y="114377"/>
                <a:ext cx="2399938" cy="584775"/>
              </a:xfrm>
              <a:prstGeom prst="rect">
                <a:avLst/>
              </a:prstGeom>
              <a:noFill/>
            </p:spPr>
            <p:txBody>
              <a:bodyPr wrap="square" rtlCol="0">
                <a:spAutoFit/>
              </a:bodyPr>
              <a:lstStyle/>
              <a:p>
                <a:r>
                  <a:rPr lang="en-GB" sz="1600" dirty="0">
                    <a:solidFill>
                      <a:srgbClr val="C00000"/>
                    </a:solidFill>
                    <a:latin typeface="Avenir Next" panose="020B0503020202020204" pitchFamily="34" charset="0"/>
                  </a:rPr>
                  <a:t>Dep.</a:t>
                </a:r>
              </a:p>
              <a:p>
                <a:r>
                  <a:rPr lang="en-GB" sz="1600" dirty="0">
                    <a:solidFill>
                      <a:srgbClr val="C00000"/>
                    </a:solidFill>
                    <a:latin typeface="Avenir Next" panose="020B0503020202020204" pitchFamily="34" charset="0"/>
                  </a:rPr>
                  <a:t>of Biology</a:t>
                </a:r>
              </a:p>
            </p:txBody>
          </p:sp>
        </p:grpSp>
        <p:grpSp>
          <p:nvGrpSpPr>
            <p:cNvPr id="38" name="Gruppo 37">
              <a:extLst>
                <a:ext uri="{FF2B5EF4-FFF2-40B4-BE49-F238E27FC236}">
                  <a16:creationId xmlns:a16="http://schemas.microsoft.com/office/drawing/2014/main" id="{C0D0034B-5BA9-5A7B-46CA-FD2712384597}"/>
                </a:ext>
              </a:extLst>
            </p:cNvPr>
            <p:cNvGrpSpPr/>
            <p:nvPr/>
          </p:nvGrpSpPr>
          <p:grpSpPr>
            <a:xfrm>
              <a:off x="6833344" y="29972"/>
              <a:ext cx="3465442" cy="663587"/>
              <a:chOff x="5633194" y="22977"/>
              <a:chExt cx="3465442" cy="663587"/>
            </a:xfrm>
          </p:grpSpPr>
          <p:pic>
            <p:nvPicPr>
              <p:cNvPr id="10" name="Immagine 9">
                <a:extLst>
                  <a:ext uri="{FF2B5EF4-FFF2-40B4-BE49-F238E27FC236}">
                    <a16:creationId xmlns:a16="http://schemas.microsoft.com/office/drawing/2014/main" id="{2BE3F80B-093C-0BFD-94F7-1FC94B8A92FF}"/>
                  </a:ext>
                </a:extLst>
              </p:cNvPr>
              <p:cNvPicPr>
                <a:picLocks noChangeAspect="1"/>
              </p:cNvPicPr>
              <p:nvPr/>
            </p:nvPicPr>
            <p:blipFill rotWithShape="1">
              <a:blip r:embed="rId7">
                <a:extLst>
                  <a:ext uri="{28A0092B-C50C-407E-A947-70E740481C1C}">
                    <a14:useLocalDpi xmlns:a14="http://schemas.microsoft.com/office/drawing/2010/main" val="0"/>
                  </a:ext>
                </a:extLst>
              </a:blip>
              <a:srcRect r="64579"/>
              <a:stretch/>
            </p:blipFill>
            <p:spPr>
              <a:xfrm>
                <a:off x="5633194" y="22977"/>
                <a:ext cx="709276" cy="663587"/>
              </a:xfrm>
              <a:prstGeom prst="rect">
                <a:avLst/>
              </a:prstGeom>
            </p:spPr>
          </p:pic>
          <p:sp>
            <p:nvSpPr>
              <p:cNvPr id="37" name="CasellaDiTesto 36">
                <a:extLst>
                  <a:ext uri="{FF2B5EF4-FFF2-40B4-BE49-F238E27FC236}">
                    <a16:creationId xmlns:a16="http://schemas.microsoft.com/office/drawing/2014/main" id="{0EC2C704-1189-A838-7447-E1D18ED8139F}"/>
                  </a:ext>
                </a:extLst>
              </p:cNvPr>
              <p:cNvSpPr txBox="1"/>
              <p:nvPr/>
            </p:nvSpPr>
            <p:spPr>
              <a:xfrm>
                <a:off x="6342470" y="88532"/>
                <a:ext cx="2756166" cy="584775"/>
              </a:xfrm>
              <a:prstGeom prst="rect">
                <a:avLst/>
              </a:prstGeom>
              <a:noFill/>
            </p:spPr>
            <p:txBody>
              <a:bodyPr wrap="square" rtlCol="0">
                <a:spAutoFit/>
              </a:bodyPr>
              <a:lstStyle/>
              <a:p>
                <a:r>
                  <a:rPr lang="en-GB" sz="1600" dirty="0">
                    <a:solidFill>
                      <a:srgbClr val="C00000"/>
                    </a:solidFill>
                    <a:latin typeface="Avenir Next" panose="020B0503020202020204" pitchFamily="34" charset="0"/>
                  </a:rPr>
                  <a:t>Dep.</a:t>
                </a:r>
              </a:p>
              <a:p>
                <a:r>
                  <a:rPr lang="en-GB" sz="1600" dirty="0">
                    <a:solidFill>
                      <a:srgbClr val="C00000"/>
                    </a:solidFill>
                    <a:latin typeface="Avenir Next" panose="020B0503020202020204" pitchFamily="34" charset="0"/>
                  </a:rPr>
                  <a:t>of Geoscience</a:t>
                </a:r>
              </a:p>
            </p:txBody>
          </p:sp>
        </p:grpSp>
        <p:pic>
          <p:nvPicPr>
            <p:cNvPr id="102" name="Immagine 101" descr="Immagine che contiene testo, schermata, Carattere, grafica&#10;&#10;Descrizione generata automaticamente">
              <a:extLst>
                <a:ext uri="{FF2B5EF4-FFF2-40B4-BE49-F238E27FC236}">
                  <a16:creationId xmlns:a16="http://schemas.microsoft.com/office/drawing/2014/main" id="{D4719EB9-DD9E-3D8A-0C3F-7F22428957B6}"/>
                </a:ext>
              </a:extLst>
            </p:cNvPr>
            <p:cNvPicPr>
              <a:picLocks noChangeAspect="1"/>
            </p:cNvPicPr>
            <p:nvPr/>
          </p:nvPicPr>
          <p:blipFill rotWithShape="1">
            <a:blip r:embed="rId8">
              <a:extLst>
                <a:ext uri="{28A0092B-C50C-407E-A947-70E740481C1C}">
                  <a14:useLocalDpi xmlns:a14="http://schemas.microsoft.com/office/drawing/2010/main" val="0"/>
                </a:ext>
              </a:extLst>
            </a:blip>
            <a:srcRect l="13909" t="14507" r="14242" b="28002"/>
            <a:stretch/>
          </p:blipFill>
          <p:spPr>
            <a:xfrm>
              <a:off x="-95492" y="6128"/>
              <a:ext cx="1332892" cy="634061"/>
            </a:xfrm>
            <a:prstGeom prst="rect">
              <a:avLst/>
            </a:prstGeom>
          </p:spPr>
        </p:pic>
        <p:sp>
          <p:nvSpPr>
            <p:cNvPr id="104" name="CasellaDiTesto 103">
              <a:extLst>
                <a:ext uri="{FF2B5EF4-FFF2-40B4-BE49-F238E27FC236}">
                  <a16:creationId xmlns:a16="http://schemas.microsoft.com/office/drawing/2014/main" id="{A9FF45D9-99C6-4E34-A29C-83BDF8023963}"/>
                </a:ext>
              </a:extLst>
            </p:cNvPr>
            <p:cNvSpPr txBox="1"/>
            <p:nvPr/>
          </p:nvSpPr>
          <p:spPr>
            <a:xfrm>
              <a:off x="959099" y="30770"/>
              <a:ext cx="2399938" cy="584775"/>
            </a:xfrm>
            <a:prstGeom prst="rect">
              <a:avLst/>
            </a:prstGeom>
            <a:noFill/>
          </p:spPr>
          <p:txBody>
            <a:bodyPr wrap="square" rtlCol="0">
              <a:spAutoFit/>
            </a:bodyPr>
            <a:lstStyle/>
            <a:p>
              <a:r>
                <a:rPr lang="en-GB" sz="1600" dirty="0" err="1">
                  <a:solidFill>
                    <a:srgbClr val="002060"/>
                  </a:solidFill>
                  <a:latin typeface="Avenir Next" panose="020B0503020202020204" pitchFamily="34" charset="0"/>
                </a:rPr>
                <a:t>Istituto</a:t>
              </a:r>
              <a:r>
                <a:rPr lang="en-GB" sz="1600" dirty="0">
                  <a:solidFill>
                    <a:srgbClr val="002060"/>
                  </a:solidFill>
                  <a:latin typeface="Avenir Next" panose="020B0503020202020204" pitchFamily="34" charset="0"/>
                </a:rPr>
                <a:t> Nazionale</a:t>
              </a:r>
            </a:p>
            <a:p>
              <a:r>
                <a:rPr lang="en-GB" sz="1600" dirty="0">
                  <a:solidFill>
                    <a:srgbClr val="002060"/>
                  </a:solidFill>
                  <a:latin typeface="Avenir Next" panose="020B0503020202020204" pitchFamily="34" charset="0"/>
                </a:rPr>
                <a:t>di </a:t>
              </a:r>
              <a:r>
                <a:rPr lang="en-GB" sz="1600" dirty="0" err="1">
                  <a:solidFill>
                    <a:srgbClr val="002060"/>
                  </a:solidFill>
                  <a:latin typeface="Avenir Next" panose="020B0503020202020204" pitchFamily="34" charset="0"/>
                </a:rPr>
                <a:t>Fisica</a:t>
              </a:r>
              <a:r>
                <a:rPr lang="en-GB" sz="1600" dirty="0">
                  <a:solidFill>
                    <a:srgbClr val="002060"/>
                  </a:solidFill>
                  <a:latin typeface="Avenir Next" panose="020B0503020202020204" pitchFamily="34" charset="0"/>
                </a:rPr>
                <a:t> </a:t>
              </a:r>
              <a:r>
                <a:rPr lang="en-GB" sz="1600" dirty="0" err="1">
                  <a:solidFill>
                    <a:srgbClr val="002060"/>
                  </a:solidFill>
                  <a:latin typeface="Avenir Next" panose="020B0503020202020204" pitchFamily="34" charset="0"/>
                </a:rPr>
                <a:t>Nucleare</a:t>
              </a:r>
              <a:endParaRPr lang="en-GB" sz="1600" dirty="0">
                <a:solidFill>
                  <a:srgbClr val="002060"/>
                </a:solidFill>
                <a:latin typeface="Avenir Next" panose="020B0503020202020204" pitchFamily="34" charset="0"/>
              </a:endParaRPr>
            </a:p>
          </p:txBody>
        </p:sp>
      </p:grpSp>
      <p:grpSp>
        <p:nvGrpSpPr>
          <p:cNvPr id="120" name="Gruppo 119">
            <a:extLst>
              <a:ext uri="{FF2B5EF4-FFF2-40B4-BE49-F238E27FC236}">
                <a16:creationId xmlns:a16="http://schemas.microsoft.com/office/drawing/2014/main" id="{1B58409F-11CE-CADE-D029-FF4B1956E92F}"/>
              </a:ext>
            </a:extLst>
          </p:cNvPr>
          <p:cNvGrpSpPr/>
          <p:nvPr/>
        </p:nvGrpSpPr>
        <p:grpSpPr>
          <a:xfrm>
            <a:off x="3314699" y="1290717"/>
            <a:ext cx="7202500" cy="5237160"/>
            <a:chOff x="2055430" y="1290717"/>
            <a:chExt cx="6937770" cy="5237160"/>
          </a:xfrm>
        </p:grpSpPr>
        <p:pic>
          <p:nvPicPr>
            <p:cNvPr id="119" name="Immagine 118">
              <a:extLst>
                <a:ext uri="{FF2B5EF4-FFF2-40B4-BE49-F238E27FC236}">
                  <a16:creationId xmlns:a16="http://schemas.microsoft.com/office/drawing/2014/main" id="{8E744FBC-CE00-ECAC-781A-31BC2009F4D3}"/>
                </a:ext>
              </a:extLst>
            </p:cNvPr>
            <p:cNvPicPr>
              <a:picLocks noChangeAspect="1"/>
            </p:cNvPicPr>
            <p:nvPr/>
          </p:nvPicPr>
          <p:blipFill>
            <a:blip r:embed="rId9"/>
            <a:stretch>
              <a:fillRect/>
            </a:stretch>
          </p:blipFill>
          <p:spPr>
            <a:xfrm>
              <a:off x="3359952" y="1290717"/>
              <a:ext cx="5633248" cy="5237160"/>
            </a:xfrm>
            <a:prstGeom prst="rect">
              <a:avLst/>
            </a:prstGeom>
          </p:spPr>
        </p:pic>
        <p:grpSp>
          <p:nvGrpSpPr>
            <p:cNvPr id="118" name="Gruppo 117">
              <a:extLst>
                <a:ext uri="{FF2B5EF4-FFF2-40B4-BE49-F238E27FC236}">
                  <a16:creationId xmlns:a16="http://schemas.microsoft.com/office/drawing/2014/main" id="{F5D07702-C800-F725-E17E-047CEE50F475}"/>
                </a:ext>
              </a:extLst>
            </p:cNvPr>
            <p:cNvGrpSpPr/>
            <p:nvPr/>
          </p:nvGrpSpPr>
          <p:grpSpPr>
            <a:xfrm>
              <a:off x="2055430" y="3550613"/>
              <a:ext cx="4432206" cy="2563422"/>
              <a:chOff x="2055430" y="3550613"/>
              <a:chExt cx="4432206" cy="2563422"/>
            </a:xfrm>
          </p:grpSpPr>
          <p:pic>
            <p:nvPicPr>
              <p:cNvPr id="112" name="Immagine 111" descr="Immagine che contiene invertebrato, Molluschi, conchiglia, bivalve&#10;&#10;Descrizione generata automaticamente">
                <a:extLst>
                  <a:ext uri="{FF2B5EF4-FFF2-40B4-BE49-F238E27FC236}">
                    <a16:creationId xmlns:a16="http://schemas.microsoft.com/office/drawing/2014/main" id="{00ACD9CC-33E6-2C6A-1F0A-505AC4983605}"/>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2109523" y="3893462"/>
                <a:ext cx="2440401" cy="1117292"/>
              </a:xfrm>
              <a:prstGeom prst="rect">
                <a:avLst/>
              </a:prstGeom>
            </p:spPr>
          </p:pic>
          <p:sp>
            <p:nvSpPr>
              <p:cNvPr id="114" name="CasellaDiTesto 113">
                <a:extLst>
                  <a:ext uri="{FF2B5EF4-FFF2-40B4-BE49-F238E27FC236}">
                    <a16:creationId xmlns:a16="http://schemas.microsoft.com/office/drawing/2014/main" id="{0964CE61-DF79-8DCB-61A8-CF8EA0A1E9C5}"/>
                  </a:ext>
                </a:extLst>
              </p:cNvPr>
              <p:cNvSpPr txBox="1"/>
              <p:nvPr/>
            </p:nvSpPr>
            <p:spPr>
              <a:xfrm>
                <a:off x="2055430" y="5083383"/>
                <a:ext cx="2553342" cy="923330"/>
              </a:xfrm>
              <a:prstGeom prst="rect">
                <a:avLst/>
              </a:prstGeom>
              <a:noFill/>
            </p:spPr>
            <p:txBody>
              <a:bodyPr wrap="square">
                <a:spAutoFit/>
              </a:bodyPr>
              <a:lstStyle/>
              <a:p>
                <a:pPr algn="ctr" eaLnBrk="1" hangingPunct="1">
                  <a:spcBef>
                    <a:spcPct val="0"/>
                  </a:spcBef>
                  <a:buFontTx/>
                  <a:buNone/>
                </a:pPr>
                <a:r>
                  <a:rPr lang="en-GB" altLang="it-IT" b="1" i="1" dirty="0">
                    <a:solidFill>
                      <a:schemeClr val="bg2"/>
                    </a:solidFill>
                    <a:latin typeface="Avenir Next" panose="020B0503020202020204" pitchFamily="34" charset="0"/>
                  </a:rPr>
                  <a:t>Mytilus galloprovincialis</a:t>
                </a:r>
              </a:p>
              <a:p>
                <a:pPr algn="ctr" eaLnBrk="1" hangingPunct="1">
                  <a:spcBef>
                    <a:spcPct val="0"/>
                  </a:spcBef>
                  <a:buFontTx/>
                  <a:buNone/>
                </a:pPr>
                <a:r>
                  <a:rPr lang="en-GB" altLang="it-IT" b="1" i="1" dirty="0">
                    <a:solidFill>
                      <a:schemeClr val="bg2"/>
                    </a:solidFill>
                    <a:latin typeface="Avenir Next" panose="020B0503020202020204" pitchFamily="34" charset="0"/>
                  </a:rPr>
                  <a:t>(12 mm)</a:t>
                </a:r>
              </a:p>
            </p:txBody>
          </p:sp>
          <p:sp>
            <p:nvSpPr>
              <p:cNvPr id="115" name="CasellaDiTesto 114">
                <a:extLst>
                  <a:ext uri="{FF2B5EF4-FFF2-40B4-BE49-F238E27FC236}">
                    <a16:creationId xmlns:a16="http://schemas.microsoft.com/office/drawing/2014/main" id="{F95B4C5B-C10B-5631-A38F-D45548D53A19}"/>
                  </a:ext>
                </a:extLst>
              </p:cNvPr>
              <p:cNvSpPr txBox="1"/>
              <p:nvPr/>
            </p:nvSpPr>
            <p:spPr>
              <a:xfrm>
                <a:off x="3934294" y="5190705"/>
                <a:ext cx="2553342" cy="923330"/>
              </a:xfrm>
              <a:prstGeom prst="rect">
                <a:avLst/>
              </a:prstGeom>
              <a:noFill/>
            </p:spPr>
            <p:txBody>
              <a:bodyPr wrap="square">
                <a:spAutoFit/>
              </a:bodyPr>
              <a:lstStyle/>
              <a:p>
                <a:pPr algn="ctr" eaLnBrk="1" hangingPunct="1">
                  <a:spcBef>
                    <a:spcPct val="0"/>
                  </a:spcBef>
                  <a:buFontTx/>
                  <a:buNone/>
                </a:pPr>
                <a:r>
                  <a:rPr lang="en-GB" altLang="it-IT" b="1" i="1" dirty="0" err="1">
                    <a:solidFill>
                      <a:schemeClr val="bg2"/>
                    </a:solidFill>
                    <a:latin typeface="Avenir Next" panose="020B0503020202020204" pitchFamily="34" charset="0"/>
                  </a:rPr>
                  <a:t>Chamelea</a:t>
                </a:r>
                <a:endParaRPr lang="en-GB" altLang="it-IT" b="1" i="1" dirty="0">
                  <a:solidFill>
                    <a:schemeClr val="bg2"/>
                  </a:solidFill>
                  <a:latin typeface="Avenir Next" panose="020B0503020202020204" pitchFamily="34" charset="0"/>
                </a:endParaRPr>
              </a:p>
              <a:p>
                <a:pPr algn="ctr" eaLnBrk="1" hangingPunct="1">
                  <a:spcBef>
                    <a:spcPct val="0"/>
                  </a:spcBef>
                  <a:buFontTx/>
                  <a:buNone/>
                </a:pPr>
                <a:r>
                  <a:rPr lang="en-GB" altLang="it-IT" b="1" i="1" dirty="0">
                    <a:solidFill>
                      <a:schemeClr val="bg2"/>
                    </a:solidFill>
                    <a:latin typeface="Avenir Next" panose="020B0503020202020204" pitchFamily="34" charset="0"/>
                  </a:rPr>
                  <a:t>Gallina</a:t>
                </a:r>
              </a:p>
              <a:p>
                <a:pPr algn="ctr" eaLnBrk="1" hangingPunct="1">
                  <a:spcBef>
                    <a:spcPct val="0"/>
                  </a:spcBef>
                  <a:buFontTx/>
                  <a:buNone/>
                </a:pPr>
                <a:r>
                  <a:rPr lang="en-GB" altLang="it-IT" b="1" i="1" dirty="0">
                    <a:solidFill>
                      <a:schemeClr val="bg2"/>
                    </a:solidFill>
                    <a:latin typeface="Avenir Next" panose="020B0503020202020204" pitchFamily="34" charset="0"/>
                  </a:rPr>
                  <a:t>(8 mm)</a:t>
                </a:r>
              </a:p>
            </p:txBody>
          </p:sp>
          <p:pic>
            <p:nvPicPr>
              <p:cNvPr id="117" name="Immagine 116">
                <a:extLst>
                  <a:ext uri="{FF2B5EF4-FFF2-40B4-BE49-F238E27FC236}">
                    <a16:creationId xmlns:a16="http://schemas.microsoft.com/office/drawing/2014/main" id="{77D7E83C-67D7-9B4C-F4E2-24F7C55476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283" y="3550613"/>
                <a:ext cx="2409751" cy="1808357"/>
              </a:xfrm>
              <a:prstGeom prst="rect">
                <a:avLst/>
              </a:prstGeom>
            </p:spPr>
          </p:pic>
        </p:grpSp>
      </p:grpSp>
      <p:grpSp>
        <p:nvGrpSpPr>
          <p:cNvPr id="121" name="Gruppo 120">
            <a:extLst>
              <a:ext uri="{FF2B5EF4-FFF2-40B4-BE49-F238E27FC236}">
                <a16:creationId xmlns:a16="http://schemas.microsoft.com/office/drawing/2014/main" id="{FB7B156C-0792-F1E5-BC57-ECF815C5ECDC}"/>
              </a:ext>
            </a:extLst>
          </p:cNvPr>
          <p:cNvGrpSpPr/>
          <p:nvPr/>
        </p:nvGrpSpPr>
        <p:grpSpPr>
          <a:xfrm>
            <a:off x="1785876" y="-4642789"/>
            <a:ext cx="9080975" cy="4335708"/>
            <a:chOff x="261875" y="2052476"/>
            <a:chExt cx="9080975" cy="4335708"/>
          </a:xfrm>
        </p:grpSpPr>
        <p:sp>
          <p:nvSpPr>
            <p:cNvPr id="122" name="CasellaDiTesto 121">
              <a:extLst>
                <a:ext uri="{FF2B5EF4-FFF2-40B4-BE49-F238E27FC236}">
                  <a16:creationId xmlns:a16="http://schemas.microsoft.com/office/drawing/2014/main" id="{7DAC24DE-E358-79D3-3981-FDAAFC8945BE}"/>
                </a:ext>
              </a:extLst>
            </p:cNvPr>
            <p:cNvSpPr txBox="1"/>
            <p:nvPr/>
          </p:nvSpPr>
          <p:spPr>
            <a:xfrm>
              <a:off x="4808435" y="2300437"/>
              <a:ext cx="4534415" cy="1323439"/>
            </a:xfrm>
            <a:prstGeom prst="rect">
              <a:avLst/>
            </a:prstGeom>
            <a:noFill/>
          </p:spPr>
          <p:txBody>
            <a:bodyPr wrap="square">
              <a:spAutoFit/>
            </a:bodyPr>
            <a:lstStyle/>
            <a:p>
              <a:r>
                <a:rPr lang="it-IT" sz="2000" b="1" dirty="0" err="1">
                  <a:solidFill>
                    <a:schemeClr val="bg2"/>
                  </a:solidFill>
                  <a:latin typeface="Avenir Next" panose="020B0503020202020204" pitchFamily="34" charset="0"/>
                </a:rPr>
                <a:t>Isotopes</a:t>
              </a:r>
              <a:r>
                <a:rPr lang="it-IT" sz="2000" b="1" dirty="0">
                  <a:solidFill>
                    <a:schemeClr val="bg2"/>
                  </a:solidFill>
                  <a:latin typeface="Avenir Next" panose="020B0503020202020204" pitchFamily="34" charset="0"/>
                </a:rPr>
                <a:t> for </a:t>
              </a:r>
              <a:r>
                <a:rPr lang="it-IT" sz="2000" b="1" dirty="0" err="1">
                  <a:solidFill>
                    <a:schemeClr val="bg2"/>
                  </a:solidFill>
                  <a:latin typeface="Avenir Next" panose="020B0503020202020204" pitchFamily="34" charset="0"/>
                </a:rPr>
                <a:t>assessing</a:t>
              </a:r>
              <a:r>
                <a:rPr lang="it-IT" sz="2000" b="1" dirty="0">
                  <a:solidFill>
                    <a:schemeClr val="bg2"/>
                  </a:solidFill>
                  <a:latin typeface="Avenir Next" panose="020B0503020202020204" pitchFamily="34" charset="0"/>
                </a:rPr>
                <a:t> the impacts of </a:t>
              </a:r>
              <a:r>
                <a:rPr lang="it-IT" sz="2000" b="1" dirty="0" err="1">
                  <a:solidFill>
                    <a:schemeClr val="bg2"/>
                  </a:solidFill>
                  <a:latin typeface="Avenir Next" panose="020B0503020202020204" pitchFamily="34" charset="0"/>
                </a:rPr>
                <a:t>climate</a:t>
              </a:r>
              <a:r>
                <a:rPr lang="it-IT" sz="2000" b="1" dirty="0">
                  <a:solidFill>
                    <a:schemeClr val="bg2"/>
                  </a:solidFill>
                  <a:latin typeface="Avenir Next" panose="020B0503020202020204" pitchFamily="34" charset="0"/>
                </a:rPr>
                <a:t> </a:t>
              </a:r>
              <a:r>
                <a:rPr lang="it-IT" sz="2000" b="1" dirty="0" err="1">
                  <a:solidFill>
                    <a:schemeClr val="bg2"/>
                  </a:solidFill>
                  <a:latin typeface="Avenir Next" panose="020B0503020202020204" pitchFamily="34" charset="0"/>
                </a:rPr>
                <a:t>change</a:t>
              </a:r>
              <a:r>
                <a:rPr lang="it-IT" sz="2000" b="1" dirty="0">
                  <a:solidFill>
                    <a:schemeClr val="bg2"/>
                  </a:solidFill>
                  <a:latin typeface="Avenir Next" panose="020B0503020202020204" pitchFamily="34" charset="0"/>
                </a:rPr>
                <a:t> and </a:t>
              </a:r>
              <a:r>
                <a:rPr lang="it-IT" sz="2000" b="1" dirty="0" err="1">
                  <a:solidFill>
                    <a:schemeClr val="bg2"/>
                  </a:solidFill>
                  <a:latin typeface="Avenir Next" panose="020B0503020202020204" pitchFamily="34" charset="0"/>
                </a:rPr>
                <a:t>ocean</a:t>
              </a:r>
              <a:r>
                <a:rPr lang="it-IT" sz="2000" b="1" dirty="0">
                  <a:solidFill>
                    <a:schemeClr val="bg2"/>
                  </a:solidFill>
                  <a:latin typeface="Avenir Next" panose="020B0503020202020204" pitchFamily="34" charset="0"/>
                </a:rPr>
                <a:t> </a:t>
              </a:r>
              <a:r>
                <a:rPr lang="it-IT" sz="2000" b="1" dirty="0" err="1">
                  <a:solidFill>
                    <a:schemeClr val="bg2"/>
                  </a:solidFill>
                  <a:latin typeface="Avenir Next" panose="020B0503020202020204" pitchFamily="34" charset="0"/>
                </a:rPr>
                <a:t>acidification</a:t>
              </a:r>
              <a:r>
                <a:rPr lang="it-IT" sz="2000" b="1" dirty="0">
                  <a:solidFill>
                    <a:schemeClr val="bg2"/>
                  </a:solidFill>
                  <a:latin typeface="Avenir Next" panose="020B0503020202020204" pitchFamily="34" charset="0"/>
                </a:rPr>
                <a:t> in marine </a:t>
              </a:r>
              <a:r>
                <a:rPr lang="it-IT" sz="2000" b="1" dirty="0" err="1">
                  <a:solidFill>
                    <a:schemeClr val="bg2"/>
                  </a:solidFill>
                  <a:latin typeface="Avenir Next" panose="020B0503020202020204" pitchFamily="34" charset="0"/>
                </a:rPr>
                <a:t>calcifying</a:t>
              </a:r>
              <a:r>
                <a:rPr lang="it-IT" sz="2000" b="1" dirty="0">
                  <a:solidFill>
                    <a:schemeClr val="bg2"/>
                  </a:solidFill>
                  <a:latin typeface="Avenir Next" panose="020B0503020202020204" pitchFamily="34" charset="0"/>
                </a:rPr>
                <a:t> </a:t>
              </a:r>
              <a:r>
                <a:rPr lang="it-IT" sz="2000" b="1" dirty="0" err="1">
                  <a:solidFill>
                    <a:schemeClr val="bg2"/>
                  </a:solidFill>
                  <a:latin typeface="Avenir Next" panose="020B0503020202020204" pitchFamily="34" charset="0"/>
                </a:rPr>
                <a:t>organisms</a:t>
              </a:r>
              <a:r>
                <a:rPr lang="it-IT" sz="2000" b="1" dirty="0">
                  <a:solidFill>
                    <a:schemeClr val="bg2"/>
                  </a:solidFill>
                  <a:latin typeface="Avenir Next" panose="020B0503020202020204" pitchFamily="34" charset="0"/>
                </a:rPr>
                <a:t> (</a:t>
              </a:r>
              <a:r>
                <a:rPr lang="it-IT" sz="2000" b="1" dirty="0" err="1">
                  <a:solidFill>
                    <a:schemeClr val="bg2"/>
                  </a:solidFill>
                  <a:latin typeface="Avenir Next" panose="020B0503020202020204" pitchFamily="34" charset="0"/>
                </a:rPr>
                <a:t>ClimOcean</a:t>
              </a:r>
              <a:r>
                <a:rPr lang="it-IT" sz="2000" b="1" dirty="0">
                  <a:solidFill>
                    <a:schemeClr val="bg2"/>
                  </a:solidFill>
                  <a:latin typeface="Avenir Next" panose="020B0503020202020204" pitchFamily="34" charset="0"/>
                </a:rPr>
                <a:t>)</a:t>
              </a:r>
            </a:p>
          </p:txBody>
        </p:sp>
        <p:pic>
          <p:nvPicPr>
            <p:cNvPr id="123" name="Picture 2" descr="PRIN - ABA Roma">
              <a:extLst>
                <a:ext uri="{FF2B5EF4-FFF2-40B4-BE49-F238E27FC236}">
                  <a16:creationId xmlns:a16="http://schemas.microsoft.com/office/drawing/2014/main" id="{82205D58-3A18-F40E-88CF-4CD0298B64C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351" t="22558" r="16761" b="20238"/>
            <a:stretch/>
          </p:blipFill>
          <p:spPr bwMode="auto">
            <a:xfrm>
              <a:off x="4912987" y="3790737"/>
              <a:ext cx="2490483" cy="989529"/>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uppo 123">
              <a:extLst>
                <a:ext uri="{FF2B5EF4-FFF2-40B4-BE49-F238E27FC236}">
                  <a16:creationId xmlns:a16="http://schemas.microsoft.com/office/drawing/2014/main" id="{36A2FBAB-6326-B2C1-744F-DC81F5E2359F}"/>
                </a:ext>
              </a:extLst>
            </p:cNvPr>
            <p:cNvGrpSpPr/>
            <p:nvPr/>
          </p:nvGrpSpPr>
          <p:grpSpPr>
            <a:xfrm>
              <a:off x="261875" y="2052476"/>
              <a:ext cx="4403551" cy="4335708"/>
              <a:chOff x="261875" y="2052476"/>
              <a:chExt cx="4403551" cy="4335708"/>
            </a:xfrm>
          </p:grpSpPr>
          <p:pic>
            <p:nvPicPr>
              <p:cNvPr id="125" name="Immagine 124" descr="Immagine che contiene persona, Viso umano, aria aperta, acqua&#10;&#10;Descrizione generata automaticamente">
                <a:extLst>
                  <a:ext uri="{FF2B5EF4-FFF2-40B4-BE49-F238E27FC236}">
                    <a16:creationId xmlns:a16="http://schemas.microsoft.com/office/drawing/2014/main" id="{E7F1D447-2E45-A507-A34B-E0A6BDDB8B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6638" y="4290058"/>
                <a:ext cx="1399860" cy="1296000"/>
              </a:xfrm>
              <a:prstGeom prst="rect">
                <a:avLst/>
              </a:prstGeom>
            </p:spPr>
          </p:pic>
          <p:sp>
            <p:nvSpPr>
              <p:cNvPr id="126" name="CasellaDiTesto 125">
                <a:extLst>
                  <a:ext uri="{FF2B5EF4-FFF2-40B4-BE49-F238E27FC236}">
                    <a16:creationId xmlns:a16="http://schemas.microsoft.com/office/drawing/2014/main" id="{A520A56C-AB96-A091-4454-4EDD2977F361}"/>
                  </a:ext>
                </a:extLst>
              </p:cNvPr>
              <p:cNvSpPr txBox="1"/>
              <p:nvPr/>
            </p:nvSpPr>
            <p:spPr>
              <a:xfrm>
                <a:off x="2268405" y="3474310"/>
                <a:ext cx="2397021" cy="646331"/>
              </a:xfrm>
              <a:prstGeom prst="rect">
                <a:avLst/>
              </a:prstGeom>
              <a:noFill/>
            </p:spPr>
            <p:txBody>
              <a:bodyPr wrap="square">
                <a:spAutoFit/>
              </a:bodyPr>
              <a:lstStyle/>
              <a:p>
                <a:pPr algn="ctr"/>
                <a:r>
                  <a:rPr lang="en-GB" b="1" dirty="0">
                    <a:solidFill>
                      <a:schemeClr val="bg2"/>
                    </a:solidFill>
                    <a:latin typeface="Avenir Next" panose="020B0503020202020204" pitchFamily="34" charset="0"/>
                  </a:rPr>
                  <a:t>Maria Gabriella</a:t>
                </a:r>
              </a:p>
              <a:p>
                <a:pPr algn="ctr"/>
                <a:r>
                  <a:rPr lang="en-GB" b="1" dirty="0">
                    <a:solidFill>
                      <a:schemeClr val="bg2"/>
                    </a:solidFill>
                    <a:latin typeface="Avenir Next" panose="020B0503020202020204" pitchFamily="34" charset="0"/>
                  </a:rPr>
                  <a:t>Marin</a:t>
                </a:r>
              </a:p>
            </p:txBody>
          </p:sp>
          <p:pic>
            <p:nvPicPr>
              <p:cNvPr id="127" name="Immagine 126">
                <a:extLst>
                  <a:ext uri="{FF2B5EF4-FFF2-40B4-BE49-F238E27FC236}">
                    <a16:creationId xmlns:a16="http://schemas.microsoft.com/office/drawing/2014/main" id="{4CB076FF-D2AF-EAC8-7E32-3C3DFB248DB8}"/>
                  </a:ext>
                </a:extLst>
              </p:cNvPr>
              <p:cNvPicPr>
                <a:picLocks noChangeAspect="1"/>
              </p:cNvPicPr>
              <p:nvPr/>
            </p:nvPicPr>
            <p:blipFill>
              <a:blip r:embed="rId14"/>
              <a:stretch>
                <a:fillRect/>
              </a:stretch>
            </p:blipFill>
            <p:spPr>
              <a:xfrm>
                <a:off x="2813415" y="2052476"/>
                <a:ext cx="1434240" cy="1296000"/>
              </a:xfrm>
              <a:prstGeom prst="rect">
                <a:avLst/>
              </a:prstGeom>
            </p:spPr>
          </p:pic>
          <p:sp>
            <p:nvSpPr>
              <p:cNvPr id="1024" name="CasellaDiTesto 1023">
                <a:extLst>
                  <a:ext uri="{FF2B5EF4-FFF2-40B4-BE49-F238E27FC236}">
                    <a16:creationId xmlns:a16="http://schemas.microsoft.com/office/drawing/2014/main" id="{F088D650-FDDE-B4C5-5B39-601013988826}"/>
                  </a:ext>
                </a:extLst>
              </p:cNvPr>
              <p:cNvSpPr txBox="1"/>
              <p:nvPr/>
            </p:nvSpPr>
            <p:spPr>
              <a:xfrm>
                <a:off x="261875" y="5741853"/>
                <a:ext cx="1761590" cy="646331"/>
              </a:xfrm>
              <a:prstGeom prst="rect">
                <a:avLst/>
              </a:prstGeom>
              <a:noFill/>
            </p:spPr>
            <p:txBody>
              <a:bodyPr wrap="square">
                <a:spAutoFit/>
              </a:bodyPr>
              <a:lstStyle/>
              <a:p>
                <a:pPr algn="ctr"/>
                <a:r>
                  <a:rPr lang="en-GB" b="1" dirty="0">
                    <a:solidFill>
                      <a:schemeClr val="bg2"/>
                    </a:solidFill>
                    <a:latin typeface="Avenir Next" panose="020B0503020202020204" pitchFamily="34" charset="0"/>
                  </a:rPr>
                  <a:t>Annalisa</a:t>
                </a:r>
              </a:p>
              <a:p>
                <a:pPr algn="ctr"/>
                <a:r>
                  <a:rPr lang="en-GB" b="1" dirty="0">
                    <a:solidFill>
                      <a:schemeClr val="bg2"/>
                    </a:solidFill>
                    <a:latin typeface="Avenir Next" panose="020B0503020202020204" pitchFamily="34" charset="0"/>
                  </a:rPr>
                  <a:t>Capasso</a:t>
                </a:r>
              </a:p>
            </p:txBody>
          </p:sp>
          <p:pic>
            <p:nvPicPr>
              <p:cNvPr id="1025" name="Picture 2" descr="Loop | Giacomo De Angelis">
                <a:extLst>
                  <a:ext uri="{FF2B5EF4-FFF2-40B4-BE49-F238E27FC236}">
                    <a16:creationId xmlns:a16="http://schemas.microsoft.com/office/drawing/2014/main" id="{CC6A25BE-EFBF-342B-237A-D4D84360BC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9171" y="2052476"/>
                <a:ext cx="1296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1027" name="CasellaDiTesto 1026">
                <a:extLst>
                  <a:ext uri="{FF2B5EF4-FFF2-40B4-BE49-F238E27FC236}">
                    <a16:creationId xmlns:a16="http://schemas.microsoft.com/office/drawing/2014/main" id="{AE7E7117-1A52-2B8D-639C-87B3A33DA094}"/>
                  </a:ext>
                </a:extLst>
              </p:cNvPr>
              <p:cNvSpPr txBox="1"/>
              <p:nvPr/>
            </p:nvSpPr>
            <p:spPr>
              <a:xfrm>
                <a:off x="261875" y="3474310"/>
                <a:ext cx="1761590" cy="646331"/>
              </a:xfrm>
              <a:prstGeom prst="rect">
                <a:avLst/>
              </a:prstGeom>
              <a:noFill/>
            </p:spPr>
            <p:txBody>
              <a:bodyPr wrap="square">
                <a:spAutoFit/>
              </a:bodyPr>
              <a:lstStyle/>
              <a:p>
                <a:pPr algn="ctr"/>
                <a:r>
                  <a:rPr lang="en-GB" b="1" dirty="0">
                    <a:solidFill>
                      <a:schemeClr val="bg2"/>
                    </a:solidFill>
                    <a:latin typeface="Avenir Next" panose="020B0503020202020204" pitchFamily="34" charset="0"/>
                  </a:rPr>
                  <a:t>Giacomo</a:t>
                </a:r>
              </a:p>
              <a:p>
                <a:pPr algn="ctr"/>
                <a:r>
                  <a:rPr lang="en-GB" b="1" dirty="0">
                    <a:solidFill>
                      <a:schemeClr val="bg2"/>
                    </a:solidFill>
                    <a:latin typeface="Avenir Next" panose="020B0503020202020204" pitchFamily="34" charset="0"/>
                  </a:rPr>
                  <a:t>De Angelis</a:t>
                </a:r>
              </a:p>
            </p:txBody>
          </p:sp>
          <p:pic>
            <p:nvPicPr>
              <p:cNvPr id="1028" name="Immagine 1027">
                <a:extLst>
                  <a:ext uri="{FF2B5EF4-FFF2-40B4-BE49-F238E27FC236}">
                    <a16:creationId xmlns:a16="http://schemas.microsoft.com/office/drawing/2014/main" id="{D6BC5AB4-81CF-F886-1643-15DF156DBD20}"/>
                  </a:ext>
                </a:extLst>
              </p:cNvPr>
              <p:cNvPicPr>
                <a:picLocks noChangeAspect="1"/>
              </p:cNvPicPr>
              <p:nvPr/>
            </p:nvPicPr>
            <p:blipFill>
              <a:blip r:embed="rId16"/>
              <a:stretch>
                <a:fillRect/>
              </a:stretch>
            </p:blipFill>
            <p:spPr>
              <a:xfrm>
                <a:off x="2948852" y="4290058"/>
                <a:ext cx="1052391" cy="1296000"/>
              </a:xfrm>
              <a:prstGeom prst="rect">
                <a:avLst/>
              </a:prstGeom>
            </p:spPr>
          </p:pic>
          <p:sp>
            <p:nvSpPr>
              <p:cNvPr id="1029" name="CasellaDiTesto 1028">
                <a:extLst>
                  <a:ext uri="{FF2B5EF4-FFF2-40B4-BE49-F238E27FC236}">
                    <a16:creationId xmlns:a16="http://schemas.microsoft.com/office/drawing/2014/main" id="{02D7ED89-94CE-5A38-DF43-19E905121E1E}"/>
                  </a:ext>
                </a:extLst>
              </p:cNvPr>
              <p:cNvSpPr txBox="1"/>
              <p:nvPr/>
            </p:nvSpPr>
            <p:spPr>
              <a:xfrm>
                <a:off x="2586120" y="5741853"/>
                <a:ext cx="1761590" cy="646331"/>
              </a:xfrm>
              <a:prstGeom prst="rect">
                <a:avLst/>
              </a:prstGeom>
              <a:noFill/>
            </p:spPr>
            <p:txBody>
              <a:bodyPr wrap="square">
                <a:spAutoFit/>
              </a:bodyPr>
              <a:lstStyle/>
              <a:p>
                <a:pPr algn="ctr"/>
                <a:r>
                  <a:rPr lang="en-GB" b="1" dirty="0">
                    <a:solidFill>
                      <a:schemeClr val="bg2"/>
                    </a:solidFill>
                    <a:latin typeface="Avenir Next" panose="020B0503020202020204" pitchFamily="34" charset="0"/>
                  </a:rPr>
                  <a:t>Marco</a:t>
                </a:r>
              </a:p>
              <a:p>
                <a:pPr algn="ctr"/>
                <a:r>
                  <a:rPr lang="en-GB" b="1" dirty="0">
                    <a:solidFill>
                      <a:schemeClr val="bg2"/>
                    </a:solidFill>
                    <a:latin typeface="Avenir Next" panose="020B0503020202020204" pitchFamily="34" charset="0"/>
                  </a:rPr>
                  <a:t>Munari</a:t>
                </a:r>
              </a:p>
            </p:txBody>
          </p:sp>
        </p:grpSp>
      </p:grpSp>
      <p:sp>
        <p:nvSpPr>
          <p:cNvPr id="6" name="CasellaDiTesto 113">
            <a:extLst>
              <a:ext uri="{FF2B5EF4-FFF2-40B4-BE49-F238E27FC236}">
                <a16:creationId xmlns:a16="http://schemas.microsoft.com/office/drawing/2014/main" id="{1D29D887-2A8B-379C-7EEE-6228686AF396}"/>
              </a:ext>
            </a:extLst>
          </p:cNvPr>
          <p:cNvSpPr txBox="1"/>
          <p:nvPr/>
        </p:nvSpPr>
        <p:spPr>
          <a:xfrm>
            <a:off x="1207779" y="5401198"/>
            <a:ext cx="2553342" cy="369332"/>
          </a:xfrm>
          <a:prstGeom prst="rect">
            <a:avLst/>
          </a:prstGeom>
          <a:noFill/>
        </p:spPr>
        <p:txBody>
          <a:bodyPr wrap="square">
            <a:spAutoFit/>
          </a:bodyPr>
          <a:lstStyle/>
          <a:p>
            <a:pPr algn="ctr" eaLnBrk="1" hangingPunct="1">
              <a:spcBef>
                <a:spcPct val="0"/>
              </a:spcBef>
              <a:buFontTx/>
              <a:buNone/>
            </a:pPr>
            <a:r>
              <a:rPr lang="en-GB" altLang="it-IT" b="1" i="1" dirty="0">
                <a:solidFill>
                  <a:schemeClr val="bg2"/>
                </a:solidFill>
                <a:latin typeface="Avenir Next" panose="020B0503020202020204" pitchFamily="34" charset="0"/>
              </a:rPr>
              <a:t>Sea Urchin</a:t>
            </a:r>
          </a:p>
        </p:txBody>
      </p:sp>
      <p:pic>
        <p:nvPicPr>
          <p:cNvPr id="1026" name="Picture 2" descr="Sea Urchin - Danica">
            <a:extLst>
              <a:ext uri="{FF2B5EF4-FFF2-40B4-BE49-F238E27FC236}">
                <a16:creationId xmlns:a16="http://schemas.microsoft.com/office/drawing/2014/main" id="{1C0A8A1B-09B4-6CED-D484-7488037724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2714" y="3423663"/>
            <a:ext cx="2920070" cy="193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59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diagramma, linea, mappa, schermata&#10;&#10;Descrizione generata automaticamente">
            <a:extLst>
              <a:ext uri="{FF2B5EF4-FFF2-40B4-BE49-F238E27FC236}">
                <a16:creationId xmlns:a16="http://schemas.microsoft.com/office/drawing/2014/main" id="{F25DFB33-4685-825B-1605-3C1A28076225}"/>
              </a:ext>
            </a:extLst>
          </p:cNvPr>
          <p:cNvPicPr>
            <a:picLocks noGrp="1" noChangeAspect="1"/>
          </p:cNvPicPr>
          <p:nvPr>
            <p:ph idx="1"/>
          </p:nvPr>
        </p:nvPicPr>
        <p:blipFill>
          <a:blip r:embed="rId3"/>
          <a:stretch>
            <a:fillRect/>
          </a:stretch>
        </p:blipFill>
        <p:spPr>
          <a:xfrm>
            <a:off x="0" y="1358900"/>
            <a:ext cx="6703044" cy="5499100"/>
          </a:xfrm>
        </p:spPr>
      </p:pic>
      <p:pic>
        <p:nvPicPr>
          <p:cNvPr id="11" name="Immagine 10" descr="Immagine che contiene testo, schermata, linea, Carattere&#10;&#10;Descrizione generata automaticamente">
            <a:extLst>
              <a:ext uri="{FF2B5EF4-FFF2-40B4-BE49-F238E27FC236}">
                <a16:creationId xmlns:a16="http://schemas.microsoft.com/office/drawing/2014/main" id="{6A5B598B-09AF-01B7-88E3-9B6C4A533353}"/>
              </a:ext>
            </a:extLst>
          </p:cNvPr>
          <p:cNvPicPr>
            <a:picLocks noChangeAspect="1"/>
          </p:cNvPicPr>
          <p:nvPr/>
        </p:nvPicPr>
        <p:blipFill>
          <a:blip r:embed="rId4"/>
          <a:stretch>
            <a:fillRect/>
          </a:stretch>
        </p:blipFill>
        <p:spPr>
          <a:xfrm>
            <a:off x="6099434" y="2844800"/>
            <a:ext cx="6094628" cy="3263900"/>
          </a:xfrm>
          <a:prstGeom prst="rect">
            <a:avLst/>
          </a:prstGeom>
        </p:spPr>
      </p:pic>
      <p:pic>
        <p:nvPicPr>
          <p:cNvPr id="13" name="Immagine 12" descr="Immagine che contiene testo, Carattere, schermata&#10;&#10;Descrizione generata automaticamente">
            <a:extLst>
              <a:ext uri="{FF2B5EF4-FFF2-40B4-BE49-F238E27FC236}">
                <a16:creationId xmlns:a16="http://schemas.microsoft.com/office/drawing/2014/main" id="{CD165A38-6DB0-3F71-D894-3119D7FBF3B3}"/>
              </a:ext>
            </a:extLst>
          </p:cNvPr>
          <p:cNvPicPr>
            <a:picLocks noChangeAspect="1"/>
          </p:cNvPicPr>
          <p:nvPr/>
        </p:nvPicPr>
        <p:blipFill>
          <a:blip r:embed="rId5"/>
          <a:stretch>
            <a:fillRect/>
          </a:stretch>
        </p:blipFill>
        <p:spPr>
          <a:xfrm>
            <a:off x="6585285" y="279400"/>
            <a:ext cx="5606715" cy="1221320"/>
          </a:xfrm>
          <a:prstGeom prst="rect">
            <a:avLst/>
          </a:prstGeom>
        </p:spPr>
      </p:pic>
      <p:sp>
        <p:nvSpPr>
          <p:cNvPr id="14" name="CasellaDiTesto 13">
            <a:extLst>
              <a:ext uri="{FF2B5EF4-FFF2-40B4-BE49-F238E27FC236}">
                <a16:creationId xmlns:a16="http://schemas.microsoft.com/office/drawing/2014/main" id="{6A9AC5C3-1DB3-967E-1C28-AAA786692188}"/>
              </a:ext>
            </a:extLst>
          </p:cNvPr>
          <p:cNvSpPr txBox="1"/>
          <p:nvPr/>
        </p:nvSpPr>
        <p:spPr>
          <a:xfrm>
            <a:off x="309869" y="133171"/>
            <a:ext cx="5244769" cy="1200329"/>
          </a:xfrm>
          <a:prstGeom prst="rect">
            <a:avLst/>
          </a:prstGeom>
          <a:noFill/>
        </p:spPr>
        <p:txBody>
          <a:bodyPr wrap="none" rtlCol="0">
            <a:spAutoFit/>
          </a:bodyPr>
          <a:lstStyle/>
          <a:p>
            <a:pPr algn="ctr"/>
            <a:r>
              <a:rPr lang="it-IT" sz="3600" b="1" baseline="30000" dirty="0"/>
              <a:t>41</a:t>
            </a:r>
            <a:r>
              <a:rPr lang="it-IT" sz="3600" b="1" dirty="0"/>
              <a:t>Ca/</a:t>
            </a:r>
            <a:r>
              <a:rPr lang="it-IT" sz="3600" b="1" baseline="30000" dirty="0"/>
              <a:t>40</a:t>
            </a:r>
            <a:r>
              <a:rPr lang="it-IT" sz="3600" b="1" dirty="0"/>
              <a:t>Ca </a:t>
            </a:r>
            <a:r>
              <a:rPr lang="it-IT" sz="3600" b="1" dirty="0" err="1"/>
              <a:t>Isotopic</a:t>
            </a:r>
            <a:r>
              <a:rPr lang="it-IT" sz="3600" b="1" dirty="0"/>
              <a:t> ratio by </a:t>
            </a:r>
          </a:p>
          <a:p>
            <a:pPr algn="ctr"/>
            <a:r>
              <a:rPr lang="it-IT" sz="3600" b="1" dirty="0"/>
              <a:t>ILAMS @ Vienna</a:t>
            </a:r>
          </a:p>
        </p:txBody>
      </p:sp>
      <p:sp>
        <p:nvSpPr>
          <p:cNvPr id="3" name="Rectangle 2">
            <a:extLst>
              <a:ext uri="{FF2B5EF4-FFF2-40B4-BE49-F238E27FC236}">
                <a16:creationId xmlns:a16="http://schemas.microsoft.com/office/drawing/2014/main" id="{AEA007B8-848A-D3C0-4208-26BD741F9B87}"/>
              </a:ext>
            </a:extLst>
          </p:cNvPr>
          <p:cNvSpPr/>
          <p:nvPr/>
        </p:nvSpPr>
        <p:spPr>
          <a:xfrm>
            <a:off x="2895057" y="1600200"/>
            <a:ext cx="2324643" cy="1625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ln>
                <a:solidFill>
                  <a:srgbClr val="FF0000"/>
                </a:solidFill>
              </a:ln>
              <a:noFill/>
            </a:endParaRPr>
          </a:p>
        </p:txBody>
      </p:sp>
      <p:cxnSp>
        <p:nvCxnSpPr>
          <p:cNvPr id="5" name="Elbow Connector 4">
            <a:extLst>
              <a:ext uri="{FF2B5EF4-FFF2-40B4-BE49-F238E27FC236}">
                <a16:creationId xmlns:a16="http://schemas.microsoft.com/office/drawing/2014/main" id="{D289E7FD-16B2-D118-289E-56F738288A71}"/>
              </a:ext>
            </a:extLst>
          </p:cNvPr>
          <p:cNvCxnSpPr>
            <a:cxnSpLocks/>
          </p:cNvCxnSpPr>
          <p:nvPr/>
        </p:nvCxnSpPr>
        <p:spPr>
          <a:xfrm>
            <a:off x="5219700" y="2844800"/>
            <a:ext cx="872867" cy="584200"/>
          </a:xfrm>
          <a:prstGeom prst="bentConnector3">
            <a:avLst>
              <a:gd name="adj1" fmla="val 50000"/>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56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 vents del Castello[1]">
            <a:hlinkClick r:id="" action="ppaction://media"/>
            <a:extLst>
              <a:ext uri="{FF2B5EF4-FFF2-40B4-BE49-F238E27FC236}">
                <a16:creationId xmlns:a16="http://schemas.microsoft.com/office/drawing/2014/main" id="{1DB0443D-2910-07A7-6ED5-DD369D665A63}"/>
              </a:ext>
            </a:extLst>
          </p:cNvPr>
          <p:cNvPicPr>
            <a:picLocks noChangeAspect="1"/>
          </p:cNvPicPr>
          <p:nvPr>
            <a:videoFile r:link="rId1"/>
            <p:extLst>
              <p:ext uri="{DAA4B4D4-6D71-4841-9C94-3DE7FCFB9230}">
                <p14:media xmlns:p14="http://schemas.microsoft.com/office/powerpoint/2010/main" r:embed="rId2">
                  <p14:trim st="19491.8591" end="53786.3257"/>
                </p14:media>
              </p:ext>
            </p:extLst>
          </p:nvPr>
        </p:nvPicPr>
        <p:blipFill>
          <a:blip r:embed="rId5">
            <a:grayscl/>
          </a:blip>
          <a:stretch>
            <a:fillRect/>
          </a:stretch>
        </p:blipFill>
        <p:spPr>
          <a:xfrm>
            <a:off x="1455306" y="738116"/>
            <a:ext cx="10843787" cy="6101512"/>
          </a:xfrm>
          <a:prstGeom prst="rect">
            <a:avLst/>
          </a:prstGeom>
        </p:spPr>
      </p:pic>
      <p:sp>
        <p:nvSpPr>
          <p:cNvPr id="4" name="Rettangolo 3">
            <a:extLst>
              <a:ext uri="{FF2B5EF4-FFF2-40B4-BE49-F238E27FC236}">
                <a16:creationId xmlns:a16="http://schemas.microsoft.com/office/drawing/2014/main" id="{DFB98B48-4528-0C06-B3B7-C4D9FF97B8C4}"/>
              </a:ext>
            </a:extLst>
          </p:cNvPr>
          <p:cNvSpPr/>
          <p:nvPr/>
        </p:nvSpPr>
        <p:spPr>
          <a:xfrm>
            <a:off x="1460866" y="725119"/>
            <a:ext cx="9283515" cy="6132878"/>
          </a:xfrm>
          <a:prstGeom prst="rect">
            <a:avLst/>
          </a:prstGeom>
          <a:solidFill>
            <a:schemeClr val="tx2">
              <a:alpha val="700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asellaDiTesto 1">
            <a:extLst>
              <a:ext uri="{FF2B5EF4-FFF2-40B4-BE49-F238E27FC236}">
                <a16:creationId xmlns:a16="http://schemas.microsoft.com/office/drawing/2014/main" id="{AF222DDE-848A-5AF8-4DE6-A36D09B68333}"/>
              </a:ext>
            </a:extLst>
          </p:cNvPr>
          <p:cNvSpPr txBox="1">
            <a:spLocks noChangeArrowheads="1"/>
          </p:cNvSpPr>
          <p:nvPr/>
        </p:nvSpPr>
        <p:spPr bwMode="auto">
          <a:xfrm>
            <a:off x="1525449" y="792982"/>
            <a:ext cx="9283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GB" sz="2800" b="1" dirty="0">
                <a:solidFill>
                  <a:srgbClr val="ECECEC"/>
                </a:solidFill>
                <a:latin typeface="Avenir Next" panose="020B0503020202020204" pitchFamily="34" charset="0"/>
              </a:rPr>
              <a:t>Predicting Climate Change Impacts</a:t>
            </a:r>
            <a:endParaRPr lang="en-GB" sz="2800" dirty="0">
              <a:solidFill>
                <a:srgbClr val="ECECEC"/>
              </a:solidFill>
              <a:latin typeface="Avenir Next" panose="020B0503020202020204" pitchFamily="34" charset="0"/>
            </a:endParaRPr>
          </a:p>
          <a:p>
            <a:pPr eaLnBrk="1" hangingPunct="1">
              <a:spcBef>
                <a:spcPct val="0"/>
              </a:spcBef>
              <a:buFontTx/>
              <a:buNone/>
            </a:pPr>
            <a:r>
              <a:rPr lang="en-GB" altLang="it-IT" sz="2000" i="1" dirty="0">
                <a:solidFill>
                  <a:schemeClr val="bg2"/>
                </a:solidFill>
                <a:latin typeface="Avenir Next" panose="020B0503020202020204" pitchFamily="34" charset="0"/>
              </a:rPr>
              <a:t>From the lab to the field</a:t>
            </a:r>
          </a:p>
        </p:txBody>
      </p:sp>
      <p:sp>
        <p:nvSpPr>
          <p:cNvPr id="20" name="CasellaDiTesto 19">
            <a:extLst>
              <a:ext uri="{FF2B5EF4-FFF2-40B4-BE49-F238E27FC236}">
                <a16:creationId xmlns:a16="http://schemas.microsoft.com/office/drawing/2014/main" id="{10331340-E339-25D1-59E5-365A91F3129D}"/>
              </a:ext>
            </a:extLst>
          </p:cNvPr>
          <p:cNvSpPr txBox="1"/>
          <p:nvPr/>
        </p:nvSpPr>
        <p:spPr>
          <a:xfrm>
            <a:off x="13120871" y="131837"/>
            <a:ext cx="2002401" cy="615553"/>
          </a:xfrm>
          <a:prstGeom prst="rect">
            <a:avLst/>
          </a:prstGeom>
          <a:noFill/>
        </p:spPr>
        <p:txBody>
          <a:bodyPr wrap="square" rtlCol="0">
            <a:spAutoFit/>
          </a:bodyPr>
          <a:lstStyle/>
          <a:p>
            <a:pPr algn="r"/>
            <a:r>
              <a:rPr lang="it-IT" sz="1700" dirty="0">
                <a:latin typeface="Times New Roman" panose="02020603050405020304" pitchFamily="18" charset="0"/>
                <a:cs typeface="Times New Roman" panose="02020603050405020304" pitchFamily="18" charset="0"/>
              </a:rPr>
              <a:t>Munari et al., 2022</a:t>
            </a:r>
          </a:p>
          <a:p>
            <a:pPr algn="r"/>
            <a:r>
              <a:rPr lang="it-IT" sz="1700" dirty="0">
                <a:latin typeface="Times New Roman" panose="02020603050405020304" pitchFamily="18" charset="0"/>
                <a:cs typeface="Times New Roman" panose="02020603050405020304" pitchFamily="18" charset="0"/>
              </a:rPr>
              <a:t>Gambi et al., 2020</a:t>
            </a:r>
          </a:p>
        </p:txBody>
      </p:sp>
      <p:sp>
        <p:nvSpPr>
          <p:cNvPr id="21" name="CasellaDiTesto 20">
            <a:extLst>
              <a:ext uri="{FF2B5EF4-FFF2-40B4-BE49-F238E27FC236}">
                <a16:creationId xmlns:a16="http://schemas.microsoft.com/office/drawing/2014/main" id="{489FC71B-A9DC-1972-B913-BD2DE8A5AED1}"/>
              </a:ext>
            </a:extLst>
          </p:cNvPr>
          <p:cNvSpPr txBox="1"/>
          <p:nvPr/>
        </p:nvSpPr>
        <p:spPr>
          <a:xfrm>
            <a:off x="1556659" y="4376281"/>
            <a:ext cx="5281912" cy="954107"/>
          </a:xfrm>
          <a:prstGeom prst="rect">
            <a:avLst/>
          </a:prstGeom>
          <a:noFill/>
        </p:spPr>
        <p:txBody>
          <a:bodyPr wrap="square" rtlCol="0">
            <a:spAutoFit/>
          </a:bodyPr>
          <a:lstStyle/>
          <a:p>
            <a:r>
              <a:rPr lang="en-GB" sz="2800" b="1" dirty="0">
                <a:solidFill>
                  <a:schemeClr val="bg2"/>
                </a:solidFill>
                <a:latin typeface="Times New Roman" panose="02020603050405020304" pitchFamily="18" charset="0"/>
                <a:cs typeface="Times New Roman" panose="02020603050405020304" pitchFamily="18" charset="0"/>
              </a:rPr>
              <a:t>Castello Aragonese vent systems</a:t>
            </a:r>
          </a:p>
          <a:p>
            <a:r>
              <a:rPr lang="en-GB" sz="2800" b="1" dirty="0">
                <a:solidFill>
                  <a:schemeClr val="bg2"/>
                </a:solidFill>
                <a:latin typeface="Times New Roman" panose="02020603050405020304" pitchFamily="18" charset="0"/>
                <a:cs typeface="Times New Roman" panose="02020603050405020304" pitchFamily="18" charset="0"/>
              </a:rPr>
              <a:t>(Ischia Island, Italy)</a:t>
            </a:r>
          </a:p>
        </p:txBody>
      </p:sp>
      <p:pic>
        <p:nvPicPr>
          <p:cNvPr id="12" name="Immagine 11">
            <a:extLst>
              <a:ext uri="{FF2B5EF4-FFF2-40B4-BE49-F238E27FC236}">
                <a16:creationId xmlns:a16="http://schemas.microsoft.com/office/drawing/2014/main" id="{CE22497E-CDC2-D59C-551D-E6610D2600D6}"/>
              </a:ext>
            </a:extLst>
          </p:cNvPr>
          <p:cNvPicPr>
            <a:picLocks noChangeAspect="1"/>
          </p:cNvPicPr>
          <p:nvPr/>
        </p:nvPicPr>
        <p:blipFill>
          <a:blip r:embed="rId6"/>
          <a:stretch>
            <a:fillRect/>
          </a:stretch>
        </p:blipFill>
        <p:spPr>
          <a:xfrm>
            <a:off x="7064992" y="4329871"/>
            <a:ext cx="3596532" cy="2436360"/>
          </a:xfrm>
          <a:prstGeom prst="rect">
            <a:avLst/>
          </a:prstGeom>
        </p:spPr>
      </p:pic>
      <p:grpSp>
        <p:nvGrpSpPr>
          <p:cNvPr id="40" name="Gruppo 39">
            <a:extLst>
              <a:ext uri="{FF2B5EF4-FFF2-40B4-BE49-F238E27FC236}">
                <a16:creationId xmlns:a16="http://schemas.microsoft.com/office/drawing/2014/main" id="{CF3EBEA7-22CD-0BFD-30C4-BD42988F8622}"/>
              </a:ext>
            </a:extLst>
          </p:cNvPr>
          <p:cNvGrpSpPr/>
          <p:nvPr/>
        </p:nvGrpSpPr>
        <p:grpSpPr>
          <a:xfrm>
            <a:off x="2425890" y="1627326"/>
            <a:ext cx="7514298" cy="2704529"/>
            <a:chOff x="45364" y="1673625"/>
            <a:chExt cx="7514298" cy="2704529"/>
          </a:xfrm>
        </p:grpSpPr>
        <p:pic>
          <p:nvPicPr>
            <p:cNvPr id="25" name="Immagine 24">
              <a:extLst>
                <a:ext uri="{FF2B5EF4-FFF2-40B4-BE49-F238E27FC236}">
                  <a16:creationId xmlns:a16="http://schemas.microsoft.com/office/drawing/2014/main" id="{61BE7B62-0FA0-9D85-29E2-4369A063354B}"/>
                </a:ext>
              </a:extLst>
            </p:cNvPr>
            <p:cNvPicPr>
              <a:picLocks noChangeAspect="1"/>
            </p:cNvPicPr>
            <p:nvPr/>
          </p:nvPicPr>
          <p:blipFill rotWithShape="1">
            <a:blip r:embed="rId7">
              <a:alphaModFix amt="56000"/>
              <a:extLst>
                <a:ext uri="{BEBA8EAE-BF5A-486C-A8C5-ECC9F3942E4B}">
                  <a14:imgProps xmlns:a14="http://schemas.microsoft.com/office/drawing/2010/main">
                    <a14:imgLayer r:embed="rId8">
                      <a14:imgEffect>
                        <a14:brightnessContrast bright="20000" contrast="-40000"/>
                      </a14:imgEffect>
                    </a14:imgLayer>
                  </a14:imgProps>
                </a:ext>
              </a:extLst>
            </a:blip>
            <a:srcRect r="49296"/>
            <a:stretch/>
          </p:blipFill>
          <p:spPr>
            <a:xfrm>
              <a:off x="45364" y="1673625"/>
              <a:ext cx="3940916" cy="2704529"/>
            </a:xfrm>
            <a:prstGeom prst="rect">
              <a:avLst/>
            </a:prstGeom>
          </p:spPr>
        </p:pic>
        <p:pic>
          <p:nvPicPr>
            <p:cNvPr id="27" name="Segnaposto contenuto 4">
              <a:extLst>
                <a:ext uri="{FF2B5EF4-FFF2-40B4-BE49-F238E27FC236}">
                  <a16:creationId xmlns:a16="http://schemas.microsoft.com/office/drawing/2014/main" id="{6242E440-962E-AB78-6715-0CD89735AFB1}"/>
                </a:ext>
              </a:extLst>
            </p:cNvPr>
            <p:cNvPicPr>
              <a:picLocks noChangeAspect="1"/>
            </p:cNvPicPr>
            <p:nvPr/>
          </p:nvPicPr>
          <p:blipFill rotWithShape="1">
            <a:blip r:embed="rId9">
              <a:alphaModFix amt="60000"/>
              <a:extLst>
                <a:ext uri="{28A0092B-C50C-407E-A947-70E740481C1C}">
                  <a14:useLocalDpi xmlns:a14="http://schemas.microsoft.com/office/drawing/2010/main" val="0"/>
                </a:ext>
              </a:extLst>
            </a:blip>
            <a:srcRect t="35180"/>
            <a:stretch/>
          </p:blipFill>
          <p:spPr>
            <a:xfrm>
              <a:off x="3963130" y="1769262"/>
              <a:ext cx="3596532" cy="2511381"/>
            </a:xfrm>
            <a:prstGeom prst="rect">
              <a:avLst/>
            </a:prstGeom>
          </p:spPr>
        </p:pic>
      </p:grpSp>
      <p:pic>
        <p:nvPicPr>
          <p:cNvPr id="42" name="Immagine 41" descr="Immagine che contiene teschio, invertebrato, arte&#10;&#10;Descrizione generata automaticamente">
            <a:extLst>
              <a:ext uri="{FF2B5EF4-FFF2-40B4-BE49-F238E27FC236}">
                <a16:creationId xmlns:a16="http://schemas.microsoft.com/office/drawing/2014/main" id="{2F618125-BF76-AACE-5A7D-3049A2055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1555" y="4915167"/>
            <a:ext cx="4324345" cy="1944504"/>
          </a:xfrm>
          <a:prstGeom prst="rect">
            <a:avLst/>
          </a:prstGeom>
        </p:spPr>
      </p:pic>
      <p:grpSp>
        <p:nvGrpSpPr>
          <p:cNvPr id="3" name="Gruppo 2">
            <a:extLst>
              <a:ext uri="{FF2B5EF4-FFF2-40B4-BE49-F238E27FC236}">
                <a16:creationId xmlns:a16="http://schemas.microsoft.com/office/drawing/2014/main" id="{2AF1A638-A527-77DD-B0F9-0DC20EEF9085}"/>
              </a:ext>
            </a:extLst>
          </p:cNvPr>
          <p:cNvGrpSpPr/>
          <p:nvPr/>
        </p:nvGrpSpPr>
        <p:grpSpPr>
          <a:xfrm>
            <a:off x="1428508" y="-34725"/>
            <a:ext cx="10394278" cy="792981"/>
            <a:chOff x="-95492" y="-34725"/>
            <a:chExt cx="10394278" cy="792981"/>
          </a:xfrm>
        </p:grpSpPr>
        <p:pic>
          <p:nvPicPr>
            <p:cNvPr id="5" name="Immagine 4" descr="Immagine che contiene testo, Carattere, logo, simbolo&#10;&#10;Descrizione generata automaticamente">
              <a:extLst>
                <a:ext uri="{FF2B5EF4-FFF2-40B4-BE49-F238E27FC236}">
                  <a16:creationId xmlns:a16="http://schemas.microsoft.com/office/drawing/2014/main" id="{4CC5273C-36A2-FC10-56EA-A19773D67C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864" y="76387"/>
              <a:ext cx="2002401" cy="570756"/>
            </a:xfrm>
            <a:prstGeom prst="rect">
              <a:avLst/>
            </a:prstGeom>
          </p:spPr>
        </p:pic>
        <p:grpSp>
          <p:nvGrpSpPr>
            <p:cNvPr id="6" name="Gruppo 5">
              <a:extLst>
                <a:ext uri="{FF2B5EF4-FFF2-40B4-BE49-F238E27FC236}">
                  <a16:creationId xmlns:a16="http://schemas.microsoft.com/office/drawing/2014/main" id="{CF23EE1E-C46C-3A03-55C2-61E997E7B99A}"/>
                </a:ext>
              </a:extLst>
            </p:cNvPr>
            <p:cNvGrpSpPr/>
            <p:nvPr/>
          </p:nvGrpSpPr>
          <p:grpSpPr>
            <a:xfrm>
              <a:off x="4912987" y="-34725"/>
              <a:ext cx="3261804" cy="792981"/>
              <a:chOff x="2265037" y="0"/>
              <a:chExt cx="3261804" cy="792981"/>
            </a:xfrm>
          </p:grpSpPr>
          <p:pic>
            <p:nvPicPr>
              <p:cNvPr id="17" name="Immagine 16" descr="Immagine che contiene Elementi grafici, Carattere, design, tipografia&#10;&#10;Descrizione generata automaticamente">
                <a:extLst>
                  <a:ext uri="{FF2B5EF4-FFF2-40B4-BE49-F238E27FC236}">
                    <a16:creationId xmlns:a16="http://schemas.microsoft.com/office/drawing/2014/main" id="{C0D52E2D-1DD5-0F3E-4B04-BFE984117962}"/>
                  </a:ext>
                </a:extLst>
              </p:cNvPr>
              <p:cNvPicPr>
                <a:picLocks noChangeAspect="1"/>
              </p:cNvPicPr>
              <p:nvPr/>
            </p:nvPicPr>
            <p:blipFill rotWithShape="1">
              <a:blip r:embed="rId12">
                <a:extLst>
                  <a:ext uri="{28A0092B-C50C-407E-A947-70E740481C1C}">
                    <a14:useLocalDpi xmlns:a14="http://schemas.microsoft.com/office/drawing/2010/main" val="0"/>
                  </a:ext>
                </a:extLst>
              </a:blip>
              <a:srcRect l="8062" t="16597" r="14925" b="12546"/>
              <a:stretch/>
            </p:blipFill>
            <p:spPr>
              <a:xfrm>
                <a:off x="2265037" y="0"/>
                <a:ext cx="861866" cy="792981"/>
              </a:xfrm>
              <a:prstGeom prst="rect">
                <a:avLst/>
              </a:prstGeom>
            </p:spPr>
          </p:pic>
          <p:sp>
            <p:nvSpPr>
              <p:cNvPr id="18" name="CasellaDiTesto 17">
                <a:extLst>
                  <a:ext uri="{FF2B5EF4-FFF2-40B4-BE49-F238E27FC236}">
                    <a16:creationId xmlns:a16="http://schemas.microsoft.com/office/drawing/2014/main" id="{F2F4CA53-A292-153C-C992-00ECC2475E32}"/>
                  </a:ext>
                </a:extLst>
              </p:cNvPr>
              <p:cNvSpPr txBox="1"/>
              <p:nvPr/>
            </p:nvSpPr>
            <p:spPr>
              <a:xfrm>
                <a:off x="3126903" y="114377"/>
                <a:ext cx="2399938" cy="584775"/>
              </a:xfrm>
              <a:prstGeom prst="rect">
                <a:avLst/>
              </a:prstGeom>
              <a:noFill/>
            </p:spPr>
            <p:txBody>
              <a:bodyPr wrap="square" rtlCol="0">
                <a:spAutoFit/>
              </a:bodyPr>
              <a:lstStyle/>
              <a:p>
                <a:r>
                  <a:rPr lang="en-GB" sz="1600" dirty="0">
                    <a:solidFill>
                      <a:srgbClr val="C00000"/>
                    </a:solidFill>
                    <a:latin typeface="Avenir Next" panose="020B0503020202020204" pitchFamily="34" charset="0"/>
                  </a:rPr>
                  <a:t>Dep.</a:t>
                </a:r>
              </a:p>
              <a:p>
                <a:r>
                  <a:rPr lang="en-GB" sz="1600" dirty="0">
                    <a:solidFill>
                      <a:srgbClr val="C00000"/>
                    </a:solidFill>
                    <a:latin typeface="Avenir Next" panose="020B0503020202020204" pitchFamily="34" charset="0"/>
                  </a:rPr>
                  <a:t>of Biology</a:t>
                </a:r>
              </a:p>
            </p:txBody>
          </p:sp>
        </p:grpSp>
        <p:grpSp>
          <p:nvGrpSpPr>
            <p:cNvPr id="7" name="Gruppo 6">
              <a:extLst>
                <a:ext uri="{FF2B5EF4-FFF2-40B4-BE49-F238E27FC236}">
                  <a16:creationId xmlns:a16="http://schemas.microsoft.com/office/drawing/2014/main" id="{CE76025D-BFA2-764A-AD23-8AC66A8781C1}"/>
                </a:ext>
              </a:extLst>
            </p:cNvPr>
            <p:cNvGrpSpPr/>
            <p:nvPr/>
          </p:nvGrpSpPr>
          <p:grpSpPr>
            <a:xfrm>
              <a:off x="6833344" y="29972"/>
              <a:ext cx="3465442" cy="663587"/>
              <a:chOff x="5633194" y="22977"/>
              <a:chExt cx="3465442" cy="663587"/>
            </a:xfrm>
          </p:grpSpPr>
          <p:pic>
            <p:nvPicPr>
              <p:cNvPr id="15" name="Immagine 14">
                <a:extLst>
                  <a:ext uri="{FF2B5EF4-FFF2-40B4-BE49-F238E27FC236}">
                    <a16:creationId xmlns:a16="http://schemas.microsoft.com/office/drawing/2014/main" id="{EA962C19-05BA-3EA7-484F-E804C1761BAD}"/>
                  </a:ext>
                </a:extLst>
              </p:cNvPr>
              <p:cNvPicPr>
                <a:picLocks noChangeAspect="1"/>
              </p:cNvPicPr>
              <p:nvPr/>
            </p:nvPicPr>
            <p:blipFill rotWithShape="1">
              <a:blip r:embed="rId13">
                <a:extLst>
                  <a:ext uri="{28A0092B-C50C-407E-A947-70E740481C1C}">
                    <a14:useLocalDpi xmlns:a14="http://schemas.microsoft.com/office/drawing/2010/main" val="0"/>
                  </a:ext>
                </a:extLst>
              </a:blip>
              <a:srcRect r="64579"/>
              <a:stretch/>
            </p:blipFill>
            <p:spPr>
              <a:xfrm>
                <a:off x="5633194" y="22977"/>
                <a:ext cx="709276" cy="663587"/>
              </a:xfrm>
              <a:prstGeom prst="rect">
                <a:avLst/>
              </a:prstGeom>
            </p:spPr>
          </p:pic>
          <p:sp>
            <p:nvSpPr>
              <p:cNvPr id="16" name="CasellaDiTesto 15">
                <a:extLst>
                  <a:ext uri="{FF2B5EF4-FFF2-40B4-BE49-F238E27FC236}">
                    <a16:creationId xmlns:a16="http://schemas.microsoft.com/office/drawing/2014/main" id="{F7560452-9A61-6603-86E1-0C7FCEA88F0F}"/>
                  </a:ext>
                </a:extLst>
              </p:cNvPr>
              <p:cNvSpPr txBox="1"/>
              <p:nvPr/>
            </p:nvSpPr>
            <p:spPr>
              <a:xfrm>
                <a:off x="6342470" y="88532"/>
                <a:ext cx="2756166" cy="584775"/>
              </a:xfrm>
              <a:prstGeom prst="rect">
                <a:avLst/>
              </a:prstGeom>
              <a:noFill/>
            </p:spPr>
            <p:txBody>
              <a:bodyPr wrap="square" rtlCol="0">
                <a:spAutoFit/>
              </a:bodyPr>
              <a:lstStyle/>
              <a:p>
                <a:r>
                  <a:rPr lang="en-GB" sz="1600" dirty="0">
                    <a:solidFill>
                      <a:srgbClr val="C00000"/>
                    </a:solidFill>
                    <a:latin typeface="Avenir Next" panose="020B0503020202020204" pitchFamily="34" charset="0"/>
                  </a:rPr>
                  <a:t>Dep.</a:t>
                </a:r>
              </a:p>
              <a:p>
                <a:r>
                  <a:rPr lang="en-GB" sz="1600" dirty="0">
                    <a:solidFill>
                      <a:srgbClr val="C00000"/>
                    </a:solidFill>
                    <a:latin typeface="Avenir Next" panose="020B0503020202020204" pitchFamily="34" charset="0"/>
                  </a:rPr>
                  <a:t>of Geoscience</a:t>
                </a:r>
              </a:p>
            </p:txBody>
          </p:sp>
        </p:grpSp>
        <p:pic>
          <p:nvPicPr>
            <p:cNvPr id="13" name="Immagine 12" descr="Immagine che contiene testo, schermata, Carattere, grafica&#10;&#10;Descrizione generata automaticamente">
              <a:extLst>
                <a:ext uri="{FF2B5EF4-FFF2-40B4-BE49-F238E27FC236}">
                  <a16:creationId xmlns:a16="http://schemas.microsoft.com/office/drawing/2014/main" id="{29DF1F90-D53C-764A-61D8-FDD62DF53B93}"/>
                </a:ext>
              </a:extLst>
            </p:cNvPr>
            <p:cNvPicPr>
              <a:picLocks noChangeAspect="1"/>
            </p:cNvPicPr>
            <p:nvPr/>
          </p:nvPicPr>
          <p:blipFill rotWithShape="1">
            <a:blip r:embed="rId14">
              <a:extLst>
                <a:ext uri="{28A0092B-C50C-407E-A947-70E740481C1C}">
                  <a14:useLocalDpi xmlns:a14="http://schemas.microsoft.com/office/drawing/2010/main" val="0"/>
                </a:ext>
              </a:extLst>
            </a:blip>
            <a:srcRect l="13909" t="14507" r="14242" b="28002"/>
            <a:stretch/>
          </p:blipFill>
          <p:spPr>
            <a:xfrm>
              <a:off x="-95492" y="6128"/>
              <a:ext cx="1332892" cy="634061"/>
            </a:xfrm>
            <a:prstGeom prst="rect">
              <a:avLst/>
            </a:prstGeom>
          </p:spPr>
        </p:pic>
        <p:sp>
          <p:nvSpPr>
            <p:cNvPr id="14" name="CasellaDiTesto 13">
              <a:extLst>
                <a:ext uri="{FF2B5EF4-FFF2-40B4-BE49-F238E27FC236}">
                  <a16:creationId xmlns:a16="http://schemas.microsoft.com/office/drawing/2014/main" id="{559ECDBF-3A17-D84C-BE73-F65B9455C000}"/>
                </a:ext>
              </a:extLst>
            </p:cNvPr>
            <p:cNvSpPr txBox="1"/>
            <p:nvPr/>
          </p:nvSpPr>
          <p:spPr>
            <a:xfrm>
              <a:off x="959099" y="30770"/>
              <a:ext cx="2399938" cy="584775"/>
            </a:xfrm>
            <a:prstGeom prst="rect">
              <a:avLst/>
            </a:prstGeom>
            <a:noFill/>
          </p:spPr>
          <p:txBody>
            <a:bodyPr wrap="square" rtlCol="0">
              <a:spAutoFit/>
            </a:bodyPr>
            <a:lstStyle/>
            <a:p>
              <a:r>
                <a:rPr lang="en-GB" sz="1600" dirty="0" err="1">
                  <a:solidFill>
                    <a:srgbClr val="002060"/>
                  </a:solidFill>
                  <a:latin typeface="Avenir Next" panose="020B0503020202020204" pitchFamily="34" charset="0"/>
                </a:rPr>
                <a:t>Istituto</a:t>
              </a:r>
              <a:r>
                <a:rPr lang="en-GB" sz="1600" dirty="0">
                  <a:solidFill>
                    <a:srgbClr val="002060"/>
                  </a:solidFill>
                  <a:latin typeface="Avenir Next" panose="020B0503020202020204" pitchFamily="34" charset="0"/>
                </a:rPr>
                <a:t> Nazionale</a:t>
              </a:r>
            </a:p>
            <a:p>
              <a:r>
                <a:rPr lang="en-GB" sz="1600" dirty="0">
                  <a:solidFill>
                    <a:srgbClr val="002060"/>
                  </a:solidFill>
                  <a:latin typeface="Avenir Next" panose="020B0503020202020204" pitchFamily="34" charset="0"/>
                </a:rPr>
                <a:t>di </a:t>
              </a:r>
              <a:r>
                <a:rPr lang="en-GB" sz="1600" dirty="0" err="1">
                  <a:solidFill>
                    <a:srgbClr val="002060"/>
                  </a:solidFill>
                  <a:latin typeface="Avenir Next" panose="020B0503020202020204" pitchFamily="34" charset="0"/>
                </a:rPr>
                <a:t>Fisica</a:t>
              </a:r>
              <a:r>
                <a:rPr lang="en-GB" sz="1600" dirty="0">
                  <a:solidFill>
                    <a:srgbClr val="002060"/>
                  </a:solidFill>
                  <a:latin typeface="Avenir Next" panose="020B0503020202020204" pitchFamily="34" charset="0"/>
                </a:rPr>
                <a:t> </a:t>
              </a:r>
              <a:r>
                <a:rPr lang="en-GB" sz="1600" dirty="0" err="1">
                  <a:solidFill>
                    <a:srgbClr val="002060"/>
                  </a:solidFill>
                  <a:latin typeface="Avenir Next" panose="020B0503020202020204" pitchFamily="34" charset="0"/>
                </a:rPr>
                <a:t>Nucleare</a:t>
              </a:r>
              <a:endParaRPr lang="en-GB" sz="1600" dirty="0">
                <a:solidFill>
                  <a:srgbClr val="002060"/>
                </a:solidFill>
                <a:latin typeface="Avenir Next" panose="020B0503020202020204" pitchFamily="34" charset="0"/>
              </a:endParaRPr>
            </a:p>
          </p:txBody>
        </p:sp>
      </p:grpSp>
    </p:spTree>
    <p:extLst>
      <p:ext uri="{BB962C8B-B14F-4D97-AF65-F5344CB8AC3E}">
        <p14:creationId xmlns:p14="http://schemas.microsoft.com/office/powerpoint/2010/main" val="242531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61" fill="hold"/>
                                        <p:tgtEl>
                                          <p:spTgt spid="11"/>
                                        </p:tgtEl>
                                      </p:cBhvr>
                                    </p:cmd>
                                  </p:childTnLst>
                                </p:cTn>
                              </p:par>
                            </p:childTnLst>
                          </p:cTn>
                        </p:par>
                        <p:par>
                          <p:cTn id="7" fill="hold">
                            <p:stCondLst>
                              <p:cond delay="10161"/>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6" repeatCount="indefinite" fill="remove" display="0">
                  <p:stCondLst>
                    <p:cond delay="indefinite"/>
                  </p:stCondLst>
                </p:cTn>
                <p:tgtEl>
                  <p:spTgt spid="11"/>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BF5FC-2C90-B3DD-A9B0-DFBF0F98EAB9}"/>
              </a:ext>
            </a:extLst>
          </p:cNvPr>
          <p:cNvSpPr txBox="1"/>
          <p:nvPr/>
        </p:nvSpPr>
        <p:spPr>
          <a:xfrm>
            <a:off x="3937471" y="524678"/>
            <a:ext cx="4317055" cy="707886"/>
          </a:xfrm>
          <a:prstGeom prst="rect">
            <a:avLst/>
          </a:prstGeom>
          <a:noFill/>
        </p:spPr>
        <p:txBody>
          <a:bodyPr wrap="square">
            <a:spAutoFit/>
          </a:bodyPr>
          <a:lstStyle/>
          <a:p>
            <a:r>
              <a:rPr lang="en-US" sz="4000" b="1" dirty="0"/>
              <a:t>Production of </a:t>
            </a:r>
            <a:r>
              <a:rPr lang="en-US" sz="4000" b="1" baseline="30000" dirty="0"/>
              <a:t>45</a:t>
            </a:r>
            <a:r>
              <a:rPr lang="en-US" sz="4000" b="1" dirty="0"/>
              <a:t>Ca </a:t>
            </a:r>
            <a:endParaRPr lang="en-CN" sz="4000" b="1" dirty="0"/>
          </a:p>
        </p:txBody>
      </p:sp>
      <p:pic>
        <p:nvPicPr>
          <p:cNvPr id="7" name="Picture 2" descr="ESA - ESRF and ILL in Grenoble, France">
            <a:extLst>
              <a:ext uri="{FF2B5EF4-FFF2-40B4-BE49-F238E27FC236}">
                <a16:creationId xmlns:a16="http://schemas.microsoft.com/office/drawing/2014/main" id="{39F56CF0-AF92-71E5-41AC-CEF7B2B60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6629" y="3059182"/>
            <a:ext cx="2512854" cy="12725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6BC47E-7506-ABA7-8E83-3EDB1C66B2B3}"/>
              </a:ext>
            </a:extLst>
          </p:cNvPr>
          <p:cNvSpPr txBox="1"/>
          <p:nvPr/>
        </p:nvSpPr>
        <p:spPr>
          <a:xfrm>
            <a:off x="528089" y="1752311"/>
            <a:ext cx="3768147" cy="461665"/>
          </a:xfrm>
          <a:prstGeom prst="rect">
            <a:avLst/>
          </a:prstGeom>
          <a:noFill/>
        </p:spPr>
        <p:txBody>
          <a:bodyPr wrap="none" rtlCol="0">
            <a:spAutoFit/>
          </a:bodyPr>
          <a:lstStyle/>
          <a:p>
            <a:r>
              <a:rPr lang="en-ES" sz="2400" baseline="30000"/>
              <a:t>44</a:t>
            </a:r>
            <a:r>
              <a:rPr lang="en-ES" sz="2400"/>
              <a:t>Ca</a:t>
            </a:r>
            <a:r>
              <a:rPr lang="en-US" sz="2400" dirty="0"/>
              <a:t> enriched in</a:t>
            </a:r>
            <a:r>
              <a:rPr lang="en-ES" sz="2400"/>
              <a:t> </a:t>
            </a:r>
            <a:r>
              <a:rPr lang="en-ES" sz="2400" baseline="30000"/>
              <a:t>44</a:t>
            </a:r>
            <a:r>
              <a:rPr lang="en-ES" sz="2400"/>
              <a:t>Ca (</a:t>
            </a:r>
            <a:r>
              <a:rPr lang="it-IT" sz="2400" dirty="0" err="1"/>
              <a:t>stable</a:t>
            </a:r>
            <a:r>
              <a:rPr lang="en-ES" sz="2400"/>
              <a:t>)</a:t>
            </a:r>
          </a:p>
        </p:txBody>
      </p:sp>
      <p:pic>
        <p:nvPicPr>
          <p:cNvPr id="10" name="Picture 6" descr="The Paul Scherrer Institute – PSI – Association of European-level Research  Infrastructure Facilities">
            <a:extLst>
              <a:ext uri="{FF2B5EF4-FFF2-40B4-BE49-F238E27FC236}">
                <a16:creationId xmlns:a16="http://schemas.microsoft.com/office/drawing/2014/main" id="{4028E6C9-D41E-584C-76C0-E799D6F3394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11949" y="3048517"/>
            <a:ext cx="2755238" cy="12725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E232A55-8F8F-DB9E-8559-30237CF07217}"/>
              </a:ext>
            </a:extLst>
          </p:cNvPr>
          <p:cNvSpPr txBox="1"/>
          <p:nvPr/>
        </p:nvSpPr>
        <p:spPr>
          <a:xfrm>
            <a:off x="4805572" y="1770919"/>
            <a:ext cx="3854132" cy="461665"/>
          </a:xfrm>
          <a:prstGeom prst="rect">
            <a:avLst/>
          </a:prstGeom>
          <a:noFill/>
        </p:spPr>
        <p:txBody>
          <a:bodyPr wrap="none" rtlCol="0">
            <a:spAutoFit/>
          </a:bodyPr>
          <a:lstStyle/>
          <a:p>
            <a:r>
              <a:rPr lang="en-ES" sz="2400" baseline="30000"/>
              <a:t>45</a:t>
            </a:r>
            <a:r>
              <a:rPr lang="en-ES" sz="2400"/>
              <a:t>Ca</a:t>
            </a:r>
            <a:r>
              <a:rPr lang="en-US" sz="2400" dirty="0"/>
              <a:t>, </a:t>
            </a:r>
            <a:r>
              <a:rPr lang="en-US" sz="2400" baseline="30000" dirty="0"/>
              <a:t>41</a:t>
            </a:r>
            <a:r>
              <a:rPr lang="en-US" sz="2400" dirty="0"/>
              <a:t>Ca</a:t>
            </a:r>
            <a:r>
              <a:rPr lang="en-ES" sz="2400"/>
              <a:t> </a:t>
            </a:r>
            <a:r>
              <a:rPr lang="it-IT" sz="2400" dirty="0"/>
              <a:t>and </a:t>
            </a:r>
            <a:r>
              <a:rPr lang="it-IT" sz="2400" dirty="0" err="1"/>
              <a:t>other</a:t>
            </a:r>
            <a:r>
              <a:rPr lang="it-IT" sz="2400" dirty="0"/>
              <a:t> </a:t>
            </a:r>
            <a:r>
              <a:rPr lang="it-IT" sz="2400" dirty="0" err="1"/>
              <a:t>isotopes</a:t>
            </a:r>
            <a:r>
              <a:rPr lang="en-ES" sz="2400"/>
              <a:t> </a:t>
            </a:r>
            <a:endParaRPr lang="en-ES" sz="2400" dirty="0"/>
          </a:p>
        </p:txBody>
      </p:sp>
      <p:sp>
        <p:nvSpPr>
          <p:cNvPr id="18" name="TextBox 17">
            <a:extLst>
              <a:ext uri="{FF2B5EF4-FFF2-40B4-BE49-F238E27FC236}">
                <a16:creationId xmlns:a16="http://schemas.microsoft.com/office/drawing/2014/main" id="{0774798C-C2DA-4549-1DE6-6E43BE71B260}"/>
              </a:ext>
            </a:extLst>
          </p:cNvPr>
          <p:cNvSpPr txBox="1"/>
          <p:nvPr/>
        </p:nvSpPr>
        <p:spPr>
          <a:xfrm>
            <a:off x="7538147" y="4503627"/>
            <a:ext cx="3081293" cy="1200329"/>
          </a:xfrm>
          <a:prstGeom prst="rect">
            <a:avLst/>
          </a:prstGeom>
          <a:noFill/>
        </p:spPr>
        <p:txBody>
          <a:bodyPr wrap="none" rtlCol="0">
            <a:spAutoFit/>
          </a:bodyPr>
          <a:lstStyle/>
          <a:p>
            <a:r>
              <a:rPr lang="en-US" sz="2400" b="1" kern="0" dirty="0">
                <a:effectLst/>
                <a:latin typeface="CalistoMT"/>
                <a:ea typeface="Times New Roman" panose="02020603050405020304" pitchFamily="18" charset="0"/>
                <a:cs typeface="Times New Roman" panose="02020603050405020304" pitchFamily="18" charset="0"/>
              </a:rPr>
              <a:t>centrifugal separation,</a:t>
            </a:r>
          </a:p>
          <a:p>
            <a:r>
              <a:rPr lang="en-US" sz="2400" b="1" kern="0" dirty="0">
                <a:effectLst/>
                <a:latin typeface="CalistoMT"/>
                <a:ea typeface="Times New Roman" panose="02020603050405020304" pitchFamily="18" charset="0"/>
                <a:cs typeface="Times New Roman" panose="02020603050405020304" pitchFamily="18" charset="0"/>
              </a:rPr>
              <a:t>mass spectrometers</a:t>
            </a:r>
          </a:p>
          <a:p>
            <a:r>
              <a:rPr lang="en-US" sz="2400" b="1" kern="0" dirty="0">
                <a:latin typeface="CalistoMT"/>
                <a:ea typeface="Times New Roman" panose="02020603050405020304" pitchFamily="18" charset="0"/>
                <a:cs typeface="Times New Roman" panose="02020603050405020304" pitchFamily="18" charset="0"/>
              </a:rPr>
              <a:t>… </a:t>
            </a:r>
            <a:r>
              <a:rPr lang="en-US" sz="2400" b="1" kern="0" dirty="0">
                <a:effectLst/>
                <a:latin typeface="CalistoMT"/>
                <a:ea typeface="Times New Roman" panose="02020603050405020304" pitchFamily="18" charset="0"/>
                <a:cs typeface="Times New Roman" panose="02020603050405020304" pitchFamily="18" charset="0"/>
              </a:rPr>
              <a:t> </a:t>
            </a:r>
            <a:endParaRPr lang="en-CN" sz="2400" b="1" dirty="0"/>
          </a:p>
        </p:txBody>
      </p:sp>
      <p:sp>
        <p:nvSpPr>
          <p:cNvPr id="20" name="TextBox 19">
            <a:extLst>
              <a:ext uri="{FF2B5EF4-FFF2-40B4-BE49-F238E27FC236}">
                <a16:creationId xmlns:a16="http://schemas.microsoft.com/office/drawing/2014/main" id="{F23179E0-5B38-E4C9-95FE-474A9AA40F58}"/>
              </a:ext>
            </a:extLst>
          </p:cNvPr>
          <p:cNvSpPr txBox="1"/>
          <p:nvPr/>
        </p:nvSpPr>
        <p:spPr>
          <a:xfrm>
            <a:off x="1289391" y="5962915"/>
            <a:ext cx="9613216" cy="461665"/>
          </a:xfrm>
          <a:prstGeom prst="rect">
            <a:avLst/>
          </a:prstGeom>
          <a:solidFill>
            <a:srgbClr val="FFFFFF">
              <a:alpha val="70000"/>
            </a:srgbClr>
          </a:solidFill>
        </p:spPr>
        <p:txBody>
          <a:bodyPr wrap="square">
            <a:spAutoFit/>
          </a:bodyPr>
          <a:lstStyle/>
          <a:p>
            <a:r>
              <a:rPr lang="en-US" sz="2400" kern="0" dirty="0">
                <a:effectLst/>
                <a:latin typeface="Helvetica" pitchFamily="2" charset="0"/>
                <a:ea typeface="Times New Roman" panose="02020603050405020304" pitchFamily="18" charset="0"/>
                <a:cs typeface="Times New Roman" panose="02020603050405020304" pitchFamily="18" charset="0"/>
              </a:rPr>
              <a:t>It’s</a:t>
            </a:r>
            <a:r>
              <a:rPr lang="en-US" sz="2400" kern="0" dirty="0">
                <a:solidFill>
                  <a:srgbClr val="FF0000"/>
                </a:solidFill>
                <a:effectLst/>
                <a:latin typeface="Helvetica" pitchFamily="2" charset="0"/>
                <a:ea typeface="Times New Roman" panose="02020603050405020304" pitchFamily="18" charset="0"/>
                <a:cs typeface="Times New Roman" panose="02020603050405020304" pitchFamily="18" charset="0"/>
              </a:rPr>
              <a:t> difficult </a:t>
            </a:r>
            <a:r>
              <a:rPr lang="en-US" sz="2400" kern="0" dirty="0">
                <a:effectLst/>
                <a:latin typeface="Helvetica" pitchFamily="2" charset="0"/>
                <a:ea typeface="Times New Roman" panose="02020603050405020304" pitchFamily="18" charset="0"/>
                <a:cs typeface="Times New Roman" panose="02020603050405020304" pitchFamily="18" charset="0"/>
              </a:rPr>
              <a:t>and </a:t>
            </a:r>
            <a:r>
              <a:rPr lang="en-US" sz="2400" kern="0" dirty="0">
                <a:solidFill>
                  <a:srgbClr val="FF0000"/>
                </a:solidFill>
                <a:effectLst/>
                <a:latin typeface="Helvetica" pitchFamily="2" charset="0"/>
                <a:ea typeface="Times New Roman" panose="02020603050405020304" pitchFamily="18" charset="0"/>
                <a:cs typeface="Times New Roman" panose="02020603050405020304" pitchFamily="18" charset="0"/>
              </a:rPr>
              <a:t>expensive</a:t>
            </a:r>
            <a:r>
              <a:rPr lang="en-US" sz="2400" kern="0" dirty="0">
                <a:effectLst/>
                <a:latin typeface="Helvetica" pitchFamily="2" charset="0"/>
                <a:ea typeface="Times New Roman" panose="02020603050405020304" pitchFamily="18" charset="0"/>
                <a:cs typeface="Times New Roman" panose="02020603050405020304" pitchFamily="18" charset="0"/>
              </a:rPr>
              <a:t> to separate from the unstable isotope </a:t>
            </a:r>
            <a:r>
              <a:rPr lang="en-US" sz="2400" kern="0" baseline="30000" dirty="0">
                <a:effectLst/>
                <a:latin typeface="Helvetica" pitchFamily="2" charset="0"/>
                <a:ea typeface="Times New Roman" panose="02020603050405020304" pitchFamily="18" charset="0"/>
                <a:cs typeface="Times New Roman" panose="02020603050405020304" pitchFamily="18" charset="0"/>
              </a:rPr>
              <a:t>41</a:t>
            </a:r>
            <a:r>
              <a:rPr lang="en-US" sz="2400" kern="0" dirty="0">
                <a:effectLst/>
                <a:latin typeface="Helvetica" pitchFamily="2" charset="0"/>
                <a:ea typeface="Times New Roman" panose="02020603050405020304" pitchFamily="18" charset="0"/>
                <a:cs typeface="Times New Roman" panose="02020603050405020304" pitchFamily="18" charset="0"/>
              </a:rPr>
              <a:t>Ca</a:t>
            </a:r>
            <a:r>
              <a:rPr lang="en-CN" sz="2400" dirty="0">
                <a:effectLst/>
                <a:latin typeface="Helvetica" pitchFamily="2" charset="0"/>
              </a:rPr>
              <a:t> </a:t>
            </a:r>
            <a:endParaRPr lang="en-CN" sz="2400" dirty="0">
              <a:latin typeface="Helvetica" pitchFamily="2" charset="0"/>
            </a:endParaRPr>
          </a:p>
        </p:txBody>
      </p:sp>
      <p:sp>
        <p:nvSpPr>
          <p:cNvPr id="24" name="TextBox 23">
            <a:extLst>
              <a:ext uri="{FF2B5EF4-FFF2-40B4-BE49-F238E27FC236}">
                <a16:creationId xmlns:a16="http://schemas.microsoft.com/office/drawing/2014/main" id="{C034B008-473A-374F-C7E3-3205D105A14B}"/>
              </a:ext>
            </a:extLst>
          </p:cNvPr>
          <p:cNvSpPr txBox="1"/>
          <p:nvPr/>
        </p:nvSpPr>
        <p:spPr>
          <a:xfrm>
            <a:off x="10087196" y="1737797"/>
            <a:ext cx="772969" cy="461665"/>
          </a:xfrm>
          <a:prstGeom prst="rect">
            <a:avLst/>
          </a:prstGeom>
          <a:noFill/>
        </p:spPr>
        <p:txBody>
          <a:bodyPr wrap="none" rtlCol="0">
            <a:spAutoFit/>
          </a:bodyPr>
          <a:lstStyle/>
          <a:p>
            <a:r>
              <a:rPr lang="en-ES" sz="2400" baseline="30000"/>
              <a:t>45</a:t>
            </a:r>
            <a:r>
              <a:rPr lang="en-ES" sz="2400"/>
              <a:t>Ca </a:t>
            </a:r>
            <a:endParaRPr lang="en-ES" sz="2400" dirty="0"/>
          </a:p>
        </p:txBody>
      </p:sp>
      <p:sp>
        <p:nvSpPr>
          <p:cNvPr id="25" name="Right Arrow 24">
            <a:extLst>
              <a:ext uri="{FF2B5EF4-FFF2-40B4-BE49-F238E27FC236}">
                <a16:creationId xmlns:a16="http://schemas.microsoft.com/office/drawing/2014/main" id="{6B11901B-2B55-4312-EADD-D692A1BC978D}"/>
              </a:ext>
            </a:extLst>
          </p:cNvPr>
          <p:cNvSpPr/>
          <p:nvPr/>
        </p:nvSpPr>
        <p:spPr>
          <a:xfrm rot="2251515">
            <a:off x="2709129" y="2583009"/>
            <a:ext cx="978408" cy="143562"/>
          </a:xfrm>
          <a:prstGeom prst="rightArrow">
            <a:avLst>
              <a:gd name="adj1" fmla="val 59119"/>
              <a:gd name="adj2" fmla="val 236283"/>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Right Arrow 25">
            <a:extLst>
              <a:ext uri="{FF2B5EF4-FFF2-40B4-BE49-F238E27FC236}">
                <a16:creationId xmlns:a16="http://schemas.microsoft.com/office/drawing/2014/main" id="{F33C77C5-5A2A-555F-E9E3-9B7AE5654D05}"/>
              </a:ext>
            </a:extLst>
          </p:cNvPr>
          <p:cNvSpPr/>
          <p:nvPr/>
        </p:nvSpPr>
        <p:spPr>
          <a:xfrm rot="19323590">
            <a:off x="4549967" y="2489846"/>
            <a:ext cx="978408" cy="143562"/>
          </a:xfrm>
          <a:prstGeom prst="rightArrow">
            <a:avLst>
              <a:gd name="adj1" fmla="val 59119"/>
              <a:gd name="adj2" fmla="val 236283"/>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Right Arrow 26">
            <a:extLst>
              <a:ext uri="{FF2B5EF4-FFF2-40B4-BE49-F238E27FC236}">
                <a16:creationId xmlns:a16="http://schemas.microsoft.com/office/drawing/2014/main" id="{CE6AD720-A3EB-5640-4BDD-B019C246CD51}"/>
              </a:ext>
            </a:extLst>
          </p:cNvPr>
          <p:cNvSpPr/>
          <p:nvPr/>
        </p:nvSpPr>
        <p:spPr>
          <a:xfrm rot="2251515">
            <a:off x="7200565" y="2551661"/>
            <a:ext cx="978408" cy="143562"/>
          </a:xfrm>
          <a:prstGeom prst="rightArrow">
            <a:avLst>
              <a:gd name="adj1" fmla="val 59119"/>
              <a:gd name="adj2" fmla="val 236283"/>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8" name="Right Arrow 27">
            <a:extLst>
              <a:ext uri="{FF2B5EF4-FFF2-40B4-BE49-F238E27FC236}">
                <a16:creationId xmlns:a16="http://schemas.microsoft.com/office/drawing/2014/main" id="{687D2CE6-93E9-E001-A8EE-F623610ED0B2}"/>
              </a:ext>
            </a:extLst>
          </p:cNvPr>
          <p:cNvSpPr/>
          <p:nvPr/>
        </p:nvSpPr>
        <p:spPr>
          <a:xfrm rot="19323590">
            <a:off x="9348036" y="2489847"/>
            <a:ext cx="978408" cy="143562"/>
          </a:xfrm>
          <a:prstGeom prst="rightArrow">
            <a:avLst>
              <a:gd name="adj1" fmla="val 59119"/>
              <a:gd name="adj2" fmla="val 236283"/>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9" name="TextBox 28">
            <a:extLst>
              <a:ext uri="{FF2B5EF4-FFF2-40B4-BE49-F238E27FC236}">
                <a16:creationId xmlns:a16="http://schemas.microsoft.com/office/drawing/2014/main" id="{6F96A3BF-2C31-6342-13DF-BCB7E92A388C}"/>
              </a:ext>
            </a:extLst>
          </p:cNvPr>
          <p:cNvSpPr txBox="1"/>
          <p:nvPr/>
        </p:nvSpPr>
        <p:spPr>
          <a:xfrm>
            <a:off x="2685991" y="4900430"/>
            <a:ext cx="2674130" cy="461665"/>
          </a:xfrm>
          <a:prstGeom prst="rect">
            <a:avLst/>
          </a:prstGeom>
          <a:noFill/>
        </p:spPr>
        <p:txBody>
          <a:bodyPr wrap="none" rtlCol="0">
            <a:spAutoFit/>
          </a:bodyPr>
          <a:lstStyle/>
          <a:p>
            <a:r>
              <a:rPr lang="en-US" sz="2400" b="1" kern="0" dirty="0">
                <a:latin typeface="CalistoMT"/>
                <a:cs typeface="Times New Roman" panose="02020603050405020304" pitchFamily="18" charset="0"/>
              </a:rPr>
              <a:t>Neutron irradiation</a:t>
            </a:r>
            <a:endParaRPr lang="en-CN" sz="2400" b="1" dirty="0"/>
          </a:p>
        </p:txBody>
      </p:sp>
    </p:spTree>
    <p:extLst>
      <p:ext uri="{BB962C8B-B14F-4D97-AF65-F5344CB8AC3E}">
        <p14:creationId xmlns:p14="http://schemas.microsoft.com/office/powerpoint/2010/main" val="348211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85B33D-BE36-2AC3-97AB-E5A129B18442}"/>
              </a:ext>
            </a:extLst>
          </p:cNvPr>
          <p:cNvSpPr txBox="1"/>
          <p:nvPr/>
        </p:nvSpPr>
        <p:spPr>
          <a:xfrm>
            <a:off x="413145" y="274797"/>
            <a:ext cx="11228908" cy="584775"/>
          </a:xfrm>
          <a:prstGeom prst="rect">
            <a:avLst/>
          </a:prstGeom>
          <a:noFill/>
        </p:spPr>
        <p:txBody>
          <a:bodyPr wrap="none" rtlCol="0">
            <a:spAutoFit/>
          </a:bodyPr>
          <a:lstStyle/>
          <a:p>
            <a:r>
              <a:rPr lang="en-CN" sz="3200" b="1" baseline="30000" dirty="0"/>
              <a:t>45</a:t>
            </a:r>
            <a:r>
              <a:rPr lang="en-CN" sz="3200" b="1" dirty="0"/>
              <a:t>Sc</a:t>
            </a:r>
            <a:r>
              <a:rPr lang="en-US" sz="3200" b="1" dirty="0"/>
              <a:t>(</a:t>
            </a:r>
            <a:r>
              <a:rPr lang="en-US" sz="3200" b="1" dirty="0" err="1"/>
              <a:t>n,p</a:t>
            </a:r>
            <a:r>
              <a:rPr lang="en-US" sz="3200" b="1" dirty="0"/>
              <a:t>)</a:t>
            </a:r>
            <a:r>
              <a:rPr lang="en-US" sz="3200" b="1" baseline="30000" dirty="0"/>
              <a:t>45</a:t>
            </a:r>
            <a:r>
              <a:rPr lang="en-US" sz="3200" b="1" dirty="0"/>
              <a:t>Ca reaction: A new concept to produce the radiotracer </a:t>
            </a:r>
            <a:endParaRPr lang="en-CN" sz="3200" b="1" dirty="0"/>
          </a:p>
        </p:txBody>
      </p:sp>
      <p:sp>
        <p:nvSpPr>
          <p:cNvPr id="9" name="TextBox 8">
            <a:extLst>
              <a:ext uri="{FF2B5EF4-FFF2-40B4-BE49-F238E27FC236}">
                <a16:creationId xmlns:a16="http://schemas.microsoft.com/office/drawing/2014/main" id="{EA3528E2-345A-2066-54F6-8B6B306FCBE7}"/>
              </a:ext>
            </a:extLst>
          </p:cNvPr>
          <p:cNvSpPr txBox="1"/>
          <p:nvPr/>
        </p:nvSpPr>
        <p:spPr>
          <a:xfrm>
            <a:off x="1236175" y="1134369"/>
            <a:ext cx="10955825" cy="1800493"/>
          </a:xfrm>
          <a:prstGeom prst="rect">
            <a:avLst/>
          </a:prstGeom>
          <a:noFill/>
        </p:spPr>
        <p:txBody>
          <a:bodyPr wrap="square">
            <a:spAutoFit/>
          </a:bodyPr>
          <a:lstStyle/>
          <a:p>
            <a:r>
              <a:rPr lang="en-US" sz="2400" dirty="0">
                <a:effectLst/>
                <a:latin typeface="CalisMTBol"/>
                <a:ea typeface="Calibri" panose="020F0502020204030204" pitchFamily="34" charset="0"/>
                <a:cs typeface="Times New Roman" panose="02020603050405020304" pitchFamily="18" charset="0"/>
              </a:rPr>
              <a:t>Sc target placed inside or near the target area at Radioactive Ion Beam Facilities, leveraging</a:t>
            </a:r>
            <a:r>
              <a:rPr lang="en-US" sz="2400" dirty="0">
                <a:latin typeface="CalisMTBol"/>
                <a:ea typeface="Calibri" panose="020F0502020204030204" pitchFamily="34" charset="0"/>
                <a:cs typeface="Times New Roman" panose="02020603050405020304" pitchFamily="18" charset="0"/>
              </a:rPr>
              <a:t> </a:t>
            </a:r>
            <a:r>
              <a:rPr lang="en-US" sz="2400" dirty="0">
                <a:effectLst/>
                <a:latin typeface="CalisMTBol"/>
                <a:ea typeface="Calibri" panose="020F0502020204030204" pitchFamily="34" charset="0"/>
                <a:cs typeface="Times New Roman" panose="02020603050405020304" pitchFamily="18" charset="0"/>
              </a:rPr>
              <a:t>the (</a:t>
            </a:r>
            <a:r>
              <a:rPr lang="en-US" sz="2400" dirty="0" err="1">
                <a:effectLst/>
                <a:latin typeface="CalisMTBol"/>
                <a:ea typeface="Calibri" panose="020F0502020204030204" pitchFamily="34" charset="0"/>
                <a:cs typeface="Times New Roman" panose="02020603050405020304" pitchFamily="18" charset="0"/>
              </a:rPr>
              <a:t>n,p</a:t>
            </a:r>
            <a:r>
              <a:rPr lang="en-US" sz="2400" dirty="0">
                <a:effectLst/>
                <a:latin typeface="CalisMTBol"/>
                <a:ea typeface="Calibri" panose="020F0502020204030204" pitchFamily="34" charset="0"/>
                <a:cs typeface="Times New Roman" panose="02020603050405020304" pitchFamily="18" charset="0"/>
              </a:rPr>
              <a:t>) nuclear reaction for isotopic production</a:t>
            </a:r>
          </a:p>
          <a:p>
            <a:pPr marL="342900" indent="-342900">
              <a:spcBef>
                <a:spcPts val="600"/>
              </a:spcBef>
              <a:spcAft>
                <a:spcPts val="600"/>
              </a:spcAft>
              <a:buFont typeface="Wingdings" pitchFamily="2" charset="2"/>
              <a:buChar char="ü"/>
            </a:pPr>
            <a:r>
              <a:rPr lang="en-US" sz="2400" b="1" kern="0" dirty="0">
                <a:latin typeface="CalistoMT"/>
                <a:ea typeface="Times New Roman" panose="02020603050405020304" pitchFamily="18" charset="0"/>
                <a:cs typeface="Times New Roman" panose="02020603050405020304" pitchFamily="18" charset="0"/>
              </a:rPr>
              <a:t>Only stable Ca isotope created except </a:t>
            </a:r>
            <a:r>
              <a:rPr lang="en-US" sz="2400" b="1" kern="0" baseline="30000" dirty="0">
                <a:latin typeface="CalistoMT"/>
                <a:ea typeface="Times New Roman" panose="02020603050405020304" pitchFamily="18" charset="0"/>
                <a:cs typeface="Times New Roman" panose="02020603050405020304" pitchFamily="18" charset="0"/>
              </a:rPr>
              <a:t>45</a:t>
            </a:r>
            <a:r>
              <a:rPr lang="en-US" sz="2400" b="1" kern="0" dirty="0">
                <a:latin typeface="CalistoMT"/>
                <a:ea typeface="Times New Roman" panose="02020603050405020304" pitchFamily="18" charset="0"/>
                <a:cs typeface="Times New Roman" panose="02020603050405020304" pitchFamily="18" charset="0"/>
              </a:rPr>
              <a:t>Ca</a:t>
            </a:r>
            <a:r>
              <a:rPr lang="en-US" sz="2400" b="1" kern="0" dirty="0">
                <a:effectLst/>
                <a:latin typeface="CalistoMT"/>
                <a:ea typeface="Times New Roman" panose="02020603050405020304" pitchFamily="18" charset="0"/>
                <a:cs typeface="Times New Roman" panose="02020603050405020304" pitchFamily="18" charset="0"/>
              </a:rPr>
              <a:t> </a:t>
            </a:r>
          </a:p>
          <a:p>
            <a:pPr marL="342900" indent="-342900">
              <a:spcBef>
                <a:spcPts val="600"/>
              </a:spcBef>
              <a:spcAft>
                <a:spcPts val="600"/>
              </a:spcAft>
              <a:buFont typeface="Wingdings" pitchFamily="2" charset="2"/>
              <a:buChar char="ü"/>
            </a:pPr>
            <a:r>
              <a:rPr lang="en-US" sz="2400" b="1" kern="0" dirty="0">
                <a:effectLst/>
                <a:latin typeface="CalistoMT"/>
                <a:ea typeface="Times New Roman" panose="02020603050405020304" pitchFamily="18" charset="0"/>
                <a:cs typeface="Times New Roman" panose="02020603050405020304" pitchFamily="18" charset="0"/>
              </a:rPr>
              <a:t>chemically separate isotopes with different Z</a:t>
            </a:r>
          </a:p>
        </p:txBody>
      </p:sp>
      <p:pic>
        <p:nvPicPr>
          <p:cNvPr id="16" name="Picture 15">
            <a:extLst>
              <a:ext uri="{FF2B5EF4-FFF2-40B4-BE49-F238E27FC236}">
                <a16:creationId xmlns:a16="http://schemas.microsoft.com/office/drawing/2014/main" id="{ABE6D749-0A3D-5B44-482E-59CAA3E26D2E}"/>
              </a:ext>
            </a:extLst>
          </p:cNvPr>
          <p:cNvPicPr>
            <a:picLocks noChangeAspect="1"/>
          </p:cNvPicPr>
          <p:nvPr/>
        </p:nvPicPr>
        <p:blipFill>
          <a:blip r:embed="rId3"/>
          <a:srcRect l="-50" t="-132"/>
          <a:stretch/>
        </p:blipFill>
        <p:spPr>
          <a:xfrm>
            <a:off x="413145" y="3095079"/>
            <a:ext cx="11365709" cy="3762921"/>
          </a:xfrm>
          <a:prstGeom prst="rect">
            <a:avLst/>
          </a:prstGeom>
        </p:spPr>
      </p:pic>
    </p:spTree>
    <p:extLst>
      <p:ext uri="{BB962C8B-B14F-4D97-AF65-F5344CB8AC3E}">
        <p14:creationId xmlns:p14="http://schemas.microsoft.com/office/powerpoint/2010/main" val="1050553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9037E-985D-1C26-69FC-40FC3E99A85D}"/>
              </a:ext>
            </a:extLst>
          </p:cNvPr>
          <p:cNvGrpSpPr/>
          <p:nvPr/>
        </p:nvGrpSpPr>
        <p:grpSpPr>
          <a:xfrm>
            <a:off x="1192868" y="279070"/>
            <a:ext cx="9806264" cy="6299859"/>
            <a:chOff x="1200843" y="0"/>
            <a:chExt cx="10196715" cy="6857999"/>
          </a:xfrm>
        </p:grpSpPr>
        <p:pic>
          <p:nvPicPr>
            <p:cNvPr id="1026" name="Picture 2" descr="Greenhouse gases' effect on climate - U.S. Energy Information  Administration (EIA)">
              <a:extLst>
                <a:ext uri="{FF2B5EF4-FFF2-40B4-BE49-F238E27FC236}">
                  <a16:creationId xmlns:a16="http://schemas.microsoft.com/office/drawing/2014/main" id="{1A2AFC21-A5E8-DB4F-B75E-6F4668FEC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843" y="0"/>
              <a:ext cx="10196715"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9CD892-0770-FF48-9FB4-B7E22C3595D2}"/>
                </a:ext>
              </a:extLst>
            </p:cNvPr>
            <p:cNvSpPr txBox="1"/>
            <p:nvPr/>
          </p:nvSpPr>
          <p:spPr>
            <a:xfrm>
              <a:off x="5791201" y="3595003"/>
              <a:ext cx="1927835" cy="553998"/>
            </a:xfrm>
            <a:prstGeom prst="rect">
              <a:avLst/>
            </a:prstGeom>
            <a:noFill/>
          </p:spPr>
          <p:txBody>
            <a:bodyPr wrap="none" rtlCol="0">
              <a:spAutoFit/>
            </a:bodyPr>
            <a:lstStyle/>
            <a:p>
              <a:r>
                <a:rPr lang="x-none" dirty="0">
                  <a:highlight>
                    <a:srgbClr val="FFFF00"/>
                  </a:highlight>
                </a:rPr>
                <a:t>CO</a:t>
              </a:r>
              <a:r>
                <a:rPr lang="x-none" baseline="-25000" dirty="0">
                  <a:highlight>
                    <a:srgbClr val="FFFF00"/>
                  </a:highlight>
                </a:rPr>
                <a:t>2</a:t>
              </a:r>
              <a:r>
                <a:rPr lang="x-none" dirty="0">
                  <a:highlight>
                    <a:srgbClr val="FFFF00"/>
                  </a:highlight>
                </a:rPr>
                <a:t>+H</a:t>
              </a:r>
              <a:r>
                <a:rPr lang="x-none" baseline="-25000" dirty="0">
                  <a:highlight>
                    <a:srgbClr val="FFFF00"/>
                  </a:highlight>
                </a:rPr>
                <a:t>2</a:t>
              </a:r>
              <a:r>
                <a:rPr lang="x-none" dirty="0">
                  <a:highlight>
                    <a:srgbClr val="FFFF00"/>
                  </a:highlight>
                </a:rPr>
                <a:t>O</a:t>
              </a:r>
              <a:r>
                <a:rPr lang="x-none" dirty="0">
                  <a:highlight>
                    <a:srgbClr val="FFFF00"/>
                  </a:highlight>
                  <a:sym typeface="Wingdings" pitchFamily="2" charset="2"/>
                </a:rPr>
                <a:t>H</a:t>
              </a:r>
              <a:r>
                <a:rPr lang="x-none" baseline="-25000" dirty="0">
                  <a:highlight>
                    <a:srgbClr val="FFFF00"/>
                  </a:highlight>
                  <a:sym typeface="Wingdings" pitchFamily="2" charset="2"/>
                </a:rPr>
                <a:t>2</a:t>
              </a:r>
              <a:r>
                <a:rPr lang="x-none" dirty="0">
                  <a:highlight>
                    <a:srgbClr val="FFFF00"/>
                  </a:highlight>
                  <a:sym typeface="Wingdings" pitchFamily="2" charset="2"/>
                </a:rPr>
                <a:t>CO</a:t>
              </a:r>
              <a:r>
                <a:rPr lang="x-none" baseline="-25000" dirty="0">
                  <a:highlight>
                    <a:srgbClr val="FFFF00"/>
                  </a:highlight>
                  <a:sym typeface="Wingdings" pitchFamily="2" charset="2"/>
                </a:rPr>
                <a:t>3</a:t>
              </a:r>
            </a:p>
            <a:p>
              <a:r>
                <a:rPr lang="x-none" baseline="-25000" dirty="0">
                  <a:highlight>
                    <a:srgbClr val="FFFF00"/>
                  </a:highlight>
                  <a:cs typeface="Arial" panose="020B0604020202020204" pitchFamily="34" charset="0"/>
                  <a:sym typeface="Wingdings" pitchFamily="2" charset="2"/>
                </a:rPr>
                <a:t>Production of Carbonic Acid</a:t>
              </a:r>
              <a:endParaRPr lang="x-none" baseline="-25000" dirty="0">
                <a:highlight>
                  <a:srgbClr val="FFFF00"/>
                </a:highlight>
                <a:cs typeface="Arial" panose="020B0604020202020204" pitchFamily="34" charset="0"/>
              </a:endParaRPr>
            </a:p>
          </p:txBody>
        </p:sp>
        <p:sp>
          <p:nvSpPr>
            <p:cNvPr id="7" name="TextBox 6">
              <a:extLst>
                <a:ext uri="{FF2B5EF4-FFF2-40B4-BE49-F238E27FC236}">
                  <a16:creationId xmlns:a16="http://schemas.microsoft.com/office/drawing/2014/main" id="{F067EF55-F555-AE4F-AEA2-6EB54C7E8350}"/>
                </a:ext>
              </a:extLst>
            </p:cNvPr>
            <p:cNvSpPr txBox="1"/>
            <p:nvPr/>
          </p:nvSpPr>
          <p:spPr>
            <a:xfrm>
              <a:off x="8849360" y="2204720"/>
              <a:ext cx="536878" cy="369332"/>
            </a:xfrm>
            <a:prstGeom prst="rect">
              <a:avLst/>
            </a:prstGeom>
            <a:noFill/>
          </p:spPr>
          <p:txBody>
            <a:bodyPr wrap="none" rtlCol="0">
              <a:spAutoFit/>
            </a:bodyPr>
            <a:lstStyle/>
            <a:p>
              <a:r>
                <a:rPr lang="x-none" dirty="0">
                  <a:highlight>
                    <a:srgbClr val="FFFF00"/>
                  </a:highlight>
                </a:rPr>
                <a:t>CO</a:t>
              </a:r>
              <a:r>
                <a:rPr lang="x-none" baseline="-25000" dirty="0">
                  <a:highlight>
                    <a:srgbClr val="FFFF00"/>
                  </a:highlight>
                </a:rPr>
                <a:t>2</a:t>
              </a:r>
            </a:p>
          </p:txBody>
        </p:sp>
        <p:sp>
          <p:nvSpPr>
            <p:cNvPr id="8" name="TextBox 7">
              <a:extLst>
                <a:ext uri="{FF2B5EF4-FFF2-40B4-BE49-F238E27FC236}">
                  <a16:creationId xmlns:a16="http://schemas.microsoft.com/office/drawing/2014/main" id="{80FCA6E2-CE6F-584D-B2A0-6A3C5918B17D}"/>
                </a:ext>
              </a:extLst>
            </p:cNvPr>
            <p:cNvSpPr txBox="1"/>
            <p:nvPr/>
          </p:nvSpPr>
          <p:spPr>
            <a:xfrm>
              <a:off x="6299201" y="5019040"/>
              <a:ext cx="559769" cy="369332"/>
            </a:xfrm>
            <a:prstGeom prst="rect">
              <a:avLst/>
            </a:prstGeom>
            <a:noFill/>
          </p:spPr>
          <p:txBody>
            <a:bodyPr wrap="none" rtlCol="0">
              <a:spAutoFit/>
            </a:bodyPr>
            <a:lstStyle/>
            <a:p>
              <a:r>
                <a:rPr lang="x-none" dirty="0">
                  <a:highlight>
                    <a:srgbClr val="FFFF00"/>
                  </a:highlight>
                </a:rPr>
                <a:t>H</a:t>
              </a:r>
              <a:r>
                <a:rPr lang="x-none" baseline="-25000" dirty="0">
                  <a:highlight>
                    <a:srgbClr val="FFFF00"/>
                  </a:highlight>
                </a:rPr>
                <a:t>2</a:t>
              </a:r>
              <a:r>
                <a:rPr lang="x-none" dirty="0">
                  <a:highlight>
                    <a:srgbClr val="FFFF00"/>
                  </a:highlight>
                </a:rPr>
                <a:t>O</a:t>
              </a:r>
              <a:endParaRPr lang="x-none" baseline="-25000" dirty="0">
                <a:highlight>
                  <a:srgbClr val="FFFF00"/>
                </a:highlight>
              </a:endParaRPr>
            </a:p>
          </p:txBody>
        </p:sp>
        <p:sp>
          <p:nvSpPr>
            <p:cNvPr id="11" name="TextBox 10">
              <a:extLst>
                <a:ext uri="{FF2B5EF4-FFF2-40B4-BE49-F238E27FC236}">
                  <a16:creationId xmlns:a16="http://schemas.microsoft.com/office/drawing/2014/main" id="{BE8A9025-E316-B243-B6B5-98ACBD085BDC}"/>
                </a:ext>
              </a:extLst>
            </p:cNvPr>
            <p:cNvSpPr txBox="1"/>
            <p:nvPr/>
          </p:nvSpPr>
          <p:spPr>
            <a:xfrm>
              <a:off x="2138680" y="4742042"/>
              <a:ext cx="2638286" cy="584775"/>
            </a:xfrm>
            <a:prstGeom prst="rect">
              <a:avLst/>
            </a:prstGeom>
            <a:noFill/>
          </p:spPr>
          <p:txBody>
            <a:bodyPr wrap="none" rtlCol="0">
              <a:spAutoFit/>
            </a:bodyPr>
            <a:lstStyle/>
            <a:p>
              <a:r>
                <a:rPr lang="x-none" sz="1600" dirty="0">
                  <a:highlight>
                    <a:srgbClr val="00FF00"/>
                  </a:highlight>
                </a:rPr>
                <a:t>CO</a:t>
              </a:r>
              <a:r>
                <a:rPr lang="x-none" sz="1600" baseline="-25000" dirty="0">
                  <a:highlight>
                    <a:srgbClr val="00FF00"/>
                  </a:highlight>
                </a:rPr>
                <a:t>2</a:t>
              </a:r>
              <a:r>
                <a:rPr lang="x-none" sz="1600" dirty="0">
                  <a:highlight>
                    <a:srgbClr val="00FF00"/>
                  </a:highlight>
                </a:rPr>
                <a:t>+2H</a:t>
              </a:r>
              <a:r>
                <a:rPr lang="x-none" sz="1600" baseline="-25000" dirty="0">
                  <a:highlight>
                    <a:srgbClr val="00FF00"/>
                  </a:highlight>
                </a:rPr>
                <a:t>2</a:t>
              </a:r>
              <a:r>
                <a:rPr lang="x-none" sz="1600" dirty="0">
                  <a:highlight>
                    <a:srgbClr val="00FF00"/>
                  </a:highlight>
                </a:rPr>
                <a:t>O</a:t>
              </a:r>
              <a:r>
                <a:rPr lang="x-none" sz="1600" dirty="0">
                  <a:highlight>
                    <a:srgbClr val="00FF00"/>
                  </a:highlight>
                  <a:sym typeface="Wingdings" pitchFamily="2" charset="2"/>
                </a:rPr>
                <a:t>CH</a:t>
              </a:r>
              <a:r>
                <a:rPr lang="x-none" sz="1600" baseline="-25000" dirty="0">
                  <a:highlight>
                    <a:srgbClr val="00FF00"/>
                  </a:highlight>
                  <a:sym typeface="Wingdings" pitchFamily="2" charset="2"/>
                </a:rPr>
                <a:t>2</a:t>
              </a:r>
              <a:r>
                <a:rPr lang="x-none" sz="1600" dirty="0">
                  <a:highlight>
                    <a:srgbClr val="00FF00"/>
                  </a:highlight>
                  <a:sym typeface="Wingdings" pitchFamily="2" charset="2"/>
                </a:rPr>
                <a:t>O + O</a:t>
              </a:r>
              <a:r>
                <a:rPr lang="x-none" sz="1600" baseline="-25000" dirty="0">
                  <a:highlight>
                    <a:srgbClr val="00FF00"/>
                  </a:highlight>
                  <a:sym typeface="Wingdings" pitchFamily="2" charset="2"/>
                </a:rPr>
                <a:t>2</a:t>
              </a:r>
              <a:r>
                <a:rPr lang="x-none" sz="1600" dirty="0">
                  <a:highlight>
                    <a:srgbClr val="00FF00"/>
                  </a:highlight>
                  <a:sym typeface="Wingdings" pitchFamily="2" charset="2"/>
                </a:rPr>
                <a:t>+H</a:t>
              </a:r>
              <a:r>
                <a:rPr lang="x-none" sz="1600" baseline="-25000" dirty="0">
                  <a:highlight>
                    <a:srgbClr val="00FF00"/>
                  </a:highlight>
                  <a:sym typeface="Wingdings" pitchFamily="2" charset="2"/>
                </a:rPr>
                <a:t>2</a:t>
              </a:r>
              <a:r>
                <a:rPr lang="x-none" sz="1600" dirty="0">
                  <a:highlight>
                    <a:srgbClr val="00FF00"/>
                  </a:highlight>
                  <a:sym typeface="Wingdings" pitchFamily="2" charset="2"/>
                </a:rPr>
                <a:t>O</a:t>
              </a:r>
            </a:p>
            <a:p>
              <a:r>
                <a:rPr lang="x-none" sz="1600" dirty="0">
                  <a:highlight>
                    <a:srgbClr val="00FF00"/>
                  </a:highlight>
                  <a:sym typeface="Wingdings" pitchFamily="2" charset="2"/>
                </a:rPr>
                <a:t>(production of carbohidrates)</a:t>
              </a:r>
              <a:endParaRPr lang="x-none" sz="1600" dirty="0">
                <a:highlight>
                  <a:srgbClr val="00FF00"/>
                </a:highlight>
              </a:endParaRPr>
            </a:p>
          </p:txBody>
        </p:sp>
      </p:grpSp>
    </p:spTree>
    <p:extLst>
      <p:ext uri="{BB962C8B-B14F-4D97-AF65-F5344CB8AC3E}">
        <p14:creationId xmlns:p14="http://schemas.microsoft.com/office/powerpoint/2010/main" val="232036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1FCDF6-EAC3-9370-4FE1-0A6176EFE1B0}"/>
              </a:ext>
            </a:extLst>
          </p:cNvPr>
          <p:cNvSpPr txBox="1"/>
          <p:nvPr/>
        </p:nvSpPr>
        <p:spPr>
          <a:xfrm>
            <a:off x="3698482" y="386985"/>
            <a:ext cx="5012911" cy="523220"/>
          </a:xfrm>
          <a:prstGeom prst="rect">
            <a:avLst/>
          </a:prstGeom>
          <a:noFill/>
        </p:spPr>
        <p:txBody>
          <a:bodyPr wrap="none" rtlCol="0">
            <a:spAutoFit/>
          </a:bodyPr>
          <a:lstStyle/>
          <a:p>
            <a:r>
              <a:rPr lang="en-CN" sz="2800" dirty="0">
                <a:latin typeface="Helvetica" pitchFamily="2" charset="0"/>
              </a:rPr>
              <a:t>Cross section of </a:t>
            </a:r>
            <a:r>
              <a:rPr lang="en-CN" sz="2800" baseline="30000" dirty="0">
                <a:latin typeface="Helvetica" pitchFamily="2" charset="0"/>
              </a:rPr>
              <a:t>45</a:t>
            </a:r>
            <a:r>
              <a:rPr lang="en-CN" sz="2800" dirty="0">
                <a:latin typeface="Helvetica" pitchFamily="2" charset="0"/>
              </a:rPr>
              <a:t>Sc(n,p)</a:t>
            </a:r>
            <a:r>
              <a:rPr lang="en-CN" sz="2800" baseline="30000" dirty="0">
                <a:latin typeface="Helvetica" pitchFamily="2" charset="0"/>
              </a:rPr>
              <a:t>45</a:t>
            </a:r>
            <a:r>
              <a:rPr lang="en-CN" sz="2800" dirty="0">
                <a:latin typeface="Helvetica" pitchFamily="2" charset="0"/>
              </a:rPr>
              <a:t>Ca</a:t>
            </a:r>
          </a:p>
        </p:txBody>
      </p:sp>
      <p:pic>
        <p:nvPicPr>
          <p:cNvPr id="3" name="Picture 2">
            <a:extLst>
              <a:ext uri="{FF2B5EF4-FFF2-40B4-BE49-F238E27FC236}">
                <a16:creationId xmlns:a16="http://schemas.microsoft.com/office/drawing/2014/main" id="{49AA1E9E-253C-84C5-03DA-5CB0E1BA4FB4}"/>
              </a:ext>
            </a:extLst>
          </p:cNvPr>
          <p:cNvPicPr>
            <a:picLocks noChangeAspect="1"/>
          </p:cNvPicPr>
          <p:nvPr/>
        </p:nvPicPr>
        <p:blipFill>
          <a:blip r:embed="rId3"/>
          <a:stretch>
            <a:fillRect/>
          </a:stretch>
        </p:blipFill>
        <p:spPr>
          <a:xfrm>
            <a:off x="2560038" y="1256405"/>
            <a:ext cx="7289800" cy="4953000"/>
          </a:xfrm>
          <a:prstGeom prst="rect">
            <a:avLst/>
          </a:prstGeom>
        </p:spPr>
      </p:pic>
    </p:spTree>
    <p:extLst>
      <p:ext uri="{BB962C8B-B14F-4D97-AF65-F5344CB8AC3E}">
        <p14:creationId xmlns:p14="http://schemas.microsoft.com/office/powerpoint/2010/main" val="134946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FB8C-D4D8-A399-9119-942B8D5914D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4583DF4-4768-C08F-B87A-43F6D17A908F}"/>
              </a:ext>
            </a:extLst>
          </p:cNvPr>
          <p:cNvGrpSpPr/>
          <p:nvPr/>
        </p:nvGrpSpPr>
        <p:grpSpPr>
          <a:xfrm>
            <a:off x="1654070" y="717135"/>
            <a:ext cx="9441461" cy="5966481"/>
            <a:chOff x="3746498" y="845501"/>
            <a:chExt cx="8445502" cy="6011239"/>
          </a:xfrm>
        </p:grpSpPr>
        <p:pic>
          <p:nvPicPr>
            <p:cNvPr id="9" name="Picture 2">
              <a:extLst>
                <a:ext uri="{FF2B5EF4-FFF2-40B4-BE49-F238E27FC236}">
                  <a16:creationId xmlns:a16="http://schemas.microsoft.com/office/drawing/2014/main" id="{5E92189B-FBC1-551F-7C04-73F5CE55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498" y="845501"/>
              <a:ext cx="7988214" cy="5991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98A142-9904-4C46-65E7-24BA763837E4}"/>
                </a:ext>
              </a:extLst>
            </p:cNvPr>
            <p:cNvSpPr/>
            <p:nvPr/>
          </p:nvSpPr>
          <p:spPr>
            <a:xfrm>
              <a:off x="3746500" y="865580"/>
              <a:ext cx="8445500" cy="5991160"/>
            </a:xfrm>
            <a:prstGeom prst="rect">
              <a:avLst/>
            </a:prstGeom>
            <a:solidFill>
              <a:schemeClr val="tx1">
                <a:alpha val="2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latin typeface="Baoli SC" panose="02010600040101010101" pitchFamily="2" charset="-122"/>
                <a:ea typeface="Baoli SC" panose="02010600040101010101" pitchFamily="2" charset="-122"/>
              </a:endParaRPr>
            </a:p>
          </p:txBody>
        </p:sp>
      </p:grpSp>
      <p:grpSp>
        <p:nvGrpSpPr>
          <p:cNvPr id="6" name="Group 5">
            <a:extLst>
              <a:ext uri="{FF2B5EF4-FFF2-40B4-BE49-F238E27FC236}">
                <a16:creationId xmlns:a16="http://schemas.microsoft.com/office/drawing/2014/main" id="{8290539E-48D4-9210-F53F-E9EFEE3ACF5E}"/>
              </a:ext>
            </a:extLst>
          </p:cNvPr>
          <p:cNvGrpSpPr/>
          <p:nvPr/>
        </p:nvGrpSpPr>
        <p:grpSpPr>
          <a:xfrm>
            <a:off x="1941861" y="1794353"/>
            <a:ext cx="1859292" cy="807913"/>
            <a:chOff x="3739166" y="5440451"/>
            <a:chExt cx="1859292" cy="807913"/>
          </a:xfrm>
        </p:grpSpPr>
        <p:sp>
          <p:nvSpPr>
            <p:cNvPr id="7" name="TextBox 6">
              <a:extLst>
                <a:ext uri="{FF2B5EF4-FFF2-40B4-BE49-F238E27FC236}">
                  <a16:creationId xmlns:a16="http://schemas.microsoft.com/office/drawing/2014/main" id="{ED0F1C7C-8B55-888D-AF19-4BED29511A71}"/>
                </a:ext>
              </a:extLst>
            </p:cNvPr>
            <p:cNvSpPr txBox="1"/>
            <p:nvPr/>
          </p:nvSpPr>
          <p:spPr>
            <a:xfrm>
              <a:off x="3739166" y="5786699"/>
              <a:ext cx="1215141" cy="461665"/>
            </a:xfrm>
            <a:prstGeom prst="rect">
              <a:avLst/>
            </a:prstGeom>
            <a:noFill/>
          </p:spPr>
          <p:txBody>
            <a:bodyPr wrap="none" rtlCol="0">
              <a:spAutoFit/>
            </a:bodyPr>
            <a:lstStyle/>
            <a:p>
              <a:r>
                <a:rPr lang="en-CN" sz="2400" b="1" dirty="0">
                  <a:solidFill>
                    <a:schemeClr val="bg1"/>
                  </a:solidFill>
                </a:rPr>
                <a:t>TOF hall</a:t>
              </a:r>
            </a:p>
          </p:txBody>
        </p:sp>
        <p:sp>
          <p:nvSpPr>
            <p:cNvPr id="8" name="TextBox 7">
              <a:extLst>
                <a:ext uri="{FF2B5EF4-FFF2-40B4-BE49-F238E27FC236}">
                  <a16:creationId xmlns:a16="http://schemas.microsoft.com/office/drawing/2014/main" id="{7CB901E9-E601-0664-3D32-F5C560A46081}"/>
                </a:ext>
              </a:extLst>
            </p:cNvPr>
            <p:cNvSpPr txBox="1"/>
            <p:nvPr/>
          </p:nvSpPr>
          <p:spPr>
            <a:xfrm>
              <a:off x="3739166" y="5440451"/>
              <a:ext cx="1859292" cy="461665"/>
            </a:xfrm>
            <a:prstGeom prst="rect">
              <a:avLst/>
            </a:prstGeom>
            <a:noFill/>
          </p:spPr>
          <p:txBody>
            <a:bodyPr wrap="none" rtlCol="0">
              <a:spAutoFit/>
            </a:bodyPr>
            <a:lstStyle/>
            <a:p>
              <a:r>
                <a:rPr lang="en-CN" sz="2400" b="1" dirty="0">
                  <a:solidFill>
                    <a:schemeClr val="bg1"/>
                  </a:solidFill>
                </a:rPr>
                <a:t>NFS at GANIL</a:t>
              </a:r>
            </a:p>
          </p:txBody>
        </p:sp>
      </p:grpSp>
      <p:sp>
        <p:nvSpPr>
          <p:cNvPr id="12" name="TextBox 11">
            <a:extLst>
              <a:ext uri="{FF2B5EF4-FFF2-40B4-BE49-F238E27FC236}">
                <a16:creationId xmlns:a16="http://schemas.microsoft.com/office/drawing/2014/main" id="{69756F3E-A150-4323-D62F-2C067842CD25}"/>
              </a:ext>
            </a:extLst>
          </p:cNvPr>
          <p:cNvSpPr txBox="1"/>
          <p:nvPr/>
        </p:nvSpPr>
        <p:spPr>
          <a:xfrm>
            <a:off x="1333459" y="-360083"/>
            <a:ext cx="1034732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sMTBo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sMTBol"/>
                <a:ea typeface="Calibri" panose="020F0502020204030204" pitchFamily="34" charset="0"/>
                <a:cs typeface="Times New Roman" panose="02020603050405020304" pitchFamily="18" charset="0"/>
              </a:rPr>
              <a:t>Measurement of the </a:t>
            </a:r>
            <a:r>
              <a:rPr kumimoji="0" lang="en-US" sz="3200" b="1" i="0" u="none" strike="noStrike" kern="1200" cap="none" spc="0" normalizeH="0" baseline="30000" noProof="0" dirty="0">
                <a:ln>
                  <a:noFill/>
                </a:ln>
                <a:solidFill>
                  <a:prstClr val="black"/>
                </a:solidFill>
                <a:effectLst/>
                <a:uLnTx/>
                <a:uFillTx/>
                <a:latin typeface="CalisMTBol"/>
                <a:ea typeface="Calibri" panose="020F0502020204030204" pitchFamily="34" charset="0"/>
                <a:cs typeface="Times New Roman" panose="02020603050405020304" pitchFamily="18" charset="0"/>
              </a:rPr>
              <a:t>45</a:t>
            </a:r>
            <a:r>
              <a:rPr kumimoji="0" lang="en-US" sz="3200" b="1" i="0" u="none" strike="noStrike" kern="1200" cap="none" spc="0" normalizeH="0" baseline="0" noProof="0" dirty="0">
                <a:ln>
                  <a:noFill/>
                </a:ln>
                <a:solidFill>
                  <a:prstClr val="black"/>
                </a:solidFill>
                <a:effectLst/>
                <a:uLnTx/>
                <a:uFillTx/>
                <a:latin typeface="CalisMTBol"/>
                <a:ea typeface="Calibri" panose="020F0502020204030204" pitchFamily="34" charset="0"/>
                <a:cs typeface="Times New Roman" panose="02020603050405020304" pitchFamily="18" charset="0"/>
              </a:rPr>
              <a:t>Sc (</a:t>
            </a:r>
            <a:r>
              <a:rPr kumimoji="0" lang="en-US" sz="3200" b="1" i="0" u="none" strike="noStrike" kern="1200" cap="none" spc="0" normalizeH="0" baseline="0" noProof="0" dirty="0" err="1">
                <a:ln>
                  <a:noFill/>
                </a:ln>
                <a:solidFill>
                  <a:prstClr val="black"/>
                </a:solidFill>
                <a:effectLst/>
                <a:uLnTx/>
                <a:uFillTx/>
                <a:latin typeface="CalisMTBol"/>
                <a:ea typeface="Calibri" panose="020F0502020204030204" pitchFamily="34" charset="0"/>
                <a:cs typeface="Times New Roman" panose="02020603050405020304" pitchFamily="18" charset="0"/>
              </a:rPr>
              <a:t>n,p</a:t>
            </a:r>
            <a:r>
              <a:rPr kumimoji="0" lang="en-US" sz="3200" b="1" i="0" u="none" strike="noStrike" kern="1200" cap="none" spc="0" normalizeH="0" baseline="0" noProof="0" dirty="0">
                <a:ln>
                  <a:noFill/>
                </a:ln>
                <a:solidFill>
                  <a:prstClr val="black"/>
                </a:solidFill>
                <a:effectLst/>
                <a:uLnTx/>
                <a:uFillTx/>
                <a:latin typeface="CalisMTBol"/>
                <a:ea typeface="Calibri" panose="020F0502020204030204" pitchFamily="34" charset="0"/>
                <a:cs typeface="Times New Roman" panose="02020603050405020304" pitchFamily="18" charset="0"/>
              </a:rPr>
              <a:t>)</a:t>
            </a:r>
            <a:r>
              <a:rPr kumimoji="0" lang="en-US" sz="3200" b="1" i="0" u="none" strike="noStrike" kern="1200" cap="none" spc="0" normalizeH="0" baseline="30000" noProof="0" dirty="0">
                <a:ln>
                  <a:noFill/>
                </a:ln>
                <a:solidFill>
                  <a:prstClr val="black"/>
                </a:solidFill>
                <a:effectLst/>
                <a:uLnTx/>
                <a:uFillTx/>
                <a:latin typeface="CalisMTBol"/>
                <a:ea typeface="Calibri" panose="020F0502020204030204" pitchFamily="34" charset="0"/>
                <a:cs typeface="Times New Roman" panose="02020603050405020304" pitchFamily="18" charset="0"/>
              </a:rPr>
              <a:t>45</a:t>
            </a:r>
            <a:r>
              <a:rPr kumimoji="0" lang="en-US" sz="3200" b="1" i="0" u="none" strike="noStrike" kern="1200" cap="none" spc="0" normalizeH="0" baseline="0" noProof="0" dirty="0">
                <a:ln>
                  <a:noFill/>
                </a:ln>
                <a:solidFill>
                  <a:prstClr val="black"/>
                </a:solidFill>
                <a:effectLst/>
                <a:uLnTx/>
                <a:uFillTx/>
                <a:latin typeface="CalisMTBol"/>
                <a:ea typeface="Calibri" panose="020F0502020204030204" pitchFamily="34" charset="0"/>
                <a:cs typeface="Times New Roman" panose="02020603050405020304" pitchFamily="18" charset="0"/>
              </a:rPr>
              <a:t>Ca cross section</a:t>
            </a:r>
            <a:endParaRPr kumimoji="0" lang="en-CN"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49452A9-DDC3-2F52-FF4A-2670E2910134}"/>
              </a:ext>
            </a:extLst>
          </p:cNvPr>
          <p:cNvSpPr txBox="1"/>
          <p:nvPr/>
        </p:nvSpPr>
        <p:spPr>
          <a:xfrm rot="19366313">
            <a:off x="4340492" y="3444766"/>
            <a:ext cx="4068617" cy="830997"/>
          </a:xfrm>
          <a:prstGeom prst="rect">
            <a:avLst/>
          </a:prstGeom>
          <a:noFill/>
        </p:spPr>
        <p:txBody>
          <a:bodyPr wrap="square" rtlCol="0">
            <a:spAutoFit/>
          </a:bodyPr>
          <a:lstStyle/>
          <a:p>
            <a:r>
              <a:rPr lang="en-US" sz="4800" b="1" dirty="0">
                <a:ln w="22225">
                  <a:solidFill>
                    <a:schemeClr val="accent2"/>
                  </a:solidFill>
                  <a:prstDash val="solid"/>
                </a:ln>
                <a:solidFill>
                  <a:schemeClr val="accent2">
                    <a:lumMod val="40000"/>
                    <a:lumOff val="60000"/>
                  </a:schemeClr>
                </a:solidFill>
              </a:rPr>
              <a:t>I</a:t>
            </a:r>
            <a:r>
              <a:rPr lang="en-CN" sz="4800" b="1" dirty="0">
                <a:ln w="22225">
                  <a:solidFill>
                    <a:schemeClr val="accent2"/>
                  </a:solidFill>
                  <a:prstDash val="solid"/>
                </a:ln>
                <a:solidFill>
                  <a:schemeClr val="accent2">
                    <a:lumMod val="40000"/>
                    <a:lumOff val="60000"/>
                  </a:schemeClr>
                </a:solidFill>
              </a:rPr>
              <a:t>n Preparing</a:t>
            </a:r>
          </a:p>
        </p:txBody>
      </p:sp>
    </p:spTree>
    <p:extLst>
      <p:ext uri="{BB962C8B-B14F-4D97-AF65-F5344CB8AC3E}">
        <p14:creationId xmlns:p14="http://schemas.microsoft.com/office/powerpoint/2010/main" val="1241184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4C5A52E1-7B23-28B4-DCAD-70F3E781D92C}"/>
              </a:ext>
            </a:extLst>
          </p:cNvPr>
          <p:cNvSpPr txBox="1">
            <a:spLocks noChangeArrowheads="1"/>
          </p:cNvSpPr>
          <p:nvPr/>
        </p:nvSpPr>
        <p:spPr>
          <a:xfrm>
            <a:off x="640080" y="667512"/>
            <a:ext cx="10908792" cy="10698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Segoe UI" panose="020B0502040204020203" pitchFamily="34" charset="0"/>
                <a:ea typeface="+mj-ea"/>
                <a:cs typeface="+mj-cs"/>
              </a:defRPr>
            </a:lvl1pPr>
          </a:lstStyle>
          <a:p>
            <a:pPr>
              <a:spcAft>
                <a:spcPts val="600"/>
              </a:spcAft>
            </a:pPr>
            <a:r>
              <a:rPr lang="en-US" altLang="it-IT" sz="5400">
                <a:latin typeface="+mj-lt"/>
              </a:rPr>
              <a:t>Thanks for Attention</a:t>
            </a:r>
          </a:p>
        </p:txBody>
      </p:sp>
      <p:sp>
        <p:nvSpPr>
          <p:cNvPr id="13"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a:extLst>
              <a:ext uri="{FF2B5EF4-FFF2-40B4-BE49-F238E27FC236}">
                <a16:creationId xmlns:a16="http://schemas.microsoft.com/office/drawing/2014/main" id="{A1571CAB-04F5-4374-AE15-0DB6B3E3DA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33" y="3947894"/>
            <a:ext cx="2832069" cy="934583"/>
          </a:xfrm>
          <a:prstGeom prst="rect">
            <a:avLst/>
          </a:prstGeom>
          <a:solidFill>
            <a:schemeClr val="bg1"/>
          </a:solidFill>
        </p:spPr>
      </p:pic>
      <p:pic>
        <p:nvPicPr>
          <p:cNvPr id="5" name="Picture 8" descr="University of Padua">
            <a:extLst>
              <a:ext uri="{FF2B5EF4-FFF2-40B4-BE49-F238E27FC236}">
                <a16:creationId xmlns:a16="http://schemas.microsoft.com/office/drawing/2014/main" id="{FCBEA156-F931-EB9F-A046-CB8113D6763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78938" y="3770890"/>
            <a:ext cx="2832069" cy="1288591"/>
          </a:xfrm>
          <a:prstGeom prst="rect">
            <a:avLst/>
          </a:prstGeom>
          <a:solidFill>
            <a:schemeClr val="bg1"/>
          </a:solidFill>
        </p:spPr>
      </p:pic>
      <p:pic>
        <p:nvPicPr>
          <p:cNvPr id="4" name="Picture 6" descr="University of Valencia - Wikipedia">
            <a:extLst>
              <a:ext uri="{FF2B5EF4-FFF2-40B4-BE49-F238E27FC236}">
                <a16:creationId xmlns:a16="http://schemas.microsoft.com/office/drawing/2014/main" id="{5C7E03FB-FE91-9710-485B-EEADA5F0100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80993" y="2999151"/>
            <a:ext cx="2832069" cy="2832069"/>
          </a:xfrm>
          <a:prstGeom prst="rect">
            <a:avLst/>
          </a:prstGeom>
          <a:solidFill>
            <a:schemeClr val="bg1"/>
          </a:solidFill>
        </p:spPr>
      </p:pic>
      <p:pic>
        <p:nvPicPr>
          <p:cNvPr id="3" name="Picture 2">
            <a:extLst>
              <a:ext uri="{FF2B5EF4-FFF2-40B4-BE49-F238E27FC236}">
                <a16:creationId xmlns:a16="http://schemas.microsoft.com/office/drawing/2014/main" id="{D1AC8650-7A28-E2A8-9CA5-FCF8A0DF4134}"/>
              </a:ext>
            </a:extLst>
          </p:cNvPr>
          <p:cNvPicPr>
            <a:picLocks noChangeAspect="1"/>
          </p:cNvPicPr>
          <p:nvPr/>
        </p:nvPicPr>
        <p:blipFill>
          <a:blip r:embed="rId6"/>
          <a:stretch>
            <a:fillRect/>
          </a:stretch>
        </p:blipFill>
        <p:spPr>
          <a:xfrm>
            <a:off x="9161797" y="3011254"/>
            <a:ext cx="2832069" cy="2807863"/>
          </a:xfrm>
          <a:prstGeom prst="rect">
            <a:avLst/>
          </a:prstGeom>
          <a:noFill/>
        </p:spPr>
      </p:pic>
    </p:spTree>
    <p:extLst>
      <p:ext uri="{BB962C8B-B14F-4D97-AF65-F5344CB8AC3E}">
        <p14:creationId xmlns:p14="http://schemas.microsoft.com/office/powerpoint/2010/main" val="394099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o2coral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8029" y="1717795"/>
            <a:ext cx="7118539" cy="3423556"/>
          </a:xfrm>
          <a:prstGeom prst="rect">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pic>
      <p:pic>
        <p:nvPicPr>
          <p:cNvPr id="4" name="Picture 8" descr="co2 dissolving_hoegh_edit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734" y="1715303"/>
            <a:ext cx="4552349" cy="3439495"/>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3910010" y="771417"/>
            <a:ext cx="4371975" cy="428625"/>
          </a:xfrm>
          <a:prstGeom prst="rect">
            <a:avLst/>
          </a:prstGeom>
          <a:solidFill>
            <a:schemeClr val="bg1"/>
          </a:solidFill>
          <a:effectLst>
            <a:glow rad="228600">
              <a:schemeClr val="accent1">
                <a:alpha val="75000"/>
              </a:schemeClr>
            </a:glow>
          </a:effectLst>
        </p:spPr>
        <p:txBody>
          <a:bodyPr anchor="ctr"/>
          <a:lstStyle/>
          <a:p>
            <a:pPr algn="ctr">
              <a:defRPr/>
            </a:pPr>
            <a:r>
              <a:rPr lang="en-US" sz="3600" b="1" dirty="0">
                <a:latin typeface="Arial" pitchFamily="34" charset="0"/>
                <a:ea typeface="+mj-ea"/>
                <a:cs typeface="Arial" pitchFamily="34" charset="0"/>
              </a:rPr>
              <a:t>Ocean</a:t>
            </a:r>
            <a:r>
              <a:rPr lang="en-US" sz="3375" b="1" dirty="0">
                <a:latin typeface="Arial" pitchFamily="34" charset="0"/>
                <a:ea typeface="+mj-ea"/>
                <a:cs typeface="Arial" pitchFamily="34" charset="0"/>
              </a:rPr>
              <a:t> Acidification</a:t>
            </a:r>
          </a:p>
        </p:txBody>
      </p:sp>
      <p:sp>
        <p:nvSpPr>
          <p:cNvPr id="7" name="TextBox 3"/>
          <p:cNvSpPr txBox="1">
            <a:spLocks noChangeArrowheads="1"/>
          </p:cNvSpPr>
          <p:nvPr/>
        </p:nvSpPr>
        <p:spPr bwMode="auto">
          <a:xfrm>
            <a:off x="1689651" y="5378697"/>
            <a:ext cx="8812695" cy="707886"/>
          </a:xfrm>
          <a:prstGeom prst="rect">
            <a:avLst/>
          </a:prstGeom>
          <a:solidFill>
            <a:schemeClr val="bg1">
              <a:alpha val="8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a:t>Carbon dioxide dissolves in the ocean, where it causes a potentially more serious problem </a:t>
            </a:r>
            <a:r>
              <a:rPr lang="en-US" sz="2000" b="1" dirty="0">
                <a:sym typeface="Wingdings" charset="0"/>
              </a:rPr>
              <a:t> </a:t>
            </a:r>
            <a:r>
              <a:rPr lang="en-US" sz="2000" b="1" dirty="0"/>
              <a:t>ocean acidification. </a:t>
            </a:r>
          </a:p>
        </p:txBody>
      </p:sp>
    </p:spTree>
    <p:extLst>
      <p:ext uri="{BB962C8B-B14F-4D97-AF65-F5344CB8AC3E}">
        <p14:creationId xmlns:p14="http://schemas.microsoft.com/office/powerpoint/2010/main" val="3055853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8" descr="co2 dissolving_hoegh_blank.jpg"/>
          <p:cNvPicPr>
            <a:picLocks noChangeAspect="1"/>
          </p:cNvPicPr>
          <p:nvPr/>
        </p:nvPicPr>
        <p:blipFill>
          <a:blip r:embed="rId4">
            <a:extLst>
              <a:ext uri="{28A0092B-C50C-407E-A947-70E740481C1C}">
                <a14:useLocalDpi xmlns:a14="http://schemas.microsoft.com/office/drawing/2010/main" val="0"/>
              </a:ext>
            </a:extLst>
          </a:blip>
          <a:srcRect l="40105" t="30952"/>
          <a:stretch>
            <a:fillRect/>
          </a:stretch>
        </p:blipFill>
        <p:spPr bwMode="auto">
          <a:xfrm>
            <a:off x="2870201" y="1786532"/>
            <a:ext cx="5261154" cy="3437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ight Arrow 9"/>
          <p:cNvSpPr/>
          <p:nvPr/>
        </p:nvSpPr>
        <p:spPr>
          <a:xfrm>
            <a:off x="6328746" y="3061287"/>
            <a:ext cx="571500" cy="857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TextBox 11"/>
          <p:cNvSpPr txBox="1">
            <a:spLocks noChangeArrowheads="1"/>
          </p:cNvSpPr>
          <p:nvPr/>
        </p:nvSpPr>
        <p:spPr bwMode="auto">
          <a:xfrm>
            <a:off x="5309422" y="2961488"/>
            <a:ext cx="2800350" cy="265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25" b="1"/>
              <a:t>CO</a:t>
            </a:r>
            <a:r>
              <a:rPr lang="en-US" sz="1125" b="1" baseline="-25000"/>
              <a:t>2</a:t>
            </a:r>
            <a:r>
              <a:rPr lang="en-US" sz="1125" b="1"/>
              <a:t> + H</a:t>
            </a:r>
            <a:r>
              <a:rPr lang="en-US" sz="1125" b="1" baseline="-25000"/>
              <a:t>2</a:t>
            </a:r>
            <a:r>
              <a:rPr lang="en-US" sz="1125" b="1"/>
              <a:t>O</a:t>
            </a:r>
            <a:endParaRPr lang="en-US" sz="1350" b="1" baseline="-25000"/>
          </a:p>
        </p:txBody>
      </p:sp>
      <p:sp>
        <p:nvSpPr>
          <p:cNvPr id="13" name="TextBox 12"/>
          <p:cNvSpPr txBox="1">
            <a:spLocks noChangeArrowheads="1"/>
          </p:cNvSpPr>
          <p:nvPr/>
        </p:nvSpPr>
        <p:spPr bwMode="auto">
          <a:xfrm>
            <a:off x="4576146" y="3727444"/>
            <a:ext cx="18859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25" b="1" dirty="0"/>
              <a:t>CO</a:t>
            </a:r>
            <a:r>
              <a:rPr lang="en-US" sz="1125" b="1" baseline="-25000" dirty="0"/>
              <a:t>2</a:t>
            </a:r>
            <a:r>
              <a:rPr lang="en-US" sz="1125" b="1" dirty="0"/>
              <a:t> +</a:t>
            </a:r>
            <a:r>
              <a:rPr lang="en-US" sz="1125" b="1" dirty="0">
                <a:solidFill>
                  <a:schemeClr val="bg1"/>
                </a:solidFill>
              </a:rPr>
              <a:t> </a:t>
            </a:r>
            <a:r>
              <a:rPr lang="en-US" sz="1125" b="1" dirty="0">
                <a:solidFill>
                  <a:srgbClr val="FFFF00"/>
                </a:solidFill>
              </a:rPr>
              <a:t>CO</a:t>
            </a:r>
            <a:r>
              <a:rPr lang="en-US" sz="1125" b="1" baseline="-25000" dirty="0">
                <a:solidFill>
                  <a:srgbClr val="FFFF00"/>
                </a:solidFill>
              </a:rPr>
              <a:t>3</a:t>
            </a:r>
            <a:r>
              <a:rPr lang="en-US" sz="1125" b="1" baseline="30000" dirty="0">
                <a:solidFill>
                  <a:srgbClr val="FFFF00"/>
                </a:solidFill>
              </a:rPr>
              <a:t>2-</a:t>
            </a:r>
            <a:r>
              <a:rPr lang="en-US" sz="1125" b="1" dirty="0">
                <a:solidFill>
                  <a:schemeClr val="bg1"/>
                </a:solidFill>
              </a:rPr>
              <a:t> </a:t>
            </a:r>
            <a:r>
              <a:rPr lang="en-US" sz="1125" b="1" dirty="0"/>
              <a:t>+ H</a:t>
            </a:r>
            <a:r>
              <a:rPr lang="en-US" sz="1125" b="1" baseline="-25000" dirty="0"/>
              <a:t>2</a:t>
            </a:r>
            <a:r>
              <a:rPr lang="en-US" sz="1125" b="1" dirty="0"/>
              <a:t>O           </a:t>
            </a:r>
            <a:endParaRPr lang="en-US" sz="1125" b="1" baseline="30000" dirty="0">
              <a:solidFill>
                <a:schemeClr val="bg1"/>
              </a:solidFill>
            </a:endParaRPr>
          </a:p>
          <a:p>
            <a:pPr eaLnBrk="1" hangingPunct="1"/>
            <a:r>
              <a:rPr lang="en-US" sz="1125" b="1" baseline="30000" dirty="0">
                <a:solidFill>
                  <a:srgbClr val="FFFF00"/>
                </a:solidFill>
              </a:rPr>
              <a:t>    </a:t>
            </a:r>
            <a:r>
              <a:rPr lang="en-US" sz="1125" b="1" dirty="0">
                <a:solidFill>
                  <a:srgbClr val="FFFF00"/>
                </a:solidFill>
              </a:rPr>
              <a:t>carbonate ions         </a:t>
            </a:r>
            <a:endParaRPr lang="en-US" sz="1125" b="1" dirty="0">
              <a:solidFill>
                <a:schemeClr val="bg1"/>
              </a:solidFill>
            </a:endParaRPr>
          </a:p>
          <a:p>
            <a:pPr eaLnBrk="1" hangingPunct="1"/>
            <a:endParaRPr lang="en-US" sz="1350" dirty="0"/>
          </a:p>
        </p:txBody>
      </p:sp>
      <p:sp>
        <p:nvSpPr>
          <p:cNvPr id="14" name="Right Arrow 13"/>
          <p:cNvSpPr/>
          <p:nvPr/>
        </p:nvSpPr>
        <p:spPr>
          <a:xfrm>
            <a:off x="6277946" y="3813762"/>
            <a:ext cx="571500" cy="857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0248" name="Picture 16" descr="co2 dissolving_hoegh_blank.jpg"/>
          <p:cNvPicPr>
            <a:picLocks noChangeAspect="1"/>
          </p:cNvPicPr>
          <p:nvPr/>
        </p:nvPicPr>
        <p:blipFill>
          <a:blip r:embed="rId4">
            <a:extLst>
              <a:ext uri="{28A0092B-C50C-407E-A947-70E740481C1C}">
                <a14:useLocalDpi xmlns:a14="http://schemas.microsoft.com/office/drawing/2010/main" val="0"/>
              </a:ext>
            </a:extLst>
          </a:blip>
          <a:srcRect l="92520" t="29803"/>
          <a:stretch>
            <a:fillRect/>
          </a:stretch>
        </p:blipFill>
        <p:spPr bwMode="auto">
          <a:xfrm>
            <a:off x="8005146" y="1795057"/>
            <a:ext cx="6286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9" name="Picture 21" descr="co2 dissolving_hoegh_blank.jpg"/>
          <p:cNvPicPr>
            <a:picLocks noChangeAspect="1"/>
          </p:cNvPicPr>
          <p:nvPr/>
        </p:nvPicPr>
        <p:blipFill>
          <a:blip r:embed="rId4">
            <a:extLst>
              <a:ext uri="{28A0092B-C50C-407E-A947-70E740481C1C}">
                <a14:useLocalDpi xmlns:a14="http://schemas.microsoft.com/office/drawing/2010/main" val="0"/>
              </a:ext>
            </a:extLst>
          </a:blip>
          <a:srcRect l="92520" t="29803"/>
          <a:stretch>
            <a:fillRect/>
          </a:stretch>
        </p:blipFill>
        <p:spPr bwMode="auto">
          <a:xfrm>
            <a:off x="8633796" y="1795057"/>
            <a:ext cx="628650" cy="3429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0250" name="Picture 22" descr="co2 dissolving_hoegh_blank.jpg"/>
          <p:cNvPicPr>
            <a:picLocks noChangeAspect="1"/>
          </p:cNvPicPr>
          <p:nvPr/>
        </p:nvPicPr>
        <p:blipFill>
          <a:blip r:embed="rId4">
            <a:extLst>
              <a:ext uri="{28A0092B-C50C-407E-A947-70E740481C1C}">
                <a14:useLocalDpi xmlns:a14="http://schemas.microsoft.com/office/drawing/2010/main" val="0"/>
              </a:ext>
            </a:extLst>
          </a:blip>
          <a:srcRect l="92520" t="29803"/>
          <a:stretch>
            <a:fillRect/>
          </a:stretch>
        </p:blipFill>
        <p:spPr bwMode="auto">
          <a:xfrm>
            <a:off x="9148146" y="1795057"/>
            <a:ext cx="6286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a:spLocks noChangeArrowheads="1"/>
          </p:cNvSpPr>
          <p:nvPr/>
        </p:nvSpPr>
        <p:spPr bwMode="auto">
          <a:xfrm>
            <a:off x="7997605" y="2892118"/>
            <a:ext cx="1783556" cy="507831"/>
          </a:xfrm>
          <a:prstGeom prst="rect">
            <a:avLst/>
          </a:prstGeom>
          <a:solidFill>
            <a:schemeClr val="bg1"/>
          </a:solidFill>
          <a:ln w="38100">
            <a:solidFill>
              <a:srgbClr val="FF0000"/>
            </a:solid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350" b="1" dirty="0"/>
              <a:t>Carbonic acid reduces ocean </a:t>
            </a:r>
            <a:r>
              <a:rPr lang="en-US" sz="1350" b="1" dirty="0" err="1"/>
              <a:t>pH.</a:t>
            </a:r>
            <a:endParaRPr lang="en-US" sz="1350" b="1" dirty="0"/>
          </a:p>
        </p:txBody>
      </p:sp>
      <p:sp>
        <p:nvSpPr>
          <p:cNvPr id="25" name="TextBox 24"/>
          <p:cNvSpPr txBox="1">
            <a:spLocks noChangeArrowheads="1"/>
          </p:cNvSpPr>
          <p:nvPr/>
        </p:nvSpPr>
        <p:spPr bwMode="auto">
          <a:xfrm>
            <a:off x="7993240" y="3732801"/>
            <a:ext cx="1783556" cy="715581"/>
          </a:xfrm>
          <a:prstGeom prst="rect">
            <a:avLst/>
          </a:prstGeom>
          <a:solidFill>
            <a:schemeClr val="bg1"/>
          </a:solidFill>
          <a:ln w="38100">
            <a:solidFill>
              <a:srgbClr val="FFFF00"/>
            </a:solid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350" b="1" dirty="0"/>
              <a:t>The concentration of carbonate ions decreases.</a:t>
            </a:r>
          </a:p>
        </p:txBody>
      </p:sp>
      <p:sp>
        <p:nvSpPr>
          <p:cNvPr id="26" name="TextBox 25"/>
          <p:cNvSpPr txBox="1">
            <a:spLocks noChangeArrowheads="1"/>
          </p:cNvSpPr>
          <p:nvPr/>
        </p:nvSpPr>
        <p:spPr bwMode="auto">
          <a:xfrm>
            <a:off x="6671646" y="2979136"/>
            <a:ext cx="11144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25" b="1" dirty="0">
                <a:solidFill>
                  <a:srgbClr val="FF0000"/>
                </a:solidFill>
              </a:rPr>
              <a:t>       H</a:t>
            </a:r>
            <a:r>
              <a:rPr lang="en-US" sz="1125" b="1" baseline="-25000" dirty="0">
                <a:solidFill>
                  <a:srgbClr val="FF0000"/>
                </a:solidFill>
              </a:rPr>
              <a:t>2</a:t>
            </a:r>
            <a:r>
              <a:rPr lang="en-US" sz="1125" b="1" dirty="0">
                <a:solidFill>
                  <a:srgbClr val="FF0000"/>
                </a:solidFill>
              </a:rPr>
              <a:t>CO</a:t>
            </a:r>
            <a:r>
              <a:rPr lang="en-US" sz="1125" b="1" baseline="-25000" dirty="0">
                <a:solidFill>
                  <a:srgbClr val="FF0000"/>
                </a:solidFill>
              </a:rPr>
              <a:t>3</a:t>
            </a:r>
          </a:p>
          <a:p>
            <a:pPr eaLnBrk="1" hangingPunct="1"/>
            <a:r>
              <a:rPr lang="en-US" sz="1125" b="1" dirty="0">
                <a:solidFill>
                  <a:srgbClr val="FF0000"/>
                </a:solidFill>
              </a:rPr>
              <a:t>carbonic acid</a:t>
            </a:r>
            <a:endParaRPr lang="en-US" sz="1125" b="1" baseline="-25000" dirty="0">
              <a:solidFill>
                <a:srgbClr val="FF0000"/>
              </a:solidFill>
            </a:endParaRPr>
          </a:p>
          <a:p>
            <a:pPr eaLnBrk="1" hangingPunct="1"/>
            <a:endParaRPr lang="en-US" sz="1350" dirty="0"/>
          </a:p>
        </p:txBody>
      </p:sp>
      <p:sp>
        <p:nvSpPr>
          <p:cNvPr id="27" name="TextBox 26"/>
          <p:cNvSpPr txBox="1">
            <a:spLocks noChangeArrowheads="1"/>
          </p:cNvSpPr>
          <p:nvPr/>
        </p:nvSpPr>
        <p:spPr bwMode="auto">
          <a:xfrm>
            <a:off x="6360497" y="3727444"/>
            <a:ext cx="179189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25" b="1" dirty="0">
                <a:solidFill>
                  <a:schemeClr val="bg1"/>
                </a:solidFill>
              </a:rPr>
              <a:t>           2HCO</a:t>
            </a:r>
            <a:r>
              <a:rPr lang="en-US" sz="1125" b="1" baseline="-25000" dirty="0">
                <a:solidFill>
                  <a:schemeClr val="bg1"/>
                </a:solidFill>
              </a:rPr>
              <a:t>3</a:t>
            </a:r>
            <a:r>
              <a:rPr lang="en-US" sz="1125" b="1" baseline="30000" dirty="0">
                <a:solidFill>
                  <a:schemeClr val="bg1"/>
                </a:solidFill>
              </a:rPr>
              <a:t> – </a:t>
            </a:r>
          </a:p>
          <a:p>
            <a:pPr eaLnBrk="1" hangingPunct="1"/>
            <a:r>
              <a:rPr lang="en-US" sz="1125" b="1" dirty="0">
                <a:solidFill>
                  <a:schemeClr val="bg1"/>
                </a:solidFill>
              </a:rPr>
              <a:t>bicarbonate ions</a:t>
            </a:r>
          </a:p>
          <a:p>
            <a:pPr eaLnBrk="1" hangingPunct="1"/>
            <a:endParaRPr lang="en-US" sz="1350" dirty="0"/>
          </a:p>
        </p:txBody>
      </p:sp>
      <p:sp>
        <p:nvSpPr>
          <p:cNvPr id="9" name="TextBox 8">
            <a:extLst>
              <a:ext uri="{FF2B5EF4-FFF2-40B4-BE49-F238E27FC236}">
                <a16:creationId xmlns:a16="http://schemas.microsoft.com/office/drawing/2014/main" id="{62A8196E-6FC2-28F1-888D-C4DDBAB9EC6D}"/>
              </a:ext>
            </a:extLst>
          </p:cNvPr>
          <p:cNvSpPr txBox="1"/>
          <p:nvPr/>
        </p:nvSpPr>
        <p:spPr>
          <a:xfrm>
            <a:off x="2781300" y="660028"/>
            <a:ext cx="7264400" cy="646331"/>
          </a:xfrm>
          <a:prstGeom prst="rect">
            <a:avLst/>
          </a:prstGeom>
          <a:solidFill>
            <a:schemeClr val="bg1">
              <a:alpha val="89000"/>
            </a:schemeClr>
          </a:solidFill>
        </p:spPr>
        <p:txBody>
          <a:bodyPr wrap="square">
            <a:spAutoFit/>
          </a:bodyPr>
          <a:lstStyle/>
          <a:p>
            <a:r>
              <a:rPr lang="en-US" sz="3600" b="1" i="0" dirty="0">
                <a:solidFill>
                  <a:srgbClr val="000000"/>
                </a:solidFill>
                <a:effectLst/>
                <a:latin typeface="times new roman" panose="02020603050405020304" pitchFamily="18" charset="0"/>
              </a:rPr>
              <a:t>Mechanisms of Ocean </a:t>
            </a:r>
            <a:r>
              <a:rPr lang="en-US" sz="3600" b="1" dirty="0">
                <a:solidFill>
                  <a:srgbClr val="000000"/>
                </a:solidFill>
                <a:latin typeface="times new roman" panose="02020603050405020304" pitchFamily="18" charset="0"/>
              </a:rPr>
              <a:t>A</a:t>
            </a:r>
            <a:r>
              <a:rPr lang="en-US" sz="3600" b="1" i="0" dirty="0">
                <a:solidFill>
                  <a:srgbClr val="000000"/>
                </a:solidFill>
                <a:effectLst/>
                <a:latin typeface="times new roman" panose="02020603050405020304" pitchFamily="18" charset="0"/>
              </a:rPr>
              <a:t>cidification</a:t>
            </a:r>
            <a:endParaRPr lang="en-CN" sz="3600" b="1" dirty="0"/>
          </a:p>
        </p:txBody>
      </p:sp>
    </p:spTree>
    <p:custDataLst>
      <p:tags r:id="rId1"/>
    </p:custDataLst>
    <p:extLst>
      <p:ext uri="{BB962C8B-B14F-4D97-AF65-F5344CB8AC3E}">
        <p14:creationId xmlns:p14="http://schemas.microsoft.com/office/powerpoint/2010/main" val="2951142536"/>
      </p:ext>
    </p:extLst>
  </p:cSld>
  <p:clrMapOvr>
    <a:masterClrMapping/>
  </p:clrMapOvr>
  <p:transition advTm="7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p:cNvSpPr/>
          <p:nvPr/>
        </p:nvSpPr>
        <p:spPr>
          <a:xfrm rot="1279286">
            <a:off x="6759531" y="4671006"/>
            <a:ext cx="1291364" cy="34467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Left Arrow 8"/>
          <p:cNvSpPr/>
          <p:nvPr/>
        </p:nvSpPr>
        <p:spPr>
          <a:xfrm rot="1279286">
            <a:off x="3229254" y="3874003"/>
            <a:ext cx="1402971" cy="29467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 name="Left Arrow 9"/>
          <p:cNvSpPr/>
          <p:nvPr/>
        </p:nvSpPr>
        <p:spPr>
          <a:xfrm rot="8736710">
            <a:off x="6654538" y="3216707"/>
            <a:ext cx="1732411" cy="31028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 name="Left Arrow 10"/>
          <p:cNvSpPr/>
          <p:nvPr/>
        </p:nvSpPr>
        <p:spPr>
          <a:xfrm rot="1279286">
            <a:off x="7138816" y="1701026"/>
            <a:ext cx="989444" cy="33094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nvGrpSpPr>
          <p:cNvPr id="15" name="Group 14">
            <a:extLst>
              <a:ext uri="{FF2B5EF4-FFF2-40B4-BE49-F238E27FC236}">
                <a16:creationId xmlns:a16="http://schemas.microsoft.com/office/drawing/2014/main" id="{A3FD9BF6-2B00-E9A6-F97D-14299CEC9BBC}"/>
              </a:ext>
            </a:extLst>
          </p:cNvPr>
          <p:cNvGrpSpPr/>
          <p:nvPr/>
        </p:nvGrpSpPr>
        <p:grpSpPr>
          <a:xfrm>
            <a:off x="4263647" y="639947"/>
            <a:ext cx="2819400" cy="1466508"/>
            <a:chOff x="4263647" y="438242"/>
            <a:chExt cx="2819400" cy="1466508"/>
          </a:xfrm>
        </p:grpSpPr>
        <p:pic>
          <p:nvPicPr>
            <p:cNvPr id="7" name="Picture 6" descr="www.travel-vancouver-isla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3647" y="438242"/>
              <a:ext cx="2819400" cy="140970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5497470" y="1697001"/>
              <a:ext cx="1531188" cy="207749"/>
            </a:xfrm>
            <a:prstGeom prst="rect">
              <a:avLst/>
            </a:prstGeom>
            <a:noFill/>
          </p:spPr>
          <p:txBody>
            <a:bodyPr wrap="none">
              <a:spAutoFit/>
            </a:bodyPr>
            <a:lstStyle/>
            <a:p>
              <a:pPr>
                <a:defRPr/>
              </a:pPr>
              <a:r>
                <a:rPr lang="en-US" sz="750" dirty="0">
                  <a:solidFill>
                    <a:schemeClr val="bg1"/>
                  </a:solidFill>
                </a:rPr>
                <a:t>www.travel-vancouver-island.com</a:t>
              </a:r>
            </a:p>
          </p:txBody>
        </p:sp>
      </p:grpSp>
      <p:grpSp>
        <p:nvGrpSpPr>
          <p:cNvPr id="21" name="Group 20">
            <a:extLst>
              <a:ext uri="{FF2B5EF4-FFF2-40B4-BE49-F238E27FC236}">
                <a16:creationId xmlns:a16="http://schemas.microsoft.com/office/drawing/2014/main" id="{1C01703B-4E34-0AFF-A8BD-9DDA583BF768}"/>
              </a:ext>
            </a:extLst>
          </p:cNvPr>
          <p:cNvGrpSpPr/>
          <p:nvPr/>
        </p:nvGrpSpPr>
        <p:grpSpPr>
          <a:xfrm>
            <a:off x="1080322" y="1057277"/>
            <a:ext cx="2304004" cy="2571750"/>
            <a:chOff x="1080322" y="1057277"/>
            <a:chExt cx="2304004" cy="2571750"/>
          </a:xfrm>
        </p:grpSpPr>
        <p:pic>
          <p:nvPicPr>
            <p:cNvPr id="6" name="Picture 5" descr="www.bigmoviezone.c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0322" y="1057277"/>
              <a:ext cx="2286000" cy="25717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2226637" y="3421278"/>
              <a:ext cx="1157689" cy="207749"/>
            </a:xfrm>
            <a:prstGeom prst="rect">
              <a:avLst/>
            </a:prstGeom>
            <a:noFill/>
          </p:spPr>
          <p:txBody>
            <a:bodyPr wrap="none">
              <a:spAutoFit/>
            </a:bodyPr>
            <a:lstStyle/>
            <a:p>
              <a:pPr>
                <a:defRPr/>
              </a:pPr>
              <a:r>
                <a:rPr lang="en-US" sz="750" dirty="0">
                  <a:solidFill>
                    <a:schemeClr val="bg1"/>
                  </a:solidFill>
                </a:rPr>
                <a:t>www.bigmoviezone.com</a:t>
              </a:r>
            </a:p>
          </p:txBody>
        </p:sp>
      </p:grpSp>
      <p:grpSp>
        <p:nvGrpSpPr>
          <p:cNvPr id="20" name="Group 19">
            <a:extLst>
              <a:ext uri="{FF2B5EF4-FFF2-40B4-BE49-F238E27FC236}">
                <a16:creationId xmlns:a16="http://schemas.microsoft.com/office/drawing/2014/main" id="{62C7A85A-DE37-0653-3DAC-61C4D7548A23}"/>
              </a:ext>
            </a:extLst>
          </p:cNvPr>
          <p:cNvGrpSpPr/>
          <p:nvPr/>
        </p:nvGrpSpPr>
        <p:grpSpPr>
          <a:xfrm>
            <a:off x="4671953" y="3238791"/>
            <a:ext cx="2526982" cy="1771335"/>
            <a:chOff x="4671953" y="3238791"/>
            <a:chExt cx="2526982" cy="1771335"/>
          </a:xfrm>
        </p:grpSpPr>
        <p:pic>
          <p:nvPicPr>
            <p:cNvPr id="12292" name="Picture 3" descr="pteropod-limacina-helicina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1953" y="3238791"/>
              <a:ext cx="2105025" cy="1731169"/>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12302" name="TextBox 16"/>
            <p:cNvSpPr txBox="1">
              <a:spLocks noChangeArrowheads="1"/>
            </p:cNvSpPr>
            <p:nvPr/>
          </p:nvSpPr>
          <p:spPr bwMode="auto">
            <a:xfrm>
              <a:off x="5673347" y="4802377"/>
              <a:ext cx="1525588"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750">
                  <a:solidFill>
                    <a:schemeClr val="bg1"/>
                  </a:solidFill>
                  <a:latin typeface="Calibri" charset="0"/>
                </a:rPr>
                <a:t>www.noaanews.noaa.gov</a:t>
              </a:r>
            </a:p>
          </p:txBody>
        </p:sp>
      </p:grpSp>
      <p:grpSp>
        <p:nvGrpSpPr>
          <p:cNvPr id="19" name="Group 18">
            <a:extLst>
              <a:ext uri="{FF2B5EF4-FFF2-40B4-BE49-F238E27FC236}">
                <a16:creationId xmlns:a16="http://schemas.microsoft.com/office/drawing/2014/main" id="{1203CE13-0255-6612-79FA-E89059E491AE}"/>
              </a:ext>
            </a:extLst>
          </p:cNvPr>
          <p:cNvGrpSpPr/>
          <p:nvPr/>
        </p:nvGrpSpPr>
        <p:grpSpPr>
          <a:xfrm>
            <a:off x="8084689" y="4095751"/>
            <a:ext cx="2539999" cy="1904999"/>
            <a:chOff x="7977113" y="4095751"/>
            <a:chExt cx="2539999" cy="1904999"/>
          </a:xfrm>
        </p:grpSpPr>
        <p:pic>
          <p:nvPicPr>
            <p:cNvPr id="3" name="Picture 2" descr="coccolithophor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77113" y="4095751"/>
              <a:ext cx="2539999" cy="1904999"/>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Rectangle 18"/>
            <p:cNvSpPr>
              <a:spLocks noChangeArrowheads="1"/>
            </p:cNvSpPr>
            <p:nvPr/>
          </p:nvSpPr>
          <p:spPr bwMode="auto">
            <a:xfrm>
              <a:off x="9598271" y="5793001"/>
              <a:ext cx="91884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750" dirty="0">
                  <a:solidFill>
                    <a:schemeClr val="bg1"/>
                  </a:solidFill>
                  <a:latin typeface="Calibri" charset="0"/>
                </a:rPr>
                <a:t>http://</a:t>
              </a:r>
              <a:r>
                <a:rPr lang="en-US" sz="750" dirty="0" err="1">
                  <a:solidFill>
                    <a:schemeClr val="bg1"/>
                  </a:solidFill>
                  <a:latin typeface="Calibri" charset="0"/>
                </a:rPr>
                <a:t>elrid.cult.bg</a:t>
              </a:r>
              <a:endParaRPr lang="en-US" sz="750" dirty="0">
                <a:solidFill>
                  <a:schemeClr val="bg1"/>
                </a:solidFill>
                <a:latin typeface="Calibri" charset="0"/>
              </a:endParaRPr>
            </a:p>
          </p:txBody>
        </p:sp>
      </p:grpSp>
      <p:grpSp>
        <p:nvGrpSpPr>
          <p:cNvPr id="16" name="Group 15">
            <a:extLst>
              <a:ext uri="{FF2B5EF4-FFF2-40B4-BE49-F238E27FC236}">
                <a16:creationId xmlns:a16="http://schemas.microsoft.com/office/drawing/2014/main" id="{4BD9131D-1AFA-720D-B97B-033E1BA6715F}"/>
              </a:ext>
            </a:extLst>
          </p:cNvPr>
          <p:cNvGrpSpPr/>
          <p:nvPr/>
        </p:nvGrpSpPr>
        <p:grpSpPr>
          <a:xfrm>
            <a:off x="8198597" y="1291702"/>
            <a:ext cx="2540000" cy="1485900"/>
            <a:chOff x="8185150" y="1627877"/>
            <a:chExt cx="2540000" cy="1485900"/>
          </a:xfrm>
        </p:grpSpPr>
        <p:pic>
          <p:nvPicPr>
            <p:cNvPr id="5" name="Picture 4" descr="www.nceas.ucsb.edu.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5150" y="1627877"/>
              <a:ext cx="2540000" cy="148590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Rectangle 18"/>
            <p:cNvSpPr>
              <a:spLocks noChangeArrowheads="1"/>
            </p:cNvSpPr>
            <p:nvPr/>
          </p:nvSpPr>
          <p:spPr bwMode="auto">
            <a:xfrm>
              <a:off x="9425291" y="2906028"/>
              <a:ext cx="101662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750" dirty="0" err="1">
                  <a:latin typeface="Calibri" charset="0"/>
                </a:rPr>
                <a:t>www.nceas.ucsb.edu</a:t>
              </a:r>
              <a:endParaRPr lang="en-US" sz="750" dirty="0">
                <a:latin typeface="Calibri" charset="0"/>
              </a:endParaRPr>
            </a:p>
          </p:txBody>
        </p:sp>
      </p:grpSp>
    </p:spTree>
    <p:custDataLst>
      <p:tags r:id="rId1"/>
    </p:custDataLst>
    <p:extLst>
      <p:ext uri="{BB962C8B-B14F-4D97-AF65-F5344CB8AC3E}">
        <p14:creationId xmlns:p14="http://schemas.microsoft.com/office/powerpoint/2010/main" val="825939413"/>
      </p:ext>
    </p:extLst>
  </p:cSld>
  <p:clrMapOvr>
    <a:masterClrMapping/>
  </p:clrMapOvr>
  <p:transition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1BD202-72B1-2B49-92AA-5A2372952593}"/>
              </a:ext>
            </a:extLst>
          </p:cNvPr>
          <p:cNvSpPr/>
          <p:nvPr/>
        </p:nvSpPr>
        <p:spPr>
          <a:xfrm>
            <a:off x="5611004" y="4265367"/>
            <a:ext cx="5549083" cy="1569660"/>
          </a:xfrm>
          <a:prstGeom prst="rect">
            <a:avLst/>
          </a:prstGeom>
          <a:solidFill>
            <a:schemeClr val="bg1">
              <a:lumMod val="95000"/>
              <a:alpha val="80000"/>
            </a:schemeClr>
          </a:solidFill>
        </p:spPr>
        <p:txBody>
          <a:bodyPr wrap="square">
            <a:spAutoFit/>
          </a:bodyPr>
          <a:lstStyle/>
          <a:p>
            <a:r>
              <a:rPr lang="en-GB" sz="2400" b="1" dirty="0">
                <a:solidFill>
                  <a:srgbClr val="FF0000"/>
                </a:solidFill>
              </a:rPr>
              <a:t>Bivalve mollusc </a:t>
            </a:r>
            <a:r>
              <a:rPr lang="en-GB" sz="2400" b="1" dirty="0"/>
              <a:t>are very important for the</a:t>
            </a:r>
          </a:p>
          <a:p>
            <a:r>
              <a:rPr lang="en-GB" sz="2400" b="1" dirty="0"/>
              <a:t>Economy of Mediterranean and Atlantic</a:t>
            </a:r>
          </a:p>
          <a:p>
            <a:r>
              <a:rPr lang="en-GB" sz="2400" b="1" dirty="0"/>
              <a:t>Countries like Spain: we eat them, export them.</a:t>
            </a:r>
          </a:p>
        </p:txBody>
      </p:sp>
      <p:sp>
        <p:nvSpPr>
          <p:cNvPr id="10" name="TextBox 9">
            <a:extLst>
              <a:ext uri="{FF2B5EF4-FFF2-40B4-BE49-F238E27FC236}">
                <a16:creationId xmlns:a16="http://schemas.microsoft.com/office/drawing/2014/main" id="{19C4F738-4E6F-594E-A1FE-F26D3E061147}"/>
              </a:ext>
            </a:extLst>
          </p:cNvPr>
          <p:cNvSpPr txBox="1"/>
          <p:nvPr/>
        </p:nvSpPr>
        <p:spPr>
          <a:xfrm>
            <a:off x="5611004" y="1230940"/>
            <a:ext cx="5549083" cy="1200329"/>
          </a:xfrm>
          <a:prstGeom prst="rect">
            <a:avLst/>
          </a:prstGeom>
          <a:solidFill>
            <a:schemeClr val="bg1">
              <a:lumMod val="95000"/>
              <a:alpha val="80000"/>
            </a:schemeClr>
          </a:solidFill>
        </p:spPr>
        <p:txBody>
          <a:bodyPr wrap="none" rtlCol="0">
            <a:spAutoFit/>
          </a:bodyPr>
          <a:lstStyle/>
          <a:p>
            <a:r>
              <a:rPr lang="es-ES" sz="2400" b="1" dirty="0">
                <a:solidFill>
                  <a:srgbClr val="FF0000"/>
                </a:solidFill>
              </a:rPr>
              <a:t>Coral</a:t>
            </a:r>
            <a:r>
              <a:rPr lang="es-ES" sz="2400" b="1" dirty="0"/>
              <a:t> </a:t>
            </a:r>
            <a:r>
              <a:rPr lang="es-ES" sz="2400" b="1" dirty="0" err="1">
                <a:solidFill>
                  <a:srgbClr val="FF0000"/>
                </a:solidFill>
              </a:rPr>
              <a:t>reefs</a:t>
            </a:r>
            <a:r>
              <a:rPr lang="es-ES" sz="2400" b="1" dirty="0"/>
              <a:t> </a:t>
            </a:r>
            <a:r>
              <a:rPr lang="es-ES" sz="2400" b="1" dirty="0" err="1"/>
              <a:t>support</a:t>
            </a:r>
            <a:r>
              <a:rPr lang="es-ES" sz="2400" b="1" dirty="0"/>
              <a:t> more </a:t>
            </a:r>
            <a:r>
              <a:rPr lang="es-ES" sz="2400" b="1" dirty="0" err="1"/>
              <a:t>species</a:t>
            </a:r>
            <a:r>
              <a:rPr lang="es-ES" sz="2400" b="1" dirty="0"/>
              <a:t> per </a:t>
            </a:r>
            <a:r>
              <a:rPr lang="es-ES" sz="2400" b="1" dirty="0" err="1"/>
              <a:t>unit</a:t>
            </a:r>
            <a:r>
              <a:rPr lang="es-ES" sz="2400" b="1" dirty="0"/>
              <a:t> </a:t>
            </a:r>
          </a:p>
          <a:p>
            <a:r>
              <a:rPr lang="es-ES" sz="2400" b="1" dirty="0" err="1"/>
              <a:t>area</a:t>
            </a:r>
            <a:r>
              <a:rPr lang="es-ES" sz="2400" b="1" dirty="0"/>
              <a:t> </a:t>
            </a:r>
            <a:r>
              <a:rPr lang="es-ES" sz="2400" b="1" dirty="0" err="1"/>
              <a:t>than</a:t>
            </a:r>
            <a:r>
              <a:rPr lang="es-ES" sz="2400" b="1" dirty="0"/>
              <a:t> </a:t>
            </a:r>
            <a:r>
              <a:rPr lang="es-ES" sz="2400" b="1" dirty="0" err="1"/>
              <a:t>any</a:t>
            </a:r>
            <a:r>
              <a:rPr lang="es-ES" sz="2400" b="1" dirty="0"/>
              <a:t> </a:t>
            </a:r>
            <a:r>
              <a:rPr lang="es-ES" sz="2400" b="1" dirty="0" err="1"/>
              <a:t>other</a:t>
            </a:r>
            <a:r>
              <a:rPr lang="es-ES" sz="2400" b="1" dirty="0"/>
              <a:t> marine </a:t>
            </a:r>
            <a:r>
              <a:rPr lang="es-ES" sz="2400" b="1" dirty="0" err="1"/>
              <a:t>environment</a:t>
            </a:r>
            <a:r>
              <a:rPr lang="es-ES" sz="2400" b="1" dirty="0"/>
              <a:t>, </a:t>
            </a:r>
          </a:p>
          <a:p>
            <a:r>
              <a:rPr lang="es-ES" sz="2400" b="1" dirty="0" err="1"/>
              <a:t>including</a:t>
            </a:r>
            <a:r>
              <a:rPr lang="es-ES" sz="2400" b="1" dirty="0"/>
              <a:t> </a:t>
            </a:r>
            <a:r>
              <a:rPr lang="es-ES" sz="2400" b="1" dirty="0" err="1"/>
              <a:t>about</a:t>
            </a:r>
            <a:r>
              <a:rPr lang="es-ES" sz="2400" b="1" dirty="0"/>
              <a:t> 4,000 </a:t>
            </a:r>
            <a:r>
              <a:rPr lang="es-ES" sz="2400" b="1" dirty="0" err="1"/>
              <a:t>species</a:t>
            </a:r>
            <a:r>
              <a:rPr lang="es-ES" sz="2400" b="1" dirty="0"/>
              <a:t> of </a:t>
            </a:r>
            <a:r>
              <a:rPr lang="es-ES" sz="2400" b="1" dirty="0" err="1"/>
              <a:t>fish</a:t>
            </a:r>
            <a:r>
              <a:rPr lang="es-ES" sz="2400" b="1" dirty="0"/>
              <a:t>.</a:t>
            </a:r>
            <a:endParaRPr lang="en-GB" sz="2400" b="1" dirty="0"/>
          </a:p>
        </p:txBody>
      </p:sp>
      <p:pic>
        <p:nvPicPr>
          <p:cNvPr id="11" name="Picture 10">
            <a:extLst>
              <a:ext uri="{FF2B5EF4-FFF2-40B4-BE49-F238E27FC236}">
                <a16:creationId xmlns:a16="http://schemas.microsoft.com/office/drawing/2014/main" id="{B61D67D1-BD11-2C4F-9091-89CE0BA40FF0}"/>
              </a:ext>
            </a:extLst>
          </p:cNvPr>
          <p:cNvPicPr>
            <a:picLocks noChangeAspect="1"/>
          </p:cNvPicPr>
          <p:nvPr/>
        </p:nvPicPr>
        <p:blipFill>
          <a:blip r:embed="rId3"/>
          <a:stretch>
            <a:fillRect/>
          </a:stretch>
        </p:blipFill>
        <p:spPr>
          <a:xfrm>
            <a:off x="1019658" y="831889"/>
            <a:ext cx="4125488" cy="3090135"/>
          </a:xfrm>
          <a:prstGeom prst="rect">
            <a:avLst/>
          </a:prstGeom>
        </p:spPr>
      </p:pic>
      <p:sp>
        <p:nvSpPr>
          <p:cNvPr id="2" name="AutoShape 2" descr="ejillón Gallego"/>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3" name="AutoShape 4" descr="ejillón Gallego"/>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346" t="19734" r="14855" b="31733"/>
          <a:stretch/>
        </p:blipFill>
        <p:spPr>
          <a:xfrm>
            <a:off x="1019658" y="3873184"/>
            <a:ext cx="4125488" cy="2676755"/>
          </a:xfrm>
          <a:prstGeom prst="rect">
            <a:avLst/>
          </a:prstGeom>
        </p:spPr>
      </p:pic>
      <p:sp>
        <p:nvSpPr>
          <p:cNvPr id="12" name="TextBox 11">
            <a:extLst>
              <a:ext uri="{FF2B5EF4-FFF2-40B4-BE49-F238E27FC236}">
                <a16:creationId xmlns:a16="http://schemas.microsoft.com/office/drawing/2014/main" id="{9AF6BE12-BAC7-A04B-AAD2-7F0A4CF10998}"/>
              </a:ext>
            </a:extLst>
          </p:cNvPr>
          <p:cNvSpPr txBox="1"/>
          <p:nvPr/>
        </p:nvSpPr>
        <p:spPr>
          <a:xfrm>
            <a:off x="2916603" y="152400"/>
            <a:ext cx="6358793" cy="584775"/>
          </a:xfrm>
          <a:prstGeom prst="rect">
            <a:avLst/>
          </a:prstGeom>
          <a:solidFill>
            <a:schemeClr val="accent4">
              <a:lumMod val="20000"/>
              <a:lumOff val="80000"/>
            </a:schemeClr>
          </a:solidFill>
        </p:spPr>
        <p:txBody>
          <a:bodyPr wrap="none" rtlCol="0">
            <a:spAutoFit/>
          </a:bodyPr>
          <a:lstStyle/>
          <a:p>
            <a:pPr algn="ctr"/>
            <a:r>
              <a:rPr lang="en-GB" sz="3200" b="1" dirty="0"/>
              <a:t> </a:t>
            </a:r>
            <a:r>
              <a:rPr lang="en-GB" sz="3200" b="1" dirty="0">
                <a:solidFill>
                  <a:srgbClr val="FF0000"/>
                </a:solidFill>
              </a:rPr>
              <a:t>Important and “Accessible” </a:t>
            </a:r>
            <a:r>
              <a:rPr lang="zh-CN" altLang="en-US" sz="3200" b="1" dirty="0">
                <a:solidFill>
                  <a:srgbClr val="FF0000"/>
                </a:solidFill>
              </a:rPr>
              <a:t> </a:t>
            </a:r>
            <a:r>
              <a:rPr lang="en-US" altLang="zh-CN" sz="3200" b="1" dirty="0"/>
              <a:t>Species</a:t>
            </a:r>
            <a:endParaRPr lang="en-GB" sz="3200" b="1" dirty="0"/>
          </a:p>
        </p:txBody>
      </p:sp>
    </p:spTree>
    <p:extLst>
      <p:ext uri="{BB962C8B-B14F-4D97-AF65-F5344CB8AC3E}">
        <p14:creationId xmlns:p14="http://schemas.microsoft.com/office/powerpoint/2010/main" val="413157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2B1F6A6C-71AA-B941-B964-8C4096F63117}"/>
              </a:ext>
            </a:extLst>
          </p:cNvPr>
          <p:cNvSpPr/>
          <p:nvPr/>
        </p:nvSpPr>
        <p:spPr>
          <a:xfrm>
            <a:off x="806824" y="0"/>
            <a:ext cx="10340788" cy="6858000"/>
          </a:xfrm>
          <a:prstGeom prst="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DD7A68A1-A182-3744-A7E2-8B297F3E691D}"/>
              </a:ext>
            </a:extLst>
          </p:cNvPr>
          <p:cNvPicPr>
            <a:picLocks noChangeAspect="1"/>
          </p:cNvPicPr>
          <p:nvPr/>
        </p:nvPicPr>
        <p:blipFill>
          <a:blip r:embed="rId3"/>
          <a:stretch>
            <a:fillRect/>
          </a:stretch>
        </p:blipFill>
        <p:spPr>
          <a:xfrm>
            <a:off x="1524000" y="2253272"/>
            <a:ext cx="7596336" cy="2609915"/>
          </a:xfrm>
          <a:prstGeom prst="rect">
            <a:avLst/>
          </a:prstGeom>
          <a:ln>
            <a:solidFill>
              <a:srgbClr val="FF0000"/>
            </a:solidFill>
          </a:ln>
        </p:spPr>
      </p:pic>
      <p:pic>
        <p:nvPicPr>
          <p:cNvPr id="6" name="Immagine 5">
            <a:extLst>
              <a:ext uri="{FF2B5EF4-FFF2-40B4-BE49-F238E27FC236}">
                <a16:creationId xmlns:a16="http://schemas.microsoft.com/office/drawing/2014/main" id="{F3840E98-18E0-0B49-9A86-64F3D3D8D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253" y="2253272"/>
            <a:ext cx="2162228" cy="2609915"/>
          </a:xfrm>
          <a:prstGeom prst="rect">
            <a:avLst/>
          </a:prstGeom>
        </p:spPr>
      </p:pic>
      <p:sp>
        <p:nvSpPr>
          <p:cNvPr id="2" name="Rettangolo 1"/>
          <p:cNvSpPr/>
          <p:nvPr/>
        </p:nvSpPr>
        <p:spPr>
          <a:xfrm>
            <a:off x="6636060" y="3104964"/>
            <a:ext cx="864096" cy="9018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CasellaDiTesto 2"/>
          <p:cNvSpPr txBox="1"/>
          <p:nvPr/>
        </p:nvSpPr>
        <p:spPr>
          <a:xfrm>
            <a:off x="3202980" y="1282855"/>
            <a:ext cx="3292378" cy="553998"/>
          </a:xfrm>
          <a:prstGeom prst="rect">
            <a:avLst/>
          </a:prstGeom>
          <a:noFill/>
        </p:spPr>
        <p:txBody>
          <a:bodyPr wrap="square" rtlCol="0">
            <a:spAutoFit/>
          </a:bodyPr>
          <a:lstStyle/>
          <a:p>
            <a:r>
              <a:rPr lang="it-IT" sz="3000" baseline="30000" dirty="0">
                <a:solidFill>
                  <a:srgbClr val="FF0000"/>
                </a:solidFill>
              </a:rPr>
              <a:t>41-45</a:t>
            </a:r>
            <a:r>
              <a:rPr lang="it-IT" sz="3000" dirty="0">
                <a:solidFill>
                  <a:srgbClr val="FF0000"/>
                </a:solidFill>
              </a:rPr>
              <a:t>Ca    </a:t>
            </a:r>
            <a:r>
              <a:rPr lang="it-IT" sz="3000" dirty="0" err="1">
                <a:solidFill>
                  <a:srgbClr val="FF0000"/>
                </a:solidFill>
              </a:rPr>
              <a:t>radioactive</a:t>
            </a:r>
            <a:endParaRPr lang="it-IT" sz="3000" dirty="0">
              <a:solidFill>
                <a:srgbClr val="FF0000"/>
              </a:solidFill>
            </a:endParaRPr>
          </a:p>
        </p:txBody>
      </p:sp>
      <p:sp>
        <p:nvSpPr>
          <p:cNvPr id="5" name="CasellaDiTesto 4"/>
          <p:cNvSpPr txBox="1"/>
          <p:nvPr/>
        </p:nvSpPr>
        <p:spPr>
          <a:xfrm>
            <a:off x="2001095" y="5049182"/>
            <a:ext cx="8242128" cy="954107"/>
          </a:xfrm>
          <a:prstGeom prst="rect">
            <a:avLst/>
          </a:prstGeom>
          <a:noFill/>
        </p:spPr>
        <p:txBody>
          <a:bodyPr wrap="none" rtlCol="0">
            <a:spAutoFit/>
          </a:bodyPr>
          <a:lstStyle/>
          <a:p>
            <a:pPr algn="ctr"/>
            <a:r>
              <a:rPr lang="it-IT" sz="2800" dirty="0" err="1"/>
              <a:t>Monitoring</a:t>
            </a:r>
            <a:r>
              <a:rPr lang="it-IT" sz="2800" dirty="0"/>
              <a:t> the </a:t>
            </a:r>
            <a:r>
              <a:rPr lang="it-IT" sz="2800" dirty="0" err="1"/>
              <a:t>adaptation</a:t>
            </a:r>
            <a:r>
              <a:rPr lang="it-IT" sz="2800" dirty="0"/>
              <a:t> of </a:t>
            </a:r>
            <a:r>
              <a:rPr lang="it-IT" sz="2800" dirty="0" err="1"/>
              <a:t>species</a:t>
            </a:r>
            <a:r>
              <a:rPr lang="it-IT" sz="2800" dirty="0"/>
              <a:t> to </a:t>
            </a:r>
            <a:r>
              <a:rPr lang="it-IT" sz="2800" dirty="0" err="1"/>
              <a:t>climate</a:t>
            </a:r>
            <a:r>
              <a:rPr lang="it-IT" sz="2800" dirty="0"/>
              <a:t> </a:t>
            </a:r>
            <a:r>
              <a:rPr lang="it-IT" sz="2800" dirty="0" err="1"/>
              <a:t>change</a:t>
            </a:r>
            <a:endParaRPr lang="it-IT" sz="2800" dirty="0"/>
          </a:p>
          <a:p>
            <a:pPr algn="ctr"/>
            <a:r>
              <a:rPr lang="it-IT" sz="2800" dirty="0" err="1"/>
              <a:t>through</a:t>
            </a:r>
            <a:r>
              <a:rPr lang="it-IT" sz="2800" dirty="0"/>
              <a:t> </a:t>
            </a:r>
            <a:r>
              <a:rPr lang="it-IT" sz="2800" baseline="30000" dirty="0"/>
              <a:t>41-45</a:t>
            </a:r>
            <a:r>
              <a:rPr lang="it-IT" sz="2800" dirty="0"/>
              <a:t>Ca </a:t>
            </a:r>
            <a:r>
              <a:rPr lang="it-IT" sz="2800" dirty="0" err="1"/>
              <a:t>uptake</a:t>
            </a:r>
            <a:endParaRPr lang="it-IT" sz="2800" dirty="0"/>
          </a:p>
        </p:txBody>
      </p:sp>
      <p:pic>
        <p:nvPicPr>
          <p:cNvPr id="7" name="Immagine 6">
            <a:extLst>
              <a:ext uri="{FF2B5EF4-FFF2-40B4-BE49-F238E27FC236}">
                <a16:creationId xmlns:a16="http://schemas.microsoft.com/office/drawing/2014/main" id="{F70ED7C6-4BAF-C94D-B9CF-8DB8411E3F35}"/>
              </a:ext>
            </a:extLst>
          </p:cNvPr>
          <p:cNvPicPr>
            <a:picLocks noChangeAspect="1"/>
          </p:cNvPicPr>
          <p:nvPr/>
        </p:nvPicPr>
        <p:blipFill>
          <a:blip r:embed="rId5"/>
          <a:stretch>
            <a:fillRect/>
          </a:stretch>
        </p:blipFill>
        <p:spPr>
          <a:xfrm>
            <a:off x="6636062" y="998730"/>
            <a:ext cx="1947131" cy="1815666"/>
          </a:xfrm>
          <a:prstGeom prst="rect">
            <a:avLst/>
          </a:prstGeom>
        </p:spPr>
      </p:pic>
      <p:sp>
        <p:nvSpPr>
          <p:cNvPr id="9" name="CasellaDiTesto 8">
            <a:extLst>
              <a:ext uri="{FF2B5EF4-FFF2-40B4-BE49-F238E27FC236}">
                <a16:creationId xmlns:a16="http://schemas.microsoft.com/office/drawing/2014/main" id="{95C4550E-D286-D68F-1AEE-1B34BC8A6176}"/>
              </a:ext>
            </a:extLst>
          </p:cNvPr>
          <p:cNvSpPr txBox="1"/>
          <p:nvPr/>
        </p:nvSpPr>
        <p:spPr>
          <a:xfrm>
            <a:off x="735102" y="217653"/>
            <a:ext cx="8079071" cy="523220"/>
          </a:xfrm>
          <a:prstGeom prst="rect">
            <a:avLst/>
          </a:prstGeom>
          <a:noFill/>
        </p:spPr>
        <p:txBody>
          <a:bodyPr wrap="none" rtlCol="0">
            <a:spAutoFit/>
          </a:bodyPr>
          <a:lstStyle/>
          <a:p>
            <a:r>
              <a:rPr lang="it-IT" sz="2800" dirty="0"/>
              <a:t> </a:t>
            </a:r>
            <a:r>
              <a:rPr lang="it-IT" sz="2800" dirty="0" err="1"/>
              <a:t>Climate</a:t>
            </a:r>
            <a:r>
              <a:rPr lang="it-IT" sz="2800" dirty="0"/>
              <a:t> </a:t>
            </a:r>
            <a:r>
              <a:rPr lang="it-IT" sz="2800" dirty="0" err="1"/>
              <a:t>change</a:t>
            </a:r>
            <a:r>
              <a:rPr lang="it-IT" sz="2800" dirty="0"/>
              <a:t> </a:t>
            </a:r>
            <a:r>
              <a:rPr lang="it-IT" sz="2800" dirty="0" err="1"/>
              <a:t>effects</a:t>
            </a:r>
            <a:r>
              <a:rPr lang="it-IT" sz="2800" dirty="0"/>
              <a:t> </a:t>
            </a:r>
            <a:r>
              <a:rPr lang="it-IT" sz="2800" dirty="0" err="1"/>
              <a:t>studied</a:t>
            </a:r>
            <a:r>
              <a:rPr lang="it-IT" sz="2800" dirty="0"/>
              <a:t> </a:t>
            </a:r>
            <a:r>
              <a:rPr lang="it-IT" sz="2800" dirty="0" err="1"/>
              <a:t>using</a:t>
            </a:r>
            <a:r>
              <a:rPr lang="it-IT" sz="2800" dirty="0"/>
              <a:t> </a:t>
            </a:r>
            <a:r>
              <a:rPr lang="it-IT" sz="2800" dirty="0" err="1"/>
              <a:t>unstable</a:t>
            </a:r>
            <a:r>
              <a:rPr lang="it-IT" sz="2800" dirty="0"/>
              <a:t> </a:t>
            </a:r>
            <a:r>
              <a:rPr lang="it-IT" sz="2800" dirty="0" err="1"/>
              <a:t>tracers</a:t>
            </a:r>
            <a:r>
              <a:rPr lang="it-IT" sz="2800" dirty="0"/>
              <a:t>:</a:t>
            </a:r>
          </a:p>
        </p:txBody>
      </p:sp>
      <p:sp>
        <p:nvSpPr>
          <p:cNvPr id="10" name="Rettangolo 9">
            <a:extLst>
              <a:ext uri="{FF2B5EF4-FFF2-40B4-BE49-F238E27FC236}">
                <a16:creationId xmlns:a16="http://schemas.microsoft.com/office/drawing/2014/main" id="{7A178911-5DE6-7FB3-0C8C-6A7032815963}"/>
              </a:ext>
            </a:extLst>
          </p:cNvPr>
          <p:cNvSpPr/>
          <p:nvPr/>
        </p:nvSpPr>
        <p:spPr>
          <a:xfrm>
            <a:off x="3233682" y="3104964"/>
            <a:ext cx="864096" cy="9018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7EDCD654-8D4D-E9C1-60AD-73A58437B5B6}"/>
              </a:ext>
            </a:extLst>
          </p:cNvPr>
          <p:cNvSpPr txBox="1"/>
          <p:nvPr/>
        </p:nvSpPr>
        <p:spPr>
          <a:xfrm>
            <a:off x="9120336" y="1302836"/>
            <a:ext cx="1233719" cy="646331"/>
          </a:xfrm>
          <a:prstGeom prst="rect">
            <a:avLst/>
          </a:prstGeom>
          <a:noFill/>
        </p:spPr>
        <p:txBody>
          <a:bodyPr wrap="square" rtlCol="0">
            <a:spAutoFit/>
          </a:bodyPr>
          <a:lstStyle/>
          <a:p>
            <a:r>
              <a:rPr lang="it-IT" sz="3600" dirty="0">
                <a:solidFill>
                  <a:srgbClr val="FF0000"/>
                </a:solidFill>
              </a:rPr>
              <a:t>163 d</a:t>
            </a:r>
          </a:p>
        </p:txBody>
      </p:sp>
      <p:sp>
        <p:nvSpPr>
          <p:cNvPr id="12" name="CasellaDiTesto 11">
            <a:extLst>
              <a:ext uri="{FF2B5EF4-FFF2-40B4-BE49-F238E27FC236}">
                <a16:creationId xmlns:a16="http://schemas.microsoft.com/office/drawing/2014/main" id="{97B38FFB-BB29-431D-0C96-1A32E555A425}"/>
              </a:ext>
            </a:extLst>
          </p:cNvPr>
          <p:cNvSpPr txBox="1"/>
          <p:nvPr/>
        </p:nvSpPr>
        <p:spPr>
          <a:xfrm>
            <a:off x="735102" y="1203969"/>
            <a:ext cx="2194274" cy="646331"/>
          </a:xfrm>
          <a:prstGeom prst="rect">
            <a:avLst/>
          </a:prstGeom>
          <a:noFill/>
        </p:spPr>
        <p:txBody>
          <a:bodyPr wrap="square" rtlCol="0">
            <a:spAutoFit/>
          </a:bodyPr>
          <a:lstStyle/>
          <a:p>
            <a:r>
              <a:rPr lang="it-IT" sz="3600" dirty="0">
                <a:solidFill>
                  <a:srgbClr val="FF0000"/>
                </a:solidFill>
              </a:rPr>
              <a:t>1.03 10</a:t>
            </a:r>
            <a:r>
              <a:rPr lang="it-IT" sz="3600" baseline="30000" dirty="0">
                <a:solidFill>
                  <a:srgbClr val="FF0000"/>
                </a:solidFill>
              </a:rPr>
              <a:t>5</a:t>
            </a:r>
            <a:r>
              <a:rPr lang="it-IT" sz="3600" dirty="0">
                <a:solidFill>
                  <a:srgbClr val="FF0000"/>
                </a:solidFill>
              </a:rPr>
              <a:t> y </a:t>
            </a:r>
          </a:p>
        </p:txBody>
      </p:sp>
    </p:spTree>
    <p:extLst>
      <p:ext uri="{BB962C8B-B14F-4D97-AF65-F5344CB8AC3E}">
        <p14:creationId xmlns:p14="http://schemas.microsoft.com/office/powerpoint/2010/main" val="990009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chia-Island-Italy-Mediterranean-Sea-Europe - Travel Greece Travel Europe">
            <a:extLst>
              <a:ext uri="{FF2B5EF4-FFF2-40B4-BE49-F238E27FC236}">
                <a16:creationId xmlns:a16="http://schemas.microsoft.com/office/drawing/2014/main" id="{B2CDAD1C-B42A-836B-9E0F-9A25655F7A93}"/>
              </a:ext>
            </a:extLst>
          </p:cNvPr>
          <p:cNvPicPr>
            <a:picLocks noChangeArrowheads="1"/>
          </p:cNvPicPr>
          <p:nvPr/>
        </p:nvPicPr>
        <p:blipFill rotWithShape="1">
          <a:blip r:embed="rId2">
            <a:extLst>
              <a:ext uri="{28A0092B-C50C-407E-A947-70E740481C1C}">
                <a14:useLocalDpi xmlns:a14="http://schemas.microsoft.com/office/drawing/2010/main" val="0"/>
              </a:ext>
            </a:extLst>
          </a:blip>
          <a:srcRect l="19482" t="99" r="22705" b="-1"/>
          <a:stretch/>
        </p:blipFill>
        <p:spPr bwMode="auto">
          <a:xfrm>
            <a:off x="8343899" y="1948971"/>
            <a:ext cx="3782132" cy="48709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9158453-C9C7-1F29-B3EE-336AD152C7E0}"/>
              </a:ext>
            </a:extLst>
          </p:cNvPr>
          <p:cNvPicPr>
            <a:picLocks noChangeAspect="1"/>
          </p:cNvPicPr>
          <p:nvPr/>
        </p:nvPicPr>
        <p:blipFill>
          <a:blip r:embed="rId3"/>
          <a:stretch>
            <a:fillRect/>
          </a:stretch>
        </p:blipFill>
        <p:spPr>
          <a:xfrm>
            <a:off x="254001" y="1948972"/>
            <a:ext cx="3782132" cy="4870927"/>
          </a:xfrm>
          <a:prstGeom prst="rect">
            <a:avLst/>
          </a:prstGeom>
        </p:spPr>
      </p:pic>
      <p:pic>
        <p:nvPicPr>
          <p:cNvPr id="3" name="Immagine 2" descr="Immagine che contiene aria aperta, edificio, cielo, acqua&#10;&#10;Descrizione generata automaticamente">
            <a:extLst>
              <a:ext uri="{FF2B5EF4-FFF2-40B4-BE49-F238E27FC236}">
                <a16:creationId xmlns:a16="http://schemas.microsoft.com/office/drawing/2014/main" id="{6352C96C-AA78-BC2B-9803-B560CE97E0AA}"/>
              </a:ext>
            </a:extLst>
          </p:cNvPr>
          <p:cNvPicPr>
            <a:picLocks noChangeAspect="1"/>
          </p:cNvPicPr>
          <p:nvPr/>
        </p:nvPicPr>
        <p:blipFill>
          <a:blip r:embed="rId4"/>
          <a:stretch>
            <a:fillRect/>
          </a:stretch>
        </p:blipFill>
        <p:spPr>
          <a:xfrm rot="5400000">
            <a:off x="3754553" y="2557838"/>
            <a:ext cx="4870926" cy="3653195"/>
          </a:xfrm>
          <a:prstGeom prst="rect">
            <a:avLst/>
          </a:prstGeom>
        </p:spPr>
      </p:pic>
      <p:sp>
        <p:nvSpPr>
          <p:cNvPr id="4" name="TextBox 3">
            <a:extLst>
              <a:ext uri="{FF2B5EF4-FFF2-40B4-BE49-F238E27FC236}">
                <a16:creationId xmlns:a16="http://schemas.microsoft.com/office/drawing/2014/main" id="{1C8F6935-290D-24DD-9482-BD479FF0764B}"/>
              </a:ext>
            </a:extLst>
          </p:cNvPr>
          <p:cNvSpPr txBox="1"/>
          <p:nvPr/>
        </p:nvSpPr>
        <p:spPr>
          <a:xfrm>
            <a:off x="608813" y="73862"/>
            <a:ext cx="3072508" cy="1446550"/>
          </a:xfrm>
          <a:prstGeom prst="rect">
            <a:avLst/>
          </a:prstGeom>
          <a:noFill/>
        </p:spPr>
        <p:txBody>
          <a:bodyPr wrap="none" rtlCol="0">
            <a:spAutoFit/>
          </a:bodyPr>
          <a:lstStyle/>
          <a:p>
            <a:r>
              <a:rPr lang="en-CN" sz="4400" dirty="0"/>
              <a:t>Collabrating </a:t>
            </a:r>
          </a:p>
          <a:p>
            <a:r>
              <a:rPr lang="en-CN" sz="4400" dirty="0"/>
              <a:t>Institutes</a:t>
            </a:r>
          </a:p>
        </p:txBody>
      </p:sp>
      <p:sp>
        <p:nvSpPr>
          <p:cNvPr id="5" name="TextBox 4">
            <a:extLst>
              <a:ext uri="{FF2B5EF4-FFF2-40B4-BE49-F238E27FC236}">
                <a16:creationId xmlns:a16="http://schemas.microsoft.com/office/drawing/2014/main" id="{1377D22C-F1C1-D472-A016-5E786EE86792}"/>
              </a:ext>
            </a:extLst>
          </p:cNvPr>
          <p:cNvSpPr txBox="1"/>
          <p:nvPr/>
        </p:nvSpPr>
        <p:spPr>
          <a:xfrm>
            <a:off x="1435100" y="1549400"/>
            <a:ext cx="1786323" cy="400110"/>
          </a:xfrm>
          <a:prstGeom prst="rect">
            <a:avLst/>
          </a:prstGeom>
          <a:noFill/>
        </p:spPr>
        <p:txBody>
          <a:bodyPr wrap="none" rtlCol="0">
            <a:spAutoFit/>
          </a:bodyPr>
          <a:lstStyle/>
          <a:p>
            <a:r>
              <a:rPr lang="en-CN" sz="2000" b="1" dirty="0"/>
              <a:t>Valencia, Spain</a:t>
            </a:r>
          </a:p>
        </p:txBody>
      </p:sp>
      <p:sp>
        <p:nvSpPr>
          <p:cNvPr id="6" name="TextBox 5">
            <a:extLst>
              <a:ext uri="{FF2B5EF4-FFF2-40B4-BE49-F238E27FC236}">
                <a16:creationId xmlns:a16="http://schemas.microsoft.com/office/drawing/2014/main" id="{FBA42303-7D97-F382-6DBB-0F80803A1EE6}"/>
              </a:ext>
            </a:extLst>
          </p:cNvPr>
          <p:cNvSpPr txBox="1"/>
          <p:nvPr/>
        </p:nvSpPr>
        <p:spPr>
          <a:xfrm>
            <a:off x="5143500" y="1549400"/>
            <a:ext cx="2199256" cy="400110"/>
          </a:xfrm>
          <a:prstGeom prst="rect">
            <a:avLst/>
          </a:prstGeom>
          <a:noFill/>
        </p:spPr>
        <p:txBody>
          <a:bodyPr wrap="none" rtlCol="0">
            <a:spAutoFit/>
          </a:bodyPr>
          <a:lstStyle/>
          <a:p>
            <a:r>
              <a:rPr lang="en-CN" sz="2000" b="1" dirty="0"/>
              <a:t>Chioggia (PD), Italy</a:t>
            </a:r>
          </a:p>
        </p:txBody>
      </p:sp>
      <p:sp>
        <p:nvSpPr>
          <p:cNvPr id="7" name="TextBox 6">
            <a:extLst>
              <a:ext uri="{FF2B5EF4-FFF2-40B4-BE49-F238E27FC236}">
                <a16:creationId xmlns:a16="http://schemas.microsoft.com/office/drawing/2014/main" id="{D49032E4-1F1A-D57E-1C1D-D54DAFA0B0CB}"/>
              </a:ext>
            </a:extLst>
          </p:cNvPr>
          <p:cNvSpPr txBox="1"/>
          <p:nvPr/>
        </p:nvSpPr>
        <p:spPr>
          <a:xfrm>
            <a:off x="9366032" y="1536700"/>
            <a:ext cx="1902187" cy="400110"/>
          </a:xfrm>
          <a:prstGeom prst="rect">
            <a:avLst/>
          </a:prstGeom>
          <a:noFill/>
        </p:spPr>
        <p:txBody>
          <a:bodyPr wrap="none" rtlCol="0">
            <a:spAutoFit/>
          </a:bodyPr>
          <a:lstStyle/>
          <a:p>
            <a:r>
              <a:rPr lang="en-CN" sz="2000" b="1" dirty="0"/>
              <a:t>Ischia (NP), Italy</a:t>
            </a:r>
          </a:p>
        </p:txBody>
      </p:sp>
      <p:sp>
        <p:nvSpPr>
          <p:cNvPr id="9" name="TextBox 8">
            <a:extLst>
              <a:ext uri="{FF2B5EF4-FFF2-40B4-BE49-F238E27FC236}">
                <a16:creationId xmlns:a16="http://schemas.microsoft.com/office/drawing/2014/main" id="{3F48307B-4316-D976-62B4-8E449B48CE1F}"/>
              </a:ext>
            </a:extLst>
          </p:cNvPr>
          <p:cNvSpPr txBox="1"/>
          <p:nvPr/>
        </p:nvSpPr>
        <p:spPr>
          <a:xfrm>
            <a:off x="4402522" y="65992"/>
            <a:ext cx="7529542" cy="1477328"/>
          </a:xfrm>
          <a:prstGeom prst="rect">
            <a:avLst/>
          </a:prstGeom>
          <a:noFill/>
        </p:spPr>
        <p:txBody>
          <a:bodyPr wrap="square">
            <a:spAutoFit/>
          </a:bodyPr>
          <a:lstStyle/>
          <a:p>
            <a:pPr marL="285750" indent="-285750" algn="just">
              <a:buFont typeface="Arial" panose="020B0604020202020204" pitchFamily="34" charset="0"/>
              <a:buChar char="•"/>
            </a:pPr>
            <a:r>
              <a:rPr lang="en-US" dirty="0">
                <a:effectLst/>
                <a:latin typeface="Arial" panose="020B0604020202020204" pitchFamily="34" charset="0"/>
              </a:rPr>
              <a:t> </a:t>
            </a:r>
            <a:r>
              <a:rPr lang="en-US" dirty="0">
                <a:effectLst/>
                <a:latin typeface="Helvetica" pitchFamily="2" charset="0"/>
              </a:rPr>
              <a:t>INFN - LNL, </a:t>
            </a:r>
            <a:r>
              <a:rPr lang="en-US" dirty="0" err="1">
                <a:effectLst/>
                <a:latin typeface="Helvetica" pitchFamily="2" charset="0"/>
              </a:rPr>
              <a:t>Legnaro</a:t>
            </a:r>
            <a:r>
              <a:rPr lang="en-US" dirty="0">
                <a:effectLst/>
                <a:latin typeface="Helvetica" pitchFamily="2" charset="0"/>
              </a:rPr>
              <a:t> (PD), Italy.</a:t>
            </a:r>
          </a:p>
          <a:p>
            <a:pPr marL="285750" indent="-285750" algn="just">
              <a:buFont typeface="Arial" panose="020B0604020202020204" pitchFamily="34" charset="0"/>
              <a:buChar char="•"/>
            </a:pPr>
            <a:r>
              <a:rPr lang="en-US" dirty="0">
                <a:effectLst/>
                <a:latin typeface="Helvetica" pitchFamily="2" charset="0"/>
              </a:rPr>
              <a:t>Department of Marine Biology of the University of Padova and Hydro-Biological Station of the University of Padova, Chioggia, Italy.</a:t>
            </a:r>
          </a:p>
          <a:p>
            <a:pPr marL="285750" indent="-285750" algn="just">
              <a:buFont typeface="Arial" panose="020B0604020202020204" pitchFamily="34" charset="0"/>
              <a:buChar char="•"/>
            </a:pPr>
            <a:r>
              <a:rPr lang="en-US" dirty="0">
                <a:effectLst/>
                <a:latin typeface="Helvetica" pitchFamily="2" charset="0"/>
              </a:rPr>
              <a:t>IFIC-CSIC, University of Valencia, Spain</a:t>
            </a:r>
            <a:r>
              <a:rPr lang="en-US" dirty="0">
                <a:latin typeface="Helvetica" pitchFamily="2" charset="0"/>
              </a:rPr>
              <a:t>.</a:t>
            </a:r>
            <a:endParaRPr lang="en-US" dirty="0">
              <a:effectLst/>
              <a:latin typeface="Helvetica" pitchFamily="2" charset="0"/>
            </a:endParaRPr>
          </a:p>
          <a:p>
            <a:pPr marL="285750" indent="-285750" algn="just">
              <a:buFont typeface="Arial" panose="020B0604020202020204" pitchFamily="34" charset="0"/>
              <a:buChar char="•"/>
            </a:pPr>
            <a:r>
              <a:rPr lang="en-US" dirty="0" err="1">
                <a:effectLst/>
                <a:latin typeface="Helvetica" pitchFamily="2" charset="0"/>
              </a:rPr>
              <a:t>Oceanografic</a:t>
            </a:r>
            <a:r>
              <a:rPr lang="en-US" dirty="0">
                <a:effectLst/>
                <a:latin typeface="Helvetica" pitchFamily="2" charset="0"/>
              </a:rPr>
              <a:t>, Valencia, Spain.</a:t>
            </a:r>
          </a:p>
        </p:txBody>
      </p:sp>
    </p:spTree>
    <p:extLst>
      <p:ext uri="{BB962C8B-B14F-4D97-AF65-F5344CB8AC3E}">
        <p14:creationId xmlns:p14="http://schemas.microsoft.com/office/powerpoint/2010/main" val="330353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urope Map Countries">
            <a:extLst>
              <a:ext uri="{FF2B5EF4-FFF2-40B4-BE49-F238E27FC236}">
                <a16:creationId xmlns:a16="http://schemas.microsoft.com/office/drawing/2014/main" id="{2604303F-D286-B43A-F2F4-CAD02E6EB04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93022" y="2852803"/>
            <a:ext cx="5582362" cy="365158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31D84739-1515-7102-A022-A3B80D8AE5B7}"/>
              </a:ext>
            </a:extLst>
          </p:cNvPr>
          <p:cNvCxnSpPr>
            <a:cxnSpLocks/>
          </p:cNvCxnSpPr>
          <p:nvPr/>
        </p:nvCxnSpPr>
        <p:spPr>
          <a:xfrm>
            <a:off x="4517723" y="4272776"/>
            <a:ext cx="1766481" cy="110760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2AF927B-0BD7-F80A-6E81-BE61026105B5}"/>
              </a:ext>
            </a:extLst>
          </p:cNvPr>
          <p:cNvCxnSpPr>
            <a:cxnSpLocks/>
            <a:stCxn id="3078" idx="1"/>
          </p:cNvCxnSpPr>
          <p:nvPr/>
        </p:nvCxnSpPr>
        <p:spPr>
          <a:xfrm flipH="1">
            <a:off x="6852458" y="4065286"/>
            <a:ext cx="709574" cy="9526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806B187-36CE-6AA4-F320-4BD5CC02144D}"/>
              </a:ext>
            </a:extLst>
          </p:cNvPr>
          <p:cNvGrpSpPr/>
          <p:nvPr/>
        </p:nvGrpSpPr>
        <p:grpSpPr>
          <a:xfrm>
            <a:off x="6292285" y="5017231"/>
            <a:ext cx="697346" cy="549804"/>
            <a:chOff x="4768285" y="5017231"/>
            <a:chExt cx="697346" cy="549804"/>
          </a:xfrm>
        </p:grpSpPr>
        <p:sp>
          <p:nvSpPr>
            <p:cNvPr id="16" name="Freeform 15">
              <a:extLst>
                <a:ext uri="{FF2B5EF4-FFF2-40B4-BE49-F238E27FC236}">
                  <a16:creationId xmlns:a16="http://schemas.microsoft.com/office/drawing/2014/main" id="{076568CB-D913-6E18-051E-AF5E7CAF3213}"/>
                </a:ext>
              </a:extLst>
            </p:cNvPr>
            <p:cNvSpPr/>
            <p:nvPr/>
          </p:nvSpPr>
          <p:spPr>
            <a:xfrm>
              <a:off x="4768285" y="5017231"/>
              <a:ext cx="577212" cy="363845"/>
            </a:xfrm>
            <a:custGeom>
              <a:avLst/>
              <a:gdLst>
                <a:gd name="connsiteX0" fmla="*/ 0 w 577212"/>
                <a:gd name="connsiteY0" fmla="*/ 363845 h 363845"/>
                <a:gd name="connsiteX1" fmla="*/ 86174 w 577212"/>
                <a:gd name="connsiteY1" fmla="*/ 344696 h 363845"/>
                <a:gd name="connsiteX2" fmla="*/ 134048 w 577212"/>
                <a:gd name="connsiteY2" fmla="*/ 287246 h 363845"/>
                <a:gd name="connsiteX3" fmla="*/ 234584 w 577212"/>
                <a:gd name="connsiteY3" fmla="*/ 268097 h 363845"/>
                <a:gd name="connsiteX4" fmla="*/ 277671 w 577212"/>
                <a:gd name="connsiteY4" fmla="*/ 201073 h 363845"/>
                <a:gd name="connsiteX5" fmla="*/ 488318 w 577212"/>
                <a:gd name="connsiteY5" fmla="*/ 210648 h 363845"/>
                <a:gd name="connsiteX6" fmla="*/ 521830 w 577212"/>
                <a:gd name="connsiteY6" fmla="*/ 143623 h 363845"/>
                <a:gd name="connsiteX7" fmla="*/ 574492 w 577212"/>
                <a:gd name="connsiteY7" fmla="*/ 100537 h 363845"/>
                <a:gd name="connsiteX8" fmla="*/ 564917 w 577212"/>
                <a:gd name="connsiteY8" fmla="*/ 0 h 36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212" h="363845">
                  <a:moveTo>
                    <a:pt x="0" y="363845"/>
                  </a:moveTo>
                  <a:cubicBezTo>
                    <a:pt x="31916" y="360653"/>
                    <a:pt x="63833" y="357462"/>
                    <a:pt x="86174" y="344696"/>
                  </a:cubicBezTo>
                  <a:cubicBezTo>
                    <a:pt x="108515" y="331929"/>
                    <a:pt x="109313" y="300012"/>
                    <a:pt x="134048" y="287246"/>
                  </a:cubicBezTo>
                  <a:cubicBezTo>
                    <a:pt x="158783" y="274480"/>
                    <a:pt x="210647" y="282459"/>
                    <a:pt x="234584" y="268097"/>
                  </a:cubicBezTo>
                  <a:cubicBezTo>
                    <a:pt x="258521" y="253735"/>
                    <a:pt x="235382" y="210648"/>
                    <a:pt x="277671" y="201073"/>
                  </a:cubicBezTo>
                  <a:cubicBezTo>
                    <a:pt x="319960" y="191498"/>
                    <a:pt x="447625" y="220223"/>
                    <a:pt x="488318" y="210648"/>
                  </a:cubicBezTo>
                  <a:cubicBezTo>
                    <a:pt x="529011" y="201073"/>
                    <a:pt x="507468" y="161975"/>
                    <a:pt x="521830" y="143623"/>
                  </a:cubicBezTo>
                  <a:cubicBezTo>
                    <a:pt x="536192" y="125271"/>
                    <a:pt x="567311" y="124474"/>
                    <a:pt x="574492" y="100537"/>
                  </a:cubicBezTo>
                  <a:cubicBezTo>
                    <a:pt x="581673" y="76600"/>
                    <a:pt x="573295" y="38300"/>
                    <a:pt x="564917" y="0"/>
                  </a:cubicBezTo>
                </a:path>
              </a:pathLst>
            </a:custGeom>
            <a:noFill/>
            <a:ln w="254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3080" name="Picture 8" descr="Remolque De Depósito Para El Transporte De Residuos Radiactivos. Gestión De  Residuos Radiactivos. Material Radiactivo De Advertenc Ilustración del  Vector - Ilustración de equipo, salud: 272200996">
              <a:extLst>
                <a:ext uri="{FF2B5EF4-FFF2-40B4-BE49-F238E27FC236}">
                  <a16:creationId xmlns:a16="http://schemas.microsoft.com/office/drawing/2014/main" id="{FB51F16A-1EE3-7575-DB1E-E4B8BC6DFE0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0029506">
              <a:off x="4929655" y="5322056"/>
              <a:ext cx="535976" cy="168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Remolque De Depósito Para El Transporte De Residuos Radiactivos. Gestión De  Residuos Radiactivos. Material Radiactivo De Advertenc Ilustración del  Vector - Ilustración de equipo, salud: 272200996">
              <a:extLst>
                <a:ext uri="{FF2B5EF4-FFF2-40B4-BE49-F238E27FC236}">
                  <a16:creationId xmlns:a16="http://schemas.microsoft.com/office/drawing/2014/main" id="{09FBE281-51C9-5BC6-537A-C2A601BE16A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9929732">
              <a:off x="4956722" y="5309724"/>
              <a:ext cx="265413" cy="2573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6A88581D-B921-F38E-BC85-641402EE73C5}"/>
              </a:ext>
            </a:extLst>
          </p:cNvPr>
          <p:cNvGrpSpPr/>
          <p:nvPr/>
        </p:nvGrpSpPr>
        <p:grpSpPr>
          <a:xfrm>
            <a:off x="3167533" y="4531958"/>
            <a:ext cx="3726376" cy="1798568"/>
            <a:chOff x="1594771" y="4890434"/>
            <a:chExt cx="3726376" cy="1798568"/>
          </a:xfrm>
        </p:grpSpPr>
        <p:sp>
          <p:nvSpPr>
            <p:cNvPr id="18" name="Freeform 17">
              <a:extLst>
                <a:ext uri="{FF2B5EF4-FFF2-40B4-BE49-F238E27FC236}">
                  <a16:creationId xmlns:a16="http://schemas.microsoft.com/office/drawing/2014/main" id="{FC8074AE-33B7-EA8A-BBAB-3E5EFBE5DE0A}"/>
                </a:ext>
              </a:extLst>
            </p:cNvPr>
            <p:cNvSpPr/>
            <p:nvPr/>
          </p:nvSpPr>
          <p:spPr>
            <a:xfrm>
              <a:off x="3216925" y="4890434"/>
              <a:ext cx="2104222" cy="1080708"/>
            </a:xfrm>
            <a:custGeom>
              <a:avLst/>
              <a:gdLst>
                <a:gd name="connsiteX0" fmla="*/ 2104222 w 2104222"/>
                <a:gd name="connsiteY0" fmla="*/ 144274 h 1080708"/>
                <a:gd name="connsiteX1" fmla="*/ 1322024 w 2104222"/>
                <a:gd name="connsiteY1" fmla="*/ 1055 h 1080708"/>
                <a:gd name="connsiteX2" fmla="*/ 638979 w 2104222"/>
                <a:gd name="connsiteY2" fmla="*/ 210376 h 1080708"/>
                <a:gd name="connsiteX3" fmla="*/ 0 w 2104222"/>
                <a:gd name="connsiteY3" fmla="*/ 1080708 h 1080708"/>
              </a:gdLst>
              <a:ahLst/>
              <a:cxnLst>
                <a:cxn ang="0">
                  <a:pos x="connsiteX0" y="connsiteY0"/>
                </a:cxn>
                <a:cxn ang="0">
                  <a:pos x="connsiteX1" y="connsiteY1"/>
                </a:cxn>
                <a:cxn ang="0">
                  <a:pos x="connsiteX2" y="connsiteY2"/>
                </a:cxn>
                <a:cxn ang="0">
                  <a:pos x="connsiteX3" y="connsiteY3"/>
                </a:cxn>
              </a:cxnLst>
              <a:rect l="l" t="t" r="r" b="b"/>
              <a:pathLst>
                <a:path w="2104222" h="1080708">
                  <a:moveTo>
                    <a:pt x="2104222" y="144274"/>
                  </a:moveTo>
                  <a:cubicBezTo>
                    <a:pt x="1835226" y="67156"/>
                    <a:pt x="1566231" y="-9962"/>
                    <a:pt x="1322024" y="1055"/>
                  </a:cubicBezTo>
                  <a:cubicBezTo>
                    <a:pt x="1077817" y="12072"/>
                    <a:pt x="859316" y="30434"/>
                    <a:pt x="638979" y="210376"/>
                  </a:cubicBezTo>
                  <a:cubicBezTo>
                    <a:pt x="418642" y="390318"/>
                    <a:pt x="209321" y="735513"/>
                    <a:pt x="0" y="1080708"/>
                  </a:cubicBezTo>
                </a:path>
              </a:pathLst>
            </a:custGeom>
            <a:noFill/>
            <a:ln w="254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3082" name="Picture 10" descr="ciemat - SEFM">
              <a:extLst>
                <a:ext uri="{FF2B5EF4-FFF2-40B4-BE49-F238E27FC236}">
                  <a16:creationId xmlns:a16="http://schemas.microsoft.com/office/drawing/2014/main" id="{D3A8A717-5C1E-C300-46FF-39082D5C109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94771" y="5660388"/>
              <a:ext cx="1468097" cy="1028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5C36549B-D620-2BF4-EA94-A479FBCCC5B2}"/>
              </a:ext>
            </a:extLst>
          </p:cNvPr>
          <p:cNvGrpSpPr/>
          <p:nvPr/>
        </p:nvGrpSpPr>
        <p:grpSpPr>
          <a:xfrm>
            <a:off x="5697296" y="4387157"/>
            <a:ext cx="663936" cy="535237"/>
            <a:chOff x="3130902" y="5421391"/>
            <a:chExt cx="663936" cy="535237"/>
          </a:xfrm>
        </p:grpSpPr>
        <p:pic>
          <p:nvPicPr>
            <p:cNvPr id="3084" name="Picture 12" descr="Airplane Sketch. Hand Drawn Jet. Plane D Gráfico por onyxproj · Creative  Fabrica">
              <a:extLst>
                <a:ext uri="{FF2B5EF4-FFF2-40B4-BE49-F238E27FC236}">
                  <a16:creationId xmlns:a16="http://schemas.microsoft.com/office/drawing/2014/main" id="{E626855E-17BA-DF07-7FDB-03B3D10654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82915" flipH="1">
              <a:off x="3130902" y="5421391"/>
              <a:ext cx="663936" cy="454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emolque De Depósito Para El Transporte De Residuos Radiactivos. Gestión De  Residuos Radiactivos. Material Radiactivo De Advertenc Ilustración del  Vector - Ilustración de equipo, salud: 272200996">
              <a:extLst>
                <a:ext uri="{FF2B5EF4-FFF2-40B4-BE49-F238E27FC236}">
                  <a16:creationId xmlns:a16="http://schemas.microsoft.com/office/drawing/2014/main" id="{04114D03-938D-087A-5185-76CFE7C87E1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393037">
              <a:off x="3206594" y="5695446"/>
              <a:ext cx="269406" cy="26118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0D333A9C-8569-AB05-E744-617A63F1598A}"/>
              </a:ext>
            </a:extLst>
          </p:cNvPr>
          <p:cNvSpPr txBox="1"/>
          <p:nvPr/>
        </p:nvSpPr>
        <p:spPr>
          <a:xfrm>
            <a:off x="1545600" y="22107"/>
            <a:ext cx="9975295" cy="1077218"/>
          </a:xfrm>
          <a:prstGeom prst="rect">
            <a:avLst/>
          </a:prstGeom>
          <a:noFill/>
        </p:spPr>
        <p:txBody>
          <a:bodyPr wrap="none" rtlCol="0">
            <a:spAutoFit/>
          </a:bodyPr>
          <a:lstStyle/>
          <a:p>
            <a:r>
              <a:rPr lang="es-ES" sz="3200" b="1" dirty="0" err="1">
                <a:solidFill>
                  <a:schemeClr val="accent1">
                    <a:lumMod val="75000"/>
                  </a:schemeClr>
                </a:solidFill>
              </a:rPr>
              <a:t>Radiotracer</a:t>
            </a:r>
            <a:r>
              <a:rPr lang="es-ES" sz="3200" b="1" baseline="30000" dirty="0">
                <a:solidFill>
                  <a:schemeClr val="accent1">
                    <a:lumMod val="75000"/>
                  </a:schemeClr>
                </a:solidFill>
              </a:rPr>
              <a:t> 45</a:t>
            </a:r>
            <a:r>
              <a:rPr lang="es-ES" sz="3200" b="1" dirty="0">
                <a:solidFill>
                  <a:schemeClr val="accent1">
                    <a:lumMod val="75000"/>
                  </a:schemeClr>
                </a:solidFill>
              </a:rPr>
              <a:t>Ca: a global </a:t>
            </a:r>
            <a:r>
              <a:rPr lang="es-ES" sz="3200" b="1" dirty="0" err="1">
                <a:solidFill>
                  <a:schemeClr val="accent1">
                    <a:lumMod val="75000"/>
                  </a:schemeClr>
                </a:solidFill>
              </a:rPr>
              <a:t>problem</a:t>
            </a:r>
            <a:r>
              <a:rPr lang="es-ES" sz="3200" b="1" dirty="0">
                <a:solidFill>
                  <a:schemeClr val="accent1">
                    <a:lumMod val="75000"/>
                  </a:schemeClr>
                </a:solidFill>
              </a:rPr>
              <a:t>  </a:t>
            </a:r>
            <a:r>
              <a:rPr lang="es-ES" sz="3200" b="1" dirty="0" err="1">
                <a:solidFill>
                  <a:schemeClr val="accent1">
                    <a:lumMod val="75000"/>
                  </a:schemeClr>
                </a:solidFill>
              </a:rPr>
              <a:t>due</a:t>
            </a:r>
            <a:r>
              <a:rPr lang="es-ES" sz="3200" b="1" dirty="0">
                <a:solidFill>
                  <a:schemeClr val="accent1">
                    <a:lumMod val="75000"/>
                  </a:schemeClr>
                </a:solidFill>
              </a:rPr>
              <a:t> </a:t>
            </a:r>
            <a:r>
              <a:rPr lang="es-ES" sz="3200" b="1" dirty="0" err="1">
                <a:solidFill>
                  <a:schemeClr val="accent1">
                    <a:lumMod val="75000"/>
                  </a:schemeClr>
                </a:solidFill>
              </a:rPr>
              <a:t>to</a:t>
            </a:r>
            <a:r>
              <a:rPr lang="es-ES" sz="3200" b="1" dirty="0">
                <a:solidFill>
                  <a:schemeClr val="accent1">
                    <a:lumMod val="75000"/>
                  </a:schemeClr>
                </a:solidFill>
              </a:rPr>
              <a:t> </a:t>
            </a:r>
            <a:r>
              <a:rPr lang="es-ES" sz="3200" b="1" dirty="0" err="1">
                <a:solidFill>
                  <a:schemeClr val="accent1">
                    <a:lumMod val="75000"/>
                  </a:schemeClr>
                </a:solidFill>
              </a:rPr>
              <a:t>the</a:t>
            </a:r>
            <a:r>
              <a:rPr lang="es-ES" sz="3200" b="1" dirty="0">
                <a:solidFill>
                  <a:schemeClr val="accent1">
                    <a:lumMod val="75000"/>
                  </a:schemeClr>
                </a:solidFill>
              </a:rPr>
              <a:t> </a:t>
            </a:r>
            <a:r>
              <a:rPr lang="es-ES" sz="3200" b="1" dirty="0" err="1">
                <a:solidFill>
                  <a:schemeClr val="accent1">
                    <a:lumMod val="75000"/>
                  </a:schemeClr>
                </a:solidFill>
              </a:rPr>
              <a:t>war</a:t>
            </a:r>
            <a:r>
              <a:rPr lang="es-ES" sz="3200" b="1" dirty="0">
                <a:solidFill>
                  <a:schemeClr val="accent1">
                    <a:lumMod val="75000"/>
                  </a:schemeClr>
                </a:solidFill>
              </a:rPr>
              <a:t>, </a:t>
            </a:r>
            <a:r>
              <a:rPr lang="es-ES" sz="3200" b="1" dirty="0" err="1">
                <a:solidFill>
                  <a:schemeClr val="accent1">
                    <a:lumMod val="75000"/>
                  </a:schemeClr>
                </a:solidFill>
              </a:rPr>
              <a:t>to</a:t>
            </a:r>
            <a:r>
              <a:rPr lang="es-ES" sz="3200" b="1" dirty="0">
                <a:solidFill>
                  <a:schemeClr val="accent1">
                    <a:lumMod val="75000"/>
                  </a:schemeClr>
                </a:solidFill>
              </a:rPr>
              <a:t> </a:t>
            </a:r>
            <a:r>
              <a:rPr lang="es-ES" sz="3200" b="1" dirty="0" err="1">
                <a:solidFill>
                  <a:schemeClr val="accent1">
                    <a:lumMod val="75000"/>
                  </a:schemeClr>
                </a:solidFill>
              </a:rPr>
              <a:t>the</a:t>
            </a:r>
            <a:r>
              <a:rPr lang="es-ES" sz="3200" b="1" dirty="0">
                <a:solidFill>
                  <a:schemeClr val="accent1">
                    <a:lumMod val="75000"/>
                  </a:schemeClr>
                </a:solidFill>
              </a:rPr>
              <a:t> </a:t>
            </a:r>
          </a:p>
          <a:p>
            <a:r>
              <a:rPr lang="es-ES" sz="3200" b="1" dirty="0" err="1">
                <a:solidFill>
                  <a:schemeClr val="accent1">
                    <a:lumMod val="75000"/>
                  </a:schemeClr>
                </a:solidFill>
              </a:rPr>
              <a:t>inflaction</a:t>
            </a:r>
            <a:r>
              <a:rPr lang="es-ES" sz="3200" b="1" dirty="0">
                <a:solidFill>
                  <a:schemeClr val="accent1">
                    <a:lumMod val="75000"/>
                  </a:schemeClr>
                </a:solidFill>
              </a:rPr>
              <a:t> and </a:t>
            </a:r>
            <a:r>
              <a:rPr lang="es-ES" sz="3200" b="1" dirty="0" err="1">
                <a:solidFill>
                  <a:schemeClr val="accent1">
                    <a:lumMod val="75000"/>
                  </a:schemeClr>
                </a:solidFill>
              </a:rPr>
              <a:t>to</a:t>
            </a:r>
            <a:r>
              <a:rPr lang="es-ES" sz="3200" b="1" dirty="0">
                <a:solidFill>
                  <a:schemeClr val="accent1">
                    <a:lumMod val="75000"/>
                  </a:schemeClr>
                </a:solidFill>
              </a:rPr>
              <a:t> </a:t>
            </a:r>
            <a:r>
              <a:rPr lang="es-ES" sz="3200" b="1" dirty="0" err="1">
                <a:solidFill>
                  <a:schemeClr val="accent1">
                    <a:lumMod val="75000"/>
                  </a:schemeClr>
                </a:solidFill>
              </a:rPr>
              <a:t>the</a:t>
            </a:r>
            <a:r>
              <a:rPr lang="es-ES" sz="3200" b="1" dirty="0">
                <a:solidFill>
                  <a:schemeClr val="accent1">
                    <a:lumMod val="75000"/>
                  </a:schemeClr>
                </a:solidFill>
              </a:rPr>
              <a:t> </a:t>
            </a:r>
            <a:r>
              <a:rPr lang="es-ES" sz="3200" b="1" dirty="0" err="1">
                <a:solidFill>
                  <a:schemeClr val="accent1">
                    <a:lumMod val="75000"/>
                  </a:schemeClr>
                </a:solidFill>
              </a:rPr>
              <a:t>handling</a:t>
            </a:r>
            <a:r>
              <a:rPr lang="es-ES" sz="3200" b="1" dirty="0">
                <a:solidFill>
                  <a:schemeClr val="accent1">
                    <a:lumMod val="75000"/>
                  </a:schemeClr>
                </a:solidFill>
              </a:rPr>
              <a:t> </a:t>
            </a:r>
            <a:r>
              <a:rPr lang="es-ES" sz="3200" b="1" dirty="0" err="1">
                <a:solidFill>
                  <a:schemeClr val="accent1">
                    <a:lumMod val="75000"/>
                  </a:schemeClr>
                </a:solidFill>
              </a:rPr>
              <a:t>of</a:t>
            </a:r>
            <a:r>
              <a:rPr lang="es-ES" sz="3200" b="1" dirty="0">
                <a:solidFill>
                  <a:schemeClr val="accent1">
                    <a:lumMod val="75000"/>
                  </a:schemeClr>
                </a:solidFill>
              </a:rPr>
              <a:t> radiactive </a:t>
            </a:r>
            <a:r>
              <a:rPr lang="es-ES" sz="3200" b="1" dirty="0" err="1">
                <a:solidFill>
                  <a:schemeClr val="accent1">
                    <a:lumMod val="75000"/>
                  </a:schemeClr>
                </a:solidFill>
              </a:rPr>
              <a:t>materials</a:t>
            </a:r>
            <a:endParaRPr lang="es-ES" sz="3200" b="1" dirty="0">
              <a:solidFill>
                <a:schemeClr val="accent1">
                  <a:lumMod val="75000"/>
                </a:schemeClr>
              </a:solidFill>
            </a:endParaRPr>
          </a:p>
        </p:txBody>
      </p:sp>
      <p:sp>
        <p:nvSpPr>
          <p:cNvPr id="6" name="TextBox 5">
            <a:extLst>
              <a:ext uri="{FF2B5EF4-FFF2-40B4-BE49-F238E27FC236}">
                <a16:creationId xmlns:a16="http://schemas.microsoft.com/office/drawing/2014/main" id="{86565EAD-6091-DD7F-8526-9E5877441FF5}"/>
              </a:ext>
            </a:extLst>
          </p:cNvPr>
          <p:cNvSpPr txBox="1"/>
          <p:nvPr/>
        </p:nvSpPr>
        <p:spPr>
          <a:xfrm>
            <a:off x="1938965" y="1257238"/>
            <a:ext cx="7957884" cy="707886"/>
          </a:xfrm>
          <a:prstGeom prst="rect">
            <a:avLst/>
          </a:prstGeom>
          <a:noFill/>
        </p:spPr>
        <p:txBody>
          <a:bodyPr wrap="none" rtlCol="0">
            <a:spAutoFit/>
          </a:bodyPr>
          <a:lstStyle/>
          <a:p>
            <a:r>
              <a:rPr lang="it-IT" sz="2000" dirty="0" err="1">
                <a:solidFill>
                  <a:schemeClr val="bg1"/>
                </a:solidFill>
              </a:rPr>
              <a:t>Through</a:t>
            </a:r>
            <a:r>
              <a:rPr lang="it-IT" sz="2000" dirty="0">
                <a:solidFill>
                  <a:schemeClr val="bg1"/>
                </a:solidFill>
              </a:rPr>
              <a:t> good international </a:t>
            </a:r>
            <a:r>
              <a:rPr lang="it-IT" sz="2000" dirty="0" err="1">
                <a:solidFill>
                  <a:schemeClr val="bg1"/>
                </a:solidFill>
              </a:rPr>
              <a:t>contacts</a:t>
            </a:r>
            <a:r>
              <a:rPr lang="en-ES" sz="2000">
                <a:solidFill>
                  <a:schemeClr val="bg1"/>
                </a:solidFill>
              </a:rPr>
              <a:t> </a:t>
            </a:r>
            <a:r>
              <a:rPr lang="it-IT" sz="2000" dirty="0">
                <a:solidFill>
                  <a:schemeClr val="bg1"/>
                </a:solidFill>
              </a:rPr>
              <a:t>(</a:t>
            </a:r>
            <a:r>
              <a:rPr lang="en-ES" sz="2000">
                <a:solidFill>
                  <a:schemeClr val="bg1"/>
                </a:solidFill>
              </a:rPr>
              <a:t>E. Nácher</a:t>
            </a:r>
            <a:r>
              <a:rPr lang="it-IT" sz="2000" dirty="0">
                <a:solidFill>
                  <a:schemeClr val="bg1"/>
                </a:solidFill>
              </a:rPr>
              <a:t>)</a:t>
            </a:r>
            <a:r>
              <a:rPr lang="en-ES" sz="2000">
                <a:solidFill>
                  <a:schemeClr val="bg1"/>
                </a:solidFill>
              </a:rPr>
              <a:t> </a:t>
            </a:r>
            <a:r>
              <a:rPr lang="it-IT" sz="2000" dirty="0">
                <a:solidFill>
                  <a:schemeClr val="bg1"/>
                </a:solidFill>
              </a:rPr>
              <a:t>and after </a:t>
            </a:r>
            <a:r>
              <a:rPr lang="it-IT" sz="2000" dirty="0" err="1">
                <a:solidFill>
                  <a:schemeClr val="bg1"/>
                </a:solidFill>
              </a:rPr>
              <a:t>several</a:t>
            </a:r>
            <a:r>
              <a:rPr lang="it-IT" sz="2000" dirty="0">
                <a:solidFill>
                  <a:schemeClr val="bg1"/>
                </a:solidFill>
              </a:rPr>
              <a:t> </a:t>
            </a:r>
            <a:r>
              <a:rPr lang="it-IT" sz="2000" dirty="0" err="1">
                <a:solidFill>
                  <a:schemeClr val="bg1"/>
                </a:solidFill>
              </a:rPr>
              <a:t>months</a:t>
            </a:r>
            <a:r>
              <a:rPr lang="it-IT" sz="2000" dirty="0">
                <a:solidFill>
                  <a:schemeClr val="bg1"/>
                </a:solidFill>
              </a:rPr>
              <a:t> </a:t>
            </a:r>
            <a:r>
              <a:rPr lang="en-ES" sz="2000">
                <a:solidFill>
                  <a:schemeClr val="bg1"/>
                </a:solidFill>
              </a:rPr>
              <a:t> </a:t>
            </a:r>
          </a:p>
          <a:p>
            <a:r>
              <a:rPr lang="it-IT" sz="2000" dirty="0">
                <a:solidFill>
                  <a:schemeClr val="bg1"/>
                </a:solidFill>
              </a:rPr>
              <a:t>of </a:t>
            </a:r>
            <a:r>
              <a:rPr lang="it-IT" sz="2000" dirty="0" err="1">
                <a:solidFill>
                  <a:schemeClr val="bg1"/>
                </a:solidFill>
              </a:rPr>
              <a:t>negotiations</a:t>
            </a:r>
            <a:r>
              <a:rPr lang="en-ES" sz="2000">
                <a:solidFill>
                  <a:schemeClr val="bg1"/>
                </a:solidFill>
              </a:rPr>
              <a:t>…</a:t>
            </a:r>
          </a:p>
        </p:txBody>
      </p:sp>
      <p:grpSp>
        <p:nvGrpSpPr>
          <p:cNvPr id="11" name="Group 10">
            <a:extLst>
              <a:ext uri="{FF2B5EF4-FFF2-40B4-BE49-F238E27FC236}">
                <a16:creationId xmlns:a16="http://schemas.microsoft.com/office/drawing/2014/main" id="{FFFFBA36-E80E-513D-319B-D4F7D9D6EC15}"/>
              </a:ext>
            </a:extLst>
          </p:cNvPr>
          <p:cNvGrpSpPr/>
          <p:nvPr/>
        </p:nvGrpSpPr>
        <p:grpSpPr>
          <a:xfrm>
            <a:off x="919275" y="2190053"/>
            <a:ext cx="3837461" cy="2290698"/>
            <a:chOff x="927980" y="2618363"/>
            <a:chExt cx="3837461" cy="2290698"/>
          </a:xfrm>
        </p:grpSpPr>
        <p:pic>
          <p:nvPicPr>
            <p:cNvPr id="3074" name="Picture 2" descr="ESA - ESRF and ILL in Grenoble, France">
              <a:extLst>
                <a:ext uri="{FF2B5EF4-FFF2-40B4-BE49-F238E27FC236}">
                  <a16:creationId xmlns:a16="http://schemas.microsoft.com/office/drawing/2014/main" id="{1ECF9666-9F16-5AC8-46E7-DB54F40A675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04868" y="3636492"/>
              <a:ext cx="2512854" cy="12725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3FA682-3448-584A-06CE-19A50AFEB3F2}"/>
                </a:ext>
              </a:extLst>
            </p:cNvPr>
            <p:cNvSpPr txBox="1"/>
            <p:nvPr/>
          </p:nvSpPr>
          <p:spPr>
            <a:xfrm>
              <a:off x="927980" y="2618363"/>
              <a:ext cx="3837461" cy="707886"/>
            </a:xfrm>
            <a:prstGeom prst="rect">
              <a:avLst/>
            </a:prstGeom>
            <a:noFill/>
          </p:spPr>
          <p:txBody>
            <a:bodyPr wrap="none" rtlCol="0">
              <a:spAutoFit/>
            </a:bodyPr>
            <a:lstStyle/>
            <a:p>
              <a:r>
                <a:rPr lang="en-ES" sz="2000" baseline="30000">
                  <a:solidFill>
                    <a:schemeClr val="bg1"/>
                  </a:solidFill>
                </a:rPr>
                <a:t>44</a:t>
              </a:r>
              <a:r>
                <a:rPr lang="en-ES" sz="2000">
                  <a:solidFill>
                    <a:schemeClr val="bg1"/>
                  </a:solidFill>
                </a:rPr>
                <a:t>Ca (</a:t>
              </a:r>
              <a:r>
                <a:rPr lang="it-IT" sz="2000" dirty="0" err="1">
                  <a:solidFill>
                    <a:schemeClr val="bg1"/>
                  </a:solidFill>
                </a:rPr>
                <a:t>stable</a:t>
              </a:r>
              <a:r>
                <a:rPr lang="en-ES" sz="2000">
                  <a:solidFill>
                    <a:schemeClr val="bg1"/>
                  </a:solidFill>
                </a:rPr>
                <a:t>), </a:t>
              </a:r>
              <a:r>
                <a:rPr lang="it-IT" sz="2000" dirty="0" err="1">
                  <a:solidFill>
                    <a:schemeClr val="bg1"/>
                  </a:solidFill>
                </a:rPr>
                <a:t>neutron</a:t>
              </a:r>
              <a:r>
                <a:rPr lang="it-IT" sz="2000" dirty="0">
                  <a:solidFill>
                    <a:schemeClr val="bg1"/>
                  </a:solidFill>
                </a:rPr>
                <a:t> </a:t>
              </a:r>
              <a:r>
                <a:rPr lang="it-IT" sz="2000" dirty="0" err="1">
                  <a:solidFill>
                    <a:schemeClr val="bg1"/>
                  </a:solidFill>
                </a:rPr>
                <a:t>irradiation</a:t>
              </a:r>
              <a:r>
                <a:rPr lang="en-ES" sz="2000">
                  <a:solidFill>
                    <a:schemeClr val="bg1"/>
                  </a:solidFill>
                </a:rPr>
                <a:t> </a:t>
              </a:r>
            </a:p>
            <a:p>
              <a:r>
                <a:rPr lang="en-GB" sz="2000" dirty="0">
                  <a:solidFill>
                    <a:schemeClr val="bg1"/>
                  </a:solidFill>
                </a:rPr>
                <a:t>at the high flux reactor in</a:t>
              </a:r>
              <a:r>
                <a:rPr lang="en-ES" sz="2000">
                  <a:solidFill>
                    <a:schemeClr val="bg1"/>
                  </a:solidFill>
                </a:rPr>
                <a:t> Grenoble</a:t>
              </a:r>
            </a:p>
          </p:txBody>
        </p:sp>
      </p:grpSp>
      <p:grpSp>
        <p:nvGrpSpPr>
          <p:cNvPr id="12" name="Group 11">
            <a:extLst>
              <a:ext uri="{FF2B5EF4-FFF2-40B4-BE49-F238E27FC236}">
                <a16:creationId xmlns:a16="http://schemas.microsoft.com/office/drawing/2014/main" id="{B64032F4-511B-150E-BB70-E12B34604ECF}"/>
              </a:ext>
            </a:extLst>
          </p:cNvPr>
          <p:cNvGrpSpPr/>
          <p:nvPr/>
        </p:nvGrpSpPr>
        <p:grpSpPr>
          <a:xfrm>
            <a:off x="7562032" y="1747594"/>
            <a:ext cx="4559507" cy="2953976"/>
            <a:chOff x="7562032" y="1747594"/>
            <a:chExt cx="4559507" cy="2953976"/>
          </a:xfrm>
        </p:grpSpPr>
        <p:pic>
          <p:nvPicPr>
            <p:cNvPr id="3078" name="Picture 6" descr="The Paul Scherrer Institute – PSI – Association of European-level Research  Infrastructure Facilities">
              <a:extLst>
                <a:ext uri="{FF2B5EF4-FFF2-40B4-BE49-F238E27FC236}">
                  <a16:creationId xmlns:a16="http://schemas.microsoft.com/office/drawing/2014/main" id="{5E31C5EB-2993-D282-294D-D1FF13105EC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562032" y="3429001"/>
              <a:ext cx="2755238" cy="12725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9CB12B-1614-7299-232A-AA563CA94982}"/>
                </a:ext>
              </a:extLst>
            </p:cNvPr>
            <p:cNvSpPr txBox="1"/>
            <p:nvPr/>
          </p:nvSpPr>
          <p:spPr>
            <a:xfrm>
              <a:off x="9075384" y="1747594"/>
              <a:ext cx="3046155" cy="1631216"/>
            </a:xfrm>
            <a:prstGeom prst="rect">
              <a:avLst/>
            </a:prstGeom>
            <a:noFill/>
          </p:spPr>
          <p:txBody>
            <a:bodyPr wrap="none" rtlCol="0">
              <a:spAutoFit/>
            </a:bodyPr>
            <a:lstStyle/>
            <a:p>
              <a:r>
                <a:rPr lang="en-ES" sz="2000" baseline="30000">
                  <a:solidFill>
                    <a:schemeClr val="bg1"/>
                  </a:solidFill>
                </a:rPr>
                <a:t>45</a:t>
              </a:r>
              <a:r>
                <a:rPr lang="en-ES" sz="2000">
                  <a:solidFill>
                    <a:schemeClr val="bg1"/>
                  </a:solidFill>
                </a:rPr>
                <a:t>Ca </a:t>
              </a:r>
              <a:r>
                <a:rPr lang="it-IT" sz="2000" dirty="0">
                  <a:solidFill>
                    <a:schemeClr val="bg1"/>
                  </a:solidFill>
                </a:rPr>
                <a:t>and </a:t>
              </a:r>
              <a:r>
                <a:rPr lang="it-IT" sz="2000" dirty="0" err="1">
                  <a:solidFill>
                    <a:schemeClr val="bg1"/>
                  </a:solidFill>
                </a:rPr>
                <a:t>other</a:t>
              </a:r>
              <a:r>
                <a:rPr lang="it-IT" sz="2000" dirty="0">
                  <a:solidFill>
                    <a:schemeClr val="bg1"/>
                  </a:solidFill>
                </a:rPr>
                <a:t> </a:t>
              </a:r>
              <a:r>
                <a:rPr lang="it-IT" sz="2000" dirty="0" err="1">
                  <a:solidFill>
                    <a:schemeClr val="bg1"/>
                  </a:solidFill>
                </a:rPr>
                <a:t>isotopes</a:t>
              </a:r>
              <a:r>
                <a:rPr lang="en-ES" sz="2000">
                  <a:solidFill>
                    <a:schemeClr val="bg1"/>
                  </a:solidFill>
                </a:rPr>
                <a:t> </a:t>
              </a:r>
              <a:endParaRPr lang="en-ES" sz="2000" dirty="0">
                <a:solidFill>
                  <a:schemeClr val="bg1"/>
                </a:solidFill>
              </a:endParaRPr>
            </a:p>
            <a:p>
              <a:r>
                <a:rPr lang="en-GB" sz="2000" dirty="0">
                  <a:solidFill>
                    <a:schemeClr val="bg1"/>
                  </a:solidFill>
                </a:rPr>
                <a:t>are </a:t>
              </a:r>
              <a:r>
                <a:rPr lang="en-GB" sz="2000" dirty="0" err="1">
                  <a:solidFill>
                    <a:schemeClr val="bg1"/>
                  </a:solidFill>
                </a:rPr>
                <a:t>analised</a:t>
              </a:r>
              <a:r>
                <a:rPr lang="en-ES" sz="2000">
                  <a:solidFill>
                    <a:schemeClr val="bg1"/>
                  </a:solidFill>
                </a:rPr>
                <a:t> </a:t>
              </a:r>
              <a:r>
                <a:rPr lang="it-IT" sz="2000" dirty="0">
                  <a:solidFill>
                    <a:schemeClr val="bg1"/>
                  </a:solidFill>
                </a:rPr>
                <a:t>and</a:t>
              </a:r>
              <a:r>
                <a:rPr lang="en-ES" sz="2000">
                  <a:solidFill>
                    <a:schemeClr val="bg1"/>
                  </a:solidFill>
                </a:rPr>
                <a:t> calibra</a:t>
              </a:r>
              <a:r>
                <a:rPr lang="it-IT" sz="2000" dirty="0" err="1">
                  <a:solidFill>
                    <a:schemeClr val="bg1"/>
                  </a:solidFill>
                </a:rPr>
                <a:t>ted</a:t>
              </a:r>
              <a:r>
                <a:rPr lang="en-ES" sz="2000">
                  <a:solidFill>
                    <a:schemeClr val="bg1"/>
                  </a:solidFill>
                </a:rPr>
                <a:t> </a:t>
              </a:r>
              <a:endParaRPr lang="en-ES" sz="2000" dirty="0">
                <a:solidFill>
                  <a:schemeClr val="bg1"/>
                </a:solidFill>
              </a:endParaRPr>
            </a:p>
            <a:p>
              <a:r>
                <a:rPr lang="en-ES" sz="2000">
                  <a:solidFill>
                    <a:schemeClr val="bg1"/>
                  </a:solidFill>
                </a:rPr>
                <a:t> </a:t>
              </a:r>
              <a:r>
                <a:rPr lang="it-IT" sz="2000" dirty="0" err="1">
                  <a:solidFill>
                    <a:schemeClr val="bg1"/>
                  </a:solidFill>
                </a:rPr>
                <a:t>at</a:t>
              </a:r>
              <a:r>
                <a:rPr lang="en-ES" sz="2000">
                  <a:solidFill>
                    <a:schemeClr val="bg1"/>
                  </a:solidFill>
                </a:rPr>
                <a:t> PSI</a:t>
              </a:r>
              <a:r>
                <a:rPr lang="it-IT" sz="2000" dirty="0">
                  <a:solidFill>
                    <a:schemeClr val="bg1"/>
                  </a:solidFill>
                </a:rPr>
                <a:t> (CH). A </a:t>
              </a:r>
              <a:r>
                <a:rPr lang="it-IT" sz="2000" dirty="0" err="1">
                  <a:solidFill>
                    <a:schemeClr val="bg1"/>
                  </a:solidFill>
                </a:rPr>
                <a:t>primary</a:t>
              </a:r>
              <a:r>
                <a:rPr lang="en-ES" sz="2000">
                  <a:solidFill>
                    <a:schemeClr val="bg1"/>
                  </a:solidFill>
                </a:rPr>
                <a:t>  </a:t>
              </a:r>
              <a:endParaRPr lang="en-ES" sz="2000" dirty="0">
                <a:solidFill>
                  <a:schemeClr val="bg1"/>
                </a:solidFill>
              </a:endParaRPr>
            </a:p>
            <a:p>
              <a:r>
                <a:rPr lang="en-GB" sz="2000" dirty="0">
                  <a:solidFill>
                    <a:schemeClr val="bg1"/>
                  </a:solidFill>
                </a:rPr>
                <a:t>s</a:t>
              </a:r>
              <a:r>
                <a:rPr lang="en-ES" sz="2000">
                  <a:solidFill>
                    <a:schemeClr val="bg1"/>
                  </a:solidFill>
                </a:rPr>
                <a:t>epara</a:t>
              </a:r>
              <a:r>
                <a:rPr lang="it-IT" sz="2000" dirty="0" err="1">
                  <a:solidFill>
                    <a:schemeClr val="bg1"/>
                  </a:solidFill>
                </a:rPr>
                <a:t>tion</a:t>
              </a:r>
              <a:r>
                <a:rPr lang="it-IT" sz="2000" dirty="0">
                  <a:solidFill>
                    <a:schemeClr val="bg1"/>
                  </a:solidFill>
                </a:rPr>
                <a:t> </a:t>
              </a:r>
              <a:r>
                <a:rPr lang="it-IT" sz="2000" dirty="0" err="1">
                  <a:solidFill>
                    <a:schemeClr val="bg1"/>
                  </a:solidFill>
                </a:rPr>
                <a:t>is</a:t>
              </a:r>
              <a:r>
                <a:rPr lang="it-IT" sz="2000" dirty="0">
                  <a:solidFill>
                    <a:schemeClr val="bg1"/>
                  </a:solidFill>
                </a:rPr>
                <a:t> </a:t>
              </a:r>
              <a:r>
                <a:rPr lang="it-IT" sz="2000" dirty="0" err="1">
                  <a:solidFill>
                    <a:schemeClr val="bg1"/>
                  </a:solidFill>
                </a:rPr>
                <a:t>performed</a:t>
              </a:r>
              <a:endParaRPr lang="en-ES" sz="2000" dirty="0">
                <a:solidFill>
                  <a:schemeClr val="bg1"/>
                </a:solidFill>
              </a:endParaRPr>
            </a:p>
            <a:p>
              <a:r>
                <a:rPr lang="en-ES" sz="2000" dirty="0">
                  <a:solidFill>
                    <a:schemeClr val="bg1"/>
                  </a:solidFill>
                </a:rPr>
                <a:t>            9,5 k€</a:t>
              </a:r>
            </a:p>
          </p:txBody>
        </p:sp>
      </p:grpSp>
      <p:sp>
        <p:nvSpPr>
          <p:cNvPr id="13" name="TextBox 12">
            <a:extLst>
              <a:ext uri="{FF2B5EF4-FFF2-40B4-BE49-F238E27FC236}">
                <a16:creationId xmlns:a16="http://schemas.microsoft.com/office/drawing/2014/main" id="{9C27464D-22E3-E5F6-CB43-12DE2F4A6917}"/>
              </a:ext>
            </a:extLst>
          </p:cNvPr>
          <p:cNvSpPr txBox="1"/>
          <p:nvPr/>
        </p:nvSpPr>
        <p:spPr>
          <a:xfrm>
            <a:off x="170715" y="4705680"/>
            <a:ext cx="3154710" cy="2215991"/>
          </a:xfrm>
          <a:prstGeom prst="rect">
            <a:avLst/>
          </a:prstGeom>
          <a:noFill/>
        </p:spPr>
        <p:txBody>
          <a:bodyPr wrap="none" rtlCol="0">
            <a:spAutoFit/>
          </a:bodyPr>
          <a:lstStyle/>
          <a:p>
            <a:r>
              <a:rPr lang="en-ES" sz="2000">
                <a:solidFill>
                  <a:schemeClr val="bg1"/>
                </a:solidFill>
              </a:rPr>
              <a:t>CIEMAT </a:t>
            </a:r>
            <a:r>
              <a:rPr lang="it-IT" sz="2000" dirty="0">
                <a:solidFill>
                  <a:schemeClr val="bg1"/>
                </a:solidFill>
              </a:rPr>
              <a:t>(Madrid) </a:t>
            </a:r>
            <a:r>
              <a:rPr lang="it-IT" sz="2000" dirty="0" err="1">
                <a:solidFill>
                  <a:schemeClr val="bg1"/>
                </a:solidFill>
              </a:rPr>
              <a:t>does</a:t>
            </a:r>
            <a:r>
              <a:rPr lang="it-IT" sz="2000" dirty="0">
                <a:solidFill>
                  <a:schemeClr val="bg1"/>
                </a:solidFill>
              </a:rPr>
              <a:t> </a:t>
            </a:r>
            <a:r>
              <a:rPr lang="en-GB" sz="2000" dirty="0">
                <a:solidFill>
                  <a:schemeClr val="bg1"/>
                </a:solidFill>
              </a:rPr>
              <a:t>a </a:t>
            </a:r>
          </a:p>
          <a:p>
            <a:r>
              <a:rPr lang="en-GB" sz="2000" dirty="0">
                <a:solidFill>
                  <a:schemeClr val="bg1"/>
                </a:solidFill>
              </a:rPr>
              <a:t>purification process with</a:t>
            </a:r>
            <a:endParaRPr lang="en-ES" sz="2000">
              <a:solidFill>
                <a:schemeClr val="bg1"/>
              </a:solidFill>
            </a:endParaRPr>
          </a:p>
          <a:p>
            <a:r>
              <a:rPr lang="en-GB" sz="2000" dirty="0">
                <a:solidFill>
                  <a:schemeClr val="bg1"/>
                </a:solidFill>
              </a:rPr>
              <a:t>dissolution in water at low</a:t>
            </a:r>
          </a:p>
          <a:p>
            <a:r>
              <a:rPr lang="en-GB" sz="2000" dirty="0">
                <a:solidFill>
                  <a:schemeClr val="bg1"/>
                </a:solidFill>
              </a:rPr>
              <a:t>concentration (allowing use</a:t>
            </a:r>
          </a:p>
          <a:p>
            <a:r>
              <a:rPr lang="it-IT" sz="2000" dirty="0">
                <a:solidFill>
                  <a:schemeClr val="bg1"/>
                </a:solidFill>
              </a:rPr>
              <a:t>in </a:t>
            </a:r>
            <a:r>
              <a:rPr lang="it-IT" sz="2000" dirty="0" err="1">
                <a:solidFill>
                  <a:schemeClr val="bg1"/>
                </a:solidFill>
              </a:rPr>
              <a:t>uncontrolled</a:t>
            </a:r>
            <a:r>
              <a:rPr lang="it-IT" sz="2000" dirty="0">
                <a:solidFill>
                  <a:schemeClr val="bg1"/>
                </a:solidFill>
              </a:rPr>
              <a:t> </a:t>
            </a:r>
            <a:r>
              <a:rPr lang="it-IT" sz="2000" dirty="0" err="1">
                <a:solidFill>
                  <a:schemeClr val="bg1"/>
                </a:solidFill>
              </a:rPr>
              <a:t>areas</a:t>
            </a:r>
            <a:r>
              <a:rPr lang="it-IT" sz="2000" dirty="0">
                <a:solidFill>
                  <a:schemeClr val="bg1"/>
                </a:solidFill>
              </a:rPr>
              <a:t>)</a:t>
            </a:r>
            <a:endParaRPr lang="en-ES" sz="2000">
              <a:solidFill>
                <a:schemeClr val="bg1"/>
              </a:solidFill>
            </a:endParaRPr>
          </a:p>
          <a:p>
            <a:r>
              <a:rPr lang="en-ES" sz="2000">
                <a:solidFill>
                  <a:schemeClr val="bg1"/>
                </a:solidFill>
              </a:rPr>
              <a:t>(</a:t>
            </a:r>
            <a:r>
              <a:rPr lang="it-IT" sz="2000" dirty="0">
                <a:solidFill>
                  <a:schemeClr val="bg1"/>
                </a:solidFill>
              </a:rPr>
              <a:t>costs in nature</a:t>
            </a:r>
            <a:r>
              <a:rPr lang="en-ES" sz="2000">
                <a:solidFill>
                  <a:schemeClr val="bg1"/>
                </a:solidFill>
              </a:rPr>
              <a:t>: 45Ca)</a:t>
            </a:r>
          </a:p>
          <a:p>
            <a:endParaRPr lang="en-ES">
              <a:solidFill>
                <a:schemeClr val="bg1"/>
              </a:solidFill>
            </a:endParaRPr>
          </a:p>
        </p:txBody>
      </p:sp>
      <p:grpSp>
        <p:nvGrpSpPr>
          <p:cNvPr id="15" name="Group 14">
            <a:extLst>
              <a:ext uri="{FF2B5EF4-FFF2-40B4-BE49-F238E27FC236}">
                <a16:creationId xmlns:a16="http://schemas.microsoft.com/office/drawing/2014/main" id="{09061C1C-B7DE-32E5-B713-3AFA6184E427}"/>
              </a:ext>
            </a:extLst>
          </p:cNvPr>
          <p:cNvGrpSpPr/>
          <p:nvPr/>
        </p:nvGrpSpPr>
        <p:grpSpPr>
          <a:xfrm>
            <a:off x="4733350" y="5888107"/>
            <a:ext cx="6261168" cy="637700"/>
            <a:chOff x="4742122" y="5996763"/>
            <a:chExt cx="6261168" cy="637700"/>
          </a:xfrm>
        </p:grpSpPr>
        <p:grpSp>
          <p:nvGrpSpPr>
            <p:cNvPr id="26" name="Group 25">
              <a:extLst>
                <a:ext uri="{FF2B5EF4-FFF2-40B4-BE49-F238E27FC236}">
                  <a16:creationId xmlns:a16="http://schemas.microsoft.com/office/drawing/2014/main" id="{201E9933-1CA1-B720-F097-042934350330}"/>
                </a:ext>
              </a:extLst>
            </p:cNvPr>
            <p:cNvGrpSpPr/>
            <p:nvPr/>
          </p:nvGrpSpPr>
          <p:grpSpPr>
            <a:xfrm>
              <a:off x="4742122" y="5996763"/>
              <a:ext cx="510363" cy="637700"/>
              <a:chOff x="3218121" y="5996763"/>
              <a:chExt cx="510363" cy="637700"/>
            </a:xfrm>
          </p:grpSpPr>
          <p:sp>
            <p:nvSpPr>
              <p:cNvPr id="23" name="Freeform 22">
                <a:extLst>
                  <a:ext uri="{FF2B5EF4-FFF2-40B4-BE49-F238E27FC236}">
                    <a16:creationId xmlns:a16="http://schemas.microsoft.com/office/drawing/2014/main" id="{64E0BDC5-3AE6-3591-CF36-A6F2FD2F5B25}"/>
                  </a:ext>
                </a:extLst>
              </p:cNvPr>
              <p:cNvSpPr/>
              <p:nvPr/>
            </p:nvSpPr>
            <p:spPr>
              <a:xfrm>
                <a:off x="3218121" y="5996763"/>
                <a:ext cx="510363" cy="326065"/>
              </a:xfrm>
              <a:custGeom>
                <a:avLst/>
                <a:gdLst>
                  <a:gd name="connsiteX0" fmla="*/ 0 w 510363"/>
                  <a:gd name="connsiteY0" fmla="*/ 0 h 326065"/>
                  <a:gd name="connsiteX1" fmla="*/ 198474 w 510363"/>
                  <a:gd name="connsiteY1" fmla="*/ 70884 h 326065"/>
                  <a:gd name="connsiteX2" fmla="*/ 389860 w 510363"/>
                  <a:gd name="connsiteY2" fmla="*/ 276446 h 326065"/>
                  <a:gd name="connsiteX3" fmla="*/ 510363 w 510363"/>
                  <a:gd name="connsiteY3" fmla="*/ 326065 h 326065"/>
                </a:gdLst>
                <a:ahLst/>
                <a:cxnLst>
                  <a:cxn ang="0">
                    <a:pos x="connsiteX0" y="connsiteY0"/>
                  </a:cxn>
                  <a:cxn ang="0">
                    <a:pos x="connsiteX1" y="connsiteY1"/>
                  </a:cxn>
                  <a:cxn ang="0">
                    <a:pos x="connsiteX2" y="connsiteY2"/>
                  </a:cxn>
                  <a:cxn ang="0">
                    <a:pos x="connsiteX3" y="connsiteY3"/>
                  </a:cxn>
                </a:cxnLst>
                <a:rect l="l" t="t" r="r" b="b"/>
                <a:pathLst>
                  <a:path w="510363" h="326065">
                    <a:moveTo>
                      <a:pt x="0" y="0"/>
                    </a:moveTo>
                    <a:cubicBezTo>
                      <a:pt x="66748" y="12405"/>
                      <a:pt x="133497" y="24810"/>
                      <a:pt x="198474" y="70884"/>
                    </a:cubicBezTo>
                    <a:cubicBezTo>
                      <a:pt x="263451" y="116958"/>
                      <a:pt x="337879" y="233916"/>
                      <a:pt x="389860" y="276446"/>
                    </a:cubicBezTo>
                    <a:cubicBezTo>
                      <a:pt x="441842" y="318976"/>
                      <a:pt x="476102" y="322520"/>
                      <a:pt x="510363" y="326065"/>
                    </a:cubicBezTo>
                  </a:path>
                </a:pathLst>
              </a:custGeom>
              <a:noFill/>
              <a:ln w="254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4" name="Picture 23">
                <a:extLst>
                  <a:ext uri="{FF2B5EF4-FFF2-40B4-BE49-F238E27FC236}">
                    <a16:creationId xmlns:a16="http://schemas.microsoft.com/office/drawing/2014/main" id="{5688276A-D6A0-9B82-E4C9-84FD5A27501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280923" y="6176626"/>
                <a:ext cx="204528" cy="265836"/>
              </a:xfrm>
              <a:prstGeom prst="rect">
                <a:avLst/>
              </a:prstGeom>
            </p:spPr>
          </p:pic>
          <p:pic>
            <p:nvPicPr>
              <p:cNvPr id="25" name="Picture 8" descr="Remolque De Depósito Para El Transporte De Residuos Radiactivos. Gestión De  Residuos Radiactivos. Material Radiactivo De Advertenc Ilustración del  Vector - Ilustración de equipo, salud: 272200996">
                <a:extLst>
                  <a:ext uri="{FF2B5EF4-FFF2-40B4-BE49-F238E27FC236}">
                    <a16:creationId xmlns:a16="http://schemas.microsoft.com/office/drawing/2014/main" id="{45A19D81-1E40-8904-4307-35879DE2DC5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9929732">
                <a:off x="3373677" y="6377152"/>
                <a:ext cx="265413" cy="25731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06FA6378-B3D9-50EB-EFBE-94B2220264C5}"/>
                </a:ext>
              </a:extLst>
            </p:cNvPr>
            <p:cNvSpPr txBox="1"/>
            <p:nvPr/>
          </p:nvSpPr>
          <p:spPr>
            <a:xfrm>
              <a:off x="5252485" y="6081510"/>
              <a:ext cx="5750805" cy="400110"/>
            </a:xfrm>
            <a:prstGeom prst="rect">
              <a:avLst/>
            </a:prstGeom>
            <a:noFill/>
          </p:spPr>
          <p:txBody>
            <a:bodyPr wrap="none" rtlCol="0">
              <a:spAutoFit/>
            </a:bodyPr>
            <a:lstStyle/>
            <a:p>
              <a:r>
                <a:rPr lang="it-IT" sz="2000" b="1" baseline="30000" dirty="0"/>
                <a:t>45</a:t>
              </a:r>
              <a:r>
                <a:rPr lang="it-IT" sz="2000" b="1" dirty="0"/>
                <a:t>Ca </a:t>
              </a:r>
              <a:r>
                <a:rPr lang="it-IT" sz="2000" b="1" dirty="0" err="1"/>
                <a:t>arrives</a:t>
              </a:r>
              <a:r>
                <a:rPr lang="it-IT" sz="2000" b="1" dirty="0"/>
                <a:t> </a:t>
              </a:r>
              <a:r>
                <a:rPr lang="it-IT" sz="2000" b="1" dirty="0" err="1"/>
                <a:t>at</a:t>
              </a:r>
              <a:r>
                <a:rPr lang="en-ES" sz="2000" b="1"/>
                <a:t> IFIC </a:t>
              </a:r>
              <a:r>
                <a:rPr lang="it-IT" sz="2000" b="1" dirty="0"/>
                <a:t>Valencia (E) the</a:t>
              </a:r>
              <a:r>
                <a:rPr lang="en-ES" sz="2000" b="1"/>
                <a:t> 13</a:t>
              </a:r>
              <a:r>
                <a:rPr lang="it-IT" sz="2000" b="1" dirty="0" err="1"/>
                <a:t>th</a:t>
              </a:r>
              <a:r>
                <a:rPr lang="en-ES" sz="2000" b="1"/>
                <a:t> </a:t>
              </a:r>
              <a:r>
                <a:rPr lang="it-IT" sz="2000" b="1" dirty="0"/>
                <a:t>of </a:t>
              </a:r>
              <a:r>
                <a:rPr lang="it-IT" sz="2000" b="1" dirty="0" err="1"/>
                <a:t>May</a:t>
              </a:r>
              <a:r>
                <a:rPr lang="it-IT" sz="2000" b="1" dirty="0"/>
                <a:t> 2024</a:t>
              </a:r>
              <a:endParaRPr lang="en-ES" sz="2000" b="1"/>
            </a:p>
          </p:txBody>
        </p:sp>
      </p:grpSp>
    </p:spTree>
    <p:extLst>
      <p:ext uri="{BB962C8B-B14F-4D97-AF65-F5344CB8AC3E}">
        <p14:creationId xmlns:p14="http://schemas.microsoft.com/office/powerpoint/2010/main" val="31087855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2|1.5|6.2|15.5|4.7"/>
</p:tagLst>
</file>

<file path=ppt/tags/tag2.xml><?xml version="1.0" encoding="utf-8"?>
<p:tagLst xmlns:a="http://schemas.openxmlformats.org/drawingml/2006/main" xmlns:r="http://schemas.openxmlformats.org/officeDocument/2006/relationships" xmlns:p="http://schemas.openxmlformats.org/presentationml/2006/main">
  <p:tag name="TIMING" val="|4.2|5.3|0.8|7.5"/>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27984</TotalTime>
  <Words>2305</Words>
  <Application>Microsoft Macintosh PowerPoint</Application>
  <PresentationFormat>Widescreen</PresentationFormat>
  <Paragraphs>216</Paragraphs>
  <Slides>22</Slides>
  <Notes>21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Baoli SC</vt:lpstr>
      <vt:lpstr>CalisMTBol</vt:lpstr>
      <vt:lpstr>CalistoMT</vt:lpstr>
      <vt:lpstr>DeepSeek-CJK-patch</vt:lpstr>
      <vt:lpstr>微软雅黑</vt:lpstr>
      <vt:lpstr>Arial</vt:lpstr>
      <vt:lpstr>Avenir Next</vt:lpstr>
      <vt:lpstr>Calibri</vt:lpstr>
      <vt:lpstr>Calibri Light</vt:lpstr>
      <vt:lpstr>Helvetica</vt:lpstr>
      <vt:lpstr>times new roman</vt:lpstr>
      <vt:lpstr>times new roman</vt:lpstr>
      <vt:lpstr>Wingdings</vt:lpstr>
      <vt:lpstr>Tema di Office</vt:lpstr>
      <vt:lpstr>Radioisotopes for monitoring the effects of Climate Change on marine Ecosystems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Acidification</dc:title>
  <dc:creator>Giacomo De Angelis</dc:creator>
  <cp:lastModifiedBy>Fanfei Zeng</cp:lastModifiedBy>
  <cp:revision>49</cp:revision>
  <dcterms:created xsi:type="dcterms:W3CDTF">2025-04-29T14:28:34Z</dcterms:created>
  <dcterms:modified xsi:type="dcterms:W3CDTF">2025-05-22T21:47:21Z</dcterms:modified>
</cp:coreProperties>
</file>