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media1.mov" ContentType="audio/unknown"/>
  <Override PartName="/ppt/media/media2.mov" ContentType="audio/unknown"/>
  <Override PartName="/ppt/media/media3.mov" ContentType="audio/unknown"/>
  <Override PartName="/ppt/media/media1.au" ContentType="audio/unknown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4.jpeg" ContentType="image/jpeg"/>
  <Override PartName="/ppt/notesSlides/notesSlide3.xml" ContentType="application/vnd.openxmlformats-officedocument.presentationml.notesSlide+xml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hape 2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3" name="Shape 3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lnSpc>
                <a:spcPct val="100000"/>
              </a:lnSpc>
              <a:defRPr sz="16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Glitches as probes of the neutron star interior structure</a:t>
            </a:r>
          </a:p>
          <a:p>
            <a:pPr defTabSz="584200">
              <a:lnSpc>
                <a:spcPct val="100000"/>
              </a:lnSpc>
              <a:defRPr sz="16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paricles wind: emission of high energy particles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9" name="Shape 36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lnSpc>
                <a:spcPct val="100000"/>
              </a:lnSpc>
              <a:defRPr sz="16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Glitches as probes of the neutron star interior structure</a:t>
            </a:r>
          </a:p>
          <a:p>
            <a:pPr defTabSz="584200">
              <a:lnSpc>
                <a:spcPct val="100000"/>
              </a:lnSpc>
              <a:defRPr sz="16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paricles wind: emission of high energy particles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Shape 6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6" name="Shape 6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lnSpc>
                <a:spcPct val="100000"/>
              </a:lnSpc>
              <a:defRPr sz="16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Glitches as probes of the neutron star interior structure</a:t>
            </a:r>
          </a:p>
          <a:p>
            <a:pPr defTabSz="584200">
              <a:lnSpc>
                <a:spcPct val="100000"/>
              </a:lnSpc>
              <a:defRPr sz="16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paricles wind: emission of high energy particles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Autore e data</a:t>
            </a:r>
          </a:p>
        </p:txBody>
      </p:sp>
      <p:sp>
        <p:nvSpPr>
          <p:cNvPr id="12" name="Titolo presentazion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Titolo presentazione</a:t>
            </a:r>
          </a:p>
        </p:txBody>
      </p:sp>
      <p:sp>
        <p:nvSpPr>
          <p:cNvPr id="13" name="Corpo livello uno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presentazione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orpo livello uno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Dichiarazione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orpo livello uno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Dettagli informazione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Dettagli informazione</a:t>
            </a:r>
          </a:p>
        </p:txBody>
      </p:sp>
      <p:sp>
        <p:nvSpPr>
          <p:cNvPr id="10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zione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Attribuzione</a:t>
            </a:r>
          </a:p>
        </p:txBody>
      </p:sp>
      <p:sp>
        <p:nvSpPr>
          <p:cNvPr id="116" name="Corpo livello uno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“Citazione degna di nota”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iotola di insalata con riso saltato, uova sode e bacchett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Ciotola con frittelle al salmone, insalata e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Pappardelle con burro al prezzemolo, nocciole tostate e scaglie di parmigiano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iotola di insalata con riso saltato, uova sode e bacchett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sottotitol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eparator.tiff" descr="separator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41593" y="6750843"/>
            <a:ext cx="6518673" cy="178595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Titolo Testo"/>
          <p:cNvSpPr txBox="1"/>
          <p:nvPr>
            <p:ph type="title"/>
          </p:nvPr>
        </p:nvSpPr>
        <p:spPr>
          <a:xfrm>
            <a:off x="4833937" y="3214687"/>
            <a:ext cx="14716126" cy="3357563"/>
          </a:xfrm>
          <a:prstGeom prst="rect">
            <a:avLst/>
          </a:prstGeom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</p:spPr>
        <p:txBody>
          <a:bodyPr lIns="71437" tIns="71437" rIns="71437" bIns="71437" anchor="b">
            <a:noAutofit/>
          </a:bodyPr>
          <a:lstStyle>
            <a:lvl1pPr algn="ctr" defTabSz="642937">
              <a:lnSpc>
                <a:spcPct val="100000"/>
              </a:lnSpc>
              <a:defRPr b="0" spc="0" sz="90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51" name="Corpo livello uno…"/>
          <p:cNvSpPr txBox="1"/>
          <p:nvPr>
            <p:ph type="body" sz="quarter" idx="1"/>
          </p:nvPr>
        </p:nvSpPr>
        <p:spPr>
          <a:xfrm>
            <a:off x="4833937" y="7286625"/>
            <a:ext cx="14716126" cy="2286000"/>
          </a:xfrm>
          <a:prstGeom prst="rect">
            <a:avLst/>
          </a:prstGeom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</p:spPr>
        <p:txBody>
          <a:bodyPr lIns="71437" tIns="71437" rIns="71437" bIns="71437">
            <a:noAutofit/>
          </a:bodyPr>
          <a:lstStyle>
            <a:lvl1pPr marL="0" indent="0" algn="ctr" defTabSz="642937">
              <a:lnSpc>
                <a:spcPct val="100000"/>
              </a:lnSpc>
              <a:spcBef>
                <a:spcPts val="0"/>
              </a:spcBef>
              <a:buSzTx/>
              <a:buNone/>
              <a:defRPr sz="52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 defTabSz="642937">
              <a:lnSpc>
                <a:spcPct val="100000"/>
              </a:lnSpc>
              <a:spcBef>
                <a:spcPts val="0"/>
              </a:spcBef>
              <a:buSzTx/>
              <a:buNone/>
              <a:defRPr sz="52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 defTabSz="642937">
              <a:lnSpc>
                <a:spcPct val="100000"/>
              </a:lnSpc>
              <a:spcBef>
                <a:spcPts val="0"/>
              </a:spcBef>
              <a:buSzTx/>
              <a:buNone/>
              <a:defRPr sz="52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 defTabSz="642937">
              <a:lnSpc>
                <a:spcPct val="100000"/>
              </a:lnSpc>
              <a:spcBef>
                <a:spcPts val="0"/>
              </a:spcBef>
              <a:buSzTx/>
              <a:buNone/>
              <a:defRPr sz="52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 defTabSz="642937">
              <a:lnSpc>
                <a:spcPct val="100000"/>
              </a:lnSpc>
              <a:spcBef>
                <a:spcPts val="0"/>
              </a:spcBef>
              <a:buSzTx/>
              <a:buNone/>
              <a:defRPr sz="52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2" name="Numero diapositiva"/>
          <p:cNvSpPr txBox="1"/>
          <p:nvPr>
            <p:ph type="sldNum" sz="quarter" idx="2"/>
          </p:nvPr>
        </p:nvSpPr>
        <p:spPr>
          <a:xfrm>
            <a:off x="11901802" y="13037145"/>
            <a:ext cx="551816" cy="625476"/>
          </a:xfrm>
          <a:prstGeom prst="rect">
            <a:avLst/>
          </a:prstGeom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</p:spPr>
        <p:txBody>
          <a:bodyPr lIns="71437" tIns="71437" rIns="71437" bIns="71437" anchor="ctr"/>
          <a:lstStyle>
            <a:lvl1pPr defTabSz="642937">
              <a:defRPr sz="32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olo Testo"/>
          <p:cNvSpPr txBox="1"/>
          <p:nvPr>
            <p:ph type="title"/>
          </p:nvPr>
        </p:nvSpPr>
        <p:spPr>
          <a:xfrm>
            <a:off x="4476750" y="767953"/>
            <a:ext cx="15430500" cy="2607469"/>
          </a:xfrm>
          <a:prstGeom prst="rect">
            <a:avLst/>
          </a:prstGeom>
          <a:effectLst>
            <a:outerShdw sx="100000" sy="100000" kx="0" ky="0" algn="b" rotWithShape="0" blurRad="50800" dist="63500" dir="3000000">
              <a:srgbClr val="FFFFFF">
                <a:alpha val="80000"/>
              </a:srgbClr>
            </a:outerShdw>
          </a:effectLst>
        </p:spPr>
        <p:txBody>
          <a:bodyPr lIns="71437" tIns="71437" rIns="71437" bIns="71437" anchor="ctr">
            <a:noAutofit/>
          </a:bodyPr>
          <a:lstStyle>
            <a:lvl1pPr algn="ctr" defTabSz="821531">
              <a:lnSpc>
                <a:spcPct val="100000"/>
              </a:lnSpc>
              <a:defRPr b="0" spc="0" sz="11800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60" name="Corpo livello uno…"/>
          <p:cNvSpPr txBox="1"/>
          <p:nvPr>
            <p:ph type="body" sz="half" idx="1"/>
          </p:nvPr>
        </p:nvSpPr>
        <p:spPr>
          <a:xfrm>
            <a:off x="4476750" y="3893343"/>
            <a:ext cx="15430500" cy="8036720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868947" indent="-868947" defTabSz="821531">
              <a:lnSpc>
                <a:spcPct val="100000"/>
              </a:lnSpc>
              <a:buSzPct val="65000"/>
              <a:buFont typeface="Type Embellishments One LET Embellishments One LET Plain:1.0"/>
              <a:buChar char="n"/>
              <a:defRPr sz="5200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lvl1pPr>
            <a:lvl2pPr marL="1630947" indent="-868947" defTabSz="821531">
              <a:lnSpc>
                <a:spcPct val="100000"/>
              </a:lnSpc>
              <a:buSzPct val="65000"/>
              <a:buFont typeface="Type Embellishments One LET Embellishments One LET Plain:1.0"/>
              <a:buChar char="n"/>
              <a:defRPr sz="5200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lvl2pPr>
            <a:lvl3pPr marL="2075447" indent="-868947" defTabSz="821531">
              <a:lnSpc>
                <a:spcPct val="100000"/>
              </a:lnSpc>
              <a:buSzPct val="65000"/>
              <a:buFont typeface="Type Embellishments One LET Embellishments One LET Plain:1.0"/>
              <a:buChar char="n"/>
              <a:defRPr sz="5200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lvl3pPr>
            <a:lvl4pPr marL="2519947" indent="-868947" defTabSz="821531">
              <a:lnSpc>
                <a:spcPct val="100000"/>
              </a:lnSpc>
              <a:buSzPct val="65000"/>
              <a:buFont typeface="Type Embellishments One LET Embellishments One LET Plain:1.0"/>
              <a:buChar char="n"/>
              <a:defRPr sz="5200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lvl4pPr>
            <a:lvl5pPr marL="2964447" indent="-868947" defTabSz="821531">
              <a:lnSpc>
                <a:spcPct val="100000"/>
              </a:lnSpc>
              <a:buSzPct val="65000"/>
              <a:buFont typeface="Type Embellishments One LET Embellishments One LET Plain:1.0"/>
              <a:buChar char="n"/>
              <a:defRPr sz="5200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61" name="Numero diapositiva"/>
          <p:cNvSpPr txBox="1"/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  <a:effectLst>
            <a:outerShdw sx="100000" sy="100000" kx="0" ky="0" algn="b" rotWithShape="0" blurRad="50800" dist="63500" dir="3000000">
              <a:srgbClr val="FFFFFF">
                <a:alpha val="60000"/>
              </a:srgbClr>
            </a:outerShdw>
          </a:effectLst>
        </p:spPr>
        <p:txBody>
          <a:bodyPr lIns="71437" tIns="71437" rIns="71437" bIns="71437" anchor="t"/>
          <a:lstStyle>
            <a:lvl1pPr defTabSz="821531">
              <a:defRPr sz="2400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olo Testo"/>
          <p:cNvSpPr txBox="1"/>
          <p:nvPr>
            <p:ph type="title"/>
          </p:nvPr>
        </p:nvSpPr>
        <p:spPr>
          <a:xfrm>
            <a:off x="4833937" y="553640"/>
            <a:ext cx="14716126" cy="2786064"/>
          </a:xfrm>
          <a:prstGeom prst="rect">
            <a:avLst/>
          </a:prstGeom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</p:spPr>
        <p:txBody>
          <a:bodyPr lIns="71437" tIns="71437" rIns="71437" bIns="71437" anchor="ctr">
            <a:noAutofit/>
          </a:bodyPr>
          <a:lstStyle>
            <a:lvl1pPr algn="ctr" defTabSz="642937">
              <a:lnSpc>
                <a:spcPct val="100000"/>
              </a:lnSpc>
              <a:defRPr b="0" spc="0" sz="90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69" name="Corpo livello uno…"/>
          <p:cNvSpPr txBox="1"/>
          <p:nvPr>
            <p:ph type="body" sz="half" idx="1"/>
          </p:nvPr>
        </p:nvSpPr>
        <p:spPr>
          <a:xfrm>
            <a:off x="4833937" y="3500437"/>
            <a:ext cx="14716126" cy="8929688"/>
          </a:xfrm>
          <a:prstGeom prst="rect">
            <a:avLst/>
          </a:prstGeom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</p:spPr>
        <p:txBody>
          <a:bodyPr lIns="71437" tIns="71437" rIns="71437" bIns="71437" anchor="ctr">
            <a:noAutofit/>
          </a:bodyPr>
          <a:lstStyle>
            <a:lvl1pPr marL="803464" indent="-515598" defTabSz="642937">
              <a:lnSpc>
                <a:spcPct val="100000"/>
              </a:lnSpc>
              <a:spcBef>
                <a:spcPts val="4600"/>
              </a:spcBef>
              <a:buSzPct val="125000"/>
              <a:defRPr sz="52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1315698" indent="-515598" defTabSz="642937">
              <a:lnSpc>
                <a:spcPct val="100000"/>
              </a:lnSpc>
              <a:spcBef>
                <a:spcPts val="4600"/>
              </a:spcBef>
              <a:buSzPct val="125000"/>
              <a:defRPr sz="52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1836398" indent="-515598" defTabSz="642937">
              <a:lnSpc>
                <a:spcPct val="100000"/>
              </a:lnSpc>
              <a:spcBef>
                <a:spcPts val="4600"/>
              </a:spcBef>
              <a:buSzPct val="125000"/>
              <a:defRPr sz="52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2357098" indent="-515598" defTabSz="642937">
              <a:lnSpc>
                <a:spcPct val="100000"/>
              </a:lnSpc>
              <a:spcBef>
                <a:spcPts val="4600"/>
              </a:spcBef>
              <a:buSzPct val="125000"/>
              <a:defRPr sz="52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2877798" indent="-515598" defTabSz="642937">
              <a:lnSpc>
                <a:spcPct val="100000"/>
              </a:lnSpc>
              <a:spcBef>
                <a:spcPts val="4600"/>
              </a:spcBef>
              <a:buSzPct val="125000"/>
              <a:defRPr sz="52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70" name="Numero diapositiva"/>
          <p:cNvSpPr txBox="1"/>
          <p:nvPr>
            <p:ph type="sldNum" sz="quarter" idx="2"/>
          </p:nvPr>
        </p:nvSpPr>
        <p:spPr>
          <a:xfrm>
            <a:off x="11901802" y="13037145"/>
            <a:ext cx="551816" cy="625476"/>
          </a:xfrm>
          <a:prstGeom prst="rect">
            <a:avLst/>
          </a:prstGeom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</p:spPr>
        <p:txBody>
          <a:bodyPr lIns="71437" tIns="71437" rIns="71437" bIns="71437" anchor="ctr"/>
          <a:lstStyle>
            <a:lvl1pPr defTabSz="642937">
              <a:defRPr sz="32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olo Testo"/>
          <p:cNvSpPr txBox="1"/>
          <p:nvPr>
            <p:ph type="title"/>
          </p:nvPr>
        </p:nvSpPr>
        <p:spPr>
          <a:xfrm>
            <a:off x="3072193" y="3963122"/>
            <a:ext cx="25314833" cy="7987691"/>
          </a:xfrm>
          <a:prstGeom prst="rect">
            <a:avLst/>
          </a:prstGeom>
        </p:spPr>
        <p:txBody>
          <a:bodyPr lIns="122887" tIns="122887" rIns="122887" bIns="122887" anchor="b">
            <a:noAutofit/>
          </a:bodyPr>
          <a:lstStyle>
            <a:lvl1pPr algn="ctr" defTabSz="1413206">
              <a:lnSpc>
                <a:spcPct val="100000"/>
              </a:lnSpc>
              <a:defRPr b="0" spc="0" sz="20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78" name="Corpo livello uno…"/>
          <p:cNvSpPr txBox="1"/>
          <p:nvPr>
            <p:ph type="body" sz="half" idx="1"/>
          </p:nvPr>
        </p:nvSpPr>
        <p:spPr>
          <a:xfrm>
            <a:off x="3072193" y="12165865"/>
            <a:ext cx="25314833" cy="2734249"/>
          </a:xfrm>
          <a:prstGeom prst="rect">
            <a:avLst/>
          </a:prstGeom>
        </p:spPr>
        <p:txBody>
          <a:bodyPr lIns="122887" tIns="122887" rIns="122887" bIns="122887">
            <a:noAutofit/>
          </a:bodyPr>
          <a:lstStyle>
            <a:lvl1pPr marL="0" indent="0" algn="ctr" defTabSz="1413206">
              <a:lnSpc>
                <a:spcPct val="100000"/>
              </a:lnSpc>
              <a:spcBef>
                <a:spcPts val="0"/>
              </a:spcBef>
              <a:buSzTx/>
              <a:buNone/>
              <a:defRPr sz="86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1413206">
              <a:lnSpc>
                <a:spcPct val="100000"/>
              </a:lnSpc>
              <a:spcBef>
                <a:spcPts val="0"/>
              </a:spcBef>
              <a:buSzTx/>
              <a:buNone/>
              <a:defRPr sz="86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1413206">
              <a:lnSpc>
                <a:spcPct val="100000"/>
              </a:lnSpc>
              <a:spcBef>
                <a:spcPts val="0"/>
              </a:spcBef>
              <a:buSzTx/>
              <a:buNone/>
              <a:defRPr sz="86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1413206">
              <a:lnSpc>
                <a:spcPct val="100000"/>
              </a:lnSpc>
              <a:spcBef>
                <a:spcPts val="0"/>
              </a:spcBef>
              <a:buSzTx/>
              <a:buNone/>
              <a:defRPr sz="86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1413206">
              <a:lnSpc>
                <a:spcPct val="100000"/>
              </a:lnSpc>
              <a:spcBef>
                <a:spcPts val="0"/>
              </a:spcBef>
              <a:buSzTx/>
              <a:buNone/>
              <a:defRPr sz="86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79" name="Numero diapositiva"/>
          <p:cNvSpPr txBox="1"/>
          <p:nvPr>
            <p:ph type="sldNum" sz="quarter" idx="2"/>
          </p:nvPr>
        </p:nvSpPr>
        <p:spPr>
          <a:xfrm>
            <a:off x="15318311" y="22419112"/>
            <a:ext cx="791876" cy="868076"/>
          </a:xfrm>
          <a:prstGeom prst="rect">
            <a:avLst/>
          </a:prstGeom>
        </p:spPr>
        <p:txBody>
          <a:bodyPr lIns="122887" tIns="122887" rIns="122887" bIns="122887"/>
          <a:lstStyle>
            <a:lvl1pPr defTabSz="1413206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 e lime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itolo presentazion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Titolo presentazione</a:t>
            </a:r>
          </a:p>
        </p:txBody>
      </p:sp>
      <p:sp>
        <p:nvSpPr>
          <p:cNvPr id="23" name="Autore e data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Autore e data</a:t>
            </a:r>
          </a:p>
        </p:txBody>
      </p:sp>
      <p:sp>
        <p:nvSpPr>
          <p:cNvPr id="24" name="Corpo livello uno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presentazione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Numero diapositiva"/>
          <p:cNvSpPr txBox="1"/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  <a:effectLst>
            <a:outerShdw sx="100000" sy="100000" kx="0" ky="0" algn="b" rotWithShape="0" blurRad="50800" dist="63500" dir="3000000">
              <a:srgbClr val="FFFFFF">
                <a:alpha val="60000"/>
              </a:srgbClr>
            </a:outerShdw>
          </a:effectLst>
        </p:spPr>
        <p:txBody>
          <a:bodyPr lIns="71437" tIns="71437" rIns="71437" bIns="71437" anchor="t"/>
          <a:lstStyle>
            <a:lvl1pPr defTabSz="821531">
              <a:defRPr sz="2400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5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itolo Testo"/>
          <p:cNvSpPr txBox="1"/>
          <p:nvPr>
            <p:ph type="title"/>
          </p:nvPr>
        </p:nvSpPr>
        <p:spPr>
          <a:xfrm>
            <a:off x="4833937" y="357187"/>
            <a:ext cx="14716126" cy="2803923"/>
          </a:xfrm>
          <a:prstGeom prst="rect">
            <a:avLst/>
          </a:prstGeom>
          <a:effectLst>
            <a:outerShdw sx="100000" sy="100000" kx="0" ky="0" algn="b" rotWithShape="0" blurRad="12700" dist="25400" dir="2700000">
              <a:srgbClr val="FAF9F1"/>
            </a:outerShdw>
          </a:effectLst>
        </p:spPr>
        <p:txBody>
          <a:bodyPr lIns="53578" tIns="53578" rIns="53578" bIns="53578" anchor="ctr">
            <a:noAutofit/>
          </a:bodyPr>
          <a:lstStyle>
            <a:lvl1pPr algn="ctr" defTabSz="821531">
              <a:defRPr b="0" spc="-256" sz="10600">
                <a:solidFill>
                  <a:srgbClr val="7E8A98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94" name="Corpo livello uno…"/>
          <p:cNvSpPr txBox="1"/>
          <p:nvPr>
            <p:ph type="body" idx="1"/>
          </p:nvPr>
        </p:nvSpPr>
        <p:spPr>
          <a:xfrm>
            <a:off x="4833937" y="3339703"/>
            <a:ext cx="14716126" cy="9251157"/>
          </a:xfrm>
          <a:prstGeom prst="rect">
            <a:avLst/>
          </a:prstGeom>
        </p:spPr>
        <p:txBody>
          <a:bodyPr lIns="53578" tIns="53578" rIns="53578" bIns="53578" anchor="ctr">
            <a:noAutofit/>
          </a:bodyPr>
          <a:lstStyle>
            <a:lvl1pPr marL="629788" indent="-375788" defTabSz="821531">
              <a:lnSpc>
                <a:spcPct val="100000"/>
              </a:lnSpc>
              <a:spcBef>
                <a:spcPts val="5600"/>
              </a:spcBef>
              <a:buSzPct val="48000"/>
              <a:buFont typeface="Gill Sans"/>
              <a:buBlip>
                <a:blip r:embed="rId3"/>
              </a:buBlip>
              <a:defRPr sz="5200">
                <a:latin typeface="Cochin"/>
                <a:ea typeface="Cochin"/>
                <a:cs typeface="Cochin"/>
                <a:sym typeface="Cochin"/>
              </a:defRPr>
            </a:lvl1pPr>
            <a:lvl2pPr marL="972688" indent="-375788" defTabSz="821531">
              <a:lnSpc>
                <a:spcPct val="100000"/>
              </a:lnSpc>
              <a:spcBef>
                <a:spcPts val="5600"/>
              </a:spcBef>
              <a:buSzPct val="48000"/>
              <a:buFont typeface="Gill Sans"/>
              <a:buBlip>
                <a:blip r:embed="rId3"/>
              </a:buBlip>
              <a:defRPr sz="5200">
                <a:latin typeface="Cochin"/>
                <a:ea typeface="Cochin"/>
                <a:cs typeface="Cochin"/>
                <a:sym typeface="Cochin"/>
              </a:defRPr>
            </a:lvl2pPr>
            <a:lvl3pPr marL="1315588" indent="-375788" defTabSz="821531">
              <a:lnSpc>
                <a:spcPct val="100000"/>
              </a:lnSpc>
              <a:spcBef>
                <a:spcPts val="5600"/>
              </a:spcBef>
              <a:buSzPct val="48000"/>
              <a:buFont typeface="Gill Sans"/>
              <a:buBlip>
                <a:blip r:embed="rId3"/>
              </a:buBlip>
              <a:defRPr sz="5200">
                <a:latin typeface="Cochin"/>
                <a:ea typeface="Cochin"/>
                <a:cs typeface="Cochin"/>
                <a:sym typeface="Cochin"/>
              </a:defRPr>
            </a:lvl3pPr>
            <a:lvl4pPr marL="1671188" indent="-375788" defTabSz="821531">
              <a:lnSpc>
                <a:spcPct val="100000"/>
              </a:lnSpc>
              <a:spcBef>
                <a:spcPts val="5600"/>
              </a:spcBef>
              <a:buSzPct val="48000"/>
              <a:buFont typeface="Gill Sans"/>
              <a:buBlip>
                <a:blip r:embed="rId3"/>
              </a:buBlip>
              <a:defRPr sz="5200">
                <a:latin typeface="Cochin"/>
                <a:ea typeface="Cochin"/>
                <a:cs typeface="Cochin"/>
                <a:sym typeface="Cochin"/>
              </a:defRPr>
            </a:lvl4pPr>
            <a:lvl5pPr marL="2014088" indent="-375788" defTabSz="821531">
              <a:lnSpc>
                <a:spcPct val="100000"/>
              </a:lnSpc>
              <a:spcBef>
                <a:spcPts val="5600"/>
              </a:spcBef>
              <a:buSzPct val="48000"/>
              <a:buFont typeface="Gill Sans"/>
              <a:buBlip>
                <a:blip r:embed="rId3"/>
              </a:buBlip>
              <a:defRPr sz="5200">
                <a:latin typeface="Cochin"/>
                <a:ea typeface="Cochin"/>
                <a:cs typeface="Cochin"/>
                <a:sym typeface="Cochin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95" name="Numero diapositiva"/>
          <p:cNvSpPr txBox="1"/>
          <p:nvPr>
            <p:ph type="sldNum" sz="quarter" idx="2"/>
          </p:nvPr>
        </p:nvSpPr>
        <p:spPr>
          <a:xfrm>
            <a:off x="12014914" y="13109376"/>
            <a:ext cx="348457" cy="373857"/>
          </a:xfrm>
          <a:prstGeom prst="rect">
            <a:avLst/>
          </a:prstGeom>
        </p:spPr>
        <p:txBody>
          <a:bodyPr lIns="53578" tIns="53578" rIns="53578" bIns="53578" anchor="ctr"/>
          <a:lstStyle>
            <a:lvl1pPr defTabSz="821531">
              <a:defRPr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itolo Testo"/>
          <p:cNvSpPr txBox="1"/>
          <p:nvPr>
            <p:ph type="title"/>
          </p:nvPr>
        </p:nvSpPr>
        <p:spPr>
          <a:xfrm>
            <a:off x="4833937" y="357187"/>
            <a:ext cx="14716126" cy="2803923"/>
          </a:xfrm>
          <a:prstGeom prst="rect">
            <a:avLst/>
          </a:prstGeom>
          <a:effectLst>
            <a:outerShdw sx="100000" sy="100000" kx="0" ky="0" algn="b" rotWithShape="0" blurRad="12700" dist="25400" dir="2700000">
              <a:srgbClr val="FAF9F1"/>
            </a:outerShdw>
          </a:effectLst>
        </p:spPr>
        <p:txBody>
          <a:bodyPr lIns="53578" tIns="53578" rIns="53578" bIns="53578" anchor="ctr">
            <a:noAutofit/>
          </a:bodyPr>
          <a:lstStyle>
            <a:lvl1pPr algn="ctr" defTabSz="821531">
              <a:defRPr b="0" spc="-256" sz="10600">
                <a:solidFill>
                  <a:srgbClr val="7E8A98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203" name="Corpo livello uno…"/>
          <p:cNvSpPr txBox="1"/>
          <p:nvPr>
            <p:ph type="body" idx="1"/>
          </p:nvPr>
        </p:nvSpPr>
        <p:spPr>
          <a:xfrm>
            <a:off x="4833937" y="3339703"/>
            <a:ext cx="14716126" cy="9251157"/>
          </a:xfrm>
          <a:prstGeom prst="rect">
            <a:avLst/>
          </a:prstGeom>
        </p:spPr>
        <p:txBody>
          <a:bodyPr lIns="53578" tIns="53578" rIns="53578" bIns="53578" anchor="ctr">
            <a:noAutofit/>
          </a:bodyPr>
          <a:lstStyle>
            <a:lvl1pPr marL="629788" indent="-375788" defTabSz="821531">
              <a:lnSpc>
                <a:spcPct val="100000"/>
              </a:lnSpc>
              <a:spcBef>
                <a:spcPts val="5600"/>
              </a:spcBef>
              <a:buSzPct val="48000"/>
              <a:buFont typeface="Gill Sans"/>
              <a:buBlip>
                <a:blip r:embed="rId3"/>
              </a:buBlip>
              <a:defRPr sz="5200">
                <a:latin typeface="Cochin"/>
                <a:ea typeface="Cochin"/>
                <a:cs typeface="Cochin"/>
                <a:sym typeface="Cochin"/>
              </a:defRPr>
            </a:lvl1pPr>
            <a:lvl2pPr marL="972688" indent="-375788" defTabSz="821531">
              <a:lnSpc>
                <a:spcPct val="100000"/>
              </a:lnSpc>
              <a:spcBef>
                <a:spcPts val="5600"/>
              </a:spcBef>
              <a:buSzPct val="48000"/>
              <a:buFont typeface="Gill Sans"/>
              <a:buBlip>
                <a:blip r:embed="rId3"/>
              </a:buBlip>
              <a:defRPr sz="5200">
                <a:latin typeface="Cochin"/>
                <a:ea typeface="Cochin"/>
                <a:cs typeface="Cochin"/>
                <a:sym typeface="Cochin"/>
              </a:defRPr>
            </a:lvl2pPr>
            <a:lvl3pPr marL="1315588" indent="-375788" defTabSz="821531">
              <a:lnSpc>
                <a:spcPct val="100000"/>
              </a:lnSpc>
              <a:spcBef>
                <a:spcPts val="5600"/>
              </a:spcBef>
              <a:buSzPct val="48000"/>
              <a:buFont typeface="Gill Sans"/>
              <a:buBlip>
                <a:blip r:embed="rId3"/>
              </a:buBlip>
              <a:defRPr sz="5200">
                <a:latin typeface="Cochin"/>
                <a:ea typeface="Cochin"/>
                <a:cs typeface="Cochin"/>
                <a:sym typeface="Cochin"/>
              </a:defRPr>
            </a:lvl3pPr>
            <a:lvl4pPr marL="1671188" indent="-375788" defTabSz="821531">
              <a:lnSpc>
                <a:spcPct val="100000"/>
              </a:lnSpc>
              <a:spcBef>
                <a:spcPts val="5600"/>
              </a:spcBef>
              <a:buSzPct val="48000"/>
              <a:buFont typeface="Gill Sans"/>
              <a:buBlip>
                <a:blip r:embed="rId3"/>
              </a:buBlip>
              <a:defRPr sz="5200">
                <a:latin typeface="Cochin"/>
                <a:ea typeface="Cochin"/>
                <a:cs typeface="Cochin"/>
                <a:sym typeface="Cochin"/>
              </a:defRPr>
            </a:lvl4pPr>
            <a:lvl5pPr marL="2014088" indent="-375788" defTabSz="821531">
              <a:lnSpc>
                <a:spcPct val="100000"/>
              </a:lnSpc>
              <a:spcBef>
                <a:spcPts val="5600"/>
              </a:spcBef>
              <a:buSzPct val="48000"/>
              <a:buFont typeface="Gill Sans"/>
              <a:buBlip>
                <a:blip r:embed="rId3"/>
              </a:buBlip>
              <a:defRPr sz="5200">
                <a:latin typeface="Cochin"/>
                <a:ea typeface="Cochin"/>
                <a:cs typeface="Cochin"/>
                <a:sym typeface="Cochin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04" name="Numero diapositiva"/>
          <p:cNvSpPr txBox="1"/>
          <p:nvPr>
            <p:ph type="sldNum" sz="quarter" idx="2"/>
          </p:nvPr>
        </p:nvSpPr>
        <p:spPr>
          <a:xfrm>
            <a:off x="12014914" y="13109376"/>
            <a:ext cx="348457" cy="373857"/>
          </a:xfrm>
          <a:prstGeom prst="rect">
            <a:avLst/>
          </a:prstGeom>
        </p:spPr>
        <p:txBody>
          <a:bodyPr lIns="53578" tIns="53578" rIns="53578" bIns="53578" anchor="ctr"/>
          <a:lstStyle>
            <a:lvl1pPr defTabSz="821531">
              <a:defRPr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Numero diapositiva"/>
          <p:cNvSpPr txBox="1"/>
          <p:nvPr>
            <p:ph type="sldNum" sz="quarter" idx="2"/>
          </p:nvPr>
        </p:nvSpPr>
        <p:spPr>
          <a:xfrm>
            <a:off x="11948818" y="13013928"/>
            <a:ext cx="468504" cy="511176"/>
          </a:xfrm>
          <a:prstGeom prst="rect">
            <a:avLst/>
          </a:prstGeom>
        </p:spPr>
        <p:txBody>
          <a:bodyPr lIns="71437" tIns="71437" rIns="71437" bIns="71437" anchor="ctr"/>
          <a:lstStyle>
            <a:lvl1pPr defTabSz="821531">
              <a:defRPr b="1" spc="132" sz="2200">
                <a:solidFill>
                  <a:srgbClr val="92929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iotola con frittelle al salmone, insalata e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itolo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</a:t>
            </a:r>
          </a:p>
        </p:txBody>
      </p:sp>
      <p:sp>
        <p:nvSpPr>
          <p:cNvPr id="34" name="Corpo livello uno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umero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43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44" name="Corpo livello uno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rpo livello uno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61" name="Corpo livello uno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Pappardelle con burro al prezzemolo, nocciole tostate e scaglie di parmigiano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Titolo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6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olo sezion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Titolo sezione</a:t>
            </a:r>
          </a:p>
        </p:txBody>
      </p:sp>
      <p:sp>
        <p:nvSpPr>
          <p:cNvPr id="72" name="Numero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olo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80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8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olo programma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Titolo programma</a:t>
            </a:r>
          </a:p>
        </p:txBody>
      </p:sp>
      <p:sp>
        <p:nvSpPr>
          <p:cNvPr id="89" name="Sottotitolo programm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programma</a:t>
            </a:r>
          </a:p>
        </p:txBody>
      </p:sp>
      <p:sp>
        <p:nvSpPr>
          <p:cNvPr id="90" name="Corpo livello uno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Argomenti del programma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Titolo</a:t>
            </a:r>
          </a:p>
        </p:txBody>
      </p:sp>
      <p:sp>
        <p:nvSpPr>
          <p:cNvPr id="3" name="Corpo livello uno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mailto:massimo@lngs.infn.it" TargetMode="External"/><Relationship Id="rId3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7.png"/><Relationship Id="rId3" Type="http://schemas.openxmlformats.org/officeDocument/2006/relationships/hyperlink" Target="https://arxiv.org/search/cond-mat?searchtype=author&amp;query=Hertkorn,+J" TargetMode="Externa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3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40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4.png"/><Relationship Id="rId3" Type="http://schemas.openxmlformats.org/officeDocument/2006/relationships/image" Target="../media/image42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9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0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hyperlink" Target="http://arxiv.org/find/astro-ph/1/au:+Weber_F/0/1/0/all/0/1" TargetMode="Externa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audi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3.tif"/><Relationship Id="rId5" Type="http://schemas.openxmlformats.org/officeDocument/2006/relationships/audio" Target="../media/media2.mov"/><Relationship Id="rId6" Type="http://schemas.microsoft.com/office/2007/relationships/media" Target="../media/media2.mov"/><Relationship Id="rId7" Type="http://schemas.openxmlformats.org/officeDocument/2006/relationships/audio" Target="../media/media3.mov"/><Relationship Id="rId8" Type="http://schemas.microsoft.com/office/2007/relationships/media" Target="../media/media3.mov"/><Relationship Id="rId9" Type="http://schemas.openxmlformats.org/officeDocument/2006/relationships/audio" Target="../media/media1.au"/><Relationship Id="rId10" Type="http://schemas.microsoft.com/office/2007/relationships/media" Target="../media/media1.au"/><Relationship Id="rId11" Type="http://schemas.openxmlformats.org/officeDocument/2006/relationships/image" Target="../media/image18.png"/><Relationship Id="rId12" Type="http://schemas.openxmlformats.org/officeDocument/2006/relationships/image" Target="../media/image1.gif"/><Relationship Id="rId13" Type="http://schemas.openxmlformats.org/officeDocument/2006/relationships/hyperlink" Target="https://svs.gsfc.nasa.gov/goto?10426" TargetMode="Externa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Emulating hadronic matter in extreme conditions"/>
          <p:cNvSpPr txBox="1"/>
          <p:nvPr>
            <p:ph type="title"/>
          </p:nvPr>
        </p:nvSpPr>
        <p:spPr>
          <a:xfrm>
            <a:off x="3967757" y="150217"/>
            <a:ext cx="16448486" cy="7268766"/>
          </a:xfrm>
          <a:prstGeom prst="rect">
            <a:avLst/>
          </a:prstGeom>
          <a:effectLst/>
        </p:spPr>
        <p:txBody>
          <a:bodyPr anchor="ctr"/>
          <a:lstStyle>
            <a:lvl1pPr>
              <a:defRPr b="1" sz="76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Emulating hadronic matter in extreme conditions</a:t>
            </a:r>
          </a:p>
        </p:txBody>
      </p:sp>
      <p:sp>
        <p:nvSpPr>
          <p:cNvPr id="221" name="Massimo Mannarelli…"/>
          <p:cNvSpPr/>
          <p:nvPr/>
        </p:nvSpPr>
        <p:spPr>
          <a:xfrm>
            <a:off x="5459015" y="7077101"/>
            <a:ext cx="13465970" cy="3357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algn="ctr" defTabSz="642937">
              <a:defRPr b="1" sz="4600">
                <a:effectLst>
                  <a:outerShdw sx="100000" sy="100000" kx="0" ky="0" algn="b" rotWithShape="0" blurRad="25400" dist="25400" dir="2700000">
                    <a:srgbClr val="FFFFFF">
                      <a:alpha val="75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Massimo Mannarelli </a:t>
            </a:r>
          </a:p>
          <a:p>
            <a:pPr algn="ctr" defTabSz="642937">
              <a:defRPr b="1" sz="4600">
                <a:effectLst>
                  <a:outerShdw sx="100000" sy="100000" kx="0" ky="0" algn="b" rotWithShape="0" blurRad="25400" dist="25400" dir="2700000">
                    <a:srgbClr val="FFFFFF">
                      <a:alpha val="75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t>INFN-LNGS</a:t>
            </a:r>
          </a:p>
          <a:p>
            <a:pPr algn="ctr" defTabSz="642937">
              <a:defRPr b="1" sz="4600">
                <a:solidFill>
                  <a:srgbClr val="0433FF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75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hlinkClick r:id="rId2" invalidUrl="" action="" tgtFrame="" tooltip="" history="1" highlightClick="0" endSnd="0"/>
              </a:rPr>
              <a:t>massimo@lngs.infn.it</a:t>
            </a:r>
          </a:p>
        </p:txBody>
      </p:sp>
      <p:sp>
        <p:nvSpPr>
          <p:cNvPr id="222" name="14th SPRING…"/>
          <p:cNvSpPr/>
          <p:nvPr/>
        </p:nvSpPr>
        <p:spPr>
          <a:xfrm>
            <a:off x="19541649" y="12409359"/>
            <a:ext cx="3883923" cy="115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642937">
              <a:defRPr b="1" sz="3400">
                <a:solidFill>
                  <a:srgbClr val="212121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75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pPr>
            <a:r>
              <a:t>14th SPRING</a:t>
            </a:r>
          </a:p>
          <a:p>
            <a:pPr algn="ctr" defTabSz="642937">
              <a:defRPr b="1" sz="3400">
                <a:solidFill>
                  <a:srgbClr val="212121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75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pPr>
            <a:r>
              <a:t>Ischia, May  2025</a:t>
            </a:r>
          </a:p>
        </p:txBody>
      </p:sp>
      <p:pic>
        <p:nvPicPr>
          <p:cNvPr id="223" name="LOGO_INFN_CON_NOME_ESTESO.png" descr="LOGO_INFN_CON_NOME_ESTES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03778" y="471058"/>
            <a:ext cx="2959664" cy="18599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6" name="Raggruppa"/>
          <p:cNvGrpSpPr/>
          <p:nvPr/>
        </p:nvGrpSpPr>
        <p:grpSpPr>
          <a:xfrm>
            <a:off x="797951" y="11417520"/>
            <a:ext cx="12611170" cy="3080684"/>
            <a:chOff x="0" y="0"/>
            <a:chExt cx="12611169" cy="3080682"/>
          </a:xfrm>
        </p:grpSpPr>
        <p:sp>
          <p:nvSpPr>
            <p:cNvPr id="224" name="Phys.Rev.Lett. 131 (2023) 22, 223401…"/>
            <p:cNvSpPr txBox="1"/>
            <p:nvPr/>
          </p:nvSpPr>
          <p:spPr>
            <a:xfrm>
              <a:off x="2960" y="0"/>
              <a:ext cx="5761051" cy="27844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1" i="1" sz="2600">
                  <a:solidFill>
                    <a:srgbClr val="0433FF"/>
                  </a:solidFill>
                </a:defRPr>
              </a:pPr>
              <a:r>
                <a:t>Phys.Rev.Lett. 131 (2023) 22, 223401</a:t>
              </a:r>
            </a:p>
            <a:p>
              <a:pPr>
                <a:defRPr b="1" i="1" sz="2600">
                  <a:solidFill>
                    <a:srgbClr val="0433FF"/>
                  </a:solidFill>
                </a:defRPr>
              </a:pPr>
              <a:r>
                <a:t>Few Body Syst. 65 (2024) 81</a:t>
              </a:r>
            </a:p>
            <a:p>
              <a:pPr>
                <a:defRPr b="1" i="1" sz="2600">
                  <a:solidFill>
                    <a:srgbClr val="0433FF"/>
                  </a:solidFill>
                </a:defRPr>
              </a:pPr>
              <a:r>
                <a:t>Sterne und Weltraum, Oktober 2024</a:t>
              </a:r>
            </a:p>
            <a:p>
              <a:pPr defTabSz="457200">
                <a:spcBef>
                  <a:spcPts val="1200"/>
                </a:spcBef>
                <a:defRPr b="1" sz="1200">
                  <a:solidFill>
                    <a:srgbClr val="FFFFFF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t>Sterne und Weltraum </a:t>
              </a:r>
              <a:endParaRPr b="0">
                <a:solidFill>
                  <a:srgbClr val="000000"/>
                </a:solidFill>
              </a:endParaRPr>
            </a:p>
            <a:p>
              <a:pPr defTabSz="457200">
                <a:spcBef>
                  <a:spcPts val="1200"/>
                </a:spcBef>
                <a:defRPr sz="1200">
                  <a:solidFill>
                    <a:srgbClr val="FFFFFF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t>Oktober 2024 </a:t>
              </a:r>
            </a:p>
            <a:p>
              <a:pPr algn="ctr">
                <a:defRPr b="1" i="1" sz="2600">
                  <a:solidFill>
                    <a:srgbClr val="0433FF"/>
                  </a:solidFill>
                </a:defRPr>
              </a:pPr>
            </a:p>
          </p:txBody>
        </p:sp>
        <p:sp>
          <p:nvSpPr>
            <p:cNvPr id="225" name="E. Poli, T. Bland,  S. J.M. White, M. Mark, F. Ferlaino, S. Trabucco"/>
            <p:cNvSpPr txBox="1"/>
            <p:nvPr/>
          </p:nvSpPr>
          <p:spPr>
            <a:xfrm>
              <a:off x="0" y="1480228"/>
              <a:ext cx="12611170" cy="16004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="1" sz="3000"/>
              </a:pPr>
              <a:r>
                <a:t>E. Poli, T. Bland,  S. J.M. White, M. Mark, F. Ferlaino, S. Trabucco                              </a:t>
              </a:r>
            </a:p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litches"/>
          <p:cNvSpPr txBox="1"/>
          <p:nvPr>
            <p:ph type="title"/>
          </p:nvPr>
        </p:nvSpPr>
        <p:spPr>
          <a:xfrm>
            <a:off x="512921" y="-888309"/>
            <a:ext cx="4822032" cy="2803923"/>
          </a:xfrm>
          <a:prstGeom prst="rect">
            <a:avLst/>
          </a:prstGeom>
        </p:spPr>
        <p:txBody>
          <a:bodyPr/>
          <a:lstStyle>
            <a:lvl1pPr algn="l">
              <a:defRPr b="1" spc="-154" sz="64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Glitches</a:t>
            </a:r>
          </a:p>
        </p:txBody>
      </p:sp>
      <p:sp>
        <p:nvSpPr>
          <p:cNvPr id="346" name="1. They occur without warning…"/>
          <p:cNvSpPr/>
          <p:nvPr/>
        </p:nvSpPr>
        <p:spPr>
          <a:xfrm>
            <a:off x="13598097" y="1175545"/>
            <a:ext cx="8228756" cy="2240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defTabSz="821531">
              <a:lnSpc>
                <a:spcPts val="8700"/>
              </a:lnSpc>
              <a:defRPr b="1" sz="4800">
                <a:latin typeface="Cochin"/>
                <a:ea typeface="Cochin"/>
                <a:cs typeface="Cochin"/>
                <a:sym typeface="Cochin"/>
              </a:defRPr>
            </a:pPr>
            <a:r>
              <a:t>1. They occur without warning</a:t>
            </a:r>
          </a:p>
          <a:p>
            <a:pPr defTabSz="821531">
              <a:lnSpc>
                <a:spcPts val="8700"/>
              </a:lnSpc>
              <a:defRPr b="1" sz="4800">
                <a:latin typeface="Cochin"/>
                <a:ea typeface="Cochin"/>
                <a:cs typeface="Cochin"/>
                <a:sym typeface="Cochin"/>
              </a:defRPr>
            </a:pPr>
            <a:r>
              <a:t>2. Large variety of time scales</a:t>
            </a:r>
          </a:p>
        </p:txBody>
      </p:sp>
      <p:sp>
        <p:nvSpPr>
          <p:cNvPr id="347" name="relaxation"/>
          <p:cNvSpPr/>
          <p:nvPr/>
        </p:nvSpPr>
        <p:spPr>
          <a:xfrm>
            <a:off x="6855688" y="4648200"/>
            <a:ext cx="2347394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ctr" defTabSz="821531">
              <a:defRPr sz="4200">
                <a:solidFill>
                  <a:srgbClr val="FF2600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relaxation</a:t>
            </a:r>
          </a:p>
        </p:txBody>
      </p:sp>
      <p:sp>
        <p:nvSpPr>
          <p:cNvPr id="348" name="Linea"/>
          <p:cNvSpPr/>
          <p:nvPr/>
        </p:nvSpPr>
        <p:spPr>
          <a:xfrm flipH="1">
            <a:off x="2813843" y="6552406"/>
            <a:ext cx="1857376" cy="589360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pPr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49" name="steady state"/>
          <p:cNvSpPr/>
          <p:nvPr/>
        </p:nvSpPr>
        <p:spPr>
          <a:xfrm>
            <a:off x="685280" y="7077075"/>
            <a:ext cx="270957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ctr" defTabSz="821531">
              <a:defRPr sz="4200">
                <a:solidFill>
                  <a:srgbClr val="FF2600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steady state</a:t>
            </a:r>
          </a:p>
        </p:txBody>
      </p:sp>
      <p:sp>
        <p:nvSpPr>
          <p:cNvPr id="350" name="spin-up"/>
          <p:cNvSpPr/>
          <p:nvPr/>
        </p:nvSpPr>
        <p:spPr>
          <a:xfrm>
            <a:off x="5025548" y="7327106"/>
            <a:ext cx="1801434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ctr" defTabSz="821531">
              <a:defRPr sz="4200">
                <a:solidFill>
                  <a:srgbClr val="FF2600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spin-up</a:t>
            </a:r>
          </a:p>
        </p:txBody>
      </p:sp>
      <p:sp>
        <p:nvSpPr>
          <p:cNvPr id="351" name="Linea"/>
          <p:cNvSpPr/>
          <p:nvPr/>
        </p:nvSpPr>
        <p:spPr>
          <a:xfrm>
            <a:off x="5724921" y="6427390"/>
            <a:ext cx="232173" cy="1000126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pPr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52" name="Linea"/>
          <p:cNvSpPr/>
          <p:nvPr/>
        </p:nvSpPr>
        <p:spPr>
          <a:xfrm flipV="1">
            <a:off x="6975078" y="5534421"/>
            <a:ext cx="625079" cy="1053704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pPr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53" name="Sudden speed-up in the rotational frequency"/>
          <p:cNvSpPr/>
          <p:nvPr/>
        </p:nvSpPr>
        <p:spPr>
          <a:xfrm>
            <a:off x="547791" y="1278215"/>
            <a:ext cx="17859376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 defTabSz="821531">
              <a:defRPr b="1" sz="4000"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Sudden speed-up in the rotational frequency</a:t>
            </a:r>
          </a:p>
        </p:txBody>
      </p:sp>
      <p:sp>
        <p:nvSpPr>
          <p:cNvPr id="354" name="Linea"/>
          <p:cNvSpPr/>
          <p:nvPr/>
        </p:nvSpPr>
        <p:spPr>
          <a:xfrm flipH="1">
            <a:off x="3492499" y="4695031"/>
            <a:ext cx="1" cy="369689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pPr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55" name="Linea"/>
          <p:cNvSpPr/>
          <p:nvPr/>
        </p:nvSpPr>
        <p:spPr>
          <a:xfrm flipH="1">
            <a:off x="3474640" y="8427640"/>
            <a:ext cx="482203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pPr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56" name="Linea"/>
          <p:cNvSpPr/>
          <p:nvPr/>
        </p:nvSpPr>
        <p:spPr>
          <a:xfrm>
            <a:off x="3510359" y="6159500"/>
            <a:ext cx="2018110" cy="660797"/>
          </a:xfrm>
          <a:prstGeom prst="line">
            <a:avLst/>
          </a:prstGeom>
          <a:ln w="25400">
            <a:solidFill>
              <a:srgbClr val="0433FF"/>
            </a:solidFill>
            <a:miter lim="400000"/>
          </a:ln>
        </p:spPr>
        <p:txBody>
          <a:bodyPr lIns="71437" tIns="71437" rIns="71437" bIns="71437" anchor="ctr"/>
          <a:lstStyle/>
          <a:p>
            <a:pPr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57" name="Linea"/>
          <p:cNvSpPr/>
          <p:nvPr/>
        </p:nvSpPr>
        <p:spPr>
          <a:xfrm flipV="1">
            <a:off x="5546328" y="5695156"/>
            <a:ext cx="107157" cy="1089423"/>
          </a:xfrm>
          <a:prstGeom prst="line">
            <a:avLst/>
          </a:prstGeom>
          <a:ln w="25400">
            <a:solidFill>
              <a:srgbClr val="0433FF"/>
            </a:solidFill>
            <a:miter lim="400000"/>
          </a:ln>
        </p:spPr>
        <p:txBody>
          <a:bodyPr lIns="71437" tIns="71437" rIns="71437" bIns="71437" anchor="ctr"/>
          <a:lstStyle/>
          <a:p>
            <a:pPr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58" name="Linea"/>
          <p:cNvSpPr/>
          <p:nvPr/>
        </p:nvSpPr>
        <p:spPr>
          <a:xfrm>
            <a:off x="5635625" y="5695156"/>
            <a:ext cx="1875235" cy="1785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473" y="1241"/>
                  <a:pt x="1430" y="5132"/>
                  <a:pt x="2836" y="7448"/>
                </a:cubicBezTo>
                <a:cubicBezTo>
                  <a:pt x="4243" y="9765"/>
                  <a:pt x="6355" y="11826"/>
                  <a:pt x="8291" y="13655"/>
                </a:cubicBezTo>
                <a:cubicBezTo>
                  <a:pt x="10227" y="15484"/>
                  <a:pt x="12168" y="17040"/>
                  <a:pt x="14400" y="18372"/>
                </a:cubicBezTo>
                <a:cubicBezTo>
                  <a:pt x="16632" y="19705"/>
                  <a:pt x="20400" y="21062"/>
                  <a:pt x="21600" y="21600"/>
                </a:cubicBezTo>
              </a:path>
            </a:pathLst>
          </a:custGeom>
          <a:ln w="25400">
            <a:solidFill>
              <a:srgbClr val="0433FF"/>
            </a:solidFill>
            <a:miter lim="400000"/>
          </a:ln>
          <a:effectLst>
            <a:outerShdw sx="100000" sy="100000" kx="0" ky="0" algn="b" rotWithShape="0" blurRad="12700" dist="12700" dir="2700000">
              <a:srgbClr val="FFFFFF"/>
            </a:outerShdw>
          </a:effectLst>
        </p:spPr>
        <p:txBody>
          <a:bodyPr lIns="53578" tIns="53578" rIns="53578" bIns="53578" anchor="ctr"/>
          <a:lstStyle/>
          <a:p>
            <a:pPr algn="ctr" defTabSz="821531">
              <a:defRPr sz="5200">
                <a:solidFill>
                  <a:srgbClr val="19242B"/>
                </a:solidFill>
                <a:effectLst>
                  <a:outerShdw sx="100000" sy="100000" kx="0" ky="0" algn="b" rotWithShape="0" blurRad="12700" dist="12700" dir="2700000">
                    <a:srgbClr val="FFFFFF"/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pPr>
          </a:p>
        </p:txBody>
      </p:sp>
      <p:sp>
        <p:nvSpPr>
          <p:cNvPr id="359" name="Linea"/>
          <p:cNvSpPr/>
          <p:nvPr/>
        </p:nvSpPr>
        <p:spPr>
          <a:xfrm>
            <a:off x="5564187" y="6838156"/>
            <a:ext cx="2018110" cy="660798"/>
          </a:xfrm>
          <a:prstGeom prst="line">
            <a:avLst/>
          </a:prstGeom>
          <a:ln w="25400">
            <a:solidFill>
              <a:srgbClr val="0433FF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360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28093" y="4784328"/>
            <a:ext cx="532475" cy="625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28843" y="8391921"/>
            <a:ext cx="27432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Numero diapositiva"/>
          <p:cNvSpPr txBox="1"/>
          <p:nvPr>
            <p:ph type="sldNum" sz="quarter" idx="4294967295"/>
          </p:nvPr>
        </p:nvSpPr>
        <p:spPr>
          <a:xfrm>
            <a:off x="12001619" y="13090921"/>
            <a:ext cx="375048" cy="4107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 defTabSz="821531">
              <a:defRPr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63" name="Testo"/>
          <p:cNvSpPr txBox="1"/>
          <p:nvPr/>
        </p:nvSpPr>
        <p:spPr>
          <a:xfrm>
            <a:off x="2950559" y="9701410"/>
            <a:ext cx="6470235" cy="923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5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Δ</m:t>
                  </m:r>
                  <m:r>
                    <m:rPr>
                      <m:sty m:val="p"/>
                    </m:rPr>
                    <a:rPr xmlns:a="http://schemas.openxmlformats.org/drawingml/2006/main" sz="5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Ω</m:t>
                  </m:r>
                  <m:r>
                    <a:rPr xmlns:a="http://schemas.openxmlformats.org/drawingml/2006/main" sz="5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/</m:t>
                  </m:r>
                  <m:r>
                    <m:rPr>
                      <m:sty m:val="p"/>
                    </m:rPr>
                    <a:rPr xmlns:a="http://schemas.openxmlformats.org/drawingml/2006/main" sz="5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Ω</m:t>
                  </m:r>
                  <m:r>
                    <a:rPr xmlns:a="http://schemas.openxmlformats.org/drawingml/2006/main" sz="5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∼</m:t>
                  </m:r>
                  <m:sSup>
                    <m:e>
                      <m:r>
                        <a:rPr xmlns:a="http://schemas.openxmlformats.org/drawingml/2006/main" sz="5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5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5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sup>
                  </m:sSup>
                  <m:r>
                    <a:rPr xmlns:a="http://schemas.openxmlformats.org/drawingml/2006/main" sz="5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sSup>
                    <m:e>
                      <m:r>
                        <a:rPr xmlns:a="http://schemas.openxmlformats.org/drawingml/2006/main" sz="5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5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5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</m:oMath>
              </m:oMathPara>
            </a14:m>
          </a:p>
        </p:txBody>
      </p:sp>
      <p:grpSp>
        <p:nvGrpSpPr>
          <p:cNvPr id="367" name="Raggruppa"/>
          <p:cNvGrpSpPr/>
          <p:nvPr/>
        </p:nvGrpSpPr>
        <p:grpSpPr>
          <a:xfrm>
            <a:off x="12761760" y="4120427"/>
            <a:ext cx="11273029" cy="9653144"/>
            <a:chOff x="0" y="0"/>
            <a:chExt cx="11273028" cy="9653143"/>
          </a:xfrm>
        </p:grpSpPr>
        <p:pic>
          <p:nvPicPr>
            <p:cNvPr id="364" name="Schermata 2025-04-02 alle 10.12.11.png" descr="Schermata 2025-04-02 alle 10.12.11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76227" y="632878"/>
              <a:ext cx="9720574" cy="73486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5" name="PSRB0531+21"/>
            <p:cNvSpPr txBox="1"/>
            <p:nvPr/>
          </p:nvSpPr>
          <p:spPr>
            <a:xfrm>
              <a:off x="4480934" y="0"/>
              <a:ext cx="3172461" cy="11305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PSRB0531+21 </a:t>
              </a:r>
            </a:p>
          </p:txBody>
        </p:sp>
        <p:sp>
          <p:nvSpPr>
            <p:cNvPr id="366" name="Espinoza et al., Mon. Not. R. Astron. Soc. 414, 1679–1704 (2011)"/>
            <p:cNvSpPr txBox="1"/>
            <p:nvPr/>
          </p:nvSpPr>
          <p:spPr>
            <a:xfrm>
              <a:off x="0" y="8190611"/>
              <a:ext cx="11273028" cy="1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000"/>
              </a:pPr>
              <a:r>
                <a:t>Espinoza et al., Mon. Not. R. Astron. Soc. 414, 1679–1704 (2011) </a:t>
              </a:r>
            </a:p>
            <a:p>
              <a:pPr>
                <a:defRPr sz="3000"/>
              </a:pPr>
              <a:r>
                <a:t>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3" grpId="2"/>
      <p:bldP build="whole" bldLvl="1" animBg="1" rev="0" advAuto="0" spid="367" grpId="3"/>
      <p:bldP build="whole" bldLvl="1" animBg="1" rev="0" advAuto="0" spid="34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Numero diapositiva"/>
          <p:cNvSpPr txBox="1"/>
          <p:nvPr>
            <p:ph type="sldNum" sz="quarter" idx="4294967295"/>
          </p:nvPr>
        </p:nvSpPr>
        <p:spPr>
          <a:xfrm>
            <a:off x="13525619" y="13852921"/>
            <a:ext cx="375048" cy="4107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 defTabSz="821531">
              <a:defRPr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72" name="Linea"/>
          <p:cNvSpPr/>
          <p:nvPr/>
        </p:nvSpPr>
        <p:spPr>
          <a:xfrm flipH="1">
            <a:off x="12350112" y="2494359"/>
            <a:ext cx="1" cy="8161735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pPr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73" name="z"/>
          <p:cNvSpPr/>
          <p:nvPr/>
        </p:nvSpPr>
        <p:spPr>
          <a:xfrm>
            <a:off x="12119890" y="1320926"/>
            <a:ext cx="406157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ctr" defTabSz="821531">
              <a:defRPr b="1" sz="4600"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z</a:t>
            </a:r>
          </a:p>
        </p:txBody>
      </p:sp>
      <p:grpSp>
        <p:nvGrpSpPr>
          <p:cNvPr id="377" name="Raggruppa"/>
          <p:cNvGrpSpPr/>
          <p:nvPr/>
        </p:nvGrpSpPr>
        <p:grpSpPr>
          <a:xfrm>
            <a:off x="10697765" y="9423796"/>
            <a:ext cx="3143251" cy="3582790"/>
            <a:chOff x="1968212" y="0"/>
            <a:chExt cx="3143250" cy="3582789"/>
          </a:xfrm>
        </p:grpSpPr>
        <p:sp>
          <p:nvSpPr>
            <p:cNvPr id="374" name="pinned vortices"/>
            <p:cNvSpPr/>
            <p:nvPr/>
          </p:nvSpPr>
          <p:spPr>
            <a:xfrm>
              <a:off x="2002393" y="231278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3578" tIns="53578" rIns="53578" bIns="53578" numCol="1" anchor="ctr">
              <a:spAutoFit/>
            </a:bodyPr>
            <a:lstStyle>
              <a:lvl1pPr algn="ctr" defTabSz="821531">
                <a:defRPr b="1" sz="4600">
                  <a:solidFill>
                    <a:srgbClr val="0433FF"/>
                  </a:solidFill>
                  <a:latin typeface="Cochin"/>
                  <a:ea typeface="Cochin"/>
                  <a:cs typeface="Cochin"/>
                  <a:sym typeface="Cochin"/>
                </a:defRPr>
              </a:lvl1pPr>
            </a:lstStyle>
            <a:p>
              <a:pPr/>
              <a:r>
                <a:t>pinned vortices</a:t>
              </a:r>
            </a:p>
          </p:txBody>
        </p:sp>
        <p:sp>
          <p:nvSpPr>
            <p:cNvPr id="375" name="Linea"/>
            <p:cNvSpPr/>
            <p:nvPr/>
          </p:nvSpPr>
          <p:spPr>
            <a:xfrm>
              <a:off x="1968212" y="0"/>
              <a:ext cx="339330" cy="1928813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76" name="Linea"/>
            <p:cNvSpPr/>
            <p:nvPr/>
          </p:nvSpPr>
          <p:spPr>
            <a:xfrm flipH="1">
              <a:off x="2718306" y="89296"/>
              <a:ext cx="2393157" cy="1857376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381" name="Raggruppa"/>
          <p:cNvGrpSpPr/>
          <p:nvPr/>
        </p:nvGrpSpPr>
        <p:grpSpPr>
          <a:xfrm>
            <a:off x="11483578" y="9638109"/>
            <a:ext cx="4678887" cy="3340617"/>
            <a:chOff x="0" y="0"/>
            <a:chExt cx="4678886" cy="3340616"/>
          </a:xfrm>
        </p:grpSpPr>
        <p:sp>
          <p:nvSpPr>
            <p:cNvPr id="378" name="magnus force"/>
            <p:cNvSpPr/>
            <p:nvPr/>
          </p:nvSpPr>
          <p:spPr>
            <a:xfrm>
              <a:off x="3408886" y="207061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3578" tIns="53578" rIns="53578" bIns="53578" numCol="1" anchor="ctr">
              <a:spAutoFit/>
            </a:bodyPr>
            <a:lstStyle>
              <a:lvl1pPr algn="ctr" defTabSz="821531">
                <a:defRPr b="1" sz="4400">
                  <a:solidFill>
                    <a:srgbClr val="FF2600"/>
                  </a:solidFill>
                  <a:latin typeface="Cochin"/>
                  <a:ea typeface="Cochin"/>
                  <a:cs typeface="Cochin"/>
                  <a:sym typeface="Cochin"/>
                </a:defRPr>
              </a:lvl1pPr>
            </a:lstStyle>
            <a:p>
              <a:pPr/>
              <a:r>
                <a:t>magnus force</a:t>
              </a:r>
            </a:p>
          </p:txBody>
        </p:sp>
        <p:sp>
          <p:nvSpPr>
            <p:cNvPr id="379" name="Linea"/>
            <p:cNvSpPr/>
            <p:nvPr/>
          </p:nvSpPr>
          <p:spPr>
            <a:xfrm>
              <a:off x="0" y="196453"/>
              <a:ext cx="2553891" cy="148232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80" name="Linea"/>
            <p:cNvSpPr/>
            <p:nvPr/>
          </p:nvSpPr>
          <p:spPr>
            <a:xfrm>
              <a:off x="1910953" y="0"/>
              <a:ext cx="1000126" cy="15716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398" name="Raggruppa"/>
          <p:cNvGrpSpPr/>
          <p:nvPr/>
        </p:nvGrpSpPr>
        <p:grpSpPr>
          <a:xfrm>
            <a:off x="9126140" y="3369468"/>
            <a:ext cx="6393657" cy="6393657"/>
            <a:chOff x="0" y="0"/>
            <a:chExt cx="6393656" cy="6393656"/>
          </a:xfrm>
        </p:grpSpPr>
        <p:sp>
          <p:nvSpPr>
            <p:cNvPr id="382" name="Cerchio"/>
            <p:cNvSpPr/>
            <p:nvPr/>
          </p:nvSpPr>
          <p:spPr>
            <a:xfrm>
              <a:off x="0" y="0"/>
              <a:ext cx="6393657" cy="6393657"/>
            </a:xfrm>
            <a:prstGeom prst="ellipse">
              <a:avLst/>
            </a:prstGeom>
            <a:solidFill>
              <a:srgbClr val="797979"/>
            </a:solidFill>
            <a:ln w="25400" cap="flat">
              <a:solidFill>
                <a:srgbClr val="818E9C"/>
              </a:solidFill>
              <a:prstDash val="solid"/>
              <a:miter lim="400000"/>
            </a:ln>
            <a:effectLst>
              <a:outerShdw sx="100000" sy="100000" kx="0" ky="0" algn="b" rotWithShape="0" blurRad="12700" dist="12700" dir="2700000">
                <a:srgbClr val="FFFFFF"/>
              </a:outerShdw>
            </a:effectLst>
          </p:spPr>
          <p:txBody>
            <a:bodyPr wrap="square" lIns="53578" tIns="53578" rIns="53578" bIns="53578" numCol="1" anchor="ctr">
              <a:noAutofit/>
            </a:bodyPr>
            <a:lstStyle/>
            <a:p>
              <a:pPr algn="ctr" defTabSz="821531">
                <a:defRPr sz="5200">
                  <a:solidFill>
                    <a:srgbClr val="19242B"/>
                  </a:solidFill>
                  <a:effectLst>
                    <a:outerShdw sx="100000" sy="100000" kx="0" ky="0" algn="b" rotWithShape="0" blurRad="12700" dist="12700" dir="2700000">
                      <a:srgbClr val="FFFFFF"/>
                    </a:outerShdw>
                  </a:effectLst>
                  <a:latin typeface="Cochin"/>
                  <a:ea typeface="Cochin"/>
                  <a:cs typeface="Cochin"/>
                  <a:sym typeface="Cochin"/>
                </a:defRPr>
              </a:pPr>
            </a:p>
          </p:txBody>
        </p:sp>
        <p:grpSp>
          <p:nvGrpSpPr>
            <p:cNvPr id="390" name="Raggruppa"/>
            <p:cNvGrpSpPr/>
            <p:nvPr/>
          </p:nvGrpSpPr>
          <p:grpSpPr>
            <a:xfrm>
              <a:off x="820655" y="92924"/>
              <a:ext cx="4747524" cy="6274993"/>
              <a:chOff x="0" y="0"/>
              <a:chExt cx="4747523" cy="6274992"/>
            </a:xfrm>
          </p:grpSpPr>
          <p:sp>
            <p:nvSpPr>
              <p:cNvPr id="383" name="Linea"/>
              <p:cNvSpPr/>
              <p:nvPr/>
            </p:nvSpPr>
            <p:spPr>
              <a:xfrm flipH="1">
                <a:off x="809929" y="377448"/>
                <a:ext cx="2374" cy="545718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custDash>
                  <a:ds d="300000" sp="300000"/>
                </a:custDash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642937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84" name="Linea"/>
              <p:cNvSpPr/>
              <p:nvPr/>
            </p:nvSpPr>
            <p:spPr>
              <a:xfrm flipH="1">
                <a:off x="1596267" y="0"/>
                <a:ext cx="2749" cy="619634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custDash>
                  <a:ds d="300000" sp="300000"/>
                </a:custDash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642937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85" name="Linea"/>
              <p:cNvSpPr/>
              <p:nvPr/>
            </p:nvSpPr>
            <p:spPr>
              <a:xfrm flipH="1">
                <a:off x="3955287" y="298816"/>
                <a:ext cx="1" cy="563018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custDash>
                  <a:ds d="300000" sp="300000"/>
                </a:custDash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642937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86" name="Linea"/>
              <p:cNvSpPr/>
              <p:nvPr/>
            </p:nvSpPr>
            <p:spPr>
              <a:xfrm flipH="1">
                <a:off x="4747523" y="943588"/>
                <a:ext cx="1" cy="432491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custDash>
                  <a:ds d="300000" sp="300000"/>
                </a:custDash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642937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87" name="Linea"/>
              <p:cNvSpPr/>
              <p:nvPr/>
            </p:nvSpPr>
            <p:spPr>
              <a:xfrm flipH="1">
                <a:off x="3168947" y="0"/>
                <a:ext cx="2747" cy="621207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custDash>
                  <a:ds d="300000" sp="300000"/>
                </a:custDash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642937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88" name="Linea"/>
              <p:cNvSpPr/>
              <p:nvPr/>
            </p:nvSpPr>
            <p:spPr>
              <a:xfrm flipH="1">
                <a:off x="2385354" y="0"/>
                <a:ext cx="1" cy="627499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custDash>
                  <a:ds d="300000" sp="300000"/>
                </a:custDash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642937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89" name="Linea"/>
              <p:cNvSpPr/>
              <p:nvPr/>
            </p:nvSpPr>
            <p:spPr>
              <a:xfrm flipH="1">
                <a:off x="-1" y="927873"/>
                <a:ext cx="2" cy="426198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custDash>
                  <a:ds d="300000" sp="300000"/>
                </a:custDash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642937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sp>
          <p:nvSpPr>
            <p:cNvPr id="391" name="Linea"/>
            <p:cNvSpPr/>
            <p:nvPr/>
          </p:nvSpPr>
          <p:spPr>
            <a:xfrm>
              <a:off x="434367" y="4791878"/>
              <a:ext cx="5457184" cy="237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300000" sp="300000"/>
              </a:custDash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92" name="Linea"/>
            <p:cNvSpPr/>
            <p:nvPr/>
          </p:nvSpPr>
          <p:spPr>
            <a:xfrm>
              <a:off x="56918" y="4005166"/>
              <a:ext cx="6196349" cy="27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300000" sp="300000"/>
              </a:custDash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93" name="Linea"/>
            <p:cNvSpPr/>
            <p:nvPr/>
          </p:nvSpPr>
          <p:spPr>
            <a:xfrm>
              <a:off x="355735" y="1648897"/>
              <a:ext cx="563018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300000" sp="300000"/>
              </a:custDash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94" name="Linea"/>
            <p:cNvSpPr/>
            <p:nvPr/>
          </p:nvSpPr>
          <p:spPr>
            <a:xfrm>
              <a:off x="1000507" y="856660"/>
              <a:ext cx="432491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300000" sp="300000"/>
              </a:custDash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95" name="Linea"/>
            <p:cNvSpPr/>
            <p:nvPr/>
          </p:nvSpPr>
          <p:spPr>
            <a:xfrm>
              <a:off x="56918" y="2432492"/>
              <a:ext cx="6212077" cy="274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300000" sp="300000"/>
              </a:custDash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96" name="Linea"/>
            <p:cNvSpPr/>
            <p:nvPr/>
          </p:nvSpPr>
          <p:spPr>
            <a:xfrm>
              <a:off x="56918" y="3218829"/>
              <a:ext cx="627499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300000" sp="300000"/>
              </a:custDash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97" name="Linea"/>
            <p:cNvSpPr/>
            <p:nvPr/>
          </p:nvSpPr>
          <p:spPr>
            <a:xfrm>
              <a:off x="1048693" y="5597300"/>
              <a:ext cx="4198069" cy="687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300000" sp="300000"/>
              </a:custDash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403" name="Raggruppa"/>
          <p:cNvGrpSpPr/>
          <p:nvPr/>
        </p:nvGrpSpPr>
        <p:grpSpPr>
          <a:xfrm>
            <a:off x="10019109" y="3780234"/>
            <a:ext cx="4625579" cy="5554266"/>
            <a:chOff x="0" y="0"/>
            <a:chExt cx="4625578" cy="5554265"/>
          </a:xfrm>
        </p:grpSpPr>
        <p:sp>
          <p:nvSpPr>
            <p:cNvPr id="399" name="Linea"/>
            <p:cNvSpPr/>
            <p:nvPr/>
          </p:nvSpPr>
          <p:spPr>
            <a:xfrm flipV="1">
              <a:off x="3875484" y="0"/>
              <a:ext cx="1" cy="5554266"/>
            </a:xfrm>
            <a:prstGeom prst="line">
              <a:avLst/>
            </a:prstGeom>
            <a:noFill/>
            <a:ln w="177800" cap="flat">
              <a:solidFill>
                <a:srgbClr val="0433FF">
                  <a:alpha val="52255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00" name="Linea"/>
            <p:cNvSpPr/>
            <p:nvPr/>
          </p:nvSpPr>
          <p:spPr>
            <a:xfrm flipV="1">
              <a:off x="732234" y="0"/>
              <a:ext cx="1" cy="5554266"/>
            </a:xfrm>
            <a:prstGeom prst="line">
              <a:avLst/>
            </a:prstGeom>
            <a:noFill/>
            <a:ln w="177800" cap="flat">
              <a:solidFill>
                <a:srgbClr val="0433FF">
                  <a:alpha val="52255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01" name="Linea"/>
            <p:cNvSpPr/>
            <p:nvPr/>
          </p:nvSpPr>
          <p:spPr>
            <a:xfrm flipV="1">
              <a:off x="4625578" y="642937"/>
              <a:ext cx="1" cy="4304110"/>
            </a:xfrm>
            <a:prstGeom prst="line">
              <a:avLst/>
            </a:prstGeom>
            <a:noFill/>
            <a:ln w="177800" cap="flat">
              <a:solidFill>
                <a:srgbClr val="0433FF">
                  <a:alpha val="52255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02" name="Linea"/>
            <p:cNvSpPr/>
            <p:nvPr/>
          </p:nvSpPr>
          <p:spPr>
            <a:xfrm flipV="1">
              <a:off x="-1" y="642937"/>
              <a:ext cx="2" cy="4304110"/>
            </a:xfrm>
            <a:prstGeom prst="line">
              <a:avLst/>
            </a:prstGeom>
            <a:noFill/>
            <a:ln w="177800" cap="flat">
              <a:solidFill>
                <a:srgbClr val="0433FF">
                  <a:alpha val="52255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sp>
        <p:nvSpPr>
          <p:cNvPr id="404" name="vortices move if…"/>
          <p:cNvSpPr/>
          <p:nvPr/>
        </p:nvSpPr>
        <p:spPr>
          <a:xfrm>
            <a:off x="15960510" y="5949354"/>
            <a:ext cx="6697870" cy="135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algn="ctr" defTabSz="821531">
              <a:defRPr b="1" sz="4600">
                <a:solidFill>
                  <a:srgbClr val="212121"/>
                </a:solidFill>
                <a:latin typeface="Cochin"/>
                <a:ea typeface="Cochin"/>
                <a:cs typeface="Cochin"/>
                <a:sym typeface="Cochin"/>
              </a:defRPr>
            </a:pPr>
            <a:r>
              <a:rPr sz="4200"/>
              <a:t>vortices move if </a:t>
            </a:r>
            <a:endParaRPr sz="4200"/>
          </a:p>
          <a:p>
            <a:pPr algn="ctr" defTabSz="821531">
              <a:defRPr sz="4600">
                <a:latin typeface="Cochin"/>
                <a:ea typeface="Cochin"/>
                <a:cs typeface="Cochin"/>
                <a:sym typeface="Cochin"/>
              </a:defRPr>
            </a:pPr>
            <a:r>
              <a:rPr b="1" sz="4200">
                <a:solidFill>
                  <a:srgbClr val="FF2600"/>
                </a:solidFill>
              </a:rPr>
              <a:t>magnus force</a:t>
            </a:r>
            <a:r>
              <a:rPr sz="4200"/>
              <a:t> &gt; </a:t>
            </a:r>
            <a:r>
              <a:rPr sz="4200">
                <a:solidFill>
                  <a:srgbClr val="0433FF"/>
                </a:solidFill>
              </a:rPr>
              <a:t>pinning force</a:t>
            </a:r>
          </a:p>
        </p:txBody>
      </p:sp>
      <p:sp>
        <p:nvSpPr>
          <p:cNvPr id="405" name="Possible glitch mechanism"/>
          <p:cNvSpPr/>
          <p:nvPr/>
        </p:nvSpPr>
        <p:spPr>
          <a:xfrm>
            <a:off x="374775" y="-1036369"/>
            <a:ext cx="9726556" cy="28039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25400" dir="2700000">
              <a:srgbClr val="FAF9F1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 defTabSz="821531">
              <a:lnSpc>
                <a:spcPct val="80000"/>
              </a:lnSpc>
              <a:defRPr b="1" spc="-154" sz="64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Possible glitch mechanism   </a:t>
            </a:r>
          </a:p>
        </p:txBody>
      </p:sp>
      <p:sp>
        <p:nvSpPr>
          <p:cNvPr id="406" name="Linea"/>
          <p:cNvSpPr/>
          <p:nvPr/>
        </p:nvSpPr>
        <p:spPr>
          <a:xfrm>
            <a:off x="11811688" y="2531274"/>
            <a:ext cx="1035856" cy="370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3" h="19480" fill="norm" stroke="1" extrusionOk="0">
                <a:moveTo>
                  <a:pt x="0" y="5036"/>
                </a:moveTo>
                <a:cubicBezTo>
                  <a:pt x="4484" y="21292"/>
                  <a:pt x="7587" y="19605"/>
                  <a:pt x="12188" y="19267"/>
                </a:cubicBezTo>
                <a:cubicBezTo>
                  <a:pt x="17620" y="18868"/>
                  <a:pt x="21600" y="13076"/>
                  <a:pt x="21543" y="5829"/>
                </a:cubicBezTo>
                <a:cubicBezTo>
                  <a:pt x="21495" y="-308"/>
                  <a:pt x="15278" y="1924"/>
                  <a:pt x="12192" y="0"/>
                </a:cubicBezTo>
              </a:path>
            </a:pathLst>
          </a:custGeom>
          <a:ln w="50800">
            <a:solidFill>
              <a:srgbClr val="000000"/>
            </a:solidFill>
            <a:miter lim="400000"/>
            <a:tailEnd type="stealth"/>
          </a:ln>
        </p:spPr>
        <p:txBody>
          <a:bodyPr lIns="53578" tIns="53578" rIns="53578" bIns="53578" anchor="ctr"/>
          <a:lstStyle/>
          <a:p>
            <a:pPr algn="ctr" defTabSz="821531">
              <a:defRPr sz="4600">
                <a:latin typeface="Cochin"/>
                <a:ea typeface="Cochin"/>
                <a:cs typeface="Cochin"/>
                <a:sym typeface="Cochin"/>
              </a:defRPr>
            </a:pPr>
          </a:p>
        </p:txBody>
      </p:sp>
      <p:sp>
        <p:nvSpPr>
          <p:cNvPr id="407" name="2) Superfluid vortices unpin and transfer…"/>
          <p:cNvSpPr/>
          <p:nvPr/>
        </p:nvSpPr>
        <p:spPr>
          <a:xfrm>
            <a:off x="374516" y="3521471"/>
            <a:ext cx="8019463" cy="1123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/>
          <a:p>
            <a:pPr defTabSz="821531">
              <a:defRPr b="1" sz="3400">
                <a:latin typeface="Cochin"/>
                <a:ea typeface="Cochin"/>
                <a:cs typeface="Cochin"/>
                <a:sym typeface="Cochin"/>
              </a:defRPr>
            </a:pPr>
            <a:r>
              <a:t>2) Superfluid vortices unpin and transfer  </a:t>
            </a:r>
          </a:p>
          <a:p>
            <a:pPr defTabSz="821531">
              <a:defRPr b="1" sz="3400">
                <a:latin typeface="Cochin"/>
                <a:ea typeface="Cochin"/>
                <a:cs typeface="Cochin"/>
                <a:sym typeface="Cochin"/>
              </a:defRPr>
            </a:pPr>
            <a:r>
              <a:t>angular momentum to the crust</a:t>
            </a:r>
          </a:p>
        </p:txBody>
      </p:sp>
      <p:sp>
        <p:nvSpPr>
          <p:cNvPr id="408" name="1) Superfluid vortices are initially pinned"/>
          <p:cNvSpPr txBox="1"/>
          <p:nvPr/>
        </p:nvSpPr>
        <p:spPr>
          <a:xfrm>
            <a:off x="391888" y="2205568"/>
            <a:ext cx="798471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1531">
              <a:defRPr b="1" sz="3400"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1) Superfluid vortices are initially pinned </a:t>
            </a:r>
          </a:p>
        </p:txBody>
      </p:sp>
      <p:sp>
        <p:nvSpPr>
          <p:cNvPr id="409" name="Cerchio"/>
          <p:cNvSpPr/>
          <p:nvPr/>
        </p:nvSpPr>
        <p:spPr>
          <a:xfrm>
            <a:off x="10461588" y="4695987"/>
            <a:ext cx="3722761" cy="3722761"/>
          </a:xfrm>
          <a:prstGeom prst="ellipse">
            <a:avLst/>
          </a:prstGeom>
          <a:solidFill>
            <a:srgbClr val="D5D5D5">
              <a:alpha val="9939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418" name="Raggruppa"/>
          <p:cNvGrpSpPr/>
          <p:nvPr/>
        </p:nvGrpSpPr>
        <p:grpSpPr>
          <a:xfrm>
            <a:off x="11001374" y="3851671"/>
            <a:ext cx="2732486" cy="5554267"/>
            <a:chOff x="0" y="0"/>
            <a:chExt cx="2732485" cy="5554265"/>
          </a:xfrm>
        </p:grpSpPr>
        <p:grpSp>
          <p:nvGrpSpPr>
            <p:cNvPr id="413" name="Raggruppa"/>
            <p:cNvGrpSpPr/>
            <p:nvPr/>
          </p:nvGrpSpPr>
          <p:grpSpPr>
            <a:xfrm rot="10800000">
              <a:off x="-1" y="19059"/>
              <a:ext cx="678658" cy="5535207"/>
              <a:chOff x="0" y="0"/>
              <a:chExt cx="678656" cy="5535205"/>
            </a:xfrm>
          </p:grpSpPr>
          <p:sp>
            <p:nvSpPr>
              <p:cNvPr id="410" name="Linea"/>
              <p:cNvSpPr/>
              <p:nvPr/>
            </p:nvSpPr>
            <p:spPr>
              <a:xfrm flipH="1">
                <a:off x="0" y="2768203"/>
                <a:ext cx="678657" cy="1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642937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11" name="Linea"/>
              <p:cNvSpPr/>
              <p:nvPr/>
            </p:nvSpPr>
            <p:spPr>
              <a:xfrm flipH="1">
                <a:off x="0" y="5535205"/>
                <a:ext cx="678657" cy="1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642937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12" name="Linea"/>
              <p:cNvSpPr/>
              <p:nvPr/>
            </p:nvSpPr>
            <p:spPr>
              <a:xfrm flipH="1">
                <a:off x="0" y="0"/>
                <a:ext cx="678657" cy="0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642937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grpSp>
          <p:nvGrpSpPr>
            <p:cNvPr id="417" name="Raggruppa"/>
            <p:cNvGrpSpPr/>
            <p:nvPr/>
          </p:nvGrpSpPr>
          <p:grpSpPr>
            <a:xfrm>
              <a:off x="2053828" y="0"/>
              <a:ext cx="678657" cy="5536407"/>
              <a:chOff x="0" y="0"/>
              <a:chExt cx="678656" cy="5536406"/>
            </a:xfrm>
          </p:grpSpPr>
          <p:sp>
            <p:nvSpPr>
              <p:cNvPr id="414" name="Linea"/>
              <p:cNvSpPr/>
              <p:nvPr/>
            </p:nvSpPr>
            <p:spPr>
              <a:xfrm flipH="1">
                <a:off x="0" y="2768203"/>
                <a:ext cx="678657" cy="1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642937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15" name="Linea"/>
              <p:cNvSpPr/>
              <p:nvPr/>
            </p:nvSpPr>
            <p:spPr>
              <a:xfrm flipH="1">
                <a:off x="0" y="5536406"/>
                <a:ext cx="678657" cy="1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642937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16" name="Linea"/>
              <p:cNvSpPr/>
              <p:nvPr/>
            </p:nvSpPr>
            <p:spPr>
              <a:xfrm flipH="1">
                <a:off x="0" y="0"/>
                <a:ext cx="678657" cy="0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642937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5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1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5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4" grpId="6"/>
      <p:bldP build="whole" bldLvl="1" animBg="1" rev="0" advAuto="0" spid="418" grpId="5"/>
      <p:bldP build="whole" bldLvl="1" animBg="1" rev="0" advAuto="0" spid="377" grpId="3"/>
      <p:bldP build="whole" bldLvl="1" animBg="1" rev="0" advAuto="0" spid="408" grpId="1"/>
      <p:bldP build="whole" bldLvl="1" animBg="1" rev="0" advAuto="0" spid="403" grpId="2"/>
      <p:bldP build="whole" bldLvl="1" animBg="1" rev="0" advAuto="0" spid="407" grpId="7"/>
      <p:bldP build="whole" bldLvl="1" animBg="1" rev="0" advAuto="0" spid="381" grpId="4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Numero diapositiva"/>
          <p:cNvSpPr txBox="1"/>
          <p:nvPr>
            <p:ph type="sldNum" sz="quarter" idx="4294967295"/>
          </p:nvPr>
        </p:nvSpPr>
        <p:spPr>
          <a:xfrm>
            <a:off x="11888390" y="13019484"/>
            <a:ext cx="578641" cy="660798"/>
          </a:xfrm>
          <a:prstGeom prst="rect">
            <a:avLst/>
          </a:prstGeom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642937">
              <a:defRPr sz="32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21" name="Can we understand this process?"/>
          <p:cNvSpPr txBox="1"/>
          <p:nvPr/>
        </p:nvSpPr>
        <p:spPr>
          <a:xfrm>
            <a:off x="4192870" y="5300662"/>
            <a:ext cx="15969681" cy="1539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indent="342900" algn="ctr" defTabSz="821531">
              <a:defRPr b="1" i="1" sz="84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Can we understand this process?</a:t>
            </a:r>
          </a:p>
        </p:txBody>
      </p:sp>
      <p:sp>
        <p:nvSpPr>
          <p:cNvPr id="422" name="Testo"/>
          <p:cNvSpPr/>
          <p:nvPr/>
        </p:nvSpPr>
        <p:spPr>
          <a:xfrm>
            <a:off x="7218812" y="9979859"/>
            <a:ext cx="8910786" cy="1196579"/>
          </a:xfrm>
          <a:prstGeom prst="rect">
            <a:avLst/>
          </a:prstGeom>
          <a:ln w="12700">
            <a:miter lim="400000"/>
          </a:ln>
        </p:spPr>
        <p:txBody>
          <a:bodyPr wrap="none" lIns="53578" tIns="53578" rIns="53578" bIns="53578" anchor="ctr">
            <a:spAutoFit/>
          </a:bodyPr>
          <a:lstStyle/>
          <a:p>
            <a:pPr defTabSz="642937">
              <a:lnSpc>
                <a:spcPct val="80000"/>
              </a:lnSpc>
              <a:defRPr b="1" i="1" spc="-154" sz="64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423" name="Aut inveniam viam aut faciam…"/>
          <p:cNvSpPr txBox="1"/>
          <p:nvPr/>
        </p:nvSpPr>
        <p:spPr>
          <a:xfrm>
            <a:off x="14166397" y="8804413"/>
            <a:ext cx="8819654" cy="1688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b="1" i="1" sz="5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Aut inveniam viam aut faciam</a:t>
            </a:r>
          </a:p>
          <a:p>
            <a:pPr algn="r" defTabSz="821531">
              <a:defRPr b="1" sz="5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Hannĭbăl </a:t>
            </a:r>
          </a:p>
        </p:txBody>
      </p:sp>
    </p:spTree>
  </p:cSld>
  <p:clrMapOvr>
    <a:masterClrMapping/>
  </p:clrMapOvr>
  <p:transition xmlns:p14="http://schemas.microsoft.com/office/powerpoint/2010/main"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Numero diapositiva"/>
          <p:cNvSpPr txBox="1"/>
          <p:nvPr>
            <p:ph type="sldNum" sz="quarter" idx="4294967295"/>
          </p:nvPr>
        </p:nvSpPr>
        <p:spPr>
          <a:xfrm>
            <a:off x="11888390" y="13019484"/>
            <a:ext cx="578641" cy="660798"/>
          </a:xfrm>
          <a:prstGeom prst="rect">
            <a:avLst/>
          </a:prstGeom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642937">
              <a:defRPr sz="32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26" name="Dipolar supersolids"/>
          <p:cNvSpPr txBox="1"/>
          <p:nvPr/>
        </p:nvSpPr>
        <p:spPr>
          <a:xfrm>
            <a:off x="7015762" y="1628498"/>
            <a:ext cx="9893400" cy="1539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indent="342900" algn="ctr" defTabSz="821531">
              <a:defRPr b="1" i="1" sz="84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Dipolar supersolids</a:t>
            </a:r>
          </a:p>
        </p:txBody>
      </p:sp>
      <p:sp>
        <p:nvSpPr>
          <p:cNvPr id="427" name="Testo"/>
          <p:cNvSpPr/>
          <p:nvPr/>
        </p:nvSpPr>
        <p:spPr>
          <a:xfrm>
            <a:off x="7218812" y="9979859"/>
            <a:ext cx="8910786" cy="1196579"/>
          </a:xfrm>
          <a:prstGeom prst="rect">
            <a:avLst/>
          </a:prstGeom>
          <a:ln w="12700">
            <a:miter lim="400000"/>
          </a:ln>
        </p:spPr>
        <p:txBody>
          <a:bodyPr wrap="none" lIns="53578" tIns="53578" rIns="53578" bIns="53578" anchor="ctr">
            <a:spAutoFit/>
          </a:bodyPr>
          <a:lstStyle/>
          <a:p>
            <a:pPr defTabSz="642937">
              <a:lnSpc>
                <a:spcPct val="80000"/>
              </a:lnSpc>
              <a:defRPr b="1" i="1" spc="-154" sz="64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428" name="Tool to emulate inhomogeneous hadronic matter in extreme conditions"/>
          <p:cNvSpPr txBox="1"/>
          <p:nvPr/>
        </p:nvSpPr>
        <p:spPr>
          <a:xfrm>
            <a:off x="2277260" y="10563625"/>
            <a:ext cx="19400200" cy="771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71500" indent="-571500">
              <a:buSzPct val="40000"/>
              <a:buBlip>
                <a:blip r:embed="rId2"/>
              </a:buBlip>
              <a:defRPr sz="4500"/>
            </a:lvl1pPr>
          </a:lstStyle>
          <a:p>
            <a:pPr/>
            <a:r>
              <a:t>Tool to emulate inhomogeneous hadronic matter in extreme conditions </a:t>
            </a:r>
          </a:p>
        </p:txBody>
      </p:sp>
      <p:sp>
        <p:nvSpPr>
          <p:cNvPr id="429" name="Review: M. Boninsegni and N. V. Prokof’ev, Rev. Mod. Phys. 84, 759 (2012)"/>
          <p:cNvSpPr txBox="1"/>
          <p:nvPr/>
        </p:nvSpPr>
        <p:spPr>
          <a:xfrm>
            <a:off x="10945665" y="6603832"/>
            <a:ext cx="12824080" cy="2021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Review: </a:t>
            </a:r>
            <a:r>
              <a:rPr>
                <a:solidFill>
                  <a:srgbClr val="0433FF"/>
                </a:solidFill>
              </a:rPr>
              <a:t>M. Boninsegni and N. V. Prokof’ev, </a:t>
            </a:r>
            <a:r>
              <a:rPr i="1">
                <a:solidFill>
                  <a:srgbClr val="0433FF"/>
                </a:solidFill>
              </a:rPr>
              <a:t>Rev. Mod. Phys. 84, 759 (2012)</a:t>
            </a:r>
            <a:endParaRPr i="1"/>
          </a:p>
          <a:p>
            <a:pPr>
              <a:defRPr sz="3000"/>
            </a:pPr>
            <a:br/>
            <a:endParaRPr sz="700"/>
          </a:p>
          <a:p>
            <a:pPr>
              <a:defRPr sz="3000"/>
            </a:pPr>
            <a:r>
              <a:t>  </a:t>
            </a:r>
          </a:p>
        </p:txBody>
      </p:sp>
      <p:grpSp>
        <p:nvGrpSpPr>
          <p:cNvPr id="432" name="Raggruppa"/>
          <p:cNvGrpSpPr/>
          <p:nvPr/>
        </p:nvGrpSpPr>
        <p:grpSpPr>
          <a:xfrm>
            <a:off x="9131946" y="3117851"/>
            <a:ext cx="3218816" cy="2632951"/>
            <a:chOff x="0" y="0"/>
            <a:chExt cx="3218814" cy="2632949"/>
          </a:xfrm>
        </p:grpSpPr>
        <p:sp>
          <p:nvSpPr>
            <p:cNvPr id="430" name="Superfluid"/>
            <p:cNvSpPr txBox="1"/>
            <p:nvPr/>
          </p:nvSpPr>
          <p:spPr>
            <a:xfrm>
              <a:off x="0" y="1775069"/>
              <a:ext cx="3218815" cy="8578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5000"/>
              </a:lvl1pPr>
            </a:lstStyle>
            <a:p>
              <a:pPr/>
              <a:r>
                <a:t>Superfluid</a:t>
              </a:r>
            </a:p>
          </p:txBody>
        </p:sp>
        <p:sp>
          <p:nvSpPr>
            <p:cNvPr id="431" name="Linea"/>
            <p:cNvSpPr/>
            <p:nvPr/>
          </p:nvSpPr>
          <p:spPr>
            <a:xfrm flipV="1">
              <a:off x="1911748" y="0"/>
              <a:ext cx="1270971" cy="1867888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5E5E5E"/>
                  </a:solidFill>
                </a:defRPr>
              </a:pPr>
            </a:p>
          </p:txBody>
        </p:sp>
      </p:grpSp>
      <p:grpSp>
        <p:nvGrpSpPr>
          <p:cNvPr id="435" name="Raggruppa"/>
          <p:cNvGrpSpPr/>
          <p:nvPr/>
        </p:nvGrpSpPr>
        <p:grpSpPr>
          <a:xfrm>
            <a:off x="15178464" y="3117134"/>
            <a:ext cx="2307545" cy="2633668"/>
            <a:chOff x="0" y="0"/>
            <a:chExt cx="2307544" cy="2633666"/>
          </a:xfrm>
        </p:grpSpPr>
        <p:sp>
          <p:nvSpPr>
            <p:cNvPr id="433" name="Rigid"/>
            <p:cNvSpPr txBox="1"/>
            <p:nvPr/>
          </p:nvSpPr>
          <p:spPr>
            <a:xfrm>
              <a:off x="631144" y="1775785"/>
              <a:ext cx="1676401" cy="8578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5000"/>
              </a:lvl1pPr>
            </a:lstStyle>
            <a:p>
              <a:pPr/>
              <a:r>
                <a:t>Rigid</a:t>
              </a:r>
            </a:p>
          </p:txBody>
        </p:sp>
        <p:sp>
          <p:nvSpPr>
            <p:cNvPr id="434" name="Linea"/>
            <p:cNvSpPr/>
            <p:nvPr/>
          </p:nvSpPr>
          <p:spPr>
            <a:xfrm flipH="1" flipV="1">
              <a:off x="0" y="0"/>
              <a:ext cx="1491541" cy="186696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5E5E5E"/>
                  </a:solidFill>
                </a:defRPr>
              </a:pPr>
            </a:p>
          </p:txBody>
        </p:sp>
      </p:grpSp>
      <p:sp>
        <p:nvSpPr>
          <p:cNvPr id="436" name="Can be realized with ultracold atoms in optical traps"/>
          <p:cNvSpPr txBox="1"/>
          <p:nvPr/>
        </p:nvSpPr>
        <p:spPr>
          <a:xfrm>
            <a:off x="2277260" y="9272196"/>
            <a:ext cx="19400200" cy="771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71500" indent="-571500">
              <a:buSzPct val="40000"/>
              <a:buBlip>
                <a:blip r:embed="rId2"/>
              </a:buBlip>
              <a:defRPr sz="4500"/>
            </a:lvl1pPr>
          </a:lstStyle>
          <a:p>
            <a:pPr/>
            <a:r>
              <a:t>Can be realized with ultracold atoms in optical traps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5" grpId="2"/>
      <p:bldP build="whole" bldLvl="1" animBg="1" rev="0" advAuto="0" spid="428" grpId="5"/>
      <p:bldP build="whole" bldLvl="1" animBg="1" rev="0" advAuto="0" spid="429" grpId="3"/>
      <p:bldP build="whole" bldLvl="1" animBg="1" rev="0" advAuto="0" spid="436" grpId="4"/>
      <p:bldP build="whole" bldLvl="1" animBg="1" rev="0" advAuto="0" spid="43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CustomShape 1"/>
          <p:cNvSpPr txBox="1"/>
          <p:nvPr/>
        </p:nvSpPr>
        <p:spPr>
          <a:xfrm>
            <a:off x="-2206383" y="12916"/>
            <a:ext cx="12450675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2214242">
              <a:defRPr spc="-1" sz="6000">
                <a:solidFill>
                  <a:srgbClr val="FF2600"/>
                </a:solidFill>
                <a:latin typeface="TeX Gyre Bonum Math"/>
                <a:ea typeface="TeX Gyre Bonum Math"/>
                <a:cs typeface="TeX Gyre Bonum Math"/>
                <a:sym typeface="TeX Gyre Bonum Math"/>
              </a:defRPr>
            </a:pPr>
            <a:r>
              <a:t>Ultracold dipolar atoms</a:t>
            </a:r>
            <a:r>
              <a:rPr spc="-1"/>
              <a:t> </a:t>
            </a:r>
          </a:p>
        </p:txBody>
      </p:sp>
      <p:grpSp>
        <p:nvGrpSpPr>
          <p:cNvPr id="442" name="Raggruppa"/>
          <p:cNvGrpSpPr/>
          <p:nvPr/>
        </p:nvGrpSpPr>
        <p:grpSpPr>
          <a:xfrm>
            <a:off x="1093277" y="1258678"/>
            <a:ext cx="9994685" cy="5671783"/>
            <a:chOff x="0" y="0"/>
            <a:chExt cx="9994683" cy="5671782"/>
          </a:xfrm>
        </p:grpSpPr>
        <p:pic>
          <p:nvPicPr>
            <p:cNvPr id="439" name="image28.jpeg" descr="image28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994684" cy="5671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0" name="CustomShape 2"/>
            <p:cNvSpPr/>
            <p:nvPr/>
          </p:nvSpPr>
          <p:spPr>
            <a:xfrm>
              <a:off x="6840837" y="4032501"/>
              <a:ext cx="1054669" cy="982325"/>
            </a:xfrm>
            <a:prstGeom prst="ellipse">
              <a:avLst/>
            </a:prstGeom>
            <a:noFill/>
            <a:ln w="215900" cap="flat">
              <a:solidFill>
                <a:srgbClr val="FFFFD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14242">
                <a:defRPr sz="4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1" name="CustomShape 3"/>
            <p:cNvSpPr/>
            <p:nvPr/>
          </p:nvSpPr>
          <p:spPr>
            <a:xfrm>
              <a:off x="5805894" y="4032937"/>
              <a:ext cx="1053798" cy="981453"/>
            </a:xfrm>
            <a:prstGeom prst="ellipse">
              <a:avLst/>
            </a:prstGeom>
            <a:noFill/>
            <a:ln w="215900" cap="flat">
              <a:solidFill>
                <a:srgbClr val="FFFFD7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14242">
                <a:defRPr sz="4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57" name="Raggruppa"/>
          <p:cNvGrpSpPr/>
          <p:nvPr/>
        </p:nvGrpSpPr>
        <p:grpSpPr>
          <a:xfrm>
            <a:off x="11413515" y="1176225"/>
            <a:ext cx="12815687" cy="5905430"/>
            <a:chOff x="0" y="0"/>
            <a:chExt cx="12815686" cy="5905428"/>
          </a:xfrm>
        </p:grpSpPr>
        <p:sp>
          <p:nvSpPr>
            <p:cNvPr id="443" name="CustomShape 4"/>
            <p:cNvSpPr txBox="1"/>
            <p:nvPr/>
          </p:nvSpPr>
          <p:spPr>
            <a:xfrm>
              <a:off x="9298348" y="0"/>
              <a:ext cx="3388886" cy="8529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8953" tIns="108953" rIns="108953" bIns="108953" numCol="1" anchor="t">
              <a:spAutoFit/>
            </a:bodyPr>
            <a:lstStyle>
              <a:lvl1pPr defTabSz="2214242">
                <a:defRPr spc="-2" sz="4200">
                  <a:latin typeface="TeX Gyre Bonum Math"/>
                  <a:ea typeface="TeX Gyre Bonum Math"/>
                  <a:cs typeface="TeX Gyre Bonum Math"/>
                  <a:sym typeface="TeX Gyre Bonum Math"/>
                </a:defRPr>
              </a:lvl1pPr>
            </a:lstStyle>
            <a:p>
              <a:pPr/>
              <a:r>
                <a:t>polarized</a:t>
              </a:r>
            </a:p>
          </p:txBody>
        </p:sp>
        <p:sp>
          <p:nvSpPr>
            <p:cNvPr id="444" name="CustomShape 8"/>
            <p:cNvSpPr txBox="1"/>
            <p:nvPr/>
          </p:nvSpPr>
          <p:spPr>
            <a:xfrm>
              <a:off x="1363940" y="0"/>
              <a:ext cx="2743010" cy="8529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8953" tIns="108953" rIns="108953" bIns="108953" numCol="1" anchor="t">
              <a:spAutoFit/>
            </a:bodyPr>
            <a:lstStyle>
              <a:lvl1pPr defTabSz="2214242">
                <a:defRPr spc="-2" sz="4200">
                  <a:latin typeface="TeX Gyre Bonum Math"/>
                  <a:ea typeface="TeX Gyre Bonum Math"/>
                  <a:cs typeface="TeX Gyre Bonum Math"/>
                  <a:sym typeface="TeX Gyre Bonum Math"/>
                </a:defRPr>
              </a:lvl1pPr>
            </a:lstStyle>
            <a:p>
              <a:pPr/>
              <a:r>
                <a:t>repulsive</a:t>
              </a:r>
            </a:p>
          </p:txBody>
        </p:sp>
        <p:sp>
          <p:nvSpPr>
            <p:cNvPr id="445" name="CustomShape 9"/>
            <p:cNvSpPr txBox="1"/>
            <p:nvPr/>
          </p:nvSpPr>
          <p:spPr>
            <a:xfrm>
              <a:off x="4951276" y="0"/>
              <a:ext cx="2917335" cy="8529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8953" tIns="108953" rIns="108953" bIns="108953" numCol="1" anchor="t">
              <a:spAutoFit/>
            </a:bodyPr>
            <a:lstStyle>
              <a:lvl1pPr defTabSz="2214242">
                <a:defRPr spc="-2" sz="4200">
                  <a:latin typeface="TeX Gyre Bonum Math"/>
                  <a:ea typeface="TeX Gyre Bonum Math"/>
                  <a:cs typeface="TeX Gyre Bonum Math"/>
                  <a:sym typeface="TeX Gyre Bonum Math"/>
                </a:defRPr>
              </a:lvl1pPr>
            </a:lstStyle>
            <a:p>
              <a:pPr/>
              <a:r>
                <a:t>attractive</a:t>
              </a:r>
            </a:p>
          </p:txBody>
        </p:sp>
        <p:grpSp>
          <p:nvGrpSpPr>
            <p:cNvPr id="449" name="Raggruppa"/>
            <p:cNvGrpSpPr/>
            <p:nvPr/>
          </p:nvGrpSpPr>
          <p:grpSpPr>
            <a:xfrm>
              <a:off x="7817778" y="1450174"/>
              <a:ext cx="4997909" cy="3284290"/>
              <a:chOff x="0" y="0"/>
              <a:chExt cx="4997907" cy="3284289"/>
            </a:xfrm>
          </p:grpSpPr>
          <p:pic>
            <p:nvPicPr>
              <p:cNvPr id="446" name="image29.png" descr="image29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997908" cy="32842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47" name="CustomShape 6"/>
              <p:cNvSpPr/>
              <p:nvPr/>
            </p:nvSpPr>
            <p:spPr>
              <a:xfrm>
                <a:off x="0" y="2288020"/>
                <a:ext cx="694687" cy="69468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2214242">
                  <a:defRPr sz="42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8" name="CustomShape 10"/>
              <p:cNvSpPr/>
              <p:nvPr/>
            </p:nvSpPr>
            <p:spPr>
              <a:xfrm>
                <a:off x="574403" y="196115"/>
                <a:ext cx="694688" cy="69468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2214242">
                  <a:defRPr sz="42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452" name="Raggruppa"/>
            <p:cNvGrpSpPr/>
            <p:nvPr/>
          </p:nvGrpSpPr>
          <p:grpSpPr>
            <a:xfrm>
              <a:off x="0" y="720047"/>
              <a:ext cx="4625723" cy="3974619"/>
              <a:chOff x="0" y="0"/>
              <a:chExt cx="4625722" cy="3974617"/>
            </a:xfrm>
          </p:grpSpPr>
          <p:pic>
            <p:nvPicPr>
              <p:cNvPr id="450" name="image31.png" descr="image31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4625723" cy="39746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51" name="CustomShape 11"/>
              <p:cNvSpPr/>
              <p:nvPr/>
            </p:nvSpPr>
            <p:spPr>
              <a:xfrm>
                <a:off x="174325" y="650847"/>
                <a:ext cx="694687" cy="69468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2214242">
                  <a:defRPr sz="42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456" name="Raggruppa"/>
            <p:cNvGrpSpPr/>
            <p:nvPr/>
          </p:nvGrpSpPr>
          <p:grpSpPr>
            <a:xfrm>
              <a:off x="4330650" y="1201259"/>
              <a:ext cx="2568685" cy="4704170"/>
              <a:chOff x="0" y="0"/>
              <a:chExt cx="2568683" cy="4704169"/>
            </a:xfrm>
          </p:grpSpPr>
          <p:pic>
            <p:nvPicPr>
              <p:cNvPr id="453" name="image30.png" descr="image30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2568684" cy="47041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54" name="CustomShape 7"/>
              <p:cNvSpPr/>
              <p:nvPr/>
            </p:nvSpPr>
            <p:spPr>
              <a:xfrm>
                <a:off x="99246" y="602882"/>
                <a:ext cx="694688" cy="69468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2214242">
                  <a:defRPr sz="42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5" name="CustomShape 12"/>
              <p:cNvSpPr/>
              <p:nvPr/>
            </p:nvSpPr>
            <p:spPr>
              <a:xfrm>
                <a:off x="127000" y="268976"/>
                <a:ext cx="694687" cy="69468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2214242">
                  <a:defRPr sz="42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63" name="Raggruppa"/>
          <p:cNvGrpSpPr/>
          <p:nvPr/>
        </p:nvGrpSpPr>
        <p:grpSpPr>
          <a:xfrm>
            <a:off x="990099" y="7454020"/>
            <a:ext cx="22619476" cy="2919795"/>
            <a:chOff x="0" y="0"/>
            <a:chExt cx="22619475" cy="2919793"/>
          </a:xfrm>
        </p:grpSpPr>
        <p:sp>
          <p:nvSpPr>
            <p:cNvPr id="458" name="CustomShape 5"/>
            <p:cNvSpPr txBox="1"/>
            <p:nvPr/>
          </p:nvSpPr>
          <p:spPr>
            <a:xfrm>
              <a:off x="45516" y="1033443"/>
              <a:ext cx="9380167" cy="8529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8953" tIns="108953" rIns="108953" bIns="108953" numCol="1" anchor="t">
              <a:spAutoFit/>
            </a:bodyPr>
            <a:lstStyle>
              <a:lvl1pPr defTabSz="2214242">
                <a:defRPr b="1" spc="-2" sz="4200">
                  <a:latin typeface="TeX Gyre Bonum Math"/>
                  <a:ea typeface="TeX Gyre Bonum Math"/>
                  <a:cs typeface="TeX Gyre Bonum Math"/>
                  <a:sym typeface="TeX Gyre Bonum Math"/>
                </a:defRPr>
              </a:lvl1pPr>
            </a:lstStyle>
            <a:p>
              <a:pPr/>
              <a:r>
                <a:t>“Long-range” dipolar interaction</a:t>
              </a:r>
            </a:p>
          </p:txBody>
        </p:sp>
        <p:pic>
          <p:nvPicPr>
            <p:cNvPr id="459" name="image33.png" descr="image33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0" b="0"/>
            <a:stretch>
              <a:fillRect/>
            </a:stretch>
          </p:blipFill>
          <p:spPr>
            <a:xfrm>
              <a:off x="9421967" y="736600"/>
              <a:ext cx="6899798" cy="12176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0" name="Rettangolo"/>
            <p:cNvSpPr/>
            <p:nvPr/>
          </p:nvSpPr>
          <p:spPr>
            <a:xfrm>
              <a:off x="0" y="0"/>
              <a:ext cx="22619476" cy="291979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1" name="Testo"/>
            <p:cNvSpPr txBox="1"/>
            <p:nvPr/>
          </p:nvSpPr>
          <p:spPr>
            <a:xfrm>
              <a:off x="17910652" y="1924946"/>
              <a:ext cx="4576455" cy="7598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  </a:t>
              </a:r>
              <a14:m>
                <m:oMath>
                  <m:sSup>
                    <m:e/>
                    <m:sup>
                      <m:r>
                        <a:rPr xmlns:a="http://schemas.openxmlformats.org/drawingml/2006/main" sz="41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165</m:t>
                      </m:r>
                    </m:sup>
                  </m:sSup>
                  <m:r>
                    <m:rPr>
                      <m:nor/>
                    </m:rPr>
                    <a:rPr xmlns:a="http://schemas.openxmlformats.org/drawingml/2006/main" sz="41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Dy</m:t>
                  </m:r>
                  <m:r>
                    <a:rPr xmlns:a="http://schemas.openxmlformats.org/drawingml/2006/main" sz="41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sSub>
                    <m:e>
                      <m:r>
                        <a:rPr xmlns:a="http://schemas.openxmlformats.org/drawingml/2006/main" sz="41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1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41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sub>
                  </m:sSub>
                  <m:r>
                    <a:rPr xmlns:a="http://schemas.openxmlformats.org/drawingml/2006/main" sz="41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≃</m:t>
                  </m:r>
                  <m:r>
                    <a:rPr xmlns:a="http://schemas.openxmlformats.org/drawingml/2006/main" sz="41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131</m:t>
                  </m:r>
                  <m:sSub>
                    <m:e>
                      <m:r>
                        <a:rPr xmlns:a="http://schemas.openxmlformats.org/drawingml/2006/main" sz="41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1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</m:oMath>
              </a14:m>
              <a:r>
                <a:t>  </a:t>
              </a:r>
            </a:p>
          </p:txBody>
        </p:sp>
        <p:sp>
          <p:nvSpPr>
            <p:cNvPr id="462" name="Equazione"/>
            <p:cNvSpPr txBox="1"/>
            <p:nvPr/>
          </p:nvSpPr>
          <p:spPr>
            <a:xfrm>
              <a:off x="18463604" y="120298"/>
              <a:ext cx="2984129" cy="12598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sSub>
                          <m:e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μ</m:t>
                            </m:r>
                          </m:e>
                          <m:sub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Sup>
                          <m:e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μ</m:t>
                            </m:r>
                          </m:e>
                          <m:sub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</m:sub>
                          <m:sup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num>
                      <m:den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  <m:sSup>
                          <m:e>
                            <m:r>
                              <m:rPr>
                                <m:sty m:val="p"/>
                              </m:rP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m:oMathPara>
              </a14:m>
              <a:endParaRPr sz="4200"/>
            </a:p>
          </p:txBody>
        </p:sp>
      </p:grpSp>
      <p:grpSp>
        <p:nvGrpSpPr>
          <p:cNvPr id="468" name="Raggruppa"/>
          <p:cNvGrpSpPr/>
          <p:nvPr/>
        </p:nvGrpSpPr>
        <p:grpSpPr>
          <a:xfrm>
            <a:off x="990099" y="10989976"/>
            <a:ext cx="22619476" cy="2393739"/>
            <a:chOff x="0" y="0"/>
            <a:chExt cx="22619475" cy="2393737"/>
          </a:xfrm>
        </p:grpSpPr>
        <p:sp>
          <p:nvSpPr>
            <p:cNvPr id="464" name="Short-range repulsion…"/>
            <p:cNvSpPr txBox="1"/>
            <p:nvPr/>
          </p:nvSpPr>
          <p:spPr>
            <a:xfrm>
              <a:off x="392386" y="511068"/>
              <a:ext cx="5770019" cy="1371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2214242">
                <a:defRPr b="1" spc="-2" sz="4200">
                  <a:latin typeface="TeX Gyre Bonum Math"/>
                  <a:ea typeface="TeX Gyre Bonum Math"/>
                  <a:cs typeface="TeX Gyre Bonum Math"/>
                  <a:sym typeface="TeX Gyre Bonum Math"/>
                </a:defRPr>
              </a:pPr>
              <a:r>
                <a:t>Short-range repulsion</a:t>
              </a:r>
            </a:p>
            <a:p>
              <a:pPr defTabSz="2214242">
                <a:defRPr b="1" spc="-2" sz="4200">
                  <a:latin typeface="TeX Gyre Bonum Math"/>
                  <a:ea typeface="TeX Gyre Bonum Math"/>
                  <a:cs typeface="TeX Gyre Bonum Math"/>
                  <a:sym typeface="TeX Gyre Bonum Math"/>
                </a:defRPr>
              </a:pPr>
              <a:r>
                <a:t>(Feshbach resonance)</a:t>
              </a:r>
            </a:p>
          </p:txBody>
        </p:sp>
        <p:sp>
          <p:nvSpPr>
            <p:cNvPr id="465" name="Testo"/>
            <p:cNvSpPr txBox="1"/>
            <p:nvPr/>
          </p:nvSpPr>
          <p:spPr>
            <a:xfrm>
              <a:off x="9264101" y="765768"/>
              <a:ext cx="4330668" cy="13795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>
                  <a:solidFill>
                    <a:srgbClr val="5E5E5E"/>
                  </a:solidFill>
                </a:defRPr>
              </a:lvl1pPr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sSub>
                      <m:e>
                        <m:r>
                          <a:rPr xmlns:a="http://schemas.openxmlformats.org/drawingml/2006/main" sz="42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</m:e>
                      <m:sub>
                        <m:r>
                          <m:rPr>
                            <m:sty m:val="p"/>
                          </m:rPr>
                          <a:rPr xmlns:a="http://schemas.openxmlformats.org/drawingml/2006/main" sz="42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xmlns:a="http://schemas.openxmlformats.org/drawingml/2006/main" sz="42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b"/>
                      </m:rPr>
                      <a:rPr xmlns:a="http://schemas.openxmlformats.org/drawingml/2006/main" sz="42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xmlns:a="http://schemas.openxmlformats.org/drawingml/2006/main" sz="42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42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xmlns:a="http://schemas.openxmlformats.org/drawingml/2006/main" sz="42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42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xmlns:a="http://schemas.openxmlformats.org/drawingml/2006/main" sz="42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  <m:sSup>
                          <m:e>
                            <m:r>
                              <m:rPr>
                                <m:sty m:val="p"/>
                              </m:rPr>
                              <a:rPr xmlns:a="http://schemas.openxmlformats.org/drawingml/2006/main" sz="425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xmlns:a="http://schemas.openxmlformats.org/drawingml/2006/main" sz="425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e>
                            <m:r>
                              <a:rPr xmlns:a="http://schemas.openxmlformats.org/drawingml/2006/main" sz="425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xmlns:a="http://schemas.openxmlformats.org/drawingml/2006/main" sz="4250" i="1">
                                <a:solidFill>
                                  <a:srgbClr val="5E5E5E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sub>
                        </m:sSub>
                      </m:num>
                      <m:den>
                        <m:r>
                          <a:rPr xmlns:a="http://schemas.openxmlformats.org/drawingml/2006/main" sz="425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den>
                    </m:f>
                    <m:r>
                      <a:rPr xmlns:a="http://schemas.openxmlformats.org/drawingml/2006/main" sz="42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xmlns:a="http://schemas.openxmlformats.org/drawingml/2006/main" sz="42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b"/>
                      </m:rPr>
                      <a:rPr xmlns:a="http://schemas.openxmlformats.org/drawingml/2006/main" sz="42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xmlns:a="http://schemas.openxmlformats.org/drawingml/2006/main" sz="42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m:oMathPara>
              </a14:m>
            </a:p>
          </p:txBody>
        </p:sp>
        <p:sp>
          <p:nvSpPr>
            <p:cNvPr id="466" name="Testo"/>
            <p:cNvSpPr txBox="1"/>
            <p:nvPr/>
          </p:nvSpPr>
          <p:spPr>
            <a:xfrm>
              <a:off x="18154383" y="910024"/>
              <a:ext cx="2165493" cy="7594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>
                  <a:solidFill>
                    <a:srgbClr val="5E5E5E"/>
                  </a:solidFill>
                </a:defRPr>
              </a:lvl1pPr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sSub>
                      <m:e>
                        <m:r>
                          <a:rPr xmlns:a="http://schemas.openxmlformats.org/drawingml/2006/main" sz="37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xmlns:a="http://schemas.openxmlformats.org/drawingml/2006/main" sz="37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m:rPr>
                        <m:nor/>
                      </m:rPr>
                      <a:rPr xmlns:a="http://schemas.openxmlformats.org/drawingml/2006/main" sz="37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tunable</m:t>
                    </m:r>
                  </m:oMath>
                </m:oMathPara>
              </a14:m>
            </a:p>
          </p:txBody>
        </p:sp>
        <p:sp>
          <p:nvSpPr>
            <p:cNvPr id="467" name="Rettangolo"/>
            <p:cNvSpPr/>
            <p:nvPr/>
          </p:nvSpPr>
          <p:spPr>
            <a:xfrm>
              <a:off x="0" y="0"/>
              <a:ext cx="22619476" cy="2393738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8" grpId="2"/>
      <p:bldP build="whole" bldLvl="1" animBg="1" rev="0" advAuto="0" spid="46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Numero diapositiva"/>
          <p:cNvSpPr txBox="1"/>
          <p:nvPr>
            <p:ph type="sldNum" sz="quarter" idx="4294967295"/>
          </p:nvPr>
        </p:nvSpPr>
        <p:spPr>
          <a:xfrm>
            <a:off x="11888390" y="13019484"/>
            <a:ext cx="578641" cy="660798"/>
          </a:xfrm>
          <a:prstGeom prst="rect">
            <a:avLst/>
          </a:prstGeom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642937">
              <a:defRPr sz="32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71" name="Testo"/>
          <p:cNvSpPr/>
          <p:nvPr/>
        </p:nvSpPr>
        <p:spPr>
          <a:xfrm>
            <a:off x="114300" y="120650"/>
            <a:ext cx="8600319" cy="876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buClr>
                <a:srgbClr val="A29A85"/>
              </a:buClr>
              <a:defRPr b="1" sz="4600">
                <a:solidFill>
                  <a:srgbClr val="FF2600"/>
                </a:solidFill>
                <a:effectLst>
                  <a:outerShdw sx="100000" sy="100000" kx="0" ky="0" algn="b" rotWithShape="0" blurRad="12700" dist="25400" dir="2700000">
                    <a:srgbClr val="FAF9F1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472" name="Testo"/>
          <p:cNvSpPr txBox="1"/>
          <p:nvPr/>
        </p:nvSpPr>
        <p:spPr>
          <a:xfrm>
            <a:off x="11718501" y="2208255"/>
            <a:ext cx="2146739" cy="1278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pPr/>
            <a14:m>
              <m:oMathPara>
                <m:oMathParaPr>
                  <m:jc m:val="center"/>
                </m:oMathParaPr>
                <m:oMath>
                  <m:sSub>
                    <m:e>
                      <m: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ϵ</m:t>
                      </m:r>
                    </m:e>
                    <m:sub>
                      <m: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sub>
                  </m:sSub>
                  <m:r>
                    <a:rPr xmlns:a="http://schemas.openxmlformats.org/drawingml/2006/main" sz="42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xmlns:a="http://schemas.openxmlformats.org/drawingml/2006/main"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xmlns:a="http://schemas.openxmlformats.org/drawingml/2006/main"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</m:num>
                    <m:den>
                      <m:sSub>
                        <m:e>
                          <m:r>
                            <a:rPr xmlns:a="http://schemas.openxmlformats.org/drawingml/2006/main"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xmlns:a="http://schemas.openxmlformats.org/drawingml/2006/main"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</m:den>
                  </m:f>
                </m:oMath>
              </m:oMathPara>
            </a14:m>
          </a:p>
        </p:txBody>
      </p:sp>
      <p:sp>
        <p:nvSpPr>
          <p:cNvPr id="473" name="fixed"/>
          <p:cNvSpPr txBox="1"/>
          <p:nvPr/>
        </p:nvSpPr>
        <p:spPr>
          <a:xfrm>
            <a:off x="15322165" y="1711071"/>
            <a:ext cx="1077088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pPr/>
            <a:r>
              <a:t>fixed</a:t>
            </a:r>
          </a:p>
        </p:txBody>
      </p:sp>
      <p:sp>
        <p:nvSpPr>
          <p:cNvPr id="474" name="tunable"/>
          <p:cNvSpPr txBox="1"/>
          <p:nvPr/>
        </p:nvSpPr>
        <p:spPr>
          <a:xfrm>
            <a:off x="15193578" y="3547220"/>
            <a:ext cx="1588263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pPr/>
            <a:r>
              <a:t>tunable</a:t>
            </a:r>
          </a:p>
        </p:txBody>
      </p:sp>
      <p:sp>
        <p:nvSpPr>
          <p:cNvPr id="475" name="Linea"/>
          <p:cNvSpPr/>
          <p:nvPr/>
        </p:nvSpPr>
        <p:spPr>
          <a:xfrm flipH="1">
            <a:off x="13945186" y="2086470"/>
            <a:ext cx="1181570" cy="23167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5E5E5E"/>
                </a:solidFill>
              </a:defRPr>
            </a:pPr>
          </a:p>
        </p:txBody>
      </p:sp>
      <p:sp>
        <p:nvSpPr>
          <p:cNvPr id="476" name="Linea"/>
          <p:cNvSpPr/>
          <p:nvPr/>
        </p:nvSpPr>
        <p:spPr>
          <a:xfrm flipH="1" flipV="1">
            <a:off x="13945188" y="3334146"/>
            <a:ext cx="1181074" cy="49003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5E5E5E"/>
                </a:solidFill>
              </a:defRPr>
            </a:pPr>
          </a:p>
        </p:txBody>
      </p:sp>
      <p:sp>
        <p:nvSpPr>
          <p:cNvPr id="477" name="Relative interaction strength"/>
          <p:cNvSpPr txBox="1"/>
          <p:nvPr/>
        </p:nvSpPr>
        <p:spPr>
          <a:xfrm>
            <a:off x="3821467" y="2346166"/>
            <a:ext cx="6971793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b="1" sz="4000"/>
            </a:lvl1pPr>
          </a:lstStyle>
          <a:p>
            <a:pPr/>
            <a:r>
              <a:t>Relative interaction strength</a:t>
            </a:r>
          </a:p>
        </p:txBody>
      </p:sp>
      <p:sp>
        <p:nvSpPr>
          <p:cNvPr id="478" name="CustomShape 1"/>
          <p:cNvSpPr txBox="1"/>
          <p:nvPr/>
        </p:nvSpPr>
        <p:spPr>
          <a:xfrm>
            <a:off x="-4539527" y="60669"/>
            <a:ext cx="1708978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2214242">
              <a:defRPr b="1" spc="-1" sz="6000">
                <a:solidFill>
                  <a:srgbClr val="FF2600"/>
                </a:solidFill>
                <a:latin typeface="TeX Gyre Bonum Math"/>
                <a:ea typeface="TeX Gyre Bonum Math"/>
                <a:cs typeface="TeX Gyre Bonum Math"/>
                <a:sym typeface="TeX Gyre Bonum Math"/>
              </a:defRPr>
            </a:lvl1pPr>
          </a:lstStyle>
          <a:p>
            <a:pPr/>
            <a:r>
              <a:t>Relevant parameters</a:t>
            </a:r>
          </a:p>
        </p:txBody>
      </p:sp>
      <p:grpSp>
        <p:nvGrpSpPr>
          <p:cNvPr id="484" name="Raggruppa"/>
          <p:cNvGrpSpPr/>
          <p:nvPr/>
        </p:nvGrpSpPr>
        <p:grpSpPr>
          <a:xfrm>
            <a:off x="679082" y="8639644"/>
            <a:ext cx="22619476" cy="2919794"/>
            <a:chOff x="0" y="0"/>
            <a:chExt cx="22619475" cy="2919793"/>
          </a:xfrm>
        </p:grpSpPr>
        <p:sp>
          <p:nvSpPr>
            <p:cNvPr id="479" name="Number density and interaction strengths can be separately tuned"/>
            <p:cNvSpPr txBox="1"/>
            <p:nvPr/>
          </p:nvSpPr>
          <p:spPr>
            <a:xfrm>
              <a:off x="7294064" y="399475"/>
              <a:ext cx="13239053" cy="609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433FF"/>
                  </a:solidFill>
                </a:defRPr>
              </a:lvl1pPr>
            </a:lstStyle>
            <a:p>
              <a:pPr/>
              <a:r>
                <a:t>Number density and interaction strengths can be separately tuned</a:t>
              </a:r>
            </a:p>
          </p:txBody>
        </p:sp>
        <p:sp>
          <p:nvSpPr>
            <p:cNvPr id="480" name="Ultracold dipolar atoms:"/>
            <p:cNvSpPr txBox="1"/>
            <p:nvPr/>
          </p:nvSpPr>
          <p:spPr>
            <a:xfrm>
              <a:off x="287729" y="388681"/>
              <a:ext cx="5953253" cy="709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4000">
                  <a:solidFill>
                    <a:srgbClr val="0433FF"/>
                  </a:solidFill>
                </a:defRPr>
              </a:lvl1pPr>
            </a:lstStyle>
            <a:p>
              <a:pPr/>
              <a:r>
                <a:t>Ultracold dipolar atoms:</a:t>
              </a:r>
            </a:p>
          </p:txBody>
        </p:sp>
        <p:sp>
          <p:nvSpPr>
            <p:cNvPr id="481" name="Nuclear matter:"/>
            <p:cNvSpPr txBox="1"/>
            <p:nvPr/>
          </p:nvSpPr>
          <p:spPr>
            <a:xfrm>
              <a:off x="372610" y="1504460"/>
              <a:ext cx="3876549" cy="7091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4000">
                  <a:solidFill>
                    <a:srgbClr val="FF2600"/>
                  </a:solidFill>
                </a:defRPr>
              </a:lvl1pPr>
            </a:lstStyle>
            <a:p>
              <a:pPr/>
              <a:r>
                <a:t>Nuclear matter:</a:t>
              </a:r>
            </a:p>
          </p:txBody>
        </p:sp>
        <p:sp>
          <p:nvSpPr>
            <p:cNvPr id="482" name="The interaction strengths are given functions of density"/>
            <p:cNvSpPr txBox="1"/>
            <p:nvPr/>
          </p:nvSpPr>
          <p:spPr>
            <a:xfrm>
              <a:off x="7241094" y="1668283"/>
              <a:ext cx="11113898" cy="11305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/>
              <a:r>
                <a:t>The interaction strengths are given functions of density </a:t>
              </a:r>
            </a:p>
          </p:txBody>
        </p:sp>
        <p:sp>
          <p:nvSpPr>
            <p:cNvPr id="483" name="Rettangolo"/>
            <p:cNvSpPr/>
            <p:nvPr/>
          </p:nvSpPr>
          <p:spPr>
            <a:xfrm>
              <a:off x="0" y="0"/>
              <a:ext cx="22619476" cy="291979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488" name="Raggruppa"/>
          <p:cNvGrpSpPr/>
          <p:nvPr/>
        </p:nvGrpSpPr>
        <p:grpSpPr>
          <a:xfrm>
            <a:off x="7113876" y="5230807"/>
            <a:ext cx="8503298" cy="1258150"/>
            <a:chOff x="0" y="0"/>
            <a:chExt cx="8503297" cy="1258149"/>
          </a:xfrm>
        </p:grpSpPr>
        <p:sp>
          <p:nvSpPr>
            <p:cNvPr id="485" name="Testo"/>
            <p:cNvSpPr txBox="1"/>
            <p:nvPr/>
          </p:nvSpPr>
          <p:spPr>
            <a:xfrm>
              <a:off x="4530429" y="-1"/>
              <a:ext cx="1541225" cy="12581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/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r>
                      <a:rPr xmlns:a="http://schemas.openxmlformats.org/drawingml/2006/main" sz="4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xmlns:a="http://schemas.openxmlformats.org/drawingml/2006/main" sz="4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xmlns:a="http://schemas.openxmlformats.org/drawingml/2006/main" sz="4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4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num>
                      <m:den>
                        <m:r>
                          <a:rPr xmlns:a="http://schemas.openxmlformats.org/drawingml/2006/main" sz="4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den>
                    </m:f>
                  </m:oMath>
                </m:oMathPara>
              </a14:m>
            </a:p>
          </p:txBody>
        </p:sp>
        <p:sp>
          <p:nvSpPr>
            <p:cNvPr id="486" name="tunable"/>
            <p:cNvSpPr txBox="1"/>
            <p:nvPr/>
          </p:nvSpPr>
          <p:spPr>
            <a:xfrm>
              <a:off x="6915035" y="324147"/>
              <a:ext cx="1588263" cy="609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/>
            </a:lstStyle>
            <a:p>
              <a:pPr/>
              <a:r>
                <a:t>tunable</a:t>
              </a:r>
            </a:p>
          </p:txBody>
        </p:sp>
        <p:sp>
          <p:nvSpPr>
            <p:cNvPr id="487" name="Number density"/>
            <p:cNvSpPr txBox="1"/>
            <p:nvPr/>
          </p:nvSpPr>
          <p:spPr>
            <a:xfrm>
              <a:off x="0" y="274492"/>
              <a:ext cx="3942589" cy="7091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4000"/>
              </a:lvl1pPr>
            </a:lstStyle>
            <a:p>
              <a:pPr/>
              <a:r>
                <a:t>Number density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Numero diapositiva"/>
          <p:cNvSpPr txBox="1"/>
          <p:nvPr>
            <p:ph type="sldNum" sz="quarter" idx="4294967295"/>
          </p:nvPr>
        </p:nvSpPr>
        <p:spPr>
          <a:xfrm>
            <a:off x="11888390" y="13019484"/>
            <a:ext cx="578641" cy="660798"/>
          </a:xfrm>
          <a:prstGeom prst="rect">
            <a:avLst/>
          </a:prstGeom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642937">
              <a:defRPr sz="32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91" name="CustomShape 1"/>
          <p:cNvSpPr txBox="1"/>
          <p:nvPr/>
        </p:nvSpPr>
        <p:spPr>
          <a:xfrm>
            <a:off x="-1279829" y="92580"/>
            <a:ext cx="17089779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2214242">
              <a:defRPr b="1" spc="-1" sz="6000">
                <a:solidFill>
                  <a:srgbClr val="FF2600"/>
                </a:solidFill>
                <a:latin typeface="TeX Gyre Bonum Math"/>
                <a:ea typeface="TeX Gyre Bonum Math"/>
                <a:cs typeface="TeX Gyre Bonum Math"/>
                <a:sym typeface="TeX Gyre Bonum Math"/>
              </a:defRPr>
            </a:lvl1pPr>
          </a:lstStyle>
          <a:p>
            <a:pPr/>
            <a:r>
              <a:t>Tuning the relative interaction strength</a:t>
            </a:r>
          </a:p>
        </p:txBody>
      </p:sp>
      <p:sp>
        <p:nvSpPr>
          <p:cNvPr id="492" name="The Fano-Feshbach resonance allows to change    and thus"/>
          <p:cNvSpPr txBox="1"/>
          <p:nvPr/>
        </p:nvSpPr>
        <p:spPr>
          <a:xfrm>
            <a:off x="780294" y="1934166"/>
            <a:ext cx="13725285" cy="772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/>
            </a:pPr>
            <a:r>
              <a:t>The Fano-Feshbach resonance allows to change </a:t>
            </a:r>
            <a14:m>
              <m:oMath>
                <m:sSub>
                  <m:e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b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</m:t>
                    </m:r>
                  </m:sub>
                </m:sSub>
              </m:oMath>
            </a14:m>
            <a:r>
              <a:t>  and thus </a:t>
            </a:r>
            <a14:m>
              <m:oMath>
                <m:sSub>
                  <m:e>
                    <m:r>
                      <a:rPr xmlns:a="http://schemas.openxmlformats.org/drawingml/2006/main" sz="4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ϵ</m:t>
                    </m:r>
                  </m:e>
                  <m:sub>
                    <m:r>
                      <a:rPr xmlns:a="http://schemas.openxmlformats.org/drawingml/2006/main" sz="4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xmlns:a="http://schemas.openxmlformats.org/drawingml/2006/main" sz="4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</m:sub>
                </m:sSub>
              </m:oMath>
            </a14:m>
          </a:p>
        </p:txBody>
      </p:sp>
      <p:grpSp>
        <p:nvGrpSpPr>
          <p:cNvPr id="497" name="Raggruppa"/>
          <p:cNvGrpSpPr/>
          <p:nvPr/>
        </p:nvGrpSpPr>
        <p:grpSpPr>
          <a:xfrm>
            <a:off x="1051164" y="4028664"/>
            <a:ext cx="6926739" cy="8323061"/>
            <a:chOff x="0" y="0"/>
            <a:chExt cx="6926738" cy="8323060"/>
          </a:xfrm>
        </p:grpSpPr>
        <p:sp>
          <p:nvSpPr>
            <p:cNvPr id="493" name="BEC"/>
            <p:cNvSpPr txBox="1"/>
            <p:nvPr/>
          </p:nvSpPr>
          <p:spPr>
            <a:xfrm>
              <a:off x="2498642" y="1456025"/>
              <a:ext cx="1652017" cy="994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000"/>
              </a:lvl1pPr>
            </a:lstStyle>
            <a:p>
              <a:pPr/>
              <a:r>
                <a:t>BEC</a:t>
              </a:r>
            </a:p>
          </p:txBody>
        </p:sp>
        <p:sp>
          <p:nvSpPr>
            <p:cNvPr id="494" name="Testo"/>
            <p:cNvSpPr txBox="1"/>
            <p:nvPr/>
          </p:nvSpPr>
          <p:spPr>
            <a:xfrm>
              <a:off x="2567199" y="6526669"/>
              <a:ext cx="1792341" cy="7594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/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sSub>
                      <m:e>
                        <m:r>
                          <a:rPr xmlns:a="http://schemas.openxmlformats.org/drawingml/2006/main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ϵ</m:t>
                        </m:r>
                      </m:e>
                      <m:sub>
                        <m:r>
                          <a:rPr xmlns:a="http://schemas.openxmlformats.org/drawingml/2006/main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xmlns:a="http://schemas.openxmlformats.org/drawingml/2006/main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≪</m:t>
                    </m:r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m:oMathPara>
              </a14:m>
            </a:p>
          </p:txBody>
        </p:sp>
        <p:sp>
          <p:nvSpPr>
            <p:cNvPr id="495" name="Contact interaction dominates…"/>
            <p:cNvSpPr txBox="1"/>
            <p:nvPr/>
          </p:nvSpPr>
          <p:spPr>
            <a:xfrm>
              <a:off x="405177" y="4159043"/>
              <a:ext cx="6116384" cy="1155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Contact interaction dominates</a:t>
              </a:r>
            </a:p>
            <a:p>
              <a:pPr algn="ctr">
                <a:defRPr b="1"/>
              </a:pPr>
              <a:r>
                <a:t>Homogeneous Superfluid</a:t>
              </a:r>
            </a:p>
          </p:txBody>
        </p:sp>
        <p:sp>
          <p:nvSpPr>
            <p:cNvPr id="496" name="Rettangolo"/>
            <p:cNvSpPr/>
            <p:nvPr/>
          </p:nvSpPr>
          <p:spPr>
            <a:xfrm>
              <a:off x="0" y="0"/>
              <a:ext cx="6926739" cy="832306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502" name="Raggruppa"/>
          <p:cNvGrpSpPr/>
          <p:nvPr/>
        </p:nvGrpSpPr>
        <p:grpSpPr>
          <a:xfrm>
            <a:off x="8805800" y="4028664"/>
            <a:ext cx="6995303" cy="8323061"/>
            <a:chOff x="0" y="0"/>
            <a:chExt cx="6995302" cy="8323060"/>
          </a:xfrm>
        </p:grpSpPr>
        <p:sp>
          <p:nvSpPr>
            <p:cNvPr id="498" name="Supersolid…"/>
            <p:cNvSpPr/>
            <p:nvPr/>
          </p:nvSpPr>
          <p:spPr>
            <a:xfrm>
              <a:off x="3625909" y="181382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defRPr sz="6000"/>
              </a:pPr>
              <a:r>
                <a:t>Supersolid</a:t>
              </a:r>
            </a:p>
            <a:p>
              <a:pPr algn="ctr">
                <a:defRPr sz="6000"/>
              </a:pPr>
              <a:r>
                <a:t>or </a:t>
              </a:r>
            </a:p>
            <a:p>
              <a:pPr algn="ctr">
                <a:defRPr sz="6000"/>
              </a:pPr>
              <a:r>
                <a:t>Superglass</a:t>
              </a:r>
            </a:p>
          </p:txBody>
        </p:sp>
        <p:sp>
          <p:nvSpPr>
            <p:cNvPr id="499" name="Testo"/>
            <p:cNvSpPr/>
            <p:nvPr/>
          </p:nvSpPr>
          <p:spPr>
            <a:xfrm>
              <a:off x="3323471" y="690640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/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sSub>
                      <m:e>
                        <m:r>
                          <a:rPr xmlns:a="http://schemas.openxmlformats.org/drawingml/2006/main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ϵ</m:t>
                        </m:r>
                      </m:e>
                      <m:sub>
                        <m:r>
                          <a:rPr xmlns:a="http://schemas.openxmlformats.org/drawingml/2006/main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xmlns:a="http://schemas.openxmlformats.org/drawingml/2006/main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m:oMathPara>
              </a14:m>
            </a:p>
          </p:txBody>
        </p:sp>
        <p:sp>
          <p:nvSpPr>
            <p:cNvPr id="500" name="Competition between interactions…"/>
            <p:cNvSpPr/>
            <p:nvPr/>
          </p:nvSpPr>
          <p:spPr>
            <a:xfrm>
              <a:off x="3464761" y="473679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/>
              <a:r>
                <a:t>Competition between interactions</a:t>
              </a:r>
            </a:p>
            <a:p>
              <a:pPr algn="ctr">
                <a:defRPr b="1"/>
              </a:pPr>
              <a:r>
                <a:t>Inhomogeneous Superfluid</a:t>
              </a:r>
            </a:p>
          </p:txBody>
        </p:sp>
        <p:sp>
          <p:nvSpPr>
            <p:cNvPr id="501" name="Rettangolo"/>
            <p:cNvSpPr/>
            <p:nvPr/>
          </p:nvSpPr>
          <p:spPr>
            <a:xfrm>
              <a:off x="0" y="0"/>
              <a:ext cx="6995303" cy="832306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507" name="Raggruppa"/>
          <p:cNvGrpSpPr/>
          <p:nvPr/>
        </p:nvGrpSpPr>
        <p:grpSpPr>
          <a:xfrm>
            <a:off x="16494363" y="4028664"/>
            <a:ext cx="6926740" cy="8323061"/>
            <a:chOff x="0" y="0"/>
            <a:chExt cx="6926738" cy="8323060"/>
          </a:xfrm>
        </p:grpSpPr>
        <p:sp>
          <p:nvSpPr>
            <p:cNvPr id="503" name="Crystal or glass"/>
            <p:cNvSpPr txBox="1"/>
            <p:nvPr/>
          </p:nvSpPr>
          <p:spPr>
            <a:xfrm>
              <a:off x="761982" y="1138203"/>
              <a:ext cx="5391151" cy="994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000"/>
              </a:lvl1pPr>
            </a:lstStyle>
            <a:p>
              <a:pPr/>
              <a:r>
                <a:t>Crystal or glass</a:t>
              </a:r>
            </a:p>
          </p:txBody>
        </p:sp>
        <p:sp>
          <p:nvSpPr>
            <p:cNvPr id="504" name="Testo"/>
            <p:cNvSpPr txBox="1"/>
            <p:nvPr/>
          </p:nvSpPr>
          <p:spPr>
            <a:xfrm>
              <a:off x="2188912" y="6526669"/>
              <a:ext cx="1792342" cy="7594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/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sSub>
                      <m:e>
                        <m:r>
                          <a:rPr xmlns:a="http://schemas.openxmlformats.org/drawingml/2006/main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ϵ</m:t>
                        </m:r>
                      </m:e>
                      <m:sub>
                        <m:r>
                          <a:rPr xmlns:a="http://schemas.openxmlformats.org/drawingml/2006/main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xmlns:a="http://schemas.openxmlformats.org/drawingml/2006/main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≫</m:t>
                    </m:r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m:oMathPara>
              </a14:m>
            </a:p>
          </p:txBody>
        </p:sp>
        <p:sp>
          <p:nvSpPr>
            <p:cNvPr id="505" name="Dipolar interaction dominates…"/>
            <p:cNvSpPr txBox="1"/>
            <p:nvPr/>
          </p:nvSpPr>
          <p:spPr>
            <a:xfrm>
              <a:off x="481820" y="4159043"/>
              <a:ext cx="5951475" cy="1155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/>
              <a:r>
                <a:t>Dipolar interaction dominates</a:t>
              </a:r>
            </a:p>
            <a:p>
              <a:pPr algn="ctr">
                <a:defRPr b="1"/>
              </a:pPr>
              <a:r>
                <a:t>Solid</a:t>
              </a:r>
            </a:p>
          </p:txBody>
        </p:sp>
        <p:sp>
          <p:nvSpPr>
            <p:cNvPr id="506" name="Rettangolo"/>
            <p:cNvSpPr/>
            <p:nvPr/>
          </p:nvSpPr>
          <p:spPr>
            <a:xfrm>
              <a:off x="0" y="0"/>
              <a:ext cx="6926739" cy="832306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7" grpId="1"/>
      <p:bldP build="whole" bldLvl="1" animBg="1" rev="0" advAuto="0" spid="502" grpId="2"/>
      <p:bldP build="whole" bldLvl="1" animBg="1" rev="0" advAuto="0" spid="507" grpId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Numero diapositiva"/>
          <p:cNvSpPr txBox="1"/>
          <p:nvPr>
            <p:ph type="sldNum" sz="quarter" idx="4294967295"/>
          </p:nvPr>
        </p:nvSpPr>
        <p:spPr>
          <a:xfrm>
            <a:off x="11888390" y="13019484"/>
            <a:ext cx="578641" cy="660798"/>
          </a:xfrm>
          <a:prstGeom prst="rect">
            <a:avLst/>
          </a:prstGeom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642937">
              <a:defRPr sz="32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10" name="Testo"/>
          <p:cNvSpPr/>
          <p:nvPr/>
        </p:nvSpPr>
        <p:spPr>
          <a:xfrm>
            <a:off x="7218812" y="9979859"/>
            <a:ext cx="8910786" cy="1196579"/>
          </a:xfrm>
          <a:prstGeom prst="rect">
            <a:avLst/>
          </a:prstGeom>
          <a:ln w="12700">
            <a:miter lim="400000"/>
          </a:ln>
        </p:spPr>
        <p:txBody>
          <a:bodyPr wrap="none" lIns="53578" tIns="53578" rIns="53578" bIns="53578" anchor="ctr">
            <a:spAutoFit/>
          </a:bodyPr>
          <a:lstStyle/>
          <a:p>
            <a:pPr defTabSz="642937">
              <a:lnSpc>
                <a:spcPct val="80000"/>
              </a:lnSpc>
              <a:defRPr b="1" i="1" spc="-154" sz="64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pic>
        <p:nvPicPr>
          <p:cNvPr id="511" name="Figure1.pdf" descr="Figure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3211" y="2112541"/>
            <a:ext cx="12557919" cy="11249803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J. Hertkorn et al.,…"/>
          <p:cNvSpPr txBox="1"/>
          <p:nvPr/>
        </p:nvSpPr>
        <p:spPr>
          <a:xfrm>
            <a:off x="17355225" y="11939775"/>
            <a:ext cx="6924831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rPr>
                <a:hlinkClick r:id="rId3" invalidUrl="" action="" tgtFrame="" tooltip="" history="1" highlightClick="0" endSnd="0"/>
              </a:rPr>
              <a:t>J. Hertkorn</a:t>
            </a:r>
            <a:r>
              <a:t> et al., </a:t>
            </a:r>
          </a:p>
          <a:p>
            <a:pPr defTabSz="457200">
              <a:defRPr>
                <a:solidFill>
                  <a:srgbClr val="0433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Phys. Rev. Research 3, 033125 (2021)</a:t>
            </a:r>
          </a:p>
          <a:p>
            <a:pPr defTabSz="457200">
              <a:defRPr u="sng"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</a:t>
            </a:r>
          </a:p>
        </p:txBody>
      </p:sp>
      <p:grpSp>
        <p:nvGrpSpPr>
          <p:cNvPr id="515" name="Raggruppa"/>
          <p:cNvGrpSpPr/>
          <p:nvPr/>
        </p:nvGrpSpPr>
        <p:grpSpPr>
          <a:xfrm>
            <a:off x="2551403" y="7281762"/>
            <a:ext cx="3796785" cy="1270001"/>
            <a:chOff x="1119060" y="565277"/>
            <a:chExt cx="3796784" cy="1270000"/>
          </a:xfrm>
        </p:grpSpPr>
        <p:sp>
          <p:nvSpPr>
            <p:cNvPr id="513" name="Supersolid…"/>
            <p:cNvSpPr/>
            <p:nvPr/>
          </p:nvSpPr>
          <p:spPr>
            <a:xfrm>
              <a:off x="1119060" y="56527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/>
              <a:r>
                <a:t>Supersolid</a:t>
              </a:r>
            </a:p>
            <a:p>
              <a:pPr algn="ctr"/>
              <a:r>
                <a:t>droplets</a:t>
              </a:r>
            </a:p>
          </p:txBody>
        </p:sp>
        <p:sp>
          <p:nvSpPr>
            <p:cNvPr id="514" name="Linea"/>
            <p:cNvSpPr/>
            <p:nvPr/>
          </p:nvSpPr>
          <p:spPr>
            <a:xfrm>
              <a:off x="2390357" y="776514"/>
              <a:ext cx="2525488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5E5E5E"/>
                  </a:solidFill>
                </a:defRPr>
              </a:pPr>
            </a:p>
          </p:txBody>
        </p:sp>
      </p:grpSp>
      <p:grpSp>
        <p:nvGrpSpPr>
          <p:cNvPr id="519" name="Raggruppa"/>
          <p:cNvGrpSpPr/>
          <p:nvPr/>
        </p:nvGrpSpPr>
        <p:grpSpPr>
          <a:xfrm>
            <a:off x="7199764" y="1079372"/>
            <a:ext cx="5205286" cy="5565364"/>
            <a:chOff x="0" y="0"/>
            <a:chExt cx="5205284" cy="5565363"/>
          </a:xfrm>
        </p:grpSpPr>
        <p:sp>
          <p:nvSpPr>
            <p:cNvPr id="516" name="Supergalsses"/>
            <p:cNvSpPr txBox="1"/>
            <p:nvPr/>
          </p:nvSpPr>
          <p:spPr>
            <a:xfrm>
              <a:off x="2419984" y="-1"/>
              <a:ext cx="2785301" cy="6098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/>
            </a:lstStyle>
            <a:p>
              <a:pPr/>
              <a:r>
                <a:t>Supergalsses</a:t>
              </a:r>
            </a:p>
          </p:txBody>
        </p:sp>
        <p:sp>
          <p:nvSpPr>
            <p:cNvPr id="517" name="Linea"/>
            <p:cNvSpPr/>
            <p:nvPr/>
          </p:nvSpPr>
          <p:spPr>
            <a:xfrm flipH="1">
              <a:off x="-1" y="669966"/>
              <a:ext cx="3517817" cy="4895398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5E5E5E"/>
                  </a:solidFill>
                </a:defRPr>
              </a:pPr>
            </a:p>
          </p:txBody>
        </p:sp>
        <p:sp>
          <p:nvSpPr>
            <p:cNvPr id="518" name="Linea"/>
            <p:cNvSpPr/>
            <p:nvPr/>
          </p:nvSpPr>
          <p:spPr>
            <a:xfrm flipH="1">
              <a:off x="3529391" y="795083"/>
              <a:ext cx="629782" cy="3851317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5E5E5E"/>
                  </a:solidFill>
                </a:defRPr>
              </a:pPr>
            </a:p>
          </p:txBody>
        </p:sp>
      </p:grpSp>
      <p:grpSp>
        <p:nvGrpSpPr>
          <p:cNvPr id="522" name="Raggruppa"/>
          <p:cNvGrpSpPr/>
          <p:nvPr/>
        </p:nvGrpSpPr>
        <p:grpSpPr>
          <a:xfrm>
            <a:off x="5997319" y="1079372"/>
            <a:ext cx="2078464" cy="2344806"/>
            <a:chOff x="0" y="0"/>
            <a:chExt cx="2078463" cy="2344804"/>
          </a:xfrm>
        </p:grpSpPr>
        <p:sp>
          <p:nvSpPr>
            <p:cNvPr id="520" name="Fluid"/>
            <p:cNvSpPr txBox="1"/>
            <p:nvPr/>
          </p:nvSpPr>
          <p:spPr>
            <a:xfrm>
              <a:off x="0" y="-1"/>
              <a:ext cx="1077532" cy="6098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/>
            </a:lstStyle>
            <a:p>
              <a:pPr/>
              <a:r>
                <a:t>Fluid</a:t>
              </a:r>
            </a:p>
          </p:txBody>
        </p:sp>
        <p:sp>
          <p:nvSpPr>
            <p:cNvPr id="521" name="Linea"/>
            <p:cNvSpPr/>
            <p:nvPr/>
          </p:nvSpPr>
          <p:spPr>
            <a:xfrm>
              <a:off x="774260" y="667812"/>
              <a:ext cx="1304204" cy="1676993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5E5E5E"/>
                  </a:solidFill>
                </a:defRPr>
              </a:pPr>
            </a:p>
          </p:txBody>
        </p:sp>
      </p:grpSp>
      <p:sp>
        <p:nvSpPr>
          <p:cNvPr id="523" name="CustomShape 1"/>
          <p:cNvSpPr txBox="1"/>
          <p:nvPr/>
        </p:nvSpPr>
        <p:spPr>
          <a:xfrm>
            <a:off x="221125" y="101600"/>
            <a:ext cx="620285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2214242">
              <a:defRPr b="1" spc="-1" sz="6000">
                <a:solidFill>
                  <a:srgbClr val="FF2600"/>
                </a:solidFill>
                <a:latin typeface="TeX Gyre Bonum Math"/>
                <a:ea typeface="TeX Gyre Bonum Math"/>
                <a:cs typeface="TeX Gyre Bonum Math"/>
                <a:sym typeface="TeX Gyre Bonum Math"/>
              </a:defRPr>
            </a:lvl1pPr>
          </a:lstStyle>
          <a:p>
            <a:pPr/>
            <a:r>
              <a:t>Phase diagram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5" grpId="1"/>
      <p:bldP build="whole" bldLvl="1" animBg="1" rev="0" advAuto="0" spid="522" grpId="2"/>
      <p:bldP build="whole" bldLvl="1" animBg="1" rev="0" advAuto="0" spid="519" grpId="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0" name="Raggruppa"/>
          <p:cNvGrpSpPr/>
          <p:nvPr/>
        </p:nvGrpSpPr>
        <p:grpSpPr>
          <a:xfrm>
            <a:off x="-422461" y="2908380"/>
            <a:ext cx="20895272" cy="11199215"/>
            <a:chOff x="0" y="0"/>
            <a:chExt cx="20895270" cy="11199214"/>
          </a:xfrm>
        </p:grpSpPr>
        <p:pic>
          <p:nvPicPr>
            <p:cNvPr id="525" name="Picture 11" descr="Picture 1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3518949" y="0"/>
              <a:ext cx="15532680" cy="10597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6" name="CustomShape 3"/>
            <p:cNvSpPr/>
            <p:nvPr/>
          </p:nvSpPr>
          <p:spPr>
            <a:xfrm>
              <a:off x="11065588" y="140438"/>
              <a:ext cx="9829683" cy="11058777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2214242">
                <a:defRPr sz="4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7" name="Rettangolo"/>
            <p:cNvSpPr/>
            <p:nvPr/>
          </p:nvSpPr>
          <p:spPr>
            <a:xfrm>
              <a:off x="3290026" y="7183402"/>
              <a:ext cx="4623776" cy="342480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28" name="Rettangolo"/>
            <p:cNvSpPr/>
            <p:nvPr/>
          </p:nvSpPr>
          <p:spPr>
            <a:xfrm>
              <a:off x="6573245" y="7481877"/>
              <a:ext cx="4623776" cy="34248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29" name="Rettangolo"/>
            <p:cNvSpPr/>
            <p:nvPr/>
          </p:nvSpPr>
          <p:spPr>
            <a:xfrm>
              <a:off x="0" y="5314894"/>
              <a:ext cx="4623775" cy="34248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531" name="CustomShape 2"/>
          <p:cNvSpPr txBox="1"/>
          <p:nvPr/>
        </p:nvSpPr>
        <p:spPr>
          <a:xfrm>
            <a:off x="1039149" y="1381687"/>
            <a:ext cx="14774073" cy="700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8953" tIns="108953" rIns="108953" bIns="108953">
            <a:spAutoFit/>
          </a:bodyPr>
          <a:lstStyle>
            <a:lvl1pPr defTabSz="2214242">
              <a:defRPr spc="-2" sz="3200">
                <a:latin typeface="TeX Gyre Bonum Math"/>
                <a:ea typeface="TeX Gyre Bonum Math"/>
                <a:cs typeface="TeX Gyre Bonum Math"/>
                <a:sym typeface="TeX Gyre Bonum Math"/>
              </a:defRPr>
            </a:lvl1pPr>
          </a:lstStyle>
          <a:p>
            <a:pPr/>
            <a:r>
              <a:t>Observations of supersolids@ MIT, Pisa/LENS, Stuttgart, Innsbruck </a:t>
            </a:r>
          </a:p>
        </p:txBody>
      </p:sp>
      <p:pic>
        <p:nvPicPr>
          <p:cNvPr id="532" name="image37.png" descr="image3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47231" y="3614105"/>
            <a:ext cx="8604632" cy="7650612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CustomShape 4"/>
          <p:cNvSpPr txBox="1"/>
          <p:nvPr/>
        </p:nvSpPr>
        <p:spPr>
          <a:xfrm>
            <a:off x="16405855" y="12234167"/>
            <a:ext cx="9890350" cy="700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8953" tIns="108953" rIns="108953" bIns="108953">
            <a:spAutoFit/>
          </a:bodyPr>
          <a:lstStyle/>
          <a:p>
            <a:pPr defTabSz="2214242">
              <a:defRPr spc="-2" sz="3200">
                <a:latin typeface="TeX Gyre Bonum Math"/>
                <a:ea typeface="TeX Gyre Bonum Math"/>
                <a:cs typeface="TeX Gyre Bonum Math"/>
                <a:sym typeface="TeX Gyre Bonum Math"/>
              </a:defRPr>
            </a:pPr>
            <a:r>
              <a:t>Bland</a:t>
            </a:r>
            <a:r>
              <a:rPr i="1"/>
              <a:t> et al</a:t>
            </a:r>
            <a:r>
              <a:t> </a:t>
            </a:r>
            <a:r>
              <a:rPr i="1">
                <a:solidFill>
                  <a:srgbClr val="0433FF"/>
                </a:solidFill>
              </a:rPr>
              <a:t>PRL 128, 195302 (2022)</a:t>
            </a:r>
          </a:p>
        </p:txBody>
      </p:sp>
      <p:sp>
        <p:nvSpPr>
          <p:cNvPr id="534" name="Dy experiment"/>
          <p:cNvSpPr txBox="1"/>
          <p:nvPr/>
        </p:nvSpPr>
        <p:spPr>
          <a:xfrm>
            <a:off x="20608602" y="4976790"/>
            <a:ext cx="291127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214242">
              <a:defRPr b="1" spc="-2" sz="3200">
                <a:latin typeface="TeX Gyre Bonum Math"/>
                <a:ea typeface="TeX Gyre Bonum Math"/>
                <a:cs typeface="TeX Gyre Bonum Math"/>
                <a:sym typeface="TeX Gyre Bonum Math"/>
              </a:defRPr>
            </a:lvl1pPr>
          </a:lstStyle>
          <a:p>
            <a:pPr/>
            <a:r>
              <a:t>Dy experiment</a:t>
            </a:r>
          </a:p>
        </p:txBody>
      </p:sp>
      <p:sp>
        <p:nvSpPr>
          <p:cNvPr id="535" name="Numerical"/>
          <p:cNvSpPr txBox="1"/>
          <p:nvPr/>
        </p:nvSpPr>
        <p:spPr>
          <a:xfrm>
            <a:off x="20736977" y="8799703"/>
            <a:ext cx="2076815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214242">
              <a:defRPr b="1" spc="-2" sz="3200">
                <a:latin typeface="TeX Gyre Bonum Math"/>
                <a:ea typeface="TeX Gyre Bonum Math"/>
                <a:cs typeface="TeX Gyre Bonum Math"/>
                <a:sym typeface="TeX Gyre Bonum Math"/>
              </a:defRPr>
            </a:lvl1pPr>
          </a:lstStyle>
          <a:p>
            <a:pPr/>
            <a:r>
              <a:t>Numerical</a:t>
            </a:r>
          </a:p>
        </p:txBody>
      </p:sp>
      <p:sp>
        <p:nvSpPr>
          <p:cNvPr id="536" name="CustomShape 1"/>
          <p:cNvSpPr txBox="1"/>
          <p:nvPr/>
        </p:nvSpPr>
        <p:spPr>
          <a:xfrm>
            <a:off x="327065" y="207540"/>
            <a:ext cx="883562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2214242">
              <a:defRPr b="1" spc="-1" sz="6000">
                <a:solidFill>
                  <a:srgbClr val="FF2600"/>
                </a:solidFill>
                <a:latin typeface="TeX Gyre Bonum Math"/>
                <a:ea typeface="TeX Gyre Bonum Math"/>
                <a:cs typeface="TeX Gyre Bonum Math"/>
                <a:sym typeface="TeX Gyre Bonum Math"/>
              </a:defRPr>
            </a:lvl1pPr>
          </a:lstStyle>
          <a:p>
            <a:pPr/>
            <a:r>
              <a:t>Supersolid droplets</a:t>
            </a:r>
          </a:p>
        </p:txBody>
      </p:sp>
      <p:sp>
        <p:nvSpPr>
          <p:cNvPr id="537" name="Droplets"/>
          <p:cNvSpPr txBox="1"/>
          <p:nvPr/>
        </p:nvSpPr>
        <p:spPr>
          <a:xfrm>
            <a:off x="3534750" y="2915778"/>
            <a:ext cx="1785621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Droplets</a:t>
            </a:r>
          </a:p>
        </p:txBody>
      </p:sp>
      <p:sp>
        <p:nvSpPr>
          <p:cNvPr id="538" name="Linea"/>
          <p:cNvSpPr/>
          <p:nvPr/>
        </p:nvSpPr>
        <p:spPr>
          <a:xfrm>
            <a:off x="4882740" y="3851215"/>
            <a:ext cx="940927" cy="11497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5E5E5E"/>
                </a:solidFill>
              </a:defRPr>
            </a:pPr>
          </a:p>
        </p:txBody>
      </p:sp>
      <p:sp>
        <p:nvSpPr>
          <p:cNvPr id="539" name="Testo"/>
          <p:cNvSpPr txBox="1"/>
          <p:nvPr/>
        </p:nvSpPr>
        <p:spPr>
          <a:xfrm>
            <a:off x="14669152" y="2341940"/>
            <a:ext cx="2716806" cy="727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N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3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×</m:t>
                  </m:r>
                  <m:sSu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p>
                  </m:sSup>
                </m:oMath>
              </m:oMathPara>
            </a14:m>
          </a:p>
        </p:txBody>
      </p:sp>
      <p:sp>
        <p:nvSpPr>
          <p:cNvPr id="540" name="Equazione"/>
          <p:cNvSpPr txBox="1"/>
          <p:nvPr/>
        </p:nvSpPr>
        <p:spPr>
          <a:xfrm>
            <a:off x="19891542" y="2471035"/>
            <a:ext cx="2299806" cy="46893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n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∼</m:t>
                  </m:r>
                  <m:sSup>
                    <m:e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μ</m:t>
                  </m:r>
                  <m:sSup>
                    <m:e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p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</m:oMath>
              </m:oMathPara>
            </a14:m>
            <a:endParaRPr sz="3500"/>
          </a:p>
        </p:txBody>
      </p:sp>
      <p:sp>
        <p:nvSpPr>
          <p:cNvPr id="541" name="Equazione"/>
          <p:cNvSpPr txBox="1"/>
          <p:nvPr/>
        </p:nvSpPr>
        <p:spPr>
          <a:xfrm>
            <a:off x="21050453" y="3608059"/>
            <a:ext cx="2216240" cy="46893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n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∼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10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μ</m:t>
                  </m:r>
                  <m:sSup>
                    <m:e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p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</m:oMath>
              </m:oMathPara>
            </a14:m>
            <a:endParaRPr sz="3500"/>
          </a:p>
        </p:txBody>
      </p:sp>
      <p:sp>
        <p:nvSpPr>
          <p:cNvPr id="542" name="Linea"/>
          <p:cNvSpPr/>
          <p:nvPr/>
        </p:nvSpPr>
        <p:spPr>
          <a:xfrm flipH="1">
            <a:off x="18671176" y="3024815"/>
            <a:ext cx="1250388" cy="1977539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5E5E5E"/>
                </a:solidFill>
              </a:defRPr>
            </a:pPr>
          </a:p>
        </p:txBody>
      </p:sp>
      <p:sp>
        <p:nvSpPr>
          <p:cNvPr id="543" name="Linea"/>
          <p:cNvSpPr/>
          <p:nvPr/>
        </p:nvSpPr>
        <p:spPr>
          <a:xfrm flipH="1">
            <a:off x="19151311" y="3947363"/>
            <a:ext cx="1777341" cy="1466870"/>
          </a:xfrm>
          <a:prstGeom prst="line">
            <a:avLst/>
          </a:prstGeom>
          <a:ln w="50800">
            <a:solidFill>
              <a:srgbClr val="0433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5E5E5E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Numero diapositiva"/>
          <p:cNvSpPr txBox="1"/>
          <p:nvPr>
            <p:ph type="sldNum" sz="quarter" idx="4294967295"/>
          </p:nvPr>
        </p:nvSpPr>
        <p:spPr>
          <a:xfrm>
            <a:off x="11888390" y="13019484"/>
            <a:ext cx="578641" cy="660798"/>
          </a:xfrm>
          <a:prstGeom prst="rect">
            <a:avLst/>
          </a:prstGeom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642937">
              <a:defRPr sz="32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46" name="Compact stars  vs Supersolids"/>
          <p:cNvSpPr txBox="1"/>
          <p:nvPr/>
        </p:nvSpPr>
        <p:spPr>
          <a:xfrm>
            <a:off x="4776016" y="4894262"/>
            <a:ext cx="14803389" cy="1539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indent="342900" algn="ctr" defTabSz="821531">
              <a:defRPr b="1" i="1" sz="84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Compact stars  vs Supersolids</a:t>
            </a:r>
          </a:p>
        </p:txBody>
      </p:sp>
      <p:sp>
        <p:nvSpPr>
          <p:cNvPr id="547" name="Testo"/>
          <p:cNvSpPr/>
          <p:nvPr/>
        </p:nvSpPr>
        <p:spPr>
          <a:xfrm>
            <a:off x="7218812" y="9979859"/>
            <a:ext cx="8910786" cy="1196579"/>
          </a:xfrm>
          <a:prstGeom prst="rect">
            <a:avLst/>
          </a:prstGeom>
          <a:ln w="12700">
            <a:miter lim="400000"/>
          </a:ln>
        </p:spPr>
        <p:txBody>
          <a:bodyPr wrap="none" lIns="53578" tIns="53578" rIns="53578" bIns="53578" anchor="ctr">
            <a:spAutoFit/>
          </a:bodyPr>
          <a:lstStyle/>
          <a:p>
            <a:pPr defTabSz="642937">
              <a:lnSpc>
                <a:spcPct val="80000"/>
              </a:lnSpc>
              <a:defRPr b="1" i="1" spc="-154" sz="64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Outline"/>
          <p:cNvSpPr txBox="1"/>
          <p:nvPr>
            <p:ph type="title"/>
          </p:nvPr>
        </p:nvSpPr>
        <p:spPr>
          <a:xfrm>
            <a:off x="335745" y="-105333"/>
            <a:ext cx="13305236" cy="1839516"/>
          </a:xfrm>
          <a:prstGeom prst="rect">
            <a:avLst/>
          </a:prstGeom>
          <a:effectLst/>
        </p:spPr>
        <p:txBody>
          <a:bodyPr/>
          <a:lstStyle>
            <a:lvl1pPr algn="l">
              <a:defRPr b="1" sz="7200">
                <a:solidFill>
                  <a:srgbClr val="FF2600"/>
                </a:solidFill>
                <a:effectLst>
                  <a:outerShdw sx="100000" sy="100000" kx="0" ky="0" algn="b" rotWithShape="0" blurRad="12700" dist="25400" dir="2700000">
                    <a:srgbClr val="FAF9F1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Outline</a:t>
            </a:r>
          </a:p>
        </p:txBody>
      </p:sp>
      <p:sp>
        <p:nvSpPr>
          <p:cNvPr id="229" name="Hadronic matter in compact stars…"/>
          <p:cNvSpPr txBox="1"/>
          <p:nvPr>
            <p:ph type="body" idx="1"/>
          </p:nvPr>
        </p:nvSpPr>
        <p:spPr>
          <a:xfrm>
            <a:off x="1351013" y="2240607"/>
            <a:ext cx="13875464" cy="1018977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marL="685180" indent="-685180" defTabSz="649009">
              <a:spcBef>
                <a:spcPts val="13600"/>
              </a:spcBef>
              <a:buClr>
                <a:srgbClr val="FF2600"/>
              </a:buClr>
              <a:buSzPct val="100000"/>
              <a:buFontTx/>
              <a:buBlip>
                <a:blip r:embed="rId2"/>
              </a:buBlip>
              <a:defRPr b="1" sz="442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Hadronic matter in compact stars</a:t>
            </a:r>
          </a:p>
          <a:p>
            <a:pPr marL="685180" indent="-685180" defTabSz="649009">
              <a:spcBef>
                <a:spcPts val="13600"/>
              </a:spcBef>
              <a:buClr>
                <a:srgbClr val="FF2600"/>
              </a:buClr>
              <a:buSzPct val="100000"/>
              <a:buFontTx/>
              <a:buBlip>
                <a:blip r:embed="rId2"/>
              </a:buBlip>
              <a:defRPr b="1" sz="442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Dipolar supersolids (in brief)</a:t>
            </a:r>
          </a:p>
          <a:p>
            <a:pPr marL="685180" indent="-685180" defTabSz="649009">
              <a:spcBef>
                <a:spcPts val="13600"/>
              </a:spcBef>
              <a:buClr>
                <a:srgbClr val="FF2600"/>
              </a:buClr>
              <a:buSzPct val="100000"/>
              <a:buFontTx/>
              <a:buBlip>
                <a:blip r:embed="rId2"/>
              </a:buBlip>
              <a:defRPr b="1" sz="442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Supersolids vs compact stars </a:t>
            </a:r>
          </a:p>
          <a:p>
            <a:pPr marL="685180" indent="-685180" defTabSz="649009">
              <a:spcBef>
                <a:spcPts val="13600"/>
              </a:spcBef>
              <a:buClr>
                <a:srgbClr val="FF2600"/>
              </a:buClr>
              <a:buSzPct val="100000"/>
              <a:buFontTx/>
              <a:buBlip>
                <a:blip r:embed="rId2"/>
              </a:buBlip>
              <a:defRPr b="1" sz="442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Emulating glitches</a:t>
            </a:r>
          </a:p>
          <a:p>
            <a:pPr marL="685180" indent="-685180" defTabSz="649009">
              <a:spcBef>
                <a:spcPts val="13600"/>
              </a:spcBef>
              <a:buClr>
                <a:srgbClr val="FF2600"/>
              </a:buClr>
              <a:buSzPct val="100000"/>
              <a:buFontTx/>
              <a:buBlip>
                <a:blip r:embed="rId2"/>
              </a:buBlip>
              <a:defRPr b="1" sz="442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Conclusions</a:t>
            </a:r>
          </a:p>
        </p:txBody>
      </p:sp>
      <p:sp>
        <p:nvSpPr>
          <p:cNvPr id="230" name="Numero diapositiva"/>
          <p:cNvSpPr txBox="1"/>
          <p:nvPr>
            <p:ph type="sldNum" sz="quarter" idx="2"/>
          </p:nvPr>
        </p:nvSpPr>
        <p:spPr>
          <a:xfrm>
            <a:off x="20469820" y="12930187"/>
            <a:ext cx="321470" cy="520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Numero diapositiva"/>
          <p:cNvSpPr txBox="1"/>
          <p:nvPr>
            <p:ph type="sldNum" sz="quarter" idx="4294967295"/>
          </p:nvPr>
        </p:nvSpPr>
        <p:spPr>
          <a:xfrm>
            <a:off x="11887985" y="13019484"/>
            <a:ext cx="579451" cy="660798"/>
          </a:xfrm>
          <a:prstGeom prst="rect">
            <a:avLst/>
          </a:prstGeom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642937">
              <a:defRPr sz="32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50" name="Supersolids"/>
          <p:cNvSpPr txBox="1"/>
          <p:nvPr/>
        </p:nvSpPr>
        <p:spPr>
          <a:xfrm>
            <a:off x="14769334" y="927462"/>
            <a:ext cx="6011144" cy="1539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indent="342900" algn="ctr" defTabSz="821531">
              <a:defRPr b="1" i="1" sz="84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Supersolids</a:t>
            </a:r>
          </a:p>
        </p:txBody>
      </p:sp>
      <p:sp>
        <p:nvSpPr>
          <p:cNvPr id="551" name="Nuclear matter"/>
          <p:cNvSpPr txBox="1"/>
          <p:nvPr/>
        </p:nvSpPr>
        <p:spPr>
          <a:xfrm>
            <a:off x="3169546" y="948100"/>
            <a:ext cx="7658622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342900" algn="ctr" defTabSz="821531">
              <a:defRPr b="1" i="1" sz="84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Nuclear matter</a:t>
            </a:r>
          </a:p>
        </p:txBody>
      </p:sp>
      <p:grpSp>
        <p:nvGrpSpPr>
          <p:cNvPr id="554" name="Raggruppa"/>
          <p:cNvGrpSpPr/>
          <p:nvPr/>
        </p:nvGrpSpPr>
        <p:grpSpPr>
          <a:xfrm>
            <a:off x="3862325" y="11687019"/>
            <a:ext cx="16746417" cy="1349646"/>
            <a:chOff x="0" y="0"/>
            <a:chExt cx="16746416" cy="1349644"/>
          </a:xfrm>
        </p:grpSpPr>
        <p:sp>
          <p:nvSpPr>
            <p:cNvPr id="552" name="Density and interactions…"/>
            <p:cNvSpPr txBox="1"/>
            <p:nvPr/>
          </p:nvSpPr>
          <p:spPr>
            <a:xfrm>
              <a:off x="0" y="0"/>
              <a:ext cx="5258499" cy="11809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defRPr b="1"/>
              </a:pPr>
              <a:r>
                <a:t>Density and interactions</a:t>
              </a:r>
            </a:p>
            <a:p>
              <a:pPr algn="ctr">
                <a:defRPr b="1"/>
              </a:pPr>
              <a:r>
                <a:t>given by nature</a:t>
              </a:r>
            </a:p>
          </p:txBody>
        </p:sp>
        <p:sp>
          <p:nvSpPr>
            <p:cNvPr id="553" name="Density and interactions…"/>
            <p:cNvSpPr txBox="1"/>
            <p:nvPr/>
          </p:nvSpPr>
          <p:spPr>
            <a:xfrm>
              <a:off x="11487918" y="168737"/>
              <a:ext cx="5258499" cy="11809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defRPr b="1"/>
              </a:pPr>
              <a:r>
                <a:t>Density and interactions</a:t>
              </a:r>
            </a:p>
            <a:p>
              <a:pPr algn="ctr">
                <a:defRPr b="1"/>
              </a:pPr>
              <a:r>
                <a:t>tunable</a:t>
              </a:r>
            </a:p>
          </p:txBody>
        </p:sp>
      </p:grpSp>
      <p:sp>
        <p:nvSpPr>
          <p:cNvPr id="555" name="Linea"/>
          <p:cNvSpPr/>
          <p:nvPr/>
        </p:nvSpPr>
        <p:spPr>
          <a:xfrm flipV="1">
            <a:off x="12388947" y="60787"/>
            <a:ext cx="1" cy="136122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5E5E5E"/>
                </a:solidFill>
              </a:defRPr>
            </a:pPr>
          </a:p>
        </p:txBody>
      </p:sp>
      <p:sp>
        <p:nvSpPr>
          <p:cNvPr id="556" name="Linea"/>
          <p:cNvSpPr/>
          <p:nvPr/>
        </p:nvSpPr>
        <p:spPr>
          <a:xfrm flipH="1" flipV="1">
            <a:off x="3069236" y="3075397"/>
            <a:ext cx="19842835" cy="1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5E5E5E"/>
                </a:solidFill>
              </a:defRPr>
            </a:pPr>
          </a:p>
        </p:txBody>
      </p:sp>
      <p:grpSp>
        <p:nvGrpSpPr>
          <p:cNvPr id="560" name="Raggruppa"/>
          <p:cNvGrpSpPr/>
          <p:nvPr/>
        </p:nvGrpSpPr>
        <p:grpSpPr>
          <a:xfrm>
            <a:off x="3069236" y="3362590"/>
            <a:ext cx="19842835" cy="1744808"/>
            <a:chOff x="0" y="0"/>
            <a:chExt cx="19842833" cy="1744806"/>
          </a:xfrm>
        </p:grpSpPr>
        <p:sp>
          <p:nvSpPr>
            <p:cNvPr id="557" name="Fermions"/>
            <p:cNvSpPr txBox="1"/>
            <p:nvPr/>
          </p:nvSpPr>
          <p:spPr>
            <a:xfrm>
              <a:off x="2881012" y="273050"/>
              <a:ext cx="2097216" cy="6348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/>
              </a:lvl1pPr>
            </a:lstStyle>
            <a:p>
              <a:pPr/>
              <a:r>
                <a:t>Fermions</a:t>
              </a:r>
            </a:p>
          </p:txBody>
        </p:sp>
        <p:sp>
          <p:nvSpPr>
            <p:cNvPr id="558" name="Bosons…"/>
            <p:cNvSpPr txBox="1"/>
            <p:nvPr/>
          </p:nvSpPr>
          <p:spPr>
            <a:xfrm>
              <a:off x="11003396" y="0"/>
              <a:ext cx="7404545" cy="11809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defRPr b="1"/>
              </a:pPr>
              <a:r>
                <a:t>Bosons </a:t>
              </a:r>
            </a:p>
            <a:p>
              <a:pPr algn="ctr">
                <a:defRPr b="1"/>
              </a:pPr>
              <a:r>
                <a:t>(fermions can in principle be used)</a:t>
              </a:r>
            </a:p>
          </p:txBody>
        </p:sp>
        <p:sp>
          <p:nvSpPr>
            <p:cNvPr id="559" name="Linea"/>
            <p:cNvSpPr/>
            <p:nvPr/>
          </p:nvSpPr>
          <p:spPr>
            <a:xfrm flipH="1" flipV="1">
              <a:off x="-1" y="1744806"/>
              <a:ext cx="19842835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5E5E5E"/>
                  </a:solidFill>
                </a:defRPr>
              </a:pPr>
            </a:p>
          </p:txBody>
        </p:sp>
      </p:grpSp>
      <p:grpSp>
        <p:nvGrpSpPr>
          <p:cNvPr id="564" name="Raggruppa"/>
          <p:cNvGrpSpPr/>
          <p:nvPr/>
        </p:nvGrpSpPr>
        <p:grpSpPr>
          <a:xfrm>
            <a:off x="3069236" y="5692422"/>
            <a:ext cx="19842835" cy="2081975"/>
            <a:chOff x="0" y="0"/>
            <a:chExt cx="19842833" cy="2081974"/>
          </a:xfrm>
        </p:grpSpPr>
        <p:sp>
          <p:nvSpPr>
            <p:cNvPr id="561" name="Long range attraction…"/>
            <p:cNvSpPr txBox="1"/>
            <p:nvPr/>
          </p:nvSpPr>
          <p:spPr>
            <a:xfrm>
              <a:off x="1722546" y="203177"/>
              <a:ext cx="4707764" cy="11809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1"/>
              </a:pPr>
              <a:r>
                <a:t>Long range attraction</a:t>
              </a:r>
            </a:p>
            <a:p>
              <a:pPr>
                <a:defRPr b="1"/>
              </a:pPr>
              <a:r>
                <a:t>Short range repulsion</a:t>
              </a:r>
            </a:p>
          </p:txBody>
        </p:sp>
        <p:sp>
          <p:nvSpPr>
            <p:cNvPr id="562" name="Long range attraction…"/>
            <p:cNvSpPr txBox="1"/>
            <p:nvPr/>
          </p:nvSpPr>
          <p:spPr>
            <a:xfrm>
              <a:off x="12798761" y="0"/>
              <a:ext cx="4707764" cy="11809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1"/>
              </a:pPr>
              <a:r>
                <a:t>Long range attraction</a:t>
              </a:r>
            </a:p>
            <a:p>
              <a:pPr>
                <a:defRPr b="1"/>
              </a:pPr>
              <a:r>
                <a:t>Short range repulsion</a:t>
              </a:r>
            </a:p>
          </p:txBody>
        </p:sp>
        <p:sp>
          <p:nvSpPr>
            <p:cNvPr id="563" name="Linea"/>
            <p:cNvSpPr/>
            <p:nvPr/>
          </p:nvSpPr>
          <p:spPr>
            <a:xfrm flipH="1" flipV="1">
              <a:off x="-1" y="2081974"/>
              <a:ext cx="19842835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5E5E5E"/>
                  </a:solidFill>
                </a:defRPr>
              </a:pPr>
            </a:p>
          </p:txBody>
        </p:sp>
      </p:grpSp>
      <p:grpSp>
        <p:nvGrpSpPr>
          <p:cNvPr id="568" name="Raggruppa"/>
          <p:cNvGrpSpPr/>
          <p:nvPr/>
        </p:nvGrpSpPr>
        <p:grpSpPr>
          <a:xfrm>
            <a:off x="3069236" y="8295303"/>
            <a:ext cx="19842835" cy="1003094"/>
            <a:chOff x="0" y="0"/>
            <a:chExt cx="19842833" cy="1003093"/>
          </a:xfrm>
        </p:grpSpPr>
        <p:sp>
          <p:nvSpPr>
            <p:cNvPr id="565" name="Scalar, vector and tensor forces"/>
            <p:cNvSpPr txBox="1"/>
            <p:nvPr/>
          </p:nvSpPr>
          <p:spPr>
            <a:xfrm>
              <a:off x="892678" y="0"/>
              <a:ext cx="6923152" cy="6348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/>
              </a:lvl1pPr>
            </a:lstStyle>
            <a:p>
              <a:pPr/>
              <a:r>
                <a:t>Scalar, vector and tensor forces</a:t>
              </a:r>
            </a:p>
          </p:txBody>
        </p:sp>
        <p:sp>
          <p:nvSpPr>
            <p:cNvPr id="566" name="Dipole-dipole + s-wave scattering"/>
            <p:cNvSpPr txBox="1"/>
            <p:nvPr/>
          </p:nvSpPr>
          <p:spPr>
            <a:xfrm>
              <a:off x="11644097" y="0"/>
              <a:ext cx="8010437" cy="6348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/>
              </a:lvl1pPr>
            </a:lstStyle>
            <a:p>
              <a:pPr/>
              <a:r>
                <a:t>Dipole-dipole + s-wave scattering</a:t>
              </a:r>
            </a:p>
          </p:txBody>
        </p:sp>
        <p:sp>
          <p:nvSpPr>
            <p:cNvPr id="567" name="Linea"/>
            <p:cNvSpPr/>
            <p:nvPr/>
          </p:nvSpPr>
          <p:spPr>
            <a:xfrm flipH="1" flipV="1">
              <a:off x="-1" y="1003093"/>
              <a:ext cx="19842835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5E5E5E"/>
                  </a:solidFill>
                </a:defRPr>
              </a:pPr>
            </a:p>
          </p:txBody>
        </p:sp>
      </p:grpSp>
      <p:grpSp>
        <p:nvGrpSpPr>
          <p:cNvPr id="572" name="Raggruppa"/>
          <p:cNvGrpSpPr/>
          <p:nvPr/>
        </p:nvGrpSpPr>
        <p:grpSpPr>
          <a:xfrm>
            <a:off x="3069236" y="9590413"/>
            <a:ext cx="19842835" cy="1739985"/>
            <a:chOff x="0" y="0"/>
            <a:chExt cx="19842833" cy="1739984"/>
          </a:xfrm>
        </p:grpSpPr>
        <p:sp>
          <p:nvSpPr>
            <p:cNvPr id="569" name="High density"/>
            <p:cNvSpPr txBox="1"/>
            <p:nvPr/>
          </p:nvSpPr>
          <p:spPr>
            <a:xfrm>
              <a:off x="2093338" y="0"/>
              <a:ext cx="3672564" cy="1289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="1"/>
              </a:pPr>
              <a:r>
                <a:t>High density </a:t>
              </a:r>
              <a14:m>
                <m:oMath>
                  <m:r>
                    <a:rPr xmlns:a="http://schemas.openxmlformats.org/drawingml/2006/main" sz="3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ρ</m:t>
                  </m:r>
                  <m:r>
                    <a:rPr xmlns:a="http://schemas.openxmlformats.org/drawingml/2006/main" sz="39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∼</m:t>
                  </m:r>
                  <m:sSup>
                    <m:e>
                      <m:r>
                        <a:rPr xmlns:a="http://schemas.openxmlformats.org/drawingml/2006/main" sz="3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3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14</m:t>
                      </m:r>
                    </m:sup>
                  </m:sSup>
                  <m:sSup>
                    <m:e>
                      <m:r>
                        <m:rPr>
                          <m:nor/>
                        </m:rPr>
                        <a:rPr xmlns:a="http://schemas.openxmlformats.org/drawingml/2006/main" sz="3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g/cm</m:t>
                      </m:r>
                    </m:e>
                    <m:sup>
                      <m:r>
                        <a:rPr xmlns:a="http://schemas.openxmlformats.org/drawingml/2006/main" sz="3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</m:oMath>
              </a14:m>
            </a:p>
          </p:txBody>
        </p:sp>
        <p:sp>
          <p:nvSpPr>
            <p:cNvPr id="570" name="Diluted"/>
            <p:cNvSpPr txBox="1"/>
            <p:nvPr/>
          </p:nvSpPr>
          <p:spPr>
            <a:xfrm>
              <a:off x="12579585" y="0"/>
              <a:ext cx="3672563" cy="1289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b="1"/>
              </a:pPr>
              <a:r>
                <a:t>Diluted</a:t>
              </a:r>
            </a:p>
            <a:p>
              <a:pPr algn="ctr">
                <a:defRPr b="1"/>
              </a:pPr>
              <a14:m>
                <m:oMathPara>
                  <m:oMathParaPr>
                    <m:jc m:val="center"/>
                  </m:oMathParaPr>
                  <m:oMath>
                    <m:r>
                      <a:rPr xmlns:a="http://schemas.openxmlformats.org/drawingml/2006/main"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ρ</m:t>
                    </m:r>
                    <m:r>
                      <a:rPr xmlns:a="http://schemas.openxmlformats.org/drawingml/2006/main"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e>
                        <m:r>
                          <a:rPr xmlns:a="http://schemas.openxmlformats.org/drawingml/2006/main" sz="3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xmlns:a="http://schemas.openxmlformats.org/drawingml/2006/main" sz="3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r>
                          <a:rPr xmlns:a="http://schemas.openxmlformats.org/drawingml/2006/main" sz="3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e>
                        <m:r>
                          <m:rPr>
                            <m:nor/>
                          </m:rPr>
                          <a:rPr xmlns:a="http://schemas.openxmlformats.org/drawingml/2006/main" sz="3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g/cm</m:t>
                        </m:r>
                      </m:e>
                      <m:sup>
                        <m:r>
                          <a:rPr xmlns:a="http://schemas.openxmlformats.org/drawingml/2006/main" sz="3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m:oMathPara>
              </a14:m>
            </a:p>
          </p:txBody>
        </p:sp>
        <p:sp>
          <p:nvSpPr>
            <p:cNvPr id="571" name="Linea"/>
            <p:cNvSpPr/>
            <p:nvPr/>
          </p:nvSpPr>
          <p:spPr>
            <a:xfrm flipH="1" flipV="1">
              <a:off x="-1" y="1739984"/>
              <a:ext cx="19842835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5E5E5E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4" grpId="5"/>
      <p:bldP build="whole" bldLvl="1" animBg="1" rev="0" advAuto="0" spid="568" grpId="3"/>
      <p:bldP build="whole" bldLvl="1" animBg="1" rev="0" advAuto="0" spid="572" grpId="4"/>
      <p:bldP build="whole" bldLvl="1" animBg="1" rev="0" advAuto="0" spid="560" grpId="1"/>
      <p:bldP build="whole" bldLvl="1" animBg="1" rev="0" advAuto="0" spid="56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Numero diapositiva"/>
          <p:cNvSpPr txBox="1"/>
          <p:nvPr>
            <p:ph type="sldNum" sz="quarter" idx="4294967295"/>
          </p:nvPr>
        </p:nvSpPr>
        <p:spPr>
          <a:xfrm>
            <a:off x="11888390" y="13019484"/>
            <a:ext cx="578641" cy="660798"/>
          </a:xfrm>
          <a:prstGeom prst="rect">
            <a:avLst/>
          </a:prstGeom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642937">
              <a:defRPr sz="32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75" name="cono_stella(1).pdf" descr="cono_stella(1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1015" y="1739813"/>
            <a:ext cx="6609770" cy="11349767"/>
          </a:xfrm>
          <a:prstGeom prst="rect">
            <a:avLst/>
          </a:prstGeom>
          <a:ln w="12700">
            <a:miter lim="400000"/>
          </a:ln>
        </p:spPr>
      </p:pic>
      <p:sp>
        <p:nvSpPr>
          <p:cNvPr id="576" name="homogeneous…"/>
          <p:cNvSpPr txBox="1"/>
          <p:nvPr/>
        </p:nvSpPr>
        <p:spPr>
          <a:xfrm>
            <a:off x="1849264" y="9501565"/>
            <a:ext cx="3481833" cy="1130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homogeneous</a:t>
            </a:r>
          </a:p>
          <a:p>
            <a:pPr/>
            <a:r>
              <a:t>superfluid matter</a:t>
            </a:r>
          </a:p>
        </p:txBody>
      </p:sp>
      <p:sp>
        <p:nvSpPr>
          <p:cNvPr id="577" name="lattice of ions"/>
          <p:cNvSpPr txBox="1"/>
          <p:nvPr/>
        </p:nvSpPr>
        <p:spPr>
          <a:xfrm>
            <a:off x="1958805" y="3850299"/>
            <a:ext cx="2764854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lattice of ions</a:t>
            </a:r>
          </a:p>
        </p:txBody>
      </p:sp>
      <p:sp>
        <p:nvSpPr>
          <p:cNvPr id="578" name="coexisting ions…"/>
          <p:cNvSpPr txBox="1"/>
          <p:nvPr/>
        </p:nvSpPr>
        <p:spPr>
          <a:xfrm>
            <a:off x="2186515" y="5306058"/>
            <a:ext cx="3209355" cy="1130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coexisting ions </a:t>
            </a:r>
          </a:p>
          <a:p>
            <a:pPr/>
            <a:r>
              <a:t>and superfluid</a:t>
            </a:r>
          </a:p>
        </p:txBody>
      </p:sp>
      <p:grpSp>
        <p:nvGrpSpPr>
          <p:cNvPr id="586" name="Raggruppa"/>
          <p:cNvGrpSpPr/>
          <p:nvPr/>
        </p:nvGrpSpPr>
        <p:grpSpPr>
          <a:xfrm>
            <a:off x="11628140" y="1843765"/>
            <a:ext cx="11391304" cy="10453895"/>
            <a:chOff x="0" y="0"/>
            <a:chExt cx="11391302" cy="10453893"/>
          </a:xfrm>
        </p:grpSpPr>
        <p:sp>
          <p:nvSpPr>
            <p:cNvPr id="579" name="Linea"/>
            <p:cNvSpPr/>
            <p:nvPr/>
          </p:nvSpPr>
          <p:spPr>
            <a:xfrm flipV="1">
              <a:off x="2000585" y="1946016"/>
              <a:ext cx="2490325" cy="8507878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5E5E5E"/>
                  </a:solidFill>
                </a:defRPr>
              </a:pPr>
            </a:p>
          </p:txBody>
        </p:sp>
        <p:sp>
          <p:nvSpPr>
            <p:cNvPr id="580" name="Testo"/>
            <p:cNvSpPr txBox="1"/>
            <p:nvPr/>
          </p:nvSpPr>
          <p:spPr>
            <a:xfrm>
              <a:off x="0" y="7656449"/>
              <a:ext cx="1792341" cy="7594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/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sSub>
                      <m:e>
                        <m:r>
                          <a:rPr xmlns:a="http://schemas.openxmlformats.org/drawingml/2006/main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ϵ</m:t>
                        </m:r>
                      </m:e>
                      <m:sub>
                        <m:r>
                          <a:rPr xmlns:a="http://schemas.openxmlformats.org/drawingml/2006/main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xmlns:a="http://schemas.openxmlformats.org/drawingml/2006/main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≪</m:t>
                    </m:r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m:oMathPara>
              </a14:m>
            </a:p>
          </p:txBody>
        </p:sp>
        <p:sp>
          <p:nvSpPr>
            <p:cNvPr id="581" name="Testo"/>
            <p:cNvSpPr txBox="1"/>
            <p:nvPr/>
          </p:nvSpPr>
          <p:spPr>
            <a:xfrm>
              <a:off x="1243871" y="4270773"/>
              <a:ext cx="1649612" cy="7594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/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sSub>
                      <m:e>
                        <m:r>
                          <a:rPr xmlns:a="http://schemas.openxmlformats.org/drawingml/2006/main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ϵ</m:t>
                        </m:r>
                      </m:e>
                      <m:sub>
                        <m:r>
                          <a:rPr xmlns:a="http://schemas.openxmlformats.org/drawingml/2006/main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xmlns:a="http://schemas.openxmlformats.org/drawingml/2006/main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m:oMathPara>
              </a14:m>
            </a:p>
          </p:txBody>
        </p:sp>
        <p:sp>
          <p:nvSpPr>
            <p:cNvPr id="582" name="Testo"/>
            <p:cNvSpPr txBox="1"/>
            <p:nvPr/>
          </p:nvSpPr>
          <p:spPr>
            <a:xfrm>
              <a:off x="2219166" y="2363842"/>
              <a:ext cx="1792342" cy="7594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/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sSub>
                      <m:e>
                        <m:r>
                          <a:rPr xmlns:a="http://schemas.openxmlformats.org/drawingml/2006/main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ϵ</m:t>
                        </m:r>
                      </m:e>
                      <m:sub>
                        <m:r>
                          <a:rPr xmlns:a="http://schemas.openxmlformats.org/drawingml/2006/main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xmlns:a="http://schemas.openxmlformats.org/drawingml/2006/main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≫</m:t>
                    </m:r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m:oMathPara>
              </a14:m>
            </a:p>
          </p:txBody>
        </p:sp>
        <p:sp>
          <p:nvSpPr>
            <p:cNvPr id="583" name="Testo"/>
            <p:cNvSpPr txBox="1"/>
            <p:nvPr/>
          </p:nvSpPr>
          <p:spPr>
            <a:xfrm>
              <a:off x="4579860" y="1092555"/>
              <a:ext cx="715054" cy="7594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/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sSub>
                      <m:e>
                        <m:r>
                          <a:rPr xmlns:a="http://schemas.openxmlformats.org/drawingml/2006/main" sz="4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ϵ</m:t>
                        </m:r>
                      </m:e>
                      <m:sub>
                        <m:r>
                          <a:rPr xmlns:a="http://schemas.openxmlformats.org/drawingml/2006/main" sz="4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xmlns:a="http://schemas.openxmlformats.org/drawingml/2006/main" sz="4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</m:oMath>
                </m:oMathPara>
              </a14:m>
            </a:p>
          </p:txBody>
        </p:sp>
        <p:sp>
          <p:nvSpPr>
            <p:cNvPr id="584" name="In principle…"/>
            <p:cNvSpPr txBox="1"/>
            <p:nvPr/>
          </p:nvSpPr>
          <p:spPr>
            <a:xfrm>
              <a:off x="5106009" y="4755499"/>
              <a:ext cx="6285294" cy="1727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defRPr b="1"/>
              </a:pPr>
              <a:r>
                <a:t>In principle </a:t>
              </a:r>
            </a:p>
            <a:p>
              <a:pPr algn="ctr">
                <a:defRPr b="1"/>
              </a:pPr>
              <a:r>
                <a:t>all layers could be emulated !</a:t>
              </a:r>
            </a:p>
          </p:txBody>
        </p:sp>
        <p:sp>
          <p:nvSpPr>
            <p:cNvPr id="585" name="dipolar superfluids"/>
            <p:cNvSpPr txBox="1"/>
            <p:nvPr/>
          </p:nvSpPr>
          <p:spPr>
            <a:xfrm>
              <a:off x="5368470" y="0"/>
              <a:ext cx="4072129" cy="11809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/>
              </a:lvl1pPr>
            </a:lstStyle>
            <a:p>
              <a:pPr/>
              <a:r>
                <a:t>dipolar superfluids</a:t>
              </a:r>
            </a:p>
          </p:txBody>
        </p:sp>
      </p:grpSp>
      <p:sp>
        <p:nvSpPr>
          <p:cNvPr id="587" name="CustomShape 1"/>
          <p:cNvSpPr txBox="1"/>
          <p:nvPr/>
        </p:nvSpPr>
        <p:spPr>
          <a:xfrm>
            <a:off x="327065" y="207540"/>
            <a:ext cx="1285996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2214242">
              <a:defRPr b="1" spc="-1" sz="6000">
                <a:solidFill>
                  <a:srgbClr val="FF2600"/>
                </a:solidFill>
                <a:latin typeface="TeX Gyre Bonum Math"/>
                <a:ea typeface="TeX Gyre Bonum Math"/>
                <a:cs typeface="TeX Gyre Bonum Math"/>
                <a:sym typeface="TeX Gyre Bonum Math"/>
              </a:defRPr>
            </a:lvl1pPr>
          </a:lstStyle>
          <a:p>
            <a:pPr/>
            <a:r>
              <a:t>Neutron star vs dipolar superfluids </a:t>
            </a:r>
          </a:p>
        </p:txBody>
      </p:sp>
      <p:sp>
        <p:nvSpPr>
          <p:cNvPr id="588" name="Testo"/>
          <p:cNvSpPr txBox="1"/>
          <p:nvPr/>
        </p:nvSpPr>
        <p:spPr>
          <a:xfrm>
            <a:off x="13166357" y="1678552"/>
            <a:ext cx="2146738" cy="1278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pPr/>
            <a14:m>
              <m:oMathPara>
                <m:oMathParaPr>
                  <m:jc m:val="center"/>
                </m:oMathParaPr>
                <m:oMath>
                  <m:sSub>
                    <m:e>
                      <m: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ϵ</m:t>
                      </m:r>
                    </m:e>
                    <m:sub>
                      <m: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sub>
                  </m:sSub>
                  <m:r>
                    <a:rPr xmlns:a="http://schemas.openxmlformats.org/drawingml/2006/main" sz="42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xmlns:a="http://schemas.openxmlformats.org/drawingml/2006/main"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xmlns:a="http://schemas.openxmlformats.org/drawingml/2006/main"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</m:num>
                    <m:den>
                      <m:sSub>
                        <m:e>
                          <m:r>
                            <a:rPr xmlns:a="http://schemas.openxmlformats.org/drawingml/2006/main"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xmlns:a="http://schemas.openxmlformats.org/drawingml/2006/main"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</m:den>
                  </m:f>
                </m:oMath>
              </m:oMathPara>
            </a14:m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Numero diapositiva"/>
          <p:cNvSpPr txBox="1"/>
          <p:nvPr>
            <p:ph type="sldNum" sz="quarter" idx="4294967295"/>
          </p:nvPr>
        </p:nvSpPr>
        <p:spPr>
          <a:xfrm>
            <a:off x="11888390" y="13019484"/>
            <a:ext cx="578641" cy="660798"/>
          </a:xfrm>
          <a:prstGeom prst="rect">
            <a:avLst/>
          </a:prstGeom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642937">
              <a:defRPr sz="32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91" name="Testo"/>
          <p:cNvSpPr/>
          <p:nvPr/>
        </p:nvSpPr>
        <p:spPr>
          <a:xfrm>
            <a:off x="9123812" y="9979859"/>
            <a:ext cx="8910786" cy="1196579"/>
          </a:xfrm>
          <a:prstGeom prst="rect">
            <a:avLst/>
          </a:prstGeom>
          <a:ln w="12700">
            <a:miter lim="400000"/>
          </a:ln>
        </p:spPr>
        <p:txBody>
          <a:bodyPr wrap="none" lIns="53578" tIns="53578" rIns="53578" bIns="53578" anchor="ctr">
            <a:spAutoFit/>
          </a:bodyPr>
          <a:lstStyle/>
          <a:p>
            <a:pPr defTabSz="642937">
              <a:lnSpc>
                <a:spcPct val="80000"/>
              </a:lnSpc>
              <a:defRPr b="1" i="1" spc="-154" sz="64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592" name="Particularly relevant for glitches: inner crust provides the pinning of superfluid vortices"/>
          <p:cNvSpPr txBox="1"/>
          <p:nvPr/>
        </p:nvSpPr>
        <p:spPr>
          <a:xfrm>
            <a:off x="921548" y="1684984"/>
            <a:ext cx="18411699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Particularly relevant for glitches: inner crust provides the pinning of superfluid vortices</a:t>
            </a:r>
          </a:p>
        </p:txBody>
      </p:sp>
      <p:pic>
        <p:nvPicPr>
          <p:cNvPr id="593" name="profiles.pdf" descr="profile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4801" y="2338345"/>
            <a:ext cx="21200025" cy="11925015"/>
          </a:xfrm>
          <a:prstGeom prst="rect">
            <a:avLst/>
          </a:prstGeom>
          <a:ln w="12700">
            <a:miter lim="400000"/>
          </a:ln>
        </p:spPr>
      </p:pic>
      <p:sp>
        <p:nvSpPr>
          <p:cNvPr id="594" name="Linea"/>
          <p:cNvSpPr/>
          <p:nvPr/>
        </p:nvSpPr>
        <p:spPr>
          <a:xfrm flipV="1">
            <a:off x="14664518" y="4175375"/>
            <a:ext cx="3391948" cy="8236448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5E5E5E"/>
                </a:solidFill>
              </a:defRPr>
            </a:pPr>
          </a:p>
        </p:txBody>
      </p:sp>
      <p:sp>
        <p:nvSpPr>
          <p:cNvPr id="595" name="Testo"/>
          <p:cNvSpPr txBox="1"/>
          <p:nvPr/>
        </p:nvSpPr>
        <p:spPr>
          <a:xfrm>
            <a:off x="16292595" y="8864097"/>
            <a:ext cx="1649613" cy="759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pPr/>
            <a14:m>
              <m:oMathPara>
                <m:oMathParaPr>
                  <m:jc m:val="center"/>
                </m:oMathParaPr>
                <m:oMath>
                  <m:sSub>
                    <m:e>
                      <m:r>
                        <a:rPr xmlns:a="http://schemas.openxmlformats.org/drawingml/2006/main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ϵ</m:t>
                      </m:r>
                    </m:e>
                    <m:sub>
                      <m:r>
                        <a:rPr xmlns:a="http://schemas.openxmlformats.org/drawingml/2006/main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sub>
                  </m:sSub>
                  <m:r>
                    <a:rPr xmlns:a="http://schemas.openxmlformats.org/drawingml/2006/main" sz="4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∼</m:t>
                  </m:r>
                  <m:r>
                    <a:rPr xmlns:a="http://schemas.openxmlformats.org/drawingml/2006/main" sz="4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</m:oMath>
              </m:oMathPara>
            </a14:m>
          </a:p>
        </p:txBody>
      </p:sp>
      <p:sp>
        <p:nvSpPr>
          <p:cNvPr id="596" name="Testo"/>
          <p:cNvSpPr txBox="1"/>
          <p:nvPr/>
        </p:nvSpPr>
        <p:spPr>
          <a:xfrm>
            <a:off x="17637286" y="5284469"/>
            <a:ext cx="1792341" cy="759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pPr/>
            <a14:m>
              <m:oMathPara>
                <m:oMathParaPr>
                  <m:jc m:val="center"/>
                </m:oMathParaPr>
                <m:oMath>
                  <m:sSub>
                    <m:e>
                      <m:r>
                        <a:rPr xmlns:a="http://schemas.openxmlformats.org/drawingml/2006/main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ϵ</m:t>
                      </m:r>
                    </m:e>
                    <m:sub>
                      <m:r>
                        <a:rPr xmlns:a="http://schemas.openxmlformats.org/drawingml/2006/main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sub>
                  </m:sSub>
                  <m:r>
                    <a:rPr xmlns:a="http://schemas.openxmlformats.org/drawingml/2006/main" sz="4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≫</m:t>
                  </m:r>
                  <m:r>
                    <a:rPr xmlns:a="http://schemas.openxmlformats.org/drawingml/2006/main" sz="4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</m:oMath>
              </m:oMathPara>
            </a14:m>
          </a:p>
        </p:txBody>
      </p:sp>
      <p:sp>
        <p:nvSpPr>
          <p:cNvPr id="597" name="Testo"/>
          <p:cNvSpPr txBox="1"/>
          <p:nvPr/>
        </p:nvSpPr>
        <p:spPr>
          <a:xfrm>
            <a:off x="18392611" y="3546239"/>
            <a:ext cx="715054" cy="759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pPr/>
            <a14:m>
              <m:oMathPara>
                <m:oMathParaPr>
                  <m:jc m:val="center"/>
                </m:oMathParaPr>
                <m:oMath>
                  <m:sSub>
                    <m:e>
                      <m: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ϵ</m:t>
                      </m:r>
                    </m:e>
                    <m:sub>
                      <m: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sub>
                  </m:sSub>
                </m:oMath>
              </m:oMathPara>
            </a14:m>
          </a:p>
        </p:txBody>
      </p:sp>
      <p:sp>
        <p:nvSpPr>
          <p:cNvPr id="598" name="J. W. Negele and D. Vautherin, Nucl. Phys. A207, 298 (1973)"/>
          <p:cNvSpPr txBox="1"/>
          <p:nvPr/>
        </p:nvSpPr>
        <p:spPr>
          <a:xfrm>
            <a:off x="3958513" y="12696938"/>
            <a:ext cx="13434373" cy="95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200"/>
            </a:pPr>
            <a:r>
              <a:t>J. W. Negele and D. Vautherin, </a:t>
            </a:r>
            <a:r>
              <a:rPr i="1">
                <a:solidFill>
                  <a:srgbClr val="0433FF"/>
                </a:solidFill>
              </a:rPr>
              <a:t>Nucl. Phys. A207, 298 (1973) </a:t>
            </a:r>
          </a:p>
        </p:txBody>
      </p:sp>
      <p:sp>
        <p:nvSpPr>
          <p:cNvPr id="599" name="Inner crust"/>
          <p:cNvSpPr/>
          <p:nvPr/>
        </p:nvSpPr>
        <p:spPr>
          <a:xfrm>
            <a:off x="394807" y="-172852"/>
            <a:ext cx="5625704" cy="1625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i="1" sz="64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Inner crust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Raggruppa" descr="Raggruppa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046" y="3347463"/>
            <a:ext cx="23679951" cy="7315592"/>
          </a:xfrm>
          <a:prstGeom prst="rect">
            <a:avLst/>
          </a:prstGeom>
          <a:ln w="12700">
            <a:miter lim="400000"/>
          </a:ln>
        </p:spPr>
      </p:pic>
      <p:sp>
        <p:nvSpPr>
          <p:cNvPr id="602" name="Poli, Bland, White, Mark, Ferlaino, Trabucco, MM…"/>
          <p:cNvSpPr txBox="1"/>
          <p:nvPr/>
        </p:nvSpPr>
        <p:spPr>
          <a:xfrm>
            <a:off x="15815400" y="12281641"/>
            <a:ext cx="7294170" cy="1311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i="1" sz="2600"/>
            </a:pPr>
            <a:r>
              <a:t>Poli, Bland, White, Mark, Ferlaino, Trabucco, MM</a:t>
            </a:r>
          </a:p>
          <a:p>
            <a:pPr algn="ctr">
              <a:defRPr b="1" i="1" sz="2600">
                <a:solidFill>
                  <a:srgbClr val="0433FF"/>
                </a:solidFill>
              </a:defRPr>
            </a:pPr>
            <a:r>
              <a:t>Phys.Rev.Lett. 131 (2023) 22, 223401</a:t>
            </a:r>
          </a:p>
        </p:txBody>
      </p:sp>
      <p:sp>
        <p:nvSpPr>
          <p:cNvPr id="603" name="Neutron Star inner crust"/>
          <p:cNvSpPr txBox="1"/>
          <p:nvPr/>
        </p:nvSpPr>
        <p:spPr>
          <a:xfrm>
            <a:off x="5039990" y="2056020"/>
            <a:ext cx="5948681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b="1" sz="4000"/>
            </a:lvl1pPr>
          </a:lstStyle>
          <a:p>
            <a:pPr/>
            <a:r>
              <a:t>Neutron Star inner crust</a:t>
            </a:r>
          </a:p>
        </p:txBody>
      </p:sp>
      <p:sp>
        <p:nvSpPr>
          <p:cNvPr id="604" name="Dipolar Supersolid"/>
          <p:cNvSpPr txBox="1"/>
          <p:nvPr/>
        </p:nvSpPr>
        <p:spPr>
          <a:xfrm>
            <a:off x="18198986" y="2056020"/>
            <a:ext cx="4590289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b="1" sz="4000"/>
            </a:lvl1pPr>
          </a:lstStyle>
          <a:p>
            <a:pPr/>
            <a:r>
              <a:t>Dipolar Supersolid</a:t>
            </a:r>
          </a:p>
        </p:txBody>
      </p:sp>
      <p:sp>
        <p:nvSpPr>
          <p:cNvPr id="605" name="Testo"/>
          <p:cNvSpPr txBox="1"/>
          <p:nvPr/>
        </p:nvSpPr>
        <p:spPr>
          <a:xfrm>
            <a:off x="17535724" y="10700402"/>
            <a:ext cx="1649613" cy="759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pPr/>
            <a14:m>
              <m:oMathPara>
                <m:oMathParaPr>
                  <m:jc m:val="center"/>
                </m:oMathParaPr>
                <m:oMath>
                  <m:sSub>
                    <m:e>
                      <m:r>
                        <a:rPr xmlns:a="http://schemas.openxmlformats.org/drawingml/2006/main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ϵ</m:t>
                      </m:r>
                    </m:e>
                    <m:sub>
                      <m:r>
                        <a:rPr xmlns:a="http://schemas.openxmlformats.org/drawingml/2006/main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sub>
                  </m:sSub>
                  <m:r>
                    <a:rPr xmlns:a="http://schemas.openxmlformats.org/drawingml/2006/main" sz="4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∼</m:t>
                  </m:r>
                  <m:r>
                    <a:rPr xmlns:a="http://schemas.openxmlformats.org/drawingml/2006/main" sz="4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</m:oMath>
              </m:oMathPara>
            </a14:m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Testo"/>
          <p:cNvSpPr/>
          <p:nvPr/>
        </p:nvSpPr>
        <p:spPr>
          <a:xfrm>
            <a:off x="2970983" y="6152554"/>
            <a:ext cx="18430876" cy="1428751"/>
          </a:xfrm>
          <a:prstGeom prst="rect">
            <a:avLst/>
          </a:prstGeom>
          <a:ln w="12700">
            <a:miter lim="400000"/>
          </a:ln>
        </p:spPr>
        <p:txBody>
          <a:bodyPr lIns="71437" tIns="71437" rIns="71437" bIns="71437" anchor="ctr">
            <a:spAutoFit/>
          </a:bodyPr>
          <a:lstStyle/>
          <a:p>
            <a:pPr lvl="1" indent="342900" algn="ctr" defTabSz="821531">
              <a:defRPr b="1" i="1" sz="8400">
                <a:solidFill>
                  <a:srgbClr val="FF26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</a:p>
        </p:txBody>
      </p:sp>
      <p:sp>
        <p:nvSpPr>
          <p:cNvPr id="608" name="Numero diapositiva"/>
          <p:cNvSpPr txBox="1"/>
          <p:nvPr>
            <p:ph type="sldNum" sz="quarter" idx="4294967295"/>
          </p:nvPr>
        </p:nvSpPr>
        <p:spPr>
          <a:xfrm>
            <a:off x="11888390" y="13019484"/>
            <a:ext cx="578641" cy="660798"/>
          </a:xfrm>
          <a:prstGeom prst="rect">
            <a:avLst/>
          </a:prstGeom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642937">
              <a:defRPr sz="32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09" name="Emulating neutron star glitches"/>
          <p:cNvSpPr txBox="1"/>
          <p:nvPr/>
        </p:nvSpPr>
        <p:spPr>
          <a:xfrm>
            <a:off x="4438960" y="4947971"/>
            <a:ext cx="15506080" cy="1539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indent="342900" algn="ctr" defTabSz="821531">
              <a:defRPr b="1" i="1" sz="84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Emulating neutron star glitches</a:t>
            </a:r>
          </a:p>
        </p:txBody>
      </p:sp>
      <p:sp>
        <p:nvSpPr>
          <p:cNvPr id="610" name="Testo"/>
          <p:cNvSpPr/>
          <p:nvPr/>
        </p:nvSpPr>
        <p:spPr>
          <a:xfrm>
            <a:off x="7218812" y="9979859"/>
            <a:ext cx="8910786" cy="1196579"/>
          </a:xfrm>
          <a:prstGeom prst="rect">
            <a:avLst/>
          </a:prstGeom>
          <a:ln w="12700">
            <a:miter lim="400000"/>
          </a:ln>
        </p:spPr>
        <p:txBody>
          <a:bodyPr wrap="none" lIns="53578" tIns="53578" rIns="53578" bIns="53578" anchor="ctr">
            <a:spAutoFit/>
          </a:bodyPr>
          <a:lstStyle/>
          <a:p>
            <a:pPr defTabSz="642937">
              <a:lnSpc>
                <a:spcPct val="80000"/>
              </a:lnSpc>
              <a:defRPr b="1" i="1" spc="-154" sz="64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litches"/>
          <p:cNvSpPr txBox="1"/>
          <p:nvPr>
            <p:ph type="title"/>
          </p:nvPr>
        </p:nvSpPr>
        <p:spPr>
          <a:xfrm>
            <a:off x="512921" y="-888309"/>
            <a:ext cx="4822032" cy="2803923"/>
          </a:xfrm>
          <a:prstGeom prst="rect">
            <a:avLst/>
          </a:prstGeom>
        </p:spPr>
        <p:txBody>
          <a:bodyPr/>
          <a:lstStyle>
            <a:lvl1pPr algn="l">
              <a:defRPr b="1" spc="-154" sz="64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Glitches</a:t>
            </a:r>
          </a:p>
        </p:txBody>
      </p:sp>
      <p:grpSp>
        <p:nvGrpSpPr>
          <p:cNvPr id="616" name="Raggruppa"/>
          <p:cNvGrpSpPr/>
          <p:nvPr/>
        </p:nvGrpSpPr>
        <p:grpSpPr>
          <a:xfrm>
            <a:off x="1529953" y="11179968"/>
            <a:ext cx="18295806" cy="1803798"/>
            <a:chOff x="0" y="0"/>
            <a:chExt cx="18295805" cy="1803796"/>
          </a:xfrm>
        </p:grpSpPr>
        <p:sp>
          <p:nvSpPr>
            <p:cNvPr id="613" name="Superfluid vortices…"/>
            <p:cNvSpPr/>
            <p:nvPr/>
          </p:nvSpPr>
          <p:spPr>
            <a:xfrm>
              <a:off x="7437305" y="330001"/>
              <a:ext cx="10858501" cy="10723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3578" tIns="53578" rIns="53578" bIns="53578" numCol="1" anchor="ctr">
              <a:spAutoFit/>
            </a:bodyPr>
            <a:lstStyle/>
            <a:p>
              <a:pPr defTabSz="821531">
                <a:buSzPct val="100000"/>
                <a:buBlip>
                  <a:blip r:embed="rId3"/>
                </a:buBlip>
                <a:defRPr b="1" sz="4600">
                  <a:latin typeface="Cochin"/>
                  <a:ea typeface="Cochin"/>
                  <a:cs typeface="Cochin"/>
                  <a:sym typeface="Cochin"/>
                </a:defRPr>
              </a:pPr>
              <a:r>
                <a:rPr sz="3200">
                  <a:solidFill>
                    <a:srgbClr val="FF2600"/>
                  </a:solidFill>
                  <a:latin typeface="Helvetica"/>
                  <a:ea typeface="Helvetica"/>
                  <a:cs typeface="Helvetica"/>
                  <a:sym typeface="Helvetica"/>
                </a:rPr>
                <a:t> Superfluid vortices</a:t>
              </a:r>
              <a:endParaRPr sz="3200">
                <a:latin typeface="Helvetica"/>
                <a:ea typeface="Helvetica"/>
                <a:cs typeface="Helvetica"/>
                <a:sym typeface="Helvetica"/>
              </a:endParaRPr>
            </a:p>
            <a:p>
              <a:pPr defTabSz="821531">
                <a:buSzPct val="100000"/>
                <a:buBlip>
                  <a:blip r:embed="rId3"/>
                </a:buBlip>
                <a:defRPr b="1" sz="4600">
                  <a:latin typeface="Cochin"/>
                  <a:ea typeface="Cochin"/>
                  <a:cs typeface="Cochin"/>
                  <a:sym typeface="Cochin"/>
                </a:defRPr>
              </a:pPr>
              <a:r>
                <a:rPr sz="3200">
                  <a:solidFill>
                    <a:srgbClr val="FF2600"/>
                  </a:solidFill>
                  <a:latin typeface="Helvetica"/>
                  <a:ea typeface="Helvetica"/>
                  <a:cs typeface="Helvetica"/>
                  <a:sym typeface="Helvetica"/>
                </a:rPr>
                <a:t> A structure where vortices are pinned</a:t>
              </a:r>
              <a:r>
                <a:rPr sz="3200">
                  <a:latin typeface="Helvetica"/>
                  <a:ea typeface="Helvetica"/>
                  <a:cs typeface="Helvetica"/>
                  <a:sym typeface="Helvetica"/>
                </a:rPr>
                <a:t> </a:t>
              </a:r>
            </a:p>
          </p:txBody>
        </p:sp>
        <p:sp>
          <p:nvSpPr>
            <p:cNvPr id="614" name="One needs:"/>
            <p:cNvSpPr/>
            <p:nvPr/>
          </p:nvSpPr>
          <p:spPr>
            <a:xfrm>
              <a:off x="0" y="440332"/>
              <a:ext cx="10394157" cy="780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3578" tIns="53578" rIns="53578" bIns="53578" numCol="1" anchor="ctr">
              <a:spAutoFit/>
            </a:bodyPr>
            <a:lstStyle>
              <a:lvl1pPr algn="ctr" defTabSz="821531">
                <a:defRPr sz="4600">
                  <a:solidFill>
                    <a:srgbClr val="0433FF"/>
                  </a:solidFill>
                  <a:latin typeface="Cochin"/>
                  <a:ea typeface="Cochin"/>
                  <a:cs typeface="Cochin"/>
                  <a:sym typeface="Cochin"/>
                </a:defRPr>
              </a:lvl1pPr>
            </a:lstStyle>
            <a:p>
              <a:pPr/>
              <a:r>
                <a:t>One needs:</a:t>
              </a:r>
            </a:p>
          </p:txBody>
        </p:sp>
        <p:sp>
          <p:nvSpPr>
            <p:cNvPr id="615" name="Rettangolo"/>
            <p:cNvSpPr/>
            <p:nvPr/>
          </p:nvSpPr>
          <p:spPr>
            <a:xfrm>
              <a:off x="3482578" y="0"/>
              <a:ext cx="14180344" cy="1803797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>
              <a:outerShdw sx="100000" sy="100000" kx="0" ky="0" algn="b" rotWithShape="0" blurRad="12700" dist="12700" dir="2700000">
                <a:srgbClr val="FFFFFF"/>
              </a:outerShdw>
            </a:effectLst>
          </p:spPr>
          <p:txBody>
            <a:bodyPr wrap="square" lIns="53578" tIns="53578" rIns="53578" bIns="53578" numCol="1" anchor="ctr">
              <a:noAutofit/>
            </a:bodyPr>
            <a:lstStyle/>
            <a:p>
              <a:pPr algn="ctr" defTabSz="821531">
                <a:defRPr sz="5200">
                  <a:solidFill>
                    <a:srgbClr val="19242B"/>
                  </a:solidFill>
                  <a:effectLst>
                    <a:outerShdw sx="100000" sy="100000" kx="0" ky="0" algn="b" rotWithShape="0" blurRad="12700" dist="12700" dir="2700000">
                      <a:srgbClr val="FFFFFF"/>
                    </a:outerShdw>
                  </a:effectLst>
                  <a:latin typeface="Cochin"/>
                  <a:ea typeface="Cochin"/>
                  <a:cs typeface="Cochin"/>
                  <a:sym typeface="Cochin"/>
                </a:defRPr>
              </a:pPr>
            </a:p>
          </p:txBody>
        </p:sp>
      </p:grpSp>
      <p:sp>
        <p:nvSpPr>
          <p:cNvPr id="617" name="relaxation"/>
          <p:cNvSpPr/>
          <p:nvPr/>
        </p:nvSpPr>
        <p:spPr>
          <a:xfrm>
            <a:off x="15434901" y="2457244"/>
            <a:ext cx="3418948" cy="1069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 algn="ctr" defTabSz="821531">
              <a:defRPr sz="4200">
                <a:solidFill>
                  <a:srgbClr val="FF2600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relaxation</a:t>
            </a:r>
          </a:p>
        </p:txBody>
      </p:sp>
      <p:sp>
        <p:nvSpPr>
          <p:cNvPr id="618" name="Linea"/>
          <p:cNvSpPr/>
          <p:nvPr/>
        </p:nvSpPr>
        <p:spPr>
          <a:xfrm flipH="1">
            <a:off x="8322770" y="3450016"/>
            <a:ext cx="2722634" cy="863913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pPr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19" name="steady state"/>
          <p:cNvSpPr/>
          <p:nvPr/>
        </p:nvSpPr>
        <p:spPr>
          <a:xfrm>
            <a:off x="5214776" y="4224338"/>
            <a:ext cx="3947502" cy="1069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 algn="ctr" defTabSz="821531">
              <a:defRPr sz="4200">
                <a:solidFill>
                  <a:srgbClr val="FF2600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steady state</a:t>
            </a:r>
          </a:p>
        </p:txBody>
      </p:sp>
      <p:sp>
        <p:nvSpPr>
          <p:cNvPr id="620" name="spin-up"/>
          <p:cNvSpPr/>
          <p:nvPr/>
        </p:nvSpPr>
        <p:spPr>
          <a:xfrm>
            <a:off x="11574008" y="4590846"/>
            <a:ext cx="2622208" cy="1069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 algn="ctr" defTabSz="821531">
              <a:defRPr sz="4200">
                <a:solidFill>
                  <a:srgbClr val="FF2600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spin-up</a:t>
            </a:r>
          </a:p>
        </p:txBody>
      </p:sp>
      <p:sp>
        <p:nvSpPr>
          <p:cNvPr id="621" name="Linea"/>
          <p:cNvSpPr/>
          <p:nvPr/>
        </p:nvSpPr>
        <p:spPr>
          <a:xfrm>
            <a:off x="12589974" y="3266762"/>
            <a:ext cx="340330" cy="1466034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pPr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22" name="Linea"/>
          <p:cNvSpPr/>
          <p:nvPr/>
        </p:nvSpPr>
        <p:spPr>
          <a:xfrm flipV="1">
            <a:off x="14455431" y="3151350"/>
            <a:ext cx="1314916" cy="982565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pPr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23" name="Linea"/>
          <p:cNvSpPr/>
          <p:nvPr/>
        </p:nvSpPr>
        <p:spPr>
          <a:xfrm flipH="1">
            <a:off x="9317578" y="727383"/>
            <a:ext cx="1" cy="5419088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pPr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24" name="Linea"/>
          <p:cNvSpPr/>
          <p:nvPr/>
        </p:nvSpPr>
        <p:spPr>
          <a:xfrm flipH="1">
            <a:off x="9291399" y="6198828"/>
            <a:ext cx="706837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pPr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25" name="Linea"/>
          <p:cNvSpPr/>
          <p:nvPr/>
        </p:nvSpPr>
        <p:spPr>
          <a:xfrm>
            <a:off x="9343757" y="2874075"/>
            <a:ext cx="2958247" cy="968630"/>
          </a:xfrm>
          <a:prstGeom prst="line">
            <a:avLst/>
          </a:prstGeom>
          <a:ln w="25400">
            <a:solidFill>
              <a:srgbClr val="0433FF"/>
            </a:solidFill>
            <a:miter lim="400000"/>
          </a:ln>
        </p:spPr>
        <p:txBody>
          <a:bodyPr lIns="71437" tIns="71437" rIns="71437" bIns="71437" anchor="ctr"/>
          <a:lstStyle/>
          <a:p>
            <a:pPr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26" name="Linea"/>
          <p:cNvSpPr/>
          <p:nvPr/>
        </p:nvSpPr>
        <p:spPr>
          <a:xfrm flipV="1">
            <a:off x="12328182" y="2193416"/>
            <a:ext cx="157076" cy="1596930"/>
          </a:xfrm>
          <a:prstGeom prst="line">
            <a:avLst/>
          </a:prstGeom>
          <a:ln w="25400">
            <a:solidFill>
              <a:srgbClr val="0433FF"/>
            </a:solidFill>
            <a:miter lim="400000"/>
          </a:ln>
        </p:spPr>
        <p:txBody>
          <a:bodyPr lIns="71437" tIns="71437" rIns="71437" bIns="71437" anchor="ctr"/>
          <a:lstStyle/>
          <a:p>
            <a:pPr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27" name="Linea"/>
          <p:cNvSpPr/>
          <p:nvPr/>
        </p:nvSpPr>
        <p:spPr>
          <a:xfrm>
            <a:off x="12459078" y="2193416"/>
            <a:ext cx="2748813" cy="2617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473" y="1241"/>
                  <a:pt x="1430" y="5132"/>
                  <a:pt x="2836" y="7448"/>
                </a:cubicBezTo>
                <a:cubicBezTo>
                  <a:pt x="4243" y="9765"/>
                  <a:pt x="6355" y="11826"/>
                  <a:pt x="8291" y="13655"/>
                </a:cubicBezTo>
                <a:cubicBezTo>
                  <a:pt x="10227" y="15484"/>
                  <a:pt x="12168" y="17040"/>
                  <a:pt x="14400" y="18372"/>
                </a:cubicBezTo>
                <a:cubicBezTo>
                  <a:pt x="16632" y="19705"/>
                  <a:pt x="20400" y="21062"/>
                  <a:pt x="21600" y="21600"/>
                </a:cubicBezTo>
              </a:path>
            </a:pathLst>
          </a:custGeom>
          <a:ln w="25400">
            <a:solidFill>
              <a:srgbClr val="0433FF"/>
            </a:solidFill>
            <a:miter lim="400000"/>
          </a:ln>
          <a:effectLst>
            <a:outerShdw sx="100000" sy="100000" kx="0" ky="0" algn="b" rotWithShape="0" blurRad="12700" dist="12700" dir="2700000">
              <a:srgbClr val="FFFFFF"/>
            </a:outerShdw>
          </a:effectLst>
        </p:spPr>
        <p:txBody>
          <a:bodyPr lIns="53578" tIns="53578" rIns="53578" bIns="53578" anchor="ctr"/>
          <a:lstStyle/>
          <a:p>
            <a:pPr algn="ctr" defTabSz="821531">
              <a:defRPr sz="5200">
                <a:solidFill>
                  <a:srgbClr val="19242B"/>
                </a:solidFill>
                <a:effectLst>
                  <a:outerShdw sx="100000" sy="100000" kx="0" ky="0" algn="b" rotWithShape="0" blurRad="12700" dist="12700" dir="2700000">
                    <a:srgbClr val="FFFFFF"/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pPr>
          </a:p>
        </p:txBody>
      </p:sp>
      <p:sp>
        <p:nvSpPr>
          <p:cNvPr id="628" name="Linea"/>
          <p:cNvSpPr/>
          <p:nvPr/>
        </p:nvSpPr>
        <p:spPr>
          <a:xfrm>
            <a:off x="12354361" y="3868883"/>
            <a:ext cx="2958246" cy="968630"/>
          </a:xfrm>
          <a:prstGeom prst="line">
            <a:avLst/>
          </a:prstGeom>
          <a:ln w="25400">
            <a:solidFill>
              <a:srgbClr val="0433FF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629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84903" y="477279"/>
            <a:ext cx="579821" cy="680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0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00102" y="6146470"/>
            <a:ext cx="297732" cy="6202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3" name="Raggruppa"/>
          <p:cNvGrpSpPr/>
          <p:nvPr/>
        </p:nvGrpSpPr>
        <p:grpSpPr>
          <a:xfrm>
            <a:off x="1138384" y="7529459"/>
            <a:ext cx="18608002" cy="2514562"/>
            <a:chOff x="0" y="0"/>
            <a:chExt cx="18608000" cy="2514560"/>
          </a:xfrm>
        </p:grpSpPr>
        <p:sp>
          <p:nvSpPr>
            <p:cNvPr id="631" name="Possible mechanism"/>
            <p:cNvSpPr/>
            <p:nvPr/>
          </p:nvSpPr>
          <p:spPr>
            <a:xfrm>
              <a:off x="0" y="0"/>
              <a:ext cx="17877235" cy="7548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3578" tIns="53578" rIns="53578" bIns="53578" numCol="1" anchor="ctr">
              <a:spAutoFit/>
            </a:bodyPr>
            <a:lstStyle/>
            <a:p>
              <a:pPr defTabSz="821531">
                <a:defRPr sz="4600">
                  <a:latin typeface="Cochin"/>
                  <a:ea typeface="Cochin"/>
                  <a:cs typeface="Cochin"/>
                  <a:sym typeface="Cochin"/>
                </a:defRPr>
              </a:pPr>
              <a:r>
                <a:rPr b="1" sz="4400"/>
                <a:t>Possible mechanism</a:t>
              </a:r>
              <a:r>
                <a:rPr sz="4400"/>
                <a:t>   </a:t>
              </a:r>
            </a:p>
          </p:txBody>
        </p:sp>
        <p:sp>
          <p:nvSpPr>
            <p:cNvPr id="632" name="Superfluid vortices are pinned to the lattice of ions…"/>
            <p:cNvSpPr/>
            <p:nvPr/>
          </p:nvSpPr>
          <p:spPr>
            <a:xfrm>
              <a:off x="320000" y="1162804"/>
              <a:ext cx="18288001" cy="13517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3578" tIns="53578" rIns="53578" bIns="53578" numCol="1" anchor="ctr">
              <a:spAutoFit/>
            </a:bodyPr>
            <a:lstStyle/>
            <a:p>
              <a:pPr marL="629708" indent="-629708" defTabSz="821531">
                <a:spcBef>
                  <a:spcPts val="1800"/>
                </a:spcBef>
                <a:buSzPct val="100000"/>
                <a:buAutoNum type="arabicPeriod" startAt="1"/>
                <a:defRPr b="1" sz="3400">
                  <a:latin typeface="Cochin"/>
                  <a:ea typeface="Cochin"/>
                  <a:cs typeface="Cochin"/>
                  <a:sym typeface="Cochin"/>
                </a:defRPr>
              </a:pPr>
              <a:r>
                <a:t> Superfluid vortices are pinned to the lattice of ions </a:t>
              </a:r>
            </a:p>
            <a:p>
              <a:pPr marL="629708" indent="-629708" defTabSz="821531">
                <a:spcBef>
                  <a:spcPts val="1800"/>
                </a:spcBef>
                <a:buSzPct val="100000"/>
                <a:buAutoNum type="arabicPeriod" startAt="1"/>
                <a:defRPr b="1" sz="3400">
                  <a:latin typeface="Cochin"/>
                  <a:ea typeface="Cochin"/>
                  <a:cs typeface="Cochin"/>
                  <a:sym typeface="Cochin"/>
                </a:defRPr>
              </a:pPr>
              <a:r>
                <a:t> Superfluid vortices unpin and transfer  angular momentum to the crust</a:t>
              </a:r>
            </a:p>
          </p:txBody>
        </p:sp>
      </p:grpSp>
      <p:sp>
        <p:nvSpPr>
          <p:cNvPr id="634" name="Numero diapositiva"/>
          <p:cNvSpPr txBox="1"/>
          <p:nvPr>
            <p:ph type="sldNum" sz="quarter" idx="4294967295"/>
          </p:nvPr>
        </p:nvSpPr>
        <p:spPr>
          <a:xfrm>
            <a:off x="12001619" y="13090921"/>
            <a:ext cx="375048" cy="4107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 defTabSz="821531">
              <a:defRPr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6" grpId="2"/>
      <p:bldP build="whole" bldLvl="1" animBg="1" rev="0" advAuto="0" spid="63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4489" y="1063431"/>
            <a:ext cx="18249544" cy="12451567"/>
          </a:xfrm>
          <a:prstGeom prst="rect">
            <a:avLst/>
          </a:prstGeom>
          <a:ln w="12700">
            <a:miter lim="400000"/>
          </a:ln>
        </p:spPr>
      </p:pic>
      <p:sp>
        <p:nvSpPr>
          <p:cNvPr id="639" name="CustomShape 1"/>
          <p:cNvSpPr txBox="1"/>
          <p:nvPr/>
        </p:nvSpPr>
        <p:spPr>
          <a:xfrm>
            <a:off x="122011" y="55550"/>
            <a:ext cx="5182955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2214242">
              <a:defRPr b="1" spc="-1" sz="6000">
                <a:solidFill>
                  <a:srgbClr val="FF2600"/>
                </a:solidFill>
                <a:latin typeface="TeX Gyre Bonum Math"/>
                <a:ea typeface="TeX Gyre Bonum Math"/>
                <a:cs typeface="TeX Gyre Bonum Math"/>
                <a:sym typeface="TeX Gyre Bonum Math"/>
              </a:defRPr>
            </a:lvl1pPr>
          </a:lstStyle>
          <a:p>
            <a:pPr/>
            <a:r>
              <a:t>Supersolids</a:t>
            </a:r>
          </a:p>
        </p:txBody>
      </p:sp>
      <p:sp>
        <p:nvSpPr>
          <p:cNvPr id="640" name="Vortices"/>
          <p:cNvSpPr txBox="1"/>
          <p:nvPr/>
        </p:nvSpPr>
        <p:spPr>
          <a:xfrm>
            <a:off x="18719573" y="1785744"/>
            <a:ext cx="1702944" cy="609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Vortices</a:t>
            </a:r>
          </a:p>
        </p:txBody>
      </p:sp>
      <p:sp>
        <p:nvSpPr>
          <p:cNvPr id="641" name="Linea"/>
          <p:cNvSpPr/>
          <p:nvPr/>
        </p:nvSpPr>
        <p:spPr>
          <a:xfrm flipH="1">
            <a:off x="17241951" y="2510588"/>
            <a:ext cx="1336629" cy="90422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5E5E5E"/>
                </a:solidFill>
              </a:defRPr>
            </a:pPr>
          </a:p>
        </p:txBody>
      </p:sp>
      <p:sp>
        <p:nvSpPr>
          <p:cNvPr id="642" name="AT REST"/>
          <p:cNvSpPr txBox="1"/>
          <p:nvPr/>
        </p:nvSpPr>
        <p:spPr>
          <a:xfrm>
            <a:off x="6506332" y="709820"/>
            <a:ext cx="2203197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b="1" sz="4000"/>
            </a:lvl1pPr>
          </a:lstStyle>
          <a:p>
            <a:pPr/>
            <a:r>
              <a:t>AT REST</a:t>
            </a:r>
          </a:p>
        </p:txBody>
      </p:sp>
      <p:sp>
        <p:nvSpPr>
          <p:cNvPr id="643" name="ROTATING"/>
          <p:cNvSpPr txBox="1"/>
          <p:nvPr/>
        </p:nvSpPr>
        <p:spPr>
          <a:xfrm>
            <a:off x="13870809" y="709820"/>
            <a:ext cx="2663445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b="1" sz="4000"/>
            </a:lvl1pPr>
          </a:lstStyle>
          <a:p>
            <a:pPr/>
            <a:r>
              <a:t>ROTATING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Testo"/>
          <p:cNvSpPr/>
          <p:nvPr/>
        </p:nvSpPr>
        <p:spPr>
          <a:xfrm>
            <a:off x="2970983" y="6152554"/>
            <a:ext cx="18430876" cy="1428751"/>
          </a:xfrm>
          <a:prstGeom prst="rect">
            <a:avLst/>
          </a:prstGeom>
          <a:ln w="12700">
            <a:miter lim="400000"/>
          </a:ln>
        </p:spPr>
        <p:txBody>
          <a:bodyPr lIns="71437" tIns="71437" rIns="71437" bIns="71437" anchor="ctr">
            <a:spAutoFit/>
          </a:bodyPr>
          <a:lstStyle/>
          <a:p>
            <a:pPr lvl="1" indent="342900" algn="ctr" defTabSz="821531">
              <a:defRPr b="1" i="1" sz="8400">
                <a:solidFill>
                  <a:srgbClr val="FF26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</a:p>
        </p:txBody>
      </p:sp>
      <p:sp>
        <p:nvSpPr>
          <p:cNvPr id="646" name="Numero diapositiva"/>
          <p:cNvSpPr txBox="1"/>
          <p:nvPr>
            <p:ph type="sldNum" sz="quarter" idx="4294967295"/>
          </p:nvPr>
        </p:nvSpPr>
        <p:spPr>
          <a:xfrm>
            <a:off x="11888390" y="13019484"/>
            <a:ext cx="578641" cy="660798"/>
          </a:xfrm>
          <a:prstGeom prst="rect">
            <a:avLst/>
          </a:prstGeom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642937">
              <a:defRPr sz="32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47" name="Vortex pinning and evolution"/>
          <p:cNvSpPr txBox="1"/>
          <p:nvPr/>
        </p:nvSpPr>
        <p:spPr>
          <a:xfrm>
            <a:off x="5029658" y="4947971"/>
            <a:ext cx="14324683" cy="1539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indent="342900" algn="ctr" defTabSz="821531">
              <a:defRPr b="1" i="1" sz="84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Vortex pinning and evolution</a:t>
            </a:r>
          </a:p>
        </p:txBody>
      </p:sp>
      <p:sp>
        <p:nvSpPr>
          <p:cNvPr id="648" name="Testo"/>
          <p:cNvSpPr/>
          <p:nvPr/>
        </p:nvSpPr>
        <p:spPr>
          <a:xfrm>
            <a:off x="7218812" y="9979859"/>
            <a:ext cx="8910786" cy="1196579"/>
          </a:xfrm>
          <a:prstGeom prst="rect">
            <a:avLst/>
          </a:prstGeom>
          <a:ln w="12700">
            <a:miter lim="400000"/>
          </a:ln>
        </p:spPr>
        <p:txBody>
          <a:bodyPr wrap="none" lIns="53578" tIns="53578" rIns="53578" bIns="53578" anchor="ctr">
            <a:spAutoFit/>
          </a:bodyPr>
          <a:lstStyle/>
          <a:p>
            <a:pPr defTabSz="642937">
              <a:lnSpc>
                <a:spcPct val="80000"/>
              </a:lnSpc>
              <a:defRPr b="1" i="1" spc="-154" sz="64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CustomShape 2"/>
          <p:cNvSpPr txBox="1"/>
          <p:nvPr/>
        </p:nvSpPr>
        <p:spPr>
          <a:xfrm>
            <a:off x="1221048" y="6114046"/>
            <a:ext cx="4311936" cy="1487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8953" tIns="108953" rIns="108953" bIns="108953">
            <a:spAutoFit/>
          </a:bodyPr>
          <a:lstStyle/>
          <a:p>
            <a:pPr defTabSz="2214242">
              <a:defRPr spc="-2" sz="4200">
                <a:latin typeface="TeX Gyre Bonum Math"/>
                <a:ea typeface="TeX Gyre Bonum Math"/>
                <a:cs typeface="TeX Gyre Bonum Math"/>
                <a:sym typeface="TeX Gyre Bonum Math"/>
              </a:defRPr>
            </a:pPr>
            <a:r>
              <a:t>X = stable</a:t>
            </a:r>
          </a:p>
          <a:p>
            <a:pPr defTabSz="2214242">
              <a:defRPr spc="-2" sz="4200">
                <a:latin typeface="TeX Gyre Bonum Math"/>
                <a:ea typeface="TeX Gyre Bonum Math"/>
                <a:cs typeface="TeX Gyre Bonum Math"/>
                <a:sym typeface="TeX Gyre Bonum Math"/>
              </a:defRPr>
            </a:pPr>
            <a:r>
              <a:t>O= metastable</a:t>
            </a:r>
          </a:p>
        </p:txBody>
      </p:sp>
      <p:pic>
        <p:nvPicPr>
          <p:cNvPr id="651" name="image59.png" descr="image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85519" y="11620041"/>
            <a:ext cx="7728715" cy="509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2" name="image44.png" descr="image4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83476" y="2622657"/>
            <a:ext cx="11328223" cy="8470686"/>
          </a:xfrm>
          <a:prstGeom prst="rect">
            <a:avLst/>
          </a:prstGeom>
          <a:ln w="12700">
            <a:miter lim="400000"/>
          </a:ln>
        </p:spPr>
      </p:pic>
      <p:sp>
        <p:nvSpPr>
          <p:cNvPr id="653" name="CustomShape 1"/>
          <p:cNvSpPr txBox="1"/>
          <p:nvPr/>
        </p:nvSpPr>
        <p:spPr>
          <a:xfrm>
            <a:off x="401411" y="207950"/>
            <a:ext cx="883562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2214242">
              <a:defRPr b="1" spc="-1" sz="6000">
                <a:solidFill>
                  <a:srgbClr val="FF2600"/>
                </a:solidFill>
                <a:latin typeface="TeX Gyre Bonum Math"/>
                <a:ea typeface="TeX Gyre Bonum Math"/>
                <a:cs typeface="TeX Gyre Bonum Math"/>
                <a:sym typeface="TeX Gyre Bonum Math"/>
              </a:defRPr>
            </a:lvl1pPr>
          </a:lstStyle>
          <a:p>
            <a:pPr/>
            <a:r>
              <a:t>Vortex pinning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CustomShape 1"/>
          <p:cNvSpPr txBox="1"/>
          <p:nvPr/>
        </p:nvSpPr>
        <p:spPr>
          <a:xfrm>
            <a:off x="249011" y="80950"/>
            <a:ext cx="883562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2214242">
              <a:defRPr b="1" spc="-1" sz="6000">
                <a:solidFill>
                  <a:srgbClr val="FF2600"/>
                </a:solidFill>
                <a:latin typeface="TeX Gyre Bonum Math"/>
                <a:ea typeface="TeX Gyre Bonum Math"/>
                <a:cs typeface="TeX Gyre Bonum Math"/>
                <a:sym typeface="TeX Gyre Bonum Math"/>
              </a:defRPr>
            </a:lvl1pPr>
          </a:lstStyle>
          <a:p>
            <a:pPr/>
            <a:r>
              <a:t>Vortex streamlines</a:t>
            </a:r>
          </a:p>
        </p:txBody>
      </p:sp>
      <p:pic>
        <p:nvPicPr>
          <p:cNvPr id="656" name="triangle_stramlines_bril.pdf" descr="triangle_stramlines_bril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223" y="2193010"/>
            <a:ext cx="9310694" cy="9258967"/>
          </a:xfrm>
          <a:prstGeom prst="rect">
            <a:avLst/>
          </a:prstGeom>
          <a:ln w="12700">
            <a:miter lim="400000"/>
          </a:ln>
        </p:spPr>
      </p:pic>
      <p:sp>
        <p:nvSpPr>
          <p:cNvPr id="657" name="Without dissipation"/>
          <p:cNvSpPr txBox="1"/>
          <p:nvPr/>
        </p:nvSpPr>
        <p:spPr>
          <a:xfrm>
            <a:off x="3221894" y="1276777"/>
            <a:ext cx="4195256" cy="63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Without dissipation</a:t>
            </a:r>
          </a:p>
        </p:txBody>
      </p:sp>
      <p:sp>
        <p:nvSpPr>
          <p:cNvPr id="658" name="MM et al. Few Body Syst. 65 (2024) 81"/>
          <p:cNvSpPr txBox="1"/>
          <p:nvPr/>
        </p:nvSpPr>
        <p:spPr>
          <a:xfrm>
            <a:off x="18161215" y="12501589"/>
            <a:ext cx="6022900" cy="904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 sz="2600">
                <a:solidFill>
                  <a:srgbClr val="0433FF"/>
                </a:solidFill>
              </a:defRPr>
            </a:lvl1pPr>
          </a:lstStyle>
          <a:p>
            <a:pPr/>
            <a:r>
              <a:t>MM et al. Few Body Syst. 65 (2024) 81</a:t>
            </a:r>
          </a:p>
        </p:txBody>
      </p:sp>
      <p:sp>
        <p:nvSpPr>
          <p:cNvPr id="659" name="Testo"/>
          <p:cNvSpPr txBox="1"/>
          <p:nvPr/>
        </p:nvSpPr>
        <p:spPr>
          <a:xfrm>
            <a:off x="1824894" y="11733403"/>
            <a:ext cx="10968260" cy="1269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m:rPr>
                          <m:sty m:val="b"/>
                        </m:rP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e>
                    <m:sub>
                      <m: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sub>
                  </m:sSub>
                  <m:r>
                    <a:rPr xmlns:a="http://schemas.openxmlformats.org/drawingml/2006/main" sz="42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≃</m:t>
                  </m:r>
                  <m:r>
                    <a:rPr xmlns:a="http://schemas.openxmlformats.org/drawingml/2006/main" sz="42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f>
                    <m:fPr>
                      <m:ctrlP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ℏ</m:t>
                      </m:r>
                    </m:num>
                    <m:den>
                      <m: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den>
                  </m:f>
                  <m:d>
                    <m:dPr>
                      <m:ctrlP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begChr m:val="{"/>
                      <m:endChr m:val="}"/>
                    </m:dPr>
                    <m:e>
                      <m: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m:rPr>
                          <m:sty m:val="p"/>
                        </m:rP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rad>
                        <m:radPr>
                          <m:ctrlPr>
                            <a:rPr xmlns:a="http://schemas.openxmlformats.org/drawingml/2006/main"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r>
                            <a:rPr xmlns:a="http://schemas.openxmlformats.org/drawingml/2006/main"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ρ</m:t>
                          </m:r>
                        </m:e>
                      </m:rad>
                      <m: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limUpp>
                        <m:e>
                          <m:r>
                            <m:rPr>
                              <m:sty m:val="b"/>
                            </m:rPr>
                            <a:rPr xmlns:a="http://schemas.openxmlformats.org/drawingml/2006/main"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lim>
                          <m:r>
                            <a:rPr xmlns:a="http://schemas.openxmlformats.org/drawingml/2006/main"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̂</m:t>
                          </m:r>
                        </m:lim>
                      </m:limUpp>
                      <m: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m:rPr>
                          <m:sty m:val="p"/>
                        </m:rP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rad>
                        <m:radPr>
                          <m:ctrlPr>
                            <a:rPr xmlns:a="http://schemas.openxmlformats.org/drawingml/2006/main"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r>
                            <a:rPr xmlns:a="http://schemas.openxmlformats.org/drawingml/2006/main"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ρ</m:t>
                          </m:r>
                        </m:e>
                      </m:rad>
                    </m:e>
                  </m:d>
                  <m:r>
                    <a:rPr xmlns:a="http://schemas.openxmlformats.org/drawingml/2006/main" sz="42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m:rPr>
                          <m:sty m:val="b"/>
                        </m:rP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e>
                    <m:sub>
                      <m: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⊥</m:t>
                      </m:r>
                    </m:sub>
                  </m:sSub>
                  <m:r>
                    <a:rPr xmlns:a="http://schemas.openxmlformats.org/drawingml/2006/main" sz="42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sSub>
                    <m:e>
                      <m:r>
                        <m:rPr>
                          <m:sty m:val="b"/>
                        </m:rP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e>
                    <m:sub>
                      <m: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∥</m:t>
                      </m:r>
                    </m:sub>
                  </m:sSub>
                </m:oMath>
              </m:oMathPara>
            </a14:m>
          </a:p>
        </p:txBody>
      </p:sp>
      <p:grpSp>
        <p:nvGrpSpPr>
          <p:cNvPr id="662" name="Raggruppa"/>
          <p:cNvGrpSpPr/>
          <p:nvPr/>
        </p:nvGrpSpPr>
        <p:grpSpPr>
          <a:xfrm>
            <a:off x="11582145" y="1276777"/>
            <a:ext cx="9310694" cy="10175201"/>
            <a:chOff x="0" y="0"/>
            <a:chExt cx="9310692" cy="10175199"/>
          </a:xfrm>
        </p:grpSpPr>
        <p:pic>
          <p:nvPicPr>
            <p:cNvPr id="660" name="triangle_dissipative_05.pdf" descr="triangle_dissipative_05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916233"/>
              <a:ext cx="9310693" cy="92589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1" name="With dissipation"/>
            <p:cNvSpPr txBox="1"/>
            <p:nvPr/>
          </p:nvSpPr>
          <p:spPr>
            <a:xfrm>
              <a:off x="2903540" y="0"/>
              <a:ext cx="3503614" cy="6348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/>
              </a:lvl1pPr>
            </a:lstStyle>
            <a:p>
              <a:pPr/>
              <a:r>
                <a:t>With dissipation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9" grpId="2"/>
      <p:bldP build="whole" bldLvl="1" animBg="1" rev="0" advAuto="0" spid="66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Numero diapositiva"/>
          <p:cNvSpPr txBox="1"/>
          <p:nvPr>
            <p:ph type="sldNum" sz="quarter" idx="4294967295"/>
          </p:nvPr>
        </p:nvSpPr>
        <p:spPr>
          <a:xfrm>
            <a:off x="11888390" y="13019484"/>
            <a:ext cx="578641" cy="660798"/>
          </a:xfrm>
          <a:prstGeom prst="rect">
            <a:avLst/>
          </a:prstGeom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642937">
              <a:defRPr sz="32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33" name="Phases of hadronic matter"/>
          <p:cNvSpPr txBox="1"/>
          <p:nvPr/>
        </p:nvSpPr>
        <p:spPr>
          <a:xfrm>
            <a:off x="254297" y="-36991"/>
            <a:ext cx="9695062" cy="1184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indent="342900" algn="ctr" defTabSz="821531">
              <a:defRPr b="1" i="1" sz="62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Phases of hadronic matter</a:t>
            </a:r>
          </a:p>
        </p:txBody>
      </p:sp>
      <p:sp>
        <p:nvSpPr>
          <p:cNvPr id="234" name="Linea"/>
          <p:cNvSpPr/>
          <p:nvPr/>
        </p:nvSpPr>
        <p:spPr>
          <a:xfrm>
            <a:off x="8110140" y="6054328"/>
            <a:ext cx="214314" cy="128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35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38640" y="5804296"/>
            <a:ext cx="410767" cy="3929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10078" y="3857625"/>
            <a:ext cx="392907" cy="392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20468" y="12197953"/>
            <a:ext cx="428626" cy="375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84937" y="10662046"/>
            <a:ext cx="535782" cy="250033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Linea"/>
          <p:cNvSpPr/>
          <p:nvPr/>
        </p:nvSpPr>
        <p:spPr>
          <a:xfrm>
            <a:off x="7127875" y="10876359"/>
            <a:ext cx="214313" cy="128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0" name="quark-gluon…"/>
          <p:cNvSpPr/>
          <p:nvPr/>
        </p:nvSpPr>
        <p:spPr>
          <a:xfrm>
            <a:off x="11875543" y="3211909"/>
            <a:ext cx="2525735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b">
            <a:spAutoFit/>
          </a:bodyPr>
          <a:lstStyle/>
          <a:p>
            <a:pPr algn="ctr" defTabSz="821531">
              <a:lnSpc>
                <a:spcPct val="50000"/>
              </a:lnSpc>
              <a:buClr>
                <a:srgbClr val="A29A85"/>
              </a:buClr>
              <a:defRPr b="1" sz="3400">
                <a:latin typeface="Cochin"/>
                <a:ea typeface="Cochin"/>
                <a:cs typeface="Cochin"/>
                <a:sym typeface="Cochin"/>
              </a:defRPr>
            </a:pPr>
            <a:r>
              <a:t>quark-gluon</a:t>
            </a:r>
          </a:p>
          <a:p>
            <a:pPr algn="ctr" defTabSz="821531">
              <a:lnSpc>
                <a:spcPct val="60000"/>
              </a:lnSpc>
              <a:spcBef>
                <a:spcPts val="1200"/>
              </a:spcBef>
              <a:buClr>
                <a:srgbClr val="A29A85"/>
              </a:buClr>
              <a:defRPr b="1" sz="3400">
                <a:latin typeface="Cochin"/>
                <a:ea typeface="Cochin"/>
                <a:cs typeface="Cochin"/>
                <a:sym typeface="Cochin"/>
              </a:defRPr>
            </a:pPr>
            <a:r>
              <a:t>plasma</a:t>
            </a:r>
          </a:p>
        </p:txBody>
      </p:sp>
      <p:pic>
        <p:nvPicPr>
          <p:cNvPr id="241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200687" y="9894093"/>
            <a:ext cx="553642" cy="375048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Linea"/>
          <p:cNvSpPr/>
          <p:nvPr/>
        </p:nvSpPr>
        <p:spPr>
          <a:xfrm flipV="1">
            <a:off x="5410235" y="9835475"/>
            <a:ext cx="2932077" cy="3063250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pPr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3" name="Linea"/>
          <p:cNvSpPr/>
          <p:nvPr/>
        </p:nvSpPr>
        <p:spPr>
          <a:xfrm flipH="1">
            <a:off x="8324676" y="9833288"/>
            <a:ext cx="9864182" cy="2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pPr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4" name="Linea"/>
          <p:cNvSpPr/>
          <p:nvPr/>
        </p:nvSpPr>
        <p:spPr>
          <a:xfrm flipH="1">
            <a:off x="8336235" y="4203745"/>
            <a:ext cx="3414" cy="5638524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pPr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5" name="hadrons…"/>
          <p:cNvSpPr/>
          <p:nvPr/>
        </p:nvSpPr>
        <p:spPr>
          <a:xfrm>
            <a:off x="9584369" y="7786687"/>
            <a:ext cx="1723867" cy="928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b">
            <a:spAutoFit/>
          </a:bodyPr>
          <a:lstStyle/>
          <a:p>
            <a:pPr algn="ctr" defTabSz="821531">
              <a:lnSpc>
                <a:spcPct val="50000"/>
              </a:lnSpc>
              <a:buClr>
                <a:srgbClr val="A29A85"/>
              </a:buClr>
              <a:defRPr b="1" sz="3400">
                <a:latin typeface="Cochin"/>
                <a:ea typeface="Cochin"/>
                <a:cs typeface="Cochin"/>
                <a:sym typeface="Cochin"/>
              </a:defRPr>
            </a:pPr>
            <a:r>
              <a:t>hadrons</a:t>
            </a:r>
          </a:p>
          <a:p>
            <a:pPr algn="ctr" defTabSz="821531">
              <a:lnSpc>
                <a:spcPct val="50000"/>
              </a:lnSpc>
              <a:buClr>
                <a:srgbClr val="A29A85"/>
              </a:buClr>
              <a:defRPr b="1" sz="3400">
                <a:latin typeface="Cochin"/>
                <a:ea typeface="Cochin"/>
                <a:cs typeface="Cochin"/>
                <a:sym typeface="Cochin"/>
              </a:defRPr>
            </a:pPr>
            <a:r>
              <a:t>gas</a:t>
            </a:r>
          </a:p>
        </p:txBody>
      </p:sp>
      <p:sp>
        <p:nvSpPr>
          <p:cNvPr id="246" name="pion condensed…"/>
          <p:cNvSpPr/>
          <p:nvPr/>
        </p:nvSpPr>
        <p:spPr>
          <a:xfrm>
            <a:off x="6288484" y="11230538"/>
            <a:ext cx="4857751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/>
          <a:p>
            <a:pPr algn="ctr" defTabSz="821531">
              <a:lnSpc>
                <a:spcPct val="50000"/>
              </a:lnSpc>
              <a:spcBef>
                <a:spcPts val="1200"/>
              </a:spcBef>
              <a:buClr>
                <a:srgbClr val="A29A85"/>
              </a:buClr>
              <a:defRPr b="1" sz="3400">
                <a:latin typeface="Cochin"/>
                <a:ea typeface="Cochin"/>
                <a:cs typeface="Cochin"/>
                <a:sym typeface="Cochin"/>
              </a:defRPr>
            </a:pPr>
            <a:r>
              <a:t>pion condensed</a:t>
            </a:r>
          </a:p>
          <a:p>
            <a:pPr algn="ctr" defTabSz="821531">
              <a:lnSpc>
                <a:spcPct val="50000"/>
              </a:lnSpc>
              <a:spcBef>
                <a:spcPts val="1200"/>
              </a:spcBef>
              <a:buClr>
                <a:srgbClr val="A29A85"/>
              </a:buClr>
              <a:defRPr b="1" sz="3400">
                <a:latin typeface="Cochin"/>
                <a:ea typeface="Cochin"/>
                <a:cs typeface="Cochin"/>
                <a:sym typeface="Cochin"/>
              </a:defRPr>
            </a:pPr>
            <a:r>
              <a:t>phase</a:t>
            </a:r>
          </a:p>
        </p:txBody>
      </p:sp>
      <p:sp>
        <p:nvSpPr>
          <p:cNvPr id="247" name="color…"/>
          <p:cNvSpPr/>
          <p:nvPr/>
        </p:nvSpPr>
        <p:spPr>
          <a:xfrm>
            <a:off x="15434532" y="7910276"/>
            <a:ext cx="4857751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/>
          <a:p>
            <a:pPr algn="ctr" defTabSz="821531">
              <a:lnSpc>
                <a:spcPct val="50000"/>
              </a:lnSpc>
              <a:spcBef>
                <a:spcPts val="1200"/>
              </a:spcBef>
              <a:buClr>
                <a:srgbClr val="A29A85"/>
              </a:buClr>
              <a:defRPr b="1" sz="3400">
                <a:latin typeface="Cochin"/>
                <a:ea typeface="Cochin"/>
                <a:cs typeface="Cochin"/>
                <a:sym typeface="Cochin"/>
              </a:defRPr>
            </a:pPr>
            <a:r>
              <a:t>color</a:t>
            </a:r>
          </a:p>
          <a:p>
            <a:pPr algn="ctr" defTabSz="821531">
              <a:lnSpc>
                <a:spcPct val="50000"/>
              </a:lnSpc>
              <a:spcBef>
                <a:spcPts val="1200"/>
              </a:spcBef>
              <a:buClr>
                <a:srgbClr val="A29A85"/>
              </a:buClr>
              <a:defRPr b="1" sz="3400">
                <a:latin typeface="Cochin"/>
                <a:ea typeface="Cochin"/>
                <a:cs typeface="Cochin"/>
                <a:sym typeface="Cochin"/>
              </a:defRPr>
            </a:pPr>
            <a:r>
              <a:t>superconductors</a:t>
            </a:r>
          </a:p>
        </p:txBody>
      </p:sp>
      <p:grpSp>
        <p:nvGrpSpPr>
          <p:cNvPr id="253" name="Raggruppa"/>
          <p:cNvGrpSpPr/>
          <p:nvPr/>
        </p:nvGrpSpPr>
        <p:grpSpPr>
          <a:xfrm>
            <a:off x="6373853" y="1957706"/>
            <a:ext cx="9785865" cy="9204404"/>
            <a:chOff x="0" y="0"/>
            <a:chExt cx="9785863" cy="9204403"/>
          </a:xfrm>
        </p:grpSpPr>
        <p:sp>
          <p:nvSpPr>
            <p:cNvPr id="248" name="Ovale"/>
            <p:cNvSpPr/>
            <p:nvPr/>
          </p:nvSpPr>
          <p:spPr>
            <a:xfrm>
              <a:off x="5308161" y="7275590"/>
              <a:ext cx="3661173" cy="1928814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009051">
                    <a:alpha val="56000"/>
                  </a:srgbClr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642937">
                <a:defRPr i="1" sz="4400">
                  <a:solidFill>
                    <a:srgbClr val="FFFFFF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pPr>
            </a:p>
          </p:txBody>
        </p:sp>
        <p:grpSp>
          <p:nvGrpSpPr>
            <p:cNvPr id="252" name="Raggruppa"/>
            <p:cNvGrpSpPr/>
            <p:nvPr/>
          </p:nvGrpSpPr>
          <p:grpSpPr>
            <a:xfrm>
              <a:off x="0" y="-1"/>
              <a:ext cx="9785864" cy="9116400"/>
              <a:chOff x="0" y="0"/>
              <a:chExt cx="9785863" cy="9116398"/>
            </a:xfrm>
          </p:grpSpPr>
          <p:sp>
            <p:nvSpPr>
              <p:cNvPr id="249" name="Forma"/>
              <p:cNvSpPr/>
              <p:nvPr/>
            </p:nvSpPr>
            <p:spPr>
              <a:xfrm rot="41781">
                <a:off x="1211758" y="1329090"/>
                <a:ext cx="2784122" cy="7301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10" y="21600"/>
                    </a:moveTo>
                    <a:cubicBezTo>
                      <a:pt x="810" y="21600"/>
                      <a:pt x="11850" y="20601"/>
                      <a:pt x="12501" y="18851"/>
                    </a:cubicBezTo>
                    <a:cubicBezTo>
                      <a:pt x="13061" y="17347"/>
                      <a:pt x="13998" y="15320"/>
                      <a:pt x="15567" y="12349"/>
                    </a:cubicBezTo>
                    <a:cubicBezTo>
                      <a:pt x="17820" y="8083"/>
                      <a:pt x="21600" y="0"/>
                      <a:pt x="21600" y="0"/>
                    </a:cubicBezTo>
                    <a:lnTo>
                      <a:pt x="0" y="523"/>
                    </a:lnTo>
                    <a:lnTo>
                      <a:pt x="81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63000"/>
                    </a:srgbClr>
                  </a:gs>
                  <a:gs pos="100000">
                    <a:srgbClr val="009051">
                      <a:alpha val="63000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  <a:headEnd type="stealth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 defTabSz="642937">
                  <a:defRPr sz="5200">
                    <a:solidFill>
                      <a:srgbClr val="56533A"/>
                    </a:solidFill>
                    <a:effectLst>
                      <a:outerShdw sx="100000" sy="100000" kx="0" ky="0" algn="b" rotWithShape="0" blurRad="25400" dist="25400" dir="2700000">
                        <a:srgbClr val="FFFFFF">
                          <a:alpha val="75000"/>
                        </a:srgbClr>
                      </a:outerShdw>
                    </a:effectLst>
                    <a:latin typeface="Hoefler Text"/>
                    <a:ea typeface="Hoefler Text"/>
                    <a:cs typeface="Hoefler Text"/>
                    <a:sym typeface="Hoefler Text"/>
                  </a:defRPr>
                </a:pPr>
              </a:p>
            </p:txBody>
          </p:sp>
          <p:sp>
            <p:nvSpPr>
              <p:cNvPr id="250" name="Heavy-Ion…"/>
              <p:cNvSpPr/>
              <p:nvPr/>
            </p:nvSpPr>
            <p:spPr>
              <a:xfrm>
                <a:off x="0" y="0"/>
                <a:ext cx="5294232" cy="1752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 defTabSz="821531">
                  <a:buClr>
                    <a:srgbClr val="A29A85"/>
                  </a:buClr>
                  <a:defRPr b="1" sz="3400">
                    <a:solidFill>
                      <a:srgbClr val="009051"/>
                    </a:solidFill>
                    <a:latin typeface="Hoefler Text"/>
                    <a:ea typeface="Hoefler Text"/>
                    <a:cs typeface="Hoefler Text"/>
                    <a:sym typeface="Hoefler Text"/>
                  </a:defRPr>
                </a:pPr>
                <a:r>
                  <a:t>Heavy-Ion </a:t>
                </a:r>
              </a:p>
              <a:p>
                <a:pPr algn="ctr" defTabSz="821531">
                  <a:buClr>
                    <a:srgbClr val="A29A85"/>
                  </a:buClr>
                  <a:defRPr b="1" sz="3400">
                    <a:solidFill>
                      <a:srgbClr val="009051"/>
                    </a:solidFill>
                    <a:latin typeface="Hoefler Text"/>
                    <a:ea typeface="Hoefler Text"/>
                    <a:cs typeface="Hoefler Text"/>
                    <a:sym typeface="Hoefler Text"/>
                  </a:defRPr>
                </a:pPr>
                <a:r>
                  <a:t>Collisions</a:t>
                </a:r>
              </a:p>
            </p:txBody>
          </p:sp>
          <p:sp>
            <p:nvSpPr>
              <p:cNvPr id="251" name="Compact Stars"/>
              <p:cNvSpPr/>
              <p:nvPr/>
            </p:nvSpPr>
            <p:spPr>
              <a:xfrm>
                <a:off x="4491632" y="7363597"/>
                <a:ext cx="5294232" cy="1752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algn="ctr" defTabSz="821531">
                  <a:buClr>
                    <a:srgbClr val="A29A85"/>
                  </a:buClr>
                  <a:defRPr b="1" sz="3400">
                    <a:solidFill>
                      <a:srgbClr val="009051"/>
                    </a:solidFill>
                    <a:latin typeface="Hoefler Text"/>
                    <a:ea typeface="Hoefler Text"/>
                    <a:cs typeface="Hoefler Text"/>
                    <a:sym typeface="Hoefler Text"/>
                  </a:defRPr>
                </a:lvl1pPr>
              </a:lstStyle>
              <a:p>
                <a:pPr/>
                <a:r>
                  <a:t>Compact Stars</a:t>
                </a:r>
              </a:p>
            </p:txBody>
          </p:sp>
        </p:grpSp>
      </p:grpSp>
      <p:grpSp>
        <p:nvGrpSpPr>
          <p:cNvPr id="256" name="Raggruppa"/>
          <p:cNvGrpSpPr/>
          <p:nvPr/>
        </p:nvGrpSpPr>
        <p:grpSpPr>
          <a:xfrm>
            <a:off x="6729833" y="9154590"/>
            <a:ext cx="16959251" cy="4706091"/>
            <a:chOff x="0" y="355600"/>
            <a:chExt cx="16959249" cy="4706089"/>
          </a:xfrm>
        </p:grpSpPr>
        <p:sp>
          <p:nvSpPr>
            <p:cNvPr id="254" name="Testo"/>
            <p:cNvSpPr/>
            <p:nvPr/>
          </p:nvSpPr>
          <p:spPr>
            <a:xfrm>
              <a:off x="9333296" y="355600"/>
              <a:ext cx="7625954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spAutoFit/>
            </a:bodyPr>
            <a:lstStyle/>
            <a:p>
              <a:pPr defTabSz="821531">
                <a:buClr>
                  <a:srgbClr val="A29A85"/>
                </a:buClr>
                <a:defRPr b="1" sz="2400">
                  <a:solidFill>
                    <a:srgbClr val="0433FF"/>
                  </a:solidFill>
                  <a:latin typeface="Cochin"/>
                  <a:ea typeface="Cochin"/>
                  <a:cs typeface="Cochin"/>
                  <a:sym typeface="Cochin"/>
                </a:defRPr>
              </a:pPr>
            </a:p>
          </p:txBody>
        </p:sp>
        <p:sp>
          <p:nvSpPr>
            <p:cNvPr id="255" name="Testo"/>
            <p:cNvSpPr/>
            <p:nvPr/>
          </p:nvSpPr>
          <p:spPr>
            <a:xfrm>
              <a:off x="0" y="3791689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71437" tIns="71437" rIns="71437" bIns="71437" numCol="1" anchor="ctr">
              <a:spAutoFit/>
            </a:bodyPr>
            <a:lstStyle/>
            <a:p>
              <a:pPr defTabSz="821531">
                <a:defRPr b="1" sz="2400">
                  <a:solidFill>
                    <a:srgbClr val="0433FF"/>
                  </a:solidFill>
                  <a:latin typeface="Cochin"/>
                  <a:ea typeface="Cochin"/>
                  <a:cs typeface="Cochin"/>
                  <a:sym typeface="Cochin"/>
                </a:defRPr>
              </a:pPr>
            </a:p>
          </p:txBody>
        </p:sp>
      </p:grpSp>
      <p:sp>
        <p:nvSpPr>
          <p:cNvPr id="257" name="Testo"/>
          <p:cNvSpPr/>
          <p:nvPr/>
        </p:nvSpPr>
        <p:spPr>
          <a:xfrm>
            <a:off x="19481338" y="13680281"/>
            <a:ext cx="323183" cy="6607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642937">
              <a:defRPr sz="32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61" name="Raggruppa"/>
          <p:cNvGrpSpPr/>
          <p:nvPr/>
        </p:nvGrpSpPr>
        <p:grpSpPr>
          <a:xfrm>
            <a:off x="7324328" y="5383334"/>
            <a:ext cx="11309357" cy="5489506"/>
            <a:chOff x="0" y="0"/>
            <a:chExt cx="11309356" cy="5489505"/>
          </a:xfrm>
        </p:grpSpPr>
        <p:sp>
          <p:nvSpPr>
            <p:cNvPr id="258" name="Linea"/>
            <p:cNvSpPr/>
            <p:nvPr/>
          </p:nvSpPr>
          <p:spPr>
            <a:xfrm rot="18501832">
              <a:off x="4087488" y="-441643"/>
              <a:ext cx="1442349" cy="5309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71" h="21600" fill="norm" stroke="1" extrusionOk="0">
                  <a:moveTo>
                    <a:pt x="6480" y="0"/>
                  </a:moveTo>
                  <a:cubicBezTo>
                    <a:pt x="21600" y="6960"/>
                    <a:pt x="19651" y="16266"/>
                    <a:pt x="0" y="21600"/>
                  </a:cubicBezTo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642937">
                <a:defRPr i="1" sz="4400">
                  <a:solidFill>
                    <a:srgbClr val="FFFFFF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pPr>
            </a:p>
          </p:txBody>
        </p:sp>
        <p:sp>
          <p:nvSpPr>
            <p:cNvPr id="259" name="Linea"/>
            <p:cNvSpPr/>
            <p:nvPr/>
          </p:nvSpPr>
          <p:spPr>
            <a:xfrm>
              <a:off x="6023166" y="1721348"/>
              <a:ext cx="5286191" cy="850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2993" y="17919"/>
                    <a:pt x="7064" y="12512"/>
                    <a:pt x="9069" y="10444"/>
                  </a:cubicBezTo>
                  <a:cubicBezTo>
                    <a:pt x="11812" y="7617"/>
                    <a:pt x="18834" y="533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642937">
                <a:defRPr sz="5200">
                  <a:solidFill>
                    <a:srgbClr val="56533A"/>
                  </a:solidFill>
                  <a:effectLst>
                    <a:outerShdw sx="100000" sy="100000" kx="0" ky="0" algn="b" rotWithShape="0" blurRad="25400" dist="25400" dir="2700000">
                      <a:srgbClr val="FFFFFF">
                        <a:alpha val="75000"/>
                      </a:srgbClr>
                    </a:outerShdw>
                  </a:effectLst>
                  <a:latin typeface="Hoefler Text"/>
                  <a:ea typeface="Hoefler Text"/>
                  <a:cs typeface="Hoefler Text"/>
                  <a:sym typeface="Hoefler Text"/>
                </a:defRPr>
              </a:pPr>
            </a:p>
          </p:txBody>
        </p:sp>
        <p:sp>
          <p:nvSpPr>
            <p:cNvPr id="260" name="Linea"/>
            <p:cNvSpPr/>
            <p:nvPr/>
          </p:nvSpPr>
          <p:spPr>
            <a:xfrm>
              <a:off x="0" y="5489505"/>
              <a:ext cx="1248938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600">
                  <a:solidFill>
                    <a:srgbClr val="FFFFFF"/>
                  </a:solidFill>
                  <a:latin typeface="Cochin"/>
                  <a:ea typeface="Cochin"/>
                  <a:cs typeface="Cochin"/>
                  <a:sym typeface="Cochin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1" grpId="2"/>
      <p:bldP build="whole" bldLvl="1" animBg="1" rev="0" advAuto="0" spid="25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CustomShape 1"/>
          <p:cNvSpPr txBox="1"/>
          <p:nvPr/>
        </p:nvSpPr>
        <p:spPr>
          <a:xfrm>
            <a:off x="350611" y="639750"/>
            <a:ext cx="14100381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2214242">
              <a:defRPr b="1" spc="-1" sz="6000">
                <a:solidFill>
                  <a:srgbClr val="FF2600"/>
                </a:solidFill>
                <a:latin typeface="TeX Gyre Bonum Math"/>
                <a:ea typeface="TeX Gyre Bonum Math"/>
                <a:cs typeface="TeX Gyre Bonum Math"/>
                <a:sym typeface="TeX Gyre Bonum Math"/>
              </a:defRPr>
            </a:lvl1pPr>
          </a:lstStyle>
          <a:p>
            <a:pPr/>
            <a:r>
              <a:t>Vortex evolution with dissipation</a:t>
            </a:r>
          </a:p>
        </p:txBody>
      </p:sp>
      <p:pic>
        <p:nvPicPr>
          <p:cNvPr id="665" name="triangular_orbit_dissipative_05.pdf" descr="triangular_orbit_dissipative_0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3960" y="3057331"/>
            <a:ext cx="10041760" cy="8564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666" name="triangular_orbit_dissipative.pdf" descr="triangular_orbit_dissipativ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04986" y="2967739"/>
            <a:ext cx="9034050" cy="7780522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MM et al. Few Body Syst. 65 (2024) 81"/>
          <p:cNvSpPr txBox="1"/>
          <p:nvPr/>
        </p:nvSpPr>
        <p:spPr>
          <a:xfrm>
            <a:off x="17983417" y="12831789"/>
            <a:ext cx="6022899" cy="904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 sz="2600">
                <a:solidFill>
                  <a:srgbClr val="0433FF"/>
                </a:solidFill>
              </a:defRPr>
            </a:lvl1pPr>
          </a:lstStyle>
          <a:p>
            <a:pPr/>
            <a:r>
              <a:t>MM et al. Few Body Syst. 65 (2024) 81</a:t>
            </a:r>
          </a:p>
        </p:txBody>
      </p:sp>
      <p:sp>
        <p:nvSpPr>
          <p:cNvPr id="668" name="Testo"/>
          <p:cNvSpPr txBox="1"/>
          <p:nvPr/>
        </p:nvSpPr>
        <p:spPr>
          <a:xfrm>
            <a:off x="1916672" y="11987403"/>
            <a:ext cx="10968260" cy="1269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m:rPr>
                          <m:sty m:val="b"/>
                        </m:rP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e>
                    <m:sub>
                      <m: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sub>
                  </m:sSub>
                  <m:r>
                    <a:rPr xmlns:a="http://schemas.openxmlformats.org/drawingml/2006/main" sz="42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≃</m:t>
                  </m:r>
                  <m:r>
                    <a:rPr xmlns:a="http://schemas.openxmlformats.org/drawingml/2006/main" sz="42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f>
                    <m:fPr>
                      <m:ctrlP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ℏ</m:t>
                      </m:r>
                    </m:num>
                    <m:den>
                      <m: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den>
                  </m:f>
                  <m:d>
                    <m:dPr>
                      <m:ctrlP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begChr m:val="{"/>
                      <m:endChr m:val="}"/>
                    </m:dPr>
                    <m:e>
                      <m: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m:rPr>
                          <m:sty m:val="p"/>
                        </m:rP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rad>
                        <m:radPr>
                          <m:ctrlPr>
                            <a:rPr xmlns:a="http://schemas.openxmlformats.org/drawingml/2006/main"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r>
                            <a:rPr xmlns:a="http://schemas.openxmlformats.org/drawingml/2006/main"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ρ</m:t>
                          </m:r>
                        </m:e>
                      </m:rad>
                      <m: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limUpp>
                        <m:e>
                          <m:r>
                            <m:rPr>
                              <m:sty m:val="b"/>
                            </m:rPr>
                            <a:rPr xmlns:a="http://schemas.openxmlformats.org/drawingml/2006/main"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lim>
                          <m:r>
                            <a:rPr xmlns:a="http://schemas.openxmlformats.org/drawingml/2006/main"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̂</m:t>
                          </m:r>
                        </m:lim>
                      </m:limUpp>
                      <m: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m:rPr>
                          <m:sty m:val="p"/>
                        </m:rP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rad>
                        <m:radPr>
                          <m:ctrlPr>
                            <a:rPr xmlns:a="http://schemas.openxmlformats.org/drawingml/2006/main"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r>
                            <a:rPr xmlns:a="http://schemas.openxmlformats.org/drawingml/2006/main"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ρ</m:t>
                          </m:r>
                        </m:e>
                      </m:rad>
                    </m:e>
                  </m:d>
                  <m:r>
                    <a:rPr xmlns:a="http://schemas.openxmlformats.org/drawingml/2006/main" sz="42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m:rPr>
                          <m:sty m:val="b"/>
                        </m:rP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e>
                    <m:sub>
                      <m: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⊥</m:t>
                      </m:r>
                    </m:sub>
                  </m:sSub>
                  <m:r>
                    <a:rPr xmlns:a="http://schemas.openxmlformats.org/drawingml/2006/main" sz="42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sSub>
                    <m:e>
                      <m:r>
                        <m:rPr>
                          <m:sty m:val="b"/>
                        </m:rP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e>
                    <m:sub>
                      <m:r>
                        <a:rPr xmlns:a="http://schemas.openxmlformats.org/drawingml/2006/main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∥</m:t>
                      </m:r>
                    </m:sub>
                  </m:sSub>
                </m:oMath>
              </m:oMathPara>
            </a14:m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Testo"/>
          <p:cNvSpPr/>
          <p:nvPr/>
        </p:nvSpPr>
        <p:spPr>
          <a:xfrm>
            <a:off x="2970983" y="6152554"/>
            <a:ext cx="18430876" cy="1428751"/>
          </a:xfrm>
          <a:prstGeom prst="rect">
            <a:avLst/>
          </a:prstGeom>
          <a:ln w="12700">
            <a:miter lim="400000"/>
          </a:ln>
        </p:spPr>
        <p:txBody>
          <a:bodyPr lIns="71437" tIns="71437" rIns="71437" bIns="71437" anchor="ctr">
            <a:spAutoFit/>
          </a:bodyPr>
          <a:lstStyle/>
          <a:p>
            <a:pPr lvl="1" indent="342900" algn="ctr" defTabSz="821531">
              <a:defRPr b="1" i="1" sz="8400">
                <a:solidFill>
                  <a:srgbClr val="FF26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</a:p>
        </p:txBody>
      </p:sp>
      <p:sp>
        <p:nvSpPr>
          <p:cNvPr id="671" name="Numero diapositiva"/>
          <p:cNvSpPr txBox="1"/>
          <p:nvPr>
            <p:ph type="sldNum" sz="quarter" idx="4294967295"/>
          </p:nvPr>
        </p:nvSpPr>
        <p:spPr>
          <a:xfrm>
            <a:off x="11888390" y="13019484"/>
            <a:ext cx="578641" cy="660798"/>
          </a:xfrm>
          <a:prstGeom prst="rect">
            <a:avLst/>
          </a:prstGeom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642937">
              <a:defRPr sz="32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72" name="Inertia"/>
          <p:cNvSpPr txBox="1"/>
          <p:nvPr/>
        </p:nvSpPr>
        <p:spPr>
          <a:xfrm>
            <a:off x="10312350" y="4947971"/>
            <a:ext cx="3759300" cy="1539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indent="342900" algn="ctr" defTabSz="821531">
              <a:defRPr b="1" i="1" sz="84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Inertia</a:t>
            </a:r>
          </a:p>
        </p:txBody>
      </p:sp>
      <p:sp>
        <p:nvSpPr>
          <p:cNvPr id="673" name="Testo"/>
          <p:cNvSpPr/>
          <p:nvPr/>
        </p:nvSpPr>
        <p:spPr>
          <a:xfrm>
            <a:off x="7218812" y="9979859"/>
            <a:ext cx="8910786" cy="1196579"/>
          </a:xfrm>
          <a:prstGeom prst="rect">
            <a:avLst/>
          </a:prstGeom>
          <a:ln w="12700">
            <a:miter lim="400000"/>
          </a:ln>
        </p:spPr>
        <p:txBody>
          <a:bodyPr wrap="none" lIns="53578" tIns="53578" rIns="53578" bIns="53578" anchor="ctr">
            <a:spAutoFit/>
          </a:bodyPr>
          <a:lstStyle/>
          <a:p>
            <a:pPr defTabSz="642937">
              <a:lnSpc>
                <a:spcPct val="80000"/>
              </a:lnSpc>
              <a:defRPr b="1" i="1" spc="-154" sz="64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Equazione"/>
          <p:cNvSpPr txBox="1"/>
          <p:nvPr/>
        </p:nvSpPr>
        <p:spPr>
          <a:xfrm>
            <a:off x="15491736" y="3340181"/>
            <a:ext cx="3995098" cy="65325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</m:e>
                    <m:sub>
                      <m:r>
                        <a:rPr xmlns:a="http://schemas.openxmlformats.org/drawingml/2006/main" sz="5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xmlns:a="http://schemas.openxmlformats.org/drawingml/2006/main" sz="5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xmlns:a="http://schemas.openxmlformats.org/drawingml/2006/main" sz="5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xmlns:a="http://schemas.openxmlformats.org/drawingml/2006/main" sz="5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5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sub>
                  </m:sSub>
                  <m:r>
                    <a:rPr xmlns:a="http://schemas.openxmlformats.org/drawingml/2006/main" sz="5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5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e>
                    <m:sub>
                      <m:r>
                        <a:rPr xmlns:a="http://schemas.openxmlformats.org/drawingml/2006/main" sz="5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xmlns:a="http://schemas.openxmlformats.org/drawingml/2006/main" sz="5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xmlns:a="http://schemas.openxmlformats.org/drawingml/2006/main" sz="5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xmlns:a="http://schemas.openxmlformats.org/drawingml/2006/main" sz="5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5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sub>
                  </m:sSub>
                  <m:r>
                    <m:rPr>
                      <m:sty m:val="p"/>
                    </m:rPr>
                    <a:rPr xmlns:a="http://schemas.openxmlformats.org/drawingml/2006/main" sz="5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Ω</m:t>
                  </m:r>
                </m:oMath>
              </m:oMathPara>
            </a14:m>
            <a:endParaRPr sz="5500"/>
          </a:p>
        </p:txBody>
      </p:sp>
      <p:sp>
        <p:nvSpPr>
          <p:cNvPr id="676" name="CustomShape 1"/>
          <p:cNvSpPr txBox="1"/>
          <p:nvPr/>
        </p:nvSpPr>
        <p:spPr>
          <a:xfrm>
            <a:off x="349782" y="278577"/>
            <a:ext cx="883562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2214242">
              <a:defRPr b="1" spc="-1" sz="6000">
                <a:solidFill>
                  <a:srgbClr val="FF2600"/>
                </a:solidFill>
                <a:latin typeface="TeX Gyre Bonum Math"/>
                <a:ea typeface="TeX Gyre Bonum Math"/>
                <a:cs typeface="TeX Gyre Bonum Math"/>
                <a:sym typeface="TeX Gyre Bonum Math"/>
              </a:defRPr>
            </a:lvl1pPr>
          </a:lstStyle>
          <a:p>
            <a:pPr/>
            <a:r>
              <a:t>Inertia of supersolids</a:t>
            </a:r>
          </a:p>
        </p:txBody>
      </p:sp>
      <p:sp>
        <p:nvSpPr>
          <p:cNvPr id="677" name="Testo"/>
          <p:cNvSpPr txBox="1"/>
          <p:nvPr/>
        </p:nvSpPr>
        <p:spPr>
          <a:xfrm>
            <a:off x="5919134" y="3208707"/>
            <a:ext cx="5488737" cy="91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e>
                    <m:sub>
                      <m:r>
                        <a:rPr xmlns:a="http://schemas.openxmlformats.org/drawingml/2006/main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xmlns:a="http://schemas.openxmlformats.org/drawingml/2006/main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xmlns:a="http://schemas.openxmlformats.org/drawingml/2006/main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4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&lt;</m:t>
                  </m:r>
                  <m:sSup>
                    <m:e>
                      <m:r>
                        <a:rPr xmlns:a="http://schemas.openxmlformats.org/drawingml/2006/main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p>
                      <m:r>
                        <a:rPr xmlns:a="http://schemas.openxmlformats.org/drawingml/2006/main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xmlns:a="http://schemas.openxmlformats.org/drawingml/2006/main" sz="4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sSup>
                    <m:e>
                      <m:r>
                        <a:rPr xmlns:a="http://schemas.openxmlformats.org/drawingml/2006/main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e>
                    <m:sup>
                      <m:r>
                        <a:rPr xmlns:a="http://schemas.openxmlformats.org/drawingml/2006/main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sSub>
                    <m:e>
                      <m:r>
                        <a:rPr xmlns:a="http://schemas.openxmlformats.org/drawingml/2006/main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</m:e>
                    <m:sub>
                      <m:r>
                        <a:rPr xmlns:a="http://schemas.openxmlformats.org/drawingml/2006/main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</m:sub>
                  </m:sSub>
                </m:oMath>
              </m:oMathPara>
            </a14:m>
          </a:p>
        </p:txBody>
      </p:sp>
      <p:sp>
        <p:nvSpPr>
          <p:cNvPr id="678" name="Momenta of inertia can be defined in two ways:"/>
          <p:cNvSpPr txBox="1"/>
          <p:nvPr/>
        </p:nvSpPr>
        <p:spPr>
          <a:xfrm>
            <a:off x="232934" y="1404684"/>
            <a:ext cx="10253791" cy="63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Momenta of inertia can be defined in two ways: </a:t>
            </a:r>
          </a:p>
        </p:txBody>
      </p:sp>
      <p:sp>
        <p:nvSpPr>
          <p:cNvPr id="679" name="From the response to  rotation"/>
          <p:cNvSpPr txBox="1"/>
          <p:nvPr/>
        </p:nvSpPr>
        <p:spPr>
          <a:xfrm>
            <a:off x="13983185" y="2282341"/>
            <a:ext cx="6773503" cy="609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From the response to  rotation</a:t>
            </a:r>
          </a:p>
        </p:txBody>
      </p:sp>
      <p:sp>
        <p:nvSpPr>
          <p:cNvPr id="680" name="From the mass distribution"/>
          <p:cNvSpPr txBox="1"/>
          <p:nvPr/>
        </p:nvSpPr>
        <p:spPr>
          <a:xfrm>
            <a:off x="5724551" y="2319172"/>
            <a:ext cx="5425632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From the mass distribution</a:t>
            </a:r>
          </a:p>
        </p:txBody>
      </p:sp>
      <p:grpSp>
        <p:nvGrpSpPr>
          <p:cNvPr id="691" name="Raggruppa"/>
          <p:cNvGrpSpPr/>
          <p:nvPr/>
        </p:nvGrpSpPr>
        <p:grpSpPr>
          <a:xfrm>
            <a:off x="4519434" y="4947628"/>
            <a:ext cx="16602975" cy="4224827"/>
            <a:chOff x="0" y="0"/>
            <a:chExt cx="16602974" cy="4224825"/>
          </a:xfrm>
        </p:grpSpPr>
        <p:grpSp>
          <p:nvGrpSpPr>
            <p:cNvPr id="689" name="Raggruppa"/>
            <p:cNvGrpSpPr/>
            <p:nvPr/>
          </p:nvGrpSpPr>
          <p:grpSpPr>
            <a:xfrm>
              <a:off x="301212" y="87165"/>
              <a:ext cx="15362188" cy="3819289"/>
              <a:chOff x="0" y="0"/>
              <a:chExt cx="15362187" cy="3819287"/>
            </a:xfrm>
          </p:grpSpPr>
          <p:sp>
            <p:nvSpPr>
              <p:cNvPr id="681" name="CustomShape 3"/>
              <p:cNvSpPr/>
              <p:nvPr/>
            </p:nvSpPr>
            <p:spPr>
              <a:xfrm>
                <a:off x="2674143" y="1720325"/>
                <a:ext cx="869013" cy="956175"/>
              </a:xfrm>
              <a:prstGeom prst="ellipse">
                <a:avLst/>
              </a:prstGeom>
              <a:solidFill>
                <a:srgbClr val="FFFFFF"/>
              </a:solidFill>
              <a:ln w="76200" cap="flat">
                <a:solidFill>
                  <a:srgbClr val="C9211E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2214242">
                  <a:defRPr sz="42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82" name="Line 4"/>
              <p:cNvSpPr/>
              <p:nvPr/>
            </p:nvSpPr>
            <p:spPr>
              <a:xfrm flipV="1">
                <a:off x="3632887" y="783762"/>
                <a:ext cx="5842313" cy="922972"/>
              </a:xfrm>
              <a:prstGeom prst="line">
                <a:avLst/>
              </a:prstGeom>
              <a:noFill/>
              <a:ln w="76200" cap="flat">
                <a:solidFill>
                  <a:srgbClr val="C9211E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2214242">
                  <a:defRPr sz="42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83" name="CustomShape 5"/>
              <p:cNvSpPr txBox="1"/>
              <p:nvPr/>
            </p:nvSpPr>
            <p:spPr>
              <a:xfrm>
                <a:off x="9562825" y="0"/>
                <a:ext cx="4975930" cy="12847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8953" tIns="108953" rIns="108953" bIns="108953" numCol="1" anchor="t">
                <a:spAutoFit/>
              </a:bodyPr>
              <a:lstStyle>
                <a:lvl1pPr defTabSz="2214242">
                  <a:defRPr spc="-1">
                    <a:latin typeface="TeX Gyre Bonum Math"/>
                    <a:ea typeface="TeX Gyre Bonum Math"/>
                    <a:cs typeface="TeX Gyre Bonum Math"/>
                    <a:sym typeface="TeX Gyre Bonum Math"/>
                  </a:defRPr>
                </a:lvl1pPr>
              </a:lstStyle>
              <a:p>
                <a:pPr/>
                <a:r>
                  <a:t>related to the superfluid fraction</a:t>
                </a:r>
              </a:p>
            </p:txBody>
          </p:sp>
          <p:sp>
            <p:nvSpPr>
              <p:cNvPr id="684" name="CustomShape 8"/>
              <p:cNvSpPr txBox="1"/>
              <p:nvPr/>
            </p:nvSpPr>
            <p:spPr>
              <a:xfrm>
                <a:off x="0" y="2933719"/>
                <a:ext cx="7972768" cy="7005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8953" tIns="108953" rIns="108953" bIns="108953" numCol="1" anchor="t">
                <a:spAutoFit/>
              </a:bodyPr>
              <a:lstStyle/>
              <a:p>
                <a:pPr defTabSz="2214242">
                  <a:defRPr spc="-2" sz="3200">
                    <a:latin typeface="TeX Gyre Bonum Math"/>
                    <a:ea typeface="TeX Gyre Bonum Math"/>
                    <a:cs typeface="TeX Gyre Bonum Math"/>
                    <a:sym typeface="TeX Gyre Bonum Math"/>
                  </a:defRPr>
                </a:pPr>
                <a:r>
                  <a:t> Legget </a:t>
                </a:r>
                <a:r>
                  <a:rPr i="1"/>
                  <a:t> </a:t>
                </a:r>
                <a:r>
                  <a:rPr i="1">
                    <a:solidFill>
                      <a:srgbClr val="0433FF"/>
                    </a:solidFill>
                  </a:rPr>
                  <a:t>PRL, 25, 1543 (1970)</a:t>
                </a:r>
              </a:p>
            </p:txBody>
          </p:sp>
          <p:sp>
            <p:nvSpPr>
              <p:cNvPr id="685" name="Equazione"/>
              <p:cNvSpPr txBox="1"/>
              <p:nvPr/>
            </p:nvSpPr>
            <p:spPr>
              <a:xfrm>
                <a:off x="968045" y="1879815"/>
                <a:ext cx="3736009" cy="6371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sSub>
                        <m:e>
                          <m:r>
                            <a:rPr xmlns:a="http://schemas.openxmlformats.org/drawingml/2006/main" sz="5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  <m:sub>
                          <m:r>
                            <a:rPr xmlns:a="http://schemas.openxmlformats.org/drawingml/2006/main" sz="5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xmlns:a="http://schemas.openxmlformats.org/drawingml/2006/main" sz="5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  <m:r>
                            <a:rPr xmlns:a="http://schemas.openxmlformats.org/drawingml/2006/main" sz="5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a:rPr xmlns:a="http://schemas.openxmlformats.org/drawingml/2006/main" sz="5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xmlns:a="http://schemas.openxmlformats.org/drawingml/2006/main" sz="5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xmlns:a="http://schemas.openxmlformats.org/drawingml/2006/main" sz="5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xmlns:a="http://schemas.openxmlformats.org/drawingml/2006/main" sz="5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  <m:sSub>
                        <m:e>
                          <m:r>
                            <a:rPr xmlns:a="http://schemas.openxmlformats.org/drawingml/2006/main" sz="5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  <m:sub>
                          <m:r>
                            <a:rPr xmlns:a="http://schemas.openxmlformats.org/drawingml/2006/main" sz="5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xmlns:a="http://schemas.openxmlformats.org/drawingml/2006/main" sz="5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xmlns:a="http://schemas.openxmlformats.org/drawingml/2006/main" sz="5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xmlns:a="http://schemas.openxmlformats.org/drawingml/2006/main" sz="5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</m:oMath>
                  </m:oMathPara>
                </a14:m>
                <a:endParaRPr sz="5500"/>
              </a:p>
            </p:txBody>
          </p:sp>
          <p:sp>
            <p:nvSpPr>
              <p:cNvPr id="686" name="completely solid"/>
              <p:cNvSpPr txBox="1"/>
              <p:nvPr/>
            </p:nvSpPr>
            <p:spPr>
              <a:xfrm>
                <a:off x="9636839" y="2205925"/>
                <a:ext cx="4827903" cy="7271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14:m>
                  <m:oMath>
                    <m:r>
                      <a:rPr xmlns:a="http://schemas.openxmlformats.org/drawingml/2006/main" sz="4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α</m:t>
                    </m:r>
                    <m:r>
                      <a:rPr xmlns:a="http://schemas.openxmlformats.org/drawingml/2006/main" sz="4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4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t>  completely solid</a:t>
                </a:r>
              </a:p>
            </p:txBody>
          </p:sp>
          <p:sp>
            <p:nvSpPr>
              <p:cNvPr id="687" name="completely superfluid"/>
              <p:cNvSpPr txBox="1"/>
              <p:nvPr/>
            </p:nvSpPr>
            <p:spPr>
              <a:xfrm>
                <a:off x="9636839" y="3092166"/>
                <a:ext cx="5725349" cy="7271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14:m>
                  <m:oMath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α</m:t>
                    </m:r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t> completely superfluid</a:t>
                </a:r>
              </a:p>
            </p:txBody>
          </p:sp>
          <p:sp>
            <p:nvSpPr>
              <p:cNvPr id="688" name="Equazione"/>
              <p:cNvSpPr txBox="1"/>
              <p:nvPr/>
            </p:nvSpPr>
            <p:spPr>
              <a:xfrm>
                <a:off x="11280630" y="1476581"/>
                <a:ext cx="1734934" cy="346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sz="3500"/>
              </a:p>
            </p:txBody>
          </p:sp>
        </p:grpSp>
        <p:sp>
          <p:nvSpPr>
            <p:cNvPr id="690" name="Rettangolo"/>
            <p:cNvSpPr/>
            <p:nvPr/>
          </p:nvSpPr>
          <p:spPr>
            <a:xfrm>
              <a:off x="0" y="0"/>
              <a:ext cx="16602975" cy="4224826"/>
            </a:xfrm>
            <a:prstGeom prst="rect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695" name="Raggruppa"/>
          <p:cNvGrpSpPr/>
          <p:nvPr/>
        </p:nvGrpSpPr>
        <p:grpSpPr>
          <a:xfrm>
            <a:off x="1129467" y="10068366"/>
            <a:ext cx="9000715" cy="2668692"/>
            <a:chOff x="0" y="0"/>
            <a:chExt cx="9000713" cy="2668690"/>
          </a:xfrm>
        </p:grpSpPr>
        <p:sp>
          <p:nvSpPr>
            <p:cNvPr id="692" name="Equazione"/>
            <p:cNvSpPr txBox="1"/>
            <p:nvPr/>
          </p:nvSpPr>
          <p:spPr>
            <a:xfrm>
              <a:off x="884700" y="1159519"/>
              <a:ext cx="7308700" cy="10042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sub>
                    </m:sSub>
                    <m:r>
                      <a:rPr xmlns:a="http://schemas.openxmlformats.org/drawingml/2006/main" sz="6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6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e>
                        <m:limUpp>
                          <m:e>
                            <m:r>
                              <a:rPr xmlns:a="http://schemas.openxmlformats.org/drawingml/2006/main" sz="6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</m:t>
                            </m:r>
                          </m:e>
                          <m:lim>
                            <m:r>
                              <a:rPr xmlns:a="http://schemas.openxmlformats.org/drawingml/2006/main" sz="6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̂</m:t>
                            </m:r>
                          </m:lim>
                        </m:limUpp>
                      </m:e>
                      <m:sub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sub>
                    </m:sSub>
                    <m:sSub>
                      <m:e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</m:e>
                      <m:sub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sub>
                    </m:sSub>
                    <m:r>
                      <a:rPr xmlns:a="http://schemas.openxmlformats.org/drawingml/2006/main" sz="6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≠</m:t>
                    </m:r>
                    <m:sSub>
                      <m:e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</m:oMath>
                </m:oMathPara>
              </a14:m>
              <a:endParaRPr sz="6100"/>
            </a:p>
          </p:txBody>
        </p:sp>
        <p:sp>
          <p:nvSpPr>
            <p:cNvPr id="693" name="Total angular momentum"/>
            <p:cNvSpPr txBox="1"/>
            <p:nvPr/>
          </p:nvSpPr>
          <p:spPr>
            <a:xfrm>
              <a:off x="0" y="58276"/>
              <a:ext cx="5687145" cy="609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Total angular momentum</a:t>
              </a:r>
            </a:p>
          </p:txBody>
        </p:sp>
        <p:sp>
          <p:nvSpPr>
            <p:cNvPr id="694" name="Rettangolo"/>
            <p:cNvSpPr/>
            <p:nvPr/>
          </p:nvSpPr>
          <p:spPr>
            <a:xfrm>
              <a:off x="380829" y="0"/>
              <a:ext cx="8619885" cy="2668691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698" name="Raggruppa"/>
          <p:cNvGrpSpPr/>
          <p:nvPr/>
        </p:nvGrpSpPr>
        <p:grpSpPr>
          <a:xfrm>
            <a:off x="12940297" y="10068366"/>
            <a:ext cx="8619885" cy="2668692"/>
            <a:chOff x="0" y="0"/>
            <a:chExt cx="8619883" cy="2668690"/>
          </a:xfrm>
        </p:grpSpPr>
        <p:sp>
          <p:nvSpPr>
            <p:cNvPr id="696" name="Equazione"/>
            <p:cNvSpPr txBox="1"/>
            <p:nvPr/>
          </p:nvSpPr>
          <p:spPr>
            <a:xfrm>
              <a:off x="877063" y="979617"/>
              <a:ext cx="6865758" cy="7094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sub>
                    </m:sSub>
                    <m:r>
                      <a:rPr xmlns:a="http://schemas.openxmlformats.org/drawingml/2006/main" sz="6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e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r>
                      <a:rPr xmlns:a="http://schemas.openxmlformats.org/drawingml/2006/main" sz="6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e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m:oMathPara>
              </a14:m>
              <a:endParaRPr sz="6100"/>
            </a:p>
          </p:txBody>
        </p:sp>
        <p:sp>
          <p:nvSpPr>
            <p:cNvPr id="697" name="Rettangolo"/>
            <p:cNvSpPr/>
            <p:nvPr/>
          </p:nvSpPr>
          <p:spPr>
            <a:xfrm>
              <a:off x="0" y="0"/>
              <a:ext cx="8619884" cy="2668691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5" grpId="2"/>
      <p:bldP build="whole" bldLvl="1" animBg="1" rev="0" advAuto="0" spid="698" grpId="3"/>
      <p:bldP build="whole" bldLvl="1" animBg="1" rev="0" advAuto="0" spid="691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CustomShape 1"/>
          <p:cNvSpPr txBox="1"/>
          <p:nvPr/>
        </p:nvSpPr>
        <p:spPr>
          <a:xfrm>
            <a:off x="349782" y="278577"/>
            <a:ext cx="883562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2214242">
              <a:defRPr b="1" spc="-1" sz="6000">
                <a:solidFill>
                  <a:srgbClr val="FF2600"/>
                </a:solidFill>
                <a:latin typeface="TeX Gyre Bonum Math"/>
                <a:ea typeface="TeX Gyre Bonum Math"/>
                <a:cs typeface="TeX Gyre Bonum Math"/>
                <a:sym typeface="TeX Gyre Bonum Math"/>
              </a:defRPr>
            </a:lvl1pPr>
          </a:lstStyle>
          <a:p>
            <a:pPr/>
            <a:r>
              <a:t>Evolution</a:t>
            </a:r>
          </a:p>
        </p:txBody>
      </p:sp>
      <p:grpSp>
        <p:nvGrpSpPr>
          <p:cNvPr id="703" name="Raggruppa"/>
          <p:cNvGrpSpPr/>
          <p:nvPr/>
        </p:nvGrpSpPr>
        <p:grpSpPr>
          <a:xfrm>
            <a:off x="1243996" y="8468050"/>
            <a:ext cx="21047775" cy="854162"/>
            <a:chOff x="0" y="0"/>
            <a:chExt cx="21047774" cy="854160"/>
          </a:xfrm>
        </p:grpSpPr>
        <p:sp>
          <p:nvSpPr>
            <p:cNvPr id="701" name="CustomShape 4"/>
            <p:cNvSpPr txBox="1"/>
            <p:nvPr/>
          </p:nvSpPr>
          <p:spPr>
            <a:xfrm>
              <a:off x="0" y="627"/>
              <a:ext cx="16479830" cy="8529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8953" tIns="108953" rIns="108953" bIns="108953" numCol="1" anchor="t">
              <a:spAutoFit/>
            </a:bodyPr>
            <a:lstStyle>
              <a:lvl1pPr defTabSz="2214242">
                <a:defRPr spc="-2" sz="4200">
                  <a:latin typeface="TeX Gyre Bonum Math"/>
                  <a:ea typeface="TeX Gyre Bonum Math"/>
                  <a:cs typeface="TeX Gyre Bonum Math"/>
                  <a:sym typeface="TeX Gyre Bonum Math"/>
                </a:defRPr>
              </a:lvl1pPr>
            </a:lstStyle>
            <a:p>
              <a:pPr/>
              <a:r>
                <a:t>To emulate the NS spin down, we put a “break” on the optical trap</a:t>
              </a:r>
            </a:p>
          </p:txBody>
        </p:sp>
        <p:sp>
          <p:nvSpPr>
            <p:cNvPr id="702" name="Equazione"/>
            <p:cNvSpPr txBox="1"/>
            <p:nvPr/>
          </p:nvSpPr>
          <p:spPr>
            <a:xfrm>
              <a:off x="16816694" y="0"/>
              <a:ext cx="4231081" cy="8541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limUpp>
                          <m:e>
                            <m:r>
                              <a:rPr xmlns:a="http://schemas.openxmlformats.org/drawingml/2006/main" sz="6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</m:t>
                            </m:r>
                          </m:e>
                          <m:lim>
                            <m:r>
                              <a:rPr xmlns:a="http://schemas.openxmlformats.org/drawingml/2006/main" sz="6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·</m:t>
                            </m:r>
                          </m:lim>
                        </m:limUpp>
                      </m:e>
                      <m:sub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sub>
                    </m:sSub>
                    <m:r>
                      <a:rPr xmlns:a="http://schemas.openxmlformats.org/drawingml/2006/main" sz="6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6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sSub>
                      <m:e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</m:oMath>
                </m:oMathPara>
              </a14:m>
              <a:endParaRPr sz="6100"/>
            </a:p>
          </p:txBody>
        </p:sp>
      </p:grpSp>
      <p:grpSp>
        <p:nvGrpSpPr>
          <p:cNvPr id="710" name="Raggruppa"/>
          <p:cNvGrpSpPr/>
          <p:nvPr/>
        </p:nvGrpSpPr>
        <p:grpSpPr>
          <a:xfrm>
            <a:off x="6619470" y="3200642"/>
            <a:ext cx="11498195" cy="2318754"/>
            <a:chOff x="0" y="0"/>
            <a:chExt cx="11498193" cy="2318753"/>
          </a:xfrm>
        </p:grpSpPr>
        <p:sp>
          <p:nvSpPr>
            <p:cNvPr id="704" name="CustomShape 4"/>
            <p:cNvSpPr txBox="1"/>
            <p:nvPr/>
          </p:nvSpPr>
          <p:spPr>
            <a:xfrm>
              <a:off x="0" y="1465846"/>
              <a:ext cx="4231081" cy="8529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8953" tIns="108953" rIns="108953" bIns="108953" numCol="1" anchor="t">
              <a:spAutoFit/>
            </a:bodyPr>
            <a:lstStyle>
              <a:lvl1pPr defTabSz="2214242">
                <a:defRPr spc="-2" sz="4200">
                  <a:latin typeface="TeX Gyre Bonum Math"/>
                  <a:ea typeface="TeX Gyre Bonum Math"/>
                  <a:cs typeface="TeX Gyre Bonum Math"/>
                  <a:sym typeface="TeX Gyre Bonum Math"/>
                </a:defRPr>
              </a:lvl1pPr>
            </a:lstStyle>
            <a:p>
              <a:pPr/>
              <a:r>
                <a:t>Dipolar atoms </a:t>
              </a:r>
            </a:p>
          </p:txBody>
        </p:sp>
        <p:sp>
          <p:nvSpPr>
            <p:cNvPr id="705" name="Outer crust"/>
            <p:cNvSpPr txBox="1"/>
            <p:nvPr/>
          </p:nvSpPr>
          <p:spPr>
            <a:xfrm>
              <a:off x="8601164" y="0"/>
              <a:ext cx="2897030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2214242">
                <a:defRPr spc="-2" sz="4200">
                  <a:latin typeface="TeX Gyre Bonum Math"/>
                  <a:ea typeface="TeX Gyre Bonum Math"/>
                  <a:cs typeface="TeX Gyre Bonum Math"/>
                  <a:sym typeface="TeX Gyre Bonum Math"/>
                </a:defRPr>
              </a:lvl1pPr>
            </a:lstStyle>
            <a:p>
              <a:pPr/>
              <a:r>
                <a:t>Outer crust </a:t>
              </a:r>
            </a:p>
          </p:txBody>
        </p:sp>
        <p:sp>
          <p:nvSpPr>
            <p:cNvPr id="706" name="Optical trap"/>
            <p:cNvSpPr txBox="1"/>
            <p:nvPr/>
          </p:nvSpPr>
          <p:spPr>
            <a:xfrm>
              <a:off x="210473" y="0"/>
              <a:ext cx="2986069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2214242">
                <a:defRPr spc="-2" sz="4200">
                  <a:latin typeface="TeX Gyre Bonum Math"/>
                  <a:ea typeface="TeX Gyre Bonum Math"/>
                  <a:cs typeface="TeX Gyre Bonum Math"/>
                  <a:sym typeface="TeX Gyre Bonum Math"/>
                </a:defRPr>
              </a:lvl1pPr>
            </a:lstStyle>
            <a:p>
              <a:pPr/>
              <a:r>
                <a:t>Optical trap </a:t>
              </a:r>
            </a:p>
          </p:txBody>
        </p:sp>
        <p:sp>
          <p:nvSpPr>
            <p:cNvPr id="707" name="Inner crust"/>
            <p:cNvSpPr txBox="1"/>
            <p:nvPr/>
          </p:nvSpPr>
          <p:spPr>
            <a:xfrm>
              <a:off x="8660286" y="1524000"/>
              <a:ext cx="2778786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2214242">
                <a:defRPr spc="-2" sz="4200">
                  <a:latin typeface="TeX Gyre Bonum Math"/>
                  <a:ea typeface="TeX Gyre Bonum Math"/>
                  <a:cs typeface="TeX Gyre Bonum Math"/>
                  <a:sym typeface="TeX Gyre Bonum Math"/>
                </a:defRPr>
              </a:lvl1pPr>
            </a:lstStyle>
            <a:p>
              <a:pPr/>
              <a:r>
                <a:t>Inner crust </a:t>
              </a:r>
            </a:p>
          </p:txBody>
        </p:sp>
        <p:sp>
          <p:nvSpPr>
            <p:cNvPr id="708" name="Freccia"/>
            <p:cNvSpPr/>
            <p:nvPr/>
          </p:nvSpPr>
          <p:spPr>
            <a:xfrm>
              <a:off x="3795117" y="0"/>
              <a:ext cx="4161306" cy="736600"/>
            </a:xfrm>
            <a:prstGeom prst="rightArrow">
              <a:avLst>
                <a:gd name="adj1" fmla="val 32000"/>
                <a:gd name="adj2" fmla="val 110345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09" name="Freccia"/>
            <p:cNvSpPr/>
            <p:nvPr/>
          </p:nvSpPr>
          <p:spPr>
            <a:xfrm>
              <a:off x="3795117" y="1524000"/>
              <a:ext cx="4161306" cy="736600"/>
            </a:xfrm>
            <a:prstGeom prst="rightArrow">
              <a:avLst>
                <a:gd name="adj1" fmla="val 32000"/>
                <a:gd name="adj2" fmla="val 110345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3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movie_glitches_suppmat_as92.mp4" descr="movie_glitches_suppmat_as92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2883" y="1155274"/>
            <a:ext cx="25137309" cy="11749296"/>
          </a:xfrm>
          <a:prstGeom prst="rect">
            <a:avLst/>
          </a:prstGeom>
          <a:ln w="12700">
            <a:miter lim="400000"/>
          </a:ln>
        </p:spPr>
      </p:pic>
      <p:sp>
        <p:nvSpPr>
          <p:cNvPr id="713" name="CustomShape 1"/>
          <p:cNvSpPr txBox="1"/>
          <p:nvPr/>
        </p:nvSpPr>
        <p:spPr>
          <a:xfrm>
            <a:off x="349782" y="278577"/>
            <a:ext cx="883562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2214242">
              <a:defRPr b="1" spc="-1" sz="6000">
                <a:solidFill>
                  <a:srgbClr val="FF2600"/>
                </a:solidFill>
                <a:latin typeface="TeX Gyre Bonum Math"/>
                <a:ea typeface="TeX Gyre Bonum Math"/>
                <a:cs typeface="TeX Gyre Bonum Math"/>
                <a:sym typeface="TeX Gyre Bonum Math"/>
              </a:defRPr>
            </a:lvl1pPr>
          </a:lstStyle>
          <a:p>
            <a:pPr/>
            <a:r>
              <a:t>Supersolid glitches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0" fill="hold"/>
                                        <p:tgtEl>
                                          <p:spTgt spid="7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71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71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71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Numero diapositiva"/>
          <p:cNvSpPr txBox="1"/>
          <p:nvPr>
            <p:ph type="sldNum" sz="quarter" idx="4294967295"/>
          </p:nvPr>
        </p:nvSpPr>
        <p:spPr>
          <a:xfrm>
            <a:off x="11888390" y="13019484"/>
            <a:ext cx="578641" cy="660798"/>
          </a:xfrm>
          <a:prstGeom prst="rect">
            <a:avLst/>
          </a:prstGeom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642937">
              <a:defRPr sz="32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16" name="Supersolids are versatile.…"/>
          <p:cNvSpPr txBox="1"/>
          <p:nvPr/>
        </p:nvSpPr>
        <p:spPr>
          <a:xfrm>
            <a:off x="2086916" y="6601059"/>
            <a:ext cx="5242497" cy="1676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Supersolids are </a:t>
            </a:r>
            <a:r>
              <a:rPr b="1"/>
              <a:t>versatile</a:t>
            </a:r>
            <a:r>
              <a:t>.</a:t>
            </a:r>
          </a:p>
          <a:p>
            <a:pPr/>
            <a:r>
              <a:t>Possible applications</a:t>
            </a:r>
          </a:p>
        </p:txBody>
      </p:sp>
      <p:sp>
        <p:nvSpPr>
          <p:cNvPr id="717" name="More hadronic matter phases"/>
          <p:cNvSpPr txBox="1"/>
          <p:nvPr/>
        </p:nvSpPr>
        <p:spPr>
          <a:xfrm>
            <a:off x="8084" y="-155575"/>
            <a:ext cx="14361667" cy="1539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indent="342900" algn="ctr" defTabSz="821531">
              <a:defRPr b="1" i="1" sz="84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More hadronic matter phases</a:t>
            </a:r>
          </a:p>
        </p:txBody>
      </p:sp>
      <p:sp>
        <p:nvSpPr>
          <p:cNvPr id="718" name="Linea"/>
          <p:cNvSpPr/>
          <p:nvPr/>
        </p:nvSpPr>
        <p:spPr>
          <a:xfrm flipV="1">
            <a:off x="7548913" y="3344715"/>
            <a:ext cx="4678745" cy="382237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5E5E5E"/>
                </a:solidFill>
              </a:defRPr>
            </a:pPr>
          </a:p>
        </p:txBody>
      </p:sp>
      <p:sp>
        <p:nvSpPr>
          <p:cNvPr id="719" name="Crystalline color superconductors"/>
          <p:cNvSpPr txBox="1"/>
          <p:nvPr/>
        </p:nvSpPr>
        <p:spPr>
          <a:xfrm>
            <a:off x="13245974" y="2715133"/>
            <a:ext cx="7307644" cy="1180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Crystalline color superconductors</a:t>
            </a:r>
          </a:p>
        </p:txBody>
      </p:sp>
      <p:sp>
        <p:nvSpPr>
          <p:cNvPr id="720" name="Linea"/>
          <p:cNvSpPr/>
          <p:nvPr/>
        </p:nvSpPr>
        <p:spPr>
          <a:xfrm flipV="1">
            <a:off x="7675912" y="7189197"/>
            <a:ext cx="4970251" cy="104889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5E5E5E"/>
                </a:solidFill>
              </a:defRPr>
            </a:pPr>
          </a:p>
        </p:txBody>
      </p:sp>
      <p:sp>
        <p:nvSpPr>
          <p:cNvPr id="721" name="Pion crystals"/>
          <p:cNvSpPr txBox="1"/>
          <p:nvPr/>
        </p:nvSpPr>
        <p:spPr>
          <a:xfrm>
            <a:off x="13372974" y="6764025"/>
            <a:ext cx="2846642" cy="1350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/>
            </a:pPr>
            <a:r>
              <a:t>Pion crystals</a:t>
            </a:r>
          </a:p>
          <a:p>
            <a:pPr>
              <a:defRPr sz="2300"/>
            </a:pPr>
          </a:p>
        </p:txBody>
      </p:sp>
      <p:sp>
        <p:nvSpPr>
          <p:cNvPr id="722" name="Linea"/>
          <p:cNvSpPr/>
          <p:nvPr/>
        </p:nvSpPr>
        <p:spPr>
          <a:xfrm>
            <a:off x="7489184" y="7567638"/>
            <a:ext cx="5582500" cy="331941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5E5E5E"/>
                </a:solidFill>
              </a:defRPr>
            </a:pPr>
          </a:p>
        </p:txBody>
      </p:sp>
      <p:sp>
        <p:nvSpPr>
          <p:cNvPr id="723" name="Other inhomogeneous superfluid phases"/>
          <p:cNvSpPr txBox="1"/>
          <p:nvPr/>
        </p:nvSpPr>
        <p:spPr>
          <a:xfrm>
            <a:off x="13411689" y="10548612"/>
            <a:ext cx="8732267" cy="108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Other inhomogeneous superfluid phases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Numero diapositiva"/>
          <p:cNvSpPr txBox="1"/>
          <p:nvPr>
            <p:ph type="sldNum" sz="quarter" idx="4294967295"/>
          </p:nvPr>
        </p:nvSpPr>
        <p:spPr>
          <a:xfrm>
            <a:off x="11888390" y="13019484"/>
            <a:ext cx="578641" cy="660798"/>
          </a:xfrm>
          <a:prstGeom prst="rect">
            <a:avLst/>
          </a:prstGeom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642937">
              <a:defRPr sz="32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26" name="Conclusion"/>
          <p:cNvSpPr txBox="1"/>
          <p:nvPr/>
        </p:nvSpPr>
        <p:spPr>
          <a:xfrm>
            <a:off x="101480" y="74702"/>
            <a:ext cx="5853312" cy="1539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indent="342900" algn="ctr" defTabSz="821531">
              <a:defRPr b="1" i="1" sz="84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Conclusion</a:t>
            </a:r>
          </a:p>
        </p:txBody>
      </p:sp>
      <p:sp>
        <p:nvSpPr>
          <p:cNvPr id="727" name="Hadronic matter in extreme conditions is realized in compact stars…"/>
          <p:cNvSpPr txBox="1"/>
          <p:nvPr/>
        </p:nvSpPr>
        <p:spPr>
          <a:xfrm>
            <a:off x="1027489" y="2876608"/>
            <a:ext cx="20786141" cy="2714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4499" indent="-444499">
              <a:spcBef>
                <a:spcPts val="2100"/>
              </a:spcBef>
              <a:buSzPct val="40000"/>
              <a:buBlip>
                <a:blip r:embed="rId2"/>
              </a:buBlip>
              <a:defRPr sz="4600"/>
            </a:pPr>
            <a:r>
              <a:t>Hadronic matter in extreme conditions is realized in compact stars</a:t>
            </a:r>
          </a:p>
          <a:p>
            <a:pPr marL="444499" indent="-444499">
              <a:spcBef>
                <a:spcPts val="2100"/>
              </a:spcBef>
              <a:buSzPct val="40000"/>
              <a:buBlip>
                <a:blip r:embed="rId2"/>
              </a:buBlip>
              <a:defRPr sz="4600"/>
            </a:pPr>
            <a:r>
              <a:t>Dipolar atoms offer a portal</a:t>
            </a:r>
          </a:p>
          <a:p>
            <a:pPr marL="444499" indent="-444499">
              <a:spcBef>
                <a:spcPts val="2100"/>
              </a:spcBef>
              <a:buSzPct val="40000"/>
              <a:buBlip>
                <a:blip r:embed="rId2"/>
              </a:buBlip>
              <a:defRPr sz="4600"/>
            </a:pPr>
            <a:r>
              <a:t>Emulating the glitch mechanism can teach us how this phenomenon happens</a:t>
            </a:r>
          </a:p>
        </p:txBody>
      </p:sp>
      <p:grpSp>
        <p:nvGrpSpPr>
          <p:cNvPr id="730" name="Raggruppa"/>
          <p:cNvGrpSpPr/>
          <p:nvPr/>
        </p:nvGrpSpPr>
        <p:grpSpPr>
          <a:xfrm>
            <a:off x="77549" y="7638694"/>
            <a:ext cx="12978102" cy="4741738"/>
            <a:chOff x="0" y="0"/>
            <a:chExt cx="12978100" cy="4741736"/>
          </a:xfrm>
        </p:grpSpPr>
        <p:sp>
          <p:nvSpPr>
            <p:cNvPr id="728" name="Outlook"/>
            <p:cNvSpPr txBox="1"/>
            <p:nvPr/>
          </p:nvSpPr>
          <p:spPr>
            <a:xfrm>
              <a:off x="0" y="0"/>
              <a:ext cx="4530750" cy="1539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lvl="1" indent="342900" algn="ctr" defTabSz="821531">
                <a:defRPr b="1" i="1" sz="8400">
                  <a:solidFill>
                    <a:srgbClr val="FF2600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Outlook</a:t>
              </a:r>
            </a:p>
          </p:txBody>
        </p:sp>
        <p:sp>
          <p:nvSpPr>
            <p:cNvPr id="729" name="Layered superfluids to have layered structure…"/>
            <p:cNvSpPr txBox="1"/>
            <p:nvPr/>
          </p:nvSpPr>
          <p:spPr>
            <a:xfrm>
              <a:off x="1444328" y="2178927"/>
              <a:ext cx="11533773" cy="25628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44500" indent="-444500">
                <a:spcBef>
                  <a:spcPts val="2100"/>
                </a:spcBef>
                <a:buSzPct val="40000"/>
                <a:buBlip>
                  <a:blip r:embed="rId2"/>
                </a:buBlip>
                <a:defRPr sz="4300"/>
              </a:pPr>
              <a:r>
                <a:t>Layered superfluids to have layered structure</a:t>
              </a:r>
            </a:p>
            <a:p>
              <a:pPr marL="444500" indent="-444500">
                <a:spcBef>
                  <a:spcPts val="2100"/>
                </a:spcBef>
                <a:buSzPct val="40000"/>
                <a:buBlip>
                  <a:blip r:embed="rId2"/>
                </a:buBlip>
                <a:defRPr sz="4300"/>
              </a:pPr>
              <a:r>
                <a:t>Angular momentum evolution (diffusion ?)</a:t>
              </a:r>
            </a:p>
            <a:p>
              <a:pPr marL="444500" indent="-444500">
                <a:spcBef>
                  <a:spcPts val="2100"/>
                </a:spcBef>
                <a:buSzPct val="40000"/>
                <a:buBlip>
                  <a:blip r:embed="rId2"/>
                </a:buBlip>
                <a:defRPr sz="4300"/>
              </a:pPr>
              <a:r>
                <a:t>Scaling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30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Thank you!"/>
          <p:cNvSpPr txBox="1"/>
          <p:nvPr/>
        </p:nvSpPr>
        <p:spPr>
          <a:xfrm>
            <a:off x="8823297" y="5460017"/>
            <a:ext cx="5925196" cy="1539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indent="342900" algn="ctr" defTabSz="821531">
              <a:defRPr b="1" i="1" sz="84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Thank you!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Testo"/>
          <p:cNvSpPr/>
          <p:nvPr/>
        </p:nvSpPr>
        <p:spPr>
          <a:xfrm>
            <a:off x="2970983" y="6152554"/>
            <a:ext cx="18430876" cy="1428751"/>
          </a:xfrm>
          <a:prstGeom prst="rect">
            <a:avLst/>
          </a:prstGeom>
          <a:ln w="12700">
            <a:miter lim="400000"/>
          </a:ln>
        </p:spPr>
        <p:txBody>
          <a:bodyPr lIns="71437" tIns="71437" rIns="71437" bIns="71437" anchor="ctr">
            <a:spAutoFit/>
          </a:bodyPr>
          <a:lstStyle/>
          <a:p>
            <a:pPr lvl="1" indent="342900" algn="ctr" defTabSz="821531">
              <a:defRPr b="1" i="1" sz="8400">
                <a:solidFill>
                  <a:srgbClr val="FF26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</a:p>
        </p:txBody>
      </p:sp>
      <p:sp>
        <p:nvSpPr>
          <p:cNvPr id="735" name="Numero diapositiva"/>
          <p:cNvSpPr txBox="1"/>
          <p:nvPr>
            <p:ph type="sldNum" sz="quarter" idx="4294967295"/>
          </p:nvPr>
        </p:nvSpPr>
        <p:spPr>
          <a:xfrm>
            <a:off x="11888390" y="13019484"/>
            <a:ext cx="578641" cy="660798"/>
          </a:xfrm>
          <a:prstGeom prst="rect">
            <a:avLst/>
          </a:prstGeom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642937">
              <a:defRPr sz="32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36" name="Backup"/>
          <p:cNvSpPr txBox="1"/>
          <p:nvPr/>
        </p:nvSpPr>
        <p:spPr>
          <a:xfrm>
            <a:off x="10163633" y="4947971"/>
            <a:ext cx="4056734" cy="1539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indent="342900" algn="ctr" defTabSz="821531">
              <a:defRPr b="1" i="1" sz="84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Backup</a:t>
            </a:r>
          </a:p>
        </p:txBody>
      </p:sp>
      <p:sp>
        <p:nvSpPr>
          <p:cNvPr id="737" name="Testo"/>
          <p:cNvSpPr/>
          <p:nvPr/>
        </p:nvSpPr>
        <p:spPr>
          <a:xfrm>
            <a:off x="7218812" y="9979859"/>
            <a:ext cx="8910786" cy="1196579"/>
          </a:xfrm>
          <a:prstGeom prst="rect">
            <a:avLst/>
          </a:prstGeom>
          <a:ln w="12700">
            <a:miter lim="400000"/>
          </a:ln>
        </p:spPr>
        <p:txBody>
          <a:bodyPr wrap="none" lIns="53578" tIns="53578" rIns="53578" bIns="53578" anchor="ctr">
            <a:spAutoFit/>
          </a:bodyPr>
          <a:lstStyle/>
          <a:p>
            <a:pPr defTabSz="642937">
              <a:lnSpc>
                <a:spcPct val="80000"/>
              </a:lnSpc>
              <a:defRPr b="1" i="1" spc="-154" sz="64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image74.png" descr="image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0051" y="376632"/>
            <a:ext cx="12257688" cy="11824488"/>
          </a:xfrm>
          <a:prstGeom prst="rect">
            <a:avLst/>
          </a:prstGeom>
          <a:ln w="12700">
            <a:miter lim="400000"/>
          </a:ln>
        </p:spPr>
      </p:pic>
      <p:sp>
        <p:nvSpPr>
          <p:cNvPr id="740" name="CustomShape 1"/>
          <p:cNvSpPr txBox="1"/>
          <p:nvPr/>
        </p:nvSpPr>
        <p:spPr>
          <a:xfrm>
            <a:off x="2008105" y="12346711"/>
            <a:ext cx="4878496" cy="684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marL="862559" indent="-753479" defTabSz="2214242">
              <a:spcBef>
                <a:spcPts val="3300"/>
              </a:spcBef>
              <a:buClr>
                <a:srgbClr val="000000"/>
              </a:buClr>
              <a:buSzPct val="45000"/>
              <a:buChar char="●"/>
              <a:defRPr spc="-233" sz="4200">
                <a:latin typeface="TeX Gyre Bonum Math"/>
                <a:ea typeface="TeX Gyre Bonum Math"/>
                <a:cs typeface="TeX Gyre Bonum Math"/>
                <a:sym typeface="TeX Gyre Bonum Math"/>
              </a:defRPr>
            </a:lvl1pPr>
          </a:lstStyle>
          <a:p>
            <a:pPr/>
            <a:r>
              <a:t>Parameters</a:t>
            </a:r>
          </a:p>
        </p:txBody>
      </p:sp>
      <p:pic>
        <p:nvPicPr>
          <p:cNvPr id="741" name="image75.png" descr="image7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58189" y="12378059"/>
            <a:ext cx="13036922" cy="621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2" name="image76.png" descr="image7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32534" y="6118908"/>
            <a:ext cx="4250924" cy="678127"/>
          </a:xfrm>
          <a:prstGeom prst="rect">
            <a:avLst/>
          </a:prstGeom>
          <a:ln w="12700">
            <a:miter lim="400000"/>
          </a:ln>
        </p:spPr>
      </p:pic>
      <p:sp>
        <p:nvSpPr>
          <p:cNvPr id="743" name="CustomShape 2"/>
          <p:cNvSpPr/>
          <p:nvPr/>
        </p:nvSpPr>
        <p:spPr>
          <a:xfrm>
            <a:off x="16735232" y="5928022"/>
            <a:ext cx="5575797" cy="1217661"/>
          </a:xfrm>
          <a:prstGeom prst="rect">
            <a:avLst/>
          </a:prstGeom>
          <a:ln w="76200">
            <a:solidFill>
              <a:srgbClr val="C9211E"/>
            </a:solidFill>
          </a:ln>
        </p:spPr>
        <p:txBody>
          <a:bodyPr lIns="0" tIns="0" rIns="0" bIns="0"/>
          <a:lstStyle/>
          <a:p>
            <a:pPr defTabSz="2214242">
              <a:defRPr sz="42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A neutron star is forever"/>
          <p:cNvSpPr/>
          <p:nvPr/>
        </p:nvSpPr>
        <p:spPr>
          <a:xfrm>
            <a:off x="417512" y="292100"/>
            <a:ext cx="17019985" cy="1625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i="1" sz="64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A neutron star is forever</a:t>
            </a:r>
          </a:p>
        </p:txBody>
      </p:sp>
      <p:sp>
        <p:nvSpPr>
          <p:cNvPr id="264" name="Testo"/>
          <p:cNvSpPr/>
          <p:nvPr/>
        </p:nvSpPr>
        <p:spPr>
          <a:xfrm>
            <a:off x="511770" y="1656159"/>
            <a:ext cx="7490717" cy="714376"/>
          </a:xfrm>
          <a:prstGeom prst="rect">
            <a:avLst/>
          </a:prstGeom>
          <a:ln w="12700">
            <a:miter lim="400000"/>
          </a:ln>
        </p:spPr>
        <p:txBody>
          <a:bodyPr lIns="71437" tIns="71437" rIns="71437" bIns="71437" anchor="ctr">
            <a:spAutoFit/>
          </a:bodyPr>
          <a:lstStyle/>
          <a:p>
            <a:pPr defTabSz="821531">
              <a:defRPr b="1" sz="3800">
                <a:latin typeface="Cochin"/>
                <a:ea typeface="Cochin"/>
                <a:cs typeface="Cochin"/>
                <a:sym typeface="Cochin"/>
              </a:defRPr>
            </a:pPr>
          </a:p>
        </p:txBody>
      </p:sp>
      <p:pic>
        <p:nvPicPr>
          <p:cNvPr id="265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00443" y="2817812"/>
            <a:ext cx="2428876" cy="3750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3" name="Raggruppa"/>
          <p:cNvGrpSpPr/>
          <p:nvPr/>
        </p:nvGrpSpPr>
        <p:grpSpPr>
          <a:xfrm>
            <a:off x="8167687" y="3460750"/>
            <a:ext cx="11452344" cy="6786563"/>
            <a:chOff x="0" y="0"/>
            <a:chExt cx="11452342" cy="6786562"/>
          </a:xfrm>
        </p:grpSpPr>
        <p:grpSp>
          <p:nvGrpSpPr>
            <p:cNvPr id="268" name="Raggruppa"/>
            <p:cNvGrpSpPr/>
            <p:nvPr/>
          </p:nvGrpSpPr>
          <p:grpSpPr>
            <a:xfrm>
              <a:off x="6683889" y="1217539"/>
              <a:ext cx="4768454" cy="983118"/>
              <a:chOff x="0" y="168131"/>
              <a:chExt cx="4768453" cy="983116"/>
            </a:xfrm>
          </p:grpSpPr>
          <p:sp>
            <p:nvSpPr>
              <p:cNvPr id="266" name="Linea"/>
              <p:cNvSpPr/>
              <p:nvPr/>
            </p:nvSpPr>
            <p:spPr>
              <a:xfrm flipH="1">
                <a:off x="147828" y="1151247"/>
                <a:ext cx="2652254" cy="2"/>
              </a:xfrm>
              <a:prstGeom prst="line">
                <a:avLst/>
              </a:prstGeom>
              <a:noFill/>
              <a:ln w="63500" cap="flat">
                <a:solidFill>
                  <a:srgbClr val="0433FF"/>
                </a:solidFill>
                <a:custDash>
                  <a:ds d="200000" sp="200000"/>
                </a:custDash>
                <a:miter lim="400000"/>
                <a:headEnd type="stealth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642937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67" name="Repulsion"/>
              <p:cNvSpPr/>
              <p:nvPr/>
            </p:nvSpPr>
            <p:spPr>
              <a:xfrm>
                <a:off x="0" y="168131"/>
                <a:ext cx="4768454" cy="7858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1531">
                  <a:defRPr b="1" sz="3400">
                    <a:solidFill>
                      <a:srgbClr val="0433FF"/>
                    </a:solidFill>
                    <a:latin typeface="Cochin"/>
                    <a:ea typeface="Cochin"/>
                    <a:cs typeface="Cochin"/>
                    <a:sym typeface="Cochin"/>
                  </a:defRPr>
                </a:lvl1pPr>
              </a:lstStyle>
              <a:p>
                <a:pPr/>
                <a:r>
                  <a:t>Repulsion</a:t>
                </a:r>
              </a:p>
            </p:txBody>
          </p:sp>
        </p:grpSp>
        <p:sp>
          <p:nvSpPr>
            <p:cNvPr id="269" name="Linea"/>
            <p:cNvSpPr/>
            <p:nvPr/>
          </p:nvSpPr>
          <p:spPr>
            <a:xfrm flipH="1">
              <a:off x="6814220" y="3858937"/>
              <a:ext cx="2652254" cy="2"/>
            </a:xfrm>
            <a:prstGeom prst="line">
              <a:avLst/>
            </a:prstGeom>
            <a:noFill/>
            <a:ln w="63500" cap="flat">
              <a:solidFill>
                <a:srgbClr val="797979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70" name="Gravity"/>
            <p:cNvSpPr/>
            <p:nvPr/>
          </p:nvSpPr>
          <p:spPr>
            <a:xfrm>
              <a:off x="6641146" y="2963240"/>
              <a:ext cx="1984394" cy="7910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1" sz="3600">
                  <a:solidFill>
                    <a:srgbClr val="797979"/>
                  </a:solidFill>
                  <a:latin typeface="Cochin"/>
                  <a:ea typeface="Cochin"/>
                  <a:cs typeface="Cochin"/>
                  <a:sym typeface="Cochin"/>
                </a:defRPr>
              </a:lvl1pPr>
            </a:lstStyle>
            <a:p>
              <a:pPr/>
              <a:r>
                <a:t>Gravity</a:t>
              </a:r>
            </a:p>
          </p:txBody>
        </p:sp>
        <p:sp>
          <p:nvSpPr>
            <p:cNvPr id="271" name="Cerchio"/>
            <p:cNvSpPr/>
            <p:nvPr/>
          </p:nvSpPr>
          <p:spPr>
            <a:xfrm>
              <a:off x="0" y="0"/>
              <a:ext cx="5982892" cy="5982892"/>
            </a:xfrm>
            <a:prstGeom prst="ellipse">
              <a:avLst/>
            </a:prstGeom>
            <a:gradFill flip="none" rotWithShape="1">
              <a:gsLst>
                <a:gs pos="54068">
                  <a:srgbClr val="C0C0C0">
                    <a:alpha val="85000"/>
                  </a:srgbClr>
                </a:gs>
                <a:gs pos="72057">
                  <a:srgbClr val="EBEBEB">
                    <a:alpha val="85000"/>
                  </a:srgbClr>
                </a:gs>
                <a:gs pos="93397">
                  <a:srgbClr val="797979">
                    <a:alpha val="8500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Palatino"/>
                  <a:ea typeface="Palatino"/>
                  <a:cs typeface="Palatino"/>
                  <a:sym typeface="Palatino"/>
                </a:defRPr>
              </a:pPr>
            </a:p>
          </p:txBody>
        </p:sp>
        <p:grpSp>
          <p:nvGrpSpPr>
            <p:cNvPr id="280" name="Raggruppa"/>
            <p:cNvGrpSpPr/>
            <p:nvPr/>
          </p:nvGrpSpPr>
          <p:grpSpPr>
            <a:xfrm>
              <a:off x="581332" y="288595"/>
              <a:ext cx="4664333" cy="5504006"/>
              <a:chOff x="0" y="0"/>
              <a:chExt cx="4664331" cy="5504005"/>
            </a:xfrm>
          </p:grpSpPr>
          <p:sp>
            <p:nvSpPr>
              <p:cNvPr id="272" name="Linea"/>
              <p:cNvSpPr/>
              <p:nvPr/>
            </p:nvSpPr>
            <p:spPr>
              <a:xfrm flipH="1" flipV="1">
                <a:off x="1350259" y="129635"/>
                <a:ext cx="389169" cy="803221"/>
              </a:xfrm>
              <a:prstGeom prst="line">
                <a:avLst/>
              </a:prstGeom>
              <a:noFill/>
              <a:ln w="63500" cap="flat">
                <a:solidFill>
                  <a:srgbClr val="797979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642937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73" name="Linea"/>
              <p:cNvSpPr/>
              <p:nvPr/>
            </p:nvSpPr>
            <p:spPr>
              <a:xfrm flipH="1" flipV="1">
                <a:off x="-1" y="1129628"/>
                <a:ext cx="611333" cy="303560"/>
              </a:xfrm>
              <a:prstGeom prst="line">
                <a:avLst/>
              </a:prstGeom>
              <a:noFill/>
              <a:ln w="63500" cap="flat">
                <a:solidFill>
                  <a:srgbClr val="797979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642937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74" name="Linea"/>
              <p:cNvSpPr/>
              <p:nvPr/>
            </p:nvSpPr>
            <p:spPr>
              <a:xfrm flipH="1">
                <a:off x="232248" y="3953643"/>
                <a:ext cx="656045" cy="493591"/>
              </a:xfrm>
              <a:prstGeom prst="line">
                <a:avLst/>
              </a:prstGeom>
              <a:noFill/>
              <a:ln w="63500" cap="flat">
                <a:solidFill>
                  <a:srgbClr val="797979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642937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75" name="Linea"/>
              <p:cNvSpPr/>
              <p:nvPr/>
            </p:nvSpPr>
            <p:spPr>
              <a:xfrm flipV="1">
                <a:off x="4077047" y="863991"/>
                <a:ext cx="587285" cy="654113"/>
              </a:xfrm>
              <a:prstGeom prst="line">
                <a:avLst/>
              </a:prstGeom>
              <a:noFill/>
              <a:ln w="63500" cap="flat">
                <a:solidFill>
                  <a:srgbClr val="797979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642937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76" name="Linea"/>
              <p:cNvSpPr/>
              <p:nvPr/>
            </p:nvSpPr>
            <p:spPr>
              <a:xfrm flipV="1">
                <a:off x="3102013" y="-1"/>
                <a:ext cx="266190" cy="820737"/>
              </a:xfrm>
              <a:prstGeom prst="line">
                <a:avLst/>
              </a:prstGeom>
              <a:noFill/>
              <a:ln w="63500" cap="flat">
                <a:solidFill>
                  <a:srgbClr val="797979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642937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77" name="Linea"/>
              <p:cNvSpPr/>
              <p:nvPr/>
            </p:nvSpPr>
            <p:spPr>
              <a:xfrm>
                <a:off x="4025863" y="4156365"/>
                <a:ext cx="573639" cy="503467"/>
              </a:xfrm>
              <a:prstGeom prst="line">
                <a:avLst/>
              </a:prstGeom>
              <a:noFill/>
              <a:ln w="63500" cap="flat">
                <a:solidFill>
                  <a:srgbClr val="797979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642937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78" name="Linea"/>
              <p:cNvSpPr/>
              <p:nvPr/>
            </p:nvSpPr>
            <p:spPr>
              <a:xfrm>
                <a:off x="2995592" y="4815178"/>
                <a:ext cx="185102" cy="688827"/>
              </a:xfrm>
              <a:prstGeom prst="line">
                <a:avLst/>
              </a:prstGeom>
              <a:noFill/>
              <a:ln w="63500" cap="flat">
                <a:solidFill>
                  <a:srgbClr val="797979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642937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79" name="Linea"/>
              <p:cNvSpPr/>
              <p:nvPr/>
            </p:nvSpPr>
            <p:spPr>
              <a:xfrm flipH="1">
                <a:off x="1517019" y="4738685"/>
                <a:ext cx="238858" cy="647740"/>
              </a:xfrm>
              <a:prstGeom prst="line">
                <a:avLst/>
              </a:prstGeom>
              <a:noFill/>
              <a:ln w="63500" cap="flat">
                <a:solidFill>
                  <a:srgbClr val="797979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642937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sp>
          <p:nvSpPr>
            <p:cNvPr id="281" name="Linea"/>
            <p:cNvSpPr/>
            <p:nvPr/>
          </p:nvSpPr>
          <p:spPr>
            <a:xfrm flipH="1">
              <a:off x="3543067" y="2088597"/>
              <a:ext cx="650214" cy="650214"/>
            </a:xfrm>
            <a:prstGeom prst="line">
              <a:avLst/>
            </a:prstGeom>
            <a:noFill/>
            <a:ln w="63500" cap="flat">
              <a:solidFill>
                <a:srgbClr val="0433FF"/>
              </a:solidFill>
              <a:custDash>
                <a:ds d="200000" sp="200000"/>
              </a:custDash>
              <a:miter lim="400000"/>
              <a:head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82" name="Linea"/>
            <p:cNvSpPr/>
            <p:nvPr/>
          </p:nvSpPr>
          <p:spPr>
            <a:xfrm flipV="1">
              <a:off x="3106807" y="3424757"/>
              <a:ext cx="1" cy="903670"/>
            </a:xfrm>
            <a:prstGeom prst="line">
              <a:avLst/>
            </a:prstGeom>
            <a:noFill/>
            <a:ln w="63500" cap="flat">
              <a:solidFill>
                <a:srgbClr val="0433FF"/>
              </a:solidFill>
              <a:custDash>
                <a:ds d="200000" sp="200000"/>
              </a:custDash>
              <a:miter lim="400000"/>
              <a:head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83" name="Linea"/>
            <p:cNvSpPr/>
            <p:nvPr/>
          </p:nvSpPr>
          <p:spPr>
            <a:xfrm flipH="1" flipV="1">
              <a:off x="3533536" y="3410247"/>
              <a:ext cx="481116" cy="635990"/>
            </a:xfrm>
            <a:prstGeom prst="line">
              <a:avLst/>
            </a:prstGeom>
            <a:noFill/>
            <a:ln w="63500" cap="flat">
              <a:solidFill>
                <a:srgbClr val="0433FF"/>
              </a:solidFill>
              <a:custDash>
                <a:ds d="200000" sp="200000"/>
              </a:custDash>
              <a:miter lim="400000"/>
              <a:head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84" name="Linea"/>
            <p:cNvSpPr/>
            <p:nvPr/>
          </p:nvSpPr>
          <p:spPr>
            <a:xfrm flipH="1">
              <a:off x="3585906" y="3090961"/>
              <a:ext cx="919540" cy="1"/>
            </a:xfrm>
            <a:prstGeom prst="line">
              <a:avLst/>
            </a:prstGeom>
            <a:noFill/>
            <a:ln w="63500" cap="flat">
              <a:solidFill>
                <a:srgbClr val="0433FF"/>
              </a:solidFill>
              <a:custDash>
                <a:ds d="200000" sp="200000"/>
              </a:custDash>
              <a:miter lim="400000"/>
              <a:head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85" name="Linea"/>
            <p:cNvSpPr/>
            <p:nvPr/>
          </p:nvSpPr>
          <p:spPr>
            <a:xfrm flipH="1" flipV="1">
              <a:off x="151382" y="2995461"/>
              <a:ext cx="729586" cy="2"/>
            </a:xfrm>
            <a:prstGeom prst="line">
              <a:avLst/>
            </a:prstGeom>
            <a:noFill/>
            <a:ln w="63500" cap="flat">
              <a:solidFill>
                <a:srgbClr val="797979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86" name="Linea"/>
            <p:cNvSpPr/>
            <p:nvPr/>
          </p:nvSpPr>
          <p:spPr>
            <a:xfrm flipV="1">
              <a:off x="2088183" y="3428286"/>
              <a:ext cx="650215" cy="650214"/>
            </a:xfrm>
            <a:prstGeom prst="line">
              <a:avLst/>
            </a:prstGeom>
            <a:noFill/>
            <a:ln w="63500" cap="flat">
              <a:solidFill>
                <a:srgbClr val="0433FF"/>
              </a:solidFill>
              <a:custDash>
                <a:ds d="200000" sp="200000"/>
              </a:custDash>
              <a:miter lim="400000"/>
              <a:head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87" name="Linea"/>
            <p:cNvSpPr/>
            <p:nvPr/>
          </p:nvSpPr>
          <p:spPr>
            <a:xfrm>
              <a:off x="3110554" y="1847871"/>
              <a:ext cx="2" cy="903669"/>
            </a:xfrm>
            <a:prstGeom prst="line">
              <a:avLst/>
            </a:prstGeom>
            <a:noFill/>
            <a:ln w="63500" cap="flat">
              <a:solidFill>
                <a:srgbClr val="0433FF"/>
              </a:solidFill>
              <a:custDash>
                <a:ds d="200000" sp="200000"/>
              </a:custDash>
              <a:miter lim="400000"/>
              <a:head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88" name="Linea"/>
            <p:cNvSpPr/>
            <p:nvPr/>
          </p:nvSpPr>
          <p:spPr>
            <a:xfrm>
              <a:off x="2158892" y="2223349"/>
              <a:ext cx="638992" cy="638992"/>
            </a:xfrm>
            <a:prstGeom prst="line">
              <a:avLst/>
            </a:prstGeom>
            <a:noFill/>
            <a:ln w="63500" cap="flat">
              <a:solidFill>
                <a:srgbClr val="0433FF"/>
              </a:solidFill>
              <a:custDash>
                <a:ds d="200000" sp="200000"/>
              </a:custDash>
              <a:miter lim="400000"/>
              <a:head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89" name="Linea"/>
            <p:cNvSpPr/>
            <p:nvPr/>
          </p:nvSpPr>
          <p:spPr>
            <a:xfrm flipV="1">
              <a:off x="1762771" y="3085368"/>
              <a:ext cx="919539" cy="1"/>
            </a:xfrm>
            <a:prstGeom prst="line">
              <a:avLst/>
            </a:prstGeom>
            <a:noFill/>
            <a:ln w="63500" cap="flat">
              <a:solidFill>
                <a:srgbClr val="0433FF"/>
              </a:solidFill>
              <a:custDash>
                <a:ds d="200000" sp="200000"/>
              </a:custDash>
              <a:miter lim="400000"/>
              <a:head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90" name="Linea"/>
            <p:cNvSpPr/>
            <p:nvPr/>
          </p:nvSpPr>
          <p:spPr>
            <a:xfrm flipV="1">
              <a:off x="5191061" y="3037791"/>
              <a:ext cx="729586" cy="5"/>
            </a:xfrm>
            <a:prstGeom prst="line">
              <a:avLst/>
            </a:prstGeom>
            <a:noFill/>
            <a:ln w="63500" cap="flat">
              <a:solidFill>
                <a:srgbClr val="797979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91" name="Linea"/>
            <p:cNvSpPr/>
            <p:nvPr/>
          </p:nvSpPr>
          <p:spPr>
            <a:xfrm>
              <a:off x="298214" y="6237944"/>
              <a:ext cx="5602915" cy="32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292" name="droppedImage.pdf" descr="dropped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589609" y="6482953"/>
              <a:ext cx="1125141" cy="3036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4" name="Repulsion due to exchange forces and nuclear repulsion… it does not burn any fuel"/>
          <p:cNvSpPr/>
          <p:nvPr/>
        </p:nvSpPr>
        <p:spPr>
          <a:xfrm>
            <a:off x="1705570" y="11790759"/>
            <a:ext cx="19278441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1" sz="3800"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Repulsion due to exchange forces and nuclear repulsion… it does not burn any fuel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5" grpId="2"/>
      <p:bldP build="whole" bldLvl="1" animBg="1" rev="0" advAuto="0" spid="293" grpId="1"/>
      <p:bldP build="whole" bldLvl="1" animBg="1" rev="0" advAuto="0" spid="294" grpId="3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image80.png" descr="image8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4282" y="306030"/>
            <a:ext cx="11251830" cy="11895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6" name="image75.png" descr="image7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28156" y="12552384"/>
            <a:ext cx="13036922" cy="621471"/>
          </a:xfrm>
          <a:prstGeom prst="rect">
            <a:avLst/>
          </a:prstGeom>
          <a:ln w="12700">
            <a:miter lim="400000"/>
          </a:ln>
        </p:spPr>
      </p:pic>
      <p:sp>
        <p:nvSpPr>
          <p:cNvPr id="747" name="CustomShape 2"/>
          <p:cNvSpPr txBox="1"/>
          <p:nvPr/>
        </p:nvSpPr>
        <p:spPr>
          <a:xfrm>
            <a:off x="2266230" y="12639547"/>
            <a:ext cx="4878495" cy="684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marL="862559" indent="-753479" defTabSz="2214242">
              <a:spcBef>
                <a:spcPts val="3300"/>
              </a:spcBef>
              <a:buClr>
                <a:srgbClr val="000000"/>
              </a:buClr>
              <a:buSzPct val="45000"/>
              <a:buChar char="●"/>
              <a:defRPr spc="-233" sz="4200">
                <a:latin typeface="TeX Gyre Bonum Math"/>
                <a:ea typeface="TeX Gyre Bonum Math"/>
                <a:cs typeface="TeX Gyre Bonum Math"/>
                <a:sym typeface="TeX Gyre Bonum Math"/>
              </a:defRPr>
            </a:lvl1pPr>
          </a:lstStyle>
          <a:p>
            <a:pPr/>
            <a:r>
              <a:t>Parameters</a:t>
            </a:r>
          </a:p>
        </p:txBody>
      </p:sp>
      <p:sp>
        <p:nvSpPr>
          <p:cNvPr id="748" name="CustomShape 3"/>
          <p:cNvSpPr/>
          <p:nvPr/>
        </p:nvSpPr>
        <p:spPr>
          <a:xfrm>
            <a:off x="14817655" y="11855084"/>
            <a:ext cx="2437941" cy="15663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2214242">
              <a:defRPr sz="42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49" name="image82.png" descr="image8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991979" y="12629088"/>
            <a:ext cx="2089290" cy="443659"/>
          </a:xfrm>
          <a:prstGeom prst="rect">
            <a:avLst/>
          </a:prstGeom>
          <a:ln w="12700">
            <a:miter lim="400000"/>
          </a:ln>
        </p:spPr>
      </p:pic>
      <p:sp>
        <p:nvSpPr>
          <p:cNvPr id="750" name="CustomShape 4"/>
          <p:cNvSpPr txBox="1"/>
          <p:nvPr/>
        </p:nvSpPr>
        <p:spPr>
          <a:xfrm>
            <a:off x="14583036" y="3828935"/>
            <a:ext cx="9149467" cy="3047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marL="862559" indent="-753479" defTabSz="2214242">
              <a:spcBef>
                <a:spcPts val="3300"/>
              </a:spcBef>
              <a:buClr>
                <a:srgbClr val="000000"/>
              </a:buClr>
              <a:buSzPct val="45000"/>
              <a:buChar char="●"/>
              <a:defRPr spc="-233" sz="4200">
                <a:latin typeface="TeX Gyre Bonum Math"/>
                <a:ea typeface="TeX Gyre Bonum Math"/>
                <a:cs typeface="TeX Gyre Bonum Math"/>
                <a:sym typeface="TeX Gyre Bonum Math"/>
              </a:defRPr>
            </a:lvl1pPr>
          </a:lstStyle>
          <a:p>
            <a:pPr/>
            <a:r>
              <a:t>Different values of             mimic different coupling with the outer crust</a:t>
            </a:r>
          </a:p>
        </p:txBody>
      </p:sp>
      <p:pic>
        <p:nvPicPr>
          <p:cNvPr id="751" name="image83.png" descr="image8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728716" y="3864249"/>
            <a:ext cx="459348" cy="5343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image84.png" descr="image8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58467" y="523937"/>
            <a:ext cx="9821491" cy="12374484"/>
          </a:xfrm>
          <a:prstGeom prst="rect">
            <a:avLst/>
          </a:prstGeom>
          <a:ln w="12700">
            <a:miter lim="400000"/>
          </a:ln>
        </p:spPr>
      </p:pic>
      <p:sp>
        <p:nvSpPr>
          <p:cNvPr id="754" name="CustomShape 1"/>
          <p:cNvSpPr txBox="1"/>
          <p:nvPr/>
        </p:nvSpPr>
        <p:spPr>
          <a:xfrm>
            <a:off x="-522976" y="1221238"/>
            <a:ext cx="14292064" cy="869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marL="862559" indent="-753479" defTabSz="2214242">
              <a:spcBef>
                <a:spcPts val="3300"/>
              </a:spcBef>
              <a:buClr>
                <a:srgbClr val="000000"/>
              </a:buClr>
              <a:buSzPct val="45000"/>
              <a:buChar char="●"/>
              <a:defRPr spc="-233" sz="4200">
                <a:latin typeface="TeX Gyre Bonum Math"/>
                <a:ea typeface="TeX Gyre Bonum Math"/>
                <a:cs typeface="TeX Gyre Bonum Math"/>
                <a:sym typeface="TeX Gyre Bonum Math"/>
              </a:defRPr>
            </a:lvl1pPr>
          </a:lstStyle>
          <a:p>
            <a:pPr/>
            <a:r>
              <a:t>Testing the angular momentum decomposition </a:t>
            </a:r>
          </a:p>
        </p:txBody>
      </p:sp>
      <p:pic>
        <p:nvPicPr>
          <p:cNvPr id="755" name="image85.png" descr="image8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4508" y="3138817"/>
            <a:ext cx="11019977" cy="9152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Numero diapositiva"/>
          <p:cNvSpPr txBox="1"/>
          <p:nvPr>
            <p:ph type="sldNum" sz="quarter" idx="4294967295"/>
          </p:nvPr>
        </p:nvSpPr>
        <p:spPr>
          <a:xfrm>
            <a:off x="11888390" y="13019484"/>
            <a:ext cx="578641" cy="660798"/>
          </a:xfrm>
          <a:prstGeom prst="rect">
            <a:avLst/>
          </a:prstGeom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642937">
              <a:defRPr sz="32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758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09296" y="3804046"/>
            <a:ext cx="8965408" cy="7717475"/>
          </a:xfrm>
          <a:prstGeom prst="rect">
            <a:avLst/>
          </a:prstGeom>
          <a:ln w="12700">
            <a:miter lim="400000"/>
          </a:ln>
        </p:spPr>
      </p:pic>
      <p:sp>
        <p:nvSpPr>
          <p:cNvPr id="759" name="Weak equilibrium works to produce the most stable isotope"/>
          <p:cNvSpPr/>
          <p:nvPr/>
        </p:nvSpPr>
        <p:spPr>
          <a:xfrm>
            <a:off x="3306176" y="1985482"/>
            <a:ext cx="1388049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642937">
              <a:defRPr b="1" sz="4200">
                <a:effectLst>
                  <a:outerShdw sx="100000" sy="100000" kx="0" ky="0" algn="b" rotWithShape="0" blurRad="25400" dist="25400" dir="2700000">
                    <a:srgbClr val="FFFFFF">
                      <a:alpha val="75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Weak equilibrium works to produce the most stable isotope</a:t>
            </a:r>
          </a:p>
        </p:txBody>
      </p:sp>
      <p:sp>
        <p:nvSpPr>
          <p:cNvPr id="760" name="Neutron rich…"/>
          <p:cNvSpPr/>
          <p:nvPr/>
        </p:nvSpPr>
        <p:spPr>
          <a:xfrm>
            <a:off x="3512343" y="6625828"/>
            <a:ext cx="3262857" cy="2071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642937">
              <a:defRPr sz="4200">
                <a:effectLst>
                  <a:outerShdw sx="100000" sy="100000" kx="0" ky="0" algn="b" rotWithShape="0" blurRad="25400" dist="25400" dir="2700000">
                    <a:srgbClr val="FFFFFF">
                      <a:alpha val="75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Neutron rich </a:t>
            </a:r>
          </a:p>
          <a:p>
            <a:pPr defTabSz="642937">
              <a:defRPr sz="4200">
                <a:effectLst>
                  <a:outerShdw sx="100000" sy="100000" kx="0" ky="0" algn="b" rotWithShape="0" blurRad="25400" dist="25400" dir="2700000">
                    <a:srgbClr val="FFFFFF">
                      <a:alpha val="75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matter</a:t>
            </a:r>
          </a:p>
        </p:txBody>
      </p:sp>
      <p:sp>
        <p:nvSpPr>
          <p:cNvPr id="761" name="Linea"/>
          <p:cNvSpPr/>
          <p:nvPr/>
        </p:nvSpPr>
        <p:spPr>
          <a:xfrm flipH="1" flipV="1">
            <a:off x="5891474" y="8376012"/>
            <a:ext cx="3892427" cy="935899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71437" tIns="71437" rIns="71437" bIns="71437" anchor="ctr"/>
          <a:lstStyle/>
          <a:p>
            <a:pPr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62" name="Ovale"/>
          <p:cNvSpPr/>
          <p:nvPr/>
        </p:nvSpPr>
        <p:spPr>
          <a:xfrm>
            <a:off x="9798843" y="3571875"/>
            <a:ext cx="1785939" cy="8536782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642937">
              <a:defRPr i="1" sz="44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</a:p>
        </p:txBody>
      </p:sp>
      <p:grpSp>
        <p:nvGrpSpPr>
          <p:cNvPr id="766" name="Raggruppa"/>
          <p:cNvGrpSpPr/>
          <p:nvPr/>
        </p:nvGrpSpPr>
        <p:grpSpPr>
          <a:xfrm>
            <a:off x="14620875" y="3571875"/>
            <a:ext cx="6697266" cy="8536782"/>
            <a:chOff x="0" y="0"/>
            <a:chExt cx="6697265" cy="8536781"/>
          </a:xfrm>
        </p:grpSpPr>
        <p:sp>
          <p:nvSpPr>
            <p:cNvPr id="763" name="many electrons"/>
            <p:cNvSpPr/>
            <p:nvPr/>
          </p:nvSpPr>
          <p:spPr>
            <a:xfrm>
              <a:off x="2714625" y="4558109"/>
              <a:ext cx="3982641" cy="777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defTabSz="642937">
                <a:defRPr sz="4200">
                  <a:solidFill>
                    <a:srgbClr val="FF2600"/>
                  </a:solidFill>
                  <a:effectLst>
                    <a:outerShdw sx="100000" sy="100000" kx="0" ky="0" algn="b" rotWithShape="0" blurRad="25400" dist="25400" dir="2700000">
                      <a:srgbClr val="FFFFFF">
                        <a:alpha val="75000"/>
                      </a:srgbClr>
                    </a:outerShdw>
                  </a:effectLst>
                  <a:latin typeface="Hoefler Text"/>
                  <a:ea typeface="Hoefler Text"/>
                  <a:cs typeface="Hoefler Text"/>
                  <a:sym typeface="Hoefler Text"/>
                </a:defRPr>
              </a:lvl1pPr>
            </a:lstStyle>
            <a:p>
              <a:pPr/>
              <a:r>
                <a:t>many electrons</a:t>
              </a:r>
            </a:p>
          </p:txBody>
        </p:sp>
        <p:sp>
          <p:nvSpPr>
            <p:cNvPr id="764" name="Linea"/>
            <p:cNvSpPr/>
            <p:nvPr/>
          </p:nvSpPr>
          <p:spPr>
            <a:xfrm flipV="1">
              <a:off x="1767160" y="5414929"/>
              <a:ext cx="2704204" cy="682328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65" name="Ovale"/>
            <p:cNvSpPr/>
            <p:nvPr/>
          </p:nvSpPr>
          <p:spPr>
            <a:xfrm>
              <a:off x="0" y="0"/>
              <a:ext cx="1785938" cy="8536782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642937">
                <a:defRPr i="1" sz="4400">
                  <a:solidFill>
                    <a:srgbClr val="FFFFFF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pPr>
            </a:p>
          </p:txBody>
        </p:sp>
      </p:grpSp>
      <p:grpSp>
        <p:nvGrpSpPr>
          <p:cNvPr id="769" name="Raggruppa"/>
          <p:cNvGrpSpPr/>
          <p:nvPr/>
        </p:nvGrpSpPr>
        <p:grpSpPr>
          <a:xfrm>
            <a:off x="16594318" y="11126390"/>
            <a:ext cx="2475527" cy="1270001"/>
            <a:chOff x="0" y="388937"/>
            <a:chExt cx="2475525" cy="1270000"/>
          </a:xfrm>
        </p:grpSpPr>
        <p:sp>
          <p:nvSpPr>
            <p:cNvPr id="767" name="neutron drip"/>
            <p:cNvSpPr/>
            <p:nvPr/>
          </p:nvSpPr>
          <p:spPr>
            <a:xfrm>
              <a:off x="1205525" y="38893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642937">
                <a:defRPr sz="4200">
                  <a:effectLst>
                    <a:outerShdw sx="100000" sy="100000" kx="0" ky="0" algn="b" rotWithShape="0" blurRad="25400" dist="25400" dir="2700000">
                      <a:srgbClr val="FFFFFF">
                        <a:alpha val="75000"/>
                      </a:srgbClr>
                    </a:outerShdw>
                  </a:effectLst>
                  <a:latin typeface="Hoefler Text"/>
                  <a:ea typeface="Hoefler Text"/>
                  <a:cs typeface="Hoefler Text"/>
                  <a:sym typeface="Hoefler Text"/>
                </a:defRPr>
              </a:lvl1pPr>
            </a:lstStyle>
            <a:p>
              <a:pPr/>
              <a:r>
                <a:t>neutron drip</a:t>
              </a:r>
            </a:p>
          </p:txBody>
        </p:sp>
        <p:sp>
          <p:nvSpPr>
            <p:cNvPr id="768" name="Linea"/>
            <p:cNvSpPr/>
            <p:nvPr/>
          </p:nvSpPr>
          <p:spPr>
            <a:xfrm>
              <a:off x="0" y="504547"/>
              <a:ext cx="1038827" cy="215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sp>
        <p:nvSpPr>
          <p:cNvPr id="770" name="Haensel and Pichon Astron.Astrophys. 283 (1994) 313"/>
          <p:cNvSpPr/>
          <p:nvPr/>
        </p:nvSpPr>
        <p:spPr>
          <a:xfrm>
            <a:off x="15674578" y="11962209"/>
            <a:ext cx="6607969" cy="140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642937">
              <a:buClr>
                <a:srgbClr val="A29A85"/>
              </a:buClr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1" sz="2800">
                <a:solidFill>
                  <a:srgbClr val="0433FF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Haensel and Pichon Astron.Astrophys. 283 (1994) 313</a:t>
            </a:r>
          </a:p>
        </p:txBody>
      </p:sp>
      <p:sp>
        <p:nvSpPr>
          <p:cNvPr id="771" name="Outer crust"/>
          <p:cNvSpPr/>
          <p:nvPr/>
        </p:nvSpPr>
        <p:spPr>
          <a:xfrm>
            <a:off x="369407" y="-237498"/>
            <a:ext cx="5625704" cy="1625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i="1" sz="64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Outer crust</a:t>
            </a:r>
          </a:p>
        </p:txBody>
      </p:sp>
      <p:sp>
        <p:nvSpPr>
          <p:cNvPr id="772" name="Testo"/>
          <p:cNvSpPr txBox="1"/>
          <p:nvPr/>
        </p:nvSpPr>
        <p:spPr>
          <a:xfrm>
            <a:off x="5342084" y="538736"/>
            <a:ext cx="4106755" cy="647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ρ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≲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4.3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×</m:t>
                  </m:r>
                  <m:sSup>
                    <m:e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sup>
                  </m:sSup>
                  <m:sSup>
                    <m:e>
                      <m:r>
                        <m:rPr>
                          <m:nor/>
                        </m:rP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 cm</m:t>
                      </m:r>
                    </m:e>
                    <m:sup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</m:oMath>
              </m:oMathPara>
            </a14:m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66" grpId="2"/>
      <p:bldP build="whole" bldLvl="1" animBg="1" rev="0" advAuto="0" spid="769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Numero diapositiva"/>
          <p:cNvSpPr txBox="1"/>
          <p:nvPr>
            <p:ph type="sldNum" sz="quarter" idx="4294967295"/>
          </p:nvPr>
        </p:nvSpPr>
        <p:spPr>
          <a:xfrm>
            <a:off x="11888390" y="13019484"/>
            <a:ext cx="578641" cy="660798"/>
          </a:xfrm>
          <a:prstGeom prst="rect">
            <a:avLst/>
          </a:prstGeom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642937">
              <a:defRPr sz="32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75" name="Testo"/>
          <p:cNvSpPr/>
          <p:nvPr/>
        </p:nvSpPr>
        <p:spPr>
          <a:xfrm>
            <a:off x="114300" y="120650"/>
            <a:ext cx="8600319" cy="876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buClr>
                <a:srgbClr val="A29A85"/>
              </a:buClr>
              <a:defRPr b="1" sz="4600">
                <a:solidFill>
                  <a:srgbClr val="FF2600"/>
                </a:solidFill>
                <a:effectLst>
                  <a:outerShdw sx="100000" sy="100000" kx="0" ky="0" algn="b" rotWithShape="0" blurRad="12700" dist="25400" dir="2700000">
                    <a:srgbClr val="FAF9F1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776" name="Testo"/>
          <p:cNvSpPr txBox="1"/>
          <p:nvPr/>
        </p:nvSpPr>
        <p:spPr>
          <a:xfrm>
            <a:off x="9855968" y="3728084"/>
            <a:ext cx="9977486" cy="1274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pPr/>
            <a14:m>
              <m:oMathPara>
                <m:oMathParaPr>
                  <m:jc m:val="center"/>
                </m:oMathParaPr>
                <m:oMath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i</m:t>
                  </m:r>
                  <m:r>
                    <m:rPr>
                      <m:sty m:val="p"/>
                    </m:rP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ℏ</m:t>
                  </m:r>
                  <m:f>
                    <m:fPr>
                      <m:ctrl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∂</m:t>
                      </m:r>
                      <m:r>
                        <m:rPr>
                          <m:sty m:val="p"/>
                        </m:r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</m:num>
                    <m:den>
                      <m:r>
                        <m:rPr>
                          <m:sty m:val="p"/>
                        </m:r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∂</m:t>
                      </m:r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den>
                  </m:f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i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γ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d>
                    <m:dPr>
                      <m:ctrl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m:rPr>
                          <m:scr m:val="script"/>
                        </m:r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sSub>
                        <m:e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e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dd</m:t>
                          </m:r>
                        </m:sub>
                      </m:sSub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m:rPr>
                          <m:sty m:val="p"/>
                        </m:r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e>
                          <m:limUpp>
                            <m:e>
                              <m:r>
                                <a:rPr xmlns:a="http://schemas.openxmlformats.org/drawingml/2006/main" sz="4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e>
                            <m:lim>
                              <m:r>
                                <a:rPr xmlns:a="http://schemas.openxmlformats.org/drawingml/2006/main" sz="4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</m:e>
                        <m:sub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sub>
                      </m:sSub>
                    </m:e>
                  </m:d>
                  <m:r>
                    <m:rPr>
                      <m:sty m:val="p"/>
                    </m:rP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Ψ</m:t>
                  </m:r>
                </m:oMath>
              </m:oMathPara>
            </a14:m>
          </a:p>
        </p:txBody>
      </p:sp>
      <p:grpSp>
        <p:nvGrpSpPr>
          <p:cNvPr id="779" name="Raggruppa"/>
          <p:cNvGrpSpPr/>
          <p:nvPr/>
        </p:nvGrpSpPr>
        <p:grpSpPr>
          <a:xfrm>
            <a:off x="15241996" y="1819176"/>
            <a:ext cx="5449190" cy="1943618"/>
            <a:chOff x="0" y="0"/>
            <a:chExt cx="5449189" cy="1943616"/>
          </a:xfrm>
        </p:grpSpPr>
        <p:sp>
          <p:nvSpPr>
            <p:cNvPr id="777" name="Angular rotation of the trap"/>
            <p:cNvSpPr txBox="1"/>
            <p:nvPr/>
          </p:nvSpPr>
          <p:spPr>
            <a:xfrm>
              <a:off x="0" y="-1"/>
              <a:ext cx="5449190" cy="6098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/>
            </a:lstStyle>
            <a:p>
              <a:pPr/>
              <a:r>
                <a:t>Angular rotation of the trap</a:t>
              </a:r>
            </a:p>
          </p:txBody>
        </p:sp>
        <p:sp>
          <p:nvSpPr>
            <p:cNvPr id="778" name="Linea"/>
            <p:cNvSpPr/>
            <p:nvPr/>
          </p:nvSpPr>
          <p:spPr>
            <a:xfrm flipH="1">
              <a:off x="2890323" y="901156"/>
              <a:ext cx="188050" cy="104246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5E5E5E"/>
                  </a:solidFill>
                </a:defRPr>
              </a:pPr>
            </a:p>
          </p:txBody>
        </p:sp>
      </p:grpSp>
      <p:grpSp>
        <p:nvGrpSpPr>
          <p:cNvPr id="782" name="Raggruppa"/>
          <p:cNvGrpSpPr/>
          <p:nvPr/>
        </p:nvGrpSpPr>
        <p:grpSpPr>
          <a:xfrm>
            <a:off x="10593117" y="2119459"/>
            <a:ext cx="2437852" cy="1915473"/>
            <a:chOff x="0" y="0"/>
            <a:chExt cx="2437850" cy="1915471"/>
          </a:xfrm>
        </p:grpSpPr>
        <p:sp>
          <p:nvSpPr>
            <p:cNvPr id="780" name="Dissipation"/>
            <p:cNvSpPr txBox="1"/>
            <p:nvPr/>
          </p:nvSpPr>
          <p:spPr>
            <a:xfrm>
              <a:off x="-1" y="-1"/>
              <a:ext cx="2312354" cy="6098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/>
            </a:lstStyle>
            <a:p>
              <a:pPr/>
              <a:r>
                <a:t>Dissipation</a:t>
              </a:r>
            </a:p>
          </p:txBody>
        </p:sp>
        <p:sp>
          <p:nvSpPr>
            <p:cNvPr id="781" name="Linea"/>
            <p:cNvSpPr/>
            <p:nvPr/>
          </p:nvSpPr>
          <p:spPr>
            <a:xfrm>
              <a:off x="1250252" y="727873"/>
              <a:ext cx="1187599" cy="118759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5E5E5E"/>
                  </a:solidFill>
                </a:defRPr>
              </a:pPr>
            </a:p>
          </p:txBody>
        </p:sp>
      </p:grpSp>
      <p:sp>
        <p:nvSpPr>
          <p:cNvPr id="783" name="Evolution of the…"/>
          <p:cNvSpPr txBox="1"/>
          <p:nvPr/>
        </p:nvSpPr>
        <p:spPr>
          <a:xfrm>
            <a:off x="433639" y="3372225"/>
            <a:ext cx="6651245" cy="1331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4000"/>
            </a:pPr>
            <a:r>
              <a:t>Evolution of the</a:t>
            </a:r>
          </a:p>
          <a:p>
            <a:pPr>
              <a:defRPr b="1" sz="4000"/>
            </a:pPr>
            <a:r>
              <a:t>macroscopic wavefunction</a:t>
            </a:r>
          </a:p>
        </p:txBody>
      </p:sp>
      <p:grpSp>
        <p:nvGrpSpPr>
          <p:cNvPr id="793" name="Raggruppa"/>
          <p:cNvGrpSpPr/>
          <p:nvPr/>
        </p:nvGrpSpPr>
        <p:grpSpPr>
          <a:xfrm>
            <a:off x="398326" y="7286907"/>
            <a:ext cx="23038940" cy="5387969"/>
            <a:chOff x="0" y="0"/>
            <a:chExt cx="23038940" cy="5387967"/>
          </a:xfrm>
        </p:grpSpPr>
        <p:sp>
          <p:nvSpPr>
            <p:cNvPr id="784" name="Testo"/>
            <p:cNvSpPr/>
            <p:nvPr/>
          </p:nvSpPr>
          <p:spPr>
            <a:xfrm>
              <a:off x="6820486" y="3835951"/>
              <a:ext cx="8910786" cy="1196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53578" tIns="53578" rIns="53578" bIns="53578" numCol="1" anchor="ctr">
              <a:spAutoFit/>
            </a:bodyPr>
            <a:lstStyle/>
            <a:p>
              <a:pPr defTabSz="642937">
                <a:lnSpc>
                  <a:spcPct val="80000"/>
                </a:lnSpc>
                <a:defRPr b="1" i="1" spc="-154" sz="6400">
                  <a:solidFill>
                    <a:srgbClr val="FF2600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</a:p>
          </p:txBody>
        </p:sp>
        <p:sp>
          <p:nvSpPr>
            <p:cNvPr id="785" name="Testo"/>
            <p:cNvSpPr txBox="1"/>
            <p:nvPr/>
          </p:nvSpPr>
          <p:spPr>
            <a:xfrm>
              <a:off x="519827" y="827568"/>
              <a:ext cx="22519114" cy="14248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/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r>
                      <m:rPr>
                        <m:scr m:val="script"/>
                      </m:rP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Ψ</m:t>
                    </m:r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sSub>
                      <m:e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e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dd</m:t>
                        </m:r>
                      </m:sub>
                    </m:sSub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bi"/>
                      </m:rP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]</m:t>
                    </m:r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f>
                      <m:fPr>
                        <m:ctrl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sSup>
                          <m:e>
                            <m:r>
                              <m:rPr>
                                <m:sty m:val="p"/>
                              </m:rP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e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p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den>
                    </m:f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  <m:d>
                      <m:dPr>
                        <m:ctrl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begChr m:val="["/>
                        <m:endChr m:val="]"/>
                      </m:dPr>
                      <m:e>
                        <m:sSubSup>
                          <m:e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r</m:t>
                            </m:r>
                          </m:sub>
                          <m:sup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e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e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e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sub>
                          <m:sup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p>
                          <m:e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p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∫</m:t>
                    </m:r>
                    <m:sSup>
                      <m:e>
                        <m:r>
                          <m:rPr>
                            <m:sty m:val="p"/>
                          </m:r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e>
                        <m:r>
                          <m:rPr>
                            <m:sty m:val="b"/>
                          </m:r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p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U</m:t>
                    </m:r>
                    <m:d>
                      <m:dPr>
                        <m:ctrl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b"/>
                          </m:r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sSup>
                          <m:e>
                            <m:r>
                              <m:rPr>
                                <m:sty m:val="b"/>
                              </m:rP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p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sSup>
                      <m:e>
                        <m:d>
                          <m:dPr>
                            <m:ctrlP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begChr m:val="|"/>
                            <m:endChr m:val="|"/>
                          </m:dPr>
                          <m:e>
                            <m:r>
                              <m:rPr>
                                <m:sty m:val="p"/>
                              </m:rP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  <m:d>
                              <m:dPr>
                                <m:ctrlPr>
                                  <a:rPr xmlns:a="http://schemas.openxmlformats.org/drawingml/2006/main" sz="4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e>
                                    <m:r>
                                      <m:rPr>
                                        <m:sty m:val="b"/>
                                      </m:rPr>
                                      <a:rPr xmlns:a="http://schemas.openxmlformats.org/drawingml/2006/main" sz="42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p>
                                    <m:r>
                                      <a:rPr xmlns:a="http://schemas.openxmlformats.org/drawingml/2006/main" sz="42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xmlns:a="http://schemas.openxmlformats.org/drawingml/2006/main" sz="4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xmlns:a="http://schemas.openxmlformats.org/drawingml/2006/main" sz="4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e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QF</m:t>
                        </m:r>
                      </m:sub>
                    </m:sSub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Ψ</m:t>
                    </m:r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b"/>
                      </m:rP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sSup>
                      <m:e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oMath>
                </m:oMathPara>
              </a14:m>
            </a:p>
          </p:txBody>
        </p:sp>
        <p:sp>
          <p:nvSpPr>
            <p:cNvPr id="786" name="Trapping potential…"/>
            <p:cNvSpPr txBox="1"/>
            <p:nvPr/>
          </p:nvSpPr>
          <p:spPr>
            <a:xfrm>
              <a:off x="7861604" y="4257413"/>
              <a:ext cx="3687637" cy="11305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/>
              <a:r>
                <a:t>Trapping potential</a:t>
              </a:r>
            </a:p>
            <a:p>
              <a:pPr algn="ctr"/>
              <a:r>
                <a:t>(pancake-like)</a:t>
              </a:r>
            </a:p>
          </p:txBody>
        </p:sp>
        <p:sp>
          <p:nvSpPr>
            <p:cNvPr id="787" name="Linea"/>
            <p:cNvSpPr/>
            <p:nvPr/>
          </p:nvSpPr>
          <p:spPr>
            <a:xfrm flipV="1">
              <a:off x="9705422" y="2221272"/>
              <a:ext cx="1" cy="201807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5E5E5E"/>
                  </a:solidFill>
                </a:defRPr>
              </a:pPr>
            </a:p>
          </p:txBody>
        </p:sp>
        <p:sp>
          <p:nvSpPr>
            <p:cNvPr id="788" name="Self-interaction"/>
            <p:cNvSpPr txBox="1"/>
            <p:nvPr/>
          </p:nvSpPr>
          <p:spPr>
            <a:xfrm>
              <a:off x="14106862" y="4305881"/>
              <a:ext cx="3135123" cy="609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/>
            </a:lstStyle>
            <a:p>
              <a:pPr/>
              <a:r>
                <a:t>Self-interaction</a:t>
              </a:r>
            </a:p>
          </p:txBody>
        </p:sp>
        <p:sp>
          <p:nvSpPr>
            <p:cNvPr id="789" name="Linea"/>
            <p:cNvSpPr/>
            <p:nvPr/>
          </p:nvSpPr>
          <p:spPr>
            <a:xfrm flipV="1">
              <a:off x="15674423" y="2221272"/>
              <a:ext cx="1" cy="201807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5E5E5E"/>
                  </a:solidFill>
                </a:defRPr>
              </a:pPr>
            </a:p>
          </p:txBody>
        </p:sp>
        <p:sp>
          <p:nvSpPr>
            <p:cNvPr id="790" name="LHY correction"/>
            <p:cNvSpPr txBox="1"/>
            <p:nvPr/>
          </p:nvSpPr>
          <p:spPr>
            <a:xfrm>
              <a:off x="18699309" y="4305881"/>
              <a:ext cx="3094229" cy="609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/>
            </a:lstStyle>
            <a:p>
              <a:pPr/>
              <a:r>
                <a:t>LHY correction</a:t>
              </a:r>
            </a:p>
          </p:txBody>
        </p:sp>
        <p:sp>
          <p:nvSpPr>
            <p:cNvPr id="791" name="Linea"/>
            <p:cNvSpPr/>
            <p:nvPr/>
          </p:nvSpPr>
          <p:spPr>
            <a:xfrm flipV="1">
              <a:off x="20246423" y="2221272"/>
              <a:ext cx="1" cy="201807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5E5E5E"/>
                  </a:solidFill>
                </a:defRPr>
              </a:pPr>
            </a:p>
          </p:txBody>
        </p:sp>
        <p:sp>
          <p:nvSpPr>
            <p:cNvPr id="792" name="Hamiltonian"/>
            <p:cNvSpPr txBox="1"/>
            <p:nvPr/>
          </p:nvSpPr>
          <p:spPr>
            <a:xfrm>
              <a:off x="0" y="-1"/>
              <a:ext cx="3019044" cy="709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4000"/>
              </a:lvl1pPr>
            </a:lstStyle>
            <a:p>
              <a:pPr/>
              <a:r>
                <a:t>Hamiltonian</a:t>
              </a:r>
            </a:p>
          </p:txBody>
        </p:sp>
      </p:grpSp>
      <p:sp>
        <p:nvSpPr>
          <p:cNvPr id="794" name="CustomShape 1"/>
          <p:cNvSpPr txBox="1"/>
          <p:nvPr/>
        </p:nvSpPr>
        <p:spPr>
          <a:xfrm>
            <a:off x="415221" y="101600"/>
            <a:ext cx="8903441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2214242">
              <a:defRPr b="1" spc="-1" sz="6000">
                <a:solidFill>
                  <a:srgbClr val="FF2600"/>
                </a:solidFill>
                <a:latin typeface="TeX Gyre Bonum Math"/>
                <a:ea typeface="TeX Gyre Bonum Math"/>
                <a:cs typeface="TeX Gyre Bonum Math"/>
                <a:sym typeface="TeX Gyre Bonum Math"/>
              </a:defRPr>
            </a:lvl1pPr>
          </a:lstStyle>
          <a:p>
            <a:pPr/>
            <a:r>
              <a:t>Numerical simulation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3" grpId="3"/>
      <p:bldP build="whole" bldLvl="1" animBg="1" rev="0" advAuto="0" spid="782" grpId="1"/>
      <p:bldP build="whole" bldLvl="1" animBg="1" rev="0" advAuto="0" spid="779" grpId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Numero diapositiva"/>
          <p:cNvSpPr txBox="1"/>
          <p:nvPr>
            <p:ph type="sldNum" sz="quarter" idx="4294967295"/>
          </p:nvPr>
        </p:nvSpPr>
        <p:spPr>
          <a:xfrm>
            <a:off x="11882092" y="13019484"/>
            <a:ext cx="591237" cy="660798"/>
          </a:xfrm>
          <a:prstGeom prst="rect">
            <a:avLst/>
          </a:prstGeom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642937">
              <a:defRPr sz="32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97" name="Testo"/>
          <p:cNvSpPr txBox="1"/>
          <p:nvPr/>
        </p:nvSpPr>
        <p:spPr>
          <a:xfrm>
            <a:off x="2926053" y="4384049"/>
            <a:ext cx="1791988" cy="832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pPr/>
            <a14:m>
              <m:oMathPara>
                <m:oMathParaPr>
                  <m:jc m:val="center"/>
                </m:oMathParaPr>
                <m:oMath>
                  <m:sSub>
                    <m:e>
                      <m:r>
                        <m:rPr>
                          <m:scr m:val="script"/>
                        </m:rPr>
                        <a:rPr xmlns:a="http://schemas.openxmlformats.org/drawingml/2006/main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xmlns:a="http://schemas.openxmlformats.org/drawingml/2006/main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sub>
                  </m:sSub>
                  <m:r>
                    <a:rPr xmlns:a="http://schemas.openxmlformats.org/drawingml/2006/main" sz="4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∝</m:t>
                  </m:r>
                  <m:r>
                    <a:rPr xmlns:a="http://schemas.openxmlformats.org/drawingml/2006/main" sz="4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n</m:t>
                  </m:r>
                </m:oMath>
              </m:oMathPara>
            </a14:m>
          </a:p>
        </p:txBody>
      </p:sp>
      <p:sp>
        <p:nvSpPr>
          <p:cNvPr id="798" name="Testo"/>
          <p:cNvSpPr txBox="1"/>
          <p:nvPr/>
        </p:nvSpPr>
        <p:spPr>
          <a:xfrm>
            <a:off x="8467672" y="4226803"/>
            <a:ext cx="2792785" cy="75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pPr/>
            <a14:m>
              <m:oMathPara>
                <m:oMathParaPr>
                  <m:jc m:val="center"/>
                </m:oMathParaPr>
                <m:oMath>
                  <m:sSub>
                    <m:e>
                      <m:r>
                        <m:rPr>
                          <m:scr m:val="script"/>
                        </m:rP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∝</m:t>
                  </m:r>
                  <m:sSup>
                    <m:e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e>
                    <m:sup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</m:oMath>
              </m:oMathPara>
            </a14:m>
          </a:p>
        </p:txBody>
      </p:sp>
      <p:sp>
        <p:nvSpPr>
          <p:cNvPr id="799" name="Testo"/>
          <p:cNvSpPr txBox="1"/>
          <p:nvPr/>
        </p:nvSpPr>
        <p:spPr>
          <a:xfrm>
            <a:off x="12309205" y="4189824"/>
            <a:ext cx="3560187" cy="832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pPr/>
            <a14:m>
              <m:oMathPara>
                <m:oMathParaPr>
                  <m:jc m:val="center"/>
                </m:oMathParaPr>
                <m:oMath>
                  <m:sSub>
                    <m:e>
                      <m:r>
                        <m:rPr>
                          <m:scr m:val="script"/>
                        </m:rP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sub>
                  </m:sSub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∝</m:t>
                  </m:r>
                  <m:sSub>
                    <m:e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</m:e>
                    <m:sub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sub>
                  </m:sSub>
                  <m:sSup>
                    <m:e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e>
                    <m:sup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</m:oMath>
              </m:oMathPara>
            </a14:m>
          </a:p>
        </p:txBody>
      </p:sp>
      <p:sp>
        <p:nvSpPr>
          <p:cNvPr id="800" name="Testo"/>
          <p:cNvSpPr txBox="1"/>
          <p:nvPr/>
        </p:nvSpPr>
        <p:spPr>
          <a:xfrm>
            <a:off x="19600589" y="4017018"/>
            <a:ext cx="2685878" cy="754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pPr/>
            <a14:m>
              <m:oMathPara>
                <m:oMathParaPr>
                  <m:jc m:val="center"/>
                </m:oMathParaPr>
                <m:oMath>
                  <m:sSub>
                    <m:e>
                      <m:r>
                        <m:rPr>
                          <m:scr m:val="script"/>
                        </m:rP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sub>
                  </m:sSub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∝</m:t>
                  </m:r>
                  <m:sSup>
                    <m:e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e>
                    <m:sup>
                      <m:f>
                        <m:fPr>
                          <m:ctrlPr>
                            <a:rPr xmlns:a="http://schemas.openxmlformats.org/drawingml/2006/main"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lin"/>
                        </m:fPr>
                        <m:num>
                          <m:r>
                            <a:rPr xmlns:a="http://schemas.openxmlformats.org/drawingml/2006/main"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xmlns:a="http://schemas.openxmlformats.org/drawingml/2006/main"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sup>
                  </m:sSup>
                </m:oMath>
              </m:oMathPara>
            </a14:m>
          </a:p>
        </p:txBody>
      </p:sp>
      <p:sp>
        <p:nvSpPr>
          <p:cNvPr id="801" name="kinetic…"/>
          <p:cNvSpPr txBox="1"/>
          <p:nvPr/>
        </p:nvSpPr>
        <p:spPr>
          <a:xfrm>
            <a:off x="2275155" y="2907070"/>
            <a:ext cx="3093784" cy="1130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kinetic</a:t>
            </a:r>
          </a:p>
          <a:p>
            <a:pPr algn="ctr"/>
            <a:r>
              <a:t>(single particle)</a:t>
            </a:r>
          </a:p>
        </p:txBody>
      </p:sp>
      <p:sp>
        <p:nvSpPr>
          <p:cNvPr id="802" name="Interaction…"/>
          <p:cNvSpPr txBox="1"/>
          <p:nvPr/>
        </p:nvSpPr>
        <p:spPr>
          <a:xfrm>
            <a:off x="10976194" y="2907070"/>
            <a:ext cx="2403032" cy="1130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Interaction</a:t>
            </a:r>
          </a:p>
          <a:p>
            <a:pPr algn="ctr"/>
            <a:r>
              <a:t>(mean field)</a:t>
            </a:r>
          </a:p>
        </p:txBody>
      </p:sp>
      <p:sp>
        <p:nvSpPr>
          <p:cNvPr id="803" name="Quantum fluctuations"/>
          <p:cNvSpPr txBox="1"/>
          <p:nvPr/>
        </p:nvSpPr>
        <p:spPr>
          <a:xfrm>
            <a:off x="18986481" y="2907070"/>
            <a:ext cx="4380167" cy="1130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pPr/>
            <a:r>
              <a:t>Quantum fluctuations</a:t>
            </a:r>
          </a:p>
        </p:txBody>
      </p:sp>
      <p:sp>
        <p:nvSpPr>
          <p:cNvPr id="804" name="Energy density scaling"/>
          <p:cNvSpPr txBox="1"/>
          <p:nvPr/>
        </p:nvSpPr>
        <p:spPr>
          <a:xfrm>
            <a:off x="691167" y="1851481"/>
            <a:ext cx="5555489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b="1" sz="4000"/>
            </a:lvl1pPr>
          </a:lstStyle>
          <a:p>
            <a:pPr/>
            <a:r>
              <a:t>Energy density scaling</a:t>
            </a:r>
          </a:p>
        </p:txBody>
      </p:sp>
      <p:grpSp>
        <p:nvGrpSpPr>
          <p:cNvPr id="809" name="Raggruppa"/>
          <p:cNvGrpSpPr/>
          <p:nvPr/>
        </p:nvGrpSpPr>
        <p:grpSpPr>
          <a:xfrm>
            <a:off x="4391153" y="5230670"/>
            <a:ext cx="15998207" cy="4611531"/>
            <a:chOff x="0" y="0"/>
            <a:chExt cx="15998205" cy="4611530"/>
          </a:xfrm>
        </p:grpSpPr>
        <p:sp>
          <p:nvSpPr>
            <p:cNvPr id="805" name="Repulsive"/>
            <p:cNvSpPr txBox="1"/>
            <p:nvPr/>
          </p:nvSpPr>
          <p:spPr>
            <a:xfrm>
              <a:off x="2362271" y="4001675"/>
              <a:ext cx="2048765" cy="6098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/>
            </a:lstStyle>
            <a:p>
              <a:pPr/>
              <a:r>
                <a:t>Repulsive</a:t>
              </a:r>
            </a:p>
          </p:txBody>
        </p:sp>
        <p:sp>
          <p:nvSpPr>
            <p:cNvPr id="806" name="Linea"/>
            <p:cNvSpPr/>
            <p:nvPr/>
          </p:nvSpPr>
          <p:spPr>
            <a:xfrm flipH="1" flipV="1">
              <a:off x="-1" y="232132"/>
              <a:ext cx="3084332" cy="332055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5E5E5E"/>
                  </a:solidFill>
                </a:defRPr>
              </a:pPr>
            </a:p>
          </p:txBody>
        </p:sp>
        <p:sp>
          <p:nvSpPr>
            <p:cNvPr id="807" name="Linea"/>
            <p:cNvSpPr/>
            <p:nvPr/>
          </p:nvSpPr>
          <p:spPr>
            <a:xfrm flipV="1">
              <a:off x="3756140" y="454099"/>
              <a:ext cx="1073225" cy="316234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5E5E5E"/>
                  </a:solidFill>
                </a:defRPr>
              </a:pPr>
            </a:p>
          </p:txBody>
        </p:sp>
        <p:sp>
          <p:nvSpPr>
            <p:cNvPr id="808" name="Linea"/>
            <p:cNvSpPr/>
            <p:nvPr/>
          </p:nvSpPr>
          <p:spPr>
            <a:xfrm flipV="1">
              <a:off x="4420564" y="0"/>
              <a:ext cx="11577642" cy="380112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5E5E5E"/>
                  </a:solidFill>
                </a:defRPr>
              </a:pPr>
            </a:p>
          </p:txBody>
        </p:sp>
      </p:grpSp>
      <p:grpSp>
        <p:nvGrpSpPr>
          <p:cNvPr id="813" name="Raggruppa"/>
          <p:cNvGrpSpPr/>
          <p:nvPr/>
        </p:nvGrpSpPr>
        <p:grpSpPr>
          <a:xfrm>
            <a:off x="13038489" y="5168575"/>
            <a:ext cx="5729669" cy="4673626"/>
            <a:chOff x="0" y="-42864"/>
            <a:chExt cx="5729668" cy="4673625"/>
          </a:xfrm>
        </p:grpSpPr>
        <p:sp>
          <p:nvSpPr>
            <p:cNvPr id="810" name="Long-range inhomogeneous"/>
            <p:cNvSpPr txBox="1"/>
            <p:nvPr/>
          </p:nvSpPr>
          <p:spPr>
            <a:xfrm>
              <a:off x="0" y="4020906"/>
              <a:ext cx="5729669" cy="609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>
                  <a:solidFill>
                    <a:srgbClr val="FF2600"/>
                  </a:solidFill>
                </a:defRPr>
              </a:lvl1pPr>
            </a:lstStyle>
            <a:p>
              <a:pPr/>
              <a:r>
                <a:t>Long-range inhomogeneous</a:t>
              </a:r>
            </a:p>
          </p:txBody>
        </p:sp>
        <p:pic>
          <p:nvPicPr>
            <p:cNvPr id="811" name="Linea Linea" descr="Linea Linea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737692">
              <a:off x="130681" y="1877203"/>
              <a:ext cx="3941709" cy="76201"/>
            </a:xfrm>
            <a:prstGeom prst="rect">
              <a:avLst/>
            </a:prstGeom>
            <a:effectLst/>
          </p:spPr>
        </p:pic>
      </p:grpSp>
      <p:sp>
        <p:nvSpPr>
          <p:cNvPr id="814" name="“Interaction channels” change with density"/>
          <p:cNvSpPr txBox="1"/>
          <p:nvPr/>
        </p:nvSpPr>
        <p:spPr>
          <a:xfrm>
            <a:off x="403596" y="11410846"/>
            <a:ext cx="10658857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b="1" sz="4000"/>
            </a:lvl1pPr>
          </a:lstStyle>
          <a:p>
            <a:pPr/>
            <a:r>
              <a:t>“Interaction channels” change with density </a:t>
            </a:r>
          </a:p>
        </p:txBody>
      </p:sp>
      <p:sp>
        <p:nvSpPr>
          <p:cNvPr id="815" name="CustomShape 1"/>
          <p:cNvSpPr txBox="1"/>
          <p:nvPr/>
        </p:nvSpPr>
        <p:spPr>
          <a:xfrm>
            <a:off x="367484" y="-8709"/>
            <a:ext cx="620285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2214242">
              <a:defRPr b="1" spc="-1" sz="6000">
                <a:solidFill>
                  <a:srgbClr val="FF2600"/>
                </a:solidFill>
                <a:latin typeface="TeX Gyre Bonum Math"/>
                <a:ea typeface="TeX Gyre Bonum Math"/>
                <a:cs typeface="TeX Gyre Bonum Math"/>
                <a:sym typeface="TeX Gyre Bonum Math"/>
              </a:defRPr>
            </a:lvl1pPr>
          </a:lstStyle>
          <a:p>
            <a:pPr/>
            <a:r>
              <a:t>Density matters!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4" grpId="3"/>
      <p:bldP build="whole" bldLvl="1" animBg="1" rev="0" advAuto="0" spid="809" grpId="1"/>
      <p:bldP build="whole" bldLvl="1" animBg="1" rev="0" advAuto="0" spid="813" grpId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CustomShape 1"/>
          <p:cNvSpPr txBox="1"/>
          <p:nvPr/>
        </p:nvSpPr>
        <p:spPr>
          <a:xfrm>
            <a:off x="349782" y="278577"/>
            <a:ext cx="883562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2214242">
              <a:defRPr b="1" spc="-1" sz="6000">
                <a:solidFill>
                  <a:srgbClr val="FF2600"/>
                </a:solidFill>
                <a:latin typeface="TeX Gyre Bonum Math"/>
                <a:ea typeface="TeX Gyre Bonum Math"/>
                <a:cs typeface="TeX Gyre Bonum Math"/>
                <a:sym typeface="TeX Gyre Bonum Math"/>
              </a:defRPr>
            </a:lvl1pPr>
          </a:lstStyle>
          <a:p>
            <a:pPr/>
            <a:r>
              <a:t>Evolution</a:t>
            </a:r>
          </a:p>
        </p:txBody>
      </p:sp>
      <p:grpSp>
        <p:nvGrpSpPr>
          <p:cNvPr id="820" name="Raggruppa"/>
          <p:cNvGrpSpPr/>
          <p:nvPr/>
        </p:nvGrpSpPr>
        <p:grpSpPr>
          <a:xfrm>
            <a:off x="1167796" y="5166050"/>
            <a:ext cx="21047775" cy="854162"/>
            <a:chOff x="0" y="0"/>
            <a:chExt cx="21047774" cy="854160"/>
          </a:xfrm>
        </p:grpSpPr>
        <p:sp>
          <p:nvSpPr>
            <p:cNvPr id="818" name="CustomShape 4"/>
            <p:cNvSpPr txBox="1"/>
            <p:nvPr/>
          </p:nvSpPr>
          <p:spPr>
            <a:xfrm>
              <a:off x="0" y="627"/>
              <a:ext cx="16479830" cy="8529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8953" tIns="108953" rIns="108953" bIns="108953" numCol="1" anchor="t">
              <a:spAutoFit/>
            </a:bodyPr>
            <a:lstStyle>
              <a:lvl1pPr defTabSz="2214242">
                <a:defRPr spc="-2" sz="4200">
                  <a:latin typeface="TeX Gyre Bonum Math"/>
                  <a:ea typeface="TeX Gyre Bonum Math"/>
                  <a:cs typeface="TeX Gyre Bonum Math"/>
                  <a:sym typeface="TeX Gyre Bonum Math"/>
                </a:defRPr>
              </a:lvl1pPr>
            </a:lstStyle>
            <a:p>
              <a:pPr/>
              <a:r>
                <a:t>To emulate the NS spin down, we put a “break” on the optical trap</a:t>
              </a:r>
            </a:p>
          </p:txBody>
        </p:sp>
        <p:sp>
          <p:nvSpPr>
            <p:cNvPr id="819" name="Equazione"/>
            <p:cNvSpPr txBox="1"/>
            <p:nvPr/>
          </p:nvSpPr>
          <p:spPr>
            <a:xfrm>
              <a:off x="16816694" y="0"/>
              <a:ext cx="4231081" cy="8541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limUpp>
                          <m:e>
                            <m:r>
                              <a:rPr xmlns:a="http://schemas.openxmlformats.org/drawingml/2006/main" sz="6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</m:t>
                            </m:r>
                          </m:e>
                          <m:lim>
                            <m:r>
                              <a:rPr xmlns:a="http://schemas.openxmlformats.org/drawingml/2006/main" sz="6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·</m:t>
                            </m:r>
                          </m:lim>
                        </m:limUpp>
                      </m:e>
                      <m:sub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sub>
                    </m:sSub>
                    <m:r>
                      <a:rPr xmlns:a="http://schemas.openxmlformats.org/drawingml/2006/main" sz="6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6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sSub>
                      <m:e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xmlns:a="http://schemas.openxmlformats.org/drawingml/2006/main" sz="6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</m:oMath>
                </m:oMathPara>
              </a14:m>
              <a:endParaRPr sz="6100"/>
            </a:p>
          </p:txBody>
        </p:sp>
      </p:grpSp>
      <p:grpSp>
        <p:nvGrpSpPr>
          <p:cNvPr id="825" name="Raggruppa"/>
          <p:cNvGrpSpPr/>
          <p:nvPr/>
        </p:nvGrpSpPr>
        <p:grpSpPr>
          <a:xfrm>
            <a:off x="3585704" y="8101422"/>
            <a:ext cx="16910850" cy="4550428"/>
            <a:chOff x="0" y="0"/>
            <a:chExt cx="16910849" cy="4550427"/>
          </a:xfrm>
        </p:grpSpPr>
        <p:sp>
          <p:nvSpPr>
            <p:cNvPr id="821" name="CustomShape 5"/>
            <p:cNvSpPr txBox="1"/>
            <p:nvPr/>
          </p:nvSpPr>
          <p:spPr>
            <a:xfrm>
              <a:off x="545920" y="896260"/>
              <a:ext cx="2917336" cy="27579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8953" tIns="108953" rIns="108953" bIns="108953" numCol="1" anchor="t">
              <a:spAutoFit/>
            </a:bodyPr>
            <a:lstStyle>
              <a:lvl1pPr defTabSz="2214242">
                <a:defRPr spc="-2" sz="4200">
                  <a:latin typeface="TeX Gyre Bonum Math"/>
                  <a:ea typeface="TeX Gyre Bonum Math"/>
                  <a:cs typeface="TeX Gyre Bonum Math"/>
                  <a:sym typeface="TeX Gyre Bonum Math"/>
                </a:defRPr>
              </a:lvl1pPr>
            </a:lstStyle>
            <a:p>
              <a:pPr/>
              <a:r>
                <a:t>System of equations solved recursively</a:t>
              </a:r>
            </a:p>
          </p:txBody>
        </p:sp>
        <p:sp>
          <p:nvSpPr>
            <p:cNvPr id="822" name="Testo"/>
            <p:cNvSpPr txBox="1"/>
            <p:nvPr/>
          </p:nvSpPr>
          <p:spPr>
            <a:xfrm>
              <a:off x="6180412" y="956907"/>
              <a:ext cx="9775072" cy="9778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800"/>
              </a:lvl1pPr>
            </a:lstStyle>
            <a:p>
              <a:pPr/>
              <a14:m>
                <m:oMathPara>
                  <m:oMathParaPr>
                    <m:jc m:val="left"/>
                  </m:oMathParaPr>
                  <m:oMath>
                    <m:sSub>
                      <m:e>
                        <m:r>
                          <a:rPr xmlns:a="http://schemas.openxmlformats.org/drawingml/2006/main" sz="5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a:rPr xmlns:a="http://schemas.openxmlformats.org/drawingml/2006/main" sz="5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xmlns:a="http://schemas.openxmlformats.org/drawingml/2006/main" sz="5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xmlns:a="http://schemas.openxmlformats.org/drawingml/2006/main" sz="5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  <m:r>
                          <a:rPr xmlns:a="http://schemas.openxmlformats.org/drawingml/2006/main" sz="5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xmlns:a="http://schemas.openxmlformats.org/drawingml/2006/main" sz="5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limUpp>
                      <m:e>
                        <m:r>
                          <m:rPr>
                            <m:sty m:val="p"/>
                          </m:rPr>
                          <a:rPr xmlns:a="http://schemas.openxmlformats.org/drawingml/2006/main" sz="5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lim>
                        <m:r>
                          <a:rPr xmlns:a="http://schemas.openxmlformats.org/drawingml/2006/main" sz="5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·</m:t>
                        </m:r>
                      </m:lim>
                    </m:limUpp>
                    <m:r>
                      <a:rPr xmlns:a="http://schemas.openxmlformats.org/drawingml/2006/main" sz="5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5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sSub>
                      <m:e>
                        <m:r>
                          <a:rPr xmlns:a="http://schemas.openxmlformats.org/drawingml/2006/main" sz="5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xmlns:a="http://schemas.openxmlformats.org/drawingml/2006/main" sz="5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xmlns:a="http://schemas.openxmlformats.org/drawingml/2006/main" sz="5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  <m:r>
                      <a:rPr xmlns:a="http://schemas.openxmlformats.org/drawingml/2006/main" sz="5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sSub>
                      <m:e>
                        <m:limUpp>
                          <m:e>
                            <m:r>
                              <a:rPr xmlns:a="http://schemas.openxmlformats.org/drawingml/2006/main" sz="5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</m:t>
                            </m:r>
                          </m:e>
                          <m:lim>
                            <m:r>
                              <a:rPr xmlns:a="http://schemas.openxmlformats.org/drawingml/2006/main" sz="5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·</m:t>
                            </m:r>
                          </m:lim>
                        </m:limUpp>
                      </m:e>
                      <m:sub>
                        <m:r>
                          <a:rPr xmlns:a="http://schemas.openxmlformats.org/drawingml/2006/main" sz="5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a:rPr xmlns:a="http://schemas.openxmlformats.org/drawingml/2006/main" sz="5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xmlns:a="http://schemas.openxmlformats.org/drawingml/2006/main" sz="5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xmlns:a="http://schemas.openxmlformats.org/drawingml/2006/main" sz="5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xmlns:a="http://schemas.openxmlformats.org/drawingml/2006/main" sz="5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xmlns:a="http://schemas.openxmlformats.org/drawingml/2006/main" sz="5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xmlns:a="http://schemas.openxmlformats.org/drawingml/2006/main" sz="5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xmlns:a="http://schemas.openxmlformats.org/drawingml/2006/main" sz="5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xmlns:a="http://schemas.openxmlformats.org/drawingml/2006/main" sz="5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sSub>
                      <m:e>
                        <m:limUpp>
                          <m:e>
                            <m:r>
                              <a:rPr xmlns:a="http://schemas.openxmlformats.org/drawingml/2006/main" sz="5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e>
                          <m:lim>
                            <m:r>
                              <a:rPr xmlns:a="http://schemas.openxmlformats.org/drawingml/2006/main" sz="5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·</m:t>
                            </m:r>
                          </m:lim>
                        </m:limUpp>
                      </m:e>
                      <m:sub>
                        <m:r>
                          <a:rPr xmlns:a="http://schemas.openxmlformats.org/drawingml/2006/main" sz="5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xmlns:a="http://schemas.openxmlformats.org/drawingml/2006/main" sz="5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xmlns:a="http://schemas.openxmlformats.org/drawingml/2006/main" sz="5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  <m:r>
                          <a:rPr xmlns:a="http://schemas.openxmlformats.org/drawingml/2006/main" sz="5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xmlns:a="http://schemas.openxmlformats.org/drawingml/2006/main" sz="5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r>
                      <m:rPr>
                        <m:sty m:val="p"/>
                      </m:rPr>
                      <a:rPr xmlns:a="http://schemas.openxmlformats.org/drawingml/2006/main" sz="5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Ω</m:t>
                    </m:r>
                  </m:oMath>
                </m:oMathPara>
              </a14:m>
            </a:p>
          </p:txBody>
        </p:sp>
        <p:sp>
          <p:nvSpPr>
            <p:cNvPr id="823" name="Testo"/>
            <p:cNvSpPr txBox="1"/>
            <p:nvPr/>
          </p:nvSpPr>
          <p:spPr>
            <a:xfrm>
              <a:off x="6079206" y="2719350"/>
              <a:ext cx="9977486" cy="1274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/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m:rPr>
                        <m:sty m:val="p"/>
                      </m:rP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ℏ</m:t>
                    </m:r>
                    <m:f>
                      <m:fPr>
                        <m:ctrl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m:rPr>
                            <m:sty m:val="p"/>
                          </m:r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∂</m:t>
                        </m:r>
                        <m:r>
                          <m:rPr>
                            <m:sty m:val="p"/>
                          </m:r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num>
                      <m:den>
                        <m:r>
                          <m:rPr>
                            <m:sty m:val="p"/>
                          </m:r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∂</m:t>
                        </m:r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den>
                    </m:f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d>
                      <m:dPr>
                        <m:ctrl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begChr m:val="["/>
                        <m:endChr m:val="]"/>
                      </m:dPr>
                      <m:e>
                        <m:r>
                          <m:rPr>
                            <m:scr m:val="script"/>
                          </m:r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e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sub>
                        </m:sSub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e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dd</m:t>
                            </m:r>
                          </m:sub>
                        </m:sSub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r>
                          <m:rPr>
                            <m:sty m:val="p"/>
                          </m:r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e>
                            <m:limUpp>
                              <m:e>
                                <m:r>
                                  <a:rPr xmlns:a="http://schemas.openxmlformats.org/drawingml/2006/main" sz="4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L</m:t>
                                </m:r>
                              </m:e>
                              <m:lim>
                                <m:r>
                                  <a:rPr xmlns:a="http://schemas.openxmlformats.org/drawingml/2006/main" sz="4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̂</m:t>
                                </m:r>
                              </m:lim>
                            </m:limUpp>
                          </m:e>
                          <m:sub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sub>
                        </m:sSub>
                      </m:e>
                    </m:d>
                    <m:r>
                      <m:rPr>
                        <m:sty m:val="p"/>
                      </m:rP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Ψ</m:t>
                    </m:r>
                  </m:oMath>
                </m:oMathPara>
              </a14:m>
            </a:p>
          </p:txBody>
        </p:sp>
        <p:sp>
          <p:nvSpPr>
            <p:cNvPr id="824" name="Rettangolo"/>
            <p:cNvSpPr/>
            <p:nvPr/>
          </p:nvSpPr>
          <p:spPr>
            <a:xfrm>
              <a:off x="0" y="0"/>
              <a:ext cx="16910850" cy="4550428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832" name="Raggruppa"/>
          <p:cNvGrpSpPr/>
          <p:nvPr/>
        </p:nvGrpSpPr>
        <p:grpSpPr>
          <a:xfrm>
            <a:off x="6619470" y="1422642"/>
            <a:ext cx="11498195" cy="2318754"/>
            <a:chOff x="0" y="0"/>
            <a:chExt cx="11498193" cy="2318753"/>
          </a:xfrm>
        </p:grpSpPr>
        <p:sp>
          <p:nvSpPr>
            <p:cNvPr id="826" name="CustomShape 4"/>
            <p:cNvSpPr txBox="1"/>
            <p:nvPr/>
          </p:nvSpPr>
          <p:spPr>
            <a:xfrm>
              <a:off x="0" y="1465846"/>
              <a:ext cx="4231081" cy="8529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8953" tIns="108953" rIns="108953" bIns="108953" numCol="1" anchor="t">
              <a:spAutoFit/>
            </a:bodyPr>
            <a:lstStyle>
              <a:lvl1pPr defTabSz="2214242">
                <a:defRPr spc="-2" sz="4200">
                  <a:latin typeface="TeX Gyre Bonum Math"/>
                  <a:ea typeface="TeX Gyre Bonum Math"/>
                  <a:cs typeface="TeX Gyre Bonum Math"/>
                  <a:sym typeface="TeX Gyre Bonum Math"/>
                </a:defRPr>
              </a:lvl1pPr>
            </a:lstStyle>
            <a:p>
              <a:pPr/>
              <a:r>
                <a:t>Dipolar atoms </a:t>
              </a:r>
            </a:p>
          </p:txBody>
        </p:sp>
        <p:sp>
          <p:nvSpPr>
            <p:cNvPr id="827" name="Outer crust"/>
            <p:cNvSpPr txBox="1"/>
            <p:nvPr/>
          </p:nvSpPr>
          <p:spPr>
            <a:xfrm>
              <a:off x="8601164" y="0"/>
              <a:ext cx="2897030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2214242">
                <a:defRPr spc="-2" sz="4200">
                  <a:latin typeface="TeX Gyre Bonum Math"/>
                  <a:ea typeface="TeX Gyre Bonum Math"/>
                  <a:cs typeface="TeX Gyre Bonum Math"/>
                  <a:sym typeface="TeX Gyre Bonum Math"/>
                </a:defRPr>
              </a:lvl1pPr>
            </a:lstStyle>
            <a:p>
              <a:pPr/>
              <a:r>
                <a:t>Outer crust </a:t>
              </a:r>
            </a:p>
          </p:txBody>
        </p:sp>
        <p:sp>
          <p:nvSpPr>
            <p:cNvPr id="828" name="Optical trap"/>
            <p:cNvSpPr txBox="1"/>
            <p:nvPr/>
          </p:nvSpPr>
          <p:spPr>
            <a:xfrm>
              <a:off x="210473" y="0"/>
              <a:ext cx="2986069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2214242">
                <a:defRPr spc="-2" sz="4200">
                  <a:latin typeface="TeX Gyre Bonum Math"/>
                  <a:ea typeface="TeX Gyre Bonum Math"/>
                  <a:cs typeface="TeX Gyre Bonum Math"/>
                  <a:sym typeface="TeX Gyre Bonum Math"/>
                </a:defRPr>
              </a:lvl1pPr>
            </a:lstStyle>
            <a:p>
              <a:pPr/>
              <a:r>
                <a:t>Optical trap </a:t>
              </a:r>
            </a:p>
          </p:txBody>
        </p:sp>
        <p:sp>
          <p:nvSpPr>
            <p:cNvPr id="829" name="Inner crust"/>
            <p:cNvSpPr txBox="1"/>
            <p:nvPr/>
          </p:nvSpPr>
          <p:spPr>
            <a:xfrm>
              <a:off x="8660286" y="1524000"/>
              <a:ext cx="2778786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2214242">
                <a:defRPr spc="-2" sz="4200">
                  <a:latin typeface="TeX Gyre Bonum Math"/>
                  <a:ea typeface="TeX Gyre Bonum Math"/>
                  <a:cs typeface="TeX Gyre Bonum Math"/>
                  <a:sym typeface="TeX Gyre Bonum Math"/>
                </a:defRPr>
              </a:lvl1pPr>
            </a:lstStyle>
            <a:p>
              <a:pPr/>
              <a:r>
                <a:t>Inner crust </a:t>
              </a:r>
            </a:p>
          </p:txBody>
        </p:sp>
        <p:sp>
          <p:nvSpPr>
            <p:cNvPr id="830" name="Freccia"/>
            <p:cNvSpPr/>
            <p:nvPr/>
          </p:nvSpPr>
          <p:spPr>
            <a:xfrm>
              <a:off x="3795117" y="0"/>
              <a:ext cx="4161306" cy="736600"/>
            </a:xfrm>
            <a:prstGeom prst="rightArrow">
              <a:avLst>
                <a:gd name="adj1" fmla="val 32000"/>
                <a:gd name="adj2" fmla="val 110345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31" name="Freccia"/>
            <p:cNvSpPr/>
            <p:nvPr/>
          </p:nvSpPr>
          <p:spPr>
            <a:xfrm>
              <a:off x="3795117" y="1524000"/>
              <a:ext cx="4161306" cy="736600"/>
            </a:xfrm>
            <a:prstGeom prst="rightArrow">
              <a:avLst>
                <a:gd name="adj1" fmla="val 32000"/>
                <a:gd name="adj2" fmla="val 110345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25" grpId="2"/>
      <p:bldP build="whole" bldLvl="1" animBg="1" rev="0" advAuto="0" spid="820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Cerchio"/>
          <p:cNvSpPr/>
          <p:nvPr/>
        </p:nvSpPr>
        <p:spPr>
          <a:xfrm>
            <a:off x="12084843" y="2125265"/>
            <a:ext cx="5357814" cy="5357814"/>
          </a:xfrm>
          <a:prstGeom prst="ellipse">
            <a:avLst/>
          </a:prstGeom>
          <a:gradFill>
            <a:gsLst>
              <a:gs pos="64497">
                <a:srgbClr val="FFFFFF"/>
              </a:gs>
              <a:gs pos="75665">
                <a:srgbClr val="FFFB00"/>
              </a:gs>
              <a:gs pos="93397">
                <a:srgbClr val="FF2600"/>
              </a:gs>
            </a:gsLst>
            <a:path>
              <a:fillToRect l="50000" t="50000" r="50000" b="50000"/>
            </a:path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835" name="Numero diapositiva"/>
          <p:cNvSpPr txBox="1"/>
          <p:nvPr>
            <p:ph type="sldNum" sz="quarter" idx="4294967295"/>
          </p:nvPr>
        </p:nvSpPr>
        <p:spPr>
          <a:xfrm>
            <a:off x="11948818" y="13013928"/>
            <a:ext cx="468504" cy="5111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pc="132" sz="2200">
                <a:solidFill>
                  <a:srgbClr val="92929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836" name="Dawn of neutron stars"/>
          <p:cNvSpPr/>
          <p:nvPr/>
        </p:nvSpPr>
        <p:spPr>
          <a:xfrm>
            <a:off x="442912" y="-96838"/>
            <a:ext cx="9829867" cy="1625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i="1" sz="64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Dawn of neutron stars</a:t>
            </a:r>
          </a:p>
        </p:txBody>
      </p:sp>
      <p:sp>
        <p:nvSpPr>
          <p:cNvPr id="837" name="Rettangolo"/>
          <p:cNvSpPr/>
          <p:nvPr/>
        </p:nvSpPr>
        <p:spPr>
          <a:xfrm>
            <a:off x="5355828" y="2988468"/>
            <a:ext cx="2143126" cy="1214439"/>
          </a:xfrm>
          <a:prstGeom prst="rect">
            <a:avLst/>
          </a:prstGeom>
          <a:solidFill>
            <a:srgbClr val="0433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838" name="Iron core"/>
          <p:cNvSpPr/>
          <p:nvPr/>
        </p:nvSpPr>
        <p:spPr>
          <a:xfrm>
            <a:off x="3284140" y="3271837"/>
            <a:ext cx="188379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Iron core</a:t>
            </a:r>
          </a:p>
        </p:txBody>
      </p:sp>
      <p:sp>
        <p:nvSpPr>
          <p:cNvPr id="839" name="H and He"/>
          <p:cNvSpPr/>
          <p:nvPr/>
        </p:nvSpPr>
        <p:spPr>
          <a:xfrm>
            <a:off x="3284140" y="4897040"/>
            <a:ext cx="199523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H and He</a:t>
            </a:r>
          </a:p>
        </p:txBody>
      </p:sp>
      <p:sp>
        <p:nvSpPr>
          <p:cNvPr id="840" name="Rettangolo"/>
          <p:cNvSpPr/>
          <p:nvPr/>
        </p:nvSpPr>
        <p:spPr>
          <a:xfrm>
            <a:off x="5355828" y="4613671"/>
            <a:ext cx="2143126" cy="1214439"/>
          </a:xfrm>
          <a:prstGeom prst="rect">
            <a:avLst/>
          </a:prstGeom>
          <a:solidFill>
            <a:srgbClr val="FFFB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841" name="Cerchio"/>
          <p:cNvSpPr/>
          <p:nvPr/>
        </p:nvSpPr>
        <p:spPr>
          <a:xfrm>
            <a:off x="12084843" y="2125265"/>
            <a:ext cx="5357814" cy="5357814"/>
          </a:xfrm>
          <a:prstGeom prst="ellipse">
            <a:avLst/>
          </a:prstGeom>
          <a:solidFill>
            <a:srgbClr val="FFFB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842" name="Cerchio"/>
          <p:cNvSpPr/>
          <p:nvPr/>
        </p:nvSpPr>
        <p:spPr>
          <a:xfrm>
            <a:off x="14049375" y="4089796"/>
            <a:ext cx="1428750" cy="1428751"/>
          </a:xfrm>
          <a:prstGeom prst="ellipse">
            <a:avLst/>
          </a:prstGeom>
          <a:gradFill>
            <a:gsLst>
              <a:gs pos="54068">
                <a:srgbClr val="0433FF"/>
              </a:gs>
              <a:gs pos="72057">
                <a:srgbClr val="FFFB00"/>
              </a:gs>
              <a:gs pos="93397">
                <a:srgbClr val="FFFB00"/>
              </a:gs>
            </a:gsLst>
            <a:path>
              <a:fillToRect l="50000" t="50000" r="50000" b="50000"/>
            </a:path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843" name="Cerchio"/>
          <p:cNvSpPr/>
          <p:nvPr/>
        </p:nvSpPr>
        <p:spPr>
          <a:xfrm>
            <a:off x="13870781" y="3911203"/>
            <a:ext cx="1785938" cy="1785938"/>
          </a:xfrm>
          <a:prstGeom prst="ellipse">
            <a:avLst/>
          </a:prstGeom>
          <a:solidFill>
            <a:srgbClr val="C0C0C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pic>
        <p:nvPicPr>
          <p:cNvPr id="844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20687" y="1285875"/>
            <a:ext cx="3286126" cy="392907"/>
          </a:xfrm>
          <a:prstGeom prst="rect">
            <a:avLst/>
          </a:prstGeom>
          <a:ln w="12700">
            <a:miter lim="400000"/>
          </a:ln>
        </p:spPr>
      </p:pic>
      <p:sp>
        <p:nvSpPr>
          <p:cNvPr id="845" name="During the stellar contraction ions capture electrons forming neutrons"/>
          <p:cNvSpPr/>
          <p:nvPr/>
        </p:nvSpPr>
        <p:spPr>
          <a:xfrm>
            <a:off x="3411140" y="8299053"/>
            <a:ext cx="17002126" cy="389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3800">
                <a:latin typeface="Chalkboard"/>
                <a:ea typeface="Chalkboard"/>
                <a:cs typeface="Chalkboard"/>
                <a:sym typeface="Chalkboard"/>
              </a:defRPr>
            </a:pPr>
            <a:r>
              <a:t>During the stellar contraction ions capture electrons forming neutrons </a:t>
            </a:r>
          </a:p>
          <a:p>
            <a:pPr defTabSz="821531">
              <a:defRPr sz="3800">
                <a:latin typeface="Chalkboard"/>
                <a:ea typeface="Chalkboard"/>
                <a:cs typeface="Chalkboard"/>
                <a:sym typeface="Chalkboard"/>
              </a:defRPr>
            </a:pPr>
          </a:p>
          <a:p>
            <a:pPr defTabSz="821531">
              <a:defRPr sz="3800">
                <a:latin typeface="Chalkboard"/>
                <a:ea typeface="Chalkboard"/>
                <a:cs typeface="Chalkboard"/>
                <a:sym typeface="Chalkboard"/>
              </a:defRPr>
            </a:pPr>
          </a:p>
        </p:txBody>
      </p:sp>
      <p:sp>
        <p:nvSpPr>
          <p:cNvPr id="846" name="Matter falling towards the stellar center bounces back, because neutrons cannot be easily squeezed.…"/>
          <p:cNvSpPr txBox="1"/>
          <p:nvPr/>
        </p:nvSpPr>
        <p:spPr>
          <a:xfrm>
            <a:off x="1120955" y="10816877"/>
            <a:ext cx="22485825" cy="1381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3800">
                <a:latin typeface="Chalkboard"/>
                <a:ea typeface="Chalkboard"/>
                <a:cs typeface="Chalkboard"/>
                <a:sym typeface="Chalkboard"/>
              </a:defRPr>
            </a:pPr>
            <a:r>
              <a:t>Matter falling towards the stellar center bounces back, because neutrons cannot be easily squeezed. </a:t>
            </a:r>
          </a:p>
          <a:p>
            <a:pPr defTabSz="821531">
              <a:defRPr sz="3800">
                <a:latin typeface="Chalkboard"/>
                <a:ea typeface="Chalkboard"/>
                <a:cs typeface="Chalkboard"/>
                <a:sym typeface="Chalkboard"/>
              </a:defRPr>
            </a:pPr>
            <a:r>
              <a:t>A shockwave is produced: a supernova!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clickEffect" presetSubtype="0" presetID="6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841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withEffect" presetSubtype="0" presetID="6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84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xit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mph" nodeType="afterEffect" presetSubtype="0" presetID="6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83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46" grpId="7"/>
      <p:bldP build="whole" bldLvl="1" animBg="1" rev="0" advAuto="0" spid="841" grpId="5"/>
      <p:bldP build="whole" bldLvl="1" animBg="1" rev="0" advAuto="0" spid="834" grpId="6"/>
      <p:bldP build="whole" bldLvl="1" animBg="1" rev="0" advAuto="0" spid="842" grpId="3"/>
      <p:bldP build="whole" bldLvl="1" animBg="1" rev="0" advAuto="0" spid="842" grpId="1"/>
      <p:bldP build="whole" bldLvl="1" animBg="1" rev="0" advAuto="0" spid="834" grpId="8"/>
      <p:bldP build="whole" bldLvl="1" animBg="1" rev="0" advAuto="0" spid="843" grpId="9"/>
      <p:bldP build="whole" bldLvl="1" animBg="1" rev="0" advAuto="0" spid="841" grpId="2"/>
      <p:bldP build="whole" bldLvl="1" animBg="1" rev="0" advAuto="0" spid="845" grpId="4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Numero diapositiva"/>
          <p:cNvSpPr txBox="1"/>
          <p:nvPr>
            <p:ph type="sldNum" sz="quarter" idx="2"/>
          </p:nvPr>
        </p:nvSpPr>
        <p:spPr>
          <a:xfrm>
            <a:off x="11941968" y="13019484"/>
            <a:ext cx="482204" cy="520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7" name="Mass"/>
          <p:cNvSpPr/>
          <p:nvPr/>
        </p:nvSpPr>
        <p:spPr>
          <a:xfrm>
            <a:off x="9135066" y="3544490"/>
            <a:ext cx="1742441" cy="892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5000"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Mass </a:t>
            </a:r>
          </a:p>
        </p:txBody>
      </p:sp>
      <p:sp>
        <p:nvSpPr>
          <p:cNvPr id="298" name="Radius"/>
          <p:cNvSpPr/>
          <p:nvPr/>
        </p:nvSpPr>
        <p:spPr>
          <a:xfrm>
            <a:off x="9122529" y="4826595"/>
            <a:ext cx="2059941" cy="892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5000"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Radius</a:t>
            </a:r>
          </a:p>
        </p:txBody>
      </p:sp>
      <p:sp>
        <p:nvSpPr>
          <p:cNvPr id="299" name="Compact stars"/>
          <p:cNvSpPr/>
          <p:nvPr/>
        </p:nvSpPr>
        <p:spPr>
          <a:xfrm>
            <a:off x="698695" y="257968"/>
            <a:ext cx="5316321" cy="119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62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Compact stars</a:t>
            </a:r>
          </a:p>
        </p:txBody>
      </p:sp>
      <p:grpSp>
        <p:nvGrpSpPr>
          <p:cNvPr id="303" name="Raggruppa"/>
          <p:cNvGrpSpPr/>
          <p:nvPr/>
        </p:nvGrpSpPr>
        <p:grpSpPr>
          <a:xfrm>
            <a:off x="4198540" y="10053725"/>
            <a:ext cx="17313276" cy="1866306"/>
            <a:chOff x="0" y="401637"/>
            <a:chExt cx="17313275" cy="1866304"/>
          </a:xfrm>
        </p:grpSpPr>
        <p:sp>
          <p:nvSpPr>
            <p:cNvPr id="300" name="To extract information relevant for the nuclear scale"/>
            <p:cNvSpPr/>
            <p:nvPr/>
          </p:nvSpPr>
          <p:spPr>
            <a:xfrm>
              <a:off x="311150" y="1178520"/>
              <a:ext cx="1700212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defTabSz="821531">
                <a:defRPr b="1" sz="4200">
                  <a:latin typeface="Cochin"/>
                  <a:ea typeface="Cochin"/>
                  <a:cs typeface="Cochin"/>
                  <a:sym typeface="Cochin"/>
                </a:defRPr>
              </a:lvl1pPr>
            </a:lstStyle>
            <a:p>
              <a:pPr/>
              <a:r>
                <a:t>To extract information relevant for the nuclear scale </a:t>
              </a:r>
            </a:p>
          </p:txBody>
        </p:sp>
        <p:pic>
          <p:nvPicPr>
            <p:cNvPr id="301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6151165" y="1857176"/>
              <a:ext cx="3857626" cy="4107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2" name="Our Aim"/>
            <p:cNvSpPr/>
            <p:nvPr/>
          </p:nvSpPr>
          <p:spPr>
            <a:xfrm>
              <a:off x="0" y="401637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b="1" i="1" sz="42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Our Aim</a:t>
              </a:r>
            </a:p>
          </p:txBody>
        </p:sp>
      </p:grpSp>
      <p:pic>
        <p:nvPicPr>
          <p:cNvPr id="304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80006" y="3852465"/>
            <a:ext cx="2750344" cy="428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563945" y="5110757"/>
            <a:ext cx="2125266" cy="446486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Rettangolo arrotondato"/>
          <p:cNvSpPr/>
          <p:nvPr/>
        </p:nvSpPr>
        <p:spPr>
          <a:xfrm>
            <a:off x="7909039" y="2705298"/>
            <a:ext cx="7304486" cy="4195763"/>
          </a:xfrm>
          <a:prstGeom prst="roundRect">
            <a:avLst>
              <a:gd name="adj" fmla="val 8035"/>
            </a:avLst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600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pPr>
          </a:p>
        </p:txBody>
      </p:sp>
      <p:sp>
        <p:nvSpPr>
          <p:cNvPr id="307" name="Testo"/>
          <p:cNvSpPr/>
          <p:nvPr/>
        </p:nvSpPr>
        <p:spPr>
          <a:xfrm>
            <a:off x="3716153" y="7757065"/>
            <a:ext cx="2489569" cy="5080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b="1" sz="2700">
                <a:latin typeface="Cochin"/>
                <a:ea typeface="Cochin"/>
                <a:cs typeface="Cochin"/>
                <a:sym typeface="Cochin"/>
              </a:defRPr>
            </a:pPr>
          </a:p>
        </p:txBody>
      </p:sp>
      <p:sp>
        <p:nvSpPr>
          <p:cNvPr id="308" name="Average density"/>
          <p:cNvSpPr txBox="1"/>
          <p:nvPr/>
        </p:nvSpPr>
        <p:spPr>
          <a:xfrm>
            <a:off x="7584893" y="7185286"/>
            <a:ext cx="7952778" cy="838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100"/>
            </a:pPr>
            <a:r>
              <a:t>Average density  </a:t>
            </a:r>
            <a14:m>
              <m:oMath>
                <m:r>
                  <a:rPr xmlns:a="http://schemas.openxmlformats.org/drawingml/2006/main" sz="4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ρ</m:t>
                </m:r>
                <m:r>
                  <a:rPr xmlns:a="http://schemas.openxmlformats.org/drawingml/2006/main" sz="4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≃</m:t>
                </m:r>
                <m:sSup>
                  <m:e>
                    <m:r>
                      <a:rPr xmlns:a="http://schemas.openxmlformats.org/drawingml/2006/main"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17</m:t>
                    </m:r>
                  </m:sup>
                </m:sSup>
                <m:r>
                  <a:rPr xmlns:a="http://schemas.openxmlformats.org/drawingml/2006/main" sz="4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k</m:t>
                </m:r>
                <m:r>
                  <a:rPr xmlns:a="http://schemas.openxmlformats.org/drawingml/2006/main" sz="4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g</m:t>
                </m:r>
                <m:r>
                  <a:rPr xmlns:a="http://schemas.openxmlformats.org/drawingml/2006/main" sz="4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/</m:t>
                </m:r>
                <m:sSup>
                  <m:e>
                    <m:r>
                      <a:rPr xmlns:a="http://schemas.openxmlformats.org/drawingml/2006/main"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p>
                    <m:r>
                      <a:rPr xmlns:a="http://schemas.openxmlformats.org/drawingml/2006/main"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sup>
                </m:sSup>
              </m:oMath>
            </a14:m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Numero diapositiva"/>
          <p:cNvSpPr txBox="1"/>
          <p:nvPr>
            <p:ph type="sldNum" sz="quarter" idx="2"/>
          </p:nvPr>
        </p:nvSpPr>
        <p:spPr>
          <a:xfrm>
            <a:off x="11941968" y="13019484"/>
            <a:ext cx="482204" cy="520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1" name="cross4.pdf" descr="cross4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2155" y="1682310"/>
            <a:ext cx="14245660" cy="10528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37091" y="5851663"/>
            <a:ext cx="2035970" cy="500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160539" y="5274342"/>
            <a:ext cx="2125267" cy="339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715944" y="4552373"/>
            <a:ext cx="3303986" cy="446485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F. Weber, Prog.Part.Nucl.Phys. 54 (2005) 193"/>
          <p:cNvSpPr/>
          <p:nvPr/>
        </p:nvSpPr>
        <p:spPr>
          <a:xfrm>
            <a:off x="13621971" y="11965849"/>
            <a:ext cx="803672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buClr>
                <a:srgbClr val="A29A85"/>
              </a:buClr>
              <a:defRPr b="1" sz="2400">
                <a:solidFill>
                  <a:srgbClr val="0433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>
                <a:hlinkClick r:id="rId6" invalidUrl="" action="" tgtFrame="" tooltip="" history="1" highlightClick="0" endSnd="0"/>
              </a:rPr>
              <a:t>F. Weber, </a:t>
            </a:r>
            <a:r>
              <a:t>Prog.Part.Nucl.Phys. 54 (2005) 193</a:t>
            </a:r>
          </a:p>
        </p:txBody>
      </p:sp>
      <p:sp>
        <p:nvSpPr>
          <p:cNvPr id="316" name="Compact stars"/>
          <p:cNvSpPr/>
          <p:nvPr/>
        </p:nvSpPr>
        <p:spPr>
          <a:xfrm>
            <a:off x="165295" y="-128390"/>
            <a:ext cx="5316321" cy="1196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62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Compact stars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Numero diapositiva"/>
          <p:cNvSpPr txBox="1"/>
          <p:nvPr>
            <p:ph type="sldNum" sz="quarter" idx="4294967295"/>
          </p:nvPr>
        </p:nvSpPr>
        <p:spPr>
          <a:xfrm>
            <a:off x="11888390" y="13019484"/>
            <a:ext cx="578641" cy="660798"/>
          </a:xfrm>
          <a:prstGeom prst="rect">
            <a:avLst/>
          </a:prstGeom>
          <a:effectLst>
            <a:outerShdw sx="100000" sy="100000" kx="0" ky="0" algn="b" rotWithShape="0" blurRad="25400" dist="25400" dir="270000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642937">
              <a:defRPr sz="3200">
                <a:solidFill>
                  <a:srgbClr val="56533A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19" name="How we see them"/>
          <p:cNvSpPr txBox="1"/>
          <p:nvPr/>
        </p:nvSpPr>
        <p:spPr>
          <a:xfrm>
            <a:off x="7795924" y="4894262"/>
            <a:ext cx="8763572" cy="1539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indent="342900" algn="ctr" defTabSz="821531">
              <a:defRPr b="1" i="1" sz="84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How we see them</a:t>
            </a:r>
          </a:p>
        </p:txBody>
      </p:sp>
      <p:sp>
        <p:nvSpPr>
          <p:cNvPr id="320" name="Testo"/>
          <p:cNvSpPr/>
          <p:nvPr/>
        </p:nvSpPr>
        <p:spPr>
          <a:xfrm>
            <a:off x="7218812" y="9979859"/>
            <a:ext cx="8910786" cy="1196579"/>
          </a:xfrm>
          <a:prstGeom prst="rect">
            <a:avLst/>
          </a:prstGeom>
          <a:ln w="12700">
            <a:miter lim="400000"/>
          </a:ln>
        </p:spPr>
        <p:txBody>
          <a:bodyPr wrap="none" lIns="53578" tIns="53578" rIns="53578" bIns="53578" anchor="ctr">
            <a:spAutoFit/>
          </a:bodyPr>
          <a:lstStyle/>
          <a:p>
            <a:pPr defTabSz="642937">
              <a:lnSpc>
                <a:spcPct val="80000"/>
              </a:lnSpc>
              <a:defRPr b="1" i="1" spc="-154" sz="64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rab…"/>
          <p:cNvSpPr/>
          <p:nvPr/>
        </p:nvSpPr>
        <p:spPr>
          <a:xfrm>
            <a:off x="16674224" y="5400377"/>
            <a:ext cx="1723715" cy="1173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algn="ctr" defTabSz="821531">
              <a:defRPr b="1" sz="3600">
                <a:latin typeface="Cochin"/>
                <a:ea typeface="Cochin"/>
                <a:cs typeface="Cochin"/>
                <a:sym typeface="Cochin"/>
              </a:defRPr>
            </a:pPr>
            <a:r>
              <a:t>Crab</a:t>
            </a:r>
          </a:p>
          <a:p>
            <a:pPr algn="ctr" defTabSz="821531">
              <a:defRPr b="1" sz="3600">
                <a:latin typeface="Cochin"/>
                <a:ea typeface="Cochin"/>
                <a:cs typeface="Cochin"/>
                <a:sym typeface="Cochin"/>
              </a:defRPr>
            </a:pPr>
            <a:r>
              <a:t>P~33ms</a:t>
            </a:r>
          </a:p>
        </p:txBody>
      </p:sp>
      <p:sp>
        <p:nvSpPr>
          <p:cNvPr id="323" name="Vela…"/>
          <p:cNvSpPr/>
          <p:nvPr/>
        </p:nvSpPr>
        <p:spPr>
          <a:xfrm>
            <a:off x="16674224" y="3826519"/>
            <a:ext cx="1723715" cy="1173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algn="ctr" defTabSz="821531">
              <a:defRPr b="1" sz="3600">
                <a:latin typeface="Cochin"/>
                <a:ea typeface="Cochin"/>
                <a:cs typeface="Cochin"/>
                <a:sym typeface="Cochin"/>
              </a:defRPr>
            </a:pPr>
            <a:r>
              <a:t>Vela</a:t>
            </a:r>
          </a:p>
          <a:p>
            <a:pPr algn="ctr" defTabSz="821531">
              <a:defRPr b="1" sz="3600">
                <a:latin typeface="Cochin"/>
                <a:ea typeface="Cochin"/>
                <a:cs typeface="Cochin"/>
                <a:sym typeface="Cochin"/>
              </a:defRPr>
            </a:pPr>
            <a:r>
              <a:t>P~89ms</a:t>
            </a:r>
          </a:p>
        </p:txBody>
      </p:sp>
      <p:sp>
        <p:nvSpPr>
          <p:cNvPr id="324" name="Pulsars"/>
          <p:cNvSpPr/>
          <p:nvPr/>
        </p:nvSpPr>
        <p:spPr>
          <a:xfrm>
            <a:off x="688718" y="78965"/>
            <a:ext cx="7988919" cy="1218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 defTabSz="821531">
              <a:defRPr b="1" i="1" sz="60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Pulsars</a:t>
            </a:r>
          </a:p>
        </p:txBody>
      </p:sp>
      <p:sp>
        <p:nvSpPr>
          <p:cNvPr id="325" name="PSR J1748 –2446ad…"/>
          <p:cNvSpPr/>
          <p:nvPr/>
        </p:nvSpPr>
        <p:spPr>
          <a:xfrm>
            <a:off x="15654053" y="7248084"/>
            <a:ext cx="3766544" cy="12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algn="ctr" defTabSz="821531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1" sz="34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PSR J1748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–</a:t>
            </a:r>
            <a:r>
              <a:t>2446ad</a:t>
            </a:r>
          </a:p>
          <a:p>
            <a:pPr algn="ctr" defTabSz="821531">
              <a:defRPr b="1" sz="4000">
                <a:latin typeface="Cochin"/>
                <a:ea typeface="Cochin"/>
                <a:cs typeface="Cochin"/>
                <a:sym typeface="Cochin"/>
              </a:defRPr>
            </a:pPr>
            <a:r>
              <a:t>P~1.4ms</a:t>
            </a:r>
          </a:p>
        </p:txBody>
      </p:sp>
      <p:pic>
        <p:nvPicPr>
          <p:cNvPr id="326" name="crab.mov" descr="crab.mo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8438316" y="5625703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vela.mov" descr="vela.mov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8438316" y="4058542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B1937.mov" descr="B1937.mov"/>
          <p:cNvPicPr>
            <a:picLocks noChangeAspect="0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8384738" y="8438554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PSR B0329…"/>
          <p:cNvSpPr/>
          <p:nvPr/>
        </p:nvSpPr>
        <p:spPr>
          <a:xfrm>
            <a:off x="16310217" y="2408532"/>
            <a:ext cx="2160392" cy="1098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algn="ctr" defTabSz="821531">
              <a:defRPr b="1" sz="3200">
                <a:latin typeface="Cochin"/>
                <a:ea typeface="Cochin"/>
                <a:cs typeface="Cochin"/>
                <a:sym typeface="Cochin"/>
              </a:defRPr>
            </a:pPr>
            <a:r>
              <a:t>PSR B0329</a:t>
            </a:r>
          </a:p>
          <a:p>
            <a:pPr algn="ctr" defTabSz="821531">
              <a:defRPr b="1" sz="3200">
                <a:latin typeface="Cochin"/>
                <a:ea typeface="Cochin"/>
                <a:cs typeface="Cochin"/>
                <a:sym typeface="Cochin"/>
              </a:defRPr>
            </a:pPr>
            <a:r>
              <a:t>P~0.7s</a:t>
            </a:r>
          </a:p>
        </p:txBody>
      </p:sp>
      <p:pic>
        <p:nvPicPr>
          <p:cNvPr id="330" name="B0329-0.7s.au" descr="B0329-0.7s.au"/>
          <p:cNvPicPr>
            <a:picLocks noChangeAspect="0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18430504" y="2474131"/>
            <a:ext cx="571501" cy="571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3" name="Raggruppa"/>
          <p:cNvGrpSpPr/>
          <p:nvPr/>
        </p:nvGrpSpPr>
        <p:grpSpPr>
          <a:xfrm>
            <a:off x="13496681" y="11615204"/>
            <a:ext cx="1321099" cy="2486671"/>
            <a:chOff x="0" y="341238"/>
            <a:chExt cx="1321097" cy="2486669"/>
          </a:xfrm>
        </p:grpSpPr>
        <p:sp>
          <p:nvSpPr>
            <p:cNvPr id="331" name="Washing machine about 30 rounds/s thus P~33 ms"/>
            <p:cNvSpPr/>
            <p:nvPr/>
          </p:nvSpPr>
          <p:spPr>
            <a:xfrm>
              <a:off x="0" y="341238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3578" tIns="53578" rIns="53578" bIns="53578" numCol="1" anchor="ctr">
              <a:spAutoFit/>
            </a:bodyPr>
            <a:lstStyle>
              <a:lvl1pPr defTabSz="821531">
                <a:defRPr sz="40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Washing machine about 30 rounds/s thus P~33 ms</a:t>
              </a:r>
            </a:p>
          </p:txBody>
        </p:sp>
        <p:sp>
          <p:nvSpPr>
            <p:cNvPr id="332" name="Ferrari engine:  P~3.16 ms"/>
            <p:cNvSpPr/>
            <p:nvPr/>
          </p:nvSpPr>
          <p:spPr>
            <a:xfrm>
              <a:off x="51097" y="155790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3578" tIns="53578" rIns="53578" bIns="53578" numCol="1" anchor="ctr">
              <a:spAutoFit/>
            </a:bodyPr>
            <a:lstStyle>
              <a:lvl1pPr defTabSz="821531">
                <a:tabLst>
                  <a:tab pos="495300" algn="l"/>
                  <a:tab pos="990600" algn="l"/>
                  <a:tab pos="1498600" algn="l"/>
                  <a:tab pos="1993900" algn="l"/>
                  <a:tab pos="2489200" algn="l"/>
                  <a:tab pos="2997200" algn="l"/>
                  <a:tab pos="3492500" algn="l"/>
                  <a:tab pos="4000500" algn="l"/>
                  <a:tab pos="4495800" algn="l"/>
                  <a:tab pos="4991100" algn="l"/>
                  <a:tab pos="5499100" algn="l"/>
                  <a:tab pos="5994400" algn="l"/>
                </a:tabLst>
                <a:defRPr sz="40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Ferrari engine:  P~3.16 ms</a:t>
              </a:r>
            </a:p>
          </p:txBody>
        </p:sp>
      </p:grpSp>
      <p:pic>
        <p:nvPicPr>
          <p:cNvPr id="334" name="Cycle_of_pulsed_gamma_rays_from_the_Vela_pulsar_220px.gif" descr="Cycle_of_pulsed_gamma_rays_from_the_Vela_pulsar_220px.gif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827272" y="2007768"/>
            <a:ext cx="9410081" cy="9410081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Goddard Space Flight Center"/>
          <p:cNvSpPr txBox="1"/>
          <p:nvPr/>
        </p:nvSpPr>
        <p:spPr>
          <a:xfrm>
            <a:off x="6519527" y="11822949"/>
            <a:ext cx="456891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3000" u="sng">
                <a:solidFill>
                  <a:srgbClr val="0000EE"/>
                </a:solidFill>
                <a:latin typeface="Times Roman"/>
                <a:ea typeface="Times Roman"/>
                <a:cs typeface="Times Roman"/>
                <a:sym typeface="Times Roman"/>
                <a:hlinkClick r:id="rId13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13" invalidUrl="" action="" tgtFrame="" tooltip="" history="1" highlightClick="0" endSnd="0"/>
              </a:rPr>
              <a:t>Goddard Space Flight Center</a:t>
            </a:r>
          </a:p>
        </p:txBody>
      </p:sp>
      <p:sp>
        <p:nvSpPr>
          <p:cNvPr id="336" name="Vela"/>
          <p:cNvSpPr txBox="1"/>
          <p:nvPr/>
        </p:nvSpPr>
        <p:spPr>
          <a:xfrm>
            <a:off x="2028094" y="1347891"/>
            <a:ext cx="937515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Vela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28" fill="hold"/>
                                        <p:tgtEl>
                                          <p:spTgt spid="3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528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000" fill="hold"/>
                                        <p:tgtEl>
                                          <p:spTgt spid="3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after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119" fill="hold"/>
                                        <p:tgtEl>
                                          <p:spTgt spid="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mediacall" nodeType="clickEffect" presetSubtype="0" presetID="3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000" fill="hold"/>
                                        <p:tgtEl>
                                          <p:spTgt spid="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mediacall" nodeType="clickEffect" presetSubtype="0" presetID="1" grpId="6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15" fill="hold"/>
                                        <p:tgtEl>
                                          <p:spTgt spid="3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mediacall" nodeType="clickEffect" presetSubtype="0" presetID="3" grpId="6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000" fill="hold"/>
                                        <p:tgtEl>
                                          <p:spTgt spid="3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mediacall" nodeType="clickEffect" presetSubtype="0" presetID="1" grpId="8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381" fill="hold"/>
                                        <p:tgtEl>
                                          <p:spTgt spid="3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mediacall" nodeType="clickEffect" presetSubtype="0" presetID="3" grpId="8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000" fill="hold"/>
                                        <p:tgtEl>
                                          <p:spTgt spid="3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53" fill="hold" display="0">
                  <p:stCondLst>
                    <p:cond delay="indefinite"/>
                  </p:stCondLst>
                </p:cTn>
                <p:tgtEl>
                  <p:spTgt spid="326"/>
                </p:tgtEl>
              </p:cMediaNode>
            </p:audio>
            <p:audio isNarration="0">
              <p:cMediaNode mute="0" showWhenStopped="0" numSld="1" vol="92921">
                <p:cTn id="54" fill="hold" display="0">
                  <p:stCondLst>
                    <p:cond delay="indefinite"/>
                  </p:stCondLst>
                </p:cTn>
                <p:tgtEl>
                  <p:spTgt spid="327"/>
                </p:tgtEl>
              </p:cMediaNode>
            </p:audio>
            <p:audio isNarration="0">
              <p:cMediaNode mute="0" showWhenStopped="0" numSld="1" vol="100000">
                <p:cTn id="55" fill="hold" display="0">
                  <p:stCondLst>
                    <p:cond delay="indefinite"/>
                  </p:stCondLst>
                </p:cTn>
                <p:tgtEl>
                  <p:spTgt spid="328"/>
                </p:tgtEl>
              </p:cMediaNode>
            </p:audio>
            <p:audio isNarration="0">
              <p:cMediaNode mute="0" showWhenStopped="0" numSld="1" vol="100000">
                <p:cTn id="56" fill="hold" display="0">
                  <p:stCondLst>
                    <p:cond delay="indefinite"/>
                  </p:stCondLst>
                </p:cTn>
                <p:tgtEl>
                  <p:spTgt spid="330"/>
                </p:tgtEl>
              </p:cMediaNode>
            </p:audio>
          </p:childTnLst>
        </p:cTn>
      </p:par>
    </p:tnLst>
    <p:bldLst>
      <p:bldP build="whole" bldLvl="1" animBg="1" rev="0" advAuto="0" spid="323" grpId="3"/>
      <p:bldP build="whole" bldLvl="1" animBg="1" rev="0" advAuto="0" spid="329" grpId="2"/>
      <p:bldP build="whole" bldLvl="1" animBg="1" rev="0" advAuto="0" spid="325" grpId="7"/>
      <p:bldP build="whole" bldLvl="1" animBg="1" rev="0" advAuto="0" spid="333" grpId="9"/>
      <p:bldP build="whole" bldLvl="1" animBg="1" rev="0" advAuto="0" spid="322" grpId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pin down"/>
          <p:cNvSpPr txBox="1"/>
          <p:nvPr>
            <p:ph type="title"/>
          </p:nvPr>
        </p:nvSpPr>
        <p:spPr>
          <a:xfrm>
            <a:off x="360521" y="-354909"/>
            <a:ext cx="4822032" cy="2803923"/>
          </a:xfrm>
          <a:prstGeom prst="rect">
            <a:avLst/>
          </a:prstGeom>
        </p:spPr>
        <p:txBody>
          <a:bodyPr/>
          <a:lstStyle>
            <a:lvl1pPr algn="l">
              <a:defRPr b="1" spc="-154" sz="64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Spin down</a:t>
            </a:r>
          </a:p>
        </p:txBody>
      </p:sp>
      <p:sp>
        <p:nvSpPr>
          <p:cNvPr id="339" name="Numero diapositiva"/>
          <p:cNvSpPr txBox="1"/>
          <p:nvPr>
            <p:ph type="sldNum" sz="quarter" idx="4294967295"/>
          </p:nvPr>
        </p:nvSpPr>
        <p:spPr>
          <a:xfrm>
            <a:off x="12001619" y="13090921"/>
            <a:ext cx="375048" cy="4107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 defTabSz="821531">
              <a:defRPr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40" name="The process is extremely slow"/>
          <p:cNvSpPr txBox="1"/>
          <p:nvPr/>
        </p:nvSpPr>
        <p:spPr>
          <a:xfrm>
            <a:off x="6752494" y="5776199"/>
            <a:ext cx="8651876" cy="2519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The process is extremely slow</a:t>
            </a:r>
          </a:p>
          <a:p>
            <a:pPr>
              <a:defRPr sz="5000"/>
            </a:pPr>
            <a:r>
              <a:t> </a:t>
            </a:r>
          </a:p>
          <a:p>
            <a:pPr>
              <a:defRPr sz="5000"/>
            </a:pPr>
            <a:r>
              <a:t>      </a:t>
            </a:r>
            <a14:m>
              <m:oMath>
                <m:limUpp>
                  <m:e>
                    <m:r>
                      <a:rPr xmlns:a="http://schemas.openxmlformats.org/drawingml/2006/main" sz="6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lim>
                    <m:r>
                      <a:rPr xmlns:a="http://schemas.openxmlformats.org/drawingml/2006/main" sz="6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·</m:t>
                    </m:r>
                  </m:lim>
                </m:limUpp>
                <m:r>
                  <a:rPr xmlns:a="http://schemas.openxmlformats.org/drawingml/2006/main" sz="6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∼</m:t>
                </m:r>
                <m:sSup>
                  <m:e>
                    <m:r>
                      <a:rPr xmlns:a="http://schemas.openxmlformats.org/drawingml/2006/main" sz="6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6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6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22</m:t>
                    </m:r>
                  </m:sup>
                </m:sSup>
                <m:r>
                  <a:rPr xmlns:a="http://schemas.openxmlformats.org/drawingml/2006/main" sz="6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-</m:t>
                </m:r>
                <m:sSup>
                  <m:e>
                    <m:r>
                      <a:rPr xmlns:a="http://schemas.openxmlformats.org/drawingml/2006/main" sz="6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6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6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9</m:t>
                    </m:r>
                  </m:sup>
                </m:sSup>
                <m:r>
                  <a:rPr xmlns:a="http://schemas.openxmlformats.org/drawingml/2006/main" sz="60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s</m:t>
                </m:r>
                <m:sSup>
                  <m:e>
                    <m:r>
                      <a:rPr xmlns:a="http://schemas.openxmlformats.org/drawingml/2006/main" sz="6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</m:t>
                    </m:r>
                  </m:e>
                  <m:sup>
                    <m:r>
                      <a:rPr xmlns:a="http://schemas.openxmlformats.org/drawingml/2006/main" sz="6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6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p>
                </m:sSup>
              </m:oMath>
            </a14:m>
          </a:p>
        </p:txBody>
      </p:sp>
      <p:sp>
        <p:nvSpPr>
          <p:cNvPr id="341" name="Neutron stars lose angular momentum by photon emission"/>
          <p:cNvSpPr txBox="1"/>
          <p:nvPr/>
        </p:nvSpPr>
        <p:spPr>
          <a:xfrm>
            <a:off x="504094" y="2447289"/>
            <a:ext cx="16912591" cy="1607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Neutron stars lose angular momentum by photon emission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5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5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