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329" r:id="rId2"/>
    <p:sldId id="297" r:id="rId3"/>
    <p:sldId id="312" r:id="rId4"/>
    <p:sldId id="299" r:id="rId5"/>
    <p:sldId id="331" r:id="rId6"/>
    <p:sldId id="284" r:id="rId7"/>
    <p:sldId id="285" r:id="rId8"/>
    <p:sldId id="324" r:id="rId9"/>
    <p:sldId id="288" r:id="rId10"/>
    <p:sldId id="289" r:id="rId11"/>
    <p:sldId id="311" r:id="rId12"/>
    <p:sldId id="309" r:id="rId13"/>
    <p:sldId id="328" r:id="rId14"/>
    <p:sldId id="334" r:id="rId15"/>
    <p:sldId id="327" r:id="rId16"/>
    <p:sldId id="32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867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3"/>
    <p:restoredTop sz="86259"/>
  </p:normalViewPr>
  <p:slideViewPr>
    <p:cSldViewPr snapToGrid="0">
      <p:cViewPr varScale="1">
        <p:scale>
          <a:sx n="105" d="100"/>
          <a:sy n="105" d="100"/>
        </p:scale>
        <p:origin x="1376" y="192"/>
      </p:cViewPr>
      <p:guideLst>
        <p:guide orient="horz" pos="86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096E4-EBC7-7245-96EC-E45CC68C7E5D}" type="datetimeFigureOut">
              <a:rPr lang="en-CN" smtClean="0"/>
              <a:t>2025/5/22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27111-1A5D-2B42-82A3-6FFA84E6F1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490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 initio calculation in</a:t>
            </a:r>
            <a:r>
              <a:rPr lang="zh-CN" altLang="en-US" dirty="0"/>
              <a:t> </a:t>
            </a:r>
            <a:r>
              <a:rPr lang="en-US" altLang="zh-CN" dirty="0"/>
              <a:t>nuclear</a:t>
            </a:r>
            <a:r>
              <a:rPr lang="zh-CN" altLang="en-US" dirty="0"/>
              <a:t> </a:t>
            </a:r>
            <a:r>
              <a:rPr lang="en-US" altLang="zh-CN" dirty="0"/>
              <a:t>physics,</a:t>
            </a:r>
          </a:p>
          <a:p>
            <a:r>
              <a:rPr lang="en-US" dirty="0"/>
              <a:t>The continuum are important</a:t>
            </a:r>
          </a:p>
          <a:p>
            <a:r>
              <a:rPr lang="en-US" dirty="0"/>
              <a:t>The shell model we use with Berggren basis</a:t>
            </a:r>
          </a:p>
          <a:p>
            <a:r>
              <a:rPr lang="en-US" dirty="0"/>
              <a:t>The system we studied.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03987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中子从s到d使得Ca</a:t>
            </a:r>
            <a:r>
              <a:rPr lang="en-US" altLang="zh-CN" dirty="0"/>
              <a:t>36</a:t>
            </a:r>
            <a:r>
              <a:rPr lang="zh-CN" altLang="en-US" dirty="0"/>
              <a:t>能量增大，但对</a:t>
            </a:r>
            <a:r>
              <a:rPr lang="en-US" altLang="zh-CN" dirty="0"/>
              <a:t>BE2</a:t>
            </a:r>
            <a:r>
              <a:rPr lang="zh-CN" altLang="en-US" dirty="0"/>
              <a:t>贡献不大。</a:t>
            </a:r>
            <a:endParaRPr lang="en-US" altLang="zh-CN" dirty="0"/>
          </a:p>
          <a:p>
            <a:r>
              <a:rPr lang="en-US" altLang="zh-CN" dirty="0"/>
              <a:t>Ca36</a:t>
            </a:r>
            <a:r>
              <a:rPr lang="zh-CN" altLang="en-US" dirty="0"/>
              <a:t>和</a:t>
            </a:r>
            <a:r>
              <a:rPr lang="en-US" altLang="zh-CN" dirty="0"/>
              <a:t>Ca38</a:t>
            </a:r>
            <a:r>
              <a:rPr lang="zh-CN" altLang="en-US" dirty="0"/>
              <a:t>的跨壳增大。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69255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C0C00-5143-03E3-89F6-BCBB0F7C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0CEBFC-1322-F863-9235-D30F85E5F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861C6-AA94-BD3B-4611-2E71BAAF5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CN" dirty="0"/>
              <a:t>hell model e in the continuum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FCE8D-3F08-37D8-AE89-4A1928F56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95725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5350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2E447-4BB3-4074-2D42-BECB6BA2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822345-F308-EE7C-85EF-12F0D02FA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F1E4A-FA9F-E775-4CEE-87430A7F0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38DD3-50AC-9DD3-639F-5D6C59B43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0658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1878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we treat the </a:t>
            </a:r>
            <a:r>
              <a:rPr lang="en-US" altLang="zh-CN" kern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Resonance &amp; continuum?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1202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69A98-E855-C087-C9CC-29B4137A5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F62F21-514D-86F9-D0FF-95FFE41DE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F0427-AC6F-C740-924F-8ACB52010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484C8-6A44-6591-DE66-36D0B5EF4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4483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The work have done by Prof. Luigi Coraggio. </a:t>
            </a:r>
            <a:r>
              <a:rPr lang="en-US" dirty="0"/>
              <a:t>T</a:t>
            </a:r>
            <a:r>
              <a:rPr lang="en-CN" dirty="0"/>
              <a:t>hey did a lots of good work with this method. We extend this system to Berggren basis to study the continnum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0972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CN" dirty="0"/>
              <a:t>ry to understand the effect from realistic force and the continuum respecttively.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27275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compare our results with USDC</a:t>
            </a:r>
            <a:r>
              <a:rPr lang="en-CN" altLang="zh-CN" dirty="0"/>
              <a:t> interaction</a:t>
            </a:r>
            <a:br>
              <a:rPr lang="en-CN" altLang="zh-CN" dirty="0"/>
            </a:br>
            <a:br>
              <a:rPr lang="en-CN" altLang="zh-CN" dirty="0"/>
            </a:br>
            <a:r>
              <a:rPr lang="en-CN" altLang="zh-CN" dirty="0"/>
              <a:t>The spectrum of the mirror nuclei can be properly discribed.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775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Than we went to study the </a:t>
            </a:r>
          </a:p>
          <a:p>
            <a:r>
              <a:rPr lang="en-US" dirty="0"/>
              <a:t>T</a:t>
            </a:r>
            <a:r>
              <a:rPr lang="en-CN" dirty="0"/>
              <a:t>he same reason is due to the larger </a:t>
            </a:r>
          </a:p>
          <a:p>
            <a:r>
              <a:rPr lang="en-US" dirty="0"/>
              <a:t>T</a:t>
            </a:r>
            <a:r>
              <a:rPr lang="en-CN" dirty="0"/>
              <a:t>he SPE of s-wave lower by continuum,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01670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Asymbtotic behavir</a:t>
            </a:r>
            <a:r>
              <a:rPr lang="zh-CN" altLang="en-US" dirty="0"/>
              <a:t> </a:t>
            </a:r>
            <a:r>
              <a:rPr lang="en-US" altLang="zh-CN" dirty="0"/>
              <a:t>of WF.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7111-1A5D-2B42-82A3-6FFA84E6F10E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2820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B227D-7EF7-2BF1-5139-D12BCD472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b="29884"/>
          <a:stretch/>
        </p:blipFill>
        <p:spPr>
          <a:xfrm>
            <a:off x="0" y="3171678"/>
            <a:ext cx="9144000" cy="368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750141"/>
            <a:ext cx="7772400" cy="167697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C39C-164B-AB4F-A7CD-E971B28B704D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CCA419C-8D11-D507-492B-405D10E85D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55572" y="2411828"/>
            <a:ext cx="6032853" cy="1826054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Zhicheng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Xu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(Z.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Xu)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Fudan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University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Collaborators: F. R. Xu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S. Zhang, J. G. Li, Q. Yuan,</a:t>
            </a:r>
          </a:p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S. M. Wang,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Nazarewicz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…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59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CCDC-B5AC-D442-99FD-4B26B0B3BD6F}" type="datetime3">
              <a:rPr lang="en-US" smtClean="0"/>
              <a:t>22 May 2025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0210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A6C8-2642-DF48-B886-ED8AB502383E}" type="datetime3">
              <a:rPr lang="en-US" smtClean="0"/>
              <a:t>22 May 2025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1612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9B18-04AD-534F-A03B-B2B18C04F91E}" type="datetime3">
              <a:rPr lang="en-US" smtClean="0"/>
              <a:t>22 May 2025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6489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FCA4-2EE0-BC4D-BDA8-B86AC042BC09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74559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2B8E-400D-E740-B040-4CB9097B9E04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130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3">
            <a:extLst>
              <a:ext uri="{FF2B5EF4-FFF2-40B4-BE49-F238E27FC236}">
                <a16:creationId xmlns:a16="http://schemas.microsoft.com/office/drawing/2014/main" id="{28155DD7-8A0C-F5EB-0935-8FC86F89F205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92DCF27-968C-57A2-30BD-AEAFA0CD29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5166" y="124455"/>
            <a:ext cx="6483184" cy="534482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23AFAA-63A9-87E2-F3D7-BBF6128E5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F623C-5F55-3DF4-0B40-C38A49AA2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7986" y="42619"/>
            <a:ext cx="2133107" cy="66794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B7467CE0-9451-1469-7A9E-63EE6B67E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7029"/>
            <a:ext cx="2057400" cy="365125"/>
          </a:xfrm>
        </p:spPr>
        <p:txBody>
          <a:bodyPr/>
          <a:lstStyle>
            <a:lvl1pPr>
              <a:defRPr lang="en-US" sz="1800" b="0" i="0" kern="1200" smtClean="0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fld id="{2DE139DB-5812-A94E-B38F-EE2491846F9D}" type="datetime3">
              <a:rPr lang="en-US" smtClean="0"/>
              <a:t>22 May 2025</a:t>
            </a:fld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EA945B0-06CD-6548-EA09-945D6283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7029"/>
            <a:ext cx="308610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698C687-AADE-2177-9518-5C5FFB8E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7029"/>
            <a:ext cx="2057400" cy="365125"/>
          </a:xfrm>
        </p:spPr>
        <p:txBody>
          <a:bodyPr/>
          <a:lstStyle>
            <a:lvl1pPr>
              <a:defRPr lang="en-CN" sz="1800" b="0" i="0" kern="1200" smtClean="0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fld id="{F2C435E2-93B1-4642-A739-008730614E57}" type="slidenum">
              <a:rPr lang="en-CN" smtClean="0"/>
              <a:pPr/>
              <a:t>‹#›</a:t>
            </a:fld>
            <a:endParaRPr lang="en-CN" dirty="0"/>
          </a:p>
        </p:txBody>
      </p:sp>
      <p:sp>
        <p:nvSpPr>
          <p:cNvPr id="13" name="矩形 11">
            <a:extLst>
              <a:ext uri="{FF2B5EF4-FFF2-40B4-BE49-F238E27FC236}">
                <a16:creationId xmlns:a16="http://schemas.microsoft.com/office/drawing/2014/main" id="{25F0B083-C859-9362-82F0-F31AAB6E2EAD}"/>
              </a:ext>
            </a:extLst>
          </p:cNvPr>
          <p:cNvSpPr/>
          <p:nvPr userDrawn="1"/>
        </p:nvSpPr>
        <p:spPr>
          <a:xfrm>
            <a:off x="-1" y="642718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60877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A7EA5-6F24-13DD-E134-D56E4F8D7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7986" y="42619"/>
            <a:ext cx="2133107" cy="66794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497029"/>
            <a:ext cx="2057400" cy="365125"/>
          </a:xfrm>
        </p:spPr>
        <p:txBody>
          <a:bodyPr/>
          <a:lstStyle>
            <a:lvl1pPr>
              <a:defRPr lang="en-US" sz="1800" b="0" i="0" kern="1200" smtClean="0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fld id="{08CDD1C6-8455-9A40-AB5F-75B75E835F5D}" type="datetime3">
              <a:rPr lang="en-US" smtClean="0"/>
              <a:t>22 May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97029"/>
            <a:ext cx="308610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497029"/>
            <a:ext cx="2057400" cy="365125"/>
          </a:xfrm>
        </p:spPr>
        <p:txBody>
          <a:bodyPr/>
          <a:lstStyle>
            <a:lvl1pPr>
              <a:defRPr lang="en-CN" sz="1800" b="0" i="0" kern="1200" smtClean="0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fld id="{F2C435E2-93B1-4642-A739-008730614E57}" type="slidenum">
              <a:rPr lang="en-CN" smtClean="0"/>
              <a:pPr/>
              <a:t>‹#›</a:t>
            </a:fld>
            <a:endParaRPr lang="en-CN" dirty="0"/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28155DD7-8A0C-F5EB-0935-8FC86F89F205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19C82E63-5686-0327-948A-B9CE03E283C7}"/>
              </a:ext>
            </a:extLst>
          </p:cNvPr>
          <p:cNvSpPr/>
          <p:nvPr userDrawn="1"/>
        </p:nvSpPr>
        <p:spPr>
          <a:xfrm>
            <a:off x="-1" y="642718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92DCF27-968C-57A2-30BD-AEAFA0CD29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166" y="124455"/>
            <a:ext cx="6483184" cy="534482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0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B227D-7EF7-2BF1-5139-D12BCD472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b="29884"/>
          <a:stretch/>
        </p:blipFill>
        <p:spPr>
          <a:xfrm>
            <a:off x="0" y="3171678"/>
            <a:ext cx="9144000" cy="36863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3E7E-785B-AD49-BC40-7B1181BB2266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0168E-C0CA-25A4-1961-730D2B289D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8950" y="267496"/>
            <a:ext cx="3092583" cy="951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46A293-2D4B-E41D-B12A-39D23933E430}"/>
              </a:ext>
            </a:extLst>
          </p:cNvPr>
          <p:cNvSpPr txBox="1"/>
          <p:nvPr userDrawn="1"/>
        </p:nvSpPr>
        <p:spPr>
          <a:xfrm>
            <a:off x="417077" y="1340063"/>
            <a:ext cx="8303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zh-CN" altLang="en-US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you</a:t>
            </a:r>
            <a:r>
              <a:rPr lang="zh-CN" altLang="en-US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for</a:t>
            </a:r>
            <a:r>
              <a:rPr lang="zh-CN" altLang="en-US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your</a:t>
            </a:r>
            <a:r>
              <a:rPr lang="zh-CN" altLang="en-US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attention!</a:t>
            </a:r>
            <a:endParaRPr lang="en-CN" sz="5400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5146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B227D-7EF7-2BF1-5139-D12BCD472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b="29884"/>
          <a:stretch/>
        </p:blipFill>
        <p:spPr>
          <a:xfrm>
            <a:off x="0" y="3171678"/>
            <a:ext cx="9144000" cy="36863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6ACD-A7BC-7D4A-A078-3BA98B3D65CC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0168E-C0CA-25A4-1961-730D2B289D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8950" y="267496"/>
            <a:ext cx="3092583" cy="9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42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BFD-6504-D340-97BF-64AEFD2D1494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2343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6DBF-FCE5-EB46-9849-D0DA7A6230EC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020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8A68-7392-4F4B-9EBC-0152AB8EE160}" type="datetime3">
              <a:rPr lang="en-US" smtClean="0"/>
              <a:t>22 May 2025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630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6CD-7B4B-B346-85FA-673449301F8C}" type="datetime3">
              <a:rPr lang="en-US" smtClean="0"/>
              <a:t>22 May 2025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3123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FAA07-5184-3D42-A290-2034F06F0899}" type="datetime3">
              <a:rPr lang="en-US" smtClean="0"/>
              <a:t>22 May 2025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Spring2025 Seminar, Ischia</a:t>
            </a:r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435E2-93B1-4642-A739-008730614E5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8668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7" r:id="rId3"/>
    <p:sldLayoutId id="2147483673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8" r:id="rId11"/>
    <p:sldLayoutId id="2147483669" r:id="rId12"/>
    <p:sldLayoutId id="2147483670" r:id="rId13"/>
    <p:sldLayoutId id="2147483671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3.xml"/><Relationship Id="rId21" Type="http://schemas.openxmlformats.org/officeDocument/2006/relationships/image" Target="../media/image25.png"/><Relationship Id="rId7" Type="http://schemas.openxmlformats.org/officeDocument/2006/relationships/tags" Target="../tags/tag7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image" Target="../media/image19.png"/><Relationship Id="rId20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ED639A-943E-AECE-AEF0-D83663D6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50" y="104526"/>
            <a:ext cx="6655298" cy="4575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D91CFC-8B22-A7DB-F2ED-20E63A5CC3EA}"/>
              </a:ext>
            </a:extLst>
          </p:cNvPr>
          <p:cNvSpPr txBox="1">
            <a:spLocks/>
          </p:cNvSpPr>
          <p:nvPr/>
        </p:nvSpPr>
        <p:spPr>
          <a:xfrm>
            <a:off x="417580" y="4713928"/>
            <a:ext cx="8333890" cy="795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CN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zh-CN" alt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initio</a:t>
            </a:r>
            <a:r>
              <a:rPr lang="zh-CN" alt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effective operator</a:t>
            </a:r>
            <a:r>
              <a:rPr lang="zh-CN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r>
              <a:rPr lang="zh-CN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continuum</a:t>
            </a:r>
            <a:endParaRPr lang="en-CN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C05A3-FBCA-BDE6-8778-C07EE785B08F}"/>
              </a:ext>
            </a:extLst>
          </p:cNvPr>
          <p:cNvSpPr txBox="1">
            <a:spLocks/>
          </p:cNvSpPr>
          <p:nvPr/>
        </p:nvSpPr>
        <p:spPr>
          <a:xfrm>
            <a:off x="1567150" y="5495498"/>
            <a:ext cx="6032853" cy="8816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CN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Zhicheng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(Z.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Xu)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altLang="zh-CN" sz="400" dirty="0">
              <a:solidFill>
                <a:schemeClr val="tx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Fudan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</a:t>
            </a:r>
            <a:endParaRPr lang="en-US" altLang="zh-CN" sz="400" dirty="0">
              <a:solidFill>
                <a:schemeClr val="tx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3121C-08EE-9549-7297-8D008D4FCD9C}"/>
              </a:ext>
            </a:extLst>
          </p:cNvPr>
          <p:cNvSpPr txBox="1"/>
          <p:nvPr/>
        </p:nvSpPr>
        <p:spPr>
          <a:xfrm>
            <a:off x="1679884" y="6402249"/>
            <a:ext cx="5809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14th International Spring Seminar on Nuclear Physics, Ischia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8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DA12F-A820-E6F3-51BB-0F3F5144F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298B0-4093-BA63-55B6-293AB095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9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4BEC18-D85B-30AC-0E48-0A554D5A3F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Mirror symmetry breaking near dripline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28E2A37-2A97-0492-17AB-DB9D50EC9B21}"/>
              </a:ext>
            </a:extLst>
          </p:cNvPr>
          <p:cNvSpPr/>
          <p:nvPr/>
        </p:nvSpPr>
        <p:spPr>
          <a:xfrm>
            <a:off x="5989470" y="6018766"/>
            <a:ext cx="29943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Z. C. Xu,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., Phys. Rev. C. 108, L031301(2023)</a:t>
            </a:r>
            <a:endParaRPr lang="en-US" altLang="zh-CN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481D08-18F6-C1AC-9839-AB5EAA6F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3185-E1DA-2446-8879-58317FA55389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0B1ACCC-8203-9D11-9FAC-B6A5D26BA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75E676A6-E06B-7131-BA28-1FE00D87A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368" y="1598930"/>
            <a:ext cx="4067263" cy="1695958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200990BB-7E50-E23D-40BD-12E3DD76268C}"/>
              </a:ext>
            </a:extLst>
          </p:cNvPr>
          <p:cNvSpPr txBox="1"/>
          <p:nvPr/>
        </p:nvSpPr>
        <p:spPr>
          <a:xfrm>
            <a:off x="945553" y="3867808"/>
            <a:ext cx="7252894" cy="137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|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GT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| of  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22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Si &amp; 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22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 mirror pair</a:t>
            </a:r>
          </a:p>
          <a:p>
            <a:pPr marL="800084" lvl="1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USDA with INC (Cal.) consider the effect from continuum</a:t>
            </a:r>
          </a:p>
          <a:p>
            <a:pPr marL="800084" lvl="1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proton </a:t>
            </a:r>
            <a:r>
              <a:rPr lang="en-US" altLang="zh-CN" sz="135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</a:t>
            </a:r>
            <a:r>
              <a:rPr lang="en-US" altLang="zh-CN" sz="135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1/2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occupation increased in GSM calculation, which reduce the </a:t>
            </a:r>
            <a:r>
              <a:rPr lang="en-US" altLang="zh-CN" sz="135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(1</a:t>
            </a:r>
            <a:r>
              <a:rPr lang="en-US" altLang="zh-CN" sz="135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and 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|</a:t>
            </a:r>
            <a:r>
              <a:rPr lang="en-US" altLang="zh-CN" sz="1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sz="12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GT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| </a:t>
            </a:r>
            <a:endParaRPr lang="en-US" altLang="zh-CN" sz="135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800084" lvl="1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realistic force &amp; continuum are vital for MSB near dripline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5D5A-5BBB-4C30-77F2-F2C133EB453E}"/>
              </a:ext>
            </a:extLst>
          </p:cNvPr>
          <p:cNvSpPr txBox="1"/>
          <p:nvPr/>
        </p:nvSpPr>
        <p:spPr>
          <a:xfrm>
            <a:off x="3910600" y="119169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|</a:t>
            </a:r>
            <a:r>
              <a:rPr lang="en-US" altLang="zh-CN" sz="18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sz="1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GT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|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DFFBD-C55E-0E15-CF35-7EDBA203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10</a:t>
            </a:fld>
            <a:endParaRPr lang="en-CN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6AC414E-72D5-C8C2-F33F-F677774A1CD1}"/>
              </a:ext>
            </a:extLst>
          </p:cNvPr>
          <p:cNvSpPr txBox="1">
            <a:spLocks/>
          </p:cNvSpPr>
          <p:nvPr/>
        </p:nvSpPr>
        <p:spPr>
          <a:xfrm>
            <a:off x="115166" y="124455"/>
            <a:ext cx="6483184" cy="534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2 transition in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 and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38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3E9FEB7F-B987-2B71-B31D-39E47757FFF6}"/>
              </a:ext>
            </a:extLst>
          </p:cNvPr>
          <p:cNvSpPr txBox="1"/>
          <p:nvPr/>
        </p:nvSpPr>
        <p:spPr>
          <a:xfrm>
            <a:off x="5178479" y="3977427"/>
            <a:ext cx="3376190" cy="134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Abnormal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(2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and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2) trend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Proton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excitation cross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shell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ZBM2 interaction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state in 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36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 is near threshold</a:t>
            </a: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9D1888D5-F27C-AE01-8DFE-441DD0F57F5A}"/>
              </a:ext>
            </a:extLst>
          </p:cNvPr>
          <p:cNvSpPr txBox="1"/>
          <p:nvPr/>
        </p:nvSpPr>
        <p:spPr>
          <a:xfrm>
            <a:off x="5900088" y="5696008"/>
            <a:ext cx="28969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N.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Dronchi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., Phys. Rev. C. 107, 034306 (2023)</a:t>
            </a:r>
          </a:p>
          <a:p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T. Beck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., Phys. Rev. C. 108, L061301 (2023)</a:t>
            </a:r>
          </a:p>
          <a:p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E.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Caurier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., Phys. Lett. B 522, 240 (2001)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08E-2FEE-CFCE-33AF-8C2F3D71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04" y="1090389"/>
            <a:ext cx="3996926" cy="22849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447D69-A9C8-E4AA-6C08-8FEEEAEC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A2BF-D886-ED4E-821D-9F88A5CF02BF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71AA2B-0292-446B-0FDD-E43EDB50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7D5252-1485-BA9A-06D3-65110F46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7" y="4055987"/>
            <a:ext cx="4190193" cy="2284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A43C98-E1D2-D936-9593-01BFAF18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" y="839329"/>
            <a:ext cx="3002638" cy="31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0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CCED8-A00A-03AD-5E0A-061BCB13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11</a:t>
            </a:fld>
            <a:endParaRPr lang="en-CN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22210DD-4DF4-F094-E11A-BE37302EADDA}"/>
              </a:ext>
            </a:extLst>
          </p:cNvPr>
          <p:cNvSpPr txBox="1">
            <a:spLocks/>
          </p:cNvSpPr>
          <p:nvPr/>
        </p:nvSpPr>
        <p:spPr>
          <a:xfrm>
            <a:off x="115166" y="124455"/>
            <a:ext cx="6483184" cy="534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2 transition in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 and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38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</a:t>
            </a: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12F3AEE2-E9BC-458E-656C-2E36C010D8A4}"/>
              </a:ext>
            </a:extLst>
          </p:cNvPr>
          <p:cNvSpPr txBox="1"/>
          <p:nvPr/>
        </p:nvSpPr>
        <p:spPr>
          <a:xfrm>
            <a:off x="5224011" y="4340174"/>
            <a:ext cx="3461548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2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state in 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36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 above threshold 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2) &amp;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(2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trend can be reproduced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B(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2) values are smell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E24AFC-9220-40D4-7A9E-66A880F1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07" y="1452842"/>
            <a:ext cx="2958850" cy="4595463"/>
          </a:xfrm>
          <a:prstGeom prst="rect">
            <a:avLst/>
          </a:prstGeom>
        </p:spPr>
      </p:pic>
      <p:pic>
        <p:nvPicPr>
          <p:cNvPr id="5" name="Content Placeholder 7" descr="A diagram of numbers and symbols&#10;&#10;AI-generated content may be incorrect.">
            <a:extLst>
              <a:ext uri="{FF2B5EF4-FFF2-40B4-BE49-F238E27FC236}">
                <a16:creationId xmlns:a16="http://schemas.microsoft.com/office/drawing/2014/main" id="{2FE2841F-645C-2FD2-A3F5-1A065053D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59" t="36961" r="3232" b="4188"/>
          <a:stretch/>
        </p:blipFill>
        <p:spPr>
          <a:xfrm>
            <a:off x="5224011" y="1015442"/>
            <a:ext cx="2524297" cy="20513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ABD8C4-701E-B9F1-D204-3F6742138CE6}"/>
              </a:ext>
            </a:extLst>
          </p:cNvPr>
          <p:cNvSpPr/>
          <p:nvPr/>
        </p:nvSpPr>
        <p:spPr>
          <a:xfrm>
            <a:off x="6139379" y="1779105"/>
            <a:ext cx="1077108" cy="52677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E8F56-12EF-56FF-C7C7-2AC69D8F77FF}"/>
              </a:ext>
            </a:extLst>
          </p:cNvPr>
          <p:cNvSpPr txBox="1"/>
          <p:nvPr/>
        </p:nvSpPr>
        <p:spPr>
          <a:xfrm>
            <a:off x="5390991" y="3030639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ZBM2 valence space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n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7/2</a:t>
            </a:r>
            <a:r>
              <a:rPr kumimoji="0" lang="en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CN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3/2</a:t>
            </a:r>
            <a:r>
              <a:rPr kumimoji="0" lang="en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wave with continuum</a:t>
            </a: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7BBDF8EE-327C-299A-D4C2-AF12EE32F705}"/>
              </a:ext>
            </a:extLst>
          </p:cNvPr>
          <p:cNvSpPr txBox="1"/>
          <p:nvPr/>
        </p:nvSpPr>
        <p:spPr>
          <a:xfrm>
            <a:off x="5941861" y="3718450"/>
            <a:ext cx="27895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A. P. Zuker,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Phys. Rev. C 92, 024320 (2015)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D4EFAD0-C6AA-534D-7C95-D26ABDF1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0B18-9CB5-F14D-A424-38D0CBFEF744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7EA81FF-3B5D-E15D-099B-0562E73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6C1E774C-6ECD-6BF5-EA4E-26ABB42312D0}"/>
              </a:ext>
            </a:extLst>
          </p:cNvPr>
          <p:cNvSpPr txBox="1"/>
          <p:nvPr/>
        </p:nvSpPr>
        <p:spPr>
          <a:xfrm>
            <a:off x="6393168" y="6146151"/>
            <a:ext cx="23310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Z. C. Xu,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., arXiv:2502.14126 (2025)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C3404-4744-C3AC-2CDC-2B14EB974F66}"/>
              </a:ext>
            </a:extLst>
          </p:cNvPr>
          <p:cNvSpPr txBox="1"/>
          <p:nvPr/>
        </p:nvSpPr>
        <p:spPr>
          <a:xfrm>
            <a:off x="1157097" y="996422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values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0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2F382-AE0D-F69A-F7E4-285D49752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9DE96-1BED-EDF0-3D5A-30CC5C54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12</a:t>
            </a:fld>
            <a:endParaRPr lang="en-CN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AD0D32C-9D25-5D5D-63E9-379DD8785D79}"/>
              </a:ext>
            </a:extLst>
          </p:cNvPr>
          <p:cNvSpPr txBox="1">
            <a:spLocks/>
          </p:cNvSpPr>
          <p:nvPr/>
        </p:nvSpPr>
        <p:spPr>
          <a:xfrm>
            <a:off x="115166" y="124455"/>
            <a:ext cx="6483184" cy="534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2 transition in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 and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38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</a:t>
            </a: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54DD235C-BF6A-A4E8-CAD1-73E7DEDBEA0D}"/>
              </a:ext>
            </a:extLst>
          </p:cNvPr>
          <p:cNvSpPr txBox="1"/>
          <p:nvPr/>
        </p:nvSpPr>
        <p:spPr>
          <a:xfrm>
            <a:off x="1821374" y="4478047"/>
            <a:ext cx="5515423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is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continuum coupling strength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</a:t>
            </a:r>
            <a:r>
              <a:rPr lang="en-US" altLang="zh-CN" sz="1400" i="1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(n): n protons cross excitation to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shell excitations</a:t>
            </a:r>
            <a:endParaRPr lang="en-US" altLang="zh-CN" sz="1400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= 1 cross-shell monopoles are adjusted to reproduce the threshold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(2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trend can be reproduced with the large cross-shell excitations</a:t>
            </a: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D440E12A-E922-7306-A5EA-E844938F78BB}"/>
              </a:ext>
            </a:extLst>
          </p:cNvPr>
          <p:cNvSpPr txBox="1"/>
          <p:nvPr/>
        </p:nvSpPr>
        <p:spPr>
          <a:xfrm>
            <a:off x="4696810" y="6037593"/>
            <a:ext cx="4392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J.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Okolowicz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and M.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Ploszajczak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Acta Phys. Pol. B Proc. Suppl. 18, 2–A6 (2025)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192185-5F95-918C-8D6F-A11F93535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614" y="1095332"/>
            <a:ext cx="4058945" cy="260863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BB5D99-23D1-64FF-D982-98E05F08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CED-4BA7-B648-982F-4742012CEDAC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B96942-0255-5ED9-4D9A-DA6F62C4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6B26-B7FD-025F-AFC1-AE40B240E4EB}"/>
              </a:ext>
            </a:extLst>
          </p:cNvPr>
          <p:cNvSpPr txBox="1"/>
          <p:nvPr/>
        </p:nvSpPr>
        <p:spPr>
          <a:xfrm>
            <a:off x="2275243" y="3828261"/>
            <a:ext cx="4593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N" dirty="0"/>
              <a:t>shell model embedded in the continuum</a:t>
            </a:r>
          </a:p>
        </p:txBody>
      </p:sp>
    </p:spTree>
    <p:extLst>
      <p:ext uri="{BB962C8B-B14F-4D97-AF65-F5344CB8AC3E}">
        <p14:creationId xmlns:p14="http://schemas.microsoft.com/office/powerpoint/2010/main" val="280144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7D138-C3B1-385F-77EF-CDA3E6FA5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393C6-78E2-3FE9-4AFD-B47B01A7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13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DAA9C1-8018-CCA0-60E9-3D90B8937D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N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2 transition in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36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 and </a:t>
            </a:r>
            <a:r>
              <a:rPr lang="en-CN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38</a:t>
            </a:r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386E4-4F80-F2FC-B78B-D58494B8C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4" y="1460486"/>
            <a:ext cx="3515967" cy="2769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EB0A6-B11E-8A93-D190-B362B3666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30" y="1492983"/>
            <a:ext cx="3238224" cy="3312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EF8BED-F3E3-4535-5766-7A63B9323A58}"/>
                  </a:ext>
                </a:extLst>
              </p:cNvPr>
              <p:cNvSpPr txBox="1"/>
              <p:nvPr/>
            </p:nvSpPr>
            <p:spPr>
              <a:xfrm>
                <a:off x="6019339" y="4821149"/>
                <a:ext cx="3079176" cy="521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2;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𝑑𝑟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EF8BED-F3E3-4535-5766-7A63B9323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339" y="4821149"/>
                <a:ext cx="3079176" cy="521938"/>
              </a:xfrm>
              <a:prstGeom prst="rect">
                <a:avLst/>
              </a:prstGeom>
              <a:blipFill>
                <a:blip r:embed="rId5"/>
                <a:stretch>
                  <a:fillRect l="-410" t="-159524" b="-2428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6">
            <a:extLst>
              <a:ext uri="{FF2B5EF4-FFF2-40B4-BE49-F238E27FC236}">
                <a16:creationId xmlns:a16="http://schemas.microsoft.com/office/drawing/2014/main" id="{56FD63F2-D9F7-10C3-4CE7-A03073482F89}"/>
              </a:ext>
            </a:extLst>
          </p:cNvPr>
          <p:cNvSpPr txBox="1"/>
          <p:nvPr/>
        </p:nvSpPr>
        <p:spPr>
          <a:xfrm>
            <a:off x="285301" y="4822289"/>
            <a:ext cx="5609890" cy="152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Proton 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sd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→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pf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cross shell excitations enhanced by continuum 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 transition density near surface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-wave component are vital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for transition density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Continuum are vital for this abnormal 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 transition</a:t>
            </a: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F0BD0687-DF8B-792B-5195-EFC72ADEC613}"/>
              </a:ext>
            </a:extLst>
          </p:cNvPr>
          <p:cNvSpPr txBox="1"/>
          <p:nvPr/>
        </p:nvSpPr>
        <p:spPr>
          <a:xfrm>
            <a:off x="6367006" y="5854749"/>
            <a:ext cx="1920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Z. C. Xu,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 arXiv2502.14126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56BC28-9713-3288-1BE2-D7031B05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2307-DA9E-A445-9B76-119FCB4210DA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DE52C25-2E8B-CBAA-F175-61899921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89FCA-1105-8320-9403-41162086D317}"/>
              </a:ext>
            </a:extLst>
          </p:cNvPr>
          <p:cNvSpPr txBox="1"/>
          <p:nvPr/>
        </p:nvSpPr>
        <p:spPr>
          <a:xfrm>
            <a:off x="5946507" y="99479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ransition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77AB3-6E1F-72F0-826C-1328EE4843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N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A18F5-A6F8-41A9-719B-C249007C9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10" y="1445594"/>
            <a:ext cx="7655379" cy="3966811"/>
          </a:xfrm>
        </p:spPr>
        <p:txBody>
          <a:bodyPr/>
          <a:lstStyle/>
          <a:p>
            <a:r>
              <a:rPr lang="en-CN" dirty="0"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The framework of </a:t>
            </a:r>
            <a:r>
              <a:rPr lang="en-CN" i="1" dirty="0"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ab initio </a:t>
            </a:r>
            <a:r>
              <a:rPr lang="en-CN" dirty="0"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complex valence space effective operator.</a:t>
            </a:r>
          </a:p>
          <a:p>
            <a:r>
              <a:rPr lang="en-CN" dirty="0"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The mirror symmetry breaking and abnormal </a:t>
            </a:r>
            <a:r>
              <a:rPr lang="en-CN" i="1" dirty="0"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E</a:t>
            </a:r>
            <a:r>
              <a:rPr lang="en-CN" dirty="0"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2 transition near dripline nuclei are studied by this framework.</a:t>
            </a:r>
          </a:p>
          <a:p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The continuum effect are vital for the observables of nuclei near the dripline.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F5E412F-8D60-AFE4-9B66-3863DF27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7029"/>
            <a:ext cx="2057400" cy="365125"/>
          </a:xfrm>
        </p:spPr>
        <p:txBody>
          <a:bodyPr/>
          <a:lstStyle/>
          <a:p>
            <a:fld id="{F2C435E2-93B1-4642-A739-008730614E57}" type="slidenum">
              <a:rPr lang="en-CN" smtClean="0"/>
              <a:pPr/>
              <a:t>14</a:t>
            </a:fld>
            <a:endParaRPr lang="en-CN" dirty="0"/>
          </a:p>
        </p:txBody>
      </p:sp>
      <p:sp>
        <p:nvSpPr>
          <p:cNvPr id="11" name="Date Placeholder 11">
            <a:extLst>
              <a:ext uri="{FF2B5EF4-FFF2-40B4-BE49-F238E27FC236}">
                <a16:creationId xmlns:a16="http://schemas.microsoft.com/office/drawing/2014/main" id="{3A7FEF08-5C2B-5CA9-0F36-024F5880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7029"/>
            <a:ext cx="2057400" cy="365125"/>
          </a:xfrm>
        </p:spPr>
        <p:txBody>
          <a:bodyPr/>
          <a:lstStyle/>
          <a:p>
            <a:fld id="{44615626-6936-3D47-82C6-142F9CB89FCB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2" name="Footer Placeholder 12">
            <a:extLst>
              <a:ext uri="{FF2B5EF4-FFF2-40B4-BE49-F238E27FC236}">
                <a16:creationId xmlns:a16="http://schemas.microsoft.com/office/drawing/2014/main" id="{8BF8BB25-4AA4-A1F5-F099-C0FE9134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7029"/>
            <a:ext cx="3086100" cy="365125"/>
          </a:xfrm>
        </p:spPr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4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BFA06-03AA-5AAE-2015-71111D49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DFCD3-D164-DE49-743D-1C1E76B1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t>15</a:t>
            </a:fld>
            <a:endParaRPr lang="en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76F54B-1C20-5200-CFC7-2A9D27A7A9A5}"/>
              </a:ext>
            </a:extLst>
          </p:cNvPr>
          <p:cNvSpPr txBox="1"/>
          <p:nvPr/>
        </p:nvSpPr>
        <p:spPr>
          <a:xfrm>
            <a:off x="6925499" y="2899733"/>
            <a:ext cx="2166710" cy="3137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W. </a:t>
            </a:r>
            <a:r>
              <a:rPr lang="en-US" sz="1600" dirty="0" err="1"/>
              <a:t>Nazarewicz</a:t>
            </a:r>
            <a:endParaRPr lang="en-US" sz="16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N. Michel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A. Gade</a:t>
            </a:r>
          </a:p>
          <a:p>
            <a:pPr marL="365760" lvl="1" indent="0">
              <a:lnSpc>
                <a:spcPct val="100000"/>
              </a:lnSpc>
              <a:buSzPct val="80000"/>
              <a:buNone/>
            </a:pPr>
            <a:r>
              <a:rPr lang="en-US" sz="1600" dirty="0"/>
              <a:t>…</a:t>
            </a:r>
          </a:p>
          <a:p>
            <a:pPr marL="365760" lvl="1" indent="0">
              <a:lnSpc>
                <a:spcPct val="100000"/>
              </a:lnSpc>
              <a:buSzPct val="80000"/>
              <a:buNone/>
            </a:pPr>
            <a:endParaRPr lang="en-US" sz="16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E436A-62A4-A7A5-5F15-36B58E4AA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08" y="2782909"/>
            <a:ext cx="653615" cy="538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6F4FA-52A2-F017-154C-0227FCB93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1" y="2803725"/>
            <a:ext cx="421177" cy="537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AFF12B-329A-8F7D-6251-03C21B72ED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8" t="3881" r="10173" b="5181"/>
          <a:stretch>
            <a:fillRect/>
          </a:stretch>
        </p:blipFill>
        <p:spPr>
          <a:xfrm>
            <a:off x="7050275" y="2836196"/>
            <a:ext cx="403106" cy="43092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A0CBE0-7C39-1CFD-CF37-82F152898676}"/>
              </a:ext>
            </a:extLst>
          </p:cNvPr>
          <p:cNvSpPr txBox="1"/>
          <p:nvPr/>
        </p:nvSpPr>
        <p:spPr>
          <a:xfrm>
            <a:off x="5204514" y="2900114"/>
            <a:ext cx="2323817" cy="3051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F. R. Xu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S. M. Wang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S. Zhang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S. L. Jin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charset="0"/>
              <a:buChar char="o"/>
            </a:pPr>
            <a:r>
              <a:rPr lang="en-US" sz="1600" dirty="0"/>
              <a:t>J. G. Li</a:t>
            </a:r>
          </a:p>
          <a:p>
            <a:pPr lvl="1" indent="-320040">
              <a:buSzPct val="80000"/>
              <a:buFont typeface="Courier New" panose="02070309020205020404" charset="0"/>
              <a:buChar char="o"/>
            </a:pP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96D0C11-B3B3-D647-1FEC-F54C79A7CB7D}"/>
              </a:ext>
            </a:extLst>
          </p:cNvPr>
          <p:cNvSpPr txBox="1"/>
          <p:nvPr/>
        </p:nvSpPr>
        <p:spPr>
          <a:xfrm>
            <a:off x="5539091" y="2157875"/>
            <a:ext cx="2459397" cy="518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/>
              <a:t>Acknowledgements</a:t>
            </a:r>
          </a:p>
        </p:txBody>
      </p:sp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9E41680F-7E7C-B5FA-4315-1AC07AABC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944" y="2792257"/>
            <a:ext cx="1248542" cy="5188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09B1D50-B08C-CF28-A98A-2C7B1912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D75A-B9D7-AB47-ABC4-B335F0C931F0}" type="datetime3">
              <a:rPr lang="en-US" smtClean="0"/>
              <a:t>22 May 2025</a:t>
            </a:fld>
            <a:endParaRPr lang="en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C96249-B193-B99B-A830-E9D4B4FE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Spring2025 Seminar, Ischia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0169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AD3B35-017E-3B0B-36FC-295EFB3E0D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N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05F4DF-ABBE-FD90-FB4D-003C865977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Introduction</a:t>
                </a:r>
              </a:p>
              <a:p>
                <a:pPr lvl="1"/>
                <a:r>
                  <a:rPr lang="en-US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ab</a:t>
                </a:r>
                <a:r>
                  <a:rPr lang="zh-CN" altLang="en-US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initio</a:t>
                </a:r>
                <a:r>
                  <a:rPr lang="zh-CN" altLang="en-US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calculation in</a:t>
                </a:r>
                <a:r>
                  <a:rPr lang="zh-CN" alt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Nuclear</a:t>
                </a:r>
                <a:r>
                  <a:rPr lang="zh-CN" alt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Structure</a:t>
                </a:r>
                <a:endParaRPr lang="en-US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lvl="1"/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Open quantum systems</a:t>
                </a:r>
              </a:p>
              <a:p>
                <a:pPr lvl="1"/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Many-body pertubation theory (MBPT)</a:t>
                </a:r>
                <a:endParaRPr lang="en-US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lvl="2"/>
                <a:r>
                  <a:rPr lang="en-US" altLang="zh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Valence space Hamiltonian</a:t>
                </a:r>
              </a:p>
              <a:p>
                <a:pPr lvl="2"/>
                <a:r>
                  <a:rPr lang="en-US" altLang="zh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Valence space effective</a:t>
                </a:r>
                <a:r>
                  <a:rPr lang="zh-CN" altLang="en-US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operator</a:t>
                </a:r>
                <a:endParaRPr lang="en-CN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Results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-decay mirror symmetry breaking in dripline nuclei </a:t>
                </a:r>
              </a:p>
              <a:p>
                <a:pPr lvl="1"/>
                <a:r>
                  <a:rPr lang="en-CN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</a:t>
                </a:r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transitions in </a:t>
                </a:r>
                <a:r>
                  <a:rPr lang="en-CN" baseline="30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36</a:t>
                </a:r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 and </a:t>
                </a:r>
                <a:r>
                  <a:rPr lang="en-CN" baseline="30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38</a:t>
                </a:r>
                <a:r>
                  <a:rPr lang="en-CN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CN" sz="28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Summary</a:t>
                </a:r>
              </a:p>
              <a:p>
                <a:pPr lvl="1"/>
                <a:endParaRPr lang="en-CN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05F4DF-ABBE-FD90-FB4D-003C865977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86C0363-4D9A-B8A3-F68C-B1059832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7029"/>
            <a:ext cx="2057400" cy="365125"/>
          </a:xfrm>
        </p:spPr>
        <p:txBody>
          <a:bodyPr/>
          <a:lstStyle/>
          <a:p>
            <a:fld id="{F2C435E2-93B1-4642-A739-008730614E57}" type="slidenum">
              <a:rPr lang="en-CN" smtClean="0"/>
              <a:pPr/>
              <a:t>1</a:t>
            </a:fld>
            <a:endParaRPr lang="en-CN" dirty="0"/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9540D047-1A92-C457-7D92-16A8E253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7029"/>
            <a:ext cx="2057400" cy="365125"/>
          </a:xfrm>
        </p:spPr>
        <p:txBody>
          <a:bodyPr/>
          <a:lstStyle/>
          <a:p>
            <a:fld id="{02F2D8DA-634C-4940-A70D-C987277F4823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1B1FD42-3116-5E57-1062-11E79B75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7029"/>
            <a:ext cx="3086100" cy="365125"/>
          </a:xfrm>
        </p:spPr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14DDE-2361-948B-BF16-9FB96D44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408F3-8864-9D2C-6E02-02DFAD0F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2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2E3743-03F3-D6C0-030A-6A92CAA39B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i="1" dirty="0">
                <a:cs typeface="Times New Roman" panose="02020603050405020304" pitchFamily="18" charset="0"/>
              </a:rPr>
              <a:t>ab</a:t>
            </a:r>
            <a:r>
              <a:rPr lang="zh-CN" altLang="en-US" i="1" dirty="0"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cs typeface="Times New Roman" panose="02020603050405020304" pitchFamily="18" charset="0"/>
              </a:rPr>
              <a:t>initio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calculation in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Nuclear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Structure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9">
                <a:extLst>
                  <a:ext uri="{FF2B5EF4-FFF2-40B4-BE49-F238E27FC236}">
                    <a16:creationId xmlns:a16="http://schemas.microsoft.com/office/drawing/2014/main" id="{4C7D70BD-0084-3864-07AB-12D952ED7ECA}"/>
                  </a:ext>
                </a:extLst>
              </p:cNvPr>
              <p:cNvSpPr txBox="1"/>
              <p:nvPr/>
            </p:nvSpPr>
            <p:spPr>
              <a:xfrm>
                <a:off x="1725566" y="1164524"/>
                <a:ext cx="5715279" cy="1157240"/>
              </a:xfrm>
              <a:prstGeom prst="rect">
                <a:avLst/>
              </a:prstGeom>
              <a:solidFill>
                <a:srgbClr val="99FF99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Realistic nuclear force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Degree of freedom: nucleon (meson)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Reproduce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nucleon-nucleon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scattering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</a:t>
                </a:r>
                <a:r>
                  <a:rPr lang="zh-CN" altLang="en-US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CD-Bonn, AV18,</a:t>
                </a:r>
                <a:r>
                  <a:rPr lang="zh-CN" altLang="en-US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hiral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Field Theory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zh-CN" alt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χ</m:t>
                    </m:r>
                    <m:r>
                      <m:rPr>
                        <m:sty m:val="p"/>
                      </m:rPr>
                      <a:rPr kumimoji="0" lang="en-US" altLang="zh-CN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EFT</m:t>
                    </m:r>
                    <m:r>
                      <a:rPr kumimoji="0" lang="en-US" altLang="zh-CN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force</a:t>
                </a:r>
              </a:p>
            </p:txBody>
          </p:sp>
        </mc:Choice>
        <mc:Fallback xmlns="">
          <p:sp>
            <p:nvSpPr>
              <p:cNvPr id="19" name="文本框 19">
                <a:extLst>
                  <a:ext uri="{FF2B5EF4-FFF2-40B4-BE49-F238E27FC236}">
                    <a16:creationId xmlns:a16="http://schemas.microsoft.com/office/drawing/2014/main" id="{4C7D70BD-0084-3864-07AB-12D952ED7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66" y="1164524"/>
                <a:ext cx="5715279" cy="1157240"/>
              </a:xfrm>
              <a:prstGeom prst="rect">
                <a:avLst/>
              </a:prstGeom>
              <a:blipFill>
                <a:blip r:embed="rId3"/>
                <a:stretch>
                  <a:fillRect l="-221" b="-5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20">
                <a:extLst>
                  <a:ext uri="{FF2B5EF4-FFF2-40B4-BE49-F238E27FC236}">
                    <a16:creationId xmlns:a16="http://schemas.microsoft.com/office/drawing/2014/main" id="{02D91ED1-0C0F-8415-466A-96B2C0397E90}"/>
                  </a:ext>
                </a:extLst>
              </p:cNvPr>
              <p:cNvSpPr txBox="1"/>
              <p:nvPr/>
            </p:nvSpPr>
            <p:spPr>
              <a:xfrm>
                <a:off x="1725566" y="2778408"/>
                <a:ext cx="5519751" cy="9238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Renormalization</a:t>
                </a: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 force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ecouple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low- and high-momentum physics</a:t>
                </a:r>
              </a:p>
              <a:p>
                <a:pPr lvl="0" defTabSz="914400">
                  <a:lnSpc>
                    <a:spcPct val="120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low</m:t>
                        </m:r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method, Similarity Renormalization Group (SRG)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20">
                <a:extLst>
                  <a:ext uri="{FF2B5EF4-FFF2-40B4-BE49-F238E27FC236}">
                    <a16:creationId xmlns:a16="http://schemas.microsoft.com/office/drawing/2014/main" id="{02D91ED1-0C0F-8415-466A-96B2C0397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66" y="2778408"/>
                <a:ext cx="5519751" cy="923843"/>
              </a:xfrm>
              <a:prstGeom prst="rect">
                <a:avLst/>
              </a:prstGeom>
              <a:blipFill>
                <a:blip r:embed="rId4"/>
                <a:stretch>
                  <a:fillRect l="-229" b="-54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1">
            <a:extLst>
              <a:ext uri="{FF2B5EF4-FFF2-40B4-BE49-F238E27FC236}">
                <a16:creationId xmlns:a16="http://schemas.microsoft.com/office/drawing/2014/main" id="{831D9414-0691-051A-8A7C-C3FABC93B352}"/>
              </a:ext>
            </a:extLst>
          </p:cNvPr>
          <p:cNvSpPr txBox="1"/>
          <p:nvPr/>
        </p:nvSpPr>
        <p:spPr>
          <a:xfrm>
            <a:off x="1743247" y="4131951"/>
            <a:ext cx="5502675" cy="14362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Many-body methods</a:t>
            </a:r>
          </a:p>
          <a:p>
            <a:pPr lvl="0" algn="just" defTabSz="914400">
              <a:lnSpc>
                <a:spcPct val="120000"/>
              </a:lnSpc>
              <a:defRPr/>
            </a:pPr>
            <a:r>
              <a:rPr lang="en-US" altLang="zh-CN" sz="1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No-core shell model (NCSM),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Many-body perturbation theory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(MBPT)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Coupled-Cluster (CC),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In-Medium Similarity Renormalization Group (IMSRG)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Nuclear Lattice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ffective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field theory (NLEFT), Self-Consistent Green’s Functions (SCGF), Quantum Monte Carlo (QMC), …</a:t>
            </a:r>
          </a:p>
        </p:txBody>
      </p:sp>
      <p:sp>
        <p:nvSpPr>
          <p:cNvPr id="22" name="下箭头 20">
            <a:extLst>
              <a:ext uri="{FF2B5EF4-FFF2-40B4-BE49-F238E27FC236}">
                <a16:creationId xmlns:a16="http://schemas.microsoft.com/office/drawing/2014/main" id="{63605FEF-0D16-13D1-3696-D32A1C657F65}"/>
              </a:ext>
            </a:extLst>
          </p:cNvPr>
          <p:cNvSpPr/>
          <p:nvPr/>
        </p:nvSpPr>
        <p:spPr>
          <a:xfrm>
            <a:off x="4508664" y="2433328"/>
            <a:ext cx="149083" cy="2922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下箭头 21">
            <a:extLst>
              <a:ext uri="{FF2B5EF4-FFF2-40B4-BE49-F238E27FC236}">
                <a16:creationId xmlns:a16="http://schemas.microsoft.com/office/drawing/2014/main" id="{21DA1A7B-F6FE-F01A-83F0-7A56038A899D}"/>
              </a:ext>
            </a:extLst>
          </p:cNvPr>
          <p:cNvSpPr/>
          <p:nvPr/>
        </p:nvSpPr>
        <p:spPr>
          <a:xfrm>
            <a:off x="4508664" y="3766035"/>
            <a:ext cx="149083" cy="2922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" name="左弧形箭头 22">
            <a:extLst>
              <a:ext uri="{FF2B5EF4-FFF2-40B4-BE49-F238E27FC236}">
                <a16:creationId xmlns:a16="http://schemas.microsoft.com/office/drawing/2014/main" id="{DE806E6F-A372-E206-DAE4-857F8A9BEDE7}"/>
              </a:ext>
            </a:extLst>
          </p:cNvPr>
          <p:cNvSpPr/>
          <p:nvPr/>
        </p:nvSpPr>
        <p:spPr>
          <a:xfrm>
            <a:off x="1024462" y="1702368"/>
            <a:ext cx="625288" cy="3204428"/>
          </a:xfrm>
          <a:prstGeom prst="curved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对话气泡: 椭圆形 15">
            <a:extLst>
              <a:ext uri="{FF2B5EF4-FFF2-40B4-BE49-F238E27FC236}">
                <a16:creationId xmlns:a16="http://schemas.microsoft.com/office/drawing/2014/main" id="{BF6E265C-9A3E-B7EE-2A29-9E98D8774A51}"/>
              </a:ext>
            </a:extLst>
          </p:cNvPr>
          <p:cNvSpPr/>
          <p:nvPr/>
        </p:nvSpPr>
        <p:spPr>
          <a:xfrm rot="645189">
            <a:off x="6928444" y="950024"/>
            <a:ext cx="2091469" cy="2047043"/>
          </a:xfrm>
          <a:prstGeom prst="wedgeEllipseCallout">
            <a:avLst>
              <a:gd name="adj1" fmla="val -76345"/>
              <a:gd name="adj2" fmla="val 25362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B7E55808-B173-ACC5-9F47-E9E3BBD49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475" y="2082245"/>
            <a:ext cx="1633235" cy="414633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7B3B36D2-04AA-4403-62FB-E523CB36C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456" y="1212965"/>
            <a:ext cx="1317079" cy="930661"/>
          </a:xfrm>
          <a:prstGeom prst="rect">
            <a:avLst/>
          </a:prstGeom>
        </p:spPr>
      </p:pic>
      <p:sp>
        <p:nvSpPr>
          <p:cNvPr id="18" name="文本框 18">
            <a:extLst>
              <a:ext uri="{FF2B5EF4-FFF2-40B4-BE49-F238E27FC236}">
                <a16:creationId xmlns:a16="http://schemas.microsoft.com/office/drawing/2014/main" id="{C75DAA54-41F8-B098-ECEC-AD1B1409C7ED}"/>
              </a:ext>
            </a:extLst>
          </p:cNvPr>
          <p:cNvSpPr txBox="1"/>
          <p:nvPr/>
        </p:nvSpPr>
        <p:spPr>
          <a:xfrm>
            <a:off x="7647144" y="2500123"/>
            <a:ext cx="649702" cy="415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dirty="0">
                <a:solidFill>
                  <a:srgbClr val="FF0000"/>
                </a:solidFill>
                <a:latin typeface="+mn-ea"/>
              </a:rPr>
              <a:t>3NF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6" name="矩形 32">
            <a:extLst>
              <a:ext uri="{FF2B5EF4-FFF2-40B4-BE49-F238E27FC236}">
                <a16:creationId xmlns:a16="http://schemas.microsoft.com/office/drawing/2014/main" id="{8860F6A6-C426-ABCE-0386-A326B29651CE}"/>
              </a:ext>
            </a:extLst>
          </p:cNvPr>
          <p:cNvSpPr/>
          <p:nvPr/>
        </p:nvSpPr>
        <p:spPr>
          <a:xfrm>
            <a:off x="5726383" y="5909525"/>
            <a:ext cx="2862183" cy="246221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Takayuki Miyagi</a:t>
            </a:r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 talk, Christian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Forssén’s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talk.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B69E9B3-51A3-2409-7157-7737A3C2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EE3C-D9A3-DC44-A8F7-97E52F1A7C37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86A0441-D8F0-4C66-BCF7-76CB7B25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B285B-7022-1154-4063-303BEBA2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3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550919-1FE7-72C4-3317-E29D1AE672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CN" dirty="0"/>
              <a:t>pen Quantum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8B470-0575-C1AB-1324-00E4F03A5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81" y="1228339"/>
            <a:ext cx="4669022" cy="30863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2B3A5D-A8CA-A63D-5B5A-9D0C93E6DDFC}"/>
              </a:ext>
            </a:extLst>
          </p:cNvPr>
          <p:cNvSpPr txBox="1"/>
          <p:nvPr/>
        </p:nvSpPr>
        <p:spPr bwMode="auto">
          <a:xfrm>
            <a:off x="5569650" y="4605257"/>
            <a:ext cx="2057399" cy="1562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>
            <a:lvl1pPr marL="180340" indent="-180340" algn="l" defTabSz="803275" rtl="0" eaLnBrk="1" fontAlgn="base" hangingPunct="1">
              <a:lnSpc>
                <a:spcPct val="90000"/>
              </a:lnSpc>
              <a:spcBef>
                <a:spcPts val="1205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 sz="2200">
                <a:solidFill>
                  <a:srgbClr val="0643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63220" indent="-151765" algn="l" defTabSz="803275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91820" indent="-160655" algn="l" defTabSz="803275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 panose="020B0600040502020204" charset="0"/>
              <a:buChar char="»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28345" indent="-133350" algn="l" defTabSz="803275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03300" indent="-180340" algn="l" defTabSz="803275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panose="020B0600040502020204" charset="0"/>
              <a:buChar char="»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23135" indent="-150495" algn="l" defTabSz="80772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5" indent="-150495" algn="l" defTabSz="80772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535" indent="-150495" algn="l" defTabSz="80772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100" indent="-150495" algn="l" defTabSz="80772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panose="02070309020205020404" charset="0"/>
              <a:buChar char="o"/>
            </a:pPr>
            <a:r>
              <a:rPr lang="en-US" altLang="zh-CN" sz="1400" kern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Halo &amp; clustering</a:t>
            </a:r>
          </a:p>
          <a:p>
            <a:pPr>
              <a:spcBef>
                <a:spcPts val="600"/>
              </a:spcBef>
              <a:buFont typeface="Courier New" panose="02070309020205020404" charset="0"/>
              <a:buChar char="o"/>
            </a:pPr>
            <a:r>
              <a:rPr lang="en-US" altLang="zh-CN" sz="1400" kern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Exotic decay</a:t>
            </a:r>
          </a:p>
          <a:p>
            <a:pPr>
              <a:spcBef>
                <a:spcPts val="600"/>
              </a:spcBef>
              <a:buFont typeface="Courier New" panose="02070309020205020404" charset="0"/>
              <a:buChar char="o"/>
            </a:pPr>
            <a:r>
              <a:rPr lang="en-US" altLang="zh-CN" sz="1400" kern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Deformation</a:t>
            </a:r>
          </a:p>
          <a:p>
            <a:pPr>
              <a:spcBef>
                <a:spcPts val="600"/>
              </a:spcBef>
              <a:buFont typeface="Courier New" panose="02070309020205020404" charset="0"/>
              <a:buChar char="o"/>
            </a:pPr>
            <a:r>
              <a:rPr lang="en-US" altLang="zh-CN" sz="1400" kern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magic number</a:t>
            </a:r>
          </a:p>
          <a:p>
            <a:pPr>
              <a:spcBef>
                <a:spcPts val="600"/>
              </a:spcBef>
              <a:buFont typeface="Courier New" panose="02070309020205020404" charset="0"/>
              <a:buChar char="o"/>
            </a:pPr>
            <a:r>
              <a:rPr lang="en-US" altLang="zh-CN" sz="1400" kern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</p:txBody>
      </p:sp>
      <p:pic>
        <p:nvPicPr>
          <p:cNvPr id="8" name="图片 28">
            <a:extLst>
              <a:ext uri="{FF2B5EF4-FFF2-40B4-BE49-F238E27FC236}">
                <a16:creationId xmlns:a16="http://schemas.microsoft.com/office/drawing/2014/main" id="{49917D2B-4059-A250-6E05-2686A4C9D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" t="2618" r="5449" b="2760"/>
          <a:stretch/>
        </p:blipFill>
        <p:spPr>
          <a:xfrm>
            <a:off x="157487" y="1234120"/>
            <a:ext cx="3877103" cy="272442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5483438A-FFB1-79F6-9542-0FF9D82EB780}"/>
              </a:ext>
            </a:extLst>
          </p:cNvPr>
          <p:cNvSpPr/>
          <p:nvPr/>
        </p:nvSpPr>
        <p:spPr>
          <a:xfrm>
            <a:off x="884552" y="4068421"/>
            <a:ext cx="25285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N. Michel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JPG: NPP 36, 013101 (2009)</a:t>
            </a:r>
          </a:p>
        </p:txBody>
      </p:sp>
      <p:sp>
        <p:nvSpPr>
          <p:cNvPr id="10" name="矩形 32">
            <a:extLst>
              <a:ext uri="{FF2B5EF4-FFF2-40B4-BE49-F238E27FC236}">
                <a16:creationId xmlns:a16="http://schemas.microsoft.com/office/drawing/2014/main" id="{2E7D1401-876E-24B1-356D-ABA2FE4808B4}"/>
              </a:ext>
            </a:extLst>
          </p:cNvPr>
          <p:cNvSpPr/>
          <p:nvPr/>
        </p:nvSpPr>
        <p:spPr>
          <a:xfrm>
            <a:off x="1181494" y="5796141"/>
            <a:ext cx="2678875" cy="246221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S. M. Wang</a:t>
            </a:r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 talk, Marek</a:t>
            </a:r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Ploszajczak’s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talk.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348EB-A66E-13C1-83AE-D84D535A8711}"/>
              </a:ext>
            </a:extLst>
          </p:cNvPr>
          <p:cNvSpPr txBox="1"/>
          <p:nvPr/>
        </p:nvSpPr>
        <p:spPr>
          <a:xfrm>
            <a:off x="237338" y="4972142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kern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Resonance &amp; continuum </a:t>
            </a:r>
            <a:r>
              <a:rPr lang="en-US" altLang="zh-CN" sz="1800" kern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near</a:t>
            </a:r>
            <a:r>
              <a:rPr lang="zh-CN" altLang="en-US" sz="1800" kern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800" kern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threshold</a:t>
            </a:r>
            <a:endParaRPr lang="en-CN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7C81D4C-AD16-FF94-E5E5-8C19145F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58430-F27C-8D4D-B0EA-392749304745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4F67527-26A6-E8F3-CEB2-C5176821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8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6DDA7-8373-1001-4DA6-D15D2D30E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FFA5A-379A-DA4B-F3FE-E1F229C5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4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6A49F-4D47-8476-D31C-80A32E22E7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N" dirty="0"/>
              <a:t>Berggren</a:t>
            </a:r>
            <a:r>
              <a:rPr lang="zh-CN" altLang="en-US" dirty="0"/>
              <a:t> </a:t>
            </a:r>
            <a:r>
              <a:rPr lang="en-US" altLang="zh-CN" dirty="0"/>
              <a:t>basis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CN" dirty="0"/>
              <a:t>Gamow Shell Model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CCAF4C0-999A-663D-2EBE-2EF256C5B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8044" r="70302" b="63585"/>
          <a:stretch/>
        </p:blipFill>
        <p:spPr bwMode="auto">
          <a:xfrm>
            <a:off x="709978" y="1560406"/>
            <a:ext cx="1272827" cy="102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 13">
            <a:extLst>
              <a:ext uri="{FF2B5EF4-FFF2-40B4-BE49-F238E27FC236}">
                <a16:creationId xmlns:a16="http://schemas.microsoft.com/office/drawing/2014/main" id="{575E18F9-1EE3-7270-0D33-26FC88F000BC}"/>
              </a:ext>
            </a:extLst>
          </p:cNvPr>
          <p:cNvSpPr/>
          <p:nvPr/>
        </p:nvSpPr>
        <p:spPr>
          <a:xfrm>
            <a:off x="3529869" y="2736046"/>
            <a:ext cx="2294183" cy="391597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 cap="flat">
            <a:noFill/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85766">
              <a:defRPr/>
            </a:pPr>
            <a:r>
              <a:rPr lang="en-US" altLang="zh-CN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Rigged Hilbert space</a:t>
            </a: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圆角矩形 14">
            <a:extLst>
              <a:ext uri="{FF2B5EF4-FFF2-40B4-BE49-F238E27FC236}">
                <a16:creationId xmlns:a16="http://schemas.microsoft.com/office/drawing/2014/main" id="{04B0E8BD-6366-455B-A007-7ABADD723062}"/>
              </a:ext>
            </a:extLst>
          </p:cNvPr>
          <p:cNvSpPr/>
          <p:nvPr/>
        </p:nvSpPr>
        <p:spPr>
          <a:xfrm>
            <a:off x="511144" y="2736047"/>
            <a:ext cx="1668270" cy="391597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 cap="flat">
            <a:noFill/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28" hangingPunct="0">
              <a:defRPr/>
            </a:pPr>
            <a:r>
              <a:rPr lang="en-US" altLang="zh-CN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Papyrus"/>
              </a:rPr>
              <a:t>Hilbert Space</a:t>
            </a:r>
            <a:endParaRPr lang="zh-CN" altLang="en-US" b="1" dirty="0">
              <a:solidFill>
                <a:prstClr val="white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Papyrus"/>
            </a:endParaRPr>
          </a:p>
        </p:txBody>
      </p:sp>
      <p:sp>
        <p:nvSpPr>
          <p:cNvPr id="9" name="圆角矩形 15">
            <a:extLst>
              <a:ext uri="{FF2B5EF4-FFF2-40B4-BE49-F238E27FC236}">
                <a16:creationId xmlns:a16="http://schemas.microsoft.com/office/drawing/2014/main" id="{F42BFEEF-93D3-B593-3C50-5C00A0D2A2BB}"/>
              </a:ext>
            </a:extLst>
          </p:cNvPr>
          <p:cNvSpPr/>
          <p:nvPr/>
        </p:nvSpPr>
        <p:spPr>
          <a:xfrm>
            <a:off x="533911" y="4560298"/>
            <a:ext cx="1622742" cy="340519"/>
          </a:xfrm>
          <a:prstGeom prst="round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>
            <a:solidFill>
              <a:schemeClr val="accent5">
                <a:lumMod val="20000"/>
                <a:lumOff val="80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28" hangingPunct="0">
              <a:defRPr/>
            </a:pPr>
            <a:r>
              <a:rPr lang="en-US" altLang="zh-CN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Papyrus"/>
              </a:rPr>
              <a:t>bound</a:t>
            </a:r>
            <a:endParaRPr lang="zh-CN" altLang="en-US" sz="1500" dirty="0">
              <a:solidFill>
                <a:prstClr val="black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Papyrus"/>
            </a:endParaRPr>
          </a:p>
        </p:txBody>
      </p:sp>
      <p:sp>
        <p:nvSpPr>
          <p:cNvPr id="10" name="圆角矩形 16">
            <a:extLst>
              <a:ext uri="{FF2B5EF4-FFF2-40B4-BE49-F238E27FC236}">
                <a16:creationId xmlns:a16="http://schemas.microsoft.com/office/drawing/2014/main" id="{B85043E2-BC70-E156-426F-602A8002AB1C}"/>
              </a:ext>
            </a:extLst>
          </p:cNvPr>
          <p:cNvSpPr/>
          <p:nvPr/>
        </p:nvSpPr>
        <p:spPr>
          <a:xfrm>
            <a:off x="3311257" y="4570517"/>
            <a:ext cx="2755669" cy="340519"/>
          </a:xfrm>
          <a:prstGeom prst="round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>
            <a:solidFill>
              <a:schemeClr val="accent5">
                <a:lumMod val="20000"/>
                <a:lumOff val="80000"/>
              </a:schemeClr>
            </a:solidFill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28" hangingPunct="0">
              <a:defRPr/>
            </a:pPr>
            <a:r>
              <a:rPr lang="en-US" altLang="zh-CN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Papyrus"/>
              </a:rPr>
              <a:t>bound, resonant, continuum </a:t>
            </a:r>
            <a:endParaRPr lang="zh-CN" altLang="en-US" sz="1500" dirty="0">
              <a:solidFill>
                <a:srgbClr val="FFFFFF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Papyrus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9A2F814-BCB2-943E-CBC4-503ABCF4A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9" t="8025" r="9923" b="63651"/>
          <a:stretch/>
        </p:blipFill>
        <p:spPr bwMode="auto">
          <a:xfrm>
            <a:off x="3523319" y="1563608"/>
            <a:ext cx="2294183" cy="102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A69963C-5EC8-E2E0-521A-8F1FF1ED8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59403" r="72918" b="7180"/>
          <a:stretch/>
        </p:blipFill>
        <p:spPr bwMode="auto">
          <a:xfrm>
            <a:off x="754630" y="3234058"/>
            <a:ext cx="1181297" cy="118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8CA2949-1A48-5631-4043-13272FC80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5" t="50628" b="9141"/>
          <a:stretch/>
        </p:blipFill>
        <p:spPr bwMode="auto">
          <a:xfrm>
            <a:off x="3374625" y="3173120"/>
            <a:ext cx="2604670" cy="12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接箭头连接符 12">
            <a:extLst>
              <a:ext uri="{FF2B5EF4-FFF2-40B4-BE49-F238E27FC236}">
                <a16:creationId xmlns:a16="http://schemas.microsoft.com/office/drawing/2014/main" id="{4685712A-8EE6-29D7-D33D-D673E83AB3D6}"/>
              </a:ext>
            </a:extLst>
          </p:cNvPr>
          <p:cNvCxnSpPr>
            <a:cxnSpLocks/>
          </p:cNvCxnSpPr>
          <p:nvPr/>
        </p:nvCxnSpPr>
        <p:spPr>
          <a:xfrm>
            <a:off x="2340761" y="2907676"/>
            <a:ext cx="916478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3">
            <a:extLst>
              <a:ext uri="{FF2B5EF4-FFF2-40B4-BE49-F238E27FC236}">
                <a16:creationId xmlns:a16="http://schemas.microsoft.com/office/drawing/2014/main" id="{2DF14C71-5A6D-3E55-4913-505509D9F57A}"/>
              </a:ext>
            </a:extLst>
          </p:cNvPr>
          <p:cNvCxnSpPr>
            <a:cxnSpLocks/>
          </p:cNvCxnSpPr>
          <p:nvPr/>
        </p:nvCxnSpPr>
        <p:spPr>
          <a:xfrm>
            <a:off x="2311951" y="4723334"/>
            <a:ext cx="916478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6">
            <a:extLst>
              <a:ext uri="{FF2B5EF4-FFF2-40B4-BE49-F238E27FC236}">
                <a16:creationId xmlns:a16="http://schemas.microsoft.com/office/drawing/2014/main" id="{CCE42250-AB98-91D2-BC84-80C6CC4B8BAD}"/>
              </a:ext>
            </a:extLst>
          </p:cNvPr>
          <p:cNvSpPr txBox="1"/>
          <p:nvPr/>
        </p:nvSpPr>
        <p:spPr>
          <a:xfrm>
            <a:off x="260132" y="1076844"/>
            <a:ext cx="217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closed quantum system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7">
            <a:extLst>
              <a:ext uri="{FF2B5EF4-FFF2-40B4-BE49-F238E27FC236}">
                <a16:creationId xmlns:a16="http://schemas.microsoft.com/office/drawing/2014/main" id="{928D90CB-FEAA-4707-B00F-AE4CCA376D1D}"/>
              </a:ext>
            </a:extLst>
          </p:cNvPr>
          <p:cNvSpPr/>
          <p:nvPr/>
        </p:nvSpPr>
        <p:spPr>
          <a:xfrm>
            <a:off x="3687748" y="1077356"/>
            <a:ext cx="1978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66"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quantum system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20">
            <a:extLst>
              <a:ext uri="{FF2B5EF4-FFF2-40B4-BE49-F238E27FC236}">
                <a16:creationId xmlns:a16="http://schemas.microsoft.com/office/drawing/2014/main" id="{B3C7D2A4-3CD5-F6F3-C97A-2DACD7CA8708}"/>
              </a:ext>
            </a:extLst>
          </p:cNvPr>
          <p:cNvSpPr/>
          <p:nvPr/>
        </p:nvSpPr>
        <p:spPr>
          <a:xfrm>
            <a:off x="3502399" y="5183638"/>
            <a:ext cx="2405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T. Berggren, </a:t>
            </a: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Nucl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Phys. A 109, 265 (1968)</a:t>
            </a: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id="{14DD4F75-41A7-607C-DF14-A4B5064A74ED}"/>
              </a:ext>
            </a:extLst>
          </p:cNvPr>
          <p:cNvSpPr txBox="1"/>
          <p:nvPr/>
        </p:nvSpPr>
        <p:spPr>
          <a:xfrm>
            <a:off x="884925" y="4917382"/>
            <a:ext cx="920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 basis</a:t>
            </a:r>
            <a:endParaRPr lang="zh-CN" altLang="en-US" sz="15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14AEEAA6-E270-2BC3-4615-E3AE408FADA3}"/>
              </a:ext>
            </a:extLst>
          </p:cNvPr>
          <p:cNvSpPr txBox="1"/>
          <p:nvPr/>
        </p:nvSpPr>
        <p:spPr>
          <a:xfrm>
            <a:off x="4010125" y="4904857"/>
            <a:ext cx="13751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Berggren basis</a:t>
            </a:r>
            <a:endParaRPr lang="zh-CN" altLang="en-US" sz="15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4">
            <a:extLst>
              <a:ext uri="{FF2B5EF4-FFF2-40B4-BE49-F238E27FC236}">
                <a16:creationId xmlns:a16="http://schemas.microsoft.com/office/drawing/2014/main" id="{D582831D-C85A-8788-B0C7-A994B98DBEE6}"/>
              </a:ext>
            </a:extLst>
          </p:cNvPr>
          <p:cNvSpPr txBox="1"/>
          <p:nvPr/>
        </p:nvSpPr>
        <p:spPr>
          <a:xfrm>
            <a:off x="6501313" y="3109395"/>
            <a:ext cx="22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 Shell Model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5">
            <a:extLst>
              <a:ext uri="{FF2B5EF4-FFF2-40B4-BE49-F238E27FC236}">
                <a16:creationId xmlns:a16="http://schemas.microsoft.com/office/drawing/2014/main" id="{4B132E43-4140-7ED5-3663-BAE39E1A838D}"/>
              </a:ext>
            </a:extLst>
          </p:cNvPr>
          <p:cNvSpPr/>
          <p:nvPr/>
        </p:nvSpPr>
        <p:spPr>
          <a:xfrm>
            <a:off x="6206716" y="3454946"/>
            <a:ext cx="28098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da-DK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Michel </a:t>
            </a:r>
            <a:r>
              <a:rPr lang="da-DK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da-DK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da-DK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Rev. </a:t>
            </a:r>
            <a:r>
              <a:rPr lang="da-DK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da-DK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89, 042502 (2002) </a:t>
            </a:r>
            <a:endParaRPr lang="en-US" altLang="zh-CN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39380-B518-F209-54FD-99F6A37C3DB7}"/>
              </a:ext>
            </a:extLst>
          </p:cNvPr>
          <p:cNvSpPr txBox="1"/>
          <p:nvPr/>
        </p:nvSpPr>
        <p:spPr>
          <a:xfrm>
            <a:off x="2223557" y="5529189"/>
            <a:ext cx="5002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Gamow Hartree-</a:t>
            </a:r>
            <a:r>
              <a:rPr lang="en-US" altLang="zh-CN" sz="1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Fock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method: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chiral 2N+3N Forces</a:t>
            </a:r>
            <a:endParaRPr lang="en-CN" dirty="0"/>
          </a:p>
        </p:txBody>
      </p:sp>
      <p:sp>
        <p:nvSpPr>
          <p:cNvPr id="26" name="矩形 16">
            <a:extLst>
              <a:ext uri="{FF2B5EF4-FFF2-40B4-BE49-F238E27FC236}">
                <a16:creationId xmlns:a16="http://schemas.microsoft.com/office/drawing/2014/main" id="{B7BB5404-CE09-0C33-7116-678FA790C388}"/>
              </a:ext>
            </a:extLst>
          </p:cNvPr>
          <p:cNvSpPr/>
          <p:nvPr/>
        </p:nvSpPr>
        <p:spPr>
          <a:xfrm>
            <a:off x="3371521" y="5859520"/>
            <a:ext cx="26657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S. Zhang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Phys. Rev. C 108, 064316 (2023)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49733F2-5C5F-0E2C-A901-8AA8DAB6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B01FB-AA86-4A4B-BB04-55465C2F63F2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46E77F7E-5516-56B0-D3AD-B550B2C8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/>
      <p:bldP spid="20" grpId="0"/>
      <p:bldP spid="23" grpId="0"/>
      <p:bldP spid="24" grpId="0"/>
      <p:bldP spid="25" grpId="0"/>
      <p:bldP spid="17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DBA52-83FB-0EE1-9B73-1BEF16006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CC6D9-9BD1-865A-6890-46667055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5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9D467B-779F-2391-B05F-BB361ED975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N" dirty="0"/>
              <a:t>Many-Body Pertubation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24">
                <a:extLst>
                  <a:ext uri="{FF2B5EF4-FFF2-40B4-BE49-F238E27FC236}">
                    <a16:creationId xmlns:a16="http://schemas.microsoft.com/office/drawing/2014/main" id="{D39C7408-1E8A-5A21-1E20-DE0BCF8A6402}"/>
                  </a:ext>
                </a:extLst>
              </p:cNvPr>
              <p:cNvSpPr/>
              <p:nvPr/>
            </p:nvSpPr>
            <p:spPr>
              <a:xfrm>
                <a:off x="746564" y="3071700"/>
                <a:ext cx="7470948" cy="2359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CN" sz="14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Projection Operator:</a:t>
                </a:r>
                <a:r>
                  <a:rPr lang="en-US" altLang="zh-CN" sz="1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</a:rPr>
                      <m:t>𝑃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</m:ctrlPr>
                      </m:naryPr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  <m:t>𝑖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  <m:t>∈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  <m:t>𝑃</m:t>
                        </m:r>
                      </m:sub>
                      <m:sup/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400" b="0" i="0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ea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ea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  <m:t>⟩⟨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400" b="0" i="0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ea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ea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ea"/>
                          </a:rPr>
                          <m:t>|</m:t>
                        </m:r>
                      </m:e>
                    </m:nary>
                  </m:oMath>
                </a14:m>
                <a:endParaRPr lang="en-US" altLang="zh-CN" sz="1400" i="1" dirty="0">
                  <a:latin typeface="Cambria Math" panose="02040503050406030204" pitchFamily="18" charset="0"/>
                  <a:ea typeface="微软雅黑" panose="020B0503020204020204" pitchFamily="34" charset="-122"/>
                  <a:cs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14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Similarity Transformation: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𝐻𝑋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≈1+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altLang="zh-C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altLang="zh-CN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1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14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Decoupling Equation:</a:t>
                </a:r>
                <a:r>
                  <a:rPr lang="en-US" altLang="zh-CN" sz="1400" dirty="0">
                    <a:solidFill>
                      <a:schemeClr val="accent2"/>
                    </a:solidFill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𝑄𝐻𝑃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+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𝑄𝐻𝑄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𝜔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−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𝜔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𝑃𝐻𝑃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−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𝜔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𝑃𝐻𝑄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𝜔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ea"/>
                        <a:sym typeface="Arial" panose="020B0604020202020204" pitchFamily="34" charset="0"/>
                      </a:rPr>
                      <m:t>=0</m:t>
                    </m:r>
                  </m:oMath>
                </a14:m>
                <a:endParaRPr lang="en-US" altLang="zh-CN" sz="1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14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Decoupled Hamiltonian: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𝑃𝐻𝑃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𝑃𝐻𝑄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altLang="zh-CN" sz="1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14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zh-CN" alt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400" i="1" smtClean="0">
                            <a:ln w="0"/>
                            <a:solidFill>
                              <a:schemeClr val="accent2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400">
                            <a:ln w="0"/>
                            <a:solidFill>
                              <a:schemeClr val="accent2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altLang="zh-CN" sz="14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-box:</a:t>
                </a:r>
                <a:r>
                  <a:rPr lang="en-US" altLang="zh-CN" sz="1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400" b="0" i="1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i="1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altLang="zh-CN" sz="1400" b="0" i="1" dirty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0" i="1" dirty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𝜖</m:t>
                        </m:r>
                      </m:e>
                    </m:d>
                    <m:r>
                      <a:rPr lang="en-US" altLang="zh-CN" sz="1400" b="0" i="1" dirty="0" smtClean="0">
                        <a:ln w="0"/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0" i="1" dirty="0" smtClean="0">
                        <a:ln w="0"/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sSub>
                      <m:sSubPr>
                        <m:ctrlPr>
                          <a:rPr lang="en-US" altLang="zh-CN" sz="1400" b="0" i="1" dirty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400" b="0" i="1" dirty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i="1" dirty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sz="1400" i="1" dirty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sz="1400" i="1" dirty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sSub>
                      <m:sSubPr>
                        <m:ctrlP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dirty="0" smtClean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𝑄</m:t>
                    </m:r>
                    <m:f>
                      <m:fPr>
                        <m:ctrlP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𝜖</m:t>
                        </m:r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𝑄𝐻𝑄</m:t>
                        </m:r>
                      </m:den>
                    </m:f>
                    <m:r>
                      <a:rPr lang="en-US" altLang="zh-CN" sz="1400" b="0" i="1" dirty="0" smtClean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𝑄</m:t>
                    </m:r>
                    <m:sSub>
                      <m:sSubPr>
                        <m:ctrlP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i="1" dirty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altLang="zh-CN" sz="1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endParaRPr lang="zh-CN" alt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矩形 24">
                <a:extLst>
                  <a:ext uri="{FF2B5EF4-FFF2-40B4-BE49-F238E27FC236}">
                    <a16:creationId xmlns:a16="http://schemas.microsoft.com/office/drawing/2014/main" id="{D39C7408-1E8A-5A21-1E20-DE0BCF8A6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64" y="3071700"/>
                <a:ext cx="7470948" cy="2359172"/>
              </a:xfrm>
              <a:prstGeom prst="rect">
                <a:avLst/>
              </a:prstGeom>
              <a:blipFill>
                <a:blip r:embed="rId10"/>
                <a:stretch>
                  <a:fillRect l="-339" t="-139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左中括号 4">
            <a:extLst>
              <a:ext uri="{FF2B5EF4-FFF2-40B4-BE49-F238E27FC236}">
                <a16:creationId xmlns:a16="http://schemas.microsoft.com/office/drawing/2014/main" id="{A68EFA89-45BD-0947-908A-495547F6008D}"/>
              </a:ext>
            </a:extLst>
          </p:cNvPr>
          <p:cNvSpPr/>
          <p:nvPr/>
        </p:nvSpPr>
        <p:spPr>
          <a:xfrm>
            <a:off x="783207" y="1077299"/>
            <a:ext cx="427703" cy="1851861"/>
          </a:xfrm>
          <a:prstGeom prst="leftBracke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左中括号 5">
            <a:extLst>
              <a:ext uri="{FF2B5EF4-FFF2-40B4-BE49-F238E27FC236}">
                <a16:creationId xmlns:a16="http://schemas.microsoft.com/office/drawing/2014/main" id="{62225FDE-0262-31A5-60B6-43F7016AAE84}"/>
              </a:ext>
            </a:extLst>
          </p:cNvPr>
          <p:cNvSpPr/>
          <p:nvPr/>
        </p:nvSpPr>
        <p:spPr>
          <a:xfrm flipH="1">
            <a:off x="2244458" y="1077299"/>
            <a:ext cx="446385" cy="1851861"/>
          </a:xfrm>
          <a:prstGeom prst="leftBracke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左中括号 6">
            <a:extLst>
              <a:ext uri="{FF2B5EF4-FFF2-40B4-BE49-F238E27FC236}">
                <a16:creationId xmlns:a16="http://schemas.microsoft.com/office/drawing/2014/main" id="{B390A263-7665-9A92-3209-8B99ABB0B15E}"/>
              </a:ext>
            </a:extLst>
          </p:cNvPr>
          <p:cNvSpPr/>
          <p:nvPr/>
        </p:nvSpPr>
        <p:spPr>
          <a:xfrm>
            <a:off x="6393285" y="1071227"/>
            <a:ext cx="427703" cy="1850575"/>
          </a:xfrm>
          <a:prstGeom prst="leftBracke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左中括号 8">
            <a:extLst>
              <a:ext uri="{FF2B5EF4-FFF2-40B4-BE49-F238E27FC236}">
                <a16:creationId xmlns:a16="http://schemas.microsoft.com/office/drawing/2014/main" id="{646BEB3D-9B14-F2CE-F474-72AA271244C8}"/>
              </a:ext>
            </a:extLst>
          </p:cNvPr>
          <p:cNvSpPr/>
          <p:nvPr/>
        </p:nvSpPr>
        <p:spPr>
          <a:xfrm flipH="1">
            <a:off x="7854535" y="1071227"/>
            <a:ext cx="446385" cy="1850575"/>
          </a:xfrm>
          <a:prstGeom prst="leftBracke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7" name="图片 9">
            <a:extLst>
              <a:ext uri="{FF2B5EF4-FFF2-40B4-BE49-F238E27FC236}">
                <a16:creationId xmlns:a16="http://schemas.microsoft.com/office/drawing/2014/main" id="{55A7E275-6496-B06A-1853-A6832E26F8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0" y="1502538"/>
            <a:ext cx="689600" cy="194327"/>
          </a:xfrm>
          <a:prstGeom prst="rect">
            <a:avLst/>
          </a:prstGeom>
        </p:spPr>
      </p:pic>
      <p:pic>
        <p:nvPicPr>
          <p:cNvPr id="48" name="图片 10">
            <a:extLst>
              <a:ext uri="{FF2B5EF4-FFF2-40B4-BE49-F238E27FC236}">
                <a16:creationId xmlns:a16="http://schemas.microsoft.com/office/drawing/2014/main" id="{596734A3-DB47-B11F-1D94-1426140521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04" y="1502539"/>
            <a:ext cx="684441" cy="256237"/>
          </a:xfrm>
          <a:prstGeom prst="rect">
            <a:avLst/>
          </a:prstGeom>
        </p:spPr>
      </p:pic>
      <p:pic>
        <p:nvPicPr>
          <p:cNvPr id="49" name="图片 11">
            <a:extLst>
              <a:ext uri="{FF2B5EF4-FFF2-40B4-BE49-F238E27FC236}">
                <a16:creationId xmlns:a16="http://schemas.microsoft.com/office/drawing/2014/main" id="{FEBCDCB4-A313-C479-E593-C08FD59699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6" y="2268050"/>
            <a:ext cx="689600" cy="256237"/>
          </a:xfrm>
          <a:prstGeom prst="rect">
            <a:avLst/>
          </a:prstGeom>
        </p:spPr>
      </p:pic>
      <p:pic>
        <p:nvPicPr>
          <p:cNvPr id="50" name="图片 12">
            <a:extLst>
              <a:ext uri="{FF2B5EF4-FFF2-40B4-BE49-F238E27FC236}">
                <a16:creationId xmlns:a16="http://schemas.microsoft.com/office/drawing/2014/main" id="{4BFFA7E1-FE81-E933-2278-8222E29C1A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01" y="2268051"/>
            <a:ext cx="684441" cy="256237"/>
          </a:xfrm>
          <a:prstGeom prst="rect">
            <a:avLst/>
          </a:prstGeom>
        </p:spPr>
      </p:pic>
      <p:pic>
        <p:nvPicPr>
          <p:cNvPr id="51" name="图片 13">
            <a:extLst>
              <a:ext uri="{FF2B5EF4-FFF2-40B4-BE49-F238E27FC236}">
                <a16:creationId xmlns:a16="http://schemas.microsoft.com/office/drawing/2014/main" id="{81305B5A-0B94-31B5-C8A2-CD52810F47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89" y="1471900"/>
            <a:ext cx="674123" cy="209659"/>
          </a:xfrm>
          <a:prstGeom prst="rect">
            <a:avLst/>
          </a:prstGeom>
        </p:spPr>
      </p:pic>
      <p:pic>
        <p:nvPicPr>
          <p:cNvPr id="52" name="图片 14">
            <a:extLst>
              <a:ext uri="{FF2B5EF4-FFF2-40B4-BE49-F238E27FC236}">
                <a16:creationId xmlns:a16="http://schemas.microsoft.com/office/drawing/2014/main" id="{A0FE1950-ADE5-B293-E45D-0AE072A17E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38" y="1466494"/>
            <a:ext cx="668964" cy="25605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8EC6DEF2-F15F-D862-57D8-9298A5009CB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91" y="2231827"/>
            <a:ext cx="130950" cy="257602"/>
          </a:xfrm>
          <a:prstGeom prst="rect">
            <a:avLst/>
          </a:prstGeom>
        </p:spPr>
      </p:pic>
      <p:pic>
        <p:nvPicPr>
          <p:cNvPr id="54" name="图片 16">
            <a:extLst>
              <a:ext uri="{FF2B5EF4-FFF2-40B4-BE49-F238E27FC236}">
                <a16:creationId xmlns:a16="http://schemas.microsoft.com/office/drawing/2014/main" id="{9D45F0C5-6817-6C4F-8EF1-E1BBC1B0EB0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84" y="2231827"/>
            <a:ext cx="671264" cy="257602"/>
          </a:xfrm>
          <a:prstGeom prst="rect">
            <a:avLst/>
          </a:prstGeom>
        </p:spPr>
      </p:pic>
      <p:sp>
        <p:nvSpPr>
          <p:cNvPr id="55" name="椭圆 29">
            <a:extLst>
              <a:ext uri="{FF2B5EF4-FFF2-40B4-BE49-F238E27FC236}">
                <a16:creationId xmlns:a16="http://schemas.microsoft.com/office/drawing/2014/main" id="{2A84BD27-5D16-1ABE-0DBC-8702AC432E32}"/>
              </a:ext>
            </a:extLst>
          </p:cNvPr>
          <p:cNvSpPr/>
          <p:nvPr/>
        </p:nvSpPr>
        <p:spPr>
          <a:xfrm>
            <a:off x="6459546" y="1308339"/>
            <a:ext cx="897779" cy="50707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32">
            <a:extLst>
              <a:ext uri="{FF2B5EF4-FFF2-40B4-BE49-F238E27FC236}">
                <a16:creationId xmlns:a16="http://schemas.microsoft.com/office/drawing/2014/main" id="{EBC5546B-CB7E-0E46-46FE-FD8313012922}"/>
              </a:ext>
            </a:extLst>
          </p:cNvPr>
          <p:cNvSpPr/>
          <p:nvPr/>
        </p:nvSpPr>
        <p:spPr>
          <a:xfrm>
            <a:off x="3184436" y="1472379"/>
            <a:ext cx="2589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Similarity Transformation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p:cxnSp>
        <p:nvCxnSpPr>
          <p:cNvPr id="58" name="直接箭头连接符 35">
            <a:extLst>
              <a:ext uri="{FF2B5EF4-FFF2-40B4-BE49-F238E27FC236}">
                <a16:creationId xmlns:a16="http://schemas.microsoft.com/office/drawing/2014/main" id="{AE4924A0-2F20-5AEA-BBCD-8419DAA007AD}"/>
              </a:ext>
            </a:extLst>
          </p:cNvPr>
          <p:cNvCxnSpPr>
            <a:cxnSpLocks/>
          </p:cNvCxnSpPr>
          <p:nvPr/>
        </p:nvCxnSpPr>
        <p:spPr>
          <a:xfrm>
            <a:off x="3028950" y="1963548"/>
            <a:ext cx="29711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39">
                <a:extLst>
                  <a:ext uri="{FF2B5EF4-FFF2-40B4-BE49-F238E27FC236}">
                    <a16:creationId xmlns:a16="http://schemas.microsoft.com/office/drawing/2014/main" id="{68F8104B-C1BC-89E6-908F-15EFD665E3F3}"/>
                  </a:ext>
                </a:extLst>
              </p:cNvPr>
              <p:cNvSpPr/>
              <p:nvPr/>
            </p:nvSpPr>
            <p:spPr>
              <a:xfrm>
                <a:off x="3402700" y="1984490"/>
                <a:ext cx="215315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Decoupling Equation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9" name="矩形 39">
                <a:extLst>
                  <a:ext uri="{FF2B5EF4-FFF2-40B4-BE49-F238E27FC236}">
                    <a16:creationId xmlns:a16="http://schemas.microsoft.com/office/drawing/2014/main" id="{68F8104B-C1BC-89E6-908F-15EFD665E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700" y="1984490"/>
                <a:ext cx="2153154" cy="584775"/>
              </a:xfrm>
              <a:prstGeom prst="rect">
                <a:avLst/>
              </a:prstGeom>
              <a:blipFill>
                <a:blip r:embed="rId19"/>
                <a:stretch>
                  <a:fillRect t="-4255" b="-42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1">
                <a:extLst>
                  <a:ext uri="{FF2B5EF4-FFF2-40B4-BE49-F238E27FC236}">
                    <a16:creationId xmlns:a16="http://schemas.microsoft.com/office/drawing/2014/main" id="{A14BA770-B949-79FE-6DA6-57D6993428CF}"/>
                  </a:ext>
                </a:extLst>
              </p:cNvPr>
              <p:cNvSpPr/>
              <p:nvPr/>
            </p:nvSpPr>
            <p:spPr>
              <a:xfrm>
                <a:off x="5709298" y="4697897"/>
                <a:ext cx="3305210" cy="318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CN" sz="1400" i="1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i="1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altLang="zh-CN" sz="1400" i="1" dirty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0" i="1" dirty="0" smtClean="0">
                                <a:ln w="0"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>
                                <a:ln w="0"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1400" b="0" i="1" dirty="0" smtClean="0">
                                <a:ln w="0"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1400" b="0" i="1" dirty="0" smtClean="0">
                        <a:ln w="0"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CN" sz="1400" b="0" i="1" dirty="0" smtClean="0">
                                <a:ln w="0"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1400" b="0" i="1" dirty="0" smtClean="0">
                                    <a:ln w="0"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i="1" dirty="0">
                                    <a:ln w="0"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d>
                      <m:dPr>
                        <m:ctrlPr>
                          <a:rPr lang="en-US" altLang="zh-CN" sz="1400" b="0" i="1" dirty="0" smtClean="0">
                            <a:ln w="0"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i="1" dirty="0">
                                <a:ln w="0"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>
                                <a:ln w="0"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1400" i="1" dirty="0">
                                <a:ln w="0"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60" name="矩形 1">
                <a:extLst>
                  <a:ext uri="{FF2B5EF4-FFF2-40B4-BE49-F238E27FC236}">
                    <a16:creationId xmlns:a16="http://schemas.microsoft.com/office/drawing/2014/main" id="{A14BA770-B949-79FE-6DA6-57D699342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298" y="4697897"/>
                <a:ext cx="3305210" cy="318549"/>
              </a:xfrm>
              <a:prstGeom prst="rect">
                <a:avLst/>
              </a:prstGeom>
              <a:blipFill>
                <a:blip r:embed="rId20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文本框 33">
            <a:extLst>
              <a:ext uri="{FF2B5EF4-FFF2-40B4-BE49-F238E27FC236}">
                <a16:creationId xmlns:a16="http://schemas.microsoft.com/office/drawing/2014/main" id="{DFBF9BA2-EE24-C506-4DC3-0EF7A02A45B9}"/>
              </a:ext>
            </a:extLst>
          </p:cNvPr>
          <p:cNvSpPr txBox="1"/>
          <p:nvPr/>
        </p:nvSpPr>
        <p:spPr>
          <a:xfrm>
            <a:off x="5735004" y="5071888"/>
            <a:ext cx="30076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Coraggio and N. Itaco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Front. Phys. 8, 345 (2020)</a:t>
            </a:r>
          </a:p>
        </p:txBody>
      </p:sp>
      <p:sp>
        <p:nvSpPr>
          <p:cNvPr id="56" name="右大括号 2">
            <a:extLst>
              <a:ext uri="{FF2B5EF4-FFF2-40B4-BE49-F238E27FC236}">
                <a16:creationId xmlns:a16="http://schemas.microsoft.com/office/drawing/2014/main" id="{471582B9-1FE7-E0D1-8D3D-305D52BAD0EC}"/>
              </a:ext>
            </a:extLst>
          </p:cNvPr>
          <p:cNvSpPr/>
          <p:nvPr/>
        </p:nvSpPr>
        <p:spPr>
          <a:xfrm>
            <a:off x="5376524" y="4463677"/>
            <a:ext cx="264695" cy="891465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71C9E95-F4D6-DE40-0043-CB733B98355A}"/>
                  </a:ext>
                </a:extLst>
              </p:cNvPr>
              <p:cNvSpPr txBox="1"/>
              <p:nvPr/>
            </p:nvSpPr>
            <p:spPr>
              <a:xfrm>
                <a:off x="732638" y="5604529"/>
                <a:ext cx="7412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With EKK method,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b="0" i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 Light" panose="020F0302020204030204" pitchFamily="34" charset="0"/>
                    <a:ea typeface="宋体" panose="02010600030101010101" pitchFamily="2" charset="-122"/>
                    <a:cs typeface="Calibri Light" panose="020F0302020204030204" pitchFamily="34" charset="0"/>
                  </a:rPr>
                  <a:t>with non-degenerate model space can be derived.</a:t>
                </a:r>
                <a:endParaRPr lang="en-CN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71C9E95-F4D6-DE40-0043-CB733B983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38" y="5604529"/>
                <a:ext cx="7412164" cy="369332"/>
              </a:xfrm>
              <a:prstGeom prst="rect">
                <a:avLst/>
              </a:prstGeom>
              <a:blipFill>
                <a:blip r:embed="rId21"/>
                <a:stretch>
                  <a:fillRect l="-855" t="-10000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文本框 33">
            <a:extLst>
              <a:ext uri="{FF2B5EF4-FFF2-40B4-BE49-F238E27FC236}">
                <a16:creationId xmlns:a16="http://schemas.microsoft.com/office/drawing/2014/main" id="{6C8FEC00-B5C6-F4D6-B91C-40F34431EB98}"/>
              </a:ext>
            </a:extLst>
          </p:cNvPr>
          <p:cNvSpPr txBox="1"/>
          <p:nvPr/>
        </p:nvSpPr>
        <p:spPr>
          <a:xfrm>
            <a:off x="4823458" y="5872695"/>
            <a:ext cx="30076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zh-CN" sz="105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Takayanagi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altLang="zh-CN" sz="105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852, 61 (2005)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05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zh-CN" sz="105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Takayanagi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altLang="zh-CN" sz="105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864, 91 (2011)</a:t>
            </a:r>
            <a:endParaRPr lang="zh-CN" altLang="en-US" sz="105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455713-8EBC-8DCB-39EF-37E42B5D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B3DD-6718-C141-8701-9DE91428A2EF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E92107E-A28B-1D42-5A5A-50B003BE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0" grpId="0"/>
      <p:bldP spid="61" grpId="0"/>
      <p:bldP spid="56" grpId="0" animBg="1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FB746-A856-2071-9C89-3CB8F409A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A35B6-CB98-992C-0039-CD9C1E7F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6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D4B508-C65F-A81F-A0C6-5101A81AA5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N" dirty="0"/>
              <a:t>MBPT </a:t>
            </a:r>
            <a:r>
              <a:rPr lang="en-US" dirty="0"/>
              <a:t>effective operator 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0">
                <a:extLst>
                  <a:ext uri="{FF2B5EF4-FFF2-40B4-BE49-F238E27FC236}">
                    <a16:creationId xmlns:a16="http://schemas.microsoft.com/office/drawing/2014/main" id="{6105BC9F-94FA-121B-A283-1F47737A8CB7}"/>
                  </a:ext>
                </a:extLst>
              </p:cNvPr>
              <p:cNvSpPr/>
              <p:nvPr/>
            </p:nvSpPr>
            <p:spPr>
              <a:xfrm>
                <a:off x="361989" y="1136057"/>
                <a:ext cx="3015569" cy="3100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783"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Model space and full space operator:</a:t>
                </a: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Same projection get</a:t>
                </a:r>
                <a:r>
                  <a:rPr lang="zh-CN" altLang="en-US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wavefunction :</a:t>
                </a: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and</a:t>
                </a: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Effective operator</a:t>
                </a:r>
                <a:r>
                  <a:rPr lang="zh-CN" altLang="en-US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5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50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Θ</m:t>
                        </m:r>
                      </m:e>
                    </m:acc>
                  </m:oMath>
                </a14:m>
                <a:r>
                  <a:rPr lang="zh-CN" altLang="en-US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defined as</a:t>
                </a:r>
                <a:r>
                  <a:rPr lang="zh-CN" altLang="en-US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endParaRPr lang="zh-CN" altLang="en-US" sz="15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10">
                <a:extLst>
                  <a:ext uri="{FF2B5EF4-FFF2-40B4-BE49-F238E27FC236}">
                    <a16:creationId xmlns:a16="http://schemas.microsoft.com/office/drawing/2014/main" id="{6105BC9F-94FA-121B-A283-1F47737A8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89" y="1136057"/>
                <a:ext cx="3015569" cy="3100849"/>
              </a:xfrm>
              <a:prstGeom prst="rect">
                <a:avLst/>
              </a:prstGeom>
              <a:blipFill>
                <a:blip r:embed="rId3"/>
                <a:stretch>
                  <a:fillRect l="-1261" t="-816" r="-840" b="-24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6">
            <a:extLst>
              <a:ext uri="{FF2B5EF4-FFF2-40B4-BE49-F238E27FC236}">
                <a16:creationId xmlns:a16="http://schemas.microsoft.com/office/drawing/2014/main" id="{3BDC27D3-378F-38D4-2084-D790967F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00" y="1454312"/>
            <a:ext cx="1959411" cy="289738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F5202884-ED55-4D28-D819-A7C1E590F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6" y="2186539"/>
            <a:ext cx="3331634" cy="290579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5BA2CF6F-ECE4-4502-C308-11A371877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6" y="2871690"/>
            <a:ext cx="2340635" cy="294959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CDB684C1-77AD-F7C3-CF72-4987A3929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86" y="3571925"/>
            <a:ext cx="1503045" cy="226384"/>
          </a:xfrm>
          <a:prstGeom prst="rect">
            <a:avLst/>
          </a:prstGeom>
        </p:spPr>
      </p:pic>
      <p:pic>
        <p:nvPicPr>
          <p:cNvPr id="29" name="图片 12">
            <a:extLst>
              <a:ext uri="{FF2B5EF4-FFF2-40B4-BE49-F238E27FC236}">
                <a16:creationId xmlns:a16="http://schemas.microsoft.com/office/drawing/2014/main" id="{CBBB57BD-2E87-EFEA-34F8-1ED243806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5122" y="4630709"/>
            <a:ext cx="4838360" cy="297974"/>
          </a:xfrm>
          <a:prstGeom prst="rect">
            <a:avLst/>
          </a:prstGeom>
        </p:spPr>
      </p:pic>
      <p:sp>
        <p:nvSpPr>
          <p:cNvPr id="30" name="矩形 13">
            <a:extLst>
              <a:ext uri="{FF2B5EF4-FFF2-40B4-BE49-F238E27FC236}">
                <a16:creationId xmlns:a16="http://schemas.microsoft.com/office/drawing/2014/main" id="{481B3DDA-76A0-1F18-88C4-5263EA9EC292}"/>
              </a:ext>
            </a:extLst>
          </p:cNvPr>
          <p:cNvSpPr/>
          <p:nvPr/>
        </p:nvSpPr>
        <p:spPr>
          <a:xfrm>
            <a:off x="2109456" y="4646712"/>
            <a:ext cx="4947219" cy="25556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C00000"/>
              </a:solidFill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BD7F19FB-16BB-C71A-386A-004F8DF28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196" y="4201428"/>
            <a:ext cx="4552022" cy="309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15">
                <a:extLst>
                  <a:ext uri="{FF2B5EF4-FFF2-40B4-BE49-F238E27FC236}">
                    <a16:creationId xmlns:a16="http://schemas.microsoft.com/office/drawing/2014/main" id="{BD0E4A0D-A9AF-DA01-99A5-38F4B55F8F20}"/>
                  </a:ext>
                </a:extLst>
              </p:cNvPr>
              <p:cNvSpPr/>
              <p:nvPr/>
            </p:nvSpPr>
            <p:spPr>
              <a:xfrm>
                <a:off x="4567529" y="1142932"/>
                <a:ext cx="1285929" cy="3100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Define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5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50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-box:</a:t>
                </a: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Define:</a:t>
                </a: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n w="0"/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en-US" altLang="zh-CN" sz="150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:</a:t>
                </a: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150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15">
                <a:extLst>
                  <a:ext uri="{FF2B5EF4-FFF2-40B4-BE49-F238E27FC236}">
                    <a16:creationId xmlns:a16="http://schemas.microsoft.com/office/drawing/2014/main" id="{BD0E4A0D-A9AF-DA01-99A5-38F4B55F8F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529" y="1142932"/>
                <a:ext cx="1285929" cy="3100849"/>
              </a:xfrm>
              <a:prstGeom prst="rect">
                <a:avLst/>
              </a:prstGeom>
              <a:blipFill>
                <a:blip r:embed="rId10"/>
                <a:stretch>
                  <a:fillRect l="-1961" r="-39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16">
            <a:extLst>
              <a:ext uri="{FF2B5EF4-FFF2-40B4-BE49-F238E27FC236}">
                <a16:creationId xmlns:a16="http://schemas.microsoft.com/office/drawing/2014/main" id="{02BB9498-8DDF-461C-6BCC-AF5F847A0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530" y="1520115"/>
            <a:ext cx="2960607" cy="693715"/>
          </a:xfrm>
          <a:prstGeom prst="rect">
            <a:avLst/>
          </a:prstGeom>
        </p:spPr>
      </p:pic>
      <p:pic>
        <p:nvPicPr>
          <p:cNvPr id="34" name="图片 17">
            <a:extLst>
              <a:ext uri="{FF2B5EF4-FFF2-40B4-BE49-F238E27FC236}">
                <a16:creationId xmlns:a16="http://schemas.microsoft.com/office/drawing/2014/main" id="{88E7C1D4-12FC-E7C7-0539-FD47CD3652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2362" y="3848021"/>
            <a:ext cx="3830644" cy="232280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37490897-9129-07CE-EE86-BE6E66A65B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362" y="2600634"/>
            <a:ext cx="4180498" cy="786879"/>
          </a:xfrm>
          <a:prstGeom prst="rect">
            <a:avLst/>
          </a:prstGeom>
        </p:spPr>
      </p:pic>
      <p:sp>
        <p:nvSpPr>
          <p:cNvPr id="37" name="矩形 19">
            <a:extLst>
              <a:ext uri="{FF2B5EF4-FFF2-40B4-BE49-F238E27FC236}">
                <a16:creationId xmlns:a16="http://schemas.microsoft.com/office/drawing/2014/main" id="{4594398E-97E2-564B-E49F-1C144A49E0DC}"/>
              </a:ext>
            </a:extLst>
          </p:cNvPr>
          <p:cNvSpPr/>
          <p:nvPr/>
        </p:nvSpPr>
        <p:spPr>
          <a:xfrm>
            <a:off x="2887884" y="5020939"/>
            <a:ext cx="33682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Suzuki,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Okamoto. Prog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Theor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Phys.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93,905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(1995)</a:t>
            </a:r>
            <a:endParaRPr lang="en-US" altLang="zh-CN" sz="105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Coraggio and N. Itaco</a:t>
            </a:r>
            <a:r>
              <a:rPr lang="en-US" altLang="zh-CN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0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Front. Phys. 8, 345 (2020)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36DA-E986-CA07-C772-E4D6F3AB21C0}"/>
              </a:ext>
            </a:extLst>
          </p:cNvPr>
          <p:cNvSpPr txBox="1"/>
          <p:nvPr/>
        </p:nvSpPr>
        <p:spPr>
          <a:xfrm>
            <a:off x="1491640" y="5633331"/>
            <a:ext cx="6183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We extend the </a:t>
            </a:r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model space effective operator to Berggren basis.</a:t>
            </a:r>
            <a:endParaRPr lang="en-CN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6B4568-711E-A2C9-1DA6-B08BFA6E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306B-6B60-4348-B47E-E58D14F61FB4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D8D4F90-F23A-FC77-0C8A-D1C9DDC9D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10" name="矩形 32">
            <a:extLst>
              <a:ext uri="{FF2B5EF4-FFF2-40B4-BE49-F238E27FC236}">
                <a16:creationId xmlns:a16="http://schemas.microsoft.com/office/drawing/2014/main" id="{EC69F1BE-45BE-4DE2-509B-5CDAD4CE6615}"/>
              </a:ext>
            </a:extLst>
          </p:cNvPr>
          <p:cNvSpPr/>
          <p:nvPr/>
        </p:nvSpPr>
        <p:spPr>
          <a:xfrm>
            <a:off x="6468462" y="5356698"/>
            <a:ext cx="1278817" cy="246221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altLang="zh-CN" sz="1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Songlin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Lyu</a:t>
            </a:r>
            <a:r>
              <a:rPr lang="zh-CN" altLang="en-US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 talk</a:t>
            </a:r>
          </a:p>
        </p:txBody>
      </p:sp>
    </p:spTree>
    <p:extLst>
      <p:ext uri="{BB962C8B-B14F-4D97-AF65-F5344CB8AC3E}">
        <p14:creationId xmlns:p14="http://schemas.microsoft.com/office/powerpoint/2010/main" val="26607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82D83-33B0-A9AD-E20F-A984CD42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7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9D9229-6D6D-B86F-0888-0D67B699D8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Mirror symmetry breaking near dripline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606E5B-C91E-D57B-4C03-9053BF55F238}"/>
              </a:ext>
            </a:extLst>
          </p:cNvPr>
          <p:cNvGrpSpPr/>
          <p:nvPr/>
        </p:nvGrpSpPr>
        <p:grpSpPr>
          <a:xfrm>
            <a:off x="533012" y="1085108"/>
            <a:ext cx="3320009" cy="3230217"/>
            <a:chOff x="380235" y="1505390"/>
            <a:chExt cx="3730452" cy="3526721"/>
          </a:xfrm>
        </p:grpSpPr>
        <p:pic>
          <p:nvPicPr>
            <p:cNvPr id="6" name="Picture 5" descr="A colorful squares with numbers and letters&#10;&#10;AI-generated content may be incorrect.">
              <a:extLst>
                <a:ext uri="{FF2B5EF4-FFF2-40B4-BE49-F238E27FC236}">
                  <a16:creationId xmlns:a16="http://schemas.microsoft.com/office/drawing/2014/main" id="{05F287DC-B946-C42C-E1E5-9A1BAEFF8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420" y="1505390"/>
              <a:ext cx="3177267" cy="3177267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9D78192-89EB-6295-B273-230D2C24AC70}"/>
                </a:ext>
              </a:extLst>
            </p:cNvPr>
            <p:cNvCxnSpPr/>
            <p:nvPr/>
          </p:nvCxnSpPr>
          <p:spPr>
            <a:xfrm>
              <a:off x="1172817" y="1759226"/>
              <a:ext cx="496957" cy="496956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EA5FE10-FB74-77F8-5892-D9916082F0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9000" y="4005470"/>
              <a:ext cx="467139" cy="477078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276CDB6-4AD7-0138-41F5-491EE1D55557}"/>
                    </a:ext>
                  </a:extLst>
                </p:cNvPr>
                <p:cNvSpPr txBox="1"/>
                <p:nvPr/>
              </p:nvSpPr>
              <p:spPr>
                <a:xfrm>
                  <a:off x="1292087" y="1638372"/>
                  <a:ext cx="5394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276CDB6-4AD7-0138-41F5-491EE1D55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2087" y="1638372"/>
                  <a:ext cx="539443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2592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F5C2DA9-39B0-DF95-BE36-926A3A9D7406}"/>
                    </a:ext>
                  </a:extLst>
                </p:cNvPr>
                <p:cNvSpPr txBox="1"/>
                <p:nvPr/>
              </p:nvSpPr>
              <p:spPr>
                <a:xfrm>
                  <a:off x="3571244" y="3904494"/>
                  <a:ext cx="5202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F5C2DA9-39B0-DF95-BE36-926A3A9D74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1244" y="3904494"/>
                  <a:ext cx="5202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632" b="-25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7A24D2-B69D-C5EB-6A43-C8591CBD064A}"/>
                </a:ext>
              </a:extLst>
            </p:cNvPr>
            <p:cNvSpPr txBox="1"/>
            <p:nvPr/>
          </p:nvSpPr>
          <p:spPr>
            <a:xfrm>
              <a:off x="380235" y="4263887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5BB62E-38C4-2B00-97DC-2B5D94F9CE1D}"/>
                </a:ext>
              </a:extLst>
            </p:cNvPr>
            <p:cNvSpPr txBox="1"/>
            <p:nvPr/>
          </p:nvSpPr>
          <p:spPr>
            <a:xfrm>
              <a:off x="834952" y="4662779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N=8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4366A8A-9DDF-C24A-882F-6A8CEA473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949" y="1068710"/>
            <a:ext cx="3367758" cy="2073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: 圆角 12">
                <a:extLst>
                  <a:ext uri="{FF2B5EF4-FFF2-40B4-BE49-F238E27FC236}">
                    <a16:creationId xmlns:a16="http://schemas.microsoft.com/office/drawing/2014/main" id="{EDE0813B-7CE4-6920-6620-83FF39B62F69}"/>
                  </a:ext>
                </a:extLst>
              </p:cNvPr>
              <p:cNvSpPr/>
              <p:nvPr/>
            </p:nvSpPr>
            <p:spPr>
              <a:xfrm>
                <a:off x="5080275" y="3097582"/>
                <a:ext cx="2856766" cy="461403"/>
              </a:xfrm>
              <a:prstGeom prst="roundRect">
                <a:avLst/>
              </a:prstGeom>
              <a:noFill/>
              <a:effectLst>
                <a:outerShdw blurRad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mirror</m:t>
                      </m:r>
                      <m:r>
                        <a:rPr lang="en-US" altLang="zh-CN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altLang="zh-CN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differences</m:t>
                      </m:r>
                      <m:r>
                        <a:rPr lang="en-US" altLang="zh-CN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CN" sz="1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MED</m:t>
                      </m:r>
                      <m:r>
                        <a:rPr lang="en-US" altLang="zh-CN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11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CN" alt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: 圆角 12">
                <a:extLst>
                  <a:ext uri="{FF2B5EF4-FFF2-40B4-BE49-F238E27FC236}">
                    <a16:creationId xmlns:a16="http://schemas.microsoft.com/office/drawing/2014/main" id="{EDE0813B-7CE4-6920-6620-83FF39B62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275" y="3097582"/>
                <a:ext cx="2856766" cy="4614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E9A6983B-E11B-B8F0-C69B-6009D87B3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2032" y="3770753"/>
            <a:ext cx="4250798" cy="1524228"/>
          </a:xfrm>
          <a:prstGeom prst="rect">
            <a:avLst/>
          </a:prstGeom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351629E2-EC01-4BC0-E4E6-65F772844EB5}"/>
              </a:ext>
            </a:extLst>
          </p:cNvPr>
          <p:cNvSpPr txBox="1"/>
          <p:nvPr/>
        </p:nvSpPr>
        <p:spPr>
          <a:xfrm>
            <a:off x="6279082" y="5310315"/>
            <a:ext cx="2683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J. Lee,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Phys. Rev. Lett. 125,192503 (2020)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3018D1F6-6C0D-2254-D367-B7D824CE5DA5}"/>
              </a:ext>
            </a:extLst>
          </p:cNvPr>
          <p:cNvSpPr txBox="1"/>
          <p:nvPr/>
        </p:nvSpPr>
        <p:spPr>
          <a:xfrm>
            <a:off x="125650" y="4574154"/>
            <a:ext cx="8666658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MSB in energy: larger MED of two 1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+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states.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MSB in Gamow-Teller transition</a:t>
            </a:r>
          </a:p>
          <a:p>
            <a:pPr marL="800084" lvl="1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USDA with isospin-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nonconserving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(INC) forces related to the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1/2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orbit.</a:t>
            </a:r>
          </a:p>
          <a:p>
            <a:pPr marL="342884" indent="-34288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MSB are attributed to the significant proton occupation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of 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1/2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orbit.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EC9958B-704A-17B0-98CC-9B86544B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7A2C7-27E1-8C41-886F-CAF1F00C43A3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F91AC1D-D806-5C34-ACE1-07F0CBEA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CD2303-A9ED-E4F7-9068-13136FB1DBA4}"/>
              </a:ext>
            </a:extLst>
          </p:cNvPr>
          <p:cNvSpPr/>
          <p:nvPr/>
        </p:nvSpPr>
        <p:spPr>
          <a:xfrm>
            <a:off x="5037496" y="4750089"/>
            <a:ext cx="801830" cy="22831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24BBA07-6BCA-1192-CE3D-5F47B250D003}"/>
              </a:ext>
            </a:extLst>
          </p:cNvPr>
          <p:cNvSpPr/>
          <p:nvPr/>
        </p:nvSpPr>
        <p:spPr>
          <a:xfrm>
            <a:off x="6997305" y="4747419"/>
            <a:ext cx="801830" cy="22831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8121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19C2E-B5DB-7BBB-5B78-058514287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F09EA-1747-4CC1-FAB4-31208341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35E2-93B1-4642-A739-008730614E57}" type="slidenum">
              <a:rPr lang="en-CN" smtClean="0"/>
              <a:pPr/>
              <a:t>8</a:t>
            </a:fld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594E6F-43FA-0DE0-0315-5288980308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CN" dirty="0">
                <a:latin typeface="Calibri Light" panose="020F0302020204030204" pitchFamily="34" charset="0"/>
                <a:cs typeface="Calibri Light" panose="020F0302020204030204" pitchFamily="34" charset="0"/>
              </a:rPr>
              <a:t>Mirror symmetry breaking near dripline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7B1CB2F-E53D-C03F-D06C-CDD8F613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97" y="878978"/>
            <a:ext cx="3367642" cy="238858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6D171E9D-52B8-2401-7B1A-D8CDC340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601" y="3379838"/>
            <a:ext cx="3256833" cy="2388588"/>
          </a:xfrm>
          <a:prstGeom prst="rect">
            <a:avLst/>
          </a:prstGeom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id="{C28BC1CF-F032-4D7E-9F87-3B9061CB50B2}"/>
              </a:ext>
            </a:extLst>
          </p:cNvPr>
          <p:cNvSpPr txBox="1"/>
          <p:nvPr/>
        </p:nvSpPr>
        <p:spPr>
          <a:xfrm>
            <a:off x="6079854" y="5898698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Z. C. Xu, </a:t>
            </a:r>
            <a:r>
              <a:rPr lang="en-US" altLang="zh-CN" sz="1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et al</a:t>
            </a:r>
            <a:r>
              <a:rPr lang="en-US" altLang="zh-CN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., Phys. Rev. C. 108, L031301(2023)</a:t>
            </a:r>
            <a:endParaRPr lang="zh-CN" altLang="en-US" sz="1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C634C9EC-BA37-2556-8CFC-B69FB86E5B76}"/>
              </a:ext>
            </a:extLst>
          </p:cNvPr>
          <p:cNvSpPr txBox="1"/>
          <p:nvPr/>
        </p:nvSpPr>
        <p:spPr>
          <a:xfrm>
            <a:off x="146166" y="4473728"/>
            <a:ext cx="4873095" cy="102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USDC interaction calculation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EM1.8/2.0 interaction with (GSM) and without (SM) continuum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continuum increase the MSB because of proton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1/2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wave</a:t>
            </a:r>
          </a:p>
        </p:txBody>
      </p:sp>
      <p:pic>
        <p:nvPicPr>
          <p:cNvPr id="8" name="Content Placeholder 7" descr="A diagram of numbers and symbols&#10;&#10;AI-generated content may be incorrect.">
            <a:extLst>
              <a:ext uri="{FF2B5EF4-FFF2-40B4-BE49-F238E27FC236}">
                <a16:creationId xmlns:a16="http://schemas.microsoft.com/office/drawing/2014/main" id="{9A6BADD7-18A7-7C97-D36A-3C958DFF02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59" t="36961" r="3232" b="4188"/>
          <a:stretch/>
        </p:blipFill>
        <p:spPr>
          <a:xfrm>
            <a:off x="1275328" y="1273767"/>
            <a:ext cx="2524297" cy="205130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C485983-1C86-DFC3-6EC8-AEF4CE5A6484}"/>
              </a:ext>
            </a:extLst>
          </p:cNvPr>
          <p:cNvSpPr/>
          <p:nvPr/>
        </p:nvSpPr>
        <p:spPr>
          <a:xfrm>
            <a:off x="2190696" y="2347222"/>
            <a:ext cx="1047545" cy="34567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5350C-C730-FF05-BDAC-8B493A223B20}"/>
              </a:ext>
            </a:extLst>
          </p:cNvPr>
          <p:cNvSpPr txBox="1"/>
          <p:nvPr/>
        </p:nvSpPr>
        <p:spPr>
          <a:xfrm>
            <a:off x="1233221" y="3351836"/>
            <a:ext cx="2654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 model space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with continuum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CD4FFCE-AE87-7B78-D638-6F4B720D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F643-B14D-2E46-BE88-EC80D40643C5}" type="datetime3">
              <a:rPr lang="en-US" smtClean="0"/>
              <a:t>22 May 2025</a:t>
            </a:fld>
            <a:endParaRPr lang="en-CN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3922D84-B69E-1C63-30F6-C8349B46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800">
                <a:solidFill>
                  <a:srgbClr val="0070C0"/>
                </a:solidFill>
              </a:rPr>
              <a:t>Spring2025 Seminar, Ischia</a:t>
            </a:r>
            <a:endParaRPr lang="en-C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00.7124"/>
  <p:tag name="LATEXADDIN" val="\documentclass{article}&#10;\usepackage{amsmath}&#10;\usepackage{mathrsfs}&#10;\pagestyle{empty}&#10;\begin{document}&#10;&#10;$PHP$&#10;&#10;&#10;\end{document}"/>
  <p:tag name="IGUANATEXSIZE" val="24"/>
  <p:tag name="IGUANATEXCURSOR" val="107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98.4627"/>
  <p:tag name="LATEXADDIN" val="\documentclass{article}&#10;\usepackage{amsmath}&#10;\usepackage{mathrsfs}&#10;\pagestyle{empty}&#10;\begin{document}&#10;&#10;$PHQ$&#10;&#10;&#10;\end{document}"/>
  <p:tag name="IGUANATEXSIZE" val="24"/>
  <p:tag name="IGUANATEXCURSOR" val="107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00.7124"/>
  <p:tag name="LATEXADDIN" val="\documentclass{article}&#10;\usepackage{amsmath}&#10;\usepackage{mathrsfs}&#10;\pagestyle{empty}&#10;\begin{document}&#10;&#10;$QHP$&#10;&#10;&#10;\end{document}"/>
  <p:tag name="IGUANATEXSIZE" val="24"/>
  <p:tag name="IGUANATEXCURSOR" val="107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98.4627"/>
  <p:tag name="LATEXADDIN" val="\documentclass{article}&#10;\usepackage{amsmath}&#10;\usepackage{mathrsfs}&#10;\pagestyle{empty}&#10;\begin{document}&#10;&#10;$QHQ$&#10;&#10;&#10;\end{document}"/>
  <p:tag name="IGUANATEXSIZE" val="24"/>
  <p:tag name="IGUANATEXCURSOR" val="107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293.9632"/>
  <p:tag name="LATEXADDIN" val="\documentclass{article}&#10;\usepackage{amsmath}&#10;\usepackage{mathrsfs}&#10;\pagestyle{empty}&#10;\begin{document}&#10;&#10;$P\mathcal{H}P$&#10;&#10;&#10;\end{document}"/>
  <p:tag name="IGUANATEXSIZE" val="24"/>
  <p:tag name="IGUANATEXCURSOR" val="116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91.7135"/>
  <p:tag name="LATEXADDIN" val="\documentclass{article}&#10;\usepackage{amsmath}&#10;\usepackage{mathrsfs}&#10;\pagestyle{empty}&#10;\begin{document}&#10;&#10;$P\mathcal{H}Q$&#10;&#10;&#10;\end{document}"/>
  <p:tag name="IGUANATEXSIZE" val="24"/>
  <p:tag name="IGUANATEXCURSOR" val="116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3.24331"/>
  <p:tag name="LATEXADDIN" val="\documentclass{article}&#10;\usepackage{amsmath}&#10;\usepackage{mathrsfs}&#10;\pagestyle{empty}&#10;\begin{document}&#10;&#10;$0$&#10;&#10;&#10;\end{document}"/>
  <p:tag name="IGUANATEXSIZE" val="24"/>
  <p:tag name="IGUANATEXCURSOR" val="105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90.9636"/>
  <p:tag name="LATEXADDIN" val="\documentclass{article}&#10;\usepackage{amsmath}&#10;\usepackage{mathrsfs}&#10;\pagestyle{empty}&#10;\begin{document}&#10;&#10;$Q\mathcal{H}Q$&#10;&#10;&#10;\end{document}"/>
  <p:tag name="IGUANATEXSIZE" val="24"/>
  <p:tag name="IGUANATEXCURSOR" val="116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11738</TotalTime>
  <Words>1437</Words>
  <Application>Microsoft Macintosh PowerPoint</Application>
  <PresentationFormat>On-screen Show (4:3)</PresentationFormat>
  <Paragraphs>247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志成 许</dc:creator>
  <cp:lastModifiedBy>志成 许</cp:lastModifiedBy>
  <cp:revision>409</cp:revision>
  <cp:lastPrinted>2025-05-13T03:16:24Z</cp:lastPrinted>
  <dcterms:created xsi:type="dcterms:W3CDTF">2024-12-24T13:07:54Z</dcterms:created>
  <dcterms:modified xsi:type="dcterms:W3CDTF">2025-05-22T12:22:31Z</dcterms:modified>
</cp:coreProperties>
</file>