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2" r:id="rId3"/>
    <p:sldMasterId id="2147483685" r:id="rId4"/>
    <p:sldMasterId id="2147483697" r:id="rId5"/>
    <p:sldMasterId id="2147483710" r:id="rId6"/>
  </p:sldMasterIdLst>
  <p:notesMasterIdLst>
    <p:notesMasterId r:id="rId22"/>
  </p:notesMasterIdLst>
  <p:sldIdLst>
    <p:sldId id="403" r:id="rId7"/>
    <p:sldId id="413" r:id="rId8"/>
    <p:sldId id="409" r:id="rId9"/>
    <p:sldId id="399" r:id="rId10"/>
    <p:sldId id="410" r:id="rId11"/>
    <p:sldId id="391" r:id="rId12"/>
    <p:sldId id="428" r:id="rId13"/>
    <p:sldId id="429" r:id="rId14"/>
    <p:sldId id="357" r:id="rId15"/>
    <p:sldId id="426" r:id="rId16"/>
    <p:sldId id="430" r:id="rId17"/>
    <p:sldId id="431" r:id="rId18"/>
    <p:sldId id="427" r:id="rId19"/>
    <p:sldId id="433" r:id="rId20"/>
    <p:sldId id="416" r:id="rId2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" initials="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00FF"/>
    <a:srgbClr val="FFFFCC"/>
    <a:srgbClr val="FE6E83"/>
    <a:srgbClr val="66FF99"/>
    <a:srgbClr val="FFFF66"/>
    <a:srgbClr val="C11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æ·±è²æ ·å¼ 1 - å¼ºè°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2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36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56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56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289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53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2133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141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611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13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83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7" y="273061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83043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0290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575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3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784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929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517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802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67366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857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633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981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85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7" y="273061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8293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53186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386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3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693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16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774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62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003670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642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24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389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122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7" y="273061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68781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25558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639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3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5677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451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2409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081347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24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174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652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739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7" y="273061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403756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496968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651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3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2640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90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2" y="2130441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8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0" indent="0" algn="ctr">
              <a:buNone/>
              <a:defRPr/>
            </a:lvl6pPr>
            <a:lvl7pPr marL="2742923" indent="0" algn="ctr">
              <a:buNone/>
              <a:defRPr/>
            </a:lvl7pPr>
            <a:lvl8pPr marL="3200079" indent="0" algn="ctr">
              <a:buNone/>
              <a:defRPr/>
            </a:lvl8pPr>
            <a:lvl9pPr marL="3657233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754FE-2F98-D94A-88C7-B61C2B093C2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67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6D046-BB81-434D-B2E8-C472CCA6945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1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6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6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8" indent="0">
              <a:buNone/>
              <a:defRPr sz="1600"/>
            </a:lvl3pPr>
            <a:lvl4pPr marL="1371463" indent="0">
              <a:buNone/>
              <a:defRPr sz="1400"/>
            </a:lvl4pPr>
            <a:lvl5pPr marL="1828617" indent="0">
              <a:buNone/>
              <a:defRPr sz="1400"/>
            </a:lvl5pPr>
            <a:lvl6pPr marL="2285770" indent="0">
              <a:buNone/>
              <a:defRPr sz="1400"/>
            </a:lvl6pPr>
            <a:lvl7pPr marL="2742923" indent="0">
              <a:buNone/>
              <a:defRPr sz="1400"/>
            </a:lvl7pPr>
            <a:lvl8pPr marL="3200079" indent="0">
              <a:buNone/>
              <a:defRPr sz="1400"/>
            </a:lvl8pPr>
            <a:lvl9pPr marL="3657233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55ADF-4FF1-184B-90BC-30E0A19B44E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248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2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CEFFA-67A7-294D-A408-5AA539F968D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497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0" indent="0">
              <a:buNone/>
              <a:defRPr sz="1600" b="1"/>
            </a:lvl6pPr>
            <a:lvl7pPr marL="2742923" indent="0">
              <a:buNone/>
              <a:defRPr sz="1600" b="1"/>
            </a:lvl7pPr>
            <a:lvl8pPr marL="3200079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8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0" indent="0">
              <a:buNone/>
              <a:defRPr sz="1600" b="1"/>
            </a:lvl6pPr>
            <a:lvl7pPr marL="2742923" indent="0">
              <a:buNone/>
              <a:defRPr sz="1600" b="1"/>
            </a:lvl7pPr>
            <a:lvl8pPr marL="3200079" indent="0">
              <a:buNone/>
              <a:defRPr sz="1600" b="1"/>
            </a:lvl8pPr>
            <a:lvl9pPr marL="365723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9E6BC-B58D-394B-8F55-8E479AF63C0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20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F7EF3-318A-8D47-A6F6-0900A18D9E8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75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FA997-6B77-6B41-B44A-6FFEFC852C4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641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7" y="27306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0" indent="0">
              <a:buNone/>
              <a:defRPr sz="900"/>
            </a:lvl6pPr>
            <a:lvl7pPr marL="2742923" indent="0">
              <a:buNone/>
              <a:defRPr sz="900"/>
            </a:lvl7pPr>
            <a:lvl8pPr marL="3200079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FD359-54BD-BC4E-9BDD-E3C88E29375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390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8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0" indent="0">
              <a:buNone/>
              <a:defRPr sz="2000"/>
            </a:lvl6pPr>
            <a:lvl7pPr marL="2742923" indent="0">
              <a:buNone/>
              <a:defRPr sz="2000"/>
            </a:lvl7pPr>
            <a:lvl8pPr marL="3200079" indent="0">
              <a:buNone/>
              <a:defRPr sz="2000"/>
            </a:lvl8pPr>
            <a:lvl9pPr marL="3657233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8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0" indent="0">
              <a:buNone/>
              <a:defRPr sz="900"/>
            </a:lvl6pPr>
            <a:lvl7pPr marL="2742923" indent="0">
              <a:buNone/>
              <a:defRPr sz="900"/>
            </a:lvl7pPr>
            <a:lvl8pPr marL="3200079" indent="0">
              <a:buNone/>
              <a:defRPr sz="900"/>
            </a:lvl8pPr>
            <a:lvl9pPr marL="365723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51534-D3C7-8041-871C-F78742A711B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993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93405-A75C-8046-AD14-27ADFF5783E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607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BAB7F-6005-024F-A6A9-6643E90E3BE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319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2" y="274650"/>
            <a:ext cx="109728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CCABE-4E89-9247-BCAD-62222238A57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6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6348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9121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4918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4295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2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2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4455A5-8259-A448-B30F-025AA3F5ACA2}" type="slidenum">
              <a:rPr lang="it-IT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9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876" indent="-28572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2886" indent="-22857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039" indent="-22857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194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348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0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6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0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8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0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3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9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emf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emf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5"/>
          <p:cNvGrpSpPr/>
          <p:nvPr/>
        </p:nvGrpSpPr>
        <p:grpSpPr>
          <a:xfrm>
            <a:off x="880111" y="449727"/>
            <a:ext cx="8991600" cy="1200151"/>
            <a:chOff x="76200" y="457200"/>
            <a:chExt cx="8991600" cy="1600200"/>
          </a:xfrm>
          <a:solidFill>
            <a:schemeClr val="accent1">
              <a:lumMod val="20000"/>
              <a:lumOff val="80000"/>
              <a:alpha val="50000"/>
            </a:schemeClr>
          </a:solidFill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76200" y="457200"/>
              <a:ext cx="8991600" cy="1600200"/>
            </a:xfrm>
            <a:prstGeom prst="rect">
              <a:avLst/>
            </a:prstGeom>
            <a:grpFill/>
            <a:ln w="25400" algn="ctr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 sz="1400">
                <a:solidFill>
                  <a:srgbClr val="0070C0"/>
                </a:solidFill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40734" y="620867"/>
              <a:ext cx="8178777" cy="127214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Probing two-body charge-exchange transition densities </a:t>
              </a:r>
              <a:endPara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sz="2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</a:t>
              </a:r>
              <a:r>
                <a:rPr 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heavy ion </a:t>
              </a:r>
              <a:r>
                <a:rPr lang="en-US" sz="2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reactions</a:t>
              </a:r>
              <a:endParaRPr lang="it-IT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974310" y="4939256"/>
            <a:ext cx="5663730" cy="1692964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67" u="sng" dirty="0" smtClean="0">
                <a:solidFill>
                  <a:schemeClr val="bg1"/>
                </a:solidFill>
                <a:latin typeface="Roboto"/>
              </a:rPr>
              <a:t>14</a:t>
            </a:r>
            <a:r>
              <a:rPr lang="en-US" sz="2667" u="sng" baseline="30000" dirty="0" smtClean="0">
                <a:solidFill>
                  <a:schemeClr val="bg1"/>
                </a:solidFill>
                <a:latin typeface="Roboto"/>
              </a:rPr>
              <a:t>th</a:t>
            </a:r>
            <a:r>
              <a:rPr lang="en-US" sz="2667" u="sng" dirty="0" smtClean="0">
                <a:solidFill>
                  <a:schemeClr val="bg1"/>
                </a:solidFill>
                <a:latin typeface="Roboto"/>
              </a:rPr>
              <a:t> International Spring Seminar on</a:t>
            </a:r>
          </a:p>
          <a:p>
            <a:pPr algn="ctr">
              <a:defRPr/>
            </a:pPr>
            <a:r>
              <a:rPr lang="en-US" sz="2667" u="sng" dirty="0" smtClean="0">
                <a:solidFill>
                  <a:schemeClr val="bg1"/>
                </a:solidFill>
                <a:latin typeface="Roboto"/>
              </a:rPr>
              <a:t>Nuclear Physics</a:t>
            </a:r>
          </a:p>
          <a:p>
            <a:pPr algn="ctr">
              <a:defRPr/>
            </a:pPr>
            <a:endParaRPr lang="en-US" sz="2667" u="sng" dirty="0" smtClean="0">
              <a:solidFill>
                <a:schemeClr val="bg1"/>
              </a:solidFill>
              <a:latin typeface="Roboto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latin typeface="Roboto"/>
              </a:rPr>
              <a:t>19-23 May 2025   </a:t>
            </a:r>
            <a:r>
              <a:rPr lang="en-US" sz="2400" dirty="0" smtClean="0">
                <a:solidFill>
                  <a:schemeClr val="bg1"/>
                </a:solidFill>
                <a:latin typeface="Roboto"/>
              </a:rPr>
              <a:t>Ischia (Italy) 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880759" y="2059567"/>
            <a:ext cx="8178800" cy="255454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J.I.Bellone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M.Colonna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D.Gambacurta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H.Lenske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(NUMEN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Group)</a:t>
            </a:r>
          </a:p>
          <a:p>
            <a:pPr>
              <a:defRPr/>
            </a:pP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it-IT" sz="2400" baseline="30000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2400" i="1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it-IT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2400" i="1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Laboratori Nazionali del Sud (Catania, </a:t>
            </a:r>
            <a:r>
              <a:rPr lang="it-IT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it-IT" sz="24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Università degli Studi di Catania (</a:t>
            </a:r>
            <a:r>
              <a:rPr lang="it-IT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it-IT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baseline="30000" dirty="0" smtClean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Institut </a:t>
            </a:r>
            <a:r>
              <a:rPr lang="en-US" altLang="en-US" sz="2400" dirty="0" err="1">
                <a:latin typeface="Times New Roman" panose="02020603050405020304" charset="0"/>
                <a:cs typeface="Times New Roman" panose="02020603050405020304" charset="0"/>
              </a:rPr>
              <a:t>für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Times New Roman" panose="02020603050405020304" charset="0"/>
                <a:cs typeface="Times New Roman" panose="02020603050405020304" charset="0"/>
              </a:rPr>
              <a:t>Theoretische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dirty="0" err="1">
                <a:latin typeface="Times New Roman" panose="02020603050405020304" charset="0"/>
                <a:cs typeface="Times New Roman" panose="02020603050405020304" charset="0"/>
              </a:rPr>
              <a:t>Physik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Justus-Liebig-</a:t>
            </a:r>
            <a:r>
              <a:rPr lang="en-US" alt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Universität</a:t>
            </a:r>
            <a:endParaRPr lang="en-US" alt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defRPr/>
            </a:pP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 Giessen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400" dirty="0" smtClean="0">
                <a:latin typeface="Times New Roman" panose="02020603050405020304" charset="0"/>
                <a:cs typeface="Times New Roman" panose="02020603050405020304" charset="0"/>
              </a:rPr>
              <a:t>Germany</a:t>
            </a:r>
            <a:endParaRPr lang="en-US" alt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531" y="280266"/>
            <a:ext cx="1340485" cy="129159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18" y="1616143"/>
            <a:ext cx="1870909" cy="74836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81" y="4782672"/>
            <a:ext cx="5549713" cy="206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850774" y="154305"/>
            <a:ext cx="7241916" cy="461665"/>
          </a:xfrm>
          <a:prstGeom prst="rect">
            <a:avLst/>
          </a:prstGeom>
          <a:solidFill>
            <a:srgbClr val="99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it-IT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76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Se(</a:t>
            </a:r>
            <a:r>
              <a:rPr lang="it-IT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O,</a:t>
            </a:r>
            <a:r>
              <a:rPr lang="it-IT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Ne</a:t>
            </a:r>
            <a:r>
              <a:rPr lang="en-US" altLang="it-IT" sz="2400" baseline="-25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g.s.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lang="it-IT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76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Ge</a:t>
            </a:r>
            <a:r>
              <a:rPr lang="en-US" altLang="it-IT" sz="24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g.s</a:t>
            </a:r>
            <a:r>
              <a:rPr lang="en-US" altLang="it-IT" sz="2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–  DCE NMEs  (2BTD)</a:t>
            </a:r>
            <a:r>
              <a:rPr lang="it-IT" alt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it-IT" sz="2400" baseline="-25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1709588" y="6487647"/>
            <a:ext cx="25680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8</a:t>
            </a:r>
            <a:endParaRPr lang="it-IT" sz="11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4" y="744070"/>
            <a:ext cx="3754309" cy="611392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b="49150"/>
          <a:stretch/>
        </p:blipFill>
        <p:spPr>
          <a:xfrm>
            <a:off x="3630705" y="1909464"/>
            <a:ext cx="4511708" cy="330799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8382000" y="5647762"/>
            <a:ext cx="2183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smtClean="0">
                <a:solidFill>
                  <a:srgbClr val="FF0000"/>
                </a:solidFill>
              </a:rPr>
              <a:t>QRPA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calculations</a:t>
            </a:r>
            <a:endParaRPr lang="it-IT" sz="1600" b="1" i="1" dirty="0" smtClean="0">
              <a:solidFill>
                <a:srgbClr val="FF0000"/>
              </a:solidFill>
            </a:endParaRPr>
          </a:p>
          <a:p>
            <a:r>
              <a:rPr lang="it-IT" sz="1600" b="1" i="1" dirty="0" smtClean="0">
                <a:solidFill>
                  <a:srgbClr val="FF0000"/>
                </a:solidFill>
              </a:rPr>
              <a:t>Sly4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Skyrme</a:t>
            </a:r>
            <a:r>
              <a:rPr lang="it-IT" sz="1600" b="1" i="1" dirty="0" smtClean="0">
                <a:solidFill>
                  <a:srgbClr val="FF0000"/>
                </a:solidFill>
              </a:rPr>
              <a:t> </a:t>
            </a:r>
            <a:r>
              <a:rPr lang="it-IT" sz="1600" b="1" i="1" dirty="0" err="1" smtClean="0">
                <a:solidFill>
                  <a:srgbClr val="FF0000"/>
                </a:solidFill>
              </a:rPr>
              <a:t>interaction</a:t>
            </a:r>
            <a:endParaRPr lang="it-IT" sz="1600" b="1" i="1" dirty="0" smtClean="0">
              <a:solidFill>
                <a:srgbClr val="FF0000"/>
              </a:solidFill>
            </a:endParaRPr>
          </a:p>
          <a:p>
            <a:endParaRPr lang="it-IT" sz="1600" b="1" i="1" dirty="0">
              <a:solidFill>
                <a:srgbClr val="FF0000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4"/>
          <a:srcRect l="2107" t="49935" r="4848" b="1564"/>
          <a:stretch/>
        </p:blipFill>
        <p:spPr>
          <a:xfrm>
            <a:off x="7969623" y="2070849"/>
            <a:ext cx="4186518" cy="3146612"/>
          </a:xfrm>
          <a:prstGeom prst="rect">
            <a:avLst/>
          </a:prstGeom>
        </p:spPr>
      </p:pic>
      <p:sp>
        <p:nvSpPr>
          <p:cNvPr id="17" name="Text Box 4"/>
          <p:cNvSpPr txBox="1"/>
          <p:nvPr/>
        </p:nvSpPr>
        <p:spPr>
          <a:xfrm>
            <a:off x="8118760" y="1417516"/>
            <a:ext cx="380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2BTD </a:t>
            </a:r>
            <a:r>
              <a:rPr lang="it-IT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 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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it-IT" sz="2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Ne</a:t>
            </a:r>
            <a:r>
              <a:rPr lang="en-US" altLang="it-IT" sz="24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g.s</a:t>
            </a:r>
            <a:r>
              <a:rPr lang="en-US" altLang="it-IT" sz="2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it-IT" alt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it-IT" sz="2400" baseline="-25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303325" y="5108762"/>
            <a:ext cx="19659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E</a:t>
            </a:r>
            <a:r>
              <a:rPr lang="it-IT" baseline="-25000" dirty="0" err="1" smtClean="0"/>
              <a:t>max</a:t>
            </a:r>
            <a:r>
              <a:rPr lang="it-IT" dirty="0" smtClean="0"/>
              <a:t> = 50 </a:t>
            </a:r>
            <a:r>
              <a:rPr lang="it-IT" dirty="0" err="1" smtClean="0"/>
              <a:t>MeV</a:t>
            </a:r>
            <a:r>
              <a:rPr lang="it-IT" dirty="0" smtClean="0"/>
              <a:t> </a:t>
            </a:r>
            <a:r>
              <a:rPr lang="it-IT" baseline="-25000" dirty="0" smtClean="0"/>
              <a:t> </a:t>
            </a:r>
            <a:r>
              <a:rPr lang="it-IT" dirty="0" smtClean="0"/>
              <a:t> </a:t>
            </a:r>
            <a:r>
              <a:rPr lang="it-IT" baseline="-25000" dirty="0" smtClean="0"/>
              <a:t> 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524004" y="1120586"/>
            <a:ext cx="60843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FF"/>
                </a:solidFill>
              </a:rPr>
              <a:t>Fermi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228166" y="3065929"/>
            <a:ext cx="122200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solidFill>
                  <a:srgbClr val="FF00FF"/>
                </a:solidFill>
              </a:rPr>
              <a:t>Gamow-Teller</a:t>
            </a:r>
            <a:endParaRPr lang="it-IT" sz="1400" b="1" dirty="0">
              <a:solidFill>
                <a:srgbClr val="FF00FF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524003" y="5074021"/>
            <a:ext cx="67569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solidFill>
                  <a:srgbClr val="FF00FF"/>
                </a:solidFill>
              </a:rPr>
              <a:t>Tensor</a:t>
            </a:r>
            <a:endParaRPr lang="it-IT" sz="1400" b="1" dirty="0">
              <a:solidFill>
                <a:srgbClr val="FF00FF"/>
              </a:solidFill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4917988" y="904607"/>
            <a:ext cx="4203298" cy="661765"/>
            <a:chOff x="4440468" y="985887"/>
            <a:chExt cx="4203298" cy="661765"/>
          </a:xfrm>
        </p:grpSpPr>
        <p:pic>
          <p:nvPicPr>
            <p:cNvPr id="27" name="Immagine 2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7" t="9307" r="73380" b="87379"/>
            <a:stretch/>
          </p:blipFill>
          <p:spPr>
            <a:xfrm>
              <a:off x="4440468" y="1087121"/>
              <a:ext cx="2235847" cy="213360"/>
            </a:xfrm>
            <a:prstGeom prst="rect">
              <a:avLst/>
            </a:prstGeom>
          </p:spPr>
        </p:pic>
        <p:grpSp>
          <p:nvGrpSpPr>
            <p:cNvPr id="13" name="Gruppo 12"/>
            <p:cNvGrpSpPr/>
            <p:nvPr/>
          </p:nvGrpSpPr>
          <p:grpSpPr>
            <a:xfrm>
              <a:off x="5949337" y="985887"/>
              <a:ext cx="2694429" cy="661765"/>
              <a:chOff x="5949337" y="985887"/>
              <a:chExt cx="2694429" cy="661765"/>
            </a:xfrm>
          </p:grpSpPr>
          <p:sp>
            <p:nvSpPr>
              <p:cNvPr id="18" name="Rettangolo 17"/>
              <p:cNvSpPr/>
              <p:nvPr/>
            </p:nvSpPr>
            <p:spPr>
              <a:xfrm>
                <a:off x="6009005" y="1477322"/>
                <a:ext cx="882463" cy="170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Rettangolo 13"/>
              <p:cNvSpPr/>
              <p:nvPr/>
            </p:nvSpPr>
            <p:spPr>
              <a:xfrm>
                <a:off x="8129416" y="1083608"/>
                <a:ext cx="514350" cy="2760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Ovale 10"/>
              <p:cNvSpPr/>
              <p:nvPr/>
            </p:nvSpPr>
            <p:spPr>
              <a:xfrm>
                <a:off x="5949337" y="985887"/>
                <a:ext cx="731520" cy="422910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Rettangolo 25"/>
              <p:cNvSpPr/>
              <p:nvPr/>
            </p:nvSpPr>
            <p:spPr>
              <a:xfrm>
                <a:off x="8119256" y="1063288"/>
                <a:ext cx="514350" cy="2760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833" r="40522" b="90536"/>
          <a:stretch/>
        </p:blipFill>
        <p:spPr>
          <a:xfrm>
            <a:off x="4196079" y="1403997"/>
            <a:ext cx="3926431" cy="555689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4196079" y="5880845"/>
            <a:ext cx="328602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-body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densities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  <a:p>
            <a:r>
              <a:rPr lang="it-IT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pprox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s-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  <a:endParaRPr lang="it-IT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2"/>
          <p:cNvSpPr txBox="1"/>
          <p:nvPr/>
        </p:nvSpPr>
        <p:spPr>
          <a:xfrm>
            <a:off x="8537435" y="6307680"/>
            <a:ext cx="3098759" cy="46166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en-US" sz="12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Bellone</a:t>
            </a:r>
            <a:r>
              <a:rPr lang="en-US" altLang="en-US" sz="12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Colonna, </a:t>
            </a:r>
            <a:r>
              <a:rPr lang="en-US" altLang="en-US" sz="12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Gambacurta</a:t>
            </a:r>
            <a:r>
              <a:rPr lang="en-US" altLang="en-US" sz="12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2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Lenske</a:t>
            </a:r>
            <a:r>
              <a:rPr lang="en-US" altLang="en-US" sz="12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US" sz="12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sz="12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ubmitted to PRC </a:t>
            </a:r>
            <a:endParaRPr lang="en-US" sz="1200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107440" y="948541"/>
            <a:ext cx="1403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/>
              <a:t>approximation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36925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8881745" y="1880235"/>
            <a:ext cx="3060065" cy="64516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b="1">
                <a:solidFill>
                  <a:srgbClr val="FF0000"/>
                </a:solidFill>
              </a:rPr>
              <a:t>insert dSCE-PLB optical potentials used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6009005" y="1477322"/>
            <a:ext cx="882463" cy="170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0" y="446370"/>
            <a:ext cx="7260418" cy="5353781"/>
          </a:xfrm>
          <a:prstGeom prst="rect">
            <a:avLst/>
          </a:prstGeom>
        </p:spPr>
      </p:pic>
      <p:pic>
        <p:nvPicPr>
          <p:cNvPr id="2" name="Picture 1" descr="Uopt-SPP_76Ge20Ne_vs_76Se18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136" y="21330"/>
            <a:ext cx="4949825" cy="3888105"/>
          </a:xfrm>
          <a:prstGeom prst="rect">
            <a:avLst/>
          </a:prstGeom>
        </p:spPr>
      </p:pic>
      <p:pic>
        <p:nvPicPr>
          <p:cNvPr id="4" name="Picture 3" descr="dSCE-PLB_FF_76Se18O_vs_76Ge20Ne_Ex50MeV"/>
          <p:cNvPicPr>
            <a:picLocks noChangeAspect="1"/>
          </p:cNvPicPr>
          <p:nvPr/>
        </p:nvPicPr>
        <p:blipFill rotWithShape="1">
          <a:blip r:embed="rId5"/>
          <a:srcRect t="13465" r="9770" b="6651"/>
          <a:stretch/>
        </p:blipFill>
        <p:spPr>
          <a:xfrm>
            <a:off x="7089138" y="3689422"/>
            <a:ext cx="4666727" cy="3119718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11823888" y="6579087"/>
            <a:ext cx="25680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9</a:t>
            </a:r>
            <a:endParaRPr lang="it-IT" sz="1100" b="1" dirty="0"/>
          </a:p>
        </p:txBody>
      </p:sp>
      <p:sp>
        <p:nvSpPr>
          <p:cNvPr id="5" name="Text Box 4"/>
          <p:cNvSpPr txBox="1"/>
          <p:nvPr/>
        </p:nvSpPr>
        <p:spPr>
          <a:xfrm>
            <a:off x="1395393" y="19118"/>
            <a:ext cx="8438887" cy="461665"/>
          </a:xfrm>
          <a:prstGeom prst="rect">
            <a:avLst/>
          </a:prstGeom>
          <a:solidFill>
            <a:srgbClr val="99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DSCE 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Cross Section -   </a:t>
            </a:r>
            <a:r>
              <a:rPr lang="it-IT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76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Se(</a:t>
            </a:r>
            <a:r>
              <a:rPr lang="it-IT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O,</a:t>
            </a:r>
            <a:r>
              <a:rPr lang="it-IT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Ne</a:t>
            </a:r>
            <a:r>
              <a:rPr lang="en-US" altLang="it-IT" sz="2400" baseline="-25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g.s.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lang="it-IT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76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Ge</a:t>
            </a:r>
            <a:r>
              <a:rPr lang="en-US" altLang="it-IT" sz="24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g.s</a:t>
            </a:r>
            <a:r>
              <a:rPr lang="en-US" altLang="it-IT" sz="2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it-IT" altLang="it-IT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it-IT" alt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@15 </a:t>
            </a:r>
            <a:r>
              <a:rPr lang="it-IT" alt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AMeV</a:t>
            </a:r>
            <a:endParaRPr lang="en-US" altLang="it-IT" sz="2400" baseline="-25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144002" y="5925671"/>
            <a:ext cx="236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 </a:t>
            </a:r>
            <a:r>
              <a:rPr lang="it-IT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factors</a:t>
            </a:r>
            <a:r>
              <a:rPr lang="it-I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smtClean="0"/>
              <a:t>(</a:t>
            </a:r>
            <a:r>
              <a:rPr lang="it-IT" sz="1600" b="1" dirty="0" smtClean="0">
                <a:solidFill>
                  <a:srgbClr val="00B050"/>
                </a:solidFill>
              </a:rPr>
              <a:t>t-</a:t>
            </a:r>
            <a:r>
              <a:rPr lang="it-IT" sz="1600" b="1" dirty="0" err="1" smtClean="0">
                <a:solidFill>
                  <a:srgbClr val="00B050"/>
                </a:solidFill>
              </a:rPr>
              <a:t>channel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9610165" y="1272987"/>
            <a:ext cx="174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Optical </a:t>
            </a:r>
            <a:r>
              <a:rPr lang="it-IT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potential</a:t>
            </a:r>
            <a:endParaRPr lang="it-IT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139116" y="5692592"/>
            <a:ext cx="5371022" cy="11079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t-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s-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it-IT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employed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it-IT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(and Landau-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Migdal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it-IT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  <a:r>
              <a:rPr lang="de-D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M. Bender </a:t>
            </a:r>
            <a:r>
              <a:rPr lang="de-DE" sz="1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de-DE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Phys. </a:t>
            </a:r>
            <a:r>
              <a:rPr lang="de-DE" sz="1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de-DE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 65, 054322 (2002)</a:t>
            </a:r>
            <a:endParaRPr lang="it-IT" sz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15"/>
          <p:cNvSpPr/>
          <p:nvPr/>
        </p:nvSpPr>
        <p:spPr>
          <a:xfrm>
            <a:off x="356276" y="6216365"/>
            <a:ext cx="627380" cy="240030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4697504" y="1658471"/>
            <a:ext cx="484094" cy="8965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4697504" y="1875541"/>
            <a:ext cx="484094" cy="896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4742326" y="2115671"/>
            <a:ext cx="484094" cy="8965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7826184" y="2904565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Sao-Paulo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(SPP)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2"/>
          <p:cNvSpPr txBox="1"/>
          <p:nvPr/>
        </p:nvSpPr>
        <p:spPr>
          <a:xfrm>
            <a:off x="9846283" y="2802479"/>
            <a:ext cx="3098759" cy="46166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La </a:t>
            </a:r>
            <a:r>
              <a:rPr lang="en-US" sz="12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Fauci</a:t>
            </a:r>
            <a:r>
              <a:rPr lang="en-US" sz="12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et al, </a:t>
            </a:r>
          </a:p>
          <a:p>
            <a:r>
              <a:rPr lang="en-US" sz="12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PRC 104</a:t>
            </a:r>
            <a:r>
              <a:rPr lang="en-US" sz="12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054610 (2021)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608726" y="1624525"/>
            <a:ext cx="81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</a:t>
            </a:r>
            <a:r>
              <a:rPr lang="it-IT" dirty="0" err="1" smtClean="0"/>
              <a:t>exact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0" name="Parentesi graffa aperta 9"/>
          <p:cNvSpPr/>
          <p:nvPr/>
        </p:nvSpPr>
        <p:spPr>
          <a:xfrm>
            <a:off x="3388659" y="1543704"/>
            <a:ext cx="74164" cy="55772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8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-35862" y="1649507"/>
            <a:ext cx="12071992" cy="4927826"/>
            <a:chOff x="-35862" y="842682"/>
            <a:chExt cx="12071992" cy="4927826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5862" y="931612"/>
              <a:ext cx="6562167" cy="4838896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3"/>
            <a:srcRect l="3760"/>
            <a:stretch/>
          </p:blipFill>
          <p:spPr>
            <a:xfrm>
              <a:off x="6194611" y="842682"/>
              <a:ext cx="5841519" cy="4773146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60960" y="1369201"/>
            <a:ext cx="3324254" cy="400110"/>
          </a:xfrm>
          <a:prstGeom prst="rect">
            <a:avLst/>
          </a:prstGeom>
          <a:noFill/>
          <a:ln>
            <a:solidFill>
              <a:srgbClr val="99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76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Se(</a:t>
            </a:r>
            <a:r>
              <a:rPr lang="it-IT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O,</a:t>
            </a:r>
            <a:r>
              <a:rPr lang="it-IT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18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Ne</a:t>
            </a:r>
            <a:r>
              <a:rPr lang="en-US" altLang="it-IT" sz="20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g.s.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lang="it-IT" sz="2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76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Ge</a:t>
            </a:r>
            <a:r>
              <a:rPr lang="en-US" altLang="it-IT" sz="20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g.s</a:t>
            </a:r>
            <a:r>
              <a:rPr lang="en-US" altLang="it-IT" sz="20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it-IT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it-IT" sz="2000" baseline="-25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1190402" y="366351"/>
            <a:ext cx="9514652" cy="523220"/>
          </a:xfrm>
          <a:prstGeom prst="rect">
            <a:avLst/>
          </a:prstGeom>
          <a:solidFill>
            <a:srgbClr val="99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alt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Comparison with (preliminary) results for heavier systems</a:t>
            </a:r>
            <a:r>
              <a:rPr lang="en-US" altLang="it-IT" sz="28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it-IT" alt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it-IT" sz="2800" baseline="-25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18803987">
            <a:off x="7122334" y="3103731"/>
            <a:ext cx="1381597" cy="40011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preliminary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002306" y="6347012"/>
            <a:ext cx="272786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DSCE cross </a:t>
            </a:r>
            <a:r>
              <a:rPr lang="it-IT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endParaRPr lang="it-IT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15"/>
          <p:cNvSpPr/>
          <p:nvPr/>
        </p:nvSpPr>
        <p:spPr>
          <a:xfrm>
            <a:off x="6857233" y="1780083"/>
            <a:ext cx="627380" cy="240030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11823888" y="6579087"/>
            <a:ext cx="32893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 smtClean="0"/>
              <a:t>10</a:t>
            </a:r>
            <a:endParaRPr lang="it-IT" sz="1100" b="1" dirty="0"/>
          </a:p>
        </p:txBody>
      </p:sp>
    </p:spTree>
    <p:extLst>
      <p:ext uri="{BB962C8B-B14F-4D97-AF65-F5344CB8AC3E}">
        <p14:creationId xmlns:p14="http://schemas.microsoft.com/office/powerpoint/2010/main" val="426703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48949" y="269241"/>
            <a:ext cx="5240922" cy="584775"/>
          </a:xfrm>
          <a:prstGeom prst="rect">
            <a:avLst/>
          </a:prstGeom>
          <a:solidFill>
            <a:srgbClr val="9999FF">
              <a:alpha val="2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32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32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Perspectives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t="7368" r="56089" b="26324"/>
          <a:stretch>
            <a:fillRect/>
          </a:stretch>
        </p:blipFill>
        <p:spPr bwMode="auto">
          <a:xfrm>
            <a:off x="9287510" y="483870"/>
            <a:ext cx="1963351" cy="237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o 2"/>
          <p:cNvGrpSpPr/>
          <p:nvPr/>
        </p:nvGrpSpPr>
        <p:grpSpPr>
          <a:xfrm>
            <a:off x="262890" y="384373"/>
            <a:ext cx="9106233" cy="6309420"/>
            <a:chOff x="480060" y="807283"/>
            <a:chExt cx="9106233" cy="6309420"/>
          </a:xfrm>
        </p:grpSpPr>
        <p:sp>
          <p:nvSpPr>
            <p:cNvPr id="7" name="CasellaDiTesto 6"/>
            <p:cNvSpPr txBox="1"/>
            <p:nvPr/>
          </p:nvSpPr>
          <p:spPr>
            <a:xfrm>
              <a:off x="480060" y="807283"/>
              <a:ext cx="9106233" cy="6309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it-IT" sz="2400" dirty="0">
                <a:solidFill>
                  <a:schemeClr val="accent6"/>
                </a:solidFill>
              </a:endParaRPr>
            </a:p>
            <a:p>
              <a:pPr algn="l"/>
              <a:endParaRPr lang="it-IT" sz="2400" dirty="0">
                <a:solidFill>
                  <a:schemeClr val="accent6"/>
                </a:solidFill>
              </a:endParaRPr>
            </a:p>
            <a:p>
              <a:pPr algn="l">
                <a:buFont typeface="Wingdings" pitchFamily="2" charset="2"/>
                <a:buChar char="Ø"/>
              </a:pPr>
              <a:r>
                <a:rPr lang="it-IT" sz="2400" dirty="0">
                  <a:solidFill>
                    <a:srgbClr val="008000"/>
                  </a:solidFill>
                </a:rPr>
                <a:t>  </a:t>
              </a:r>
              <a:r>
                <a:rPr lang="it-IT" sz="2400" b="1" dirty="0">
                  <a:solidFill>
                    <a:srgbClr val="008000"/>
                  </a:solidFill>
                </a:rPr>
                <a:t>DCE </a:t>
              </a:r>
              <a:r>
                <a:rPr lang="it-IT" sz="2400" b="1" dirty="0" err="1">
                  <a:solidFill>
                    <a:srgbClr val="008000"/>
                  </a:solidFill>
                </a:rPr>
                <a:t>reactions</a:t>
              </a:r>
              <a:r>
                <a:rPr lang="it-IT" sz="2400" b="1" dirty="0">
                  <a:solidFill>
                    <a:srgbClr val="008000"/>
                  </a:solidFill>
                </a:rPr>
                <a:t> </a:t>
              </a:r>
              <a:r>
                <a:rPr lang="it-IT" sz="2400" b="1" dirty="0" err="1">
                  <a:solidFill>
                    <a:srgbClr val="008000"/>
                  </a:solidFill>
                </a:rPr>
                <a:t>as</a:t>
              </a:r>
              <a:r>
                <a:rPr lang="it-IT" sz="2400" b="1" dirty="0">
                  <a:solidFill>
                    <a:srgbClr val="008000"/>
                  </a:solidFill>
                </a:rPr>
                <a:t> a two-step </a:t>
              </a:r>
              <a:r>
                <a:rPr lang="it-IT" sz="2400" b="1" dirty="0" err="1">
                  <a:solidFill>
                    <a:srgbClr val="008000"/>
                  </a:solidFill>
                </a:rPr>
                <a:t>process</a:t>
              </a:r>
              <a:r>
                <a:rPr lang="it-IT" sz="2400" b="1" dirty="0">
                  <a:solidFill>
                    <a:srgbClr val="008000"/>
                  </a:solidFill>
                </a:rPr>
                <a:t> </a:t>
              </a:r>
              <a:endParaRPr lang="it-IT" sz="2400" b="1" dirty="0" smtClean="0">
                <a:solidFill>
                  <a:srgbClr val="008000"/>
                </a:solidFill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it-IT" sz="2400" dirty="0" smtClean="0">
                  <a:solidFill>
                    <a:srgbClr val="008000"/>
                  </a:solidFill>
                </a:rPr>
                <a:t>   cross-</a:t>
              </a:r>
              <a:r>
                <a:rPr lang="it-IT" sz="2400" dirty="0" err="1" smtClean="0">
                  <a:solidFill>
                    <a:srgbClr val="008000"/>
                  </a:solidFill>
                </a:rPr>
                <a:t>section</a:t>
              </a:r>
              <a:r>
                <a:rPr lang="it-IT" sz="2400" dirty="0" smtClean="0">
                  <a:solidFill>
                    <a:srgbClr val="008000"/>
                  </a:solidFill>
                </a:rPr>
                <a:t> </a:t>
              </a:r>
              <a:r>
                <a:rPr lang="it-IT" sz="2400" dirty="0" err="1" smtClean="0">
                  <a:solidFill>
                    <a:srgbClr val="008000"/>
                  </a:solidFill>
                </a:rPr>
                <a:t>calculations</a:t>
              </a:r>
              <a:r>
                <a:rPr lang="it-IT" sz="2400" dirty="0" smtClean="0">
                  <a:solidFill>
                    <a:srgbClr val="008000"/>
                  </a:solidFill>
                </a:rPr>
                <a:t> </a:t>
              </a: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it-IT" sz="2400" dirty="0">
                  <a:solidFill>
                    <a:srgbClr val="008000"/>
                  </a:solidFill>
                </a:rPr>
                <a:t> </a:t>
              </a:r>
              <a:r>
                <a:rPr lang="it-IT" sz="2400" dirty="0" smtClean="0">
                  <a:solidFill>
                    <a:srgbClr val="008000"/>
                  </a:solidFill>
                </a:rPr>
                <a:t>  </a:t>
              </a:r>
              <a:r>
                <a:rPr lang="it-IT" sz="2400" dirty="0" err="1" smtClean="0">
                  <a:solidFill>
                    <a:srgbClr val="008000"/>
                  </a:solidFill>
                </a:rPr>
                <a:t>possibility</a:t>
              </a:r>
              <a:r>
                <a:rPr lang="it-IT" sz="2400" dirty="0" smtClean="0">
                  <a:solidFill>
                    <a:srgbClr val="008000"/>
                  </a:solidFill>
                </a:rPr>
                <a:t> to probe </a:t>
              </a:r>
              <a:r>
                <a:rPr lang="it-IT" sz="2400" dirty="0" err="1" smtClean="0">
                  <a:solidFill>
                    <a:srgbClr val="008000"/>
                  </a:solidFill>
                </a:rPr>
                <a:t>nuclear</a:t>
              </a:r>
              <a:r>
                <a:rPr lang="it-IT" sz="2400" dirty="0" smtClean="0">
                  <a:solidFill>
                    <a:srgbClr val="008000"/>
                  </a:solidFill>
                </a:rPr>
                <a:t> </a:t>
              </a:r>
              <a:r>
                <a:rPr lang="it-IT" sz="2400" dirty="0" err="1" smtClean="0">
                  <a:solidFill>
                    <a:srgbClr val="008000"/>
                  </a:solidFill>
                </a:rPr>
                <a:t>structure</a:t>
              </a:r>
              <a:r>
                <a:rPr lang="it-IT" sz="2400" dirty="0" smtClean="0">
                  <a:solidFill>
                    <a:srgbClr val="008000"/>
                  </a:solidFill>
                </a:rPr>
                <a:t> </a:t>
              </a:r>
              <a:r>
                <a:rPr lang="it-IT" sz="2400" dirty="0" err="1" smtClean="0">
                  <a:solidFill>
                    <a:srgbClr val="008000"/>
                  </a:solidFill>
                </a:rPr>
                <a:t>ingredients</a:t>
              </a:r>
              <a:r>
                <a:rPr lang="it-IT" sz="2400" dirty="0" smtClean="0">
                  <a:solidFill>
                    <a:srgbClr val="008000"/>
                  </a:solidFill>
                </a:rPr>
                <a:t> (2BTDs)</a:t>
              </a:r>
              <a:endParaRPr lang="it-IT" sz="2400" dirty="0">
                <a:solidFill>
                  <a:srgbClr val="008000"/>
                </a:solidFill>
              </a:endParaRPr>
            </a:p>
            <a:p>
              <a:pPr algn="l"/>
              <a:r>
                <a:rPr lang="it-IT" sz="2400" dirty="0">
                  <a:solidFill>
                    <a:srgbClr val="008000"/>
                  </a:solidFill>
                </a:rPr>
                <a:t>     </a:t>
              </a:r>
              <a:r>
                <a:rPr lang="it-IT" sz="2400" i="1" dirty="0" err="1" smtClean="0">
                  <a:solidFill>
                    <a:srgbClr val="008000"/>
                  </a:solidFill>
                </a:rPr>
                <a:t>Perspectives</a:t>
              </a:r>
              <a:r>
                <a:rPr lang="it-IT" sz="2400" dirty="0">
                  <a:solidFill>
                    <a:srgbClr val="008000"/>
                  </a:solidFill>
                </a:rPr>
                <a:t>: </a:t>
              </a:r>
            </a:p>
            <a:p>
              <a:pPr marL="380990" indent="-380990">
                <a:buFont typeface="Wingdings" panose="05000000000000000000" pitchFamily="2" charset="2"/>
                <a:buChar char="à"/>
              </a:pPr>
              <a:r>
                <a:rPr lang="it-IT" sz="2400" dirty="0" err="1" smtClean="0">
                  <a:sym typeface="Wingdings" panose="05000000000000000000" pitchFamily="2" charset="2"/>
                </a:rPr>
                <a:t>Check</a:t>
              </a:r>
              <a:r>
                <a:rPr lang="it-IT" sz="2400" dirty="0" smtClean="0">
                  <a:sym typeface="Wingdings" panose="05000000000000000000" pitchFamily="2" charset="2"/>
                </a:rPr>
                <a:t> </a:t>
              </a:r>
              <a:r>
                <a:rPr lang="it-IT" sz="2400" dirty="0" err="1">
                  <a:sym typeface="Wingdings" panose="05000000000000000000" pitchFamily="2" charset="2"/>
                </a:rPr>
                <a:t>several</a:t>
              </a:r>
              <a:r>
                <a:rPr lang="it-IT" sz="2400" dirty="0">
                  <a:sym typeface="Wingdings" panose="05000000000000000000" pitchFamily="2" charset="2"/>
                </a:rPr>
                <a:t> </a:t>
              </a:r>
              <a:r>
                <a:rPr lang="it-IT" sz="2400" dirty="0" err="1">
                  <a:sym typeface="Wingdings" panose="05000000000000000000" pitchFamily="2" charset="2"/>
                </a:rPr>
                <a:t>structure</a:t>
              </a:r>
              <a:r>
                <a:rPr lang="it-IT" sz="2400" dirty="0">
                  <a:sym typeface="Wingdings" panose="05000000000000000000" pitchFamily="2" charset="2"/>
                </a:rPr>
                <a:t> </a:t>
              </a:r>
              <a:r>
                <a:rPr lang="it-IT" sz="2400" dirty="0" err="1">
                  <a:sym typeface="Wingdings" panose="05000000000000000000" pitchFamily="2" charset="2"/>
                </a:rPr>
                <a:t>models</a:t>
              </a:r>
              <a:r>
                <a:rPr lang="it-IT" sz="2400" dirty="0">
                  <a:sym typeface="Wingdings" panose="05000000000000000000" pitchFamily="2" charset="2"/>
                </a:rPr>
                <a:t> (QRPA, Shell Model, IBM</a:t>
              </a:r>
              <a:r>
                <a:rPr lang="it-IT" sz="2400" dirty="0" smtClean="0">
                  <a:sym typeface="Wingdings" panose="05000000000000000000" pitchFamily="2" charset="2"/>
                </a:rPr>
                <a:t>,…)</a:t>
              </a:r>
            </a:p>
            <a:p>
              <a:r>
                <a:rPr lang="it-IT" sz="2400" dirty="0">
                  <a:sym typeface="Wingdings" panose="05000000000000000000" pitchFamily="2" charset="2"/>
                </a:rPr>
                <a:t> </a:t>
              </a:r>
              <a:r>
                <a:rPr lang="it-IT" sz="2400" dirty="0" smtClean="0">
                  <a:sym typeface="Wingdings" panose="05000000000000000000" pitchFamily="2" charset="2"/>
                </a:rPr>
                <a:t>     for DCE </a:t>
              </a:r>
              <a:r>
                <a:rPr lang="it-IT" sz="2400" dirty="0">
                  <a:sym typeface="Wingdings" panose="05000000000000000000" pitchFamily="2" charset="2"/>
                </a:rPr>
                <a:t>NMEs   </a:t>
              </a:r>
              <a:endParaRPr lang="it-IT" sz="2400" dirty="0" smtClean="0">
                <a:sym typeface="Wingdings" panose="05000000000000000000" pitchFamily="2" charset="2"/>
              </a:endParaRPr>
            </a:p>
            <a:p>
              <a:r>
                <a:rPr lang="it-IT" sz="2400" dirty="0" smtClean="0">
                  <a:sym typeface="Wingdings" panose="05000000000000000000" pitchFamily="2" charset="2"/>
                </a:rPr>
                <a:t>  Investigate </a:t>
              </a:r>
              <a:r>
                <a:rPr lang="it-IT" sz="2400" dirty="0" err="1" smtClean="0">
                  <a:sym typeface="Wingdings" panose="05000000000000000000" pitchFamily="2" charset="2"/>
                </a:rPr>
                <a:t>analogies</a:t>
              </a:r>
              <a:r>
                <a:rPr lang="it-IT" sz="2400" dirty="0" smtClean="0">
                  <a:sym typeface="Wingdings" panose="05000000000000000000" pitchFamily="2" charset="2"/>
                </a:rPr>
                <a:t> with double-beta </a:t>
              </a:r>
              <a:r>
                <a:rPr lang="it-IT" sz="2400" dirty="0" err="1" smtClean="0">
                  <a:sym typeface="Wingdings" panose="05000000000000000000" pitchFamily="2" charset="2"/>
                </a:rPr>
                <a:t>decay</a:t>
              </a:r>
              <a:r>
                <a:rPr lang="it-IT" sz="2400" dirty="0" smtClean="0">
                  <a:sym typeface="Wingdings" panose="05000000000000000000" pitchFamily="2" charset="2"/>
                </a:rPr>
                <a:t>        </a:t>
              </a:r>
              <a:endParaRPr lang="it-IT" sz="2400" dirty="0">
                <a:sym typeface="Wingdings" panose="05000000000000000000" pitchFamily="2" charset="2"/>
              </a:endParaRPr>
            </a:p>
            <a:p>
              <a:pPr algn="l"/>
              <a:r>
                <a:rPr lang="it-IT" sz="2400" dirty="0">
                  <a:sym typeface="Wingdings" panose="05000000000000000000" pitchFamily="2" charset="2"/>
                </a:rPr>
                <a:t>      -&gt; data </a:t>
              </a:r>
              <a:r>
                <a:rPr lang="it-IT" sz="2400" dirty="0" err="1">
                  <a:sym typeface="Wingdings" panose="05000000000000000000" pitchFamily="2" charset="2"/>
                </a:rPr>
                <a:t>driven</a:t>
              </a:r>
              <a:r>
                <a:rPr lang="it-IT" sz="2400" dirty="0">
                  <a:sym typeface="Wingdings" panose="05000000000000000000" pitchFamily="2" charset="2"/>
                </a:rPr>
                <a:t> </a:t>
              </a:r>
              <a:r>
                <a:rPr lang="it-IT" sz="2400" dirty="0" err="1">
                  <a:sym typeface="Wingdings" panose="05000000000000000000" pitchFamily="2" charset="2"/>
                </a:rPr>
                <a:t>constraints</a:t>
              </a:r>
              <a:r>
                <a:rPr lang="it-IT" sz="2400" dirty="0">
                  <a:sym typeface="Wingdings" panose="05000000000000000000" pitchFamily="2" charset="2"/>
                </a:rPr>
                <a:t> on  </a:t>
              </a:r>
              <a:r>
                <a:rPr lang="it-IT" sz="2000" dirty="0"/>
                <a:t>0</a:t>
              </a:r>
              <a:r>
                <a:rPr lang="el-GR" sz="2000" dirty="0"/>
                <a:t>νββ</a:t>
              </a:r>
              <a:r>
                <a:rPr lang="it-IT" sz="2000" dirty="0"/>
                <a:t> </a:t>
              </a:r>
              <a:r>
                <a:rPr lang="it-IT" sz="2000" dirty="0" smtClean="0"/>
                <a:t>NMEs</a:t>
              </a:r>
            </a:p>
            <a:p>
              <a:pPr algn="l"/>
              <a:endParaRPr lang="it-IT" sz="2000" dirty="0"/>
            </a:p>
            <a:p>
              <a:pPr marL="342900" indent="-342900" algn="l">
                <a:buFont typeface="Wingdings" panose="05000000000000000000" pitchFamily="2" charset="2"/>
                <a:buChar char="Ø"/>
              </a:pPr>
              <a:r>
                <a:rPr lang="it-IT" sz="2400" b="1" dirty="0" smtClean="0">
                  <a:solidFill>
                    <a:srgbClr val="00B0F0"/>
                  </a:solidFill>
                </a:rPr>
                <a:t>Majorana-</a:t>
              </a:r>
              <a:r>
                <a:rPr lang="it-IT" sz="2400" b="1" dirty="0" err="1" smtClean="0">
                  <a:solidFill>
                    <a:srgbClr val="00B0F0"/>
                  </a:solidFill>
                </a:rPr>
                <a:t>like</a:t>
              </a:r>
              <a:r>
                <a:rPr lang="it-IT" sz="2400" b="1" dirty="0" smtClean="0">
                  <a:solidFill>
                    <a:srgbClr val="00B0F0"/>
                  </a:solidFill>
                </a:rPr>
                <a:t> (</a:t>
              </a:r>
              <a:r>
                <a:rPr lang="it-IT" sz="2400" b="1" dirty="0" err="1" smtClean="0">
                  <a:solidFill>
                    <a:srgbClr val="00B0F0"/>
                  </a:solidFill>
                </a:rPr>
                <a:t>pionic</a:t>
              </a:r>
              <a:r>
                <a:rPr lang="it-IT" sz="2400" b="1" dirty="0" smtClean="0">
                  <a:solidFill>
                    <a:srgbClr val="00B0F0"/>
                  </a:solidFill>
                </a:rPr>
                <a:t>) DCE </a:t>
              </a:r>
              <a:r>
                <a:rPr lang="it-IT" sz="2400" b="1" dirty="0" err="1" smtClean="0">
                  <a:solidFill>
                    <a:srgbClr val="00B0F0"/>
                  </a:solidFill>
                </a:rPr>
                <a:t>mechanism</a:t>
              </a:r>
              <a:endParaRPr lang="it-IT" sz="2400" b="1" dirty="0" smtClean="0">
                <a:solidFill>
                  <a:srgbClr val="00B0F0"/>
                </a:solidFill>
              </a:endParaRPr>
            </a:p>
            <a:p>
              <a:pPr algn="l"/>
              <a:r>
                <a:rPr lang="it-IT" sz="2400" dirty="0" smtClean="0">
                  <a:sym typeface="Wingdings" panose="05000000000000000000" pitchFamily="2" charset="2"/>
                </a:rPr>
                <a:t>  </a:t>
              </a:r>
              <a:r>
                <a:rPr lang="it-IT" sz="2400" dirty="0" err="1" smtClean="0">
                  <a:sym typeface="Wingdings" panose="05000000000000000000" pitchFamily="2" charset="2"/>
                </a:rPr>
                <a:t>Analogies</a:t>
              </a:r>
              <a:r>
                <a:rPr lang="it-IT" sz="2400" dirty="0" smtClean="0">
                  <a:sym typeface="Wingdings" panose="05000000000000000000" pitchFamily="2" charset="2"/>
                </a:rPr>
                <a:t> with </a:t>
              </a:r>
              <a:r>
                <a:rPr lang="it-IT" sz="2400" dirty="0"/>
                <a:t>0</a:t>
              </a:r>
              <a:r>
                <a:rPr lang="el-GR" sz="2400" dirty="0"/>
                <a:t>νββ</a:t>
              </a:r>
              <a:r>
                <a:rPr lang="it-IT" sz="2400" dirty="0"/>
                <a:t> </a:t>
              </a:r>
              <a:r>
                <a:rPr lang="it-IT" sz="2400" dirty="0" smtClean="0"/>
                <a:t>NMEs</a:t>
              </a:r>
            </a:p>
            <a:p>
              <a:pPr marL="342900" indent="-342900">
                <a:buFont typeface="Wingdings" panose="05000000000000000000" pitchFamily="2" charset="2"/>
                <a:buChar char="à"/>
              </a:pPr>
              <a:r>
                <a:rPr lang="it-IT" sz="2400" dirty="0" smtClean="0">
                  <a:sym typeface="Wingdings" panose="05000000000000000000" pitchFamily="2" charset="2"/>
                </a:rPr>
                <a:t> Impact of short-</a:t>
              </a:r>
              <a:r>
                <a:rPr lang="it-IT" sz="2400" dirty="0" err="1" smtClean="0">
                  <a:sym typeface="Wingdings" panose="05000000000000000000" pitchFamily="2" charset="2"/>
                </a:rPr>
                <a:t>range</a:t>
              </a:r>
              <a:r>
                <a:rPr lang="it-IT" sz="2400" dirty="0" smtClean="0">
                  <a:sym typeface="Wingdings" panose="05000000000000000000" pitchFamily="2" charset="2"/>
                </a:rPr>
                <a:t> </a:t>
              </a:r>
              <a:r>
                <a:rPr lang="it-IT" sz="2400" dirty="0" err="1" smtClean="0">
                  <a:sym typeface="Wingdings" panose="05000000000000000000" pitchFamily="2" charset="2"/>
                </a:rPr>
                <a:t>correlations</a:t>
              </a:r>
              <a:r>
                <a:rPr lang="it-IT" sz="2400" dirty="0" smtClean="0">
                  <a:sym typeface="Wingdings" panose="05000000000000000000" pitchFamily="2" charset="2"/>
                </a:rPr>
                <a:t> on the DCE </a:t>
              </a:r>
              <a:r>
                <a:rPr lang="it-IT" sz="2400" dirty="0" err="1" smtClean="0">
                  <a:sym typeface="Wingdings" panose="05000000000000000000" pitchFamily="2" charset="2"/>
                </a:rPr>
                <a:t>reaction</a:t>
              </a:r>
              <a:r>
                <a:rPr lang="it-IT" sz="2400" dirty="0" smtClean="0">
                  <a:sym typeface="Wingdings" panose="05000000000000000000" pitchFamily="2" charset="2"/>
                </a:rPr>
                <a:t> </a:t>
              </a:r>
            </a:p>
            <a:p>
              <a:r>
                <a:rPr lang="it-IT" sz="2400" dirty="0">
                  <a:sym typeface="Wingdings" panose="05000000000000000000" pitchFamily="2" charset="2"/>
                </a:rPr>
                <a:t> </a:t>
              </a:r>
              <a:r>
                <a:rPr lang="it-IT" sz="2400" dirty="0" smtClean="0">
                  <a:sym typeface="Wingdings" panose="05000000000000000000" pitchFamily="2" charset="2"/>
                </a:rPr>
                <a:t>     </a:t>
              </a:r>
              <a:r>
                <a:rPr lang="it-IT" sz="2400" dirty="0" err="1" smtClean="0">
                  <a:sym typeface="Wingdings" panose="05000000000000000000" pitchFamily="2" charset="2"/>
                </a:rPr>
                <a:t>mechanism</a:t>
              </a:r>
              <a:endParaRPr lang="it-IT" sz="2400" dirty="0"/>
            </a:p>
            <a:p>
              <a:pPr algn="l"/>
              <a:endParaRPr lang="it-IT" sz="2400" dirty="0" smtClean="0">
                <a:solidFill>
                  <a:srgbClr val="008000"/>
                </a:solidFill>
                <a:sym typeface="Wingdings" panose="05000000000000000000" pitchFamily="2" charset="2"/>
              </a:endParaRPr>
            </a:p>
            <a:p>
              <a:pPr algn="l"/>
              <a:r>
                <a:rPr lang="it-IT" sz="2400" dirty="0" smtClean="0">
                  <a:solidFill>
                    <a:srgbClr val="008000"/>
                  </a:solidFill>
                  <a:sym typeface="Wingdings" panose="05000000000000000000" pitchFamily="2" charset="2"/>
                </a:rPr>
                <a:t> </a:t>
              </a:r>
              <a:endParaRPr lang="it-IT" sz="2400" dirty="0">
                <a:solidFill>
                  <a:srgbClr val="008000"/>
                </a:solidFill>
              </a:endParaRPr>
            </a:p>
          </p:txBody>
        </p:sp>
        <p:cxnSp>
          <p:nvCxnSpPr>
            <p:cNvPr id="23" name="Connettore 2 22"/>
            <p:cNvCxnSpPr/>
            <p:nvPr/>
          </p:nvCxnSpPr>
          <p:spPr bwMode="auto">
            <a:xfrm flipV="1">
              <a:off x="6732270" y="1780810"/>
              <a:ext cx="2043430" cy="2270"/>
            </a:xfrm>
            <a:prstGeom prst="straightConnector1">
              <a:avLst/>
            </a:prstGeom>
            <a:noFill/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Connettore 2 23"/>
            <p:cNvCxnSpPr/>
            <p:nvPr/>
          </p:nvCxnSpPr>
          <p:spPr bwMode="auto">
            <a:xfrm>
              <a:off x="6558280" y="5042170"/>
              <a:ext cx="1524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uppo 28"/>
          <p:cNvGrpSpPr/>
          <p:nvPr/>
        </p:nvGrpSpPr>
        <p:grpSpPr>
          <a:xfrm>
            <a:off x="8515601" y="4306411"/>
            <a:ext cx="3140132" cy="1942186"/>
            <a:chOff x="1087119" y="2766061"/>
            <a:chExt cx="3502834" cy="2408116"/>
          </a:xfrm>
        </p:grpSpPr>
        <p:grpSp>
          <p:nvGrpSpPr>
            <p:cNvPr id="30" name="Gruppo 29"/>
            <p:cNvGrpSpPr/>
            <p:nvPr/>
          </p:nvGrpSpPr>
          <p:grpSpPr>
            <a:xfrm>
              <a:off x="1087119" y="2766061"/>
              <a:ext cx="3502834" cy="2408116"/>
              <a:chOff x="579119" y="2766061"/>
              <a:chExt cx="3502834" cy="2408116"/>
            </a:xfrm>
          </p:grpSpPr>
          <p:pic>
            <p:nvPicPr>
              <p:cNvPr id="33" name="Immagine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917" y="2766061"/>
                <a:ext cx="3493036" cy="240811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</p:pic>
          <p:sp>
            <p:nvSpPr>
              <p:cNvPr id="34" name="Rettangolo 33"/>
              <p:cNvSpPr/>
              <p:nvPr/>
            </p:nvSpPr>
            <p:spPr>
              <a:xfrm>
                <a:off x="579119" y="2766061"/>
                <a:ext cx="3492673" cy="239095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19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2498069" y="3072159"/>
                <a:ext cx="8661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smtClean="0">
                    <a:solidFill>
                      <a:srgbClr val="0070C0"/>
                    </a:solidFill>
                  </a:rPr>
                  <a:t>T</a:t>
                </a:r>
                <a:r>
                  <a:rPr lang="el-GR" sz="1200" b="1" baseline="-25000" dirty="0" smtClean="0">
                    <a:solidFill>
                      <a:srgbClr val="0070C0"/>
                    </a:solidFill>
                  </a:rPr>
                  <a:t>π</a:t>
                </a:r>
                <a:r>
                  <a:rPr lang="it-IT" sz="1200" b="1" baseline="-25000" dirty="0" smtClean="0">
                    <a:solidFill>
                      <a:srgbClr val="0070C0"/>
                    </a:solidFill>
                  </a:rPr>
                  <a:t>,N</a:t>
                </a:r>
                <a:r>
                  <a:rPr lang="it-IT" sz="1200" b="1" dirty="0">
                    <a:solidFill>
                      <a:srgbClr val="0070C0"/>
                    </a:solidFill>
                  </a:rPr>
                  <a:t> </a:t>
                </a:r>
                <a:r>
                  <a:rPr lang="it-IT" sz="1200" b="1" dirty="0" err="1" smtClean="0">
                    <a:solidFill>
                      <a:srgbClr val="0070C0"/>
                    </a:solidFill>
                  </a:rPr>
                  <a:t>matrix</a:t>
                </a:r>
                <a:endParaRPr lang="it-IT" sz="12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6" name="CasellaDiTesto 35"/>
              <p:cNvSpPr txBox="1"/>
              <p:nvPr/>
            </p:nvSpPr>
            <p:spPr>
              <a:xfrm>
                <a:off x="1270000" y="3129280"/>
                <a:ext cx="7393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smtClean="0"/>
                  <a:t>CE mode</a:t>
                </a:r>
                <a:endParaRPr lang="it-IT" sz="1200" b="1" dirty="0"/>
              </a:p>
            </p:txBody>
          </p:sp>
        </p:grpSp>
        <p:sp>
          <p:nvSpPr>
            <p:cNvPr id="31" name="CasellaDiTesto 30"/>
            <p:cNvSpPr txBox="1"/>
            <p:nvPr/>
          </p:nvSpPr>
          <p:spPr>
            <a:xfrm rot="16200000">
              <a:off x="1061959" y="3893098"/>
              <a:ext cx="774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00B050"/>
                  </a:solidFill>
                </a:rPr>
                <a:t>Target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 rot="16200000">
              <a:off x="3714659" y="3806709"/>
              <a:ext cx="1089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 smtClean="0">
                  <a:solidFill>
                    <a:srgbClr val="00B050"/>
                  </a:solidFill>
                </a:rPr>
                <a:t>Projectile</a:t>
              </a:r>
              <a:endParaRPr lang="it-IT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11792507" y="6492802"/>
            <a:ext cx="32893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 smtClean="0"/>
              <a:t>11</a:t>
            </a:r>
            <a:endParaRPr lang="it-IT" sz="1100" b="1" dirty="0"/>
          </a:p>
        </p:txBody>
      </p:sp>
      <p:sp>
        <p:nvSpPr>
          <p:cNvPr id="17" name="Text Box 12"/>
          <p:cNvSpPr txBox="1"/>
          <p:nvPr/>
        </p:nvSpPr>
        <p:spPr>
          <a:xfrm>
            <a:off x="684350" y="6280787"/>
            <a:ext cx="3098759" cy="52322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Lenske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Bellone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Colonna, </a:t>
            </a:r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Gambacurta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</a:p>
          <a:p>
            <a:r>
              <a:rPr lang="en-US" altLang="en-US" sz="14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Universe </a:t>
            </a:r>
            <a:r>
              <a:rPr lang="en-US" alt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10(5), 202 (2024).</a:t>
            </a:r>
            <a:endParaRPr lang="en-US" sz="1400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7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magine 35"/>
          <p:cNvPicPr>
            <a:picLocks noChangeAspect="1"/>
          </p:cNvPicPr>
          <p:nvPr/>
        </p:nvPicPr>
        <p:blipFill rotWithShape="1">
          <a:blip r:embed="rId2"/>
          <a:srcRect l="-596" t="-260" r="596" b="2495"/>
          <a:stretch/>
        </p:blipFill>
        <p:spPr>
          <a:xfrm>
            <a:off x="6158871" y="3625004"/>
            <a:ext cx="4515006" cy="281015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084255" y="95400"/>
            <a:ext cx="5963492" cy="461665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err="1">
                <a:solidFill>
                  <a:srgbClr val="0000FF"/>
                </a:solidFill>
              </a:rPr>
              <a:t>Structure</a:t>
            </a:r>
            <a:r>
              <a:rPr lang="it-IT" sz="2400" dirty="0">
                <a:solidFill>
                  <a:srgbClr val="0000FF"/>
                </a:solidFill>
              </a:rPr>
              <a:t> model </a:t>
            </a:r>
            <a:r>
              <a:rPr lang="it-IT" sz="2400" dirty="0" err="1">
                <a:solidFill>
                  <a:srgbClr val="0000FF"/>
                </a:solidFill>
              </a:rPr>
              <a:t>calculations</a:t>
            </a:r>
            <a:r>
              <a:rPr lang="it-IT" sz="2400" dirty="0">
                <a:solidFill>
                  <a:srgbClr val="0000FF"/>
                </a:solidFill>
              </a:rPr>
              <a:t> for CE </a:t>
            </a:r>
            <a:r>
              <a:rPr lang="it-IT" sz="2400" dirty="0" err="1">
                <a:solidFill>
                  <a:srgbClr val="0000FF"/>
                </a:solidFill>
              </a:rPr>
              <a:t>transitions</a:t>
            </a:r>
            <a:endParaRPr lang="it-IT" sz="2400" dirty="0">
              <a:solidFill>
                <a:srgbClr val="0000FF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b="15893"/>
          <a:stretch/>
        </p:blipFill>
        <p:spPr>
          <a:xfrm>
            <a:off x="1017270" y="3653790"/>
            <a:ext cx="5004266" cy="316506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068" y="764230"/>
            <a:ext cx="3594219" cy="7783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grpSp>
        <p:nvGrpSpPr>
          <p:cNvPr id="23" name="Gruppo 22"/>
          <p:cNvGrpSpPr/>
          <p:nvPr/>
        </p:nvGrpSpPr>
        <p:grpSpPr>
          <a:xfrm>
            <a:off x="8061212" y="1850650"/>
            <a:ext cx="3928858" cy="1250459"/>
            <a:chOff x="3581400" y="1352550"/>
            <a:chExt cx="2898000" cy="865600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1400" y="1352550"/>
              <a:ext cx="2898000" cy="488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26799" y="1909950"/>
              <a:ext cx="1999349" cy="3082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8" name="Gruppo 17"/>
          <p:cNvGrpSpPr/>
          <p:nvPr/>
        </p:nvGrpSpPr>
        <p:grpSpPr>
          <a:xfrm>
            <a:off x="727829" y="775971"/>
            <a:ext cx="4957778" cy="2946399"/>
            <a:chOff x="11519" y="590550"/>
            <a:chExt cx="3341281" cy="1927339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5000" y="590550"/>
              <a:ext cx="3187800" cy="1627600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 rot="16200000">
              <a:off x="-388543" y="1241903"/>
              <a:ext cx="1084865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867" dirty="0">
                  <a:solidFill>
                    <a:srgbClr val="000000"/>
                  </a:solidFill>
                </a:rPr>
                <a:t>R</a:t>
              </a:r>
              <a:r>
                <a:rPr lang="it-IT" sz="1867" baseline="-25000" dirty="0">
                  <a:solidFill>
                    <a:srgbClr val="000000"/>
                  </a:solidFill>
                </a:rPr>
                <a:t>GT</a:t>
              </a:r>
              <a:r>
                <a:rPr lang="it-IT" sz="1867" dirty="0">
                  <a:solidFill>
                    <a:srgbClr val="000000"/>
                  </a:solidFill>
                </a:rPr>
                <a:t>- (MeV</a:t>
              </a:r>
              <a:r>
                <a:rPr lang="it-IT" sz="1867" baseline="30000" dirty="0">
                  <a:solidFill>
                    <a:srgbClr val="000000"/>
                  </a:solidFill>
                </a:rPr>
                <a:t>-1</a:t>
              </a:r>
              <a:r>
                <a:rPr lang="it-IT" sz="1867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1450898" y="2263973"/>
              <a:ext cx="69033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dirty="0">
                  <a:solidFill>
                    <a:srgbClr val="000000"/>
                  </a:solidFill>
                </a:rPr>
                <a:t>E (</a:t>
              </a:r>
              <a:r>
                <a:rPr lang="it-IT" sz="1600" dirty="0" err="1">
                  <a:solidFill>
                    <a:srgbClr val="000000"/>
                  </a:solidFill>
                </a:rPr>
                <a:t>MeV</a:t>
              </a:r>
              <a:r>
                <a:rPr lang="it-IT" sz="16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910684" y="2157740"/>
              <a:ext cx="209433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1377016" y="2151720"/>
              <a:ext cx="280365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1927683" y="2157740"/>
              <a:ext cx="280365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2475418" y="2157740"/>
              <a:ext cx="280365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dirty="0">
                  <a:solidFill>
                    <a:srgbClr val="000000"/>
                  </a:solidFill>
                </a:rPr>
                <a:t>20</a:t>
              </a:r>
            </a:p>
          </p:txBody>
        </p:sp>
      </p:grpSp>
      <p:sp>
        <p:nvSpPr>
          <p:cNvPr id="24" name="CasellaDiTesto 23"/>
          <p:cNvSpPr txBox="1"/>
          <p:nvPr/>
        </p:nvSpPr>
        <p:spPr>
          <a:xfrm>
            <a:off x="4522497" y="2313385"/>
            <a:ext cx="725391" cy="4205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133" b="1" dirty="0">
                <a:solidFill>
                  <a:srgbClr val="00B0F0"/>
                </a:solidFill>
              </a:rPr>
              <a:t>RPA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444127" y="3714750"/>
            <a:ext cx="1574470" cy="420564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133" b="1" dirty="0">
                <a:solidFill>
                  <a:srgbClr val="FF00FF"/>
                </a:solidFill>
              </a:rPr>
              <a:t>Shell Model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4073182" y="3352523"/>
            <a:ext cx="2813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 err="1">
                <a:solidFill>
                  <a:srgbClr val="C00000"/>
                </a:solidFill>
                <a:latin typeface="Arial" charset="0"/>
                <a:ea typeface="ＭＳ Ｐゴシック" charset="0"/>
              </a:rPr>
              <a:t>S.Shen</a:t>
            </a:r>
            <a:r>
              <a:rPr lang="it-IT" sz="1200" i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 et al. , PRC 99, 034322 (2019)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29210" y="6592570"/>
            <a:ext cx="3058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 err="1">
                <a:solidFill>
                  <a:srgbClr val="C00000"/>
                </a:solidFill>
                <a:latin typeface="Arial" charset="0"/>
                <a:ea typeface="ＭＳ Ｐゴシック" charset="0"/>
              </a:rPr>
              <a:t>L.Coraggio</a:t>
            </a:r>
            <a:r>
              <a:rPr lang="it-IT" sz="1200" i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 et al. , PRC 95, 064324 (2017)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5744170" y="6369457"/>
            <a:ext cx="3065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 err="1" smtClean="0">
                <a:solidFill>
                  <a:srgbClr val="C00000"/>
                </a:solidFill>
                <a:latin typeface="Arial" charset="0"/>
                <a:ea typeface="ＭＳ Ｐゴシック" charset="0"/>
              </a:rPr>
              <a:t>N.Shimizu</a:t>
            </a:r>
            <a:r>
              <a:rPr lang="it-IT" sz="1200" i="1" dirty="0" smtClean="0">
                <a:solidFill>
                  <a:srgbClr val="C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it-IT" sz="1200" i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et al. , </a:t>
            </a:r>
            <a:r>
              <a:rPr lang="en-US" sz="1200" i="1" dirty="0" smtClean="0">
                <a:solidFill>
                  <a:srgbClr val="C00000"/>
                </a:solidFill>
                <a:latin typeface="Arial" charset="0"/>
                <a:ea typeface="ＭＳ Ｐゴシック" charset="0"/>
              </a:rPr>
              <a:t>PRL </a:t>
            </a:r>
            <a:r>
              <a:rPr lang="en-US" sz="1200" i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120, 142502 (2018</a:t>
            </a:r>
            <a:r>
              <a:rPr lang="en-US" sz="1200" i="1" dirty="0" smtClean="0">
                <a:solidFill>
                  <a:srgbClr val="C00000"/>
                </a:solidFill>
                <a:latin typeface="Arial" charset="0"/>
                <a:ea typeface="ＭＳ Ｐゴシック" charset="0"/>
              </a:rPr>
              <a:t>)</a:t>
            </a:r>
            <a:endParaRPr lang="it-IT" sz="1200" i="1" dirty="0">
              <a:solidFill>
                <a:srgbClr val="C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8061832" y="3488960"/>
            <a:ext cx="1912638" cy="4205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133" b="1" dirty="0">
                <a:solidFill>
                  <a:srgbClr val="008000"/>
                </a:solidFill>
              </a:rPr>
              <a:t>M</a:t>
            </a:r>
            <a:r>
              <a:rPr lang="it-IT" sz="2133" b="1" baseline="-25000" dirty="0">
                <a:solidFill>
                  <a:srgbClr val="008000"/>
                </a:solidFill>
              </a:rPr>
              <a:t>0</a:t>
            </a:r>
            <a:r>
              <a:rPr lang="el-GR" sz="2133" b="1" baseline="-25000" dirty="0">
                <a:solidFill>
                  <a:srgbClr val="008000"/>
                </a:solidFill>
              </a:rPr>
              <a:t>νββ</a:t>
            </a:r>
            <a:r>
              <a:rPr lang="it-IT" sz="2133" b="1" baseline="-25000" dirty="0">
                <a:solidFill>
                  <a:srgbClr val="008000"/>
                </a:solidFill>
              </a:rPr>
              <a:t>  </a:t>
            </a:r>
            <a:r>
              <a:rPr lang="it-IT" sz="2133" b="1" dirty="0">
                <a:solidFill>
                  <a:srgbClr val="008000"/>
                </a:solidFill>
              </a:rPr>
              <a:t> </a:t>
            </a:r>
            <a:r>
              <a:rPr lang="it-IT" sz="1600" dirty="0">
                <a:solidFill>
                  <a:srgbClr val="008000"/>
                </a:solidFill>
              </a:rPr>
              <a:t>vs</a:t>
            </a:r>
            <a:r>
              <a:rPr lang="it-IT" sz="2133" b="1" dirty="0">
                <a:solidFill>
                  <a:srgbClr val="008000"/>
                </a:solidFill>
              </a:rPr>
              <a:t> M</a:t>
            </a:r>
            <a:r>
              <a:rPr lang="it-IT" sz="2133" b="1" baseline="-25000" dirty="0">
                <a:solidFill>
                  <a:srgbClr val="008000"/>
                </a:solidFill>
              </a:rPr>
              <a:t>DGT 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989900" y="960138"/>
            <a:ext cx="2233818" cy="40011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i="1" dirty="0" err="1" smtClean="0">
                <a:solidFill>
                  <a:schemeClr val="bg1"/>
                </a:solidFill>
              </a:rPr>
              <a:t>Gamow-Teller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(GT)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6436254" y="2318915"/>
            <a:ext cx="1332416" cy="40011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i="1" dirty="0">
                <a:solidFill>
                  <a:schemeClr val="bg1"/>
                </a:solidFill>
              </a:rPr>
              <a:t>Double GT</a:t>
            </a:r>
          </a:p>
        </p:txBody>
      </p:sp>
      <p:sp>
        <p:nvSpPr>
          <p:cNvPr id="3" name="Rettangolo 2"/>
          <p:cNvSpPr/>
          <p:nvPr/>
        </p:nvSpPr>
        <p:spPr bwMode="auto">
          <a:xfrm>
            <a:off x="8002978" y="1841193"/>
            <a:ext cx="3978449" cy="1422043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1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1799007" y="118902"/>
            <a:ext cx="255198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4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9154489" y="6570615"/>
            <a:ext cx="3008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YK </a:t>
            </a:r>
            <a:r>
              <a:rPr lang="it-IT" sz="1200" i="1" dirty="0" err="1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Wang</a:t>
            </a:r>
            <a:r>
              <a:rPr lang="it-IT" sz="1200" i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 </a:t>
            </a:r>
            <a:r>
              <a:rPr lang="it-IT" sz="1200" i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et al. , </a:t>
            </a:r>
            <a:r>
              <a:rPr lang="it-IT" sz="1200" i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PLB 855, 138796 </a:t>
            </a:r>
            <a:r>
              <a:rPr lang="it-IT" sz="1200" i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(2024</a:t>
            </a:r>
            <a:r>
              <a:rPr lang="it-IT" sz="1200" i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)</a:t>
            </a:r>
            <a:endParaRPr lang="it-IT" sz="1200" i="1" dirty="0">
              <a:solidFill>
                <a:schemeClr val="accent5">
                  <a:lumMod val="75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8343779" y="6535415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it-IT" sz="1400" dirty="0" smtClean="0">
                <a:solidFill>
                  <a:schemeClr val="accent5">
                    <a:lumMod val="75000"/>
                  </a:schemeClr>
                </a:solidFill>
              </a:rPr>
              <a:t>R-EDF</a:t>
            </a:r>
            <a:endParaRPr lang="it-IT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10248455" y="6057719"/>
            <a:ext cx="210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 smtClean="0">
                <a:solidFill>
                  <a:srgbClr val="00B0F0"/>
                </a:solidFill>
                <a:latin typeface="Arial" charset="0"/>
                <a:ea typeface="ＭＳ Ｐゴシック" charset="0"/>
              </a:rPr>
              <a:t>DGT: </a:t>
            </a:r>
            <a:r>
              <a:rPr lang="it-IT" sz="1200" i="1" dirty="0" err="1" smtClean="0">
                <a:solidFill>
                  <a:srgbClr val="00B0F0"/>
                </a:solidFill>
                <a:latin typeface="Arial" charset="0"/>
                <a:ea typeface="ＭＳ Ｐゴシック" charset="0"/>
              </a:rPr>
              <a:t>Kauppinen,Suhonen</a:t>
            </a:r>
            <a:r>
              <a:rPr lang="it-IT" sz="1200" i="1" dirty="0" smtClean="0">
                <a:solidFill>
                  <a:srgbClr val="00B0F0"/>
                </a:solidFill>
                <a:latin typeface="Arial" charset="0"/>
                <a:ea typeface="ＭＳ Ｐゴシック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i="1" dirty="0" smtClean="0">
                <a:solidFill>
                  <a:srgbClr val="00B0F0"/>
                </a:solidFill>
                <a:latin typeface="Arial" charset="0"/>
                <a:ea typeface="ＭＳ Ｐゴシック" charset="0"/>
              </a:rPr>
              <a:t>PRC </a:t>
            </a:r>
            <a:r>
              <a:rPr lang="it-IT" sz="1200" i="1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106, 064315 (</a:t>
            </a:r>
            <a:r>
              <a:rPr lang="it-IT" sz="1200" i="1" dirty="0" smtClean="0">
                <a:solidFill>
                  <a:srgbClr val="00B0F0"/>
                </a:solidFill>
                <a:latin typeface="Arial" charset="0"/>
                <a:ea typeface="ＭＳ Ｐゴシック" charset="0"/>
              </a:rPr>
              <a:t>2022)</a:t>
            </a:r>
            <a:endParaRPr lang="it-IT" sz="1200" i="1" dirty="0">
              <a:solidFill>
                <a:srgbClr val="00B0F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90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7808316" y="6232799"/>
            <a:ext cx="3861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err="1">
                <a:solidFill>
                  <a:srgbClr val="C00000"/>
                </a:solidFill>
                <a:ea typeface="ＭＳ Ｐゴシック" charset="0"/>
              </a:rPr>
              <a:t>Lenske</a:t>
            </a:r>
            <a:r>
              <a:rPr lang="it-IT" sz="1200" dirty="0">
                <a:solidFill>
                  <a:srgbClr val="C00000"/>
                </a:solidFill>
                <a:ea typeface="ＭＳ Ｐゴシック" charset="0"/>
              </a:rPr>
              <a:t>, </a:t>
            </a:r>
            <a:r>
              <a:rPr lang="it-IT" sz="1200" dirty="0" err="1" smtClean="0">
                <a:solidFill>
                  <a:srgbClr val="C00000"/>
                </a:solidFill>
                <a:ea typeface="ＭＳ Ｐゴシック" charset="0"/>
              </a:rPr>
              <a:t>Bellone,Colonna,Lay</a:t>
            </a:r>
            <a:r>
              <a:rPr lang="it-IT" sz="1200" dirty="0" smtClean="0">
                <a:solidFill>
                  <a:srgbClr val="C00000"/>
                </a:solidFill>
                <a:ea typeface="ＭＳ Ｐゴシック" charset="0"/>
              </a:rPr>
              <a:t>, PRC </a:t>
            </a:r>
            <a:r>
              <a:rPr lang="it-IT" sz="1200" dirty="0">
                <a:solidFill>
                  <a:srgbClr val="C00000"/>
                </a:solidFill>
                <a:ea typeface="ＭＳ Ｐゴシック" charset="0"/>
              </a:rPr>
              <a:t>98, 044620 (2018)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1" y="2509204"/>
            <a:ext cx="5428773" cy="7237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" name="CasellaDiTesto 23"/>
          <p:cNvSpPr txBox="1"/>
          <p:nvPr/>
        </p:nvSpPr>
        <p:spPr>
          <a:xfrm>
            <a:off x="812603" y="701358"/>
            <a:ext cx="9863598" cy="523220"/>
          </a:xfrm>
          <a:prstGeom prst="rect">
            <a:avLst/>
          </a:prstGeom>
          <a:solidFill>
            <a:srgbClr val="9999FF">
              <a:alpha val="20000"/>
            </a:srgbClr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0000FF"/>
                </a:solidFill>
                <a:latin typeface="Times New Roman" pitchFamily="18" charset="0"/>
              </a:rPr>
              <a:t>Cross </a:t>
            </a:r>
            <a:r>
              <a:rPr lang="it-IT" sz="2800" dirty="0" err="1">
                <a:solidFill>
                  <a:srgbClr val="0000FF"/>
                </a:solidFill>
                <a:latin typeface="Times New Roman" pitchFamily="18" charset="0"/>
              </a:rPr>
              <a:t>section</a:t>
            </a:r>
            <a:r>
              <a:rPr lang="it-IT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it-IT" sz="2800" dirty="0" err="1">
                <a:solidFill>
                  <a:srgbClr val="0000FF"/>
                </a:solidFill>
                <a:latin typeface="Times New Roman" pitchFamily="18" charset="0"/>
              </a:rPr>
              <a:t>factorization</a:t>
            </a:r>
            <a:r>
              <a:rPr lang="it-IT" sz="2800" dirty="0">
                <a:solidFill>
                  <a:srgbClr val="0000FF"/>
                </a:solidFill>
                <a:latin typeface="Times New Roman" pitchFamily="18" charset="0"/>
              </a:rPr>
              <a:t> at small </a:t>
            </a:r>
            <a:r>
              <a:rPr lang="it-IT" sz="2800" dirty="0" err="1">
                <a:solidFill>
                  <a:srgbClr val="0000FF"/>
                </a:solidFill>
                <a:latin typeface="Times New Roman" pitchFamily="18" charset="0"/>
              </a:rPr>
              <a:t>momentum</a:t>
            </a:r>
            <a:r>
              <a:rPr lang="it-IT" sz="2800" dirty="0">
                <a:solidFill>
                  <a:srgbClr val="0000FF"/>
                </a:solidFill>
                <a:latin typeface="Times New Roman" pitchFamily="18" charset="0"/>
              </a:rPr>
              <a:t> transfer: </a:t>
            </a:r>
            <a:r>
              <a:rPr lang="it-IT" sz="2800" dirty="0" err="1">
                <a:solidFill>
                  <a:srgbClr val="0000FF"/>
                </a:solidFill>
                <a:latin typeface="Times New Roman" pitchFamily="18" charset="0"/>
              </a:rPr>
              <a:t>heavy</a:t>
            </a:r>
            <a:r>
              <a:rPr lang="it-IT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it-IT" sz="2800" dirty="0" err="1">
                <a:solidFill>
                  <a:srgbClr val="0000FF"/>
                </a:solidFill>
                <a:latin typeface="Times New Roman" pitchFamily="18" charset="0"/>
              </a:rPr>
              <a:t>ions</a:t>
            </a:r>
            <a:endParaRPr lang="it-IT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" name="Freccia in giù 25"/>
          <p:cNvSpPr/>
          <p:nvPr/>
        </p:nvSpPr>
        <p:spPr>
          <a:xfrm>
            <a:off x="2743201" y="3389630"/>
            <a:ext cx="238873" cy="11938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600" b="1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3068103" y="3702575"/>
                <a:ext cx="29851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867" i="1" dirty="0" err="1">
                    <a:solidFill>
                      <a:srgbClr val="000000"/>
                    </a:solidFill>
                    <a:latin typeface="Times New Roman" pitchFamily="18" charset="0"/>
                  </a:rPr>
                  <a:t>Low</a:t>
                </a:r>
                <a:r>
                  <a:rPr lang="it-IT" sz="1867" i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it-IT" sz="1867" i="1" dirty="0" err="1">
                    <a:solidFill>
                      <a:srgbClr val="000000"/>
                    </a:solidFill>
                    <a:latin typeface="Times New Roman" pitchFamily="18" charset="0"/>
                  </a:rPr>
                  <a:t>momentum</a:t>
                </a:r>
                <a:r>
                  <a:rPr lang="it-IT" sz="1867" i="1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it-IT" sz="1867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transfer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sty m:val="p"/>
                      </m:rPr>
                      <a:rPr lang="el-GR" sz="2000" i="1" baseline="-25000">
                        <a:latin typeface="Cambria Math" panose="02040503050406030204" pitchFamily="18" charset="0"/>
                      </a:rPr>
                      <m:t>αβ</m:t>
                    </m:r>
                  </m:oMath>
                </a14:m>
                <a:r>
                  <a:rPr lang="it-IT" sz="1867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it-IT" sz="1867" i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103" y="3702575"/>
                <a:ext cx="2985113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429" t="-1515" b="-242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2192197" y="5689159"/>
            <a:ext cx="1402949" cy="37965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867" b="1" dirty="0" smtClean="0">
                <a:solidFill>
                  <a:srgbClr val="000000"/>
                </a:solidFill>
                <a:latin typeface="Times New Roman" pitchFamily="18" charset="0"/>
              </a:rPr>
              <a:t>DCE NMEs</a:t>
            </a:r>
            <a:endParaRPr lang="it-IT" sz="1867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6666606" y="1918574"/>
            <a:ext cx="4718460" cy="3892707"/>
            <a:chOff x="5846803" y="1918574"/>
            <a:chExt cx="4718460" cy="3892707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4401" y="3124201"/>
              <a:ext cx="2372407" cy="2419865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8138" y="3085327"/>
              <a:ext cx="2337125" cy="2588399"/>
            </a:xfrm>
            <a:prstGeom prst="rect">
              <a:avLst/>
            </a:prstGeom>
          </p:spPr>
        </p:pic>
        <p:sp>
          <p:nvSpPr>
            <p:cNvPr id="25" name="CasellaDiTesto 24"/>
            <p:cNvSpPr txBox="1"/>
            <p:nvPr/>
          </p:nvSpPr>
          <p:spPr>
            <a:xfrm>
              <a:off x="6359121" y="1918574"/>
              <a:ext cx="4161845" cy="6669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Trend of </a:t>
              </a:r>
              <a:r>
                <a:rPr lang="it-IT" sz="1867" b="1" dirty="0" err="1" smtClean="0">
                  <a:solidFill>
                    <a:srgbClr val="000000"/>
                  </a:solidFill>
                  <a:latin typeface="Times New Roman" pitchFamily="18" charset="0"/>
                </a:rPr>
                <a:t>distortion</a:t>
              </a:r>
              <a:r>
                <a:rPr lang="it-IT" sz="1867" b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it-IT" sz="1867" b="1" dirty="0" err="1" smtClean="0">
                  <a:solidFill>
                    <a:srgbClr val="000000"/>
                  </a:solidFill>
                  <a:latin typeface="Times New Roman" pitchFamily="18" charset="0"/>
                </a:rPr>
                <a:t>factor</a:t>
              </a:r>
              <a:r>
                <a:rPr lang="it-IT" sz="1867" b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for </a:t>
              </a:r>
              <a:r>
                <a:rPr lang="it-IT" sz="1867" dirty="0" err="1">
                  <a:solidFill>
                    <a:srgbClr val="000000"/>
                  </a:solidFill>
                  <a:latin typeface="Times New Roman" pitchFamily="18" charset="0"/>
                </a:rPr>
                <a:t>heavy</a:t>
              </a: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it-IT" sz="1867" dirty="0" err="1">
                  <a:solidFill>
                    <a:srgbClr val="000000"/>
                  </a:solidFill>
                  <a:latin typeface="Times New Roman" pitchFamily="18" charset="0"/>
                </a:rPr>
                <a:t>ions</a:t>
              </a:r>
              <a:endParaRPr lang="it-IT" sz="1867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867" dirty="0" smtClean="0">
                  <a:solidFill>
                    <a:srgbClr val="000000"/>
                  </a:solidFill>
                  <a:latin typeface="Times New Roman" pitchFamily="18" charset="0"/>
                </a:rPr>
                <a:t>(SCE - Black </a:t>
              </a: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Disk </a:t>
              </a:r>
              <a:r>
                <a:rPr lang="it-IT" sz="1867" dirty="0" err="1">
                  <a:solidFill>
                    <a:srgbClr val="000000"/>
                  </a:solidFill>
                  <a:latin typeface="Times New Roman" pitchFamily="18" charset="0"/>
                </a:rPr>
                <a:t>Approximation</a:t>
              </a: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) </a:t>
              </a:r>
            </a:p>
          </p:txBody>
        </p:sp>
        <p:grpSp>
          <p:nvGrpSpPr>
            <p:cNvPr id="32" name="Gruppo 31"/>
            <p:cNvGrpSpPr/>
            <p:nvPr/>
          </p:nvGrpSpPr>
          <p:grpSpPr>
            <a:xfrm>
              <a:off x="6502397" y="2754869"/>
              <a:ext cx="2727647" cy="2268957"/>
              <a:chOff x="4978396" y="4310617"/>
              <a:chExt cx="2727648" cy="2268953"/>
            </a:xfrm>
          </p:grpSpPr>
          <p:sp>
            <p:nvSpPr>
              <p:cNvPr id="17" name="CasellaDiTesto 16"/>
              <p:cNvSpPr txBox="1"/>
              <p:nvPr/>
            </p:nvSpPr>
            <p:spPr>
              <a:xfrm>
                <a:off x="4978396" y="4310617"/>
                <a:ext cx="1513557" cy="318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600" baseline="-25000" dirty="0">
                    <a:solidFill>
                      <a:srgbClr val="000000"/>
                    </a:solidFill>
                    <a:ea typeface="ＭＳ Ｐゴシック" charset="0"/>
                  </a:rPr>
                  <a:t>  </a:t>
                </a:r>
                <a:r>
                  <a:rPr lang="it-IT" sz="1467" dirty="0" err="1">
                    <a:solidFill>
                      <a:srgbClr val="000000"/>
                    </a:solidFill>
                    <a:ea typeface="ＭＳ Ｐゴシック" charset="0"/>
                  </a:rPr>
                  <a:t>T</a:t>
                </a:r>
                <a:r>
                  <a:rPr lang="it-IT" sz="1467" baseline="-25000" dirty="0" err="1">
                    <a:solidFill>
                      <a:srgbClr val="000000"/>
                    </a:solidFill>
                    <a:ea typeface="ＭＳ Ｐゴシック" charset="0"/>
                  </a:rPr>
                  <a:t>lab</a:t>
                </a:r>
                <a:r>
                  <a:rPr lang="it-IT" sz="1467" dirty="0">
                    <a:solidFill>
                      <a:srgbClr val="000000"/>
                    </a:solidFill>
                    <a:ea typeface="ＭＳ Ｐゴシック" charset="0"/>
                  </a:rPr>
                  <a:t> = 270 </a:t>
                </a:r>
                <a:r>
                  <a:rPr lang="it-IT" sz="1467" dirty="0" err="1">
                    <a:solidFill>
                      <a:srgbClr val="000000"/>
                    </a:solidFill>
                    <a:ea typeface="ＭＳ Ｐゴシック" charset="0"/>
                  </a:rPr>
                  <a:t>MeV</a:t>
                </a:r>
                <a:endParaRPr lang="it-IT" sz="1600" baseline="-25000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7213601" y="6179461"/>
                <a:ext cx="49244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2000" dirty="0" err="1">
                    <a:solidFill>
                      <a:srgbClr val="000000"/>
                    </a:solidFill>
                    <a:ea typeface="ＭＳ Ｐゴシック" charset="0"/>
                  </a:rPr>
                  <a:t>f</a:t>
                </a:r>
                <a:r>
                  <a:rPr lang="it-IT" sz="2000" baseline="-25000" dirty="0" err="1">
                    <a:solidFill>
                      <a:srgbClr val="000000"/>
                    </a:solidFill>
                    <a:ea typeface="ＭＳ Ｐゴシック" charset="0"/>
                  </a:rPr>
                  <a:t>BD</a:t>
                </a:r>
                <a:endParaRPr lang="it-IT" sz="2000" baseline="-25000" dirty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5751988" y="5189116"/>
                <a:ext cx="753540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400" b="1" dirty="0">
                    <a:solidFill>
                      <a:srgbClr val="0070C0"/>
                    </a:solidFill>
                    <a:latin typeface="Times New Roman" pitchFamily="18" charset="0"/>
                  </a:rPr>
                  <a:t>A</a:t>
                </a:r>
                <a:r>
                  <a:rPr lang="it-IT" sz="1400" b="1" baseline="-25000" dirty="0">
                    <a:solidFill>
                      <a:srgbClr val="0070C0"/>
                    </a:solidFill>
                    <a:latin typeface="Times New Roman" pitchFamily="18" charset="0"/>
                  </a:rPr>
                  <a:t>P</a:t>
                </a:r>
                <a:r>
                  <a:rPr lang="it-IT" sz="1400" b="1" dirty="0">
                    <a:solidFill>
                      <a:srgbClr val="0070C0"/>
                    </a:solidFill>
                    <a:latin typeface="Times New Roman" pitchFamily="18" charset="0"/>
                  </a:rPr>
                  <a:t> = 12</a:t>
                </a:r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6062535" y="5808241"/>
                <a:ext cx="409086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400" b="1" dirty="0">
                    <a:solidFill>
                      <a:srgbClr val="FF0000"/>
                    </a:solidFill>
                    <a:latin typeface="Times New Roman" pitchFamily="18" charset="0"/>
                  </a:rPr>
                  <a:t> 18</a:t>
                </a:r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>
                <a:off x="6062535" y="6271793"/>
                <a:ext cx="409086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t-IT" sz="1400" b="1" dirty="0">
                    <a:solidFill>
                      <a:srgbClr val="00B050"/>
                    </a:solidFill>
                    <a:latin typeface="Times New Roman" pitchFamily="18" charset="0"/>
                  </a:rPr>
                  <a:t> 28</a:t>
                </a:r>
              </a:p>
            </p:txBody>
          </p:sp>
        </p:grpSp>
        <p:sp>
          <p:nvSpPr>
            <p:cNvPr id="33" name="CasellaDiTesto 32"/>
            <p:cNvSpPr txBox="1"/>
            <p:nvPr/>
          </p:nvSpPr>
          <p:spPr>
            <a:xfrm>
              <a:off x="9652000" y="5441949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000" baseline="-25000" dirty="0">
                  <a:solidFill>
                    <a:srgbClr val="000000"/>
                  </a:solidFill>
                  <a:ea typeface="ＭＳ Ｐゴシック" charset="0"/>
                </a:rPr>
                <a:t>  </a:t>
              </a:r>
              <a:r>
                <a:rPr lang="it-IT" dirty="0" err="1">
                  <a:solidFill>
                    <a:srgbClr val="000000"/>
                  </a:solidFill>
                  <a:ea typeface="ＭＳ Ｐゴシック" charset="0"/>
                </a:rPr>
                <a:t>T</a:t>
              </a:r>
              <a:r>
                <a:rPr lang="it-IT" baseline="-25000" dirty="0" err="1">
                  <a:solidFill>
                    <a:srgbClr val="000000"/>
                  </a:solidFill>
                  <a:ea typeface="ＭＳ Ｐゴシック" charset="0"/>
                </a:rPr>
                <a:t>lab</a:t>
              </a:r>
              <a:endParaRPr lang="it-IT" sz="2000" baseline="-250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7765081" y="5461000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b="1" dirty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5846803" y="3225800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2000" dirty="0" err="1">
                  <a:solidFill>
                    <a:srgbClr val="000000"/>
                  </a:solidFill>
                  <a:ea typeface="ＭＳ Ｐゴシック" charset="0"/>
                </a:rPr>
                <a:t>f</a:t>
              </a:r>
              <a:r>
                <a:rPr lang="it-IT" sz="2000" baseline="-25000" dirty="0" err="1">
                  <a:solidFill>
                    <a:srgbClr val="000000"/>
                  </a:solidFill>
                  <a:ea typeface="ＭＳ Ｐゴシック" charset="0"/>
                </a:rPr>
                <a:t>BD</a:t>
              </a:r>
              <a:endParaRPr lang="it-IT" sz="2000" baseline="-250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8979691" y="2775387"/>
              <a:ext cx="777584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b="1" dirty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it-IT" sz="1467" b="1" baseline="-25000" dirty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it-IT" sz="1467" b="1" dirty="0">
                  <a:solidFill>
                    <a:srgbClr val="000000"/>
                  </a:solidFill>
                  <a:latin typeface="Times New Roman" pitchFamily="18" charset="0"/>
                </a:rPr>
                <a:t> = 40</a:t>
              </a: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5111079" y="5720795"/>
            <a:ext cx="196239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133" i="1" dirty="0" err="1">
                <a:solidFill>
                  <a:srgbClr val="7030A0"/>
                </a:solidFill>
                <a:latin typeface="Times New Roman" pitchFamily="18" charset="0"/>
              </a:rPr>
              <a:t>distortion</a:t>
            </a:r>
            <a:r>
              <a:rPr lang="it-IT" sz="2133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it-IT" sz="2133" i="1" dirty="0" err="1">
                <a:solidFill>
                  <a:srgbClr val="7030A0"/>
                </a:solidFill>
                <a:latin typeface="Times New Roman" pitchFamily="18" charset="0"/>
              </a:rPr>
              <a:t>factor</a:t>
            </a:r>
            <a:endParaRPr lang="it-IT" sz="2133" i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41" name="Gruppo 40"/>
          <p:cNvGrpSpPr/>
          <p:nvPr/>
        </p:nvGrpSpPr>
        <p:grpSpPr>
          <a:xfrm>
            <a:off x="3089899" y="6223000"/>
            <a:ext cx="4139572" cy="622299"/>
            <a:chOff x="1546849" y="6223000"/>
            <a:chExt cx="4139572" cy="622299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2821" y="6613035"/>
              <a:ext cx="4083600" cy="232264"/>
            </a:xfrm>
            <a:prstGeom prst="rect">
              <a:avLst/>
            </a:prstGeom>
          </p:spPr>
        </p:pic>
        <p:sp>
          <p:nvSpPr>
            <p:cNvPr id="9" name="CasellaDiTesto 8"/>
            <p:cNvSpPr txBox="1"/>
            <p:nvPr/>
          </p:nvSpPr>
          <p:spPr>
            <a:xfrm>
              <a:off x="1546849" y="6273800"/>
              <a:ext cx="19066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600" i="1" dirty="0">
                  <a:solidFill>
                    <a:srgbClr val="000000"/>
                  </a:solidFill>
                  <a:latin typeface="Times New Roman" pitchFamily="18" charset="0"/>
                </a:rPr>
                <a:t>(for light </a:t>
              </a:r>
              <a:r>
                <a:rPr lang="it-IT" sz="1600" i="1" dirty="0" err="1">
                  <a:solidFill>
                    <a:srgbClr val="000000"/>
                  </a:solidFill>
                  <a:latin typeface="Times New Roman" pitchFamily="18" charset="0"/>
                </a:rPr>
                <a:t>projectiles</a:t>
              </a:r>
              <a:r>
                <a:rPr lang="it-IT" sz="1600" i="1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3381709" y="6223000"/>
              <a:ext cx="1699503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867" dirty="0" err="1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r>
                <a:rPr lang="it-IT" sz="1867" baseline="-25000" dirty="0" err="1">
                  <a:solidFill>
                    <a:srgbClr val="000000"/>
                  </a:solidFill>
                  <a:latin typeface="Times New Roman" pitchFamily="18" charset="0"/>
                </a:rPr>
                <a:t>BD</a:t>
              </a: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 ~ </a:t>
              </a:r>
              <a:r>
                <a:rPr lang="it-IT" sz="1867" dirty="0" err="1">
                  <a:solidFill>
                    <a:srgbClr val="000000"/>
                  </a:solidFill>
                  <a:latin typeface="Times New Roman" pitchFamily="18" charset="0"/>
                </a:rPr>
                <a:t>exp</a:t>
              </a: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(-A</a:t>
              </a:r>
              <a:r>
                <a:rPr lang="it-IT" sz="1867" baseline="30000" dirty="0">
                  <a:solidFill>
                    <a:srgbClr val="000000"/>
                  </a:solidFill>
                  <a:latin typeface="Times New Roman" pitchFamily="18" charset="0"/>
                </a:rPr>
                <a:t>1/3</a:t>
              </a:r>
              <a:r>
                <a:rPr lang="it-IT" sz="1867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37" name="CasellaDiTesto 36"/>
          <p:cNvSpPr txBox="1"/>
          <p:nvPr/>
        </p:nvSpPr>
        <p:spPr>
          <a:xfrm>
            <a:off x="1630710" y="1880711"/>
            <a:ext cx="2581156" cy="461665"/>
          </a:xfrm>
          <a:prstGeom prst="rect">
            <a:avLst/>
          </a:prstGeom>
          <a:solidFill>
            <a:srgbClr val="FE6E83">
              <a:alpha val="40000"/>
            </a:srgbClr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err="1">
                <a:solidFill>
                  <a:srgbClr val="000000"/>
                </a:solidFill>
                <a:latin typeface="Times New Roman" pitchFamily="18" charset="0"/>
              </a:rPr>
              <a:t>Reaction</a:t>
            </a: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imes New Roman" pitchFamily="18" charset="0"/>
              </a:rPr>
              <a:t>amplitude</a:t>
            </a:r>
            <a:endParaRPr lang="it-IT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7991968" y="6482631"/>
            <a:ext cx="340990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67" dirty="0">
                <a:solidFill>
                  <a:srgbClr val="00B050"/>
                </a:solidFill>
                <a:latin typeface="Times New Roman" pitchFamily="18" charset="0"/>
              </a:rPr>
              <a:t>Bellone</a:t>
            </a:r>
            <a:r>
              <a:rPr lang="it-IT" sz="1467" i="1" dirty="0">
                <a:solidFill>
                  <a:srgbClr val="00B050"/>
                </a:solidFill>
                <a:latin typeface="Times New Roman" pitchFamily="18" charset="0"/>
              </a:rPr>
              <a:t> et al., </a:t>
            </a:r>
            <a:r>
              <a:rPr lang="it-IT" sz="1467" dirty="0" err="1">
                <a:solidFill>
                  <a:srgbClr val="00B050"/>
                </a:solidFill>
                <a:latin typeface="Times New Roman" pitchFamily="18" charset="0"/>
              </a:rPr>
              <a:t>J.Phys</a:t>
            </a:r>
            <a:r>
              <a:rPr lang="it-IT" sz="1467" dirty="0">
                <a:solidFill>
                  <a:srgbClr val="00B050"/>
                </a:solidFill>
                <a:latin typeface="Times New Roman" pitchFamily="18" charset="0"/>
              </a:rPr>
              <a:t>. 1056, 012004(2018)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243708" y="4856980"/>
                <a:ext cx="6457986" cy="4627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</a:rPr>
                      <m:t>σ</m:t>
                    </m:r>
                    <m:r>
                      <m:rPr>
                        <m:sty m:val="p"/>
                      </m:rPr>
                      <a:rPr lang="el-GR" sz="2000" i="1" baseline="-25000">
                        <a:latin typeface="Cambria Math" panose="02040503050406030204" pitchFamily="18" charset="0"/>
                      </a:rPr>
                      <m:t>αβ</m:t>
                    </m:r>
                    <m:sSubSup>
                      <m:sSubSup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m:rPr>
                            <m:sty m:val="p"/>
                          </m:rPr>
                          <a:rPr lang="el-GR" sz="2000" i="1" baseline="-25000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m:rPr>
                            <m:sty m:val="p"/>
                          </m:rPr>
                          <a:rPr lang="el-GR" sz="2000" i="1" baseline="-25000" smtClean="0">
                            <a:latin typeface="Cambria Math" panose="02040503050406030204" pitchFamily="18" charset="0"/>
                          </a:rPr>
                          <m:t>β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)=|</m:t>
                        </m:r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𝑇𝑎𝑟𝑔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𝐵𝑇𝐷</m:t>
                        </m:r>
                      </m:sup>
                    </m:sSub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it-IT" sz="2000" b="0" i="1" baseline="30000" smtClean="0">
                        <a:latin typeface="Cambria Math" panose="02040503050406030204" pitchFamily="18" charset="0"/>
                      </a:rPr>
                      <m:t>2</m:t>
                    </m:r>
                    <m:sSubSup>
                      <m:sSub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m:rPr>
                                <m:sty m:val="p"/>
                              </m:rPr>
                              <a:rPr lang="el-GR" sz="2000" i="1" baseline="-25000">
                                <a:latin typeface="Cambria Math" panose="02040503050406030204" pitchFamily="18" charset="0"/>
                              </a:rPr>
                              <m:t>αβ</m:t>
                            </m:r>
                          </m:e>
                        </m:d>
                        <m:r>
                          <a:rPr lang="it-IT" sz="2000" b="0" i="1" baseline="-2500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𝑃𝑟𝑜𝑗</m:t>
                        </m:r>
                      </m:sub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𝐵𝑇𝐷</m:t>
                        </m:r>
                      </m:sup>
                    </m:sSubSup>
                    <m:r>
                      <a:rPr lang="it-IT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it-IT" sz="2000" i="1" baseline="30000">
                        <a:latin typeface="Cambria Math" panose="02040503050406030204" pitchFamily="18" charset="0"/>
                      </a:rPr>
                      <m:t>2</m:t>
                    </m:r>
                    <m:sSubSup>
                      <m:sSubSup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m:rPr>
                                <m:sty m:val="p"/>
                              </m:rPr>
                              <a:rPr lang="el-GR" sz="2000" i="1" baseline="-25000">
                                <a:latin typeface="Cambria Math" panose="02040503050406030204" pitchFamily="18" charset="0"/>
                              </a:rPr>
                              <m:t>αβ</m:t>
                            </m:r>
                          </m:e>
                        </m:d>
                        <m:r>
                          <a:rPr lang="it-IT" sz="2000" b="0" i="1" baseline="-250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sz="2000" b="0" i="1" baseline="-250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/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𝐷𝑆𝐶𝐸</m:t>
                        </m:r>
                      </m:sup>
                    </m:sSub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it-IT" sz="2000" b="0" i="1" baseline="30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it-IT" sz="2000" dirty="0" smtClean="0"/>
                  <a:t>(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sty m:val="p"/>
                      </m:rPr>
                      <a:rPr lang="el-GR" sz="2000" i="1" baseline="-25000">
                        <a:latin typeface="Cambria Math" panose="02040503050406030204" pitchFamily="18" charset="0"/>
                      </a:rPr>
                      <m:t>αβ</m:t>
                    </m:r>
                  </m:oMath>
                </a14:m>
                <a:r>
                  <a:rPr lang="it-IT" sz="2000" dirty="0" smtClean="0"/>
                  <a:t>) </a:t>
                </a:r>
                <a:r>
                  <a:rPr lang="it-IT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it-IT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endParaRPr lang="it-IT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08" y="4856980"/>
                <a:ext cx="6457986" cy="462755"/>
              </a:xfrm>
              <a:prstGeom prst="rect">
                <a:avLst/>
              </a:prstGeom>
              <a:blipFill rotWithShape="0">
                <a:blip r:embed="rId7"/>
                <a:stretch>
                  <a:fillRect t="-1282" b="-1282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e 20"/>
          <p:cNvSpPr/>
          <p:nvPr/>
        </p:nvSpPr>
        <p:spPr>
          <a:xfrm>
            <a:off x="6090610" y="4867772"/>
            <a:ext cx="492369" cy="51435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000">
              <a:solidFill>
                <a:srgbClr val="FFFFFF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5895538" y="5420323"/>
            <a:ext cx="326904" cy="39452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H="1">
            <a:off x="2936886" y="5352827"/>
            <a:ext cx="222521" cy="27809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11792507" y="6527092"/>
            <a:ext cx="26321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874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0172" y="1656874"/>
            <a:ext cx="1014495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it-IT" sz="2400" dirty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Introduction</a:t>
            </a:r>
            <a:r>
              <a:rPr lang="it-IT" sz="2400" dirty="0" smtClean="0">
                <a:solidFill>
                  <a:srgbClr val="2D2DB9"/>
                </a:solidFill>
              </a:rPr>
              <a:t> on </a:t>
            </a:r>
            <a:r>
              <a:rPr lang="it-IT" sz="2400" dirty="0" err="1" smtClean="0">
                <a:solidFill>
                  <a:srgbClr val="2D2DB9"/>
                </a:solidFill>
              </a:rPr>
              <a:t>charge-exchange</a:t>
            </a:r>
            <a:r>
              <a:rPr lang="it-IT" sz="2400" dirty="0" smtClean="0">
                <a:solidFill>
                  <a:srgbClr val="2D2DB9"/>
                </a:solidFill>
              </a:rPr>
              <a:t> (</a:t>
            </a:r>
            <a:r>
              <a:rPr lang="it-IT" sz="2400" b="1" dirty="0" smtClean="0">
                <a:solidFill>
                  <a:srgbClr val="2D2DB9"/>
                </a:solidFill>
              </a:rPr>
              <a:t>CE</a:t>
            </a:r>
            <a:r>
              <a:rPr lang="it-IT" sz="2400" dirty="0" smtClean="0">
                <a:solidFill>
                  <a:srgbClr val="2D2DB9"/>
                </a:solidFill>
              </a:rPr>
              <a:t>) </a:t>
            </a:r>
            <a:r>
              <a:rPr lang="it-IT" sz="2400" dirty="0" err="1" smtClean="0">
                <a:solidFill>
                  <a:srgbClr val="2D2DB9"/>
                </a:solidFill>
              </a:rPr>
              <a:t>transitions</a:t>
            </a:r>
            <a:r>
              <a:rPr lang="it-IT" sz="2400" dirty="0" smtClean="0">
                <a:solidFill>
                  <a:srgbClr val="2D2DB9"/>
                </a:solidFill>
              </a:rPr>
              <a:t>: strong and </a:t>
            </a:r>
            <a:r>
              <a:rPr lang="it-IT" sz="2400" dirty="0" err="1" smtClean="0">
                <a:solidFill>
                  <a:srgbClr val="2D2DB9"/>
                </a:solidFill>
              </a:rPr>
              <a:t>weak</a:t>
            </a:r>
            <a:r>
              <a:rPr lang="it-IT" sz="2400" dirty="0" smtClean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processes</a:t>
            </a:r>
            <a:r>
              <a:rPr lang="it-IT" sz="2400" dirty="0" smtClean="0">
                <a:solidFill>
                  <a:srgbClr val="2D2DB9"/>
                </a:solidFill>
              </a:rPr>
              <a:t> </a:t>
            </a:r>
            <a:br>
              <a:rPr lang="it-IT" sz="2400" dirty="0" smtClean="0">
                <a:solidFill>
                  <a:srgbClr val="2D2DB9"/>
                </a:solidFill>
              </a:rPr>
            </a:br>
            <a:r>
              <a:rPr lang="it-IT" sz="2400" dirty="0" smtClean="0">
                <a:solidFill>
                  <a:srgbClr val="2D2DB9"/>
                </a:solidFill>
              </a:rPr>
              <a:t/>
            </a:r>
            <a:br>
              <a:rPr lang="it-IT" sz="2400" dirty="0" smtClean="0">
                <a:solidFill>
                  <a:srgbClr val="2D2DB9"/>
                </a:solidFill>
              </a:rPr>
            </a:br>
            <a:endParaRPr lang="it-IT" sz="2400" dirty="0">
              <a:solidFill>
                <a:srgbClr val="2D2DB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it-IT" sz="2400" dirty="0" smtClean="0">
                <a:solidFill>
                  <a:srgbClr val="2D2DB9"/>
                </a:solidFill>
              </a:rPr>
              <a:t> Modeling </a:t>
            </a:r>
            <a:r>
              <a:rPr lang="it-IT" sz="2400" b="1" dirty="0" err="1">
                <a:solidFill>
                  <a:srgbClr val="2D2DB9"/>
                </a:solidFill>
              </a:rPr>
              <a:t>Heavy</a:t>
            </a:r>
            <a:r>
              <a:rPr lang="it-IT" sz="2400" b="1" dirty="0">
                <a:solidFill>
                  <a:srgbClr val="2D2DB9"/>
                </a:solidFill>
              </a:rPr>
              <a:t> </a:t>
            </a:r>
            <a:r>
              <a:rPr lang="it-IT" sz="2400" b="1" dirty="0" err="1">
                <a:solidFill>
                  <a:srgbClr val="2D2DB9"/>
                </a:solidFill>
              </a:rPr>
              <a:t>Ion</a:t>
            </a:r>
            <a:r>
              <a:rPr lang="it-IT" sz="2400" b="1" dirty="0">
                <a:solidFill>
                  <a:srgbClr val="2D2DB9"/>
                </a:solidFill>
              </a:rPr>
              <a:t> </a:t>
            </a:r>
            <a:r>
              <a:rPr lang="it-IT" sz="2400" b="1" dirty="0" smtClean="0">
                <a:solidFill>
                  <a:srgbClr val="2D2DB9"/>
                </a:solidFill>
              </a:rPr>
              <a:t>Double CE</a:t>
            </a:r>
            <a:r>
              <a:rPr lang="it-IT" sz="2400" dirty="0" smtClean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reactions</a:t>
            </a:r>
            <a:r>
              <a:rPr lang="it-IT" sz="2400" dirty="0" smtClean="0">
                <a:solidFill>
                  <a:srgbClr val="2D2DB9"/>
                </a:solidFill>
              </a:rPr>
              <a:t> (two-step </a:t>
            </a:r>
            <a:r>
              <a:rPr lang="it-IT" sz="2400" dirty="0" err="1" smtClean="0">
                <a:solidFill>
                  <a:srgbClr val="2D2DB9"/>
                </a:solidFill>
              </a:rPr>
              <a:t>process</a:t>
            </a:r>
            <a:r>
              <a:rPr lang="it-IT" sz="2400" dirty="0" smtClean="0">
                <a:solidFill>
                  <a:srgbClr val="2D2DB9"/>
                </a:solidFill>
              </a:rPr>
              <a:t>):</a:t>
            </a:r>
            <a:endParaRPr lang="it-IT" sz="2400" dirty="0">
              <a:solidFill>
                <a:srgbClr val="2D2DB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2D2DB9"/>
                </a:solidFill>
              </a:rPr>
              <a:t>    </a:t>
            </a:r>
            <a:r>
              <a:rPr lang="it-IT" sz="2400" dirty="0" err="1" smtClean="0">
                <a:solidFill>
                  <a:srgbClr val="2D2DB9"/>
                </a:solidFill>
              </a:rPr>
              <a:t>formalism</a:t>
            </a:r>
            <a:r>
              <a:rPr lang="it-IT" sz="2400" dirty="0" smtClean="0">
                <a:solidFill>
                  <a:srgbClr val="2D2DB9"/>
                </a:solidFill>
              </a:rPr>
              <a:t>, connection to </a:t>
            </a:r>
            <a:r>
              <a:rPr lang="it-IT" sz="2400" dirty="0" err="1" smtClean="0">
                <a:solidFill>
                  <a:srgbClr val="2D2DB9"/>
                </a:solidFill>
              </a:rPr>
              <a:t>nuclear</a:t>
            </a:r>
            <a:r>
              <a:rPr lang="it-IT" sz="2400" dirty="0" smtClean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structure</a:t>
            </a:r>
            <a:r>
              <a:rPr lang="it-IT" sz="2400" dirty="0" smtClean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elements</a:t>
            </a:r>
            <a:r>
              <a:rPr lang="it-IT" sz="2400" dirty="0" smtClean="0">
                <a:solidFill>
                  <a:srgbClr val="2D2DB9"/>
                </a:solidFill>
              </a:rPr>
              <a:t> (2BTD),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2D2DB9"/>
                </a:solidFill>
              </a:rPr>
              <a:t> </a:t>
            </a:r>
            <a:r>
              <a:rPr lang="it-IT" sz="2400" dirty="0" smtClean="0">
                <a:solidFill>
                  <a:srgbClr val="2D2DB9"/>
                </a:solidFill>
              </a:rPr>
              <a:t>   and </a:t>
            </a:r>
            <a:r>
              <a:rPr lang="it-IT" sz="2400" dirty="0" err="1" smtClean="0">
                <a:solidFill>
                  <a:srgbClr val="2D2DB9"/>
                </a:solidFill>
              </a:rPr>
              <a:t>possible</a:t>
            </a:r>
            <a:r>
              <a:rPr lang="it-IT" sz="2400" dirty="0" smtClean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analogies</a:t>
            </a:r>
            <a:r>
              <a:rPr lang="it-IT" sz="2400" dirty="0" smtClean="0">
                <a:solidFill>
                  <a:srgbClr val="2D2DB9"/>
                </a:solidFill>
              </a:rPr>
              <a:t> with double-beta </a:t>
            </a:r>
            <a:r>
              <a:rPr lang="it-IT" sz="2400" dirty="0" err="1" smtClean="0">
                <a:solidFill>
                  <a:srgbClr val="2D2DB9"/>
                </a:solidFill>
              </a:rPr>
              <a:t>decay</a:t>
            </a:r>
            <a:endParaRPr lang="it-IT" sz="2400" dirty="0">
              <a:solidFill>
                <a:srgbClr val="2D2DB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2D2DB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2D2DB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it-IT" sz="2400" dirty="0">
                <a:solidFill>
                  <a:srgbClr val="2D2DB9"/>
                </a:solidFill>
              </a:rPr>
              <a:t> </a:t>
            </a:r>
            <a:r>
              <a:rPr lang="it-IT" sz="2400" b="1" dirty="0">
                <a:solidFill>
                  <a:srgbClr val="2D2DB9"/>
                </a:solidFill>
              </a:rPr>
              <a:t>DCE</a:t>
            </a:r>
            <a:r>
              <a:rPr lang="it-IT" sz="2400" dirty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reaction</a:t>
            </a:r>
            <a:r>
              <a:rPr lang="it-IT" sz="2400" dirty="0" smtClean="0">
                <a:solidFill>
                  <a:srgbClr val="2D2DB9"/>
                </a:solidFill>
              </a:rPr>
              <a:t> cross </a:t>
            </a:r>
            <a:r>
              <a:rPr lang="it-IT" sz="2400" dirty="0" err="1">
                <a:solidFill>
                  <a:srgbClr val="2D2DB9"/>
                </a:solidFill>
              </a:rPr>
              <a:t>section</a:t>
            </a:r>
            <a:r>
              <a:rPr lang="it-IT" sz="2400" dirty="0">
                <a:solidFill>
                  <a:srgbClr val="2D2DB9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2D2DB9"/>
                </a:solidFill>
              </a:rPr>
              <a:t/>
            </a:r>
            <a:br>
              <a:rPr lang="it-IT" sz="2400" dirty="0">
                <a:solidFill>
                  <a:srgbClr val="2D2DB9"/>
                </a:solidFill>
              </a:rPr>
            </a:br>
            <a:endParaRPr lang="it-IT" sz="2400" dirty="0">
              <a:solidFill>
                <a:srgbClr val="2D2DB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it-IT" sz="2400" dirty="0">
                <a:solidFill>
                  <a:srgbClr val="2D2DB9"/>
                </a:solidFill>
              </a:rPr>
              <a:t> </a:t>
            </a:r>
            <a:r>
              <a:rPr lang="it-IT" sz="2400" dirty="0" err="1" smtClean="0">
                <a:solidFill>
                  <a:srgbClr val="2D2DB9"/>
                </a:solidFill>
              </a:rPr>
              <a:t>Summary</a:t>
            </a:r>
            <a:r>
              <a:rPr lang="it-IT" sz="2400" dirty="0" smtClean="0">
                <a:solidFill>
                  <a:srgbClr val="2D2DB9"/>
                </a:solidFill>
              </a:rPr>
              <a:t> and </a:t>
            </a:r>
            <a:r>
              <a:rPr lang="it-IT" sz="2400" dirty="0" err="1" smtClean="0">
                <a:solidFill>
                  <a:srgbClr val="2D2DB9"/>
                </a:solidFill>
              </a:rPr>
              <a:t>perspectives</a:t>
            </a:r>
            <a:endParaRPr lang="it-IT" sz="2400" dirty="0">
              <a:solidFill>
                <a:srgbClr val="2D2DB9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90207" y="787400"/>
            <a:ext cx="1808507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FF0000"/>
                </a:solidFill>
              </a:rPr>
              <a:t>   </a:t>
            </a:r>
            <a:r>
              <a:rPr lang="it-IT" sz="2800" dirty="0" err="1">
                <a:solidFill>
                  <a:srgbClr val="FF0000"/>
                </a:solidFill>
              </a:rPr>
              <a:t>Outline</a:t>
            </a:r>
            <a:r>
              <a:rPr lang="it-IT" sz="2800" dirty="0">
                <a:solidFill>
                  <a:srgbClr val="FF0000"/>
                </a:solidFill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36814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8603" y="48080"/>
            <a:ext cx="7943858" cy="47303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80990" indent="-38099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sz="2133" b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Nuclear</a:t>
            </a:r>
            <a:r>
              <a:rPr lang="it-IT" sz="2133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it-IT" sz="2133" b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charge-exchange</a:t>
            </a:r>
            <a:r>
              <a:rPr lang="it-IT" sz="2133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(CE) </a:t>
            </a:r>
            <a:r>
              <a:rPr lang="it-IT" sz="2133" b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transitions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- </a:t>
            </a:r>
            <a:r>
              <a:rPr lang="it-IT" sz="1867" dirty="0" err="1">
                <a:solidFill>
                  <a:srgbClr val="FF0000"/>
                </a:solidFill>
              </a:rPr>
              <a:t>Collective</a:t>
            </a:r>
            <a:r>
              <a:rPr lang="it-IT" sz="1867" dirty="0">
                <a:solidFill>
                  <a:srgbClr val="FF0000"/>
                </a:solidFill>
              </a:rPr>
              <a:t> </a:t>
            </a:r>
            <a:r>
              <a:rPr lang="it-IT" sz="1867" dirty="0" err="1">
                <a:solidFill>
                  <a:srgbClr val="FF0000"/>
                </a:solidFill>
              </a:rPr>
              <a:t>nuclear</a:t>
            </a:r>
            <a:r>
              <a:rPr lang="it-IT" sz="1867" dirty="0">
                <a:solidFill>
                  <a:srgbClr val="FF0000"/>
                </a:solidFill>
              </a:rPr>
              <a:t> </a:t>
            </a:r>
            <a:r>
              <a:rPr lang="it-IT" sz="1867" dirty="0" err="1">
                <a:solidFill>
                  <a:srgbClr val="FF0000"/>
                </a:solidFill>
              </a:rPr>
              <a:t>excitations</a:t>
            </a:r>
            <a:r>
              <a:rPr lang="it-IT" sz="1867" dirty="0">
                <a:solidFill>
                  <a:srgbClr val="FF0000"/>
                </a:solidFill>
              </a:rPr>
              <a:t> 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induced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by </a:t>
            </a:r>
            <a:r>
              <a:rPr lang="it-IT" sz="1867" dirty="0">
                <a:solidFill>
                  <a:srgbClr val="FF0000"/>
                </a:solidFill>
              </a:rPr>
              <a:t>strong </a:t>
            </a:r>
            <a:r>
              <a:rPr lang="it-IT" sz="1867" dirty="0" err="1">
                <a:solidFill>
                  <a:srgbClr val="FF0000"/>
                </a:solidFill>
              </a:rPr>
              <a:t>interaction</a:t>
            </a:r>
            <a:endParaRPr lang="it-IT" sz="1867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(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Isobaric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Analog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Resonance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,  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Gamow-Teller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Resonance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)</a:t>
            </a:r>
          </a:p>
          <a:p>
            <a:pPr marL="380990" indent="-38099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it-IT" sz="1867" i="1" dirty="0" err="1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Isospin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and spin-</a:t>
            </a:r>
            <a:r>
              <a:rPr lang="it-IT" sz="1867" i="1" dirty="0" err="1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isospin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it-IT" sz="1867" i="1" dirty="0" err="1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terms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in the </a:t>
            </a:r>
            <a:r>
              <a:rPr lang="it-IT" sz="1867" i="1" dirty="0" err="1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effective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it-IT" sz="1867" i="1" dirty="0" err="1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nucleon-nucleon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it-IT" sz="1867" i="1" dirty="0" err="1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interaction</a:t>
            </a:r>
            <a:r>
              <a:rPr lang="it-IT" sz="1867" i="1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in the medium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. </a:t>
            </a: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- </a:t>
            </a:r>
            <a:r>
              <a:rPr lang="it-IT" sz="1867" dirty="0" err="1">
                <a:solidFill>
                  <a:srgbClr val="3333CC"/>
                </a:solidFill>
              </a:rPr>
              <a:t>Spontaneous</a:t>
            </a:r>
            <a:r>
              <a:rPr lang="it-IT" sz="1867" dirty="0">
                <a:solidFill>
                  <a:srgbClr val="3333CC"/>
                </a:solidFill>
              </a:rPr>
              <a:t> </a:t>
            </a:r>
            <a:r>
              <a:rPr lang="it-IT" sz="1867" dirty="0" err="1">
                <a:solidFill>
                  <a:srgbClr val="3333CC"/>
                </a:solidFill>
              </a:rPr>
              <a:t>processes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induced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by </a:t>
            </a:r>
            <a:r>
              <a:rPr lang="it-IT" sz="1867" dirty="0" err="1">
                <a:solidFill>
                  <a:srgbClr val="3333CC"/>
                </a:solidFill>
              </a:rPr>
              <a:t>weak</a:t>
            </a:r>
            <a:r>
              <a:rPr lang="it-IT" sz="1867" dirty="0">
                <a:solidFill>
                  <a:srgbClr val="3333CC"/>
                </a:solidFill>
              </a:rPr>
              <a:t> </a:t>
            </a:r>
            <a:r>
              <a:rPr lang="it-IT" sz="1867" dirty="0" err="1">
                <a:solidFill>
                  <a:srgbClr val="3333CC"/>
                </a:solidFill>
              </a:rPr>
              <a:t>interactions</a:t>
            </a:r>
            <a:r>
              <a:rPr lang="it-IT" sz="1867" dirty="0">
                <a:solidFill>
                  <a:srgbClr val="3333CC"/>
                </a:solidFill>
              </a:rPr>
              <a:t> 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(</a:t>
            </a:r>
            <a:r>
              <a:rPr lang="el-GR" sz="1867" dirty="0">
                <a:solidFill>
                  <a:srgbClr val="3333CC"/>
                </a:solidFill>
              </a:rPr>
              <a:t>β</a:t>
            </a:r>
            <a:r>
              <a:rPr lang="it-IT" sz="1867" dirty="0">
                <a:solidFill>
                  <a:srgbClr val="3333CC"/>
                </a:solidFill>
              </a:rPr>
              <a:t> and double-</a:t>
            </a:r>
            <a:r>
              <a:rPr lang="el-GR" sz="1867" dirty="0">
                <a:solidFill>
                  <a:srgbClr val="3333CC"/>
                </a:solidFill>
              </a:rPr>
              <a:t>β</a:t>
            </a:r>
            <a:r>
              <a:rPr lang="it-IT" sz="1867" dirty="0">
                <a:solidFill>
                  <a:srgbClr val="3333CC"/>
                </a:solidFill>
              </a:rPr>
              <a:t> </a:t>
            </a:r>
            <a:r>
              <a:rPr lang="it-IT" sz="1867" dirty="0" err="1">
                <a:solidFill>
                  <a:srgbClr val="3333CC"/>
                </a:solidFill>
              </a:rPr>
              <a:t>decays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  )  </a:t>
            </a:r>
          </a:p>
          <a:p>
            <a:pPr marL="380990" indent="-38099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it-IT" sz="1867" i="1" dirty="0" err="1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Astrophysical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it-IT" sz="1867" i="1" dirty="0" err="1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processes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, </a:t>
            </a:r>
            <a:r>
              <a:rPr lang="it-IT" sz="1867" i="1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neutrinoless  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double-</a:t>
            </a:r>
            <a:r>
              <a:rPr lang="el-GR" sz="1867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β</a:t>
            </a:r>
            <a:r>
              <a:rPr lang="it-IT" sz="1867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it-IT" sz="1867" i="1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decay</a:t>
            </a:r>
            <a:r>
              <a:rPr lang="it-IT" sz="1867" i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(</a:t>
            </a:r>
            <a:r>
              <a:rPr lang="it-IT" sz="1867" b="1" dirty="0">
                <a:solidFill>
                  <a:srgbClr val="FF00FF"/>
                </a:solidFill>
              </a:rPr>
              <a:t>0</a:t>
            </a:r>
            <a:r>
              <a:rPr lang="el-GR" sz="1867" b="1" dirty="0" smtClean="0">
                <a:solidFill>
                  <a:srgbClr val="FF00FF"/>
                </a:solidFill>
              </a:rPr>
              <a:t>νββ</a:t>
            </a:r>
            <a:r>
              <a:rPr lang="it-IT" sz="1867" dirty="0" smtClean="0"/>
              <a:t>)</a:t>
            </a:r>
            <a:r>
              <a:rPr lang="it-IT" sz="1867" dirty="0" smtClean="0">
                <a:sym typeface="Wingdings" panose="05000000000000000000" pitchFamily="2" charset="2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              </a:t>
            </a:r>
            <a:r>
              <a:rPr lang="it-IT" sz="1867" dirty="0" err="1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nuclear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it-IT" sz="1867" dirty="0" err="1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structure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it-IT" sz="1867" dirty="0" err="1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inputs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 (</a:t>
            </a:r>
            <a:r>
              <a:rPr lang="it-IT" sz="1867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Nuclear</a:t>
            </a:r>
            <a:r>
              <a:rPr lang="it-IT" sz="1867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Matrix </a:t>
            </a:r>
            <a:r>
              <a:rPr lang="it-IT" sz="1867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Elements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  <a:sym typeface="Wingdings" panose="05000000000000000000" pitchFamily="2" charset="2"/>
              </a:rPr>
              <a:t>)</a:t>
            </a: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  <a:sym typeface="Wingdings" panose="05000000000000000000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l="5265" t="63099" r="52555" b="12573"/>
          <a:stretch/>
        </p:blipFill>
        <p:spPr>
          <a:xfrm>
            <a:off x="3990967" y="5303340"/>
            <a:ext cx="4126524" cy="16256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428875" y="5818426"/>
            <a:ext cx="2274982" cy="830997"/>
          </a:xfrm>
          <a:prstGeom prst="rect">
            <a:avLst/>
          </a:prstGeom>
          <a:solidFill>
            <a:srgbClr val="FFF3FF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FF00FF"/>
                </a:solidFill>
              </a:rPr>
              <a:t>New </a:t>
            </a:r>
            <a:r>
              <a:rPr lang="it-IT" sz="1600" dirty="0" err="1">
                <a:solidFill>
                  <a:srgbClr val="FF00FF"/>
                </a:solidFill>
              </a:rPr>
              <a:t>process</a:t>
            </a:r>
            <a:r>
              <a:rPr lang="it-IT" sz="1600" dirty="0">
                <a:solidFill>
                  <a:srgbClr val="FF00FF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FF00FF"/>
                </a:solidFill>
              </a:rPr>
              <a:t>2</a:t>
            </a:r>
            <a:r>
              <a:rPr lang="it-IT" sz="1600" baseline="30000" dirty="0">
                <a:solidFill>
                  <a:srgbClr val="FF00FF"/>
                </a:solidFill>
              </a:rPr>
              <a:t>nd</a:t>
            </a:r>
            <a:r>
              <a:rPr lang="it-IT" sz="1600" dirty="0">
                <a:solidFill>
                  <a:srgbClr val="FF00FF"/>
                </a:solidFill>
              </a:rPr>
              <a:t> </a:t>
            </a:r>
            <a:r>
              <a:rPr lang="it-IT" sz="1600" dirty="0" err="1">
                <a:solidFill>
                  <a:srgbClr val="FF00FF"/>
                </a:solidFill>
              </a:rPr>
              <a:t>order</a:t>
            </a:r>
            <a:r>
              <a:rPr lang="it-IT" sz="1600" dirty="0">
                <a:solidFill>
                  <a:srgbClr val="FF00FF"/>
                </a:solidFill>
              </a:rPr>
              <a:t> + </a:t>
            </a:r>
            <a:r>
              <a:rPr lang="it-IT" sz="1600" dirty="0" err="1">
                <a:solidFill>
                  <a:srgbClr val="FF00FF"/>
                </a:solidFill>
              </a:rPr>
              <a:t>correlations</a:t>
            </a:r>
            <a:endParaRPr lang="it-IT" sz="1600" dirty="0">
              <a:solidFill>
                <a:srgbClr val="FF00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FF00FF"/>
                </a:solidFill>
              </a:rPr>
              <a:t> - </a:t>
            </a:r>
            <a:r>
              <a:rPr lang="it-IT" sz="1600" dirty="0" err="1">
                <a:solidFill>
                  <a:srgbClr val="FF00FF"/>
                </a:solidFill>
              </a:rPr>
              <a:t>beyond</a:t>
            </a:r>
            <a:r>
              <a:rPr lang="it-IT" sz="1600" dirty="0">
                <a:solidFill>
                  <a:srgbClr val="FF00FF"/>
                </a:solidFill>
              </a:rPr>
              <a:t> standard model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876801" y="5889626"/>
            <a:ext cx="219643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 err="1">
                <a:solidFill>
                  <a:srgbClr val="00B050"/>
                </a:solidFill>
              </a:rPr>
              <a:t>Conventional</a:t>
            </a:r>
            <a:endParaRPr lang="it-IT" sz="1600" dirty="0">
              <a:solidFill>
                <a:srgbClr val="00B05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B050"/>
                </a:solidFill>
              </a:rPr>
              <a:t>2</a:t>
            </a:r>
            <a:r>
              <a:rPr lang="it-IT" sz="1600" baseline="30000" dirty="0">
                <a:solidFill>
                  <a:srgbClr val="00B050"/>
                </a:solidFill>
              </a:rPr>
              <a:t>nd</a:t>
            </a:r>
            <a:r>
              <a:rPr lang="it-IT" sz="1600" dirty="0">
                <a:solidFill>
                  <a:srgbClr val="00B050"/>
                </a:solidFill>
              </a:rPr>
              <a:t> </a:t>
            </a:r>
            <a:r>
              <a:rPr lang="it-IT" sz="1600" dirty="0" err="1">
                <a:solidFill>
                  <a:srgbClr val="00B050"/>
                </a:solidFill>
              </a:rPr>
              <a:t>order</a:t>
            </a:r>
            <a:r>
              <a:rPr lang="it-IT" sz="1600" dirty="0">
                <a:solidFill>
                  <a:srgbClr val="00B050"/>
                </a:solidFill>
              </a:rPr>
              <a:t> </a:t>
            </a:r>
            <a:r>
              <a:rPr lang="it-IT" sz="1600" dirty="0" err="1">
                <a:solidFill>
                  <a:srgbClr val="00B050"/>
                </a:solidFill>
              </a:rPr>
              <a:t>process</a:t>
            </a:r>
            <a:endParaRPr lang="it-IT" sz="1600" dirty="0">
              <a:solidFill>
                <a:srgbClr val="00B05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B050"/>
                </a:solidFill>
              </a:rPr>
              <a:t> - </a:t>
            </a:r>
            <a:r>
              <a:rPr lang="it-IT" sz="1600" dirty="0" err="1" smtClean="0">
                <a:solidFill>
                  <a:srgbClr val="00B050"/>
                </a:solidFill>
              </a:rPr>
              <a:t>within</a:t>
            </a:r>
            <a:r>
              <a:rPr lang="it-IT" sz="1600" dirty="0" smtClean="0">
                <a:solidFill>
                  <a:srgbClr val="00B050"/>
                </a:solidFill>
              </a:rPr>
              <a:t> </a:t>
            </a:r>
            <a:r>
              <a:rPr lang="it-IT" sz="1600" dirty="0">
                <a:solidFill>
                  <a:srgbClr val="00B050"/>
                </a:solidFill>
              </a:rPr>
              <a:t>standard model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5337" y="3052332"/>
            <a:ext cx="3053932" cy="201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ttangolo 14"/>
          <p:cNvSpPr/>
          <p:nvPr/>
        </p:nvSpPr>
        <p:spPr>
          <a:xfrm>
            <a:off x="4999414" y="4417841"/>
            <a:ext cx="2743200" cy="5025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333" i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M.Agostini</a:t>
            </a:r>
            <a:r>
              <a:rPr lang="it-IT" sz="1333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et al., </a:t>
            </a:r>
            <a:endParaRPr lang="it-IT" sz="1333" i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333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Rev</a:t>
            </a:r>
            <a:r>
              <a:rPr lang="it-IT" sz="1333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it-IT" sz="1333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Mod</a:t>
            </a:r>
            <a:r>
              <a:rPr lang="it-IT" sz="1333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it-IT" sz="1333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Phys</a:t>
            </a:r>
            <a:r>
              <a:rPr lang="it-IT" sz="1333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it-IT" sz="1333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95, 025002 </a:t>
            </a:r>
            <a:r>
              <a:rPr lang="it-IT" sz="1333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it-IT" sz="1333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2023)</a:t>
            </a:r>
            <a:endParaRPr lang="it-IT" sz="1333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1189219" y="3807461"/>
            <a:ext cx="623889" cy="3181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67" b="1" dirty="0">
                <a:solidFill>
                  <a:srgbClr val="0000FF"/>
                </a:solidFill>
              </a:rPr>
              <a:t>NME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143543" y="5138221"/>
            <a:ext cx="1768433" cy="379656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FF"/>
                </a:solidFill>
              </a:rPr>
              <a:t>Double-</a:t>
            </a:r>
            <a:r>
              <a:rPr lang="el-GR" sz="1867" dirty="0">
                <a:solidFill>
                  <a:srgbClr val="0000FF"/>
                </a:solidFill>
              </a:rPr>
              <a:t>β</a:t>
            </a:r>
            <a:r>
              <a:rPr lang="it-IT" sz="1867" dirty="0">
                <a:solidFill>
                  <a:srgbClr val="0000FF"/>
                </a:solidFill>
              </a:rPr>
              <a:t> </a:t>
            </a:r>
            <a:r>
              <a:rPr lang="it-IT" sz="1867" dirty="0" err="1">
                <a:solidFill>
                  <a:srgbClr val="0000FF"/>
                </a:solidFill>
              </a:rPr>
              <a:t>decay</a:t>
            </a:r>
            <a:r>
              <a:rPr lang="it-IT" sz="1867" dirty="0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20" name="Connettore 1 19"/>
          <p:cNvCxnSpPr/>
          <p:nvPr/>
        </p:nvCxnSpPr>
        <p:spPr bwMode="auto">
          <a:xfrm flipV="1">
            <a:off x="1524000" y="5069294"/>
            <a:ext cx="8408859" cy="27069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8" name="Gruppo 27"/>
          <p:cNvGrpSpPr/>
          <p:nvPr/>
        </p:nvGrpSpPr>
        <p:grpSpPr>
          <a:xfrm>
            <a:off x="9932859" y="-57150"/>
            <a:ext cx="1790162" cy="5240998"/>
            <a:chOff x="8538399" y="-57150"/>
            <a:chExt cx="1790162" cy="5240998"/>
          </a:xfrm>
        </p:grpSpPr>
        <p:pic>
          <p:nvPicPr>
            <p:cNvPr id="4" name="Picture 2" descr="Risultati immagini per gamow-teller resonanc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76" t="13333" r="2703" b="5000"/>
            <a:stretch/>
          </p:blipFill>
          <p:spPr bwMode="auto">
            <a:xfrm>
              <a:off x="8684696" y="188310"/>
              <a:ext cx="1625600" cy="49784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tangolo 4"/>
            <p:cNvSpPr/>
            <p:nvPr/>
          </p:nvSpPr>
          <p:spPr bwMode="auto">
            <a:xfrm>
              <a:off x="8690080" y="205448"/>
              <a:ext cx="1638481" cy="4978400"/>
            </a:xfrm>
            <a:prstGeom prst="rect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667" b="1" i="1">
                <a:solidFill>
                  <a:srgbClr val="000000"/>
                </a:solidFill>
              </a:endParaRPr>
            </a:p>
          </p:txBody>
        </p:sp>
        <p:cxnSp>
          <p:nvCxnSpPr>
            <p:cNvPr id="17" name="Connettore 1 16"/>
            <p:cNvCxnSpPr/>
            <p:nvPr/>
          </p:nvCxnSpPr>
          <p:spPr bwMode="auto">
            <a:xfrm>
              <a:off x="8538399" y="-57150"/>
              <a:ext cx="3321" cy="5167818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" name="CasellaDiTesto 2"/>
            <p:cNvSpPr txBox="1"/>
            <p:nvPr/>
          </p:nvSpPr>
          <p:spPr>
            <a:xfrm>
              <a:off x="8880873" y="474120"/>
              <a:ext cx="511679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b="1" dirty="0"/>
                <a:t>L=0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8906345" y="1905000"/>
              <a:ext cx="511679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b="1" dirty="0">
                  <a:solidFill>
                    <a:srgbClr val="000000"/>
                  </a:solidFill>
                </a:rPr>
                <a:t>L=1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8902345" y="3216200"/>
              <a:ext cx="511679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467" b="1" dirty="0">
                  <a:solidFill>
                    <a:srgbClr val="000000"/>
                  </a:solidFill>
                </a:rPr>
                <a:t>L=2</a:t>
              </a:r>
            </a:p>
          </p:txBody>
        </p:sp>
      </p:grpSp>
      <p:cxnSp>
        <p:nvCxnSpPr>
          <p:cNvPr id="19" name="Connettore 2 18"/>
          <p:cNvCxnSpPr/>
          <p:nvPr/>
        </p:nvCxnSpPr>
        <p:spPr bwMode="auto">
          <a:xfrm>
            <a:off x="1876801" y="5115268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Connettore 2 21"/>
          <p:cNvCxnSpPr/>
          <p:nvPr/>
        </p:nvCxnSpPr>
        <p:spPr bwMode="auto">
          <a:xfrm>
            <a:off x="2266732" y="4882265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Connettore 2 23"/>
          <p:cNvCxnSpPr/>
          <p:nvPr/>
        </p:nvCxnSpPr>
        <p:spPr bwMode="auto">
          <a:xfrm>
            <a:off x="594541" y="2875321"/>
            <a:ext cx="389931" cy="7158"/>
          </a:xfrm>
          <a:prstGeom prst="straightConnector1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7" name="Immagin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060" y="3536404"/>
            <a:ext cx="4220527" cy="555536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11792507" y="6492802"/>
            <a:ext cx="255198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 smtClean="0"/>
              <a:t>1</a:t>
            </a:r>
            <a:endParaRPr lang="it-IT" sz="11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0076" y="3015267"/>
            <a:ext cx="3248611" cy="200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12965" y="1736408"/>
            <a:ext cx="8531823" cy="44021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sz="1867" u="sng" dirty="0">
                <a:solidFill>
                  <a:srgbClr val="FF0000"/>
                </a:solidFill>
              </a:rPr>
              <a:t>Double </a:t>
            </a:r>
            <a:r>
              <a:rPr lang="it-IT" sz="1867" u="sng" dirty="0" err="1">
                <a:solidFill>
                  <a:srgbClr val="FF0000"/>
                </a:solidFill>
              </a:rPr>
              <a:t>charge</a:t>
            </a:r>
            <a:r>
              <a:rPr lang="it-IT" sz="1867" u="sng" dirty="0">
                <a:solidFill>
                  <a:srgbClr val="FF0000"/>
                </a:solidFill>
              </a:rPr>
              <a:t> </a:t>
            </a:r>
            <a:r>
              <a:rPr lang="it-IT" sz="1867" u="sng" dirty="0" err="1">
                <a:solidFill>
                  <a:srgbClr val="FF0000"/>
                </a:solidFill>
              </a:rPr>
              <a:t>exchange</a:t>
            </a:r>
            <a:r>
              <a:rPr lang="it-IT" sz="1867" u="sng" dirty="0">
                <a:solidFill>
                  <a:srgbClr val="FF0000"/>
                </a:solidFill>
              </a:rPr>
              <a:t> </a:t>
            </a:r>
            <a:r>
              <a:rPr lang="it-IT" sz="1867" u="sng" dirty="0" err="1">
                <a:solidFill>
                  <a:srgbClr val="FF0000"/>
                </a:solidFill>
              </a:rPr>
              <a:t>reactions</a:t>
            </a:r>
            <a:endParaRPr lang="it-IT" sz="1867" u="sng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u="sng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/>
                </a:solidFill>
              </a:rPr>
              <a:t>Ex: </a:t>
            </a:r>
            <a:r>
              <a:rPr lang="it-IT" sz="1867" baseline="30000" dirty="0" smtClean="0">
                <a:solidFill>
                  <a:srgbClr val="000000"/>
                </a:solidFill>
              </a:rPr>
              <a:t>4</a:t>
            </a:r>
            <a:r>
              <a:rPr lang="it-IT" sz="1867" dirty="0" smtClean="0">
                <a:solidFill>
                  <a:srgbClr val="000000"/>
                </a:solidFill>
              </a:rPr>
              <a:t>He(</a:t>
            </a:r>
            <a:r>
              <a:rPr lang="it-IT" sz="1867" baseline="30000" dirty="0" smtClean="0">
                <a:solidFill>
                  <a:srgbClr val="000000"/>
                </a:solidFill>
              </a:rPr>
              <a:t>8</a:t>
            </a:r>
            <a:r>
              <a:rPr lang="it-IT" sz="1867" dirty="0" smtClean="0">
                <a:solidFill>
                  <a:srgbClr val="000000"/>
                </a:solidFill>
              </a:rPr>
              <a:t>He,</a:t>
            </a:r>
            <a:r>
              <a:rPr lang="el-GR" sz="1867" dirty="0" smtClean="0">
                <a:solidFill>
                  <a:srgbClr val="000000"/>
                </a:solidFill>
              </a:rPr>
              <a:t>αα</a:t>
            </a:r>
            <a:r>
              <a:rPr lang="it-IT" sz="1867" dirty="0" smtClean="0">
                <a:solidFill>
                  <a:srgbClr val="000000"/>
                </a:solidFill>
              </a:rPr>
              <a:t>)4n  </a:t>
            </a:r>
            <a:r>
              <a:rPr lang="it-IT" sz="1867" i="1" dirty="0" err="1" smtClean="0">
                <a:solidFill>
                  <a:srgbClr val="000000"/>
                </a:solidFill>
              </a:rPr>
              <a:t>tetraneutron</a:t>
            </a:r>
            <a:endParaRPr lang="it-IT" sz="1867" i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/>
                </a:solidFill>
              </a:rPr>
              <a:t> </a:t>
            </a:r>
            <a:r>
              <a:rPr lang="it-IT" sz="1867" dirty="0" smtClean="0">
                <a:solidFill>
                  <a:srgbClr val="000000"/>
                </a:solidFill>
              </a:rPr>
              <a:t/>
            </a:r>
            <a:br>
              <a:rPr lang="it-IT" sz="1867" dirty="0" smtClean="0">
                <a:solidFill>
                  <a:srgbClr val="000000"/>
                </a:solidFill>
              </a:rPr>
            </a:br>
            <a:r>
              <a:rPr lang="it-IT" sz="1867" dirty="0" smtClean="0">
                <a:solidFill>
                  <a:srgbClr val="000000"/>
                </a:solidFill>
              </a:rPr>
              <a:t/>
            </a:r>
            <a:br>
              <a:rPr lang="it-IT" sz="1867" dirty="0" smtClean="0">
                <a:solidFill>
                  <a:srgbClr val="000000"/>
                </a:solidFill>
              </a:rPr>
            </a:br>
            <a:r>
              <a:rPr lang="it-IT" sz="1867" dirty="0" smtClean="0">
                <a:solidFill>
                  <a:srgbClr val="000000"/>
                </a:solidFill>
              </a:rPr>
              <a:t/>
            </a:r>
            <a:br>
              <a:rPr lang="it-IT" sz="1867" dirty="0" smtClean="0">
                <a:solidFill>
                  <a:srgbClr val="000000"/>
                </a:solidFill>
              </a:rPr>
            </a:br>
            <a:r>
              <a:rPr lang="it-IT" sz="1867" dirty="0" smtClean="0">
                <a:solidFill>
                  <a:srgbClr val="000000"/>
                </a:solidFill>
              </a:rPr>
              <a:t>- </a:t>
            </a:r>
            <a:r>
              <a:rPr lang="it-IT" sz="1867" dirty="0">
                <a:solidFill>
                  <a:srgbClr val="000000"/>
                </a:solidFill>
              </a:rPr>
              <a:t>RCNP / RIKEN   ex: the </a:t>
            </a:r>
            <a:r>
              <a:rPr lang="it-IT" sz="1867" dirty="0" err="1">
                <a:solidFill>
                  <a:srgbClr val="000000"/>
                </a:solidFill>
              </a:rPr>
              <a:t>search</a:t>
            </a:r>
            <a:r>
              <a:rPr lang="it-IT" sz="1867" dirty="0">
                <a:solidFill>
                  <a:srgbClr val="000000"/>
                </a:solidFill>
              </a:rPr>
              <a:t> of  the double GT </a:t>
            </a:r>
            <a:r>
              <a:rPr lang="it-IT" sz="1867" dirty="0" err="1">
                <a:solidFill>
                  <a:srgbClr val="000000"/>
                </a:solidFill>
              </a:rPr>
              <a:t>resonance</a:t>
            </a:r>
            <a:endParaRPr lang="it-IT" sz="1867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/>
                </a:solidFill>
              </a:rPr>
              <a:t> - NUMEN@INFN-LNS:  </a:t>
            </a:r>
            <a:r>
              <a:rPr lang="it-IT" sz="1867" dirty="0" smtClean="0">
                <a:solidFill>
                  <a:srgbClr val="000000"/>
                </a:solidFill>
              </a:rPr>
              <a:t>probe DCE  </a:t>
            </a:r>
            <a:r>
              <a:rPr lang="it-IT" sz="1867" dirty="0" err="1">
                <a:solidFill>
                  <a:srgbClr val="000000"/>
                </a:solidFill>
              </a:rPr>
              <a:t>Nuclear</a:t>
            </a:r>
            <a:r>
              <a:rPr lang="it-IT" sz="1867" dirty="0">
                <a:solidFill>
                  <a:srgbClr val="000000"/>
                </a:solidFill>
              </a:rPr>
              <a:t> Matrix </a:t>
            </a:r>
            <a:r>
              <a:rPr lang="it-IT" sz="1867" dirty="0" err="1">
                <a:solidFill>
                  <a:srgbClr val="000000"/>
                </a:solidFill>
              </a:rPr>
              <a:t>Elements</a:t>
            </a:r>
            <a:r>
              <a:rPr lang="it-IT" sz="1867" dirty="0">
                <a:solidFill>
                  <a:srgbClr val="000000"/>
                </a:solidFill>
              </a:rPr>
              <a:t>  </a:t>
            </a:r>
            <a:r>
              <a:rPr lang="it-IT" sz="1867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it-IT" sz="1867" b="1" dirty="0" smtClean="0">
                <a:solidFill>
                  <a:srgbClr val="FF00FF"/>
                </a:solidFill>
              </a:rPr>
              <a:t>0</a:t>
            </a:r>
            <a:r>
              <a:rPr lang="el-GR" sz="1867" b="1" dirty="0">
                <a:solidFill>
                  <a:srgbClr val="FF00FF"/>
                </a:solidFill>
              </a:rPr>
              <a:t>νββ</a:t>
            </a:r>
            <a:r>
              <a:rPr lang="it-IT" sz="1867" b="1" dirty="0">
                <a:solidFill>
                  <a:srgbClr val="FF00FF"/>
                </a:solidFill>
              </a:rPr>
              <a:t> </a:t>
            </a:r>
            <a:r>
              <a:rPr lang="it-IT" sz="1867" dirty="0" err="1" smtClean="0">
                <a:solidFill>
                  <a:srgbClr val="000000"/>
                </a:solidFill>
              </a:rPr>
              <a:t>decay</a:t>
            </a:r>
            <a:r>
              <a:rPr lang="it-IT" sz="1867" dirty="0" smtClean="0">
                <a:solidFill>
                  <a:srgbClr val="000000"/>
                </a:solidFill>
              </a:rPr>
              <a:t> NMEs</a:t>
            </a:r>
            <a:endParaRPr lang="it-IT" sz="1867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/>
                </a:solidFill>
              </a:rPr>
              <a:t>Ex: 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116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Cd (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20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Ne,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20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O) 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116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Sn, 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130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Te (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20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Ne,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20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O) 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130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Xe, </a:t>
            </a:r>
            <a:r>
              <a:rPr lang="it-IT" sz="1867" baseline="30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76</a:t>
            </a:r>
            <a:r>
              <a:rPr lang="it-IT" sz="1867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Ge 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(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20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Ne,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20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O) </a:t>
            </a:r>
            <a:r>
              <a:rPr lang="it-IT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76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Se  @ 15 </a:t>
            </a:r>
            <a:r>
              <a:rPr lang="it-IT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MeV</a:t>
            </a:r>
            <a:r>
              <a:rPr lang="it-IT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/A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67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/>
                </a:solidFill>
              </a:rPr>
              <a:t>  </a:t>
            </a:r>
            <a:r>
              <a:rPr lang="it-IT" sz="1867" dirty="0" smtClean="0">
                <a:solidFill>
                  <a:srgbClr val="000000"/>
                </a:solidFill>
              </a:rPr>
              <a:t>  </a:t>
            </a:r>
            <a:endParaRPr lang="it-IT" sz="1867" dirty="0">
              <a:solidFill>
                <a:srgbClr val="0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84456" y="299900"/>
            <a:ext cx="8135843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it-IT" sz="2400" b="1" dirty="0" err="1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</a:t>
            </a:r>
            <a:r>
              <a:rPr lang="it-IT" sz="2400" b="1" dirty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</a:t>
            </a:r>
            <a:r>
              <a:rPr lang="it-IT" sz="2400" b="1" dirty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</a:t>
            </a:r>
            <a:r>
              <a:rPr lang="it-IT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</a:t>
            </a:r>
            <a:r>
              <a:rPr lang="it-IT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offer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the </a:t>
            </a:r>
            <a:r>
              <a:rPr lang="it-IT" sz="18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possibility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to </a:t>
            </a:r>
            <a:r>
              <a:rPr lang="it-IT" sz="18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explore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1867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nuclear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1867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transitions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in the spin-</a:t>
            </a:r>
            <a:r>
              <a:rPr lang="it-IT" sz="18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isospin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18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channel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(ex:  Fermi (S=0, T=1) and </a:t>
            </a:r>
            <a:r>
              <a:rPr lang="it-IT" sz="18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Gamow-Teller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18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excitations</a:t>
            </a: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(S=1, T=1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        Ex</a:t>
            </a:r>
            <a:r>
              <a:rPr lang="it-IT" sz="1867" i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: </a:t>
            </a:r>
            <a:r>
              <a:rPr lang="it-IT" sz="1867" i="1" dirty="0" err="1" smtClean="0">
                <a:solidFill>
                  <a:srgbClr val="7030A0"/>
                </a:solidFill>
              </a:rPr>
              <a:t>neutron</a:t>
            </a:r>
            <a:r>
              <a:rPr lang="it-IT" sz="1867" i="1" dirty="0" smtClean="0">
                <a:solidFill>
                  <a:srgbClr val="7030A0"/>
                </a:solidFill>
              </a:rPr>
              <a:t> </a:t>
            </a:r>
            <a:r>
              <a:rPr lang="it-IT" sz="1867" i="1" dirty="0" err="1" smtClean="0">
                <a:solidFill>
                  <a:srgbClr val="7030A0"/>
                </a:solidFill>
              </a:rPr>
              <a:t>drip</a:t>
            </a:r>
            <a:r>
              <a:rPr lang="it-IT" sz="1867" i="1" dirty="0" smtClean="0">
                <a:solidFill>
                  <a:srgbClr val="7030A0"/>
                </a:solidFill>
              </a:rPr>
              <a:t>-line nuclei </a:t>
            </a:r>
            <a:r>
              <a:rPr lang="it-IT" sz="1867" baseline="300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6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He(</a:t>
            </a:r>
            <a:r>
              <a:rPr lang="it-IT" sz="1867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p,n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)</a:t>
            </a:r>
            <a:r>
              <a:rPr lang="it-IT" sz="1867" baseline="300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6</a:t>
            </a:r>
            <a:r>
              <a:rPr lang="it-IT" sz="1867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Li</a:t>
            </a:r>
            <a:endParaRPr lang="it-IT" sz="1867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l="27712" t="63099" r="52556" b="12573"/>
          <a:stretch/>
        </p:blipFill>
        <p:spPr>
          <a:xfrm>
            <a:off x="5854701" y="5205800"/>
            <a:ext cx="1930401" cy="16256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107690" y="5874306"/>
            <a:ext cx="2274982" cy="830997"/>
          </a:xfrm>
          <a:prstGeom prst="rect">
            <a:avLst/>
          </a:prstGeom>
          <a:solidFill>
            <a:srgbClr val="FFF3FF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FF00FF"/>
                </a:solidFill>
              </a:rPr>
              <a:t>New </a:t>
            </a:r>
            <a:r>
              <a:rPr lang="it-IT" sz="1600" dirty="0" err="1">
                <a:solidFill>
                  <a:srgbClr val="FF00FF"/>
                </a:solidFill>
              </a:rPr>
              <a:t>process</a:t>
            </a:r>
            <a:r>
              <a:rPr lang="it-IT" sz="1600" dirty="0">
                <a:solidFill>
                  <a:srgbClr val="FF00FF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FF00FF"/>
                </a:solidFill>
              </a:rPr>
              <a:t>2</a:t>
            </a:r>
            <a:r>
              <a:rPr lang="it-IT" sz="1600" baseline="30000" dirty="0">
                <a:solidFill>
                  <a:srgbClr val="FF00FF"/>
                </a:solidFill>
              </a:rPr>
              <a:t>nd</a:t>
            </a:r>
            <a:r>
              <a:rPr lang="it-IT" sz="1600" dirty="0">
                <a:solidFill>
                  <a:srgbClr val="FF00FF"/>
                </a:solidFill>
              </a:rPr>
              <a:t> </a:t>
            </a:r>
            <a:r>
              <a:rPr lang="it-IT" sz="1600" dirty="0" err="1">
                <a:solidFill>
                  <a:srgbClr val="FF00FF"/>
                </a:solidFill>
              </a:rPr>
              <a:t>order</a:t>
            </a:r>
            <a:r>
              <a:rPr lang="it-IT" sz="1600" dirty="0">
                <a:solidFill>
                  <a:srgbClr val="FF00FF"/>
                </a:solidFill>
              </a:rPr>
              <a:t> + </a:t>
            </a:r>
            <a:r>
              <a:rPr lang="it-IT" sz="1600" dirty="0" err="1">
                <a:solidFill>
                  <a:srgbClr val="FF00FF"/>
                </a:solidFill>
              </a:rPr>
              <a:t>correlations</a:t>
            </a:r>
            <a:endParaRPr lang="it-IT" sz="1600" dirty="0">
              <a:solidFill>
                <a:srgbClr val="FF00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FF00FF"/>
                </a:solidFill>
              </a:rPr>
              <a:t> - </a:t>
            </a:r>
            <a:r>
              <a:rPr lang="it-IT" sz="1600" dirty="0" err="1">
                <a:solidFill>
                  <a:srgbClr val="FF00FF"/>
                </a:solidFill>
              </a:rPr>
              <a:t>beyond</a:t>
            </a:r>
            <a:r>
              <a:rPr lang="it-IT" sz="1600" dirty="0">
                <a:solidFill>
                  <a:srgbClr val="FF00FF"/>
                </a:solidFill>
              </a:rPr>
              <a:t> standard model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9308726" y="0"/>
            <a:ext cx="1863169" cy="5156200"/>
            <a:chOff x="8624492" y="0"/>
            <a:chExt cx="1863169" cy="5156200"/>
          </a:xfrm>
        </p:grpSpPr>
        <p:pic>
          <p:nvPicPr>
            <p:cNvPr id="4" name="Picture 2" descr="Risultati immagini per gamow-teller resonanc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76" t="13333" r="2703" b="5000"/>
            <a:stretch/>
          </p:blipFill>
          <p:spPr bwMode="auto">
            <a:xfrm>
              <a:off x="8839200" y="177800"/>
              <a:ext cx="1625600" cy="49784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tangolo 4"/>
            <p:cNvSpPr/>
            <p:nvPr/>
          </p:nvSpPr>
          <p:spPr bwMode="auto">
            <a:xfrm>
              <a:off x="8849180" y="115848"/>
              <a:ext cx="1638481" cy="4978400"/>
            </a:xfrm>
            <a:prstGeom prst="rect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2667" b="1" i="1">
                <a:solidFill>
                  <a:srgbClr val="000000"/>
                </a:solidFill>
              </a:endParaRPr>
            </a:p>
          </p:txBody>
        </p:sp>
        <p:cxnSp>
          <p:nvCxnSpPr>
            <p:cNvPr id="14" name="Connettore 1 13"/>
            <p:cNvCxnSpPr/>
            <p:nvPr/>
          </p:nvCxnSpPr>
          <p:spPr bwMode="auto">
            <a:xfrm flipH="1">
              <a:off x="8624492" y="0"/>
              <a:ext cx="4189" cy="515620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CasellaDiTesto 16"/>
          <p:cNvSpPr txBox="1"/>
          <p:nvPr/>
        </p:nvSpPr>
        <p:spPr>
          <a:xfrm>
            <a:off x="7418571" y="6371431"/>
            <a:ext cx="66556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867" b="1" dirty="0">
                <a:solidFill>
                  <a:srgbClr val="FF00FF"/>
                </a:solidFill>
              </a:rPr>
              <a:t>0</a:t>
            </a:r>
            <a:r>
              <a:rPr lang="el-GR" sz="1867" b="1" dirty="0">
                <a:solidFill>
                  <a:srgbClr val="FF00FF"/>
                </a:solidFill>
              </a:rPr>
              <a:t>νββ</a:t>
            </a:r>
            <a:endParaRPr lang="it-IT" sz="1867" b="1" dirty="0">
              <a:solidFill>
                <a:srgbClr val="FF00F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34662" t="10699" r="35940" b="64972"/>
          <a:stretch/>
        </p:blipFill>
        <p:spPr>
          <a:xfrm>
            <a:off x="4033520" y="2223770"/>
            <a:ext cx="2336800" cy="13208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1" y="2251710"/>
            <a:ext cx="341548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336625" y="3503375"/>
            <a:ext cx="1681871" cy="420564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133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it-IT" sz="2133" i="1" dirty="0" err="1">
                <a:solidFill>
                  <a:srgbClr val="0070C0"/>
                </a:solidFill>
                <a:sym typeface="Wingdings" panose="05000000000000000000" pitchFamily="2" charset="2"/>
              </a:rPr>
              <a:t>heavy</a:t>
            </a:r>
            <a:r>
              <a:rPr lang="it-IT" sz="2133" i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it-IT" sz="2133" i="1" dirty="0" err="1">
                <a:solidFill>
                  <a:srgbClr val="0070C0"/>
                </a:solidFill>
                <a:sym typeface="Wingdings" panose="05000000000000000000" pitchFamily="2" charset="2"/>
              </a:rPr>
              <a:t>ions</a:t>
            </a:r>
            <a:endParaRPr lang="it-IT" sz="2133" i="1" dirty="0">
              <a:solidFill>
                <a:srgbClr val="0070C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1792507" y="6527092"/>
            <a:ext cx="255198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2</a:t>
            </a:r>
          </a:p>
        </p:txBody>
      </p:sp>
      <p:sp>
        <p:nvSpPr>
          <p:cNvPr id="16" name="Text Box 22"/>
          <p:cNvSpPr txBox="1"/>
          <p:nvPr/>
        </p:nvSpPr>
        <p:spPr>
          <a:xfrm>
            <a:off x="225424" y="5261858"/>
            <a:ext cx="5547411" cy="30777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nb-NO" altLang="en-US" sz="1400" i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F</a:t>
            </a:r>
            <a:r>
              <a:rPr lang="nb-NO" altLang="en-US" sz="1400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. Cappuzzello, H. Lenske et al., </a:t>
            </a:r>
            <a:r>
              <a:rPr lang="nb-NO" altLang="en-US" sz="14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Prog.Part.Nucl.Phys. </a:t>
            </a:r>
            <a:r>
              <a:rPr lang="nb-NO" altLang="en-US" sz="1400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128 (2023</a:t>
            </a:r>
            <a:r>
              <a:rPr lang="nb-NO" altLang="en-US" sz="14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) 103999</a:t>
            </a:r>
            <a:r>
              <a:rPr lang="en-US" altLang="en-US" sz="1400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en-US" sz="14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961" y="1753309"/>
            <a:ext cx="9329529" cy="452049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852326" y="922020"/>
            <a:ext cx="8376396" cy="502766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667" b="1" dirty="0" err="1">
                <a:solidFill>
                  <a:srgbClr val="FF0000"/>
                </a:solidFill>
              </a:rPr>
              <a:t>Nuclear</a:t>
            </a:r>
            <a:r>
              <a:rPr lang="it-IT" sz="26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26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interaction</a:t>
            </a:r>
            <a:r>
              <a:rPr lang="it-IT" sz="26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vs </a:t>
            </a:r>
            <a:r>
              <a:rPr lang="it-IT" sz="2667" b="1" dirty="0" err="1">
                <a:solidFill>
                  <a:srgbClr val="0070C0"/>
                </a:solidFill>
              </a:rPr>
              <a:t>Weak</a:t>
            </a:r>
            <a:r>
              <a:rPr lang="it-IT" sz="26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26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interaction</a:t>
            </a:r>
            <a:r>
              <a:rPr lang="it-IT" sz="26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it-IT" sz="26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vertices</a:t>
            </a:r>
            <a:r>
              <a:rPr lang="it-IT" sz="2667" dirty="0">
                <a:solidFill>
                  <a:srgbClr val="000000">
                    <a:lumMod val="65000"/>
                    <a:lumOff val="35000"/>
                  </a:srgbClr>
                </a:solidFill>
              </a:rPr>
              <a:t>: </a:t>
            </a:r>
            <a:r>
              <a:rPr lang="it-IT" sz="2667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analogies</a:t>
            </a:r>
            <a:endParaRPr lang="it-IT" sz="2667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792507" y="6504232"/>
            <a:ext cx="255198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236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CE_formula_reacting_nucle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580" y="1184910"/>
            <a:ext cx="7228840" cy="39052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241338" y="2019415"/>
            <a:ext cx="497522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sequence of two </a:t>
            </a:r>
            <a:r>
              <a:rPr lang="en-US" altLang="en-US" b="1" i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uncorrelated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SCE reactions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12140" y="2902585"/>
            <a:ext cx="4352290" cy="2707005"/>
            <a:chOff x="1360" y="4658"/>
            <a:chExt cx="6854" cy="4263"/>
          </a:xfrm>
        </p:grpSpPr>
        <p:pic>
          <p:nvPicPr>
            <p:cNvPr id="11" name="Picture 10" descr="dSCE_alpha_channel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0" y="8366"/>
              <a:ext cx="4169" cy="555"/>
            </a:xfrm>
            <a:prstGeom prst="rect">
              <a:avLst/>
            </a:prstGeom>
          </p:spPr>
        </p:pic>
        <p:pic>
          <p:nvPicPr>
            <p:cNvPr id="12" name="Picture 11" descr="dSCE_beta_channel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0" y="4658"/>
              <a:ext cx="6764" cy="585"/>
            </a:xfrm>
            <a:prstGeom prst="rect">
              <a:avLst/>
            </a:prstGeom>
          </p:spPr>
        </p:pic>
        <p:pic>
          <p:nvPicPr>
            <p:cNvPr id="13" name="Picture 12" descr="dSCE_gamma_channel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0" y="6542"/>
              <a:ext cx="6854" cy="570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4794" y="7349"/>
              <a:ext cx="0" cy="6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4787" y="5583"/>
              <a:ext cx="0" cy="6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16"/>
          <p:cNvSpPr txBox="1"/>
          <p:nvPr/>
        </p:nvSpPr>
        <p:spPr>
          <a:xfrm>
            <a:off x="96520" y="2891530"/>
            <a:ext cx="602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(β)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96520" y="4000500"/>
            <a:ext cx="602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(γ)</a:t>
            </a:r>
          </a:p>
        </p:txBody>
      </p:sp>
      <p:sp>
        <p:nvSpPr>
          <p:cNvPr id="46" name="Text Box 45"/>
          <p:cNvSpPr txBox="1"/>
          <p:nvPr/>
        </p:nvSpPr>
        <p:spPr>
          <a:xfrm>
            <a:off x="96520" y="5149215"/>
            <a:ext cx="602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(α)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298440" y="1872615"/>
            <a:ext cx="6669405" cy="43262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5620385" y="6381750"/>
            <a:ext cx="5806440" cy="30777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1400" i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J.I. </a:t>
            </a:r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Bellone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 i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S. </a:t>
            </a:r>
            <a:r>
              <a:rPr lang="en-US" altLang="en-US" sz="1400" i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Burrello</a:t>
            </a:r>
            <a:r>
              <a:rPr lang="en-US" altLang="en-US" sz="1400" i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M.C., </a:t>
            </a:r>
            <a:r>
              <a:rPr lang="en-US" altLang="en-US" sz="1400" i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J.A. Lay, H. </a:t>
            </a:r>
            <a:r>
              <a:rPr lang="en-US" altLang="en-US" sz="1400" i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Lenske</a:t>
            </a:r>
            <a:r>
              <a:rPr lang="en-US" altLang="en-US" sz="1400" i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PLB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807 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(202</a:t>
            </a:r>
            <a:r>
              <a:rPr lang="en-US" alt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135528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1060563" y="271220"/>
            <a:ext cx="9464003" cy="521970"/>
          </a:xfrm>
          <a:prstGeom prst="rect">
            <a:avLst/>
          </a:prstGeom>
          <a:solidFill>
            <a:srgbClr val="9999FF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equential 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Double Charge 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Exchange process  (</a:t>
            </a:r>
            <a:r>
              <a:rPr lang="en-US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ouble </a:t>
            </a:r>
            <a:r>
              <a:rPr lang="en-US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SCE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0385" y="2596277"/>
            <a:ext cx="6033733" cy="323078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1792507" y="6527092"/>
            <a:ext cx="25680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4</a:t>
            </a:r>
            <a:endParaRPr lang="it-IT" sz="1100" b="1" dirty="0"/>
          </a:p>
        </p:txBody>
      </p:sp>
      <p:sp>
        <p:nvSpPr>
          <p:cNvPr id="5" name="Rettangolo 4"/>
          <p:cNvSpPr/>
          <p:nvPr/>
        </p:nvSpPr>
        <p:spPr>
          <a:xfrm>
            <a:off x="5447664" y="2551307"/>
            <a:ext cx="6382759" cy="3199254"/>
          </a:xfrm>
          <a:prstGeom prst="rect">
            <a:avLst/>
          </a:prstGeom>
          <a:solidFill>
            <a:schemeClr val="bg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2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64" y="2523843"/>
            <a:ext cx="5057775" cy="166687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147479" y="138430"/>
            <a:ext cx="6251911" cy="461665"/>
          </a:xfrm>
          <a:prstGeom prst="rect">
            <a:avLst/>
          </a:prstGeom>
          <a:solidFill>
            <a:srgbClr val="9999FF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SCE reaction cross section at a glance</a:t>
            </a: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 descr="dSCE_xsec_formul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940" y="878794"/>
            <a:ext cx="7816215" cy="78486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907736" y="1949477"/>
            <a:ext cx="2447369" cy="39782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5115" y="800735"/>
            <a:ext cx="9992995" cy="923290"/>
          </a:xfrm>
          <a:prstGeom prst="roundRect">
            <a:avLst/>
          </a:prstGeom>
          <a:noFill/>
          <a:ln w="28575" cmpd="sng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307975" y="939800"/>
            <a:ext cx="1574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alt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SCE </a:t>
            </a:r>
            <a:endParaRPr lang="en-US" altLang="en-US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cross section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-6985" y="1938020"/>
            <a:ext cx="5685155" cy="2366010"/>
            <a:chOff x="-6985" y="1938020"/>
            <a:chExt cx="5685155" cy="2366010"/>
          </a:xfrm>
        </p:grpSpPr>
        <p:sp>
          <p:nvSpPr>
            <p:cNvPr id="7" name="Oval 6"/>
            <p:cNvSpPr/>
            <p:nvPr/>
          </p:nvSpPr>
          <p:spPr>
            <a:xfrm>
              <a:off x="4117490" y="3504457"/>
              <a:ext cx="750347" cy="593090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26060" y="1938020"/>
              <a:ext cx="5452110" cy="2366010"/>
            </a:xfrm>
            <a:prstGeom prst="roundRect">
              <a:avLst/>
            </a:prstGeom>
            <a:noFill/>
            <a:ln w="28575" cmpd="sng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 Box 17"/>
            <p:cNvSpPr txBox="1"/>
            <p:nvPr/>
          </p:nvSpPr>
          <p:spPr>
            <a:xfrm>
              <a:off x="-6985" y="1946910"/>
              <a:ext cx="394525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b="1" u="sng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D</a:t>
              </a:r>
              <a:r>
                <a:rPr lang="en-US" altLang="en-US" b="1" u="sng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SCE </a:t>
              </a:r>
              <a:r>
                <a:rPr lang="en-US" altLang="en-US" b="1" u="sng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transition matrix element</a:t>
              </a:r>
            </a:p>
          </p:txBody>
        </p:sp>
        <p:sp>
          <p:nvSpPr>
            <p:cNvPr id="12" name="Ovale 11"/>
            <p:cNvSpPr/>
            <p:nvPr/>
          </p:nvSpPr>
          <p:spPr>
            <a:xfrm>
              <a:off x="514277" y="3546058"/>
              <a:ext cx="800100" cy="567055"/>
            </a:xfrm>
            <a:prstGeom prst="ellipse">
              <a:avLst/>
            </a:prstGeom>
            <a:noFill/>
            <a:ln>
              <a:solidFill>
                <a:srgbClr val="C11D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9" name="Immagine 38"/>
          <p:cNvPicPr>
            <a:picLocks noChangeAspect="1"/>
          </p:cNvPicPr>
          <p:nvPr/>
        </p:nvPicPr>
        <p:blipFill rotWithShape="1">
          <a:blip r:embed="rId4"/>
          <a:srcRect l="10247" t="-1" r="11777" b="35171"/>
          <a:stretch/>
        </p:blipFill>
        <p:spPr>
          <a:xfrm>
            <a:off x="491490" y="4688423"/>
            <a:ext cx="5304202" cy="202098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35" name="Rettangolo arrotondato 34"/>
          <p:cNvSpPr/>
          <p:nvPr/>
        </p:nvSpPr>
        <p:spPr>
          <a:xfrm>
            <a:off x="5941927" y="4886007"/>
            <a:ext cx="6205996" cy="189319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4" name="Gruppo 33"/>
          <p:cNvGrpSpPr/>
          <p:nvPr/>
        </p:nvGrpSpPr>
        <p:grpSpPr>
          <a:xfrm>
            <a:off x="7734032" y="5346110"/>
            <a:ext cx="4321163" cy="775768"/>
            <a:chOff x="3204041" y="5096853"/>
            <a:chExt cx="4671119" cy="964014"/>
          </a:xfrm>
        </p:grpSpPr>
        <p:pic>
          <p:nvPicPr>
            <p:cNvPr id="31" name="Immagin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5530" y="5611207"/>
              <a:ext cx="1529630" cy="449660"/>
            </a:xfrm>
            <a:prstGeom prst="rect">
              <a:avLst/>
            </a:prstGeom>
          </p:spPr>
        </p:pic>
        <p:sp>
          <p:nvSpPr>
            <p:cNvPr id="33" name="CasellaDiTesto 32"/>
            <p:cNvSpPr txBox="1"/>
            <p:nvPr/>
          </p:nvSpPr>
          <p:spPr>
            <a:xfrm>
              <a:off x="3204041" y="5096853"/>
              <a:ext cx="393699" cy="650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smtClean="0"/>
                <a:t>~</a:t>
              </a:r>
              <a:endParaRPr lang="it-IT" sz="2800" dirty="0"/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626860" y="3995570"/>
            <a:ext cx="1534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err="1">
                <a:solidFill>
                  <a:srgbClr val="C11D9A"/>
                </a:solidFill>
              </a:rPr>
              <a:t>d</a:t>
            </a:r>
            <a:r>
              <a:rPr lang="it-IT" sz="1600" b="1" i="1" dirty="0" err="1" smtClean="0">
                <a:solidFill>
                  <a:srgbClr val="C11D9A"/>
                </a:solidFill>
              </a:rPr>
              <a:t>istorted</a:t>
            </a:r>
            <a:r>
              <a:rPr lang="it-IT" sz="1600" b="1" i="1" dirty="0" smtClean="0">
                <a:solidFill>
                  <a:srgbClr val="C11D9A"/>
                </a:solidFill>
              </a:rPr>
              <a:t> </a:t>
            </a:r>
            <a:r>
              <a:rPr lang="it-IT" sz="1600" b="1" i="1" dirty="0" err="1" smtClean="0">
                <a:solidFill>
                  <a:srgbClr val="C11D9A"/>
                </a:solidFill>
              </a:rPr>
              <a:t>waves</a:t>
            </a:r>
            <a:endParaRPr lang="it-IT" sz="1600" b="1" i="1" dirty="0">
              <a:solidFill>
                <a:srgbClr val="C11D9A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389526" y="5344769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/>
              <a:t>central</a:t>
            </a:r>
            <a:endParaRPr lang="it-IT" sz="1600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4016185" y="5685429"/>
            <a:ext cx="731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/>
              <a:t>tensor</a:t>
            </a:r>
            <a:endParaRPr lang="it-IT" sz="1600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467061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4867837" y="5298139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FF0000"/>
                </a:solidFill>
              </a:rPr>
              <a:t>T = 1</a:t>
            </a:r>
            <a:endParaRPr lang="it-IT" sz="1100" b="1" dirty="0">
              <a:solidFill>
                <a:srgbClr val="FF0000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2115673" y="5755343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FF0000"/>
                </a:solidFill>
              </a:rPr>
              <a:t>T = 1, S = 1</a:t>
            </a:r>
            <a:endParaRPr lang="it-IT" sz="1100" b="1" dirty="0">
              <a:solidFill>
                <a:srgbClr val="FF000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941298" y="6149792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70C0"/>
                </a:solidFill>
              </a:rPr>
              <a:t>T = 1, S = 0</a:t>
            </a:r>
            <a:endParaRPr lang="it-IT" sz="1100" b="1" dirty="0">
              <a:solidFill>
                <a:srgbClr val="0070C0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1693892" y="6356764"/>
            <a:ext cx="25680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5</a:t>
            </a:r>
            <a:endParaRPr lang="it-IT" sz="1100" b="1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2923618" y="4527174"/>
            <a:ext cx="45961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ym typeface="Wingdings" panose="05000000000000000000" pitchFamily="2" charset="2"/>
              </a:rPr>
              <a:t>V</a:t>
            </a:r>
            <a:r>
              <a:rPr lang="it-IT" baseline="-25000" dirty="0" smtClean="0">
                <a:sym typeface="Wingdings" panose="05000000000000000000" pitchFamily="2" charset="2"/>
              </a:rPr>
              <a:t>ST</a:t>
            </a:r>
            <a:endParaRPr lang="it-IT" dirty="0"/>
          </a:p>
        </p:txBody>
      </p:sp>
      <p:cxnSp>
        <p:nvCxnSpPr>
          <p:cNvPr id="10" name="Curved Connector 9"/>
          <p:cNvCxnSpPr>
            <a:stCxn id="7" idx="6"/>
            <a:endCxn id="9" idx="1"/>
          </p:cNvCxnSpPr>
          <p:nvPr/>
        </p:nvCxnSpPr>
        <p:spPr>
          <a:xfrm flipV="1">
            <a:off x="4867837" y="2148389"/>
            <a:ext cx="1039899" cy="1652613"/>
          </a:xfrm>
          <a:prstGeom prst="curvedConnector3">
            <a:avLst>
              <a:gd name="adj1" fmla="val 50000"/>
            </a:avLst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9038" y="1996449"/>
            <a:ext cx="2370203" cy="296276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6983" y="2432415"/>
            <a:ext cx="5521142" cy="653120"/>
          </a:xfrm>
          <a:prstGeom prst="rect">
            <a:avLst/>
          </a:prstGeom>
        </p:spPr>
      </p:pic>
      <p:pic>
        <p:nvPicPr>
          <p:cNvPr id="56" name="Immagine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5952" y="3057858"/>
            <a:ext cx="5001746" cy="605625"/>
          </a:xfrm>
          <a:prstGeom prst="rect">
            <a:avLst/>
          </a:prstGeom>
        </p:spPr>
      </p:pic>
      <p:pic>
        <p:nvPicPr>
          <p:cNvPr id="57" name="Immagine 56"/>
          <p:cNvPicPr>
            <a:picLocks noChangeAspect="1"/>
          </p:cNvPicPr>
          <p:nvPr/>
        </p:nvPicPr>
        <p:blipFill rotWithShape="1">
          <a:blip r:embed="rId9"/>
          <a:srcRect t="7244" b="5387"/>
          <a:stretch/>
        </p:blipFill>
        <p:spPr>
          <a:xfrm>
            <a:off x="7634406" y="3711388"/>
            <a:ext cx="4188360" cy="995083"/>
          </a:xfrm>
          <a:prstGeom prst="rect">
            <a:avLst/>
          </a:prstGeom>
        </p:spPr>
      </p:pic>
      <p:pic>
        <p:nvPicPr>
          <p:cNvPr id="59" name="Immagin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5084" y="5303134"/>
            <a:ext cx="985898" cy="471201"/>
          </a:xfrm>
          <a:prstGeom prst="rect">
            <a:avLst/>
          </a:prstGeom>
        </p:spPr>
      </p:pic>
      <p:pic>
        <p:nvPicPr>
          <p:cNvPr id="58" name="Immagine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5425" y="5177931"/>
            <a:ext cx="3214279" cy="663140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6187161" y="4972159"/>
            <a:ext cx="293808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-&gt; </a:t>
            </a:r>
            <a:r>
              <a:rPr lang="it-IT" b="1" i="1" u="sng" dirty="0" smtClean="0">
                <a:solidFill>
                  <a:srgbClr val="FF0000"/>
                </a:solidFill>
              </a:rPr>
              <a:t>CE </a:t>
            </a:r>
            <a:r>
              <a:rPr lang="it-IT" b="1" i="1" u="sng" dirty="0" err="1" smtClean="0">
                <a:solidFill>
                  <a:srgbClr val="FF0000"/>
                </a:solidFill>
              </a:rPr>
              <a:t>transition</a:t>
            </a:r>
            <a:r>
              <a:rPr lang="it-IT" b="1" i="1" u="sng" dirty="0" smtClean="0">
                <a:solidFill>
                  <a:srgbClr val="FF0000"/>
                </a:solidFill>
              </a:rPr>
              <a:t> </a:t>
            </a:r>
            <a:r>
              <a:rPr lang="it-IT" b="1" i="1" u="sng" dirty="0" err="1" smtClean="0">
                <a:solidFill>
                  <a:srgbClr val="FF0000"/>
                </a:solidFill>
              </a:rPr>
              <a:t>density</a:t>
            </a:r>
            <a:endParaRPr lang="it-IT" b="1" i="1" u="sng" dirty="0" smtClean="0">
              <a:solidFill>
                <a:srgbClr val="FF0000"/>
              </a:solidFill>
            </a:endParaRPr>
          </a:p>
        </p:txBody>
      </p:sp>
      <p:sp>
        <p:nvSpPr>
          <p:cNvPr id="50" name="Text Box 12"/>
          <p:cNvSpPr txBox="1"/>
          <p:nvPr/>
        </p:nvSpPr>
        <p:spPr>
          <a:xfrm>
            <a:off x="8976704" y="184786"/>
            <a:ext cx="3098759" cy="52322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Lenske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Bellone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Colonna, </a:t>
            </a:r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Gambacurta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</a:p>
          <a:p>
            <a:r>
              <a:rPr lang="en-US" altLang="en-US" sz="14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Universe </a:t>
            </a:r>
            <a:r>
              <a:rPr lang="en-US" alt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7(4):98 (2021) </a:t>
            </a:r>
            <a:endParaRPr lang="en-US" sz="1400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0" name="Immagine 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0081" y="6154023"/>
            <a:ext cx="4193116" cy="586497"/>
          </a:xfrm>
          <a:prstGeom prst="rect">
            <a:avLst/>
          </a:prstGeom>
        </p:spPr>
      </p:pic>
      <p:sp>
        <p:nvSpPr>
          <p:cNvPr id="38" name="CasellaDiTesto 37"/>
          <p:cNvSpPr txBox="1"/>
          <p:nvPr/>
        </p:nvSpPr>
        <p:spPr>
          <a:xfrm>
            <a:off x="6114771" y="5802739"/>
            <a:ext cx="293808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-&gt; </a:t>
            </a:r>
            <a:r>
              <a:rPr lang="it-IT" b="1" i="1" u="sng" dirty="0" smtClean="0">
                <a:solidFill>
                  <a:srgbClr val="FF0000"/>
                </a:solidFill>
              </a:rPr>
              <a:t>CE </a:t>
            </a:r>
            <a:r>
              <a:rPr lang="it-IT" b="1" i="1" u="sng" dirty="0" err="1" smtClean="0">
                <a:solidFill>
                  <a:srgbClr val="FF0000"/>
                </a:solidFill>
              </a:rPr>
              <a:t>transition</a:t>
            </a:r>
            <a:r>
              <a:rPr lang="it-IT" b="1" i="1" u="sng" dirty="0" smtClean="0">
                <a:solidFill>
                  <a:srgbClr val="FF0000"/>
                </a:solidFill>
              </a:rPr>
              <a:t> operator</a:t>
            </a:r>
          </a:p>
        </p:txBody>
      </p:sp>
      <p:sp>
        <p:nvSpPr>
          <p:cNvPr id="61" name="Ovale 60"/>
          <p:cNvSpPr/>
          <p:nvPr/>
        </p:nvSpPr>
        <p:spPr>
          <a:xfrm>
            <a:off x="9416225" y="2496948"/>
            <a:ext cx="1331016" cy="477406"/>
          </a:xfrm>
          <a:prstGeom prst="ellipse">
            <a:avLst/>
          </a:prstGeom>
          <a:noFill/>
          <a:ln>
            <a:solidFill>
              <a:srgbClr val="C11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4" name="Connettore 1 63"/>
          <p:cNvCxnSpPr/>
          <p:nvPr/>
        </p:nvCxnSpPr>
        <p:spPr>
          <a:xfrm>
            <a:off x="8543551" y="3430793"/>
            <a:ext cx="6597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>
            <a:off x="10838510" y="3412859"/>
            <a:ext cx="6597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/>
          <p:cNvSpPr txBox="1"/>
          <p:nvPr/>
        </p:nvSpPr>
        <p:spPr>
          <a:xfrm>
            <a:off x="8462012" y="1960582"/>
            <a:ext cx="2276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smtClean="0">
                <a:solidFill>
                  <a:srgbClr val="FFC000"/>
                </a:solidFill>
              </a:rPr>
              <a:t>CE </a:t>
            </a:r>
            <a:r>
              <a:rPr lang="it-IT" sz="1600" b="1" i="1" dirty="0" err="1" smtClean="0">
                <a:solidFill>
                  <a:srgbClr val="FFC000"/>
                </a:solidFill>
              </a:rPr>
              <a:t>transition</a:t>
            </a:r>
            <a:r>
              <a:rPr lang="it-IT" sz="1600" b="1" i="1" dirty="0" smtClean="0">
                <a:solidFill>
                  <a:srgbClr val="FFC000"/>
                </a:solidFill>
              </a:rPr>
              <a:t> </a:t>
            </a:r>
            <a:r>
              <a:rPr lang="it-IT" sz="1600" b="1" i="1" dirty="0" err="1" smtClean="0">
                <a:solidFill>
                  <a:srgbClr val="FFC000"/>
                </a:solidFill>
              </a:rPr>
              <a:t>form</a:t>
            </a:r>
            <a:r>
              <a:rPr lang="it-IT" sz="1600" b="1" i="1" dirty="0" smtClean="0">
                <a:solidFill>
                  <a:srgbClr val="FFC000"/>
                </a:solidFill>
              </a:rPr>
              <a:t> </a:t>
            </a:r>
            <a:r>
              <a:rPr lang="it-IT" sz="1600" b="1" i="1" dirty="0" err="1" smtClean="0">
                <a:solidFill>
                  <a:srgbClr val="FFC000"/>
                </a:solidFill>
              </a:rPr>
              <a:t>factor</a:t>
            </a:r>
            <a:endParaRPr lang="it-IT" sz="1600" b="1" i="1" dirty="0">
              <a:solidFill>
                <a:srgbClr val="FFC000"/>
              </a:solidFill>
            </a:endParaRPr>
          </a:p>
        </p:txBody>
      </p:sp>
      <p:sp>
        <p:nvSpPr>
          <p:cNvPr id="68" name="Rettangolo 67"/>
          <p:cNvSpPr/>
          <p:nvPr/>
        </p:nvSpPr>
        <p:spPr>
          <a:xfrm>
            <a:off x="9524533" y="3728396"/>
            <a:ext cx="426385" cy="525736"/>
          </a:xfrm>
          <a:prstGeom prst="rect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CasellaDiTesto 68"/>
          <p:cNvSpPr txBox="1"/>
          <p:nvPr/>
        </p:nvSpPr>
        <p:spPr>
          <a:xfrm>
            <a:off x="6193944" y="3385970"/>
            <a:ext cx="1529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err="1">
                <a:solidFill>
                  <a:srgbClr val="00B050"/>
                </a:solidFill>
              </a:rPr>
              <a:t>p</a:t>
            </a:r>
            <a:r>
              <a:rPr lang="it-IT" sz="1600" b="1" i="1" dirty="0" err="1" smtClean="0">
                <a:solidFill>
                  <a:srgbClr val="00B050"/>
                </a:solidFill>
              </a:rPr>
              <a:t>olarization</a:t>
            </a:r>
            <a:r>
              <a:rPr lang="it-IT" sz="1600" b="1" i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it-IT" sz="1600" b="1" i="1" dirty="0">
                <a:solidFill>
                  <a:srgbClr val="00B050"/>
                </a:solidFill>
              </a:rPr>
              <a:t>s</a:t>
            </a:r>
            <a:r>
              <a:rPr lang="it-IT" sz="1600" b="1" i="1" dirty="0" smtClean="0">
                <a:solidFill>
                  <a:srgbClr val="00B050"/>
                </a:solidFill>
              </a:rPr>
              <a:t>pin-spin </a:t>
            </a:r>
            <a:r>
              <a:rPr lang="it-IT" sz="1600" b="1" i="1" dirty="0" err="1" smtClean="0">
                <a:solidFill>
                  <a:srgbClr val="00B050"/>
                </a:solidFill>
              </a:rPr>
              <a:t>tensor</a:t>
            </a:r>
            <a:endParaRPr lang="it-IT" sz="1600" b="1" i="1" dirty="0" smtClean="0">
              <a:solidFill>
                <a:srgbClr val="00B050"/>
              </a:solidFill>
            </a:endParaRPr>
          </a:p>
        </p:txBody>
      </p:sp>
      <p:sp>
        <p:nvSpPr>
          <p:cNvPr id="70" name="Ovale 69"/>
          <p:cNvSpPr/>
          <p:nvPr/>
        </p:nvSpPr>
        <p:spPr>
          <a:xfrm>
            <a:off x="9308645" y="3052761"/>
            <a:ext cx="1500467" cy="47740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Ovale 70"/>
          <p:cNvSpPr/>
          <p:nvPr/>
        </p:nvSpPr>
        <p:spPr>
          <a:xfrm>
            <a:off x="7529453" y="4277937"/>
            <a:ext cx="1331016" cy="477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/>
          <p:cNvSpPr/>
          <p:nvPr/>
        </p:nvSpPr>
        <p:spPr>
          <a:xfrm>
            <a:off x="2460348" y="2787102"/>
            <a:ext cx="737750" cy="670586"/>
          </a:xfrm>
          <a:prstGeom prst="rect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Parentesi quadra chiusa 76"/>
          <p:cNvSpPr/>
          <p:nvPr/>
        </p:nvSpPr>
        <p:spPr>
          <a:xfrm rot="5400000">
            <a:off x="10744982" y="3474265"/>
            <a:ext cx="332795" cy="2215914"/>
          </a:xfrm>
          <a:prstGeom prst="rightBracket">
            <a:avLst>
              <a:gd name="adj" fmla="val 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Parentesi quadra chiusa 78"/>
          <p:cNvSpPr/>
          <p:nvPr/>
        </p:nvSpPr>
        <p:spPr>
          <a:xfrm rot="5400000">
            <a:off x="8503807" y="3474263"/>
            <a:ext cx="332795" cy="2215914"/>
          </a:xfrm>
          <a:prstGeom prst="rightBracket">
            <a:avLst>
              <a:gd name="adj" fmla="val 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Right Arrow 15"/>
          <p:cNvSpPr/>
          <p:nvPr/>
        </p:nvSpPr>
        <p:spPr>
          <a:xfrm>
            <a:off x="5801005" y="2589752"/>
            <a:ext cx="627380" cy="240030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16"/>
          <p:cNvSpPr/>
          <p:nvPr/>
        </p:nvSpPr>
        <p:spPr>
          <a:xfrm>
            <a:off x="6445620" y="2390024"/>
            <a:ext cx="5489914" cy="667909"/>
          </a:xfrm>
          <a:prstGeom prst="round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asellaDiTesto 53"/>
          <p:cNvSpPr txBox="1"/>
          <p:nvPr/>
        </p:nvSpPr>
        <p:spPr>
          <a:xfrm>
            <a:off x="-30734" y="3827145"/>
            <a:ext cx="14061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54965" y="1832835"/>
            <a:ext cx="5962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altLang="en-US" dirty="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SCE polarization tensor</a:t>
            </a:r>
            <a:endParaRPr lang="en-US" altLang="en-US" dirty="0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3020" y="5001751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dirty="0"/>
          </a:p>
          <a:p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DCE NN interaction </a:t>
            </a:r>
            <a:endParaRPr lang="en-US" altLang="en-US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7073153" y="5093473"/>
            <a:ext cx="502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 smtClean="0">
                <a:latin typeface="Times New Roman" panose="02020603050405020304" charset="0"/>
                <a:cs typeface="Times New Roman" panose="02020603050405020304" charset="0"/>
              </a:rPr>
              <a:t>“Average approximation”</a:t>
            </a:r>
            <a:r>
              <a:rPr lang="en-US" altLang="en-US" dirty="0" smtClean="0"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 “</a:t>
            </a:r>
            <a:r>
              <a:rPr lang="en-US" altLang="en-US" dirty="0" smtClean="0">
                <a:latin typeface="Times New Roman" panose="02020603050405020304" charset="0"/>
                <a:cs typeface="Times New Roman" panose="02020603050405020304" charset="0"/>
              </a:rPr>
              <a:t>one-step”</a:t>
            </a:r>
            <a:endParaRPr lang="en-US" alt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dirty="0" smtClean="0">
                <a:latin typeface="Times New Roman" panose="02020603050405020304" charset="0"/>
                <a:cs typeface="Times New Roman" panose="02020603050405020304" charset="0"/>
              </a:rPr>
              <a:t>                                    reaction formalism </a:t>
            </a:r>
            <a:r>
              <a:rPr lang="en-US" altLang="en-US" dirty="0">
                <a:latin typeface="Times New Roman" panose="02020603050405020304" charset="0"/>
                <a:cs typeface="Times New Roman" panose="02020603050405020304" charset="0"/>
              </a:rPr>
              <a:t>!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51855" y="3378646"/>
            <a:ext cx="627380" cy="240030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8194058" y="3216248"/>
            <a:ext cx="1861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u="sng" dirty="0" err="1" smtClean="0">
                <a:solidFill>
                  <a:srgbClr val="FF00FF"/>
                </a:solidFill>
              </a:rPr>
              <a:t>Average</a:t>
            </a:r>
            <a:r>
              <a:rPr lang="it-IT" b="1" i="1" dirty="0" smtClean="0">
                <a:solidFill>
                  <a:srgbClr val="FF00FF"/>
                </a:solidFill>
              </a:rPr>
              <a:t> 2b </a:t>
            </a:r>
          </a:p>
          <a:p>
            <a:r>
              <a:rPr lang="it-IT" b="1" i="1" dirty="0" err="1" smtClean="0">
                <a:solidFill>
                  <a:srgbClr val="FF00FF"/>
                </a:solidFill>
              </a:rPr>
              <a:t>transition</a:t>
            </a:r>
            <a:r>
              <a:rPr lang="it-IT" b="1" i="1" dirty="0" smtClean="0">
                <a:solidFill>
                  <a:srgbClr val="FF00FF"/>
                </a:solidFill>
              </a:rPr>
              <a:t> </a:t>
            </a:r>
            <a:r>
              <a:rPr lang="it-IT" b="1" i="1" dirty="0" err="1" smtClean="0">
                <a:solidFill>
                  <a:srgbClr val="FF00FF"/>
                </a:solidFill>
              </a:rPr>
              <a:t>density</a:t>
            </a:r>
            <a:endParaRPr lang="it-IT" b="1" i="1" dirty="0">
              <a:solidFill>
                <a:srgbClr val="FF00FF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1792507" y="6527092"/>
            <a:ext cx="25680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6</a:t>
            </a:r>
            <a:endParaRPr lang="it-IT" sz="1100" b="1" dirty="0"/>
          </a:p>
        </p:txBody>
      </p:sp>
      <p:sp>
        <p:nvSpPr>
          <p:cNvPr id="36" name="Text Box 5"/>
          <p:cNvSpPr txBox="1"/>
          <p:nvPr/>
        </p:nvSpPr>
        <p:spPr>
          <a:xfrm>
            <a:off x="454807" y="674339"/>
            <a:ext cx="8285782" cy="523220"/>
          </a:xfrm>
          <a:prstGeom prst="rect">
            <a:avLst/>
          </a:prstGeom>
          <a:solidFill>
            <a:srgbClr val="99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DSCE 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Cross 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Section: s-channel formalism </a:t>
            </a:r>
            <a:endParaRPr lang="en-US" alt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9177210" y="-62841"/>
            <a:ext cx="2383060" cy="2410905"/>
            <a:chOff x="688973" y="4444509"/>
            <a:chExt cx="2383060" cy="2410905"/>
          </a:xfrm>
        </p:grpSpPr>
        <p:pic>
          <p:nvPicPr>
            <p:cNvPr id="38" name="Immagine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8973" y="4444509"/>
              <a:ext cx="2300854" cy="2410905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 rot="16200000">
              <a:off x="2098850" y="5449408"/>
              <a:ext cx="1638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rgbClr val="00B050"/>
                  </a:solidFill>
                </a:rPr>
                <a:t>s</a:t>
              </a:r>
              <a:r>
                <a:rPr lang="it-IT" sz="1400" b="1" dirty="0" smtClean="0">
                  <a:solidFill>
                    <a:srgbClr val="00B050"/>
                  </a:solidFill>
                </a:rPr>
                <a:t>-</a:t>
              </a:r>
              <a:r>
                <a:rPr lang="it-IT" sz="1400" b="1" dirty="0" err="1" smtClean="0">
                  <a:solidFill>
                    <a:srgbClr val="00B050"/>
                  </a:solidFill>
                </a:rPr>
                <a:t>channel</a:t>
              </a:r>
              <a:r>
                <a:rPr lang="it-IT" sz="1400" b="1" dirty="0" smtClean="0">
                  <a:solidFill>
                    <a:srgbClr val="00B050"/>
                  </a:solidFill>
                </a:rPr>
                <a:t> DCE NME</a:t>
              </a:r>
              <a:endParaRPr lang="it-IT" sz="1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230910" y="2374897"/>
            <a:ext cx="10587786" cy="711453"/>
            <a:chOff x="369454" y="1395848"/>
            <a:chExt cx="10587786" cy="711453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454" y="1395848"/>
              <a:ext cx="4813016" cy="653351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7017" y="1445203"/>
              <a:ext cx="5720223" cy="662098"/>
            </a:xfrm>
            <a:prstGeom prst="rect">
              <a:avLst/>
            </a:prstGeom>
          </p:spPr>
        </p:pic>
      </p:grpSp>
      <p:pic>
        <p:nvPicPr>
          <p:cNvPr id="42" name="Immagin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628" y="3037611"/>
            <a:ext cx="7000875" cy="838200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 rotWithShape="1">
          <a:blip r:embed="rId6"/>
          <a:srcRect b="50132"/>
          <a:stretch/>
        </p:blipFill>
        <p:spPr>
          <a:xfrm>
            <a:off x="114823" y="4281981"/>
            <a:ext cx="5960258" cy="834963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 rotWithShape="1">
          <a:blip r:embed="rId6"/>
          <a:srcRect t="53294"/>
          <a:stretch/>
        </p:blipFill>
        <p:spPr>
          <a:xfrm>
            <a:off x="6003644" y="4335937"/>
            <a:ext cx="5996585" cy="786782"/>
          </a:xfrm>
          <a:prstGeom prst="rect">
            <a:avLst/>
          </a:prstGeom>
        </p:spPr>
      </p:pic>
      <p:sp>
        <p:nvSpPr>
          <p:cNvPr id="46" name="Rettangolo 45"/>
          <p:cNvSpPr/>
          <p:nvPr/>
        </p:nvSpPr>
        <p:spPr>
          <a:xfrm>
            <a:off x="1969186" y="2407594"/>
            <a:ext cx="487688" cy="620653"/>
          </a:xfrm>
          <a:prstGeom prst="rect">
            <a:avLst/>
          </a:prstGeom>
          <a:solidFill>
            <a:srgbClr val="FFC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Parentesi quadra chiusa 47"/>
          <p:cNvSpPr/>
          <p:nvPr/>
        </p:nvSpPr>
        <p:spPr>
          <a:xfrm rot="16200000">
            <a:off x="6276903" y="1227786"/>
            <a:ext cx="332795" cy="2549256"/>
          </a:xfrm>
          <a:prstGeom prst="rightBracket">
            <a:avLst>
              <a:gd name="adj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 6"/>
          <p:cNvSpPr/>
          <p:nvPr/>
        </p:nvSpPr>
        <p:spPr>
          <a:xfrm>
            <a:off x="977148" y="3184081"/>
            <a:ext cx="1574068" cy="749786"/>
          </a:xfrm>
          <a:prstGeom prst="ellipse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Oval 6"/>
          <p:cNvSpPr/>
          <p:nvPr/>
        </p:nvSpPr>
        <p:spPr>
          <a:xfrm>
            <a:off x="7252446" y="4244610"/>
            <a:ext cx="1296157" cy="773984"/>
          </a:xfrm>
          <a:prstGeom prst="ellipse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3" name="Gruppo 52"/>
          <p:cNvGrpSpPr/>
          <p:nvPr/>
        </p:nvGrpSpPr>
        <p:grpSpPr>
          <a:xfrm>
            <a:off x="2958228" y="5540208"/>
            <a:ext cx="5476875" cy="742950"/>
            <a:chOff x="2922368" y="5791220"/>
            <a:chExt cx="5476875" cy="742950"/>
          </a:xfrm>
        </p:grpSpPr>
        <p:pic>
          <p:nvPicPr>
            <p:cNvPr id="44" name="Immagine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22368" y="5791220"/>
              <a:ext cx="5476875" cy="742950"/>
            </a:xfrm>
            <a:prstGeom prst="rect">
              <a:avLst/>
            </a:prstGeom>
          </p:spPr>
        </p:pic>
        <p:cxnSp>
          <p:nvCxnSpPr>
            <p:cNvPr id="51" name="Connettore 1 50"/>
            <p:cNvCxnSpPr/>
            <p:nvPr/>
          </p:nvCxnSpPr>
          <p:spPr>
            <a:xfrm>
              <a:off x="6678886" y="6433962"/>
              <a:ext cx="65970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/>
          </p:nvCxnSpPr>
          <p:spPr>
            <a:xfrm>
              <a:off x="7593286" y="6424998"/>
              <a:ext cx="65970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ight Arrow 8"/>
          <p:cNvSpPr/>
          <p:nvPr/>
        </p:nvSpPr>
        <p:spPr>
          <a:xfrm flipV="1">
            <a:off x="10426509" y="3389219"/>
            <a:ext cx="697456" cy="305473"/>
          </a:xfrm>
          <a:prstGeom prst="rightArrow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12"/>
          <p:cNvSpPr txBox="1"/>
          <p:nvPr/>
        </p:nvSpPr>
        <p:spPr>
          <a:xfrm>
            <a:off x="8411927" y="6307680"/>
            <a:ext cx="3098759" cy="52322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Bellone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Colonna, </a:t>
            </a:r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Gambacurta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400" i="1" dirty="0" err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Lenske</a:t>
            </a:r>
            <a:r>
              <a:rPr lang="en-US" altLang="en-US" sz="1400" i="1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US" sz="14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sz="1400" dirty="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ubmitted to PRC </a:t>
            </a:r>
            <a:endParaRPr lang="en-US" sz="1400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7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307945" y="264160"/>
            <a:ext cx="9171794" cy="523220"/>
          </a:xfrm>
          <a:prstGeom prst="rect">
            <a:avLst/>
          </a:prstGeom>
          <a:solidFill>
            <a:srgbClr val="99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Analogies 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between D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SCE 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and 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2νββ-0</a:t>
            </a:r>
            <a:r>
              <a:rPr lang="el-G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νββ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NMEs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583446" y="1628245"/>
            <a:ext cx="1746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altLang="en-US" sz="2000" b="1" dirty="0" smtClean="0">
                <a:latin typeface="Times New Roman" panose="02020603050405020304" charset="0"/>
                <a:cs typeface="Times New Roman" panose="02020603050405020304" charset="0"/>
              </a:rPr>
              <a:t>SCE </a:t>
            </a:r>
            <a:r>
              <a:rPr lang="en-US" altLang="en-US" sz="2000" b="1" dirty="0">
                <a:latin typeface="Times New Roman" panose="02020603050405020304" charset="0"/>
                <a:cs typeface="Times New Roman" panose="02020603050405020304" charset="0"/>
              </a:rPr>
              <a:t>NME 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463094" y="5197231"/>
            <a:ext cx="14071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0</a:t>
            </a:r>
            <a:r>
              <a:rPr lang="en-US" altLang="en-US" sz="20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νββ </a:t>
            </a:r>
            <a:r>
              <a:rPr lang="en-US" altLang="en-US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NME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6925945" y="6304735"/>
            <a:ext cx="4766945" cy="523220"/>
          </a:xfrm>
          <a:prstGeom prst="rect">
            <a:avLst/>
          </a:prstGeom>
          <a:noFill/>
          <a:ln w="2222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en-US" sz="1400" dirty="0" smtClean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1400" i="1" dirty="0" smtClean="0">
                <a:latin typeface="Times New Roman" panose="02020603050405020304" charset="0"/>
                <a:cs typeface="Times New Roman" panose="02020603050405020304" charset="0"/>
              </a:rPr>
              <a:t>J</a:t>
            </a:r>
            <a:r>
              <a:rPr lang="en-US" altLang="en-US" sz="1400" i="1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400" i="1" dirty="0" err="1">
                <a:latin typeface="Times New Roman" panose="02020603050405020304" charset="0"/>
                <a:cs typeface="Times New Roman" panose="02020603050405020304" charset="0"/>
              </a:rPr>
              <a:t>Barea</a:t>
            </a:r>
            <a:r>
              <a:rPr lang="en-US" altLang="en-US" sz="1400" i="1" dirty="0">
                <a:latin typeface="Times New Roman" panose="02020603050405020304" charset="0"/>
                <a:cs typeface="Times New Roman" panose="02020603050405020304" charset="0"/>
              </a:rPr>
              <a:t>, J. </a:t>
            </a:r>
            <a:r>
              <a:rPr lang="en-US" altLang="en-US" sz="1400" i="1" dirty="0" err="1">
                <a:latin typeface="Times New Roman" panose="02020603050405020304" charset="0"/>
                <a:cs typeface="Times New Roman" panose="02020603050405020304" charset="0"/>
              </a:rPr>
              <a:t>Kotila</a:t>
            </a:r>
            <a:r>
              <a:rPr lang="en-US" altLang="en-US" sz="1400" i="1" dirty="0">
                <a:latin typeface="Times New Roman" panose="02020603050405020304" charset="0"/>
                <a:cs typeface="Times New Roman" panose="02020603050405020304" charset="0"/>
              </a:rPr>
              <a:t>, F. </a:t>
            </a:r>
            <a:r>
              <a:rPr lang="en-US" altLang="en-US" sz="1400" i="1" dirty="0" err="1">
                <a:latin typeface="Times New Roman" panose="02020603050405020304" charset="0"/>
                <a:cs typeface="Times New Roman" panose="02020603050405020304" charset="0"/>
              </a:rPr>
              <a:t>Iachello</a:t>
            </a:r>
            <a:r>
              <a:rPr lang="en-US" altLang="en-US" sz="1400" dirty="0">
                <a:latin typeface="Times New Roman" panose="02020603050405020304" charset="0"/>
                <a:cs typeface="Times New Roman" panose="02020603050405020304" charset="0"/>
              </a:rPr>
              <a:t>, Phys. Rev. C 91 034304 (2015</a:t>
            </a:r>
            <a:r>
              <a:rPr lang="en-US" altLang="en-US" sz="1400" dirty="0" smtClean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r>
              <a:rPr lang="it-IT" sz="1400" i="1" dirty="0"/>
              <a:t> </a:t>
            </a:r>
            <a:r>
              <a:rPr lang="it-IT" sz="1400" i="1" dirty="0" smtClean="0"/>
              <a:t> W.-L. </a:t>
            </a:r>
            <a:r>
              <a:rPr lang="it-IT" sz="1400" i="1" dirty="0" err="1" smtClean="0"/>
              <a:t>Lv</a:t>
            </a:r>
            <a:r>
              <a:rPr lang="it-IT" sz="1400" i="1" dirty="0" smtClean="0"/>
              <a:t>, Y.-F. </a:t>
            </a:r>
            <a:r>
              <a:rPr lang="it-IT" sz="1400" i="1" dirty="0" err="1" smtClean="0"/>
              <a:t>Niu</a:t>
            </a:r>
            <a:r>
              <a:rPr lang="it-IT" sz="1400" i="1" dirty="0" smtClean="0"/>
              <a:t> </a:t>
            </a:r>
            <a:r>
              <a:rPr lang="it-IT" sz="1400" dirty="0" smtClean="0"/>
              <a:t>et al. , arXiv:2302:04423</a:t>
            </a:r>
            <a:endParaRPr lang="en-US" altLang="en-US" sz="1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1792507" y="6527092"/>
            <a:ext cx="25680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 dirty="0"/>
              <a:t>7</a:t>
            </a:r>
            <a:endParaRPr lang="it-IT" sz="1100" b="1" dirty="0"/>
          </a:p>
        </p:txBody>
      </p:sp>
      <p:grpSp>
        <p:nvGrpSpPr>
          <p:cNvPr id="14" name="Gruppo 13"/>
          <p:cNvGrpSpPr/>
          <p:nvPr/>
        </p:nvGrpSpPr>
        <p:grpSpPr>
          <a:xfrm>
            <a:off x="210820" y="1284484"/>
            <a:ext cx="5798820" cy="1113508"/>
            <a:chOff x="210820" y="4984115"/>
            <a:chExt cx="5798820" cy="1113508"/>
          </a:xfrm>
        </p:grpSpPr>
        <p:pic>
          <p:nvPicPr>
            <p:cNvPr id="3" name="Picture 2" descr="dSCE_cmp_2vbb_NM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540" y="4984115"/>
              <a:ext cx="5463540" cy="992505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210820" y="5040983"/>
              <a:ext cx="5798820" cy="105664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1403620" y="5312493"/>
              <a:ext cx="109196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it-IT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it-IT" sz="2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it-IT" sz="2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it-I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it-IT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3069024" y="5076489"/>
              <a:ext cx="2809787" cy="956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339181" y="4084123"/>
            <a:ext cx="6355917" cy="2337694"/>
            <a:chOff x="4291053" y="1141235"/>
            <a:chExt cx="6355917" cy="2337694"/>
          </a:xfrm>
        </p:grpSpPr>
        <p:sp>
          <p:nvSpPr>
            <p:cNvPr id="21" name="Rounded Rectangle 20"/>
            <p:cNvSpPr/>
            <p:nvPr/>
          </p:nvSpPr>
          <p:spPr>
            <a:xfrm>
              <a:off x="4291053" y="1141235"/>
              <a:ext cx="6355917" cy="233769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3324" y="1292844"/>
              <a:ext cx="5927013" cy="1984580"/>
            </a:xfrm>
            <a:prstGeom prst="rect">
              <a:avLst/>
            </a:prstGeom>
          </p:spPr>
        </p:pic>
      </p:grpSp>
      <p:sp>
        <p:nvSpPr>
          <p:cNvPr id="37" name="CasellaDiTesto 36"/>
          <p:cNvSpPr txBox="1"/>
          <p:nvPr/>
        </p:nvSpPr>
        <p:spPr>
          <a:xfrm>
            <a:off x="292061" y="2696002"/>
            <a:ext cx="293808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-&gt; </a:t>
            </a:r>
            <a:r>
              <a:rPr lang="it-IT" b="1" i="1" u="sng" dirty="0" smtClean="0">
                <a:solidFill>
                  <a:srgbClr val="FF0000"/>
                </a:solidFill>
              </a:rPr>
              <a:t>CE </a:t>
            </a:r>
            <a:r>
              <a:rPr lang="it-IT" b="1" i="1" u="sng" dirty="0" err="1" smtClean="0">
                <a:solidFill>
                  <a:srgbClr val="FF0000"/>
                </a:solidFill>
              </a:rPr>
              <a:t>transition</a:t>
            </a:r>
            <a:r>
              <a:rPr lang="it-IT" b="1" i="1" u="sng" dirty="0" smtClean="0">
                <a:solidFill>
                  <a:srgbClr val="FF0000"/>
                </a:solidFill>
              </a:rPr>
              <a:t> operator</a:t>
            </a:r>
          </a:p>
        </p:txBody>
      </p:sp>
      <p:sp>
        <p:nvSpPr>
          <p:cNvPr id="44" name="Right Arrow 15"/>
          <p:cNvSpPr/>
          <p:nvPr/>
        </p:nvSpPr>
        <p:spPr>
          <a:xfrm>
            <a:off x="6104196" y="1726293"/>
            <a:ext cx="627380" cy="240030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onnettore 2 45"/>
          <p:cNvCxnSpPr/>
          <p:nvPr/>
        </p:nvCxnSpPr>
        <p:spPr>
          <a:xfrm>
            <a:off x="3666030" y="2041084"/>
            <a:ext cx="21021" cy="946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 flipH="1">
            <a:off x="4035972" y="2064017"/>
            <a:ext cx="798787" cy="923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po 49"/>
          <p:cNvGrpSpPr/>
          <p:nvPr/>
        </p:nvGrpSpPr>
        <p:grpSpPr>
          <a:xfrm>
            <a:off x="8544884" y="985684"/>
            <a:ext cx="2638104" cy="2387162"/>
            <a:chOff x="688973" y="4444509"/>
            <a:chExt cx="2383060" cy="2410905"/>
          </a:xfrm>
        </p:grpSpPr>
        <p:pic>
          <p:nvPicPr>
            <p:cNvPr id="51" name="Immagine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973" y="4444509"/>
              <a:ext cx="2300854" cy="2410905"/>
            </a:xfrm>
            <a:prstGeom prst="rect">
              <a:avLst/>
            </a:prstGeom>
          </p:spPr>
        </p:pic>
        <p:sp>
          <p:nvSpPr>
            <p:cNvPr id="52" name="CasellaDiTesto 51"/>
            <p:cNvSpPr txBox="1"/>
            <p:nvPr/>
          </p:nvSpPr>
          <p:spPr>
            <a:xfrm rot="16200000">
              <a:off x="2098850" y="5449408"/>
              <a:ext cx="1638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rgbClr val="00B050"/>
                  </a:solidFill>
                </a:rPr>
                <a:t>s</a:t>
              </a:r>
              <a:r>
                <a:rPr lang="it-IT" sz="1400" b="1" dirty="0" smtClean="0">
                  <a:solidFill>
                    <a:srgbClr val="00B050"/>
                  </a:solidFill>
                </a:rPr>
                <a:t>-</a:t>
              </a:r>
              <a:r>
                <a:rPr lang="it-IT" sz="1400" b="1" dirty="0" err="1" smtClean="0">
                  <a:solidFill>
                    <a:srgbClr val="00B050"/>
                  </a:solidFill>
                </a:rPr>
                <a:t>channel</a:t>
              </a:r>
              <a:r>
                <a:rPr lang="it-IT" sz="1400" b="1" dirty="0" smtClean="0">
                  <a:solidFill>
                    <a:srgbClr val="00B050"/>
                  </a:solidFill>
                </a:rPr>
                <a:t> DCE NME</a:t>
              </a:r>
              <a:endParaRPr lang="it-IT" sz="1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3" name="Oval 6"/>
          <p:cNvSpPr/>
          <p:nvPr/>
        </p:nvSpPr>
        <p:spPr>
          <a:xfrm>
            <a:off x="1795615" y="5588909"/>
            <a:ext cx="4437039" cy="649774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5" name="Immagine 54"/>
          <p:cNvPicPr>
            <a:picLocks noChangeAspect="1"/>
          </p:cNvPicPr>
          <p:nvPr/>
        </p:nvPicPr>
        <p:blipFill rotWithShape="1">
          <a:blip r:embed="rId5"/>
          <a:srcRect l="27712" t="63099" r="52556" b="12573"/>
          <a:stretch/>
        </p:blipFill>
        <p:spPr>
          <a:xfrm>
            <a:off x="9091870" y="3811245"/>
            <a:ext cx="2564099" cy="2159240"/>
          </a:xfrm>
          <a:prstGeom prst="rect">
            <a:avLst/>
          </a:prstGeom>
        </p:spPr>
      </p:pic>
      <p:sp>
        <p:nvSpPr>
          <p:cNvPr id="56" name="Right Arrow 15"/>
          <p:cNvSpPr/>
          <p:nvPr/>
        </p:nvSpPr>
        <p:spPr>
          <a:xfrm>
            <a:off x="6855685" y="5284033"/>
            <a:ext cx="627380" cy="240030"/>
          </a:xfrm>
          <a:prstGeom prst="right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ccia bidirezionale verticale 56"/>
          <p:cNvSpPr/>
          <p:nvPr/>
        </p:nvSpPr>
        <p:spPr>
          <a:xfrm>
            <a:off x="5572869" y="2594617"/>
            <a:ext cx="304800" cy="1309392"/>
          </a:xfrm>
          <a:prstGeom prst="up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Ovale 58"/>
          <p:cNvSpPr/>
          <p:nvPr/>
        </p:nvSpPr>
        <p:spPr>
          <a:xfrm>
            <a:off x="8983980" y="3584430"/>
            <a:ext cx="2766060" cy="2601592"/>
          </a:xfrm>
          <a:prstGeom prst="ellipse">
            <a:avLst/>
          </a:prstGeom>
          <a:solidFill>
            <a:srgbClr val="FFC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 rotWithShape="1">
          <a:blip r:embed="rId6"/>
          <a:srcRect r="48553"/>
          <a:stretch/>
        </p:blipFill>
        <p:spPr>
          <a:xfrm>
            <a:off x="3036588" y="1617432"/>
            <a:ext cx="2942868" cy="662098"/>
          </a:xfrm>
          <a:prstGeom prst="rect">
            <a:avLst/>
          </a:prstGeom>
          <a:ln>
            <a:noFill/>
          </a:ln>
        </p:spPr>
      </p:pic>
      <p:sp>
        <p:nvSpPr>
          <p:cNvPr id="58" name="Oval 6"/>
          <p:cNvSpPr/>
          <p:nvPr/>
        </p:nvSpPr>
        <p:spPr>
          <a:xfrm>
            <a:off x="3063155" y="1531302"/>
            <a:ext cx="2608105" cy="801565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19" y="3159809"/>
            <a:ext cx="4193116" cy="586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64856</TotalTime>
  <Words>968</Words>
  <Application>Microsoft Office PowerPoint</Application>
  <PresentationFormat>Widescreen</PresentationFormat>
  <Paragraphs>225</Paragraphs>
  <Slides>15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15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Cambria Math</vt:lpstr>
      <vt:lpstr>Roboto</vt:lpstr>
      <vt:lpstr>Times New Roman</vt:lpstr>
      <vt:lpstr>Wingdings</vt:lpstr>
      <vt:lpstr>Office Theme</vt:lpstr>
      <vt:lpstr>2_Struttura predefinita</vt:lpstr>
      <vt:lpstr>3_Struttura predefinita</vt:lpstr>
      <vt:lpstr>Struttura predefinita</vt:lpstr>
      <vt:lpstr>4_Struttura predefinita</vt:lpstr>
      <vt:lpstr>1_Struttura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jessicaib</dc:creator>
  <cp:lastModifiedBy>Account Microsoft</cp:lastModifiedBy>
  <cp:revision>533</cp:revision>
  <dcterms:created xsi:type="dcterms:W3CDTF">2022-05-07T17:13:15Z</dcterms:created>
  <dcterms:modified xsi:type="dcterms:W3CDTF">2025-05-20T21:31:01Z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1033-10.1.0.6757</vt:lpwstr>
  </property>
</Properties>
</file>