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123.jpg" ContentType="image/jpg"/>
  <Override PartName="/ppt/media/image124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42.jpg" ContentType="image/jpg"/>
  <Override PartName="/ppt/media/image143.jpg" ContentType="image/jpg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256" r:id="rId2"/>
    <p:sldId id="3466" r:id="rId3"/>
    <p:sldId id="259" r:id="rId4"/>
    <p:sldId id="2212" r:id="rId5"/>
    <p:sldId id="257" r:id="rId6"/>
    <p:sldId id="2206" r:id="rId7"/>
    <p:sldId id="258" r:id="rId8"/>
    <p:sldId id="267" r:id="rId9"/>
    <p:sldId id="2686" r:id="rId10"/>
    <p:sldId id="263" r:id="rId11"/>
    <p:sldId id="3468" r:id="rId12"/>
    <p:sldId id="2208" r:id="rId13"/>
    <p:sldId id="2207" r:id="rId14"/>
    <p:sldId id="2210" r:id="rId15"/>
    <p:sldId id="2687" r:id="rId16"/>
    <p:sldId id="277" r:id="rId17"/>
    <p:sldId id="266" r:id="rId18"/>
    <p:sldId id="260" r:id="rId19"/>
    <p:sldId id="2211" r:id="rId20"/>
    <p:sldId id="2682" r:id="rId21"/>
    <p:sldId id="2214" r:id="rId22"/>
    <p:sldId id="2276" r:id="rId23"/>
    <p:sldId id="2209" r:id="rId24"/>
    <p:sldId id="283" r:id="rId25"/>
    <p:sldId id="2213" r:id="rId26"/>
    <p:sldId id="3465" r:id="rId27"/>
    <p:sldId id="3467" r:id="rId28"/>
    <p:sldId id="262" r:id="rId29"/>
    <p:sldId id="402" r:id="rId30"/>
    <p:sldId id="2274" r:id="rId31"/>
    <p:sldId id="2275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9"/>
    <p:restoredTop sz="94672"/>
  </p:normalViewPr>
  <p:slideViewPr>
    <p:cSldViewPr snapToGrid="0">
      <p:cViewPr>
        <p:scale>
          <a:sx n="113" d="100"/>
          <a:sy n="113" d="100"/>
        </p:scale>
        <p:origin x="64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3FD8D-1462-0646-BF0D-088E0244DF15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588F7-1FD5-9842-8D3A-859A329163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251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673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30652A-3D8A-4CCC-A978-EA4A02B5C7B5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59958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2039A0-9B28-493A-8D10-64416F493EB7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1775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2E46D-309B-445E-9B8C-4BB397973A66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9712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37E38-7F59-4A4A-862C-3D69072AFAAD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70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0789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0036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2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184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4BDFD-4E8F-2854-B28F-7944AF7B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D6F55A7-8E65-DB51-ADCA-9BE59D8738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6EB2DF0-AC72-507D-11C1-52AD4C9D8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73A0178-07FD-2D78-7904-F887E1514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427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758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915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588F7-1FD5-9842-8D3A-859A329163F6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74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78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822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006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081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66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32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83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72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58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452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180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E93B7-3B62-0F4C-9C2A-F94AE3EF168D}" type="datetimeFigureOut">
              <a:rPr lang="it-IT" smtClean="0"/>
              <a:t>10/05/25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AD2647-018B-1E49-8F4D-246DDC5BF8B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528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png"/><Relationship Id="rId7" Type="http://schemas.openxmlformats.org/officeDocument/2006/relationships/image" Target="../media/image41.jpg"/><Relationship Id="rId12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g"/><Relationship Id="rId11" Type="http://schemas.openxmlformats.org/officeDocument/2006/relationships/image" Target="../media/image4.jpe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7.jpeg"/><Relationship Id="rId7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26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4.jpe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4.jpeg"/><Relationship Id="rId10" Type="http://schemas.openxmlformats.org/officeDocument/2006/relationships/image" Target="../media/image71.gif"/><Relationship Id="rId4" Type="http://schemas.openxmlformats.org/officeDocument/2006/relationships/image" Target="../media/image66.png"/><Relationship Id="rId9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9.jpeg"/><Relationship Id="rId18" Type="http://schemas.openxmlformats.org/officeDocument/2006/relationships/image" Target="../media/image94.jpeg"/><Relationship Id="rId26" Type="http://schemas.openxmlformats.org/officeDocument/2006/relationships/image" Target="../media/image102.gif"/><Relationship Id="rId3" Type="http://schemas.openxmlformats.org/officeDocument/2006/relationships/image" Target="../media/image79.jpeg"/><Relationship Id="rId21" Type="http://schemas.openxmlformats.org/officeDocument/2006/relationships/image" Target="../media/image97.jpeg"/><Relationship Id="rId34" Type="http://schemas.openxmlformats.org/officeDocument/2006/relationships/image" Target="../media/image10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17" Type="http://schemas.openxmlformats.org/officeDocument/2006/relationships/image" Target="../media/image93.jpeg"/><Relationship Id="rId25" Type="http://schemas.openxmlformats.org/officeDocument/2006/relationships/image" Target="../media/image101.jpeg"/><Relationship Id="rId33" Type="http://schemas.openxmlformats.org/officeDocument/2006/relationships/image" Target="../media/image10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2.jpeg"/><Relationship Id="rId20" Type="http://schemas.openxmlformats.org/officeDocument/2006/relationships/image" Target="../media/image96.jpeg"/><Relationship Id="rId29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24" Type="http://schemas.openxmlformats.org/officeDocument/2006/relationships/image" Target="../media/image100.jpeg"/><Relationship Id="rId32" Type="http://schemas.openxmlformats.org/officeDocument/2006/relationships/image" Target="../media/image107.pn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23" Type="http://schemas.openxmlformats.org/officeDocument/2006/relationships/image" Target="../media/image99.jpeg"/><Relationship Id="rId28" Type="http://schemas.openxmlformats.org/officeDocument/2006/relationships/image" Target="../media/image103.png"/><Relationship Id="rId10" Type="http://schemas.openxmlformats.org/officeDocument/2006/relationships/image" Target="../media/image86.jpeg"/><Relationship Id="rId19" Type="http://schemas.openxmlformats.org/officeDocument/2006/relationships/image" Target="../media/image95.png"/><Relationship Id="rId31" Type="http://schemas.openxmlformats.org/officeDocument/2006/relationships/image" Target="../media/image106.pn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Relationship Id="rId22" Type="http://schemas.openxmlformats.org/officeDocument/2006/relationships/image" Target="../media/image98.jpeg"/><Relationship Id="rId27" Type="http://schemas.openxmlformats.org/officeDocument/2006/relationships/image" Target="../media/image1.png"/><Relationship Id="rId30" Type="http://schemas.openxmlformats.org/officeDocument/2006/relationships/image" Target="../media/image105.png"/><Relationship Id="rId35" Type="http://schemas.openxmlformats.org/officeDocument/2006/relationships/image" Target="../media/image110.jpeg"/><Relationship Id="rId8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jpe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5" Type="http://schemas.openxmlformats.org/officeDocument/2006/relationships/image" Target="../media/image124.jpg"/><Relationship Id="rId4" Type="http://schemas.openxmlformats.org/officeDocument/2006/relationships/image" Target="../media/image123.jpg"/><Relationship Id="rId9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g"/><Relationship Id="rId3" Type="http://schemas.openxmlformats.org/officeDocument/2006/relationships/image" Target="../media/image14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png"/><Relationship Id="rId9" Type="http://schemas.openxmlformats.org/officeDocument/2006/relationships/image" Target="../media/image14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openxmlformats.org/officeDocument/2006/relationships/image" Target="../media/image147.jpeg"/><Relationship Id="rId4" Type="http://schemas.openxmlformats.org/officeDocument/2006/relationships/image" Target="../media/image146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svg"/><Relationship Id="rId4" Type="http://schemas.openxmlformats.org/officeDocument/2006/relationships/image" Target="../media/image1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4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CF690-FF2F-8647-E851-A3D9709C62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8208" y="1316724"/>
            <a:ext cx="11075581" cy="2440171"/>
          </a:xfrm>
        </p:spPr>
        <p:txBody>
          <a:bodyPr>
            <a:normAutofit fontScale="90000"/>
          </a:bodyPr>
          <a:lstStyle/>
          <a:p>
            <a:r>
              <a:rPr lang="it-IT" b="1" i="0">
                <a:solidFill>
                  <a:srgbClr val="FF0000"/>
                </a:solidFill>
                <a:effectLst/>
                <a:latin typeface="Liberation Sans"/>
              </a:rPr>
              <a:t>The AGATA </a:t>
            </a:r>
            <a:r>
              <a:rPr lang="it-IT" b="1" i="0" err="1">
                <a:solidFill>
                  <a:srgbClr val="FF0000"/>
                </a:solidFill>
                <a:effectLst/>
                <a:latin typeface="Liberation Sans"/>
              </a:rPr>
              <a:t>campaign</a:t>
            </a:r>
            <a:r>
              <a:rPr lang="it-IT" b="1" i="0">
                <a:solidFill>
                  <a:srgbClr val="FF0000"/>
                </a:solidFill>
                <a:effectLst/>
                <a:latin typeface="Liberation Sans"/>
              </a:rPr>
              <a:t> </a:t>
            </a:r>
            <a:r>
              <a:rPr lang="it-IT" b="1" i="0" err="1">
                <a:solidFill>
                  <a:srgbClr val="FF0000"/>
                </a:solidFill>
                <a:effectLst/>
                <a:latin typeface="Liberation Sans"/>
              </a:rPr>
              <a:t>at</a:t>
            </a:r>
            <a:r>
              <a:rPr lang="it-IT" b="1" i="0">
                <a:solidFill>
                  <a:srgbClr val="FF0000"/>
                </a:solidFill>
                <a:effectLst/>
                <a:latin typeface="Liberation Sans"/>
              </a:rPr>
              <a:t> LNL: </a:t>
            </a:r>
            <a:r>
              <a:rPr lang="it-IT" b="1" i="0" err="1">
                <a:solidFill>
                  <a:srgbClr val="FF0000"/>
                </a:solidFill>
                <a:effectLst/>
                <a:latin typeface="Liberation Sans"/>
              </a:rPr>
              <a:t>nuclear</a:t>
            </a:r>
            <a:r>
              <a:rPr lang="it-IT" b="1" i="0">
                <a:solidFill>
                  <a:srgbClr val="FF0000"/>
                </a:solidFill>
                <a:effectLst/>
                <a:latin typeface="Liberation Sans"/>
              </a:rPr>
              <a:t> </a:t>
            </a:r>
            <a:r>
              <a:rPr lang="it-IT" b="1" i="0" err="1">
                <a:solidFill>
                  <a:srgbClr val="FF0000"/>
                </a:solidFill>
                <a:effectLst/>
                <a:latin typeface="Liberation Sans"/>
              </a:rPr>
              <a:t>structure</a:t>
            </a:r>
            <a:r>
              <a:rPr lang="it-IT" b="1" i="0">
                <a:solidFill>
                  <a:srgbClr val="FF0000"/>
                </a:solidFill>
                <a:effectLst/>
                <a:latin typeface="Liberation Sans"/>
              </a:rPr>
              <a:t> from high-</a:t>
            </a:r>
            <a:r>
              <a:rPr lang="it-IT" b="1" i="0" err="1">
                <a:solidFill>
                  <a:srgbClr val="FF0000"/>
                </a:solidFill>
                <a:effectLst/>
                <a:latin typeface="Liberation Sans"/>
              </a:rPr>
              <a:t>resolution</a:t>
            </a:r>
            <a:r>
              <a:rPr lang="it-IT" b="1" i="0">
                <a:solidFill>
                  <a:srgbClr val="FF0000"/>
                </a:solidFill>
                <a:effectLst/>
                <a:latin typeface="Liberation Sans"/>
              </a:rPr>
              <a:t> </a:t>
            </a:r>
            <a:r>
              <a:rPr lang="el-GR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b="1" i="0">
                <a:solidFill>
                  <a:srgbClr val="FF0000"/>
                </a:solidFill>
                <a:effectLst/>
                <a:latin typeface="Liberation Sans"/>
              </a:rPr>
              <a:t>-</a:t>
            </a:r>
            <a:r>
              <a:rPr lang="it-IT" b="1" i="0">
                <a:solidFill>
                  <a:srgbClr val="FF0000"/>
                </a:solidFill>
                <a:effectLst/>
                <a:latin typeface="Liberation Sans"/>
              </a:rPr>
              <a:t>ray </a:t>
            </a:r>
            <a:r>
              <a:rPr lang="it-IT" b="1" i="0" err="1">
                <a:solidFill>
                  <a:srgbClr val="FF0000"/>
                </a:solidFill>
                <a:effectLst/>
                <a:latin typeface="Liberation Sans"/>
              </a:rPr>
              <a:t>spectroscopy</a:t>
            </a:r>
            <a:endParaRPr lang="it-IT" sz="3100">
              <a:solidFill>
                <a:srgbClr val="FF0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45C5DD8-5C23-193B-23AD-448634E4E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633396"/>
            <a:ext cx="9144000" cy="1655762"/>
          </a:xfrm>
        </p:spPr>
        <p:txBody>
          <a:bodyPr/>
          <a:lstStyle/>
          <a:p>
            <a:r>
              <a:rPr lang="it-IT"/>
              <a:t>Andrea Gottardo, AGATA </a:t>
            </a:r>
            <a:r>
              <a:rPr lang="it-IT" err="1"/>
              <a:t>collaboration</a:t>
            </a:r>
            <a:endParaRPr lang="it-IT"/>
          </a:p>
        </p:txBody>
      </p:sp>
      <p:pic>
        <p:nvPicPr>
          <p:cNvPr id="14338" name="Picture 2" descr="GAMMA@LNL">
            <a:extLst>
              <a:ext uri="{FF2B5EF4-FFF2-40B4-BE49-F238E27FC236}">
                <a16:creationId xmlns:a16="http://schemas.microsoft.com/office/drawing/2014/main" id="{B17CCEEC-B576-5F97-969E-69D8DAC9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433" y="5131117"/>
            <a:ext cx="2566431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18DD577-44C9-0546-5A31-0FCE8DB4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2"/>
            <a:ext cx="11823405" cy="671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409;p20">
            <a:extLst>
              <a:ext uri="{FF2B5EF4-FFF2-40B4-BE49-F238E27FC236}">
                <a16:creationId xmlns:a16="http://schemas.microsoft.com/office/drawing/2014/main" id="{42FAE1FC-368E-1EE0-1D3A-0D2AAEEB326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8762" y="5320565"/>
            <a:ext cx="1369537" cy="110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 descr="logoAgata">
            <a:extLst>
              <a:ext uri="{FF2B5EF4-FFF2-40B4-BE49-F238E27FC236}">
                <a16:creationId xmlns:a16="http://schemas.microsoft.com/office/drawing/2014/main" id="{FF9F1DCD-F5F6-7FCF-4415-FBDE77539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8258795" y="5320565"/>
            <a:ext cx="863940" cy="114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784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31A1BF-D240-1F1E-CC63-B683E5F94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8" y="106326"/>
            <a:ext cx="11064095" cy="893246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1. Multi-</a:t>
            </a:r>
            <a:r>
              <a:rPr lang="it-IT" b="1" dirty="0" err="1">
                <a:solidFill>
                  <a:srgbClr val="FF0000"/>
                </a:solidFill>
              </a:rPr>
              <a:t>nucleon</a:t>
            </a:r>
            <a:r>
              <a:rPr lang="it-IT" b="1" dirty="0">
                <a:solidFill>
                  <a:srgbClr val="FF0000"/>
                </a:solidFill>
              </a:rPr>
              <a:t> transfer </a:t>
            </a:r>
            <a:r>
              <a:rPr lang="it-IT" b="1" dirty="0" err="1">
                <a:solidFill>
                  <a:srgbClr val="FF0000"/>
                </a:solidFill>
              </a:rPr>
              <a:t>around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baseline="30000" dirty="0">
                <a:solidFill>
                  <a:srgbClr val="FF0000"/>
                </a:solidFill>
              </a:rPr>
              <a:t>48</a:t>
            </a:r>
            <a:r>
              <a:rPr lang="it-IT" b="1" dirty="0">
                <a:solidFill>
                  <a:srgbClr val="FF0000"/>
                </a:solidFill>
              </a:rPr>
              <a:t>Ca: </a:t>
            </a:r>
            <a:r>
              <a:rPr lang="it-IT" b="1" dirty="0" err="1">
                <a:solidFill>
                  <a:srgbClr val="FF0000"/>
                </a:solidFill>
              </a:rPr>
              <a:t>rersults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7E1B69B9-A8DD-D74B-1E61-6BFCF7107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5" y="1192412"/>
            <a:ext cx="4134015" cy="222759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50B4FDA7-3966-DC86-C3E4-6261C5B8D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9" y="3733688"/>
            <a:ext cx="5556419" cy="3008659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D28C8145-74B3-92EE-F0BF-5375729DC0E5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1BC5800B-C2B5-68CB-C99A-C7F4242B0105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7" descr="logoAgata">
            <a:extLst>
              <a:ext uri="{FF2B5EF4-FFF2-40B4-BE49-F238E27FC236}">
                <a16:creationId xmlns:a16="http://schemas.microsoft.com/office/drawing/2014/main" id="{95901F6F-1FD4-C814-1E6C-F842BA9B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BF608777-1540-47E9-C350-2A5B06E3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842" y="4538633"/>
            <a:ext cx="3182526" cy="229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C9D1ABB-296B-5ED7-81E9-89C190BF7B7D}"/>
              </a:ext>
            </a:extLst>
          </p:cNvPr>
          <p:cNvSpPr txBox="1"/>
          <p:nvPr/>
        </p:nvSpPr>
        <p:spPr>
          <a:xfrm>
            <a:off x="9551524" y="3899095"/>
            <a:ext cx="2264850" cy="618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ts val="1350"/>
              </a:lnSpc>
            </a:pPr>
            <a:r>
              <a:rPr lang="it-IT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A. Gade et al.,</a:t>
            </a:r>
            <a:r>
              <a:rPr lang="en-US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PRC 68, 014302 (2003)</a:t>
            </a:r>
            <a:r>
              <a:rPr lang="en-US" sz="1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lnSpc>
                <a:spcPts val="1350"/>
              </a:lnSpc>
            </a:pPr>
            <a:r>
              <a:rPr lang="it-IT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S. </a:t>
            </a:r>
            <a:r>
              <a:rPr lang="it-IT" sz="1000" b="0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Calinescu</a:t>
            </a:r>
            <a:r>
              <a:rPr lang="it-IT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et al., </a:t>
            </a:r>
            <a:r>
              <a:rPr lang="en-US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PRC</a:t>
            </a:r>
            <a:r>
              <a:rPr lang="it-IT" sz="1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93, 044333 (2016)</a:t>
            </a:r>
            <a:r>
              <a:rPr lang="en-US" sz="10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10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B5CC1780-5465-DFA9-FC6A-1F3641E12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18003"/>
            <a:ext cx="3773687" cy="2884405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7D28D085-EE20-4C4A-8091-00F21C4D24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316" y="4061635"/>
            <a:ext cx="3182526" cy="1913858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3605B963-CD7D-26A3-1C38-FFA451ABCE3C}"/>
              </a:ext>
            </a:extLst>
          </p:cNvPr>
          <p:cNvSpPr txBox="1"/>
          <p:nvPr/>
        </p:nvSpPr>
        <p:spPr>
          <a:xfrm>
            <a:off x="5878317" y="6047835"/>
            <a:ext cx="302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</a:t>
            </a:r>
            <a:r>
              <a:rPr lang="it-IT" baseline="-25000"/>
              <a:t>1/2</a:t>
            </a:r>
            <a:r>
              <a:rPr lang="it-IT"/>
              <a:t>~2 </a:t>
            </a:r>
            <a:r>
              <a:rPr lang="it-IT" err="1"/>
              <a:t>ps</a:t>
            </a:r>
            <a:r>
              <a:rPr lang="it-IT"/>
              <a:t>, </a:t>
            </a:r>
          </a:p>
          <a:p>
            <a:r>
              <a:rPr lang="it-IT"/>
              <a:t>B(E2) in line with i.e. </a:t>
            </a:r>
            <a:r>
              <a:rPr lang="it-IT" err="1"/>
              <a:t>Coulex</a:t>
            </a:r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FE1710-1AA7-F7C0-DBFA-426E19D14937}"/>
              </a:ext>
            </a:extLst>
          </p:cNvPr>
          <p:cNvSpPr txBox="1"/>
          <p:nvPr/>
        </p:nvSpPr>
        <p:spPr>
          <a:xfrm>
            <a:off x="1530365" y="2219712"/>
            <a:ext cx="791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DSAM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0673A07-3423-F7CD-1B9B-4566C92EB47A}"/>
              </a:ext>
            </a:extLst>
          </p:cNvPr>
          <p:cNvSpPr txBox="1"/>
          <p:nvPr/>
        </p:nvSpPr>
        <p:spPr>
          <a:xfrm>
            <a:off x="3773522" y="6382342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RDDS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290E9F-B83B-7932-5A13-BBAFE9AEA241}"/>
              </a:ext>
            </a:extLst>
          </p:cNvPr>
          <p:cNvSpPr txBox="1"/>
          <p:nvPr/>
        </p:nvSpPr>
        <p:spPr>
          <a:xfrm>
            <a:off x="8823598" y="2001906"/>
            <a:ext cx="791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DSAM</a:t>
            </a:r>
          </a:p>
        </p:txBody>
      </p:sp>
    </p:spTree>
    <p:extLst>
      <p:ext uri="{BB962C8B-B14F-4D97-AF65-F5344CB8AC3E}">
        <p14:creationId xmlns:p14="http://schemas.microsoft.com/office/powerpoint/2010/main" val="1409316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5">
            <a:extLst>
              <a:ext uri="{FF2B5EF4-FFF2-40B4-BE49-F238E27FC236}">
                <a16:creationId xmlns:a16="http://schemas.microsoft.com/office/drawing/2014/main" id="{7694EF63-04DC-32FF-432A-9BFAE8677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738" y="2626018"/>
            <a:ext cx="2919288" cy="1251736"/>
          </a:xfrm>
          <a:prstGeom prst="rect">
            <a:avLst/>
          </a:prstGeom>
        </p:spPr>
      </p:pic>
      <p:pic>
        <p:nvPicPr>
          <p:cNvPr id="4" name="Immagine 13">
            <a:extLst>
              <a:ext uri="{FF2B5EF4-FFF2-40B4-BE49-F238E27FC236}">
                <a16:creationId xmlns:a16="http://schemas.microsoft.com/office/drawing/2014/main" id="{35292319-7433-FD09-2581-B7615D1F1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986" y="1057037"/>
            <a:ext cx="2872246" cy="139177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3896169A-7683-1AAF-7817-320989035F1F}"/>
              </a:ext>
            </a:extLst>
          </p:cNvPr>
          <p:cNvSpPr/>
          <p:nvPr/>
        </p:nvSpPr>
        <p:spPr>
          <a:xfrm>
            <a:off x="-345068" y="1109400"/>
            <a:ext cx="568736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rgbClr val="C00000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rPr>
              <a:t>Intruder configurations towards N=20 </a:t>
            </a:r>
          </a:p>
          <a:p>
            <a:pPr algn="ctr"/>
            <a:r>
              <a:rPr lang="en-GB" sz="1600" dirty="0">
                <a:solidFill>
                  <a:srgbClr val="C00000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rPr>
              <a:t>evolution of negative-parity states</a:t>
            </a:r>
            <a:endParaRPr lang="en-US" sz="1600" dirty="0">
              <a:solidFill>
                <a:srgbClr val="C00000"/>
              </a:solidFill>
              <a:latin typeface="Century Gothic" panose="020B0502020202020204" pitchFamily="34" charset="0"/>
              <a:ea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CC2421-B55E-075F-F1AE-03A46F00D849}"/>
              </a:ext>
            </a:extLst>
          </p:cNvPr>
          <p:cNvSpPr/>
          <p:nvPr/>
        </p:nvSpPr>
        <p:spPr>
          <a:xfrm>
            <a:off x="8134232" y="1457641"/>
            <a:ext cx="407414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u="sng" dirty="0">
                <a:solidFill>
                  <a:srgbClr val="007033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rPr>
              <a:t>Multi-nucleon transfer reactions</a:t>
            </a:r>
          </a:p>
          <a:p>
            <a:pPr algn="ctr"/>
            <a:r>
              <a:rPr lang="en-GB" sz="1600" dirty="0">
                <a:solidFill>
                  <a:srgbClr val="007033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rPr>
              <a:t>AGATA+PRISMA and </a:t>
            </a:r>
            <a:r>
              <a:rPr lang="en-GB" sz="1600" baseline="30000" dirty="0">
                <a:solidFill>
                  <a:srgbClr val="007033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rPr>
              <a:t>238</a:t>
            </a:r>
            <a:r>
              <a:rPr lang="en-GB" sz="1600" dirty="0">
                <a:solidFill>
                  <a:srgbClr val="007033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rPr>
              <a:t>U target</a:t>
            </a:r>
            <a:endParaRPr lang="en-US" sz="1600" dirty="0">
              <a:solidFill>
                <a:srgbClr val="007033"/>
              </a:solidFill>
              <a:latin typeface="Century Gothic" panose="020B0502020202020204" pitchFamily="34" charset="0"/>
              <a:ea typeface="Palatino" pitchFamily="2" charset="77"/>
              <a:cs typeface="Arial" panose="020B0604020202020204" pitchFamily="34" charset="0"/>
            </a:endParaRPr>
          </a:p>
        </p:txBody>
      </p:sp>
      <p:pic>
        <p:nvPicPr>
          <p:cNvPr id="7" name="Picture 10" descr="A periodic table of elements&#10;&#10;Description automatically generated">
            <a:extLst>
              <a:ext uri="{FF2B5EF4-FFF2-40B4-BE49-F238E27FC236}">
                <a16:creationId xmlns:a16="http://schemas.microsoft.com/office/drawing/2014/main" id="{FE5CDCB4-CEE7-803F-C5EA-04BE10289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422" y="2052578"/>
            <a:ext cx="3667417" cy="1594529"/>
          </a:xfrm>
          <a:prstGeom prst="rect">
            <a:avLst/>
          </a:prstGeom>
        </p:spPr>
      </p:pic>
      <p:pic>
        <p:nvPicPr>
          <p:cNvPr id="8" name="Picture 20" descr="A graph of a graph of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9DACFCC5-AA16-DD85-2FA0-E5C3E3BF0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2934" y="4555406"/>
            <a:ext cx="2815827" cy="1990498"/>
          </a:xfrm>
          <a:prstGeom prst="rect">
            <a:avLst/>
          </a:prstGeom>
        </p:spPr>
      </p:pic>
      <p:sp>
        <p:nvSpPr>
          <p:cNvPr id="10" name="TextBox 34">
            <a:extLst>
              <a:ext uri="{FF2B5EF4-FFF2-40B4-BE49-F238E27FC236}">
                <a16:creationId xmlns:a16="http://schemas.microsoft.com/office/drawing/2014/main" id="{BDD0B1D6-404F-8019-D0AC-2231E10EB76D}"/>
              </a:ext>
            </a:extLst>
          </p:cNvPr>
          <p:cNvSpPr txBox="1"/>
          <p:nvPr/>
        </p:nvSpPr>
        <p:spPr>
          <a:xfrm>
            <a:off x="9748147" y="3432747"/>
            <a:ext cx="9039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1200" b="1" dirty="0">
                <a:solidFill>
                  <a:srgbClr val="C00000"/>
                </a:solidFill>
                <a:latin typeface="Century Gothic" panose="020B0502020202020204" pitchFamily="34" charset="0"/>
                <a:ea typeface="MS PGothic"/>
                <a:cs typeface="Times New Roman" panose="02020603050405020304" pitchFamily="18" charset="0"/>
              </a:rPr>
              <a:t>PHASE A</a:t>
            </a:r>
            <a:endParaRPr lang="en-IT" sz="1200" b="1" dirty="0">
              <a:solidFill>
                <a:srgbClr val="C00000"/>
              </a:solidFill>
            </a:endParaRPr>
          </a:p>
        </p:txBody>
      </p:sp>
      <p:sp>
        <p:nvSpPr>
          <p:cNvPr id="11" name="Rectangle 35">
            <a:extLst>
              <a:ext uri="{FF2B5EF4-FFF2-40B4-BE49-F238E27FC236}">
                <a16:creationId xmlns:a16="http://schemas.microsoft.com/office/drawing/2014/main" id="{3FA67C90-0C64-6D52-386C-1A57E09AA5BB}"/>
              </a:ext>
            </a:extLst>
          </p:cNvPr>
          <p:cNvSpPr/>
          <p:nvPr/>
        </p:nvSpPr>
        <p:spPr>
          <a:xfrm>
            <a:off x="2959678" y="4043590"/>
            <a:ext cx="612759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b="1" u="sng" dirty="0">
                <a:solidFill>
                  <a:srgbClr val="0016F4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rPr>
              <a:t>PRISMA optimization and lifetime measurements</a:t>
            </a:r>
          </a:p>
          <a:p>
            <a:pPr algn="ctr"/>
            <a:r>
              <a:rPr lang="en-GB" sz="1400" dirty="0">
                <a:solidFill>
                  <a:srgbClr val="0016F4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rPr>
              <a:t>assessing fs lifetimes of excited states</a:t>
            </a:r>
            <a:endParaRPr lang="en-US" sz="1400" dirty="0">
              <a:solidFill>
                <a:srgbClr val="0016F4"/>
              </a:solidFill>
              <a:latin typeface="Century Gothic" panose="020B0502020202020204" pitchFamily="34" charset="0"/>
              <a:ea typeface="Palatino" pitchFamily="2" charset="77"/>
              <a:cs typeface="Arial" panose="020B0604020202020204" pitchFamily="34" charset="0"/>
            </a:endParaRPr>
          </a:p>
        </p:txBody>
      </p:sp>
      <p:sp>
        <p:nvSpPr>
          <p:cNvPr id="12" name="Rectangle 37">
            <a:extLst>
              <a:ext uri="{FF2B5EF4-FFF2-40B4-BE49-F238E27FC236}">
                <a16:creationId xmlns:a16="http://schemas.microsoft.com/office/drawing/2014/main" id="{00B15702-4512-2AF3-6616-8A23499C868D}"/>
              </a:ext>
            </a:extLst>
          </p:cNvPr>
          <p:cNvSpPr/>
          <p:nvPr/>
        </p:nvSpPr>
        <p:spPr>
          <a:xfrm>
            <a:off x="10156692" y="6311171"/>
            <a:ext cx="1257077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  <a:latin typeface="Century Gothic" panose="020B0502020202020204" pitchFamily="34" charset="0"/>
                <a:ea typeface="Palatino" pitchFamily="2" charset="77"/>
                <a:cs typeface="Arial" panose="020B0604020202020204" pitchFamily="34" charset="0"/>
              </a:rPr>
              <a:t>DSAM</a:t>
            </a:r>
            <a:endParaRPr lang="en-US" sz="1200" b="1" dirty="0">
              <a:solidFill>
                <a:srgbClr val="C00000"/>
              </a:solidFill>
              <a:latin typeface="Century Gothic" panose="020B0502020202020204" pitchFamily="34" charset="0"/>
              <a:ea typeface="Palatino" pitchFamily="2" charset="77"/>
              <a:cs typeface="Arial" panose="020B0604020202020204" pitchFamily="34" charset="0"/>
            </a:endParaRPr>
          </a:p>
        </p:txBody>
      </p:sp>
      <p:pic>
        <p:nvPicPr>
          <p:cNvPr id="13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B88D1D6A-673F-5027-207E-92086A5929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18" y="4535051"/>
            <a:ext cx="2911798" cy="2073274"/>
          </a:xfrm>
          <a:prstGeom prst="rect">
            <a:avLst/>
          </a:prstGeom>
        </p:spPr>
      </p:pic>
      <p:pic>
        <p:nvPicPr>
          <p:cNvPr id="14" name="Picture 17" descr="A diagram of a cathode analysis&#10;&#10;AI-generated content may be incorrect.">
            <a:extLst>
              <a:ext uri="{FF2B5EF4-FFF2-40B4-BE49-F238E27FC236}">
                <a16:creationId xmlns:a16="http://schemas.microsoft.com/office/drawing/2014/main" id="{31EEBD39-86C2-7441-B63F-549259E8AB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571" y="4560080"/>
            <a:ext cx="3109744" cy="2077120"/>
          </a:xfrm>
          <a:prstGeom prst="rect">
            <a:avLst/>
          </a:prstGeom>
        </p:spPr>
      </p:pic>
      <p:pic>
        <p:nvPicPr>
          <p:cNvPr id="15" name="Picture 29" descr="A graph of a cathode analysis&#10;&#10;AI-generated content may be incorrect.">
            <a:extLst>
              <a:ext uri="{FF2B5EF4-FFF2-40B4-BE49-F238E27FC236}">
                <a16:creationId xmlns:a16="http://schemas.microsoft.com/office/drawing/2014/main" id="{04B55C16-6AAB-8F40-D017-826E4BBFC6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76" y="4560080"/>
            <a:ext cx="3152135" cy="2077120"/>
          </a:xfrm>
          <a:prstGeom prst="rect">
            <a:avLst/>
          </a:prstGeom>
        </p:spPr>
      </p:pic>
      <p:pic>
        <p:nvPicPr>
          <p:cNvPr id="16" name="Picture 19" descr="A close-up of a cross&#10;&#10;AI-generated content may be incorrect.">
            <a:extLst>
              <a:ext uri="{FF2B5EF4-FFF2-40B4-BE49-F238E27FC236}">
                <a16:creationId xmlns:a16="http://schemas.microsoft.com/office/drawing/2014/main" id="{6B9264DA-D493-24E4-62B9-36C748F691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23" y="1746220"/>
            <a:ext cx="2293870" cy="943943"/>
          </a:xfrm>
          <a:prstGeom prst="rect">
            <a:avLst/>
          </a:prstGeom>
          <a:noFill/>
        </p:spPr>
      </p:pic>
      <p:sp>
        <p:nvSpPr>
          <p:cNvPr id="17" name="TextBox 45">
            <a:extLst>
              <a:ext uri="{FF2B5EF4-FFF2-40B4-BE49-F238E27FC236}">
                <a16:creationId xmlns:a16="http://schemas.microsoft.com/office/drawing/2014/main" id="{C986768E-F365-76A0-999E-732DB87B62D5}"/>
              </a:ext>
            </a:extLst>
          </p:cNvPr>
          <p:cNvSpPr txBox="1"/>
          <p:nvPr/>
        </p:nvSpPr>
        <p:spPr>
          <a:xfrm>
            <a:off x="-82011" y="6584096"/>
            <a:ext cx="10382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D. Genna(Milano), S. Bottoni(Milano), G. Benzoni(Milano), K. Wimmer(GSI), P. Aguilera(Padova), F. Drent(GSI), F. Recchia(Padova). </a:t>
            </a:r>
          </a:p>
        </p:txBody>
      </p:sp>
      <p:sp>
        <p:nvSpPr>
          <p:cNvPr id="18" name="TextBox 46">
            <a:extLst>
              <a:ext uri="{FF2B5EF4-FFF2-40B4-BE49-F238E27FC236}">
                <a16:creationId xmlns:a16="http://schemas.microsoft.com/office/drawing/2014/main" id="{1D8F04B5-B2A7-4B9E-57EA-DAA5FD192252}"/>
              </a:ext>
            </a:extLst>
          </p:cNvPr>
          <p:cNvSpPr txBox="1"/>
          <p:nvPr/>
        </p:nvSpPr>
        <p:spPr>
          <a:xfrm>
            <a:off x="9556343" y="4237897"/>
            <a:ext cx="245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/>
              <a:t>26</a:t>
            </a:r>
            <a:r>
              <a:rPr lang="en-US" sz="1600" b="1" dirty="0"/>
              <a:t>Mg + </a:t>
            </a:r>
            <a:r>
              <a:rPr lang="en-US" sz="1600" b="1" baseline="30000" dirty="0"/>
              <a:t>238</a:t>
            </a:r>
            <a:r>
              <a:rPr lang="en-US" sz="1600" b="1" dirty="0"/>
              <a:t>U @200 MeV</a:t>
            </a:r>
          </a:p>
        </p:txBody>
      </p:sp>
      <p:sp>
        <p:nvSpPr>
          <p:cNvPr id="20" name="TextBox 50">
            <a:extLst>
              <a:ext uri="{FF2B5EF4-FFF2-40B4-BE49-F238E27FC236}">
                <a16:creationId xmlns:a16="http://schemas.microsoft.com/office/drawing/2014/main" id="{D84FBBB2-86F8-0DCC-7EE1-2ACBB62B0526}"/>
              </a:ext>
            </a:extLst>
          </p:cNvPr>
          <p:cNvSpPr txBox="1"/>
          <p:nvPr/>
        </p:nvSpPr>
        <p:spPr>
          <a:xfrm>
            <a:off x="552142" y="4164000"/>
            <a:ext cx="2457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/>
              <a:t>22</a:t>
            </a:r>
            <a:r>
              <a:rPr lang="en-US" sz="1600" b="1" dirty="0"/>
              <a:t>Ne + </a:t>
            </a:r>
            <a:r>
              <a:rPr lang="en-US" sz="1600" b="1" baseline="30000" dirty="0"/>
              <a:t>238</a:t>
            </a:r>
            <a:r>
              <a:rPr lang="en-US" sz="1600" b="1" dirty="0"/>
              <a:t>U @160 MeV</a:t>
            </a:r>
          </a:p>
        </p:txBody>
      </p:sp>
      <p:pic>
        <p:nvPicPr>
          <p:cNvPr id="21" name="Picture 52" descr="A black screen with colorful lines&#10;&#10;AI-generated content may be incorrect.">
            <a:extLst>
              <a:ext uri="{FF2B5EF4-FFF2-40B4-BE49-F238E27FC236}">
                <a16:creationId xmlns:a16="http://schemas.microsoft.com/office/drawing/2014/main" id="{5901424F-2C15-26F5-C77E-13906265AC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32" y="2061446"/>
            <a:ext cx="3993566" cy="2040611"/>
          </a:xfrm>
          <a:prstGeom prst="rect">
            <a:avLst/>
          </a:prstGeom>
        </p:spPr>
      </p:pic>
      <p:sp>
        <p:nvSpPr>
          <p:cNvPr id="22" name="CasellaDiTesto 19">
            <a:extLst>
              <a:ext uri="{FF2B5EF4-FFF2-40B4-BE49-F238E27FC236}">
                <a16:creationId xmlns:a16="http://schemas.microsoft.com/office/drawing/2014/main" id="{0102054B-E251-1A9D-54DF-4F6546FE9852}"/>
              </a:ext>
            </a:extLst>
          </p:cNvPr>
          <p:cNvSpPr txBox="1"/>
          <p:nvPr/>
        </p:nvSpPr>
        <p:spPr>
          <a:xfrm>
            <a:off x="5825710" y="2468361"/>
            <a:ext cx="1914295" cy="234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  <a:spcBef>
                <a:spcPts val="600"/>
              </a:spcBef>
            </a:pPr>
            <a:r>
              <a:rPr lang="en-GB" sz="600" dirty="0"/>
              <a:t>P. </a:t>
            </a:r>
            <a:r>
              <a:rPr lang="en-GB" sz="600" dirty="0" err="1"/>
              <a:t>Marević</a:t>
            </a:r>
            <a:r>
              <a:rPr lang="en-GB" sz="600" dirty="0"/>
              <a:t> et al., Phys. </a:t>
            </a:r>
            <a:r>
              <a:rPr lang="it-IT" sz="600" dirty="0"/>
              <a:t>Rev. C 97 (2018) 024334 </a:t>
            </a:r>
          </a:p>
        </p:txBody>
      </p:sp>
      <p:sp>
        <p:nvSpPr>
          <p:cNvPr id="23" name="CasellaDiTesto 19">
            <a:extLst>
              <a:ext uri="{FF2B5EF4-FFF2-40B4-BE49-F238E27FC236}">
                <a16:creationId xmlns:a16="http://schemas.microsoft.com/office/drawing/2014/main" id="{4B6F7521-1700-C2AA-D7BE-D89EF25EC67B}"/>
              </a:ext>
            </a:extLst>
          </p:cNvPr>
          <p:cNvSpPr txBox="1"/>
          <p:nvPr/>
        </p:nvSpPr>
        <p:spPr>
          <a:xfrm>
            <a:off x="5038949" y="3827623"/>
            <a:ext cx="1914295" cy="229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200"/>
              </a:lnSpc>
              <a:spcBef>
                <a:spcPts val="600"/>
              </a:spcBef>
            </a:pPr>
            <a:r>
              <a:rPr lang="en-GB" sz="600" dirty="0"/>
              <a:t>Z. H. Sun et a</a:t>
            </a:r>
            <a:r>
              <a:rPr lang="en-US" sz="600" dirty="0"/>
              <a:t>l</a:t>
            </a:r>
            <a:r>
              <a:rPr lang="da-DK" sz="600" dirty="0"/>
              <a:t>., </a:t>
            </a:r>
            <a:r>
              <a:rPr lang="da-DK" sz="600" dirty="0" err="1"/>
              <a:t>Phys</a:t>
            </a:r>
            <a:r>
              <a:rPr lang="da-DK" sz="600" dirty="0"/>
              <a:t>. Rev. C 111, 044304 – 2025</a:t>
            </a:r>
            <a:endParaRPr lang="it-IT" sz="600" dirty="0"/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68FC0497-D792-400D-D9C0-6EC17514AE16}"/>
              </a:ext>
            </a:extLst>
          </p:cNvPr>
          <p:cNvSpPr txBox="1">
            <a:spLocks/>
          </p:cNvSpPr>
          <p:nvPr/>
        </p:nvSpPr>
        <p:spPr>
          <a:xfrm>
            <a:off x="168349" y="106326"/>
            <a:ext cx="10515600" cy="893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0000"/>
                </a:solidFill>
              </a:rPr>
              <a:t>2. </a:t>
            </a:r>
            <a:r>
              <a:rPr lang="it-IT" b="1" dirty="0" err="1">
                <a:solidFill>
                  <a:srgbClr val="FF0000"/>
                </a:solidFill>
              </a:rPr>
              <a:t>Towards</a:t>
            </a:r>
            <a:r>
              <a:rPr lang="it-IT" b="1" dirty="0">
                <a:solidFill>
                  <a:srgbClr val="FF0000"/>
                </a:solidFill>
              </a:rPr>
              <a:t> the </a:t>
            </a:r>
            <a:r>
              <a:rPr lang="it-IT" b="1" dirty="0" err="1">
                <a:solidFill>
                  <a:srgbClr val="FF0000"/>
                </a:solidFill>
              </a:rPr>
              <a:t>N</a:t>
            </a:r>
            <a:r>
              <a:rPr lang="it-IT" b="1" dirty="0">
                <a:solidFill>
                  <a:srgbClr val="FF0000"/>
                </a:solidFill>
              </a:rPr>
              <a:t>=20 </a:t>
            </a:r>
            <a:r>
              <a:rPr lang="it-IT" b="1" dirty="0" err="1">
                <a:solidFill>
                  <a:srgbClr val="FF0000"/>
                </a:solidFill>
              </a:rPr>
              <a:t>IoI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BF51C46B-864E-0BCE-745A-9A2BA6A2B226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>
            <a:extLst>
              <a:ext uri="{FF2B5EF4-FFF2-40B4-BE49-F238E27FC236}">
                <a16:creationId xmlns:a16="http://schemas.microsoft.com/office/drawing/2014/main" id="{7D39EAAE-DEE5-3D61-DB1D-22017A828251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7" descr="logoAgata">
            <a:extLst>
              <a:ext uri="{FF2B5EF4-FFF2-40B4-BE49-F238E27FC236}">
                <a16:creationId xmlns:a16="http://schemas.microsoft.com/office/drawing/2014/main" id="{00133D1F-3493-DFFF-3BC3-0DED7C60C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49">
            <a:extLst>
              <a:ext uri="{FF2B5EF4-FFF2-40B4-BE49-F238E27FC236}">
                <a16:creationId xmlns:a16="http://schemas.microsoft.com/office/drawing/2014/main" id="{685A1B4A-8580-1E01-32E7-B33BA785D9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7860" y="5128282"/>
            <a:ext cx="1522194" cy="1160810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ECDA266E-1C12-9CE5-349C-BC66BA05AE61}"/>
              </a:ext>
            </a:extLst>
          </p:cNvPr>
          <p:cNvSpPr txBox="1"/>
          <p:nvPr/>
        </p:nvSpPr>
        <p:spPr>
          <a:xfrm>
            <a:off x="10997065" y="5931247"/>
            <a:ext cx="10679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aseline="30000" dirty="0"/>
              <a:t>28</a:t>
            </a:r>
            <a:r>
              <a:rPr lang="it-IT" sz="1400" dirty="0"/>
              <a:t>Mg 3</a:t>
            </a:r>
            <a:r>
              <a:rPr lang="it-IT" sz="1400" baseline="30000" dirty="0"/>
              <a:t>-</a:t>
            </a:r>
            <a:r>
              <a:rPr lang="it-IT" sz="1400" dirty="0"/>
              <a:t> -&gt;4</a:t>
            </a:r>
            <a:r>
              <a:rPr lang="it-IT" sz="1400" baseline="300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43626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67;p18">
            <a:extLst>
              <a:ext uri="{FF2B5EF4-FFF2-40B4-BE49-F238E27FC236}">
                <a16:creationId xmlns:a16="http://schemas.microsoft.com/office/drawing/2014/main" id="{2988F548-BD0F-4DC3-554F-F0B132282F4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48985" y="3113145"/>
            <a:ext cx="4811619" cy="1696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368;p18">
            <a:extLst>
              <a:ext uri="{FF2B5EF4-FFF2-40B4-BE49-F238E27FC236}">
                <a16:creationId xmlns:a16="http://schemas.microsoft.com/office/drawing/2014/main" id="{2072F1C8-484D-3C5E-0973-E8D26074547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98418" y="2410404"/>
            <a:ext cx="1955686" cy="12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69;p18">
            <a:extLst>
              <a:ext uri="{FF2B5EF4-FFF2-40B4-BE49-F238E27FC236}">
                <a16:creationId xmlns:a16="http://schemas.microsoft.com/office/drawing/2014/main" id="{B7CB53DB-7CEB-7702-FDF5-983FD65BB6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98418" y="1178159"/>
            <a:ext cx="1955686" cy="12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70;p18">
            <a:extLst>
              <a:ext uri="{FF2B5EF4-FFF2-40B4-BE49-F238E27FC236}">
                <a16:creationId xmlns:a16="http://schemas.microsoft.com/office/drawing/2014/main" id="{63D3A6DB-A02D-41EB-95AC-927BDC929C7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95576" y="1438159"/>
            <a:ext cx="195746" cy="13912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0F50933E-80E4-D80D-821F-2ABA68AF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19" y="116958"/>
            <a:ext cx="12375900" cy="680595"/>
          </a:xfrm>
        </p:spPr>
        <p:txBody>
          <a:bodyPr>
            <a:normAutofit/>
          </a:bodyPr>
          <a:lstStyle/>
          <a:p>
            <a:r>
              <a:rPr lang="it-IT" sz="3800" b="1" dirty="0">
                <a:solidFill>
                  <a:srgbClr val="FF0000"/>
                </a:solidFill>
              </a:rPr>
              <a:t>3. </a:t>
            </a:r>
            <a:r>
              <a:rPr lang="en-AU" sz="3800" b="1" dirty="0">
                <a:solidFill>
                  <a:srgbClr val="FF0000"/>
                </a:solidFill>
              </a:rPr>
              <a:t>Reverse plunger technique: motivation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4739F88-1E0D-A623-8D53-35D17EB66255}"/>
              </a:ext>
            </a:extLst>
          </p:cNvPr>
          <p:cNvSpPr txBox="1"/>
          <p:nvPr/>
        </p:nvSpPr>
        <p:spPr>
          <a:xfrm>
            <a:off x="82294" y="1061783"/>
            <a:ext cx="3657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At 7-10 MeV/u, no Z discrimination for Z&gt;54 in PRISMA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Kinematics reconstruction of heavy partner in typical binary reaction with AGATA-PRISMA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No lifetime measurement for heavy reaction residues</a:t>
            </a:r>
          </a:p>
        </p:txBody>
      </p:sp>
      <p:sp>
        <p:nvSpPr>
          <p:cNvPr id="28" name="Google Shape;315;p16">
            <a:extLst>
              <a:ext uri="{FF2B5EF4-FFF2-40B4-BE49-F238E27FC236}">
                <a16:creationId xmlns:a16="http://schemas.microsoft.com/office/drawing/2014/main" id="{757C4646-F662-45C3-6D73-9E85814B1815}"/>
              </a:ext>
            </a:extLst>
          </p:cNvPr>
          <p:cNvSpPr txBox="1"/>
          <p:nvPr/>
        </p:nvSpPr>
        <p:spPr>
          <a:xfrm>
            <a:off x="85074" y="3432363"/>
            <a:ext cx="3693644" cy="511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9125" rIns="0" bIns="0" anchor="t" anchorCtr="0">
            <a:spAutoFit/>
          </a:bodyPr>
          <a:lstStyle/>
          <a:p>
            <a:pPr marL="25400" marR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Shape transitions from prolate to oblate and spherical at N=126</a:t>
            </a:r>
            <a:endParaRPr sz="1600">
              <a:solidFill>
                <a:srgbClr val="FF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AD5D6628-17A5-0A8C-96E5-8C9D63155771}"/>
              </a:ext>
            </a:extLst>
          </p:cNvPr>
          <p:cNvCxnSpPr>
            <a:cxnSpLocks/>
          </p:cNvCxnSpPr>
          <p:nvPr/>
        </p:nvCxnSpPr>
        <p:spPr>
          <a:xfrm flipV="1">
            <a:off x="3658366" y="4441352"/>
            <a:ext cx="679718" cy="8264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1B4B40F5-068E-809F-4ABA-33C6F2C6E8CC}"/>
              </a:ext>
            </a:extLst>
          </p:cNvPr>
          <p:cNvGrpSpPr/>
          <p:nvPr/>
        </p:nvGrpSpPr>
        <p:grpSpPr>
          <a:xfrm>
            <a:off x="217126" y="4105516"/>
            <a:ext cx="3376537" cy="1964719"/>
            <a:chOff x="472449" y="4308490"/>
            <a:chExt cx="4416062" cy="2331203"/>
          </a:xfrm>
        </p:grpSpPr>
        <p:pic>
          <p:nvPicPr>
            <p:cNvPr id="15" name="Google Shape;271;p15">
              <a:extLst>
                <a:ext uri="{FF2B5EF4-FFF2-40B4-BE49-F238E27FC236}">
                  <a16:creationId xmlns:a16="http://schemas.microsoft.com/office/drawing/2014/main" id="{95762AFE-367A-92AE-E6F2-19B56478FFA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2449" y="4308490"/>
              <a:ext cx="4416062" cy="233120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" name="Connettore 1 32">
              <a:extLst>
                <a:ext uri="{FF2B5EF4-FFF2-40B4-BE49-F238E27FC236}">
                  <a16:creationId xmlns:a16="http://schemas.microsoft.com/office/drawing/2014/main" id="{17AB5327-CD54-B989-02E7-D13A9153EA58}"/>
                </a:ext>
              </a:extLst>
            </p:cNvPr>
            <p:cNvCxnSpPr>
              <a:cxnSpLocks/>
            </p:cNvCxnSpPr>
            <p:nvPr/>
          </p:nvCxnSpPr>
          <p:spPr>
            <a:xfrm>
              <a:off x="3040912" y="4368936"/>
              <a:ext cx="184759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>
              <a:extLst>
                <a:ext uri="{FF2B5EF4-FFF2-40B4-BE49-F238E27FC236}">
                  <a16:creationId xmlns:a16="http://schemas.microsoft.com/office/drawing/2014/main" id="{6252CD39-97B4-F773-7ECD-1F1677C877F6}"/>
                </a:ext>
              </a:extLst>
            </p:cNvPr>
            <p:cNvCxnSpPr>
              <a:cxnSpLocks/>
            </p:cNvCxnSpPr>
            <p:nvPr/>
          </p:nvCxnSpPr>
          <p:spPr>
            <a:xfrm>
              <a:off x="3820881" y="4845097"/>
              <a:ext cx="0" cy="51016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>
              <a:extLst>
                <a:ext uri="{FF2B5EF4-FFF2-40B4-BE49-F238E27FC236}">
                  <a16:creationId xmlns:a16="http://schemas.microsoft.com/office/drawing/2014/main" id="{70840725-4BDE-05D8-F415-58AA5544EF6F}"/>
                </a:ext>
              </a:extLst>
            </p:cNvPr>
            <p:cNvCxnSpPr>
              <a:cxnSpLocks/>
            </p:cNvCxnSpPr>
            <p:nvPr/>
          </p:nvCxnSpPr>
          <p:spPr>
            <a:xfrm>
              <a:off x="3820881" y="4845097"/>
              <a:ext cx="5172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>
              <a:extLst>
                <a:ext uri="{FF2B5EF4-FFF2-40B4-BE49-F238E27FC236}">
                  <a16:creationId xmlns:a16="http://schemas.microsoft.com/office/drawing/2014/main" id="{86BB0E88-68AE-1D3D-56AE-ED855B6A55B3}"/>
                </a:ext>
              </a:extLst>
            </p:cNvPr>
            <p:cNvCxnSpPr>
              <a:cxnSpLocks/>
            </p:cNvCxnSpPr>
            <p:nvPr/>
          </p:nvCxnSpPr>
          <p:spPr>
            <a:xfrm>
              <a:off x="2594344" y="4590013"/>
              <a:ext cx="0" cy="7652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>
              <a:extLst>
                <a:ext uri="{FF2B5EF4-FFF2-40B4-BE49-F238E27FC236}">
                  <a16:creationId xmlns:a16="http://schemas.microsoft.com/office/drawing/2014/main" id="{4118AECF-FBD7-00FE-87C3-5544FD680B3F}"/>
                </a:ext>
              </a:extLst>
            </p:cNvPr>
            <p:cNvCxnSpPr>
              <a:cxnSpLocks/>
            </p:cNvCxnSpPr>
            <p:nvPr/>
          </p:nvCxnSpPr>
          <p:spPr>
            <a:xfrm>
              <a:off x="2605011" y="5355265"/>
              <a:ext cx="118803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>
              <a:extLst>
                <a:ext uri="{FF2B5EF4-FFF2-40B4-BE49-F238E27FC236}">
                  <a16:creationId xmlns:a16="http://schemas.microsoft.com/office/drawing/2014/main" id="{E3B89E6A-1D03-A58D-92D5-A28D9E6E9AEB}"/>
                </a:ext>
              </a:extLst>
            </p:cNvPr>
            <p:cNvCxnSpPr>
              <a:cxnSpLocks/>
            </p:cNvCxnSpPr>
            <p:nvPr/>
          </p:nvCxnSpPr>
          <p:spPr>
            <a:xfrm>
              <a:off x="3048249" y="4388889"/>
              <a:ext cx="0" cy="20112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>
              <a:extLst>
                <a:ext uri="{FF2B5EF4-FFF2-40B4-BE49-F238E27FC236}">
                  <a16:creationId xmlns:a16="http://schemas.microsoft.com/office/drawing/2014/main" id="{CEBFEBDA-088F-204D-8383-924C5FD106C7}"/>
                </a:ext>
              </a:extLst>
            </p:cNvPr>
            <p:cNvCxnSpPr>
              <a:cxnSpLocks/>
            </p:cNvCxnSpPr>
            <p:nvPr/>
          </p:nvCxnSpPr>
          <p:spPr>
            <a:xfrm>
              <a:off x="2594344" y="4590013"/>
              <a:ext cx="5172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>
              <a:extLst>
                <a:ext uri="{FF2B5EF4-FFF2-40B4-BE49-F238E27FC236}">
                  <a16:creationId xmlns:a16="http://schemas.microsoft.com/office/drawing/2014/main" id="{82DF33DA-8C2A-3520-506B-A84F23E21CB8}"/>
                </a:ext>
              </a:extLst>
            </p:cNvPr>
            <p:cNvCxnSpPr>
              <a:cxnSpLocks/>
            </p:cNvCxnSpPr>
            <p:nvPr/>
          </p:nvCxnSpPr>
          <p:spPr>
            <a:xfrm>
              <a:off x="4338084" y="4568845"/>
              <a:ext cx="0" cy="27625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>
              <a:extLst>
                <a:ext uri="{FF2B5EF4-FFF2-40B4-BE49-F238E27FC236}">
                  <a16:creationId xmlns:a16="http://schemas.microsoft.com/office/drawing/2014/main" id="{88BFCD8C-270E-8DCE-70E2-07C955CB8241}"/>
                </a:ext>
              </a:extLst>
            </p:cNvPr>
            <p:cNvCxnSpPr>
              <a:cxnSpLocks/>
            </p:cNvCxnSpPr>
            <p:nvPr/>
          </p:nvCxnSpPr>
          <p:spPr>
            <a:xfrm>
              <a:off x="4338084" y="4590013"/>
              <a:ext cx="51720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Connettore 1 52">
            <a:extLst>
              <a:ext uri="{FF2B5EF4-FFF2-40B4-BE49-F238E27FC236}">
                <a16:creationId xmlns:a16="http://schemas.microsoft.com/office/drawing/2014/main" id="{72582279-A5B7-0F54-326B-5F7C58D3193A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>
            <a:extLst>
              <a:ext uri="{FF2B5EF4-FFF2-40B4-BE49-F238E27FC236}">
                <a16:creationId xmlns:a16="http://schemas.microsoft.com/office/drawing/2014/main" id="{A1BAA25B-B563-FFFD-4D48-E94887E96BE3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7" descr="logoAgata">
            <a:extLst>
              <a:ext uri="{FF2B5EF4-FFF2-40B4-BE49-F238E27FC236}">
                <a16:creationId xmlns:a16="http://schemas.microsoft.com/office/drawing/2014/main" id="{4D043D9B-B725-B8CD-D152-4744ED9A0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oogle Shape;408;p20">
            <a:extLst>
              <a:ext uri="{FF2B5EF4-FFF2-40B4-BE49-F238E27FC236}">
                <a16:creationId xmlns:a16="http://schemas.microsoft.com/office/drawing/2014/main" id="{2393ABBA-ADB1-A856-F6D6-CDEFB48A458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64900" b="50278"/>
          <a:stretch/>
        </p:blipFill>
        <p:spPr>
          <a:xfrm>
            <a:off x="8938038" y="3754542"/>
            <a:ext cx="3205257" cy="2550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87;p19">
            <a:extLst>
              <a:ext uri="{FF2B5EF4-FFF2-40B4-BE49-F238E27FC236}">
                <a16:creationId xmlns:a16="http://schemas.microsoft.com/office/drawing/2014/main" id="{E4360303-2CC4-B0AA-2A5A-15BC22C6F3A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88761" y="4890643"/>
            <a:ext cx="3165157" cy="196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66;p18">
            <a:extLst>
              <a:ext uri="{FF2B5EF4-FFF2-40B4-BE49-F238E27FC236}">
                <a16:creationId xmlns:a16="http://schemas.microsoft.com/office/drawing/2014/main" id="{43B2A8FE-017B-E3F3-302A-185CEBE0DD2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48985" y="1324906"/>
            <a:ext cx="4811619" cy="16023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85;g2c9e7058585_28_1">
            <a:extLst>
              <a:ext uri="{FF2B5EF4-FFF2-40B4-BE49-F238E27FC236}">
                <a16:creationId xmlns:a16="http://schemas.microsoft.com/office/drawing/2014/main" id="{EA920EDC-D227-62B1-FDFB-4F6C13824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1071" y="6282807"/>
            <a:ext cx="4621212" cy="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1400" err="1">
                <a:cs typeface="Arial" panose="020B0604020202020204" pitchFamily="34" charset="0"/>
                <a:sym typeface="Open Sans" panose="020B0606030504020204" pitchFamily="34" charset="0"/>
              </a:rPr>
              <a:t>Spokepersons</a:t>
            </a:r>
            <a:r>
              <a:rPr lang="en-US" altLang="it-IT" sz="1400">
                <a:cs typeface="Arial" panose="020B0604020202020204" pitchFamily="34" charset="0"/>
                <a:sym typeface="Open Sans" panose="020B0606030504020204" pitchFamily="34" charset="0"/>
              </a:rPr>
              <a:t>: D. Brugnara, J. </a:t>
            </a:r>
            <a:r>
              <a:rPr lang="en-US" altLang="it-IT" sz="1400" err="1">
                <a:cs typeface="Arial" panose="020B0604020202020204" pitchFamily="34" charset="0"/>
                <a:sym typeface="Open Sans" panose="020B0606030504020204" pitchFamily="34" charset="0"/>
              </a:rPr>
              <a:t>Pellumaj</a:t>
            </a:r>
            <a:endParaRPr lang="it-IT" altLang="it-IT" sz="1400">
              <a:cs typeface="Arial" panose="020B0604020202020204" pitchFamily="34" charset="0"/>
              <a:sym typeface="Open Sans" panose="020B0606030504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6812DA9-20A2-06E1-F1C8-AC3C9530C1AE}"/>
              </a:ext>
            </a:extLst>
          </p:cNvPr>
          <p:cNvSpPr txBox="1"/>
          <p:nvPr/>
        </p:nvSpPr>
        <p:spPr>
          <a:xfrm>
            <a:off x="8392538" y="6461314"/>
            <a:ext cx="343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Collaboration with </a:t>
            </a:r>
            <a:r>
              <a:rPr lang="it-IT" err="1"/>
              <a:t>Univ</a:t>
            </a:r>
            <a:r>
              <a:rPr lang="it-IT"/>
              <a:t>. Cologne</a:t>
            </a:r>
          </a:p>
        </p:txBody>
      </p:sp>
    </p:spTree>
    <p:extLst>
      <p:ext uri="{BB962C8B-B14F-4D97-AF65-F5344CB8AC3E}">
        <p14:creationId xmlns:p14="http://schemas.microsoft.com/office/powerpoint/2010/main" val="1415251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484E76-6EEA-242F-AD4E-2DECA852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" y="57895"/>
            <a:ext cx="10515600" cy="964056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3. Reverse </a:t>
            </a:r>
            <a:r>
              <a:rPr lang="it-IT" b="1" dirty="0" err="1">
                <a:solidFill>
                  <a:srgbClr val="FF0000"/>
                </a:solidFill>
              </a:rPr>
              <a:t>plunger</a:t>
            </a:r>
            <a:r>
              <a:rPr lang="it-IT" b="1" dirty="0">
                <a:solidFill>
                  <a:srgbClr val="FF0000"/>
                </a:solidFill>
              </a:rPr>
              <a:t> technique: </a:t>
            </a:r>
            <a:r>
              <a:rPr lang="it-IT" b="1" dirty="0" err="1">
                <a:solidFill>
                  <a:srgbClr val="FF0000"/>
                </a:solidFill>
              </a:rPr>
              <a:t>results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Google Shape;470;p23">
            <a:extLst>
              <a:ext uri="{FF2B5EF4-FFF2-40B4-BE49-F238E27FC236}">
                <a16:creationId xmlns:a16="http://schemas.microsoft.com/office/drawing/2014/main" id="{E379F84D-3B4F-A0D2-8EA8-56F6893CEB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87039" y="2570776"/>
            <a:ext cx="2459462" cy="176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71;p23">
            <a:extLst>
              <a:ext uri="{FF2B5EF4-FFF2-40B4-BE49-F238E27FC236}">
                <a16:creationId xmlns:a16="http://schemas.microsoft.com/office/drawing/2014/main" id="{1941A07B-9250-FFAD-13DD-979D5D4A29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6464" y="1118648"/>
            <a:ext cx="1671304" cy="34202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72;p23">
            <a:extLst>
              <a:ext uri="{FF2B5EF4-FFF2-40B4-BE49-F238E27FC236}">
                <a16:creationId xmlns:a16="http://schemas.microsoft.com/office/drawing/2014/main" id="{F9CC8837-8C6F-592E-6E0C-D3C030F2FDF8}"/>
              </a:ext>
            </a:extLst>
          </p:cNvPr>
          <p:cNvSpPr txBox="1"/>
          <p:nvPr/>
        </p:nvSpPr>
        <p:spPr>
          <a:xfrm>
            <a:off x="6884916" y="4578794"/>
            <a:ext cx="607200" cy="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125" rIns="0" bIns="0" anchor="t" anchorCtr="0">
            <a:spAutoFit/>
          </a:bodyPr>
          <a:lstStyle/>
          <a:p>
            <a:pPr marL="635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latin typeface="Tahoma"/>
                <a:ea typeface="Tahoma"/>
                <a:cs typeface="Tahoma"/>
                <a:sym typeface="Tahoma"/>
              </a:rPr>
              <a:t>198</a:t>
            </a:r>
            <a:r>
              <a:rPr lang="en-US" sz="2600" baseline="-25000">
                <a:latin typeface="Tahoma"/>
                <a:ea typeface="Tahoma"/>
                <a:cs typeface="Tahoma"/>
                <a:sym typeface="Tahoma"/>
              </a:rPr>
              <a:t>Pt</a:t>
            </a:r>
            <a:endParaRPr sz="2600" baseline="-25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" name="Google Shape;554;p27">
            <a:extLst>
              <a:ext uri="{FF2B5EF4-FFF2-40B4-BE49-F238E27FC236}">
                <a16:creationId xmlns:a16="http://schemas.microsoft.com/office/drawing/2014/main" id="{93C0299E-D6AA-433E-2640-FDCB6782482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764" y="4453110"/>
            <a:ext cx="5297773" cy="1681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499;p24">
            <a:extLst>
              <a:ext uri="{FF2B5EF4-FFF2-40B4-BE49-F238E27FC236}">
                <a16:creationId xmlns:a16="http://schemas.microsoft.com/office/drawing/2014/main" id="{6582852B-5BBF-686F-30E0-A2ECFA76DC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7768" y="1379094"/>
            <a:ext cx="3548014" cy="465473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reccia destra 19">
            <a:extLst>
              <a:ext uri="{FF2B5EF4-FFF2-40B4-BE49-F238E27FC236}">
                <a16:creationId xmlns:a16="http://schemas.microsoft.com/office/drawing/2014/main" id="{31339A96-807A-5491-A430-1FA04A66D316}"/>
              </a:ext>
            </a:extLst>
          </p:cNvPr>
          <p:cNvSpPr/>
          <p:nvPr/>
        </p:nvSpPr>
        <p:spPr>
          <a:xfrm>
            <a:off x="7599634" y="3976577"/>
            <a:ext cx="817314" cy="2767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F838D48-A511-2F5F-BA71-0393FF7991BA}"/>
              </a:ext>
            </a:extLst>
          </p:cNvPr>
          <p:cNvSpPr txBox="1"/>
          <p:nvPr/>
        </p:nvSpPr>
        <p:spPr>
          <a:xfrm>
            <a:off x="393405" y="6145619"/>
            <a:ext cx="9805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The technique works and </a:t>
            </a:r>
            <a:r>
              <a:rPr lang="it-IT" err="1"/>
              <a:t>is</a:t>
            </a:r>
            <a:r>
              <a:rPr lang="it-IT"/>
              <a:t> </a:t>
            </a:r>
            <a:r>
              <a:rPr lang="it-IT" err="1"/>
              <a:t>being</a:t>
            </a:r>
            <a:r>
              <a:rPr lang="it-IT"/>
              <a:t> </a:t>
            </a:r>
            <a:r>
              <a:rPr lang="it-IT" err="1"/>
              <a:t>applied</a:t>
            </a:r>
            <a:r>
              <a:rPr lang="it-IT"/>
              <a:t> to </a:t>
            </a:r>
            <a:r>
              <a:rPr lang="it-IT" err="1"/>
              <a:t>measure</a:t>
            </a:r>
            <a:r>
              <a:rPr lang="it-IT"/>
              <a:t> </a:t>
            </a:r>
            <a:r>
              <a:rPr lang="it-IT" err="1"/>
              <a:t>lifetimes</a:t>
            </a:r>
            <a:r>
              <a:rPr lang="it-IT"/>
              <a:t> in </a:t>
            </a:r>
            <a:r>
              <a:rPr lang="it-IT" err="1"/>
              <a:t>neutron-rich</a:t>
            </a:r>
            <a:r>
              <a:rPr lang="it-IT"/>
              <a:t> </a:t>
            </a:r>
            <a:r>
              <a:rPr lang="it-IT" err="1"/>
              <a:t>Pt</a:t>
            </a:r>
            <a:r>
              <a:rPr lang="it-IT"/>
              <a:t>, Os </a:t>
            </a:r>
            <a:r>
              <a:rPr lang="it-IT" err="1"/>
              <a:t>isotopes</a:t>
            </a:r>
            <a:r>
              <a:rPr lang="it-IT"/>
              <a:t> !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DEBC7F5E-CEC6-6D17-4151-E2A39ADF67B3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E9531C56-55EB-A73A-1C01-7C7ED1C51F6E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7" descr="logoAgata">
            <a:extLst>
              <a:ext uri="{FF2B5EF4-FFF2-40B4-BE49-F238E27FC236}">
                <a16:creationId xmlns:a16="http://schemas.microsoft.com/office/drawing/2014/main" id="{D8244410-8C39-E8C6-4437-7CD32B994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F652D5-4408-86F9-CC58-756E7BA4366B}"/>
              </a:ext>
            </a:extLst>
          </p:cNvPr>
          <p:cNvSpPr txBox="1"/>
          <p:nvPr/>
        </p:nvSpPr>
        <p:spPr>
          <a:xfrm>
            <a:off x="-64079" y="1394828"/>
            <a:ext cx="7400544" cy="1242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marR="1854200" lvl="0" indent="0" algn="l" rtl="0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Beam: </a:t>
            </a:r>
            <a:r>
              <a:rPr lang="en-US" sz="2000" baseline="30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136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Xe@1134 MeV </a:t>
            </a: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Target: </a:t>
            </a:r>
            <a:r>
              <a:rPr lang="en-US" sz="2000" baseline="30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198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Pt</a:t>
            </a:r>
            <a:endParaRPr lang="en-US" sz="1800">
              <a:latin typeface="Tahoma"/>
              <a:ea typeface="Tahoma"/>
              <a:cs typeface="Tahoma"/>
              <a:sym typeface="Tahoma"/>
            </a:endParaRPr>
          </a:p>
          <a:p>
            <a:pPr marL="76200" marR="2349500" lvl="0" indent="0" algn="l" rtl="0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Degrader: </a:t>
            </a:r>
            <a:r>
              <a:rPr lang="en-US" sz="2000" baseline="30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93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Nb </a:t>
            </a: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PRISMA set at 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39</a:t>
            </a:r>
            <a:r>
              <a:rPr lang="en-US" sz="2000" i="1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◦</a:t>
            </a:r>
            <a:endParaRPr lang="en-US" sz="2000" baseline="30000">
              <a:latin typeface="Arial"/>
              <a:ea typeface="Arial"/>
              <a:cs typeface="Arial"/>
              <a:sym typeface="Arial"/>
            </a:endParaRPr>
          </a:p>
          <a:p>
            <a:pPr marL="762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Plunger (in collaboration with Koln) distances: </a:t>
            </a:r>
          </a:p>
          <a:p>
            <a:pPr marL="762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30, 40, 50 and 120 </a:t>
            </a:r>
            <a:r>
              <a:rPr lang="en-US" sz="1800" i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µ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m</a:t>
            </a:r>
            <a:endParaRPr lang="en-US" sz="18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Google Shape;385;g2c9e7058585_28_1">
            <a:extLst>
              <a:ext uri="{FF2B5EF4-FFF2-40B4-BE49-F238E27FC236}">
                <a16:creationId xmlns:a16="http://schemas.microsoft.com/office/drawing/2014/main" id="{9BB1DA6D-A5D8-A49C-3078-157ABEA21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8641" y="5402532"/>
            <a:ext cx="1993475" cy="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square"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700"/>
            </a:pPr>
            <a:r>
              <a:rPr lang="en-US" altLang="it-IT" sz="1400">
                <a:cs typeface="Arial" panose="020B0604020202020204" pitchFamily="34" charset="0"/>
                <a:sym typeface="Open Sans" panose="020B0606030504020204" pitchFamily="34" charset="0"/>
              </a:rPr>
              <a:t> </a:t>
            </a:r>
            <a:r>
              <a:rPr lang="en-US" altLang="it-IT" sz="1400" i="1">
                <a:cs typeface="Arial" panose="020B0604020202020204" pitchFamily="34" charset="0"/>
                <a:sym typeface="Open Sans" panose="020B0606030504020204" pitchFamily="34" charset="0"/>
              </a:rPr>
              <a:t>J. </a:t>
            </a:r>
            <a:r>
              <a:rPr lang="en-US" altLang="it-IT" sz="1400" i="1" err="1">
                <a:cs typeface="Arial" panose="020B0604020202020204" pitchFamily="34" charset="0"/>
                <a:sym typeface="Open Sans" panose="020B0606030504020204" pitchFamily="34" charset="0"/>
              </a:rPr>
              <a:t>Pellumaj</a:t>
            </a:r>
            <a:r>
              <a:rPr lang="en-US" altLang="it-IT" sz="1400" i="1">
                <a:cs typeface="Arial" panose="020B0604020202020204" pitchFamily="34" charset="0"/>
                <a:sym typeface="Open Sans" panose="020B0606030504020204" pitchFamily="34" charset="0"/>
              </a:rPr>
              <a:t> PhD thesis</a:t>
            </a:r>
            <a:endParaRPr lang="it-IT" altLang="it-IT" sz="1400" i="1">
              <a:cs typeface="Arial" panose="020B0604020202020204" pitchFamily="34" charset="0"/>
              <a:sym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88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9C8BCD-2EA7-BAF2-1DB8-33CB5C31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0"/>
            <a:ext cx="10515600" cy="879475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4. </a:t>
            </a:r>
            <a:r>
              <a:rPr lang="it-IT" b="1" dirty="0" err="1">
                <a:solidFill>
                  <a:srgbClr val="FF0000"/>
                </a:solidFill>
              </a:rPr>
              <a:t>Octupole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phonons</a:t>
            </a:r>
            <a:r>
              <a:rPr lang="it-IT" b="1" dirty="0">
                <a:solidFill>
                  <a:srgbClr val="FF0000"/>
                </a:solidFill>
              </a:rPr>
              <a:t> in </a:t>
            </a:r>
            <a:r>
              <a:rPr lang="it-IT" b="1" baseline="30000" dirty="0">
                <a:solidFill>
                  <a:srgbClr val="FF0000"/>
                </a:solidFill>
              </a:rPr>
              <a:t>96</a:t>
            </a:r>
            <a:r>
              <a:rPr lang="it-IT" b="1" dirty="0">
                <a:solidFill>
                  <a:srgbClr val="FF0000"/>
                </a:solidFill>
              </a:rPr>
              <a:t>Zr: </a:t>
            </a:r>
            <a:r>
              <a:rPr lang="it-IT" b="1" dirty="0" err="1">
                <a:solidFill>
                  <a:srgbClr val="FF0000"/>
                </a:solidFill>
              </a:rPr>
              <a:t>motivation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6E4D39A7-4C24-07E9-DE90-84E2F5C4A5D1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2A3009BF-5C93-97B6-66DE-C3532A3272DB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7" descr="logoAgata">
            <a:extLst>
              <a:ext uri="{FF2B5EF4-FFF2-40B4-BE49-F238E27FC236}">
                <a16:creationId xmlns:a16="http://schemas.microsoft.com/office/drawing/2014/main" id="{0B621811-0515-3C15-3CF3-E76FE5D2A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7">
            <a:extLst>
              <a:ext uri="{FF2B5EF4-FFF2-40B4-BE49-F238E27FC236}">
                <a16:creationId xmlns:a16="http://schemas.microsoft.com/office/drawing/2014/main" id="{7762CD06-9B93-7D21-934F-A71E363E8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50"/>
          <a:stretch/>
        </p:blipFill>
        <p:spPr bwMode="auto">
          <a:xfrm>
            <a:off x="57678" y="4168713"/>
            <a:ext cx="5854024" cy="225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35FE18BB-99AF-A6AD-F29E-E3531C40B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11" y="6458598"/>
            <a:ext cx="37519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Spokepersons</a:t>
            </a:r>
            <a:r>
              <a:rPr lang="en-US" altLang="it-IT" sz="12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: D. </a:t>
            </a:r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Stramaccioni</a:t>
            </a:r>
            <a:r>
              <a:rPr lang="en-US" altLang="it-IT" sz="12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/J.J. Valiente-</a:t>
            </a:r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Dobon</a:t>
            </a:r>
            <a:endParaRPr lang="it-IT" altLang="it-IT" sz="1200">
              <a:cs typeface="Arial" panose="020B0604020202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371B2D9-8C72-C180-B75C-2A3275074AB1}"/>
              </a:ext>
            </a:extLst>
          </p:cNvPr>
          <p:cNvSpPr txBox="1"/>
          <p:nvPr/>
        </p:nvSpPr>
        <p:spPr>
          <a:xfrm>
            <a:off x="8546041" y="5122816"/>
            <a:ext cx="31530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/>
              <a:t>Measurement</a:t>
            </a:r>
            <a:r>
              <a:rPr lang="it-IT"/>
              <a:t> by  safe </a:t>
            </a:r>
            <a:r>
              <a:rPr lang="it-IT" err="1"/>
              <a:t>Coulex</a:t>
            </a:r>
            <a:r>
              <a:rPr lang="it-IT"/>
              <a:t> of the B(E3)</a:t>
            </a:r>
          </a:p>
          <a:p>
            <a:r>
              <a:rPr lang="en-US" altLang="it-IT" sz="12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D. Doherty, N. </a:t>
            </a:r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Marchini</a:t>
            </a:r>
            <a:r>
              <a:rPr lang="en-US" altLang="it-IT" sz="12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, M. </a:t>
            </a:r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Zielinska</a:t>
            </a:r>
            <a:endParaRPr lang="it-IT" sz="1200"/>
          </a:p>
          <a:p>
            <a:endParaRPr lang="it-IT"/>
          </a:p>
          <a:p>
            <a:endParaRPr lang="it-IT"/>
          </a:p>
          <a:p>
            <a:r>
              <a:rPr lang="it-IT" err="1"/>
              <a:t>Unsafe</a:t>
            </a:r>
            <a:r>
              <a:rPr lang="it-IT"/>
              <a:t> </a:t>
            </a:r>
            <a:r>
              <a:rPr lang="it-IT" baseline="30000"/>
              <a:t>96</a:t>
            </a:r>
            <a:r>
              <a:rPr lang="it-IT"/>
              <a:t>Zr </a:t>
            </a:r>
            <a:r>
              <a:rPr lang="it-IT" err="1"/>
              <a:t>Coulex</a:t>
            </a:r>
            <a:endParaRPr lang="it-IT"/>
          </a:p>
        </p:txBody>
      </p:sp>
      <p:sp>
        <p:nvSpPr>
          <p:cNvPr id="20" name="Google Shape;385;g2c9e7058585_28_1">
            <a:extLst>
              <a:ext uri="{FF2B5EF4-FFF2-40B4-BE49-F238E27FC236}">
                <a16:creationId xmlns:a16="http://schemas.microsoft.com/office/drawing/2014/main" id="{19159388-785C-11F7-C558-18BDD7073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494" y="5893974"/>
            <a:ext cx="2145622" cy="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square"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700"/>
            </a:pPr>
            <a:r>
              <a:rPr lang="en-US" altLang="it-IT" sz="1400" i="1">
                <a:cs typeface="Arial" panose="020B0604020202020204" pitchFamily="34" charset="0"/>
                <a:sym typeface="Open Sans" panose="020B0606030504020204" pitchFamily="34" charset="0"/>
              </a:rPr>
              <a:t>F. </a:t>
            </a:r>
            <a:r>
              <a:rPr lang="en-US" altLang="it-IT" sz="1400" i="1" err="1">
                <a:cs typeface="Arial" panose="020B0604020202020204" pitchFamily="34" charset="0"/>
                <a:sym typeface="Open Sans" panose="020B0606030504020204" pitchFamily="34" charset="0"/>
              </a:rPr>
              <a:t>Ercolano</a:t>
            </a:r>
            <a:r>
              <a:rPr lang="en-US" altLang="it-IT" sz="1400" i="1">
                <a:cs typeface="Arial" panose="020B0604020202020204" pitchFamily="34" charset="0"/>
                <a:sym typeface="Open Sans" panose="020B0606030504020204" pitchFamily="34" charset="0"/>
              </a:rPr>
              <a:t> Master thesis</a:t>
            </a:r>
            <a:endParaRPr lang="it-IT" altLang="it-IT" sz="1400" i="1">
              <a:cs typeface="Arial" panose="020B0604020202020204" pitchFamily="34" charset="0"/>
              <a:sym typeface="Open Sans" panose="020B0606030504020204" pitchFamily="34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7F2E176B-B5CC-807D-67D7-CF10DEC28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494" y="2856315"/>
            <a:ext cx="3240593" cy="1541895"/>
          </a:xfrm>
          <a:prstGeom prst="rect">
            <a:avLst/>
          </a:prstGeom>
        </p:spPr>
      </p:pic>
      <p:sp>
        <p:nvSpPr>
          <p:cNvPr id="26" name="Google Shape;385;g2c9e7058585_28_1">
            <a:extLst>
              <a:ext uri="{FF2B5EF4-FFF2-40B4-BE49-F238E27FC236}">
                <a16:creationId xmlns:a16="http://schemas.microsoft.com/office/drawing/2014/main" id="{D5F88837-65EF-8EA8-A73F-29B2BA93C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962" y="6505545"/>
            <a:ext cx="2372520" cy="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square"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700"/>
            </a:pPr>
            <a:r>
              <a:rPr lang="en-US" altLang="it-IT" sz="1400" i="1" err="1">
                <a:cs typeface="Arial" panose="020B0604020202020204" pitchFamily="34" charset="0"/>
                <a:sym typeface="Open Sans" panose="020B0606030504020204" pitchFamily="34" charset="0"/>
              </a:rPr>
              <a:t>D.Stramaccioni</a:t>
            </a:r>
            <a:r>
              <a:rPr lang="en-US" altLang="it-IT" sz="1400" i="1">
                <a:cs typeface="Arial" panose="020B0604020202020204" pitchFamily="34" charset="0"/>
                <a:sym typeface="Open Sans" panose="020B0606030504020204" pitchFamily="34" charset="0"/>
              </a:rPr>
              <a:t> PhD thesis</a:t>
            </a:r>
            <a:endParaRPr lang="it-IT" altLang="it-IT" sz="1400" i="1">
              <a:cs typeface="Arial" panose="020B0604020202020204" pitchFamily="34" charset="0"/>
              <a:sym typeface="Open Sans" panose="020B060603050402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CEB3813-2792-7219-1CAC-C48CA19C702F}"/>
              </a:ext>
            </a:extLst>
          </p:cNvPr>
          <p:cNvSpPr txBox="1"/>
          <p:nvPr/>
        </p:nvSpPr>
        <p:spPr>
          <a:xfrm>
            <a:off x="9156842" y="3745036"/>
            <a:ext cx="808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42 </a:t>
            </a:r>
            <a:r>
              <a:rPr lang="it-IT" err="1"/>
              <a:t>Wu</a:t>
            </a:r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C8BBFBB-C168-DD35-8A03-B012B4FC5BD4}"/>
              </a:ext>
            </a:extLst>
          </p:cNvPr>
          <p:cNvSpPr txBox="1"/>
          <p:nvPr/>
        </p:nvSpPr>
        <p:spPr>
          <a:xfrm>
            <a:off x="8994938" y="3195430"/>
            <a:ext cx="97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84 </a:t>
            </a:r>
            <a:r>
              <a:rPr lang="it-IT" err="1"/>
              <a:t>Wu</a:t>
            </a:r>
            <a:r>
              <a:rPr lang="it-IT"/>
              <a:t> ?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7B5E356D-1586-AA4F-E6ED-8020200A3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340" y="1570236"/>
            <a:ext cx="4888446" cy="2501809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6C3D4076-22E2-2354-F88B-F3AA54DA29E1}"/>
              </a:ext>
            </a:extLst>
          </p:cNvPr>
          <p:cNvSpPr txBox="1"/>
          <p:nvPr/>
        </p:nvSpPr>
        <p:spPr>
          <a:xfrm>
            <a:off x="128517" y="1036500"/>
            <a:ext cx="10642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err="1"/>
              <a:t>Gogny</a:t>
            </a:r>
            <a:r>
              <a:rPr lang="it-IT"/>
              <a:t> EDF </a:t>
            </a:r>
            <a:r>
              <a:rPr lang="it-IT" err="1"/>
              <a:t>calculations</a:t>
            </a:r>
            <a:r>
              <a:rPr lang="it-IT"/>
              <a:t> show strong </a:t>
            </a:r>
            <a:r>
              <a:rPr lang="it-IT" err="1"/>
              <a:t>octupole</a:t>
            </a:r>
            <a:r>
              <a:rPr lang="it-IT"/>
              <a:t> </a:t>
            </a:r>
            <a:r>
              <a:rPr lang="it-IT" err="1"/>
              <a:t>deformation</a:t>
            </a:r>
            <a:r>
              <a:rPr lang="it-IT"/>
              <a:t> for 0</a:t>
            </a:r>
            <a:r>
              <a:rPr lang="it-IT" baseline="30000"/>
              <a:t>+</a:t>
            </a:r>
            <a:r>
              <a:rPr lang="it-IT"/>
              <a:t>, 3</a:t>
            </a:r>
            <a:r>
              <a:rPr lang="it-IT" baseline="30000"/>
              <a:t>-</a:t>
            </a:r>
            <a:r>
              <a:rPr lang="it-IT"/>
              <a:t> and 6</a:t>
            </a:r>
            <a:r>
              <a:rPr lang="it-IT" baseline="30000"/>
              <a:t>+</a:t>
            </a:r>
            <a:r>
              <a:rPr lang="it-IT"/>
              <a:t> </a:t>
            </a:r>
            <a:r>
              <a:rPr lang="it-IT" err="1"/>
              <a:t>collective</a:t>
            </a:r>
            <a:r>
              <a:rPr lang="it-IT"/>
              <a:t> </a:t>
            </a:r>
            <a:r>
              <a:rPr lang="it-IT" err="1"/>
              <a:t>wf</a:t>
            </a:r>
            <a:r>
              <a:rPr lang="it-IT"/>
              <a:t>, </a:t>
            </a:r>
            <a:r>
              <a:rPr lang="it-IT" err="1"/>
              <a:t>which</a:t>
            </a:r>
            <a:r>
              <a:rPr lang="it-IT"/>
              <a:t> </a:t>
            </a:r>
            <a:r>
              <a:rPr lang="it-IT" err="1"/>
              <a:t>indeed</a:t>
            </a:r>
            <a:r>
              <a:rPr lang="it-IT"/>
              <a:t> </a:t>
            </a:r>
            <a:r>
              <a:rPr lang="it-IT" err="1"/>
              <a:t>present</a:t>
            </a:r>
            <a:r>
              <a:rPr lang="it-IT"/>
              <a:t> </a:t>
            </a:r>
            <a:r>
              <a:rPr lang="it-IT" err="1"/>
              <a:t>very</a:t>
            </a:r>
            <a:r>
              <a:rPr lang="it-IT"/>
              <a:t> </a:t>
            </a:r>
            <a:r>
              <a:rPr lang="it-IT" err="1"/>
              <a:t>similar</a:t>
            </a:r>
            <a:r>
              <a:rPr lang="it-IT"/>
              <a:t> features</a:t>
            </a: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0B2CA604-B42E-FA5A-5CD0-12093BA72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11" y="1725353"/>
            <a:ext cx="2558185" cy="2380975"/>
          </a:xfrm>
          <a:prstGeom prst="rect">
            <a:avLst/>
          </a:prstGeom>
        </p:spPr>
      </p:pic>
      <p:sp>
        <p:nvSpPr>
          <p:cNvPr id="35" name="TextBox 1">
            <a:extLst>
              <a:ext uri="{FF2B5EF4-FFF2-40B4-BE49-F238E27FC236}">
                <a16:creationId xmlns:a16="http://schemas.microsoft.com/office/drawing/2014/main" id="{E63429DD-C973-4B01-B37F-66C9157E6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8956" y="1441593"/>
            <a:ext cx="3494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400"/>
              <a:t>T. Rodriguez (private </a:t>
            </a:r>
            <a:r>
              <a:rPr lang="it-IT" altLang="it-IT" sz="1400" err="1"/>
              <a:t>communication</a:t>
            </a:r>
            <a:r>
              <a:rPr lang="it-IT" altLang="it-IT" sz="14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9024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5895A-5C90-13D4-4E94-398F01483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>
            <a:extLst>
              <a:ext uri="{FF2B5EF4-FFF2-40B4-BE49-F238E27FC236}">
                <a16:creationId xmlns:a16="http://schemas.microsoft.com/office/drawing/2014/main" id="{D2F77E2B-882C-0B89-063C-D4F35821E5D6}"/>
              </a:ext>
            </a:extLst>
          </p:cNvPr>
          <p:cNvGrpSpPr>
            <a:grpSpLocks/>
          </p:cNvGrpSpPr>
          <p:nvPr/>
        </p:nvGrpSpPr>
        <p:grpSpPr bwMode="auto">
          <a:xfrm>
            <a:off x="0" y="3500657"/>
            <a:ext cx="6026321" cy="3357343"/>
            <a:chOff x="395536" y="1612999"/>
            <a:chExt cx="7497714" cy="3904233"/>
          </a:xfrm>
        </p:grpSpPr>
        <p:pic>
          <p:nvPicPr>
            <p:cNvPr id="9" name="Picture 110">
              <a:extLst>
                <a:ext uri="{FF2B5EF4-FFF2-40B4-BE49-F238E27FC236}">
                  <a16:creationId xmlns:a16="http://schemas.microsoft.com/office/drawing/2014/main" id="{EB82704C-6E13-AF30-92D5-FD5D183EF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612999"/>
              <a:ext cx="7425706" cy="3632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0A1C4586-7BE9-6955-2528-92B191A93A0C}"/>
                </a:ext>
              </a:extLst>
            </p:cNvPr>
            <p:cNvSpPr/>
            <p:nvPr/>
          </p:nvSpPr>
          <p:spPr>
            <a:xfrm>
              <a:off x="395536" y="4797110"/>
              <a:ext cx="1656325" cy="720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13F448F2-F63A-98CE-293F-628E250A0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600"/>
            <a:ext cx="10515600" cy="879475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4. </a:t>
            </a:r>
            <a:r>
              <a:rPr lang="it-IT" b="1" dirty="0" err="1">
                <a:solidFill>
                  <a:srgbClr val="FF0000"/>
                </a:solidFill>
              </a:rPr>
              <a:t>Octupole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phonons</a:t>
            </a:r>
            <a:r>
              <a:rPr lang="it-IT" b="1" dirty="0">
                <a:solidFill>
                  <a:srgbClr val="FF0000"/>
                </a:solidFill>
              </a:rPr>
              <a:t> in </a:t>
            </a:r>
            <a:r>
              <a:rPr lang="it-IT" b="1" baseline="30000" dirty="0">
                <a:solidFill>
                  <a:srgbClr val="FF0000"/>
                </a:solidFill>
              </a:rPr>
              <a:t>96</a:t>
            </a:r>
            <a:r>
              <a:rPr lang="it-IT" b="1" dirty="0">
                <a:solidFill>
                  <a:srgbClr val="FF0000"/>
                </a:solidFill>
              </a:rPr>
              <a:t>Zr: </a:t>
            </a:r>
            <a:r>
              <a:rPr lang="it-IT" b="1" dirty="0" err="1">
                <a:solidFill>
                  <a:srgbClr val="FF0000"/>
                </a:solidFill>
              </a:rPr>
              <a:t>results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" name="Picture 101">
            <a:extLst>
              <a:ext uri="{FF2B5EF4-FFF2-40B4-BE49-F238E27FC236}">
                <a16:creationId xmlns:a16="http://schemas.microsoft.com/office/drawing/2014/main" id="{4CC2D49A-A4E6-8E1F-078A-8FA5C5D8B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/>
          <a:stretch>
            <a:fillRect/>
          </a:stretch>
        </p:blipFill>
        <p:spPr bwMode="auto">
          <a:xfrm>
            <a:off x="6555793" y="1095597"/>
            <a:ext cx="4371681" cy="285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stomShape 2">
            <a:extLst>
              <a:ext uri="{FF2B5EF4-FFF2-40B4-BE49-F238E27FC236}">
                <a16:creationId xmlns:a16="http://schemas.microsoft.com/office/drawing/2014/main" id="{4105F69E-3353-2D33-0624-4460CF8E6F9F}"/>
              </a:ext>
            </a:extLst>
          </p:cNvPr>
          <p:cNvSpPr/>
          <p:nvPr/>
        </p:nvSpPr>
        <p:spPr>
          <a:xfrm>
            <a:off x="10731417" y="2550451"/>
            <a:ext cx="392113" cy="1178664"/>
          </a:xfrm>
          <a:custGeom>
            <a:avLst/>
            <a:gdLst/>
            <a:ahLst/>
            <a:cxnLst/>
            <a:rect l="0" t="0" r="r" b="b"/>
            <a:pathLst>
              <a:path w="1202" h="5402">
                <a:moveTo>
                  <a:pt x="0" y="0"/>
                </a:moveTo>
                <a:cubicBezTo>
                  <a:pt x="300" y="0"/>
                  <a:pt x="600" y="225"/>
                  <a:pt x="600" y="450"/>
                </a:cubicBezTo>
                <a:lnTo>
                  <a:pt x="600" y="2250"/>
                </a:lnTo>
                <a:cubicBezTo>
                  <a:pt x="600" y="2475"/>
                  <a:pt x="900" y="2700"/>
                  <a:pt x="1201" y="2700"/>
                </a:cubicBezTo>
                <a:cubicBezTo>
                  <a:pt x="900" y="2700"/>
                  <a:pt x="600" y="2925"/>
                  <a:pt x="600" y="3150"/>
                </a:cubicBezTo>
                <a:lnTo>
                  <a:pt x="600" y="4950"/>
                </a:lnTo>
                <a:cubicBezTo>
                  <a:pt x="600" y="5175"/>
                  <a:pt x="300" y="5401"/>
                  <a:pt x="0" y="5401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06B8154B-1542-146A-9B6B-7527591D3F84}"/>
              </a:ext>
            </a:extLst>
          </p:cNvPr>
          <p:cNvSpPr/>
          <p:nvPr/>
        </p:nvSpPr>
        <p:spPr>
          <a:xfrm>
            <a:off x="10731536" y="1359296"/>
            <a:ext cx="392113" cy="1191155"/>
          </a:xfrm>
          <a:custGeom>
            <a:avLst/>
            <a:gdLst/>
            <a:ahLst/>
            <a:cxnLst/>
            <a:rect l="0" t="0" r="r" b="b"/>
            <a:pathLst>
              <a:path w="1202" h="5003">
                <a:moveTo>
                  <a:pt x="0" y="0"/>
                </a:moveTo>
                <a:cubicBezTo>
                  <a:pt x="300" y="0"/>
                  <a:pt x="600" y="208"/>
                  <a:pt x="600" y="416"/>
                </a:cubicBezTo>
                <a:lnTo>
                  <a:pt x="600" y="2084"/>
                </a:lnTo>
                <a:cubicBezTo>
                  <a:pt x="600" y="2292"/>
                  <a:pt x="900" y="2501"/>
                  <a:pt x="1201" y="2501"/>
                </a:cubicBezTo>
                <a:cubicBezTo>
                  <a:pt x="900" y="2501"/>
                  <a:pt x="600" y="2709"/>
                  <a:pt x="600" y="2917"/>
                </a:cubicBezTo>
                <a:lnTo>
                  <a:pt x="600" y="4585"/>
                </a:lnTo>
                <a:cubicBezTo>
                  <a:pt x="600" y="4793"/>
                  <a:pt x="300" y="5002"/>
                  <a:pt x="0" y="5002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TextShape 4">
            <a:extLst>
              <a:ext uri="{FF2B5EF4-FFF2-40B4-BE49-F238E27FC236}">
                <a16:creationId xmlns:a16="http://schemas.microsoft.com/office/drawing/2014/main" id="{C0C9A8D3-FA47-CB38-D1E7-0C7F6917AA24}"/>
              </a:ext>
            </a:extLst>
          </p:cNvPr>
          <p:cNvSpPr txBox="1"/>
          <p:nvPr/>
        </p:nvSpPr>
        <p:spPr>
          <a:xfrm>
            <a:off x="11362787" y="2810559"/>
            <a:ext cx="587375" cy="854075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>
              <a:defRPr/>
            </a:pPr>
            <a:r>
              <a:rPr lang="it-IT" sz="2177" spc="-1">
                <a:latin typeface="Arial"/>
              </a:rPr>
              <a:t>3</a:t>
            </a:r>
            <a:r>
              <a:rPr lang="it-IT" sz="3266" spc="-1" baseline="33000">
                <a:latin typeface="Arial"/>
              </a:rPr>
              <a:t>-</a:t>
            </a:r>
            <a:endParaRPr lang="it-IT" sz="3266" spc="-1">
              <a:latin typeface="Arial"/>
            </a:endParaRPr>
          </a:p>
        </p:txBody>
      </p:sp>
      <p:sp>
        <p:nvSpPr>
          <p:cNvPr id="7" name="TextShape 6">
            <a:extLst>
              <a:ext uri="{FF2B5EF4-FFF2-40B4-BE49-F238E27FC236}">
                <a16:creationId xmlns:a16="http://schemas.microsoft.com/office/drawing/2014/main" id="{CE1E483D-FC5F-5351-4C3F-28D6189B5970}"/>
              </a:ext>
            </a:extLst>
          </p:cNvPr>
          <p:cNvSpPr txBox="1"/>
          <p:nvPr/>
        </p:nvSpPr>
        <p:spPr>
          <a:xfrm>
            <a:off x="241838" y="1484001"/>
            <a:ext cx="5532360" cy="1773963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spc="-1">
                <a:latin typeface="Arial"/>
              </a:rPr>
              <a:t>The reconstructed </a:t>
            </a:r>
            <a:r>
              <a:rPr lang="en-AU" sz="1600" b="1" spc="-1" baseline="33000">
                <a:latin typeface="Arial"/>
              </a:rPr>
              <a:t>96</a:t>
            </a:r>
            <a:r>
              <a:rPr lang="en-AU" sz="1600" b="1" spc="-1">
                <a:latin typeface="Arial"/>
              </a:rPr>
              <a:t>Zr excitation energy</a:t>
            </a:r>
            <a:r>
              <a:rPr lang="en-AU" sz="1600" spc="-1">
                <a:latin typeface="Arial"/>
              </a:rPr>
              <a:t> spectrum shows that the </a:t>
            </a:r>
            <a:r>
              <a:rPr lang="en-AU" sz="1600" b="1" spc="-1">
                <a:latin typeface="Arial"/>
              </a:rPr>
              <a:t>6</a:t>
            </a:r>
            <a:r>
              <a:rPr lang="en-AU" sz="1600" b="1" spc="-1" baseline="33000">
                <a:latin typeface="Arial"/>
              </a:rPr>
              <a:t>+</a:t>
            </a:r>
            <a:r>
              <a:rPr lang="en-AU" sz="1600" b="1" spc="-1">
                <a:latin typeface="Arial"/>
              </a:rPr>
              <a:t> state</a:t>
            </a:r>
            <a:r>
              <a:rPr lang="en-AU" sz="1600" spc="-1">
                <a:latin typeface="Arial"/>
              </a:rPr>
              <a:t>, along with a few candidates for the other </a:t>
            </a:r>
            <a:r>
              <a:rPr lang="en-AU" sz="1600" b="1" spc="-1">
                <a:latin typeface="Arial"/>
              </a:rPr>
              <a:t>two-phonon </a:t>
            </a:r>
            <a:r>
              <a:rPr lang="en-AU" sz="1600" b="1" spc="-1" err="1">
                <a:latin typeface="Arial"/>
              </a:rPr>
              <a:t>multiplet</a:t>
            </a:r>
            <a:r>
              <a:rPr lang="en-AU" sz="1600" b="1" spc="-1">
                <a:latin typeface="Arial"/>
              </a:rPr>
              <a:t> members</a:t>
            </a:r>
            <a:r>
              <a:rPr lang="en-AU" sz="1600" spc="-1">
                <a:latin typeface="Arial"/>
              </a:rPr>
              <a:t>, was strongly populated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AU" sz="1600" spc="-1">
              <a:latin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z="1600" spc="-1">
                <a:latin typeface="Arial"/>
              </a:rPr>
              <a:t>Tentative evidence of an E3 branch connecting 6+ and 3- states. </a:t>
            </a:r>
            <a:r>
              <a:rPr lang="en-AU" altLang="it-IT" sz="1600"/>
              <a:t>Searching for other members (0</a:t>
            </a:r>
            <a:r>
              <a:rPr lang="en-AU" altLang="it-IT" sz="1600" baseline="30000"/>
              <a:t>+</a:t>
            </a:r>
            <a:r>
              <a:rPr lang="en-AU" altLang="it-IT" sz="1600"/>
              <a:t>, 2</a:t>
            </a:r>
            <a:r>
              <a:rPr lang="en-AU" altLang="it-IT" sz="1600" baseline="30000"/>
              <a:t>+</a:t>
            </a:r>
            <a:r>
              <a:rPr lang="en-AU" altLang="it-IT" sz="1600"/>
              <a:t>, 4</a:t>
            </a:r>
            <a:r>
              <a:rPr lang="en-AU" altLang="it-IT" sz="1600" baseline="30000"/>
              <a:t>+</a:t>
            </a:r>
            <a:r>
              <a:rPr lang="en-AU" altLang="it-IT" sz="1600"/>
              <a:t>) of the double octupole phonon.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it-IT" sz="1814" spc="-1">
              <a:latin typeface="Arial"/>
            </a:endParaRPr>
          </a:p>
        </p:txBody>
      </p:sp>
      <p:sp>
        <p:nvSpPr>
          <p:cNvPr id="12" name="TextShape 5">
            <a:extLst>
              <a:ext uri="{FF2B5EF4-FFF2-40B4-BE49-F238E27FC236}">
                <a16:creationId xmlns:a16="http://schemas.microsoft.com/office/drawing/2014/main" id="{40FBBB0A-86AB-D8FC-1657-DB04DBCC0E1A}"/>
              </a:ext>
            </a:extLst>
          </p:cNvPr>
          <p:cNvSpPr txBox="1"/>
          <p:nvPr/>
        </p:nvSpPr>
        <p:spPr>
          <a:xfrm>
            <a:off x="11198695" y="1568617"/>
            <a:ext cx="1370012" cy="1011237"/>
          </a:xfrm>
          <a:prstGeom prst="rect">
            <a:avLst/>
          </a:prstGeom>
          <a:noFill/>
          <a:ln>
            <a:noFill/>
          </a:ln>
        </p:spPr>
        <p:txBody>
          <a:bodyPr lIns="81638" tIns="40819" rIns="81638" bIns="40819"/>
          <a:lstStyle/>
          <a:p>
            <a:pPr>
              <a:defRPr/>
            </a:pPr>
            <a:r>
              <a:rPr lang="it-IT" sz="2177" spc="-1">
                <a:latin typeface="Arial"/>
                <a:ea typeface="Noto Sans CJK SC"/>
              </a:rPr>
              <a:t>3</a:t>
            </a:r>
            <a:r>
              <a:rPr lang="it-IT" sz="3266" spc="-1" baseline="33000">
                <a:latin typeface="Arial"/>
                <a:ea typeface="Noto Sans CJK SC"/>
              </a:rPr>
              <a:t>- </a:t>
            </a:r>
            <a:r>
              <a:rPr lang="it-IT" sz="1996" spc="-1">
                <a:latin typeface="Arial"/>
                <a:ea typeface="Noto Sans CJK SC"/>
              </a:rPr>
              <a:t>x</a:t>
            </a:r>
            <a:r>
              <a:rPr lang="it-IT" sz="3266" spc="-1" baseline="33000">
                <a:latin typeface="Arial"/>
                <a:ea typeface="Noto Sans CJK SC"/>
              </a:rPr>
              <a:t>  </a:t>
            </a:r>
            <a:r>
              <a:rPr lang="it-IT" sz="2177" spc="-1">
                <a:latin typeface="Arial"/>
              </a:rPr>
              <a:t>3</a:t>
            </a:r>
            <a:r>
              <a:rPr lang="it-IT" sz="3266" spc="-1" baseline="33000">
                <a:latin typeface="Arial"/>
              </a:rPr>
              <a:t>-</a:t>
            </a:r>
            <a:endParaRPr lang="it-IT" sz="3266" spc="-1">
              <a:latin typeface="Arial"/>
            </a:endParaRPr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E3DE72B4-C2F0-78AF-8400-25D4793F35B1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444E15BE-EF67-BE22-2F9E-CBF2CFB7367D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7" descr="logoAgata">
            <a:extLst>
              <a:ext uri="{FF2B5EF4-FFF2-40B4-BE49-F238E27FC236}">
                <a16:creationId xmlns:a16="http://schemas.microsoft.com/office/drawing/2014/main" id="{8AC52141-CA2B-F612-FD39-60B64269E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ADAF4E10-C9C5-2524-52CC-76BF14A6A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4" y="1051968"/>
            <a:ext cx="37519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Spokepersons</a:t>
            </a:r>
            <a:r>
              <a:rPr lang="en-US" altLang="it-IT" sz="12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: D. </a:t>
            </a:r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Stramaccioni</a:t>
            </a:r>
            <a:r>
              <a:rPr lang="en-US" altLang="it-IT" sz="12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/J.J. </a:t>
            </a:r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Valiente-Dobon</a:t>
            </a:r>
            <a:endParaRPr lang="it-IT" altLang="it-IT" sz="1200">
              <a:cs typeface="Arial" panose="020B0604020202020204" pitchFamily="34" charset="0"/>
            </a:endParaRPr>
          </a:p>
        </p:txBody>
      </p:sp>
      <p:sp>
        <p:nvSpPr>
          <p:cNvPr id="21" name="Google Shape;385;g2c9e7058585_28_1">
            <a:extLst>
              <a:ext uri="{FF2B5EF4-FFF2-40B4-BE49-F238E27FC236}">
                <a16:creationId xmlns:a16="http://schemas.microsoft.com/office/drawing/2014/main" id="{2521B371-079C-945B-23CF-B0D90500A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175" y="1057418"/>
            <a:ext cx="2372520" cy="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square"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700"/>
            </a:pPr>
            <a:r>
              <a:rPr lang="en-US" altLang="it-IT" sz="1400" i="1" err="1">
                <a:cs typeface="Arial" panose="020B0604020202020204" pitchFamily="34" charset="0"/>
                <a:sym typeface="Open Sans" panose="020B0606030504020204" pitchFamily="34" charset="0"/>
              </a:rPr>
              <a:t>D.Stramaccioni</a:t>
            </a:r>
            <a:r>
              <a:rPr lang="en-US" altLang="it-IT" sz="1400" i="1">
                <a:cs typeface="Arial" panose="020B0604020202020204" pitchFamily="34" charset="0"/>
                <a:sym typeface="Open Sans" panose="020B0606030504020204" pitchFamily="34" charset="0"/>
              </a:rPr>
              <a:t> PhD thesis</a:t>
            </a:r>
            <a:endParaRPr lang="it-IT" altLang="it-IT" sz="1400" i="1">
              <a:cs typeface="Arial" panose="020B0604020202020204" pitchFamily="34" charset="0"/>
              <a:sym typeface="Open Sans" panose="020B0606030504020204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ADD3499D-FAE4-E811-CAF6-1F6E0263B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968" y="4034054"/>
            <a:ext cx="4371681" cy="2677575"/>
          </a:xfrm>
          <a:prstGeom prst="rect">
            <a:avLst/>
          </a:prstGeom>
        </p:spPr>
      </p:pic>
      <p:sp>
        <p:nvSpPr>
          <p:cNvPr id="22" name="Freccia circolare a destra 21">
            <a:extLst>
              <a:ext uri="{FF2B5EF4-FFF2-40B4-BE49-F238E27FC236}">
                <a16:creationId xmlns:a16="http://schemas.microsoft.com/office/drawing/2014/main" id="{AE984D7A-5850-F7CB-7E12-8E3ED4BBB5E6}"/>
              </a:ext>
            </a:extLst>
          </p:cNvPr>
          <p:cNvSpPr/>
          <p:nvPr/>
        </p:nvSpPr>
        <p:spPr>
          <a:xfrm>
            <a:off x="6555793" y="5024563"/>
            <a:ext cx="481111" cy="869411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11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38572734-F22D-75FE-8374-3B7A6461F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33" y="2219663"/>
            <a:ext cx="4258917" cy="26661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351DCEC-DA18-55E4-DBDB-00D91F5BF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05" y="1695607"/>
            <a:ext cx="3079531" cy="75844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ECA47B-0381-025F-6ABA-5A8B0DFA87F6}"/>
              </a:ext>
            </a:extLst>
          </p:cNvPr>
          <p:cNvSpPr txBox="1"/>
          <p:nvPr/>
        </p:nvSpPr>
        <p:spPr>
          <a:xfrm>
            <a:off x="69679" y="4701122"/>
            <a:ext cx="4083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Filippo Angelini PhD </a:t>
            </a:r>
            <a:r>
              <a:rPr lang="it-IT" sz="1600" err="1"/>
              <a:t>thesis</a:t>
            </a:r>
            <a:r>
              <a:rPr lang="it-IT" sz="1600"/>
              <a:t> (2nd </a:t>
            </a:r>
            <a:r>
              <a:rPr lang="it-IT" sz="1600" err="1"/>
              <a:t>year</a:t>
            </a:r>
            <a:r>
              <a:rPr lang="it-IT" sz="1600"/>
              <a:t>) UNIPD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99CAA12-3035-B11F-D2AF-7FCB1EA34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067" y="1142345"/>
            <a:ext cx="4515219" cy="359150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56B3064-79AD-E1C4-D21B-5AC944B76DF4}"/>
              </a:ext>
            </a:extLst>
          </p:cNvPr>
          <p:cNvSpPr txBox="1">
            <a:spLocks/>
          </p:cNvSpPr>
          <p:nvPr/>
        </p:nvSpPr>
        <p:spPr>
          <a:xfrm>
            <a:off x="0" y="101600"/>
            <a:ext cx="10515600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rgbClr val="FF0000"/>
                </a:solidFill>
              </a:rPr>
              <a:t>5. Fusion-</a:t>
            </a:r>
            <a:r>
              <a:rPr lang="it-IT" b="1" dirty="0" err="1">
                <a:solidFill>
                  <a:srgbClr val="FF0000"/>
                </a:solidFill>
              </a:rPr>
              <a:t>fission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baseline="30000" dirty="0">
                <a:solidFill>
                  <a:srgbClr val="FF0000"/>
                </a:solidFill>
              </a:rPr>
              <a:t>208</a:t>
            </a:r>
            <a:r>
              <a:rPr lang="it-IT" b="1" dirty="0">
                <a:solidFill>
                  <a:srgbClr val="FF0000"/>
                </a:solidFill>
              </a:rPr>
              <a:t>Pb+</a:t>
            </a:r>
            <a:r>
              <a:rPr lang="it-IT" b="1" baseline="30000" dirty="0">
                <a:solidFill>
                  <a:srgbClr val="FF0000"/>
                </a:solidFill>
              </a:rPr>
              <a:t>9</a:t>
            </a:r>
            <a:r>
              <a:rPr lang="it-IT" b="1" dirty="0">
                <a:solidFill>
                  <a:srgbClr val="FF0000"/>
                </a:solidFill>
              </a:rPr>
              <a:t>Be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49393415-2AD1-982D-5261-EC5737B27921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67C924F-1922-F9A6-14C8-58BC04772682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7" descr="logoAgata">
            <a:extLst>
              <a:ext uri="{FF2B5EF4-FFF2-40B4-BE49-F238E27FC236}">
                <a16:creationId xmlns:a16="http://schemas.microsoft.com/office/drawing/2014/main" id="{8B6408A8-6DC8-8CF8-52EC-FF472ABEA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1A020D8E-849D-1832-F176-D2F3309F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03846"/>
            <a:ext cx="47633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Spokepersons</a:t>
            </a:r>
            <a:r>
              <a:rPr lang="en-US" altLang="it-IT" sz="12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:  M. </a:t>
            </a:r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Caamano</a:t>
            </a:r>
            <a:r>
              <a:rPr lang="en-US" altLang="it-IT" sz="12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,  A. Gottardo, J.J. Valiente-</a:t>
            </a:r>
            <a:r>
              <a:rPr lang="en-US" altLang="it-IT" sz="12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Dobon</a:t>
            </a:r>
            <a:endParaRPr lang="it-IT" altLang="it-IT" sz="1200">
              <a:cs typeface="Arial" panose="020B0604020202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A85C2136-A0E1-8073-98A8-EA7A55D30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2779" y="1095597"/>
            <a:ext cx="2676907" cy="2555228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DE3F7822-A051-91C6-B40E-0E9CA578772E}"/>
              </a:ext>
            </a:extLst>
          </p:cNvPr>
          <p:cNvGrpSpPr/>
          <p:nvPr/>
        </p:nvGrpSpPr>
        <p:grpSpPr>
          <a:xfrm>
            <a:off x="8168957" y="2280110"/>
            <a:ext cx="3237344" cy="1931041"/>
            <a:chOff x="8382315" y="4872462"/>
            <a:chExt cx="3237344" cy="1931041"/>
          </a:xfrm>
        </p:grpSpPr>
        <p:pic>
          <p:nvPicPr>
            <p:cNvPr id="22" name="Immagine 28">
              <a:extLst>
                <a:ext uri="{FF2B5EF4-FFF2-40B4-BE49-F238E27FC236}">
                  <a16:creationId xmlns:a16="http://schemas.microsoft.com/office/drawing/2014/main" id="{BB1F0141-9F43-ADC6-B60A-6FA44D138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0" t="9155" r="7344" b="592"/>
            <a:stretch>
              <a:fillRect/>
            </a:stretch>
          </p:blipFill>
          <p:spPr bwMode="auto">
            <a:xfrm>
              <a:off x="8382315" y="4872462"/>
              <a:ext cx="3237344" cy="1931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4D27CDA1-1557-406C-2BBB-C3106FB8E336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9297050" y="4907406"/>
              <a:ext cx="2318129" cy="661543"/>
            </a:xfrm>
            <a:prstGeom prst="rect">
              <a:avLst/>
            </a:prstGeom>
            <a:blipFill>
              <a:blip r:embed="rId8"/>
              <a:stretch>
                <a:fillRect b="-11321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it-IT">
                  <a:noFill/>
                </a:rPr>
                <a:t> 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600CC491-2D54-DE82-6A74-97FD57B7CF0A}"/>
              </a:ext>
            </a:extLst>
          </p:cNvPr>
          <p:cNvGrpSpPr/>
          <p:nvPr/>
        </p:nvGrpSpPr>
        <p:grpSpPr>
          <a:xfrm>
            <a:off x="154933" y="5157810"/>
            <a:ext cx="1769777" cy="1570399"/>
            <a:chOff x="8527075" y="2102530"/>
            <a:chExt cx="2061560" cy="2004298"/>
          </a:xfrm>
        </p:grpSpPr>
        <p:grpSp>
          <p:nvGrpSpPr>
            <p:cNvPr id="26" name="Group 32">
              <a:extLst>
                <a:ext uri="{FF2B5EF4-FFF2-40B4-BE49-F238E27FC236}">
                  <a16:creationId xmlns:a16="http://schemas.microsoft.com/office/drawing/2014/main" id="{23809BAB-3926-C13A-CFB7-F21ABB53A3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7075" y="2102530"/>
              <a:ext cx="2061560" cy="2004298"/>
              <a:chOff x="1374" y="468"/>
              <a:chExt cx="3227" cy="3418"/>
            </a:xfrm>
          </p:grpSpPr>
          <p:pic>
            <p:nvPicPr>
              <p:cNvPr id="28" name="Picture 33" descr="sphere_finale">
                <a:extLst>
                  <a:ext uri="{FF2B5EF4-FFF2-40B4-BE49-F238E27FC236}">
                    <a16:creationId xmlns:a16="http://schemas.microsoft.com/office/drawing/2014/main" id="{DE9B3669-3102-DFAF-4F2D-ECA50AF7DB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74" y="468"/>
                <a:ext cx="3227" cy="3411"/>
              </a:xfrm>
              <a:prstGeom prst="rect">
                <a:avLst/>
              </a:prstGeom>
              <a:noFill/>
            </p:spPr>
          </p:pic>
          <p:sp>
            <p:nvSpPr>
              <p:cNvPr id="29" name="Freeform 34">
                <a:extLst>
                  <a:ext uri="{FF2B5EF4-FFF2-40B4-BE49-F238E27FC236}">
                    <a16:creationId xmlns:a16="http://schemas.microsoft.com/office/drawing/2014/main" id="{A65BAAC5-2C1D-FDA8-A0FB-91F906218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8" y="3092"/>
                <a:ext cx="988" cy="794"/>
              </a:xfrm>
              <a:custGeom>
                <a:avLst/>
                <a:gdLst/>
                <a:ahLst/>
                <a:cxnLst>
                  <a:cxn ang="0">
                    <a:pos x="36" y="364"/>
                  </a:cxn>
                  <a:cxn ang="0">
                    <a:pos x="87" y="389"/>
                  </a:cxn>
                  <a:cxn ang="0">
                    <a:pos x="240" y="449"/>
                  </a:cxn>
                  <a:cxn ang="0">
                    <a:pos x="384" y="415"/>
                  </a:cxn>
                  <a:cxn ang="0">
                    <a:pos x="443" y="356"/>
                  </a:cxn>
                  <a:cxn ang="0">
                    <a:pos x="477" y="305"/>
                  </a:cxn>
                  <a:cxn ang="0">
                    <a:pos x="528" y="203"/>
                  </a:cxn>
                  <a:cxn ang="0">
                    <a:pos x="562" y="152"/>
                  </a:cxn>
                  <a:cxn ang="0">
                    <a:pos x="773" y="0"/>
                  </a:cxn>
                  <a:cxn ang="0">
                    <a:pos x="875" y="8"/>
                  </a:cxn>
                  <a:cxn ang="0">
                    <a:pos x="917" y="51"/>
                  </a:cxn>
                  <a:cxn ang="0">
                    <a:pos x="968" y="84"/>
                  </a:cxn>
                  <a:cxn ang="0">
                    <a:pos x="900" y="68"/>
                  </a:cxn>
                  <a:cxn ang="0">
                    <a:pos x="748" y="101"/>
                  </a:cxn>
                  <a:cxn ang="0">
                    <a:pos x="714" y="152"/>
                  </a:cxn>
                  <a:cxn ang="0">
                    <a:pos x="697" y="178"/>
                  </a:cxn>
                  <a:cxn ang="0">
                    <a:pos x="629" y="356"/>
                  </a:cxn>
                  <a:cxn ang="0">
                    <a:pos x="553" y="618"/>
                  </a:cxn>
                  <a:cxn ang="0">
                    <a:pos x="485" y="745"/>
                  </a:cxn>
                  <a:cxn ang="0">
                    <a:pos x="409" y="771"/>
                  </a:cxn>
                  <a:cxn ang="0">
                    <a:pos x="384" y="779"/>
                  </a:cxn>
                  <a:cxn ang="0">
                    <a:pos x="223" y="745"/>
                  </a:cxn>
                </a:cxnLst>
                <a:rect l="0" t="0" r="r" b="b"/>
                <a:pathLst>
                  <a:path w="988" h="794">
                    <a:moveTo>
                      <a:pt x="36" y="364"/>
                    </a:moveTo>
                    <a:cubicBezTo>
                      <a:pt x="120" y="390"/>
                      <a:pt x="0" y="350"/>
                      <a:pt x="87" y="389"/>
                    </a:cubicBezTo>
                    <a:cubicBezTo>
                      <a:pt x="139" y="412"/>
                      <a:pt x="192" y="418"/>
                      <a:pt x="240" y="449"/>
                    </a:cubicBezTo>
                    <a:cubicBezTo>
                      <a:pt x="294" y="442"/>
                      <a:pt x="333" y="431"/>
                      <a:pt x="384" y="415"/>
                    </a:cubicBezTo>
                    <a:cubicBezTo>
                      <a:pt x="481" y="351"/>
                      <a:pt x="412" y="411"/>
                      <a:pt x="443" y="356"/>
                    </a:cubicBezTo>
                    <a:cubicBezTo>
                      <a:pt x="453" y="338"/>
                      <a:pt x="477" y="305"/>
                      <a:pt x="477" y="305"/>
                    </a:cubicBezTo>
                    <a:cubicBezTo>
                      <a:pt x="488" y="270"/>
                      <a:pt x="510" y="235"/>
                      <a:pt x="528" y="203"/>
                    </a:cubicBezTo>
                    <a:cubicBezTo>
                      <a:pt x="538" y="185"/>
                      <a:pt x="562" y="152"/>
                      <a:pt x="562" y="152"/>
                    </a:cubicBezTo>
                    <a:cubicBezTo>
                      <a:pt x="594" y="53"/>
                      <a:pt x="679" y="18"/>
                      <a:pt x="773" y="0"/>
                    </a:cubicBezTo>
                    <a:cubicBezTo>
                      <a:pt x="807" y="3"/>
                      <a:pt x="842" y="1"/>
                      <a:pt x="875" y="8"/>
                    </a:cubicBezTo>
                    <a:cubicBezTo>
                      <a:pt x="906" y="14"/>
                      <a:pt x="897" y="34"/>
                      <a:pt x="917" y="51"/>
                    </a:cubicBezTo>
                    <a:cubicBezTo>
                      <a:pt x="932" y="64"/>
                      <a:pt x="988" y="88"/>
                      <a:pt x="968" y="84"/>
                    </a:cubicBezTo>
                    <a:cubicBezTo>
                      <a:pt x="917" y="74"/>
                      <a:pt x="940" y="80"/>
                      <a:pt x="900" y="68"/>
                    </a:cubicBezTo>
                    <a:cubicBezTo>
                      <a:pt x="828" y="74"/>
                      <a:pt x="800" y="66"/>
                      <a:pt x="748" y="101"/>
                    </a:cubicBezTo>
                    <a:cubicBezTo>
                      <a:pt x="737" y="118"/>
                      <a:pt x="725" y="135"/>
                      <a:pt x="714" y="152"/>
                    </a:cubicBezTo>
                    <a:cubicBezTo>
                      <a:pt x="708" y="161"/>
                      <a:pt x="697" y="178"/>
                      <a:pt x="697" y="178"/>
                    </a:cubicBezTo>
                    <a:cubicBezTo>
                      <a:pt x="678" y="237"/>
                      <a:pt x="663" y="304"/>
                      <a:pt x="629" y="356"/>
                    </a:cubicBezTo>
                    <a:cubicBezTo>
                      <a:pt x="602" y="442"/>
                      <a:pt x="605" y="541"/>
                      <a:pt x="553" y="618"/>
                    </a:cubicBezTo>
                    <a:cubicBezTo>
                      <a:pt x="547" y="639"/>
                      <a:pt x="499" y="740"/>
                      <a:pt x="485" y="745"/>
                    </a:cubicBezTo>
                    <a:cubicBezTo>
                      <a:pt x="447" y="759"/>
                      <a:pt x="460" y="754"/>
                      <a:pt x="409" y="771"/>
                    </a:cubicBezTo>
                    <a:cubicBezTo>
                      <a:pt x="401" y="774"/>
                      <a:pt x="384" y="779"/>
                      <a:pt x="384" y="779"/>
                    </a:cubicBezTo>
                    <a:cubicBezTo>
                      <a:pt x="313" y="775"/>
                      <a:pt x="266" y="794"/>
                      <a:pt x="223" y="745"/>
                    </a:cubicBezTo>
                  </a:path>
                </a:pathLst>
              </a:cu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</p:grpSp>
        <p:pic>
          <p:nvPicPr>
            <p:cNvPr id="27" name="Picture 10" descr="http://www.histoires-enfants.net/wp-content/uploads/2009/05/65987.gif">
              <a:extLst>
                <a:ext uri="{FF2B5EF4-FFF2-40B4-BE49-F238E27FC236}">
                  <a16:creationId xmlns:a16="http://schemas.microsoft.com/office/drawing/2014/main" id="{6E0E3691-FBC3-D902-7C04-C43C002BA8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3367505">
              <a:off x="8460154" y="2473823"/>
              <a:ext cx="1173835" cy="697976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234950" h="63500"/>
            </a:sp3d>
          </p:spPr>
        </p:pic>
      </p:grp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B383434-C8F9-1A62-87B9-BC74C137BB07}"/>
              </a:ext>
            </a:extLst>
          </p:cNvPr>
          <p:cNvSpPr txBox="1"/>
          <p:nvPr/>
        </p:nvSpPr>
        <p:spPr>
          <a:xfrm>
            <a:off x="1983368" y="5380672"/>
            <a:ext cx="57081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rgbClr val="FF0000"/>
                </a:solidFill>
              </a:rPr>
              <a:t>First half 2026: AGATA –PRISMA campaign with </a:t>
            </a:r>
            <a:r>
              <a:rPr lang="en-AU" baseline="30000" dirty="0">
                <a:solidFill>
                  <a:srgbClr val="FF0000"/>
                </a:solidFill>
              </a:rPr>
              <a:t>238</a:t>
            </a:r>
            <a:r>
              <a:rPr lang="en-AU" dirty="0">
                <a:solidFill>
                  <a:srgbClr val="FF0000"/>
                </a:solidFill>
              </a:rPr>
              <a:t>U beams at 7 MeV/u from PIAVE-ALPI for fusion-fission and MNT reactions</a:t>
            </a:r>
          </a:p>
          <a:p>
            <a:r>
              <a:rPr lang="en-AU" dirty="0">
                <a:solidFill>
                  <a:srgbClr val="FF0000"/>
                </a:solidFill>
              </a:rPr>
              <a:t>                                    - spectroscopy of medium-spin states</a:t>
            </a:r>
          </a:p>
          <a:p>
            <a:r>
              <a:rPr lang="en-AU" dirty="0">
                <a:solidFill>
                  <a:srgbClr val="FF0000"/>
                </a:solidFill>
              </a:rPr>
              <a:t>                                    - lifetimes of excited states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BDCCC04-9142-0C45-97B0-720DA5A6C521}"/>
              </a:ext>
            </a:extLst>
          </p:cNvPr>
          <p:cNvSpPr txBox="1"/>
          <p:nvPr/>
        </p:nvSpPr>
        <p:spPr>
          <a:xfrm>
            <a:off x="154933" y="1320465"/>
            <a:ext cx="6225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aseline="30000"/>
              <a:t>208</a:t>
            </a:r>
            <a:r>
              <a:rPr lang="en-AU"/>
              <a:t>Pb beam, 6 MeV/u</a:t>
            </a:r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3197A16-6EB0-4AA9-E768-9BF3DA50DC0E}"/>
              </a:ext>
            </a:extLst>
          </p:cNvPr>
          <p:cNvSpPr txBox="1"/>
          <p:nvPr/>
        </p:nvSpPr>
        <p:spPr>
          <a:xfrm>
            <a:off x="154933" y="6549049"/>
            <a:ext cx="1010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/>
              <a:t>D. </a:t>
            </a:r>
            <a:r>
              <a:rPr lang="it-IT" sz="1200" err="1"/>
              <a:t>Verney</a:t>
            </a:r>
            <a:endParaRPr lang="it-IT" sz="1200"/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9BE58835-CB59-7A17-A612-0D365FA1B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3293" y="4701122"/>
            <a:ext cx="2985469" cy="2150001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E1542B2-740A-3CFF-E55D-141E76D7F13A}"/>
              </a:ext>
            </a:extLst>
          </p:cNvPr>
          <p:cNvSpPr txBox="1"/>
          <p:nvPr/>
        </p:nvSpPr>
        <p:spPr>
          <a:xfrm>
            <a:off x="8366823" y="5196006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PRISMA second arm</a:t>
            </a:r>
          </a:p>
        </p:txBody>
      </p:sp>
    </p:spTree>
    <p:extLst>
      <p:ext uri="{BB962C8B-B14F-4D97-AF65-F5344CB8AC3E}">
        <p14:creationId xmlns:p14="http://schemas.microsoft.com/office/powerpoint/2010/main" val="9202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E96A3E-10A7-99E8-653D-6C16CE11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3" y="101763"/>
            <a:ext cx="10515600" cy="747737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Plans for 2025-26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7DA49C9D-484E-E262-2698-82CA69236EEB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EE52E340-7FC7-6375-460A-7D4533F7D2C7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logoAgata">
            <a:extLst>
              <a:ext uri="{FF2B5EF4-FFF2-40B4-BE49-F238E27FC236}">
                <a16:creationId xmlns:a16="http://schemas.microsoft.com/office/drawing/2014/main" id="{059DCA8C-5B2B-AF97-7623-88184EA9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2459332-C263-8F61-CB1D-F20A68619245}"/>
              </a:ext>
            </a:extLst>
          </p:cNvPr>
          <p:cNvSpPr txBox="1"/>
          <p:nvPr/>
        </p:nvSpPr>
        <p:spPr>
          <a:xfrm>
            <a:off x="190785" y="1148899"/>
            <a:ext cx="311594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aseline="30000" dirty="0"/>
              <a:t>238</a:t>
            </a:r>
            <a:r>
              <a:rPr lang="en-AU" dirty="0"/>
              <a:t>U beams at 7 MeV/u from PIAVE-ALPI for fusion-fission and MNT reactions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In-flight light exotic beams from EXOTIC facility </a:t>
            </a:r>
          </a:p>
          <a:p>
            <a:endParaRPr lang="en-AU" dirty="0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18DB5C44-AA81-B7D9-BA81-201AD937D400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4">
            <a:extLst>
              <a:ext uri="{FF2B5EF4-FFF2-40B4-BE49-F238E27FC236}">
                <a16:creationId xmlns:a16="http://schemas.microsoft.com/office/drawing/2014/main" id="{7584C9B0-7F5C-68F0-CF15-80E898D1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86" y="1459016"/>
            <a:ext cx="7848600" cy="3148013"/>
          </a:xfrm>
          <a:prstGeom prst="rect">
            <a:avLst/>
          </a:prstGeom>
          <a:solidFill>
            <a:srgbClr val="FFFFFF"/>
          </a:solidFill>
          <a:ln w="19050" algn="ctr">
            <a:noFill/>
            <a:miter lim="800000"/>
            <a:headEnd/>
            <a:tailEnd/>
          </a:ln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7FB5D87B-7EB2-514D-AD69-644B890FE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02" y="4756353"/>
            <a:ext cx="1117037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 baseline="30000" dirty="0">
                <a:solidFill>
                  <a:srgbClr val="0000FF"/>
                </a:solidFill>
                <a:latin typeface="+mn-lt"/>
              </a:rPr>
              <a:t>17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F</a:t>
            </a:r>
            <a:r>
              <a:rPr lang="it-IT" altLang="it-IT" sz="1600" dirty="0">
                <a:latin typeface="+mn-lt"/>
              </a:rPr>
              <a:t>	   E = 3–5 MeV/u     	</a:t>
            </a:r>
            <a:r>
              <a:rPr lang="it-IT" altLang="it-IT" sz="1600" dirty="0" err="1">
                <a:latin typeface="+mn-lt"/>
              </a:rPr>
              <a:t>Purity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93-96 %</a:t>
            </a:r>
            <a:r>
              <a:rPr lang="it-IT" altLang="it-IT" sz="1600" dirty="0">
                <a:latin typeface="+mn-lt"/>
              </a:rPr>
              <a:t>  	</a:t>
            </a:r>
            <a:r>
              <a:rPr lang="it-IT" altLang="it-IT" sz="1600" dirty="0" err="1">
                <a:latin typeface="+mn-lt"/>
              </a:rPr>
              <a:t>Intensity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10</a:t>
            </a:r>
            <a:r>
              <a:rPr lang="it-IT" altLang="it-IT" sz="1600" b="1" baseline="30000" dirty="0">
                <a:solidFill>
                  <a:srgbClr val="0000FF"/>
                </a:solidFill>
                <a:latin typeface="+mn-lt"/>
              </a:rPr>
              <a:t>5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t-IT" altLang="it-IT" sz="1600" b="1" dirty="0" err="1">
                <a:solidFill>
                  <a:srgbClr val="0000FF"/>
                </a:solidFill>
                <a:latin typeface="+mn-lt"/>
              </a:rPr>
              <a:t>pps</a:t>
            </a:r>
            <a:endParaRPr lang="it-IT" altLang="it-IT" sz="1600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 baseline="30000" dirty="0">
                <a:solidFill>
                  <a:srgbClr val="FF0000"/>
                </a:solidFill>
                <a:latin typeface="+mn-lt"/>
              </a:rPr>
              <a:t>8</a:t>
            </a:r>
            <a:r>
              <a:rPr lang="it-IT" altLang="it-IT" sz="1600" b="1" dirty="0">
                <a:solidFill>
                  <a:srgbClr val="FF0000"/>
                </a:solidFill>
                <a:latin typeface="+mn-lt"/>
              </a:rPr>
              <a:t>B</a:t>
            </a:r>
            <a:r>
              <a:rPr lang="it-IT" altLang="it-IT" sz="1600" dirty="0">
                <a:latin typeface="+mn-lt"/>
              </a:rPr>
              <a:t>	   E = 3–5 MeV/u	           </a:t>
            </a:r>
            <a:r>
              <a:rPr lang="it-IT" altLang="it-IT" sz="1600" dirty="0" err="1">
                <a:latin typeface="+mn-lt"/>
              </a:rPr>
              <a:t>Purity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FF0000"/>
                </a:solidFill>
                <a:latin typeface="+mn-lt"/>
              </a:rPr>
              <a:t>30-43 %</a:t>
            </a:r>
            <a:r>
              <a:rPr lang="it-IT" altLang="it-IT" sz="1600" dirty="0">
                <a:latin typeface="+mn-lt"/>
              </a:rPr>
              <a:t>	           </a:t>
            </a:r>
            <a:r>
              <a:rPr lang="it-IT" altLang="it-IT" sz="1600" dirty="0" err="1">
                <a:latin typeface="+mn-lt"/>
              </a:rPr>
              <a:t>Intensity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dirty="0">
                <a:solidFill>
                  <a:srgbClr val="FF0000"/>
                </a:solidFill>
                <a:latin typeface="+mn-lt"/>
              </a:rPr>
              <a:t>~ </a:t>
            </a:r>
            <a:r>
              <a:rPr lang="it-IT" altLang="it-IT" sz="1600" b="1" dirty="0">
                <a:solidFill>
                  <a:srgbClr val="FF0000"/>
                </a:solidFill>
                <a:latin typeface="+mn-lt"/>
              </a:rPr>
              <a:t>10</a:t>
            </a:r>
            <a:r>
              <a:rPr lang="it-IT" altLang="it-IT" sz="1600" b="1" baseline="30000" dirty="0">
                <a:solidFill>
                  <a:srgbClr val="FF0000"/>
                </a:solidFill>
                <a:latin typeface="+mn-lt"/>
              </a:rPr>
              <a:t>3</a:t>
            </a:r>
            <a:r>
              <a:rPr lang="it-IT" altLang="it-IT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600" b="1" dirty="0" err="1">
                <a:solidFill>
                  <a:srgbClr val="FF0000"/>
                </a:solidFill>
                <a:latin typeface="+mn-lt"/>
              </a:rPr>
              <a:t>pps</a:t>
            </a:r>
            <a:endParaRPr lang="it-IT" altLang="it-IT" sz="1600" b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 baseline="30000" dirty="0">
                <a:solidFill>
                  <a:srgbClr val="0000FF"/>
                </a:solidFill>
                <a:latin typeface="+mn-lt"/>
              </a:rPr>
              <a:t>7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Be</a:t>
            </a:r>
            <a:r>
              <a:rPr lang="it-IT" altLang="it-IT" sz="1600" dirty="0">
                <a:latin typeface="+mn-lt"/>
              </a:rPr>
              <a:t>	   E = 2.5–6 MeV/u  	</a:t>
            </a:r>
            <a:r>
              <a:rPr lang="it-IT" altLang="it-IT" sz="1600" dirty="0" err="1">
                <a:latin typeface="+mn-lt"/>
              </a:rPr>
              <a:t>Purity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99 %</a:t>
            </a:r>
            <a:r>
              <a:rPr lang="it-IT" altLang="it-IT" sz="1600" dirty="0">
                <a:latin typeface="+mn-lt"/>
              </a:rPr>
              <a:t>         	</a:t>
            </a:r>
            <a:r>
              <a:rPr lang="it-IT" altLang="it-IT" sz="1600" dirty="0" err="1">
                <a:latin typeface="+mn-lt"/>
              </a:rPr>
              <a:t>Intensity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10</a:t>
            </a:r>
            <a:r>
              <a:rPr lang="it-IT" altLang="it-IT" sz="1600" b="1" baseline="30000" dirty="0">
                <a:solidFill>
                  <a:srgbClr val="0000FF"/>
                </a:solidFill>
                <a:latin typeface="+mn-lt"/>
              </a:rPr>
              <a:t>6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t-IT" altLang="it-IT" sz="1600" b="1" dirty="0" err="1">
                <a:solidFill>
                  <a:srgbClr val="0000FF"/>
                </a:solidFill>
                <a:latin typeface="+mn-lt"/>
              </a:rPr>
              <a:t>pps</a:t>
            </a:r>
            <a:endParaRPr lang="it-IT" altLang="it-IT" sz="1600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 baseline="30000" dirty="0">
                <a:solidFill>
                  <a:srgbClr val="0000FF"/>
                </a:solidFill>
                <a:latin typeface="+mn-lt"/>
              </a:rPr>
              <a:t>15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O </a:t>
            </a:r>
            <a:r>
              <a:rPr lang="it-IT" altLang="it-IT" sz="1600" dirty="0">
                <a:latin typeface="+mn-lt"/>
              </a:rPr>
              <a:t>      E = 1.3 MeV/u      	</a:t>
            </a:r>
            <a:r>
              <a:rPr lang="it-IT" altLang="it-IT" sz="1600" dirty="0" err="1">
                <a:latin typeface="+mn-lt"/>
              </a:rPr>
              <a:t>Purity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97-98 %</a:t>
            </a:r>
            <a:r>
              <a:rPr lang="it-IT" altLang="it-IT" sz="1600" dirty="0">
                <a:latin typeface="+mn-lt"/>
              </a:rPr>
              <a:t>   	</a:t>
            </a:r>
            <a:r>
              <a:rPr lang="it-IT" altLang="it-IT" sz="1600" dirty="0" err="1">
                <a:latin typeface="+mn-lt"/>
              </a:rPr>
              <a:t>Intensity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4*10</a:t>
            </a:r>
            <a:r>
              <a:rPr lang="it-IT" altLang="it-IT" sz="1600" b="1" baseline="30000" dirty="0">
                <a:solidFill>
                  <a:srgbClr val="0000FF"/>
                </a:solidFill>
                <a:latin typeface="+mn-lt"/>
              </a:rPr>
              <a:t>4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t-IT" altLang="it-IT" sz="1600" b="1" dirty="0" err="1">
                <a:solidFill>
                  <a:srgbClr val="0000FF"/>
                </a:solidFill>
                <a:latin typeface="+mn-lt"/>
              </a:rPr>
              <a:t>pps</a:t>
            </a:r>
            <a:endParaRPr lang="it-IT" altLang="it-IT" sz="1600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 b="1" baseline="30000" dirty="0">
                <a:solidFill>
                  <a:srgbClr val="009900"/>
                </a:solidFill>
                <a:latin typeface="+mn-lt"/>
              </a:rPr>
              <a:t>8</a:t>
            </a:r>
            <a:r>
              <a:rPr lang="it-IT" altLang="it-IT" sz="1600" b="1" dirty="0">
                <a:solidFill>
                  <a:srgbClr val="009900"/>
                </a:solidFill>
                <a:latin typeface="+mn-lt"/>
              </a:rPr>
              <a:t>Li</a:t>
            </a:r>
            <a:r>
              <a:rPr lang="it-IT" altLang="it-IT" sz="1600" dirty="0">
                <a:latin typeface="+mn-lt"/>
              </a:rPr>
              <a:t>	   E = 2–2.5 MeV/u  	</a:t>
            </a:r>
            <a:r>
              <a:rPr lang="it-IT" altLang="it-IT" sz="1600" dirty="0" err="1">
                <a:latin typeface="+mn-lt"/>
              </a:rPr>
              <a:t>Purity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9900"/>
                </a:solidFill>
                <a:latin typeface="+mn-lt"/>
              </a:rPr>
              <a:t>99 %</a:t>
            </a:r>
            <a:r>
              <a:rPr lang="it-IT" altLang="it-IT" sz="1600" dirty="0">
                <a:latin typeface="+mn-lt"/>
              </a:rPr>
              <a:t>      	           </a:t>
            </a:r>
            <a:r>
              <a:rPr lang="it-IT" altLang="it-IT" sz="1600" dirty="0" err="1">
                <a:latin typeface="+mn-lt"/>
              </a:rPr>
              <a:t>Intensity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9900"/>
                </a:solidFill>
                <a:latin typeface="+mn-lt"/>
              </a:rPr>
              <a:t>10</a:t>
            </a:r>
            <a:r>
              <a:rPr lang="it-IT" altLang="it-IT" sz="1600" b="1" baseline="30000" dirty="0">
                <a:solidFill>
                  <a:srgbClr val="009900"/>
                </a:solidFill>
                <a:latin typeface="+mn-lt"/>
              </a:rPr>
              <a:t>5</a:t>
            </a:r>
            <a:r>
              <a:rPr lang="it-IT" altLang="it-IT" sz="1600" b="1" dirty="0">
                <a:solidFill>
                  <a:srgbClr val="009900"/>
                </a:solidFill>
                <a:latin typeface="+mn-lt"/>
              </a:rPr>
              <a:t> </a:t>
            </a:r>
            <a:r>
              <a:rPr lang="it-IT" altLang="it-IT" sz="1600" b="1" dirty="0" err="1">
                <a:solidFill>
                  <a:srgbClr val="009900"/>
                </a:solidFill>
                <a:latin typeface="+mn-lt"/>
              </a:rPr>
              <a:t>pps</a:t>
            </a:r>
            <a:endParaRPr lang="it-IT" altLang="it-IT" sz="1600" b="1" dirty="0">
              <a:solidFill>
                <a:srgbClr val="0099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1600" b="1" baseline="30000" dirty="0">
                <a:solidFill>
                  <a:srgbClr val="0000FF"/>
                </a:solidFill>
                <a:latin typeface="+mn-lt"/>
              </a:rPr>
              <a:t>10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C</a:t>
            </a:r>
            <a:r>
              <a:rPr lang="it-IT" altLang="it-IT" sz="1600" dirty="0">
                <a:latin typeface="+mn-lt"/>
              </a:rPr>
              <a:t>	   E = 4 MeV/u  	    	</a:t>
            </a:r>
            <a:r>
              <a:rPr lang="it-IT" altLang="it-IT" sz="1600" dirty="0" err="1">
                <a:latin typeface="+mn-lt"/>
              </a:rPr>
              <a:t>Purity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99 %</a:t>
            </a:r>
            <a:r>
              <a:rPr lang="it-IT" altLang="it-IT" sz="1600" dirty="0">
                <a:latin typeface="+mn-lt"/>
              </a:rPr>
              <a:t>          	</a:t>
            </a:r>
            <a:r>
              <a:rPr lang="it-IT" altLang="it-IT" sz="1600" dirty="0" err="1">
                <a:latin typeface="+mn-lt"/>
              </a:rPr>
              <a:t>Intensity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5*10</a:t>
            </a:r>
            <a:r>
              <a:rPr lang="it-IT" altLang="it-IT" sz="1600" b="1" baseline="30000" dirty="0">
                <a:solidFill>
                  <a:srgbClr val="0000FF"/>
                </a:solidFill>
                <a:latin typeface="+mn-lt"/>
              </a:rPr>
              <a:t>3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t-IT" altLang="it-IT" sz="1600" b="1" dirty="0" err="1">
                <a:solidFill>
                  <a:srgbClr val="0000FF"/>
                </a:solidFill>
                <a:latin typeface="+mn-lt"/>
              </a:rPr>
              <a:t>pps</a:t>
            </a:r>
            <a:endParaRPr lang="it-IT" altLang="it-IT" sz="1600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it-IT" altLang="it-IT" sz="1600" b="1" baseline="30000" dirty="0">
                <a:solidFill>
                  <a:srgbClr val="0000FF"/>
                </a:solidFill>
                <a:latin typeface="+mn-lt"/>
              </a:rPr>
              <a:t>11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C</a:t>
            </a:r>
            <a:r>
              <a:rPr lang="it-IT" altLang="it-IT" sz="1600" dirty="0">
                <a:latin typeface="+mn-lt"/>
              </a:rPr>
              <a:t>	   E = 5 MeV/u         	</a:t>
            </a:r>
            <a:r>
              <a:rPr lang="it-IT" altLang="it-IT" sz="1600" dirty="0" err="1">
                <a:latin typeface="+mn-lt"/>
              </a:rPr>
              <a:t>Purity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99 %</a:t>
            </a:r>
            <a:r>
              <a:rPr lang="it-IT" altLang="it-IT" sz="1600" dirty="0">
                <a:latin typeface="+mn-lt"/>
              </a:rPr>
              <a:t>          	</a:t>
            </a:r>
            <a:r>
              <a:rPr lang="it-IT" altLang="it-IT" sz="1600" dirty="0" err="1">
                <a:latin typeface="+mn-lt"/>
              </a:rPr>
              <a:t>Intensity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2*10</a:t>
            </a:r>
            <a:r>
              <a:rPr lang="it-IT" altLang="it-IT" sz="1600" b="1" baseline="30000" dirty="0">
                <a:solidFill>
                  <a:srgbClr val="0000FF"/>
                </a:solidFill>
                <a:latin typeface="+mn-lt"/>
              </a:rPr>
              <a:t>5</a:t>
            </a:r>
            <a:r>
              <a:rPr lang="it-IT" altLang="it-IT" sz="16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it-IT" altLang="it-IT" sz="1600" b="1" dirty="0" err="1">
                <a:solidFill>
                  <a:srgbClr val="0000FF"/>
                </a:solidFill>
                <a:latin typeface="+mn-lt"/>
              </a:rPr>
              <a:t>pps</a:t>
            </a:r>
            <a:endParaRPr lang="it-IT" altLang="it-IT" sz="1600" b="1" dirty="0">
              <a:solidFill>
                <a:srgbClr val="0000FF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it-IT" altLang="it-IT" sz="1600" b="1" baseline="30000" dirty="0">
                <a:solidFill>
                  <a:srgbClr val="FF0000"/>
                </a:solidFill>
                <a:latin typeface="+mn-lt"/>
              </a:rPr>
              <a:t>18</a:t>
            </a:r>
            <a:r>
              <a:rPr lang="it-IT" altLang="it-IT" sz="1600" b="1" dirty="0">
                <a:solidFill>
                  <a:srgbClr val="FF0000"/>
                </a:solidFill>
                <a:latin typeface="+mn-lt"/>
              </a:rPr>
              <a:t>Ne    </a:t>
            </a:r>
            <a:r>
              <a:rPr lang="it-IT" altLang="it-IT" sz="1600" dirty="0">
                <a:latin typeface="+mn-lt"/>
              </a:rPr>
              <a:t>E = 1.3 MeV/u	    	</a:t>
            </a:r>
            <a:r>
              <a:rPr lang="it-IT" altLang="it-IT" sz="1600" dirty="0" err="1">
                <a:latin typeface="+mn-lt"/>
              </a:rPr>
              <a:t>Purity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FF0000"/>
                </a:solidFill>
                <a:latin typeface="+mn-lt"/>
              </a:rPr>
              <a:t>95 %</a:t>
            </a:r>
            <a:r>
              <a:rPr lang="it-IT" altLang="it-IT" sz="1600" dirty="0">
                <a:latin typeface="+mn-lt"/>
              </a:rPr>
              <a:t>		</a:t>
            </a:r>
            <a:r>
              <a:rPr lang="it-IT" altLang="it-IT" sz="1600" dirty="0" err="1">
                <a:latin typeface="+mn-lt"/>
              </a:rPr>
              <a:t>Intensity</a:t>
            </a:r>
            <a:r>
              <a:rPr lang="it-IT" altLang="it-IT" sz="1600" dirty="0">
                <a:latin typeface="+mn-lt"/>
              </a:rPr>
              <a:t>: </a:t>
            </a:r>
            <a:r>
              <a:rPr lang="it-IT" altLang="it-IT" sz="1600" b="1" dirty="0">
                <a:solidFill>
                  <a:srgbClr val="FF0000"/>
                </a:solidFill>
                <a:latin typeface="+mn-lt"/>
              </a:rPr>
              <a:t>6*10</a:t>
            </a:r>
            <a:r>
              <a:rPr lang="it-IT" altLang="it-IT" sz="1600" b="1" baseline="30000" dirty="0">
                <a:solidFill>
                  <a:srgbClr val="FF0000"/>
                </a:solidFill>
                <a:latin typeface="+mn-lt"/>
              </a:rPr>
              <a:t>3</a:t>
            </a:r>
            <a:r>
              <a:rPr lang="it-IT" altLang="it-IT" sz="16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altLang="it-IT" sz="1600" b="1" dirty="0" err="1">
                <a:solidFill>
                  <a:srgbClr val="FF0000"/>
                </a:solidFill>
                <a:latin typeface="+mn-lt"/>
              </a:rPr>
              <a:t>pps</a:t>
            </a:r>
            <a:r>
              <a:rPr lang="it-IT" altLang="it-IT" sz="1600" b="1" dirty="0">
                <a:solidFill>
                  <a:srgbClr val="FF0000"/>
                </a:solidFill>
                <a:latin typeface="+mn-lt"/>
              </a:rPr>
              <a:t> (under </a:t>
            </a:r>
            <a:r>
              <a:rPr lang="it-IT" altLang="it-IT" sz="1600" b="1" dirty="0" err="1">
                <a:solidFill>
                  <a:srgbClr val="FF0000"/>
                </a:solidFill>
                <a:latin typeface="+mn-lt"/>
              </a:rPr>
              <a:t>dev</a:t>
            </a:r>
            <a:r>
              <a:rPr lang="it-IT" altLang="it-IT" sz="1600" b="1" dirty="0">
                <a:solidFill>
                  <a:srgbClr val="FF0000"/>
                </a:solidFill>
                <a:latin typeface="+mn-lt"/>
              </a:rPr>
              <a:t>.)</a:t>
            </a:r>
          </a:p>
        </p:txBody>
      </p:sp>
      <p:sp>
        <p:nvSpPr>
          <p:cNvPr id="24" name="AutoShape 8">
            <a:extLst>
              <a:ext uri="{FF2B5EF4-FFF2-40B4-BE49-F238E27FC236}">
                <a16:creationId xmlns:a16="http://schemas.microsoft.com/office/drawing/2014/main" id="{FC3F2564-C67C-E240-699B-45DF9C248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1536" y="1603479"/>
            <a:ext cx="504825" cy="503237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8" name="AutoShape 9">
            <a:extLst>
              <a:ext uri="{FF2B5EF4-FFF2-40B4-BE49-F238E27FC236}">
                <a16:creationId xmlns:a16="http://schemas.microsoft.com/office/drawing/2014/main" id="{186FDCA3-F691-F09F-6422-71D1CB8A4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0586" y="2827441"/>
            <a:ext cx="360362" cy="341313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29" name="AutoShape 10">
            <a:extLst>
              <a:ext uri="{FF2B5EF4-FFF2-40B4-BE49-F238E27FC236}">
                <a16:creationId xmlns:a16="http://schemas.microsoft.com/office/drawing/2014/main" id="{4CEF96D5-5417-B516-7ADD-F42BFD30C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78" y="4771011"/>
            <a:ext cx="212651" cy="213423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1" name="AutoShape 11">
            <a:extLst>
              <a:ext uri="{FF2B5EF4-FFF2-40B4-BE49-F238E27FC236}">
                <a16:creationId xmlns:a16="http://schemas.microsoft.com/office/drawing/2014/main" id="{0FB34352-3465-DC19-74DF-6EC88FEB2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039" y="5375833"/>
            <a:ext cx="213076" cy="1329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2" name="AutoShape 12">
            <a:extLst>
              <a:ext uri="{FF2B5EF4-FFF2-40B4-BE49-F238E27FC236}">
                <a16:creationId xmlns:a16="http://schemas.microsoft.com/office/drawing/2014/main" id="{A309CD5A-3AD7-73E8-5D01-01C59D092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939" y="5108764"/>
            <a:ext cx="183024" cy="132900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3" name="AutoShape 13">
            <a:extLst>
              <a:ext uri="{FF2B5EF4-FFF2-40B4-BE49-F238E27FC236}">
                <a16:creationId xmlns:a16="http://schemas.microsoft.com/office/drawing/2014/main" id="{82FB4A33-E4ED-08EA-E66B-557DFEB51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3748" y="3043341"/>
            <a:ext cx="530225" cy="487363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4" name="AutoShape 16">
            <a:extLst>
              <a:ext uri="{FF2B5EF4-FFF2-40B4-BE49-F238E27FC236}">
                <a16:creationId xmlns:a16="http://schemas.microsoft.com/office/drawing/2014/main" id="{6DE9AB9E-76D2-173D-4FA6-E2C57180A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298" y="1890816"/>
            <a:ext cx="503238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5" name="AutoShape 17">
            <a:extLst>
              <a:ext uri="{FF2B5EF4-FFF2-40B4-BE49-F238E27FC236}">
                <a16:creationId xmlns:a16="http://schemas.microsoft.com/office/drawing/2014/main" id="{949A195E-CD6E-079E-9DDB-DFCF0DD21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648" y="3330679"/>
            <a:ext cx="504825" cy="504825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6" name="AutoShape 11">
            <a:extLst>
              <a:ext uri="{FF2B5EF4-FFF2-40B4-BE49-F238E27FC236}">
                <a16:creationId xmlns:a16="http://schemas.microsoft.com/office/drawing/2014/main" id="{9E74B299-7B74-0822-5A96-65157C7E4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64" y="5571993"/>
            <a:ext cx="197199" cy="153333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7" name="AutoShape 11">
            <a:extLst>
              <a:ext uri="{FF2B5EF4-FFF2-40B4-BE49-F238E27FC236}">
                <a16:creationId xmlns:a16="http://schemas.microsoft.com/office/drawing/2014/main" id="{37238BBA-F59D-F60B-BE1D-B9EC8E0DF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178" y="5823102"/>
            <a:ext cx="236312" cy="194383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cxnSp>
        <p:nvCxnSpPr>
          <p:cNvPr id="38" name="Straight Arrow Connector 16">
            <a:extLst>
              <a:ext uri="{FF2B5EF4-FFF2-40B4-BE49-F238E27FC236}">
                <a16:creationId xmlns:a16="http://schemas.microsoft.com/office/drawing/2014/main" id="{3885B723-BB6B-127B-1F00-9DF7DED908C1}"/>
              </a:ext>
            </a:extLst>
          </p:cNvPr>
          <p:cNvCxnSpPr/>
          <p:nvPr/>
        </p:nvCxnSpPr>
        <p:spPr>
          <a:xfrm flipV="1">
            <a:off x="4177486" y="2898879"/>
            <a:ext cx="0" cy="215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utoShape 11">
            <a:extLst>
              <a:ext uri="{FF2B5EF4-FFF2-40B4-BE49-F238E27FC236}">
                <a16:creationId xmlns:a16="http://schemas.microsoft.com/office/drawing/2014/main" id="{0FFA9603-4111-20F9-38AF-6B86DAA28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227" y="6300566"/>
            <a:ext cx="192736" cy="181146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0" name="AutoShape 12">
            <a:extLst>
              <a:ext uri="{FF2B5EF4-FFF2-40B4-BE49-F238E27FC236}">
                <a16:creationId xmlns:a16="http://schemas.microsoft.com/office/drawing/2014/main" id="{855CBFFD-7C8A-0F6A-C55C-320CD467C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68" y="6085778"/>
            <a:ext cx="236312" cy="136051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182394A2-2722-831E-7B4E-EC9BC0F8C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648" y="2467079"/>
            <a:ext cx="465138" cy="431800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2" name="AutoShape 12">
            <a:extLst>
              <a:ext uri="{FF2B5EF4-FFF2-40B4-BE49-F238E27FC236}">
                <a16:creationId xmlns:a16="http://schemas.microsoft.com/office/drawing/2014/main" id="{7969A616-7FC1-7288-55B3-2B54112AE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086" y="2489304"/>
            <a:ext cx="365125" cy="338137"/>
          </a:xfrm>
          <a:prstGeom prst="star5">
            <a:avLst/>
          </a:prstGeom>
          <a:solidFill>
            <a:srgbClr val="FF99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3" name="AutoShape 12">
            <a:extLst>
              <a:ext uri="{FF2B5EF4-FFF2-40B4-BE49-F238E27FC236}">
                <a16:creationId xmlns:a16="http://schemas.microsoft.com/office/drawing/2014/main" id="{563D7E2C-98A1-D734-B2AF-01B88922F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68" y="6590677"/>
            <a:ext cx="265048" cy="136051"/>
          </a:xfrm>
          <a:prstGeom prst="star5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4" name="AutoShape 12">
            <a:extLst>
              <a:ext uri="{FF2B5EF4-FFF2-40B4-BE49-F238E27FC236}">
                <a16:creationId xmlns:a16="http://schemas.microsoft.com/office/drawing/2014/main" id="{818FFCF2-D1F6-807D-79BE-C707BC18B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5344" y="1518021"/>
            <a:ext cx="292745" cy="215553"/>
          </a:xfrm>
          <a:prstGeom prst="star5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3" name="Freccia destra 2">
            <a:extLst>
              <a:ext uri="{FF2B5EF4-FFF2-40B4-BE49-F238E27FC236}">
                <a16:creationId xmlns:a16="http://schemas.microsoft.com/office/drawing/2014/main" id="{C86259F1-5335-1DAF-911B-8B3776CBBAE9}"/>
              </a:ext>
            </a:extLst>
          </p:cNvPr>
          <p:cNvSpPr/>
          <p:nvPr/>
        </p:nvSpPr>
        <p:spPr>
          <a:xfrm rot="10800000">
            <a:off x="7019410" y="6221828"/>
            <a:ext cx="1084936" cy="3240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44B71F2-59DE-96EC-913D-BB2ED9695D84}"/>
              </a:ext>
            </a:extLst>
          </p:cNvPr>
          <p:cNvSpPr txBox="1"/>
          <p:nvPr/>
        </p:nvSpPr>
        <p:spPr>
          <a:xfrm>
            <a:off x="8193187" y="6174173"/>
            <a:ext cx="3797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1.5*10</a:t>
            </a:r>
            <a:r>
              <a:rPr lang="it-IT" baseline="30000" dirty="0"/>
              <a:t>5</a:t>
            </a:r>
            <a:r>
              <a:rPr lang="it-IT" dirty="0"/>
              <a:t> </a:t>
            </a:r>
            <a:r>
              <a:rPr lang="it-IT" dirty="0" err="1"/>
              <a:t>pps</a:t>
            </a:r>
            <a:r>
              <a:rPr lang="it-IT" dirty="0"/>
              <a:t> on AGATA target point (150 </a:t>
            </a:r>
            <a:r>
              <a:rPr lang="it-IT" dirty="0" err="1"/>
              <a:t>enA</a:t>
            </a:r>
            <a:r>
              <a:rPr lang="it-IT" dirty="0"/>
              <a:t> </a:t>
            </a:r>
            <a:r>
              <a:rPr lang="it-IT" baseline="30000" dirty="0"/>
              <a:t>11</a:t>
            </a:r>
            <a:r>
              <a:rPr lang="it-IT" dirty="0"/>
              <a:t>B </a:t>
            </a:r>
            <a:r>
              <a:rPr lang="it-IT" dirty="0" err="1"/>
              <a:t>primary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) !</a:t>
            </a:r>
          </a:p>
        </p:txBody>
      </p:sp>
      <p:sp>
        <p:nvSpPr>
          <p:cNvPr id="10" name="Freccia destra 9">
            <a:extLst>
              <a:ext uri="{FF2B5EF4-FFF2-40B4-BE49-F238E27FC236}">
                <a16:creationId xmlns:a16="http://schemas.microsoft.com/office/drawing/2014/main" id="{67604BB8-612F-3035-73CE-6E9D53EE9D7E}"/>
              </a:ext>
            </a:extLst>
          </p:cNvPr>
          <p:cNvSpPr/>
          <p:nvPr/>
        </p:nvSpPr>
        <p:spPr>
          <a:xfrm rot="10800000">
            <a:off x="6800950" y="5787404"/>
            <a:ext cx="1084936" cy="2552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E8C48031-B739-CFEC-AE8C-67D9A136629E}"/>
              </a:ext>
            </a:extLst>
          </p:cNvPr>
          <p:cNvSpPr/>
          <p:nvPr/>
        </p:nvSpPr>
        <p:spPr>
          <a:xfrm rot="10800000">
            <a:off x="6800949" y="5284072"/>
            <a:ext cx="1084936" cy="2552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E9B5A85-D0C3-D496-B0D1-212CBBE887DA}"/>
              </a:ext>
            </a:extLst>
          </p:cNvPr>
          <p:cNvSpPr txBox="1"/>
          <p:nvPr/>
        </p:nvSpPr>
        <p:spPr>
          <a:xfrm>
            <a:off x="8193187" y="5212732"/>
            <a:ext cx="2634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Soon</a:t>
            </a:r>
            <a:r>
              <a:rPr lang="it-IT" dirty="0"/>
              <a:t> to be </a:t>
            </a:r>
            <a:r>
              <a:rPr lang="it-IT" dirty="0" err="1"/>
              <a:t>commissioned</a:t>
            </a:r>
            <a:r>
              <a:rPr lang="it-IT" dirty="0"/>
              <a:t> on AGATA target point </a:t>
            </a:r>
          </a:p>
        </p:txBody>
      </p:sp>
    </p:spTree>
    <p:extLst>
      <p:ext uri="{BB962C8B-B14F-4D97-AF65-F5344CB8AC3E}">
        <p14:creationId xmlns:p14="http://schemas.microsoft.com/office/powerpoint/2010/main" val="1581728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DE3FB8-4BC0-E8C5-C434-FF96B45C4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982" y="254653"/>
            <a:ext cx="10515600" cy="703264"/>
          </a:xfrm>
        </p:spPr>
        <p:txBody>
          <a:bodyPr/>
          <a:lstStyle/>
          <a:p>
            <a:r>
              <a:rPr lang="it-IT" b="1">
                <a:solidFill>
                  <a:srgbClr val="FF0000"/>
                </a:solidFill>
              </a:rPr>
              <a:t>Agata @ zero degree (~ </a:t>
            </a:r>
            <a:r>
              <a:rPr lang="it-IT" b="1" err="1">
                <a:solidFill>
                  <a:srgbClr val="FF0000"/>
                </a:solidFill>
              </a:rPr>
              <a:t>mid</a:t>
            </a:r>
            <a:r>
              <a:rPr lang="it-IT" b="1">
                <a:solidFill>
                  <a:srgbClr val="FF0000"/>
                </a:solidFill>
              </a:rPr>
              <a:t> ‘26)</a:t>
            </a:r>
          </a:p>
        </p:txBody>
      </p:sp>
      <p:pic>
        <p:nvPicPr>
          <p:cNvPr id="3" name="Picture 7" descr="A computer-generated illustration of a machine&#10;&#10;Description automatically generated">
            <a:extLst>
              <a:ext uri="{FF2B5EF4-FFF2-40B4-BE49-F238E27FC236}">
                <a16:creationId xmlns:a16="http://schemas.microsoft.com/office/drawing/2014/main" id="{F55FBBF9-3A88-2152-D622-D28BB3B09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140" y="3969219"/>
            <a:ext cx="4195351" cy="278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F2EA3CA-E018-BE31-EB4B-DBD280234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6" t="13934" r="15804" b="17117"/>
          <a:stretch>
            <a:fillRect/>
          </a:stretch>
        </p:blipFill>
        <p:spPr bwMode="auto">
          <a:xfrm>
            <a:off x="128545" y="1520228"/>
            <a:ext cx="5084672" cy="353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D176DE0D-C01F-573F-1ACA-3BAF923B8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0489" y="1433513"/>
            <a:ext cx="16097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/>
              <a:t>NEDA</a:t>
            </a:r>
          </a:p>
          <a:p>
            <a:pPr algn="ctr"/>
            <a:r>
              <a:rPr lang="it-IT" altLang="it-IT" err="1"/>
              <a:t>neutrons</a:t>
            </a:r>
            <a:endParaRPr lang="it-IT" altLang="it-IT"/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C9BE2023-D28E-3DC9-ECE8-77ED171D7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82" y="1210043"/>
            <a:ext cx="67273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b="1">
                <a:solidFill>
                  <a:srgbClr val="0070C0"/>
                </a:solidFill>
              </a:rPr>
              <a:t>To be </a:t>
            </a:r>
            <a:r>
              <a:rPr lang="it-IT" altLang="it-IT" b="1" err="1">
                <a:solidFill>
                  <a:srgbClr val="0070C0"/>
                </a:solidFill>
              </a:rPr>
              <a:t>implemented</a:t>
            </a:r>
            <a:r>
              <a:rPr lang="it-IT" altLang="it-IT" b="1">
                <a:solidFill>
                  <a:srgbClr val="0070C0"/>
                </a:solidFill>
              </a:rPr>
              <a:t> in 2026 after the </a:t>
            </a:r>
            <a:r>
              <a:rPr lang="it-IT" altLang="it-IT" b="1" err="1">
                <a:solidFill>
                  <a:srgbClr val="0070C0"/>
                </a:solidFill>
              </a:rPr>
              <a:t>Uranium</a:t>
            </a:r>
            <a:r>
              <a:rPr lang="it-IT" altLang="it-IT" b="1">
                <a:solidFill>
                  <a:srgbClr val="0070C0"/>
                </a:solidFill>
              </a:rPr>
              <a:t> </a:t>
            </a:r>
            <a:r>
              <a:rPr lang="it-IT" altLang="it-IT" b="1" err="1">
                <a:solidFill>
                  <a:srgbClr val="0070C0"/>
                </a:solidFill>
              </a:rPr>
              <a:t>campaign</a:t>
            </a:r>
            <a:endParaRPr lang="it-IT" altLang="it-IT" b="1">
              <a:solidFill>
                <a:srgbClr val="0070C0"/>
              </a:solidFill>
            </a:endParaRPr>
          </a:p>
        </p:txBody>
      </p:sp>
      <p:pic>
        <p:nvPicPr>
          <p:cNvPr id="21" name="Google Shape;281;g2c9e7058585_28_323" descr="NEDA—NEutron Detector Array - ScienceDirect">
            <a:extLst>
              <a:ext uri="{FF2B5EF4-FFF2-40B4-BE49-F238E27FC236}">
                <a16:creationId xmlns:a16="http://schemas.microsoft.com/office/drawing/2014/main" id="{188CE19C-CB57-F344-A8ED-06555A0A281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583" y="2031045"/>
            <a:ext cx="1512313" cy="147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Google Shape;283;g2c9e7058585_28_323">
            <a:extLst>
              <a:ext uri="{FF2B5EF4-FFF2-40B4-BE49-F238E27FC236}">
                <a16:creationId xmlns:a16="http://schemas.microsoft.com/office/drawing/2014/main" id="{E3732E79-5D69-4A25-6923-90803DB93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5925" y="1551621"/>
            <a:ext cx="71596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PARIS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γ</a:t>
            </a: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-rays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6" name="Google Shape;285;g2c9e7058585_28_323">
            <a:extLst>
              <a:ext uri="{FF2B5EF4-FFF2-40B4-BE49-F238E27FC236}">
                <a16:creationId xmlns:a16="http://schemas.microsoft.com/office/drawing/2014/main" id="{57D306E8-0E5A-F025-A35E-869E95D7A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0777" y="2535378"/>
            <a:ext cx="9429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NEDA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neutrons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28" name="Google Shape;287;g2c9e7058585_28_323">
            <a:extLst>
              <a:ext uri="{FF2B5EF4-FFF2-40B4-BE49-F238E27FC236}">
                <a16:creationId xmlns:a16="http://schemas.microsoft.com/office/drawing/2014/main" id="{C68AE76B-9545-50D0-186A-17A1642CB1F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952" y="4639232"/>
            <a:ext cx="942975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Google Shape;288;g2c9e7058585_28_323">
            <a:extLst>
              <a:ext uri="{FF2B5EF4-FFF2-40B4-BE49-F238E27FC236}">
                <a16:creationId xmlns:a16="http://schemas.microsoft.com/office/drawing/2014/main" id="{22EC48E2-DA31-3A07-D26D-93522F5CB5D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799" y="2125192"/>
            <a:ext cx="944563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Google Shape;293;g2c9e7058585_28_323">
            <a:extLst>
              <a:ext uri="{FF2B5EF4-FFF2-40B4-BE49-F238E27FC236}">
                <a16:creationId xmlns:a16="http://schemas.microsoft.com/office/drawing/2014/main" id="{3F100537-3C8E-8EEB-0BB7-3666830C5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5484" y="3971904"/>
            <a:ext cx="12684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CTADIR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cryogenic target</a:t>
            </a:r>
            <a:endParaRPr lang="it-IT" altLang="it-IT" sz="11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cxnSp>
        <p:nvCxnSpPr>
          <p:cNvPr id="35" name="Connettore 1 34">
            <a:extLst>
              <a:ext uri="{FF2B5EF4-FFF2-40B4-BE49-F238E27FC236}">
                <a16:creationId xmlns:a16="http://schemas.microsoft.com/office/drawing/2014/main" id="{B60ADF15-F683-A7A3-DF3F-964C904D0C1D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>
            <a:extLst>
              <a:ext uri="{FF2B5EF4-FFF2-40B4-BE49-F238E27FC236}">
                <a16:creationId xmlns:a16="http://schemas.microsoft.com/office/drawing/2014/main" id="{E78AC76F-E2C6-E45A-5F54-D6E87AE3E4DC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7" descr="logoAgata">
            <a:extLst>
              <a:ext uri="{FF2B5EF4-FFF2-40B4-BE49-F238E27FC236}">
                <a16:creationId xmlns:a16="http://schemas.microsoft.com/office/drawing/2014/main" id="{BFC53C32-C5AB-8727-FFA3-61BE7BE7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202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4" descr="Immagine che contiene persona, uomo, abito, vestiti&#10;&#10;Descrizione generata automaticamente">
            <a:extLst>
              <a:ext uri="{FF2B5EF4-FFF2-40B4-BE49-F238E27FC236}">
                <a16:creationId xmlns:a16="http://schemas.microsoft.com/office/drawing/2014/main" id="{53B70A71-32B6-FEC8-2CCB-02102F608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09" y="3334337"/>
            <a:ext cx="1000656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5" descr="Immagine che contiene persona, uomo, occhiali&#10;&#10;Descrizione generata automaticamente">
            <a:extLst>
              <a:ext uri="{FF2B5EF4-FFF2-40B4-BE49-F238E27FC236}">
                <a16:creationId xmlns:a16="http://schemas.microsoft.com/office/drawing/2014/main" id="{04939113-3E62-1FF5-F9A8-AC7D189C2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062" y="1171427"/>
            <a:ext cx="974725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6" descr="Immagine che contiene persona, seduto&#10;&#10;Descrizione generata automaticamente">
            <a:extLst>
              <a:ext uri="{FF2B5EF4-FFF2-40B4-BE49-F238E27FC236}">
                <a16:creationId xmlns:a16="http://schemas.microsoft.com/office/drawing/2014/main" id="{7896ACB0-6F17-C229-1C35-6907C44E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228" y="2321367"/>
            <a:ext cx="8905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7" descr="Immagine che contiene persona, aria aperta&#10;&#10;Descrizione generata automaticamente">
            <a:extLst>
              <a:ext uri="{FF2B5EF4-FFF2-40B4-BE49-F238E27FC236}">
                <a16:creationId xmlns:a16="http://schemas.microsoft.com/office/drawing/2014/main" id="{FC5501D3-ECD0-6D0A-60A6-9BBB96B6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527" y="2292202"/>
            <a:ext cx="9144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8" descr="Immagine che contiene persona, folla&#10;&#10;Descrizione generata automaticamente">
            <a:extLst>
              <a:ext uri="{FF2B5EF4-FFF2-40B4-BE49-F238E27FC236}">
                <a16:creationId xmlns:a16="http://schemas.microsoft.com/office/drawing/2014/main" id="{FD47FE75-4CE0-3F06-C9F4-3FB72C10F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610" y="4405003"/>
            <a:ext cx="8604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0" descr="Immagine che contiene persona, uomo&#10;&#10;Descrizione generata automaticamente">
            <a:extLst>
              <a:ext uri="{FF2B5EF4-FFF2-40B4-BE49-F238E27FC236}">
                <a16:creationId xmlns:a16="http://schemas.microsoft.com/office/drawing/2014/main" id="{71B8092A-D668-1AA4-E6D0-A7FB1FDBC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121" y="2321367"/>
            <a:ext cx="8413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1" descr="Immagine che contiene cielo, aria aperta, acqua, persona&#10;&#10;Descrizione generata automaticamente">
            <a:extLst>
              <a:ext uri="{FF2B5EF4-FFF2-40B4-BE49-F238E27FC236}">
                <a16:creationId xmlns:a16="http://schemas.microsoft.com/office/drawing/2014/main" id="{80295ADB-1590-7010-57D0-FF263BEB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677" y="3317727"/>
            <a:ext cx="842963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12" descr="Immagine che contiene persona, muro, uomo, interno&#10;&#10;Descrizione generata automaticamente">
            <a:extLst>
              <a:ext uri="{FF2B5EF4-FFF2-40B4-BE49-F238E27FC236}">
                <a16:creationId xmlns:a16="http://schemas.microsoft.com/office/drawing/2014/main" id="{76F804E0-7FB6-1566-379D-84A7E527E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152" y="2248108"/>
            <a:ext cx="881063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3" descr="Immagine che contiene persona, muro&#10;&#10;Descrizione generata automaticamente">
            <a:extLst>
              <a:ext uri="{FF2B5EF4-FFF2-40B4-BE49-F238E27FC236}">
                <a16:creationId xmlns:a16="http://schemas.microsoft.com/office/drawing/2014/main" id="{5D853C30-C613-3CC8-9941-4B694EF57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702" y="4521052"/>
            <a:ext cx="858838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4" descr="Immagine che contiene aria aperta, albero, persona&#10;&#10;Descrizione generata automaticamente">
            <a:extLst>
              <a:ext uri="{FF2B5EF4-FFF2-40B4-BE49-F238E27FC236}">
                <a16:creationId xmlns:a16="http://schemas.microsoft.com/office/drawing/2014/main" id="{80A56616-916E-7375-D577-F91DCC78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13" y="3423591"/>
            <a:ext cx="892175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5" descr="Immagine che contiene persona, muro, vestiti, interno&#10;&#10;Descrizione generata automaticamente">
            <a:extLst>
              <a:ext uri="{FF2B5EF4-FFF2-40B4-BE49-F238E27FC236}">
                <a16:creationId xmlns:a16="http://schemas.microsoft.com/office/drawing/2014/main" id="{B3261B6F-8950-7331-5408-C2DFBD6D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605" y="1268559"/>
            <a:ext cx="8429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27">
            <a:extLst>
              <a:ext uri="{FF2B5EF4-FFF2-40B4-BE49-F238E27FC236}">
                <a16:creationId xmlns:a16="http://schemas.microsoft.com/office/drawing/2014/main" id="{AAB8F587-E5D3-713B-2AD2-54097DED2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77" y="1249215"/>
            <a:ext cx="86201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magine 29">
            <a:extLst>
              <a:ext uri="{FF2B5EF4-FFF2-40B4-BE49-F238E27FC236}">
                <a16:creationId xmlns:a16="http://schemas.microsoft.com/office/drawing/2014/main" id="{C22D3283-4517-A144-A2D4-4B924948F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25" y="3797448"/>
            <a:ext cx="9350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31">
            <a:extLst>
              <a:ext uri="{FF2B5EF4-FFF2-40B4-BE49-F238E27FC236}">
                <a16:creationId xmlns:a16="http://schemas.microsoft.com/office/drawing/2014/main" id="{D8E504DA-CC13-1FAF-FA7C-3B27E81A7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977" y="1291828"/>
            <a:ext cx="884238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33">
            <a:extLst>
              <a:ext uri="{FF2B5EF4-FFF2-40B4-BE49-F238E27FC236}">
                <a16:creationId xmlns:a16="http://schemas.microsoft.com/office/drawing/2014/main" id="{45554313-5E11-4712-3928-93B67736A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252" y="3346598"/>
            <a:ext cx="8937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39">
            <a:extLst>
              <a:ext uri="{FF2B5EF4-FFF2-40B4-BE49-F238E27FC236}">
                <a16:creationId xmlns:a16="http://schemas.microsoft.com/office/drawing/2014/main" id="{74CD14CA-8C95-744B-5356-0B6C47761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6865" y="2325540"/>
            <a:ext cx="8794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Placeholder 18">
            <a:extLst>
              <a:ext uri="{FF2B5EF4-FFF2-40B4-BE49-F238E27FC236}">
                <a16:creationId xmlns:a16="http://schemas.microsoft.com/office/drawing/2014/main" id="{7ECE3FFE-835A-056E-8A2A-243DDED1BD20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t="16176" b="16176"/>
          <a:stretch/>
        </p:blipFill>
        <p:spPr>
          <a:xfrm>
            <a:off x="5565398" y="4451202"/>
            <a:ext cx="908878" cy="908878"/>
          </a:xfrm>
          <a:prstGeom prst="ellipse">
            <a:avLst/>
          </a:prstGeom>
          <a:solidFill>
            <a:schemeClr val="bg2"/>
          </a:solidFill>
        </p:spPr>
      </p:pic>
      <p:pic>
        <p:nvPicPr>
          <p:cNvPr id="25" name="Picture 39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BC1CBD00-CEC9-821A-7E58-90A9F55A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602" y="4538515"/>
            <a:ext cx="944563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5">
            <a:extLst>
              <a:ext uri="{FF2B5EF4-FFF2-40B4-BE49-F238E27FC236}">
                <a16:creationId xmlns:a16="http://schemas.microsoft.com/office/drawing/2014/main" id="{5D6A25A1-42DD-B089-F177-612588CE6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286" y="3295005"/>
            <a:ext cx="685800" cy="99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6" descr="A person smiling and looking to the side&#10;&#10;Description automatically generated">
            <a:extLst>
              <a:ext uri="{FF2B5EF4-FFF2-40B4-BE49-F238E27FC236}">
                <a16:creationId xmlns:a16="http://schemas.microsoft.com/office/drawing/2014/main" id="{39E2C6D8-A08F-B23E-C475-173392CF7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0"/>
          <a:stretch>
            <a:fillRect/>
          </a:stretch>
        </p:blipFill>
        <p:spPr bwMode="auto">
          <a:xfrm>
            <a:off x="6781652" y="4455965"/>
            <a:ext cx="833438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A5C47222-F694-800D-8E16-8745F3E6A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85" y="5553720"/>
            <a:ext cx="7858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9" descr="A person with a beard&#10;&#10;Description automatically generated">
            <a:extLst>
              <a:ext uri="{FF2B5EF4-FFF2-40B4-BE49-F238E27FC236}">
                <a16:creationId xmlns:a16="http://schemas.microsoft.com/office/drawing/2014/main" id="{9B3F369B-82C5-36F3-950B-961EAD112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07619" y="5741080"/>
            <a:ext cx="10556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8C1E2B6-9E95-9D54-ECF0-CEB4ECE46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527" y="5575152"/>
            <a:ext cx="82232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">
            <a:extLst>
              <a:ext uri="{FF2B5EF4-FFF2-40B4-BE49-F238E27FC236}">
                <a16:creationId xmlns:a16="http://schemas.microsoft.com/office/drawing/2014/main" id="{C05C6602-0DEE-AE83-7559-17BCB64BB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579" y="745125"/>
            <a:ext cx="27275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000" b="1">
                <a:solidFill>
                  <a:srgbClr val="92D050"/>
                </a:solidFill>
              </a:rPr>
              <a:t>9 </a:t>
            </a:r>
            <a:r>
              <a:rPr lang="it-IT" altLang="it-IT" sz="2000" b="1" err="1">
                <a:solidFill>
                  <a:srgbClr val="92D050"/>
                </a:solidFill>
              </a:rPr>
              <a:t>nationalities</a:t>
            </a:r>
            <a:r>
              <a:rPr lang="it-IT" altLang="it-IT" sz="2000" b="1">
                <a:solidFill>
                  <a:srgbClr val="92D050"/>
                </a:solidFill>
              </a:rPr>
              <a:t> !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A37366D8-0C6B-4F20-389F-A3DD926AD6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006" y="99440"/>
            <a:ext cx="11915553" cy="836465"/>
          </a:xfrm>
        </p:spPr>
        <p:txBody>
          <a:bodyPr/>
          <a:lstStyle/>
          <a:p>
            <a:r>
              <a:rPr lang="it-IT" altLang="it-IT"/>
              <a:t>The </a:t>
            </a:r>
            <a:r>
              <a:rPr lang="it-IT" altLang="it-IT" err="1"/>
              <a:t>young</a:t>
            </a:r>
            <a:r>
              <a:rPr lang="it-IT" altLang="it-IT"/>
              <a:t> </a:t>
            </a:r>
            <a:r>
              <a:rPr lang="it-IT" altLang="it-IT" err="1"/>
              <a:t>strength</a:t>
            </a:r>
            <a:r>
              <a:rPr lang="it-IT" altLang="it-IT"/>
              <a:t> of AGATA@LNL: PhD, Postdocs</a:t>
            </a:r>
          </a:p>
        </p:txBody>
      </p:sp>
      <p:pic>
        <p:nvPicPr>
          <p:cNvPr id="20482" name="Picture 2" descr="INFN">
            <a:extLst>
              <a:ext uri="{FF2B5EF4-FFF2-40B4-BE49-F238E27FC236}">
                <a16:creationId xmlns:a16="http://schemas.microsoft.com/office/drawing/2014/main" id="{DF1696BE-E04C-095B-016A-89E060B5F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888" y="891030"/>
            <a:ext cx="5875187" cy="582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AMMA@LNL">
            <a:extLst>
              <a:ext uri="{FF2B5EF4-FFF2-40B4-BE49-F238E27FC236}">
                <a16:creationId xmlns:a16="http://schemas.microsoft.com/office/drawing/2014/main" id="{3B290064-6AE1-5263-ECA6-3705983B7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89"/>
          <a:stretch/>
        </p:blipFill>
        <p:spPr bwMode="auto">
          <a:xfrm>
            <a:off x="97244" y="973576"/>
            <a:ext cx="2098416" cy="13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University of Padua - Wikipedia">
            <a:extLst>
              <a:ext uri="{FF2B5EF4-FFF2-40B4-BE49-F238E27FC236}">
                <a16:creationId xmlns:a16="http://schemas.microsoft.com/office/drawing/2014/main" id="{8FC571E7-8BE8-72A1-CA5F-D4172F22F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80" y="2828779"/>
            <a:ext cx="1383816" cy="134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E9BC5EA-0744-BB15-ECAE-D537CC3C94E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61883" y="4649322"/>
            <a:ext cx="1383815" cy="151211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D304EB2-AAC6-29C9-1653-C7E414F778EE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526233" y="4405003"/>
            <a:ext cx="1415879" cy="1415879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A36E2D74-A852-CE2A-D396-75470935637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64646" y="1171427"/>
            <a:ext cx="1667309" cy="843092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ACD3F33B-7503-0C61-A463-D92897F980A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601324" y="2773676"/>
            <a:ext cx="1299830" cy="1299830"/>
          </a:xfrm>
          <a:prstGeom prst="rect">
            <a:avLst/>
          </a:prstGeom>
        </p:spPr>
      </p:pic>
      <p:pic>
        <p:nvPicPr>
          <p:cNvPr id="3086" name="Picture 14" descr="Atlas Silicon IFIC-Valencia">
            <a:extLst>
              <a:ext uri="{FF2B5EF4-FFF2-40B4-BE49-F238E27FC236}">
                <a16:creationId xmlns:a16="http://schemas.microsoft.com/office/drawing/2014/main" id="{AD7E70AF-F309-E6F3-046E-11155D771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884" y="5827453"/>
            <a:ext cx="1553281" cy="99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 descr="Immagine che contiene persona, interno, vestiti, muro&#10;&#10;Il contenuto generato dall'IA potrebbe non essere corretto.">
            <a:extLst>
              <a:ext uri="{FF2B5EF4-FFF2-40B4-BE49-F238E27FC236}">
                <a16:creationId xmlns:a16="http://schemas.microsoft.com/office/drawing/2014/main" id="{E03E5802-CF33-84EE-A8A1-C30B321CF047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l="11574" t="17112" r="12657" b="11068"/>
          <a:stretch/>
        </p:blipFill>
        <p:spPr>
          <a:xfrm rot="5400000">
            <a:off x="3129378" y="5565130"/>
            <a:ext cx="1314945" cy="988486"/>
          </a:xfrm>
          <a:prstGeom prst="rect">
            <a:avLst/>
          </a:prstGeom>
        </p:spPr>
      </p:pic>
      <p:pic>
        <p:nvPicPr>
          <p:cNvPr id="24" name="Immagine 23" descr="Immagine che contiene persona, Viso umano, vestiti, sorriso&#10;&#10;Il contenuto generato dall'IA potrebbe non essere corretto.">
            <a:extLst>
              <a:ext uri="{FF2B5EF4-FFF2-40B4-BE49-F238E27FC236}">
                <a16:creationId xmlns:a16="http://schemas.microsoft.com/office/drawing/2014/main" id="{484AA234-55F4-4BD5-4F98-3E2DD197925C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 l="20604" t="24220" r="21842" b="8130"/>
          <a:stretch/>
        </p:blipFill>
        <p:spPr>
          <a:xfrm rot="5400000">
            <a:off x="4432495" y="4401141"/>
            <a:ext cx="1121308" cy="98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9460CC2-239F-FCC7-B3B8-7484A92F4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GB" sz="4000" b="1" u="sng" noProof="0" dirty="0"/>
              <a:t>Outline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15D0125-A163-25F7-83BC-C3D46234D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3979585"/>
          </a:xfrm>
        </p:spPr>
        <p:txBody>
          <a:bodyPr anchor="ctr">
            <a:normAutofit/>
          </a:bodyPr>
          <a:lstStyle/>
          <a:p>
            <a:r>
              <a:rPr lang="en-GB" sz="1400" noProof="0" dirty="0"/>
              <a:t>AGATA installation at LNL</a:t>
            </a:r>
          </a:p>
          <a:p>
            <a:endParaRPr lang="en-GB" sz="1400" noProof="0" dirty="0"/>
          </a:p>
          <a:p>
            <a:r>
              <a:rPr lang="en-GB" sz="1400" noProof="0" dirty="0"/>
              <a:t>Physics campaign: selected examples</a:t>
            </a:r>
          </a:p>
          <a:p>
            <a:pPr marL="0" indent="0">
              <a:buNone/>
            </a:pPr>
            <a:r>
              <a:rPr lang="en-GB" sz="1400" noProof="0" dirty="0"/>
              <a:t>                   - lifetimes near N=20</a:t>
            </a:r>
          </a:p>
          <a:p>
            <a:pPr marL="0" indent="0">
              <a:buNone/>
            </a:pPr>
            <a:r>
              <a:rPr lang="en-GB" sz="1400" noProof="0" dirty="0"/>
              <a:t>                  - lifetimes near N=28</a:t>
            </a:r>
          </a:p>
          <a:p>
            <a:pPr marL="0" indent="0">
              <a:buNone/>
            </a:pPr>
            <a:r>
              <a:rPr lang="en-GB" sz="1400" noProof="0" dirty="0"/>
              <a:t>                  - lifetimes in heavy nuclei via reverse plunger</a:t>
            </a:r>
          </a:p>
          <a:p>
            <a:pPr marL="0" indent="0">
              <a:buNone/>
            </a:pPr>
            <a:r>
              <a:rPr lang="en-GB" sz="1400" noProof="0" dirty="0"/>
              <a:t>                  - search for a double octupole phonon in </a:t>
            </a:r>
            <a:r>
              <a:rPr lang="en-GB" sz="1400" baseline="30000" noProof="0" dirty="0"/>
              <a:t>96</a:t>
            </a:r>
            <a:r>
              <a:rPr lang="en-GB" sz="1400" noProof="0" dirty="0"/>
              <a:t>Zr</a:t>
            </a:r>
          </a:p>
          <a:p>
            <a:pPr marL="0" indent="0">
              <a:buNone/>
            </a:pPr>
            <a:r>
              <a:rPr lang="en-GB" sz="1400" noProof="0" dirty="0"/>
              <a:t>                  - fusion fission</a:t>
            </a:r>
          </a:p>
          <a:p>
            <a:pPr marL="0" indent="0">
              <a:buNone/>
            </a:pPr>
            <a:endParaRPr lang="en-GB" sz="1400" noProof="0" dirty="0"/>
          </a:p>
          <a:p>
            <a:r>
              <a:rPr lang="en-GB" sz="1400" noProof="0" dirty="0"/>
              <a:t>Plans for 25-26</a:t>
            </a:r>
          </a:p>
          <a:p>
            <a:endParaRPr lang="en-GB" sz="1400" noProof="0" dirty="0"/>
          </a:p>
          <a:p>
            <a:r>
              <a:rPr lang="en-GB" sz="1400" noProof="0" dirty="0"/>
              <a:t>AGATA zero-degree configurations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F55577D-33CD-14D6-C6DA-FE50C3A7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050" y="1586217"/>
            <a:ext cx="4687055" cy="48042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F8A7748B-4953-3E19-C0BC-F4B163F6C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5672" y="3996289"/>
            <a:ext cx="4628433" cy="21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logoAgata">
            <a:extLst>
              <a:ext uri="{FF2B5EF4-FFF2-40B4-BE49-F238E27FC236}">
                <a16:creationId xmlns:a16="http://schemas.microsoft.com/office/drawing/2014/main" id="{E69E3A52-EDF8-AA23-36E9-CFE036AE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0916662" y="400245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314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E56179-3B5D-8E43-B42E-4815AABFEFA0}"/>
              </a:ext>
            </a:extLst>
          </p:cNvPr>
          <p:cNvSpPr txBox="1"/>
          <p:nvPr/>
        </p:nvSpPr>
        <p:spPr>
          <a:xfrm>
            <a:off x="2040182" y="2742379"/>
            <a:ext cx="89290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>
                <a:solidFill>
                  <a:srgbClr val="FF0000"/>
                </a:solidFill>
                <a:latin typeface="Comic Sans MS" panose="030F0902030302020204" pitchFamily="66" charset="0"/>
              </a:rPr>
              <a:t>Thanks for the </a:t>
            </a:r>
            <a:r>
              <a:rPr lang="it-IT" sz="5400" b="1" err="1">
                <a:solidFill>
                  <a:srgbClr val="FF0000"/>
                </a:solidFill>
                <a:latin typeface="Comic Sans MS" panose="030F0902030302020204" pitchFamily="66" charset="0"/>
              </a:rPr>
              <a:t>attention</a:t>
            </a:r>
            <a:r>
              <a:rPr lang="it-IT" sz="5400" b="1">
                <a:solidFill>
                  <a:srgbClr val="FF0000"/>
                </a:solidFill>
                <a:latin typeface="Comic Sans MS" panose="030F0902030302020204" pitchFamily="66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560082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6AD37-4F6A-2636-331F-054669DC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595418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14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66;p18">
            <a:extLst>
              <a:ext uri="{FF2B5EF4-FFF2-40B4-BE49-F238E27FC236}">
                <a16:creationId xmlns:a16="http://schemas.microsoft.com/office/drawing/2014/main" id="{DB4CDC3D-A2BA-C13D-3045-CD4B9928C8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006" y="1740215"/>
            <a:ext cx="4097338" cy="14092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8E21EFED-B518-0991-0E65-5DD5E19F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54" y="295421"/>
            <a:ext cx="10515600" cy="964056"/>
          </a:xfrm>
        </p:spPr>
        <p:txBody>
          <a:bodyPr>
            <a:normAutofit fontScale="90000"/>
          </a:bodyPr>
          <a:lstStyle/>
          <a:p>
            <a:r>
              <a:rPr lang="it-IT" b="1">
                <a:solidFill>
                  <a:srgbClr val="FF0000"/>
                </a:solidFill>
              </a:rPr>
              <a:t>1. </a:t>
            </a:r>
            <a:r>
              <a:rPr lang="en-US" altLang="it-IT" sz="4400" b="1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Physics of the 𝛎g</a:t>
            </a:r>
            <a:r>
              <a:rPr lang="en-US" altLang="it-IT" sz="4400" b="1" baseline="-25000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9/2</a:t>
            </a:r>
            <a:r>
              <a:rPr lang="en-US" altLang="it-IT" sz="4400" b="1">
                <a:solidFill>
                  <a:srgbClr val="FF0000"/>
                </a:solidFill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 shell beyond N=40</a:t>
            </a:r>
            <a:br>
              <a:rPr lang="it-IT" altLang="it-IT" sz="4400">
                <a:ea typeface="Open Sans" panose="020B0606030504020204" pitchFamily="34" charset="0"/>
                <a:cs typeface="Arial" panose="020B0604020202020204" pitchFamily="34" charset="0"/>
                <a:sym typeface="Arial" panose="020B0604020202020204" pitchFamily="34" charset="0"/>
              </a:rPr>
            </a:b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44445A-442C-7FC8-C3FC-60ECD5AF08CC}"/>
              </a:ext>
            </a:extLst>
          </p:cNvPr>
          <p:cNvSpPr txBox="1"/>
          <p:nvPr/>
        </p:nvSpPr>
        <p:spPr>
          <a:xfrm>
            <a:off x="79375" y="1051797"/>
            <a:ext cx="8853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800" b="1" baseline="3000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70</a:t>
            </a:r>
            <a:r>
              <a:rPr lang="en-US" altLang="it-IT" sz="1800" b="1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Zn @ 470 MeV onto </a:t>
            </a:r>
            <a:r>
              <a:rPr lang="en-US" altLang="it-IT" sz="1800" b="1" baseline="3000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238</a:t>
            </a:r>
            <a:r>
              <a:rPr lang="en-US" altLang="it-IT" sz="1800" b="1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U, Nb degrader, AGATA- PRISMA, RDDS</a:t>
            </a:r>
            <a:endParaRPr lang="it-IT" altLang="it-IT" sz="1800" b="1">
              <a:cs typeface="Arial" panose="020B0604020202020204" pitchFamily="34" charset="0"/>
            </a:endParaRPr>
          </a:p>
        </p:txBody>
      </p:sp>
      <p:pic>
        <p:nvPicPr>
          <p:cNvPr id="32" name="Google Shape;522;g2c80ed703a7_0_2664" descr="Gráfico, Gráfico de rectángulos&#10;&#10;Descripción generada automáticamente">
            <a:extLst>
              <a:ext uri="{FF2B5EF4-FFF2-40B4-BE49-F238E27FC236}">
                <a16:creationId xmlns:a16="http://schemas.microsoft.com/office/drawing/2014/main" id="{B99D6CD0-CC11-D46B-246D-01BEC1ADF4E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7"/>
          <a:stretch>
            <a:fillRect/>
          </a:stretch>
        </p:blipFill>
        <p:spPr bwMode="auto">
          <a:xfrm>
            <a:off x="4097065" y="2925143"/>
            <a:ext cx="52768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Google Shape;524;g2c80ed703a7_0_2664">
            <a:extLst>
              <a:ext uri="{FF2B5EF4-FFF2-40B4-BE49-F238E27FC236}">
                <a16:creationId xmlns:a16="http://schemas.microsoft.com/office/drawing/2014/main" id="{B8B5A18B-D8E1-BA4F-E932-5E0B684A6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7" y="4909519"/>
            <a:ext cx="2420938" cy="344487"/>
          </a:xfrm>
          <a:prstGeom prst="rect">
            <a:avLst/>
          </a:prstGeom>
          <a:noFill/>
          <a:ln w="25400">
            <a:solidFill>
              <a:srgbClr val="FD341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Google Shape;525;g2c80ed703a7_0_2664">
            <a:extLst>
              <a:ext uri="{FF2B5EF4-FFF2-40B4-BE49-F238E27FC236}">
                <a16:creationId xmlns:a16="http://schemas.microsoft.com/office/drawing/2014/main" id="{7AC93064-C372-D72F-BE4E-7C5FB6964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1015" y="4517405"/>
            <a:ext cx="2025650" cy="344488"/>
          </a:xfrm>
          <a:prstGeom prst="rect">
            <a:avLst/>
          </a:prstGeom>
          <a:noFill/>
          <a:ln w="25400">
            <a:solidFill>
              <a:srgbClr val="FD341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Google Shape;526;g2c80ed703a7_0_2664">
            <a:extLst>
              <a:ext uri="{FF2B5EF4-FFF2-40B4-BE49-F238E27FC236}">
                <a16:creationId xmlns:a16="http://schemas.microsoft.com/office/drawing/2014/main" id="{F9D094A4-0CBB-07CD-BC63-9643E78E1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528" y="4103069"/>
            <a:ext cx="1566863" cy="346075"/>
          </a:xfrm>
          <a:prstGeom prst="rect">
            <a:avLst/>
          </a:prstGeom>
          <a:noFill/>
          <a:ln w="25400">
            <a:solidFill>
              <a:srgbClr val="FD341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Google Shape;527;g2c80ed703a7_0_2664">
            <a:extLst>
              <a:ext uri="{FF2B5EF4-FFF2-40B4-BE49-F238E27FC236}">
                <a16:creationId xmlns:a16="http://schemas.microsoft.com/office/drawing/2014/main" id="{43DAD4D9-A41F-BAB6-83FE-75328E815F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041" y="3703019"/>
            <a:ext cx="1946275" cy="344487"/>
          </a:xfrm>
          <a:prstGeom prst="rect">
            <a:avLst/>
          </a:prstGeom>
          <a:noFill/>
          <a:ln w="25400">
            <a:solidFill>
              <a:srgbClr val="FD341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Google Shape;528;g2c80ed703a7_0_2664">
            <a:extLst>
              <a:ext uri="{FF2B5EF4-FFF2-40B4-BE49-F238E27FC236}">
                <a16:creationId xmlns:a16="http://schemas.microsoft.com/office/drawing/2014/main" id="{4D3DC969-DF74-CBC9-2C2A-AEF220DDE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6041" y="3309319"/>
            <a:ext cx="1958975" cy="346075"/>
          </a:xfrm>
          <a:prstGeom prst="rect">
            <a:avLst/>
          </a:prstGeom>
          <a:noFill/>
          <a:ln w="25400">
            <a:solidFill>
              <a:srgbClr val="FD341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Google Shape;529;g2c80ed703a7_0_2664">
            <a:extLst>
              <a:ext uri="{FF2B5EF4-FFF2-40B4-BE49-F238E27FC236}">
                <a16:creationId xmlns:a16="http://schemas.microsoft.com/office/drawing/2014/main" id="{4464BDB5-2C59-012F-F40A-EFF33FD3E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0490" y="4568205"/>
            <a:ext cx="1738312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000"/>
            </a:pPr>
            <a:r>
              <a:rPr lang="en-US" altLang="it-IT" sz="1000" b="1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D. Spectroscopy and lifetime measurements neutron-rich Co and Fe isotopes</a:t>
            </a:r>
            <a:endParaRPr lang="it-IT" altLang="it-IT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9" name="Google Shape;530;g2c80ed703a7_0_2664">
            <a:extLst>
              <a:ext uri="{FF2B5EF4-FFF2-40B4-BE49-F238E27FC236}">
                <a16:creationId xmlns:a16="http://schemas.microsoft.com/office/drawing/2014/main" id="{3D7A4121-2B70-8339-6311-79E8F4558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178" y="3012455"/>
            <a:ext cx="243681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000"/>
            </a:pPr>
            <a:r>
              <a:rPr lang="en-US" altLang="it-IT" sz="1000" b="1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C. Lifetime measurements in neutron-rich </a:t>
            </a:r>
            <a:r>
              <a:rPr lang="en-US" altLang="it-IT" sz="1000" b="1" baseline="30000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67−73</a:t>
            </a:r>
            <a:r>
              <a:rPr lang="en-US" altLang="it-IT" sz="1000" b="1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Cu and </a:t>
            </a:r>
            <a:r>
              <a:rPr lang="en-US" altLang="it-IT" sz="1000" b="1" baseline="30000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70−74</a:t>
            </a:r>
            <a:r>
              <a:rPr lang="en-US" altLang="it-IT" sz="1000" b="1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Zn nuclei above N=40</a:t>
            </a:r>
            <a:endParaRPr lang="it-IT" altLang="it-IT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" name="Google Shape;531;g2c80ed703a7_0_2664">
            <a:extLst>
              <a:ext uri="{FF2B5EF4-FFF2-40B4-BE49-F238E27FC236}">
                <a16:creationId xmlns:a16="http://schemas.microsoft.com/office/drawing/2014/main" id="{B65E1FEA-3C86-A665-C556-6CF4D6BC6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732" y="3928619"/>
            <a:ext cx="195897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000"/>
            </a:pPr>
            <a:r>
              <a:rPr lang="en-US" altLang="it-IT" sz="1000" b="1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A. Investigation of the Seniority Conservation in the 𝝂g</a:t>
            </a:r>
            <a:r>
              <a:rPr lang="en-US" altLang="it-IT" sz="1000" b="1" baseline="-25000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9/2</a:t>
            </a:r>
            <a:r>
              <a:rPr lang="en-US" altLang="it-IT" sz="1000" b="1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shell towards </a:t>
            </a:r>
            <a:r>
              <a:rPr lang="en-US" altLang="it-IT" sz="1000" b="1" baseline="30000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78</a:t>
            </a:r>
            <a:r>
              <a:rPr lang="en-US" altLang="it-IT" sz="1000" b="1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</a:t>
            </a:r>
            <a:endParaRPr lang="it-IT" altLang="it-IT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Google Shape;532;g2c80ed703a7_0_2664">
            <a:extLst>
              <a:ext uri="{FF2B5EF4-FFF2-40B4-BE49-F238E27FC236}">
                <a16:creationId xmlns:a16="http://schemas.microsoft.com/office/drawing/2014/main" id="{4655BCBF-D1E4-DD28-B0FF-B7F039B68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7241" y="4539630"/>
            <a:ext cx="2198687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1000"/>
            </a:pPr>
            <a:r>
              <a:rPr lang="en-US" altLang="it-IT" sz="1000" b="1">
                <a:solidFill>
                  <a:srgbClr val="269D84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B. Effects of multiple shape coexistence on low-lying octupole vibrations and couplings</a:t>
            </a:r>
            <a:endParaRPr lang="it-IT" altLang="it-IT" sz="1400">
              <a:solidFill>
                <a:srgbClr val="000000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2" name="Google Shape;534;g2c80ed703a7_0_2664">
            <a:extLst>
              <a:ext uri="{FF2B5EF4-FFF2-40B4-BE49-F238E27FC236}">
                <a16:creationId xmlns:a16="http://schemas.microsoft.com/office/drawing/2014/main" id="{5FA88FD8-03FA-BE47-BA46-6F8DAB1BF1FF}"/>
              </a:ext>
            </a:extLst>
          </p:cNvPr>
          <p:cNvCxnSpPr>
            <a:cxnSpLocks noChangeShapeType="1"/>
            <a:endCxn id="35" idx="1"/>
          </p:cNvCxnSpPr>
          <p:nvPr/>
        </p:nvCxnSpPr>
        <p:spPr bwMode="auto">
          <a:xfrm>
            <a:off x="3636691" y="4264685"/>
            <a:ext cx="2001837" cy="1142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Google Shape;535;g2c80ed703a7_0_2664">
            <a:extLst>
              <a:ext uri="{FF2B5EF4-FFF2-40B4-BE49-F238E27FC236}">
                <a16:creationId xmlns:a16="http://schemas.microsoft.com/office/drawing/2014/main" id="{2E9F258A-2D0E-CBE6-08DC-1DC52E6EF4BD}"/>
              </a:ext>
            </a:extLst>
          </p:cNvPr>
          <p:cNvCxnSpPr>
            <a:cxnSpLocks noChangeShapeType="1"/>
            <a:stCxn id="41" idx="1"/>
            <a:endCxn id="35" idx="3"/>
          </p:cNvCxnSpPr>
          <p:nvPr/>
        </p:nvCxnSpPr>
        <p:spPr bwMode="auto">
          <a:xfrm rot="10800000">
            <a:off x="7205390" y="4276106"/>
            <a:ext cx="2101850" cy="48101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Google Shape;536;g2c80ed703a7_0_2664">
            <a:extLst>
              <a:ext uri="{FF2B5EF4-FFF2-40B4-BE49-F238E27FC236}">
                <a16:creationId xmlns:a16="http://schemas.microsoft.com/office/drawing/2014/main" id="{6BB15737-517A-0F9B-3980-EDF989BD1AAD}"/>
              </a:ext>
            </a:extLst>
          </p:cNvPr>
          <p:cNvCxnSpPr>
            <a:cxnSpLocks noChangeShapeType="1"/>
            <a:stCxn id="41" idx="1"/>
          </p:cNvCxnSpPr>
          <p:nvPr/>
        </p:nvCxnSpPr>
        <p:spPr bwMode="auto">
          <a:xfrm rot="10800000">
            <a:off x="8015016" y="3887168"/>
            <a:ext cx="1292225" cy="86995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Google Shape;537;g2c80ed703a7_0_2664">
            <a:extLst>
              <a:ext uri="{FF2B5EF4-FFF2-40B4-BE49-F238E27FC236}">
                <a16:creationId xmlns:a16="http://schemas.microsoft.com/office/drawing/2014/main" id="{61EF709D-8C64-C1A7-2C8F-B0D7AE03CD64}"/>
              </a:ext>
            </a:extLst>
          </p:cNvPr>
          <p:cNvCxnSpPr>
            <a:cxnSpLocks noChangeShapeType="1"/>
            <a:endCxn id="34" idx="3"/>
          </p:cNvCxnSpPr>
          <p:nvPr/>
        </p:nvCxnSpPr>
        <p:spPr bwMode="auto">
          <a:xfrm rot="10800000">
            <a:off x="7246666" y="4690444"/>
            <a:ext cx="2027237" cy="6667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Google Shape;538;g2c80ed703a7_0_2664">
            <a:extLst>
              <a:ext uri="{FF2B5EF4-FFF2-40B4-BE49-F238E27FC236}">
                <a16:creationId xmlns:a16="http://schemas.microsoft.com/office/drawing/2014/main" id="{94BD6CA3-A459-227C-8F29-0CDE6794353E}"/>
              </a:ext>
            </a:extLst>
          </p:cNvPr>
          <p:cNvCxnSpPr>
            <a:cxnSpLocks noChangeShapeType="1"/>
            <a:stCxn id="39" idx="1"/>
          </p:cNvCxnSpPr>
          <p:nvPr/>
        </p:nvCxnSpPr>
        <p:spPr bwMode="auto">
          <a:xfrm flipH="1">
            <a:off x="8002315" y="3229943"/>
            <a:ext cx="1185862" cy="279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Google Shape;539;g2c80ed703a7_0_2664">
            <a:extLst>
              <a:ext uri="{FF2B5EF4-FFF2-40B4-BE49-F238E27FC236}">
                <a16:creationId xmlns:a16="http://schemas.microsoft.com/office/drawing/2014/main" id="{06D3F950-2708-D683-19EB-4EE4628B1F60}"/>
              </a:ext>
            </a:extLst>
          </p:cNvPr>
          <p:cNvCxnSpPr>
            <a:cxnSpLocks noChangeShapeType="1"/>
            <a:stCxn id="39" idx="1"/>
            <a:endCxn id="36" idx="3"/>
          </p:cNvCxnSpPr>
          <p:nvPr/>
        </p:nvCxnSpPr>
        <p:spPr bwMode="auto">
          <a:xfrm flipH="1">
            <a:off x="8002315" y="3229943"/>
            <a:ext cx="1185862" cy="646112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Google Shape;540;g2c80ed703a7_0_2664">
            <a:extLst>
              <a:ext uri="{FF2B5EF4-FFF2-40B4-BE49-F238E27FC236}">
                <a16:creationId xmlns:a16="http://schemas.microsoft.com/office/drawing/2014/main" id="{3D1BABF4-FC18-0EA6-0E61-CA0B544B6159}"/>
              </a:ext>
            </a:extLst>
          </p:cNvPr>
          <p:cNvCxnSpPr>
            <a:cxnSpLocks noChangeShapeType="1"/>
            <a:stCxn id="38" idx="3"/>
            <a:endCxn id="34" idx="1"/>
          </p:cNvCxnSpPr>
          <p:nvPr/>
        </p:nvCxnSpPr>
        <p:spPr bwMode="auto">
          <a:xfrm rot="10800000" flipH="1">
            <a:off x="4028803" y="4690444"/>
            <a:ext cx="1192213" cy="3190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Google Shape;541;g2c80ed703a7_0_2664">
            <a:extLst>
              <a:ext uri="{FF2B5EF4-FFF2-40B4-BE49-F238E27FC236}">
                <a16:creationId xmlns:a16="http://schemas.microsoft.com/office/drawing/2014/main" id="{7AC7EEA6-AF6A-C4A3-F471-E84295DFD204}"/>
              </a:ext>
            </a:extLst>
          </p:cNvPr>
          <p:cNvCxnSpPr>
            <a:cxnSpLocks noChangeShapeType="1"/>
            <a:stCxn id="38" idx="3"/>
            <a:endCxn id="33" idx="1"/>
          </p:cNvCxnSpPr>
          <p:nvPr/>
        </p:nvCxnSpPr>
        <p:spPr bwMode="auto">
          <a:xfrm>
            <a:off x="4028803" y="5009530"/>
            <a:ext cx="390525" cy="7143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" name="Google Shape;543;g2c80ed703a7_0_2664">
            <a:extLst>
              <a:ext uri="{FF2B5EF4-FFF2-40B4-BE49-F238E27FC236}">
                <a16:creationId xmlns:a16="http://schemas.microsoft.com/office/drawing/2014/main" id="{E8DBDDCD-C103-BEB1-0906-E33271A1FB5F}"/>
              </a:ext>
            </a:extLst>
          </p:cNvPr>
          <p:cNvSpPr/>
          <p:nvPr/>
        </p:nvSpPr>
        <p:spPr>
          <a:xfrm>
            <a:off x="5082347" y="1504330"/>
            <a:ext cx="4392138" cy="1117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buClr>
                <a:srgbClr val="000000"/>
              </a:buClr>
              <a:buSzPts val="1600"/>
            </a:pPr>
            <a:r>
              <a:rPr lang="en-US" altLang="it-IT" sz="11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Joint proposal aiming to study the physics of the νg</a:t>
            </a:r>
            <a:r>
              <a:rPr lang="en-US" altLang="it-IT" sz="1100" b="1" baseline="-25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9/2</a:t>
            </a:r>
            <a:r>
              <a:rPr lang="en-US" altLang="it-IT" sz="11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beyond N=40:</a:t>
            </a:r>
            <a:endParaRPr lang="it-IT" altLang="it-IT" sz="1100">
              <a:solidFill>
                <a:srgbClr val="01010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10101"/>
              </a:buClr>
              <a:buSzPts val="900"/>
              <a:buFont typeface="Courier New" panose="02070309020205020404" pitchFamily="49" charset="0"/>
              <a:buChar char="o"/>
            </a:pPr>
            <a:r>
              <a:rPr lang="en-US" altLang="it-IT" sz="11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Collectivity and seniority conservation in νg</a:t>
            </a:r>
            <a:r>
              <a:rPr lang="en-US" altLang="it-IT" sz="1100" baseline="-25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9/2</a:t>
            </a:r>
            <a:r>
              <a:rPr lang="en-US" altLang="it-IT" sz="11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orbital</a:t>
            </a:r>
            <a:endParaRPr lang="it-IT" altLang="it-IT" sz="1100">
              <a:solidFill>
                <a:srgbClr val="01010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10101"/>
              </a:buClr>
              <a:buSzPts val="900"/>
              <a:buFont typeface="Courier New" panose="02070309020205020404" pitchFamily="49" charset="0"/>
              <a:buChar char="o"/>
            </a:pPr>
            <a:r>
              <a:rPr lang="en-US" altLang="it-IT" sz="11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Shape coexistence and octupole vibrations in </a:t>
            </a:r>
            <a:r>
              <a:rPr lang="en-US" altLang="it-IT" sz="1100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68</a:t>
            </a:r>
            <a:r>
              <a:rPr lang="en-US" altLang="it-IT" sz="11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</a:t>
            </a:r>
            <a:endParaRPr lang="it-IT" altLang="it-IT" sz="1100">
              <a:solidFill>
                <a:srgbClr val="010101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10101"/>
              </a:buClr>
              <a:buSzPts val="900"/>
              <a:buFont typeface="Courier New" panose="02070309020205020404" pitchFamily="49" charset="0"/>
              <a:buChar char="o"/>
            </a:pPr>
            <a:r>
              <a:rPr lang="en-US" altLang="it-IT" sz="11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Island of inversion and the role of intruders at N~40 </a:t>
            </a:r>
            <a:endParaRPr lang="it-IT" altLang="it-IT" sz="11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51" name="Picture 5">
            <a:extLst>
              <a:ext uri="{FF2B5EF4-FFF2-40B4-BE49-F238E27FC236}">
                <a16:creationId xmlns:a16="http://schemas.microsoft.com/office/drawing/2014/main" id="{215D5190-A62C-78AA-5BC7-23EDBBE2D9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6" y="1713227"/>
            <a:ext cx="4097338" cy="2624138"/>
          </a:xfrm>
          <a:prstGeom prst="rect">
            <a:avLst/>
          </a:prstGeom>
          <a:noFill/>
          <a:ln w="5715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A441FC1C-9B02-546A-E317-8D9D221822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58" y="4145313"/>
            <a:ext cx="3941762" cy="2589212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12">
            <a:extLst>
              <a:ext uri="{FF2B5EF4-FFF2-40B4-BE49-F238E27FC236}">
                <a16:creationId xmlns:a16="http://schemas.microsoft.com/office/drawing/2014/main" id="{BC4DA14A-E5E6-64FF-DE74-193875E5F798}"/>
              </a:ext>
            </a:extLst>
          </p:cNvPr>
          <p:cNvSpPr/>
          <p:nvPr/>
        </p:nvSpPr>
        <p:spPr>
          <a:xfrm>
            <a:off x="5165452" y="4846019"/>
            <a:ext cx="520700" cy="44132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4" name="Rectangle 13">
            <a:extLst>
              <a:ext uri="{FF2B5EF4-FFF2-40B4-BE49-F238E27FC236}">
                <a16:creationId xmlns:a16="http://schemas.microsoft.com/office/drawing/2014/main" id="{6A58CE18-8133-1B8C-9F2E-F3AC54C89417}"/>
              </a:ext>
            </a:extLst>
          </p:cNvPr>
          <p:cNvSpPr/>
          <p:nvPr/>
        </p:nvSpPr>
        <p:spPr>
          <a:xfrm>
            <a:off x="6759303" y="3258519"/>
            <a:ext cx="519113" cy="441325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5" name="TextBox 14">
            <a:extLst>
              <a:ext uri="{FF2B5EF4-FFF2-40B4-BE49-F238E27FC236}">
                <a16:creationId xmlns:a16="http://schemas.microsoft.com/office/drawing/2014/main" id="{525AF01C-622C-0A74-DB0C-D726B2F3A148}"/>
              </a:ext>
            </a:extLst>
          </p:cNvPr>
          <p:cNvSpPr txBox="1">
            <a:spLocks noChangeArrowheads="1"/>
          </p:cNvSpPr>
          <p:nvPr/>
        </p:nvSpPr>
        <p:spPr bwMode="auto">
          <a:xfrm rot="19580525">
            <a:off x="816089" y="2841869"/>
            <a:ext cx="269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Preliminary (</a:t>
            </a:r>
            <a:r>
              <a:rPr lang="it-IT" altLang="it-IT" err="1"/>
              <a:t>near</a:t>
            </a:r>
            <a:r>
              <a:rPr lang="it-IT" altLang="it-IT"/>
              <a:t> online)</a:t>
            </a:r>
          </a:p>
        </p:txBody>
      </p:sp>
      <p:sp>
        <p:nvSpPr>
          <p:cNvPr id="56" name="TextBox 15">
            <a:extLst>
              <a:ext uri="{FF2B5EF4-FFF2-40B4-BE49-F238E27FC236}">
                <a16:creationId xmlns:a16="http://schemas.microsoft.com/office/drawing/2014/main" id="{912A9124-059F-FF57-B8D7-D3DF5F449F1C}"/>
              </a:ext>
            </a:extLst>
          </p:cNvPr>
          <p:cNvSpPr txBox="1">
            <a:spLocks noChangeArrowheads="1"/>
          </p:cNvSpPr>
          <p:nvPr/>
        </p:nvSpPr>
        <p:spPr bwMode="auto">
          <a:xfrm rot="19580525">
            <a:off x="7751490" y="5330205"/>
            <a:ext cx="2697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Preliminary (</a:t>
            </a:r>
            <a:r>
              <a:rPr lang="it-IT" altLang="it-IT" err="1"/>
              <a:t>near</a:t>
            </a:r>
            <a:r>
              <a:rPr lang="it-IT" altLang="it-IT"/>
              <a:t> online)</a:t>
            </a:r>
          </a:p>
        </p:txBody>
      </p:sp>
      <p:sp>
        <p:nvSpPr>
          <p:cNvPr id="57" name="Google Shape;385;g2c9e7058585_28_1">
            <a:extLst>
              <a:ext uri="{FF2B5EF4-FFF2-40B4-BE49-F238E27FC236}">
                <a16:creationId xmlns:a16="http://schemas.microsoft.com/office/drawing/2014/main" id="{40178B1A-10F3-A2AF-A2D0-85B802D37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327" y="6188467"/>
            <a:ext cx="2783681" cy="53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square"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1000" err="1">
                <a:cs typeface="Arial" panose="020B0604020202020204" pitchFamily="34" charset="0"/>
                <a:sym typeface="Open Sans" panose="020B0606030504020204" pitchFamily="34" charset="0"/>
              </a:rPr>
              <a:t>Spokepersons</a:t>
            </a:r>
            <a:r>
              <a:rPr lang="en-US" altLang="it-IT" sz="1000">
                <a:cs typeface="Arial" panose="020B0604020202020204" pitchFamily="34" charset="0"/>
                <a:sym typeface="Open Sans" panose="020B0606030504020204" pitchFamily="34" charset="0"/>
              </a:rPr>
              <a:t>: </a:t>
            </a:r>
            <a:r>
              <a:rPr lang="en-US" altLang="it-IT" sz="1000" err="1">
                <a:cs typeface="Arial" panose="020B0604020202020204" pitchFamily="34" charset="0"/>
                <a:sym typeface="Open Sans" panose="020B0606030504020204" pitchFamily="34" charset="0"/>
              </a:rPr>
              <a:t>R.M.Pérez</a:t>
            </a:r>
            <a:r>
              <a:rPr lang="en-US" altLang="it-IT" sz="1000">
                <a:cs typeface="Arial" panose="020B0604020202020204" pitchFamily="34" charset="0"/>
                <a:sym typeface="Open Sans" panose="020B0606030504020204" pitchFamily="34" charset="0"/>
              </a:rPr>
              <a:t> Vidal, </a:t>
            </a:r>
            <a:r>
              <a:rPr lang="en-US" altLang="it-IT" sz="1000" err="1">
                <a:cs typeface="Arial" panose="020B0604020202020204" pitchFamily="34" charset="0"/>
                <a:sym typeface="Open Sans" panose="020B0606030504020204" pitchFamily="34" charset="0"/>
              </a:rPr>
              <a:t>S.Bottoni</a:t>
            </a:r>
            <a:r>
              <a:rPr lang="en-US" altLang="it-IT" sz="1000">
                <a:cs typeface="Arial" panose="020B0604020202020204" pitchFamily="34" charset="0"/>
                <a:sym typeface="Open Sans" panose="020B0606030504020204" pitchFamily="34" charset="0"/>
              </a:rPr>
              <a:t>, </a:t>
            </a:r>
            <a:r>
              <a:rPr lang="en-US" altLang="it-IT" sz="1000" err="1">
                <a:cs typeface="Arial" panose="020B0604020202020204" pitchFamily="34" charset="0"/>
                <a:sym typeface="Open Sans" panose="020B0606030504020204" pitchFamily="34" charset="0"/>
              </a:rPr>
              <a:t>E.Sahin</a:t>
            </a:r>
            <a:r>
              <a:rPr lang="en-US" altLang="it-IT" sz="1000">
                <a:cs typeface="Arial" panose="020B0604020202020204" pitchFamily="34" charset="0"/>
                <a:sym typeface="Open Sans" panose="020B0606030504020204" pitchFamily="34" charset="0"/>
              </a:rPr>
              <a:t>, </a:t>
            </a:r>
            <a:r>
              <a:rPr lang="en-US" altLang="it-IT" sz="1000" err="1">
                <a:cs typeface="Arial" panose="020B0604020202020204" pitchFamily="34" charset="0"/>
                <a:sym typeface="Open Sans" panose="020B0606030504020204" pitchFamily="34" charset="0"/>
              </a:rPr>
              <a:t>A.Illana</a:t>
            </a:r>
            <a:r>
              <a:rPr lang="en-US" altLang="it-IT" sz="1000">
                <a:cs typeface="Arial" panose="020B0604020202020204" pitchFamily="34" charset="0"/>
                <a:sym typeface="Open Sans" panose="020B0606030504020204" pitchFamily="34" charset="0"/>
              </a:rPr>
              <a:t>, J. Benito, J. </a:t>
            </a:r>
            <a:r>
              <a:rPr lang="en-US" altLang="it-IT" sz="1000" err="1">
                <a:cs typeface="Arial" panose="020B0604020202020204" pitchFamily="34" charset="0"/>
                <a:sym typeface="Open Sans" panose="020B0606030504020204" pitchFamily="34" charset="0"/>
              </a:rPr>
              <a:t>Ljungvall</a:t>
            </a:r>
            <a:r>
              <a:rPr lang="en-US" altLang="it-IT" sz="1000">
                <a:cs typeface="Arial" panose="020B0604020202020204" pitchFamily="34" charset="0"/>
                <a:sym typeface="Open Sans" panose="020B0606030504020204" pitchFamily="34" charset="0"/>
              </a:rPr>
              <a:t>, M. </a:t>
            </a:r>
            <a:r>
              <a:rPr lang="en-US" altLang="it-IT" sz="1000" err="1">
                <a:cs typeface="Arial" panose="020B0604020202020204" pitchFamily="34" charset="0"/>
                <a:sym typeface="Open Sans" panose="020B0606030504020204" pitchFamily="34" charset="0"/>
              </a:rPr>
              <a:t>Doncel</a:t>
            </a:r>
            <a:r>
              <a:rPr lang="en-US" altLang="it-IT" sz="1000">
                <a:cs typeface="Arial" panose="020B0604020202020204" pitchFamily="34" charset="0"/>
                <a:sym typeface="Open Sans" panose="020B0606030504020204" pitchFamily="34" charset="0"/>
              </a:rPr>
              <a:t>, </a:t>
            </a:r>
            <a:r>
              <a:rPr lang="en-US" altLang="it-IT" sz="1000" err="1">
                <a:cs typeface="Arial" panose="020B0604020202020204" pitchFamily="34" charset="0"/>
                <a:sym typeface="Open Sans" panose="020B0606030504020204" pitchFamily="34" charset="0"/>
              </a:rPr>
              <a:t>A.Gadea</a:t>
            </a:r>
            <a:r>
              <a:rPr lang="en-US" altLang="it-IT" sz="1000">
                <a:cs typeface="Arial" panose="020B0604020202020204" pitchFamily="34" charset="0"/>
                <a:sym typeface="Open Sans" panose="020B0606030504020204" pitchFamily="34" charset="0"/>
              </a:rPr>
              <a:t>, L.M. </a:t>
            </a:r>
            <a:r>
              <a:rPr lang="en-US" altLang="it-IT" sz="1000" err="1">
                <a:cs typeface="Arial" panose="020B0604020202020204" pitchFamily="34" charset="0"/>
                <a:sym typeface="Open Sans" panose="020B0606030504020204" pitchFamily="34" charset="0"/>
              </a:rPr>
              <a:t>Fraile</a:t>
            </a:r>
            <a:endParaRPr lang="it-IT" altLang="it-IT" sz="1000">
              <a:cs typeface="Arial" panose="020B0604020202020204" pitchFamily="34" charset="0"/>
              <a:sym typeface="Open Sans" panose="020B0606030504020204" pitchFamily="34" charset="0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56FC202E-5B81-6BA4-1DF5-ABF85E071064}"/>
              </a:ext>
            </a:extLst>
          </p:cNvPr>
          <p:cNvSpPr txBox="1"/>
          <p:nvPr/>
        </p:nvSpPr>
        <p:spPr>
          <a:xfrm>
            <a:off x="9273903" y="1474125"/>
            <a:ext cx="2434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AGATA </a:t>
            </a:r>
            <a:r>
              <a:rPr lang="it-IT" err="1"/>
              <a:t>measurement</a:t>
            </a:r>
            <a:r>
              <a:rPr lang="it-IT"/>
              <a:t> </a:t>
            </a:r>
            <a:r>
              <a:rPr lang="it-IT" err="1"/>
              <a:t>conditions</a:t>
            </a:r>
            <a:r>
              <a:rPr lang="it-IT"/>
              <a:t>:</a:t>
            </a:r>
          </a:p>
          <a:p>
            <a:r>
              <a:rPr lang="it-IT"/>
              <a:t> - 50-60 kHz/core</a:t>
            </a:r>
          </a:p>
          <a:p>
            <a:r>
              <a:rPr lang="it-IT"/>
              <a:t>- 100 </a:t>
            </a:r>
            <a:r>
              <a:rPr lang="it-IT" err="1"/>
              <a:t>validations</a:t>
            </a:r>
            <a:r>
              <a:rPr lang="it-IT"/>
              <a:t>/core</a:t>
            </a:r>
          </a:p>
        </p:txBody>
      </p:sp>
      <p:cxnSp>
        <p:nvCxnSpPr>
          <p:cNvPr id="59" name="Connettore 1 58">
            <a:extLst>
              <a:ext uri="{FF2B5EF4-FFF2-40B4-BE49-F238E27FC236}">
                <a16:creationId xmlns:a16="http://schemas.microsoft.com/office/drawing/2014/main" id="{1504C088-F75E-1307-F1E3-AB8876C73F84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>
            <a:extLst>
              <a:ext uri="{FF2B5EF4-FFF2-40B4-BE49-F238E27FC236}">
                <a16:creationId xmlns:a16="http://schemas.microsoft.com/office/drawing/2014/main" id="{2210A160-4DC1-9A3C-7C7C-A330A2CED983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" name="Picture 7" descr="logoAgata">
            <a:extLst>
              <a:ext uri="{FF2B5EF4-FFF2-40B4-BE49-F238E27FC236}">
                <a16:creationId xmlns:a16="http://schemas.microsoft.com/office/drawing/2014/main" id="{AD0C8B9F-36DC-F008-A0F7-01544C0AF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7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id="{8533D8B6-6A59-D4F7-6264-E3380C956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11" y="897831"/>
            <a:ext cx="59666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-Pt region shows a unique set of prolate, oblate, axially asymmetric, and co-existing shapes. 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68452B-9C3D-588A-BABC-4850937C2D56}"/>
              </a:ext>
            </a:extLst>
          </p:cNvPr>
          <p:cNvSpPr/>
          <p:nvPr/>
        </p:nvSpPr>
        <p:spPr>
          <a:xfrm>
            <a:off x="4099881" y="2632273"/>
            <a:ext cx="2566737" cy="42058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2">
            <a:extLst>
              <a:ext uri="{FF2B5EF4-FFF2-40B4-BE49-F238E27FC236}">
                <a16:creationId xmlns:a16="http://schemas.microsoft.com/office/drawing/2014/main" id="{167F0510-F9FF-F935-09EF-A2657F1DE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45" t="-2204" r="4545"/>
          <a:stretch/>
        </p:blipFill>
        <p:spPr>
          <a:xfrm>
            <a:off x="133815" y="3980985"/>
            <a:ext cx="7932045" cy="2635310"/>
          </a:xfrm>
          <a:prstGeom prst="rect">
            <a:avLst/>
          </a:prstGeom>
          <a:ln w="12700">
            <a:noFill/>
          </a:ln>
        </p:spPr>
      </p:pic>
      <p:pic>
        <p:nvPicPr>
          <p:cNvPr id="9" name="Picture 4" descr="Logo&#10;&#10;Description automatically generated">
            <a:extLst>
              <a:ext uri="{FF2B5EF4-FFF2-40B4-BE49-F238E27FC236}">
                <a16:creationId xmlns:a16="http://schemas.microsoft.com/office/drawing/2014/main" id="{921350B8-3014-6608-111F-F78C795DC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822" y="4735195"/>
            <a:ext cx="912422" cy="93592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0DB1287-5EB5-29D8-3A19-B06D9ED16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640" y="3434944"/>
            <a:ext cx="724396" cy="928701"/>
          </a:xfrm>
          <a:prstGeom prst="rect">
            <a:avLst/>
          </a:prstGeom>
        </p:spPr>
      </p:pic>
      <p:pic>
        <p:nvPicPr>
          <p:cNvPr id="20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74E3F47F-D47C-1F48-B6B2-C07EA0190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801" y="4759736"/>
            <a:ext cx="853045" cy="8215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3FBFC0-833A-A592-ED56-B7556FA140D2}"/>
              </a:ext>
            </a:extLst>
          </p:cNvPr>
          <p:cNvSpPr txBox="1"/>
          <p:nvPr/>
        </p:nvSpPr>
        <p:spPr>
          <a:xfrm>
            <a:off x="643947" y="2629260"/>
            <a:ext cx="293464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PES calculated by beyond-mean-field with the </a:t>
            </a:r>
            <a:r>
              <a:rPr lang="en-US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Gogny</a:t>
            </a:r>
            <a:r>
              <a:rPr lang="en-US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D1S interactions + PN-VAP</a:t>
            </a:r>
          </a:p>
          <a:p>
            <a:pPr algn="ctr"/>
            <a:r>
              <a:rPr lang="en-US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T. R. Rodríguez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1CEA65-BF96-E69F-3ECE-555D57499A9A}"/>
              </a:ext>
            </a:extLst>
          </p:cNvPr>
          <p:cNvSpPr txBox="1"/>
          <p:nvPr/>
        </p:nvSpPr>
        <p:spPr>
          <a:xfrm>
            <a:off x="3789989" y="481587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25" name="CasellaDiTesto 1">
            <a:extLst>
              <a:ext uri="{FF2B5EF4-FFF2-40B4-BE49-F238E27FC236}">
                <a16:creationId xmlns:a16="http://schemas.microsoft.com/office/drawing/2014/main" id="{4DCA27CB-93BA-912D-75BF-256B05C7F0C7}"/>
              </a:ext>
            </a:extLst>
          </p:cNvPr>
          <p:cNvSpPr txBox="1"/>
          <p:nvPr/>
        </p:nvSpPr>
        <p:spPr>
          <a:xfrm>
            <a:off x="145682" y="123228"/>
            <a:ext cx="6836219" cy="64633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A playground for nuclear models</a:t>
            </a:r>
          </a:p>
        </p:txBody>
      </p:sp>
      <p:pic>
        <p:nvPicPr>
          <p:cNvPr id="27" name="Picture 5" descr="Chart&#10;&#10;Description automatically generated">
            <a:extLst>
              <a:ext uri="{FF2B5EF4-FFF2-40B4-BE49-F238E27FC236}">
                <a16:creationId xmlns:a16="http://schemas.microsoft.com/office/drawing/2014/main" id="{6998BC0E-BC40-D112-BD32-BD1856E09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869" y="1083719"/>
            <a:ext cx="4455422" cy="2368716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6A9E9D39-73F4-7476-E791-CD256679E4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73670" y="3584969"/>
            <a:ext cx="676275" cy="466725"/>
          </a:xfrm>
          <a:prstGeom prst="rect">
            <a:avLst/>
          </a:prstGeom>
        </p:spPr>
      </p:pic>
      <p:pic>
        <p:nvPicPr>
          <p:cNvPr id="2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3F645C-E62D-059B-837A-77AE4478B1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5752" y="3584969"/>
            <a:ext cx="1095375" cy="6286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80BE29B-03F7-7854-D98E-1B9BD691AB56}"/>
              </a:ext>
            </a:extLst>
          </p:cNvPr>
          <p:cNvSpPr txBox="1"/>
          <p:nvPr/>
        </p:nvSpPr>
        <p:spPr>
          <a:xfrm>
            <a:off x="8674637" y="9336669"/>
            <a:ext cx="50565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P. R. John et al., Phys. Rev. C 90, 021301 (2014)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C60F78-9ADB-2038-8C92-35C78F56CF64}"/>
              </a:ext>
            </a:extLst>
          </p:cNvPr>
          <p:cNvSpPr txBox="1"/>
          <p:nvPr/>
        </p:nvSpPr>
        <p:spPr>
          <a:xfrm>
            <a:off x="7946051" y="115538"/>
            <a:ext cx="424594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"</a:t>
            </a:r>
            <a:r>
              <a:rPr lang="en-US" i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An almost perfect </a:t>
            </a:r>
            <a:endParaRPr lang="en-US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algn="ctr"/>
            <a:r>
              <a:rPr lang="en-US" i="1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γ</a:t>
            </a:r>
            <a:r>
              <a:rPr lang="en-US" i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-unstable/triaxial rotor </a:t>
            </a:r>
            <a:r>
              <a:rPr lang="en-US" i="1" err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yrast</a:t>
            </a:r>
            <a:r>
              <a:rPr lang="en-US" i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band is predicted for </a:t>
            </a:r>
            <a:r>
              <a:rPr lang="en-US" i="1" baseline="3000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196</a:t>
            </a:r>
            <a:r>
              <a:rPr lang="en-US" i="1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Os</a:t>
            </a:r>
            <a:r>
              <a:rPr lang="en-US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"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D62A36C-1C18-5553-3CA5-0B69429E43AF}"/>
              </a:ext>
            </a:extLst>
          </p:cNvPr>
          <p:cNvCxnSpPr>
            <a:cxnSpLocks/>
          </p:cNvCxnSpPr>
          <p:nvPr/>
        </p:nvCxnSpPr>
        <p:spPr>
          <a:xfrm>
            <a:off x="9625442" y="967047"/>
            <a:ext cx="850648" cy="180694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C27645DE-81C7-87BB-DD9F-5B93333A1C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-223" b="55200"/>
          <a:stretch/>
        </p:blipFill>
        <p:spPr>
          <a:xfrm>
            <a:off x="8587150" y="4614580"/>
            <a:ext cx="3107308" cy="1933431"/>
          </a:xfrm>
          <a:prstGeom prst="rect">
            <a:avLst/>
          </a:prstGeom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539287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7B20457B-8A26-B105-E080-885F75336DD7}"/>
              </a:ext>
            </a:extLst>
          </p:cNvPr>
          <p:cNvSpPr txBox="1">
            <a:spLocks/>
          </p:cNvSpPr>
          <p:nvPr/>
        </p:nvSpPr>
        <p:spPr>
          <a:xfrm>
            <a:off x="168349" y="106326"/>
            <a:ext cx="10515600" cy="893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err="1">
                <a:solidFill>
                  <a:srgbClr val="FF0000"/>
                </a:solidFill>
              </a:rPr>
              <a:t>Digression</a:t>
            </a:r>
            <a:r>
              <a:rPr lang="it-IT" b="1">
                <a:solidFill>
                  <a:srgbClr val="FF0000"/>
                </a:solidFill>
              </a:rPr>
              <a:t>. </a:t>
            </a:r>
            <a:r>
              <a:rPr lang="it-IT" b="1" baseline="30000">
                <a:solidFill>
                  <a:srgbClr val="FF0000"/>
                </a:solidFill>
              </a:rPr>
              <a:t>46</a:t>
            </a:r>
            <a:r>
              <a:rPr lang="it-IT" b="1">
                <a:solidFill>
                  <a:srgbClr val="FF0000"/>
                </a:solidFill>
              </a:rPr>
              <a:t>Ar: </a:t>
            </a:r>
            <a:r>
              <a:rPr lang="it-IT" b="1" err="1">
                <a:solidFill>
                  <a:srgbClr val="FF0000"/>
                </a:solidFill>
              </a:rPr>
              <a:t>proton</a:t>
            </a:r>
            <a:r>
              <a:rPr lang="it-IT" b="1">
                <a:solidFill>
                  <a:srgbClr val="FF0000"/>
                </a:solidFill>
              </a:rPr>
              <a:t> </a:t>
            </a:r>
            <a:r>
              <a:rPr lang="it-IT" b="1" err="1">
                <a:solidFill>
                  <a:srgbClr val="FF0000"/>
                </a:solidFill>
              </a:rPr>
              <a:t>closure</a:t>
            </a:r>
            <a:r>
              <a:rPr lang="it-IT" b="1">
                <a:solidFill>
                  <a:srgbClr val="FF0000"/>
                </a:solidFill>
              </a:rPr>
              <a:t>,  </a:t>
            </a:r>
            <a:r>
              <a:rPr lang="it-IT" b="1" err="1">
                <a:solidFill>
                  <a:srgbClr val="FF0000"/>
                </a:solidFill>
              </a:rPr>
              <a:t>bubble</a:t>
            </a:r>
            <a:r>
              <a:rPr lang="it-IT" b="1">
                <a:solidFill>
                  <a:srgbClr val="FF0000"/>
                </a:solidFill>
              </a:rPr>
              <a:t> </a:t>
            </a:r>
            <a:r>
              <a:rPr lang="it-IT" b="1" err="1">
                <a:solidFill>
                  <a:srgbClr val="FF0000"/>
                </a:solidFill>
              </a:rPr>
              <a:t>nucleus</a:t>
            </a:r>
            <a:r>
              <a:rPr lang="it-IT" b="1">
                <a:solidFill>
                  <a:srgbClr val="FF0000"/>
                </a:solidFill>
              </a:rPr>
              <a:t> ? 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93A9A626-F656-3DD8-0708-C75F1A700ABE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3D231231-3E61-E506-EF49-894E9BAFF8DF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logoAgata">
            <a:extLst>
              <a:ext uri="{FF2B5EF4-FFF2-40B4-BE49-F238E27FC236}">
                <a16:creationId xmlns:a16="http://schemas.microsoft.com/office/drawing/2014/main" id="{F97DCBCA-310E-10EE-A23A-EDCA3E9F3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A51434-1426-7782-EDE6-4BABB31625DA}"/>
              </a:ext>
            </a:extLst>
          </p:cNvPr>
          <p:cNvSpPr txBox="1"/>
          <p:nvPr/>
        </p:nvSpPr>
        <p:spPr>
          <a:xfrm>
            <a:off x="170665" y="1218432"/>
            <a:ext cx="69990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aseline="30000"/>
              <a:t>46</a:t>
            </a:r>
            <a:r>
              <a:rPr lang="it-IT"/>
              <a:t>Ar(</a:t>
            </a:r>
            <a:r>
              <a:rPr lang="it-IT" baseline="30000"/>
              <a:t>3</a:t>
            </a:r>
            <a:r>
              <a:rPr lang="it-IT"/>
              <a:t>He,d)</a:t>
            </a:r>
            <a:r>
              <a:rPr lang="it-IT" baseline="30000"/>
              <a:t>47</a:t>
            </a:r>
            <a:r>
              <a:rPr lang="it-IT"/>
              <a:t>K </a:t>
            </a:r>
            <a:r>
              <a:rPr lang="it-IT" err="1"/>
              <a:t>experiment</a:t>
            </a:r>
            <a:r>
              <a:rPr lang="it-IT"/>
              <a:t> </a:t>
            </a:r>
            <a:r>
              <a:rPr lang="it-IT" err="1"/>
              <a:t>performed</a:t>
            </a:r>
            <a:r>
              <a:rPr lang="it-IT"/>
              <a:t> </a:t>
            </a:r>
            <a:r>
              <a:rPr lang="it-IT" err="1"/>
              <a:t>during</a:t>
            </a:r>
            <a:r>
              <a:rPr lang="it-IT"/>
              <a:t> the AGATA GANIL </a:t>
            </a:r>
            <a:r>
              <a:rPr lang="it-IT" err="1"/>
              <a:t>campaign</a:t>
            </a:r>
            <a:r>
              <a:rPr lang="it-IT"/>
              <a:t> with SPIRAL1 </a:t>
            </a:r>
            <a:r>
              <a:rPr lang="it-IT" err="1"/>
              <a:t>beams</a:t>
            </a: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AGATA-MUGAST-VAMOS setup, </a:t>
            </a:r>
            <a:r>
              <a:rPr lang="it-IT" err="1"/>
              <a:t>HeCTOR</a:t>
            </a:r>
            <a:r>
              <a:rPr lang="it-IT"/>
              <a:t> </a:t>
            </a:r>
            <a:r>
              <a:rPr lang="it-IT" err="1"/>
              <a:t>cryogenic</a:t>
            </a:r>
            <a:r>
              <a:rPr lang="it-IT"/>
              <a:t> </a:t>
            </a:r>
            <a:r>
              <a:rPr lang="it-IT" baseline="30000"/>
              <a:t>3</a:t>
            </a:r>
            <a:r>
              <a:rPr lang="it-IT"/>
              <a:t>He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Suppressed</a:t>
            </a:r>
            <a:r>
              <a:rPr lang="it-IT"/>
              <a:t> </a:t>
            </a:r>
            <a:r>
              <a:rPr lang="it-IT" err="1"/>
              <a:t>proton</a:t>
            </a:r>
            <a:r>
              <a:rPr lang="it-IT"/>
              <a:t> transfer to the 3/2</a:t>
            </a:r>
            <a:r>
              <a:rPr lang="it-IT" baseline="30000"/>
              <a:t>+</a:t>
            </a:r>
            <a:r>
              <a:rPr lang="it-IT"/>
              <a:t> state in </a:t>
            </a:r>
            <a:r>
              <a:rPr lang="it-IT" baseline="30000"/>
              <a:t>47</a:t>
            </a:r>
            <a:r>
              <a:rPr lang="it-IT"/>
              <a:t>K, </a:t>
            </a:r>
            <a:r>
              <a:rPr lang="it-IT" err="1"/>
              <a:t>contrary</a:t>
            </a:r>
            <a:r>
              <a:rPr lang="it-IT"/>
              <a:t> to shell-model </a:t>
            </a:r>
            <a:r>
              <a:rPr lang="it-IT" err="1"/>
              <a:t>predictions</a:t>
            </a:r>
            <a:r>
              <a:rPr lang="it-IT"/>
              <a:t> (SDPF </a:t>
            </a:r>
            <a:r>
              <a:rPr lang="it-IT" err="1"/>
              <a:t>versions</a:t>
            </a:r>
            <a:r>
              <a:rPr lang="it-IT"/>
              <a:t>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6DFD87-8539-2C94-0394-C4271C6DB377}"/>
              </a:ext>
            </a:extLst>
          </p:cNvPr>
          <p:cNvSpPr txBox="1"/>
          <p:nvPr/>
        </p:nvSpPr>
        <p:spPr>
          <a:xfrm>
            <a:off x="1943009" y="6041237"/>
            <a:ext cx="729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-&gt; Ab-</a:t>
            </a:r>
            <a:r>
              <a:rPr lang="it-IT" err="1"/>
              <a:t>initio</a:t>
            </a:r>
            <a:r>
              <a:rPr lang="it-IT"/>
              <a:t> </a:t>
            </a:r>
            <a:r>
              <a:rPr lang="it-IT" err="1"/>
              <a:t>NNLO</a:t>
            </a:r>
            <a:r>
              <a:rPr lang="it-IT" baseline="-25000" err="1"/>
              <a:t>sat</a:t>
            </a:r>
            <a:r>
              <a:rPr lang="it-IT"/>
              <a:t> </a:t>
            </a:r>
            <a:r>
              <a:rPr lang="it-IT" err="1"/>
              <a:t>calculations</a:t>
            </a:r>
            <a:r>
              <a:rPr lang="it-IT"/>
              <a:t> </a:t>
            </a:r>
            <a:r>
              <a:rPr lang="it-IT" err="1"/>
              <a:t>predict</a:t>
            </a:r>
            <a:r>
              <a:rPr lang="it-IT"/>
              <a:t> a </a:t>
            </a:r>
            <a:r>
              <a:rPr lang="it-IT" err="1"/>
              <a:t>closed</a:t>
            </a:r>
            <a:r>
              <a:rPr lang="it-IT"/>
              <a:t> 𝜋d</a:t>
            </a:r>
            <a:r>
              <a:rPr lang="it-IT" baseline="-25000"/>
              <a:t>3/2</a:t>
            </a:r>
            <a:r>
              <a:rPr lang="it-IT"/>
              <a:t> shell , and an </a:t>
            </a:r>
            <a:r>
              <a:rPr lang="it-IT" err="1"/>
              <a:t>empty</a:t>
            </a:r>
            <a:r>
              <a:rPr lang="it-IT"/>
              <a:t> 𝜋s</a:t>
            </a:r>
            <a:r>
              <a:rPr lang="it-IT" baseline="-25000"/>
              <a:t>1/2</a:t>
            </a:r>
            <a:r>
              <a:rPr lang="it-IT"/>
              <a:t> shell, </a:t>
            </a:r>
            <a:r>
              <a:rPr lang="it-IT" err="1"/>
              <a:t>leading</a:t>
            </a:r>
            <a:r>
              <a:rPr lang="it-IT"/>
              <a:t>  to a </a:t>
            </a:r>
            <a:r>
              <a:rPr lang="it-IT" err="1"/>
              <a:t>proton</a:t>
            </a:r>
            <a:r>
              <a:rPr lang="it-IT"/>
              <a:t> </a:t>
            </a:r>
            <a:r>
              <a:rPr lang="it-IT" err="1"/>
              <a:t>density</a:t>
            </a:r>
            <a:r>
              <a:rPr lang="it-IT"/>
              <a:t> </a:t>
            </a:r>
            <a:r>
              <a:rPr lang="it-IT" err="1"/>
              <a:t>bubble</a:t>
            </a:r>
            <a:r>
              <a:rPr lang="it-IT"/>
              <a:t> in </a:t>
            </a:r>
            <a:r>
              <a:rPr lang="it-IT" baseline="30000"/>
              <a:t>46</a:t>
            </a:r>
            <a:r>
              <a:rPr lang="it-IT"/>
              <a:t>Ar 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C725BB8-0CBB-1A91-7FD5-835061018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176" y="1018003"/>
            <a:ext cx="4633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sz="14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Spokepersosns</a:t>
            </a:r>
            <a:r>
              <a:rPr lang="en-US" altLang="it-IT" sz="14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: A. Gottardo, M. </a:t>
            </a:r>
            <a:r>
              <a:rPr lang="en-US" altLang="it-IT" sz="14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Assié</a:t>
            </a:r>
            <a:r>
              <a:rPr lang="en-US" altLang="it-IT" sz="14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, D. </a:t>
            </a:r>
            <a:r>
              <a:rPr lang="en-US" altLang="it-IT" sz="1400" err="1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Mengoni</a:t>
            </a:r>
            <a:r>
              <a:rPr lang="en-US" altLang="it-IT" sz="1400">
                <a:solidFill>
                  <a:srgbClr val="010101"/>
                </a:solidFill>
                <a:cs typeface="Arial" panose="020B0604020202020204" pitchFamily="34" charset="0"/>
                <a:sym typeface="Open Sans" panose="020B0606030504020204" pitchFamily="34" charset="0"/>
              </a:rPr>
              <a:t> </a:t>
            </a:r>
            <a:endParaRPr lang="it-IT" altLang="it-IT" sz="1400">
              <a:cs typeface="Arial" panose="020B0604020202020204" pitchFamily="34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E56EFA1-4D37-A370-A2D9-220B17BCBEA5}"/>
              </a:ext>
            </a:extLst>
          </p:cNvPr>
          <p:cNvGrpSpPr/>
          <p:nvPr/>
        </p:nvGrpSpPr>
        <p:grpSpPr>
          <a:xfrm>
            <a:off x="8946260" y="4812185"/>
            <a:ext cx="2762501" cy="1937964"/>
            <a:chOff x="123037" y="2691369"/>
            <a:chExt cx="2578602" cy="1911086"/>
          </a:xfrm>
        </p:grpSpPr>
        <p:grpSp>
          <p:nvGrpSpPr>
            <p:cNvPr id="12" name="object 8">
              <a:extLst>
                <a:ext uri="{FF2B5EF4-FFF2-40B4-BE49-F238E27FC236}">
                  <a16:creationId xmlns:a16="http://schemas.microsoft.com/office/drawing/2014/main" id="{45349079-3CD7-7A3A-598F-4FD8BD2B1532}"/>
                </a:ext>
              </a:extLst>
            </p:cNvPr>
            <p:cNvGrpSpPr/>
            <p:nvPr/>
          </p:nvGrpSpPr>
          <p:grpSpPr>
            <a:xfrm>
              <a:off x="594782" y="4404786"/>
              <a:ext cx="3810" cy="19050"/>
              <a:chOff x="629170" y="2846568"/>
              <a:chExt cx="3810" cy="19050"/>
            </a:xfrm>
          </p:grpSpPr>
          <p:sp>
            <p:nvSpPr>
              <p:cNvPr id="57" name="object 9">
                <a:extLst>
                  <a:ext uri="{FF2B5EF4-FFF2-40B4-BE49-F238E27FC236}">
                    <a16:creationId xmlns:a16="http://schemas.microsoft.com/office/drawing/2014/main" id="{8E8829F0-F12E-BB57-C246-02615683E142}"/>
                  </a:ext>
                </a:extLst>
              </p:cNvPr>
              <p:cNvSpPr/>
              <p:nvPr/>
            </p:nvSpPr>
            <p:spPr>
              <a:xfrm>
                <a:off x="631075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10">
                <a:extLst>
                  <a:ext uri="{FF2B5EF4-FFF2-40B4-BE49-F238E27FC236}">
                    <a16:creationId xmlns:a16="http://schemas.microsoft.com/office/drawing/2014/main" id="{B8828DB6-A762-C9FF-15FA-CFF2C77AD88D}"/>
                  </a:ext>
                </a:extLst>
              </p:cNvPr>
              <p:cNvSpPr/>
              <p:nvPr/>
            </p:nvSpPr>
            <p:spPr>
              <a:xfrm>
                <a:off x="631075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76DED47E-D6B7-B520-DBC2-A8269C17DC03}"/>
                </a:ext>
              </a:extLst>
            </p:cNvPr>
            <p:cNvSpPr txBox="1"/>
            <p:nvPr/>
          </p:nvSpPr>
          <p:spPr>
            <a:xfrm>
              <a:off x="559716" y="4391397"/>
              <a:ext cx="7429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14" name="object 12">
              <a:extLst>
                <a:ext uri="{FF2B5EF4-FFF2-40B4-BE49-F238E27FC236}">
                  <a16:creationId xmlns:a16="http://schemas.microsoft.com/office/drawing/2014/main" id="{0D7FB037-1808-3D7E-8134-901B86C03879}"/>
                </a:ext>
              </a:extLst>
            </p:cNvPr>
            <p:cNvGrpSpPr/>
            <p:nvPr/>
          </p:nvGrpSpPr>
          <p:grpSpPr>
            <a:xfrm>
              <a:off x="996124" y="4404786"/>
              <a:ext cx="1208405" cy="19050"/>
              <a:chOff x="1030512" y="2846568"/>
              <a:chExt cx="1208405" cy="19050"/>
            </a:xfrm>
          </p:grpSpPr>
          <p:sp>
            <p:nvSpPr>
              <p:cNvPr id="49" name="object 13">
                <a:extLst>
                  <a:ext uri="{FF2B5EF4-FFF2-40B4-BE49-F238E27FC236}">
                    <a16:creationId xmlns:a16="http://schemas.microsoft.com/office/drawing/2014/main" id="{229D3001-04DF-E145-82F8-A0CC71535983}"/>
                  </a:ext>
                </a:extLst>
              </p:cNvPr>
              <p:cNvSpPr/>
              <p:nvPr/>
            </p:nvSpPr>
            <p:spPr>
              <a:xfrm>
                <a:off x="1032417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14">
                <a:extLst>
                  <a:ext uri="{FF2B5EF4-FFF2-40B4-BE49-F238E27FC236}">
                    <a16:creationId xmlns:a16="http://schemas.microsoft.com/office/drawing/2014/main" id="{B7884C17-BF34-AB5A-E615-7DE59CAFC9E5}"/>
                  </a:ext>
                </a:extLst>
              </p:cNvPr>
              <p:cNvSpPr/>
              <p:nvPr/>
            </p:nvSpPr>
            <p:spPr>
              <a:xfrm>
                <a:off x="1032417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15">
                <a:extLst>
                  <a:ext uri="{FF2B5EF4-FFF2-40B4-BE49-F238E27FC236}">
                    <a16:creationId xmlns:a16="http://schemas.microsoft.com/office/drawing/2014/main" id="{48AB37BC-DD8D-069D-8D5A-40659F72E843}"/>
                  </a:ext>
                </a:extLst>
              </p:cNvPr>
              <p:cNvSpPr/>
              <p:nvPr/>
            </p:nvSpPr>
            <p:spPr>
              <a:xfrm>
                <a:off x="1433758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16">
                <a:extLst>
                  <a:ext uri="{FF2B5EF4-FFF2-40B4-BE49-F238E27FC236}">
                    <a16:creationId xmlns:a16="http://schemas.microsoft.com/office/drawing/2014/main" id="{E4035605-28AF-1BA2-5E33-55A9223BACEE}"/>
                  </a:ext>
                </a:extLst>
              </p:cNvPr>
              <p:cNvSpPr/>
              <p:nvPr/>
            </p:nvSpPr>
            <p:spPr>
              <a:xfrm>
                <a:off x="1433758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17">
                <a:extLst>
                  <a:ext uri="{FF2B5EF4-FFF2-40B4-BE49-F238E27FC236}">
                    <a16:creationId xmlns:a16="http://schemas.microsoft.com/office/drawing/2014/main" id="{4023BCD1-A815-23B1-C0E8-C2236048804C}"/>
                  </a:ext>
                </a:extLst>
              </p:cNvPr>
              <p:cNvSpPr/>
              <p:nvPr/>
            </p:nvSpPr>
            <p:spPr>
              <a:xfrm>
                <a:off x="1835100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18">
                <a:extLst>
                  <a:ext uri="{FF2B5EF4-FFF2-40B4-BE49-F238E27FC236}">
                    <a16:creationId xmlns:a16="http://schemas.microsoft.com/office/drawing/2014/main" id="{D6B81C7C-9D16-A146-BD97-6DF1DDD6E399}"/>
                  </a:ext>
                </a:extLst>
              </p:cNvPr>
              <p:cNvSpPr/>
              <p:nvPr/>
            </p:nvSpPr>
            <p:spPr>
              <a:xfrm>
                <a:off x="1835100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19">
                <a:extLst>
                  <a:ext uri="{FF2B5EF4-FFF2-40B4-BE49-F238E27FC236}">
                    <a16:creationId xmlns:a16="http://schemas.microsoft.com/office/drawing/2014/main" id="{4CCE22F6-A0CE-FC72-F195-9211BCB3B74E}"/>
                  </a:ext>
                </a:extLst>
              </p:cNvPr>
              <p:cNvSpPr/>
              <p:nvPr/>
            </p:nvSpPr>
            <p:spPr>
              <a:xfrm>
                <a:off x="2236442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20">
                <a:extLst>
                  <a:ext uri="{FF2B5EF4-FFF2-40B4-BE49-F238E27FC236}">
                    <a16:creationId xmlns:a16="http://schemas.microsoft.com/office/drawing/2014/main" id="{8B6ED428-A97B-2CA4-3A9F-9FBFA2E686D2}"/>
                  </a:ext>
                </a:extLst>
              </p:cNvPr>
              <p:cNvSpPr/>
              <p:nvPr/>
            </p:nvSpPr>
            <p:spPr>
              <a:xfrm>
                <a:off x="2236442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21">
              <a:extLst>
                <a:ext uri="{FF2B5EF4-FFF2-40B4-BE49-F238E27FC236}">
                  <a16:creationId xmlns:a16="http://schemas.microsoft.com/office/drawing/2014/main" id="{E8FD7D0C-E7C4-48C0-83FD-A5CDA0D7F2D8}"/>
                </a:ext>
              </a:extLst>
            </p:cNvPr>
            <p:cNvSpPr txBox="1"/>
            <p:nvPr/>
          </p:nvSpPr>
          <p:spPr>
            <a:xfrm>
              <a:off x="2165083" y="4391397"/>
              <a:ext cx="7429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8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16" name="object 22">
              <a:extLst>
                <a:ext uri="{FF2B5EF4-FFF2-40B4-BE49-F238E27FC236}">
                  <a16:creationId xmlns:a16="http://schemas.microsoft.com/office/drawing/2014/main" id="{15670F0B-4CC7-3321-C43B-8CAA8C4FBA5E}"/>
                </a:ext>
              </a:extLst>
            </p:cNvPr>
            <p:cNvGrpSpPr/>
            <p:nvPr/>
          </p:nvGrpSpPr>
          <p:grpSpPr>
            <a:xfrm>
              <a:off x="2601491" y="4404786"/>
              <a:ext cx="3810" cy="19050"/>
              <a:chOff x="2635879" y="2846568"/>
              <a:chExt cx="3810" cy="19050"/>
            </a:xfrm>
          </p:grpSpPr>
          <p:sp>
            <p:nvSpPr>
              <p:cNvPr id="47" name="object 23">
                <a:extLst>
                  <a:ext uri="{FF2B5EF4-FFF2-40B4-BE49-F238E27FC236}">
                    <a16:creationId xmlns:a16="http://schemas.microsoft.com/office/drawing/2014/main" id="{C86C26F9-3BC5-EBD8-FC9A-5C1609DADDD8}"/>
                  </a:ext>
                </a:extLst>
              </p:cNvPr>
              <p:cNvSpPr/>
              <p:nvPr/>
            </p:nvSpPr>
            <p:spPr>
              <a:xfrm>
                <a:off x="2637784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24">
                <a:extLst>
                  <a:ext uri="{FF2B5EF4-FFF2-40B4-BE49-F238E27FC236}">
                    <a16:creationId xmlns:a16="http://schemas.microsoft.com/office/drawing/2014/main" id="{5413CB2E-EB8F-113C-19F4-167ECCF44959}"/>
                  </a:ext>
                </a:extLst>
              </p:cNvPr>
              <p:cNvSpPr/>
              <p:nvPr/>
            </p:nvSpPr>
            <p:spPr>
              <a:xfrm>
                <a:off x="2637784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" name="object 25">
              <a:extLst>
                <a:ext uri="{FF2B5EF4-FFF2-40B4-BE49-F238E27FC236}">
                  <a16:creationId xmlns:a16="http://schemas.microsoft.com/office/drawing/2014/main" id="{DA59A646-8613-A906-32B3-B84A205369A8}"/>
                </a:ext>
              </a:extLst>
            </p:cNvPr>
            <p:cNvSpPr txBox="1"/>
            <p:nvPr/>
          </p:nvSpPr>
          <p:spPr>
            <a:xfrm>
              <a:off x="2542155" y="4391397"/>
              <a:ext cx="12255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5">
                  <a:latin typeface="Times New Roman"/>
                  <a:cs typeface="Times New Roman"/>
                </a:rPr>
                <a:t>10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18" name="object 26">
              <a:extLst>
                <a:ext uri="{FF2B5EF4-FFF2-40B4-BE49-F238E27FC236}">
                  <a16:creationId xmlns:a16="http://schemas.microsoft.com/office/drawing/2014/main" id="{CA7B5345-C3F0-91B1-B131-E01E4C8E1DD5}"/>
                </a:ext>
              </a:extLst>
            </p:cNvPr>
            <p:cNvSpPr txBox="1"/>
            <p:nvPr/>
          </p:nvSpPr>
          <p:spPr>
            <a:xfrm>
              <a:off x="1381651" y="4419677"/>
              <a:ext cx="759090" cy="18277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45085">
                <a:lnSpc>
                  <a:spcPts val="940"/>
                </a:lnSpc>
                <a:spcBef>
                  <a:spcPts val="130"/>
                </a:spcBef>
                <a:tabLst>
                  <a:tab pos="446405" algn="l"/>
                </a:tabLst>
              </a:pPr>
              <a:r>
                <a:rPr sz="800" spc="-50">
                  <a:latin typeface="Times New Roman"/>
                  <a:cs typeface="Times New Roman"/>
                </a:rPr>
                <a:t>4</a:t>
              </a:r>
              <a:r>
                <a:rPr sz="800">
                  <a:latin typeface="Times New Roman"/>
                  <a:cs typeface="Times New Roman"/>
                </a:rPr>
                <a:t>	</a:t>
              </a:r>
              <a:r>
                <a:rPr sz="800" spc="-50">
                  <a:latin typeface="Times New Roman"/>
                  <a:cs typeface="Times New Roman"/>
                </a:rPr>
                <a:t>6</a:t>
              </a:r>
              <a:endParaRPr sz="800">
                <a:latin typeface="Times New Roman"/>
                <a:cs typeface="Times New Roman"/>
              </a:endParaRPr>
            </a:p>
            <a:p>
              <a:pPr marL="12700">
                <a:lnSpc>
                  <a:spcPts val="940"/>
                </a:lnSpc>
              </a:pPr>
              <a:r>
                <a:rPr sz="800">
                  <a:latin typeface="Times New Roman"/>
                  <a:cs typeface="Times New Roman"/>
                </a:rPr>
                <a:t>Radius</a:t>
              </a:r>
              <a:r>
                <a:rPr sz="800" spc="114">
                  <a:latin typeface="Times New Roman"/>
                  <a:cs typeface="Times New Roman"/>
                </a:rPr>
                <a:t> </a:t>
              </a:r>
              <a:r>
                <a:rPr sz="800" spc="-20">
                  <a:latin typeface="Times New Roman"/>
                  <a:cs typeface="Times New Roman"/>
                </a:rPr>
                <a:t>(fm)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19" name="object 27">
              <a:extLst>
                <a:ext uri="{FF2B5EF4-FFF2-40B4-BE49-F238E27FC236}">
                  <a16:creationId xmlns:a16="http://schemas.microsoft.com/office/drawing/2014/main" id="{607B035E-1993-ECD6-83AB-BFBAB2DE88C7}"/>
                </a:ext>
              </a:extLst>
            </p:cNvPr>
            <p:cNvGrpSpPr/>
            <p:nvPr/>
          </p:nvGrpSpPr>
          <p:grpSpPr>
            <a:xfrm>
              <a:off x="479774" y="2691369"/>
              <a:ext cx="2221865" cy="1717675"/>
              <a:chOff x="514162" y="1133151"/>
              <a:chExt cx="2221865" cy="1717675"/>
            </a:xfrm>
          </p:grpSpPr>
          <p:sp>
            <p:nvSpPr>
              <p:cNvPr id="31" name="object 28">
                <a:extLst>
                  <a:ext uri="{FF2B5EF4-FFF2-40B4-BE49-F238E27FC236}">
                    <a16:creationId xmlns:a16="http://schemas.microsoft.com/office/drawing/2014/main" id="{9B6FCAE2-4919-8BBD-D3E0-16ABFC7674F8}"/>
                  </a:ext>
                </a:extLst>
              </p:cNvPr>
              <p:cNvSpPr/>
              <p:nvPr/>
            </p:nvSpPr>
            <p:spPr>
              <a:xfrm>
                <a:off x="516067" y="2770591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29">
                <a:extLst>
                  <a:ext uri="{FF2B5EF4-FFF2-40B4-BE49-F238E27FC236}">
                    <a16:creationId xmlns:a16="http://schemas.microsoft.com/office/drawing/2014/main" id="{D961A854-CB65-ACDA-9C6C-696574FB19CE}"/>
                  </a:ext>
                </a:extLst>
              </p:cNvPr>
              <p:cNvSpPr/>
              <p:nvPr/>
            </p:nvSpPr>
            <p:spPr>
              <a:xfrm>
                <a:off x="516067" y="2770591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0">
                <a:extLst>
                  <a:ext uri="{FF2B5EF4-FFF2-40B4-BE49-F238E27FC236}">
                    <a16:creationId xmlns:a16="http://schemas.microsoft.com/office/drawing/2014/main" id="{93A58BA2-E37F-C061-443C-7567328EDDC2}"/>
                  </a:ext>
                </a:extLst>
              </p:cNvPr>
              <p:cNvSpPr/>
              <p:nvPr/>
            </p:nvSpPr>
            <p:spPr>
              <a:xfrm>
                <a:off x="516067" y="2427352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1">
                <a:extLst>
                  <a:ext uri="{FF2B5EF4-FFF2-40B4-BE49-F238E27FC236}">
                    <a16:creationId xmlns:a16="http://schemas.microsoft.com/office/drawing/2014/main" id="{23B24F1C-40A9-F271-05FD-415C2B4BDDF5}"/>
                  </a:ext>
                </a:extLst>
              </p:cNvPr>
              <p:cNvSpPr/>
              <p:nvPr/>
            </p:nvSpPr>
            <p:spPr>
              <a:xfrm>
                <a:off x="516067" y="2427352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2">
                <a:extLst>
                  <a:ext uri="{FF2B5EF4-FFF2-40B4-BE49-F238E27FC236}">
                    <a16:creationId xmlns:a16="http://schemas.microsoft.com/office/drawing/2014/main" id="{6C5B0D79-92B5-83BF-A38E-98ADB5CF6837}"/>
                  </a:ext>
                </a:extLst>
              </p:cNvPr>
              <p:cNvSpPr/>
              <p:nvPr/>
            </p:nvSpPr>
            <p:spPr>
              <a:xfrm>
                <a:off x="516067" y="2084113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3">
                <a:extLst>
                  <a:ext uri="{FF2B5EF4-FFF2-40B4-BE49-F238E27FC236}">
                    <a16:creationId xmlns:a16="http://schemas.microsoft.com/office/drawing/2014/main" id="{A1DCF262-57C1-9FDB-2752-491DD863533A}"/>
                  </a:ext>
                </a:extLst>
              </p:cNvPr>
              <p:cNvSpPr/>
              <p:nvPr/>
            </p:nvSpPr>
            <p:spPr>
              <a:xfrm>
                <a:off x="516067" y="2084113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4">
                <a:extLst>
                  <a:ext uri="{FF2B5EF4-FFF2-40B4-BE49-F238E27FC236}">
                    <a16:creationId xmlns:a16="http://schemas.microsoft.com/office/drawing/2014/main" id="{4254F5AB-EC32-AD30-FDB2-22D6D28D861F}"/>
                  </a:ext>
                </a:extLst>
              </p:cNvPr>
              <p:cNvSpPr/>
              <p:nvPr/>
            </p:nvSpPr>
            <p:spPr>
              <a:xfrm>
                <a:off x="516067" y="174087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5">
                <a:extLst>
                  <a:ext uri="{FF2B5EF4-FFF2-40B4-BE49-F238E27FC236}">
                    <a16:creationId xmlns:a16="http://schemas.microsoft.com/office/drawing/2014/main" id="{003C8024-E564-E31B-9A5D-7B6520F9CDFF}"/>
                  </a:ext>
                </a:extLst>
              </p:cNvPr>
              <p:cNvSpPr/>
              <p:nvPr/>
            </p:nvSpPr>
            <p:spPr>
              <a:xfrm>
                <a:off x="516067" y="174087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6">
                <a:extLst>
                  <a:ext uri="{FF2B5EF4-FFF2-40B4-BE49-F238E27FC236}">
                    <a16:creationId xmlns:a16="http://schemas.microsoft.com/office/drawing/2014/main" id="{A0D187BD-D879-833A-148C-DF9888DD303E}"/>
                  </a:ext>
                </a:extLst>
              </p:cNvPr>
              <p:cNvSpPr/>
              <p:nvPr/>
            </p:nvSpPr>
            <p:spPr>
              <a:xfrm>
                <a:off x="516067" y="139763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7">
                <a:extLst>
                  <a:ext uri="{FF2B5EF4-FFF2-40B4-BE49-F238E27FC236}">
                    <a16:creationId xmlns:a16="http://schemas.microsoft.com/office/drawing/2014/main" id="{4F21ECDC-DA99-FF2D-05B8-1F32E0F8E711}"/>
                  </a:ext>
                </a:extLst>
              </p:cNvPr>
              <p:cNvSpPr/>
              <p:nvPr/>
            </p:nvSpPr>
            <p:spPr>
              <a:xfrm>
                <a:off x="516067" y="139763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8">
                <a:extLst>
                  <a:ext uri="{FF2B5EF4-FFF2-40B4-BE49-F238E27FC236}">
                    <a16:creationId xmlns:a16="http://schemas.microsoft.com/office/drawing/2014/main" id="{35411CF6-D040-A1E7-068B-868DC02DD0CF}"/>
                  </a:ext>
                </a:extLst>
              </p:cNvPr>
              <p:cNvSpPr/>
              <p:nvPr/>
            </p:nvSpPr>
            <p:spPr>
              <a:xfrm>
                <a:off x="530940" y="1135056"/>
                <a:ext cx="2203450" cy="1713864"/>
              </a:xfrm>
              <a:custGeom>
                <a:avLst/>
                <a:gdLst/>
                <a:ahLst/>
                <a:cxnLst/>
                <a:rect l="l" t="t" r="r" b="b"/>
                <a:pathLst>
                  <a:path w="2203450" h="1713864">
                    <a:moveTo>
                      <a:pt x="0" y="1713417"/>
                    </a:moveTo>
                    <a:lnTo>
                      <a:pt x="0" y="0"/>
                    </a:lnTo>
                  </a:path>
                  <a:path w="2203450" h="1713864">
                    <a:moveTo>
                      <a:pt x="2202965" y="1713417"/>
                    </a:moveTo>
                    <a:lnTo>
                      <a:pt x="2202965" y="0"/>
                    </a:lnTo>
                  </a:path>
                  <a:path w="2203450" h="1713864">
                    <a:moveTo>
                      <a:pt x="0" y="1713417"/>
                    </a:moveTo>
                    <a:lnTo>
                      <a:pt x="2202965" y="1713417"/>
                    </a:lnTo>
                  </a:path>
                  <a:path w="2203450" h="1713864">
                    <a:moveTo>
                      <a:pt x="0" y="0"/>
                    </a:moveTo>
                    <a:lnTo>
                      <a:pt x="2202965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9">
                <a:extLst>
                  <a:ext uri="{FF2B5EF4-FFF2-40B4-BE49-F238E27FC236}">
                    <a16:creationId xmlns:a16="http://schemas.microsoft.com/office/drawing/2014/main" id="{29B59CBE-5B46-03EC-1F95-E98DB3179377}"/>
                  </a:ext>
                </a:extLst>
              </p:cNvPr>
              <p:cNvSpPr/>
              <p:nvPr/>
            </p:nvSpPr>
            <p:spPr>
              <a:xfrm>
                <a:off x="631075" y="1616126"/>
                <a:ext cx="2002789" cy="1155065"/>
              </a:xfrm>
              <a:custGeom>
                <a:avLst/>
                <a:gdLst/>
                <a:ahLst/>
                <a:cxnLst/>
                <a:rect l="l" t="t" r="r" b="b"/>
                <a:pathLst>
                  <a:path w="2002789" h="1155064">
                    <a:moveTo>
                      <a:pt x="0" y="379962"/>
                    </a:moveTo>
                    <a:lnTo>
                      <a:pt x="48161" y="371820"/>
                    </a:lnTo>
                    <a:lnTo>
                      <a:pt x="84281" y="354990"/>
                    </a:lnTo>
                    <a:lnTo>
                      <a:pt x="120402" y="329281"/>
                    </a:lnTo>
                    <a:lnTo>
                      <a:pt x="152509" y="299468"/>
                    </a:lnTo>
                    <a:lnTo>
                      <a:pt x="184617" y="263921"/>
                    </a:lnTo>
                    <a:lnTo>
                      <a:pt x="228764" y="208015"/>
                    </a:lnTo>
                    <a:lnTo>
                      <a:pt x="268898" y="153705"/>
                    </a:lnTo>
                    <a:lnTo>
                      <a:pt x="301006" y="110970"/>
                    </a:lnTo>
                    <a:lnTo>
                      <a:pt x="337127" y="67181"/>
                    </a:lnTo>
                    <a:lnTo>
                      <a:pt x="365221" y="38659"/>
                    </a:lnTo>
                    <a:lnTo>
                      <a:pt x="401341" y="12202"/>
                    </a:lnTo>
                    <a:lnTo>
                      <a:pt x="441475" y="0"/>
                    </a:lnTo>
                    <a:lnTo>
                      <a:pt x="449502" y="42"/>
                    </a:lnTo>
                    <a:lnTo>
                      <a:pt x="489636" y="13783"/>
                    </a:lnTo>
                    <a:lnTo>
                      <a:pt x="521744" y="41574"/>
                    </a:lnTo>
                    <a:lnTo>
                      <a:pt x="545824" y="72184"/>
                    </a:lnTo>
                    <a:lnTo>
                      <a:pt x="569905" y="110780"/>
                    </a:lnTo>
                    <a:lnTo>
                      <a:pt x="593985" y="156748"/>
                    </a:lnTo>
                    <a:lnTo>
                      <a:pt x="626093" y="228018"/>
                    </a:lnTo>
                    <a:lnTo>
                      <a:pt x="642146" y="267231"/>
                    </a:lnTo>
                    <a:lnTo>
                      <a:pt x="662213" y="318899"/>
                    </a:lnTo>
                    <a:lnTo>
                      <a:pt x="686294" y="383805"/>
                    </a:lnTo>
                    <a:lnTo>
                      <a:pt x="722415" y="484348"/>
                    </a:lnTo>
                    <a:lnTo>
                      <a:pt x="766562" y="606710"/>
                    </a:lnTo>
                    <a:lnTo>
                      <a:pt x="790643" y="670803"/>
                    </a:lnTo>
                    <a:lnTo>
                      <a:pt x="810710" y="721855"/>
                    </a:lnTo>
                    <a:lnTo>
                      <a:pt x="830777" y="770273"/>
                    </a:lnTo>
                    <a:lnTo>
                      <a:pt x="846831" y="806864"/>
                    </a:lnTo>
                    <a:lnTo>
                      <a:pt x="878938" y="873769"/>
                    </a:lnTo>
                    <a:lnTo>
                      <a:pt x="911045" y="931826"/>
                    </a:lnTo>
                    <a:lnTo>
                      <a:pt x="943153" y="980947"/>
                    </a:lnTo>
                    <a:lnTo>
                      <a:pt x="971247" y="1016889"/>
                    </a:lnTo>
                    <a:lnTo>
                      <a:pt x="1007367" y="1054251"/>
                    </a:lnTo>
                    <a:lnTo>
                      <a:pt x="1039475" y="1080092"/>
                    </a:lnTo>
                    <a:lnTo>
                      <a:pt x="1087636" y="1108186"/>
                    </a:lnTo>
                    <a:lnTo>
                      <a:pt x="1135797" y="1126494"/>
                    </a:lnTo>
                    <a:lnTo>
                      <a:pt x="1175931" y="1136428"/>
                    </a:lnTo>
                    <a:lnTo>
                      <a:pt x="1224092" y="1144009"/>
                    </a:lnTo>
                    <a:lnTo>
                      <a:pt x="1284293" y="1149290"/>
                    </a:lnTo>
                    <a:lnTo>
                      <a:pt x="1324427" y="1151257"/>
                    </a:lnTo>
                    <a:lnTo>
                      <a:pt x="1376602" y="1152754"/>
                    </a:lnTo>
                    <a:lnTo>
                      <a:pt x="1448843" y="1153753"/>
                    </a:lnTo>
                    <a:lnTo>
                      <a:pt x="1569246" y="1154298"/>
                    </a:lnTo>
                    <a:lnTo>
                      <a:pt x="1898346" y="1154461"/>
                    </a:lnTo>
                    <a:lnTo>
                      <a:pt x="2002695" y="1154464"/>
                    </a:lnTo>
                  </a:path>
                </a:pathLst>
              </a:custGeom>
              <a:ln w="8499">
                <a:solidFill>
                  <a:srgbClr val="8A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0">
                <a:extLst>
                  <a:ext uri="{FF2B5EF4-FFF2-40B4-BE49-F238E27FC236}">
                    <a16:creationId xmlns:a16="http://schemas.microsoft.com/office/drawing/2014/main" id="{491D9E70-C9AC-62BA-497C-281F5F5800C2}"/>
                  </a:ext>
                </a:extLst>
              </p:cNvPr>
              <p:cNvSpPr/>
              <p:nvPr/>
            </p:nvSpPr>
            <p:spPr>
              <a:xfrm>
                <a:off x="631075" y="1212938"/>
                <a:ext cx="2002789" cy="1557655"/>
              </a:xfrm>
              <a:custGeom>
                <a:avLst/>
                <a:gdLst/>
                <a:ahLst/>
                <a:cxnLst/>
                <a:rect l="l" t="t" r="r" b="b"/>
                <a:pathLst>
                  <a:path w="2002789" h="1557655">
                    <a:moveTo>
                      <a:pt x="0" y="0"/>
                    </a:moveTo>
                    <a:lnTo>
                      <a:pt x="48161" y="10565"/>
                    </a:lnTo>
                    <a:lnTo>
                      <a:pt x="88295" y="33098"/>
                    </a:lnTo>
                    <a:lnTo>
                      <a:pt x="168563" y="91683"/>
                    </a:lnTo>
                    <a:lnTo>
                      <a:pt x="184617" y="101689"/>
                    </a:lnTo>
                    <a:lnTo>
                      <a:pt x="220737" y="117954"/>
                    </a:lnTo>
                    <a:lnTo>
                      <a:pt x="256858" y="123104"/>
                    </a:lnTo>
                    <a:lnTo>
                      <a:pt x="268898" y="122082"/>
                    </a:lnTo>
                    <a:lnTo>
                      <a:pt x="317060" y="104881"/>
                    </a:lnTo>
                    <a:lnTo>
                      <a:pt x="365221" y="71855"/>
                    </a:lnTo>
                    <a:lnTo>
                      <a:pt x="413382" y="34770"/>
                    </a:lnTo>
                    <a:lnTo>
                      <a:pt x="429435" y="24138"/>
                    </a:lnTo>
                    <a:lnTo>
                      <a:pt x="469569" y="7070"/>
                    </a:lnTo>
                    <a:lnTo>
                      <a:pt x="485623" y="5554"/>
                    </a:lnTo>
                    <a:lnTo>
                      <a:pt x="493650" y="6196"/>
                    </a:lnTo>
                    <a:lnTo>
                      <a:pt x="533784" y="25519"/>
                    </a:lnTo>
                    <a:lnTo>
                      <a:pt x="565891" y="62563"/>
                    </a:lnTo>
                    <a:lnTo>
                      <a:pt x="593985" y="111683"/>
                    </a:lnTo>
                    <a:lnTo>
                      <a:pt x="618066" y="165979"/>
                    </a:lnTo>
                    <a:lnTo>
                      <a:pt x="642146" y="230759"/>
                    </a:lnTo>
                    <a:lnTo>
                      <a:pt x="670240" y="317979"/>
                    </a:lnTo>
                    <a:lnTo>
                      <a:pt x="686294" y="372549"/>
                    </a:lnTo>
                    <a:lnTo>
                      <a:pt x="706361" y="444593"/>
                    </a:lnTo>
                    <a:lnTo>
                      <a:pt x="730442" y="535150"/>
                    </a:lnTo>
                    <a:lnTo>
                      <a:pt x="774589" y="706314"/>
                    </a:lnTo>
                    <a:lnTo>
                      <a:pt x="806696" y="829194"/>
                    </a:lnTo>
                    <a:lnTo>
                      <a:pt x="830777" y="917622"/>
                    </a:lnTo>
                    <a:lnTo>
                      <a:pt x="850844" y="987704"/>
                    </a:lnTo>
                    <a:lnTo>
                      <a:pt x="866898" y="1040928"/>
                    </a:lnTo>
                    <a:lnTo>
                      <a:pt x="882951" y="1091341"/>
                    </a:lnTo>
                    <a:lnTo>
                      <a:pt x="899005" y="1138745"/>
                    </a:lnTo>
                    <a:lnTo>
                      <a:pt x="915059" y="1183006"/>
                    </a:lnTo>
                    <a:lnTo>
                      <a:pt x="931112" y="1224052"/>
                    </a:lnTo>
                    <a:lnTo>
                      <a:pt x="947166" y="1261862"/>
                    </a:lnTo>
                    <a:lnTo>
                      <a:pt x="971247" y="1312589"/>
                    </a:lnTo>
                    <a:lnTo>
                      <a:pt x="995327" y="1356392"/>
                    </a:lnTo>
                    <a:lnTo>
                      <a:pt x="1019408" y="1393715"/>
                    </a:lnTo>
                    <a:lnTo>
                      <a:pt x="1043488" y="1425115"/>
                    </a:lnTo>
                    <a:lnTo>
                      <a:pt x="1079609" y="1462490"/>
                    </a:lnTo>
                    <a:lnTo>
                      <a:pt x="1115730" y="1490145"/>
                    </a:lnTo>
                    <a:lnTo>
                      <a:pt x="1163891" y="1515484"/>
                    </a:lnTo>
                    <a:lnTo>
                      <a:pt x="1216065" y="1532504"/>
                    </a:lnTo>
                    <a:lnTo>
                      <a:pt x="1260213" y="1541388"/>
                    </a:lnTo>
                    <a:lnTo>
                      <a:pt x="1312387" y="1547863"/>
                    </a:lnTo>
                    <a:lnTo>
                      <a:pt x="1384629" y="1552739"/>
                    </a:lnTo>
                    <a:lnTo>
                      <a:pt x="1436803" y="1554660"/>
                    </a:lnTo>
                    <a:lnTo>
                      <a:pt x="1505031" y="1556109"/>
                    </a:lnTo>
                    <a:lnTo>
                      <a:pt x="1601353" y="1557083"/>
                    </a:lnTo>
                    <a:lnTo>
                      <a:pt x="1757877" y="1557566"/>
                    </a:lnTo>
                    <a:lnTo>
                      <a:pt x="2002695" y="1557651"/>
                    </a:lnTo>
                  </a:path>
                </a:pathLst>
              </a:custGeom>
              <a:ln w="8499">
                <a:solidFill>
                  <a:srgbClr val="00007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1">
                <a:extLst>
                  <a:ext uri="{FF2B5EF4-FFF2-40B4-BE49-F238E27FC236}">
                    <a16:creationId xmlns:a16="http://schemas.microsoft.com/office/drawing/2014/main" id="{FF53A83D-38BB-8410-6F48-1E0138D1B2EE}"/>
                  </a:ext>
                </a:extLst>
              </p:cNvPr>
              <p:cNvSpPr/>
              <p:nvPr/>
            </p:nvSpPr>
            <p:spPr>
              <a:xfrm>
                <a:off x="1270092" y="1931351"/>
                <a:ext cx="60325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49530">
                    <a:moveTo>
                      <a:pt x="27480" y="0"/>
                    </a:moveTo>
                    <a:lnTo>
                      <a:pt x="26287" y="443"/>
                    </a:lnTo>
                    <a:lnTo>
                      <a:pt x="26270" y="1014"/>
                    </a:lnTo>
                    <a:lnTo>
                      <a:pt x="26754" y="2316"/>
                    </a:lnTo>
                    <a:lnTo>
                      <a:pt x="27083" y="2300"/>
                    </a:lnTo>
                    <a:lnTo>
                      <a:pt x="27872" y="2571"/>
                    </a:lnTo>
                    <a:lnTo>
                      <a:pt x="37899" y="4717"/>
                    </a:lnTo>
                    <a:lnTo>
                      <a:pt x="42840" y="18001"/>
                    </a:lnTo>
                    <a:lnTo>
                      <a:pt x="36275" y="18429"/>
                    </a:lnTo>
                    <a:lnTo>
                      <a:pt x="28332" y="18666"/>
                    </a:lnTo>
                    <a:lnTo>
                      <a:pt x="18118" y="18474"/>
                    </a:lnTo>
                    <a:lnTo>
                      <a:pt x="4742" y="17615"/>
                    </a:lnTo>
                    <a:lnTo>
                      <a:pt x="2867" y="17412"/>
                    </a:lnTo>
                    <a:lnTo>
                      <a:pt x="0" y="18479"/>
                    </a:lnTo>
                    <a:lnTo>
                      <a:pt x="167" y="20446"/>
                    </a:lnTo>
                    <a:lnTo>
                      <a:pt x="1568" y="24212"/>
                    </a:lnTo>
                    <a:lnTo>
                      <a:pt x="9033" y="23694"/>
                    </a:lnTo>
                    <a:lnTo>
                      <a:pt x="14658" y="23402"/>
                    </a:lnTo>
                    <a:lnTo>
                      <a:pt x="14860" y="23327"/>
                    </a:lnTo>
                    <a:lnTo>
                      <a:pt x="43693" y="20295"/>
                    </a:lnTo>
                    <a:lnTo>
                      <a:pt x="47861" y="31502"/>
                    </a:lnTo>
                    <a:lnTo>
                      <a:pt x="39527" y="32536"/>
                    </a:lnTo>
                    <a:lnTo>
                      <a:pt x="32377" y="33629"/>
                    </a:lnTo>
                    <a:lnTo>
                      <a:pt x="26010" y="35002"/>
                    </a:lnTo>
                    <a:lnTo>
                      <a:pt x="20024" y="36880"/>
                    </a:lnTo>
                    <a:lnTo>
                      <a:pt x="7950" y="41371"/>
                    </a:lnTo>
                    <a:lnTo>
                      <a:pt x="10239" y="47525"/>
                    </a:lnTo>
                    <a:lnTo>
                      <a:pt x="12777" y="48610"/>
                    </a:lnTo>
                    <a:lnTo>
                      <a:pt x="15149" y="47728"/>
                    </a:lnTo>
                    <a:lnTo>
                      <a:pt x="16377" y="46477"/>
                    </a:lnTo>
                    <a:lnTo>
                      <a:pt x="22206" y="41274"/>
                    </a:lnTo>
                    <a:lnTo>
                      <a:pt x="39039" y="35013"/>
                    </a:lnTo>
                    <a:lnTo>
                      <a:pt x="48709" y="33780"/>
                    </a:lnTo>
                    <a:lnTo>
                      <a:pt x="54538" y="49451"/>
                    </a:lnTo>
                    <a:lnTo>
                      <a:pt x="59901" y="47456"/>
                    </a:lnTo>
                    <a:lnTo>
                      <a:pt x="44294" y="5497"/>
                    </a:lnTo>
                    <a:lnTo>
                      <a:pt x="37732" y="2750"/>
                    </a:lnTo>
                    <a:lnTo>
                      <a:pt x="33901" y="1228"/>
                    </a:lnTo>
                    <a:lnTo>
                      <a:pt x="27480" y="0"/>
                    </a:lnTo>
                    <a:close/>
                  </a:path>
                </a:pathLst>
              </a:custGeom>
              <a:solidFill>
                <a:srgbClr val="8A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2">
                <a:extLst>
                  <a:ext uri="{FF2B5EF4-FFF2-40B4-BE49-F238E27FC236}">
                    <a16:creationId xmlns:a16="http://schemas.microsoft.com/office/drawing/2014/main" id="{A82BAF76-1643-AEC7-94C1-A1D2A772EA5F}"/>
                  </a:ext>
                </a:extLst>
              </p:cNvPr>
              <p:cNvSpPr/>
              <p:nvPr/>
            </p:nvSpPr>
            <p:spPr>
              <a:xfrm>
                <a:off x="1270092" y="1931351"/>
                <a:ext cx="60325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49530">
                    <a:moveTo>
                      <a:pt x="27480" y="0"/>
                    </a:moveTo>
                    <a:lnTo>
                      <a:pt x="26287" y="443"/>
                    </a:lnTo>
                    <a:lnTo>
                      <a:pt x="26270" y="1014"/>
                    </a:lnTo>
                    <a:lnTo>
                      <a:pt x="26754" y="2316"/>
                    </a:lnTo>
                    <a:lnTo>
                      <a:pt x="27083" y="2300"/>
                    </a:lnTo>
                    <a:lnTo>
                      <a:pt x="27872" y="2571"/>
                    </a:lnTo>
                    <a:lnTo>
                      <a:pt x="37899" y="4717"/>
                    </a:lnTo>
                    <a:lnTo>
                      <a:pt x="42840" y="18001"/>
                    </a:lnTo>
                    <a:lnTo>
                      <a:pt x="36275" y="18429"/>
                    </a:lnTo>
                    <a:lnTo>
                      <a:pt x="28332" y="18666"/>
                    </a:lnTo>
                    <a:lnTo>
                      <a:pt x="18118" y="18474"/>
                    </a:lnTo>
                    <a:lnTo>
                      <a:pt x="4742" y="17615"/>
                    </a:lnTo>
                    <a:lnTo>
                      <a:pt x="2867" y="17412"/>
                    </a:lnTo>
                    <a:lnTo>
                      <a:pt x="0" y="18479"/>
                    </a:lnTo>
                    <a:lnTo>
                      <a:pt x="167" y="20446"/>
                    </a:lnTo>
                    <a:lnTo>
                      <a:pt x="1568" y="24212"/>
                    </a:lnTo>
                    <a:lnTo>
                      <a:pt x="9033" y="23694"/>
                    </a:lnTo>
                    <a:lnTo>
                      <a:pt x="14658" y="23402"/>
                    </a:lnTo>
                    <a:lnTo>
                      <a:pt x="14860" y="23327"/>
                    </a:lnTo>
                    <a:lnTo>
                      <a:pt x="43693" y="20295"/>
                    </a:lnTo>
                    <a:lnTo>
                      <a:pt x="47861" y="31502"/>
                    </a:lnTo>
                    <a:lnTo>
                      <a:pt x="39527" y="32536"/>
                    </a:lnTo>
                    <a:lnTo>
                      <a:pt x="32377" y="33629"/>
                    </a:lnTo>
                    <a:lnTo>
                      <a:pt x="26010" y="35002"/>
                    </a:lnTo>
                    <a:lnTo>
                      <a:pt x="20024" y="36880"/>
                    </a:lnTo>
                    <a:lnTo>
                      <a:pt x="7950" y="41371"/>
                    </a:lnTo>
                    <a:lnTo>
                      <a:pt x="10239" y="47525"/>
                    </a:lnTo>
                    <a:lnTo>
                      <a:pt x="12777" y="48610"/>
                    </a:lnTo>
                    <a:lnTo>
                      <a:pt x="15149" y="47728"/>
                    </a:lnTo>
                    <a:lnTo>
                      <a:pt x="16377" y="46477"/>
                    </a:lnTo>
                    <a:lnTo>
                      <a:pt x="22206" y="41274"/>
                    </a:lnTo>
                    <a:lnTo>
                      <a:pt x="39039" y="35013"/>
                    </a:lnTo>
                    <a:lnTo>
                      <a:pt x="48709" y="33780"/>
                    </a:lnTo>
                    <a:lnTo>
                      <a:pt x="54538" y="49451"/>
                    </a:lnTo>
                    <a:lnTo>
                      <a:pt x="59901" y="47456"/>
                    </a:lnTo>
                    <a:lnTo>
                      <a:pt x="44294" y="5497"/>
                    </a:lnTo>
                    <a:lnTo>
                      <a:pt x="37732" y="2750"/>
                    </a:lnTo>
                    <a:lnTo>
                      <a:pt x="33901" y="1228"/>
                    </a:lnTo>
                    <a:lnTo>
                      <a:pt x="27480" y="0"/>
                    </a:lnTo>
                    <a:close/>
                  </a:path>
                </a:pathLst>
              </a:custGeom>
              <a:solidFill>
                <a:srgbClr val="8A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object 43">
                <a:extLst>
                  <a:ext uri="{FF2B5EF4-FFF2-40B4-BE49-F238E27FC236}">
                    <a16:creationId xmlns:a16="http://schemas.microsoft.com/office/drawing/2014/main" id="{27EF5FBB-5CB6-6A1E-41FB-A5560B807AB2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30278" y="2731459"/>
                <a:ext cx="73436" cy="66692"/>
              </a:xfrm>
              <a:prstGeom prst="rect">
                <a:avLst/>
              </a:prstGeom>
            </p:spPr>
          </p:pic>
        </p:grpSp>
        <p:sp>
          <p:nvSpPr>
            <p:cNvPr id="20" name="object 44">
              <a:extLst>
                <a:ext uri="{FF2B5EF4-FFF2-40B4-BE49-F238E27FC236}">
                  <a16:creationId xmlns:a16="http://schemas.microsoft.com/office/drawing/2014/main" id="{784B6212-ECA4-087D-DE5D-E6097C51DE8C}"/>
                </a:ext>
              </a:extLst>
            </p:cNvPr>
            <p:cNvSpPr txBox="1"/>
            <p:nvPr/>
          </p:nvSpPr>
          <p:spPr>
            <a:xfrm>
              <a:off x="676176" y="3868044"/>
              <a:ext cx="436245" cy="316736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lang="it-IT" sz="1150" b="1" spc="-20">
                  <a:latin typeface="Times New Roman"/>
                  <a:cs typeface="Times New Roman"/>
                </a:rPr>
                <a:t>46</a:t>
              </a:r>
              <a:r>
                <a:rPr lang="it-IT" sz="2475" b="1" spc="-30" baseline="-20202">
                  <a:latin typeface="Times New Roman"/>
                  <a:cs typeface="Times New Roman"/>
                </a:rPr>
                <a:t>Ar</a:t>
              </a:r>
              <a:endParaRPr lang="it-IT" sz="800">
                <a:latin typeface="Times New Roman"/>
                <a:cs typeface="Times New Roman"/>
              </a:endParaRPr>
            </a:p>
          </p:txBody>
        </p:sp>
        <p:sp>
          <p:nvSpPr>
            <p:cNvPr id="21" name="object 45">
              <a:extLst>
                <a:ext uri="{FF2B5EF4-FFF2-40B4-BE49-F238E27FC236}">
                  <a16:creationId xmlns:a16="http://schemas.microsoft.com/office/drawing/2014/main" id="{F369DC2E-598A-E0CD-88E3-F0E4237091BD}"/>
                </a:ext>
              </a:extLst>
            </p:cNvPr>
            <p:cNvSpPr txBox="1"/>
            <p:nvPr/>
          </p:nvSpPr>
          <p:spPr>
            <a:xfrm>
              <a:off x="279695" y="4247018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00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22" name="object 46">
              <a:extLst>
                <a:ext uri="{FF2B5EF4-FFF2-40B4-BE49-F238E27FC236}">
                  <a16:creationId xmlns:a16="http://schemas.microsoft.com/office/drawing/2014/main" id="{061E96E5-6869-24E3-9E88-445ADDBA1477}"/>
                </a:ext>
              </a:extLst>
            </p:cNvPr>
            <p:cNvSpPr txBox="1"/>
            <p:nvPr/>
          </p:nvSpPr>
          <p:spPr>
            <a:xfrm>
              <a:off x="279695" y="3903779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02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23" name="object 47">
              <a:extLst>
                <a:ext uri="{FF2B5EF4-FFF2-40B4-BE49-F238E27FC236}">
                  <a16:creationId xmlns:a16="http://schemas.microsoft.com/office/drawing/2014/main" id="{119FAFA2-D4F8-F667-9596-5B00BCE81FD9}"/>
                </a:ext>
              </a:extLst>
            </p:cNvPr>
            <p:cNvSpPr txBox="1"/>
            <p:nvPr/>
          </p:nvSpPr>
          <p:spPr>
            <a:xfrm>
              <a:off x="279695" y="3560540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04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24" name="object 48">
              <a:extLst>
                <a:ext uri="{FF2B5EF4-FFF2-40B4-BE49-F238E27FC236}">
                  <a16:creationId xmlns:a16="http://schemas.microsoft.com/office/drawing/2014/main" id="{DE3D6003-678A-392D-6EE9-A28901150B90}"/>
                </a:ext>
              </a:extLst>
            </p:cNvPr>
            <p:cNvSpPr txBox="1"/>
            <p:nvPr/>
          </p:nvSpPr>
          <p:spPr>
            <a:xfrm>
              <a:off x="279695" y="3217300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06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25" name="object 49">
              <a:extLst>
                <a:ext uri="{FF2B5EF4-FFF2-40B4-BE49-F238E27FC236}">
                  <a16:creationId xmlns:a16="http://schemas.microsoft.com/office/drawing/2014/main" id="{112C2DF4-D010-FB80-8740-ED93342D6136}"/>
                </a:ext>
              </a:extLst>
            </p:cNvPr>
            <p:cNvSpPr txBox="1"/>
            <p:nvPr/>
          </p:nvSpPr>
          <p:spPr>
            <a:xfrm>
              <a:off x="279695" y="2874061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08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26" name="object 50">
              <a:extLst>
                <a:ext uri="{FF2B5EF4-FFF2-40B4-BE49-F238E27FC236}">
                  <a16:creationId xmlns:a16="http://schemas.microsoft.com/office/drawing/2014/main" id="{DAD7EC81-FDA6-3FA5-15BB-2D0CB7FD610E}"/>
                </a:ext>
              </a:extLst>
            </p:cNvPr>
            <p:cNvSpPr txBox="1"/>
            <p:nvPr/>
          </p:nvSpPr>
          <p:spPr>
            <a:xfrm>
              <a:off x="123037" y="3311933"/>
              <a:ext cx="123111" cy="476250"/>
            </a:xfrm>
            <a:prstGeom prst="rect">
              <a:avLst/>
            </a:prstGeom>
          </p:spPr>
          <p:txBody>
            <a:bodyPr vert="vert270" wrap="square" lIns="0" tIns="298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235"/>
                </a:spcBef>
              </a:pPr>
              <a:r>
                <a:rPr sz="800" spc="-10">
                  <a:latin typeface="Times New Roman"/>
                  <a:cs typeface="Times New Roman"/>
                </a:rPr>
                <a:t>Amplitude</a:t>
              </a:r>
              <a:endParaRPr sz="800">
                <a:latin typeface="Times New Roman"/>
                <a:cs typeface="Times New Roman"/>
              </a:endParaRPr>
            </a:p>
          </p:txBody>
        </p:sp>
        <p:pic>
          <p:nvPicPr>
            <p:cNvPr id="27" name="object 51">
              <a:extLst>
                <a:ext uri="{FF2B5EF4-FFF2-40B4-BE49-F238E27FC236}">
                  <a16:creationId xmlns:a16="http://schemas.microsoft.com/office/drawing/2014/main" id="{1B1AD189-B141-67B9-FA4A-036175C6B0D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2212" y="2800362"/>
              <a:ext cx="749619" cy="749620"/>
            </a:xfrm>
            <a:prstGeom prst="rect">
              <a:avLst/>
            </a:prstGeom>
          </p:spPr>
        </p:pic>
        <p:sp>
          <p:nvSpPr>
            <p:cNvPr id="28" name="object 52">
              <a:extLst>
                <a:ext uri="{FF2B5EF4-FFF2-40B4-BE49-F238E27FC236}">
                  <a16:creationId xmlns:a16="http://schemas.microsoft.com/office/drawing/2014/main" id="{F87FDA8E-F839-A755-97FE-F19BE7BD1950}"/>
                </a:ext>
              </a:extLst>
            </p:cNvPr>
            <p:cNvSpPr txBox="1"/>
            <p:nvPr/>
          </p:nvSpPr>
          <p:spPr>
            <a:xfrm>
              <a:off x="2534644" y="3075797"/>
              <a:ext cx="8699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i="1" spc="-20">
                  <a:solidFill>
                    <a:srgbClr val="00007F"/>
                  </a:solidFill>
                  <a:latin typeface="Arial"/>
                  <a:cs typeface="Arial"/>
                </a:rPr>
                <a:t>ν</a:t>
              </a:r>
              <a:endParaRPr sz="1000">
                <a:latin typeface="Arial"/>
                <a:cs typeface="Arial"/>
              </a:endParaRPr>
            </a:p>
          </p:txBody>
        </p:sp>
        <p:pic>
          <p:nvPicPr>
            <p:cNvPr id="29" name="object 53">
              <a:extLst>
                <a:ext uri="{FF2B5EF4-FFF2-40B4-BE49-F238E27FC236}">
                  <a16:creationId xmlns:a16="http://schemas.microsoft.com/office/drawing/2014/main" id="{71C4E270-8E9D-684F-0701-F26A23320D6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2212" y="3528565"/>
              <a:ext cx="749619" cy="749620"/>
            </a:xfrm>
            <a:prstGeom prst="rect">
              <a:avLst/>
            </a:prstGeom>
          </p:spPr>
        </p:pic>
        <p:sp>
          <p:nvSpPr>
            <p:cNvPr id="30" name="object 54">
              <a:extLst>
                <a:ext uri="{FF2B5EF4-FFF2-40B4-BE49-F238E27FC236}">
                  <a16:creationId xmlns:a16="http://schemas.microsoft.com/office/drawing/2014/main" id="{C1357898-D7A8-4A9C-9DFE-22EF7C1F0563}"/>
                </a:ext>
              </a:extLst>
            </p:cNvPr>
            <p:cNvSpPr txBox="1"/>
            <p:nvPr/>
          </p:nvSpPr>
          <p:spPr>
            <a:xfrm>
              <a:off x="2530094" y="3803999"/>
              <a:ext cx="9588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i="1" spc="-114">
                  <a:solidFill>
                    <a:srgbClr val="8A0000"/>
                  </a:solidFill>
                  <a:latin typeface="Arial"/>
                  <a:cs typeface="Arial"/>
                </a:rPr>
                <a:t>π</a:t>
              </a:r>
              <a:endParaRPr sz="1000">
                <a:latin typeface="Arial"/>
                <a:cs typeface="Arial"/>
              </a:endParaRPr>
            </a:p>
          </p:txBody>
        </p:sp>
      </p:grpSp>
      <p:pic>
        <p:nvPicPr>
          <p:cNvPr id="59" name="Immagine 58" descr="Immagine che contiene testo, schermata, diagramma, design&#10;&#10;Descrizione generata automaticamente">
            <a:extLst>
              <a:ext uri="{FF2B5EF4-FFF2-40B4-BE49-F238E27FC236}">
                <a16:creationId xmlns:a16="http://schemas.microsoft.com/office/drawing/2014/main" id="{F969F396-8D88-6A61-655C-1F6381FD06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51"/>
          <a:stretch/>
        </p:blipFill>
        <p:spPr>
          <a:xfrm>
            <a:off x="6624084" y="1343269"/>
            <a:ext cx="5367097" cy="2809300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2A348737-BEA3-974F-76A8-A76126EDCC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779"/>
          <a:stretch/>
        </p:blipFill>
        <p:spPr>
          <a:xfrm>
            <a:off x="69679" y="3301994"/>
            <a:ext cx="2686106" cy="2288221"/>
          </a:xfrm>
          <a:prstGeom prst="rect">
            <a:avLst/>
          </a:prstGeom>
        </p:spPr>
      </p:pic>
      <p:pic>
        <p:nvPicPr>
          <p:cNvPr id="61" name="Immagine 60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1CF95B40-055A-FBEF-7595-7DA84DA05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3282" y="3283948"/>
            <a:ext cx="3786215" cy="2809300"/>
          </a:xfrm>
          <a:prstGeom prst="rect">
            <a:avLst/>
          </a:prstGeom>
        </p:spPr>
      </p:pic>
      <p:sp>
        <p:nvSpPr>
          <p:cNvPr id="2" name="Google Shape;385;g2c9e7058585_28_1">
            <a:extLst>
              <a:ext uri="{FF2B5EF4-FFF2-40B4-BE49-F238E27FC236}">
                <a16:creationId xmlns:a16="http://schemas.microsoft.com/office/drawing/2014/main" id="{44AA516A-F8D0-1318-F4AF-AA82104C3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2188" y="4319384"/>
            <a:ext cx="2145622" cy="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square"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Clr>
                <a:srgbClr val="000000"/>
              </a:buClr>
              <a:buSzPts val="700"/>
            </a:pPr>
            <a:r>
              <a:rPr lang="en-US" altLang="it-IT" sz="1400" i="1">
                <a:cs typeface="Arial" panose="020B0604020202020204" pitchFamily="34" charset="0"/>
                <a:sym typeface="Open Sans" panose="020B0606030504020204" pitchFamily="34" charset="0"/>
              </a:rPr>
              <a:t>D. Brugnara PhD thesis</a:t>
            </a:r>
            <a:endParaRPr lang="it-IT" altLang="it-IT" sz="1400" i="1">
              <a:cs typeface="Arial" panose="020B0604020202020204" pitchFamily="34" charset="0"/>
              <a:sym typeface="Open Sans" panose="020B0606030504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A542A5-408B-C72B-2488-B320B4832B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77" y="5286548"/>
            <a:ext cx="1941916" cy="161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26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31FC2-4013-B722-2B29-E576331C1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con angoli arrotondati 38">
            <a:extLst>
              <a:ext uri="{FF2B5EF4-FFF2-40B4-BE49-F238E27FC236}">
                <a16:creationId xmlns:a16="http://schemas.microsoft.com/office/drawing/2014/main" id="{097EE917-020B-65A8-A7CE-E23685B08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94" y="1067753"/>
            <a:ext cx="2955232" cy="237528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3E3E5C"/>
              </a:solidFill>
            </a:endParaRPr>
          </a:p>
        </p:txBody>
      </p:sp>
      <p:sp>
        <p:nvSpPr>
          <p:cNvPr id="3074" name="Rettangolo con angoli arrotondati 40">
            <a:extLst>
              <a:ext uri="{FF2B5EF4-FFF2-40B4-BE49-F238E27FC236}">
                <a16:creationId xmlns:a16="http://schemas.microsoft.com/office/drawing/2014/main" id="{FC5814D9-58EA-7F14-EB26-BBDD2343C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284" y="4286226"/>
            <a:ext cx="4687887" cy="257913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3E3E5C"/>
              </a:solidFill>
            </a:endParaRPr>
          </a:p>
        </p:txBody>
      </p:sp>
      <p:sp>
        <p:nvSpPr>
          <p:cNvPr id="3075" name="Rettangolo con angoli arrotondati 39">
            <a:extLst>
              <a:ext uri="{FF2B5EF4-FFF2-40B4-BE49-F238E27FC236}">
                <a16:creationId xmlns:a16="http://schemas.microsoft.com/office/drawing/2014/main" id="{C333B52E-A115-443B-8F4F-828BA1D22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384" y="838732"/>
            <a:ext cx="4672012" cy="335121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3E3E5C"/>
              </a:solidFill>
            </a:endParaRPr>
          </a:p>
        </p:txBody>
      </p:sp>
      <p:sp>
        <p:nvSpPr>
          <p:cNvPr id="3076" name="Rettangolo con angoli arrotondati 38">
            <a:extLst>
              <a:ext uri="{FF2B5EF4-FFF2-40B4-BE49-F238E27FC236}">
                <a16:creationId xmlns:a16="http://schemas.microsoft.com/office/drawing/2014/main" id="{2914833A-5F1C-EBD7-9ABA-5299FB758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9152" y="3567087"/>
            <a:ext cx="2727426" cy="10033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3E3E5C"/>
              </a:solidFill>
            </a:endParaRPr>
          </a:p>
        </p:txBody>
      </p:sp>
      <p:sp>
        <p:nvSpPr>
          <p:cNvPr id="3078" name="Ovale 4">
            <a:extLst>
              <a:ext uri="{FF2B5EF4-FFF2-40B4-BE49-F238E27FC236}">
                <a16:creationId xmlns:a16="http://schemas.microsoft.com/office/drawing/2014/main" id="{9A75736B-965D-CDE6-5E26-177499FFE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2005" y="3709168"/>
            <a:ext cx="720725" cy="7191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3E3E5C"/>
              </a:solidFill>
            </a:endParaRPr>
          </a:p>
        </p:txBody>
      </p:sp>
      <p:sp>
        <p:nvSpPr>
          <p:cNvPr id="3079" name="Ovale 6">
            <a:extLst>
              <a:ext uri="{FF2B5EF4-FFF2-40B4-BE49-F238E27FC236}">
                <a16:creationId xmlns:a16="http://schemas.microsoft.com/office/drawing/2014/main" id="{EB106427-D685-8395-3893-7E3BDAF19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471" y="3808387"/>
            <a:ext cx="555625" cy="523875"/>
          </a:xfrm>
          <a:prstGeom prst="ellipse">
            <a:avLst/>
          </a:prstGeom>
          <a:solidFill>
            <a:srgbClr val="99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3E3E5C"/>
              </a:solidFill>
            </a:endParaRPr>
          </a:p>
        </p:txBody>
      </p:sp>
      <p:cxnSp>
        <p:nvCxnSpPr>
          <p:cNvPr id="3080" name="Connettore 2 10">
            <a:extLst>
              <a:ext uri="{FF2B5EF4-FFF2-40B4-BE49-F238E27FC236}">
                <a16:creationId xmlns:a16="http://schemas.microsoft.com/office/drawing/2014/main" id="{9EC5DAC3-3A07-3CDF-8147-400D24562EE9}"/>
              </a:ext>
            </a:extLst>
          </p:cNvPr>
          <p:cNvCxnSpPr>
            <a:cxnSpLocks/>
          </p:cNvCxnSpPr>
          <p:nvPr/>
        </p:nvCxnSpPr>
        <p:spPr bwMode="auto">
          <a:xfrm flipV="1">
            <a:off x="3209091" y="4083864"/>
            <a:ext cx="491417" cy="79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1" name="Connettore 2 14">
            <a:extLst>
              <a:ext uri="{FF2B5EF4-FFF2-40B4-BE49-F238E27FC236}">
                <a16:creationId xmlns:a16="http://schemas.microsoft.com/office/drawing/2014/main" id="{3C593028-2949-20B7-90D9-017F30DAC6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51608" y="4073499"/>
            <a:ext cx="360362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2" name="Connettore 2 17">
            <a:extLst>
              <a:ext uri="{FF2B5EF4-FFF2-40B4-BE49-F238E27FC236}">
                <a16:creationId xmlns:a16="http://schemas.microsoft.com/office/drawing/2014/main" id="{CD048F37-53E6-99A1-C285-AB8DF5E30E5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21495" y="4137000"/>
            <a:ext cx="431800" cy="4333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3" name="Ovale 18">
            <a:extLst>
              <a:ext uri="{FF2B5EF4-FFF2-40B4-BE49-F238E27FC236}">
                <a16:creationId xmlns:a16="http://schemas.microsoft.com/office/drawing/2014/main" id="{0A184FB3-67FB-7DA4-A467-E0513FBEE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5670" y="4445121"/>
            <a:ext cx="720725" cy="719138"/>
          </a:xfrm>
          <a:prstGeom prst="ellipse">
            <a:avLst/>
          </a:prstGeom>
          <a:solidFill>
            <a:srgbClr val="FF99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3E3E5C"/>
              </a:solidFill>
            </a:endParaRPr>
          </a:p>
        </p:txBody>
      </p:sp>
      <p:cxnSp>
        <p:nvCxnSpPr>
          <p:cNvPr id="3084" name="Connettore 2 20">
            <a:extLst>
              <a:ext uri="{FF2B5EF4-FFF2-40B4-BE49-F238E27FC236}">
                <a16:creationId xmlns:a16="http://schemas.microsoft.com/office/drawing/2014/main" id="{DD430B53-09D3-AA25-A614-1E73B83ED68B}"/>
              </a:ext>
            </a:extLst>
          </p:cNvPr>
          <p:cNvCxnSpPr>
            <a:cxnSpLocks/>
          </p:cNvCxnSpPr>
          <p:nvPr/>
        </p:nvCxnSpPr>
        <p:spPr bwMode="auto">
          <a:xfrm flipV="1">
            <a:off x="4794508" y="3646462"/>
            <a:ext cx="341312" cy="3603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7" name="Rettangolo con angoli arrotondati 22">
            <a:extLst>
              <a:ext uri="{FF2B5EF4-FFF2-40B4-BE49-F238E27FC236}">
                <a16:creationId xmlns:a16="http://schemas.microsoft.com/office/drawing/2014/main" id="{15CFCBFB-2FC0-0820-849C-34CCF62D7BF4}"/>
              </a:ext>
            </a:extLst>
          </p:cNvPr>
          <p:cNvSpPr>
            <a:spLocks noChangeArrowheads="1"/>
          </p:cNvSpPr>
          <p:nvPr/>
        </p:nvSpPr>
        <p:spPr bwMode="auto">
          <a:xfrm rot="2520586">
            <a:off x="5726828" y="5208960"/>
            <a:ext cx="1039812" cy="542925"/>
          </a:xfrm>
          <a:prstGeom prst="roundRect">
            <a:avLst>
              <a:gd name="adj" fmla="val 16667"/>
            </a:avLst>
          </a:prstGeom>
          <a:solidFill>
            <a:schemeClr val="bg2">
              <a:lumMod val="9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3E3E5C"/>
              </a:solidFill>
            </a:endParaRPr>
          </a:p>
        </p:txBody>
      </p:sp>
      <p:cxnSp>
        <p:nvCxnSpPr>
          <p:cNvPr id="3086" name="Connettore 2 30">
            <a:extLst>
              <a:ext uri="{FF2B5EF4-FFF2-40B4-BE49-F238E27FC236}">
                <a16:creationId xmlns:a16="http://schemas.microsoft.com/office/drawing/2014/main" id="{669CDB66-C2CC-E8A6-9409-54B2AA29E90E}"/>
              </a:ext>
            </a:extLst>
          </p:cNvPr>
          <p:cNvCxnSpPr>
            <a:cxnSpLocks/>
          </p:cNvCxnSpPr>
          <p:nvPr/>
        </p:nvCxnSpPr>
        <p:spPr bwMode="auto">
          <a:xfrm flipV="1">
            <a:off x="5743573" y="2272493"/>
            <a:ext cx="636718" cy="70987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4" name="Rettangolo con angoli arrotondati 34">
            <a:extLst>
              <a:ext uri="{FF2B5EF4-FFF2-40B4-BE49-F238E27FC236}">
                <a16:creationId xmlns:a16="http://schemas.microsoft.com/office/drawing/2014/main" id="{EB563298-E3AC-395C-60B3-3C7B36508D58}"/>
              </a:ext>
            </a:extLst>
          </p:cNvPr>
          <p:cNvSpPr>
            <a:spLocks noChangeArrowheads="1"/>
          </p:cNvSpPr>
          <p:nvPr/>
        </p:nvSpPr>
        <p:spPr bwMode="auto">
          <a:xfrm rot="2530619">
            <a:off x="6471258" y="1485955"/>
            <a:ext cx="485063" cy="860667"/>
          </a:xfrm>
          <a:prstGeom prst="roundRect">
            <a:avLst>
              <a:gd name="adj" fmla="val 16667"/>
            </a:avLst>
          </a:prstGeom>
          <a:solidFill>
            <a:schemeClr val="bg2">
              <a:lumMod val="95000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it-IT" altLang="it-IT">
              <a:solidFill>
                <a:srgbClr val="3E3E5C"/>
              </a:solidFill>
            </a:endParaRPr>
          </a:p>
        </p:txBody>
      </p:sp>
      <p:sp>
        <p:nvSpPr>
          <p:cNvPr id="3088" name="CasellaDiTesto 35">
            <a:extLst>
              <a:ext uri="{FF2B5EF4-FFF2-40B4-BE49-F238E27FC236}">
                <a16:creationId xmlns:a16="http://schemas.microsoft.com/office/drawing/2014/main" id="{1BAD7AC2-D92B-4EFA-0051-2F2DBC313330}"/>
              </a:ext>
            </a:extLst>
          </p:cNvPr>
          <p:cNvSpPr txBox="1">
            <a:spLocks noChangeArrowheads="1"/>
          </p:cNvSpPr>
          <p:nvPr/>
        </p:nvSpPr>
        <p:spPr bwMode="auto">
          <a:xfrm rot="2479270">
            <a:off x="5721343" y="5350828"/>
            <a:ext cx="10795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3E3E5C"/>
                </a:solidFill>
              </a:rPr>
              <a:t>PRISMA</a:t>
            </a:r>
          </a:p>
        </p:txBody>
      </p:sp>
      <p:sp>
        <p:nvSpPr>
          <p:cNvPr id="3089" name="CasellaDiTesto 36">
            <a:extLst>
              <a:ext uri="{FF2B5EF4-FFF2-40B4-BE49-F238E27FC236}">
                <a16:creationId xmlns:a16="http://schemas.microsoft.com/office/drawing/2014/main" id="{A674BA73-8F96-2FC2-D1CB-7F8209AE7F9A}"/>
              </a:ext>
            </a:extLst>
          </p:cNvPr>
          <p:cNvSpPr txBox="1">
            <a:spLocks noChangeArrowheads="1"/>
          </p:cNvSpPr>
          <p:nvPr/>
        </p:nvSpPr>
        <p:spPr bwMode="auto">
          <a:xfrm rot="18685599">
            <a:off x="6242833" y="1717882"/>
            <a:ext cx="9001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rgbClr val="3E3E5C"/>
                </a:solidFill>
              </a:rPr>
              <a:t>2</a:t>
            </a:r>
            <a:r>
              <a:rPr lang="it-IT" altLang="it-IT" sz="1600" baseline="30000">
                <a:solidFill>
                  <a:srgbClr val="3E3E5C"/>
                </a:solidFill>
              </a:rPr>
              <a:t>nd</a:t>
            </a:r>
            <a:r>
              <a:rPr lang="it-IT" altLang="it-IT" sz="1600">
                <a:solidFill>
                  <a:srgbClr val="3E3E5C"/>
                </a:solidFill>
              </a:rPr>
              <a:t> arm</a:t>
            </a:r>
          </a:p>
        </p:txBody>
      </p:sp>
      <p:sp>
        <p:nvSpPr>
          <p:cNvPr id="3090" name="CasellaDiTesto 37">
            <a:extLst>
              <a:ext uri="{FF2B5EF4-FFF2-40B4-BE49-F238E27FC236}">
                <a16:creationId xmlns:a16="http://schemas.microsoft.com/office/drawing/2014/main" id="{D9E0B75A-5D30-005C-6C28-4BB736232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764" y="3898920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baseline="30000">
                <a:solidFill>
                  <a:srgbClr val="3E3E5C"/>
                </a:solidFill>
              </a:rPr>
              <a:t>238</a:t>
            </a:r>
            <a:r>
              <a:rPr lang="it-IT" altLang="it-IT" sz="1800" b="1">
                <a:solidFill>
                  <a:srgbClr val="3E3E5C"/>
                </a:solidFill>
              </a:rPr>
              <a:t>U</a:t>
            </a:r>
            <a:endParaRPr lang="it-IT" altLang="it-IT" sz="1800" b="1" baseline="30000">
              <a:solidFill>
                <a:srgbClr val="3E3E5C"/>
              </a:solidFill>
            </a:endParaRPr>
          </a:p>
        </p:txBody>
      </p:sp>
      <p:sp>
        <p:nvSpPr>
          <p:cNvPr id="3091" name="CasellaDiTesto 38">
            <a:extLst>
              <a:ext uri="{FF2B5EF4-FFF2-40B4-BE49-F238E27FC236}">
                <a16:creationId xmlns:a16="http://schemas.microsoft.com/office/drawing/2014/main" id="{45ED7A03-F653-585C-EC2E-74892844D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3271" y="3884586"/>
            <a:ext cx="792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 baseline="30000">
                <a:solidFill>
                  <a:srgbClr val="3E3E5C"/>
                </a:solidFill>
              </a:rPr>
              <a:t>124</a:t>
            </a:r>
            <a:r>
              <a:rPr lang="it-IT" altLang="it-IT" sz="1800" b="1">
                <a:solidFill>
                  <a:srgbClr val="3E3E5C"/>
                </a:solidFill>
              </a:rPr>
              <a:t>Sn</a:t>
            </a:r>
            <a:endParaRPr lang="it-IT" altLang="it-IT" sz="1800" b="1" baseline="30000">
              <a:solidFill>
                <a:srgbClr val="3E3E5C"/>
              </a:solidFill>
            </a:endParaRPr>
          </a:p>
        </p:txBody>
      </p:sp>
      <p:sp>
        <p:nvSpPr>
          <p:cNvPr id="3092" name="CasellaDiTesto 40">
            <a:extLst>
              <a:ext uri="{FF2B5EF4-FFF2-40B4-BE49-F238E27FC236}">
                <a16:creationId xmlns:a16="http://schemas.microsoft.com/office/drawing/2014/main" id="{A35D590C-27C0-A278-9986-50D961658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662" y="4614725"/>
            <a:ext cx="860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3E3E5C"/>
                </a:solidFill>
              </a:rPr>
              <a:t>U-like</a:t>
            </a:r>
            <a:endParaRPr lang="it-IT" altLang="it-IT" sz="1800" b="1" baseline="30000">
              <a:solidFill>
                <a:srgbClr val="3E3E5C"/>
              </a:solidFill>
            </a:endParaRPr>
          </a:p>
        </p:txBody>
      </p:sp>
      <p:pic>
        <p:nvPicPr>
          <p:cNvPr id="3106" name="Immagine 11">
            <a:extLst>
              <a:ext uri="{FF2B5EF4-FFF2-40B4-BE49-F238E27FC236}">
                <a16:creationId xmlns:a16="http://schemas.microsoft.com/office/drawing/2014/main" id="{ADA90339-23B2-7A73-AC7C-E59A31F43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309" y="3030512"/>
            <a:ext cx="56673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7" name="CasellaDiTesto 39">
            <a:extLst>
              <a:ext uri="{FF2B5EF4-FFF2-40B4-BE49-F238E27FC236}">
                <a16:creationId xmlns:a16="http://schemas.microsoft.com/office/drawing/2014/main" id="{C78E3487-95B5-55AD-A0CB-6813B9837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758" y="3145008"/>
            <a:ext cx="789380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70" b="1">
                <a:solidFill>
                  <a:srgbClr val="3E3E5C"/>
                </a:solidFill>
              </a:rPr>
              <a:t>Sn-like</a:t>
            </a:r>
          </a:p>
        </p:txBody>
      </p:sp>
      <p:sp>
        <p:nvSpPr>
          <p:cNvPr id="3110" name="CasellaDiTesto 52">
            <a:extLst>
              <a:ext uri="{FF2B5EF4-FFF2-40B4-BE49-F238E27FC236}">
                <a16:creationId xmlns:a16="http://schemas.microsoft.com/office/drawing/2014/main" id="{4A360D42-DCD9-A1BF-CE72-6B6ED7823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116" y="3748696"/>
            <a:ext cx="74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>
                <a:solidFill>
                  <a:srgbClr val="3E3E5C"/>
                </a:solidFill>
              </a:rPr>
              <a:t> </a:t>
            </a:r>
            <a:r>
              <a:rPr lang="it-IT" altLang="it-IT" sz="1400" err="1">
                <a:solidFill>
                  <a:srgbClr val="3E3E5C"/>
                </a:solidFill>
              </a:rPr>
              <a:t>beam</a:t>
            </a:r>
            <a:endParaRPr lang="it-IT" altLang="it-IT" sz="1400">
              <a:solidFill>
                <a:srgbClr val="3E3E5C"/>
              </a:solidFill>
            </a:endParaRPr>
          </a:p>
        </p:txBody>
      </p:sp>
      <p:pic>
        <p:nvPicPr>
          <p:cNvPr id="3119" name="Immagine 12" descr="Immagine che contiene testo, diagramma, Diagramma, numero&#10;&#10;Descrizione generata automaticamente">
            <a:extLst>
              <a:ext uri="{FF2B5EF4-FFF2-40B4-BE49-F238E27FC236}">
                <a16:creationId xmlns:a16="http://schemas.microsoft.com/office/drawing/2014/main" id="{BD8BCD16-B507-4478-55CE-A13E7E7676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43" y="4549439"/>
            <a:ext cx="2605087" cy="2043113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84A920A8-BCF7-7547-A587-515024491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04" y="2161082"/>
            <a:ext cx="2318056" cy="18087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858B1AF-116F-9AB5-BDDB-F86593B35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41" y="1176056"/>
            <a:ext cx="2517074" cy="2173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 descr="Immagine che contiene cerchio, oblò&#10;&#10;Descrizione generata automaticamente">
            <a:extLst>
              <a:ext uri="{FF2B5EF4-FFF2-40B4-BE49-F238E27FC236}">
                <a16:creationId xmlns:a16="http://schemas.microsoft.com/office/drawing/2014/main" id="{59CA60E9-9B20-FC8F-9CC0-EF84F043B0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307" y="1110713"/>
            <a:ext cx="1222756" cy="10760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4" name="Immagine 23" descr="Immagine che contiene metallo, Elettrodomestico, interno, argento&#10;&#10;Descrizione generata automaticamente">
            <a:extLst>
              <a:ext uri="{FF2B5EF4-FFF2-40B4-BE49-F238E27FC236}">
                <a16:creationId xmlns:a16="http://schemas.microsoft.com/office/drawing/2014/main" id="{4CCB258C-7683-D783-AC41-0CCB3E72CA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254" y="2605031"/>
            <a:ext cx="1113498" cy="15462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47ED53C-D674-4D8C-2172-EACE3C94B85C}"/>
              </a:ext>
            </a:extLst>
          </p:cNvPr>
          <p:cNvSpPr txBox="1"/>
          <p:nvPr/>
        </p:nvSpPr>
        <p:spPr>
          <a:xfrm>
            <a:off x="10040978" y="2295635"/>
            <a:ext cx="990050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b="1">
                <a:solidFill>
                  <a:srgbClr val="FF0000"/>
                </a:solidFill>
              </a:rPr>
              <a:t>Bragg IC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A105605-A730-0CC5-C52E-350D3025A492}"/>
              </a:ext>
            </a:extLst>
          </p:cNvPr>
          <p:cNvSpPr txBox="1"/>
          <p:nvPr/>
        </p:nvSpPr>
        <p:spPr>
          <a:xfrm>
            <a:off x="10040978" y="801317"/>
            <a:ext cx="990050" cy="2769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00" b="1">
                <a:solidFill>
                  <a:srgbClr val="FF0000"/>
                </a:solidFill>
              </a:rPr>
              <a:t>MWPPAC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E1C67D9-BEA3-0136-E961-660050796F2E}"/>
              </a:ext>
            </a:extLst>
          </p:cNvPr>
          <p:cNvSpPr txBox="1"/>
          <p:nvPr/>
        </p:nvSpPr>
        <p:spPr>
          <a:xfrm>
            <a:off x="9855549" y="4332262"/>
            <a:ext cx="1592849" cy="24791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410" b="1">
                <a:solidFill>
                  <a:srgbClr val="FF0000"/>
                </a:solidFill>
              </a:rPr>
              <a:t>ULTIMATE GOAL</a:t>
            </a:r>
          </a:p>
          <a:p>
            <a:pPr algn="ctr">
              <a:defRPr/>
            </a:pPr>
            <a:endParaRPr lang="it-IT" sz="1410" b="1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it-IT" sz="1410" b="1" err="1">
                <a:solidFill>
                  <a:srgbClr val="0070C0"/>
                </a:solidFill>
              </a:rPr>
              <a:t>direct</a:t>
            </a:r>
            <a:r>
              <a:rPr lang="it-IT" sz="1410" b="1">
                <a:solidFill>
                  <a:srgbClr val="0070C0"/>
                </a:solidFill>
              </a:rPr>
              <a:t> </a:t>
            </a:r>
            <a:r>
              <a:rPr lang="it-IT" sz="1410" b="1" err="1">
                <a:solidFill>
                  <a:srgbClr val="0070C0"/>
                </a:solidFill>
              </a:rPr>
              <a:t>identification</a:t>
            </a:r>
            <a:r>
              <a:rPr lang="it-IT" sz="1410" b="1">
                <a:solidFill>
                  <a:srgbClr val="0070C0"/>
                </a:solidFill>
              </a:rPr>
              <a:t> in PRISMA of </a:t>
            </a:r>
            <a:r>
              <a:rPr lang="it-IT" sz="1410" b="1" err="1">
                <a:solidFill>
                  <a:srgbClr val="0070C0"/>
                </a:solidFill>
              </a:rPr>
              <a:t>ions</a:t>
            </a:r>
            <a:r>
              <a:rPr lang="it-IT" sz="1410" b="1">
                <a:solidFill>
                  <a:srgbClr val="0070C0"/>
                </a:solidFill>
              </a:rPr>
              <a:t> in the mass range  </a:t>
            </a:r>
          </a:p>
          <a:p>
            <a:pPr algn="ctr">
              <a:defRPr/>
            </a:pPr>
            <a:r>
              <a:rPr lang="it-IT" sz="1410" b="1">
                <a:solidFill>
                  <a:srgbClr val="0070C0"/>
                </a:solidFill>
              </a:rPr>
              <a:t>200 &lt; A &lt; 250 </a:t>
            </a:r>
          </a:p>
          <a:p>
            <a:pPr algn="ctr">
              <a:defRPr/>
            </a:pPr>
            <a:r>
              <a:rPr lang="it-IT" sz="1410" b="1">
                <a:solidFill>
                  <a:srgbClr val="0070C0"/>
                </a:solidFill>
              </a:rPr>
              <a:t>by tagging target-like products </a:t>
            </a:r>
            <a:r>
              <a:rPr lang="it-IT" sz="1410" b="1" err="1">
                <a:solidFill>
                  <a:srgbClr val="0070C0"/>
                </a:solidFill>
              </a:rPr>
              <a:t>selected</a:t>
            </a:r>
            <a:r>
              <a:rPr lang="it-IT" sz="1410" b="1">
                <a:solidFill>
                  <a:srgbClr val="0070C0"/>
                </a:solidFill>
              </a:rPr>
              <a:t> in Z by NOSE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B511A91-F194-73E6-24BA-9C06157B5489}"/>
              </a:ext>
            </a:extLst>
          </p:cNvPr>
          <p:cNvSpPr txBox="1">
            <a:spLocks/>
          </p:cNvSpPr>
          <p:nvPr/>
        </p:nvSpPr>
        <p:spPr>
          <a:xfrm>
            <a:off x="0" y="101600"/>
            <a:ext cx="10515600" cy="879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rgbClr val="FF0000"/>
                </a:solidFill>
              </a:rPr>
              <a:t>PRISMA second arm</a:t>
            </a:r>
          </a:p>
        </p:txBody>
      </p:sp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01F61398-0C41-F672-4558-2C8864C66972}"/>
              </a:ext>
            </a:extLst>
          </p:cNvPr>
          <p:cNvCxnSpPr/>
          <p:nvPr/>
        </p:nvCxnSpPr>
        <p:spPr>
          <a:xfrm>
            <a:off x="0" y="77441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3417498C-8B99-9617-0458-CE494DA1E4A3}"/>
              </a:ext>
            </a:extLst>
          </p:cNvPr>
          <p:cNvCxnSpPr/>
          <p:nvPr/>
        </p:nvCxnSpPr>
        <p:spPr>
          <a:xfrm>
            <a:off x="2792" y="806574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 descr="Immagine che contiene macchina, ingegneria, tubo, interno&#10;&#10;Descrizione generata automaticamente">
            <a:extLst>
              <a:ext uri="{FF2B5EF4-FFF2-40B4-BE49-F238E27FC236}">
                <a16:creationId xmlns:a16="http://schemas.microsoft.com/office/drawing/2014/main" id="{EB541A8E-D6CF-1854-636F-B5E97DA00B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151380" y="4649365"/>
            <a:ext cx="3708091" cy="20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086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BA08B4EE-635D-DB0E-311D-C76EE146E37A}"/>
              </a:ext>
            </a:extLst>
          </p:cNvPr>
          <p:cNvSpPr txBox="1"/>
          <p:nvPr/>
        </p:nvSpPr>
        <p:spPr>
          <a:xfrm>
            <a:off x="95695" y="118082"/>
            <a:ext cx="116360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dirty="0"/>
              <a:t>Prisma second arm </a:t>
            </a:r>
            <a:r>
              <a:rPr lang="it-IT" sz="5400" dirty="0" err="1"/>
              <a:t>tests</a:t>
            </a:r>
            <a:r>
              <a:rPr lang="it-IT" sz="5400" dirty="0"/>
              <a:t> (06/02/2025)</a:t>
            </a:r>
            <a:endParaRPr lang="en-GB" sz="5400" dirty="0"/>
          </a:p>
        </p:txBody>
      </p:sp>
      <p:pic>
        <p:nvPicPr>
          <p:cNvPr id="4" name="Immagine 3" descr="Immagine che contiene testo, diagramma, schermata, linea&#10;&#10;Descrizione generata automaticamente">
            <a:extLst>
              <a:ext uri="{FF2B5EF4-FFF2-40B4-BE49-F238E27FC236}">
                <a16:creationId xmlns:a16="http://schemas.microsoft.com/office/drawing/2014/main" id="{92AAE0B6-EF2A-9BFF-E093-55C37ABB7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2287" y="1139872"/>
            <a:ext cx="3060193" cy="2604836"/>
          </a:xfrm>
          <a:prstGeom prst="rect">
            <a:avLst/>
          </a:prstGeom>
        </p:spPr>
      </p:pic>
      <p:pic>
        <p:nvPicPr>
          <p:cNvPr id="6" name="Immagine 5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1678D1AF-D466-9671-8730-FE1A3000B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927" y="1114780"/>
            <a:ext cx="2960616" cy="2528166"/>
          </a:xfrm>
          <a:prstGeom prst="rect">
            <a:avLst/>
          </a:prstGeom>
        </p:spPr>
      </p:pic>
      <p:pic>
        <p:nvPicPr>
          <p:cNvPr id="8" name="Immagine 7" descr="Immagine che contiene testo, schermata, diagramma, Diagramma&#10;&#10;Descrizione generata automaticamente">
            <a:extLst>
              <a:ext uri="{FF2B5EF4-FFF2-40B4-BE49-F238E27FC236}">
                <a16:creationId xmlns:a16="http://schemas.microsoft.com/office/drawing/2014/main" id="{380FCC47-6A38-1422-317D-0063A98398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48" y="3818076"/>
            <a:ext cx="3421632" cy="2921842"/>
          </a:xfrm>
          <a:prstGeom prst="rect">
            <a:avLst/>
          </a:prstGeom>
        </p:spPr>
      </p:pic>
      <p:pic>
        <p:nvPicPr>
          <p:cNvPr id="10" name="Immagine 9" descr="Immagine che contiene macchina, interno, ingegneria, Impianto elettrico&#10;&#10;Descrizione generata automaticamente">
            <a:extLst>
              <a:ext uri="{FF2B5EF4-FFF2-40B4-BE49-F238E27FC236}">
                <a16:creationId xmlns:a16="http://schemas.microsoft.com/office/drawing/2014/main" id="{34754F6B-E8B7-EB36-5D8F-1B37401934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9" y="1035922"/>
            <a:ext cx="4156518" cy="554202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5FEFD68-35B3-483A-ED48-8E10BCE5E303}"/>
              </a:ext>
            </a:extLst>
          </p:cNvPr>
          <p:cNvSpPr txBox="1"/>
          <p:nvPr/>
        </p:nvSpPr>
        <p:spPr>
          <a:xfrm>
            <a:off x="9800840" y="1216542"/>
            <a:ext cx="1629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PPAC XY impact </a:t>
            </a:r>
            <a:r>
              <a:rPr lang="it-IT" dirty="0" err="1">
                <a:solidFill>
                  <a:srgbClr val="FF0000"/>
                </a:solidFill>
              </a:rPr>
              <a:t>matrix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96BA859-219F-BF8A-901F-59152521E3D8}"/>
              </a:ext>
            </a:extLst>
          </p:cNvPr>
          <p:cNvSpPr txBox="1"/>
          <p:nvPr/>
        </p:nvSpPr>
        <p:spPr>
          <a:xfrm>
            <a:off x="6295614" y="4048013"/>
            <a:ext cx="1965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PPAC </a:t>
            </a:r>
            <a:r>
              <a:rPr lang="it-IT" dirty="0" err="1">
                <a:solidFill>
                  <a:srgbClr val="FF0000"/>
                </a:solidFill>
              </a:rPr>
              <a:t>wires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dirty="0" err="1">
                <a:solidFill>
                  <a:srgbClr val="FF0000"/>
                </a:solidFill>
              </a:rPr>
              <a:t>separated</a:t>
            </a:r>
            <a:r>
              <a:rPr lang="it-IT" dirty="0">
                <a:solidFill>
                  <a:srgbClr val="FF0000"/>
                </a:solidFill>
              </a:rPr>
              <a:t> by 1 mm, are </a:t>
            </a:r>
            <a:r>
              <a:rPr lang="it-IT" dirty="0" err="1">
                <a:solidFill>
                  <a:srgbClr val="FF0000"/>
                </a:solidFill>
              </a:rPr>
              <a:t>visible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5DA6356-1E8F-53AD-D852-306E1DE4A9B6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7278181" y="3537607"/>
            <a:ext cx="0" cy="5104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4F0371E-48F3-5E1F-C30C-1294C77F03AE}"/>
              </a:ext>
            </a:extLst>
          </p:cNvPr>
          <p:cNvSpPr txBox="1"/>
          <p:nvPr/>
        </p:nvSpPr>
        <p:spPr>
          <a:xfrm>
            <a:off x="6295614" y="5376410"/>
            <a:ext cx="2174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Energy in the Bragg </a:t>
            </a:r>
            <a:r>
              <a:rPr lang="it-IT" dirty="0" err="1">
                <a:solidFill>
                  <a:srgbClr val="FF0000"/>
                </a:solidFill>
              </a:rPr>
              <a:t>chamber</a:t>
            </a:r>
            <a:r>
              <a:rPr lang="it-IT" dirty="0">
                <a:solidFill>
                  <a:srgbClr val="FF0000"/>
                </a:solidFill>
              </a:rPr>
              <a:t> with 3-peaks </a:t>
            </a:r>
            <a:r>
              <a:rPr lang="el-GR" dirty="0">
                <a:solidFill>
                  <a:srgbClr val="FF0000"/>
                </a:solidFill>
              </a:rPr>
              <a:t>α</a:t>
            </a:r>
            <a:r>
              <a:rPr lang="it-IT" dirty="0">
                <a:solidFill>
                  <a:srgbClr val="FF0000"/>
                </a:solidFill>
              </a:rPr>
              <a:t> source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3BD5BE52-4ED5-8902-4F03-9F80A3BCE5D6}"/>
              </a:ext>
            </a:extLst>
          </p:cNvPr>
          <p:cNvCxnSpPr>
            <a:cxnSpLocks/>
          </p:cNvCxnSpPr>
          <p:nvPr/>
        </p:nvCxnSpPr>
        <p:spPr>
          <a:xfrm>
            <a:off x="8360760" y="5838877"/>
            <a:ext cx="450943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157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476D9A-A161-3FB0-F2C4-30A8421C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519" y="116958"/>
            <a:ext cx="11323276" cy="680595"/>
          </a:xfrm>
        </p:spPr>
        <p:txBody>
          <a:bodyPr>
            <a:normAutofit fontScale="90000"/>
          </a:bodyPr>
          <a:lstStyle/>
          <a:p>
            <a:r>
              <a:rPr lang="it-IT" b="1">
                <a:solidFill>
                  <a:srgbClr val="FF0000"/>
                </a:solidFill>
              </a:rPr>
              <a:t>1. </a:t>
            </a:r>
            <a:r>
              <a:rPr lang="it-IT" b="1" err="1">
                <a:solidFill>
                  <a:srgbClr val="FF0000"/>
                </a:solidFill>
              </a:rPr>
              <a:t>Reversed</a:t>
            </a:r>
            <a:r>
              <a:rPr lang="it-IT" b="1">
                <a:solidFill>
                  <a:srgbClr val="FF0000"/>
                </a:solidFill>
              </a:rPr>
              <a:t> </a:t>
            </a:r>
            <a:r>
              <a:rPr lang="it-IT" b="1" err="1">
                <a:solidFill>
                  <a:srgbClr val="FF0000"/>
                </a:solidFill>
              </a:rPr>
              <a:t>plunger</a:t>
            </a:r>
            <a:r>
              <a:rPr lang="it-IT" b="1">
                <a:solidFill>
                  <a:srgbClr val="FF0000"/>
                </a:solidFill>
              </a:rPr>
              <a:t> </a:t>
            </a:r>
            <a:r>
              <a:rPr lang="it-IT" b="1" err="1">
                <a:solidFill>
                  <a:srgbClr val="FF0000"/>
                </a:solidFill>
              </a:rPr>
              <a:t>techinique</a:t>
            </a:r>
            <a:r>
              <a:rPr lang="it-IT" b="1">
                <a:solidFill>
                  <a:srgbClr val="FF0000"/>
                </a:solidFill>
              </a:rPr>
              <a:t>: setup</a:t>
            </a:r>
          </a:p>
        </p:txBody>
      </p:sp>
      <p:pic>
        <p:nvPicPr>
          <p:cNvPr id="5" name="Google Shape;408;p20">
            <a:extLst>
              <a:ext uri="{FF2B5EF4-FFF2-40B4-BE49-F238E27FC236}">
                <a16:creationId xmlns:a16="http://schemas.microsoft.com/office/drawing/2014/main" id="{74CB2436-E333-140D-D1C1-38BBA41A90F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60" r="35319"/>
          <a:stretch/>
        </p:blipFill>
        <p:spPr>
          <a:xfrm>
            <a:off x="4190211" y="1156313"/>
            <a:ext cx="5113862" cy="4345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87;p19">
            <a:extLst>
              <a:ext uri="{FF2B5EF4-FFF2-40B4-BE49-F238E27FC236}">
                <a16:creationId xmlns:a16="http://schemas.microsoft.com/office/drawing/2014/main" id="{DCC3EB47-213C-D3A9-1217-8D670810DE7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775" y="1617483"/>
            <a:ext cx="3985730" cy="25698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9CCACB-7A62-87C5-8AC2-4C3D2EA3F658}"/>
              </a:ext>
            </a:extLst>
          </p:cNvPr>
          <p:cNvSpPr txBox="1"/>
          <p:nvPr/>
        </p:nvSpPr>
        <p:spPr>
          <a:xfrm>
            <a:off x="170519" y="5713129"/>
            <a:ext cx="7974021" cy="952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marR="1854200" lvl="0" indent="0" algn="l" rtl="0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Beam: </a:t>
            </a:r>
            <a:r>
              <a:rPr lang="en-US" sz="2000" baseline="30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136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Xe@1134 MeV </a:t>
            </a: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Target: </a:t>
            </a:r>
            <a:r>
              <a:rPr lang="en-US" sz="2000" baseline="30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198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Pt</a:t>
            </a:r>
            <a:endParaRPr lang="en-US" sz="1800">
              <a:latin typeface="Tahoma"/>
              <a:ea typeface="Tahoma"/>
              <a:cs typeface="Tahoma"/>
              <a:sym typeface="Tahoma"/>
            </a:endParaRPr>
          </a:p>
          <a:p>
            <a:pPr marL="76200" marR="2349500" lvl="0" indent="0" algn="l" rtl="0">
              <a:lnSpc>
                <a:spcPct val="102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Degrader: </a:t>
            </a:r>
            <a:r>
              <a:rPr lang="en-US" sz="2000" baseline="300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93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Nb </a:t>
            </a: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PRISMA set at 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39</a:t>
            </a:r>
            <a:r>
              <a:rPr lang="en-US" sz="2000" i="1" baseline="3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◦</a:t>
            </a:r>
            <a:endParaRPr lang="en-US" sz="2000" baseline="30000">
              <a:latin typeface="Arial"/>
              <a:ea typeface="Arial"/>
              <a:cs typeface="Arial"/>
              <a:sym typeface="Arial"/>
            </a:endParaRPr>
          </a:p>
          <a:p>
            <a:pPr marL="76200" lvl="0" indent="0" algn="l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1800">
                <a:latin typeface="Tahoma"/>
                <a:ea typeface="Tahoma"/>
                <a:cs typeface="Tahoma"/>
                <a:sym typeface="Tahoma"/>
              </a:rPr>
              <a:t>Plunger (in collaboration with Koln) distances: 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30, 40, 50 and 120 </a:t>
            </a:r>
            <a:r>
              <a:rPr lang="en-US" sz="1800" i="1">
                <a:solidFill>
                  <a:srgbClr val="FF0000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µ</a:t>
            </a:r>
            <a:r>
              <a:rPr lang="en-US" sz="180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m</a:t>
            </a:r>
            <a:endParaRPr lang="en-US" sz="18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0" name="Google Shape;408;p20">
            <a:extLst>
              <a:ext uri="{FF2B5EF4-FFF2-40B4-BE49-F238E27FC236}">
                <a16:creationId xmlns:a16="http://schemas.microsoft.com/office/drawing/2014/main" id="{E2A2AD56-460B-3766-240B-60C25ADD08C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64900"/>
          <a:stretch/>
        </p:blipFill>
        <p:spPr>
          <a:xfrm>
            <a:off x="9437779" y="1256108"/>
            <a:ext cx="2583702" cy="4209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A8D10062-203C-700B-E3CD-E67D378711C3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FDD0C1E9-5CBD-50CC-A66F-6E44C09F84CA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7" descr="logoAgata">
            <a:extLst>
              <a:ext uri="{FF2B5EF4-FFF2-40B4-BE49-F238E27FC236}">
                <a16:creationId xmlns:a16="http://schemas.microsoft.com/office/drawing/2014/main" id="{EC4D03DC-14B1-858F-E2FC-CBE4C86E7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oogle Shape;409;p20">
            <a:extLst>
              <a:ext uri="{FF2B5EF4-FFF2-40B4-BE49-F238E27FC236}">
                <a16:creationId xmlns:a16="http://schemas.microsoft.com/office/drawing/2014/main" id="{681D69F3-DDEE-1541-D422-D4D457A6D1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49948" y="107851"/>
            <a:ext cx="887895" cy="70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385;g2c9e7058585_28_1">
            <a:extLst>
              <a:ext uri="{FF2B5EF4-FFF2-40B4-BE49-F238E27FC236}">
                <a16:creationId xmlns:a16="http://schemas.microsoft.com/office/drawing/2014/main" id="{A0104D01-9570-8CE5-CF6A-B21139DDF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40948" y="4524607"/>
            <a:ext cx="4621212" cy="28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1400" err="1">
                <a:cs typeface="Arial" panose="020B0604020202020204" pitchFamily="34" charset="0"/>
                <a:sym typeface="Open Sans" panose="020B0606030504020204" pitchFamily="34" charset="0"/>
              </a:rPr>
              <a:t>Spokepersons</a:t>
            </a:r>
            <a:r>
              <a:rPr lang="en-US" altLang="it-IT" sz="1400">
                <a:cs typeface="Arial" panose="020B0604020202020204" pitchFamily="34" charset="0"/>
                <a:sym typeface="Open Sans" panose="020B0606030504020204" pitchFamily="34" charset="0"/>
              </a:rPr>
              <a:t>: D. Brugnara, J. </a:t>
            </a:r>
            <a:r>
              <a:rPr lang="en-US" altLang="it-IT" sz="1400" err="1">
                <a:cs typeface="Arial" panose="020B0604020202020204" pitchFamily="34" charset="0"/>
                <a:sym typeface="Open Sans" panose="020B0606030504020204" pitchFamily="34" charset="0"/>
              </a:rPr>
              <a:t>Pellumaj</a:t>
            </a:r>
            <a:endParaRPr lang="it-IT" altLang="it-IT" sz="1400">
              <a:cs typeface="Arial" panose="020B0604020202020204" pitchFamily="34" charset="0"/>
              <a:sym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852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80DB669B-348F-4BB9-BDC7-1180A39FB9DD}"/>
              </a:ext>
            </a:extLst>
          </p:cNvPr>
          <p:cNvSpPr txBox="1">
            <a:spLocks/>
          </p:cNvSpPr>
          <p:nvPr/>
        </p:nvSpPr>
        <p:spPr bwMode="auto">
          <a:xfrm>
            <a:off x="1531247" y="362139"/>
            <a:ext cx="915927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sz="3600">
                <a:solidFill>
                  <a:schemeClr val="tx2"/>
                </a:solidFill>
              </a:rPr>
              <a:t>Ab-initio model </a:t>
            </a:r>
            <a:r>
              <a:rPr lang="en-US" sz="3600" err="1">
                <a:solidFill>
                  <a:schemeClr val="tx2"/>
                </a:solidFill>
              </a:rPr>
              <a:t>NNLO</a:t>
            </a:r>
            <a:r>
              <a:rPr lang="en-US" sz="3600" baseline="-25000" err="1">
                <a:solidFill>
                  <a:schemeClr val="tx2"/>
                </a:solidFill>
              </a:rPr>
              <a:t>sat</a:t>
            </a:r>
            <a:r>
              <a:rPr lang="en-US" sz="3600">
                <a:solidFill>
                  <a:schemeClr val="tx2"/>
                </a:solidFill>
              </a:rPr>
              <a:t>: shell structure</a:t>
            </a:r>
          </a:p>
        </p:txBody>
      </p:sp>
      <p:pic>
        <p:nvPicPr>
          <p:cNvPr id="9" name="object 12">
            <a:extLst>
              <a:ext uri="{FF2B5EF4-FFF2-40B4-BE49-F238E27FC236}">
                <a16:creationId xmlns:a16="http://schemas.microsoft.com/office/drawing/2014/main" id="{998D8FA4-B891-886D-4078-E74CC2B0C4A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2394" y="1733335"/>
            <a:ext cx="4093308" cy="3529229"/>
          </a:xfrm>
          <a:prstGeom prst="rect">
            <a:avLst/>
          </a:prstGeom>
        </p:spPr>
      </p:pic>
      <p:sp>
        <p:nvSpPr>
          <p:cNvPr id="31" name="Rectangle à coins arrondis 109">
            <a:extLst>
              <a:ext uri="{FF2B5EF4-FFF2-40B4-BE49-F238E27FC236}">
                <a16:creationId xmlns:a16="http://schemas.microsoft.com/office/drawing/2014/main" id="{8BF3CD91-2504-6921-38ED-5D3BED2AD785}"/>
              </a:ext>
            </a:extLst>
          </p:cNvPr>
          <p:cNvSpPr/>
          <p:nvPr/>
        </p:nvSpPr>
        <p:spPr>
          <a:xfrm>
            <a:off x="192026" y="1135273"/>
            <a:ext cx="4010406" cy="5159970"/>
          </a:xfrm>
          <a:prstGeom prst="roundRect">
            <a:avLst>
              <a:gd name="adj" fmla="val 5860"/>
            </a:avLst>
          </a:prstGeom>
          <a:solidFill>
            <a:srgbClr val="D8DAEC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rrondir un rectangle avec un coin du même côté 111">
            <a:extLst>
              <a:ext uri="{FF2B5EF4-FFF2-40B4-BE49-F238E27FC236}">
                <a16:creationId xmlns:a16="http://schemas.microsoft.com/office/drawing/2014/main" id="{7E3546F1-B287-AFF1-374D-6C63B5DB4AD3}"/>
              </a:ext>
            </a:extLst>
          </p:cNvPr>
          <p:cNvSpPr/>
          <p:nvPr/>
        </p:nvSpPr>
        <p:spPr>
          <a:xfrm>
            <a:off x="192026" y="1011367"/>
            <a:ext cx="4010406" cy="43317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81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1800" spc="-45">
                <a:solidFill>
                  <a:srgbClr val="FFFFFF"/>
                </a:solidFill>
                <a:latin typeface="Arial"/>
                <a:cs typeface="Arial"/>
              </a:rPr>
              <a:t>Ab-initio calculations</a:t>
            </a:r>
            <a:endParaRPr lang="en-US" sz="1800">
              <a:latin typeface="Arial"/>
              <a:cs typeface="Arial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859455C-5011-1212-AF18-AB2A6820844A}"/>
              </a:ext>
            </a:extLst>
          </p:cNvPr>
          <p:cNvSpPr txBox="1"/>
          <p:nvPr/>
        </p:nvSpPr>
        <p:spPr>
          <a:xfrm>
            <a:off x="184081" y="1510630"/>
            <a:ext cx="41127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Ab-initio calculations with the </a:t>
            </a:r>
            <a:r>
              <a:rPr lang="en-US" err="1"/>
              <a:t>NNLOsat</a:t>
            </a:r>
            <a:r>
              <a:rPr lang="en-US"/>
              <a:t> in ADC2 and ADC3</a:t>
            </a:r>
          </a:p>
          <a:p>
            <a:r>
              <a:rPr lang="en-US"/>
              <a:t>     (C. Barbieri, S. </a:t>
            </a:r>
            <a:r>
              <a:rPr lang="en-US" err="1"/>
              <a:t>Brolli</a:t>
            </a:r>
            <a:r>
              <a:rPr lang="en-US"/>
              <a:t>, V. </a:t>
            </a:r>
            <a:r>
              <a:rPr lang="en-US" err="1"/>
              <a:t>Somà</a:t>
            </a:r>
            <a:r>
              <a:rPr lang="en-US"/>
              <a:t>)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NNLO</a:t>
            </a:r>
            <a:r>
              <a:rPr lang="en-US" baseline="-25000"/>
              <a:t>SAT</a:t>
            </a:r>
            <a:r>
              <a:rPr lang="en-US"/>
              <a:t> chosen because of its capability of reproducing radii (cross check with the </a:t>
            </a:r>
            <a:r>
              <a:rPr lang="en-US" err="1"/>
              <a:t>NNLO</a:t>
            </a:r>
            <a:r>
              <a:rPr lang="en-US" baseline="-25000" err="1"/>
              <a:t>lnl</a:t>
            </a:r>
            <a:r>
              <a:rPr lang="en-US"/>
              <a:t> in ADC2)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 </a:t>
            </a:r>
            <a:r>
              <a:rPr lang="en-US">
                <a:effectLst/>
                <a:latin typeface="Helvetica" pitchFamily="2" charset="0"/>
              </a:rPr>
              <a:t>14 harmonic oscillator shells and </a:t>
            </a:r>
            <a:r>
              <a:rPr lang="en-US">
                <a:latin typeface="Helvetica" pitchFamily="2" charset="0"/>
              </a:rPr>
              <a:t>   </a:t>
            </a:r>
            <a:r>
              <a:rPr lang="en-US" err="1">
                <a:effectLst/>
                <a:latin typeface="Helvetica" pitchFamily="2" charset="0"/>
              </a:rPr>
              <a:t>ℏΩ</a:t>
            </a:r>
            <a:r>
              <a:rPr lang="en-US">
                <a:effectLst/>
                <a:latin typeface="Helvetica" pitchFamily="2" charset="0"/>
              </a:rPr>
              <a:t>=22 MeV to optimize the</a:t>
            </a:r>
          </a:p>
          <a:p>
            <a:r>
              <a:rPr lang="en-US">
                <a:effectLst/>
                <a:latin typeface="Helvetica" pitchFamily="2" charset="0"/>
              </a:rPr>
              <a:t>     convergence of binding energies</a:t>
            </a:r>
          </a:p>
          <a:p>
            <a:endParaRPr lang="en-US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effectLst/>
                <a:latin typeface="Helvetica" pitchFamily="2" charset="0"/>
              </a:rPr>
              <a:t>BE and charge radii well in agreement with </a:t>
            </a:r>
            <a:r>
              <a:rPr lang="en-US" baseline="30000">
                <a:effectLst/>
                <a:latin typeface="Helvetica" pitchFamily="2" charset="0"/>
              </a:rPr>
              <a:t>48</a:t>
            </a:r>
            <a:r>
              <a:rPr lang="en-US">
                <a:effectLst/>
                <a:latin typeface="Helvetica" pitchFamily="2" charset="0"/>
              </a:rPr>
              <a:t>Ca and </a:t>
            </a:r>
            <a:r>
              <a:rPr lang="en-US" baseline="30000">
                <a:effectLst/>
                <a:latin typeface="Helvetica" pitchFamily="2" charset="0"/>
              </a:rPr>
              <a:t>46</a:t>
            </a:r>
            <a:r>
              <a:rPr lang="en-US">
                <a:effectLst/>
                <a:latin typeface="Helvetica" pitchFamily="2" charset="0"/>
              </a:rPr>
              <a:t>Ar data </a:t>
            </a:r>
          </a:p>
          <a:p>
            <a:endParaRPr lang="en-US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0000"/>
                </a:solidFill>
                <a:latin typeface="Helvetica" pitchFamily="2" charset="0"/>
              </a:rPr>
              <a:t>SF in </a:t>
            </a:r>
            <a:r>
              <a:rPr lang="en-US" b="1" baseline="30000">
                <a:solidFill>
                  <a:srgbClr val="FF0000"/>
                </a:solidFill>
                <a:latin typeface="Helvetica" pitchFamily="2" charset="0"/>
              </a:rPr>
              <a:t>46</a:t>
            </a:r>
            <a:r>
              <a:rPr lang="en-US" b="1">
                <a:solidFill>
                  <a:srgbClr val="FF0000"/>
                </a:solidFill>
                <a:latin typeface="Helvetica" pitchFamily="2" charset="0"/>
              </a:rPr>
              <a:t>Ar in agreement with data</a:t>
            </a:r>
            <a:endParaRPr lang="en-US" b="1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endParaRPr lang="en-US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grpSp>
        <p:nvGrpSpPr>
          <p:cNvPr id="38" name="Gruppo 37">
            <a:extLst>
              <a:ext uri="{FF2B5EF4-FFF2-40B4-BE49-F238E27FC236}">
                <a16:creationId xmlns:a16="http://schemas.microsoft.com/office/drawing/2014/main" id="{EC00C095-9C36-9FE4-7B47-E1473DE145F8}"/>
              </a:ext>
            </a:extLst>
          </p:cNvPr>
          <p:cNvGrpSpPr/>
          <p:nvPr/>
        </p:nvGrpSpPr>
        <p:grpSpPr>
          <a:xfrm>
            <a:off x="8717178" y="3750551"/>
            <a:ext cx="3170007" cy="2587842"/>
            <a:chOff x="123037" y="2691369"/>
            <a:chExt cx="2578602" cy="1911086"/>
          </a:xfrm>
        </p:grpSpPr>
        <p:grpSp>
          <p:nvGrpSpPr>
            <p:cNvPr id="39" name="object 8">
              <a:extLst>
                <a:ext uri="{FF2B5EF4-FFF2-40B4-BE49-F238E27FC236}">
                  <a16:creationId xmlns:a16="http://schemas.microsoft.com/office/drawing/2014/main" id="{CABF9A8B-2EE5-330A-BCA7-244371FF4858}"/>
                </a:ext>
              </a:extLst>
            </p:cNvPr>
            <p:cNvGrpSpPr/>
            <p:nvPr/>
          </p:nvGrpSpPr>
          <p:grpSpPr>
            <a:xfrm>
              <a:off x="594782" y="4404786"/>
              <a:ext cx="3810" cy="19050"/>
              <a:chOff x="629170" y="2846568"/>
              <a:chExt cx="3810" cy="19050"/>
            </a:xfrm>
          </p:grpSpPr>
          <p:sp>
            <p:nvSpPr>
              <p:cNvPr id="84" name="object 9">
                <a:extLst>
                  <a:ext uri="{FF2B5EF4-FFF2-40B4-BE49-F238E27FC236}">
                    <a16:creationId xmlns:a16="http://schemas.microsoft.com/office/drawing/2014/main" id="{818B0BF4-5962-2517-546D-4B0BBBC25CA9}"/>
                  </a:ext>
                </a:extLst>
              </p:cNvPr>
              <p:cNvSpPr/>
              <p:nvPr/>
            </p:nvSpPr>
            <p:spPr>
              <a:xfrm>
                <a:off x="631075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10">
                <a:extLst>
                  <a:ext uri="{FF2B5EF4-FFF2-40B4-BE49-F238E27FC236}">
                    <a16:creationId xmlns:a16="http://schemas.microsoft.com/office/drawing/2014/main" id="{3AA54A0E-97A2-3610-6546-6A8187D0655B}"/>
                  </a:ext>
                </a:extLst>
              </p:cNvPr>
              <p:cNvSpPr/>
              <p:nvPr/>
            </p:nvSpPr>
            <p:spPr>
              <a:xfrm>
                <a:off x="631075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0" name="object 11">
              <a:extLst>
                <a:ext uri="{FF2B5EF4-FFF2-40B4-BE49-F238E27FC236}">
                  <a16:creationId xmlns:a16="http://schemas.microsoft.com/office/drawing/2014/main" id="{688CB807-C9B3-970C-404B-84318F08A60B}"/>
                </a:ext>
              </a:extLst>
            </p:cNvPr>
            <p:cNvSpPr txBox="1"/>
            <p:nvPr/>
          </p:nvSpPr>
          <p:spPr>
            <a:xfrm>
              <a:off x="559716" y="4391397"/>
              <a:ext cx="7429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41" name="object 12">
              <a:extLst>
                <a:ext uri="{FF2B5EF4-FFF2-40B4-BE49-F238E27FC236}">
                  <a16:creationId xmlns:a16="http://schemas.microsoft.com/office/drawing/2014/main" id="{D4199700-A87C-2B3E-3933-9CF0D547E83C}"/>
                </a:ext>
              </a:extLst>
            </p:cNvPr>
            <p:cNvGrpSpPr/>
            <p:nvPr/>
          </p:nvGrpSpPr>
          <p:grpSpPr>
            <a:xfrm>
              <a:off x="996124" y="4404786"/>
              <a:ext cx="1208405" cy="19050"/>
              <a:chOff x="1030512" y="2846568"/>
              <a:chExt cx="1208405" cy="19050"/>
            </a:xfrm>
          </p:grpSpPr>
          <p:sp>
            <p:nvSpPr>
              <p:cNvPr id="76" name="object 13">
                <a:extLst>
                  <a:ext uri="{FF2B5EF4-FFF2-40B4-BE49-F238E27FC236}">
                    <a16:creationId xmlns:a16="http://schemas.microsoft.com/office/drawing/2014/main" id="{D46A2DBB-F16B-B6DD-BD74-3C10E6135661}"/>
                  </a:ext>
                </a:extLst>
              </p:cNvPr>
              <p:cNvSpPr/>
              <p:nvPr/>
            </p:nvSpPr>
            <p:spPr>
              <a:xfrm>
                <a:off x="1032417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14">
                <a:extLst>
                  <a:ext uri="{FF2B5EF4-FFF2-40B4-BE49-F238E27FC236}">
                    <a16:creationId xmlns:a16="http://schemas.microsoft.com/office/drawing/2014/main" id="{77BC15DF-DC7A-F2C8-09CC-F33E8900AC81}"/>
                  </a:ext>
                </a:extLst>
              </p:cNvPr>
              <p:cNvSpPr/>
              <p:nvPr/>
            </p:nvSpPr>
            <p:spPr>
              <a:xfrm>
                <a:off x="1032417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15">
                <a:extLst>
                  <a:ext uri="{FF2B5EF4-FFF2-40B4-BE49-F238E27FC236}">
                    <a16:creationId xmlns:a16="http://schemas.microsoft.com/office/drawing/2014/main" id="{058060E3-9A1C-F91F-C06C-83EB0C44F2D5}"/>
                  </a:ext>
                </a:extLst>
              </p:cNvPr>
              <p:cNvSpPr/>
              <p:nvPr/>
            </p:nvSpPr>
            <p:spPr>
              <a:xfrm>
                <a:off x="1433758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16">
                <a:extLst>
                  <a:ext uri="{FF2B5EF4-FFF2-40B4-BE49-F238E27FC236}">
                    <a16:creationId xmlns:a16="http://schemas.microsoft.com/office/drawing/2014/main" id="{32386DB5-DCC1-2AB7-003D-F44D5E49DE1C}"/>
                  </a:ext>
                </a:extLst>
              </p:cNvPr>
              <p:cNvSpPr/>
              <p:nvPr/>
            </p:nvSpPr>
            <p:spPr>
              <a:xfrm>
                <a:off x="1433758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17">
                <a:extLst>
                  <a:ext uri="{FF2B5EF4-FFF2-40B4-BE49-F238E27FC236}">
                    <a16:creationId xmlns:a16="http://schemas.microsoft.com/office/drawing/2014/main" id="{5395A19E-4A6F-FABF-08BF-EB8A3C47FC30}"/>
                  </a:ext>
                </a:extLst>
              </p:cNvPr>
              <p:cNvSpPr/>
              <p:nvPr/>
            </p:nvSpPr>
            <p:spPr>
              <a:xfrm>
                <a:off x="1835100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18">
                <a:extLst>
                  <a:ext uri="{FF2B5EF4-FFF2-40B4-BE49-F238E27FC236}">
                    <a16:creationId xmlns:a16="http://schemas.microsoft.com/office/drawing/2014/main" id="{BF1185EF-7FC3-7147-63E5-11B335597565}"/>
                  </a:ext>
                </a:extLst>
              </p:cNvPr>
              <p:cNvSpPr/>
              <p:nvPr/>
            </p:nvSpPr>
            <p:spPr>
              <a:xfrm>
                <a:off x="1835100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19">
                <a:extLst>
                  <a:ext uri="{FF2B5EF4-FFF2-40B4-BE49-F238E27FC236}">
                    <a16:creationId xmlns:a16="http://schemas.microsoft.com/office/drawing/2014/main" id="{F87630BC-C0D4-FFFB-9241-5CDA59D798AE}"/>
                  </a:ext>
                </a:extLst>
              </p:cNvPr>
              <p:cNvSpPr/>
              <p:nvPr/>
            </p:nvSpPr>
            <p:spPr>
              <a:xfrm>
                <a:off x="2236442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20">
                <a:extLst>
                  <a:ext uri="{FF2B5EF4-FFF2-40B4-BE49-F238E27FC236}">
                    <a16:creationId xmlns:a16="http://schemas.microsoft.com/office/drawing/2014/main" id="{73F9618F-7511-BB48-C2E2-A98A65374C0A}"/>
                  </a:ext>
                </a:extLst>
              </p:cNvPr>
              <p:cNvSpPr/>
              <p:nvPr/>
            </p:nvSpPr>
            <p:spPr>
              <a:xfrm>
                <a:off x="2236442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object 21">
              <a:extLst>
                <a:ext uri="{FF2B5EF4-FFF2-40B4-BE49-F238E27FC236}">
                  <a16:creationId xmlns:a16="http://schemas.microsoft.com/office/drawing/2014/main" id="{2DAE2D8F-B59E-61FB-1D24-883C4A28C261}"/>
                </a:ext>
              </a:extLst>
            </p:cNvPr>
            <p:cNvSpPr txBox="1"/>
            <p:nvPr/>
          </p:nvSpPr>
          <p:spPr>
            <a:xfrm>
              <a:off x="2165083" y="4391397"/>
              <a:ext cx="7429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8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43" name="object 22">
              <a:extLst>
                <a:ext uri="{FF2B5EF4-FFF2-40B4-BE49-F238E27FC236}">
                  <a16:creationId xmlns:a16="http://schemas.microsoft.com/office/drawing/2014/main" id="{3248AFEE-ACA7-ABFA-BD1F-2460D47A7C18}"/>
                </a:ext>
              </a:extLst>
            </p:cNvPr>
            <p:cNvGrpSpPr/>
            <p:nvPr/>
          </p:nvGrpSpPr>
          <p:grpSpPr>
            <a:xfrm>
              <a:off x="2601491" y="4404786"/>
              <a:ext cx="3810" cy="19050"/>
              <a:chOff x="2635879" y="2846568"/>
              <a:chExt cx="3810" cy="19050"/>
            </a:xfrm>
          </p:grpSpPr>
          <p:sp>
            <p:nvSpPr>
              <p:cNvPr id="74" name="object 23">
                <a:extLst>
                  <a:ext uri="{FF2B5EF4-FFF2-40B4-BE49-F238E27FC236}">
                    <a16:creationId xmlns:a16="http://schemas.microsoft.com/office/drawing/2014/main" id="{5C696A9B-3415-1A4E-B1F7-33863653FA50}"/>
                  </a:ext>
                </a:extLst>
              </p:cNvPr>
              <p:cNvSpPr/>
              <p:nvPr/>
            </p:nvSpPr>
            <p:spPr>
              <a:xfrm>
                <a:off x="2637784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24">
                <a:extLst>
                  <a:ext uri="{FF2B5EF4-FFF2-40B4-BE49-F238E27FC236}">
                    <a16:creationId xmlns:a16="http://schemas.microsoft.com/office/drawing/2014/main" id="{8360CDDF-C333-6471-918E-D34EF40A6C24}"/>
                  </a:ext>
                </a:extLst>
              </p:cNvPr>
              <p:cNvSpPr/>
              <p:nvPr/>
            </p:nvSpPr>
            <p:spPr>
              <a:xfrm>
                <a:off x="2637784" y="2848473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4" name="object 25">
              <a:extLst>
                <a:ext uri="{FF2B5EF4-FFF2-40B4-BE49-F238E27FC236}">
                  <a16:creationId xmlns:a16="http://schemas.microsoft.com/office/drawing/2014/main" id="{03648C16-0F50-AD1F-9A21-FA9E91BE0D4A}"/>
                </a:ext>
              </a:extLst>
            </p:cNvPr>
            <p:cNvSpPr txBox="1"/>
            <p:nvPr/>
          </p:nvSpPr>
          <p:spPr>
            <a:xfrm>
              <a:off x="2542155" y="4391397"/>
              <a:ext cx="12255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5">
                  <a:latin typeface="Times New Roman"/>
                  <a:cs typeface="Times New Roman"/>
                </a:rPr>
                <a:t>10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45" name="object 26">
              <a:extLst>
                <a:ext uri="{FF2B5EF4-FFF2-40B4-BE49-F238E27FC236}">
                  <a16:creationId xmlns:a16="http://schemas.microsoft.com/office/drawing/2014/main" id="{AC5F2E4F-0557-60DF-C718-210D27A02B74}"/>
                </a:ext>
              </a:extLst>
            </p:cNvPr>
            <p:cNvSpPr txBox="1"/>
            <p:nvPr/>
          </p:nvSpPr>
          <p:spPr>
            <a:xfrm>
              <a:off x="1381651" y="4419677"/>
              <a:ext cx="759090" cy="182778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45085">
                <a:lnSpc>
                  <a:spcPts val="940"/>
                </a:lnSpc>
                <a:spcBef>
                  <a:spcPts val="130"/>
                </a:spcBef>
                <a:tabLst>
                  <a:tab pos="446405" algn="l"/>
                </a:tabLst>
              </a:pPr>
              <a:r>
                <a:rPr sz="800" spc="-50">
                  <a:latin typeface="Times New Roman"/>
                  <a:cs typeface="Times New Roman"/>
                </a:rPr>
                <a:t>4</a:t>
              </a:r>
              <a:r>
                <a:rPr sz="800">
                  <a:latin typeface="Times New Roman"/>
                  <a:cs typeface="Times New Roman"/>
                </a:rPr>
                <a:t>	</a:t>
              </a:r>
              <a:r>
                <a:rPr sz="800" spc="-50">
                  <a:latin typeface="Times New Roman"/>
                  <a:cs typeface="Times New Roman"/>
                </a:rPr>
                <a:t>6</a:t>
              </a:r>
              <a:endParaRPr sz="800">
                <a:latin typeface="Times New Roman"/>
                <a:cs typeface="Times New Roman"/>
              </a:endParaRPr>
            </a:p>
            <a:p>
              <a:pPr marL="12700">
                <a:lnSpc>
                  <a:spcPts val="940"/>
                </a:lnSpc>
              </a:pPr>
              <a:r>
                <a:rPr sz="800">
                  <a:latin typeface="Times New Roman"/>
                  <a:cs typeface="Times New Roman"/>
                </a:rPr>
                <a:t>Radius</a:t>
              </a:r>
              <a:r>
                <a:rPr sz="800" spc="114">
                  <a:latin typeface="Times New Roman"/>
                  <a:cs typeface="Times New Roman"/>
                </a:rPr>
                <a:t> </a:t>
              </a:r>
              <a:r>
                <a:rPr sz="800" spc="-20">
                  <a:latin typeface="Times New Roman"/>
                  <a:cs typeface="Times New Roman"/>
                </a:rPr>
                <a:t>(fm)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46" name="object 27">
              <a:extLst>
                <a:ext uri="{FF2B5EF4-FFF2-40B4-BE49-F238E27FC236}">
                  <a16:creationId xmlns:a16="http://schemas.microsoft.com/office/drawing/2014/main" id="{1627D193-24F8-4023-FF44-F6D7FBEE9F9B}"/>
                </a:ext>
              </a:extLst>
            </p:cNvPr>
            <p:cNvGrpSpPr/>
            <p:nvPr/>
          </p:nvGrpSpPr>
          <p:grpSpPr>
            <a:xfrm>
              <a:off x="479774" y="2691369"/>
              <a:ext cx="2221865" cy="1717675"/>
              <a:chOff x="514162" y="1133151"/>
              <a:chExt cx="2221865" cy="1717675"/>
            </a:xfrm>
          </p:grpSpPr>
          <p:sp>
            <p:nvSpPr>
              <p:cNvPr id="58" name="object 28">
                <a:extLst>
                  <a:ext uri="{FF2B5EF4-FFF2-40B4-BE49-F238E27FC236}">
                    <a16:creationId xmlns:a16="http://schemas.microsoft.com/office/drawing/2014/main" id="{2851E414-1FA3-E35F-BB41-63D3F50EC363}"/>
                  </a:ext>
                </a:extLst>
              </p:cNvPr>
              <p:cNvSpPr/>
              <p:nvPr/>
            </p:nvSpPr>
            <p:spPr>
              <a:xfrm>
                <a:off x="516067" y="2770591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29">
                <a:extLst>
                  <a:ext uri="{FF2B5EF4-FFF2-40B4-BE49-F238E27FC236}">
                    <a16:creationId xmlns:a16="http://schemas.microsoft.com/office/drawing/2014/main" id="{4470FD44-3DE5-EA76-4D88-B48B593A01C1}"/>
                  </a:ext>
                </a:extLst>
              </p:cNvPr>
              <p:cNvSpPr/>
              <p:nvPr/>
            </p:nvSpPr>
            <p:spPr>
              <a:xfrm>
                <a:off x="516067" y="2770591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30">
                <a:extLst>
                  <a:ext uri="{FF2B5EF4-FFF2-40B4-BE49-F238E27FC236}">
                    <a16:creationId xmlns:a16="http://schemas.microsoft.com/office/drawing/2014/main" id="{ECA7288A-5B71-6F71-D75A-57F495B7E002}"/>
                  </a:ext>
                </a:extLst>
              </p:cNvPr>
              <p:cNvSpPr/>
              <p:nvPr/>
            </p:nvSpPr>
            <p:spPr>
              <a:xfrm>
                <a:off x="516067" y="2427352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31">
                <a:extLst>
                  <a:ext uri="{FF2B5EF4-FFF2-40B4-BE49-F238E27FC236}">
                    <a16:creationId xmlns:a16="http://schemas.microsoft.com/office/drawing/2014/main" id="{A3F4BD45-C832-7EF3-CA08-2FDF0973E95A}"/>
                  </a:ext>
                </a:extLst>
              </p:cNvPr>
              <p:cNvSpPr/>
              <p:nvPr/>
            </p:nvSpPr>
            <p:spPr>
              <a:xfrm>
                <a:off x="516067" y="2427352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32">
                <a:extLst>
                  <a:ext uri="{FF2B5EF4-FFF2-40B4-BE49-F238E27FC236}">
                    <a16:creationId xmlns:a16="http://schemas.microsoft.com/office/drawing/2014/main" id="{1D2DDBF8-DD3B-51A4-F00E-635579A6A070}"/>
                  </a:ext>
                </a:extLst>
              </p:cNvPr>
              <p:cNvSpPr/>
              <p:nvPr/>
            </p:nvSpPr>
            <p:spPr>
              <a:xfrm>
                <a:off x="516067" y="2084113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33">
                <a:extLst>
                  <a:ext uri="{FF2B5EF4-FFF2-40B4-BE49-F238E27FC236}">
                    <a16:creationId xmlns:a16="http://schemas.microsoft.com/office/drawing/2014/main" id="{D3A754A3-2B3D-95B0-FB47-7C7A8ACDE1FD}"/>
                  </a:ext>
                </a:extLst>
              </p:cNvPr>
              <p:cNvSpPr/>
              <p:nvPr/>
            </p:nvSpPr>
            <p:spPr>
              <a:xfrm>
                <a:off x="516067" y="2084113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34">
                <a:extLst>
                  <a:ext uri="{FF2B5EF4-FFF2-40B4-BE49-F238E27FC236}">
                    <a16:creationId xmlns:a16="http://schemas.microsoft.com/office/drawing/2014/main" id="{7169BB1A-CAD6-60B8-6A7E-416096E15888}"/>
                  </a:ext>
                </a:extLst>
              </p:cNvPr>
              <p:cNvSpPr/>
              <p:nvPr/>
            </p:nvSpPr>
            <p:spPr>
              <a:xfrm>
                <a:off x="516067" y="174087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35">
                <a:extLst>
                  <a:ext uri="{FF2B5EF4-FFF2-40B4-BE49-F238E27FC236}">
                    <a16:creationId xmlns:a16="http://schemas.microsoft.com/office/drawing/2014/main" id="{2CF0A17A-FBFE-0BD8-2C78-99A8221B71CC}"/>
                  </a:ext>
                </a:extLst>
              </p:cNvPr>
              <p:cNvSpPr/>
              <p:nvPr/>
            </p:nvSpPr>
            <p:spPr>
              <a:xfrm>
                <a:off x="516067" y="174087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36">
                <a:extLst>
                  <a:ext uri="{FF2B5EF4-FFF2-40B4-BE49-F238E27FC236}">
                    <a16:creationId xmlns:a16="http://schemas.microsoft.com/office/drawing/2014/main" id="{E91C9057-6B75-8ACA-5B1E-190841445D00}"/>
                  </a:ext>
                </a:extLst>
              </p:cNvPr>
              <p:cNvSpPr/>
              <p:nvPr/>
            </p:nvSpPr>
            <p:spPr>
              <a:xfrm>
                <a:off x="516067" y="139763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37">
                <a:extLst>
                  <a:ext uri="{FF2B5EF4-FFF2-40B4-BE49-F238E27FC236}">
                    <a16:creationId xmlns:a16="http://schemas.microsoft.com/office/drawing/2014/main" id="{1EABEA5D-FD4B-D863-8C18-BE866A08F186}"/>
                  </a:ext>
                </a:extLst>
              </p:cNvPr>
              <p:cNvSpPr/>
              <p:nvPr/>
            </p:nvSpPr>
            <p:spPr>
              <a:xfrm>
                <a:off x="516067" y="139763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40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38">
                <a:extLst>
                  <a:ext uri="{FF2B5EF4-FFF2-40B4-BE49-F238E27FC236}">
                    <a16:creationId xmlns:a16="http://schemas.microsoft.com/office/drawing/2014/main" id="{4EB69A18-EB1F-946D-7A21-F6E268898DEB}"/>
                  </a:ext>
                </a:extLst>
              </p:cNvPr>
              <p:cNvSpPr/>
              <p:nvPr/>
            </p:nvSpPr>
            <p:spPr>
              <a:xfrm>
                <a:off x="530940" y="1135056"/>
                <a:ext cx="2203450" cy="1713864"/>
              </a:xfrm>
              <a:custGeom>
                <a:avLst/>
                <a:gdLst/>
                <a:ahLst/>
                <a:cxnLst/>
                <a:rect l="l" t="t" r="r" b="b"/>
                <a:pathLst>
                  <a:path w="2203450" h="1713864">
                    <a:moveTo>
                      <a:pt x="0" y="1713417"/>
                    </a:moveTo>
                    <a:lnTo>
                      <a:pt x="0" y="0"/>
                    </a:lnTo>
                  </a:path>
                  <a:path w="2203450" h="1713864">
                    <a:moveTo>
                      <a:pt x="2202965" y="1713417"/>
                    </a:moveTo>
                    <a:lnTo>
                      <a:pt x="2202965" y="0"/>
                    </a:lnTo>
                  </a:path>
                  <a:path w="2203450" h="1713864">
                    <a:moveTo>
                      <a:pt x="0" y="1713417"/>
                    </a:moveTo>
                    <a:lnTo>
                      <a:pt x="2202965" y="1713417"/>
                    </a:lnTo>
                  </a:path>
                  <a:path w="2203450" h="1713864">
                    <a:moveTo>
                      <a:pt x="0" y="0"/>
                    </a:moveTo>
                    <a:lnTo>
                      <a:pt x="2202965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39">
                <a:extLst>
                  <a:ext uri="{FF2B5EF4-FFF2-40B4-BE49-F238E27FC236}">
                    <a16:creationId xmlns:a16="http://schemas.microsoft.com/office/drawing/2014/main" id="{BC9699F0-56ED-ED78-0BEA-42D77251343A}"/>
                  </a:ext>
                </a:extLst>
              </p:cNvPr>
              <p:cNvSpPr/>
              <p:nvPr/>
            </p:nvSpPr>
            <p:spPr>
              <a:xfrm>
                <a:off x="631075" y="1616126"/>
                <a:ext cx="2002789" cy="1155065"/>
              </a:xfrm>
              <a:custGeom>
                <a:avLst/>
                <a:gdLst/>
                <a:ahLst/>
                <a:cxnLst/>
                <a:rect l="l" t="t" r="r" b="b"/>
                <a:pathLst>
                  <a:path w="2002789" h="1155064">
                    <a:moveTo>
                      <a:pt x="0" y="379962"/>
                    </a:moveTo>
                    <a:lnTo>
                      <a:pt x="48161" y="371820"/>
                    </a:lnTo>
                    <a:lnTo>
                      <a:pt x="84281" y="354990"/>
                    </a:lnTo>
                    <a:lnTo>
                      <a:pt x="120402" y="329281"/>
                    </a:lnTo>
                    <a:lnTo>
                      <a:pt x="152509" y="299468"/>
                    </a:lnTo>
                    <a:lnTo>
                      <a:pt x="184617" y="263921"/>
                    </a:lnTo>
                    <a:lnTo>
                      <a:pt x="228764" y="208015"/>
                    </a:lnTo>
                    <a:lnTo>
                      <a:pt x="268898" y="153705"/>
                    </a:lnTo>
                    <a:lnTo>
                      <a:pt x="301006" y="110970"/>
                    </a:lnTo>
                    <a:lnTo>
                      <a:pt x="337127" y="67181"/>
                    </a:lnTo>
                    <a:lnTo>
                      <a:pt x="365221" y="38659"/>
                    </a:lnTo>
                    <a:lnTo>
                      <a:pt x="401341" y="12202"/>
                    </a:lnTo>
                    <a:lnTo>
                      <a:pt x="441475" y="0"/>
                    </a:lnTo>
                    <a:lnTo>
                      <a:pt x="449502" y="42"/>
                    </a:lnTo>
                    <a:lnTo>
                      <a:pt x="489636" y="13783"/>
                    </a:lnTo>
                    <a:lnTo>
                      <a:pt x="521744" y="41574"/>
                    </a:lnTo>
                    <a:lnTo>
                      <a:pt x="545824" y="72184"/>
                    </a:lnTo>
                    <a:lnTo>
                      <a:pt x="569905" y="110780"/>
                    </a:lnTo>
                    <a:lnTo>
                      <a:pt x="593985" y="156748"/>
                    </a:lnTo>
                    <a:lnTo>
                      <a:pt x="626093" y="228018"/>
                    </a:lnTo>
                    <a:lnTo>
                      <a:pt x="642146" y="267231"/>
                    </a:lnTo>
                    <a:lnTo>
                      <a:pt x="662213" y="318899"/>
                    </a:lnTo>
                    <a:lnTo>
                      <a:pt x="686294" y="383805"/>
                    </a:lnTo>
                    <a:lnTo>
                      <a:pt x="722415" y="484348"/>
                    </a:lnTo>
                    <a:lnTo>
                      <a:pt x="766562" y="606710"/>
                    </a:lnTo>
                    <a:lnTo>
                      <a:pt x="790643" y="670803"/>
                    </a:lnTo>
                    <a:lnTo>
                      <a:pt x="810710" y="721855"/>
                    </a:lnTo>
                    <a:lnTo>
                      <a:pt x="830777" y="770273"/>
                    </a:lnTo>
                    <a:lnTo>
                      <a:pt x="846831" y="806864"/>
                    </a:lnTo>
                    <a:lnTo>
                      <a:pt x="878938" y="873769"/>
                    </a:lnTo>
                    <a:lnTo>
                      <a:pt x="911045" y="931826"/>
                    </a:lnTo>
                    <a:lnTo>
                      <a:pt x="943153" y="980947"/>
                    </a:lnTo>
                    <a:lnTo>
                      <a:pt x="971247" y="1016889"/>
                    </a:lnTo>
                    <a:lnTo>
                      <a:pt x="1007367" y="1054251"/>
                    </a:lnTo>
                    <a:lnTo>
                      <a:pt x="1039475" y="1080092"/>
                    </a:lnTo>
                    <a:lnTo>
                      <a:pt x="1087636" y="1108186"/>
                    </a:lnTo>
                    <a:lnTo>
                      <a:pt x="1135797" y="1126494"/>
                    </a:lnTo>
                    <a:lnTo>
                      <a:pt x="1175931" y="1136428"/>
                    </a:lnTo>
                    <a:lnTo>
                      <a:pt x="1224092" y="1144009"/>
                    </a:lnTo>
                    <a:lnTo>
                      <a:pt x="1284293" y="1149290"/>
                    </a:lnTo>
                    <a:lnTo>
                      <a:pt x="1324427" y="1151257"/>
                    </a:lnTo>
                    <a:lnTo>
                      <a:pt x="1376602" y="1152754"/>
                    </a:lnTo>
                    <a:lnTo>
                      <a:pt x="1448843" y="1153753"/>
                    </a:lnTo>
                    <a:lnTo>
                      <a:pt x="1569246" y="1154298"/>
                    </a:lnTo>
                    <a:lnTo>
                      <a:pt x="1898346" y="1154461"/>
                    </a:lnTo>
                    <a:lnTo>
                      <a:pt x="2002695" y="1154464"/>
                    </a:lnTo>
                  </a:path>
                </a:pathLst>
              </a:custGeom>
              <a:ln w="8499">
                <a:solidFill>
                  <a:srgbClr val="8A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40">
                <a:extLst>
                  <a:ext uri="{FF2B5EF4-FFF2-40B4-BE49-F238E27FC236}">
                    <a16:creationId xmlns:a16="http://schemas.microsoft.com/office/drawing/2014/main" id="{C848ED83-DC3A-8224-674D-55EAFB2424E9}"/>
                  </a:ext>
                </a:extLst>
              </p:cNvPr>
              <p:cNvSpPr/>
              <p:nvPr/>
            </p:nvSpPr>
            <p:spPr>
              <a:xfrm>
                <a:off x="631075" y="1212938"/>
                <a:ext cx="2002789" cy="1557655"/>
              </a:xfrm>
              <a:custGeom>
                <a:avLst/>
                <a:gdLst/>
                <a:ahLst/>
                <a:cxnLst/>
                <a:rect l="l" t="t" r="r" b="b"/>
                <a:pathLst>
                  <a:path w="2002789" h="1557655">
                    <a:moveTo>
                      <a:pt x="0" y="0"/>
                    </a:moveTo>
                    <a:lnTo>
                      <a:pt x="48161" y="10565"/>
                    </a:lnTo>
                    <a:lnTo>
                      <a:pt x="88295" y="33098"/>
                    </a:lnTo>
                    <a:lnTo>
                      <a:pt x="168563" y="91683"/>
                    </a:lnTo>
                    <a:lnTo>
                      <a:pt x="184617" y="101689"/>
                    </a:lnTo>
                    <a:lnTo>
                      <a:pt x="220737" y="117954"/>
                    </a:lnTo>
                    <a:lnTo>
                      <a:pt x="256858" y="123104"/>
                    </a:lnTo>
                    <a:lnTo>
                      <a:pt x="268898" y="122082"/>
                    </a:lnTo>
                    <a:lnTo>
                      <a:pt x="317060" y="104881"/>
                    </a:lnTo>
                    <a:lnTo>
                      <a:pt x="365221" y="71855"/>
                    </a:lnTo>
                    <a:lnTo>
                      <a:pt x="413382" y="34770"/>
                    </a:lnTo>
                    <a:lnTo>
                      <a:pt x="429435" y="24138"/>
                    </a:lnTo>
                    <a:lnTo>
                      <a:pt x="469569" y="7070"/>
                    </a:lnTo>
                    <a:lnTo>
                      <a:pt x="485623" y="5554"/>
                    </a:lnTo>
                    <a:lnTo>
                      <a:pt x="493650" y="6196"/>
                    </a:lnTo>
                    <a:lnTo>
                      <a:pt x="533784" y="25519"/>
                    </a:lnTo>
                    <a:lnTo>
                      <a:pt x="565891" y="62563"/>
                    </a:lnTo>
                    <a:lnTo>
                      <a:pt x="593985" y="111683"/>
                    </a:lnTo>
                    <a:lnTo>
                      <a:pt x="618066" y="165979"/>
                    </a:lnTo>
                    <a:lnTo>
                      <a:pt x="642146" y="230759"/>
                    </a:lnTo>
                    <a:lnTo>
                      <a:pt x="670240" y="317979"/>
                    </a:lnTo>
                    <a:lnTo>
                      <a:pt x="686294" y="372549"/>
                    </a:lnTo>
                    <a:lnTo>
                      <a:pt x="706361" y="444593"/>
                    </a:lnTo>
                    <a:lnTo>
                      <a:pt x="730442" y="535150"/>
                    </a:lnTo>
                    <a:lnTo>
                      <a:pt x="774589" y="706314"/>
                    </a:lnTo>
                    <a:lnTo>
                      <a:pt x="806696" y="829194"/>
                    </a:lnTo>
                    <a:lnTo>
                      <a:pt x="830777" y="917622"/>
                    </a:lnTo>
                    <a:lnTo>
                      <a:pt x="850844" y="987704"/>
                    </a:lnTo>
                    <a:lnTo>
                      <a:pt x="866898" y="1040928"/>
                    </a:lnTo>
                    <a:lnTo>
                      <a:pt x="882951" y="1091341"/>
                    </a:lnTo>
                    <a:lnTo>
                      <a:pt x="899005" y="1138745"/>
                    </a:lnTo>
                    <a:lnTo>
                      <a:pt x="915059" y="1183006"/>
                    </a:lnTo>
                    <a:lnTo>
                      <a:pt x="931112" y="1224052"/>
                    </a:lnTo>
                    <a:lnTo>
                      <a:pt x="947166" y="1261862"/>
                    </a:lnTo>
                    <a:lnTo>
                      <a:pt x="971247" y="1312589"/>
                    </a:lnTo>
                    <a:lnTo>
                      <a:pt x="995327" y="1356392"/>
                    </a:lnTo>
                    <a:lnTo>
                      <a:pt x="1019408" y="1393715"/>
                    </a:lnTo>
                    <a:lnTo>
                      <a:pt x="1043488" y="1425115"/>
                    </a:lnTo>
                    <a:lnTo>
                      <a:pt x="1079609" y="1462490"/>
                    </a:lnTo>
                    <a:lnTo>
                      <a:pt x="1115730" y="1490145"/>
                    </a:lnTo>
                    <a:lnTo>
                      <a:pt x="1163891" y="1515484"/>
                    </a:lnTo>
                    <a:lnTo>
                      <a:pt x="1216065" y="1532504"/>
                    </a:lnTo>
                    <a:lnTo>
                      <a:pt x="1260213" y="1541388"/>
                    </a:lnTo>
                    <a:lnTo>
                      <a:pt x="1312387" y="1547863"/>
                    </a:lnTo>
                    <a:lnTo>
                      <a:pt x="1384629" y="1552739"/>
                    </a:lnTo>
                    <a:lnTo>
                      <a:pt x="1436803" y="1554660"/>
                    </a:lnTo>
                    <a:lnTo>
                      <a:pt x="1505031" y="1556109"/>
                    </a:lnTo>
                    <a:lnTo>
                      <a:pt x="1601353" y="1557083"/>
                    </a:lnTo>
                    <a:lnTo>
                      <a:pt x="1757877" y="1557566"/>
                    </a:lnTo>
                    <a:lnTo>
                      <a:pt x="2002695" y="1557651"/>
                    </a:lnTo>
                  </a:path>
                </a:pathLst>
              </a:custGeom>
              <a:ln w="8499">
                <a:solidFill>
                  <a:srgbClr val="00007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41">
                <a:extLst>
                  <a:ext uri="{FF2B5EF4-FFF2-40B4-BE49-F238E27FC236}">
                    <a16:creationId xmlns:a16="http://schemas.microsoft.com/office/drawing/2014/main" id="{A6D29234-3E88-5295-DCC2-FED67E8E1F66}"/>
                  </a:ext>
                </a:extLst>
              </p:cNvPr>
              <p:cNvSpPr/>
              <p:nvPr/>
            </p:nvSpPr>
            <p:spPr>
              <a:xfrm>
                <a:off x="1270092" y="1931351"/>
                <a:ext cx="60325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49530">
                    <a:moveTo>
                      <a:pt x="27480" y="0"/>
                    </a:moveTo>
                    <a:lnTo>
                      <a:pt x="26287" y="443"/>
                    </a:lnTo>
                    <a:lnTo>
                      <a:pt x="26270" y="1014"/>
                    </a:lnTo>
                    <a:lnTo>
                      <a:pt x="26754" y="2316"/>
                    </a:lnTo>
                    <a:lnTo>
                      <a:pt x="27083" y="2300"/>
                    </a:lnTo>
                    <a:lnTo>
                      <a:pt x="27872" y="2571"/>
                    </a:lnTo>
                    <a:lnTo>
                      <a:pt x="37899" y="4717"/>
                    </a:lnTo>
                    <a:lnTo>
                      <a:pt x="42840" y="18001"/>
                    </a:lnTo>
                    <a:lnTo>
                      <a:pt x="36275" y="18429"/>
                    </a:lnTo>
                    <a:lnTo>
                      <a:pt x="28332" y="18666"/>
                    </a:lnTo>
                    <a:lnTo>
                      <a:pt x="18118" y="18474"/>
                    </a:lnTo>
                    <a:lnTo>
                      <a:pt x="4742" y="17615"/>
                    </a:lnTo>
                    <a:lnTo>
                      <a:pt x="2867" y="17412"/>
                    </a:lnTo>
                    <a:lnTo>
                      <a:pt x="0" y="18479"/>
                    </a:lnTo>
                    <a:lnTo>
                      <a:pt x="167" y="20446"/>
                    </a:lnTo>
                    <a:lnTo>
                      <a:pt x="1568" y="24212"/>
                    </a:lnTo>
                    <a:lnTo>
                      <a:pt x="9033" y="23694"/>
                    </a:lnTo>
                    <a:lnTo>
                      <a:pt x="14658" y="23402"/>
                    </a:lnTo>
                    <a:lnTo>
                      <a:pt x="14860" y="23327"/>
                    </a:lnTo>
                    <a:lnTo>
                      <a:pt x="43693" y="20295"/>
                    </a:lnTo>
                    <a:lnTo>
                      <a:pt x="47861" y="31502"/>
                    </a:lnTo>
                    <a:lnTo>
                      <a:pt x="39527" y="32536"/>
                    </a:lnTo>
                    <a:lnTo>
                      <a:pt x="32377" y="33629"/>
                    </a:lnTo>
                    <a:lnTo>
                      <a:pt x="26010" y="35002"/>
                    </a:lnTo>
                    <a:lnTo>
                      <a:pt x="20024" y="36880"/>
                    </a:lnTo>
                    <a:lnTo>
                      <a:pt x="7950" y="41371"/>
                    </a:lnTo>
                    <a:lnTo>
                      <a:pt x="10239" y="47525"/>
                    </a:lnTo>
                    <a:lnTo>
                      <a:pt x="12777" y="48610"/>
                    </a:lnTo>
                    <a:lnTo>
                      <a:pt x="15149" y="47728"/>
                    </a:lnTo>
                    <a:lnTo>
                      <a:pt x="16377" y="46477"/>
                    </a:lnTo>
                    <a:lnTo>
                      <a:pt x="22206" y="41274"/>
                    </a:lnTo>
                    <a:lnTo>
                      <a:pt x="39039" y="35013"/>
                    </a:lnTo>
                    <a:lnTo>
                      <a:pt x="48709" y="33780"/>
                    </a:lnTo>
                    <a:lnTo>
                      <a:pt x="54538" y="49451"/>
                    </a:lnTo>
                    <a:lnTo>
                      <a:pt x="59901" y="47456"/>
                    </a:lnTo>
                    <a:lnTo>
                      <a:pt x="44294" y="5497"/>
                    </a:lnTo>
                    <a:lnTo>
                      <a:pt x="37732" y="2750"/>
                    </a:lnTo>
                    <a:lnTo>
                      <a:pt x="33901" y="1228"/>
                    </a:lnTo>
                    <a:lnTo>
                      <a:pt x="27480" y="0"/>
                    </a:lnTo>
                    <a:close/>
                  </a:path>
                </a:pathLst>
              </a:custGeom>
              <a:solidFill>
                <a:srgbClr val="8A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42">
                <a:extLst>
                  <a:ext uri="{FF2B5EF4-FFF2-40B4-BE49-F238E27FC236}">
                    <a16:creationId xmlns:a16="http://schemas.microsoft.com/office/drawing/2014/main" id="{3076048A-C8C8-12E0-AB24-8D8DB4CABDC5}"/>
                  </a:ext>
                </a:extLst>
              </p:cNvPr>
              <p:cNvSpPr/>
              <p:nvPr/>
            </p:nvSpPr>
            <p:spPr>
              <a:xfrm>
                <a:off x="1270092" y="1931351"/>
                <a:ext cx="60325" cy="49530"/>
              </a:xfrm>
              <a:custGeom>
                <a:avLst/>
                <a:gdLst/>
                <a:ahLst/>
                <a:cxnLst/>
                <a:rect l="l" t="t" r="r" b="b"/>
                <a:pathLst>
                  <a:path w="60325" h="49530">
                    <a:moveTo>
                      <a:pt x="27480" y="0"/>
                    </a:moveTo>
                    <a:lnTo>
                      <a:pt x="26287" y="443"/>
                    </a:lnTo>
                    <a:lnTo>
                      <a:pt x="26270" y="1014"/>
                    </a:lnTo>
                    <a:lnTo>
                      <a:pt x="26754" y="2316"/>
                    </a:lnTo>
                    <a:lnTo>
                      <a:pt x="27083" y="2300"/>
                    </a:lnTo>
                    <a:lnTo>
                      <a:pt x="27872" y="2571"/>
                    </a:lnTo>
                    <a:lnTo>
                      <a:pt x="37899" y="4717"/>
                    </a:lnTo>
                    <a:lnTo>
                      <a:pt x="42840" y="18001"/>
                    </a:lnTo>
                    <a:lnTo>
                      <a:pt x="36275" y="18429"/>
                    </a:lnTo>
                    <a:lnTo>
                      <a:pt x="28332" y="18666"/>
                    </a:lnTo>
                    <a:lnTo>
                      <a:pt x="18118" y="18474"/>
                    </a:lnTo>
                    <a:lnTo>
                      <a:pt x="4742" y="17615"/>
                    </a:lnTo>
                    <a:lnTo>
                      <a:pt x="2867" y="17412"/>
                    </a:lnTo>
                    <a:lnTo>
                      <a:pt x="0" y="18479"/>
                    </a:lnTo>
                    <a:lnTo>
                      <a:pt x="167" y="20446"/>
                    </a:lnTo>
                    <a:lnTo>
                      <a:pt x="1568" y="24212"/>
                    </a:lnTo>
                    <a:lnTo>
                      <a:pt x="9033" y="23694"/>
                    </a:lnTo>
                    <a:lnTo>
                      <a:pt x="14658" y="23402"/>
                    </a:lnTo>
                    <a:lnTo>
                      <a:pt x="14860" y="23327"/>
                    </a:lnTo>
                    <a:lnTo>
                      <a:pt x="43693" y="20295"/>
                    </a:lnTo>
                    <a:lnTo>
                      <a:pt x="47861" y="31502"/>
                    </a:lnTo>
                    <a:lnTo>
                      <a:pt x="39527" y="32536"/>
                    </a:lnTo>
                    <a:lnTo>
                      <a:pt x="32377" y="33629"/>
                    </a:lnTo>
                    <a:lnTo>
                      <a:pt x="26010" y="35002"/>
                    </a:lnTo>
                    <a:lnTo>
                      <a:pt x="20024" y="36880"/>
                    </a:lnTo>
                    <a:lnTo>
                      <a:pt x="7950" y="41371"/>
                    </a:lnTo>
                    <a:lnTo>
                      <a:pt x="10239" y="47525"/>
                    </a:lnTo>
                    <a:lnTo>
                      <a:pt x="12777" y="48610"/>
                    </a:lnTo>
                    <a:lnTo>
                      <a:pt x="15149" y="47728"/>
                    </a:lnTo>
                    <a:lnTo>
                      <a:pt x="16377" y="46477"/>
                    </a:lnTo>
                    <a:lnTo>
                      <a:pt x="22206" y="41274"/>
                    </a:lnTo>
                    <a:lnTo>
                      <a:pt x="39039" y="35013"/>
                    </a:lnTo>
                    <a:lnTo>
                      <a:pt x="48709" y="33780"/>
                    </a:lnTo>
                    <a:lnTo>
                      <a:pt x="54538" y="49451"/>
                    </a:lnTo>
                    <a:lnTo>
                      <a:pt x="59901" y="47456"/>
                    </a:lnTo>
                    <a:lnTo>
                      <a:pt x="44294" y="5497"/>
                    </a:lnTo>
                    <a:lnTo>
                      <a:pt x="37732" y="2750"/>
                    </a:lnTo>
                    <a:lnTo>
                      <a:pt x="33901" y="1228"/>
                    </a:lnTo>
                    <a:lnTo>
                      <a:pt x="27480" y="0"/>
                    </a:lnTo>
                    <a:close/>
                  </a:path>
                </a:pathLst>
              </a:custGeom>
              <a:solidFill>
                <a:srgbClr val="8A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3" name="object 43">
                <a:extLst>
                  <a:ext uri="{FF2B5EF4-FFF2-40B4-BE49-F238E27FC236}">
                    <a16:creationId xmlns:a16="http://schemas.microsoft.com/office/drawing/2014/main" id="{D45942A6-CC30-86A2-CFA2-00CC79F393BA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30278" y="2731459"/>
                <a:ext cx="73436" cy="66692"/>
              </a:xfrm>
              <a:prstGeom prst="rect">
                <a:avLst/>
              </a:prstGeom>
            </p:spPr>
          </p:pic>
        </p:grpSp>
        <p:sp>
          <p:nvSpPr>
            <p:cNvPr id="47" name="object 44">
              <a:extLst>
                <a:ext uri="{FF2B5EF4-FFF2-40B4-BE49-F238E27FC236}">
                  <a16:creationId xmlns:a16="http://schemas.microsoft.com/office/drawing/2014/main" id="{1E9A51C0-87A3-7788-38A6-517F2D3F9AD1}"/>
                </a:ext>
              </a:extLst>
            </p:cNvPr>
            <p:cNvSpPr txBox="1"/>
            <p:nvPr/>
          </p:nvSpPr>
          <p:spPr>
            <a:xfrm>
              <a:off x="676176" y="3868044"/>
              <a:ext cx="436245" cy="316736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lang="it-IT" sz="1150" b="1" spc="-20">
                  <a:latin typeface="Times New Roman"/>
                  <a:cs typeface="Times New Roman"/>
                </a:rPr>
                <a:t>46</a:t>
              </a:r>
              <a:r>
                <a:rPr lang="it-IT" sz="2475" b="1" spc="-30" baseline="-20202">
                  <a:latin typeface="Times New Roman"/>
                  <a:cs typeface="Times New Roman"/>
                </a:rPr>
                <a:t>Ar</a:t>
              </a:r>
              <a:endParaRPr lang="it-IT" sz="800">
                <a:latin typeface="Times New Roman"/>
                <a:cs typeface="Times New Roman"/>
              </a:endParaRPr>
            </a:p>
          </p:txBody>
        </p:sp>
        <p:sp>
          <p:nvSpPr>
            <p:cNvPr id="48" name="object 45">
              <a:extLst>
                <a:ext uri="{FF2B5EF4-FFF2-40B4-BE49-F238E27FC236}">
                  <a16:creationId xmlns:a16="http://schemas.microsoft.com/office/drawing/2014/main" id="{62A254B1-DEBA-80DC-05DF-FB1F0591A716}"/>
                </a:ext>
              </a:extLst>
            </p:cNvPr>
            <p:cNvSpPr txBox="1"/>
            <p:nvPr/>
          </p:nvSpPr>
          <p:spPr>
            <a:xfrm>
              <a:off x="279695" y="4247018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00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49" name="object 46">
              <a:extLst>
                <a:ext uri="{FF2B5EF4-FFF2-40B4-BE49-F238E27FC236}">
                  <a16:creationId xmlns:a16="http://schemas.microsoft.com/office/drawing/2014/main" id="{87ACAF4D-3633-3072-9C94-0438A2F43056}"/>
                </a:ext>
              </a:extLst>
            </p:cNvPr>
            <p:cNvSpPr txBox="1"/>
            <p:nvPr/>
          </p:nvSpPr>
          <p:spPr>
            <a:xfrm>
              <a:off x="279695" y="3903779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02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50" name="object 47">
              <a:extLst>
                <a:ext uri="{FF2B5EF4-FFF2-40B4-BE49-F238E27FC236}">
                  <a16:creationId xmlns:a16="http://schemas.microsoft.com/office/drawing/2014/main" id="{AB6C11FB-A2A6-1B17-B17D-9E1561F572FF}"/>
                </a:ext>
              </a:extLst>
            </p:cNvPr>
            <p:cNvSpPr txBox="1"/>
            <p:nvPr/>
          </p:nvSpPr>
          <p:spPr>
            <a:xfrm>
              <a:off x="279695" y="3560540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04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51" name="object 48">
              <a:extLst>
                <a:ext uri="{FF2B5EF4-FFF2-40B4-BE49-F238E27FC236}">
                  <a16:creationId xmlns:a16="http://schemas.microsoft.com/office/drawing/2014/main" id="{FB852914-E833-3425-7905-1EC5890CE037}"/>
                </a:ext>
              </a:extLst>
            </p:cNvPr>
            <p:cNvSpPr txBox="1"/>
            <p:nvPr/>
          </p:nvSpPr>
          <p:spPr>
            <a:xfrm>
              <a:off x="279695" y="3217300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06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52" name="object 49">
              <a:extLst>
                <a:ext uri="{FF2B5EF4-FFF2-40B4-BE49-F238E27FC236}">
                  <a16:creationId xmlns:a16="http://schemas.microsoft.com/office/drawing/2014/main" id="{9A6636D8-2240-7F59-96FF-080C4DA6D073}"/>
                </a:ext>
              </a:extLst>
            </p:cNvPr>
            <p:cNvSpPr txBox="1"/>
            <p:nvPr/>
          </p:nvSpPr>
          <p:spPr>
            <a:xfrm>
              <a:off x="279695" y="2874061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08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53" name="object 50">
              <a:extLst>
                <a:ext uri="{FF2B5EF4-FFF2-40B4-BE49-F238E27FC236}">
                  <a16:creationId xmlns:a16="http://schemas.microsoft.com/office/drawing/2014/main" id="{B7A9AB0F-53C0-AF13-DFBB-60CAEFD36F92}"/>
                </a:ext>
              </a:extLst>
            </p:cNvPr>
            <p:cNvSpPr txBox="1"/>
            <p:nvPr/>
          </p:nvSpPr>
          <p:spPr>
            <a:xfrm>
              <a:off x="123037" y="3311933"/>
              <a:ext cx="123111" cy="476250"/>
            </a:xfrm>
            <a:prstGeom prst="rect">
              <a:avLst/>
            </a:prstGeom>
          </p:spPr>
          <p:txBody>
            <a:bodyPr vert="vert270" wrap="square" lIns="0" tIns="298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235"/>
                </a:spcBef>
              </a:pPr>
              <a:r>
                <a:rPr sz="800" spc="-10">
                  <a:latin typeface="Times New Roman"/>
                  <a:cs typeface="Times New Roman"/>
                </a:rPr>
                <a:t>Amplitude</a:t>
              </a:r>
              <a:endParaRPr sz="800">
                <a:latin typeface="Times New Roman"/>
                <a:cs typeface="Times New Roman"/>
              </a:endParaRPr>
            </a:p>
          </p:txBody>
        </p:sp>
        <p:pic>
          <p:nvPicPr>
            <p:cNvPr id="54" name="object 51">
              <a:extLst>
                <a:ext uri="{FF2B5EF4-FFF2-40B4-BE49-F238E27FC236}">
                  <a16:creationId xmlns:a16="http://schemas.microsoft.com/office/drawing/2014/main" id="{4AEF0B61-86F9-DF70-65F2-1E422C68608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2212" y="2800362"/>
              <a:ext cx="749619" cy="749620"/>
            </a:xfrm>
            <a:prstGeom prst="rect">
              <a:avLst/>
            </a:prstGeom>
          </p:spPr>
        </p:pic>
        <p:sp>
          <p:nvSpPr>
            <p:cNvPr id="55" name="object 52">
              <a:extLst>
                <a:ext uri="{FF2B5EF4-FFF2-40B4-BE49-F238E27FC236}">
                  <a16:creationId xmlns:a16="http://schemas.microsoft.com/office/drawing/2014/main" id="{E3DBC879-A7A3-BC61-74FB-769FC761C39F}"/>
                </a:ext>
              </a:extLst>
            </p:cNvPr>
            <p:cNvSpPr txBox="1"/>
            <p:nvPr/>
          </p:nvSpPr>
          <p:spPr>
            <a:xfrm>
              <a:off x="2534644" y="3075797"/>
              <a:ext cx="8699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i="1" spc="-20">
                  <a:solidFill>
                    <a:srgbClr val="00007F"/>
                  </a:solidFill>
                  <a:latin typeface="Arial"/>
                  <a:cs typeface="Arial"/>
                </a:rPr>
                <a:t>ν</a:t>
              </a:r>
              <a:endParaRPr sz="1000">
                <a:latin typeface="Arial"/>
                <a:cs typeface="Arial"/>
              </a:endParaRPr>
            </a:p>
          </p:txBody>
        </p:sp>
        <p:pic>
          <p:nvPicPr>
            <p:cNvPr id="56" name="object 53">
              <a:extLst>
                <a:ext uri="{FF2B5EF4-FFF2-40B4-BE49-F238E27FC236}">
                  <a16:creationId xmlns:a16="http://schemas.microsoft.com/office/drawing/2014/main" id="{54ABB5BC-3473-1436-8AB4-A0D4D684B45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2212" y="3528565"/>
              <a:ext cx="749619" cy="749620"/>
            </a:xfrm>
            <a:prstGeom prst="rect">
              <a:avLst/>
            </a:prstGeom>
          </p:spPr>
        </p:pic>
        <p:sp>
          <p:nvSpPr>
            <p:cNvPr id="57" name="object 54">
              <a:extLst>
                <a:ext uri="{FF2B5EF4-FFF2-40B4-BE49-F238E27FC236}">
                  <a16:creationId xmlns:a16="http://schemas.microsoft.com/office/drawing/2014/main" id="{63AE75E5-4362-ED09-EE28-A6EE5A28232D}"/>
                </a:ext>
              </a:extLst>
            </p:cNvPr>
            <p:cNvSpPr txBox="1"/>
            <p:nvPr/>
          </p:nvSpPr>
          <p:spPr>
            <a:xfrm>
              <a:off x="2530094" y="3803999"/>
              <a:ext cx="9588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i="1" spc="-114">
                  <a:solidFill>
                    <a:srgbClr val="8A0000"/>
                  </a:solidFill>
                  <a:latin typeface="Arial"/>
                  <a:cs typeface="Arial"/>
                </a:rPr>
                <a:t>π</a:t>
              </a:r>
              <a:endParaRPr sz="1000">
                <a:latin typeface="Arial"/>
                <a:cs typeface="Arial"/>
              </a:endParaRPr>
            </a:p>
          </p:txBody>
        </p:sp>
      </p:grpSp>
      <p:grpSp>
        <p:nvGrpSpPr>
          <p:cNvPr id="86" name="Gruppo 85">
            <a:extLst>
              <a:ext uri="{FF2B5EF4-FFF2-40B4-BE49-F238E27FC236}">
                <a16:creationId xmlns:a16="http://schemas.microsoft.com/office/drawing/2014/main" id="{ADEFA1EC-8DED-9737-2C53-3F87B35FCC96}"/>
              </a:ext>
            </a:extLst>
          </p:cNvPr>
          <p:cNvGrpSpPr/>
          <p:nvPr/>
        </p:nvGrpSpPr>
        <p:grpSpPr>
          <a:xfrm>
            <a:off x="8719729" y="1102055"/>
            <a:ext cx="3165627" cy="2517004"/>
            <a:chOff x="2967821" y="1145521"/>
            <a:chExt cx="2576964" cy="1954113"/>
          </a:xfrm>
        </p:grpSpPr>
        <p:grpSp>
          <p:nvGrpSpPr>
            <p:cNvPr id="87" name="object 55">
              <a:extLst>
                <a:ext uri="{FF2B5EF4-FFF2-40B4-BE49-F238E27FC236}">
                  <a16:creationId xmlns:a16="http://schemas.microsoft.com/office/drawing/2014/main" id="{84B00C9F-7976-23B0-AF12-837A4A33C0AD}"/>
                </a:ext>
              </a:extLst>
            </p:cNvPr>
            <p:cNvGrpSpPr/>
            <p:nvPr/>
          </p:nvGrpSpPr>
          <p:grpSpPr>
            <a:xfrm>
              <a:off x="3432971" y="1219154"/>
              <a:ext cx="2019935" cy="1656714"/>
              <a:chOff x="3432971" y="1219154"/>
              <a:chExt cx="2019935" cy="1656714"/>
            </a:xfrm>
          </p:grpSpPr>
          <p:sp>
            <p:nvSpPr>
              <p:cNvPr id="127" name="object 56">
                <a:extLst>
                  <a:ext uri="{FF2B5EF4-FFF2-40B4-BE49-F238E27FC236}">
                    <a16:creationId xmlns:a16="http://schemas.microsoft.com/office/drawing/2014/main" id="{7922A9AF-7293-52EF-C84C-746FC8E73072}"/>
                  </a:ext>
                </a:extLst>
              </p:cNvPr>
              <p:cNvSpPr/>
              <p:nvPr/>
            </p:nvSpPr>
            <p:spPr>
              <a:xfrm>
                <a:off x="3441470" y="2858938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28" name="object 57">
                <a:extLst>
                  <a:ext uri="{FF2B5EF4-FFF2-40B4-BE49-F238E27FC236}">
                    <a16:creationId xmlns:a16="http://schemas.microsoft.com/office/drawing/2014/main" id="{B72A2122-2CEF-2268-F971-57516314BF1C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432971" y="1219154"/>
                <a:ext cx="2019693" cy="1654657"/>
              </a:xfrm>
              <a:prstGeom prst="rect">
                <a:avLst/>
              </a:prstGeom>
            </p:spPr>
          </p:pic>
          <p:sp>
            <p:nvSpPr>
              <p:cNvPr id="129" name="object 58">
                <a:extLst>
                  <a:ext uri="{FF2B5EF4-FFF2-40B4-BE49-F238E27FC236}">
                    <a16:creationId xmlns:a16="http://schemas.microsoft.com/office/drawing/2014/main" id="{AF19015B-2E16-9BB8-EB1C-D910DDD1EB8C}"/>
                  </a:ext>
                </a:extLst>
              </p:cNvPr>
              <p:cNvSpPr/>
              <p:nvPr/>
            </p:nvSpPr>
            <p:spPr>
              <a:xfrm>
                <a:off x="3441470" y="2858938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8" name="object 59">
              <a:extLst>
                <a:ext uri="{FF2B5EF4-FFF2-40B4-BE49-F238E27FC236}">
                  <a16:creationId xmlns:a16="http://schemas.microsoft.com/office/drawing/2014/main" id="{3DC94357-9B38-E6AD-26F0-8B15A9FE75D9}"/>
                </a:ext>
              </a:extLst>
            </p:cNvPr>
            <p:cNvSpPr txBox="1"/>
            <p:nvPr/>
          </p:nvSpPr>
          <p:spPr>
            <a:xfrm>
              <a:off x="3404500" y="2843644"/>
              <a:ext cx="7429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89" name="object 60">
              <a:extLst>
                <a:ext uri="{FF2B5EF4-FFF2-40B4-BE49-F238E27FC236}">
                  <a16:creationId xmlns:a16="http://schemas.microsoft.com/office/drawing/2014/main" id="{F598B85A-33EA-2056-80F8-4A9E9F25EE9B}"/>
                </a:ext>
              </a:extLst>
            </p:cNvPr>
            <p:cNvGrpSpPr/>
            <p:nvPr/>
          </p:nvGrpSpPr>
          <p:grpSpPr>
            <a:xfrm>
              <a:off x="3840505" y="2857033"/>
              <a:ext cx="805815" cy="19050"/>
              <a:chOff x="3840505" y="2857033"/>
              <a:chExt cx="805815" cy="19050"/>
            </a:xfrm>
          </p:grpSpPr>
          <p:sp>
            <p:nvSpPr>
              <p:cNvPr id="121" name="object 61">
                <a:extLst>
                  <a:ext uri="{FF2B5EF4-FFF2-40B4-BE49-F238E27FC236}">
                    <a16:creationId xmlns:a16="http://schemas.microsoft.com/office/drawing/2014/main" id="{24E1BAFD-267E-2B1D-E77D-A8C191404EBA}"/>
                  </a:ext>
                </a:extLst>
              </p:cNvPr>
              <p:cNvSpPr/>
              <p:nvPr/>
            </p:nvSpPr>
            <p:spPr>
              <a:xfrm>
                <a:off x="3842410" y="2858938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" name="object 62">
                <a:extLst>
                  <a:ext uri="{FF2B5EF4-FFF2-40B4-BE49-F238E27FC236}">
                    <a16:creationId xmlns:a16="http://schemas.microsoft.com/office/drawing/2014/main" id="{25EE7C2F-FF3D-A5E5-9F83-C9E2E7155306}"/>
                  </a:ext>
                </a:extLst>
              </p:cNvPr>
              <p:cNvSpPr/>
              <p:nvPr/>
            </p:nvSpPr>
            <p:spPr>
              <a:xfrm>
                <a:off x="3842410" y="2858938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" name="object 63">
                <a:extLst>
                  <a:ext uri="{FF2B5EF4-FFF2-40B4-BE49-F238E27FC236}">
                    <a16:creationId xmlns:a16="http://schemas.microsoft.com/office/drawing/2014/main" id="{9A71F5ED-3E87-5D15-CCE3-FE178551F7BA}"/>
                  </a:ext>
                </a:extLst>
              </p:cNvPr>
              <p:cNvSpPr/>
              <p:nvPr/>
            </p:nvSpPr>
            <p:spPr>
              <a:xfrm>
                <a:off x="4243350" y="2858938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64">
                <a:extLst>
                  <a:ext uri="{FF2B5EF4-FFF2-40B4-BE49-F238E27FC236}">
                    <a16:creationId xmlns:a16="http://schemas.microsoft.com/office/drawing/2014/main" id="{B9B0618B-3E70-4E07-4B13-AECEB6837D65}"/>
                  </a:ext>
                </a:extLst>
              </p:cNvPr>
              <p:cNvSpPr/>
              <p:nvPr/>
            </p:nvSpPr>
            <p:spPr>
              <a:xfrm>
                <a:off x="4243350" y="2858938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65">
                <a:extLst>
                  <a:ext uri="{FF2B5EF4-FFF2-40B4-BE49-F238E27FC236}">
                    <a16:creationId xmlns:a16="http://schemas.microsoft.com/office/drawing/2014/main" id="{DBA5EB37-E59E-BD82-9068-914A206CC3FC}"/>
                  </a:ext>
                </a:extLst>
              </p:cNvPr>
              <p:cNvSpPr/>
              <p:nvPr/>
            </p:nvSpPr>
            <p:spPr>
              <a:xfrm>
                <a:off x="4644290" y="2858938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66">
                <a:extLst>
                  <a:ext uri="{FF2B5EF4-FFF2-40B4-BE49-F238E27FC236}">
                    <a16:creationId xmlns:a16="http://schemas.microsoft.com/office/drawing/2014/main" id="{890070DA-7785-5422-DC35-92F32F0BD95C}"/>
                  </a:ext>
                </a:extLst>
              </p:cNvPr>
              <p:cNvSpPr/>
              <p:nvPr/>
            </p:nvSpPr>
            <p:spPr>
              <a:xfrm>
                <a:off x="4644290" y="2858938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0" name="object 67">
              <a:extLst>
                <a:ext uri="{FF2B5EF4-FFF2-40B4-BE49-F238E27FC236}">
                  <a16:creationId xmlns:a16="http://schemas.microsoft.com/office/drawing/2014/main" id="{2880B8EE-6590-CC7D-35A5-44C47946BDFE}"/>
                </a:ext>
              </a:extLst>
            </p:cNvPr>
            <p:cNvSpPr txBox="1"/>
            <p:nvPr/>
          </p:nvSpPr>
          <p:spPr>
            <a:xfrm>
              <a:off x="5008260" y="2843644"/>
              <a:ext cx="7429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8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91" name="object 68">
              <a:extLst>
                <a:ext uri="{FF2B5EF4-FFF2-40B4-BE49-F238E27FC236}">
                  <a16:creationId xmlns:a16="http://schemas.microsoft.com/office/drawing/2014/main" id="{59DA123C-B3A4-85CA-7A74-2607F4354DC7}"/>
                </a:ext>
              </a:extLst>
            </p:cNvPr>
            <p:cNvGrpSpPr/>
            <p:nvPr/>
          </p:nvGrpSpPr>
          <p:grpSpPr>
            <a:xfrm>
              <a:off x="5444266" y="2857033"/>
              <a:ext cx="3810" cy="19050"/>
              <a:chOff x="5444266" y="2857033"/>
              <a:chExt cx="3810" cy="19050"/>
            </a:xfrm>
          </p:grpSpPr>
          <p:sp>
            <p:nvSpPr>
              <p:cNvPr id="119" name="object 69">
                <a:extLst>
                  <a:ext uri="{FF2B5EF4-FFF2-40B4-BE49-F238E27FC236}">
                    <a16:creationId xmlns:a16="http://schemas.microsoft.com/office/drawing/2014/main" id="{5AE60888-466D-E545-C1F8-024A9D2C121C}"/>
                  </a:ext>
                </a:extLst>
              </p:cNvPr>
              <p:cNvSpPr/>
              <p:nvPr/>
            </p:nvSpPr>
            <p:spPr>
              <a:xfrm>
                <a:off x="5446171" y="2858938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object 70">
                <a:extLst>
                  <a:ext uri="{FF2B5EF4-FFF2-40B4-BE49-F238E27FC236}">
                    <a16:creationId xmlns:a16="http://schemas.microsoft.com/office/drawing/2014/main" id="{CD6553DF-1C1B-0D86-828F-F48F6410DA0B}"/>
                  </a:ext>
                </a:extLst>
              </p:cNvPr>
              <p:cNvSpPr/>
              <p:nvPr/>
            </p:nvSpPr>
            <p:spPr>
              <a:xfrm>
                <a:off x="5446171" y="2858938"/>
                <a:ext cx="0" cy="15240"/>
              </a:xfrm>
              <a:custGeom>
                <a:avLst/>
                <a:gdLst/>
                <a:ahLst/>
                <a:cxnLst/>
                <a:rect l="l" t="t" r="r" b="b"/>
                <a:pathLst>
                  <a:path h="15239">
                    <a:moveTo>
                      <a:pt x="0" y="0"/>
                    </a:moveTo>
                    <a:lnTo>
                      <a:pt x="0" y="14873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2" name="object 71">
              <a:extLst>
                <a:ext uri="{FF2B5EF4-FFF2-40B4-BE49-F238E27FC236}">
                  <a16:creationId xmlns:a16="http://schemas.microsoft.com/office/drawing/2014/main" id="{FB7F0304-76A2-96B0-4440-17352A0A8463}"/>
                </a:ext>
              </a:extLst>
            </p:cNvPr>
            <p:cNvSpPr txBox="1"/>
            <p:nvPr/>
          </p:nvSpPr>
          <p:spPr>
            <a:xfrm>
              <a:off x="5384930" y="2843644"/>
              <a:ext cx="12255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5">
                  <a:latin typeface="Times New Roman"/>
                  <a:cs typeface="Times New Roman"/>
                </a:rPr>
                <a:t>10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93" name="object 72">
              <a:extLst>
                <a:ext uri="{FF2B5EF4-FFF2-40B4-BE49-F238E27FC236}">
                  <a16:creationId xmlns:a16="http://schemas.microsoft.com/office/drawing/2014/main" id="{30F6DF0F-AB9A-8452-6EE5-13073A40FBDF}"/>
                </a:ext>
              </a:extLst>
            </p:cNvPr>
            <p:cNvSpPr txBox="1"/>
            <p:nvPr/>
          </p:nvSpPr>
          <p:spPr>
            <a:xfrm>
              <a:off x="4228146" y="2852130"/>
              <a:ext cx="536575" cy="247504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44450">
                <a:lnSpc>
                  <a:spcPts val="940"/>
                </a:lnSpc>
                <a:spcBef>
                  <a:spcPts val="130"/>
                </a:spcBef>
                <a:tabLst>
                  <a:tab pos="445134" algn="l"/>
                </a:tabLst>
              </a:pPr>
              <a:r>
                <a:rPr sz="800" spc="-50">
                  <a:latin typeface="Times New Roman"/>
                  <a:cs typeface="Times New Roman"/>
                </a:rPr>
                <a:t>4</a:t>
              </a:r>
              <a:r>
                <a:rPr sz="800">
                  <a:latin typeface="Times New Roman"/>
                  <a:cs typeface="Times New Roman"/>
                </a:rPr>
                <a:t>	</a:t>
              </a:r>
              <a:r>
                <a:rPr sz="800" spc="-50">
                  <a:latin typeface="Times New Roman"/>
                  <a:cs typeface="Times New Roman"/>
                </a:rPr>
                <a:t>6</a:t>
              </a:r>
              <a:endParaRPr sz="800">
                <a:latin typeface="Times New Roman"/>
                <a:cs typeface="Times New Roman"/>
              </a:endParaRPr>
            </a:p>
            <a:p>
              <a:pPr marL="12700">
                <a:lnSpc>
                  <a:spcPts val="940"/>
                </a:lnSpc>
              </a:pPr>
              <a:r>
                <a:rPr sz="800">
                  <a:latin typeface="Times New Roman"/>
                  <a:cs typeface="Times New Roman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Radius</a:t>
              </a:r>
              <a:r>
                <a:rPr sz="800" spc="114">
                  <a:latin typeface="Times New Roman"/>
                  <a:cs typeface="Times New Roman"/>
                </a:rPr>
                <a:t> </a:t>
              </a:r>
              <a:r>
                <a:rPr sz="800" spc="-20">
                  <a:latin typeface="Times New Roman"/>
                  <a:cs typeface="Times New Roman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(fm)</a:t>
              </a:r>
              <a:endParaRPr sz="800">
                <a:latin typeface="Times New Roman"/>
                <a:cs typeface="Times New Roman"/>
              </a:endParaRPr>
            </a:p>
          </p:txBody>
        </p:sp>
        <p:grpSp>
          <p:nvGrpSpPr>
            <p:cNvPr id="94" name="object 73">
              <a:extLst>
                <a:ext uri="{FF2B5EF4-FFF2-40B4-BE49-F238E27FC236}">
                  <a16:creationId xmlns:a16="http://schemas.microsoft.com/office/drawing/2014/main" id="{7F2FA51C-922B-8869-C689-5ACB6FE5D83F}"/>
                </a:ext>
              </a:extLst>
            </p:cNvPr>
            <p:cNvGrpSpPr/>
            <p:nvPr/>
          </p:nvGrpSpPr>
          <p:grpSpPr>
            <a:xfrm>
              <a:off x="3324557" y="1159449"/>
              <a:ext cx="19050" cy="1623695"/>
              <a:chOff x="3324557" y="1159449"/>
              <a:chExt cx="19050" cy="1623695"/>
            </a:xfrm>
          </p:grpSpPr>
          <p:sp>
            <p:nvSpPr>
              <p:cNvPr id="107" name="object 74">
                <a:extLst>
                  <a:ext uri="{FF2B5EF4-FFF2-40B4-BE49-F238E27FC236}">
                    <a16:creationId xmlns:a16="http://schemas.microsoft.com/office/drawing/2014/main" id="{92D6C988-34F0-6EE6-8F55-D140C7407158}"/>
                  </a:ext>
                </a:extLst>
              </p:cNvPr>
              <p:cNvSpPr/>
              <p:nvPr/>
            </p:nvSpPr>
            <p:spPr>
              <a:xfrm>
                <a:off x="3326462" y="2781031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75">
                <a:extLst>
                  <a:ext uri="{FF2B5EF4-FFF2-40B4-BE49-F238E27FC236}">
                    <a16:creationId xmlns:a16="http://schemas.microsoft.com/office/drawing/2014/main" id="{A4D21C0C-CF2C-A3A4-6839-4DCE94C70123}"/>
                  </a:ext>
                </a:extLst>
              </p:cNvPr>
              <p:cNvSpPr/>
              <p:nvPr/>
            </p:nvSpPr>
            <p:spPr>
              <a:xfrm>
                <a:off x="3326462" y="2781031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76">
                <a:extLst>
                  <a:ext uri="{FF2B5EF4-FFF2-40B4-BE49-F238E27FC236}">
                    <a16:creationId xmlns:a16="http://schemas.microsoft.com/office/drawing/2014/main" id="{20734223-9405-BAC1-CA79-D98D552BB808}"/>
                  </a:ext>
                </a:extLst>
              </p:cNvPr>
              <p:cNvSpPr/>
              <p:nvPr/>
            </p:nvSpPr>
            <p:spPr>
              <a:xfrm>
                <a:off x="3326462" y="2457096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77">
                <a:extLst>
                  <a:ext uri="{FF2B5EF4-FFF2-40B4-BE49-F238E27FC236}">
                    <a16:creationId xmlns:a16="http://schemas.microsoft.com/office/drawing/2014/main" id="{822B50B5-42A6-AB64-BCDD-C63260120835}"/>
                  </a:ext>
                </a:extLst>
              </p:cNvPr>
              <p:cNvSpPr/>
              <p:nvPr/>
            </p:nvSpPr>
            <p:spPr>
              <a:xfrm>
                <a:off x="3326462" y="2457096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78">
                <a:extLst>
                  <a:ext uri="{FF2B5EF4-FFF2-40B4-BE49-F238E27FC236}">
                    <a16:creationId xmlns:a16="http://schemas.microsoft.com/office/drawing/2014/main" id="{B214625F-A4E8-E969-283A-20E8E849C5E7}"/>
                  </a:ext>
                </a:extLst>
              </p:cNvPr>
              <p:cNvSpPr/>
              <p:nvPr/>
            </p:nvSpPr>
            <p:spPr>
              <a:xfrm>
                <a:off x="3326462" y="2133160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79">
                <a:extLst>
                  <a:ext uri="{FF2B5EF4-FFF2-40B4-BE49-F238E27FC236}">
                    <a16:creationId xmlns:a16="http://schemas.microsoft.com/office/drawing/2014/main" id="{EF593923-38B4-45FD-7662-0D8D9734753B}"/>
                  </a:ext>
                </a:extLst>
              </p:cNvPr>
              <p:cNvSpPr/>
              <p:nvPr/>
            </p:nvSpPr>
            <p:spPr>
              <a:xfrm>
                <a:off x="3326462" y="2133160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80">
                <a:extLst>
                  <a:ext uri="{FF2B5EF4-FFF2-40B4-BE49-F238E27FC236}">
                    <a16:creationId xmlns:a16="http://schemas.microsoft.com/office/drawing/2014/main" id="{25ADF6BD-E3EE-6881-AE57-255A0EA8D56D}"/>
                  </a:ext>
                </a:extLst>
              </p:cNvPr>
              <p:cNvSpPr/>
              <p:nvPr/>
            </p:nvSpPr>
            <p:spPr>
              <a:xfrm>
                <a:off x="3326462" y="1809225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object 81">
                <a:extLst>
                  <a:ext uri="{FF2B5EF4-FFF2-40B4-BE49-F238E27FC236}">
                    <a16:creationId xmlns:a16="http://schemas.microsoft.com/office/drawing/2014/main" id="{884A874C-F767-6F65-043D-11776E3402A1}"/>
                  </a:ext>
                </a:extLst>
              </p:cNvPr>
              <p:cNvSpPr/>
              <p:nvPr/>
            </p:nvSpPr>
            <p:spPr>
              <a:xfrm>
                <a:off x="3326462" y="1809225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82">
                <a:extLst>
                  <a:ext uri="{FF2B5EF4-FFF2-40B4-BE49-F238E27FC236}">
                    <a16:creationId xmlns:a16="http://schemas.microsoft.com/office/drawing/2014/main" id="{65414435-7134-259E-BF6A-098788C9F68D}"/>
                  </a:ext>
                </a:extLst>
              </p:cNvPr>
              <p:cNvSpPr/>
              <p:nvPr/>
            </p:nvSpPr>
            <p:spPr>
              <a:xfrm>
                <a:off x="3326462" y="1485289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" name="object 83">
                <a:extLst>
                  <a:ext uri="{FF2B5EF4-FFF2-40B4-BE49-F238E27FC236}">
                    <a16:creationId xmlns:a16="http://schemas.microsoft.com/office/drawing/2014/main" id="{34AF2A9F-E937-A822-E292-0AA7319B3CD2}"/>
                  </a:ext>
                </a:extLst>
              </p:cNvPr>
              <p:cNvSpPr/>
              <p:nvPr/>
            </p:nvSpPr>
            <p:spPr>
              <a:xfrm>
                <a:off x="3326462" y="1485289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84">
                <a:extLst>
                  <a:ext uri="{FF2B5EF4-FFF2-40B4-BE49-F238E27FC236}">
                    <a16:creationId xmlns:a16="http://schemas.microsoft.com/office/drawing/2014/main" id="{FA65D3D8-DB07-AE48-A183-4ACE88DB3F16}"/>
                  </a:ext>
                </a:extLst>
              </p:cNvPr>
              <p:cNvSpPr/>
              <p:nvPr/>
            </p:nvSpPr>
            <p:spPr>
              <a:xfrm>
                <a:off x="3326462" y="116135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" name="object 85">
                <a:extLst>
                  <a:ext uri="{FF2B5EF4-FFF2-40B4-BE49-F238E27FC236}">
                    <a16:creationId xmlns:a16="http://schemas.microsoft.com/office/drawing/2014/main" id="{2B454596-A124-1C90-01AB-AB9E01A1E74D}"/>
                  </a:ext>
                </a:extLst>
              </p:cNvPr>
              <p:cNvSpPr/>
              <p:nvPr/>
            </p:nvSpPr>
            <p:spPr>
              <a:xfrm>
                <a:off x="3326462" y="1161354"/>
                <a:ext cx="1524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239">
                    <a:moveTo>
                      <a:pt x="14873" y="0"/>
                    </a:moveTo>
                    <a:lnTo>
                      <a:pt x="0" y="0"/>
                    </a:lnTo>
                  </a:path>
                </a:pathLst>
              </a:custGeom>
              <a:ln w="339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5" name="object 87">
              <a:extLst>
                <a:ext uri="{FF2B5EF4-FFF2-40B4-BE49-F238E27FC236}">
                  <a16:creationId xmlns:a16="http://schemas.microsoft.com/office/drawing/2014/main" id="{27A07D85-4D7D-447F-FAEF-3CD01B9868F0}"/>
                </a:ext>
              </a:extLst>
            </p:cNvPr>
            <p:cNvSpPr txBox="1"/>
            <p:nvPr/>
          </p:nvSpPr>
          <p:spPr>
            <a:xfrm>
              <a:off x="3124478" y="2699240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00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96" name="object 88">
              <a:extLst>
                <a:ext uri="{FF2B5EF4-FFF2-40B4-BE49-F238E27FC236}">
                  <a16:creationId xmlns:a16="http://schemas.microsoft.com/office/drawing/2014/main" id="{106B1119-08B0-CA86-AD4B-2E61C6661FFB}"/>
                </a:ext>
              </a:extLst>
            </p:cNvPr>
            <p:cNvSpPr txBox="1"/>
            <p:nvPr/>
          </p:nvSpPr>
          <p:spPr>
            <a:xfrm>
              <a:off x="3124478" y="2375304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02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97" name="object 89">
              <a:extLst>
                <a:ext uri="{FF2B5EF4-FFF2-40B4-BE49-F238E27FC236}">
                  <a16:creationId xmlns:a16="http://schemas.microsoft.com/office/drawing/2014/main" id="{93F25E72-46C6-FFAD-ED54-5CFC4E20DDA4}"/>
                </a:ext>
              </a:extLst>
            </p:cNvPr>
            <p:cNvSpPr txBox="1"/>
            <p:nvPr/>
          </p:nvSpPr>
          <p:spPr>
            <a:xfrm>
              <a:off x="3124478" y="2051369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04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98" name="object 90">
              <a:extLst>
                <a:ext uri="{FF2B5EF4-FFF2-40B4-BE49-F238E27FC236}">
                  <a16:creationId xmlns:a16="http://schemas.microsoft.com/office/drawing/2014/main" id="{D995EF40-B059-A209-3D07-7DC847AC4D6B}"/>
                </a:ext>
              </a:extLst>
            </p:cNvPr>
            <p:cNvSpPr txBox="1"/>
            <p:nvPr/>
          </p:nvSpPr>
          <p:spPr>
            <a:xfrm>
              <a:off x="3124478" y="1727434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06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99" name="object 91">
              <a:extLst>
                <a:ext uri="{FF2B5EF4-FFF2-40B4-BE49-F238E27FC236}">
                  <a16:creationId xmlns:a16="http://schemas.microsoft.com/office/drawing/2014/main" id="{FAFBDDD6-AD62-7DC2-3A7E-0CEAA4C71C0C}"/>
                </a:ext>
              </a:extLst>
            </p:cNvPr>
            <p:cNvSpPr txBox="1"/>
            <p:nvPr/>
          </p:nvSpPr>
          <p:spPr>
            <a:xfrm>
              <a:off x="3124478" y="1403498"/>
              <a:ext cx="200025" cy="139782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800" spc="-20">
                  <a:latin typeface="Times New Roman"/>
                  <a:cs typeface="Times New Roman"/>
                </a:rPr>
                <a:t>0</a:t>
              </a:r>
              <a:r>
                <a:rPr sz="800" i="1" spc="-20">
                  <a:latin typeface="Arial"/>
                  <a:cs typeface="Arial"/>
                </a:rPr>
                <a:t>.</a:t>
              </a:r>
              <a:r>
                <a:rPr sz="800" spc="-20">
                  <a:latin typeface="Times New Roman"/>
                  <a:cs typeface="Times New Roman"/>
                </a:rPr>
                <a:t>08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100" name="object 92">
              <a:extLst>
                <a:ext uri="{FF2B5EF4-FFF2-40B4-BE49-F238E27FC236}">
                  <a16:creationId xmlns:a16="http://schemas.microsoft.com/office/drawing/2014/main" id="{F80A1356-C822-CE8C-086B-FD4FDC80D974}"/>
                </a:ext>
              </a:extLst>
            </p:cNvPr>
            <p:cNvSpPr txBox="1"/>
            <p:nvPr/>
          </p:nvSpPr>
          <p:spPr>
            <a:xfrm>
              <a:off x="2967821" y="1764180"/>
              <a:ext cx="123111" cy="476250"/>
            </a:xfrm>
            <a:prstGeom prst="rect">
              <a:avLst/>
            </a:prstGeom>
          </p:spPr>
          <p:txBody>
            <a:bodyPr vert="vert270" wrap="square" lIns="0" tIns="298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235"/>
                </a:spcBef>
              </a:pPr>
              <a:r>
                <a:rPr sz="800" spc="-10">
                  <a:latin typeface="Times New Roman"/>
                  <a:cs typeface="Times New Roman"/>
                </a:rPr>
                <a:t>Amplitude</a:t>
              </a:r>
              <a:endParaRPr sz="800">
                <a:latin typeface="Times New Roman"/>
                <a:cs typeface="Times New Roman"/>
              </a:endParaRPr>
            </a:p>
          </p:txBody>
        </p:sp>
        <p:sp>
          <p:nvSpPr>
            <p:cNvPr id="101" name="object 93">
              <a:extLst>
                <a:ext uri="{FF2B5EF4-FFF2-40B4-BE49-F238E27FC236}">
                  <a16:creationId xmlns:a16="http://schemas.microsoft.com/office/drawing/2014/main" id="{A8A9CE3D-69DE-B8B5-E4C5-C80E8A5D26A2}"/>
                </a:ext>
              </a:extLst>
            </p:cNvPr>
            <p:cNvSpPr/>
            <p:nvPr/>
          </p:nvSpPr>
          <p:spPr>
            <a:xfrm>
              <a:off x="3341335" y="1145521"/>
              <a:ext cx="2203450" cy="1713864"/>
            </a:xfrm>
            <a:custGeom>
              <a:avLst/>
              <a:gdLst/>
              <a:ahLst/>
              <a:cxnLst/>
              <a:rect l="l" t="t" r="r" b="b"/>
              <a:pathLst>
                <a:path w="2203450" h="1713864">
                  <a:moveTo>
                    <a:pt x="0" y="1713417"/>
                  </a:moveTo>
                  <a:lnTo>
                    <a:pt x="0" y="0"/>
                  </a:lnTo>
                </a:path>
                <a:path w="2203450" h="1713864">
                  <a:moveTo>
                    <a:pt x="2202965" y="1713417"/>
                  </a:moveTo>
                  <a:lnTo>
                    <a:pt x="2202965" y="0"/>
                  </a:lnTo>
                </a:path>
                <a:path w="2203450" h="1713864">
                  <a:moveTo>
                    <a:pt x="0" y="1713417"/>
                  </a:moveTo>
                  <a:lnTo>
                    <a:pt x="2202965" y="1713417"/>
                  </a:lnTo>
                </a:path>
                <a:path w="2203450" h="1713864">
                  <a:moveTo>
                    <a:pt x="0" y="0"/>
                  </a:moveTo>
                  <a:lnTo>
                    <a:pt x="2202965" y="0"/>
                  </a:lnTo>
                </a:path>
              </a:pathLst>
            </a:custGeom>
            <a:ln w="3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94">
              <a:extLst>
                <a:ext uri="{FF2B5EF4-FFF2-40B4-BE49-F238E27FC236}">
                  <a16:creationId xmlns:a16="http://schemas.microsoft.com/office/drawing/2014/main" id="{62683F79-9AD8-3217-5AE9-D35B0319557B}"/>
                </a:ext>
              </a:extLst>
            </p:cNvPr>
            <p:cNvSpPr txBox="1"/>
            <p:nvPr/>
          </p:nvSpPr>
          <p:spPr>
            <a:xfrm>
              <a:off x="3512623" y="2320266"/>
              <a:ext cx="452755" cy="208580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14"/>
                </a:spcBef>
              </a:pPr>
              <a:r>
                <a:rPr sz="1150" b="1" spc="-20">
                  <a:latin typeface="Times New Roman"/>
                  <a:cs typeface="Times New Roman"/>
                </a:rPr>
                <a:t>48</a:t>
              </a:r>
              <a:r>
                <a:rPr lang="it-IT" sz="2475" b="1" spc="-30" baseline="-20202">
                  <a:latin typeface="Times New Roman"/>
                  <a:cs typeface="Times New Roman"/>
                </a:rPr>
                <a:t>Ca</a:t>
              </a:r>
              <a:endParaRPr sz="2475" b="1" baseline="-20202">
                <a:latin typeface="Times New Roman"/>
                <a:cs typeface="Times New Roman"/>
              </a:endParaRPr>
            </a:p>
          </p:txBody>
        </p:sp>
        <p:pic>
          <p:nvPicPr>
            <p:cNvPr id="103" name="object 95">
              <a:extLst>
                <a:ext uri="{FF2B5EF4-FFF2-40B4-BE49-F238E27FC236}">
                  <a16:creationId xmlns:a16="http://schemas.microsoft.com/office/drawing/2014/main" id="{B63501DD-C692-2A2D-7430-5D91D90FDA84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56995" y="1252609"/>
              <a:ext cx="749619" cy="749620"/>
            </a:xfrm>
            <a:prstGeom prst="rect">
              <a:avLst/>
            </a:prstGeom>
          </p:spPr>
        </p:pic>
        <p:sp>
          <p:nvSpPr>
            <p:cNvPr id="104" name="object 96">
              <a:extLst>
                <a:ext uri="{FF2B5EF4-FFF2-40B4-BE49-F238E27FC236}">
                  <a16:creationId xmlns:a16="http://schemas.microsoft.com/office/drawing/2014/main" id="{16B9EF6A-3425-CF7B-00DF-52A7F648D0ED}"/>
                </a:ext>
              </a:extLst>
            </p:cNvPr>
            <p:cNvSpPr txBox="1"/>
            <p:nvPr/>
          </p:nvSpPr>
          <p:spPr>
            <a:xfrm>
              <a:off x="5379428" y="1528044"/>
              <a:ext cx="8699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i="1" spc="-20">
                  <a:solidFill>
                    <a:srgbClr val="00007F"/>
                  </a:solidFill>
                  <a:latin typeface="Arial"/>
                  <a:cs typeface="Arial"/>
                </a:rPr>
                <a:t>ν</a:t>
              </a:r>
              <a:endParaRPr sz="1000">
                <a:latin typeface="Arial"/>
                <a:cs typeface="Arial"/>
              </a:endParaRPr>
            </a:p>
          </p:txBody>
        </p:sp>
        <p:pic>
          <p:nvPicPr>
            <p:cNvPr id="105" name="object 97">
              <a:extLst>
                <a:ext uri="{FF2B5EF4-FFF2-40B4-BE49-F238E27FC236}">
                  <a16:creationId xmlns:a16="http://schemas.microsoft.com/office/drawing/2014/main" id="{AC0B2220-5713-E9CA-E3F7-0DD8A40083A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56995" y="1980812"/>
              <a:ext cx="749619" cy="749620"/>
            </a:xfrm>
            <a:prstGeom prst="rect">
              <a:avLst/>
            </a:prstGeom>
          </p:spPr>
        </p:pic>
        <p:sp>
          <p:nvSpPr>
            <p:cNvPr id="106" name="object 98">
              <a:extLst>
                <a:ext uri="{FF2B5EF4-FFF2-40B4-BE49-F238E27FC236}">
                  <a16:creationId xmlns:a16="http://schemas.microsoft.com/office/drawing/2014/main" id="{CC502977-9944-244C-E5BA-E549EE7EC415}"/>
                </a:ext>
              </a:extLst>
            </p:cNvPr>
            <p:cNvSpPr txBox="1"/>
            <p:nvPr/>
          </p:nvSpPr>
          <p:spPr>
            <a:xfrm>
              <a:off x="5374878" y="2256246"/>
              <a:ext cx="95885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00" i="1" spc="-114">
                  <a:solidFill>
                    <a:srgbClr val="8A0000"/>
                  </a:solidFill>
                  <a:latin typeface="Arial"/>
                  <a:cs typeface="Arial"/>
                </a:rPr>
                <a:t>π</a:t>
              </a:r>
              <a:endParaRPr sz="1000">
                <a:latin typeface="Arial"/>
                <a:cs typeface="Arial"/>
              </a:endParaRPr>
            </a:p>
          </p:txBody>
        </p:sp>
      </p:grpSp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00C09680-BC60-3086-819B-218AE2D01F6E}"/>
              </a:ext>
            </a:extLst>
          </p:cNvPr>
          <p:cNvSpPr txBox="1"/>
          <p:nvPr/>
        </p:nvSpPr>
        <p:spPr>
          <a:xfrm>
            <a:off x="9686503" y="3282117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2</a:t>
            </a:r>
          </a:p>
        </p:txBody>
      </p:sp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B7B36EE2-626B-630B-6379-37CF4011D5FB}"/>
              </a:ext>
            </a:extLst>
          </p:cNvPr>
          <p:cNvSpPr txBox="1"/>
          <p:nvPr/>
        </p:nvSpPr>
        <p:spPr>
          <a:xfrm>
            <a:off x="9651097" y="6041456"/>
            <a:ext cx="242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/>
              <a:t>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15ED3DC-2D62-F902-F022-EC21ACE1CA4C}"/>
              </a:ext>
            </a:extLst>
          </p:cNvPr>
          <p:cNvSpPr txBox="1"/>
          <p:nvPr/>
        </p:nvSpPr>
        <p:spPr>
          <a:xfrm>
            <a:off x="4572000" y="5581583"/>
            <a:ext cx="3936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>
                <a:solidFill>
                  <a:srgbClr val="FF0000"/>
                </a:solidFill>
              </a:rPr>
              <a:t>NNLO</a:t>
            </a:r>
            <a:r>
              <a:rPr lang="it-IT" baseline="-25000">
                <a:solidFill>
                  <a:srgbClr val="FF0000"/>
                </a:solidFill>
              </a:rPr>
              <a:t>SAT</a:t>
            </a:r>
            <a:r>
              <a:rPr lang="it-IT">
                <a:solidFill>
                  <a:srgbClr val="FF0000"/>
                </a:solidFill>
              </a:rPr>
              <a:t>: a 𝜋d</a:t>
            </a:r>
            <a:r>
              <a:rPr lang="it-IT" baseline="-25000">
                <a:solidFill>
                  <a:srgbClr val="FF0000"/>
                </a:solidFill>
              </a:rPr>
              <a:t>3/2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 err="1">
                <a:solidFill>
                  <a:srgbClr val="FF0000"/>
                </a:solidFill>
              </a:rPr>
              <a:t>subshell</a:t>
            </a:r>
            <a:r>
              <a:rPr lang="it-IT">
                <a:solidFill>
                  <a:srgbClr val="FF0000"/>
                </a:solidFill>
              </a:rPr>
              <a:t> </a:t>
            </a:r>
            <a:r>
              <a:rPr lang="it-IT" err="1">
                <a:solidFill>
                  <a:srgbClr val="FF0000"/>
                </a:solidFill>
              </a:rPr>
              <a:t>closure</a:t>
            </a:r>
            <a:r>
              <a:rPr lang="it-IT">
                <a:solidFill>
                  <a:srgbClr val="FF0000"/>
                </a:solidFill>
              </a:rPr>
              <a:t> and</a:t>
            </a:r>
          </a:p>
          <a:p>
            <a:r>
              <a:rPr lang="it-IT">
                <a:solidFill>
                  <a:srgbClr val="FF0000"/>
                </a:solidFill>
              </a:rPr>
              <a:t>                        an </a:t>
            </a:r>
            <a:r>
              <a:rPr lang="it-IT" err="1">
                <a:solidFill>
                  <a:srgbClr val="FF0000"/>
                </a:solidFill>
              </a:rPr>
              <a:t>empty</a:t>
            </a:r>
            <a:r>
              <a:rPr lang="it-IT">
                <a:solidFill>
                  <a:srgbClr val="FF0000"/>
                </a:solidFill>
              </a:rPr>
              <a:t> 𝜋s</a:t>
            </a:r>
            <a:r>
              <a:rPr lang="it-IT" baseline="-25000">
                <a:solidFill>
                  <a:srgbClr val="FF0000"/>
                </a:solidFill>
              </a:rPr>
              <a:t>1/2</a:t>
            </a:r>
            <a:r>
              <a:rPr lang="it-IT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0699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5" descr="_STR7931.jpg">
            <a:extLst>
              <a:ext uri="{FF2B5EF4-FFF2-40B4-BE49-F238E27FC236}">
                <a16:creationId xmlns:a16="http://schemas.microsoft.com/office/drawing/2014/main" id="{477CE90C-812E-4F61-52C0-0B998C29A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b="8008"/>
          <a:stretch/>
        </p:blipFill>
        <p:spPr bwMode="auto">
          <a:xfrm>
            <a:off x="4125923" y="3030148"/>
            <a:ext cx="1547802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2">
            <a:extLst>
              <a:ext uri="{FF2B5EF4-FFF2-40B4-BE49-F238E27FC236}">
                <a16:creationId xmlns:a16="http://schemas.microsoft.com/office/drawing/2014/main" id="{DEAB6D54-E753-516C-6040-F50B1397D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3211513"/>
            <a:ext cx="162242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27FABCCB-4013-D125-6E84-E39BC3D96970}"/>
              </a:ext>
            </a:extLst>
          </p:cNvPr>
          <p:cNvSpPr txBox="1">
            <a:spLocks noChangeArrowheads="1"/>
          </p:cNvSpPr>
          <p:nvPr/>
        </p:nvSpPr>
        <p:spPr>
          <a:xfrm>
            <a:off x="3796" y="141288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>
                <a:solidFill>
                  <a:srgbClr val="FF0000"/>
                </a:solidFill>
              </a:rPr>
              <a:t>The AGATA 𝛾-ray tracking array</a:t>
            </a: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id="{AA08AA17-2187-ABA9-BE6D-81FC88F4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93" b="12888"/>
          <a:stretch>
            <a:fillRect/>
          </a:stretch>
        </p:blipFill>
        <p:spPr bwMode="auto">
          <a:xfrm>
            <a:off x="285750" y="3192463"/>
            <a:ext cx="14509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BF1EBA-E1DC-295A-B646-410F58417AB1}"/>
              </a:ext>
            </a:extLst>
          </p:cNvPr>
          <p:cNvSpPr txBox="1"/>
          <p:nvPr/>
        </p:nvSpPr>
        <p:spPr>
          <a:xfrm>
            <a:off x="79375" y="2579688"/>
            <a:ext cx="1657350" cy="3683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>
                <a:solidFill>
                  <a:schemeClr val="tx1"/>
                </a:solidFill>
              </a:rPr>
              <a:t>AGATA@LNL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F30F7D1-DF98-EFEF-5CF7-DA634F7DF8EF}"/>
              </a:ext>
            </a:extLst>
          </p:cNvPr>
          <p:cNvSpPr txBox="1"/>
          <p:nvPr/>
        </p:nvSpPr>
        <p:spPr>
          <a:xfrm>
            <a:off x="3925888" y="2579688"/>
            <a:ext cx="1876425" cy="36988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/>
              <a:t>AGATA@GANIL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A5D607-C7D3-5499-EA39-698E55B4CA04}"/>
              </a:ext>
            </a:extLst>
          </p:cNvPr>
          <p:cNvSpPr txBox="1"/>
          <p:nvPr/>
        </p:nvSpPr>
        <p:spPr>
          <a:xfrm>
            <a:off x="2155825" y="2597150"/>
            <a:ext cx="1622425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/>
              <a:t>AGATA@GSI</a:t>
            </a:r>
          </a:p>
        </p:txBody>
      </p:sp>
      <p:sp>
        <p:nvSpPr>
          <p:cNvPr id="10" name="Freccia destra 9">
            <a:extLst>
              <a:ext uri="{FF2B5EF4-FFF2-40B4-BE49-F238E27FC236}">
                <a16:creationId xmlns:a16="http://schemas.microsoft.com/office/drawing/2014/main" id="{C4B0F021-8516-A5B3-B5DF-191003AD459A}"/>
              </a:ext>
            </a:extLst>
          </p:cNvPr>
          <p:cNvSpPr/>
          <p:nvPr/>
        </p:nvSpPr>
        <p:spPr>
          <a:xfrm>
            <a:off x="1449388" y="5143500"/>
            <a:ext cx="1103312" cy="558800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4F2B5B26-2727-89CF-D5F0-2F41AD322A63}"/>
              </a:ext>
            </a:extLst>
          </p:cNvPr>
          <p:cNvSpPr/>
          <p:nvPr/>
        </p:nvSpPr>
        <p:spPr>
          <a:xfrm>
            <a:off x="3490913" y="5143500"/>
            <a:ext cx="1101725" cy="558800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262DA088-3F00-F794-2687-4B44B54F8DED}"/>
              </a:ext>
            </a:extLst>
          </p:cNvPr>
          <p:cNvSpPr/>
          <p:nvPr/>
        </p:nvSpPr>
        <p:spPr>
          <a:xfrm>
            <a:off x="558800" y="5238750"/>
            <a:ext cx="698500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/>
              <a:t>2009</a:t>
            </a:r>
            <a:r>
              <a:rPr lang="en-US"/>
              <a:t> </a:t>
            </a:r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03534E-494E-6AE0-7B93-82A415041C9A}"/>
              </a:ext>
            </a:extLst>
          </p:cNvPr>
          <p:cNvSpPr txBox="1"/>
          <p:nvPr/>
        </p:nvSpPr>
        <p:spPr>
          <a:xfrm>
            <a:off x="7153274" y="5238750"/>
            <a:ext cx="1584325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1600" dirty="0"/>
              <a:t>2021-mid </a:t>
            </a:r>
            <a:r>
              <a:rPr lang="it-IT" sz="1600" b="1" dirty="0">
                <a:solidFill>
                  <a:schemeClr val="tx1"/>
                </a:solidFill>
              </a:rPr>
              <a:t>2028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AA192A71-7410-E781-E227-4317FBB2F347}"/>
              </a:ext>
            </a:extLst>
          </p:cNvPr>
          <p:cNvSpPr/>
          <p:nvPr/>
        </p:nvSpPr>
        <p:spPr>
          <a:xfrm>
            <a:off x="2687638" y="5238750"/>
            <a:ext cx="679450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/>
              <a:t>2011</a:t>
            </a:r>
            <a:r>
              <a:rPr lang="en-US"/>
              <a:t> </a:t>
            </a:r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A379BD2-BFD8-7F2B-C132-B7943F7D7DAD}"/>
              </a:ext>
            </a:extLst>
          </p:cNvPr>
          <p:cNvSpPr/>
          <p:nvPr/>
        </p:nvSpPr>
        <p:spPr>
          <a:xfrm>
            <a:off x="4762500" y="5238750"/>
            <a:ext cx="698500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/>
              <a:t>2014</a:t>
            </a:r>
            <a:r>
              <a:rPr lang="en-US"/>
              <a:t> </a:t>
            </a:r>
            <a:endParaRPr lang="it-IT"/>
          </a:p>
        </p:txBody>
      </p:sp>
      <p:sp>
        <p:nvSpPr>
          <p:cNvPr id="16" name="Freccia destra 14">
            <a:extLst>
              <a:ext uri="{FF2B5EF4-FFF2-40B4-BE49-F238E27FC236}">
                <a16:creationId xmlns:a16="http://schemas.microsoft.com/office/drawing/2014/main" id="{28B33F28-A4DC-2E67-ED46-A0E2641C7D1F}"/>
              </a:ext>
            </a:extLst>
          </p:cNvPr>
          <p:cNvSpPr/>
          <p:nvPr/>
        </p:nvSpPr>
        <p:spPr>
          <a:xfrm>
            <a:off x="5673725" y="5143500"/>
            <a:ext cx="1379538" cy="558800"/>
          </a:xfrm>
          <a:prstGeom prst="rightArrow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pic>
        <p:nvPicPr>
          <p:cNvPr id="17" name="Google Shape;206;p34">
            <a:extLst>
              <a:ext uri="{FF2B5EF4-FFF2-40B4-BE49-F238E27FC236}">
                <a16:creationId xmlns:a16="http://schemas.microsoft.com/office/drawing/2014/main" id="{F610818C-927A-2469-535E-FA669C2D168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25775" r="31197" b="29906"/>
          <a:stretch>
            <a:fillRect/>
          </a:stretch>
        </p:blipFill>
        <p:spPr bwMode="auto">
          <a:xfrm>
            <a:off x="5876580" y="2336801"/>
            <a:ext cx="175418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eft-right Arrow 1">
            <a:extLst>
              <a:ext uri="{FF2B5EF4-FFF2-40B4-BE49-F238E27FC236}">
                <a16:creationId xmlns:a16="http://schemas.microsoft.com/office/drawing/2014/main" id="{9A4994F3-A74F-89C7-E0D7-3CBC423BFC7C}"/>
              </a:ext>
            </a:extLst>
          </p:cNvPr>
          <p:cNvSpPr/>
          <p:nvPr/>
        </p:nvSpPr>
        <p:spPr>
          <a:xfrm>
            <a:off x="381000" y="6094413"/>
            <a:ext cx="5741988" cy="214312"/>
          </a:xfrm>
          <a:prstGeom prst="left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Left-right Arrow 2">
            <a:extLst>
              <a:ext uri="{FF2B5EF4-FFF2-40B4-BE49-F238E27FC236}">
                <a16:creationId xmlns:a16="http://schemas.microsoft.com/office/drawing/2014/main" id="{9102EE1F-16F9-270F-976A-96B42214F2A4}"/>
              </a:ext>
            </a:extLst>
          </p:cNvPr>
          <p:cNvSpPr/>
          <p:nvPr/>
        </p:nvSpPr>
        <p:spPr>
          <a:xfrm>
            <a:off x="6267450" y="6094413"/>
            <a:ext cx="2470150" cy="204787"/>
          </a:xfrm>
          <a:prstGeom prst="leftRight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FD7609D2-63D1-AB40-0A0F-19FA3734E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7638" y="5721350"/>
            <a:ext cx="138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400" b="1">
                <a:solidFill>
                  <a:srgbClr val="7030A0"/>
                </a:solidFill>
              </a:rPr>
              <a:t>Phase 1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A2FDA526-CCC2-B181-591D-DFB6DF350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2450" y="5745163"/>
            <a:ext cx="1381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2400" b="1">
                <a:solidFill>
                  <a:srgbClr val="7030A0"/>
                </a:solidFill>
              </a:rPr>
              <a:t>Phase 2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13D3E418-49D3-1F9E-1BB4-8C42FFC46AE3}"/>
              </a:ext>
            </a:extLst>
          </p:cNvPr>
          <p:cNvSpPr txBox="1"/>
          <p:nvPr/>
        </p:nvSpPr>
        <p:spPr>
          <a:xfrm>
            <a:off x="5761038" y="4849813"/>
            <a:ext cx="2751137" cy="3079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1400"/>
              <a:t>M. </a:t>
            </a:r>
            <a:r>
              <a:rPr lang="it-IT" sz="1400" err="1"/>
              <a:t>Zielinska</a:t>
            </a:r>
            <a:r>
              <a:rPr lang="it-IT" sz="1400"/>
              <a:t> </a:t>
            </a:r>
            <a:r>
              <a:rPr lang="it-IT" sz="1400" err="1"/>
              <a:t>physics</a:t>
            </a:r>
            <a:r>
              <a:rPr lang="it-IT" sz="1400"/>
              <a:t> coordinator </a:t>
            </a:r>
          </a:p>
        </p:txBody>
      </p:sp>
      <p:pic>
        <p:nvPicPr>
          <p:cNvPr id="23" name="Immagine 3" descr="Screen Shot 2014-09-17 at 18.02.42.png">
            <a:extLst>
              <a:ext uri="{FF2B5EF4-FFF2-40B4-BE49-F238E27FC236}">
                <a16:creationId xmlns:a16="http://schemas.microsoft.com/office/drawing/2014/main" id="{1A7806E8-5AF4-CEF8-39E4-D301C533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5" y="4307844"/>
            <a:ext cx="1019209" cy="81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magine 3">
            <a:extLst>
              <a:ext uri="{FF2B5EF4-FFF2-40B4-BE49-F238E27FC236}">
                <a16:creationId xmlns:a16="http://schemas.microsoft.com/office/drawing/2014/main" id="{B8790EDE-F4AE-EBED-F428-0012DB14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038" y="4218885"/>
            <a:ext cx="3255962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sellaDiTesto 4">
            <a:extLst>
              <a:ext uri="{FF2B5EF4-FFF2-40B4-BE49-F238E27FC236}">
                <a16:creationId xmlns:a16="http://schemas.microsoft.com/office/drawing/2014/main" id="{99CF971E-512E-75DE-E96B-864230D21D8E}"/>
              </a:ext>
            </a:extLst>
          </p:cNvPr>
          <p:cNvSpPr txBox="1"/>
          <p:nvPr/>
        </p:nvSpPr>
        <p:spPr>
          <a:xfrm>
            <a:off x="5904771" y="2370137"/>
            <a:ext cx="1657350" cy="3683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/>
              <a:t>AGATA@LNL</a:t>
            </a:r>
          </a:p>
        </p:txBody>
      </p:sp>
      <p:sp>
        <p:nvSpPr>
          <p:cNvPr id="26" name="TextBox 18">
            <a:extLst>
              <a:ext uri="{FF2B5EF4-FFF2-40B4-BE49-F238E27FC236}">
                <a16:creationId xmlns:a16="http://schemas.microsoft.com/office/drawing/2014/main" id="{60C95535-A0A3-5BD4-C6DD-C05D4F57E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6856" y="3945342"/>
            <a:ext cx="2854325" cy="369888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it-IT" altLang="it-IT" err="1"/>
              <a:t>Celebration</a:t>
            </a:r>
            <a:r>
              <a:rPr lang="it-IT" altLang="it-IT"/>
              <a:t> 10(+2) </a:t>
            </a:r>
            <a:r>
              <a:rPr lang="it-IT" altLang="it-IT" err="1"/>
              <a:t>years</a:t>
            </a:r>
            <a:endParaRPr lang="it-IT" altLang="it-IT"/>
          </a:p>
        </p:txBody>
      </p:sp>
      <p:pic>
        <p:nvPicPr>
          <p:cNvPr id="29" name="Picture 4" descr="A collage of different machines&#10;&#10;Description automatically generated">
            <a:extLst>
              <a:ext uri="{FF2B5EF4-FFF2-40B4-BE49-F238E27FC236}">
                <a16:creationId xmlns:a16="http://schemas.microsoft.com/office/drawing/2014/main" id="{85AC6E80-2527-93BA-927D-32057BA7F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622" y="1087774"/>
            <a:ext cx="4348682" cy="261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Connettore 1 30">
            <a:extLst>
              <a:ext uri="{FF2B5EF4-FFF2-40B4-BE49-F238E27FC236}">
                <a16:creationId xmlns:a16="http://schemas.microsoft.com/office/drawing/2014/main" id="{FDBEC2AD-B5E3-97F0-0DCD-BEEC9B9E29AF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3A492628-572D-7E9B-6A84-EE0A914A2A8A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7" descr="logoAgata">
            <a:extLst>
              <a:ext uri="{FF2B5EF4-FFF2-40B4-BE49-F238E27FC236}">
                <a16:creationId xmlns:a16="http://schemas.microsoft.com/office/drawing/2014/main" id="{78BB6F8C-0990-1849-9FAB-1617BF15E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AD15F1B1-D387-129F-17AE-0601C848D2FB}"/>
              </a:ext>
            </a:extLst>
          </p:cNvPr>
          <p:cNvSpPr txBox="1"/>
          <p:nvPr/>
        </p:nvSpPr>
        <p:spPr>
          <a:xfrm>
            <a:off x="558800" y="1573619"/>
            <a:ext cx="46712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European collaboration towards a 4𝜋 array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Travelling detector array</a:t>
            </a:r>
          </a:p>
        </p:txBody>
      </p:sp>
    </p:spTree>
    <p:extLst>
      <p:ext uri="{BB962C8B-B14F-4D97-AF65-F5344CB8AC3E}">
        <p14:creationId xmlns:p14="http://schemas.microsoft.com/office/powerpoint/2010/main" val="3519383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2287BD42-9726-58F0-A54B-43A9920E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48" y="133949"/>
            <a:ext cx="10515600" cy="747737"/>
          </a:xfrm>
        </p:spPr>
        <p:txBody>
          <a:bodyPr>
            <a:normAutofit/>
          </a:bodyPr>
          <a:lstStyle/>
          <a:p>
            <a:r>
              <a:rPr lang="it-IT" b="1">
                <a:solidFill>
                  <a:srgbClr val="FF0000"/>
                </a:solidFill>
              </a:rPr>
              <a:t>5. </a:t>
            </a:r>
            <a:r>
              <a:rPr lang="it-IT" b="1" err="1">
                <a:solidFill>
                  <a:srgbClr val="FF0000"/>
                </a:solidFill>
              </a:rPr>
              <a:t>Search</a:t>
            </a:r>
            <a:r>
              <a:rPr lang="it-IT" b="1">
                <a:solidFill>
                  <a:srgbClr val="FF0000"/>
                </a:solidFill>
              </a:rPr>
              <a:t> for a </a:t>
            </a:r>
            <a:r>
              <a:rPr lang="it-IT" b="1" err="1">
                <a:solidFill>
                  <a:srgbClr val="FF0000"/>
                </a:solidFill>
              </a:rPr>
              <a:t>nuclear</a:t>
            </a:r>
            <a:r>
              <a:rPr lang="it-IT" b="1">
                <a:solidFill>
                  <a:srgbClr val="FF0000"/>
                </a:solidFill>
              </a:rPr>
              <a:t> Josephson </a:t>
            </a:r>
            <a:r>
              <a:rPr lang="it-IT" b="1" err="1">
                <a:solidFill>
                  <a:srgbClr val="FF0000"/>
                </a:solidFill>
              </a:rPr>
              <a:t>effect</a:t>
            </a:r>
            <a:endParaRPr lang="it-IT" b="1">
              <a:solidFill>
                <a:srgbClr val="FF0000"/>
              </a:solidFill>
            </a:endParaRPr>
          </a:p>
        </p:txBody>
      </p:sp>
      <p:cxnSp>
        <p:nvCxnSpPr>
          <p:cNvPr id="25" name="Connettore 1 24">
            <a:extLst>
              <a:ext uri="{FF2B5EF4-FFF2-40B4-BE49-F238E27FC236}">
                <a16:creationId xmlns:a16="http://schemas.microsoft.com/office/drawing/2014/main" id="{8B4C1707-C1E8-C21E-6AD1-B8C326761F54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66F34D56-AA56-88C9-2E23-B95C9B6DC630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magine 6" descr="Immagine che contiene testo, schermata, Diagramma, linea&#10;&#10;Descrizione generata automaticamente">
            <a:extLst>
              <a:ext uri="{FF2B5EF4-FFF2-40B4-BE49-F238E27FC236}">
                <a16:creationId xmlns:a16="http://schemas.microsoft.com/office/drawing/2014/main" id="{64DDBD7D-BDAC-E0A1-CDC0-88AFEA5FB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914" y="4485238"/>
            <a:ext cx="3209925" cy="22367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65A72EC-B2FC-F563-3437-B918FEF64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623" y="6498701"/>
            <a:ext cx="27940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1200" b="1"/>
              <a:t>Spokespersons L.Corradi, S.Szilner</a:t>
            </a:r>
            <a:endParaRPr lang="en-US" altLang="it-IT" sz="1200" b="1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6D651E-2175-AF90-9EAF-EF1D559187AE}"/>
              </a:ext>
            </a:extLst>
          </p:cNvPr>
          <p:cNvSpPr txBox="1"/>
          <p:nvPr/>
        </p:nvSpPr>
        <p:spPr>
          <a:xfrm>
            <a:off x="6747621" y="4656452"/>
            <a:ext cx="1641475" cy="6778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950" b="1">
                <a:solidFill>
                  <a:srgbClr val="FF0000"/>
                </a:solidFill>
              </a:rPr>
              <a:t>gamma </a:t>
            </a:r>
            <a:r>
              <a:rPr lang="it-IT" sz="950" b="1" err="1">
                <a:solidFill>
                  <a:srgbClr val="FF0000"/>
                </a:solidFill>
              </a:rPr>
              <a:t>spectrum</a:t>
            </a:r>
            <a:r>
              <a:rPr lang="it-IT" sz="950" b="1">
                <a:solidFill>
                  <a:srgbClr val="FF0000"/>
                </a:solidFill>
              </a:rPr>
              <a:t> </a:t>
            </a:r>
            <a:r>
              <a:rPr lang="it-IT" sz="950" b="1" err="1">
                <a:solidFill>
                  <a:srgbClr val="FF0000"/>
                </a:solidFill>
              </a:rPr>
              <a:t>obtained</a:t>
            </a:r>
            <a:r>
              <a:rPr lang="it-IT" sz="950" b="1">
                <a:solidFill>
                  <a:srgbClr val="FF0000"/>
                </a:solidFill>
              </a:rPr>
              <a:t> with Agata in </a:t>
            </a:r>
            <a:r>
              <a:rPr lang="it-IT" sz="950" b="1" err="1">
                <a:solidFill>
                  <a:srgbClr val="FF0000"/>
                </a:solidFill>
              </a:rPr>
              <a:t>coincidence</a:t>
            </a:r>
            <a:r>
              <a:rPr lang="it-IT" sz="950" b="1">
                <a:solidFill>
                  <a:srgbClr val="FF0000"/>
                </a:solidFill>
              </a:rPr>
              <a:t> with Z=28, A=62 </a:t>
            </a:r>
            <a:r>
              <a:rPr lang="it-IT" sz="950" b="1" err="1">
                <a:solidFill>
                  <a:srgbClr val="FF0000"/>
                </a:solidFill>
              </a:rPr>
              <a:t>events</a:t>
            </a:r>
            <a:r>
              <a:rPr lang="it-IT" sz="950" b="1">
                <a:solidFill>
                  <a:srgbClr val="FF0000"/>
                </a:solidFill>
              </a:rPr>
              <a:t> in Prisma</a:t>
            </a:r>
          </a:p>
        </p:txBody>
      </p:sp>
      <p:pic>
        <p:nvPicPr>
          <p:cNvPr id="7" name="Immagine 1">
            <a:extLst>
              <a:ext uri="{FF2B5EF4-FFF2-40B4-BE49-F238E27FC236}">
                <a16:creationId xmlns:a16="http://schemas.microsoft.com/office/drawing/2014/main" id="{0B5C246E-1167-ED69-4273-A4F5813F4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60" y="1836949"/>
            <a:ext cx="4249738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7993D19A-69B6-AF6F-3F11-130D1589F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4" y="3523138"/>
            <a:ext cx="2035280" cy="30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63291FD9-83E6-91B8-6B45-0C5AC749E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13" y="3893953"/>
            <a:ext cx="277279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171450" indent="-171450" algn="just">
              <a:spcBef>
                <a:spcPct val="0"/>
              </a:spcBef>
              <a:buClrTx/>
              <a:buSzTx/>
              <a:buFontTx/>
              <a:buChar char="-"/>
            </a:pP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 </a:t>
            </a:r>
            <a:r>
              <a:rPr lang="it-IT" altLang="it-IT" sz="1400" baseline="30000">
                <a:latin typeface="+mn-lt"/>
                <a:ea typeface="WenQuanYi Micro Hei" charset="0"/>
                <a:cs typeface="WenQuanYi Micro Hei" charset="0"/>
              </a:rPr>
              <a:t>116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Sn+</a:t>
            </a:r>
            <a:r>
              <a:rPr lang="it-IT" altLang="it-IT" sz="1400" baseline="30000">
                <a:latin typeface="+mn-lt"/>
                <a:ea typeface="WenQuanYi Micro Hei" charset="0"/>
                <a:cs typeface="WenQuanYi Micro Hei" charset="0"/>
              </a:rPr>
              <a:t>60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Ni reaction </a:t>
            </a:r>
            <a:r>
              <a:rPr lang="it-IT" altLang="it-IT" sz="1400" err="1">
                <a:latin typeface="+mn-lt"/>
                <a:ea typeface="WenQuanYi Micro Hei" charset="0"/>
                <a:cs typeface="WenQuanYi Micro Hei" charset="0"/>
              </a:rPr>
              <a:t>at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 energies </a:t>
            </a:r>
            <a:r>
              <a:rPr lang="it-IT" altLang="it-IT" sz="1400" err="1">
                <a:latin typeface="+mn-lt"/>
                <a:ea typeface="WenQuanYi Micro Hei" charset="0"/>
                <a:cs typeface="WenQuanYi Micro Hei" charset="0"/>
              </a:rPr>
              <a:t>below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 the Coulomb </a:t>
            </a:r>
            <a:r>
              <a:rPr lang="it-IT" altLang="it-IT" sz="1400" err="1">
                <a:latin typeface="+mn-lt"/>
                <a:ea typeface="WenQuanYi Micro Hei" charset="0"/>
                <a:cs typeface="WenQuanYi Micro Hei" charset="0"/>
              </a:rPr>
              <a:t>barrier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. </a:t>
            </a:r>
          </a:p>
          <a:p>
            <a:pPr marL="171450" indent="-171450" algn="just">
              <a:spcBef>
                <a:spcPct val="0"/>
              </a:spcBef>
              <a:buClrTx/>
              <a:buSzTx/>
              <a:buFontTx/>
              <a:buChar char="-"/>
            </a:pPr>
            <a:endParaRPr lang="it-IT" altLang="it-IT" sz="1400">
              <a:latin typeface="+mn-lt"/>
              <a:ea typeface="WenQuanYi Micro Hei" charset="0"/>
              <a:cs typeface="WenQuanYi Micro Hei" charset="0"/>
            </a:endParaRPr>
          </a:p>
          <a:p>
            <a:pPr marL="171450" indent="-171450" algn="just">
              <a:spcBef>
                <a:spcPct val="0"/>
              </a:spcBef>
              <a:buClrTx/>
              <a:buSzTx/>
              <a:buFontTx/>
              <a:buChar char="-"/>
            </a:pP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𝛄-ray </a:t>
            </a:r>
            <a:r>
              <a:rPr lang="it-IT" altLang="it-IT" sz="1400" err="1">
                <a:latin typeface="+mn-lt"/>
                <a:ea typeface="WenQuanYi Micro Hei" charset="0"/>
                <a:cs typeface="WenQuanYi Micro Hei" charset="0"/>
              </a:rPr>
              <a:t>radiation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 </a:t>
            </a:r>
            <a:r>
              <a:rPr lang="it-IT" altLang="it-IT" sz="1400" err="1">
                <a:latin typeface="+mn-lt"/>
                <a:ea typeface="WenQuanYi Micro Hei" charset="0"/>
                <a:cs typeface="WenQuanYi Micro Hei" charset="0"/>
              </a:rPr>
              <a:t>emitted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 via a </a:t>
            </a:r>
            <a:r>
              <a:rPr lang="it-IT" altLang="it-IT" sz="1400" b="1" err="1">
                <a:solidFill>
                  <a:srgbClr val="FF0000"/>
                </a:solidFill>
                <a:latin typeface="+mn-lt"/>
                <a:ea typeface="WenQuanYi Micro Hei" charset="0"/>
                <a:cs typeface="WenQuanYi Micro Hei" charset="0"/>
              </a:rPr>
              <a:t>dipole</a:t>
            </a:r>
            <a:r>
              <a:rPr lang="it-IT" altLang="it-IT" sz="1400" b="1">
                <a:solidFill>
                  <a:srgbClr val="FF0000"/>
                </a:solidFill>
                <a:latin typeface="+mn-lt"/>
                <a:ea typeface="WenQuanYi Micro Hei" charset="0"/>
                <a:cs typeface="WenQuanYi Micro Hei" charset="0"/>
              </a:rPr>
              <a:t> </a:t>
            </a:r>
            <a:r>
              <a:rPr lang="it-IT" altLang="it-IT" sz="1400" b="1" err="1">
                <a:solidFill>
                  <a:srgbClr val="FF0000"/>
                </a:solidFill>
                <a:latin typeface="+mn-lt"/>
                <a:ea typeface="WenQuanYi Micro Hei" charset="0"/>
                <a:cs typeface="WenQuanYi Micro Hei" charset="0"/>
              </a:rPr>
              <a:t>oscillation</a:t>
            </a:r>
            <a:r>
              <a:rPr lang="it-IT" altLang="it-IT" sz="1400" b="1">
                <a:solidFill>
                  <a:srgbClr val="FF0000"/>
                </a:solidFill>
                <a:latin typeface="+mn-lt"/>
                <a:ea typeface="WenQuanYi Micro Hei" charset="0"/>
                <a:cs typeface="WenQuanYi Micro Hei" charset="0"/>
              </a:rPr>
              <a:t> D </a:t>
            </a:r>
            <a:r>
              <a:rPr lang="it-IT" altLang="it-IT" sz="1400" err="1">
                <a:latin typeface="+mn-lt"/>
                <a:ea typeface="WenQuanYi Micro Hei" charset="0"/>
                <a:cs typeface="WenQuanYi Micro Hei" charset="0"/>
              </a:rPr>
              <a:t>generated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 by the </a:t>
            </a:r>
            <a:r>
              <a:rPr lang="it-IT" altLang="it-IT" sz="1400" err="1">
                <a:latin typeface="+mn-lt"/>
                <a:ea typeface="WenQuanYi Micro Hei" charset="0"/>
                <a:cs typeface="WenQuanYi Micro Hei" charset="0"/>
              </a:rPr>
              <a:t>two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 </a:t>
            </a:r>
            <a:r>
              <a:rPr lang="it-IT" altLang="it-IT" sz="1400" err="1">
                <a:latin typeface="+mn-lt"/>
                <a:ea typeface="WenQuanYi Micro Hei" charset="0"/>
                <a:cs typeface="WenQuanYi Micro Hei" charset="0"/>
              </a:rPr>
              <a:t>neutron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 transfer </a:t>
            </a:r>
            <a:r>
              <a:rPr lang="it-IT" altLang="it-IT" sz="1400" err="1">
                <a:latin typeface="+mn-lt"/>
                <a:ea typeface="WenQuanYi Micro Hei" charset="0"/>
                <a:cs typeface="WenQuanYi Micro Hei" charset="0"/>
              </a:rPr>
              <a:t>process</a:t>
            </a:r>
            <a:r>
              <a:rPr lang="it-IT" altLang="it-IT" sz="1400">
                <a:latin typeface="+mn-lt"/>
                <a:ea typeface="WenQuanYi Micro Hei" charset="0"/>
                <a:cs typeface="WenQuanYi Micro Hei" charset="0"/>
              </a:rPr>
              <a:t> </a:t>
            </a:r>
          </a:p>
        </p:txBody>
      </p:sp>
      <p:pic>
        <p:nvPicPr>
          <p:cNvPr id="12" name="Immagine 10">
            <a:extLst>
              <a:ext uri="{FF2B5EF4-FFF2-40B4-BE49-F238E27FC236}">
                <a16:creationId xmlns:a16="http://schemas.microsoft.com/office/drawing/2014/main" id="{B518C7DB-1C3E-8BC2-827E-B11BE7901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4623" y="2342670"/>
            <a:ext cx="2624138" cy="19415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79F40B5-FE49-F013-8816-D1AF59E706EF}"/>
              </a:ext>
            </a:extLst>
          </p:cNvPr>
          <p:cNvSpPr txBox="1"/>
          <p:nvPr/>
        </p:nvSpPr>
        <p:spPr>
          <a:xfrm>
            <a:off x="8999837" y="1713666"/>
            <a:ext cx="2328862" cy="4619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b="1"/>
              <a:t> gamma ray </a:t>
            </a:r>
            <a:r>
              <a:rPr lang="it-IT" sz="1200" b="1" err="1"/>
              <a:t>strength</a:t>
            </a:r>
            <a:r>
              <a:rPr lang="it-IT" sz="1200" b="1"/>
              <a:t> </a:t>
            </a:r>
            <a:r>
              <a:rPr lang="it-IT" sz="1200" b="1" err="1"/>
              <a:t>function</a:t>
            </a:r>
            <a:r>
              <a:rPr lang="it-IT" sz="1200" b="1"/>
              <a:t> </a:t>
            </a:r>
            <a:r>
              <a:rPr lang="it-IT" sz="1200" b="1" err="1"/>
              <a:t>predicted</a:t>
            </a:r>
            <a:r>
              <a:rPr lang="it-IT" sz="1200" b="1"/>
              <a:t> by Broglia et al.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C929B32-7F54-FBF3-E201-A4D13AA41F94}"/>
              </a:ext>
            </a:extLst>
          </p:cNvPr>
          <p:cNvSpPr txBox="1"/>
          <p:nvPr/>
        </p:nvSpPr>
        <p:spPr>
          <a:xfrm>
            <a:off x="3394960" y="6359795"/>
            <a:ext cx="2392363" cy="27781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200" b="1"/>
              <a:t>Preliminary data 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059F4339-AF5A-FDB8-6C64-F9CEE62B9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6311" y="1169547"/>
            <a:ext cx="4151312" cy="49530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it-IT" sz="1300" baseline="30000"/>
              <a:t>116</a:t>
            </a:r>
            <a:r>
              <a:rPr lang="it-IT" altLang="it-IT" sz="1300"/>
              <a:t>Sn </a:t>
            </a:r>
            <a:r>
              <a:rPr lang="it-IT" altLang="it-IT" sz="1300" err="1"/>
              <a:t>beam</a:t>
            </a:r>
            <a:r>
              <a:rPr lang="it-IT" altLang="it-IT" sz="1300"/>
              <a:t> PIAVE+ALPI, </a:t>
            </a:r>
            <a:r>
              <a:rPr lang="it-IT" altLang="it-IT" sz="1300" err="1"/>
              <a:t>E</a:t>
            </a:r>
            <a:r>
              <a:rPr lang="it-IT" altLang="it-IT" sz="1300" baseline="-25000" err="1"/>
              <a:t>lab</a:t>
            </a:r>
            <a:r>
              <a:rPr lang="it-IT" altLang="it-IT" sz="1300" baseline="-25000"/>
              <a:t> </a:t>
            </a:r>
            <a:r>
              <a:rPr lang="it-IT" altLang="it-IT" sz="1300"/>
              <a:t>= 452.5 MeV, I = 2 </a:t>
            </a:r>
            <a:r>
              <a:rPr lang="it-IT" altLang="it-IT" sz="1300" err="1"/>
              <a:t>pnA</a:t>
            </a:r>
            <a:endParaRPr lang="it-IT" altLang="it-IT" sz="1300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it-IT" sz="1300"/>
              <a:t>target </a:t>
            </a:r>
            <a:r>
              <a:rPr lang="it-IT" altLang="it-IT" sz="1300" err="1"/>
              <a:t>thickness</a:t>
            </a:r>
            <a:r>
              <a:rPr lang="it-IT" altLang="it-IT" sz="1300"/>
              <a:t> 200 </a:t>
            </a:r>
            <a:r>
              <a:rPr lang="el-GR" altLang="it-IT" sz="1300"/>
              <a:t>μ</a:t>
            </a:r>
            <a:r>
              <a:rPr lang="it-IT" altLang="it-IT" sz="1300"/>
              <a:t>g/cm2, Prisma </a:t>
            </a:r>
            <a:r>
              <a:rPr lang="el-GR" altLang="it-IT" sz="1300"/>
              <a:t>θ</a:t>
            </a:r>
            <a:r>
              <a:rPr lang="it-IT" altLang="it-IT" sz="1300" baseline="-25000"/>
              <a:t>lab </a:t>
            </a:r>
            <a:r>
              <a:rPr lang="it-IT" altLang="it-IT" sz="1300"/>
              <a:t>= 20</a:t>
            </a:r>
            <a:r>
              <a:rPr lang="it-IT" altLang="it-IT" sz="1300" baseline="30000"/>
              <a:t>° </a:t>
            </a:r>
            <a:endParaRPr lang="it-IT" altLang="it-IT" sz="1300"/>
          </a:p>
        </p:txBody>
      </p:sp>
      <p:sp>
        <p:nvSpPr>
          <p:cNvPr id="17" name="Freccia angolare in su 16">
            <a:extLst>
              <a:ext uri="{FF2B5EF4-FFF2-40B4-BE49-F238E27FC236}">
                <a16:creationId xmlns:a16="http://schemas.microsoft.com/office/drawing/2014/main" id="{EA70A35A-18E8-8FB8-59B1-CE70D92A0F9E}"/>
              </a:ext>
            </a:extLst>
          </p:cNvPr>
          <p:cNvSpPr/>
          <p:nvPr/>
        </p:nvSpPr>
        <p:spPr bwMode="auto">
          <a:xfrm rot="10334750">
            <a:off x="7351847" y="3398427"/>
            <a:ext cx="1877485" cy="766985"/>
          </a:xfrm>
          <a:prstGeom prst="bentUpArrow">
            <a:avLst/>
          </a:prstGeom>
          <a:solidFill>
            <a:srgbClr val="FF00FF"/>
          </a:solidFill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defRPr/>
            </a:pPr>
            <a:endParaRPr lang="it-IT">
              <a:solidFill>
                <a:schemeClr val="bg1"/>
              </a:solidFill>
              <a:cs typeface="DejaVu Sans" charset="0"/>
            </a:endParaRPr>
          </a:p>
        </p:txBody>
      </p:sp>
      <p:sp>
        <p:nvSpPr>
          <p:cNvPr id="18" name="CasellaDiTesto 13">
            <a:extLst>
              <a:ext uri="{FF2B5EF4-FFF2-40B4-BE49-F238E27FC236}">
                <a16:creationId xmlns:a16="http://schemas.microsoft.com/office/drawing/2014/main" id="{E6C70C17-8CE9-B718-5037-B6D9F8800BCC}"/>
              </a:ext>
            </a:extLst>
          </p:cNvPr>
          <p:cNvSpPr txBox="1">
            <a:spLocks noChangeArrowheads="1"/>
          </p:cNvSpPr>
          <p:nvPr/>
        </p:nvSpPr>
        <p:spPr bwMode="auto">
          <a:xfrm rot="1073052">
            <a:off x="7602837" y="5547789"/>
            <a:ext cx="228282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300" b="1">
                <a:solidFill>
                  <a:srgbClr val="FF00FF"/>
                </a:solidFill>
                <a:ea typeface="WenQuanYi Micro Hei" charset="0"/>
                <a:cs typeface="WenQuanYi Micro Hei" charset="0"/>
              </a:rPr>
              <a:t>data </a:t>
            </a:r>
            <a:r>
              <a:rPr lang="it-IT" altLang="it-IT" sz="1300" b="1" err="1">
                <a:solidFill>
                  <a:srgbClr val="FF00FF"/>
                </a:solidFill>
                <a:ea typeface="WenQuanYi Micro Hei" charset="0"/>
                <a:cs typeface="WenQuanYi Micro Hei" charset="0"/>
              </a:rPr>
              <a:t>analysis</a:t>
            </a:r>
            <a:r>
              <a:rPr lang="it-IT" altLang="it-IT" sz="1300" b="1">
                <a:solidFill>
                  <a:srgbClr val="FF00FF"/>
                </a:solidFill>
                <a:ea typeface="WenQuanYi Micro Hei" charset="0"/>
                <a:cs typeface="WenQuanYi Micro Hei" charset="0"/>
              </a:rPr>
              <a:t> in progress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B344883-FFE0-8520-94B8-86E245F166BE}"/>
              </a:ext>
            </a:extLst>
          </p:cNvPr>
          <p:cNvSpPr txBox="1"/>
          <p:nvPr/>
        </p:nvSpPr>
        <p:spPr>
          <a:xfrm rot="10800000" flipV="1">
            <a:off x="8345787" y="5006451"/>
            <a:ext cx="427037" cy="455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360" b="1">
                <a:solidFill>
                  <a:srgbClr val="FF00FF"/>
                </a:solidFill>
              </a:rPr>
              <a:t>?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4F4EEE51-E1F5-B054-BA5C-43F321F8188E}"/>
              </a:ext>
            </a:extLst>
          </p:cNvPr>
          <p:cNvSpPr txBox="1"/>
          <p:nvPr/>
        </p:nvSpPr>
        <p:spPr>
          <a:xfrm>
            <a:off x="0" y="1091012"/>
            <a:ext cx="30632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it-IT" altLang="it-IT" sz="1800" err="1">
                <a:latin typeface="+mn-lt"/>
                <a:ea typeface="WenQuanYi Micro Hei" charset="0"/>
                <a:cs typeface="WenQuanYi Micro Hei" charset="0"/>
              </a:rPr>
              <a:t>Search</a:t>
            </a:r>
            <a:r>
              <a:rPr lang="it-IT" altLang="it-IT" sz="1800">
                <a:latin typeface="+mn-lt"/>
                <a:ea typeface="WenQuanYi Micro Hei" charset="0"/>
                <a:cs typeface="WenQuanYi Micro Hei" charset="0"/>
              </a:rPr>
              <a:t> for </a:t>
            </a:r>
            <a:r>
              <a:rPr lang="it-IT" altLang="it-IT" sz="1800" err="1">
                <a:latin typeface="+mn-lt"/>
                <a:ea typeface="WenQuanYi Micro Hei" charset="0"/>
                <a:cs typeface="WenQuanYi Micro Hei" charset="0"/>
              </a:rPr>
              <a:t>evidence</a:t>
            </a:r>
            <a:r>
              <a:rPr lang="it-IT" altLang="it-IT" sz="1800">
                <a:latin typeface="+mn-lt"/>
                <a:ea typeface="WenQuanYi Micro Hei" charset="0"/>
                <a:cs typeface="WenQuanYi Micro Hei" charset="0"/>
              </a:rPr>
              <a:t> </a:t>
            </a:r>
            <a:r>
              <a:rPr lang="it-IT" altLang="it-IT" sz="1800" err="1">
                <a:latin typeface="+mn-lt"/>
                <a:ea typeface="WenQuanYi Micro Hei" charset="0"/>
                <a:cs typeface="WenQuanYi Micro Hei" charset="0"/>
              </a:rPr>
              <a:t>that</a:t>
            </a:r>
            <a:r>
              <a:rPr lang="it-IT" altLang="it-IT" sz="1800">
                <a:latin typeface="+mn-lt"/>
                <a:ea typeface="WenQuanYi Micro Hei" charset="0"/>
                <a:cs typeface="WenQuanYi Micro Hei" charset="0"/>
              </a:rPr>
              <a:t> </a:t>
            </a:r>
            <a:r>
              <a:rPr lang="it-IT" altLang="it-IT" sz="1800" err="1">
                <a:latin typeface="+mn-lt"/>
                <a:ea typeface="WenQuanYi Micro Hei" charset="0"/>
                <a:cs typeface="WenQuanYi Micro Hei" charset="0"/>
              </a:rPr>
              <a:t>two</a:t>
            </a:r>
            <a:r>
              <a:rPr lang="it-IT" altLang="it-IT" sz="1800">
                <a:latin typeface="+mn-lt"/>
                <a:ea typeface="WenQuanYi Micro Hei" charset="0"/>
                <a:cs typeface="WenQuanYi Micro Hei" charset="0"/>
              </a:rPr>
              <a:t> </a:t>
            </a:r>
            <a:r>
              <a:rPr lang="it-IT" altLang="it-IT" sz="1800" err="1">
                <a:latin typeface="+mn-lt"/>
                <a:ea typeface="WenQuanYi Micro Hei" charset="0"/>
                <a:cs typeface="WenQuanYi Micro Hei" charset="0"/>
              </a:rPr>
              <a:t>colliding</a:t>
            </a:r>
            <a:r>
              <a:rPr lang="it-IT" altLang="it-IT" sz="1800">
                <a:latin typeface="+mn-lt"/>
                <a:ea typeface="WenQuanYi Micro Hei" charset="0"/>
                <a:cs typeface="WenQuanYi Micro Hei" charset="0"/>
              </a:rPr>
              <a:t> nuclei </a:t>
            </a:r>
            <a:r>
              <a:rPr lang="it-IT" altLang="it-IT" sz="1800" err="1">
                <a:latin typeface="+mn-lt"/>
                <a:ea typeface="WenQuanYi Micro Hei" charset="0"/>
                <a:cs typeface="WenQuanYi Micro Hei" charset="0"/>
              </a:rPr>
              <a:t>behave</a:t>
            </a:r>
            <a:r>
              <a:rPr lang="it-IT" altLang="it-IT" sz="1800">
                <a:latin typeface="+mn-lt"/>
                <a:ea typeface="WenQuanYi Micro Hei" charset="0"/>
                <a:cs typeface="WenQuanYi Micro Hei" charset="0"/>
              </a:rPr>
              <a:t> like a Josephson </a:t>
            </a:r>
            <a:r>
              <a:rPr lang="it-IT" altLang="it-IT" sz="1800" err="1">
                <a:latin typeface="+mn-lt"/>
                <a:ea typeface="WenQuanYi Micro Hei" charset="0"/>
                <a:cs typeface="WenQuanYi Micro Hei" charset="0"/>
              </a:rPr>
              <a:t>junction</a:t>
            </a:r>
            <a:r>
              <a:rPr lang="it-IT" altLang="it-IT" sz="1800">
                <a:latin typeface="+mn-lt"/>
                <a:ea typeface="WenQuanYi Micro Hei" charset="0"/>
                <a:cs typeface="WenQuanYi Micro Hei" charset="0"/>
              </a:rPr>
              <a:t>, a device in </a:t>
            </a:r>
            <a:r>
              <a:rPr lang="it-IT" altLang="it-IT" sz="1800" err="1">
                <a:latin typeface="+mn-lt"/>
                <a:ea typeface="WenQuanYi Micro Hei" charset="0"/>
                <a:cs typeface="WenQuanYi Micro Hei" charset="0"/>
              </a:rPr>
              <a:t>which</a:t>
            </a:r>
            <a:r>
              <a:rPr lang="it-IT" altLang="it-IT" sz="1800">
                <a:latin typeface="+mn-lt"/>
                <a:ea typeface="WenQuanYi Micro Hei" charset="0"/>
                <a:cs typeface="WenQuanYi Micro Hei" charset="0"/>
              </a:rPr>
              <a:t> </a:t>
            </a:r>
            <a:r>
              <a:rPr lang="it-IT" altLang="it-IT" sz="1800" b="1">
                <a:latin typeface="+mn-lt"/>
                <a:ea typeface="WenQuanYi Micro Hei" charset="0"/>
                <a:cs typeface="WenQuanYi Micro Hei" charset="0"/>
              </a:rPr>
              <a:t>Cooper </a:t>
            </a:r>
            <a:r>
              <a:rPr lang="it-IT" altLang="it-IT" sz="1800" b="1" err="1">
                <a:latin typeface="+mn-lt"/>
                <a:ea typeface="WenQuanYi Micro Hei" charset="0"/>
                <a:cs typeface="WenQuanYi Micro Hei" charset="0"/>
              </a:rPr>
              <a:t>pairs</a:t>
            </a:r>
            <a:r>
              <a:rPr lang="it-IT" altLang="it-IT" sz="1800" b="1">
                <a:latin typeface="+mn-lt"/>
                <a:ea typeface="WenQuanYi Micro Hei" charset="0"/>
                <a:cs typeface="WenQuanYi Micro Hei" charset="0"/>
              </a:rPr>
              <a:t> tunnel </a:t>
            </a:r>
            <a:r>
              <a:rPr lang="it-IT" altLang="it-IT" sz="1800" b="1" err="1">
                <a:latin typeface="+mn-lt"/>
                <a:ea typeface="WenQuanYi Micro Hei" charset="0"/>
                <a:cs typeface="WenQuanYi Micro Hei" charset="0"/>
              </a:rPr>
              <a:t>through</a:t>
            </a:r>
            <a:r>
              <a:rPr lang="it-IT" altLang="it-IT" sz="1800" b="1">
                <a:latin typeface="+mn-lt"/>
                <a:ea typeface="WenQuanYi Micro Hei" charset="0"/>
                <a:cs typeface="WenQuanYi Micro Hei" charset="0"/>
              </a:rPr>
              <a:t> a </a:t>
            </a:r>
            <a:r>
              <a:rPr lang="it-IT" altLang="it-IT" sz="1800" b="1" err="1">
                <a:latin typeface="+mn-lt"/>
                <a:ea typeface="WenQuanYi Micro Hei" charset="0"/>
                <a:cs typeface="WenQuanYi Micro Hei" charset="0"/>
              </a:rPr>
              <a:t>barrier</a:t>
            </a:r>
            <a:r>
              <a:rPr lang="it-IT" altLang="it-IT" sz="1800" b="1">
                <a:latin typeface="+mn-lt"/>
                <a:ea typeface="WenQuanYi Micro Hei" charset="0"/>
                <a:cs typeface="WenQuanYi Micro Hei" charset="0"/>
              </a:rPr>
              <a:t> </a:t>
            </a:r>
            <a:r>
              <a:rPr lang="it-IT" altLang="it-IT" sz="1800" b="1" err="1">
                <a:latin typeface="+mn-lt"/>
                <a:ea typeface="WenQuanYi Micro Hei" charset="0"/>
                <a:cs typeface="WenQuanYi Micro Hei" charset="0"/>
              </a:rPr>
              <a:t>between</a:t>
            </a:r>
            <a:r>
              <a:rPr lang="it-IT" altLang="it-IT" b="1">
                <a:ea typeface="WenQuanYi Micro Hei" charset="0"/>
                <a:cs typeface="WenQuanYi Micro Hei" charset="0"/>
              </a:rPr>
              <a:t> </a:t>
            </a:r>
            <a:r>
              <a:rPr lang="it-IT" altLang="it-IT" sz="1800" b="1" err="1">
                <a:latin typeface="+mn-lt"/>
                <a:ea typeface="WenQuanYi Micro Hei" charset="0"/>
                <a:cs typeface="WenQuanYi Micro Hei" charset="0"/>
              </a:rPr>
              <a:t>two</a:t>
            </a:r>
            <a:r>
              <a:rPr lang="it-IT" altLang="it-IT" sz="1800" b="1">
                <a:latin typeface="+mn-lt"/>
                <a:ea typeface="WenQuanYi Micro Hei" charset="0"/>
                <a:cs typeface="WenQuanYi Micro Hei" charset="0"/>
              </a:rPr>
              <a:t> </a:t>
            </a:r>
            <a:r>
              <a:rPr lang="it-IT" altLang="it-IT" sz="1800" b="1" err="1">
                <a:latin typeface="+mn-lt"/>
                <a:ea typeface="WenQuanYi Micro Hei" charset="0"/>
                <a:cs typeface="WenQuanYi Micro Hei" charset="0"/>
              </a:rPr>
              <a:t>superfluids</a:t>
            </a:r>
            <a:r>
              <a:rPr lang="it-IT" altLang="it-IT" sz="1800" b="1">
                <a:latin typeface="+mn-lt"/>
                <a:ea typeface="WenQuanYi Micro Hei" charset="0"/>
                <a:cs typeface="WenQuanYi Micro Hei" charset="0"/>
              </a:rPr>
              <a:t>   </a:t>
            </a:r>
          </a:p>
        </p:txBody>
      </p:sp>
      <p:pic>
        <p:nvPicPr>
          <p:cNvPr id="24" name="Picture 7" descr="logoAgata">
            <a:extLst>
              <a:ext uri="{FF2B5EF4-FFF2-40B4-BE49-F238E27FC236}">
                <a16:creationId xmlns:a16="http://schemas.microsoft.com/office/drawing/2014/main" id="{F98FD498-5C89-AE63-48D3-0C292B700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75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EFE578-0F8E-154D-2F39-C9688D88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97" y="220612"/>
            <a:ext cx="10515600" cy="881391"/>
          </a:xfrm>
        </p:spPr>
        <p:txBody>
          <a:bodyPr/>
          <a:lstStyle/>
          <a:p>
            <a:r>
              <a:rPr lang="it-IT" err="1"/>
              <a:t>Research</a:t>
            </a:r>
            <a:r>
              <a:rPr lang="it-IT"/>
              <a:t> focus: shell </a:t>
            </a:r>
            <a:r>
              <a:rPr lang="it-IT" err="1"/>
              <a:t>structure</a:t>
            </a:r>
            <a:r>
              <a:rPr lang="it-IT"/>
              <a:t> </a:t>
            </a:r>
            <a:r>
              <a:rPr lang="it-IT" err="1"/>
              <a:t>around</a:t>
            </a:r>
            <a:r>
              <a:rPr lang="it-IT"/>
              <a:t> </a:t>
            </a:r>
            <a:r>
              <a:rPr lang="it-IT" err="1"/>
              <a:t>N</a:t>
            </a:r>
            <a:r>
              <a:rPr lang="it-IT"/>
              <a:t>=20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0F18DCB-7B6E-6D1D-0BA3-BCC341240600}"/>
              </a:ext>
            </a:extLst>
          </p:cNvPr>
          <p:cNvSpPr txBox="1"/>
          <p:nvPr/>
        </p:nvSpPr>
        <p:spPr>
          <a:xfrm>
            <a:off x="220717" y="1072209"/>
            <a:ext cx="807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FF0000"/>
                </a:solidFill>
              </a:rPr>
              <a:t>How to </a:t>
            </a:r>
            <a:r>
              <a:rPr lang="it-IT" b="1" err="1">
                <a:solidFill>
                  <a:srgbClr val="FF0000"/>
                </a:solidFill>
              </a:rPr>
              <a:t>identify</a:t>
            </a:r>
            <a:r>
              <a:rPr lang="it-IT" b="1">
                <a:solidFill>
                  <a:srgbClr val="FF0000"/>
                </a:solidFill>
              </a:rPr>
              <a:t> single-</a:t>
            </a:r>
            <a:r>
              <a:rPr lang="it-IT" b="1" err="1">
                <a:solidFill>
                  <a:srgbClr val="FF0000"/>
                </a:solidFill>
              </a:rPr>
              <a:t>particle</a:t>
            </a:r>
            <a:r>
              <a:rPr lang="it-IT" b="1">
                <a:solidFill>
                  <a:srgbClr val="FF0000"/>
                </a:solidFill>
              </a:rPr>
              <a:t> </a:t>
            </a:r>
            <a:r>
              <a:rPr lang="it-IT" b="1" err="1">
                <a:solidFill>
                  <a:srgbClr val="FF0000"/>
                </a:solidFill>
              </a:rPr>
              <a:t>states</a:t>
            </a:r>
            <a:r>
              <a:rPr lang="it-IT" b="1">
                <a:solidFill>
                  <a:srgbClr val="FF0000"/>
                </a:solidFill>
              </a:rPr>
              <a:t> ? </a:t>
            </a:r>
            <a:r>
              <a:rPr lang="it-IT" b="1" err="1">
                <a:solidFill>
                  <a:srgbClr val="FF0000"/>
                </a:solidFill>
              </a:rPr>
              <a:t>Observable</a:t>
            </a:r>
            <a:r>
              <a:rPr lang="it-IT" b="1">
                <a:solidFill>
                  <a:srgbClr val="FF0000"/>
                </a:solidFill>
              </a:rPr>
              <a:t>: </a:t>
            </a:r>
            <a:r>
              <a:rPr lang="it-IT" b="1" err="1">
                <a:solidFill>
                  <a:srgbClr val="FF0000"/>
                </a:solidFill>
              </a:rPr>
              <a:t>particle</a:t>
            </a:r>
            <a:r>
              <a:rPr lang="it-IT" b="1">
                <a:solidFill>
                  <a:srgbClr val="FF0000"/>
                </a:solidFill>
              </a:rPr>
              <a:t> transfer cross </a:t>
            </a:r>
            <a:r>
              <a:rPr lang="it-IT" b="1" err="1">
                <a:solidFill>
                  <a:srgbClr val="FF0000"/>
                </a:solidFill>
              </a:rPr>
              <a:t>section</a:t>
            </a:r>
            <a:r>
              <a:rPr lang="it-IT" b="1">
                <a:solidFill>
                  <a:srgbClr val="FF0000"/>
                </a:solidFill>
              </a:rPr>
              <a:t> vs B(E2)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2951390-3FB2-4E43-579F-18321CDCAB0D}"/>
              </a:ext>
            </a:extLst>
          </p:cNvPr>
          <p:cNvSpPr txBox="1"/>
          <p:nvPr/>
        </p:nvSpPr>
        <p:spPr>
          <a:xfrm>
            <a:off x="220717" y="6268056"/>
            <a:ext cx="4794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/>
              <a:t>Luca </a:t>
            </a:r>
            <a:r>
              <a:rPr lang="en-US" b="1" i="1" err="1"/>
              <a:t>Zago</a:t>
            </a:r>
            <a:r>
              <a:rPr lang="en-US" b="1" i="1"/>
              <a:t> PhD thesis (</a:t>
            </a:r>
            <a:r>
              <a:rPr lang="en-US" b="1" i="1" err="1"/>
              <a:t>t.b.d.</a:t>
            </a:r>
            <a:r>
              <a:rPr lang="en-US" b="1" i="1"/>
              <a:t> 2024-25) UNIPD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7D1797D-DE51-8340-2D15-3EC9C68601B9}"/>
              </a:ext>
            </a:extLst>
          </p:cNvPr>
          <p:cNvSpPr txBox="1"/>
          <p:nvPr/>
        </p:nvSpPr>
        <p:spPr>
          <a:xfrm>
            <a:off x="193999" y="1776248"/>
            <a:ext cx="863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Co-spokesperson of the first experiment of the LNL AGATA campaign: </a:t>
            </a:r>
            <a:r>
              <a:rPr lang="en-GB" baseline="30000"/>
              <a:t>36</a:t>
            </a:r>
            <a:r>
              <a:rPr lang="en-GB"/>
              <a:t>S(</a:t>
            </a:r>
            <a:r>
              <a:rPr lang="en-GB" err="1"/>
              <a:t>d,p</a:t>
            </a:r>
            <a:r>
              <a:rPr lang="en-GB"/>
              <a:t>)</a:t>
            </a:r>
            <a:r>
              <a:rPr lang="en-GB" baseline="30000"/>
              <a:t>37</a:t>
            </a:r>
            <a:r>
              <a:rPr lang="en-GB"/>
              <a:t>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6264D73-681A-851D-A769-1EFDBCF285F4}"/>
              </a:ext>
            </a:extLst>
          </p:cNvPr>
          <p:cNvSpPr txBox="1"/>
          <p:nvPr/>
        </p:nvSpPr>
        <p:spPr>
          <a:xfrm>
            <a:off x="220717" y="5054167"/>
            <a:ext cx="10016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Results:</a:t>
            </a:r>
          </a:p>
          <a:p>
            <a:r>
              <a:rPr lang="en-US"/>
              <a:t>  - lifetimes of normal and intruder states </a:t>
            </a:r>
          </a:p>
          <a:p>
            <a:r>
              <a:rPr lang="en-US"/>
              <a:t>  - simultaneous test of the shell-model predictions for spectroscopic factors (single-particle </a:t>
            </a:r>
            <a:r>
              <a:rPr lang="en-US" err="1"/>
              <a:t>dof</a:t>
            </a:r>
            <a:r>
              <a:rPr lang="en-US"/>
              <a:t>)     </a:t>
            </a:r>
          </a:p>
          <a:p>
            <a:r>
              <a:rPr lang="en-US"/>
              <a:t>     AND E2 collectivity (collective </a:t>
            </a:r>
            <a:r>
              <a:rPr lang="en-US" err="1"/>
              <a:t>dof</a:t>
            </a:r>
            <a:r>
              <a:rPr lang="en-US"/>
              <a:t>)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179DD91-4748-33F0-9887-4AC32B014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9542" y="623042"/>
            <a:ext cx="2951741" cy="1421743"/>
          </a:xfrm>
          <a:prstGeom prst="rect">
            <a:avLst/>
          </a:prstGeom>
        </p:spPr>
      </p:pic>
      <p:pic>
        <p:nvPicPr>
          <p:cNvPr id="64" name="Elemento grafico 63">
            <a:extLst>
              <a:ext uri="{FF2B5EF4-FFF2-40B4-BE49-F238E27FC236}">
                <a16:creationId xmlns:a16="http://schemas.microsoft.com/office/drawing/2014/main" id="{21A14754-F190-758C-9FBD-5269D04A29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239" t="83411" r="85475" b="11000"/>
          <a:stretch/>
        </p:blipFill>
        <p:spPr>
          <a:xfrm>
            <a:off x="8510543" y="2145580"/>
            <a:ext cx="3228976" cy="2736272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56D3EF24-B47C-8CA2-4C29-887E7F1BFF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93" t="17921"/>
          <a:stretch/>
        </p:blipFill>
        <p:spPr>
          <a:xfrm>
            <a:off x="38145" y="2203288"/>
            <a:ext cx="5497675" cy="2304078"/>
          </a:xfrm>
          <a:prstGeom prst="rect">
            <a:avLst/>
          </a:prstGeom>
        </p:spPr>
      </p:pic>
      <p:pic>
        <p:nvPicPr>
          <p:cNvPr id="66" name="Elemento grafico 65">
            <a:extLst>
              <a:ext uri="{FF2B5EF4-FFF2-40B4-BE49-F238E27FC236}">
                <a16:creationId xmlns:a16="http://schemas.microsoft.com/office/drawing/2014/main" id="{A43347F5-ABF8-0114-A136-3783143E98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53113"/>
          <a:stretch/>
        </p:blipFill>
        <p:spPr>
          <a:xfrm>
            <a:off x="5290561" y="2692381"/>
            <a:ext cx="2731242" cy="1938864"/>
          </a:xfrm>
          <a:prstGeom prst="rect">
            <a:avLst/>
          </a:prstGeom>
        </p:spPr>
      </p:pic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10D70D6A-E270-988B-7517-15995E5F7C1F}"/>
              </a:ext>
            </a:extLst>
          </p:cNvPr>
          <p:cNvSpPr txBox="1"/>
          <p:nvPr/>
        </p:nvSpPr>
        <p:spPr>
          <a:xfrm>
            <a:off x="5858889" y="2925093"/>
            <a:ext cx="1739130" cy="3231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it-IT" sz="1500" b="1" spc="0" baseline="0">
                <a:ln/>
                <a:solidFill>
                  <a:srgbClr val="000000"/>
                </a:solidFill>
                <a:latin typeface="Tenorite" panose="00000500000000000000" pitchFamily="2" charset="0"/>
                <a:cs typeface="Arial"/>
                <a:sym typeface="Arial"/>
                <a:rtl val="0"/>
              </a:rPr>
              <a:t>T</a:t>
            </a:r>
            <a:r>
              <a:rPr lang="it-IT" sz="1500" b="1" spc="0" baseline="-15674">
                <a:ln/>
                <a:solidFill>
                  <a:srgbClr val="000000"/>
                </a:solidFill>
                <a:latin typeface="Tenorite" panose="00000500000000000000" pitchFamily="2" charset="0"/>
                <a:cs typeface="Arial"/>
                <a:sym typeface="Arial"/>
                <a:rtl val="0"/>
              </a:rPr>
              <a:t>1/2</a:t>
            </a:r>
            <a:r>
              <a:rPr lang="it-IT" sz="1500" b="1" spc="0" baseline="15674">
                <a:ln/>
                <a:solidFill>
                  <a:srgbClr val="000000"/>
                </a:solidFill>
                <a:latin typeface="Tenorite" panose="00000500000000000000" pitchFamily="2" charset="0"/>
                <a:cs typeface="Arial"/>
                <a:sym typeface="Arial"/>
                <a:rtl val="0"/>
              </a:rPr>
              <a:t>3493</a:t>
            </a:r>
            <a:r>
              <a:rPr lang="it-IT" sz="1500" b="1" spc="0" baseline="0">
                <a:ln/>
                <a:solidFill>
                  <a:srgbClr val="000000"/>
                </a:solidFill>
                <a:latin typeface="Tenorite" panose="00000500000000000000" pitchFamily="2" charset="0"/>
                <a:cs typeface="Arial"/>
                <a:sym typeface="Arial"/>
                <a:rtl val="0"/>
              </a:rPr>
              <a:t> = 30</a:t>
            </a:r>
            <a:r>
              <a:rPr lang="it-IT" sz="1500" b="1" spc="0" baseline="15674">
                <a:ln/>
                <a:solidFill>
                  <a:srgbClr val="000000"/>
                </a:solidFill>
                <a:latin typeface="Tenorite" panose="00000500000000000000" pitchFamily="2" charset="0"/>
                <a:cs typeface="Arial"/>
                <a:sym typeface="Arial"/>
                <a:rtl val="0"/>
              </a:rPr>
              <a:t>+60</a:t>
            </a:r>
            <a:r>
              <a:rPr lang="it-IT" sz="1500" b="1" spc="0" baseline="-15674">
                <a:ln/>
                <a:solidFill>
                  <a:srgbClr val="000000"/>
                </a:solidFill>
                <a:latin typeface="Tenorite" panose="00000500000000000000" pitchFamily="2" charset="0"/>
                <a:cs typeface="Arial"/>
                <a:sym typeface="Arial"/>
                <a:rtl val="0"/>
              </a:rPr>
              <a:t>-20</a:t>
            </a:r>
            <a:r>
              <a:rPr lang="it-IT" sz="1500" b="1" spc="0" baseline="0">
                <a:ln/>
                <a:solidFill>
                  <a:srgbClr val="000000"/>
                </a:solidFill>
                <a:latin typeface="Tenorite" panose="00000500000000000000" pitchFamily="2" charset="0"/>
                <a:cs typeface="Arial"/>
                <a:sym typeface="Arial"/>
                <a:rtl val="0"/>
              </a:rPr>
              <a:t> </a:t>
            </a:r>
            <a:r>
              <a:rPr lang="it-IT" sz="1500" b="1" spc="0" baseline="0" err="1">
                <a:ln/>
                <a:solidFill>
                  <a:srgbClr val="000000"/>
                </a:solidFill>
                <a:latin typeface="Tenorite" panose="00000500000000000000" pitchFamily="2" charset="0"/>
                <a:cs typeface="Arial"/>
                <a:sym typeface="Arial"/>
                <a:rtl val="0"/>
              </a:rPr>
              <a:t>fs</a:t>
            </a:r>
            <a:endParaRPr lang="it-IT" sz="1500" b="1" spc="0" baseline="0">
              <a:ln/>
              <a:solidFill>
                <a:srgbClr val="000000"/>
              </a:solidFill>
              <a:latin typeface="Tenorite" panose="00000500000000000000" pitchFamily="2" charset="0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90545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3D9F6C3D-1FF3-AA6E-BAAA-1EB966239EEC}"/>
              </a:ext>
            </a:extLst>
          </p:cNvPr>
          <p:cNvSpPr txBox="1">
            <a:spLocks noChangeArrowheads="1"/>
          </p:cNvSpPr>
          <p:nvPr/>
        </p:nvSpPr>
        <p:spPr>
          <a:xfrm>
            <a:off x="3796" y="141288"/>
            <a:ext cx="8305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b="1">
                <a:solidFill>
                  <a:srgbClr val="FF0000"/>
                </a:solidFill>
              </a:rPr>
              <a:t>Legnaro National </a:t>
            </a:r>
            <a:r>
              <a:rPr lang="it-IT" altLang="it-IT" b="1" err="1">
                <a:solidFill>
                  <a:srgbClr val="FF0000"/>
                </a:solidFill>
              </a:rPr>
              <a:t>Laboratories</a:t>
            </a:r>
            <a:endParaRPr lang="it-IT" altLang="it-IT" b="1">
              <a:solidFill>
                <a:srgbClr val="FF0000"/>
              </a:solidFill>
            </a:endParaRP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E5FE47B8-49C9-4B42-FC15-21D9BB170DF8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C0729A35-F215-57CD-5FD4-0F1E3FD35598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7" descr="logoAgata">
            <a:extLst>
              <a:ext uri="{FF2B5EF4-FFF2-40B4-BE49-F238E27FC236}">
                <a16:creationId xmlns:a16="http://schemas.microsoft.com/office/drawing/2014/main" id="{80416982-3F75-0178-D2FA-E3F9F5C1F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4">
            <a:extLst>
              <a:ext uri="{FF2B5EF4-FFF2-40B4-BE49-F238E27FC236}">
                <a16:creationId xmlns:a16="http://schemas.microsoft.com/office/drawing/2014/main" id="{48BDE410-DB85-3D38-2F29-4CDFA8062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505" y="2726854"/>
            <a:ext cx="6486495" cy="3989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4964F51-E430-D549-1FEA-92722B8A34F5}"/>
              </a:ext>
            </a:extLst>
          </p:cNvPr>
          <p:cNvSpPr txBox="1"/>
          <p:nvPr/>
        </p:nvSpPr>
        <p:spPr>
          <a:xfrm>
            <a:off x="433436" y="1406801"/>
            <a:ext cx="41650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Stable beams from </a:t>
            </a:r>
            <a:r>
              <a:rPr lang="en-AU" baseline="30000"/>
              <a:t>1</a:t>
            </a:r>
            <a:r>
              <a:rPr lang="en-AU"/>
              <a:t>H to </a:t>
            </a:r>
            <a:r>
              <a:rPr lang="en-AU" baseline="30000"/>
              <a:t>238</a:t>
            </a:r>
            <a:r>
              <a:rPr lang="en-AU"/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Energies up to 7-20 MeV/u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Tandem accelerator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PIAVE superconducting RFQ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ALPI superconducting LINAC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ADIGE </a:t>
            </a:r>
            <a:r>
              <a:rPr lang="en-AU" err="1"/>
              <a:t>normoconducting</a:t>
            </a:r>
            <a:r>
              <a:rPr lang="en-AU"/>
              <a:t> RFQ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endParaRPr lang="it-IT"/>
          </a:p>
          <a:p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SPES ISOL beams: 70 MeV proton cyclotron (40 MeV, ~300 𝜇A on UCx), UCx ISOL source, ADIGE post acceleration</a:t>
            </a:r>
            <a:r>
              <a:rPr lang="it-IT"/>
              <a:t>	   </a:t>
            </a:r>
          </a:p>
        </p:txBody>
      </p:sp>
      <p:pic>
        <p:nvPicPr>
          <p:cNvPr id="10" name="Picture 2" descr="GAMMA@LNL">
            <a:extLst>
              <a:ext uri="{FF2B5EF4-FFF2-40B4-BE49-F238E27FC236}">
                <a16:creationId xmlns:a16="http://schemas.microsoft.com/office/drawing/2014/main" id="{4C013C3B-7900-835D-A4C3-1655ABC99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04" y="1229230"/>
            <a:ext cx="2221144" cy="14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841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9870F4-0D61-5AB2-F529-886199F9E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18" y="191386"/>
            <a:ext cx="10515600" cy="818818"/>
          </a:xfrm>
        </p:spPr>
        <p:txBody>
          <a:bodyPr/>
          <a:lstStyle/>
          <a:p>
            <a:r>
              <a:rPr lang="it-IT" b="1">
                <a:solidFill>
                  <a:srgbClr val="FF0000"/>
                </a:solidFill>
              </a:rPr>
              <a:t>Installation </a:t>
            </a:r>
            <a:r>
              <a:rPr lang="it-IT" b="1" err="1">
                <a:solidFill>
                  <a:srgbClr val="FF0000"/>
                </a:solidFill>
              </a:rPr>
              <a:t>at</a:t>
            </a:r>
            <a:r>
              <a:rPr lang="it-IT" b="1">
                <a:solidFill>
                  <a:srgbClr val="FF0000"/>
                </a:solidFill>
              </a:rPr>
              <a:t> LNL</a:t>
            </a:r>
          </a:p>
        </p:txBody>
      </p:sp>
      <p:sp useBgFill="1">
        <p:nvSpPr>
          <p:cNvPr id="6" name="Rettangolo 5">
            <a:extLst>
              <a:ext uri="{FF2B5EF4-FFF2-40B4-BE49-F238E27FC236}">
                <a16:creationId xmlns:a16="http://schemas.microsoft.com/office/drawing/2014/main" id="{5F7AFEC3-AE7E-D395-F32C-2DA69DC99FD1}"/>
              </a:ext>
            </a:extLst>
          </p:cNvPr>
          <p:cNvSpPr/>
          <p:nvPr/>
        </p:nvSpPr>
        <p:spPr>
          <a:xfrm>
            <a:off x="494606" y="1360595"/>
            <a:ext cx="4161882" cy="400110"/>
          </a:xfrm>
          <a:prstGeom prst="rect">
            <a:avLst/>
          </a:prstGeom>
          <a:effectLst>
            <a:softEdge rad="508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>
                <a:ln w="31750">
                  <a:noFill/>
                  <a:prstDash val="solid"/>
                </a:ln>
              </a:rPr>
              <a:t>AGATA </a:t>
            </a:r>
            <a:r>
              <a:rPr lang="it-IT" sz="2000" b="1" err="1">
                <a:ln w="31750">
                  <a:noFill/>
                  <a:prstDash val="solid"/>
                </a:ln>
              </a:rPr>
              <a:t>coupled</a:t>
            </a:r>
            <a:r>
              <a:rPr lang="it-IT" sz="2000" b="1">
                <a:ln w="31750">
                  <a:noFill/>
                  <a:prstDash val="solid"/>
                </a:ln>
              </a:rPr>
              <a:t> with PRISMA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96AF07-0F32-A8FF-CBE5-957F529EE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6" t="17575" r="22095" b="13062"/>
          <a:stretch>
            <a:fillRect/>
          </a:stretch>
        </p:blipFill>
        <p:spPr bwMode="auto">
          <a:xfrm rot="5123082">
            <a:off x="772148" y="1943507"/>
            <a:ext cx="2802293" cy="36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17">
            <a:extLst>
              <a:ext uri="{FF2B5EF4-FFF2-40B4-BE49-F238E27FC236}">
                <a16:creationId xmlns:a16="http://schemas.microsoft.com/office/drawing/2014/main" id="{AC107100-1938-C03D-E562-DCD161C4B7F8}"/>
              </a:ext>
            </a:extLst>
          </p:cNvPr>
          <p:cNvCxnSpPr/>
          <p:nvPr/>
        </p:nvCxnSpPr>
        <p:spPr>
          <a:xfrm flipH="1">
            <a:off x="2983547" y="3926032"/>
            <a:ext cx="976313" cy="53975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o 8">
            <a:extLst>
              <a:ext uri="{FF2B5EF4-FFF2-40B4-BE49-F238E27FC236}">
                <a16:creationId xmlns:a16="http://schemas.microsoft.com/office/drawing/2014/main" id="{001D7F92-E753-83B2-420A-8BC3DE4E85D1}"/>
              </a:ext>
            </a:extLst>
          </p:cNvPr>
          <p:cNvSpPr/>
          <p:nvPr/>
        </p:nvSpPr>
        <p:spPr>
          <a:xfrm>
            <a:off x="1882615" y="2334321"/>
            <a:ext cx="2354263" cy="2714625"/>
          </a:xfrm>
          <a:prstGeom prst="arc">
            <a:avLst>
              <a:gd name="adj1" fmla="val 18505878"/>
              <a:gd name="adj2" fmla="val 2729274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10" name="Connettore diritto 56">
            <a:extLst>
              <a:ext uri="{FF2B5EF4-FFF2-40B4-BE49-F238E27FC236}">
                <a16:creationId xmlns:a16="http://schemas.microsoft.com/office/drawing/2014/main" id="{468C3567-4AFD-8D57-2805-E851A6403A99}"/>
              </a:ext>
            </a:extLst>
          </p:cNvPr>
          <p:cNvCxnSpPr>
            <a:stCxn id="9" idx="0"/>
          </p:cNvCxnSpPr>
          <p:nvPr/>
        </p:nvCxnSpPr>
        <p:spPr>
          <a:xfrm flipH="1">
            <a:off x="3854290" y="2691508"/>
            <a:ext cx="0" cy="157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59">
            <a:extLst>
              <a:ext uri="{FF2B5EF4-FFF2-40B4-BE49-F238E27FC236}">
                <a16:creationId xmlns:a16="http://schemas.microsoft.com/office/drawing/2014/main" id="{9265AC98-52B6-8300-5B06-7EEC209E451F}"/>
              </a:ext>
            </a:extLst>
          </p:cNvPr>
          <p:cNvCxnSpPr/>
          <p:nvPr/>
        </p:nvCxnSpPr>
        <p:spPr>
          <a:xfrm flipH="1">
            <a:off x="3888422" y="2695719"/>
            <a:ext cx="127000" cy="3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62">
            <a:extLst>
              <a:ext uri="{FF2B5EF4-FFF2-40B4-BE49-F238E27FC236}">
                <a16:creationId xmlns:a16="http://schemas.microsoft.com/office/drawing/2014/main" id="{D7B1BCBD-02F1-38DC-9BC8-0F04AC27C10F}"/>
              </a:ext>
            </a:extLst>
          </p:cNvPr>
          <p:cNvCxnSpPr/>
          <p:nvPr/>
        </p:nvCxnSpPr>
        <p:spPr>
          <a:xfrm flipH="1">
            <a:off x="3967797" y="4432444"/>
            <a:ext cx="0" cy="1587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63">
            <a:extLst>
              <a:ext uri="{FF2B5EF4-FFF2-40B4-BE49-F238E27FC236}">
                <a16:creationId xmlns:a16="http://schemas.microsoft.com/office/drawing/2014/main" id="{CA95315C-E1EC-A9E5-4C0E-67CD762A2EE0}"/>
              </a:ext>
            </a:extLst>
          </p:cNvPr>
          <p:cNvCxnSpPr/>
          <p:nvPr/>
        </p:nvCxnSpPr>
        <p:spPr>
          <a:xfrm>
            <a:off x="3967797" y="4584844"/>
            <a:ext cx="122238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">
            <a:extLst>
              <a:ext uri="{FF2B5EF4-FFF2-40B4-BE49-F238E27FC236}">
                <a16:creationId xmlns:a16="http://schemas.microsoft.com/office/drawing/2014/main" id="{A1B2CCCE-5E27-98EA-A673-E75B6CAAB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72" y="5738927"/>
            <a:ext cx="263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b="1" err="1">
                <a:solidFill>
                  <a:srgbClr val="FFC000"/>
                </a:solidFill>
              </a:rPr>
              <a:t>Current</a:t>
            </a:r>
            <a:r>
              <a:rPr lang="it-IT" altLang="it-IT" b="1">
                <a:solidFill>
                  <a:srgbClr val="FFC000"/>
                </a:solidFill>
              </a:rPr>
              <a:t> </a:t>
            </a:r>
            <a:r>
              <a:rPr lang="it-IT" altLang="it-IT" b="1" err="1">
                <a:solidFill>
                  <a:srgbClr val="FFC000"/>
                </a:solidFill>
              </a:rPr>
              <a:t>configuration</a:t>
            </a:r>
            <a:endParaRPr lang="it-IT" altLang="it-IT" b="1">
              <a:solidFill>
                <a:srgbClr val="FFC000"/>
              </a:solidFill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761644C9-0B16-4612-4227-EAB6EFFC7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135" y="4307032"/>
            <a:ext cx="1149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/>
              <a:t>PRISMA</a:t>
            </a:r>
          </a:p>
        </p:txBody>
      </p:sp>
      <p:pic>
        <p:nvPicPr>
          <p:cNvPr id="16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82DF157E-83D5-5873-6259-96F2ECEE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07" y="1337997"/>
            <a:ext cx="6624287" cy="496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FF111163-50E1-922F-D1F1-A92A5DE5DD00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38FCDB58-7CB0-239C-EF1D-F3B2A4B73F6A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7" descr="logoAgata">
            <a:extLst>
              <a:ext uri="{FF2B5EF4-FFF2-40B4-BE49-F238E27FC236}">
                <a16:creationId xmlns:a16="http://schemas.microsoft.com/office/drawing/2014/main" id="{3CB1C366-4139-6830-4688-EAD96454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194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A1D37DA4-1EC6-5E9E-BFF8-767E710BD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67732"/>
            <a:ext cx="12643565" cy="1345572"/>
          </a:xfrm>
        </p:spPr>
        <p:txBody>
          <a:bodyPr>
            <a:normAutofit fontScale="90000"/>
          </a:bodyPr>
          <a:lstStyle/>
          <a:p>
            <a:r>
              <a:rPr lang="en-AU" altLang="it-IT" b="1">
                <a:solidFill>
                  <a:srgbClr val="FF0000"/>
                </a:solidFill>
              </a:rPr>
              <a:t>Complementary detectors for </a:t>
            </a:r>
            <a:r>
              <a:rPr lang="en-AU" sz="4400" b="1">
                <a:ln w="31750">
                  <a:noFill/>
                  <a:prstDash val="solid"/>
                </a:ln>
                <a:solidFill>
                  <a:srgbClr val="FF0000"/>
                </a:solidFill>
              </a:rPr>
              <a:t>AGATA </a:t>
            </a:r>
            <a:br>
              <a:rPr lang="en-AU" sz="4400" b="1">
                <a:ln w="31750">
                  <a:noFill/>
                  <a:prstDash val="solid"/>
                </a:ln>
                <a:solidFill>
                  <a:srgbClr val="FF0000"/>
                </a:solidFill>
              </a:rPr>
            </a:br>
            <a:r>
              <a:rPr lang="en-AU" sz="4400" b="1">
                <a:ln w="31750">
                  <a:noFill/>
                  <a:prstDash val="solid"/>
                </a:ln>
                <a:solidFill>
                  <a:srgbClr val="FF0000"/>
                </a:solidFill>
              </a:rPr>
              <a:t>in coupling with PRISMA configuration </a:t>
            </a:r>
            <a:br>
              <a:rPr lang="en-AU" sz="4400" b="1">
                <a:ln w="31750">
                  <a:noFill/>
                  <a:prstDash val="solid"/>
                </a:ln>
              </a:rPr>
            </a:br>
            <a:r>
              <a:rPr lang="en-AU" altLang="it-IT"/>
              <a:t>  </a:t>
            </a:r>
          </a:p>
        </p:txBody>
      </p:sp>
      <p:pic>
        <p:nvPicPr>
          <p:cNvPr id="15365" name="Google Shape;282;g2c9e7058585_28_323" descr="The PRISMA Magnetic Spetrometer">
            <a:extLst>
              <a:ext uri="{FF2B5EF4-FFF2-40B4-BE49-F238E27FC236}">
                <a16:creationId xmlns:a16="http://schemas.microsoft.com/office/drawing/2014/main" id="{5A06BA9F-6D22-F199-0C60-AC1A5917450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347" y="1791476"/>
            <a:ext cx="2776064" cy="164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Google Shape;284;g2c9e7058585_28_323">
            <a:extLst>
              <a:ext uri="{FF2B5EF4-FFF2-40B4-BE49-F238E27FC236}">
                <a16:creationId xmlns:a16="http://schemas.microsoft.com/office/drawing/2014/main" id="{ADCB9483-1AC8-77E0-4DD0-B733B4B65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5435" y="1225826"/>
            <a:ext cx="1212581" cy="5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PRISMA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heavy ions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72" name="Google Shape;289;g2c9e7058585_28_323" descr="Immagine che contiene catena, verdura&#10;&#10;Descrizione generata automaticamente">
            <a:extLst>
              <a:ext uri="{FF2B5EF4-FFF2-40B4-BE49-F238E27FC236}">
                <a16:creationId xmlns:a16="http://schemas.microsoft.com/office/drawing/2014/main" id="{88E384FE-36D4-A2E5-F168-080573BB166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21" y="1321426"/>
            <a:ext cx="1235420" cy="1198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Google Shape;290;g2c9e7058585_28_323">
            <a:extLst>
              <a:ext uri="{FF2B5EF4-FFF2-40B4-BE49-F238E27FC236}">
                <a16:creationId xmlns:a16="http://schemas.microsoft.com/office/drawing/2014/main" id="{FE301949-8879-12A9-9FE1-37459DE0A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6209" y="1927622"/>
            <a:ext cx="1661070" cy="72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EUCLIDES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charged particles</a:t>
            </a:r>
            <a:endParaRPr lang="it-IT" altLang="it-IT" sz="14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74" name="Google Shape;291;g2c9e7058585_28_323" descr="Immagine che contiene accessorio&#10;&#10;Descrizione generata automaticamente">
            <a:extLst>
              <a:ext uri="{FF2B5EF4-FFF2-40B4-BE49-F238E27FC236}">
                <a16:creationId xmlns:a16="http://schemas.microsoft.com/office/drawing/2014/main" id="{9779EC10-8F1E-D453-02B4-B431564F7D5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1" r="14120"/>
          <a:stretch>
            <a:fillRect/>
          </a:stretch>
        </p:blipFill>
        <p:spPr bwMode="auto">
          <a:xfrm>
            <a:off x="6376391" y="2889858"/>
            <a:ext cx="1077620" cy="1096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Google Shape;292;g2c9e7058585_28_323">
            <a:extLst>
              <a:ext uri="{FF2B5EF4-FFF2-40B4-BE49-F238E27FC236}">
                <a16:creationId xmlns:a16="http://schemas.microsoft.com/office/drawing/2014/main" id="{197734DF-16E0-CAFA-BD3C-CD6401A3E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7652" y="3144632"/>
            <a:ext cx="1137833" cy="52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DANTE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heavy ions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77" name="Google Shape;294;g2c9e7058585_28_323" descr="Immagine che contiene orologio, bussola&#10;&#10;Descrizione generata automaticamente">
            <a:extLst>
              <a:ext uri="{FF2B5EF4-FFF2-40B4-BE49-F238E27FC236}">
                <a16:creationId xmlns:a16="http://schemas.microsoft.com/office/drawing/2014/main" id="{65436A17-05A0-684B-EEEF-35C7A87DF06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28" y="3912955"/>
            <a:ext cx="1948436" cy="1885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Google Shape;295;g2c9e7058585_28_323">
            <a:extLst>
              <a:ext uri="{FF2B5EF4-FFF2-40B4-BE49-F238E27FC236}">
                <a16:creationId xmlns:a16="http://schemas.microsoft.com/office/drawing/2014/main" id="{317B81C8-8C99-5D01-BC36-2543D6CBC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056" y="5910761"/>
            <a:ext cx="1991207" cy="52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SPIDER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and heavy ions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79" name="Google Shape;296;g2c9e7058585_28_323" descr="Diagram&#10;&#10;Description automatically generated">
            <a:extLst>
              <a:ext uri="{FF2B5EF4-FFF2-40B4-BE49-F238E27FC236}">
                <a16:creationId xmlns:a16="http://schemas.microsoft.com/office/drawing/2014/main" id="{93438A00-7EDB-1692-1C50-1051B564965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2" t="26183" r="24229" b="24905"/>
          <a:stretch>
            <a:fillRect/>
          </a:stretch>
        </p:blipFill>
        <p:spPr bwMode="auto">
          <a:xfrm>
            <a:off x="9444558" y="5047875"/>
            <a:ext cx="1338111" cy="161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Google Shape;297;g2c9e7058585_28_323">
            <a:extLst>
              <a:ext uri="{FF2B5EF4-FFF2-40B4-BE49-F238E27FC236}">
                <a16:creationId xmlns:a16="http://schemas.microsoft.com/office/drawing/2014/main" id="{BB1594E3-5787-84F5-5EFA-4D9BA904D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2764" y="4416674"/>
            <a:ext cx="2263208" cy="52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PLUNGER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measurements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83" name="Google Shape;300;g2c9e7058585_28_323">
            <a:extLst>
              <a:ext uri="{FF2B5EF4-FFF2-40B4-BE49-F238E27FC236}">
                <a16:creationId xmlns:a16="http://schemas.microsoft.com/office/drawing/2014/main" id="{3DE1DDBC-984A-A5F8-28EF-9630A772903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1" r="12617" b="16985"/>
          <a:stretch>
            <a:fillRect/>
          </a:stretch>
        </p:blipFill>
        <p:spPr bwMode="auto">
          <a:xfrm>
            <a:off x="3378690" y="4312149"/>
            <a:ext cx="1944940" cy="195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4" name="Google Shape;301;g2c9e7058585_28_323">
            <a:extLst>
              <a:ext uri="{FF2B5EF4-FFF2-40B4-BE49-F238E27FC236}">
                <a16:creationId xmlns:a16="http://schemas.microsoft.com/office/drawing/2014/main" id="{1005FDA9-992A-C8AF-950C-35BFE162A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422" y="3815010"/>
            <a:ext cx="1991208" cy="768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OSCAR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charged particles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85" name="Google Shape;302;g2c9e7058585_28_323">
            <a:extLst>
              <a:ext uri="{FF2B5EF4-FFF2-40B4-BE49-F238E27FC236}">
                <a16:creationId xmlns:a16="http://schemas.microsoft.com/office/drawing/2014/main" id="{DD326894-AF4E-ECB7-F8EE-41E95F32321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t="6021" r="21445" b="11935"/>
          <a:stretch>
            <a:fillRect/>
          </a:stretch>
        </p:blipFill>
        <p:spPr bwMode="auto">
          <a:xfrm>
            <a:off x="5876248" y="4058458"/>
            <a:ext cx="1948436" cy="202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6" name="Google Shape;303;g2c9e7058585_28_323">
            <a:extLst>
              <a:ext uri="{FF2B5EF4-FFF2-40B4-BE49-F238E27FC236}">
                <a16:creationId xmlns:a16="http://schemas.microsoft.com/office/drawing/2014/main" id="{D6E85BAC-EE4C-59BC-CC18-A56877F3D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6248" y="6204516"/>
            <a:ext cx="1991208" cy="52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SAURON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light charged particles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pic>
        <p:nvPicPr>
          <p:cNvPr id="15387" name="Google Shape;304;g2c9e7058585_28_323">
            <a:extLst>
              <a:ext uri="{FF2B5EF4-FFF2-40B4-BE49-F238E27FC236}">
                <a16:creationId xmlns:a16="http://schemas.microsoft.com/office/drawing/2014/main" id="{B836FC65-9BC7-B319-3662-F33C8207EFB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4" b="15971"/>
          <a:stretch>
            <a:fillRect/>
          </a:stretch>
        </p:blipFill>
        <p:spPr bwMode="auto">
          <a:xfrm>
            <a:off x="8693198" y="1860481"/>
            <a:ext cx="2833598" cy="219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8" name="Google Shape;305;g2c9e7058585_28_323">
            <a:extLst>
              <a:ext uri="{FF2B5EF4-FFF2-40B4-BE49-F238E27FC236}">
                <a16:creationId xmlns:a16="http://schemas.microsoft.com/office/drawing/2014/main" id="{41845C91-4405-A6CB-D8D5-0EFC09250A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8945" y="1252692"/>
            <a:ext cx="2167696" cy="5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500"/>
              <a:buFont typeface="Arial" panose="020B0604020202020204" pitchFamily="34" charset="0"/>
              <a:buNone/>
            </a:pPr>
            <a:r>
              <a:rPr lang="en-US" altLang="it-IT" sz="1500" b="1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LaBr</a:t>
            </a:r>
            <a:endParaRPr lang="it-IT" altLang="it-IT" sz="15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  <a:buFont typeface="Arial" panose="020B0604020202020204" pitchFamily="34" charset="0"/>
              <a:buNone/>
            </a:pPr>
            <a:r>
              <a:rPr lang="en-US" altLang="it-IT" sz="1200" err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γ</a:t>
            </a:r>
            <a:r>
              <a:rPr lang="en-US" altLang="it-IT" sz="12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-rays, fast timing</a:t>
            </a:r>
            <a:endParaRPr lang="it-IT" altLang="it-IT" sz="12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 useBgFill="1">
        <p:nvSpPr>
          <p:cNvPr id="2" name="Rettangolo 35">
            <a:extLst>
              <a:ext uri="{FF2B5EF4-FFF2-40B4-BE49-F238E27FC236}">
                <a16:creationId xmlns:a16="http://schemas.microsoft.com/office/drawing/2014/main" id="{28C29FBF-54F7-9C40-B9C0-91C3BC8A1B37}"/>
              </a:ext>
            </a:extLst>
          </p:cNvPr>
          <p:cNvSpPr/>
          <p:nvPr/>
        </p:nvSpPr>
        <p:spPr>
          <a:xfrm>
            <a:off x="3537223" y="1038751"/>
            <a:ext cx="4161882" cy="400110"/>
          </a:xfrm>
          <a:prstGeom prst="rect">
            <a:avLst/>
          </a:prstGeom>
          <a:effectLst>
            <a:softEdge rad="50800"/>
          </a:effectLst>
        </p:spPr>
        <p:txBody>
          <a:bodyPr>
            <a:spAutoFit/>
          </a:bodyPr>
          <a:lstStyle/>
          <a:p>
            <a:pPr algn="ctr">
              <a:defRPr/>
            </a:pPr>
            <a:endParaRPr lang="it-IT" sz="2000" b="1">
              <a:ln w="31750">
                <a:noFill/>
                <a:prstDash val="solid"/>
              </a:ln>
            </a:endParaRPr>
          </a:p>
        </p:txBody>
      </p: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B37B72EC-082D-379B-6383-5061B9A0A12F}"/>
              </a:ext>
            </a:extLst>
          </p:cNvPr>
          <p:cNvCxnSpPr/>
          <p:nvPr/>
        </p:nvCxnSpPr>
        <p:spPr>
          <a:xfrm>
            <a:off x="49383" y="1181065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C48158E-253F-2F2F-B033-346E6A9C4770}"/>
              </a:ext>
            </a:extLst>
          </p:cNvPr>
          <p:cNvCxnSpPr/>
          <p:nvPr/>
        </p:nvCxnSpPr>
        <p:spPr>
          <a:xfrm>
            <a:off x="39687" y="1136304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7" descr="logoAgata">
            <a:extLst>
              <a:ext uri="{FF2B5EF4-FFF2-40B4-BE49-F238E27FC236}">
                <a16:creationId xmlns:a16="http://schemas.microsoft.com/office/drawing/2014/main" id="{C92A1784-91B2-8B2B-2083-CDC1C8B57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3A660A-8DFE-FAF2-7273-12FC026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16947"/>
            <a:ext cx="10515600" cy="1067832"/>
          </a:xfrm>
        </p:spPr>
        <p:txBody>
          <a:bodyPr/>
          <a:lstStyle/>
          <a:p>
            <a:r>
              <a:rPr lang="it-IT" b="1">
                <a:solidFill>
                  <a:srgbClr val="FF0000"/>
                </a:solidFill>
              </a:rPr>
              <a:t>The 2</a:t>
            </a:r>
            <a:r>
              <a:rPr lang="it-IT" b="1" baseline="30000">
                <a:solidFill>
                  <a:srgbClr val="FF0000"/>
                </a:solidFill>
              </a:rPr>
              <a:t>nd</a:t>
            </a:r>
            <a:r>
              <a:rPr lang="it-IT" b="1">
                <a:solidFill>
                  <a:srgbClr val="FF0000"/>
                </a:solidFill>
              </a:rPr>
              <a:t> LNL AGATA </a:t>
            </a:r>
            <a:r>
              <a:rPr lang="it-IT" b="1" err="1">
                <a:solidFill>
                  <a:srgbClr val="FF0000"/>
                </a:solidFill>
              </a:rPr>
              <a:t>campaign</a:t>
            </a:r>
            <a:r>
              <a:rPr lang="it-IT" b="1">
                <a:solidFill>
                  <a:srgbClr val="FF0000"/>
                </a:solidFill>
              </a:rPr>
              <a:t> </a:t>
            </a:r>
            <a:r>
              <a:rPr lang="it-IT" b="1" err="1">
                <a:solidFill>
                  <a:srgbClr val="FF0000"/>
                </a:solidFill>
              </a:rPr>
              <a:t>until</a:t>
            </a:r>
            <a:r>
              <a:rPr lang="it-IT" b="1">
                <a:solidFill>
                  <a:srgbClr val="FF0000"/>
                </a:solidFill>
              </a:rPr>
              <a:t> </a:t>
            </a:r>
            <a:r>
              <a:rPr lang="it-IT" b="1" err="1">
                <a:solidFill>
                  <a:srgbClr val="FF0000"/>
                </a:solidFill>
              </a:rPr>
              <a:t>now</a:t>
            </a:r>
            <a:endParaRPr lang="it-IT" b="1">
              <a:solidFill>
                <a:srgbClr val="FF0000"/>
              </a:solidFill>
            </a:endParaRPr>
          </a:p>
        </p:txBody>
      </p:sp>
      <p:grpSp>
        <p:nvGrpSpPr>
          <p:cNvPr id="3" name="Google Shape;355;g2c9e7058585_28_1">
            <a:extLst>
              <a:ext uri="{FF2B5EF4-FFF2-40B4-BE49-F238E27FC236}">
                <a16:creationId xmlns:a16="http://schemas.microsoft.com/office/drawing/2014/main" id="{84D5764D-B5EE-EF49-EBCF-0C895D56697D}"/>
              </a:ext>
            </a:extLst>
          </p:cNvPr>
          <p:cNvGrpSpPr>
            <a:grpSpLocks/>
          </p:cNvGrpSpPr>
          <p:nvPr/>
        </p:nvGrpSpPr>
        <p:grpSpPr bwMode="auto">
          <a:xfrm>
            <a:off x="1666875" y="1358900"/>
            <a:ext cx="7315200" cy="5010150"/>
            <a:chOff x="1117947" y="-286359"/>
            <a:chExt cx="8596720" cy="5880782"/>
          </a:xfrm>
        </p:grpSpPr>
        <p:pic>
          <p:nvPicPr>
            <p:cNvPr id="4" name="Google Shape;356;g2c9e7058585_28_1">
              <a:extLst>
                <a:ext uri="{FF2B5EF4-FFF2-40B4-BE49-F238E27FC236}">
                  <a16:creationId xmlns:a16="http://schemas.microsoft.com/office/drawing/2014/main" id="{8C6A8FAA-F834-0D6A-980F-CE9766ABA9F2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89" b="6717"/>
            <a:stretch>
              <a:fillRect/>
            </a:stretch>
          </p:blipFill>
          <p:spPr bwMode="auto">
            <a:xfrm>
              <a:off x="1117947" y="-286359"/>
              <a:ext cx="8596720" cy="5880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Google Shape;357;g2c9e7058585_28_1">
              <a:extLst>
                <a:ext uri="{FF2B5EF4-FFF2-40B4-BE49-F238E27FC236}">
                  <a16:creationId xmlns:a16="http://schemas.microsoft.com/office/drawing/2014/main" id="{AC9CA098-1DE5-CECD-88D3-558567E5DD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0930" y="5215316"/>
              <a:ext cx="110700" cy="8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" name="Google Shape;358;g2c9e7058585_28_1">
              <a:extLst>
                <a:ext uri="{FF2B5EF4-FFF2-40B4-BE49-F238E27FC236}">
                  <a16:creationId xmlns:a16="http://schemas.microsoft.com/office/drawing/2014/main" id="{156D4234-0058-E677-435C-0D69D83C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3344" y="761071"/>
              <a:ext cx="321600" cy="1554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" name="Google Shape;359;g2c9e7058585_28_1">
              <a:extLst>
                <a:ext uri="{FF2B5EF4-FFF2-40B4-BE49-F238E27FC236}">
                  <a16:creationId xmlns:a16="http://schemas.microsoft.com/office/drawing/2014/main" id="{CDCAD868-87BA-64FC-4709-B93E0BE4A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2619" y="1556215"/>
              <a:ext cx="235800" cy="16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8" name="Google Shape;360;g2c9e7058585_28_1">
              <a:extLst>
                <a:ext uri="{FF2B5EF4-FFF2-40B4-BE49-F238E27FC236}">
                  <a16:creationId xmlns:a16="http://schemas.microsoft.com/office/drawing/2014/main" id="{D2E6E122-6AC7-7307-EDBE-A40C4C91C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446" y="3706715"/>
              <a:ext cx="321600" cy="16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9" name="Google Shape;361;g2c9e7058585_28_1">
              <a:extLst>
                <a:ext uri="{FF2B5EF4-FFF2-40B4-BE49-F238E27FC236}">
                  <a16:creationId xmlns:a16="http://schemas.microsoft.com/office/drawing/2014/main" id="{B0DF11B1-5572-A8E2-DEC7-98D90E28F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0225" y="4317494"/>
              <a:ext cx="282000" cy="2775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0" name="Google Shape;362;g2c9e7058585_28_1">
              <a:extLst>
                <a:ext uri="{FF2B5EF4-FFF2-40B4-BE49-F238E27FC236}">
                  <a16:creationId xmlns:a16="http://schemas.microsoft.com/office/drawing/2014/main" id="{060301F7-8AA4-AE83-4EBB-596C924CCD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4206" y="4536640"/>
              <a:ext cx="219900" cy="2085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1" name="Google Shape;363;g2c9e7058585_28_1">
              <a:extLst>
                <a:ext uri="{FF2B5EF4-FFF2-40B4-BE49-F238E27FC236}">
                  <a16:creationId xmlns:a16="http://schemas.microsoft.com/office/drawing/2014/main" id="{165651A0-4A75-03E2-4D02-0B423EA1F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4038" y="4555008"/>
              <a:ext cx="160200" cy="696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2" name="Google Shape;364;g2c9e7058585_28_1">
              <a:extLst>
                <a:ext uri="{FF2B5EF4-FFF2-40B4-BE49-F238E27FC236}">
                  <a16:creationId xmlns:a16="http://schemas.microsoft.com/office/drawing/2014/main" id="{ECDD7A9B-A204-044E-26D8-579A6B924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139" y="2848602"/>
              <a:ext cx="344400" cy="19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3" name="Google Shape;365;g2c9e7058585_28_1">
              <a:extLst>
                <a:ext uri="{FF2B5EF4-FFF2-40B4-BE49-F238E27FC236}">
                  <a16:creationId xmlns:a16="http://schemas.microsoft.com/office/drawing/2014/main" id="{A34E0B58-2AF6-5141-2C53-94390A364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9275" y="2975453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4" name="Google Shape;366;g2c9e7058585_28_1">
              <a:extLst>
                <a:ext uri="{FF2B5EF4-FFF2-40B4-BE49-F238E27FC236}">
                  <a16:creationId xmlns:a16="http://schemas.microsoft.com/office/drawing/2014/main" id="{080E4D39-AD3A-7FB2-072B-D83FDB963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1402" y="2869543"/>
              <a:ext cx="227100" cy="1953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5" name="Google Shape;367;g2c9e7058585_28_1">
              <a:extLst>
                <a:ext uri="{FF2B5EF4-FFF2-40B4-BE49-F238E27FC236}">
                  <a16:creationId xmlns:a16="http://schemas.microsoft.com/office/drawing/2014/main" id="{40AE9984-9715-B3CB-DC8A-B6E2BE48C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9852" y="3369747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6" name="Google Shape;368;g2c9e7058585_28_1">
              <a:extLst>
                <a:ext uri="{FF2B5EF4-FFF2-40B4-BE49-F238E27FC236}">
                  <a16:creationId xmlns:a16="http://schemas.microsoft.com/office/drawing/2014/main" id="{51D04473-8C68-3C9E-399D-D3652ED02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7513" y="3653607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7" name="Google Shape;369;g2c9e7058585_28_1">
              <a:extLst>
                <a:ext uri="{FF2B5EF4-FFF2-40B4-BE49-F238E27FC236}">
                  <a16:creationId xmlns:a16="http://schemas.microsoft.com/office/drawing/2014/main" id="{95B3D42D-1A92-94FB-350D-C54A5E841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9299" y="4429792"/>
              <a:ext cx="159900" cy="1161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8" name="Google Shape;370;g2c9e7058585_28_1">
              <a:extLst>
                <a:ext uri="{FF2B5EF4-FFF2-40B4-BE49-F238E27FC236}">
                  <a16:creationId xmlns:a16="http://schemas.microsoft.com/office/drawing/2014/main" id="{AE8F4560-1329-DC1E-F21C-2486E5C3E9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6706" y="3899223"/>
              <a:ext cx="393600" cy="2085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19" name="Google Shape;371;g2c9e7058585_28_1">
              <a:extLst>
                <a:ext uri="{FF2B5EF4-FFF2-40B4-BE49-F238E27FC236}">
                  <a16:creationId xmlns:a16="http://schemas.microsoft.com/office/drawing/2014/main" id="{EFF9A201-DA9F-5479-D17F-CF6976AFB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4117" y="4842395"/>
              <a:ext cx="160200" cy="158700"/>
            </a:xfrm>
            <a:prstGeom prst="ellipse">
              <a:avLst/>
            </a:prstGeom>
            <a:solidFill>
              <a:srgbClr val="C00000">
                <a:alpha val="40392"/>
              </a:srgbClr>
            </a:solidFill>
            <a:ln w="12700">
              <a:solidFill>
                <a:srgbClr val="C00000"/>
              </a:solidFill>
              <a:miter lim="800000"/>
              <a:headEnd type="none" w="sm" len="sm"/>
              <a:tailEnd type="none" w="sm" len="sm"/>
            </a:ln>
          </p:spPr>
          <p:txBody>
            <a:bodyPr lIns="68575" tIns="34275" rIns="68575" bIns="34275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it-IT" altLang="it-IT" sz="14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20" name="Google Shape;373;g2c9e7058585_28_1">
            <a:extLst>
              <a:ext uri="{FF2B5EF4-FFF2-40B4-BE49-F238E27FC236}">
                <a16:creationId xmlns:a16="http://schemas.microsoft.com/office/drawing/2014/main" id="{5C66245F-D432-9656-8D73-4CB402398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675" y="4173538"/>
            <a:ext cx="1819275" cy="263525"/>
          </a:xfrm>
          <a:prstGeom prst="rect">
            <a:avLst/>
          </a:prstGeom>
          <a:noFill/>
          <a:ln w="57150">
            <a:solidFill>
              <a:srgbClr val="007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Coexisting Shapes in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96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Zr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(D. Doherty, N. Marchini, M. Zielinska)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1" name="Google Shape;374;g2c9e7058585_28_1">
            <a:extLst>
              <a:ext uri="{FF2B5EF4-FFF2-40B4-BE49-F238E27FC236}">
                <a16:creationId xmlns:a16="http://schemas.microsoft.com/office/drawing/2014/main" id="{7759EB05-31A2-2D20-A90D-7D67F2F04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3114675"/>
            <a:ext cx="3979862" cy="285750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Pathway to nuclear structure in heavy neutron rich nuclei in the vicinity of N=126 and nuclei northwest of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132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 via multinucleon transfer reactions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(P.Reiter)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2" name="Google Shape;375;g2c9e7058585_28_1">
            <a:extLst>
              <a:ext uri="{FF2B5EF4-FFF2-40B4-BE49-F238E27FC236}">
                <a16:creationId xmlns:a16="http://schemas.microsoft.com/office/drawing/2014/main" id="{135E600A-266A-5409-D3D6-1E880CBB2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3" y="2636838"/>
            <a:ext cx="1516062" cy="608012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Lifetimes in the </a:t>
            </a:r>
            <a:r>
              <a:rPr lang="en-US" altLang="it-IT" sz="700" b="1" baseline="300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196</a:t>
            </a:r>
            <a:r>
              <a:rPr lang="en-US" altLang="it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Os region populated with multinucleon transfer reactions </a:t>
            </a:r>
            <a:endParaRPr lang="it-IT" altLang="it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(D. Brugnara, M. Sedlak, J. Pellumaj)</a:t>
            </a:r>
            <a:endParaRPr lang="it-IT" altLang="it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3" name="Google Shape;376;g2c9e7058585_28_1">
            <a:extLst>
              <a:ext uri="{FF2B5EF4-FFF2-40B4-BE49-F238E27FC236}">
                <a16:creationId xmlns:a16="http://schemas.microsoft.com/office/drawing/2014/main" id="{A7CDBB0D-6AC7-DAF5-4E8D-BC5514AD8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9538" y="5608638"/>
            <a:ext cx="2976562" cy="285750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Evolution of the mixing between single particle and intruder configurations at N=20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(F. Galtarossa, A. Gottardo)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4" name="Google Shape;377;g2c9e7058585_28_1">
            <a:extLst>
              <a:ext uri="{FF2B5EF4-FFF2-40B4-BE49-F238E27FC236}">
                <a16:creationId xmlns:a16="http://schemas.microsoft.com/office/drawing/2014/main" id="{F06EFF1D-B380-8514-1C91-287CD7B06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4775" y="4214813"/>
            <a:ext cx="2125663" cy="284162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Shape Coexistence Coulex of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74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Se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(W.Korten, K.Wrzosek Lipska, E.Clement)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5" name="Google Shape;378;g2c9e7058585_28_1">
            <a:extLst>
              <a:ext uri="{FF2B5EF4-FFF2-40B4-BE49-F238E27FC236}">
                <a16:creationId xmlns:a16="http://schemas.microsoft.com/office/drawing/2014/main" id="{67E091E0-1634-719A-2086-194E36B4A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5588" y="2792413"/>
            <a:ext cx="3181350" cy="284162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Probing Multiple Shape Coexistence in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110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Cd with Coulomb Excitation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(M.Zielinska, K.Wrzosek Lipska, A.Nannini, P.Garrett)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6" name="Google Shape;379;g2c9e7058585_28_1">
            <a:extLst>
              <a:ext uri="{FF2B5EF4-FFF2-40B4-BE49-F238E27FC236}">
                <a16:creationId xmlns:a16="http://schemas.microsoft.com/office/drawing/2014/main" id="{9F40F60F-5B57-DC23-3FCB-C0ABDEAAC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4437063"/>
            <a:ext cx="3479800" cy="285750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Fusion fission for gamma ray spectroscopy of neutron rich nuclei around N=50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(A. Gottardo, M. Caamano, D. Ramos, JJVD)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7" name="Google Shape;380;g2c9e7058585_28_1">
            <a:extLst>
              <a:ext uri="{FF2B5EF4-FFF2-40B4-BE49-F238E27FC236}">
                <a16:creationId xmlns:a16="http://schemas.microsoft.com/office/drawing/2014/main" id="{ABB182EA-A60C-F6F8-E088-3F0B277CB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050" y="3440113"/>
            <a:ext cx="2906713" cy="284162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Search for a Josephson like effect in the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116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Sn+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 system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(L. Corradi, S. Szilner)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8" name="Google Shape;381;g2c9e7058585_28_1">
            <a:extLst>
              <a:ext uri="{FF2B5EF4-FFF2-40B4-BE49-F238E27FC236}">
                <a16:creationId xmlns:a16="http://schemas.microsoft.com/office/drawing/2014/main" id="{377C072F-686D-A8E9-D248-72C2F455D6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7013" y="6542088"/>
            <a:ext cx="3660775" cy="284162"/>
          </a:xfrm>
          <a:prstGeom prst="rect">
            <a:avLst/>
          </a:prstGeom>
          <a:noFill/>
          <a:ln w="19050">
            <a:solidFill>
              <a:srgbClr val="93D3CD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measurements intruder states towards the island of inversion along the N=20 shell closure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(Z. Irene, D. Brugnara)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29" name="Google Shape;382;g2c9e7058585_28_1">
            <a:extLst>
              <a:ext uri="{FF2B5EF4-FFF2-40B4-BE49-F238E27FC236}">
                <a16:creationId xmlns:a16="http://schemas.microsoft.com/office/drawing/2014/main" id="{A6B930B9-DEE8-8FF9-7F85-AA6EDBDC5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443163"/>
            <a:ext cx="3062288" cy="284162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Understanding the nature of 0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states in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110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 and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112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Sn and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108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Cd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 N. Marginean, M.Ciemala, F.Crespi)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0" name="Google Shape;383;g2c9e7058585_28_1">
            <a:extLst>
              <a:ext uri="{FF2B5EF4-FFF2-40B4-BE49-F238E27FC236}">
                <a16:creationId xmlns:a16="http://schemas.microsoft.com/office/drawing/2014/main" id="{21AC3F9D-BC34-EC1D-F5ED-FCDDAEE16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5065713"/>
            <a:ext cx="2976562" cy="177800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The low energy fusion in the system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12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 +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26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Mg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(G. Montagnoli)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1" name="Google Shape;384;g2c9e7058585_28_1">
            <a:extLst>
              <a:ext uri="{FF2B5EF4-FFF2-40B4-BE49-F238E27FC236}">
                <a16:creationId xmlns:a16="http://schemas.microsoft.com/office/drawing/2014/main" id="{FCAE47B6-FEE6-6A6C-B130-23370176E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3800" y="3338513"/>
            <a:ext cx="2681288" cy="360362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Probing nucleon nucleon correlations in the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48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Ca+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208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Pb system below the Coulomb barrier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(T. Mijatovic L. Corradi)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2" name="Google Shape;385;g2c9e7058585_28_1">
            <a:extLst>
              <a:ext uri="{FF2B5EF4-FFF2-40B4-BE49-F238E27FC236}">
                <a16:creationId xmlns:a16="http://schemas.microsoft.com/office/drawing/2014/main" id="{342F5A5B-BF6B-FEEF-A0FC-C277BAFF1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4732338"/>
            <a:ext cx="4292600" cy="284162"/>
          </a:xfrm>
          <a:prstGeom prst="rect">
            <a:avLst/>
          </a:prstGeom>
          <a:noFill/>
          <a:ln w="57150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Nuclear structure in the vicinity of the Z=28 neutron rich isotopes with AGATA and PRISMA</a:t>
            </a:r>
            <a:endParaRPr lang="it-IT" altLang="it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(R.M.Pérez Vidal, S.Bottoni, E.Sahin,A.Illana, J. Benito, J. Ljungvall, M. Doncel, A.Gadea, L.M. Fraile)</a:t>
            </a:r>
            <a:endParaRPr lang="it-IT" altLang="it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3" name="Google Shape;386;g2c9e7058585_28_1">
            <a:extLst>
              <a:ext uri="{FF2B5EF4-FFF2-40B4-BE49-F238E27FC236}">
                <a16:creationId xmlns:a16="http://schemas.microsoft.com/office/drawing/2014/main" id="{EA066F19-564C-24E4-038E-D3CD4241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075" y="1573213"/>
            <a:ext cx="2868613" cy="392112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Search for octupole structures in the light U Th and Pa isotopes via Multinucleon transfer reactions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(A. Goasduff  G. De Angelis)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4" name="Google Shape;387;g2c9e7058585_28_1">
            <a:extLst>
              <a:ext uri="{FF2B5EF4-FFF2-40B4-BE49-F238E27FC236}">
                <a16:creationId xmlns:a16="http://schemas.microsoft.com/office/drawing/2014/main" id="{83B2302D-20E7-28BD-7B9E-980CB3EAE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072063"/>
            <a:ext cx="1819275" cy="392112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Study of shape coexistence in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Fe via lifetime measurement of excited 0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states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(G.Pasqualato/J.Ljungvall)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5" name="Google Shape;388;g2c9e7058585_28_1">
            <a:extLst>
              <a:ext uri="{FF2B5EF4-FFF2-40B4-BE49-F238E27FC236}">
                <a16:creationId xmlns:a16="http://schemas.microsoft.com/office/drawing/2014/main" id="{A0B7277F-1286-C011-91B5-14E42E756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938" y="5597525"/>
            <a:ext cx="1819275" cy="284163"/>
          </a:xfrm>
          <a:prstGeom prst="rect">
            <a:avLst/>
          </a:prstGeom>
          <a:noFill/>
          <a:ln w="57150">
            <a:solidFill>
              <a:srgbClr val="00B05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measurements around </a:t>
            </a:r>
            <a:r>
              <a:rPr lang="en-US" altLang="it-IT" sz="700" b="1" baseline="300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48</a:t>
            </a: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Ca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(C. Fransen, A. Gottardo, D. Menogni)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6" name="Google Shape;389;g2c9e7058585_28_1">
            <a:extLst>
              <a:ext uri="{FF2B5EF4-FFF2-40B4-BE49-F238E27FC236}">
                <a16:creationId xmlns:a16="http://schemas.microsoft.com/office/drawing/2014/main" id="{DD79CA70-524C-642B-8A95-BA7585D42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576888"/>
            <a:ext cx="1516063" cy="715962"/>
          </a:xfrm>
          <a:prstGeom prst="rect">
            <a:avLst/>
          </a:prstGeom>
          <a:noFill/>
          <a:ln w="19050">
            <a:solidFill>
              <a:srgbClr val="38898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Test of the CKM unitarity and the existence of Fierz interference through the measurement of superallowed beta decay of light nuclei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700"/>
            </a:pP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(J.Ha/F.Recchia  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37" name="Google Shape;390;g2c9e7058585_28_1">
            <a:extLst>
              <a:ext uri="{FF2B5EF4-FFF2-40B4-BE49-F238E27FC236}">
                <a16:creationId xmlns:a16="http://schemas.microsoft.com/office/drawing/2014/main" id="{4A4C12BC-0FC6-7F1B-4032-345A25E44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5650" y="5949950"/>
            <a:ext cx="1876425" cy="500063"/>
          </a:xfrm>
          <a:prstGeom prst="rect">
            <a:avLst/>
          </a:prstGeom>
          <a:noFill/>
          <a:ln w="19050">
            <a:solidFill>
              <a:srgbClr val="93D3CD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Spectroscopy and lifetime measurements toward the Island of Inversion 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(K.Wimmer, S.Bottoni, G.Benzoni, F.Recchia, P.Aguilera)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0" name="Google Shape;393;g2c9e7058585_28_1">
            <a:extLst>
              <a:ext uri="{FF2B5EF4-FFF2-40B4-BE49-F238E27FC236}">
                <a16:creationId xmlns:a16="http://schemas.microsoft.com/office/drawing/2014/main" id="{46695021-4E9C-1EBD-E1C9-43FCAB82E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538" y="6283325"/>
            <a:ext cx="2868612" cy="200025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Lifetime of the 6793 keV state in </a:t>
            </a:r>
            <a:r>
              <a:rPr lang="en-US" altLang="it-IT" sz="700" b="1" baseline="300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15</a:t>
            </a:r>
            <a:r>
              <a:rPr lang="en-US" altLang="it-IT" sz="700" b="1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 </a:t>
            </a:r>
            <a:r>
              <a:rPr lang="en-US" altLang="it-IT" sz="70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(J.Skowronski, E. Pilotto)</a:t>
            </a:r>
            <a:endParaRPr lang="it-IT" altLang="it-IT" sz="700"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1" name="Google Shape;394;g2c9e7058585_28_1">
            <a:extLst>
              <a:ext uri="{FF2B5EF4-FFF2-40B4-BE49-F238E27FC236}">
                <a16:creationId xmlns:a16="http://schemas.microsoft.com/office/drawing/2014/main" id="{736A3BA5-6C53-6215-AA9F-EA84B968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5213" y="1462088"/>
            <a:ext cx="3181350" cy="3079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Octupole correlations in the neutron deficient plutonium isotopes 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(J.F.Smith,D.Mengoni )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2" name="Google Shape;395;g2c9e7058585_28_1">
            <a:extLst>
              <a:ext uri="{FF2B5EF4-FFF2-40B4-BE49-F238E27FC236}">
                <a16:creationId xmlns:a16="http://schemas.microsoft.com/office/drawing/2014/main" id="{70E35D47-7BDB-7260-6384-A211026DF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5913" y="5292725"/>
            <a:ext cx="3600450" cy="200025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Precise measurement of the B(E2; 2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it-IT" sz="700" b="1" baseline="-25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→ 0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+</a:t>
            </a:r>
            <a:r>
              <a:rPr lang="en-US" altLang="it-IT" sz="700" b="1" baseline="-25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) in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56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 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(F. Galtarossa, A. Gottardo)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3" name="Google Shape;396;g2c9e7058585_28_1">
            <a:extLst>
              <a:ext uri="{FF2B5EF4-FFF2-40B4-BE49-F238E27FC236}">
                <a16:creationId xmlns:a16="http://schemas.microsoft.com/office/drawing/2014/main" id="{224F93EE-0F49-60B0-35A8-E21A8CBB1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100" y="2109788"/>
            <a:ext cx="3289300" cy="306387"/>
          </a:xfrm>
          <a:prstGeom prst="rect">
            <a:avLst/>
          </a:prstGeom>
          <a:noFill/>
          <a:ln w="19050">
            <a:solidFill>
              <a:srgbClr val="388982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Decay-out of the oblate, triaxial and highly-deformed bands in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136,137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Nd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(C. Petrache/O. Stezowski ) 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4" name="Google Shape;397;g2c9e7058585_28_1">
            <a:extLst>
              <a:ext uri="{FF2B5EF4-FFF2-40B4-BE49-F238E27FC236}">
                <a16:creationId xmlns:a16="http://schemas.microsoft.com/office/drawing/2014/main" id="{6715C753-22EB-5F29-D337-7EB219AD3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475" y="5949950"/>
            <a:ext cx="3416300" cy="306388"/>
          </a:xfrm>
          <a:prstGeom prst="rect">
            <a:avLst/>
          </a:prstGeom>
          <a:noFill/>
          <a:ln w="57150">
            <a:solidFill>
              <a:srgbClr val="FFC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Shell and shapes above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56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Ni: lifetime measurements in ground-state and side band of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Zn 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(E. Pilotto, G. Pasqualato) 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5" name="Google Shape;398;g2c9e7058585_28_1">
            <a:extLst>
              <a:ext uri="{FF2B5EF4-FFF2-40B4-BE49-F238E27FC236}">
                <a16:creationId xmlns:a16="http://schemas.microsoft.com/office/drawing/2014/main" id="{4C99C741-1CA6-4BCB-D646-2832FA40C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863" y="3808413"/>
            <a:ext cx="2325687" cy="307975"/>
          </a:xfrm>
          <a:prstGeom prst="rect">
            <a:avLst/>
          </a:prstGeom>
          <a:noFill/>
          <a:ln w="57150">
            <a:solidFill>
              <a:srgbClr val="0070C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Two-Phonon Octupole excitation in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96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Zr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  <a:p>
            <a:pPr algn="ctr">
              <a:buClr>
                <a:srgbClr val="000000"/>
              </a:buClr>
              <a:buSzPts val="1200"/>
            </a:pP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(D. Stramaccioni, J.J. Valiente-Dobon, A. Gadea) 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6" name="Google Shape;399;g2c9e7058585_28_1">
            <a:extLst>
              <a:ext uri="{FF2B5EF4-FFF2-40B4-BE49-F238E27FC236}">
                <a16:creationId xmlns:a16="http://schemas.microsoft.com/office/drawing/2014/main" id="{786C7591-D05F-F24E-D33B-EA2832B2E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73575"/>
            <a:ext cx="1936750" cy="523875"/>
          </a:xfrm>
          <a:prstGeom prst="rect">
            <a:avLst/>
          </a:prstGeom>
          <a:noFill/>
          <a:ln w="19050">
            <a:solidFill>
              <a:srgbClr val="93D3CD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2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The emergence of enhanced collectivity near magic nuclei: Coulomb excitation of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60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Ni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(K. HadinskaKleck, N. Marchini, M. Rocchini,)</a:t>
            </a:r>
            <a:endParaRPr lang="it-IT" altLang="it-IT" sz="700">
              <a:solidFill>
                <a:srgbClr val="000000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47" name="Google Shape;400;g2c9e7058585_28_1">
            <a:extLst>
              <a:ext uri="{FF2B5EF4-FFF2-40B4-BE49-F238E27FC236}">
                <a16:creationId xmlns:a16="http://schemas.microsoft.com/office/drawing/2014/main" id="{2DC6C761-EB95-A8E9-A57E-BA6337473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225" y="5765800"/>
            <a:ext cx="85725" cy="115888"/>
          </a:xfrm>
          <a:prstGeom prst="ellipse">
            <a:avLst/>
          </a:prstGeom>
          <a:solidFill>
            <a:srgbClr val="C00000">
              <a:alpha val="40392"/>
            </a:srgbClr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" name="Google Shape;401;g2c9e7058585_28_1">
            <a:extLst>
              <a:ext uri="{FF2B5EF4-FFF2-40B4-BE49-F238E27FC236}">
                <a16:creationId xmlns:a16="http://schemas.microsoft.com/office/drawing/2014/main" id="{27A168D8-3CFD-7358-FA5A-3C035154B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788" y="5599113"/>
            <a:ext cx="85725" cy="115887"/>
          </a:xfrm>
          <a:prstGeom prst="ellipse">
            <a:avLst/>
          </a:prstGeom>
          <a:solidFill>
            <a:srgbClr val="C00000">
              <a:alpha val="40392"/>
            </a:srgbClr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9" name="Google Shape;402;g2c9e7058585_28_1">
            <a:extLst>
              <a:ext uri="{FF2B5EF4-FFF2-40B4-BE49-F238E27FC236}">
                <a16:creationId xmlns:a16="http://schemas.microsoft.com/office/drawing/2014/main" id="{3F736EF4-DB93-3F6E-205B-BDF1D2E3E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6225" y="5408613"/>
            <a:ext cx="87313" cy="115887"/>
          </a:xfrm>
          <a:prstGeom prst="ellipse">
            <a:avLst/>
          </a:prstGeom>
          <a:solidFill>
            <a:srgbClr val="C00000">
              <a:alpha val="40392"/>
            </a:srgbClr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0" name="Google Shape;405;g2c9e7058585_28_1">
            <a:extLst>
              <a:ext uri="{FF2B5EF4-FFF2-40B4-BE49-F238E27FC236}">
                <a16:creationId xmlns:a16="http://schemas.microsoft.com/office/drawing/2014/main" id="{CBF94494-F78D-CB20-DCED-B92DF5CBA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1988" y="1801813"/>
            <a:ext cx="2906712" cy="263525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75" tIns="34275" rIns="68575" bIns="3427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ts val="700"/>
            </a:pP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Accessing neutron-rich nuclei close to </a:t>
            </a:r>
            <a:r>
              <a:rPr lang="en-US" altLang="it-IT" sz="700" b="1" baseline="300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208</a:t>
            </a:r>
            <a:r>
              <a:rPr lang="en-US" altLang="it-IT" sz="700" b="1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Pb via multi-nucleon transfer reactions 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(F. Galtarossa, T. Mijatovic)</a:t>
            </a:r>
            <a:r>
              <a:rPr lang="en-US" altLang="it-IT" sz="700">
                <a:solidFill>
                  <a:srgbClr val="010101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 </a:t>
            </a:r>
            <a:endParaRPr lang="it-IT" altLang="it-IT" sz="700">
              <a:solidFill>
                <a:srgbClr val="010101"/>
              </a:solidFill>
              <a:latin typeface="Open Sans" panose="020B0606030504020204" pitchFamily="34" charset="0"/>
              <a:cs typeface="Open Sans" panose="020B0606030504020204" pitchFamily="34" charset="0"/>
              <a:sym typeface="Open Sans" panose="020B0606030504020204" pitchFamily="34" charset="0"/>
            </a:endParaRPr>
          </a:p>
        </p:txBody>
      </p:sp>
      <p:sp>
        <p:nvSpPr>
          <p:cNvPr id="51" name="Google Shape;406;g2c9e7058585_28_1">
            <a:extLst>
              <a:ext uri="{FF2B5EF4-FFF2-40B4-BE49-F238E27FC236}">
                <a16:creationId xmlns:a16="http://schemas.microsoft.com/office/drawing/2014/main" id="{8EC19C23-2090-CC05-1194-EC2208C0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75" y="2752725"/>
            <a:ext cx="201613" cy="139700"/>
          </a:xfrm>
          <a:prstGeom prst="ellipse">
            <a:avLst/>
          </a:prstGeom>
          <a:solidFill>
            <a:srgbClr val="C00000">
              <a:alpha val="40392"/>
            </a:srgbClr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" name="Google Shape;407;g2c9e7058585_28_1">
            <a:extLst>
              <a:ext uri="{FF2B5EF4-FFF2-40B4-BE49-F238E27FC236}">
                <a16:creationId xmlns:a16="http://schemas.microsoft.com/office/drawing/2014/main" id="{E8408DB2-AFB4-BA1D-E7F0-3316693EE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938" y="3643313"/>
            <a:ext cx="200025" cy="141287"/>
          </a:xfrm>
          <a:prstGeom prst="ellipse">
            <a:avLst/>
          </a:prstGeom>
          <a:solidFill>
            <a:srgbClr val="C00000">
              <a:alpha val="40392"/>
            </a:srgbClr>
          </a:solidFill>
          <a:ln w="12700">
            <a:solidFill>
              <a:srgbClr val="C00000"/>
            </a:solidFill>
            <a:miter lim="800000"/>
            <a:headEnd type="none" w="sm" len="sm"/>
            <a:tailEnd type="none" w="sm" len="sm"/>
          </a:ln>
        </p:spPr>
        <p:txBody>
          <a:bodyPr lIns="68575" tIns="34275" rIns="68575" bIns="34275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it-IT" altLang="it-IT" sz="1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4" name="Google Shape;394;g2c9e7058585_28_1">
            <a:extLst>
              <a:ext uri="{FF2B5EF4-FFF2-40B4-BE49-F238E27FC236}">
                <a16:creationId xmlns:a16="http://schemas.microsoft.com/office/drawing/2014/main" id="{22518593-A870-9CA1-CD38-DEF22A3D2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3816350"/>
            <a:ext cx="3875087" cy="339725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45700" rIns="91425" bIns="457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GB" altLang="it-IT" sz="800">
                <a:latin typeface="Helvetica" pitchFamily="2" charset="0"/>
              </a:rPr>
              <a:t>Combined lifetime and transition-probability measurements in </a:t>
            </a:r>
            <a:r>
              <a:rPr lang="en-GB" altLang="it-IT" sz="800" baseline="30000">
                <a:latin typeface="Helvetica" pitchFamily="2" charset="0"/>
              </a:rPr>
              <a:t>96</a:t>
            </a:r>
            <a:r>
              <a:rPr lang="en-GB" altLang="it-IT" sz="800">
                <a:latin typeface="Helvetica" pitchFamily="2" charset="0"/>
              </a:rPr>
              <a:t>Zr via unsafe Coulomb excitation </a:t>
            </a:r>
            <a:r>
              <a:rPr lang="en-US" altLang="it-IT" sz="700">
                <a:solidFill>
                  <a:srgbClr val="000000"/>
                </a:solidFill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(</a:t>
            </a:r>
            <a:r>
              <a:rPr lang="en-GB" altLang="it-IT" sz="800">
                <a:latin typeface="Helvetica" pitchFamily="2" charset="0"/>
              </a:rPr>
              <a:t>M. Zielinska, F. Ercolano, N. Marchini, J.J. Valiente Dobon)</a:t>
            </a:r>
          </a:p>
        </p:txBody>
      </p:sp>
      <p:cxnSp>
        <p:nvCxnSpPr>
          <p:cNvPr id="56" name="Connettore 1 55">
            <a:extLst>
              <a:ext uri="{FF2B5EF4-FFF2-40B4-BE49-F238E27FC236}">
                <a16:creationId xmlns:a16="http://schemas.microsoft.com/office/drawing/2014/main" id="{AC7476CD-D188-FDA6-5246-560D078A2ACA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>
            <a:extLst>
              <a:ext uri="{FF2B5EF4-FFF2-40B4-BE49-F238E27FC236}">
                <a16:creationId xmlns:a16="http://schemas.microsoft.com/office/drawing/2014/main" id="{34FA4516-DE66-28A4-FB0E-1142D3880B8C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7" descr="logoAgata">
            <a:extLst>
              <a:ext uri="{FF2B5EF4-FFF2-40B4-BE49-F238E27FC236}">
                <a16:creationId xmlns:a16="http://schemas.microsoft.com/office/drawing/2014/main" id="{156C2012-5348-EBAB-7243-288EF2923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FFE512FB-5AD0-2B12-2ED4-1F59DD0C7420}"/>
              </a:ext>
            </a:extLst>
          </p:cNvPr>
          <p:cNvSpPr txBox="1"/>
          <p:nvPr/>
        </p:nvSpPr>
        <p:spPr>
          <a:xfrm>
            <a:off x="9354610" y="1104643"/>
            <a:ext cx="269451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46 experiments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2022-2024: ~7000 hours of </a:t>
            </a:r>
            <a:r>
              <a:rPr lang="it-IT" b="1" dirty="0" err="1"/>
              <a:t>beam</a:t>
            </a:r>
            <a:r>
              <a:rPr lang="it-IT" b="1" dirty="0"/>
              <a:t> on target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2025: </a:t>
            </a:r>
            <a:r>
              <a:rPr lang="it-IT" b="1" dirty="0" err="1"/>
              <a:t>already</a:t>
            </a:r>
            <a:r>
              <a:rPr lang="it-IT" b="1" dirty="0"/>
              <a:t> 750 hours of </a:t>
            </a:r>
            <a:r>
              <a:rPr lang="it-IT" b="1" dirty="0" err="1"/>
              <a:t>beam</a:t>
            </a:r>
            <a:r>
              <a:rPr lang="it-IT" b="1" dirty="0"/>
              <a:t> on target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/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Wide user community:</a:t>
            </a:r>
          </a:p>
          <a:p>
            <a:r>
              <a:rPr lang="en-AU" dirty="0"/>
              <a:t>     EU, UK, USA, Canada,          </a:t>
            </a:r>
          </a:p>
          <a:p>
            <a:r>
              <a:rPr lang="en-AU" dirty="0"/>
              <a:t>      South Korea, China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605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66;p18">
            <a:extLst>
              <a:ext uri="{FF2B5EF4-FFF2-40B4-BE49-F238E27FC236}">
                <a16:creationId xmlns:a16="http://schemas.microsoft.com/office/drawing/2014/main" id="{5E39E6CE-B935-3E65-0E2B-38FAF58F4B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0957" y="3414162"/>
            <a:ext cx="5122505" cy="175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D3A660A-8DFE-FAF2-7273-12FC0268C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33" y="51746"/>
            <a:ext cx="10995837" cy="957041"/>
          </a:xfrm>
        </p:spPr>
        <p:txBody>
          <a:bodyPr/>
          <a:lstStyle/>
          <a:p>
            <a:r>
              <a:rPr lang="en-AU" b="1">
                <a:solidFill>
                  <a:srgbClr val="FF0000"/>
                </a:solidFill>
              </a:rPr>
              <a:t>The campaign: main physics subjects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CDDC33-B70D-F431-6AED-20F3437251CE}"/>
              </a:ext>
            </a:extLst>
          </p:cNvPr>
          <p:cNvSpPr txBox="1"/>
          <p:nvPr/>
        </p:nvSpPr>
        <p:spPr>
          <a:xfrm>
            <a:off x="179168" y="1389788"/>
            <a:ext cx="101735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/>
              <a:t>Nuclear Structure:   -   Excited level lifetimes measurement in key regions: N=20 (</a:t>
            </a:r>
            <a:r>
              <a:rPr lang="en-AU" baseline="30000"/>
              <a:t>36</a:t>
            </a:r>
            <a:r>
              <a:rPr lang="en-AU"/>
              <a:t>S, </a:t>
            </a:r>
            <a:r>
              <a:rPr lang="en-AU" baseline="30000"/>
              <a:t>26</a:t>
            </a:r>
            <a:r>
              <a:rPr lang="en-AU"/>
              <a:t>Mg) , N=28 </a:t>
            </a:r>
          </a:p>
          <a:p>
            <a:r>
              <a:rPr lang="en-AU"/>
              <a:t>                                                     (</a:t>
            </a:r>
            <a:r>
              <a:rPr lang="en-AU" baseline="30000"/>
              <a:t>48</a:t>
            </a:r>
            <a:r>
              <a:rPr lang="en-AU"/>
              <a:t>Ca,</a:t>
            </a:r>
            <a:r>
              <a:rPr lang="en-AU" baseline="30000"/>
              <a:t>56</a:t>
            </a:r>
            <a:r>
              <a:rPr lang="en-AU"/>
              <a:t>Ni…), towards N=126 (</a:t>
            </a:r>
            <a:r>
              <a:rPr lang="en-AU" baseline="30000"/>
              <a:t>198</a:t>
            </a:r>
            <a:r>
              <a:rPr lang="en-AU"/>
              <a:t>Pt) using direct and MNT reactions</a:t>
            </a:r>
          </a:p>
          <a:p>
            <a:r>
              <a:rPr lang="en-AU"/>
              <a:t>                  </a:t>
            </a:r>
          </a:p>
          <a:p>
            <a:r>
              <a:rPr lang="en-AU"/>
              <a:t>                                                 -  Spectroscopy of N=50 nuclei towards </a:t>
            </a:r>
            <a:r>
              <a:rPr lang="en-AU" baseline="30000"/>
              <a:t>78</a:t>
            </a:r>
            <a:r>
              <a:rPr lang="en-AU"/>
              <a:t>Ni with fusion-fission reactions</a:t>
            </a:r>
          </a:p>
          <a:p>
            <a:endParaRPr lang="en-AU"/>
          </a:p>
          <a:p>
            <a:r>
              <a:rPr lang="en-AU"/>
              <a:t>                                                 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CBB2E6BF-017A-9C26-F96F-E474773AFB3C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87EC5F3C-0C58-91C5-CA64-AA83E8A68617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logoAgata">
            <a:extLst>
              <a:ext uri="{FF2B5EF4-FFF2-40B4-BE49-F238E27FC236}">
                <a16:creationId xmlns:a16="http://schemas.microsoft.com/office/drawing/2014/main" id="{BFA37864-9D38-6064-EFBC-4371EB90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86BC93-06D8-B156-BBCA-D1642B5C3CED}"/>
              </a:ext>
            </a:extLst>
          </p:cNvPr>
          <p:cNvSpPr txBox="1"/>
          <p:nvPr/>
        </p:nvSpPr>
        <p:spPr>
          <a:xfrm>
            <a:off x="130437" y="3339917"/>
            <a:ext cx="10271051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Safe and unsafe  </a:t>
            </a:r>
            <a:r>
              <a:rPr lang="en-AU" dirty="0" err="1"/>
              <a:t>Coulex</a:t>
            </a:r>
            <a:r>
              <a:rPr lang="en-AU" dirty="0"/>
              <a:t> measurements in the </a:t>
            </a:r>
            <a:r>
              <a:rPr lang="en-AU" baseline="30000" dirty="0"/>
              <a:t>60</a:t>
            </a:r>
            <a:r>
              <a:rPr lang="en-AU" dirty="0"/>
              <a:t>Ni, </a:t>
            </a:r>
            <a:r>
              <a:rPr lang="en-AU" baseline="30000" dirty="0"/>
              <a:t>74</a:t>
            </a:r>
            <a:r>
              <a:rPr lang="en-AU" dirty="0"/>
              <a:t>Se, </a:t>
            </a:r>
            <a:r>
              <a:rPr lang="en-AU" baseline="30000" dirty="0"/>
              <a:t>82</a:t>
            </a:r>
            <a:r>
              <a:rPr lang="en-AU" dirty="0"/>
              <a:t>Se, </a:t>
            </a:r>
            <a:r>
              <a:rPr lang="en-AU" baseline="30000" dirty="0"/>
              <a:t>110-112</a:t>
            </a:r>
            <a:r>
              <a:rPr lang="en-AU" dirty="0"/>
              <a:t>Cd, </a:t>
            </a:r>
            <a:r>
              <a:rPr lang="en-AU" baseline="30000" dirty="0"/>
              <a:t>122</a:t>
            </a:r>
            <a:r>
              <a:rPr lang="en-AU" dirty="0"/>
              <a:t>Te, </a:t>
            </a:r>
            <a:r>
              <a:rPr lang="en-AU" baseline="30000" dirty="0"/>
              <a:t>96</a:t>
            </a:r>
            <a:r>
              <a:rPr lang="en-AU" dirty="0"/>
              <a:t>Zr, </a:t>
            </a:r>
            <a:r>
              <a:rPr lang="en-AU" baseline="30000" dirty="0"/>
              <a:t>162</a:t>
            </a:r>
            <a:r>
              <a:rPr lang="en-AU" dirty="0"/>
              <a:t>Dy, </a:t>
            </a:r>
            <a:r>
              <a:rPr lang="en-AU" baseline="30000" dirty="0"/>
              <a:t>232</a:t>
            </a:r>
            <a:r>
              <a:rPr lang="en-AU" dirty="0"/>
              <a:t>Th  for quadrupole/octupole deformation             </a:t>
            </a:r>
          </a:p>
          <a:p>
            <a:r>
              <a:rPr lang="en-AU" dirty="0"/>
              <a:t>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 Inelastic scattering on </a:t>
            </a:r>
            <a:r>
              <a:rPr lang="en-AU" baseline="30000" dirty="0"/>
              <a:t>96</a:t>
            </a:r>
            <a:r>
              <a:rPr lang="en-AU" dirty="0"/>
              <a:t>Zr and MNT on actinides </a:t>
            </a:r>
            <a:r>
              <a:rPr lang="it-IT" dirty="0"/>
              <a:t>for </a:t>
            </a:r>
            <a:r>
              <a:rPr lang="en-AU" dirty="0"/>
              <a:t>octupole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Nuclear Reactions:   - Nuclear Josephson effect in near-barrier neutron pair transfer reactions </a:t>
            </a:r>
          </a:p>
          <a:p>
            <a:r>
              <a:rPr lang="en-AU" dirty="0"/>
              <a:t>                                                     between heavy ions</a:t>
            </a:r>
          </a:p>
          <a:p>
            <a:r>
              <a:rPr lang="en-AU" dirty="0"/>
              <a:t>                                                  -  Increasing the cross-section sensitivity of sub-barrier reactions to the </a:t>
            </a:r>
            <a:r>
              <a:rPr lang="en-AU" dirty="0" err="1"/>
              <a:t>nbarn</a:t>
            </a:r>
            <a:r>
              <a:rPr lang="en-AU" dirty="0"/>
              <a:t>  			                                  using  𝛾-ray tagging 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Nuclear Astrophysics/fundamental physics                                              </a:t>
            </a:r>
          </a:p>
          <a:p>
            <a:r>
              <a:rPr lang="en-AU" dirty="0"/>
              <a:t>                 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12AC604-E5D5-F5A1-AA5C-CD1BC483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07" y="1112302"/>
            <a:ext cx="12205007" cy="564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7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56218-72AB-B475-3845-F28F8A76F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28C2FE-2353-C192-DF08-F9DF15C7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49" y="106326"/>
            <a:ext cx="11143118" cy="893246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1. Multi-</a:t>
            </a:r>
            <a:r>
              <a:rPr lang="it-IT" b="1" dirty="0" err="1">
                <a:solidFill>
                  <a:srgbClr val="FF0000"/>
                </a:solidFill>
              </a:rPr>
              <a:t>nucleon</a:t>
            </a:r>
            <a:r>
              <a:rPr lang="it-IT" b="1" dirty="0">
                <a:solidFill>
                  <a:srgbClr val="FF0000"/>
                </a:solidFill>
              </a:rPr>
              <a:t> transfer </a:t>
            </a:r>
            <a:r>
              <a:rPr lang="it-IT" b="1" dirty="0" err="1">
                <a:solidFill>
                  <a:srgbClr val="FF0000"/>
                </a:solidFill>
              </a:rPr>
              <a:t>around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baseline="30000" dirty="0">
                <a:solidFill>
                  <a:srgbClr val="FF0000"/>
                </a:solidFill>
              </a:rPr>
              <a:t>48</a:t>
            </a:r>
            <a:r>
              <a:rPr lang="it-IT" b="1" dirty="0">
                <a:solidFill>
                  <a:srgbClr val="FF0000"/>
                </a:solidFill>
              </a:rPr>
              <a:t>Ca: </a:t>
            </a:r>
            <a:r>
              <a:rPr lang="it-IT" b="1" dirty="0" err="1">
                <a:solidFill>
                  <a:srgbClr val="FF0000"/>
                </a:solidFill>
              </a:rPr>
              <a:t>motivation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29EBB0E-FB3A-5513-F7D5-C2A9266BB88A}"/>
              </a:ext>
            </a:extLst>
          </p:cNvPr>
          <p:cNvSpPr txBox="1"/>
          <p:nvPr/>
        </p:nvSpPr>
        <p:spPr>
          <a:xfrm>
            <a:off x="38358" y="1116715"/>
            <a:ext cx="53817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800" b="1" baseline="3000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48</a:t>
            </a:r>
            <a:r>
              <a:rPr lang="en-US" altLang="it-IT" sz="1800" b="1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Ca @ </a:t>
            </a:r>
            <a:r>
              <a:rPr lang="en-US" altLang="it-IT" b="1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305 </a:t>
            </a:r>
            <a:r>
              <a:rPr lang="en-US" altLang="it-IT" sz="1800" b="1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MeV onto </a:t>
            </a:r>
            <a:r>
              <a:rPr lang="en-US" altLang="it-IT" sz="1800" b="1" baseline="30000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238</a:t>
            </a:r>
            <a:r>
              <a:rPr lang="en-US" altLang="it-IT" sz="1800" b="1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U, Nb degrader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sz="1800" b="1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AGATA-PRISMA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it-IT" b="1">
                <a:ea typeface="Open Sans" panose="020B0606030504020204" pitchFamily="34" charset="0"/>
                <a:cs typeface="Arial" panose="020B0604020202020204" pitchFamily="34" charset="0"/>
                <a:sym typeface="Open Sans" panose="020B0606030504020204" pitchFamily="34" charset="0"/>
              </a:rPr>
              <a:t>RDDS and DSAM</a:t>
            </a:r>
            <a:endParaRPr lang="it-IT" altLang="it-IT" sz="1800" b="1">
              <a:cs typeface="Arial" panose="020B0604020202020204" pitchFamily="34" charset="0"/>
            </a:endParaRPr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860EC3DC-92BE-737E-5AC5-92901557E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6195"/>
            <a:ext cx="391795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AE672855-1F75-D93F-3EB7-57C63EF356F6}"/>
              </a:ext>
            </a:extLst>
          </p:cNvPr>
          <p:cNvSpPr/>
          <p:nvPr/>
        </p:nvSpPr>
        <p:spPr>
          <a:xfrm>
            <a:off x="1108075" y="6310045"/>
            <a:ext cx="136525" cy="3206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 sz="1600">
              <a:cs typeface="Arial" panose="020B0604020202020204" pitchFamily="34" charset="0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E403EAA4-548B-E48E-3F00-F16694C9B48E}"/>
              </a:ext>
            </a:extLst>
          </p:cNvPr>
          <p:cNvSpPr/>
          <p:nvPr/>
        </p:nvSpPr>
        <p:spPr>
          <a:xfrm>
            <a:off x="990600" y="5121007"/>
            <a:ext cx="660400" cy="301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650" b="1"/>
              <a:t>N=28</a:t>
            </a:r>
            <a:endParaRPr/>
          </a:p>
        </p:txBody>
      </p:sp>
      <p:sp>
        <p:nvSpPr>
          <p:cNvPr id="9" name="CustomShape 6">
            <a:extLst>
              <a:ext uri="{FF2B5EF4-FFF2-40B4-BE49-F238E27FC236}">
                <a16:creationId xmlns:a16="http://schemas.microsoft.com/office/drawing/2014/main" id="{CEE4ED12-2278-15E6-6AC0-1390F589CD93}"/>
              </a:ext>
            </a:extLst>
          </p:cNvPr>
          <p:cNvSpPr/>
          <p:nvPr/>
        </p:nvSpPr>
        <p:spPr>
          <a:xfrm>
            <a:off x="3369655" y="2864954"/>
            <a:ext cx="671512" cy="3016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650" b="1"/>
              <a:t>Z=28</a:t>
            </a:r>
            <a:endParaRPr/>
          </a:p>
        </p:txBody>
      </p:sp>
      <p:sp>
        <p:nvSpPr>
          <p:cNvPr id="10" name="Line 7">
            <a:extLst>
              <a:ext uri="{FF2B5EF4-FFF2-40B4-BE49-F238E27FC236}">
                <a16:creationId xmlns:a16="http://schemas.microsoft.com/office/drawing/2014/main" id="{8CCB2988-21F1-996A-02BF-80B47125FC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7637" y="2306370"/>
            <a:ext cx="0" cy="2835275"/>
          </a:xfrm>
          <a:prstGeom prst="line">
            <a:avLst/>
          </a:prstGeom>
          <a:noFill/>
          <a:ln w="54000">
            <a:solidFill>
              <a:srgbClr val="00A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" name="Line 8">
            <a:extLst>
              <a:ext uri="{FF2B5EF4-FFF2-40B4-BE49-F238E27FC236}">
                <a16:creationId xmlns:a16="http://schemas.microsoft.com/office/drawing/2014/main" id="{92F410DB-A7D5-2B75-4D0D-6AE11717C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8550" y="2312720"/>
            <a:ext cx="0" cy="2835275"/>
          </a:xfrm>
          <a:prstGeom prst="line">
            <a:avLst/>
          </a:prstGeom>
          <a:noFill/>
          <a:ln w="54000">
            <a:solidFill>
              <a:srgbClr val="00A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A3132DA7-84D8-34E2-F2D8-F5654E1D21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7" y="3231882"/>
            <a:ext cx="2835275" cy="0"/>
          </a:xfrm>
          <a:prstGeom prst="line">
            <a:avLst/>
          </a:prstGeom>
          <a:noFill/>
          <a:ln w="54000">
            <a:solidFill>
              <a:srgbClr val="00A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17745093-878C-F4B1-C7AD-56D6AED4E0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77837" y="2933432"/>
            <a:ext cx="2835275" cy="0"/>
          </a:xfrm>
          <a:prstGeom prst="line">
            <a:avLst/>
          </a:prstGeom>
          <a:noFill/>
          <a:ln w="54000">
            <a:solidFill>
              <a:srgbClr val="00A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CustomShape 11">
            <a:extLst>
              <a:ext uri="{FF2B5EF4-FFF2-40B4-BE49-F238E27FC236}">
                <a16:creationId xmlns:a16="http://schemas.microsoft.com/office/drawing/2014/main" id="{94DC4049-59C2-07BC-3D1F-6886682B7D2E}"/>
              </a:ext>
            </a:extLst>
          </p:cNvPr>
          <p:cNvSpPr/>
          <p:nvPr/>
        </p:nvSpPr>
        <p:spPr>
          <a:xfrm>
            <a:off x="450850" y="5040045"/>
            <a:ext cx="2970212" cy="1349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15" name="CustomShape 12">
            <a:extLst>
              <a:ext uri="{FF2B5EF4-FFF2-40B4-BE49-F238E27FC236}">
                <a16:creationId xmlns:a16="http://schemas.microsoft.com/office/drawing/2014/main" id="{8C4BC233-D5A5-2358-B04D-FAE43AB7AEA6}"/>
              </a:ext>
            </a:extLst>
          </p:cNvPr>
          <p:cNvSpPr/>
          <p:nvPr/>
        </p:nvSpPr>
        <p:spPr>
          <a:xfrm>
            <a:off x="720725" y="6281470"/>
            <a:ext cx="269875" cy="269875"/>
          </a:xfrm>
          <a:prstGeom prst="rect">
            <a:avLst/>
          </a:prstGeom>
          <a:solidFill>
            <a:srgbClr val="8D281E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 sz="1600">
              <a:cs typeface="Arial" panose="020B0604020202020204" pitchFamily="34" charset="0"/>
            </a:endParaRPr>
          </a:p>
        </p:txBody>
      </p:sp>
      <p:sp>
        <p:nvSpPr>
          <p:cNvPr id="16" name="CustomShape 13">
            <a:extLst>
              <a:ext uri="{FF2B5EF4-FFF2-40B4-BE49-F238E27FC236}">
                <a16:creationId xmlns:a16="http://schemas.microsoft.com/office/drawing/2014/main" id="{698359E7-E83C-DBC3-61AF-679A7D85FF12}"/>
              </a:ext>
            </a:extLst>
          </p:cNvPr>
          <p:cNvSpPr/>
          <p:nvPr/>
        </p:nvSpPr>
        <p:spPr>
          <a:xfrm>
            <a:off x="720725" y="5471845"/>
            <a:ext cx="269875" cy="269875"/>
          </a:xfrm>
          <a:prstGeom prst="rect">
            <a:avLst/>
          </a:prstGeom>
          <a:solidFill>
            <a:srgbClr val="FF8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 sz="1600">
              <a:cs typeface="Arial" panose="020B0604020202020204" pitchFamily="34" charset="0"/>
            </a:endParaRPr>
          </a:p>
        </p:txBody>
      </p:sp>
      <p:sp>
        <p:nvSpPr>
          <p:cNvPr id="17" name="CustomShape 14">
            <a:extLst>
              <a:ext uri="{FF2B5EF4-FFF2-40B4-BE49-F238E27FC236}">
                <a16:creationId xmlns:a16="http://schemas.microsoft.com/office/drawing/2014/main" id="{7893C8E6-FC49-8DB8-338C-C75DD289CD5D}"/>
              </a:ext>
            </a:extLst>
          </p:cNvPr>
          <p:cNvSpPr/>
          <p:nvPr/>
        </p:nvSpPr>
        <p:spPr>
          <a:xfrm>
            <a:off x="720725" y="5876657"/>
            <a:ext cx="269875" cy="269875"/>
          </a:xfrm>
          <a:prstGeom prst="rect">
            <a:avLst/>
          </a:prstGeom>
          <a:solidFill>
            <a:srgbClr val="FF4000"/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 sz="1600">
              <a:cs typeface="Arial" panose="020B0604020202020204" pitchFamily="34" charset="0"/>
            </a:endParaRPr>
          </a:p>
        </p:txBody>
      </p:sp>
      <p:sp>
        <p:nvSpPr>
          <p:cNvPr id="18" name="CustomShape 15">
            <a:extLst>
              <a:ext uri="{FF2B5EF4-FFF2-40B4-BE49-F238E27FC236}">
                <a16:creationId xmlns:a16="http://schemas.microsoft.com/office/drawing/2014/main" id="{4E9A3B35-04F1-872D-D9E0-C5774282733C}"/>
              </a:ext>
            </a:extLst>
          </p:cNvPr>
          <p:cNvSpPr/>
          <p:nvPr/>
        </p:nvSpPr>
        <p:spPr>
          <a:xfrm>
            <a:off x="1125537" y="5479782"/>
            <a:ext cx="2524125" cy="450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600">
                <a:cs typeface="Arial" panose="020B0604020202020204" pitchFamily="34" charset="0"/>
              </a:rPr>
              <a:t>E(2</a:t>
            </a:r>
            <a:r>
              <a:rPr lang="en-US" sz="1600" baseline="33000">
                <a:cs typeface="Arial" panose="020B0604020202020204" pitchFamily="34" charset="0"/>
              </a:rPr>
              <a:t>+</a:t>
            </a:r>
            <a:r>
              <a:rPr lang="en-US" sz="1600">
                <a:cs typeface="Arial" panose="020B0604020202020204" pitchFamily="34" charset="0"/>
              </a:rPr>
              <a:t>) = 700 – 800 keV</a:t>
            </a:r>
            <a:endParaRPr sz="1600">
              <a:cs typeface="Arial" panose="020B0604020202020204" pitchFamily="34" charset="0"/>
            </a:endParaRPr>
          </a:p>
        </p:txBody>
      </p:sp>
      <p:sp>
        <p:nvSpPr>
          <p:cNvPr id="19" name="CustomShape 16">
            <a:extLst>
              <a:ext uri="{FF2B5EF4-FFF2-40B4-BE49-F238E27FC236}">
                <a16:creationId xmlns:a16="http://schemas.microsoft.com/office/drawing/2014/main" id="{35E0198E-6011-A706-1097-BE5C5A9A9B83}"/>
              </a:ext>
            </a:extLst>
          </p:cNvPr>
          <p:cNvSpPr/>
          <p:nvPr/>
        </p:nvSpPr>
        <p:spPr>
          <a:xfrm>
            <a:off x="1125537" y="5876657"/>
            <a:ext cx="2371725" cy="45243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600">
                <a:cs typeface="Arial" panose="020B0604020202020204" pitchFamily="34" charset="0"/>
              </a:rPr>
              <a:t>E(2</a:t>
            </a:r>
            <a:r>
              <a:rPr lang="en-US" sz="1600" baseline="33000">
                <a:cs typeface="Arial" panose="020B0604020202020204" pitchFamily="34" charset="0"/>
              </a:rPr>
              <a:t>+</a:t>
            </a:r>
            <a:r>
              <a:rPr lang="en-US" sz="1600">
                <a:cs typeface="Arial" panose="020B0604020202020204" pitchFamily="34" charset="0"/>
              </a:rPr>
              <a:t>) = 1000 – 1500 keV</a:t>
            </a:r>
            <a:endParaRPr sz="1600">
              <a:cs typeface="Arial" panose="020B0604020202020204" pitchFamily="34" charset="0"/>
            </a:endParaRPr>
          </a:p>
        </p:txBody>
      </p:sp>
      <p:sp>
        <p:nvSpPr>
          <p:cNvPr id="20" name="CustomShape 17">
            <a:extLst>
              <a:ext uri="{FF2B5EF4-FFF2-40B4-BE49-F238E27FC236}">
                <a16:creationId xmlns:a16="http://schemas.microsoft.com/office/drawing/2014/main" id="{9F81F85F-E9BD-BD65-3BC7-BCB2F4ED17FF}"/>
              </a:ext>
            </a:extLst>
          </p:cNvPr>
          <p:cNvSpPr/>
          <p:nvPr/>
        </p:nvSpPr>
        <p:spPr>
          <a:xfrm>
            <a:off x="1125537" y="6281470"/>
            <a:ext cx="1711325" cy="2603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600">
                <a:cs typeface="Arial" panose="020B0604020202020204" pitchFamily="34" charset="0"/>
              </a:rPr>
              <a:t>E(2</a:t>
            </a:r>
            <a:r>
              <a:rPr lang="en-US" sz="1600" baseline="33000">
                <a:cs typeface="Arial" panose="020B0604020202020204" pitchFamily="34" charset="0"/>
              </a:rPr>
              <a:t>+</a:t>
            </a:r>
            <a:r>
              <a:rPr lang="en-US" sz="1600">
                <a:cs typeface="Arial" panose="020B0604020202020204" pitchFamily="34" charset="0"/>
              </a:rPr>
              <a:t>) &gt; 2500 keV</a:t>
            </a:r>
            <a:endParaRPr sz="1600">
              <a:cs typeface="Arial" panose="020B0604020202020204" pitchFamily="34" charset="0"/>
            </a:endParaRPr>
          </a:p>
        </p:txBody>
      </p:sp>
      <p:sp>
        <p:nvSpPr>
          <p:cNvPr id="22" name="CustomShape 20">
            <a:extLst>
              <a:ext uri="{FF2B5EF4-FFF2-40B4-BE49-F238E27FC236}">
                <a16:creationId xmlns:a16="http://schemas.microsoft.com/office/drawing/2014/main" id="{8FA8F491-598A-2B38-FC96-F24B9B344988}"/>
              </a:ext>
            </a:extLst>
          </p:cNvPr>
          <p:cNvSpPr/>
          <p:nvPr/>
        </p:nvSpPr>
        <p:spPr>
          <a:xfrm>
            <a:off x="1758950" y="2966770"/>
            <a:ext cx="204787" cy="136525"/>
          </a:xfrm>
          <a:prstGeom prst="rect">
            <a:avLst/>
          </a:prstGeom>
          <a:solidFill>
            <a:srgbClr val="FF420E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3" name="CustomShape 21">
            <a:extLst>
              <a:ext uri="{FF2B5EF4-FFF2-40B4-BE49-F238E27FC236}">
                <a16:creationId xmlns:a16="http://schemas.microsoft.com/office/drawing/2014/main" id="{8D4C9559-AD4B-D755-7918-79CA0B74C069}"/>
              </a:ext>
            </a:extLst>
          </p:cNvPr>
          <p:cNvSpPr/>
          <p:nvPr/>
        </p:nvSpPr>
        <p:spPr>
          <a:xfrm>
            <a:off x="1731962" y="3547795"/>
            <a:ext cx="204788" cy="136525"/>
          </a:xfrm>
          <a:prstGeom prst="rect">
            <a:avLst/>
          </a:prstGeom>
          <a:solidFill>
            <a:srgbClr val="FF420E">
              <a:alpha val="9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4" name="CustomShape 22">
            <a:extLst>
              <a:ext uri="{FF2B5EF4-FFF2-40B4-BE49-F238E27FC236}">
                <a16:creationId xmlns:a16="http://schemas.microsoft.com/office/drawing/2014/main" id="{5BA77BD9-2C27-98A5-2F85-124955078AA5}"/>
              </a:ext>
            </a:extLst>
          </p:cNvPr>
          <p:cNvSpPr/>
          <p:nvPr/>
        </p:nvSpPr>
        <p:spPr>
          <a:xfrm>
            <a:off x="1163637" y="3533507"/>
            <a:ext cx="204788" cy="136525"/>
          </a:xfrm>
          <a:prstGeom prst="rect">
            <a:avLst/>
          </a:prstGeom>
          <a:solidFill>
            <a:srgbClr val="FF420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" name="CustomShape 23">
            <a:extLst>
              <a:ext uri="{FF2B5EF4-FFF2-40B4-BE49-F238E27FC236}">
                <a16:creationId xmlns:a16="http://schemas.microsoft.com/office/drawing/2014/main" id="{C3E238A8-7009-C1B6-59B8-51FA288CB5FA}"/>
              </a:ext>
            </a:extLst>
          </p:cNvPr>
          <p:cNvSpPr/>
          <p:nvPr/>
        </p:nvSpPr>
        <p:spPr>
          <a:xfrm>
            <a:off x="1050925" y="3506520"/>
            <a:ext cx="433387" cy="217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900" b="1">
                <a:solidFill>
                  <a:srgbClr val="FFFFFF"/>
                </a:solidFill>
              </a:rPr>
              <a:t>46Ar</a:t>
            </a:r>
            <a:endParaRPr sz="900"/>
          </a:p>
        </p:txBody>
      </p:sp>
      <p:sp>
        <p:nvSpPr>
          <p:cNvPr id="27" name="CustomShape 25">
            <a:extLst>
              <a:ext uri="{FF2B5EF4-FFF2-40B4-BE49-F238E27FC236}">
                <a16:creationId xmlns:a16="http://schemas.microsoft.com/office/drawing/2014/main" id="{4FC60967-B30A-3789-B580-6059FA94287F}"/>
              </a:ext>
            </a:extLst>
          </p:cNvPr>
          <p:cNvSpPr/>
          <p:nvPr/>
        </p:nvSpPr>
        <p:spPr>
          <a:xfrm>
            <a:off x="1609725" y="2973120"/>
            <a:ext cx="455612" cy="217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900" b="1">
                <a:solidFill>
                  <a:srgbClr val="FFFFFF"/>
                </a:solidFill>
              </a:rPr>
              <a:t>50Ca</a:t>
            </a:r>
            <a:endParaRPr sz="900"/>
          </a:p>
        </p:txBody>
      </p:sp>
      <p:sp>
        <p:nvSpPr>
          <p:cNvPr id="34" name="Rectangle 26">
            <a:extLst>
              <a:ext uri="{FF2B5EF4-FFF2-40B4-BE49-F238E27FC236}">
                <a16:creationId xmlns:a16="http://schemas.microsoft.com/office/drawing/2014/main" id="{28958B7D-A39D-4427-2B8E-298D84B56A12}"/>
              </a:ext>
            </a:extLst>
          </p:cNvPr>
          <p:cNvSpPr/>
          <p:nvPr/>
        </p:nvSpPr>
        <p:spPr>
          <a:xfrm>
            <a:off x="1074737" y="3422382"/>
            <a:ext cx="381000" cy="36353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78724BC3-F833-B15F-A0D8-63EF3423C9ED}"/>
              </a:ext>
            </a:extLst>
          </p:cNvPr>
          <p:cNvSpPr/>
          <p:nvPr/>
        </p:nvSpPr>
        <p:spPr>
          <a:xfrm>
            <a:off x="1635125" y="2892157"/>
            <a:ext cx="381000" cy="3635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8" name="TextBox 33">
            <a:extLst>
              <a:ext uri="{FF2B5EF4-FFF2-40B4-BE49-F238E27FC236}">
                <a16:creationId xmlns:a16="http://schemas.microsoft.com/office/drawing/2014/main" id="{EDD0E5A9-C089-F81F-7FF2-5EB584DD841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122302" y="4064901"/>
            <a:ext cx="47623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it-IT" err="1">
                <a:cs typeface="Arial" panose="020B0604020202020204" pitchFamily="34" charset="0"/>
                <a:sym typeface="Open Sans" panose="020B0606030504020204" pitchFamily="34" charset="0"/>
              </a:rPr>
              <a:t>S</a:t>
            </a:r>
            <a:r>
              <a:rPr lang="en-US" altLang="it-IT" sz="1200" err="1">
                <a:cs typeface="Arial" panose="020B0604020202020204" pitchFamily="34" charset="0"/>
                <a:sym typeface="Open Sans" panose="020B0606030504020204" pitchFamily="34" charset="0"/>
              </a:rPr>
              <a:t>pokepersons</a:t>
            </a:r>
            <a:r>
              <a:rPr lang="en-US" altLang="it-IT" sz="1200">
                <a:cs typeface="Arial" panose="020B0604020202020204" pitchFamily="34" charset="0"/>
                <a:sym typeface="Open Sans" panose="020B0606030504020204" pitchFamily="34" charset="0"/>
              </a:rPr>
              <a:t>: C. </a:t>
            </a:r>
            <a:r>
              <a:rPr lang="en-US" altLang="it-IT" sz="1200" err="1">
                <a:cs typeface="Arial" panose="020B0604020202020204" pitchFamily="34" charset="0"/>
                <a:sym typeface="Open Sans" panose="020B0606030504020204" pitchFamily="34" charset="0"/>
              </a:rPr>
              <a:t>Fransen</a:t>
            </a:r>
            <a:r>
              <a:rPr lang="en-US" altLang="it-IT" sz="1200">
                <a:cs typeface="Arial" panose="020B0604020202020204" pitchFamily="34" charset="0"/>
                <a:sym typeface="Open Sans" panose="020B0606030504020204" pitchFamily="34" charset="0"/>
              </a:rPr>
              <a:t>, A. Gottardo, D. </a:t>
            </a:r>
            <a:r>
              <a:rPr lang="en-US" altLang="it-IT" sz="1200" err="1">
                <a:cs typeface="Arial" panose="020B0604020202020204" pitchFamily="34" charset="0"/>
                <a:sym typeface="Open Sans" panose="020B0606030504020204" pitchFamily="34" charset="0"/>
              </a:rPr>
              <a:t>Mengoni</a:t>
            </a:r>
            <a:r>
              <a:rPr lang="en-US" altLang="it-IT" sz="1200">
                <a:cs typeface="Arial" panose="020B0604020202020204" pitchFamily="34" charset="0"/>
                <a:sym typeface="Open Sans" panose="020B0606030504020204" pitchFamily="34" charset="0"/>
              </a:rPr>
              <a:t>, </a:t>
            </a:r>
            <a:endParaRPr lang="it-IT" altLang="it-IT" sz="1200"/>
          </a:p>
        </p:txBody>
      </p:sp>
      <p:cxnSp>
        <p:nvCxnSpPr>
          <p:cNvPr id="39" name="Connettore 1 38">
            <a:extLst>
              <a:ext uri="{FF2B5EF4-FFF2-40B4-BE49-F238E27FC236}">
                <a16:creationId xmlns:a16="http://schemas.microsoft.com/office/drawing/2014/main" id="{198623D7-00AA-3298-E6F2-07B6C4FC4F92}"/>
              </a:ext>
            </a:extLst>
          </p:cNvPr>
          <p:cNvCxnSpPr/>
          <p:nvPr/>
        </p:nvCxnSpPr>
        <p:spPr>
          <a:xfrm>
            <a:off x="79375" y="1008787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>
            <a:extLst>
              <a:ext uri="{FF2B5EF4-FFF2-40B4-BE49-F238E27FC236}">
                <a16:creationId xmlns:a16="http://schemas.microsoft.com/office/drawing/2014/main" id="{75CA5235-47BB-7051-C78C-A2454D3CB8F9}"/>
              </a:ext>
            </a:extLst>
          </p:cNvPr>
          <p:cNvCxnSpPr/>
          <p:nvPr/>
        </p:nvCxnSpPr>
        <p:spPr>
          <a:xfrm>
            <a:off x="69679" y="964026"/>
            <a:ext cx="1211262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7" descr="logoAgata">
            <a:extLst>
              <a:ext uri="{FF2B5EF4-FFF2-40B4-BE49-F238E27FC236}">
                <a16:creationId xmlns:a16="http://schemas.microsoft.com/office/drawing/2014/main" id="{3F74FC27-3770-3994-90EC-23389D2E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11426341" y="101763"/>
            <a:ext cx="564840" cy="7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8">
            <a:extLst>
              <a:ext uri="{FF2B5EF4-FFF2-40B4-BE49-F238E27FC236}">
                <a16:creationId xmlns:a16="http://schemas.microsoft.com/office/drawing/2014/main" id="{9B108C3E-3C3C-1A29-3701-FB6CEFEAA69B}"/>
              </a:ext>
            </a:extLst>
          </p:cNvPr>
          <p:cNvSpPr/>
          <p:nvPr/>
        </p:nvSpPr>
        <p:spPr>
          <a:xfrm>
            <a:off x="2201207" y="2900693"/>
            <a:ext cx="381000" cy="3635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5B27974D-F720-C6C2-A5DC-B8C825E5A214}"/>
              </a:ext>
            </a:extLst>
          </p:cNvPr>
          <p:cNvSpPr/>
          <p:nvPr/>
        </p:nvSpPr>
        <p:spPr>
          <a:xfrm>
            <a:off x="1651000" y="3412064"/>
            <a:ext cx="381000" cy="36353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" name="CustomShape 25">
            <a:extLst>
              <a:ext uri="{FF2B5EF4-FFF2-40B4-BE49-F238E27FC236}">
                <a16:creationId xmlns:a16="http://schemas.microsoft.com/office/drawing/2014/main" id="{3A33DC4F-BD9B-D26A-1AE8-41D044488246}"/>
              </a:ext>
            </a:extLst>
          </p:cNvPr>
          <p:cNvSpPr/>
          <p:nvPr/>
        </p:nvSpPr>
        <p:spPr>
          <a:xfrm>
            <a:off x="2187088" y="2978539"/>
            <a:ext cx="455612" cy="217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900" b="1">
                <a:solidFill>
                  <a:srgbClr val="FFFFFF"/>
                </a:solidFill>
              </a:rPr>
              <a:t>52Ca</a:t>
            </a:r>
            <a:endParaRPr sz="900"/>
          </a:p>
        </p:txBody>
      </p:sp>
      <p:sp>
        <p:nvSpPr>
          <p:cNvPr id="28" name="CustomShape 25">
            <a:extLst>
              <a:ext uri="{FF2B5EF4-FFF2-40B4-BE49-F238E27FC236}">
                <a16:creationId xmlns:a16="http://schemas.microsoft.com/office/drawing/2014/main" id="{8240FE89-03ED-BC84-3702-EA0B0A7D3F86}"/>
              </a:ext>
            </a:extLst>
          </p:cNvPr>
          <p:cNvSpPr/>
          <p:nvPr/>
        </p:nvSpPr>
        <p:spPr>
          <a:xfrm>
            <a:off x="1648290" y="3492046"/>
            <a:ext cx="455612" cy="2174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900" b="1">
                <a:solidFill>
                  <a:srgbClr val="FFFFFF"/>
                </a:solidFill>
              </a:rPr>
              <a:t>48Ar</a:t>
            </a:r>
            <a:endParaRPr sz="90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C66150A-4FB5-C988-6852-9323BED31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199" y="4179933"/>
            <a:ext cx="4842264" cy="273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stomShape 3">
            <a:extLst>
              <a:ext uri="{FF2B5EF4-FFF2-40B4-BE49-F238E27FC236}">
                <a16:creationId xmlns:a16="http://schemas.microsoft.com/office/drawing/2014/main" id="{97CD33EC-F88D-0559-21A6-10E2546083CA}"/>
              </a:ext>
            </a:extLst>
          </p:cNvPr>
          <p:cNvSpPr/>
          <p:nvPr/>
        </p:nvSpPr>
        <p:spPr>
          <a:xfrm>
            <a:off x="4053820" y="2497582"/>
            <a:ext cx="3508432" cy="15332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defRPr/>
            </a:pPr>
            <a:r>
              <a:rPr lang="en-US" sz="1200" dirty="0"/>
              <a:t>  </a:t>
            </a:r>
            <a:r>
              <a:rPr lang="en-US" sz="1600" dirty="0"/>
              <a:t>Investigation of </a:t>
            </a:r>
            <a:r>
              <a:rPr lang="en-US" sz="1600" b="1" baseline="30000" dirty="0"/>
              <a:t>50-52</a:t>
            </a:r>
            <a:r>
              <a:rPr lang="en-US" sz="1600" b="1" dirty="0"/>
              <a:t>Ca</a:t>
            </a:r>
            <a:endParaRPr sz="1600" b="1" dirty="0"/>
          </a:p>
          <a:p>
            <a:pPr>
              <a:defRPr/>
            </a:pPr>
            <a:r>
              <a:rPr lang="en-US" sz="1600" dirty="0"/>
              <a:t>    → large charge and matter radii observed</a:t>
            </a:r>
            <a:endParaRPr sz="1600" dirty="0"/>
          </a:p>
          <a:p>
            <a:pPr>
              <a:defRPr/>
            </a:pPr>
            <a:r>
              <a:rPr lang="en-US" sz="1600" dirty="0"/>
              <a:t>    → also hints for subshell closures </a:t>
            </a:r>
            <a:br>
              <a:rPr lang="en-US" sz="1600" dirty="0"/>
            </a:br>
            <a:r>
              <a:rPr lang="en-US" sz="1600" dirty="0"/>
              <a:t>        N=32 (</a:t>
            </a:r>
            <a:r>
              <a:rPr lang="el-GR" sz="1600" dirty="0"/>
              <a:t>ν</a:t>
            </a:r>
            <a:r>
              <a:rPr lang="en-US" sz="1600" dirty="0"/>
              <a:t>p</a:t>
            </a:r>
            <a:r>
              <a:rPr lang="en-US" sz="1600" baseline="-25000" dirty="0"/>
              <a:t>3/2</a:t>
            </a:r>
            <a:r>
              <a:rPr lang="en-US" sz="1600" dirty="0"/>
              <a:t>), N=34 (</a:t>
            </a:r>
            <a:r>
              <a:rPr lang="el-GR" sz="1600" dirty="0"/>
              <a:t>ν</a:t>
            </a:r>
            <a:r>
              <a:rPr lang="en-US" sz="1600" dirty="0"/>
              <a:t>p</a:t>
            </a:r>
            <a:r>
              <a:rPr lang="en-US" sz="1600" baseline="-25000" dirty="0"/>
              <a:t>1/2</a:t>
            </a:r>
            <a:r>
              <a:rPr lang="en-US" sz="1600" dirty="0"/>
              <a:t>); mass </a:t>
            </a:r>
          </a:p>
          <a:p>
            <a:pPr>
              <a:defRPr/>
            </a:pPr>
            <a:r>
              <a:rPr lang="en-US" sz="1600" dirty="0"/>
              <a:t>        measurements  </a:t>
            </a:r>
            <a:br>
              <a:rPr lang="en-US" sz="1600" dirty="0"/>
            </a:br>
            <a:endParaRPr lang="en-US" sz="1600" dirty="0"/>
          </a:p>
          <a:p>
            <a:pPr>
              <a:defRPr/>
            </a:pPr>
            <a:endParaRPr sz="1600" dirty="0"/>
          </a:p>
          <a:p>
            <a:pPr>
              <a:defRPr/>
            </a:pPr>
            <a:r>
              <a:rPr lang="en-US" sz="1200" dirty="0"/>
              <a:t>     </a:t>
            </a:r>
            <a:endParaRPr sz="120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D64687E-75DA-B8A6-7735-D5663546A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348" y="5579293"/>
            <a:ext cx="1786339" cy="133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3B9B07C-4C97-CA4F-EBB7-6CDE5ACA360F}"/>
              </a:ext>
            </a:extLst>
          </p:cNvPr>
          <p:cNvSpPr txBox="1"/>
          <p:nvPr/>
        </p:nvSpPr>
        <p:spPr>
          <a:xfrm>
            <a:off x="7778446" y="3160575"/>
            <a:ext cx="61456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/>
              <a:t> Investigation of </a:t>
            </a:r>
            <a:r>
              <a:rPr lang="en-US" sz="1800" b="1" baseline="30000"/>
              <a:t>46-48</a:t>
            </a:r>
            <a:r>
              <a:rPr lang="en-US" sz="1800" b="1"/>
              <a:t>Ar</a:t>
            </a:r>
          </a:p>
          <a:p>
            <a:pPr>
              <a:defRPr/>
            </a:pPr>
            <a:r>
              <a:rPr lang="en-US" sz="1800"/>
              <a:t>     → Weakening of N=28 shell closure in </a:t>
            </a:r>
            <a:r>
              <a:rPr lang="en-US" sz="1800" baseline="30000"/>
              <a:t>46</a:t>
            </a:r>
            <a:r>
              <a:rPr lang="en-US" sz="1800"/>
              <a:t>Ar</a:t>
            </a:r>
          </a:p>
          <a:p>
            <a:pPr>
              <a:defRPr/>
            </a:pPr>
            <a:r>
              <a:rPr lang="en-US" sz="1800"/>
              <a:t>     → explanation from shell structure: </a:t>
            </a:r>
          </a:p>
          <a:p>
            <a:pPr>
              <a:defRPr/>
            </a:pPr>
            <a:r>
              <a:rPr lang="en-US" sz="1800"/>
              <a:t>          depletion of </a:t>
            </a:r>
            <a:r>
              <a:rPr lang="el-GR" sz="1800"/>
              <a:t>π</a:t>
            </a:r>
            <a:r>
              <a:rPr lang="en-US" sz="1800"/>
              <a:t>s</a:t>
            </a:r>
            <a:r>
              <a:rPr lang="en-US" sz="1800" baseline="-25000"/>
              <a:t>1/2</a:t>
            </a:r>
            <a:r>
              <a:rPr lang="en-US" sz="1800"/>
              <a:t>? </a:t>
            </a:r>
            <a:endParaRPr lang="it-IT"/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F42DAEE6-DE33-E9C5-41C4-4B7401C95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4113" y="1091819"/>
            <a:ext cx="4509529" cy="2067065"/>
          </a:xfrm>
          <a:prstGeom prst="rect">
            <a:avLst/>
          </a:prstGeom>
        </p:spPr>
      </p:pic>
      <p:cxnSp>
        <p:nvCxnSpPr>
          <p:cNvPr id="44" name="Connettore 1 43">
            <a:extLst>
              <a:ext uri="{FF2B5EF4-FFF2-40B4-BE49-F238E27FC236}">
                <a16:creationId xmlns:a16="http://schemas.microsoft.com/office/drawing/2014/main" id="{C32DCB71-955E-9CA6-8F09-F707BB42127B}"/>
              </a:ext>
            </a:extLst>
          </p:cNvPr>
          <p:cNvCxnSpPr>
            <a:cxnSpLocks/>
          </p:cNvCxnSpPr>
          <p:nvPr/>
        </p:nvCxnSpPr>
        <p:spPr>
          <a:xfrm>
            <a:off x="7639734" y="1091819"/>
            <a:ext cx="0" cy="32690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>
            <a:extLst>
              <a:ext uri="{FF2B5EF4-FFF2-40B4-BE49-F238E27FC236}">
                <a16:creationId xmlns:a16="http://schemas.microsoft.com/office/drawing/2014/main" id="{35705EBA-B6A1-DCFA-C61C-FD2CC3C43979}"/>
              </a:ext>
            </a:extLst>
          </p:cNvPr>
          <p:cNvCxnSpPr>
            <a:cxnSpLocks/>
          </p:cNvCxnSpPr>
          <p:nvPr/>
        </p:nvCxnSpPr>
        <p:spPr>
          <a:xfrm>
            <a:off x="7639734" y="4360904"/>
            <a:ext cx="44993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62318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15350</TotalTime>
  <Words>2933</Words>
  <Application>Microsoft Macintosh PowerPoint</Application>
  <PresentationFormat>Widescreen</PresentationFormat>
  <Paragraphs>407</Paragraphs>
  <Slides>31</Slides>
  <Notes>13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50" baseType="lpstr">
      <vt:lpstr>Aptos</vt:lpstr>
      <vt:lpstr>Aptos Display</vt:lpstr>
      <vt:lpstr>Arial</vt:lpstr>
      <vt:lpstr>Calibri</vt:lpstr>
      <vt:lpstr>Century Gothic</vt:lpstr>
      <vt:lpstr>Comic Sans MS</vt:lpstr>
      <vt:lpstr>Courier New</vt:lpstr>
      <vt:lpstr>DejaVu Sans</vt:lpstr>
      <vt:lpstr>Helvetica</vt:lpstr>
      <vt:lpstr>Liberation Sans</vt:lpstr>
      <vt:lpstr>Open Sans</vt:lpstr>
      <vt:lpstr>Palatino Linotype</vt:lpstr>
      <vt:lpstr>Segoe UI</vt:lpstr>
      <vt:lpstr>Tahoma</vt:lpstr>
      <vt:lpstr>Tenorite</vt:lpstr>
      <vt:lpstr>Times New Roman</vt:lpstr>
      <vt:lpstr>WenQuanYi Micro Hei</vt:lpstr>
      <vt:lpstr>Wingdings</vt:lpstr>
      <vt:lpstr>Tema di Office</vt:lpstr>
      <vt:lpstr>The AGATA campaign at LNL: nuclear structure from high-resolution γ-ray spectroscopy</vt:lpstr>
      <vt:lpstr>Outline</vt:lpstr>
      <vt:lpstr>Presentazione standard di PowerPoint</vt:lpstr>
      <vt:lpstr>Presentazione standard di PowerPoint</vt:lpstr>
      <vt:lpstr>Installation at LNL</vt:lpstr>
      <vt:lpstr>Complementary detectors for AGATA  in coupling with PRISMA configuration    </vt:lpstr>
      <vt:lpstr>The 2nd LNL AGATA campaign until now</vt:lpstr>
      <vt:lpstr>The campaign: main physics subjects</vt:lpstr>
      <vt:lpstr>1. Multi-nucleon transfer around 48Ca: motivation</vt:lpstr>
      <vt:lpstr>1. Multi-nucleon transfer around 48Ca: rersults </vt:lpstr>
      <vt:lpstr>Presentazione standard di PowerPoint</vt:lpstr>
      <vt:lpstr>3. Reverse plunger technique: motivation</vt:lpstr>
      <vt:lpstr>3. Reverse plunger technique: results</vt:lpstr>
      <vt:lpstr>4. Octupole phonons in 96Zr: motivation</vt:lpstr>
      <vt:lpstr>4. Octupole phonons in 96Zr: results</vt:lpstr>
      <vt:lpstr>Presentazione standard di PowerPoint</vt:lpstr>
      <vt:lpstr>Plans for 2025-26</vt:lpstr>
      <vt:lpstr>Agata @ zero degree (~ mid ‘26)</vt:lpstr>
      <vt:lpstr>The young strength of AGATA@LNL: PhD, Postdocs</vt:lpstr>
      <vt:lpstr>Presentazione standard di PowerPoint</vt:lpstr>
      <vt:lpstr>Backup</vt:lpstr>
      <vt:lpstr>Presentazione standard di PowerPoint</vt:lpstr>
      <vt:lpstr>1. Physics of the 𝛎g9/2 shell beyond N=40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1. Reversed plunger techinique: setup</vt:lpstr>
      <vt:lpstr>Presentazione standard di PowerPoint</vt:lpstr>
      <vt:lpstr>5. Search for a nuclear Josephson effect</vt:lpstr>
      <vt:lpstr>Research focus: shell structure around N=20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Gottardo</dc:creator>
  <cp:lastModifiedBy>Andrea Gottardo</cp:lastModifiedBy>
  <cp:revision>11</cp:revision>
  <dcterms:created xsi:type="dcterms:W3CDTF">2024-07-17T15:09:43Z</dcterms:created>
  <dcterms:modified xsi:type="dcterms:W3CDTF">2025-05-21T07:37:12Z</dcterms:modified>
</cp:coreProperties>
</file>