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607" r:id="rId2"/>
    <p:sldId id="1090" r:id="rId3"/>
    <p:sldId id="880" r:id="rId4"/>
    <p:sldId id="1215" r:id="rId5"/>
    <p:sldId id="1146" r:id="rId6"/>
    <p:sldId id="1216" r:id="rId7"/>
    <p:sldId id="1219" r:id="rId8"/>
    <p:sldId id="1253" r:id="rId9"/>
    <p:sldId id="1217" r:id="rId10"/>
    <p:sldId id="1231" r:id="rId11"/>
    <p:sldId id="1236" r:id="rId12"/>
    <p:sldId id="1254" r:id="rId13"/>
    <p:sldId id="1243" r:id="rId14"/>
    <p:sldId id="1247" r:id="rId15"/>
    <p:sldId id="1244" r:id="rId16"/>
    <p:sldId id="1248" r:id="rId17"/>
    <p:sldId id="1255" r:id="rId18"/>
    <p:sldId id="1256" r:id="rId19"/>
    <p:sldId id="1257" r:id="rId20"/>
    <p:sldId id="1225" r:id="rId21"/>
    <p:sldId id="986" r:id="rId22"/>
    <p:sldId id="88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B3EEE8"/>
    <a:srgbClr val="A8FFAD"/>
    <a:srgbClr val="D9D9D9"/>
    <a:srgbClr val="E5E5E5"/>
    <a:srgbClr val="3CAC15"/>
    <a:srgbClr val="FFFB73"/>
    <a:srgbClr val="CEFF9A"/>
    <a:srgbClr val="000000"/>
    <a:srgbClr val="F5F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08"/>
    <p:restoredTop sz="95721"/>
  </p:normalViewPr>
  <p:slideViewPr>
    <p:cSldViewPr snapToGrid="0" snapToObjects="1">
      <p:cViewPr varScale="1">
        <p:scale>
          <a:sx n="128" d="100"/>
          <a:sy n="128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16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rPr lang="it-IT"/>
              <a:t>19/06/25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rPr lang="it-IT"/>
              <a:t>19/06/25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9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899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68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32028" y="6126162"/>
            <a:ext cx="4167372" cy="684212"/>
          </a:xfrm>
        </p:spPr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Spring Seminar on NP, Ischia, May 19th-23rd,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6600" y="6227762"/>
            <a:ext cx="3352800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Spring Seminar on NP, Ischia, May 19th-23rd, 2025</a:t>
            </a: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r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2.tiff"/><Relationship Id="rId4" Type="http://schemas.openxmlformats.org/officeDocument/2006/relationships/image" Target="../media/image26.wmf"/><Relationship Id="rId9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/>
              <a:t>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39159" y="1776396"/>
            <a:ext cx="3869368" cy="64633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Book Antiqua"/>
                <a:cs typeface="Book Antiqua"/>
              </a:rPr>
              <a:t>Gianluca </a:t>
            </a:r>
            <a:r>
              <a:rPr lang="en-GB" sz="3600" dirty="0" err="1">
                <a:solidFill>
                  <a:srgbClr val="FF0000"/>
                </a:solidFill>
                <a:latin typeface="Book Antiqua"/>
                <a:cs typeface="Book Antiqua"/>
              </a:rPr>
              <a:t>Colò</a:t>
            </a:r>
            <a:endParaRPr lang="en-GB" sz="3600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303262"/>
            <a:ext cx="8881527" cy="1147302"/>
          </a:xfrm>
          <a:ln w="57150" cmpd="sng"/>
        </p:spPr>
        <p:txBody>
          <a:bodyPr>
            <a:normAutofit fontScale="90000"/>
          </a:bodyPr>
          <a:lstStyle/>
          <a:p>
            <a:br>
              <a:rPr lang="en-GB" sz="3100" b="1" dirty="0">
                <a:latin typeface="Book Antiqua"/>
                <a:cs typeface="Book Antiqua"/>
              </a:rPr>
            </a:br>
            <a:r>
              <a:rPr lang="en-GB" sz="3100" b="1" dirty="0">
                <a:latin typeface="Book Antiqua"/>
                <a:cs typeface="Book Antiqua"/>
              </a:rPr>
              <a:t>Energy Density Functionals for nuclei and astrophysical applications</a:t>
            </a:r>
            <a:br>
              <a:rPr lang="en-GB" b="1" dirty="0">
                <a:latin typeface="Book Antiqua"/>
                <a:cs typeface="Book Antiqua"/>
              </a:rPr>
            </a:br>
            <a:endParaRPr lang="en-GB" b="1" dirty="0">
              <a:latin typeface="Book Antiqua"/>
              <a:cs typeface="Book Antiqu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F0279-E1AB-5206-CDEB-3FFEA4732E13}"/>
              </a:ext>
            </a:extLst>
          </p:cNvPr>
          <p:cNvSpPr txBox="1"/>
          <p:nvPr/>
        </p:nvSpPr>
        <p:spPr>
          <a:xfrm>
            <a:off x="2324847" y="5940851"/>
            <a:ext cx="615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14</a:t>
            </a:r>
            <a:r>
              <a:rPr lang="en-GB" sz="2400" baseline="30000" dirty="0">
                <a:solidFill>
                  <a:srgbClr val="FF0000"/>
                </a:solidFill>
                <a:latin typeface="Book Antiqua" panose="02040602050305030304" pitchFamily="18" charset="0"/>
              </a:rPr>
              <a:t>th</a:t>
            </a:r>
            <a:r>
              <a:rPr lang="en-GB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 International Spring Seminar on Nuclear Physics (Ischia, 19</a:t>
            </a:r>
            <a:r>
              <a:rPr lang="en-GB" sz="2400" baseline="30000" dirty="0">
                <a:solidFill>
                  <a:srgbClr val="FF0000"/>
                </a:solidFill>
                <a:latin typeface="Book Antiqua" panose="02040602050305030304" pitchFamily="18" charset="0"/>
              </a:rPr>
              <a:t>th</a:t>
            </a:r>
            <a:r>
              <a:rPr lang="en-GB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-23</a:t>
            </a:r>
            <a:r>
              <a:rPr lang="en-GB" sz="2400" baseline="30000" dirty="0">
                <a:solidFill>
                  <a:srgbClr val="FF0000"/>
                </a:solidFill>
                <a:latin typeface="Book Antiqua" panose="02040602050305030304" pitchFamily="18" charset="0"/>
              </a:rPr>
              <a:t>rd</a:t>
            </a:r>
            <a:r>
              <a:rPr lang="en-GB" sz="2400" dirty="0">
                <a:solidFill>
                  <a:srgbClr val="FF0000"/>
                </a:solidFill>
                <a:latin typeface="Book Antiqua" panose="02040602050305030304" pitchFamily="18" charset="0"/>
              </a:rPr>
              <a:t> May 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2B4F9-E676-E833-7E1E-76D2CF110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9" y="2672053"/>
            <a:ext cx="8881527" cy="27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05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76F38-4E0B-EBE3-0A82-7F3981415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502" y="6126162"/>
            <a:ext cx="4677898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8B1F1-35B0-B494-E04E-184DF78D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10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0DE2B-CF5C-A377-2594-A9DB558F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4" y="1588215"/>
            <a:ext cx="4167372" cy="36698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E91D61-3D33-A089-E39C-6E7D53504DD6}"/>
              </a:ext>
            </a:extLst>
          </p:cNvPr>
          <p:cNvGrpSpPr/>
          <p:nvPr/>
        </p:nvGrpSpPr>
        <p:grpSpPr>
          <a:xfrm>
            <a:off x="4745620" y="1747777"/>
            <a:ext cx="4262906" cy="4455973"/>
            <a:chOff x="4745620" y="1747777"/>
            <a:chExt cx="4262906" cy="44559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0C2D8A-E69A-F14C-4097-201966C56428}"/>
                </a:ext>
              </a:extLst>
            </p:cNvPr>
            <p:cNvSpPr/>
            <p:nvPr/>
          </p:nvSpPr>
          <p:spPr>
            <a:xfrm>
              <a:off x="5775766" y="2222340"/>
              <a:ext cx="590309" cy="162046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123CF8-A40B-957C-0296-D163E0772405}"/>
                </a:ext>
              </a:extLst>
            </p:cNvPr>
            <p:cNvSpPr/>
            <p:nvPr/>
          </p:nvSpPr>
          <p:spPr>
            <a:xfrm>
              <a:off x="7925972" y="1747777"/>
              <a:ext cx="743466" cy="16397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300AB3-B4E1-98FB-DE51-F8CEEF128F08}"/>
                </a:ext>
              </a:extLst>
            </p:cNvPr>
            <p:cNvSpPr/>
            <p:nvPr/>
          </p:nvSpPr>
          <p:spPr>
            <a:xfrm>
              <a:off x="8030144" y="4411883"/>
              <a:ext cx="639294" cy="1639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66ACED-A1DF-5CB6-97B8-4A81F83855CD}"/>
                </a:ext>
              </a:extLst>
            </p:cNvPr>
            <p:cNvSpPr txBox="1"/>
            <p:nvPr/>
          </p:nvSpPr>
          <p:spPr>
            <a:xfrm>
              <a:off x="4745620" y="5003421"/>
              <a:ext cx="42629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All observables are within experimental errors. The BE of </a:t>
              </a:r>
              <a:r>
                <a:rPr lang="en-GB" baseline="30000" dirty="0">
                  <a:solidFill>
                    <a:srgbClr val="0432FF"/>
                  </a:solidFill>
                </a:rPr>
                <a:t>56</a:t>
              </a:r>
              <a:r>
                <a:rPr lang="en-GB" dirty="0">
                  <a:solidFill>
                    <a:srgbClr val="0432FF"/>
                  </a:solidFill>
                </a:rPr>
                <a:t>Ni and so splitting of </a:t>
              </a:r>
              <a:r>
                <a:rPr lang="en-GB" baseline="30000" dirty="0">
                  <a:solidFill>
                    <a:srgbClr val="0432FF"/>
                  </a:solidFill>
                </a:rPr>
                <a:t>208</a:t>
              </a:r>
              <a:r>
                <a:rPr lang="en-GB" dirty="0">
                  <a:solidFill>
                    <a:srgbClr val="0432FF"/>
                  </a:solidFill>
                </a:rPr>
                <a:t>Pb are within 1 and 2𝜎 </a:t>
              </a:r>
              <a:r>
                <a:rPr lang="en-GB" u="sng" dirty="0">
                  <a:solidFill>
                    <a:srgbClr val="0432FF"/>
                  </a:solidFill>
                </a:rPr>
                <a:t>while only the A</a:t>
              </a:r>
              <a:r>
                <a:rPr lang="en-GB" u="sng" baseline="-25000" dirty="0">
                  <a:solidFill>
                    <a:srgbClr val="0432FF"/>
                  </a:solidFill>
                </a:rPr>
                <a:t>PV</a:t>
              </a:r>
              <a:r>
                <a:rPr lang="en-GB" u="sng" dirty="0">
                  <a:solidFill>
                    <a:srgbClr val="0432FF"/>
                  </a:solidFill>
                </a:rPr>
                <a:t> of </a:t>
              </a:r>
              <a:r>
                <a:rPr lang="en-GB" u="sng" baseline="30000" dirty="0">
                  <a:solidFill>
                    <a:srgbClr val="0432FF"/>
                  </a:solidFill>
                </a:rPr>
                <a:t>208</a:t>
              </a:r>
              <a:r>
                <a:rPr lang="en-GB" u="sng" dirty="0">
                  <a:solidFill>
                    <a:srgbClr val="0432FF"/>
                  </a:solidFill>
                </a:rPr>
                <a:t>Pb lies at more than 2𝜎</a:t>
              </a:r>
              <a:r>
                <a:rPr lang="en-GB" dirty="0">
                  <a:solidFill>
                    <a:srgbClr val="0432FF"/>
                  </a:solidFill>
                </a:rPr>
                <a:t>. 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C6348FB-BE2D-89BC-6130-C9743356AC6C}"/>
              </a:ext>
            </a:extLst>
          </p:cNvPr>
          <p:cNvSpPr/>
          <p:nvPr/>
        </p:nvSpPr>
        <p:spPr>
          <a:xfrm>
            <a:off x="4841155" y="1041271"/>
            <a:ext cx="349823" cy="718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A718C-3B48-0FC0-6560-8568D2A78CC2}"/>
              </a:ext>
            </a:extLst>
          </p:cNvPr>
          <p:cNvSpPr/>
          <p:nvPr/>
        </p:nvSpPr>
        <p:spPr>
          <a:xfrm>
            <a:off x="4841155" y="1041271"/>
            <a:ext cx="349823" cy="718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6D87C-755F-9CCF-D25C-CBAAD08E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55" y="1070966"/>
            <a:ext cx="3932455" cy="393245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7B6C8A-B6E9-E02C-F098-AC043DF8A4E2}"/>
              </a:ext>
            </a:extLst>
          </p:cNvPr>
          <p:cNvSpPr/>
          <p:nvPr/>
        </p:nvSpPr>
        <p:spPr>
          <a:xfrm>
            <a:off x="4965895" y="1011838"/>
            <a:ext cx="349823" cy="114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4C61C-70EF-F35E-DB29-761D178E8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97" y="344978"/>
            <a:ext cx="886963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Inferred values of the parameters / predictions</a:t>
            </a:r>
          </a:p>
        </p:txBody>
      </p:sp>
    </p:spTree>
    <p:extLst>
      <p:ext uri="{BB962C8B-B14F-4D97-AF65-F5344CB8AC3E}">
        <p14:creationId xmlns:p14="http://schemas.microsoft.com/office/powerpoint/2010/main" val="692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DAAB-C337-76F2-2F6B-8E9527CF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Binding energies of nuclei with different N, 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3CCEF-647B-0BFC-CFBF-D02C6C4FC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63705" y="6126162"/>
            <a:ext cx="4635695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BEEFF-6B4D-A561-D524-A76D792F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11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A5A75C-11C5-59D1-2A65-737F51810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8430"/>
            <a:ext cx="8233358" cy="2559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8D3A3-8F93-4E11-4A35-03BA7A454294}"/>
              </a:ext>
            </a:extLst>
          </p:cNvPr>
          <p:cNvSpPr txBox="1"/>
          <p:nvPr/>
        </p:nvSpPr>
        <p:spPr>
          <a:xfrm>
            <a:off x="457200" y="4861367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Using either N = Z nuclei, or nuclei with N ≠ Z, </a:t>
            </a:r>
            <a:r>
              <a:rPr lang="en-GB" b="1" dirty="0">
                <a:solidFill>
                  <a:srgbClr val="0432FF"/>
                </a:solidFill>
              </a:rPr>
              <a:t>have a quite strong bias on the results for the IV </a:t>
            </a:r>
            <a:r>
              <a:rPr lang="en-GB" b="1" dirty="0" err="1">
                <a:solidFill>
                  <a:srgbClr val="0432FF"/>
                </a:solidFill>
              </a:rPr>
              <a:t>EoS</a:t>
            </a:r>
            <a:r>
              <a:rPr lang="en-GB" b="1" dirty="0">
                <a:solidFill>
                  <a:srgbClr val="0432FF"/>
                </a:solidFill>
              </a:rPr>
              <a:t> parameters J and L</a:t>
            </a:r>
            <a:r>
              <a:rPr lang="en-GB" dirty="0">
                <a:solidFill>
                  <a:srgbClr val="0432FF"/>
                </a:solidFill>
              </a:rPr>
              <a:t>. </a:t>
            </a:r>
          </a:p>
          <a:p>
            <a:pPr algn="just"/>
            <a:r>
              <a:rPr lang="en-GB" dirty="0">
                <a:solidFill>
                  <a:srgbClr val="0432FF"/>
                </a:solidFill>
              </a:rPr>
              <a:t>Is this a signature of the Wigner term?</a:t>
            </a:r>
          </a:p>
        </p:txBody>
      </p:sp>
    </p:spTree>
    <p:extLst>
      <p:ext uri="{BB962C8B-B14F-4D97-AF65-F5344CB8AC3E}">
        <p14:creationId xmlns:p14="http://schemas.microsoft.com/office/powerpoint/2010/main" val="146308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6BFF1-CEF1-1CF0-8E51-0C943965E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9885-C55D-AB79-21E9-046D8948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22" y="1202268"/>
            <a:ext cx="8881205" cy="4741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432FF"/>
                </a:solidFill>
              </a:rPr>
              <a:t>What about the odd part of the EDF?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B32B0-0A7A-8CB4-520A-0735784D7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37" y="6126162"/>
            <a:ext cx="4366505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043D3-8DD2-AF6B-CDB8-D712134D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5412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7104-324C-8168-DCBF-22E7B26B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Gamow-Teller Resonance (GTR)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807E4-B8B0-4180-0723-405DD863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13</a:t>
            </a:fld>
            <a:endParaRPr lang="en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F2A8C5-DD1F-3D15-8554-ABD3B985668F}"/>
              </a:ext>
            </a:extLst>
          </p:cNvPr>
          <p:cNvGrpSpPr/>
          <p:nvPr/>
        </p:nvGrpSpPr>
        <p:grpSpPr>
          <a:xfrm>
            <a:off x="323088" y="1241213"/>
            <a:ext cx="3048000" cy="2314575"/>
            <a:chOff x="587375" y="1064895"/>
            <a:chExt cx="3048000" cy="2314575"/>
          </a:xfrm>
        </p:grpSpPr>
        <p:sp>
          <p:nvSpPr>
            <p:cNvPr id="7" name="Rectangle 35">
              <a:extLst>
                <a:ext uri="{FF2B5EF4-FFF2-40B4-BE49-F238E27FC236}">
                  <a16:creationId xmlns:a16="http://schemas.microsoft.com/office/drawing/2014/main" id="{CAE269DB-5211-CE64-CF95-BA9780C8B6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1188" y="2276158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8" name="Rectangle 36">
              <a:extLst>
                <a:ext uri="{FF2B5EF4-FFF2-40B4-BE49-F238E27FC236}">
                  <a16:creationId xmlns:a16="http://schemas.microsoft.com/office/drawing/2014/main" id="{2881481A-5896-94EB-1A7B-A1AC9D5FFC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0788" y="1787208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9" name="Text Box 37">
              <a:extLst>
                <a:ext uri="{FF2B5EF4-FFF2-40B4-BE49-F238E27FC236}">
                  <a16:creationId xmlns:a16="http://schemas.microsoft.com/office/drawing/2014/main" id="{58369048-FFCD-EBA0-7C39-AD9FC343C44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084388" y="2981008"/>
              <a:ext cx="204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Z</a:t>
              </a:r>
            </a:p>
          </p:txBody>
        </p:sp>
        <p:sp>
          <p:nvSpPr>
            <p:cNvPr id="10" name="Text Box 38">
              <a:extLst>
                <a:ext uri="{FF2B5EF4-FFF2-40B4-BE49-F238E27FC236}">
                  <a16:creationId xmlns:a16="http://schemas.microsoft.com/office/drawing/2014/main" id="{0F01E053-95A0-326B-72B4-7186C443FAC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693988" y="2982595"/>
              <a:ext cx="2524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N</a:t>
              </a:r>
            </a:p>
          </p:txBody>
        </p:sp>
        <p:grpSp>
          <p:nvGrpSpPr>
            <p:cNvPr id="11" name="Group 39">
              <a:extLst>
                <a:ext uri="{FF2B5EF4-FFF2-40B4-BE49-F238E27FC236}">
                  <a16:creationId xmlns:a16="http://schemas.microsoft.com/office/drawing/2014/main" id="{CEB04B5C-3047-7873-02C1-761F8FE85E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92388" y="2384108"/>
              <a:ext cx="406400" cy="109537"/>
              <a:chOff x="1872" y="2592"/>
              <a:chExt cx="384" cy="96"/>
            </a:xfrm>
          </p:grpSpPr>
          <p:sp>
            <p:nvSpPr>
              <p:cNvPr id="24" name="Line 40">
                <a:extLst>
                  <a:ext uri="{FF2B5EF4-FFF2-40B4-BE49-F238E27FC236}">
                    <a16:creationId xmlns:a16="http://schemas.microsoft.com/office/drawing/2014/main" id="{C807B205-FBA9-E248-5FFF-749C62748B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8ABCD40A-1823-467E-D564-B22328DE02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12" name="Group 42">
              <a:extLst>
                <a:ext uri="{FF2B5EF4-FFF2-40B4-BE49-F238E27FC236}">
                  <a16:creationId xmlns:a16="http://schemas.microsoft.com/office/drawing/2014/main" id="{091A8AD6-76C1-12E9-308D-43A4036071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44688" y="1310958"/>
              <a:ext cx="406400" cy="107950"/>
              <a:chOff x="1296" y="2256"/>
              <a:chExt cx="384" cy="96"/>
            </a:xfrm>
          </p:grpSpPr>
          <p:sp>
            <p:nvSpPr>
              <p:cNvPr id="22" name="Line 43">
                <a:extLst>
                  <a:ext uri="{FF2B5EF4-FFF2-40B4-BE49-F238E27FC236}">
                    <a16:creationId xmlns:a16="http://schemas.microsoft.com/office/drawing/2014/main" id="{72E45D4D-456D-A85D-FAB8-B94C9123CE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Oval 44">
                <a:extLst>
                  <a:ext uri="{FF2B5EF4-FFF2-40B4-BE49-F238E27FC236}">
                    <a16:creationId xmlns:a16="http://schemas.microsoft.com/office/drawing/2014/main" id="{11BFE0DD-F774-B9BE-F5F8-AEAA65B861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sp>
          <p:nvSpPr>
            <p:cNvPr id="13" name="Line 45">
              <a:extLst>
                <a:ext uri="{FF2B5EF4-FFF2-40B4-BE49-F238E27FC236}">
                  <a16:creationId xmlns:a16="http://schemas.microsoft.com/office/drawing/2014/main" id="{E823039C-159D-2194-E320-33CB630E6A1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147888" y="1472883"/>
              <a:ext cx="596900" cy="8572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14" name="Object 47">
              <a:extLst>
                <a:ext uri="{FF2B5EF4-FFF2-40B4-BE49-F238E27FC236}">
                  <a16:creationId xmlns:a16="http://schemas.microsoft.com/office/drawing/2014/main" id="{03F34294-EB11-07F2-F11D-CDB3E02348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1088" y="1414145"/>
            <a:ext cx="441325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91847" imgH="215713" progId="Equation.3">
                    <p:embed/>
                  </p:oleObj>
                </mc:Choice>
                <mc:Fallback>
                  <p:oleObj name="Equation" r:id="rId3" imgW="291847" imgH="215713" progId="Equation.3">
                    <p:embed/>
                    <p:pic>
                      <p:nvPicPr>
                        <p:cNvPr id="14" name="Object 47">
                          <a:extLst>
                            <a:ext uri="{FF2B5EF4-FFF2-40B4-BE49-F238E27FC236}">
                              <a16:creationId xmlns:a16="http://schemas.microsoft.com/office/drawing/2014/main" id="{03F34294-EB11-07F2-F11D-CDB3E02348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1088" y="1414145"/>
                          <a:ext cx="441325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" name="Picture 1" descr="latex-image-1.pdf">
              <a:extLst>
                <a:ext uri="{FF2B5EF4-FFF2-40B4-BE49-F238E27FC236}">
                  <a16:creationId xmlns:a16="http://schemas.microsoft.com/office/drawing/2014/main" id="{BF58506E-CD85-16AA-F461-C3AFF27D0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796733"/>
              <a:ext cx="11509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latex-image-1.pdf">
              <a:extLst>
                <a:ext uri="{FF2B5EF4-FFF2-40B4-BE49-F238E27FC236}">
                  <a16:creationId xmlns:a16="http://schemas.microsoft.com/office/drawing/2014/main" id="{A7644BA4-2C8D-297D-FC76-6D8E241F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064895"/>
              <a:ext cx="115093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42">
              <a:extLst>
                <a:ext uri="{FF2B5EF4-FFF2-40B4-BE49-F238E27FC236}">
                  <a16:creationId xmlns:a16="http://schemas.microsoft.com/office/drawing/2014/main" id="{CCE4C655-FAF9-4F81-132C-C6D7A8AF3D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51038" y="2015808"/>
              <a:ext cx="406400" cy="109537"/>
              <a:chOff x="1296" y="2256"/>
              <a:chExt cx="384" cy="96"/>
            </a:xfrm>
          </p:grpSpPr>
          <p:sp>
            <p:nvSpPr>
              <p:cNvPr id="20" name="Line 43">
                <a:extLst>
                  <a:ext uri="{FF2B5EF4-FFF2-40B4-BE49-F238E27FC236}">
                    <a16:creationId xmlns:a16="http://schemas.microsoft.com/office/drawing/2014/main" id="{D772F9C5-9C07-214A-7F92-F8B801543D3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Oval 44">
                <a:extLst>
                  <a:ext uri="{FF2B5EF4-FFF2-40B4-BE49-F238E27FC236}">
                    <a16:creationId xmlns:a16="http://schemas.microsoft.com/office/drawing/2014/main" id="{56F78112-5D18-48C0-56D4-4092F586CD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pic>
          <p:nvPicPr>
            <p:cNvPr id="18" name="Picture 3" descr="latex-image-1.pdf">
              <a:extLst>
                <a:ext uri="{FF2B5EF4-FFF2-40B4-BE49-F238E27FC236}">
                  <a16:creationId xmlns:a16="http://schemas.microsoft.com/office/drawing/2014/main" id="{A9FD0879-C69A-B1CA-8DFC-0C54513E6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2242820"/>
              <a:ext cx="274637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Line 45">
              <a:extLst>
                <a:ext uri="{FF2B5EF4-FFF2-40B4-BE49-F238E27FC236}">
                  <a16:creationId xmlns:a16="http://schemas.microsoft.com/office/drawing/2014/main" id="{A7B45F13-AA1D-E6CB-6CB1-D6E6ABBC50D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341562" y="2152173"/>
              <a:ext cx="230073" cy="330316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6D06A7-210E-530D-B562-8F9582C9CF2F}"/>
              </a:ext>
            </a:extLst>
          </p:cNvPr>
          <p:cNvGrpSpPr/>
          <p:nvPr/>
        </p:nvGrpSpPr>
        <p:grpSpPr>
          <a:xfrm>
            <a:off x="3232930" y="3052335"/>
            <a:ext cx="5174898" cy="2561020"/>
            <a:chOff x="3312808" y="1217987"/>
            <a:chExt cx="5174898" cy="25610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A0985D-CD13-3AD9-3698-031737522402}"/>
                </a:ext>
              </a:extLst>
            </p:cNvPr>
            <p:cNvSpPr txBox="1"/>
            <p:nvPr/>
          </p:nvSpPr>
          <p:spPr>
            <a:xfrm>
              <a:off x="3312808" y="1217987"/>
              <a:ext cx="517489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432FF"/>
                  </a:solidFill>
                </a:rPr>
                <a:t>Several precise experimental data exist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GB" dirty="0">
                <a:solidFill>
                  <a:srgbClr val="0432FF"/>
                </a:solidFill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432FF"/>
                  </a:solidFill>
                </a:rPr>
                <a:t>The p-h structure of the GTR is sensitive to </a:t>
              </a:r>
              <a:r>
                <a:rPr lang="en-GB" dirty="0">
                  <a:solidFill>
                    <a:srgbClr val="FF0000"/>
                  </a:solidFill>
                </a:rPr>
                <a:t>spin-orbit splitting</a:t>
              </a:r>
              <a:r>
                <a:rPr lang="en-GB" dirty="0">
                  <a:solidFill>
                    <a:srgbClr val="0432FF"/>
                  </a:solidFill>
                </a:rPr>
                <a:t> (cf. the operator         )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GB" dirty="0">
                <a:solidFill>
                  <a:srgbClr val="0432FF"/>
                </a:solidFill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0432FF"/>
                  </a:solidFill>
                </a:rPr>
                <a:t>The GTR energy location and collectivity are governed by </a:t>
              </a:r>
              <a:r>
                <a:rPr lang="en-GB" dirty="0">
                  <a:solidFill>
                    <a:srgbClr val="FF0000"/>
                  </a:solidFill>
                </a:rPr>
                <a:t>strong repulsive spin-isospin p-h interaction. </a:t>
              </a:r>
            </a:p>
          </p:txBody>
        </p:sp>
        <p:graphicFrame>
          <p:nvGraphicFramePr>
            <p:cNvPr id="27" name="Object 47">
              <a:extLst>
                <a:ext uri="{FF2B5EF4-FFF2-40B4-BE49-F238E27FC236}">
                  <a16:creationId xmlns:a16="http://schemas.microsoft.com/office/drawing/2014/main" id="{70A599E8-3FC8-CCBC-DD46-B51D24CA5C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4926847"/>
                </p:ext>
              </p:extLst>
            </p:nvPr>
          </p:nvGraphicFramePr>
          <p:xfrm>
            <a:off x="7177928" y="2038554"/>
            <a:ext cx="441325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91847" imgH="215713" progId="Equation.3">
                    <p:embed/>
                  </p:oleObj>
                </mc:Choice>
                <mc:Fallback>
                  <p:oleObj name="Equation" r:id="rId3" imgW="291847" imgH="215713" progId="Equation.3">
                    <p:embed/>
                    <p:pic>
                      <p:nvPicPr>
                        <p:cNvPr id="27" name="Object 47">
                          <a:extLst>
                            <a:ext uri="{FF2B5EF4-FFF2-40B4-BE49-F238E27FC236}">
                              <a16:creationId xmlns:a16="http://schemas.microsoft.com/office/drawing/2014/main" id="{70A599E8-3FC8-CCBC-DD46-B51D24CA5C5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77928" y="2038554"/>
                          <a:ext cx="441325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FEE47B-27C9-E505-831E-578A293E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8293" y="3283707"/>
              <a:ext cx="508000" cy="4953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81C4B2-2AAD-B97D-0E31-49CE44E2B516}"/>
              </a:ext>
            </a:extLst>
          </p:cNvPr>
          <p:cNvGrpSpPr/>
          <p:nvPr/>
        </p:nvGrpSpPr>
        <p:grpSpPr>
          <a:xfrm>
            <a:off x="18000" y="3698478"/>
            <a:ext cx="3158658" cy="3159522"/>
            <a:chOff x="18000" y="3698478"/>
            <a:chExt cx="3158658" cy="315952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0001260-4646-EA00-E1E2-E9297AEBF2C8}"/>
                </a:ext>
              </a:extLst>
            </p:cNvPr>
            <p:cNvGrpSpPr/>
            <p:nvPr/>
          </p:nvGrpSpPr>
          <p:grpSpPr>
            <a:xfrm>
              <a:off x="18000" y="3699917"/>
              <a:ext cx="2912052" cy="3158083"/>
              <a:chOff x="2182051" y="2712856"/>
              <a:chExt cx="2912052" cy="315808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E04CA1-7030-5E7C-71B0-36967CB65FE7}"/>
                  </a:ext>
                </a:extLst>
              </p:cNvPr>
              <p:cNvSpPr/>
              <p:nvPr/>
            </p:nvSpPr>
            <p:spPr>
              <a:xfrm>
                <a:off x="2182051" y="2712856"/>
                <a:ext cx="2912052" cy="31580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FAA6F82-B48D-FDAD-BB08-EAA022530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67788" y="2835002"/>
                <a:ext cx="2472398" cy="2760844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DA18E4-E3E7-B913-D46A-7041DA987480}"/>
                </a:ext>
              </a:extLst>
            </p:cNvPr>
            <p:cNvGrpSpPr/>
            <p:nvPr/>
          </p:nvGrpSpPr>
          <p:grpSpPr>
            <a:xfrm>
              <a:off x="1474026" y="3698478"/>
              <a:ext cx="1702632" cy="738664"/>
              <a:chOff x="3454585" y="4833153"/>
              <a:chExt cx="1702632" cy="73866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F9EF70-F6EF-28EB-7FA4-ED1EF0ED77DD}"/>
                  </a:ext>
                </a:extLst>
              </p:cNvPr>
              <p:cNvSpPr/>
              <p:nvPr/>
            </p:nvSpPr>
            <p:spPr>
              <a:xfrm>
                <a:off x="3454585" y="4833153"/>
                <a:ext cx="1702632" cy="738664"/>
              </a:xfrm>
              <a:prstGeom prst="rect">
                <a:avLst/>
              </a:prstGeom>
              <a:solidFill>
                <a:srgbClr val="A8FFA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82F5560-703C-7668-9B6D-8B44B9C0FF77}"/>
                  </a:ext>
                </a:extLst>
              </p:cNvPr>
              <p:cNvSpPr txBox="1"/>
              <p:nvPr/>
            </p:nvSpPr>
            <p:spPr>
              <a:xfrm>
                <a:off x="3454585" y="4833153"/>
                <a:ext cx="170263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M. Yasuda </a:t>
                </a:r>
                <a:r>
                  <a:rPr lang="en-GB" sz="1400" i="1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et al</a:t>
                </a:r>
                <a:r>
                  <a:rPr lang="en-GB" sz="1400" dirty="0">
                    <a:solidFill>
                      <a:srgbClr val="FF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., Phys. Rev. Lett. 121, 132501 (2018)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20EDEC8-1FEC-B219-A4B6-8F8D6DCB35C4}"/>
              </a:ext>
            </a:extLst>
          </p:cNvPr>
          <p:cNvGrpSpPr/>
          <p:nvPr/>
        </p:nvGrpSpPr>
        <p:grpSpPr>
          <a:xfrm>
            <a:off x="3595878" y="1202775"/>
            <a:ext cx="5290006" cy="1521502"/>
            <a:chOff x="-2908010" y="3715057"/>
            <a:chExt cx="5127134" cy="169377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C00C15-32B7-5727-19AA-4D12586917EA}"/>
                </a:ext>
              </a:extLst>
            </p:cNvPr>
            <p:cNvSpPr txBox="1"/>
            <p:nvPr/>
          </p:nvSpPr>
          <p:spPr>
            <a:xfrm>
              <a:off x="-2908010" y="4467744"/>
              <a:ext cx="3505583" cy="4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“Vibration” in spin-isospin space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B1D1D1-428C-3BDB-2D60-D0C0377F5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5350" y="3715057"/>
              <a:ext cx="1693774" cy="169377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C09B9-5C5C-94B4-A81B-44DBE214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6794" y="6126162"/>
            <a:ext cx="4502606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1EE207-CE11-EF0A-CC7E-62B80396627C}"/>
              </a:ext>
            </a:extLst>
          </p:cNvPr>
          <p:cNvGrpSpPr/>
          <p:nvPr/>
        </p:nvGrpSpPr>
        <p:grpSpPr>
          <a:xfrm>
            <a:off x="3371088" y="5859744"/>
            <a:ext cx="4363685" cy="923330"/>
            <a:chOff x="4407091" y="2506451"/>
            <a:chExt cx="4363685" cy="92333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777ECC4-04D3-E153-7C9B-5A1BCDBE1BB0}"/>
                </a:ext>
              </a:extLst>
            </p:cNvPr>
            <p:cNvSpPr/>
            <p:nvPr/>
          </p:nvSpPr>
          <p:spPr>
            <a:xfrm>
              <a:off x="4407091" y="2560426"/>
              <a:ext cx="4363685" cy="839983"/>
            </a:xfrm>
            <a:prstGeom prst="rect">
              <a:avLst/>
            </a:prstGeom>
            <a:solidFill>
              <a:srgbClr val="B3EEE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1F0D99-D08A-5347-6866-2B25D7695173}"/>
                </a:ext>
              </a:extLst>
            </p:cNvPr>
            <p:cNvSpPr txBox="1"/>
            <p:nvPr/>
          </p:nvSpPr>
          <p:spPr>
            <a:xfrm>
              <a:off x="4407091" y="2506451"/>
              <a:ext cx="4279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b="1" dirty="0">
                  <a:solidFill>
                    <a:srgbClr val="FF0000"/>
                  </a:solidFill>
                </a:rPr>
                <a:t>So far, this parameter has been estimated based on empirical models without uncertainty quantification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75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4182-D290-1F4F-411A-A0F2F254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958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Bayesian inference focused on GTR and G</a:t>
            </a:r>
            <a:r>
              <a:rPr lang="en-GB" baseline="-25000" dirty="0"/>
              <a:t>0</a:t>
            </a:r>
            <a:r>
              <a:rPr lang="en-GB" dirty="0"/>
              <a:t>’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836DF-CCDA-53F5-F69A-66A4B8DB5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14</a:t>
            </a:fld>
            <a:endParaRPr lang="en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19C887-AD1D-8365-D8C3-A4579F11A3C9}"/>
              </a:ext>
            </a:extLst>
          </p:cNvPr>
          <p:cNvGrpSpPr/>
          <p:nvPr/>
        </p:nvGrpSpPr>
        <p:grpSpPr>
          <a:xfrm>
            <a:off x="2789102" y="977600"/>
            <a:ext cx="6008364" cy="514210"/>
            <a:chOff x="326830" y="5893407"/>
            <a:chExt cx="6718705" cy="323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61FD0B-B2DA-A9DD-543E-86ECD199D4DC}"/>
                </a:ext>
              </a:extLst>
            </p:cNvPr>
            <p:cNvSpPr/>
            <p:nvPr/>
          </p:nvSpPr>
          <p:spPr>
            <a:xfrm>
              <a:off x="340463" y="5893407"/>
              <a:ext cx="6566133" cy="323200"/>
            </a:xfrm>
            <a:prstGeom prst="rect">
              <a:avLst/>
            </a:prstGeom>
            <a:solidFill>
              <a:srgbClr val="B3EE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34A34A-3320-DFD2-1B38-D4401A707338}"/>
                </a:ext>
              </a:extLst>
            </p:cNvPr>
            <p:cNvSpPr txBox="1"/>
            <p:nvPr/>
          </p:nvSpPr>
          <p:spPr>
            <a:xfrm>
              <a:off x="326830" y="5922774"/>
              <a:ext cx="6718705" cy="23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Coll.: </a:t>
              </a:r>
              <a:r>
                <a:rPr lang="en-GB" dirty="0" err="1">
                  <a:solidFill>
                    <a:srgbClr val="FF0000"/>
                  </a:solidFill>
                </a:rPr>
                <a:t>Zidu</a:t>
              </a:r>
              <a:r>
                <a:rPr lang="en-GB" dirty="0">
                  <a:solidFill>
                    <a:srgbClr val="FF0000"/>
                  </a:solidFill>
                </a:rPr>
                <a:t> Lin (UTK) and A.W. Steiner (</a:t>
              </a:r>
              <a:r>
                <a:rPr lang="en-GB" dirty="0" err="1">
                  <a:solidFill>
                    <a:srgbClr val="FF0000"/>
                  </a:solidFill>
                </a:rPr>
                <a:t>UTK+Oak</a:t>
              </a:r>
              <a:r>
                <a:rPr lang="en-GB" dirty="0">
                  <a:solidFill>
                    <a:srgbClr val="FF0000"/>
                  </a:solidFill>
                </a:rPr>
                <a:t> Ridge)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A451C8-DEFB-F2FC-3F48-1CF5CB3807B4}"/>
              </a:ext>
            </a:extLst>
          </p:cNvPr>
          <p:cNvSpPr txBox="1"/>
          <p:nvPr/>
        </p:nvSpPr>
        <p:spPr>
          <a:xfrm>
            <a:off x="196949" y="1042904"/>
            <a:ext cx="8811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Input data: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432FF"/>
                </a:solidFill>
              </a:rPr>
              <a:t>masses and charge radii </a:t>
            </a:r>
            <a:r>
              <a:rPr lang="en-GB" dirty="0">
                <a:solidFill>
                  <a:srgbClr val="0432FF"/>
                </a:solidFill>
              </a:rPr>
              <a:t>of magic nuclei;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measured </a:t>
            </a:r>
            <a:r>
              <a:rPr lang="en-GB" b="1" dirty="0">
                <a:solidFill>
                  <a:srgbClr val="FF0000"/>
                </a:solidFill>
              </a:rPr>
              <a:t>spin-orbit</a:t>
            </a:r>
            <a:r>
              <a:rPr lang="en-GB" dirty="0">
                <a:solidFill>
                  <a:srgbClr val="0432FF"/>
                </a:solidFill>
              </a:rPr>
              <a:t> </a:t>
            </a:r>
            <a:r>
              <a:rPr lang="en-GB" dirty="0" err="1">
                <a:solidFill>
                  <a:srgbClr val="0432FF"/>
                </a:solidFill>
              </a:rPr>
              <a:t>splittings</a:t>
            </a:r>
            <a:r>
              <a:rPr lang="en-GB" dirty="0">
                <a:solidFill>
                  <a:srgbClr val="0432FF"/>
                </a:solidFill>
              </a:rPr>
              <a:t> [</a:t>
            </a:r>
            <a:r>
              <a:rPr lang="en-GB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M. Zalewski </a:t>
            </a:r>
            <a:r>
              <a:rPr lang="en-GB" i="1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 al</a:t>
            </a:r>
            <a:r>
              <a:rPr lang="en-GB" dirty="0">
                <a:solidFill>
                  <a:srgbClr val="0432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., Phys. Rev. C77, 024316 (2008)</a:t>
            </a:r>
            <a:r>
              <a:rPr lang="en-GB" dirty="0">
                <a:solidFill>
                  <a:srgbClr val="0432FF"/>
                </a:solidFill>
              </a:rPr>
              <a:t>];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GT energies and fractions of Ikeda sum rule</a:t>
            </a:r>
            <a:r>
              <a:rPr lang="en-GB" dirty="0">
                <a:solidFill>
                  <a:srgbClr val="0432FF"/>
                </a:solidFill>
              </a:rPr>
              <a:t> for </a:t>
            </a:r>
            <a:r>
              <a:rPr lang="en-GB" baseline="30000" dirty="0">
                <a:solidFill>
                  <a:srgbClr val="0432FF"/>
                </a:solidFill>
              </a:rPr>
              <a:t>48</a:t>
            </a:r>
            <a:r>
              <a:rPr lang="en-GB" dirty="0">
                <a:solidFill>
                  <a:srgbClr val="0432FF"/>
                </a:solidFill>
              </a:rPr>
              <a:t>Ca, </a:t>
            </a:r>
            <a:r>
              <a:rPr lang="en-GB" baseline="30000" dirty="0">
                <a:solidFill>
                  <a:srgbClr val="0432FF"/>
                </a:solidFill>
              </a:rPr>
              <a:t>90</a:t>
            </a:r>
            <a:r>
              <a:rPr lang="en-GB" dirty="0">
                <a:solidFill>
                  <a:srgbClr val="0432FF"/>
                </a:solidFill>
              </a:rPr>
              <a:t>Zr, </a:t>
            </a:r>
            <a:r>
              <a:rPr lang="en-GB" baseline="30000" dirty="0">
                <a:solidFill>
                  <a:srgbClr val="0432FF"/>
                </a:solidFill>
              </a:rPr>
              <a:t>132</a:t>
            </a:r>
            <a:r>
              <a:rPr lang="en-GB" dirty="0">
                <a:solidFill>
                  <a:srgbClr val="0432FF"/>
                </a:solidFill>
              </a:rPr>
              <a:t>Sn and </a:t>
            </a:r>
            <a:r>
              <a:rPr lang="en-GB" baseline="30000" dirty="0">
                <a:solidFill>
                  <a:srgbClr val="0432FF"/>
                </a:solidFill>
              </a:rPr>
              <a:t>208</a:t>
            </a:r>
            <a:r>
              <a:rPr lang="en-GB" dirty="0">
                <a:solidFill>
                  <a:srgbClr val="0432FF"/>
                </a:solidFill>
              </a:rPr>
              <a:t>Pb.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5B91-9159-5070-6099-C7B97B0A5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45" y="3209947"/>
            <a:ext cx="6844200" cy="32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5E9EE-ECCC-2499-E7A5-AA173B68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Inference for the Landau parameter G</a:t>
            </a:r>
            <a:r>
              <a:rPr lang="en-GB" baseline="-25000" dirty="0"/>
              <a:t>0</a:t>
            </a:r>
            <a:r>
              <a:rPr lang="en-GB" dirty="0"/>
              <a:t>’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9DE45-8E16-E6FA-03C2-C0D28850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8" y="6126162"/>
            <a:ext cx="4497572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23C84-FD5B-1F08-3418-CB69D53A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15</a:t>
            </a:fld>
            <a:endParaRPr lang="en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7AFBA1-1BCF-B863-D574-B18ABDCB66F2}"/>
              </a:ext>
            </a:extLst>
          </p:cNvPr>
          <p:cNvGrpSpPr/>
          <p:nvPr/>
        </p:nvGrpSpPr>
        <p:grpSpPr>
          <a:xfrm>
            <a:off x="195072" y="4342003"/>
            <a:ext cx="8668512" cy="1623790"/>
            <a:chOff x="195072" y="4342003"/>
            <a:chExt cx="8668512" cy="16237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6DA0ABD-E4C7-D0AD-ABB8-9FB774185827}"/>
                </a:ext>
              </a:extLst>
            </p:cNvPr>
            <p:cNvGrpSpPr/>
            <p:nvPr/>
          </p:nvGrpSpPr>
          <p:grpSpPr>
            <a:xfrm>
              <a:off x="316992" y="4427505"/>
              <a:ext cx="8345424" cy="1508105"/>
              <a:chOff x="341376" y="4488465"/>
              <a:chExt cx="8345424" cy="150810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21D5CE-97A7-CC23-E03F-27D5EDE45909}"/>
                  </a:ext>
                </a:extLst>
              </p:cNvPr>
              <p:cNvSpPr txBox="1"/>
              <p:nvPr/>
            </p:nvSpPr>
            <p:spPr>
              <a:xfrm>
                <a:off x="341376" y="4488465"/>
                <a:ext cx="8345424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In line with some previous findings and yet with quantified uncertainty. </a:t>
                </a:r>
              </a:p>
              <a:p>
                <a:endParaRPr lang="en-GB" dirty="0"/>
              </a:p>
              <a:p>
                <a:r>
                  <a:rPr lang="en-GB" dirty="0"/>
                  <a:t>Comparison with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GB" dirty="0"/>
                  <a:t>-exchange models: </a:t>
                </a:r>
              </a:p>
              <a:p>
                <a:endParaRPr lang="en-GB" dirty="0"/>
              </a:p>
              <a:p>
                <a:r>
                  <a:rPr lang="en-GB" dirty="0"/>
                  <a:t>Lower effective mass may play a role.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F780E77-FBE5-8528-2264-B2533113E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98264" y="4993393"/>
                <a:ext cx="4288536" cy="491855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95F1B98-3FB9-7D35-1D91-6B5E71ECDB16}"/>
                </a:ext>
              </a:extLst>
            </p:cNvPr>
            <p:cNvSpPr/>
            <p:nvPr/>
          </p:nvSpPr>
          <p:spPr>
            <a:xfrm>
              <a:off x="195072" y="4342003"/>
              <a:ext cx="8668512" cy="1623790"/>
            </a:xfrm>
            <a:prstGeom prst="rect">
              <a:avLst/>
            </a:prstGeom>
            <a:noFill/>
            <a:ln w="28575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CCCF624-05EB-1301-CE1D-968F263F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969" y="1433712"/>
            <a:ext cx="3650831" cy="27128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5171FB-8297-5690-EBB1-061C0E48CE33}"/>
              </a:ext>
            </a:extLst>
          </p:cNvPr>
          <p:cNvSpPr txBox="1"/>
          <p:nvPr/>
        </p:nvSpPr>
        <p:spPr>
          <a:xfrm>
            <a:off x="2267712" y="6126162"/>
            <a:ext cx="157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SAMi</a:t>
            </a:r>
            <a:r>
              <a:rPr lang="en-GB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GB" b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Skyrme</a:t>
            </a:r>
            <a:r>
              <a:rPr lang="en-GB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Aizu-Milano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26B90-76D5-4593-CB8C-BE67F4D0E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32498"/>
            <a:ext cx="4114800" cy="2851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9577F-9598-0679-A632-D08F97DC4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60" y="1159436"/>
            <a:ext cx="2064504" cy="30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2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668E5D-7804-982C-EB10-087834658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196" y="2677653"/>
            <a:ext cx="4505147" cy="3062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07D0B-24F6-3133-B963-57C85260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Astrophysical applications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F44C-289B-CD54-A7DE-7AE52A2E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7" y="6126162"/>
            <a:ext cx="450514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789BC-6CBE-3762-3445-E1F6CB35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16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5A85B-FA47-AD31-84D3-D308ECB1FFA5}"/>
              </a:ext>
            </a:extLst>
          </p:cNvPr>
          <p:cNvSpPr txBox="1"/>
          <p:nvPr/>
        </p:nvSpPr>
        <p:spPr>
          <a:xfrm>
            <a:off x="243840" y="1091603"/>
            <a:ext cx="8619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Further motivation: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use the </a:t>
            </a:r>
            <a:r>
              <a:rPr lang="en-GB" dirty="0" err="1">
                <a:solidFill>
                  <a:srgbClr val="0432FF"/>
                </a:solidFill>
              </a:rPr>
              <a:t>Skyrme</a:t>
            </a:r>
            <a:r>
              <a:rPr lang="en-GB" dirty="0">
                <a:solidFill>
                  <a:srgbClr val="0432FF"/>
                </a:solidFill>
              </a:rPr>
              <a:t> EDF to calculate weak interaction processes in </a:t>
            </a:r>
            <a:r>
              <a:rPr lang="en-GB" b="1" dirty="0">
                <a:solidFill>
                  <a:srgbClr val="0432FF"/>
                </a:solidFill>
              </a:rPr>
              <a:t>dense matter</a:t>
            </a:r>
            <a:r>
              <a:rPr lang="en-GB" dirty="0">
                <a:solidFill>
                  <a:srgbClr val="0432FF"/>
                </a:solidFill>
              </a:rPr>
              <a:t>, like neutrino interactions in core-collapse supernova; discuss pion condensation (?)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66C30-9246-88A1-2B85-6D8C6518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510471"/>
            <a:ext cx="3657600" cy="3397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CA2B7E-4862-7B1B-46D6-629AA52603B9}"/>
              </a:ext>
            </a:extLst>
          </p:cNvPr>
          <p:cNvSpPr/>
          <p:nvPr/>
        </p:nvSpPr>
        <p:spPr>
          <a:xfrm>
            <a:off x="243840" y="5522976"/>
            <a:ext cx="3657600" cy="3846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0A0FB5-0B6B-C7C9-2053-A2DFCC853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175" y="3132911"/>
            <a:ext cx="1464457" cy="1347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6BE2FA-B14E-DBDF-E79F-6B5FCA7A5D87}"/>
              </a:ext>
            </a:extLst>
          </p:cNvPr>
          <p:cNvSpPr txBox="1"/>
          <p:nvPr/>
        </p:nvSpPr>
        <p:spPr>
          <a:xfrm>
            <a:off x="4696212" y="5843796"/>
            <a:ext cx="416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FF0000"/>
                </a:solidFill>
              </a:rPr>
              <a:t>Other properties can be looked at...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306B1-13C9-ECDF-2D95-23B1BC363B78}"/>
              </a:ext>
            </a:extLst>
          </p:cNvPr>
          <p:cNvSpPr txBox="1"/>
          <p:nvPr/>
        </p:nvSpPr>
        <p:spPr>
          <a:xfrm>
            <a:off x="2389365" y="6140891"/>
            <a:ext cx="1342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N/A means &lt; 2</a:t>
            </a:r>
          </a:p>
        </p:txBody>
      </p:sp>
    </p:spTree>
    <p:extLst>
      <p:ext uri="{BB962C8B-B14F-4D97-AF65-F5344CB8AC3E}">
        <p14:creationId xmlns:p14="http://schemas.microsoft.com/office/powerpoint/2010/main" val="14840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62E3D-A798-1AA0-1274-ED46A462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(I)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39422-DB32-DEFA-B522-5710BE69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7" y="6126162"/>
            <a:ext cx="452614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E49B58-DA9E-957D-E58F-CE8C9778C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17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DE1A1-A695-2544-B54B-82368FE659E3}"/>
              </a:ext>
            </a:extLst>
          </p:cNvPr>
          <p:cNvSpPr txBox="1"/>
          <p:nvPr/>
        </p:nvSpPr>
        <p:spPr>
          <a:xfrm>
            <a:off x="457199" y="1557338"/>
            <a:ext cx="82295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8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Skyrme</a:t>
            </a:r>
            <a:r>
              <a:rPr lang="en-GB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EDFs are wrong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Maybe...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Perhaps all models are wrong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analysis of the PDFs, and of the correlation matrix, may allow us to go deeper and point better to pros and cons</a:t>
            </a:r>
          </a:p>
        </p:txBody>
      </p:sp>
    </p:spTree>
    <p:extLst>
      <p:ext uri="{BB962C8B-B14F-4D97-AF65-F5344CB8AC3E}">
        <p14:creationId xmlns:p14="http://schemas.microsoft.com/office/powerpoint/2010/main" val="20235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5140-8617-22D9-18DE-43A99037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(II)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1D20B-4706-BA79-FD6D-1DDB5742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7" y="6126162"/>
            <a:ext cx="4540435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694F7-662B-A86B-56A3-FAA04F02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18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22FEE-F406-AF2A-71E4-635D6865858A}"/>
              </a:ext>
            </a:extLst>
          </p:cNvPr>
          <p:cNvSpPr txBox="1"/>
          <p:nvPr/>
        </p:nvSpPr>
        <p:spPr>
          <a:xfrm>
            <a:off x="457200" y="126051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One can use EDFs as a basis for many-body calculations like those based on the </a:t>
            </a:r>
            <a:r>
              <a:rPr lang="en-GB" b="1" dirty="0">
                <a:solidFill>
                  <a:srgbClr val="0432FF"/>
                </a:solidFill>
              </a:rPr>
              <a:t>particle-vibration</a:t>
            </a:r>
            <a:r>
              <a:rPr lang="en-GB" dirty="0">
                <a:solidFill>
                  <a:srgbClr val="0432FF"/>
                </a:solidFill>
              </a:rPr>
              <a:t> coupling idea.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A77ACB-C9C2-577B-1354-078E2A74EBB5}"/>
              </a:ext>
            </a:extLst>
          </p:cNvPr>
          <p:cNvGrpSpPr/>
          <p:nvPr/>
        </p:nvGrpSpPr>
        <p:grpSpPr>
          <a:xfrm>
            <a:off x="247650" y="2168302"/>
            <a:ext cx="4076700" cy="3895945"/>
            <a:chOff x="247650" y="2339754"/>
            <a:chExt cx="4076700" cy="38959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930E65-8CBA-B324-D2EF-E520F6BF8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768946"/>
              <a:ext cx="3657600" cy="24667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E1673F-F9A5-F39F-FC7E-64D34B2D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" y="2339754"/>
              <a:ext cx="4076700" cy="14986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85BB0C-E2B9-A565-ADC6-C549BC11BCEE}"/>
              </a:ext>
            </a:extLst>
          </p:cNvPr>
          <p:cNvSpPr txBox="1"/>
          <p:nvPr/>
        </p:nvSpPr>
        <p:spPr>
          <a:xfrm>
            <a:off x="5129213" y="3100388"/>
            <a:ext cx="327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Using inference when parameters are input these calculations is so far too demanding</a:t>
            </a:r>
          </a:p>
        </p:txBody>
      </p:sp>
    </p:spTree>
    <p:extLst>
      <p:ext uri="{BB962C8B-B14F-4D97-AF65-F5344CB8AC3E}">
        <p14:creationId xmlns:p14="http://schemas.microsoft.com/office/powerpoint/2010/main" val="35376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DBAD-3593-9F87-0C60-4CDD93CC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50AC-124C-76EB-A3B9-462BEA464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202268"/>
            <a:ext cx="8794214" cy="4741332"/>
          </a:xfrm>
        </p:spPr>
        <p:txBody>
          <a:bodyPr/>
          <a:lstStyle/>
          <a:p>
            <a:pPr algn="just"/>
            <a:r>
              <a:rPr lang="en-GB" b="1" dirty="0">
                <a:solidFill>
                  <a:srgbClr val="0432FF"/>
                </a:solidFill>
              </a:rPr>
              <a:t>P. Klausner</a:t>
            </a:r>
            <a:r>
              <a:rPr lang="en-GB" dirty="0">
                <a:solidFill>
                  <a:srgbClr val="0432FF"/>
                </a:solidFill>
              </a:rPr>
              <a:t>, E. </a:t>
            </a:r>
            <a:r>
              <a:rPr lang="en-GB" dirty="0" err="1">
                <a:solidFill>
                  <a:srgbClr val="0432FF"/>
                </a:solidFill>
              </a:rPr>
              <a:t>Vigezzi</a:t>
            </a:r>
            <a:r>
              <a:rPr lang="en-GB" dirty="0">
                <a:solidFill>
                  <a:srgbClr val="0432FF"/>
                </a:solidFill>
              </a:rPr>
              <a:t> (Milano)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M. Antonelli, F. </a:t>
            </a:r>
            <a:r>
              <a:rPr lang="en-GB" dirty="0" err="1">
                <a:solidFill>
                  <a:srgbClr val="0432FF"/>
                </a:solidFill>
              </a:rPr>
              <a:t>Gulminelli</a:t>
            </a:r>
            <a:r>
              <a:rPr lang="en-GB" dirty="0">
                <a:solidFill>
                  <a:srgbClr val="0432FF"/>
                </a:solidFill>
              </a:rPr>
              <a:t> (LPC Caen)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X. Roca-Maza (Milano, now at U. Barcelona)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A. Steiner, </a:t>
            </a:r>
            <a:r>
              <a:rPr lang="en-GB" b="1" dirty="0">
                <a:solidFill>
                  <a:srgbClr val="0432FF"/>
                </a:solidFill>
              </a:rPr>
              <a:t>Z. Lin</a:t>
            </a:r>
            <a:r>
              <a:rPr lang="en-GB" dirty="0">
                <a:solidFill>
                  <a:srgbClr val="0432FF"/>
                </a:solidFill>
              </a:rPr>
              <a:t> (UTK)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308D9-9B5D-C111-2B2C-34E437FF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7" y="6126162"/>
            <a:ext cx="446899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FAB39-B800-7A03-185D-65721853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0013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5" y="108307"/>
            <a:ext cx="8229600" cy="724429"/>
          </a:xfrm>
        </p:spPr>
        <p:txBody>
          <a:bodyPr>
            <a:normAutofit/>
          </a:bodyPr>
          <a:lstStyle/>
          <a:p>
            <a:r>
              <a:rPr lang="en-US"/>
              <a:t>(Nuclear) Density Functional Theory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55633" y="6126162"/>
            <a:ext cx="4332993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</a:t>
            </a:fld>
            <a:endParaRPr lang="uk-UA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828064"/>
            <a:ext cx="8229600" cy="8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en-GB" sz="2400">
              <a:solidFill>
                <a:srgbClr val="0432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53686"/>
            <a:ext cx="2544970" cy="848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8125" y="1678493"/>
            <a:ext cx="2544970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i="1" dirty="0"/>
              <a:t>E</a:t>
            </a:r>
            <a:r>
              <a:rPr lang="en-GB" sz="1400" dirty="0"/>
              <a:t> is a functional called </a:t>
            </a:r>
            <a:r>
              <a:rPr lang="en-GB" sz="1400" b="1" dirty="0"/>
              <a:t>EDF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FAF6BC-72A2-9740-A8E0-F4CB29F8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88213"/>
            <a:ext cx="4021819" cy="379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ADA99C-FA27-CA48-8EF2-DDA8F1EDCF31}"/>
              </a:ext>
            </a:extLst>
          </p:cNvPr>
          <p:cNvSpPr txBox="1"/>
          <p:nvPr/>
        </p:nvSpPr>
        <p:spPr>
          <a:xfrm>
            <a:off x="370943" y="2985300"/>
            <a:ext cx="8637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The theorem does </a:t>
            </a:r>
            <a:r>
              <a:rPr lang="en-GB" sz="2000" b="1" dirty="0">
                <a:solidFill>
                  <a:srgbClr val="0432FF"/>
                </a:solidFill>
              </a:rPr>
              <a:t>not</a:t>
            </a:r>
            <a:r>
              <a:rPr lang="en-GB" sz="2000" dirty="0">
                <a:solidFill>
                  <a:srgbClr val="0432FF"/>
                </a:solidFill>
              </a:rPr>
              <a:t> tell what the EDF looks like.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Starting from current EDFs, the road for improvement is not fully clear.</a:t>
            </a:r>
            <a:endParaRPr lang="en-GB" sz="20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2474E-E79D-C24B-A2FF-A197C5910F82}"/>
              </a:ext>
            </a:extLst>
          </p:cNvPr>
          <p:cNvSpPr txBox="1"/>
          <p:nvPr/>
        </p:nvSpPr>
        <p:spPr>
          <a:xfrm>
            <a:off x="368295" y="2278691"/>
            <a:ext cx="8640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CAC15"/>
                </a:solidFill>
              </a:rPr>
              <a:t>Existence is guaranteed by the </a:t>
            </a:r>
            <a:r>
              <a:rPr lang="en-GB" sz="2000" b="1" dirty="0">
                <a:solidFill>
                  <a:srgbClr val="3CAC15"/>
                </a:solidFill>
              </a:rPr>
              <a:t>Hohenberg-Kohn theorem</a:t>
            </a:r>
            <a:r>
              <a:rPr lang="en-GB" sz="2000" dirty="0">
                <a:solidFill>
                  <a:srgbClr val="3CAC15"/>
                </a:solidFill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3CAC15"/>
                </a:solidFill>
              </a:rPr>
              <a:t>It gives access, in principle, to all properties of the system.</a:t>
            </a:r>
          </a:p>
          <a:p>
            <a:pPr algn="just"/>
            <a:endParaRPr lang="en-GB" sz="2400" dirty="0">
              <a:solidFill>
                <a:srgbClr val="3CAC1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8146D2-BB9D-3ADE-36F6-58DB27F01036}"/>
              </a:ext>
            </a:extLst>
          </p:cNvPr>
          <p:cNvGrpSpPr/>
          <p:nvPr/>
        </p:nvGrpSpPr>
        <p:grpSpPr>
          <a:xfrm>
            <a:off x="4811716" y="4667249"/>
            <a:ext cx="1579140" cy="1458913"/>
            <a:chOff x="5314868" y="2212264"/>
            <a:chExt cx="1579140" cy="1458913"/>
          </a:xfrm>
        </p:grpSpPr>
        <p:sp>
          <p:nvSpPr>
            <p:cNvPr id="10" name="Oval 142">
              <a:extLst>
                <a:ext uri="{FF2B5EF4-FFF2-40B4-BE49-F238E27FC236}">
                  <a16:creationId xmlns:a16="http://schemas.microsoft.com/office/drawing/2014/main" id="{E81ED50E-A6F7-9679-E754-40CC326B1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868" y="2212264"/>
              <a:ext cx="1579140" cy="145891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it-IT" altLang="x-none" sz="20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Oval 143">
              <a:extLst>
                <a:ext uri="{FF2B5EF4-FFF2-40B4-BE49-F238E27FC236}">
                  <a16:creationId xmlns:a16="http://schemas.microsoft.com/office/drawing/2014/main" id="{90A055DA-6532-9F6A-69BB-AC525CBF8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9716" y="2771570"/>
              <a:ext cx="376854" cy="348162"/>
            </a:xfrm>
            <a:prstGeom prst="ellipse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144">
              <a:extLst>
                <a:ext uri="{FF2B5EF4-FFF2-40B4-BE49-F238E27FC236}">
                  <a16:creationId xmlns:a16="http://schemas.microsoft.com/office/drawing/2014/main" id="{1D0322C4-A257-4AE2-B350-DADB72439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436" y="3334246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145">
              <a:extLst>
                <a:ext uri="{FF2B5EF4-FFF2-40B4-BE49-F238E27FC236}">
                  <a16:creationId xmlns:a16="http://schemas.microsoft.com/office/drawing/2014/main" id="{86BA3B37-BB81-9AFD-0FCB-60A01FF9B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841" y="2718784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Text Box 146">
              <a:extLst>
                <a:ext uri="{FF2B5EF4-FFF2-40B4-BE49-F238E27FC236}">
                  <a16:creationId xmlns:a16="http://schemas.microsoft.com/office/drawing/2014/main" id="{C624AB7E-96E6-4D9F-5ADC-65D65DF0A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332" y="2789093"/>
              <a:ext cx="430343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aseline="300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9</a:t>
              </a:r>
              <a:r>
                <a:rPr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L</a:t>
              </a:r>
              <a:r>
                <a:rPr kumimoji="1"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i</a:t>
              </a:r>
            </a:p>
          </p:txBody>
        </p:sp>
        <p:sp>
          <p:nvSpPr>
            <p:cNvPr id="27" name="Text Box 147">
              <a:extLst>
                <a:ext uri="{FF2B5EF4-FFF2-40B4-BE49-F238E27FC236}">
                  <a16:creationId xmlns:a16="http://schemas.microsoft.com/office/drawing/2014/main" id="{12DC0A35-E982-0371-4ADC-5B61B94AE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126" y="3373554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  <p:sp>
          <p:nvSpPr>
            <p:cNvPr id="28" name="Text Box 148">
              <a:extLst>
                <a:ext uri="{FF2B5EF4-FFF2-40B4-BE49-F238E27FC236}">
                  <a16:creationId xmlns:a16="http://schemas.microsoft.com/office/drawing/2014/main" id="{9732E329-B523-FC1E-14BB-AF54FB11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451" y="2767078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2EC5648-E517-1809-814D-5D85A61D6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704" y="3981691"/>
            <a:ext cx="2048058" cy="1392679"/>
          </a:xfrm>
          <a:prstGeom prst="rect">
            <a:avLst/>
          </a:prstGeom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FECADDA6-9A74-75E5-C2AF-2B17F7765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8" y="5026855"/>
            <a:ext cx="4112111" cy="183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r225-f2">
            <a:extLst>
              <a:ext uri="{FF2B5EF4-FFF2-40B4-BE49-F238E27FC236}">
                <a16:creationId xmlns:a16="http://schemas.microsoft.com/office/drawing/2014/main" id="{D076C013-D80E-4D89-3C33-B2C0A51A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85" y="3501711"/>
            <a:ext cx="1374903" cy="19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4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B0919-DD36-E334-8B02-3E7BDC13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20</a:t>
            </a:fld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1E476-E8BA-CE09-3554-F23083C56FCE}"/>
              </a:ext>
            </a:extLst>
          </p:cNvPr>
          <p:cNvSpPr txBox="1"/>
          <p:nvPr/>
        </p:nvSpPr>
        <p:spPr>
          <a:xfrm rot="328178">
            <a:off x="572947" y="2381058"/>
            <a:ext cx="7998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Thank you for listening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ABCDF6-A77D-AF3C-2620-36276DAA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7" y="6126162"/>
            <a:ext cx="458329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</p:spTree>
    <p:extLst>
      <p:ext uri="{BB962C8B-B14F-4D97-AF65-F5344CB8AC3E}">
        <p14:creationId xmlns:p14="http://schemas.microsoft.com/office/powerpoint/2010/main" val="3972556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878B-0A74-F745-A469-AB944D0EA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322" y="1202268"/>
            <a:ext cx="8881205" cy="47413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b="1" dirty="0">
                <a:solidFill>
                  <a:srgbClr val="0432FF"/>
                </a:solidFill>
              </a:rPr>
              <a:t>Backup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03D8C-613D-A24B-9E08-E4139B99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1925" y="6126162"/>
            <a:ext cx="455861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F3F89-EE92-1D46-A6E7-1FDC4269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0815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E111-F86A-ABB9-BD39-B40697C5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Parity-violating asymmetry (and weak FF)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E9C7D-F1C7-F90C-DECC-B2D8D2A6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79851" y="6126162"/>
            <a:ext cx="4325686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440E8-7821-055B-CE74-C69E91F2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22</a:t>
            </a:fld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4F369-A29F-ED16-1427-1D7443132BFC}"/>
              </a:ext>
            </a:extLst>
          </p:cNvPr>
          <p:cNvSpPr txBox="1"/>
          <p:nvPr/>
        </p:nvSpPr>
        <p:spPr>
          <a:xfrm>
            <a:off x="457200" y="115503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0432FF"/>
                </a:solidFill>
              </a:rPr>
              <a:t>Parity-violating asymmetry measured in electron scattering is a probe of the </a:t>
            </a:r>
            <a:r>
              <a:rPr lang="en-GB" sz="2000" b="1" dirty="0">
                <a:solidFill>
                  <a:srgbClr val="0432FF"/>
                </a:solidFill>
              </a:rPr>
              <a:t>neutron distribution</a:t>
            </a:r>
            <a:r>
              <a:rPr lang="en-GB" sz="2000" dirty="0">
                <a:solidFill>
                  <a:srgbClr val="0432FF"/>
                </a:solidFill>
              </a:rPr>
              <a:t> (in principle, a model-independent probe).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725AA-BEC2-7A15-619E-64E5D729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18883"/>
            <a:ext cx="3422650" cy="276655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091B73B-18CD-DCF3-4C96-A689C9964877}"/>
              </a:ext>
            </a:extLst>
          </p:cNvPr>
          <p:cNvGrpSpPr/>
          <p:nvPr/>
        </p:nvGrpSpPr>
        <p:grpSpPr>
          <a:xfrm>
            <a:off x="457200" y="4474962"/>
            <a:ext cx="2902186" cy="1279905"/>
            <a:chOff x="457200" y="4474962"/>
            <a:chExt cx="2902186" cy="127990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002269-1ED0-1540-99A9-436E53BED83E}"/>
                </a:ext>
              </a:extLst>
            </p:cNvPr>
            <p:cNvGrpSpPr/>
            <p:nvPr/>
          </p:nvGrpSpPr>
          <p:grpSpPr>
            <a:xfrm>
              <a:off x="457200" y="4474962"/>
              <a:ext cx="1289168" cy="1279905"/>
              <a:chOff x="2435166" y="5112079"/>
              <a:chExt cx="1289168" cy="127990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A2DE1EA-DE77-1041-C90D-A8CF6D4FDC06}"/>
                  </a:ext>
                </a:extLst>
              </p:cNvPr>
              <p:cNvSpPr/>
              <p:nvPr/>
            </p:nvSpPr>
            <p:spPr>
              <a:xfrm>
                <a:off x="2435166" y="5112079"/>
                <a:ext cx="1289168" cy="1279905"/>
              </a:xfrm>
              <a:prstGeom prst="ellipse">
                <a:avLst/>
              </a:prstGeom>
              <a:solidFill>
                <a:srgbClr val="7F9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F12C0E8-AA52-8371-2AB6-B8A783E827C7}"/>
                  </a:ext>
                </a:extLst>
              </p:cNvPr>
              <p:cNvSpPr/>
              <p:nvPr/>
            </p:nvSpPr>
            <p:spPr>
              <a:xfrm>
                <a:off x="2514600" y="5194300"/>
                <a:ext cx="1130300" cy="11239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09BE0B-F668-D609-EA3D-34A99556FB30}"/>
                </a:ext>
              </a:extLst>
            </p:cNvPr>
            <p:cNvSpPr txBox="1"/>
            <p:nvPr/>
          </p:nvSpPr>
          <p:spPr>
            <a:xfrm>
              <a:off x="1835386" y="5114914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Neutron skin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03B9C4-04B4-1D94-3D7D-55212BCE56FC}"/>
                </a:ext>
              </a:extLst>
            </p:cNvPr>
            <p:cNvCxnSpPr/>
            <p:nvPr/>
          </p:nvCxnSpPr>
          <p:spPr>
            <a:xfrm>
              <a:off x="1666934" y="4848934"/>
              <a:ext cx="606366" cy="329480"/>
            </a:xfrm>
            <a:prstGeom prst="straightConnector1">
              <a:avLst/>
            </a:prstGeom>
            <a:ln w="57150">
              <a:solidFill>
                <a:srgbClr val="3CAC15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0357A3-1A46-DFF6-1768-A2A6C510D2AB}"/>
              </a:ext>
            </a:extLst>
          </p:cNvPr>
          <p:cNvGrpSpPr/>
          <p:nvPr/>
        </p:nvGrpSpPr>
        <p:grpSpPr>
          <a:xfrm>
            <a:off x="3846373" y="2315284"/>
            <a:ext cx="5059387" cy="3778137"/>
            <a:chOff x="3846373" y="2315284"/>
            <a:chExt cx="5059387" cy="37781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3E45490-62FF-33CE-60E7-6A6C5AD42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6373" y="2315284"/>
              <a:ext cx="5059387" cy="343958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C8C1D6-1077-A48A-39C0-EED7AF9C5E61}"/>
                </a:ext>
              </a:extLst>
            </p:cNvPr>
            <p:cNvSpPr txBox="1"/>
            <p:nvPr/>
          </p:nvSpPr>
          <p:spPr>
            <a:xfrm>
              <a:off x="4572000" y="5754867"/>
              <a:ext cx="4333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D. Adhikari </a:t>
              </a:r>
              <a:r>
                <a:rPr lang="en-GB" sz="16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al.</a:t>
              </a:r>
              <a:r>
                <a:rPr lang="en-GB" sz="16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Phys. Rev. Lett. 129, 042501 (2022)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2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8973E12-56B3-41AB-41E6-AB3D526716D3}"/>
              </a:ext>
            </a:extLst>
          </p:cNvPr>
          <p:cNvSpPr/>
          <p:nvPr/>
        </p:nvSpPr>
        <p:spPr>
          <a:xfrm>
            <a:off x="152294" y="2279201"/>
            <a:ext cx="8788610" cy="16320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BEE0-E968-4715-4FED-F145EE26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6998"/>
            <a:ext cx="8229600" cy="724429"/>
          </a:xfrm>
        </p:spPr>
        <p:txBody>
          <a:bodyPr/>
          <a:lstStyle/>
          <a:p>
            <a:r>
              <a:rPr lang="en-GB" dirty="0"/>
              <a:t>Possible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B96A-5A14-55E3-597C-518670C1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8705"/>
            <a:ext cx="8229600" cy="4940367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dirty="0">
                <a:solidFill>
                  <a:srgbClr val="00B050"/>
                </a:solidFill>
              </a:rPr>
              <a:t>Changing the form of the functional (more parameters, more terms, different form...)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>
                <a:solidFill>
                  <a:srgbClr val="0432FF"/>
                </a:solidFill>
              </a:rPr>
              <a:t>Advanced statistical methods (Bayesian inference, ML...)</a:t>
            </a:r>
          </a:p>
          <a:p>
            <a:pPr marL="0" indent="0" algn="just">
              <a:buNone/>
            </a:pPr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/>
              <a:t>Adding specific many-body correlations</a:t>
            </a:r>
          </a:p>
          <a:p>
            <a:pPr algn="just"/>
            <a:endParaRPr lang="en-GB" u="sng" dirty="0"/>
          </a:p>
          <a:p>
            <a:pPr algn="just"/>
            <a:r>
              <a:rPr lang="en-GB" dirty="0">
                <a:solidFill>
                  <a:srgbClr val="FF0000"/>
                </a:solidFill>
              </a:rPr>
              <a:t>Building the EDFs from </a:t>
            </a:r>
            <a:r>
              <a:rPr lang="en-GB" i="1" dirty="0">
                <a:solidFill>
                  <a:srgbClr val="FF0000"/>
                </a:solidFill>
              </a:rPr>
              <a:t>ab initio</a:t>
            </a:r>
            <a:endParaRPr lang="en-GB" u="sng" dirty="0">
              <a:solidFill>
                <a:srgbClr val="FF0000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98A1E-1C85-4F86-C6AA-CEA698DB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1845" y="6126162"/>
            <a:ext cx="4250903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F4B8-3F64-CAF4-EC6D-2C254B53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3</a:t>
            </a:fld>
            <a:endParaRPr lang="en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FF4D3-8BBA-DC0C-FCB0-DDFCBF27EDEC}"/>
              </a:ext>
            </a:extLst>
          </p:cNvPr>
          <p:cNvGrpSpPr/>
          <p:nvPr/>
        </p:nvGrpSpPr>
        <p:grpSpPr>
          <a:xfrm>
            <a:off x="2928395" y="6050821"/>
            <a:ext cx="5758405" cy="638130"/>
            <a:chOff x="2928395" y="5508158"/>
            <a:chExt cx="5758405" cy="6381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173430-D524-791A-1BCB-A9615F714C89}"/>
                </a:ext>
              </a:extLst>
            </p:cNvPr>
            <p:cNvSpPr/>
            <p:nvPr/>
          </p:nvSpPr>
          <p:spPr>
            <a:xfrm>
              <a:off x="2928395" y="5508158"/>
              <a:ext cx="5314267" cy="638130"/>
            </a:xfrm>
            <a:prstGeom prst="rect">
              <a:avLst/>
            </a:prstGeom>
            <a:solidFill>
              <a:srgbClr val="CEFF9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1B2F59-696E-55B1-6C16-8E016F0D3445}"/>
                </a:ext>
              </a:extLst>
            </p:cNvPr>
            <p:cNvSpPr txBox="1"/>
            <p:nvPr/>
          </p:nvSpPr>
          <p:spPr>
            <a:xfrm>
              <a:off x="3009418" y="5590051"/>
              <a:ext cx="567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err="1">
                  <a:solidFill>
                    <a:srgbClr val="FF0000"/>
                  </a:solidFill>
                  <a:latin typeface="Book Antiqua" panose="02040602050305030304" pitchFamily="18" charset="0"/>
                </a:rPr>
                <a:t>Skyrme</a:t>
              </a:r>
              <a:r>
                <a:rPr lang="en-GB" sz="2400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, </a:t>
              </a:r>
              <a:r>
                <a:rPr lang="en-GB" sz="2400" dirty="0" err="1">
                  <a:solidFill>
                    <a:srgbClr val="FF0000"/>
                  </a:solidFill>
                  <a:latin typeface="Book Antiqua" panose="02040602050305030304" pitchFamily="18" charset="0"/>
                </a:rPr>
                <a:t>Gogny</a:t>
              </a:r>
              <a:r>
                <a:rPr lang="en-GB" sz="2400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, covariant EDFs exist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080-19D9-4EEF-CBA3-16897864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Bayesian inference of a </a:t>
            </a:r>
            <a:r>
              <a:rPr lang="en-GB" dirty="0" err="1"/>
              <a:t>Skyrme</a:t>
            </a:r>
            <a:r>
              <a:rPr lang="en-GB" dirty="0"/>
              <a:t> EDF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A9EC-C12E-8F24-90FC-130E74CE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1689" y="6126162"/>
            <a:ext cx="4467711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9DEBB-963A-7192-6D84-2C26819C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4</a:t>
            </a:fld>
            <a:endParaRPr lang="en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6302E3-A509-C599-5BC3-3999377D9A90}"/>
              </a:ext>
            </a:extLst>
          </p:cNvPr>
          <p:cNvGrpSpPr/>
          <p:nvPr/>
        </p:nvGrpSpPr>
        <p:grpSpPr>
          <a:xfrm>
            <a:off x="127000" y="1159403"/>
            <a:ext cx="8559800" cy="1749767"/>
            <a:chOff x="127000" y="1354475"/>
            <a:chExt cx="8559800" cy="1749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4CA00-A0A3-3987-DDCB-E829ED17D032}"/>
                </a:ext>
              </a:extLst>
            </p:cNvPr>
            <p:cNvSpPr txBox="1"/>
            <p:nvPr/>
          </p:nvSpPr>
          <p:spPr>
            <a:xfrm>
              <a:off x="923337" y="1354475"/>
              <a:ext cx="3219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Outcome: </a:t>
              </a:r>
              <a:r>
                <a:rPr lang="en-GB" dirty="0">
                  <a:solidFill>
                    <a:srgbClr val="FF0000"/>
                  </a:solidFill>
                </a:rPr>
                <a:t>posterior</a:t>
              </a:r>
              <a:r>
                <a:rPr lang="en-GB" dirty="0"/>
                <a:t> distribution of the parameters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A579251F-8400-3D2C-F8DF-C70C05D2B028}"/>
                </a:ext>
              </a:extLst>
            </p:cNvPr>
            <p:cNvSpPr/>
            <p:nvPr/>
          </p:nvSpPr>
          <p:spPr>
            <a:xfrm rot="19817580">
              <a:off x="2604305" y="2027201"/>
              <a:ext cx="185195" cy="336928"/>
            </a:xfrm>
            <a:prstGeom prst="downArrow">
              <a:avLst/>
            </a:prstGeom>
            <a:solidFill>
              <a:srgbClr val="0432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4AEE4E-7762-E675-9D63-AE803006442A}"/>
                </a:ext>
              </a:extLst>
            </p:cNvPr>
            <p:cNvGrpSpPr/>
            <p:nvPr/>
          </p:nvGrpSpPr>
          <p:grpSpPr>
            <a:xfrm>
              <a:off x="6701177" y="1408208"/>
              <a:ext cx="1985623" cy="991105"/>
              <a:chOff x="5149204" y="1135701"/>
              <a:chExt cx="1985623" cy="99110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DB4624-62B7-EFBA-B614-186C93198559}"/>
                  </a:ext>
                </a:extLst>
              </p:cNvPr>
              <p:cNvSpPr txBox="1"/>
              <p:nvPr/>
            </p:nvSpPr>
            <p:spPr>
              <a:xfrm>
                <a:off x="5149204" y="1135701"/>
                <a:ext cx="19856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Prior</a:t>
                </a:r>
                <a:r>
                  <a:rPr lang="en-GB" dirty="0"/>
                  <a:t> distribution of the parameters</a:t>
                </a:r>
              </a:p>
            </p:txBody>
          </p:sp>
          <p:sp>
            <p:nvSpPr>
              <p:cNvPr id="10" name="Down Arrow 9">
                <a:extLst>
                  <a:ext uri="{FF2B5EF4-FFF2-40B4-BE49-F238E27FC236}">
                    <a16:creationId xmlns:a16="http://schemas.microsoft.com/office/drawing/2014/main" id="{E7E0E3C8-2566-C02E-1DB5-2DCF3ABCD0AC}"/>
                  </a:ext>
                </a:extLst>
              </p:cNvPr>
              <p:cNvSpPr/>
              <p:nvPr/>
            </p:nvSpPr>
            <p:spPr>
              <a:xfrm>
                <a:off x="5626291" y="1789878"/>
                <a:ext cx="185195" cy="336928"/>
              </a:xfrm>
              <a:prstGeom prst="downArrow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D3657C-D7EC-46D6-8DDD-963BF1F05CEC}"/>
                </a:ext>
              </a:extLst>
            </p:cNvPr>
            <p:cNvGrpSpPr/>
            <p:nvPr/>
          </p:nvGrpSpPr>
          <p:grpSpPr>
            <a:xfrm>
              <a:off x="5147275" y="1744330"/>
              <a:ext cx="1336878" cy="701380"/>
              <a:chOff x="3509256" y="1359948"/>
              <a:chExt cx="1336878" cy="70138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318444-8629-7C09-416D-A62385C9EDA9}"/>
                  </a:ext>
                </a:extLst>
              </p:cNvPr>
              <p:cNvSpPr txBox="1"/>
              <p:nvPr/>
            </p:nvSpPr>
            <p:spPr>
              <a:xfrm>
                <a:off x="3509256" y="1359948"/>
                <a:ext cx="13368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Likelihood</a:t>
                </a:r>
              </a:p>
            </p:txBody>
          </p:sp>
          <p:sp>
            <p:nvSpPr>
              <p:cNvPr id="12" name="Down Arrow 11">
                <a:extLst>
                  <a:ext uri="{FF2B5EF4-FFF2-40B4-BE49-F238E27FC236}">
                    <a16:creationId xmlns:a16="http://schemas.microsoft.com/office/drawing/2014/main" id="{33C2C53C-7C7A-9435-9649-4720951D698F}"/>
                  </a:ext>
                </a:extLst>
              </p:cNvPr>
              <p:cNvSpPr/>
              <p:nvPr/>
            </p:nvSpPr>
            <p:spPr>
              <a:xfrm>
                <a:off x="4076747" y="1724400"/>
                <a:ext cx="185195" cy="336928"/>
              </a:xfrm>
              <a:prstGeom prst="downArrow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A00685-5EE4-2283-8168-29926A5F1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2412594"/>
              <a:ext cx="7772400" cy="6916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3E0A796-A370-2501-AB8C-4D24B73B98F4}"/>
              </a:ext>
            </a:extLst>
          </p:cNvPr>
          <p:cNvGrpSpPr/>
          <p:nvPr/>
        </p:nvGrpSpPr>
        <p:grpSpPr>
          <a:xfrm>
            <a:off x="457200" y="3150131"/>
            <a:ext cx="8229600" cy="2862322"/>
            <a:chOff x="457200" y="3255629"/>
            <a:chExt cx="8229600" cy="286232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590D45-779A-F44D-B219-9D3C692F7A8A}"/>
                </a:ext>
              </a:extLst>
            </p:cNvPr>
            <p:cNvGrpSpPr/>
            <p:nvPr/>
          </p:nvGrpSpPr>
          <p:grpSpPr>
            <a:xfrm>
              <a:off x="457200" y="3255629"/>
              <a:ext cx="8229600" cy="2862322"/>
              <a:chOff x="457200" y="3276800"/>
              <a:chExt cx="8229600" cy="286232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CA6D2A-5D03-B12C-5944-4C9B536E650A}"/>
                  </a:ext>
                </a:extLst>
              </p:cNvPr>
              <p:cNvSpPr txBox="1"/>
              <p:nvPr/>
            </p:nvSpPr>
            <p:spPr>
              <a:xfrm>
                <a:off x="457200" y="3276800"/>
                <a:ext cx="82296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FF0000"/>
                    </a:solidFill>
                  </a:rPr>
                  <a:t>Parameters</a:t>
                </a:r>
                <a:r>
                  <a:rPr lang="en-GB" dirty="0"/>
                  <a:t>: all those associated with a standard functional.</a:t>
                </a:r>
              </a:p>
              <a:p>
                <a:pPr algn="just"/>
                <a:endParaRPr lang="en-GB" dirty="0"/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>
                    <a:solidFill>
                      <a:srgbClr val="FF0000"/>
                    </a:solidFill>
                  </a:rPr>
                  <a:t>Prior distributions (“priors”)</a:t>
                </a:r>
                <a:r>
                  <a:rPr lang="en-GB" dirty="0"/>
                  <a:t>: rather ”agnostic” choice of flat priors.</a:t>
                </a:r>
              </a:p>
              <a:p>
                <a:pPr algn="just"/>
                <a:endParaRPr lang="en-GB" dirty="0"/>
              </a:p>
              <a:p>
                <a:pPr algn="just"/>
                <a:endParaRPr lang="en-GB" dirty="0"/>
              </a:p>
              <a:p>
                <a:pPr algn="just"/>
                <a:r>
                  <a:rPr lang="en-GB" dirty="0">
                    <a:solidFill>
                      <a:srgbClr val="FF0000"/>
                    </a:solidFill>
                  </a:rPr>
                  <a:t>Likelihood</a:t>
                </a:r>
                <a:r>
                  <a:rPr lang="en-GB" dirty="0"/>
                  <a:t>: assumed as a product of Gaussian:</a:t>
                </a:r>
              </a:p>
              <a:p>
                <a:pPr algn="just"/>
                <a:endParaRPr lang="en-GB" dirty="0"/>
              </a:p>
              <a:p>
                <a:pPr algn="just"/>
                <a:r>
                  <a:rPr lang="en-GB" i="1" dirty="0"/>
                  <a:t>f</a:t>
                </a:r>
                <a:r>
                  <a:rPr lang="en-GB" dirty="0"/>
                  <a:t> is the model result, and the error includes theoretical error: </a:t>
                </a:r>
              </a:p>
              <a:p>
                <a:pPr algn="just"/>
                <a:endParaRPr lang="en-GB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80635D0-320B-D534-76A8-6FC90BCE8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63157" y="4772089"/>
                <a:ext cx="2432548" cy="618060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6E9727-9A26-41F1-A236-E8F036AA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2771" y="5446272"/>
              <a:ext cx="1685442" cy="39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9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4581-1FB9-4E6C-D164-F929E621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Skyrme</a:t>
            </a:r>
            <a:r>
              <a:rPr lang="en-GB" dirty="0"/>
              <a:t> EDFs (even-even nuclei)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86E4-ECBE-441A-53C9-30AE61C8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6241" y="6126162"/>
            <a:ext cx="4335876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289D5-AB57-0A29-4030-70B515C3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5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F2812-2473-12D8-419A-0363B743C934}"/>
              </a:ext>
            </a:extLst>
          </p:cNvPr>
          <p:cNvSpPr txBox="1"/>
          <p:nvPr/>
        </p:nvSpPr>
        <p:spPr>
          <a:xfrm>
            <a:off x="457200" y="1215189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</a:rPr>
              <a:t>They are </a:t>
            </a:r>
            <a:r>
              <a:rPr lang="en-GB" sz="2000" b="1" dirty="0">
                <a:solidFill>
                  <a:srgbClr val="FF0000"/>
                </a:solidFill>
              </a:rPr>
              <a:t>local</a:t>
            </a:r>
            <a:r>
              <a:rPr lang="en-GB" sz="2000" dirty="0">
                <a:solidFill>
                  <a:srgbClr val="FF0000"/>
                </a:solidFill>
              </a:rPr>
              <a:t> functionals depending on various densities.</a:t>
            </a:r>
            <a:r>
              <a:rPr lang="en-GB" sz="2000" dirty="0">
                <a:solidFill>
                  <a:srgbClr val="0432FF"/>
                </a:solidFill>
              </a:rPr>
              <a:t> </a:t>
            </a:r>
          </a:p>
          <a:p>
            <a:pPr algn="just"/>
            <a:endParaRPr lang="en-GB" sz="2000" dirty="0">
              <a:solidFill>
                <a:srgbClr val="0432FF"/>
              </a:solidFill>
            </a:endParaRPr>
          </a:p>
          <a:p>
            <a:pPr algn="just"/>
            <a:r>
              <a:rPr lang="en-GB" sz="2000" b="1" u="sng" dirty="0">
                <a:solidFill>
                  <a:srgbClr val="0432FF"/>
                </a:solidFill>
              </a:rPr>
              <a:t>In a first work, we use the </a:t>
            </a:r>
            <a:r>
              <a:rPr lang="en-GB" sz="2000" b="1" u="sng" dirty="0" err="1">
                <a:solidFill>
                  <a:srgbClr val="0432FF"/>
                </a:solidFill>
              </a:rPr>
              <a:t>EoS</a:t>
            </a:r>
            <a:r>
              <a:rPr lang="en-GB" sz="2000" b="1" u="sng" dirty="0">
                <a:solidFill>
                  <a:srgbClr val="0432FF"/>
                </a:solidFill>
              </a:rPr>
              <a:t> and HF-RPA for standard GRs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0A148-30EE-9D88-8FDC-51F0BFC37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26" y="2461040"/>
            <a:ext cx="6606674" cy="687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0026A-0A24-2496-95E1-F0ABB5DA8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39" y="5102532"/>
            <a:ext cx="2456788" cy="32698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A146F40-00C7-A393-FA57-68A1F5B8F4DA}"/>
              </a:ext>
            </a:extLst>
          </p:cNvPr>
          <p:cNvGrpSpPr/>
          <p:nvPr/>
        </p:nvGrpSpPr>
        <p:grpSpPr>
          <a:xfrm>
            <a:off x="72192" y="3495753"/>
            <a:ext cx="9008527" cy="982136"/>
            <a:chOff x="72192" y="3495753"/>
            <a:chExt cx="9008527" cy="9821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C7E6B-60D2-20E7-0EA1-B7AD62534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427" y="3695114"/>
              <a:ext cx="8759145" cy="5797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EFB51C-25FE-DF2A-9BEB-8144A758A0DD}"/>
                </a:ext>
              </a:extLst>
            </p:cNvPr>
            <p:cNvSpPr/>
            <p:nvPr/>
          </p:nvSpPr>
          <p:spPr>
            <a:xfrm>
              <a:off x="72192" y="3495753"/>
              <a:ext cx="9008527" cy="9821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89D1BA-78F2-B398-73BA-BD57D531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56" y="4677250"/>
            <a:ext cx="3227673" cy="12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4D24E-5D29-EF3E-3735-CC7093E1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1506" y="6126162"/>
            <a:ext cx="4437894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F9A3-49EF-90CF-834F-647498A2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6</a:t>
            </a:fld>
            <a:endParaRPr lang="en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C5712-E378-BAB1-4D4A-C90089FB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723" y="601881"/>
            <a:ext cx="4586998" cy="46657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B2C70-626A-48DB-5727-BBF12BD0D348}"/>
              </a:ext>
            </a:extLst>
          </p:cNvPr>
          <p:cNvGrpSpPr/>
          <p:nvPr/>
        </p:nvGrpSpPr>
        <p:grpSpPr>
          <a:xfrm>
            <a:off x="24829" y="601881"/>
            <a:ext cx="4735944" cy="5265426"/>
            <a:chOff x="24829" y="601881"/>
            <a:chExt cx="4735944" cy="52654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7D173B-8D01-2080-BFFA-F8CEADDC8D12}"/>
                </a:ext>
              </a:extLst>
            </p:cNvPr>
            <p:cNvGrpSpPr/>
            <p:nvPr/>
          </p:nvGrpSpPr>
          <p:grpSpPr>
            <a:xfrm>
              <a:off x="24829" y="601881"/>
              <a:ext cx="4735944" cy="5265426"/>
              <a:chOff x="24829" y="601881"/>
              <a:chExt cx="4735944" cy="526542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B2683A9-9795-E4E1-243F-DA6290F2C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29" y="601881"/>
                <a:ext cx="4735944" cy="4554638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696906-1796-1A1E-AD83-BA611ECA2C5A}"/>
                  </a:ext>
                </a:extLst>
              </p:cNvPr>
              <p:cNvSpPr txBox="1"/>
              <p:nvPr/>
            </p:nvSpPr>
            <p:spPr>
              <a:xfrm>
                <a:off x="24830" y="5497975"/>
                <a:ext cx="4437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baseline="30000" dirty="0">
                    <a:solidFill>
                      <a:srgbClr val="0432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1</a:t>
                </a:r>
                <a:r>
                  <a:rPr lang="en-GB" i="1" dirty="0">
                    <a:solidFill>
                      <a:srgbClr val="0432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L.W. Chen et al., PRC 80, 014322 (2009)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6B5B50-E828-F0E5-F8CF-CE67A9FF2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4789" y="923451"/>
              <a:ext cx="573671" cy="336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657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D460-13B6-2A3A-BBD5-CD44D5B63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Observables used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392E3-E716-98BA-6CC7-49663FBC6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4532" y="6126162"/>
            <a:ext cx="4484868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A2340-6D28-BECA-125C-C21B306A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7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16428-EE11-1BA9-923B-CFF7372E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2" y="1229255"/>
            <a:ext cx="8382964" cy="4095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8CFA59-E87F-4EBF-33AE-DE7C9B2F90C0}"/>
              </a:ext>
            </a:extLst>
          </p:cNvPr>
          <p:cNvSpPr txBox="1"/>
          <p:nvPr/>
        </p:nvSpPr>
        <p:spPr>
          <a:xfrm>
            <a:off x="3414532" y="5717894"/>
            <a:ext cx="388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the data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10431-0173-A311-ADFD-12F20A567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56" y="5764192"/>
            <a:ext cx="501115" cy="2767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8CDEA-0832-9E6A-B038-5934D0A9D168}"/>
              </a:ext>
            </a:extLst>
          </p:cNvPr>
          <p:cNvSpPr/>
          <p:nvPr/>
        </p:nvSpPr>
        <p:spPr>
          <a:xfrm>
            <a:off x="3356657" y="5694744"/>
            <a:ext cx="2916820" cy="408268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039BEA-C90F-9154-E31A-7685CA131DE5}"/>
              </a:ext>
            </a:extLst>
          </p:cNvPr>
          <p:cNvSpPr/>
          <p:nvPr/>
        </p:nvSpPr>
        <p:spPr>
          <a:xfrm>
            <a:off x="5035081" y="3622878"/>
            <a:ext cx="3186046" cy="96069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5FBC41-A926-BA7A-DDBC-43FA0B4CB04E}"/>
              </a:ext>
            </a:extLst>
          </p:cNvPr>
          <p:cNvSpPr/>
          <p:nvPr/>
        </p:nvSpPr>
        <p:spPr>
          <a:xfrm>
            <a:off x="4467828" y="2591381"/>
            <a:ext cx="4065608" cy="1147242"/>
          </a:xfrm>
          <a:prstGeom prst="ellipse">
            <a:avLst/>
          </a:prstGeom>
          <a:noFill/>
          <a:ln>
            <a:solidFill>
              <a:srgbClr val="3CAC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418BA-8B83-D140-3714-D092FE3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4043" y="6126162"/>
            <a:ext cx="4565357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0C2E2-1FDA-9DFC-A46D-FBCC43F0C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8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96A0F-DADA-9CF9-913F-AF5DE38E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55" y="1023327"/>
            <a:ext cx="9185855" cy="45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5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939F-92CE-A083-718A-4BD776A5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7" y="274638"/>
            <a:ext cx="884648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Results: marginalized posterior distributions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F251D-9542-7A91-0392-66D5DE63F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3962" y="6126162"/>
            <a:ext cx="4435438" cy="684212"/>
          </a:xfrm>
        </p:spPr>
        <p:txBody>
          <a:bodyPr/>
          <a:lstStyle/>
          <a:p>
            <a:r>
              <a:rPr lang="en-GB" dirty="0"/>
              <a:t>Spring Seminar on NP, Ischia, May 19th-23rd,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B089C-1D82-80AB-FFF1-91CCC2F9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en-IT" smtClean="0"/>
              <a:t>9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63214-16F8-2929-8241-F522A610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7" y="1140356"/>
            <a:ext cx="8846480" cy="48969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F9AFEA-ABA1-2F02-F4A5-2324E3707092}"/>
              </a:ext>
            </a:extLst>
          </p:cNvPr>
          <p:cNvSpPr/>
          <p:nvPr/>
        </p:nvSpPr>
        <p:spPr>
          <a:xfrm>
            <a:off x="5509549" y="1140356"/>
            <a:ext cx="3498978" cy="2389922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1C72E-03F8-C1BB-D515-61823F435806}"/>
              </a:ext>
            </a:extLst>
          </p:cNvPr>
          <p:cNvGrpSpPr/>
          <p:nvPr/>
        </p:nvGrpSpPr>
        <p:grpSpPr>
          <a:xfrm>
            <a:off x="3565193" y="6275069"/>
            <a:ext cx="4669536" cy="446406"/>
            <a:chOff x="2389632" y="5893407"/>
            <a:chExt cx="4669536" cy="4464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66D97D-87BC-173F-9DDD-5F1218921703}"/>
                </a:ext>
              </a:extLst>
            </p:cNvPr>
            <p:cNvSpPr/>
            <p:nvPr/>
          </p:nvSpPr>
          <p:spPr>
            <a:xfrm>
              <a:off x="2389632" y="5893407"/>
              <a:ext cx="4516964" cy="446406"/>
            </a:xfrm>
            <a:prstGeom prst="rect">
              <a:avLst/>
            </a:prstGeom>
            <a:solidFill>
              <a:srgbClr val="B3EEE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E87994-EC24-76C3-EAD8-64D6B92CA068}"/>
                </a:ext>
              </a:extLst>
            </p:cNvPr>
            <p:cNvSpPr txBox="1"/>
            <p:nvPr/>
          </p:nvSpPr>
          <p:spPr>
            <a:xfrm>
              <a:off x="2389632" y="5938100"/>
              <a:ext cx="4669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P. Klausner </a:t>
              </a:r>
              <a:r>
                <a:rPr lang="en-GB" i="1" dirty="0">
                  <a:solidFill>
                    <a:srgbClr val="FF0000"/>
                  </a:solidFill>
                </a:rPr>
                <a:t>et al.</a:t>
              </a:r>
              <a:r>
                <a:rPr lang="en-GB" dirty="0">
                  <a:solidFill>
                    <a:srgbClr val="FF0000"/>
                  </a:solidFill>
                </a:rPr>
                <a:t>, PRC 111, 014311 (2025)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2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185436</TotalTime>
  <Words>1020</Words>
  <Application>Microsoft Macintosh PowerPoint</Application>
  <PresentationFormat>Presentazione su schermo (4:3)</PresentationFormat>
  <Paragraphs>150</Paragraphs>
  <Slides>22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Arial Narrow</vt:lpstr>
      <vt:lpstr>Book Antiqua</vt:lpstr>
      <vt:lpstr>Calibri</vt:lpstr>
      <vt:lpstr>Times New Roman</vt:lpstr>
      <vt:lpstr>Office Theme</vt:lpstr>
      <vt:lpstr>Equation</vt:lpstr>
      <vt:lpstr> Energy Density Functionals for nuclei and astrophysical applications </vt:lpstr>
      <vt:lpstr>(Nuclear) Density Functional Theory</vt:lpstr>
      <vt:lpstr>Possible improvements</vt:lpstr>
      <vt:lpstr>Bayesian inference of a Skyrme EDF</vt:lpstr>
      <vt:lpstr>Skyrme EDFs (even-even nuclei)</vt:lpstr>
      <vt:lpstr>Presentazione standard di PowerPoint</vt:lpstr>
      <vt:lpstr>Observables used </vt:lpstr>
      <vt:lpstr>Presentazione standard di PowerPoint</vt:lpstr>
      <vt:lpstr>Results: marginalized posterior distributions</vt:lpstr>
      <vt:lpstr>Inferred values of the parameters / predictions</vt:lpstr>
      <vt:lpstr>Binding energies of nuclei with different N, Z</vt:lpstr>
      <vt:lpstr>Presentazione standard di PowerPoint</vt:lpstr>
      <vt:lpstr>The Gamow-Teller Resonance (GTR)</vt:lpstr>
      <vt:lpstr>Bayesian inference focused on GTR and G0’</vt:lpstr>
      <vt:lpstr>Inference for the Landau parameter G0’</vt:lpstr>
      <vt:lpstr>Astrophysical applications</vt:lpstr>
      <vt:lpstr>Conclusion (I)</vt:lpstr>
      <vt:lpstr>Conclusion (II)</vt:lpstr>
      <vt:lpstr>Collaborators</vt:lpstr>
      <vt:lpstr>Presentazione standard di PowerPoint</vt:lpstr>
      <vt:lpstr>Presentazione standard di PowerPoint</vt:lpstr>
      <vt:lpstr>Parity-violating asymmetry (and weak FF)</vt:lpstr>
    </vt:vector>
  </TitlesOfParts>
  <Company>Università degli Studi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Giovanni De Gregorio</cp:lastModifiedBy>
  <cp:revision>1135</cp:revision>
  <cp:lastPrinted>2025-02-19T06:26:29Z</cp:lastPrinted>
  <dcterms:created xsi:type="dcterms:W3CDTF">2016-03-05T12:33:35Z</dcterms:created>
  <dcterms:modified xsi:type="dcterms:W3CDTF">2025-06-19T10:02:53Z</dcterms:modified>
</cp:coreProperties>
</file>