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48"/>
  </p:notesMasterIdLst>
  <p:handoutMasterIdLst>
    <p:handoutMasterId r:id="rId49"/>
  </p:handoutMasterIdLst>
  <p:sldIdLst>
    <p:sldId id="2917" r:id="rId2"/>
    <p:sldId id="2847" r:id="rId3"/>
    <p:sldId id="2902" r:id="rId4"/>
    <p:sldId id="2903" r:id="rId5"/>
    <p:sldId id="2906" r:id="rId6"/>
    <p:sldId id="2910" r:id="rId7"/>
    <p:sldId id="2820" r:id="rId8"/>
    <p:sldId id="2875" r:id="rId9"/>
    <p:sldId id="2828" r:id="rId10"/>
    <p:sldId id="2678" r:id="rId11"/>
    <p:sldId id="2773" r:id="rId12"/>
    <p:sldId id="2442" r:id="rId13"/>
    <p:sldId id="2915" r:id="rId14"/>
    <p:sldId id="2774" r:id="rId15"/>
    <p:sldId id="2795" r:id="rId16"/>
    <p:sldId id="2808" r:id="rId17"/>
    <p:sldId id="2804" r:id="rId18"/>
    <p:sldId id="2798" r:id="rId19"/>
    <p:sldId id="2909" r:id="rId20"/>
    <p:sldId id="2876" r:id="rId21"/>
    <p:sldId id="2891" r:id="rId22"/>
    <p:sldId id="2878" r:id="rId23"/>
    <p:sldId id="2881" r:id="rId24"/>
    <p:sldId id="2870" r:id="rId25"/>
    <p:sldId id="2916" r:id="rId26"/>
    <p:sldId id="2883" r:id="rId27"/>
    <p:sldId id="2887" r:id="rId28"/>
    <p:sldId id="2893" r:id="rId29"/>
    <p:sldId id="2901" r:id="rId30"/>
    <p:sldId id="2871" r:id="rId31"/>
    <p:sldId id="2899" r:id="rId32"/>
    <p:sldId id="2912" r:id="rId33"/>
    <p:sldId id="2908" r:id="rId34"/>
    <p:sldId id="2818" r:id="rId35"/>
    <p:sldId id="2810" r:id="rId36"/>
    <p:sldId id="2031" r:id="rId37"/>
    <p:sldId id="2904" r:id="rId38"/>
    <p:sldId id="2905" r:id="rId39"/>
    <p:sldId id="2766" r:id="rId40"/>
    <p:sldId id="2636" r:id="rId41"/>
    <p:sldId id="2889" r:id="rId42"/>
    <p:sldId id="2885" r:id="rId43"/>
    <p:sldId id="257" r:id="rId44"/>
    <p:sldId id="2831" r:id="rId45"/>
    <p:sldId id="2799" r:id="rId46"/>
    <p:sldId id="2822" r:id="rId47"/>
  </p:sldIdLst>
  <p:sldSz cx="12192000" cy="6858000"/>
  <p:notesSz cx="6735763" cy="9869488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rgbClr val="0000FF"/>
        </a:solidFill>
        <a:latin typeface="Comic Sans M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rgbClr val="0000FF"/>
        </a:solidFill>
        <a:latin typeface="Comic Sans M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rgbClr val="0000FF"/>
        </a:solidFill>
        <a:latin typeface="Comic Sans M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rgbClr val="0000FF"/>
        </a:solidFill>
        <a:latin typeface="Comic Sans M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rgbClr val="0000FF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sz="2400" kern="1200">
        <a:solidFill>
          <a:srgbClr val="0000FF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sz="2400" kern="1200">
        <a:solidFill>
          <a:srgbClr val="0000FF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sz="2400" kern="1200">
        <a:solidFill>
          <a:srgbClr val="0000FF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sz="2400" kern="1200">
        <a:solidFill>
          <a:srgbClr val="0000FF"/>
        </a:solidFill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2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EF7E9"/>
    <a:srgbClr val="B4FFFF"/>
    <a:srgbClr val="FFEDC3"/>
    <a:srgbClr val="FAFDCB"/>
    <a:srgbClr val="FF00C6"/>
    <a:srgbClr val="A5FEB4"/>
    <a:srgbClr val="FFFFFF"/>
    <a:srgbClr val="7F7F7F"/>
    <a:srgbClr val="B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774" autoAdjust="0"/>
    <p:restoredTop sz="99538" autoAdjust="0"/>
  </p:normalViewPr>
  <p:slideViewPr>
    <p:cSldViewPr snapToGrid="0">
      <p:cViewPr varScale="1">
        <p:scale>
          <a:sx n="123" d="100"/>
          <a:sy n="123" d="100"/>
        </p:scale>
        <p:origin x="1096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30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36984"/>
    </p:cViewPr>
  </p:sorterViewPr>
  <p:notesViewPr>
    <p:cSldViewPr snapToGrid="0">
      <p:cViewPr varScale="1">
        <p:scale>
          <a:sx n="79" d="100"/>
          <a:sy n="79" d="100"/>
        </p:scale>
        <p:origin x="-2388" y="-102"/>
      </p:cViewPr>
      <p:guideLst>
        <p:guide orient="horz" pos="3108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7938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5775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7938" y="9375775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fld id="{82128079-D739-DD4B-862F-E5E17DBEF76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467770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7938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447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2550" y="741363"/>
            <a:ext cx="6573838" cy="369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525" y="4687888"/>
            <a:ext cx="4938713" cy="444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5775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7938" y="9375775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fld id="{89969026-F8B2-674D-ADD4-02EAA67B407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771470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5B1C07-5A50-4DFE-B55F-6D1ECDB9B8C4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1000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6BEF1-2A1B-B841-8A39-EB45925F75B0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3;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EB5D9-82A9-4F40-A84B-64973FA51750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6E7E-6531-E24A-AE59-05484FFB5944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A19B3-D5EC-3A47-A64C-609CBDDABA03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232D-927A-1342-814C-86CA3D3BB5FF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6CE2C-5CA3-0943-ADDB-470CA58C3C8F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43D0-4F0A-3140-A7FB-C6017FAD1EA1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1FEC4-FA1D-014D-A0D0-C51F8B63C187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1D90-E547-6646-9F79-61F53E2BAA32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3;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EB5D9-82A9-4F40-A84B-64973FA51750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42AD5-B5E6-E743-A64D-633595038696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EB5D9-82A9-4F40-A84B-64973FA51750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4447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>
    <p:cover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tiff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2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7" Type="http://schemas.openxmlformats.org/officeDocument/2006/relationships/image" Target="../media/image82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81.wmf"/><Relationship Id="rId4" Type="http://schemas.openxmlformats.org/officeDocument/2006/relationships/oleObject" Target="../embeddings/oleObject3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92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0.png"/><Relationship Id="rId5" Type="http://schemas.openxmlformats.org/officeDocument/2006/relationships/image" Target="../media/image86.png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4" Type="http://schemas.openxmlformats.org/officeDocument/2006/relationships/image" Target="../media/image85.png"/><Relationship Id="rId9" Type="http://schemas.openxmlformats.org/officeDocument/2006/relationships/image" Target="../media/image17.png"/><Relationship Id="rId14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18" Type="http://schemas.openxmlformats.org/officeDocument/2006/relationships/image" Target="../media/image11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17" Type="http://schemas.openxmlformats.org/officeDocument/2006/relationships/image" Target="../media/image109.png"/><Relationship Id="rId2" Type="http://schemas.openxmlformats.org/officeDocument/2006/relationships/image" Target="../media/image91.png"/><Relationship Id="rId16" Type="http://schemas.openxmlformats.org/officeDocument/2006/relationships/image" Target="../media/image108.pn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10" Type="http://schemas.openxmlformats.org/officeDocument/2006/relationships/image" Target="../media/image102.png"/><Relationship Id="rId19" Type="http://schemas.openxmlformats.org/officeDocument/2006/relationships/image" Target="../media/image111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116.png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216F1-F416-BA32-8F9C-A74366382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>
            <a:extLst>
              <a:ext uri="{FF2B5EF4-FFF2-40B4-BE49-F238E27FC236}">
                <a16:creationId xmlns:a16="http://schemas.microsoft.com/office/drawing/2014/main" id="{5A793AE2-9052-205F-CDFD-C62B450FF58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76847" y="1867393"/>
            <a:ext cx="10038304" cy="1098651"/>
          </a:xfrm>
          <a:noFill/>
        </p:spPr>
        <p:txBody>
          <a:bodyPr>
            <a:noAutofit/>
          </a:bodyPr>
          <a:lstStyle/>
          <a:p>
            <a:pPr>
              <a:lnSpc>
                <a:spcPts val="3860"/>
              </a:lnSpc>
            </a:pPr>
            <a:r>
              <a:rPr lang="en" altLang="ja-JP" sz="2400" dirty="0">
                <a:effectLst/>
                <a:latin typeface="Palatino" pitchFamily="2" charset="0"/>
                <a:ea typeface="Palatino" pitchFamily="2" charset="0"/>
              </a:rPr>
              <a:t>A comprehensive view of nuclear shapes, rotations and vibrations </a:t>
            </a:r>
            <a:br>
              <a:rPr lang="en" altLang="ja-JP" sz="2400" dirty="0">
                <a:effectLst/>
                <a:latin typeface="Palatino" pitchFamily="2" charset="0"/>
                <a:ea typeface="Palatino" pitchFamily="2" charset="0"/>
              </a:rPr>
            </a:br>
            <a:r>
              <a:rPr lang="en" altLang="ja-JP" sz="2400" dirty="0">
                <a:effectLst/>
                <a:latin typeface="Palatino" pitchFamily="2" charset="0"/>
                <a:ea typeface="Palatino" pitchFamily="2" charset="0"/>
              </a:rPr>
              <a:t>from fully quantum mechanical perspectives</a:t>
            </a:r>
            <a:endParaRPr lang="en" altLang="ja-JP" sz="3200" dirty="0">
              <a:effectLst/>
              <a:latin typeface="Palatino" pitchFamily="2" charset="0"/>
              <a:ea typeface="Palatino" pitchFamily="2" charset="0"/>
            </a:endParaRPr>
          </a:p>
        </p:txBody>
      </p:sp>
      <p:graphicFrame>
        <p:nvGraphicFramePr>
          <p:cNvPr id="16" name="Object 6">
            <a:extLst>
              <a:ext uri="{FF2B5EF4-FFF2-40B4-BE49-F238E27FC236}">
                <a16:creationId xmlns:a16="http://schemas.microsoft.com/office/drawing/2014/main" id="{A0DCFE57-2FD5-D904-2C27-EB3376599C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206612"/>
          <a:ext cx="2826281" cy="923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写真" r:id="rId2" imgW="5152381" imgH="1838095" progId="MSPhotoEd.3">
                  <p:embed/>
                </p:oleObj>
              </mc:Choice>
              <mc:Fallback>
                <p:oleObj name="Photo Editor 写真" r:id="rId2" imgW="5152381" imgH="1838095" progId="MSPhotoEd.3">
                  <p:embed/>
                  <p:pic>
                    <p:nvPicPr>
                      <p:cNvPr id="16" name="Object 6">
                        <a:extLst>
                          <a:ext uri="{FF2B5EF4-FFF2-40B4-BE49-F238E27FC236}">
                            <a16:creationId xmlns:a16="http://schemas.microsoft.com/office/drawing/2014/main" id="{A0DCFE57-2FD5-D904-2C27-EB3376599C5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6612"/>
                        <a:ext cx="2826281" cy="9233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図 16">
            <a:extLst>
              <a:ext uri="{FF2B5EF4-FFF2-40B4-BE49-F238E27FC236}">
                <a16:creationId xmlns:a16="http://schemas.microsoft.com/office/drawing/2014/main" id="{A2387E86-8F6E-DC9D-2411-08CE45F781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580" y="304443"/>
            <a:ext cx="1950473" cy="520127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1C0C6226-B6A3-DEEE-0B1F-BA19045FB33C}"/>
              </a:ext>
            </a:extLst>
          </p:cNvPr>
          <p:cNvSpPr txBox="1">
            <a:spLocks noChangeArrowheads="1"/>
          </p:cNvSpPr>
          <p:nvPr/>
        </p:nvSpPr>
        <p:spPr>
          <a:xfrm>
            <a:off x="3791422" y="3161681"/>
            <a:ext cx="4609155" cy="44226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ja-JP" sz="2400" dirty="0" err="1">
                <a:latin typeface="Palatino" pitchFamily="2" charset="0"/>
                <a:ea typeface="Palatino" pitchFamily="2" charset="0"/>
              </a:rPr>
              <a:t>Takaharu</a:t>
            </a:r>
            <a:r>
              <a:rPr lang="en-US" altLang="ja-JP" sz="2400" dirty="0">
                <a:latin typeface="Palatino" pitchFamily="2" charset="0"/>
                <a:ea typeface="Palatino" pitchFamily="2" charset="0"/>
              </a:rPr>
              <a:t> Otsuka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C4B756A-98A0-62D6-31FC-A61C2D7B68C6}"/>
              </a:ext>
            </a:extLst>
          </p:cNvPr>
          <p:cNvSpPr txBox="1"/>
          <p:nvPr/>
        </p:nvSpPr>
        <p:spPr>
          <a:xfrm>
            <a:off x="6504710" y="268471"/>
            <a:ext cx="5375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" altLang="ja-JP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" altLang="ja-JP" sz="2000" baseline="300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" altLang="ja-JP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Int. Spring Seminar on Nuclear Physics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873CEB-8D1D-01CD-F3DD-34BD48C8EA60}"/>
              </a:ext>
            </a:extLst>
          </p:cNvPr>
          <p:cNvSpPr txBox="1"/>
          <p:nvPr/>
        </p:nvSpPr>
        <p:spPr>
          <a:xfrm>
            <a:off x="10536382" y="699226"/>
            <a:ext cx="134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1"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schia</a:t>
            </a:r>
            <a:endParaRPr kumimoji="1" lang="ja-JP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5C3F855-4A72-0DED-B041-4931247F02A6}"/>
              </a:ext>
            </a:extLst>
          </p:cNvPr>
          <p:cNvSpPr txBox="1"/>
          <p:nvPr/>
        </p:nvSpPr>
        <p:spPr>
          <a:xfrm>
            <a:off x="8756982" y="1129981"/>
            <a:ext cx="3187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20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May 20 (May 18-23), 2025</a:t>
            </a:r>
            <a:endParaRPr kumimoji="1" lang="ja-JP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E4930FA-5741-69CD-1765-5F7DAB4A083C}"/>
              </a:ext>
            </a:extLst>
          </p:cNvPr>
          <p:cNvSpPr txBox="1"/>
          <p:nvPr/>
        </p:nvSpPr>
        <p:spPr>
          <a:xfrm>
            <a:off x="820529" y="5995919"/>
            <a:ext cx="10815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b="0" i="1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Supported by</a:t>
            </a:r>
            <a:r>
              <a:rPr lang="en" altLang="ja-JP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“Program for promoting research on the supercomputer </a:t>
            </a:r>
            <a:r>
              <a:rPr lang="en" altLang="ja-JP" b="0" i="0" u="none" strike="noStrike" dirty="0" err="1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Fugaku</a:t>
            </a:r>
            <a:r>
              <a:rPr lang="en" altLang="ja-JP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" altLang="ja-JP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MEXT, Japan (JPMXP1020230411)</a:t>
            </a:r>
            <a:endParaRPr kumimoji="1" lang="ja-JP" altLang="en-US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65EED92-C3E0-C3BC-3005-1ED3A6C2C9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4249" y="225910"/>
            <a:ext cx="707568" cy="717675"/>
          </a:xfrm>
          <a:prstGeom prst="rect">
            <a:avLst/>
          </a:prstGeom>
        </p:spPr>
      </p:pic>
      <p:pic>
        <p:nvPicPr>
          <p:cNvPr id="11" name="図 10" descr="アイコン&#10;&#10;AI 生成コンテンツは誤りを含む可能性があります。">
            <a:extLst>
              <a:ext uri="{FF2B5EF4-FFF2-40B4-BE49-F238E27FC236}">
                <a16:creationId xmlns:a16="http://schemas.microsoft.com/office/drawing/2014/main" id="{D16BF99E-A6DC-7B07-C1E8-0B2625F4E1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0">
            <a:off x="1532040" y="3592811"/>
            <a:ext cx="2588482" cy="1941362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8DAB8CD-54F9-B72B-1BAE-359217B40A77}"/>
              </a:ext>
            </a:extLst>
          </p:cNvPr>
          <p:cNvSpPr txBox="1"/>
          <p:nvPr/>
        </p:nvSpPr>
        <p:spPr>
          <a:xfrm>
            <a:off x="4269417" y="4258560"/>
            <a:ext cx="33714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dirty="0">
                <a:solidFill>
                  <a:schemeClr val="tx1"/>
                </a:solidFill>
                <a:latin typeface="ACADEMY ENGRAVED LET PLAIN:1.0" panose="02000000000000000000" pitchFamily="2" charset="0"/>
              </a:rPr>
              <a:t>Are atomic nuclei like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CADEMY ENGRAVED LET PLAIN:1.0" panose="02000000000000000000" pitchFamily="2" charset="0"/>
              </a:rPr>
              <a:t> rugby ball or almond ?</a:t>
            </a:r>
            <a:endParaRPr kumimoji="1" lang="ja-JP" altLang="en-US">
              <a:solidFill>
                <a:schemeClr val="tx1"/>
              </a:solidFill>
              <a:latin typeface="ACADEMY ENGRAVED LET PLAIN:1.0" panose="02000000000000000000" pitchFamily="2" charset="0"/>
            </a:endParaRPr>
          </a:p>
        </p:txBody>
      </p:sp>
      <p:pic>
        <p:nvPicPr>
          <p:cNvPr id="10" name="図 9" descr="屋内, 座る, フルーツ, テーブル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07BEC051-1707-0EB1-E284-79B7C17929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1826">
            <a:off x="8153840" y="3949391"/>
            <a:ext cx="2468409" cy="135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9609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グループ化 73">
            <a:extLst>
              <a:ext uri="{FF2B5EF4-FFF2-40B4-BE49-F238E27FC236}">
                <a16:creationId xmlns:a16="http://schemas.microsoft.com/office/drawing/2014/main" id="{373633C4-50C3-4A43-944D-C2DEFFCF8189}"/>
              </a:ext>
            </a:extLst>
          </p:cNvPr>
          <p:cNvGrpSpPr/>
          <p:nvPr/>
        </p:nvGrpSpPr>
        <p:grpSpPr>
          <a:xfrm>
            <a:off x="7980627" y="2352358"/>
            <a:ext cx="958344" cy="2474396"/>
            <a:chOff x="4508063" y="2798960"/>
            <a:chExt cx="958344" cy="2474396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4613796" y="4904024"/>
              <a:ext cx="85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0g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9/2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6" name="テキスト ボックス 115"/>
            <p:cNvSpPr txBox="1"/>
            <p:nvPr/>
          </p:nvSpPr>
          <p:spPr>
            <a:xfrm>
              <a:off x="4555229" y="4544957"/>
              <a:ext cx="85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1d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5/2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7" name="テキスト ボックス 116"/>
            <p:cNvSpPr txBox="1"/>
            <p:nvPr/>
          </p:nvSpPr>
          <p:spPr>
            <a:xfrm>
              <a:off x="4579027" y="4240471"/>
              <a:ext cx="85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2s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1/2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8" name="テキスト ボックス 117"/>
            <p:cNvSpPr txBox="1"/>
            <p:nvPr/>
          </p:nvSpPr>
          <p:spPr>
            <a:xfrm>
              <a:off x="4557701" y="3943046"/>
              <a:ext cx="85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0g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7/2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9" name="テキスト ボックス 118"/>
            <p:cNvSpPr txBox="1"/>
            <p:nvPr/>
          </p:nvSpPr>
          <p:spPr>
            <a:xfrm>
              <a:off x="4562218" y="3703173"/>
              <a:ext cx="85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1d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3/2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1" name="テキスト ボックス 100">
              <a:extLst>
                <a:ext uri="{FF2B5EF4-FFF2-40B4-BE49-F238E27FC236}">
                  <a16:creationId xmlns:a16="http://schemas.microsoft.com/office/drawing/2014/main" id="{CFAB1FC8-1650-4C4A-9C90-2D051F7DD42E}"/>
                </a:ext>
              </a:extLst>
            </p:cNvPr>
            <p:cNvSpPr txBox="1"/>
            <p:nvPr/>
          </p:nvSpPr>
          <p:spPr>
            <a:xfrm>
              <a:off x="4508063" y="3434524"/>
              <a:ext cx="8485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0h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11/2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2" name="テキスト ボックス 101">
              <a:extLst>
                <a:ext uri="{FF2B5EF4-FFF2-40B4-BE49-F238E27FC236}">
                  <a16:creationId xmlns:a16="http://schemas.microsoft.com/office/drawing/2014/main" id="{5934C5D9-13AC-0348-9C17-C981CC1150F3}"/>
                </a:ext>
              </a:extLst>
            </p:cNvPr>
            <p:cNvSpPr txBox="1"/>
            <p:nvPr/>
          </p:nvSpPr>
          <p:spPr>
            <a:xfrm>
              <a:off x="4510769" y="3087102"/>
              <a:ext cx="85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1f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7/2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3" name="テキスト ボックス 102">
              <a:extLst>
                <a:ext uri="{FF2B5EF4-FFF2-40B4-BE49-F238E27FC236}">
                  <a16:creationId xmlns:a16="http://schemas.microsoft.com/office/drawing/2014/main" id="{E3563F63-D16E-584F-A9A6-A4B9EF03752E}"/>
                </a:ext>
              </a:extLst>
            </p:cNvPr>
            <p:cNvSpPr txBox="1"/>
            <p:nvPr/>
          </p:nvSpPr>
          <p:spPr>
            <a:xfrm>
              <a:off x="4509392" y="2798960"/>
              <a:ext cx="85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2p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3/2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77" name="グループ化 76">
            <a:extLst>
              <a:ext uri="{FF2B5EF4-FFF2-40B4-BE49-F238E27FC236}">
                <a16:creationId xmlns:a16="http://schemas.microsoft.com/office/drawing/2014/main" id="{51FBDFE9-4B9F-714B-BDF8-65D8214880C3}"/>
              </a:ext>
            </a:extLst>
          </p:cNvPr>
          <p:cNvGrpSpPr/>
          <p:nvPr/>
        </p:nvGrpSpPr>
        <p:grpSpPr>
          <a:xfrm>
            <a:off x="11440955" y="482491"/>
            <a:ext cx="931364" cy="2976193"/>
            <a:chOff x="8098987" y="894773"/>
            <a:chExt cx="931364" cy="2976193"/>
          </a:xfrm>
        </p:grpSpPr>
        <p:sp>
          <p:nvSpPr>
            <p:cNvPr id="20" name="テキスト ボックス 19"/>
            <p:cNvSpPr txBox="1"/>
            <p:nvPr/>
          </p:nvSpPr>
          <p:spPr>
            <a:xfrm>
              <a:off x="8177740" y="3074279"/>
              <a:ext cx="85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1f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7/2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8177739" y="2831832"/>
              <a:ext cx="85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2p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3/2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8141439" y="1989212"/>
              <a:ext cx="85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1f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5/2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8111123" y="1708135"/>
              <a:ext cx="85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2p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1/2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8180378" y="3501634"/>
              <a:ext cx="8485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0h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11/2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5" name="テキスト ボックス 114"/>
            <p:cNvSpPr txBox="1"/>
            <p:nvPr/>
          </p:nvSpPr>
          <p:spPr>
            <a:xfrm>
              <a:off x="8145965" y="2545109"/>
              <a:ext cx="85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0h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9/2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7" name="テキスト ボックス 106">
              <a:extLst>
                <a:ext uri="{FF2B5EF4-FFF2-40B4-BE49-F238E27FC236}">
                  <a16:creationId xmlns:a16="http://schemas.microsoft.com/office/drawing/2014/main" id="{F98842C1-A16F-4443-9417-B7BBE109B672}"/>
                </a:ext>
              </a:extLst>
            </p:cNvPr>
            <p:cNvSpPr txBox="1"/>
            <p:nvPr/>
          </p:nvSpPr>
          <p:spPr>
            <a:xfrm>
              <a:off x="8161341" y="2253797"/>
              <a:ext cx="8485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0i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13/2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9" name="テキスト ボックス 108">
              <a:extLst>
                <a:ext uri="{FF2B5EF4-FFF2-40B4-BE49-F238E27FC236}">
                  <a16:creationId xmlns:a16="http://schemas.microsoft.com/office/drawing/2014/main" id="{27CF9A5A-3358-DE4A-AC3F-071BC0EBA329}"/>
                </a:ext>
              </a:extLst>
            </p:cNvPr>
            <p:cNvSpPr txBox="1"/>
            <p:nvPr/>
          </p:nvSpPr>
          <p:spPr>
            <a:xfrm>
              <a:off x="8098987" y="1412986"/>
              <a:ext cx="85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1g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9/2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0" name="テキスト ボックス 109">
              <a:extLst>
                <a:ext uri="{FF2B5EF4-FFF2-40B4-BE49-F238E27FC236}">
                  <a16:creationId xmlns:a16="http://schemas.microsoft.com/office/drawing/2014/main" id="{14877540-1E0F-E343-8EEF-E7BA2203E29A}"/>
                </a:ext>
              </a:extLst>
            </p:cNvPr>
            <p:cNvSpPr txBox="1"/>
            <p:nvPr/>
          </p:nvSpPr>
          <p:spPr>
            <a:xfrm>
              <a:off x="8104218" y="1154548"/>
              <a:ext cx="7291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2d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5/2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1" name="テキスト ボックス 110">
              <a:extLst>
                <a:ext uri="{FF2B5EF4-FFF2-40B4-BE49-F238E27FC236}">
                  <a16:creationId xmlns:a16="http://schemas.microsoft.com/office/drawing/2014/main" id="{1DB88686-9919-5442-838F-ED2E6F47F590}"/>
                </a:ext>
              </a:extLst>
            </p:cNvPr>
            <p:cNvSpPr txBox="1"/>
            <p:nvPr/>
          </p:nvSpPr>
          <p:spPr>
            <a:xfrm>
              <a:off x="8098987" y="894773"/>
              <a:ext cx="85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charset="0"/>
                  <a:ea typeface="Arial" charset="0"/>
                  <a:cs typeface="Arial" charset="0"/>
                </a:rPr>
                <a:t>3s</a:t>
              </a:r>
              <a:r>
                <a:rPr lang="en-US" altLang="ja-JP" sz="1800" baseline="-25000" dirty="0">
                  <a:latin typeface="Arial" charset="0"/>
                  <a:ea typeface="Arial" charset="0"/>
                  <a:cs typeface="Arial" charset="0"/>
                </a:rPr>
                <a:t>1/2</a:t>
              </a:r>
              <a:endParaRPr lang="ja-JP" altLang="en-US" sz="18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78" name="グループ化 77">
            <a:extLst>
              <a:ext uri="{FF2B5EF4-FFF2-40B4-BE49-F238E27FC236}">
                <a16:creationId xmlns:a16="http://schemas.microsoft.com/office/drawing/2014/main" id="{54D78679-57DE-9346-8468-B60AA7AFEB73}"/>
              </a:ext>
            </a:extLst>
          </p:cNvPr>
          <p:cNvGrpSpPr/>
          <p:nvPr/>
        </p:nvGrpSpPr>
        <p:grpSpPr>
          <a:xfrm>
            <a:off x="8726818" y="392429"/>
            <a:ext cx="2888943" cy="5493930"/>
            <a:chOff x="5254253" y="839031"/>
            <a:chExt cx="2888943" cy="5493930"/>
          </a:xfrm>
        </p:grpSpPr>
        <p:sp>
          <p:nvSpPr>
            <p:cNvPr id="87" name="正方形/長方形 86"/>
            <p:cNvSpPr/>
            <p:nvPr/>
          </p:nvSpPr>
          <p:spPr>
            <a:xfrm>
              <a:off x="5422211" y="839031"/>
              <a:ext cx="2521134" cy="474322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90" name="正方形/長方形 89"/>
            <p:cNvSpPr/>
            <p:nvPr/>
          </p:nvSpPr>
          <p:spPr>
            <a:xfrm>
              <a:off x="6764716" y="3516273"/>
              <a:ext cx="1060356" cy="132614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91" name="正方形/長方形 90"/>
            <p:cNvSpPr/>
            <p:nvPr/>
          </p:nvSpPr>
          <p:spPr>
            <a:xfrm>
              <a:off x="5510525" y="3504762"/>
              <a:ext cx="1060356" cy="132614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8" name="正方形/長方形 87"/>
            <p:cNvSpPr/>
            <p:nvPr/>
          </p:nvSpPr>
          <p:spPr>
            <a:xfrm>
              <a:off x="5510603" y="4955444"/>
              <a:ext cx="2342255" cy="442537"/>
            </a:xfrm>
            <a:prstGeom prst="rect">
              <a:avLst/>
            </a:prstGeom>
            <a:solidFill>
              <a:srgbClr val="7AE8FF"/>
            </a:solidFill>
            <a:ln w="25400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cxnSp>
          <p:nvCxnSpPr>
            <p:cNvPr id="10" name="直線コネクタ 9"/>
            <p:cNvCxnSpPr>
              <a:cxnSpLocks/>
            </p:cNvCxnSpPr>
            <p:nvPr/>
          </p:nvCxnSpPr>
          <p:spPr>
            <a:xfrm>
              <a:off x="5278398" y="5097214"/>
              <a:ext cx="1402318" cy="12104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>
              <a:cxnSpLocks/>
            </p:cNvCxnSpPr>
            <p:nvPr/>
          </p:nvCxnSpPr>
          <p:spPr>
            <a:xfrm>
              <a:off x="5278398" y="4477138"/>
              <a:ext cx="1402318" cy="7930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>
              <a:cxnSpLocks/>
            </p:cNvCxnSpPr>
            <p:nvPr/>
          </p:nvCxnSpPr>
          <p:spPr>
            <a:xfrm>
              <a:off x="5278398" y="4221599"/>
              <a:ext cx="1387215" cy="8800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>
              <a:cxnSpLocks/>
            </p:cNvCxnSpPr>
            <p:nvPr/>
          </p:nvCxnSpPr>
          <p:spPr>
            <a:xfrm>
              <a:off x="5278398" y="4710586"/>
              <a:ext cx="1402318" cy="0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>
              <a:cxnSpLocks/>
            </p:cNvCxnSpPr>
            <p:nvPr/>
          </p:nvCxnSpPr>
          <p:spPr>
            <a:xfrm>
              <a:off x="5295799" y="4000942"/>
              <a:ext cx="1369814" cy="0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テキスト ボックス 21"/>
            <p:cNvSpPr txBox="1"/>
            <p:nvPr/>
          </p:nvSpPr>
          <p:spPr>
            <a:xfrm>
              <a:off x="5485416" y="5920513"/>
              <a:ext cx="12081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/>
                <a:t>proton</a:t>
              </a: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6836360" y="5932851"/>
              <a:ext cx="11738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/>
                <a:t>neutron</a:t>
              </a:r>
              <a:endParaRPr lang="ja-JP" altLang="en-US" sz="2000" dirty="0"/>
            </a:p>
          </p:txBody>
        </p:sp>
        <p:cxnSp>
          <p:nvCxnSpPr>
            <p:cNvPr id="100" name="直線コネクタ 99">
              <a:extLst>
                <a:ext uri="{FF2B5EF4-FFF2-40B4-BE49-F238E27FC236}">
                  <a16:creationId xmlns:a16="http://schemas.microsoft.com/office/drawing/2014/main" id="{E95B2121-BD85-9148-A664-0EE209E63EC2}"/>
                </a:ext>
              </a:extLst>
            </p:cNvPr>
            <p:cNvCxnSpPr>
              <a:cxnSpLocks/>
            </p:cNvCxnSpPr>
            <p:nvPr/>
          </p:nvCxnSpPr>
          <p:spPr>
            <a:xfrm>
              <a:off x="5291106" y="3699519"/>
              <a:ext cx="2719128" cy="3036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正方形/長方形 112">
              <a:extLst>
                <a:ext uri="{FF2B5EF4-FFF2-40B4-BE49-F238E27FC236}">
                  <a16:creationId xmlns:a16="http://schemas.microsoft.com/office/drawing/2014/main" id="{335BFD70-5980-144B-9159-5AFC166B62E3}"/>
                </a:ext>
              </a:extLst>
            </p:cNvPr>
            <p:cNvSpPr/>
            <p:nvPr/>
          </p:nvSpPr>
          <p:spPr>
            <a:xfrm>
              <a:off x="6789972" y="1701245"/>
              <a:ext cx="1060356" cy="1685955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14" name="正方形/長方形 113">
              <a:extLst>
                <a:ext uri="{FF2B5EF4-FFF2-40B4-BE49-F238E27FC236}">
                  <a16:creationId xmlns:a16="http://schemas.microsoft.com/office/drawing/2014/main" id="{17EA5BFB-8FEE-DD4E-B95B-6BD923C0D014}"/>
                </a:ext>
              </a:extLst>
            </p:cNvPr>
            <p:cNvSpPr/>
            <p:nvPr/>
          </p:nvSpPr>
          <p:spPr>
            <a:xfrm>
              <a:off x="5542222" y="1701245"/>
              <a:ext cx="1060356" cy="1685956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cxnSp>
          <p:nvCxnSpPr>
            <p:cNvPr id="99" name="直線コネクタ 98">
              <a:extLst>
                <a:ext uri="{FF2B5EF4-FFF2-40B4-BE49-F238E27FC236}">
                  <a16:creationId xmlns:a16="http://schemas.microsoft.com/office/drawing/2014/main" id="{AF4D6EDF-71DE-BD40-AA8A-D2A5CACD3B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1106" y="3303848"/>
              <a:ext cx="2719128" cy="716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コネクタ 93">
              <a:extLst>
                <a:ext uri="{FF2B5EF4-FFF2-40B4-BE49-F238E27FC236}">
                  <a16:creationId xmlns:a16="http://schemas.microsoft.com/office/drawing/2014/main" id="{48EC2102-FA62-4E45-B8BF-4507694305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06049" y="3011960"/>
              <a:ext cx="2719128" cy="716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コネクタ 88">
              <a:extLst>
                <a:ext uri="{FF2B5EF4-FFF2-40B4-BE49-F238E27FC236}">
                  <a16:creationId xmlns:a16="http://schemas.microsoft.com/office/drawing/2014/main" id="{B2E11842-7B1F-0C48-8F64-C4B95A5E4FEF}"/>
                </a:ext>
              </a:extLst>
            </p:cNvPr>
            <p:cNvCxnSpPr>
              <a:cxnSpLocks/>
            </p:cNvCxnSpPr>
            <p:nvPr/>
          </p:nvCxnSpPr>
          <p:spPr>
            <a:xfrm>
              <a:off x="6703067" y="2721003"/>
              <a:ext cx="1331580" cy="0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コネクタ 123">
              <a:extLst>
                <a:ext uri="{FF2B5EF4-FFF2-40B4-BE49-F238E27FC236}">
                  <a16:creationId xmlns:a16="http://schemas.microsoft.com/office/drawing/2014/main" id="{A7BA3A6F-49DE-E44F-8295-106B6FD172FE}"/>
                </a:ext>
              </a:extLst>
            </p:cNvPr>
            <p:cNvCxnSpPr>
              <a:cxnSpLocks/>
            </p:cNvCxnSpPr>
            <p:nvPr/>
          </p:nvCxnSpPr>
          <p:spPr>
            <a:xfrm>
              <a:off x="6678654" y="1881081"/>
              <a:ext cx="1331580" cy="0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コネクタ 125">
              <a:extLst>
                <a:ext uri="{FF2B5EF4-FFF2-40B4-BE49-F238E27FC236}">
                  <a16:creationId xmlns:a16="http://schemas.microsoft.com/office/drawing/2014/main" id="{A6671850-A26B-CA4A-ABCD-48B5170BCDBC}"/>
                </a:ext>
              </a:extLst>
            </p:cNvPr>
            <p:cNvCxnSpPr>
              <a:cxnSpLocks/>
            </p:cNvCxnSpPr>
            <p:nvPr/>
          </p:nvCxnSpPr>
          <p:spPr>
            <a:xfrm>
              <a:off x="6693597" y="2212800"/>
              <a:ext cx="1331580" cy="0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線コネクタ 126">
              <a:extLst>
                <a:ext uri="{FF2B5EF4-FFF2-40B4-BE49-F238E27FC236}">
                  <a16:creationId xmlns:a16="http://schemas.microsoft.com/office/drawing/2014/main" id="{B30F3D16-8B9B-9F48-BFFC-15A6DB26D085}"/>
                </a:ext>
              </a:extLst>
            </p:cNvPr>
            <p:cNvCxnSpPr>
              <a:cxnSpLocks/>
            </p:cNvCxnSpPr>
            <p:nvPr/>
          </p:nvCxnSpPr>
          <p:spPr>
            <a:xfrm>
              <a:off x="6703067" y="2505673"/>
              <a:ext cx="1331580" cy="0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正方形/長方形 128">
              <a:extLst>
                <a:ext uri="{FF2B5EF4-FFF2-40B4-BE49-F238E27FC236}">
                  <a16:creationId xmlns:a16="http://schemas.microsoft.com/office/drawing/2014/main" id="{8B9B3B91-E39B-6043-AD89-176ABBC01D5F}"/>
                </a:ext>
              </a:extLst>
            </p:cNvPr>
            <p:cNvSpPr/>
            <p:nvPr/>
          </p:nvSpPr>
          <p:spPr>
            <a:xfrm>
              <a:off x="6786928" y="995284"/>
              <a:ext cx="1060356" cy="654637"/>
            </a:xfrm>
            <a:prstGeom prst="rect">
              <a:avLst/>
            </a:prstGeom>
            <a:solidFill>
              <a:srgbClr val="FDBEFF"/>
            </a:solidFill>
            <a:ln w="25400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cxnSp>
          <p:nvCxnSpPr>
            <p:cNvPr id="122" name="直線コネクタ 121">
              <a:extLst>
                <a:ext uri="{FF2B5EF4-FFF2-40B4-BE49-F238E27FC236}">
                  <a16:creationId xmlns:a16="http://schemas.microsoft.com/office/drawing/2014/main" id="{5A2D157F-DA1C-5546-A30F-EEAA833DF8AD}"/>
                </a:ext>
              </a:extLst>
            </p:cNvPr>
            <p:cNvCxnSpPr>
              <a:cxnSpLocks/>
            </p:cNvCxnSpPr>
            <p:nvPr/>
          </p:nvCxnSpPr>
          <p:spPr>
            <a:xfrm>
              <a:off x="6693597" y="1605201"/>
              <a:ext cx="1331580" cy="0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線コネクタ 122">
              <a:extLst>
                <a:ext uri="{FF2B5EF4-FFF2-40B4-BE49-F238E27FC236}">
                  <a16:creationId xmlns:a16="http://schemas.microsoft.com/office/drawing/2014/main" id="{F438496B-8529-C040-BF49-4EF338A39AF0}"/>
                </a:ext>
              </a:extLst>
            </p:cNvPr>
            <p:cNvCxnSpPr>
              <a:cxnSpLocks/>
            </p:cNvCxnSpPr>
            <p:nvPr/>
          </p:nvCxnSpPr>
          <p:spPr>
            <a:xfrm>
              <a:off x="6693597" y="1377207"/>
              <a:ext cx="1331580" cy="0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線コネクタ 120">
              <a:extLst>
                <a:ext uri="{FF2B5EF4-FFF2-40B4-BE49-F238E27FC236}">
                  <a16:creationId xmlns:a16="http://schemas.microsoft.com/office/drawing/2014/main" id="{E6832809-6ED2-884B-B63C-99864291D0D9}"/>
                </a:ext>
              </a:extLst>
            </p:cNvPr>
            <p:cNvCxnSpPr>
              <a:cxnSpLocks/>
            </p:cNvCxnSpPr>
            <p:nvPr/>
          </p:nvCxnSpPr>
          <p:spPr>
            <a:xfrm>
              <a:off x="6678654" y="1075444"/>
              <a:ext cx="1331580" cy="0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角丸四角形 63">
              <a:extLst>
                <a:ext uri="{FF2B5EF4-FFF2-40B4-BE49-F238E27FC236}">
                  <a16:creationId xmlns:a16="http://schemas.microsoft.com/office/drawing/2014/main" id="{93FF7C74-E966-B544-A629-C30DA218EB6C}"/>
                </a:ext>
              </a:extLst>
            </p:cNvPr>
            <p:cNvSpPr/>
            <p:nvPr/>
          </p:nvSpPr>
          <p:spPr bwMode="auto">
            <a:xfrm>
              <a:off x="6713842" y="3822315"/>
              <a:ext cx="1429354" cy="510778"/>
            </a:xfrm>
            <a:prstGeom prst="roundRect">
              <a:avLst/>
            </a:prstGeom>
            <a:solidFill>
              <a:srgbClr val="00C83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omic Sans MS" pitchFamily="66" charset="0"/>
                <a:ea typeface="ＭＳ Ｐゴシック" pitchFamily="50" charset="-128"/>
              </a:endParaRPr>
            </a:p>
          </p:txBody>
        </p:sp>
        <p:sp>
          <p:nvSpPr>
            <p:cNvPr id="31" name="角丸四角形 30"/>
            <p:cNvSpPr/>
            <p:nvPr/>
          </p:nvSpPr>
          <p:spPr>
            <a:xfrm>
              <a:off x="5254253" y="5241857"/>
              <a:ext cx="2885126" cy="538302"/>
            </a:xfrm>
            <a:prstGeom prst="roundRect">
              <a:avLst/>
            </a:prstGeom>
            <a:solidFill>
              <a:srgbClr val="00C832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000" baseline="30000" dirty="0"/>
                <a:t>110</a:t>
              </a:r>
              <a:r>
                <a:rPr lang="en-US" altLang="ja-JP" sz="2000" dirty="0"/>
                <a:t>Zr</a:t>
              </a:r>
              <a:endParaRPr lang="ja-JP" altLang="en-US" sz="2000" dirty="0"/>
            </a:p>
          </p:txBody>
        </p:sp>
      </p:grpSp>
      <p:sp>
        <p:nvSpPr>
          <p:cNvPr id="131" name="テキスト ボックス 130">
            <a:extLst>
              <a:ext uri="{FF2B5EF4-FFF2-40B4-BE49-F238E27FC236}">
                <a16:creationId xmlns:a16="http://schemas.microsoft.com/office/drawing/2014/main" id="{D9C6EA41-9180-7A4E-AA2F-C3A1A4DCA9E2}"/>
              </a:ext>
            </a:extLst>
          </p:cNvPr>
          <p:cNvSpPr txBox="1"/>
          <p:nvPr/>
        </p:nvSpPr>
        <p:spPr>
          <a:xfrm>
            <a:off x="3297225" y="1576930"/>
            <a:ext cx="4256784" cy="850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2000" dirty="0">
                <a:solidFill>
                  <a:srgbClr val="1940FF"/>
                </a:solidFill>
              </a:rPr>
              <a:t>Nucleons are excited fully within this model space   (no truncation)</a:t>
            </a:r>
            <a:endParaRPr lang="ja-JP" altLang="en-US" sz="2000" dirty="0">
              <a:solidFill>
                <a:srgbClr val="1940FF"/>
              </a:solidFill>
            </a:endParaRPr>
          </a:p>
        </p:txBody>
      </p:sp>
      <p:sp>
        <p:nvSpPr>
          <p:cNvPr id="132" name="テキスト ボックス 14">
            <a:extLst>
              <a:ext uri="{FF2B5EF4-FFF2-40B4-BE49-F238E27FC236}">
                <a16:creationId xmlns:a16="http://schemas.microsoft.com/office/drawing/2014/main" id="{91C947EE-EE6B-124B-AD21-6612B004F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8692" y="2453267"/>
            <a:ext cx="5186524" cy="3122393"/>
          </a:xfrm>
          <a:prstGeom prst="rect">
            <a:avLst/>
          </a:prstGeom>
          <a:solidFill>
            <a:srgbClr val="D6FFEC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altLang="ja-JP" sz="2000" dirty="0"/>
              <a:t>We performed Monte Carlo Shell Model (</a:t>
            </a:r>
            <a:r>
              <a:rPr lang="en-US" altLang="ja-JP" sz="2000" dirty="0">
                <a:solidFill>
                  <a:srgbClr val="FF0000"/>
                </a:solidFill>
              </a:rPr>
              <a:t>MCSM</a:t>
            </a:r>
            <a:r>
              <a:rPr lang="en-US" altLang="ja-JP" sz="2000" dirty="0"/>
              <a:t>) calculations, where the largest case corresponds to the diagonalization of </a:t>
            </a:r>
            <a:r>
              <a:rPr lang="en-US" altLang="ja-JP" sz="2000" dirty="0">
                <a:solidFill>
                  <a:srgbClr val="FF0000"/>
                </a:solidFill>
              </a:rPr>
              <a:t>3.9 x 10 </a:t>
            </a:r>
            <a:r>
              <a:rPr lang="en-US" altLang="ja-JP" sz="2000" baseline="30000" dirty="0">
                <a:solidFill>
                  <a:srgbClr val="FF0000"/>
                </a:solidFill>
              </a:rPr>
              <a:t>31</a:t>
            </a:r>
            <a:r>
              <a:rPr lang="en-US" altLang="ja-JP" sz="2000" dirty="0">
                <a:solidFill>
                  <a:srgbClr val="FF0000"/>
                </a:solidFill>
              </a:rPr>
              <a:t> dimension</a:t>
            </a:r>
            <a:r>
              <a:rPr lang="en-US" altLang="ja-JP" sz="2000" dirty="0"/>
              <a:t> matrix.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ja-JP" sz="2000" dirty="0"/>
              <a:t>Its recent extension, </a:t>
            </a:r>
            <a:r>
              <a:rPr lang="en-US" altLang="ja-JP" sz="2000" dirty="0">
                <a:solidFill>
                  <a:srgbClr val="FF0000"/>
                </a:solidFill>
              </a:rPr>
              <a:t>Quasiparticle </a:t>
            </a:r>
            <a:r>
              <a:rPr lang="en-US" altLang="ja-JP" sz="2000" dirty="0" err="1">
                <a:solidFill>
                  <a:srgbClr val="FF0000"/>
                </a:solidFill>
              </a:rPr>
              <a:t>Vacua</a:t>
            </a:r>
            <a:r>
              <a:rPr lang="en-US" altLang="ja-JP" sz="2000" dirty="0">
                <a:solidFill>
                  <a:srgbClr val="FF0000"/>
                </a:solidFill>
              </a:rPr>
              <a:t> Shell Model</a:t>
            </a:r>
            <a:r>
              <a:rPr lang="en-US" altLang="ja-JP" sz="2000" dirty="0"/>
              <a:t> </a:t>
            </a:r>
            <a:r>
              <a:rPr lang="en-US" altLang="ja-JP" sz="2000" dirty="0">
                <a:solidFill>
                  <a:srgbClr val="FF0000"/>
                </a:solidFill>
              </a:rPr>
              <a:t>(QVSM)* </a:t>
            </a:r>
            <a:r>
              <a:rPr lang="en-US" altLang="ja-JP" sz="2000" dirty="0"/>
              <a:t>is used, in order to </a:t>
            </a:r>
            <a:r>
              <a:rPr lang="en-US" altLang="ja-JP" sz="2000" dirty="0">
                <a:solidFill>
                  <a:srgbClr val="FF0000"/>
                </a:solidFill>
              </a:rPr>
              <a:t>incorporate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ja-JP" sz="2000" dirty="0">
                <a:solidFill>
                  <a:srgbClr val="FF0000"/>
                </a:solidFill>
              </a:rPr>
              <a:t>pairing and deformation effects on an equal footing</a:t>
            </a:r>
            <a:r>
              <a:rPr lang="en-US" altLang="ja-JP" sz="2000" dirty="0"/>
              <a:t>.  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ja-JP" sz="2000" dirty="0"/>
              <a:t>*Shimizu </a:t>
            </a:r>
            <a:r>
              <a:rPr lang="en-US" altLang="ja-JP" sz="2000" i="1" dirty="0"/>
              <a:t>et al</a:t>
            </a:r>
            <a:r>
              <a:rPr lang="en-US" altLang="ja-JP" sz="2000" dirty="0"/>
              <a:t>, PRC 103, 014312 (2021)</a:t>
            </a:r>
            <a:endParaRPr lang="ja-JP" altLang="en-US" sz="2000"/>
          </a:p>
        </p:txBody>
      </p:sp>
      <p:sp>
        <p:nvSpPr>
          <p:cNvPr id="130" name="テキスト ボックス 129">
            <a:extLst>
              <a:ext uri="{FF2B5EF4-FFF2-40B4-BE49-F238E27FC236}">
                <a16:creationId xmlns:a16="http://schemas.microsoft.com/office/drawing/2014/main" id="{8E8D5503-C2B4-8F44-9780-E0A0DA9A3083}"/>
              </a:ext>
            </a:extLst>
          </p:cNvPr>
          <p:cNvSpPr txBox="1"/>
          <p:nvPr/>
        </p:nvSpPr>
        <p:spPr>
          <a:xfrm>
            <a:off x="2934119" y="745960"/>
            <a:ext cx="5164833" cy="8822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Effective interaction: G-matrix*</a:t>
            </a:r>
            <a:r>
              <a:rPr lang="en-US" altLang="ja-JP" sz="2000" dirty="0">
                <a:solidFill>
                  <a:srgbClr val="FF0000"/>
                </a:solidFill>
              </a:rPr>
              <a:t> </a:t>
            </a:r>
            <a:r>
              <a:rPr lang="en-US" altLang="ja-JP" sz="2000" dirty="0"/>
              <a:t>+ </a:t>
            </a:r>
            <a:r>
              <a:rPr lang="en-US" altLang="ja-JP" sz="2000" i="1" dirty="0"/>
              <a:t>V</a:t>
            </a:r>
            <a:r>
              <a:rPr lang="en-US" altLang="ja-JP" sz="2000" baseline="-25000" dirty="0"/>
              <a:t>MU</a:t>
            </a:r>
          </a:p>
          <a:p>
            <a:endParaRPr lang="en-US" altLang="ja-JP" sz="2000" baseline="-25000" dirty="0"/>
          </a:p>
          <a:p>
            <a:r>
              <a:rPr lang="en-US" altLang="ja-JP" sz="2000" baseline="-25000" dirty="0"/>
              <a:t>        </a:t>
            </a:r>
            <a:r>
              <a:rPr lang="en-US" altLang="ja-JP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* Brown, PRL 85, 5300 (2000)</a:t>
            </a:r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1602117" y="181981"/>
            <a:ext cx="814489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Revisit with Monte Carlo Shell Model (CI calculation)</a:t>
            </a:r>
            <a:endParaRPr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5B92CC5-E8CA-C44B-9DBA-1298BD604770}"/>
              </a:ext>
            </a:extLst>
          </p:cNvPr>
          <p:cNvSpPr txBox="1"/>
          <p:nvPr/>
        </p:nvSpPr>
        <p:spPr>
          <a:xfrm>
            <a:off x="9307354" y="4826754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FFFF00"/>
                </a:solidFill>
              </a:rPr>
              <a:t>40</a:t>
            </a:r>
            <a:endParaRPr lang="ja-JP" altLang="en-US" sz="2000">
              <a:solidFill>
                <a:srgbClr val="FFFF00"/>
              </a:solidFill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87A5318F-EAB2-274C-8A09-1A3692AA464B}"/>
              </a:ext>
            </a:extLst>
          </p:cNvPr>
          <p:cNvSpPr txBox="1"/>
          <p:nvPr/>
        </p:nvSpPr>
        <p:spPr>
          <a:xfrm>
            <a:off x="10651485" y="3460326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FFFF00"/>
                </a:solidFill>
              </a:rPr>
              <a:t>70</a:t>
            </a:r>
            <a:endParaRPr lang="ja-JP" altLang="en-US" sz="2000">
              <a:solidFill>
                <a:srgbClr val="FFFF00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7837DD9-B093-DC2B-5140-B9DA64141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1" y="1538647"/>
            <a:ext cx="2603500" cy="32512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C5479F4-A7BC-67B3-06BD-400EA6DBE018}"/>
              </a:ext>
            </a:extLst>
          </p:cNvPr>
          <p:cNvSpPr txBox="1"/>
          <p:nvPr/>
        </p:nvSpPr>
        <p:spPr>
          <a:xfrm>
            <a:off x="624790" y="6183420"/>
            <a:ext cx="10942419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400" i="1" dirty="0"/>
              <a:t>V</a:t>
            </a:r>
            <a:r>
              <a:rPr lang="en-US" altLang="ja-JP" sz="2400" baseline="-25000" dirty="0"/>
              <a:t>MU  </a:t>
            </a:r>
            <a:r>
              <a:rPr lang="en-US" altLang="ja-JP" sz="2400" dirty="0"/>
              <a:t>: </a:t>
            </a:r>
            <a:r>
              <a:rPr kumimoji="1" lang="en-US" altLang="ja-JP" dirty="0"/>
              <a:t>same interaction for the description of shell evolution in exotic nuclei</a:t>
            </a:r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F0D7CE1-70CA-23FE-DC7C-6011AF904631}"/>
              </a:ext>
            </a:extLst>
          </p:cNvPr>
          <p:cNvSpPr txBox="1"/>
          <p:nvPr/>
        </p:nvSpPr>
        <p:spPr>
          <a:xfrm>
            <a:off x="2795978" y="5659389"/>
            <a:ext cx="4475905" cy="369332"/>
          </a:xfrm>
          <a:prstGeom prst="rect">
            <a:avLst/>
          </a:prstGeom>
          <a:solidFill>
            <a:srgbClr val="B3FFEB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00" dirty="0"/>
              <a:t>+ </a:t>
            </a:r>
            <a:r>
              <a:rPr kumimoji="1" lang="en-US" altLang="ja-JP" sz="1800" dirty="0">
                <a:solidFill>
                  <a:srgbClr val="FF0000"/>
                </a:solidFill>
              </a:rPr>
              <a:t>HFB</a:t>
            </a:r>
            <a:r>
              <a:rPr kumimoji="1" lang="en-US" altLang="ja-JP" sz="1800" dirty="0"/>
              <a:t> (number VAP, J VBP) + GCM for </a:t>
            </a:r>
            <a:r>
              <a:rPr kumimoji="1" lang="en-US" altLang="ja-JP" sz="1800" b="1" dirty="0">
                <a:latin typeface="Symbol" pitchFamily="2" charset="2"/>
              </a:rPr>
              <a:t>g</a:t>
            </a:r>
            <a:endParaRPr kumimoji="1" lang="ja-JP" altLang="en-US" sz="1800" b="1">
              <a:latin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77901147"/>
      </p:ext>
    </p:extLst>
  </p:cSld>
  <p:clrMapOvr>
    <a:masterClrMapping/>
  </p:clrMapOvr>
  <p:transition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 descr="アイコン&#10;&#10;AI 生成コンテンツは誤りを含む可能性があります。">
            <a:extLst>
              <a:ext uri="{FF2B5EF4-FFF2-40B4-BE49-F238E27FC236}">
                <a16:creationId xmlns:a16="http://schemas.microsoft.com/office/drawing/2014/main" id="{4FA710FB-5B79-F538-5AC6-6C6F56EF8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571">
            <a:off x="32495" y="5603676"/>
            <a:ext cx="1170691" cy="87801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2E20134-183E-F440-AC1C-BC44D0108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497" y="592853"/>
            <a:ext cx="6310465" cy="367769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1D51131-F1C4-C347-896E-3B5998BA5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75" y="1038365"/>
            <a:ext cx="5386378" cy="4311789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25EF87B-5FA4-7A7D-1018-1E1758C3BA3E}"/>
              </a:ext>
            </a:extLst>
          </p:cNvPr>
          <p:cNvSpPr txBox="1"/>
          <p:nvPr/>
        </p:nvSpPr>
        <p:spPr>
          <a:xfrm>
            <a:off x="5863254" y="89449"/>
            <a:ext cx="5410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Result of MCSM calculation (QVSM)</a:t>
            </a:r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4F90650-96CA-6923-324A-01A723595351}"/>
              </a:ext>
            </a:extLst>
          </p:cNvPr>
          <p:cNvSpPr txBox="1"/>
          <p:nvPr/>
        </p:nvSpPr>
        <p:spPr>
          <a:xfrm>
            <a:off x="630552" y="75364"/>
            <a:ext cx="19672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err="1"/>
              <a:t>Aage</a:t>
            </a:r>
            <a:r>
              <a:rPr kumimoji="1" lang="en-US" altLang="ja-JP" dirty="0"/>
              <a:t> Bohr’s </a:t>
            </a:r>
          </a:p>
          <a:p>
            <a:pPr algn="ctr"/>
            <a:r>
              <a:rPr kumimoji="1" lang="en-US" altLang="ja-JP" dirty="0"/>
              <a:t>picture</a:t>
            </a:r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D5DA4CC-3805-10C1-0BD9-22973A44C07D}"/>
              </a:ext>
            </a:extLst>
          </p:cNvPr>
          <p:cNvSpPr txBox="1"/>
          <p:nvPr/>
        </p:nvSpPr>
        <p:spPr>
          <a:xfrm>
            <a:off x="3400702" y="69451"/>
            <a:ext cx="1967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Our picture</a:t>
            </a:r>
            <a:endParaRPr kumimoji="1" lang="ja-JP" altLang="en-US"/>
          </a:p>
        </p:txBody>
      </p:sp>
      <p:sp>
        <p:nvSpPr>
          <p:cNvPr id="8" name="円/楕円 7">
            <a:extLst>
              <a:ext uri="{FF2B5EF4-FFF2-40B4-BE49-F238E27FC236}">
                <a16:creationId xmlns:a16="http://schemas.microsoft.com/office/drawing/2014/main" id="{597ECDCC-2E42-A0C6-7648-54D2040958F9}"/>
              </a:ext>
            </a:extLst>
          </p:cNvPr>
          <p:cNvSpPr/>
          <p:nvPr/>
        </p:nvSpPr>
        <p:spPr>
          <a:xfrm>
            <a:off x="1870667" y="906361"/>
            <a:ext cx="778744" cy="435924"/>
          </a:xfrm>
          <a:prstGeom prst="ellipse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8C6EB98-928F-E05E-B196-222216EBC646}"/>
              </a:ext>
            </a:extLst>
          </p:cNvPr>
          <p:cNvSpPr txBox="1"/>
          <p:nvPr/>
        </p:nvSpPr>
        <p:spPr>
          <a:xfrm>
            <a:off x="9993719" y="785769"/>
            <a:ext cx="2055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E2 quantities in </a:t>
            </a:r>
            <a:r>
              <a:rPr kumimoji="1" lang="en-US" altLang="ja-JP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W.u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円/楕円 8">
            <a:extLst>
              <a:ext uri="{FF2B5EF4-FFF2-40B4-BE49-F238E27FC236}">
                <a16:creationId xmlns:a16="http://schemas.microsoft.com/office/drawing/2014/main" id="{99735A29-D3C1-23E0-0D4D-13A48B2C3833}"/>
              </a:ext>
            </a:extLst>
          </p:cNvPr>
          <p:cNvSpPr/>
          <p:nvPr/>
        </p:nvSpPr>
        <p:spPr>
          <a:xfrm>
            <a:off x="4519621" y="906361"/>
            <a:ext cx="778744" cy="435924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7DFC6F77-44B9-78BE-B5F6-5AFB5CE7BBD3}"/>
              </a:ext>
            </a:extLst>
          </p:cNvPr>
          <p:cNvGrpSpPr/>
          <p:nvPr/>
        </p:nvGrpSpPr>
        <p:grpSpPr>
          <a:xfrm>
            <a:off x="4372301" y="2156846"/>
            <a:ext cx="363578" cy="358045"/>
            <a:chOff x="4541855" y="3429000"/>
            <a:chExt cx="407484" cy="461665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A06CE0A9-FBAF-414E-83A7-AE26F45103A4}"/>
                </a:ext>
              </a:extLst>
            </p:cNvPr>
            <p:cNvSpPr txBox="1"/>
            <p:nvPr/>
          </p:nvSpPr>
          <p:spPr>
            <a:xfrm>
              <a:off x="4541855" y="3429000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i="1" dirty="0">
                  <a:solidFill>
                    <a:srgbClr val="FF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endParaRPr kumimoji="1" lang="ja-JP" altLang="en-US" b="1" i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直線矢印コネクタ 12">
              <a:extLst>
                <a:ext uri="{FF2B5EF4-FFF2-40B4-BE49-F238E27FC236}">
                  <a16:creationId xmlns:a16="http://schemas.microsoft.com/office/drawing/2014/main" id="{4D3BA8C7-AA8B-71AB-A4B0-7BF9E1645384}"/>
                </a:ext>
              </a:extLst>
            </p:cNvPr>
            <p:cNvCxnSpPr>
              <a:cxnSpLocks/>
            </p:cNvCxnSpPr>
            <p:nvPr/>
          </p:nvCxnSpPr>
          <p:spPr>
            <a:xfrm>
              <a:off x="4645113" y="3429000"/>
              <a:ext cx="218289" cy="0"/>
            </a:xfrm>
            <a:prstGeom prst="straightConnector1">
              <a:avLst/>
            </a:prstGeom>
            <a:ln w="3810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F10D1D80-2729-3321-3A7C-4DF17ACD5F16}"/>
              </a:ext>
            </a:extLst>
          </p:cNvPr>
          <p:cNvGrpSpPr/>
          <p:nvPr/>
        </p:nvGrpSpPr>
        <p:grpSpPr>
          <a:xfrm>
            <a:off x="5331013" y="3157373"/>
            <a:ext cx="407484" cy="461665"/>
            <a:chOff x="4541855" y="3429000"/>
            <a:chExt cx="407484" cy="461665"/>
          </a:xfrm>
        </p:grpSpPr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3800F0DC-5F87-25CA-617E-885D3B404268}"/>
                </a:ext>
              </a:extLst>
            </p:cNvPr>
            <p:cNvSpPr txBox="1"/>
            <p:nvPr/>
          </p:nvSpPr>
          <p:spPr>
            <a:xfrm>
              <a:off x="4541855" y="3429000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i="1" dirty="0">
                  <a:solidFill>
                    <a:srgbClr val="FF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endParaRPr kumimoji="1" lang="ja-JP" altLang="en-US" b="1" i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直線矢印コネクタ 18">
              <a:extLst>
                <a:ext uri="{FF2B5EF4-FFF2-40B4-BE49-F238E27FC236}">
                  <a16:creationId xmlns:a16="http://schemas.microsoft.com/office/drawing/2014/main" id="{D5FFF34D-C319-82FC-0FAA-71FE1C0F2194}"/>
                </a:ext>
              </a:extLst>
            </p:cNvPr>
            <p:cNvCxnSpPr>
              <a:cxnSpLocks/>
            </p:cNvCxnSpPr>
            <p:nvPr/>
          </p:nvCxnSpPr>
          <p:spPr>
            <a:xfrm>
              <a:off x="4645113" y="3429000"/>
              <a:ext cx="218289" cy="0"/>
            </a:xfrm>
            <a:prstGeom prst="straightConnector1">
              <a:avLst/>
            </a:prstGeom>
            <a:ln w="3810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77F0BE2-F3FA-722D-701C-399DE3793B5C}"/>
              </a:ext>
            </a:extLst>
          </p:cNvPr>
          <p:cNvSpPr txBox="1"/>
          <p:nvPr/>
        </p:nvSpPr>
        <p:spPr>
          <a:xfrm>
            <a:off x="3400702" y="5081718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= R + K</a:t>
            </a:r>
            <a:endParaRPr kumimoji="1" lang="ja-JP" altLang="en-US" b="1" i="1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7919E83C-B3BD-3D15-C1D5-99811C38FB04}"/>
              </a:ext>
            </a:extLst>
          </p:cNvPr>
          <p:cNvCxnSpPr>
            <a:cxnSpLocks/>
          </p:cNvCxnSpPr>
          <p:nvPr/>
        </p:nvCxnSpPr>
        <p:spPr>
          <a:xfrm>
            <a:off x="3503960" y="5081718"/>
            <a:ext cx="218289" cy="0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09A19314-596F-568F-E32D-9459A48E1C53}"/>
              </a:ext>
            </a:extLst>
          </p:cNvPr>
          <p:cNvCxnSpPr>
            <a:cxnSpLocks/>
          </p:cNvCxnSpPr>
          <p:nvPr/>
        </p:nvCxnSpPr>
        <p:spPr>
          <a:xfrm>
            <a:off x="4036523" y="5081718"/>
            <a:ext cx="218289" cy="0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6E416D24-B0F0-DCFB-CB38-D510831B70BE}"/>
              </a:ext>
            </a:extLst>
          </p:cNvPr>
          <p:cNvCxnSpPr>
            <a:cxnSpLocks/>
          </p:cNvCxnSpPr>
          <p:nvPr/>
        </p:nvCxnSpPr>
        <p:spPr>
          <a:xfrm>
            <a:off x="4626735" y="5081718"/>
            <a:ext cx="218289" cy="0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CB33AB2-D1BF-423D-F605-23F55D7293E7}"/>
              </a:ext>
            </a:extLst>
          </p:cNvPr>
          <p:cNvSpPr txBox="1"/>
          <p:nvPr/>
        </p:nvSpPr>
        <p:spPr>
          <a:xfrm>
            <a:off x="7798358" y="4070495"/>
            <a:ext cx="72968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i="1" dirty="0"/>
              <a:t>K</a:t>
            </a:r>
            <a:r>
              <a:rPr kumimoji="1" lang="en-US" altLang="ja-JP" sz="2000" dirty="0"/>
              <a:t> =0</a:t>
            </a:r>
            <a:endParaRPr kumimoji="1" lang="ja-JP" altLang="en-US" sz="200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4BE77008-E4B4-B971-92C8-7D6BB2D3BC32}"/>
              </a:ext>
            </a:extLst>
          </p:cNvPr>
          <p:cNvSpPr txBox="1"/>
          <p:nvPr/>
        </p:nvSpPr>
        <p:spPr>
          <a:xfrm>
            <a:off x="7700399" y="1166087"/>
            <a:ext cx="72968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i="1" dirty="0"/>
              <a:t>K</a:t>
            </a:r>
            <a:r>
              <a:rPr kumimoji="1" lang="en-US" altLang="ja-JP" sz="2000" dirty="0"/>
              <a:t> =2</a:t>
            </a:r>
            <a:endParaRPr kumimoji="1" lang="ja-JP" altLang="en-US" sz="2000"/>
          </a:p>
        </p:txBody>
      </p:sp>
      <p:sp>
        <p:nvSpPr>
          <p:cNvPr id="14" name="円/楕円 13">
            <a:extLst>
              <a:ext uri="{FF2B5EF4-FFF2-40B4-BE49-F238E27FC236}">
                <a16:creationId xmlns:a16="http://schemas.microsoft.com/office/drawing/2014/main" id="{CECA402D-F962-F92B-0179-DA4F58F6DAB5}"/>
              </a:ext>
            </a:extLst>
          </p:cNvPr>
          <p:cNvSpPr>
            <a:spLocks noChangeAspect="1"/>
          </p:cNvSpPr>
          <p:nvPr/>
        </p:nvSpPr>
        <p:spPr>
          <a:xfrm>
            <a:off x="1098000" y="5081718"/>
            <a:ext cx="288032" cy="288000"/>
          </a:xfrm>
          <a:prstGeom prst="ellipse">
            <a:avLst/>
          </a:pr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38BB7805-45C1-52A1-0302-0A94D5B1A73D}"/>
              </a:ext>
            </a:extLst>
          </p:cNvPr>
          <p:cNvCxnSpPr/>
          <p:nvPr/>
        </p:nvCxnSpPr>
        <p:spPr>
          <a:xfrm>
            <a:off x="1083028" y="4128718"/>
            <a:ext cx="0" cy="101157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CE5CA29E-6EA0-ABC6-3336-753FC2735805}"/>
              </a:ext>
            </a:extLst>
          </p:cNvPr>
          <p:cNvCxnSpPr/>
          <p:nvPr/>
        </p:nvCxnSpPr>
        <p:spPr>
          <a:xfrm>
            <a:off x="1395205" y="4128718"/>
            <a:ext cx="0" cy="101157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7B6BF8D-3BA8-F438-B548-5153E76B10B6}"/>
              </a:ext>
            </a:extLst>
          </p:cNvPr>
          <p:cNvSpPr txBox="1"/>
          <p:nvPr/>
        </p:nvSpPr>
        <p:spPr>
          <a:xfrm>
            <a:off x="1454951" y="5041052"/>
            <a:ext cx="1065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circle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60824D56-6669-D9D9-BD36-D6C79EE1E05C}"/>
              </a:ext>
            </a:extLst>
          </p:cNvPr>
          <p:cNvCxnSpPr>
            <a:cxnSpLocks/>
          </p:cNvCxnSpPr>
          <p:nvPr/>
        </p:nvCxnSpPr>
        <p:spPr>
          <a:xfrm>
            <a:off x="1245600" y="4128718"/>
            <a:ext cx="0" cy="115522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5D21E5D-8294-21F0-C320-398EF8403618}"/>
              </a:ext>
            </a:extLst>
          </p:cNvPr>
          <p:cNvSpPr txBox="1"/>
          <p:nvPr/>
        </p:nvSpPr>
        <p:spPr>
          <a:xfrm>
            <a:off x="3049066" y="4548625"/>
            <a:ext cx="1128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ellipse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902CD0D5-2023-AFA6-4F0F-0D6505FB382F}"/>
              </a:ext>
            </a:extLst>
          </p:cNvPr>
          <p:cNvCxnSpPr>
            <a:cxnSpLocks/>
          </p:cNvCxnSpPr>
          <p:nvPr/>
        </p:nvCxnSpPr>
        <p:spPr>
          <a:xfrm flipV="1">
            <a:off x="2451798" y="4900600"/>
            <a:ext cx="649917" cy="383341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4CB8C9EA-98C9-15A6-EEEB-9E4034EB6086}"/>
              </a:ext>
            </a:extLst>
          </p:cNvPr>
          <p:cNvSpPr/>
          <p:nvPr/>
        </p:nvSpPr>
        <p:spPr>
          <a:xfrm>
            <a:off x="1805255" y="1551602"/>
            <a:ext cx="844156" cy="435924"/>
          </a:xfrm>
          <a:prstGeom prst="round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56"/>
              </a:solidFill>
            </a:endParaRPr>
          </a:p>
        </p:txBody>
      </p:sp>
      <p:sp>
        <p:nvSpPr>
          <p:cNvPr id="34" name="角丸四角形 33">
            <a:extLst>
              <a:ext uri="{FF2B5EF4-FFF2-40B4-BE49-F238E27FC236}">
                <a16:creationId xmlns:a16="http://schemas.microsoft.com/office/drawing/2014/main" id="{AC8DE120-4F6E-5DD1-749F-856BBD2BBD77}"/>
              </a:ext>
            </a:extLst>
          </p:cNvPr>
          <p:cNvSpPr/>
          <p:nvPr/>
        </p:nvSpPr>
        <p:spPr>
          <a:xfrm>
            <a:off x="4674275" y="1455733"/>
            <a:ext cx="844156" cy="587665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56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41587798-D254-10D6-3636-F4E7A2B72425}"/>
              </a:ext>
            </a:extLst>
          </p:cNvPr>
          <p:cNvSpPr txBox="1"/>
          <p:nvPr/>
        </p:nvSpPr>
        <p:spPr>
          <a:xfrm>
            <a:off x="884255" y="5417359"/>
            <a:ext cx="2018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(cannot rotate)</a:t>
            </a:r>
            <a:endParaRPr kumimoji="1" lang="ja-JP" altLang="en-US" sz="2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45DDB34C-1A8D-A538-388F-8ECEA1D89DD2}"/>
              </a:ext>
            </a:extLst>
          </p:cNvPr>
          <p:cNvSpPr txBox="1"/>
          <p:nvPr/>
        </p:nvSpPr>
        <p:spPr>
          <a:xfrm>
            <a:off x="3101715" y="5576114"/>
            <a:ext cx="87704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The MCSM result points to a triaxial shape with axis ratio, </a:t>
            </a:r>
            <a:r>
              <a:rPr lang="en-US" altLang="ja-JP" sz="2000" dirty="0"/>
              <a:t>1.00 : 1.06 : 1.35, through its T-plot analysis (see next pages)</a:t>
            </a:r>
            <a:r>
              <a:rPr kumimoji="1" lang="en-US" altLang="ja-JP" sz="2000" dirty="0"/>
              <a:t>.</a:t>
            </a:r>
          </a:p>
          <a:p>
            <a:r>
              <a:rPr lang="en-US" altLang="ja-JP" sz="2000" dirty="0"/>
              <a:t>No hint of vibrational excitation.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88593D7-466D-1F08-2355-5F5FE27B74FA}"/>
              </a:ext>
            </a:extLst>
          </p:cNvPr>
          <p:cNvSpPr txBox="1"/>
          <p:nvPr/>
        </p:nvSpPr>
        <p:spPr>
          <a:xfrm>
            <a:off x="3229892" y="3841321"/>
            <a:ext cx="80663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i="1" dirty="0"/>
              <a:t>K</a:t>
            </a:r>
            <a:r>
              <a:rPr kumimoji="1" lang="en-US" altLang="ja-JP" sz="2000" dirty="0"/>
              <a:t> = 0</a:t>
            </a:r>
            <a:endParaRPr kumimoji="1" lang="ja-JP" altLang="en-US" sz="200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3C28223-D1C4-BC01-B025-2E8651D5A46E}"/>
              </a:ext>
            </a:extLst>
          </p:cNvPr>
          <p:cNvSpPr txBox="1"/>
          <p:nvPr/>
        </p:nvSpPr>
        <p:spPr>
          <a:xfrm>
            <a:off x="5056623" y="2200275"/>
            <a:ext cx="80663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i="1" dirty="0"/>
              <a:t>K</a:t>
            </a:r>
            <a:r>
              <a:rPr kumimoji="1" lang="en-US" altLang="ja-JP" sz="2000" dirty="0"/>
              <a:t> = 2</a:t>
            </a:r>
            <a:endParaRPr kumimoji="1" lang="ja-JP" altLang="en-US" sz="200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D0877D5-5294-6CAD-1F94-B68E6CC7984F}"/>
              </a:ext>
            </a:extLst>
          </p:cNvPr>
          <p:cNvSpPr txBox="1"/>
          <p:nvPr/>
        </p:nvSpPr>
        <p:spPr>
          <a:xfrm>
            <a:off x="7090553" y="4727775"/>
            <a:ext cx="49584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the present case, t</a:t>
            </a:r>
            <a:r>
              <a:rPr kumimoji="1"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mixing between K=0 </a:t>
            </a:r>
          </a:p>
          <a:p>
            <a:r>
              <a:rPr kumimoji="1"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K=2 states is small, and 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be neglected.</a:t>
            </a:r>
            <a:r>
              <a:rPr kumimoji="1"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ja-JP" alt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図 25" descr="屋内, 座る, フルーツ, テーブル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EEC8D904-39F6-08CD-17BB-BB89EB111A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8297">
            <a:off x="4934028" y="4493211"/>
            <a:ext cx="1126828" cy="61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67934"/>
      </p:ext>
    </p:extLst>
  </p:cSld>
  <p:clrMapOvr>
    <a:masterClrMapping/>
  </p:clrMapOvr>
  <p:transition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47893" y="132241"/>
            <a:ext cx="9927770" cy="427974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altLang="ja-JP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" pitchFamily="2" charset="0"/>
                <a:ea typeface="Palatino" pitchFamily="2" charset="0"/>
                <a:cs typeface="Arial"/>
              </a:rPr>
              <a:t>T-plot</a:t>
            </a:r>
            <a:r>
              <a:rPr lang="en-US" altLang="ja-JP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" pitchFamily="2" charset="0"/>
                <a:ea typeface="Palatino" pitchFamily="2" charset="0"/>
                <a:cs typeface="Arial"/>
              </a:rPr>
              <a:t> </a:t>
            </a:r>
            <a:r>
              <a:rPr lang="en-US" altLang="ja-JP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" pitchFamily="2" charset="0"/>
                <a:ea typeface="Palatino" pitchFamily="2" charset="0"/>
                <a:cs typeface="Arial"/>
              </a:rPr>
              <a:t>: </a:t>
            </a:r>
            <a:r>
              <a:rPr lang="en-US" altLang="ja-JP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" pitchFamily="2" charset="0"/>
                <a:ea typeface="Palatino" pitchFamily="2" charset="0"/>
                <a:cs typeface="Arial"/>
              </a:rPr>
              <a:t>visualization</a:t>
            </a:r>
            <a:r>
              <a:rPr lang="en-US" altLang="ja-JP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" pitchFamily="2" charset="0"/>
                <a:ea typeface="Palatino" pitchFamily="2" charset="0"/>
                <a:cs typeface="Arial"/>
              </a:rPr>
              <a:t> of MCSM eigenvector on Potential Energy Surface</a:t>
            </a:r>
            <a:endParaRPr lang="ja-JP" alt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" pitchFamily="2" charset="0"/>
              <a:cs typeface="Arial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3424" y="1967074"/>
            <a:ext cx="3600400" cy="462427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US" altLang="ja-JP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PES is calculated </a:t>
            </a:r>
            <a:br>
              <a:rPr lang="en-US" altLang="ja-JP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</a:br>
            <a:r>
              <a:rPr lang="en-US" altLang="ja-JP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by CHF for the shell-model Hamiltonian</a:t>
            </a: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US" altLang="ja-JP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Location of circle</a:t>
            </a:r>
            <a:r>
              <a:rPr lang="en-US" altLang="ja-JP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 : </a:t>
            </a:r>
            <a:r>
              <a:rPr lang="en-US" altLang="ja-JP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quadrupole</a:t>
            </a:r>
            <a:r>
              <a:rPr lang="en-US" altLang="ja-JP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 deformation of </a:t>
            </a:r>
            <a:r>
              <a:rPr lang="en-US" altLang="ja-JP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unprojected</a:t>
            </a:r>
            <a:r>
              <a:rPr lang="en-US" altLang="ja-JP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 MCSM basis vectors</a:t>
            </a: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US" altLang="ja-JP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Area of circle </a:t>
            </a:r>
            <a:r>
              <a:rPr lang="en-US" altLang="ja-JP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en-US" altLang="ja-JP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     overlap probability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en-US" altLang="ja-JP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     between each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en-US" altLang="ja-JP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     projected basis and 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en-US" altLang="ja-JP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     </a:t>
            </a:r>
            <a:r>
              <a:rPr lang="en-US" altLang="ja-JP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eigen</a:t>
            </a:r>
            <a:r>
              <a:rPr lang="en-US" altLang="ja-JP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 wave function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848614" y="665068"/>
            <a:ext cx="4538326" cy="646331"/>
          </a:xfrm>
          <a:prstGeom prst="rect">
            <a:avLst/>
          </a:prstGeom>
          <a:solidFill>
            <a:srgbClr val="BAFFFE"/>
          </a:solidFill>
          <a:ln>
            <a:solidFill>
              <a:srgbClr val="0B13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800" dirty="0">
                <a:latin typeface="Arial"/>
                <a:cs typeface="Arial"/>
              </a:rPr>
              <a:t>stochastically deformed Slater determinant </a:t>
            </a:r>
          </a:p>
          <a:p>
            <a:r>
              <a:rPr lang="en-US" altLang="ja-JP" sz="1800" dirty="0">
                <a:latin typeface="Arial"/>
                <a:cs typeface="Arial"/>
              </a:rPr>
              <a:t>    </a:t>
            </a:r>
            <a:r>
              <a:rPr lang="en-US" altLang="ja-JP" sz="1800" dirty="0">
                <a:latin typeface="Arial"/>
                <a:cs typeface="Arial"/>
                <a:sym typeface="Wingdings"/>
              </a:rPr>
              <a:t></a:t>
            </a:r>
            <a:r>
              <a:rPr lang="en-US" altLang="ja-JP" sz="1800" dirty="0">
                <a:latin typeface="Arial"/>
                <a:cs typeface="Arial"/>
              </a:rPr>
              <a:t> intrinsic shape</a:t>
            </a:r>
            <a:endParaRPr lang="ja-JP" altLang="en-US" sz="1800" dirty="0">
              <a:latin typeface="Arial"/>
              <a:cs typeface="Arial"/>
            </a:endParaRPr>
          </a:p>
        </p:txBody>
      </p:sp>
      <p:cxnSp>
        <p:nvCxnSpPr>
          <p:cNvPr id="14" name="直線矢印コネクタ 13"/>
          <p:cNvCxnSpPr>
            <a:stCxn id="12" idx="1"/>
            <a:endCxn id="15" idx="6"/>
          </p:cNvCxnSpPr>
          <p:nvPr/>
        </p:nvCxnSpPr>
        <p:spPr>
          <a:xfrm flipH="1" flipV="1">
            <a:off x="4593996" y="981573"/>
            <a:ext cx="254618" cy="666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091" y="611800"/>
            <a:ext cx="2842533" cy="862946"/>
          </a:xfrm>
          <a:prstGeom prst="rect">
            <a:avLst/>
          </a:prstGeom>
        </p:spPr>
      </p:pic>
      <p:sp>
        <p:nvSpPr>
          <p:cNvPr id="15" name="円/楕円 14"/>
          <p:cNvSpPr/>
          <p:nvPr/>
        </p:nvSpPr>
        <p:spPr>
          <a:xfrm>
            <a:off x="4059014" y="690452"/>
            <a:ext cx="534983" cy="582242"/>
          </a:xfrm>
          <a:prstGeom prst="ellipse">
            <a:avLst/>
          </a:prstGeom>
          <a:noFill/>
          <a:ln w="190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137019" y="1513847"/>
            <a:ext cx="1340432" cy="40011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amplitude</a:t>
            </a:r>
            <a:endParaRPr lang="ja-JP" altLang="en-US" sz="2000" dirty="0"/>
          </a:p>
        </p:txBody>
      </p:sp>
      <p:cxnSp>
        <p:nvCxnSpPr>
          <p:cNvPr id="20" name="直線矢印コネクタ 19"/>
          <p:cNvCxnSpPr/>
          <p:nvPr/>
        </p:nvCxnSpPr>
        <p:spPr>
          <a:xfrm flipV="1">
            <a:off x="3083691" y="1153808"/>
            <a:ext cx="118740" cy="371415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3678040" y="1420248"/>
            <a:ext cx="2143536" cy="36933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altLang="ja-JP" sz="1800" dirty="0"/>
              <a:t>projection onto </a:t>
            </a:r>
            <a:r>
              <a:rPr lang="en-US" altLang="ja-JP" sz="1800" i="1" dirty="0" err="1"/>
              <a:t>J</a:t>
            </a:r>
            <a:r>
              <a:rPr lang="en-US" altLang="ja-JP" sz="1800" i="1" baseline="30000" dirty="0" err="1">
                <a:latin typeface="Symbol" charset="2"/>
                <a:cs typeface="Symbol" charset="2"/>
              </a:rPr>
              <a:t>p</a:t>
            </a:r>
            <a:endParaRPr lang="ja-JP" altLang="en-US" sz="1800" i="1" baseline="30000" dirty="0">
              <a:latin typeface="Symbol" charset="2"/>
              <a:cs typeface="Symbol" charset="2"/>
            </a:endParaRPr>
          </a:p>
        </p:txBody>
      </p:sp>
      <p:cxnSp>
        <p:nvCxnSpPr>
          <p:cNvPr id="22" name="直線矢印コネクタ 21"/>
          <p:cNvCxnSpPr/>
          <p:nvPr/>
        </p:nvCxnSpPr>
        <p:spPr>
          <a:xfrm flipH="1" flipV="1">
            <a:off x="3542423" y="1119546"/>
            <a:ext cx="332711" cy="315948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4270948" y="6268622"/>
            <a:ext cx="5332602" cy="446276"/>
          </a:xfrm>
          <a:prstGeom prst="rect">
            <a:avLst/>
          </a:prstGeom>
          <a:solidFill>
            <a:srgbClr val="FFEDC3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2000" b="1" dirty="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Times New Roman"/>
              </a:rPr>
              <a:t>Y. Tsunoda, </a:t>
            </a:r>
            <a:r>
              <a:rPr lang="en-US" altLang="ja-JP" sz="2000" b="1" i="1" dirty="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Times New Roman"/>
              </a:rPr>
              <a:t>et al. </a:t>
            </a:r>
            <a:r>
              <a:rPr lang="en-US" altLang="ja-JP" sz="2000" b="1" dirty="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Times New Roman"/>
              </a:rPr>
              <a:t>PRC 89, 031301 (R) (</a:t>
            </a:r>
            <a:r>
              <a:rPr lang="en-US" altLang="ja-JP" sz="2000" b="1" dirty="0">
                <a:solidFill>
                  <a:srgbClr val="FF0000"/>
                </a:solidFill>
                <a:latin typeface="Palatino" pitchFamily="2" charset="0"/>
                <a:ea typeface="Palatino" pitchFamily="2" charset="0"/>
                <a:cs typeface="Times New Roman"/>
              </a:rPr>
              <a:t>2014</a:t>
            </a:r>
            <a:r>
              <a:rPr lang="en-US" altLang="ja-JP" sz="2000" b="1" dirty="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Times New Roman"/>
              </a:rPr>
              <a:t>)  </a:t>
            </a:r>
            <a:endParaRPr lang="ja-JP" altLang="en-US" sz="2000" b="1" dirty="0">
              <a:solidFill>
                <a:schemeClr val="tx1"/>
              </a:solidFill>
              <a:latin typeface="Palatino" pitchFamily="2" charset="0"/>
              <a:cs typeface="Times New Roman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9888" y="741811"/>
            <a:ext cx="152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err="1">
                <a:solidFill>
                  <a:schemeClr val="tx1"/>
                </a:solidFill>
                <a:latin typeface="Arial"/>
                <a:cs typeface="Arial"/>
              </a:rPr>
              <a:t>eigenstate</a:t>
            </a:r>
            <a:endParaRPr lang="ja-JP" altLang="en-US" sz="2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id="{4AECF226-88A5-8A0E-34A4-54B1858402E2}"/>
              </a:ext>
            </a:extLst>
          </p:cNvPr>
          <p:cNvGrpSpPr/>
          <p:nvPr/>
        </p:nvGrpSpPr>
        <p:grpSpPr>
          <a:xfrm>
            <a:off x="4033057" y="1813282"/>
            <a:ext cx="5570492" cy="4492859"/>
            <a:chOff x="4041938" y="1989401"/>
            <a:chExt cx="5570492" cy="4492859"/>
          </a:xfrm>
        </p:grpSpPr>
        <p:pic>
          <p:nvPicPr>
            <p:cNvPr id="11" name="図 10" descr="ni68_0_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2203" y="1989401"/>
              <a:ext cx="5020227" cy="3765172"/>
            </a:xfrm>
            <a:prstGeom prst="rect">
              <a:avLst/>
            </a:prstGeom>
          </p:spPr>
        </p:pic>
        <p:sp>
          <p:nvSpPr>
            <p:cNvPr id="7" name="テキスト ボックス 6"/>
            <p:cNvSpPr txBox="1"/>
            <p:nvPr/>
          </p:nvSpPr>
          <p:spPr>
            <a:xfrm rot="17914799">
              <a:off x="5121988" y="3406856"/>
              <a:ext cx="913870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800" dirty="0"/>
                <a:t>oblate</a:t>
              </a:r>
              <a:endParaRPr lang="ja-JP" altLang="en-US" sz="1800" dirty="0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7536437" y="5706060"/>
              <a:ext cx="1071787" cy="42040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2000" dirty="0" err="1">
                  <a:solidFill>
                    <a:srgbClr val="FF0000"/>
                  </a:solidFill>
                </a:rPr>
                <a:t>prolate</a:t>
              </a:r>
              <a:endParaRPr lang="ja-JP" alt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4041938" y="5697216"/>
              <a:ext cx="1624913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/>
                <a:t>spherical</a:t>
              </a:r>
              <a:endParaRPr lang="ja-JP" altLang="en-US" sz="1800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7679114" y="4065633"/>
              <a:ext cx="994683" cy="36933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800" dirty="0" err="1"/>
                <a:t>triaxial</a:t>
              </a:r>
              <a:endParaRPr lang="ja-JP" altLang="en-US" sz="1800" dirty="0"/>
            </a:p>
          </p:txBody>
        </p:sp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5041" y="5180453"/>
              <a:ext cx="476671" cy="495710"/>
            </a:xfrm>
            <a:prstGeom prst="rect">
              <a:avLst/>
            </a:prstGeom>
          </p:spPr>
        </p:pic>
        <p:cxnSp>
          <p:nvCxnSpPr>
            <p:cNvPr id="32" name="直線矢印コネクタ 31"/>
            <p:cNvCxnSpPr/>
            <p:nvPr/>
          </p:nvCxnSpPr>
          <p:spPr>
            <a:xfrm flipV="1">
              <a:off x="4983392" y="3307117"/>
              <a:ext cx="1011598" cy="1798643"/>
            </a:xfrm>
            <a:prstGeom prst="straightConnector1">
              <a:avLst/>
            </a:prstGeom>
            <a:ln w="762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矢印コネクタ 34"/>
            <p:cNvCxnSpPr/>
            <p:nvPr/>
          </p:nvCxnSpPr>
          <p:spPr>
            <a:xfrm flipV="1">
              <a:off x="5146392" y="5571933"/>
              <a:ext cx="3147869" cy="163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569EE94C-87D6-D54F-ECDA-77E66295F3F8}"/>
                </a:ext>
              </a:extLst>
            </p:cNvPr>
            <p:cNvGrpSpPr/>
            <p:nvPr/>
          </p:nvGrpSpPr>
          <p:grpSpPr>
            <a:xfrm>
              <a:off x="7535697" y="2700026"/>
              <a:ext cx="1426879" cy="1772542"/>
              <a:chOff x="9412143" y="3385734"/>
              <a:chExt cx="1426879" cy="1772542"/>
            </a:xfrm>
          </p:grpSpPr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6C9688EF-0B7D-C58F-963A-473BDA565310}"/>
                  </a:ext>
                </a:extLst>
              </p:cNvPr>
              <p:cNvSpPr txBox="1"/>
              <p:nvPr/>
            </p:nvSpPr>
            <p:spPr>
              <a:xfrm rot="300145">
                <a:off x="10186118" y="3660768"/>
                <a:ext cx="3963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b="1" dirty="0">
                    <a:solidFill>
                      <a:srgbClr val="FF00E8"/>
                    </a:solidFill>
                    <a:latin typeface="Symbol" pitchFamily="2" charset="2"/>
                  </a:rPr>
                  <a:t>g</a:t>
                </a:r>
                <a:endParaRPr kumimoji="1" lang="ja-JP" altLang="en-US" b="1">
                  <a:solidFill>
                    <a:srgbClr val="FF00E8"/>
                  </a:solidFill>
                </a:endParaRPr>
              </a:p>
            </p:txBody>
          </p:sp>
          <p:sp>
            <p:nvSpPr>
              <p:cNvPr id="44" name="フリーフォーム 43">
                <a:extLst>
                  <a:ext uri="{FF2B5EF4-FFF2-40B4-BE49-F238E27FC236}">
                    <a16:creationId xmlns:a16="http://schemas.microsoft.com/office/drawing/2014/main" id="{9B6DC835-2B4F-8983-C537-46B1AD218507}"/>
                  </a:ext>
                </a:extLst>
              </p:cNvPr>
              <p:cNvSpPr/>
              <p:nvPr/>
            </p:nvSpPr>
            <p:spPr>
              <a:xfrm rot="300145">
                <a:off x="9412143" y="3464899"/>
                <a:ext cx="1426879" cy="1693377"/>
              </a:xfrm>
              <a:custGeom>
                <a:avLst/>
                <a:gdLst>
                  <a:gd name="connsiteX0" fmla="*/ 0 w 1426879"/>
                  <a:gd name="connsiteY0" fmla="*/ 0 h 1693377"/>
                  <a:gd name="connsiteX1" fmla="*/ 130629 w 1426879"/>
                  <a:gd name="connsiteY1" fmla="*/ 60290 h 1693377"/>
                  <a:gd name="connsiteX2" fmla="*/ 160774 w 1426879"/>
                  <a:gd name="connsiteY2" fmla="*/ 70338 h 1693377"/>
                  <a:gd name="connsiteX3" fmla="*/ 221064 w 1426879"/>
                  <a:gd name="connsiteY3" fmla="*/ 100484 h 1693377"/>
                  <a:gd name="connsiteX4" fmla="*/ 251209 w 1426879"/>
                  <a:gd name="connsiteY4" fmla="*/ 120580 h 1693377"/>
                  <a:gd name="connsiteX5" fmla="*/ 311499 w 1426879"/>
                  <a:gd name="connsiteY5" fmla="*/ 140677 h 1693377"/>
                  <a:gd name="connsiteX6" fmla="*/ 401934 w 1426879"/>
                  <a:gd name="connsiteY6" fmla="*/ 200967 h 1693377"/>
                  <a:gd name="connsiteX7" fmla="*/ 432079 w 1426879"/>
                  <a:gd name="connsiteY7" fmla="*/ 221064 h 1693377"/>
                  <a:gd name="connsiteX8" fmla="*/ 492369 w 1426879"/>
                  <a:gd name="connsiteY8" fmla="*/ 271305 h 1693377"/>
                  <a:gd name="connsiteX9" fmla="*/ 552659 w 1426879"/>
                  <a:gd name="connsiteY9" fmla="*/ 321547 h 1693377"/>
                  <a:gd name="connsiteX10" fmla="*/ 602901 w 1426879"/>
                  <a:gd name="connsiteY10" fmla="*/ 371789 h 1693377"/>
                  <a:gd name="connsiteX11" fmla="*/ 663191 w 1426879"/>
                  <a:gd name="connsiteY11" fmla="*/ 422031 h 1693377"/>
                  <a:gd name="connsiteX12" fmla="*/ 713433 w 1426879"/>
                  <a:gd name="connsiteY12" fmla="*/ 472273 h 1693377"/>
                  <a:gd name="connsiteX13" fmla="*/ 733530 w 1426879"/>
                  <a:gd name="connsiteY13" fmla="*/ 502418 h 1693377"/>
                  <a:gd name="connsiteX14" fmla="*/ 763675 w 1426879"/>
                  <a:gd name="connsiteY14" fmla="*/ 532563 h 1693377"/>
                  <a:gd name="connsiteX15" fmla="*/ 783772 w 1426879"/>
                  <a:gd name="connsiteY15" fmla="*/ 562708 h 1693377"/>
                  <a:gd name="connsiteX16" fmla="*/ 813917 w 1426879"/>
                  <a:gd name="connsiteY16" fmla="*/ 592853 h 1693377"/>
                  <a:gd name="connsiteX17" fmla="*/ 834013 w 1426879"/>
                  <a:gd name="connsiteY17" fmla="*/ 622998 h 1693377"/>
                  <a:gd name="connsiteX18" fmla="*/ 864158 w 1426879"/>
                  <a:gd name="connsiteY18" fmla="*/ 653143 h 1693377"/>
                  <a:gd name="connsiteX19" fmla="*/ 904352 w 1426879"/>
                  <a:gd name="connsiteY19" fmla="*/ 713433 h 1693377"/>
                  <a:gd name="connsiteX20" fmla="*/ 964642 w 1426879"/>
                  <a:gd name="connsiteY20" fmla="*/ 763675 h 1693377"/>
                  <a:gd name="connsiteX21" fmla="*/ 1004835 w 1426879"/>
                  <a:gd name="connsiteY21" fmla="*/ 823965 h 1693377"/>
                  <a:gd name="connsiteX22" fmla="*/ 1045029 w 1426879"/>
                  <a:gd name="connsiteY22" fmla="*/ 884255 h 1693377"/>
                  <a:gd name="connsiteX23" fmla="*/ 1085222 w 1426879"/>
                  <a:gd name="connsiteY23" fmla="*/ 944545 h 1693377"/>
                  <a:gd name="connsiteX24" fmla="*/ 1155561 w 1426879"/>
                  <a:gd name="connsiteY24" fmla="*/ 1034980 h 1693377"/>
                  <a:gd name="connsiteX25" fmla="*/ 1195754 w 1426879"/>
                  <a:gd name="connsiteY25" fmla="*/ 1095270 h 1693377"/>
                  <a:gd name="connsiteX26" fmla="*/ 1215851 w 1426879"/>
                  <a:gd name="connsiteY26" fmla="*/ 1125415 h 1693377"/>
                  <a:gd name="connsiteX27" fmla="*/ 1266092 w 1426879"/>
                  <a:gd name="connsiteY27" fmla="*/ 1215851 h 1693377"/>
                  <a:gd name="connsiteX28" fmla="*/ 1286189 w 1426879"/>
                  <a:gd name="connsiteY28" fmla="*/ 1245996 h 1693377"/>
                  <a:gd name="connsiteX29" fmla="*/ 1306286 w 1426879"/>
                  <a:gd name="connsiteY29" fmla="*/ 1306286 h 1693377"/>
                  <a:gd name="connsiteX30" fmla="*/ 1326382 w 1426879"/>
                  <a:gd name="connsiteY30" fmla="*/ 1336431 h 1693377"/>
                  <a:gd name="connsiteX31" fmla="*/ 1346479 w 1426879"/>
                  <a:gd name="connsiteY31" fmla="*/ 1396721 h 1693377"/>
                  <a:gd name="connsiteX32" fmla="*/ 1356528 w 1426879"/>
                  <a:gd name="connsiteY32" fmla="*/ 1426866 h 1693377"/>
                  <a:gd name="connsiteX33" fmla="*/ 1376624 w 1426879"/>
                  <a:gd name="connsiteY33" fmla="*/ 1457011 h 1693377"/>
                  <a:gd name="connsiteX34" fmla="*/ 1386673 w 1426879"/>
                  <a:gd name="connsiteY34" fmla="*/ 1497204 h 1693377"/>
                  <a:gd name="connsiteX35" fmla="*/ 1396721 w 1426879"/>
                  <a:gd name="connsiteY35" fmla="*/ 1547446 h 1693377"/>
                  <a:gd name="connsiteX36" fmla="*/ 1406769 w 1426879"/>
                  <a:gd name="connsiteY36" fmla="*/ 1577591 h 1693377"/>
                  <a:gd name="connsiteX37" fmla="*/ 1416818 w 1426879"/>
                  <a:gd name="connsiteY37" fmla="*/ 1647930 h 1693377"/>
                  <a:gd name="connsiteX38" fmla="*/ 1426866 w 1426879"/>
                  <a:gd name="connsiteY38" fmla="*/ 1678075 h 1693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426879" h="1693377">
                    <a:moveTo>
                      <a:pt x="0" y="0"/>
                    </a:moveTo>
                    <a:cubicBezTo>
                      <a:pt x="88729" y="50702"/>
                      <a:pt x="44723" y="31655"/>
                      <a:pt x="130629" y="60290"/>
                    </a:cubicBezTo>
                    <a:lnTo>
                      <a:pt x="160774" y="70338"/>
                    </a:lnTo>
                    <a:cubicBezTo>
                      <a:pt x="247156" y="127927"/>
                      <a:pt x="137869" y="58886"/>
                      <a:pt x="221064" y="100484"/>
                    </a:cubicBezTo>
                    <a:cubicBezTo>
                      <a:pt x="231866" y="105885"/>
                      <a:pt x="240173" y="115675"/>
                      <a:pt x="251209" y="120580"/>
                    </a:cubicBezTo>
                    <a:cubicBezTo>
                      <a:pt x="270567" y="129183"/>
                      <a:pt x="311499" y="140677"/>
                      <a:pt x="311499" y="140677"/>
                    </a:cubicBezTo>
                    <a:lnTo>
                      <a:pt x="401934" y="200967"/>
                    </a:lnTo>
                    <a:cubicBezTo>
                      <a:pt x="411982" y="207666"/>
                      <a:pt x="423540" y="212525"/>
                      <a:pt x="432079" y="221064"/>
                    </a:cubicBezTo>
                    <a:cubicBezTo>
                      <a:pt x="520158" y="309143"/>
                      <a:pt x="408423" y="201349"/>
                      <a:pt x="492369" y="271305"/>
                    </a:cubicBezTo>
                    <a:cubicBezTo>
                      <a:pt x="569737" y="335779"/>
                      <a:pt x="477815" y="271653"/>
                      <a:pt x="552659" y="321547"/>
                    </a:cubicBezTo>
                    <a:cubicBezTo>
                      <a:pt x="589503" y="376813"/>
                      <a:pt x="552659" y="329921"/>
                      <a:pt x="602901" y="371789"/>
                    </a:cubicBezTo>
                    <a:cubicBezTo>
                      <a:pt x="680270" y="436264"/>
                      <a:pt x="588347" y="372134"/>
                      <a:pt x="663191" y="422031"/>
                    </a:cubicBezTo>
                    <a:cubicBezTo>
                      <a:pt x="716783" y="502418"/>
                      <a:pt x="646444" y="405284"/>
                      <a:pt x="713433" y="472273"/>
                    </a:cubicBezTo>
                    <a:cubicBezTo>
                      <a:pt x="721972" y="480812"/>
                      <a:pt x="725799" y="493140"/>
                      <a:pt x="733530" y="502418"/>
                    </a:cubicBezTo>
                    <a:cubicBezTo>
                      <a:pt x="742627" y="513335"/>
                      <a:pt x="754578" y="521646"/>
                      <a:pt x="763675" y="532563"/>
                    </a:cubicBezTo>
                    <a:cubicBezTo>
                      <a:pt x="771406" y="541841"/>
                      <a:pt x="776041" y="553430"/>
                      <a:pt x="783772" y="562708"/>
                    </a:cubicBezTo>
                    <a:cubicBezTo>
                      <a:pt x="792869" y="573625"/>
                      <a:pt x="804820" y="581936"/>
                      <a:pt x="813917" y="592853"/>
                    </a:cubicBezTo>
                    <a:cubicBezTo>
                      <a:pt x="821648" y="602130"/>
                      <a:pt x="826282" y="613721"/>
                      <a:pt x="834013" y="622998"/>
                    </a:cubicBezTo>
                    <a:cubicBezTo>
                      <a:pt x="843110" y="633915"/>
                      <a:pt x="855434" y="641926"/>
                      <a:pt x="864158" y="653143"/>
                    </a:cubicBezTo>
                    <a:cubicBezTo>
                      <a:pt x="878987" y="672208"/>
                      <a:pt x="884255" y="700035"/>
                      <a:pt x="904352" y="713433"/>
                    </a:cubicBezTo>
                    <a:cubicBezTo>
                      <a:pt x="931147" y="731297"/>
                      <a:pt x="943812" y="736894"/>
                      <a:pt x="964642" y="763675"/>
                    </a:cubicBezTo>
                    <a:cubicBezTo>
                      <a:pt x="979471" y="782740"/>
                      <a:pt x="991437" y="803868"/>
                      <a:pt x="1004835" y="823965"/>
                    </a:cubicBezTo>
                    <a:lnTo>
                      <a:pt x="1045029" y="884255"/>
                    </a:lnTo>
                    <a:cubicBezTo>
                      <a:pt x="1045032" y="884260"/>
                      <a:pt x="1085218" y="944541"/>
                      <a:pt x="1085222" y="944545"/>
                    </a:cubicBezTo>
                    <a:cubicBezTo>
                      <a:pt x="1132445" y="991768"/>
                      <a:pt x="1107487" y="962869"/>
                      <a:pt x="1155561" y="1034980"/>
                    </a:cubicBezTo>
                    <a:lnTo>
                      <a:pt x="1195754" y="1095270"/>
                    </a:lnTo>
                    <a:lnTo>
                      <a:pt x="1215851" y="1125415"/>
                    </a:lnTo>
                    <a:cubicBezTo>
                      <a:pt x="1233536" y="1178473"/>
                      <a:pt x="1220024" y="1146749"/>
                      <a:pt x="1266092" y="1215851"/>
                    </a:cubicBezTo>
                    <a:lnTo>
                      <a:pt x="1286189" y="1245996"/>
                    </a:lnTo>
                    <a:cubicBezTo>
                      <a:pt x="1292888" y="1266093"/>
                      <a:pt x="1294536" y="1288660"/>
                      <a:pt x="1306286" y="1306286"/>
                    </a:cubicBezTo>
                    <a:cubicBezTo>
                      <a:pt x="1312985" y="1316334"/>
                      <a:pt x="1321477" y="1325395"/>
                      <a:pt x="1326382" y="1336431"/>
                    </a:cubicBezTo>
                    <a:cubicBezTo>
                      <a:pt x="1334985" y="1355789"/>
                      <a:pt x="1339780" y="1376624"/>
                      <a:pt x="1346479" y="1396721"/>
                    </a:cubicBezTo>
                    <a:cubicBezTo>
                      <a:pt x="1349829" y="1406769"/>
                      <a:pt x="1350653" y="1418053"/>
                      <a:pt x="1356528" y="1426866"/>
                    </a:cubicBezTo>
                    <a:lnTo>
                      <a:pt x="1376624" y="1457011"/>
                    </a:lnTo>
                    <a:cubicBezTo>
                      <a:pt x="1379974" y="1470409"/>
                      <a:pt x="1383677" y="1483723"/>
                      <a:pt x="1386673" y="1497204"/>
                    </a:cubicBezTo>
                    <a:cubicBezTo>
                      <a:pt x="1390378" y="1513876"/>
                      <a:pt x="1392579" y="1530877"/>
                      <a:pt x="1396721" y="1547446"/>
                    </a:cubicBezTo>
                    <a:cubicBezTo>
                      <a:pt x="1399290" y="1557722"/>
                      <a:pt x="1403420" y="1567543"/>
                      <a:pt x="1406769" y="1577591"/>
                    </a:cubicBezTo>
                    <a:cubicBezTo>
                      <a:pt x="1410119" y="1601037"/>
                      <a:pt x="1412581" y="1624628"/>
                      <a:pt x="1416818" y="1647930"/>
                    </a:cubicBezTo>
                    <a:cubicBezTo>
                      <a:pt x="1427678" y="1707661"/>
                      <a:pt x="1426866" y="1697983"/>
                      <a:pt x="1426866" y="16780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" name="フリーフォーム 44">
                <a:extLst>
                  <a:ext uri="{FF2B5EF4-FFF2-40B4-BE49-F238E27FC236}">
                    <a16:creationId xmlns:a16="http://schemas.microsoft.com/office/drawing/2014/main" id="{27E95A38-BEFC-EEEE-B4D4-8E5ED695AF8D}"/>
                  </a:ext>
                </a:extLst>
              </p:cNvPr>
              <p:cNvSpPr/>
              <p:nvPr/>
            </p:nvSpPr>
            <p:spPr>
              <a:xfrm rot="300145">
                <a:off x="9481091" y="3385734"/>
                <a:ext cx="281354" cy="331596"/>
              </a:xfrm>
              <a:custGeom>
                <a:avLst/>
                <a:gdLst>
                  <a:gd name="connsiteX0" fmla="*/ 281354 w 281354"/>
                  <a:gd name="connsiteY0" fmla="*/ 0 h 331596"/>
                  <a:gd name="connsiteX1" fmla="*/ 211016 w 281354"/>
                  <a:gd name="connsiteY1" fmla="*/ 30145 h 331596"/>
                  <a:gd name="connsiteX2" fmla="*/ 0 w 281354"/>
                  <a:gd name="connsiteY2" fmla="*/ 30145 h 331596"/>
                  <a:gd name="connsiteX3" fmla="*/ 20097 w 281354"/>
                  <a:gd name="connsiteY3" fmla="*/ 90435 h 331596"/>
                  <a:gd name="connsiteX4" fmla="*/ 30145 w 281354"/>
                  <a:gd name="connsiteY4" fmla="*/ 120580 h 331596"/>
                  <a:gd name="connsiteX5" fmla="*/ 70339 w 281354"/>
                  <a:gd name="connsiteY5" fmla="*/ 180870 h 331596"/>
                  <a:gd name="connsiteX6" fmla="*/ 110532 w 281354"/>
                  <a:gd name="connsiteY6" fmla="*/ 241160 h 331596"/>
                  <a:gd name="connsiteX7" fmla="*/ 130629 w 281354"/>
                  <a:gd name="connsiteY7" fmla="*/ 271306 h 331596"/>
                  <a:gd name="connsiteX8" fmla="*/ 140677 w 281354"/>
                  <a:gd name="connsiteY8" fmla="*/ 331596 h 331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354" h="331596">
                    <a:moveTo>
                      <a:pt x="281354" y="0"/>
                    </a:moveTo>
                    <a:cubicBezTo>
                      <a:pt x="257908" y="10048"/>
                      <a:pt x="235917" y="24611"/>
                      <a:pt x="211016" y="30145"/>
                    </a:cubicBezTo>
                    <a:cubicBezTo>
                      <a:pt x="125668" y="49111"/>
                      <a:pt x="83880" y="38533"/>
                      <a:pt x="0" y="30145"/>
                    </a:cubicBezTo>
                    <a:lnTo>
                      <a:pt x="20097" y="90435"/>
                    </a:lnTo>
                    <a:cubicBezTo>
                      <a:pt x="23446" y="100483"/>
                      <a:pt x="24270" y="111767"/>
                      <a:pt x="30145" y="120580"/>
                    </a:cubicBezTo>
                    <a:lnTo>
                      <a:pt x="70339" y="180870"/>
                    </a:lnTo>
                    <a:lnTo>
                      <a:pt x="110532" y="241160"/>
                    </a:lnTo>
                    <a:lnTo>
                      <a:pt x="130629" y="271306"/>
                    </a:lnTo>
                    <a:cubicBezTo>
                      <a:pt x="142302" y="317998"/>
                      <a:pt x="140677" y="297689"/>
                      <a:pt x="140677" y="331596"/>
                    </a:cubicBez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57B2C15E-2132-7CB4-4453-B88B6C291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5682" y="5397829"/>
              <a:ext cx="841801" cy="841801"/>
            </a:xfrm>
            <a:prstGeom prst="rect">
              <a:avLst/>
            </a:prstGeom>
          </p:spPr>
        </p:pic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F3960662-6835-991E-0173-3A043504D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3766" y="2493512"/>
              <a:ext cx="861747" cy="861747"/>
            </a:xfrm>
            <a:prstGeom prst="rect">
              <a:avLst/>
            </a:prstGeom>
          </p:spPr>
        </p:pic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79430BBB-E98B-EA1F-6AB9-9C05BE587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7076" y="3263599"/>
              <a:ext cx="950511" cy="950511"/>
            </a:xfrm>
            <a:prstGeom prst="rect">
              <a:avLst/>
            </a:prstGeom>
          </p:spPr>
        </p:pic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8BF5BFC7-4262-40D0-1E2E-0A3BE6A71214}"/>
                </a:ext>
              </a:extLst>
            </p:cNvPr>
            <p:cNvSpPr txBox="1"/>
            <p:nvPr/>
          </p:nvSpPr>
          <p:spPr>
            <a:xfrm>
              <a:off x="5303436" y="2285307"/>
              <a:ext cx="1104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 </a:t>
              </a:r>
              <a:r>
                <a:rPr lang="en-US" altLang="ja-JP" sz="20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altLang="ja-JP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 = </a:t>
              </a:r>
              <a:r>
                <a:rPr lang="en-US" altLang="ja-JP" sz="20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altLang="ja-JP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endParaRPr kumimoji="1" lang="ja-JP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214101CD-F2F5-5110-B827-4C48B568BAD6}"/>
                </a:ext>
              </a:extLst>
            </p:cNvPr>
            <p:cNvSpPr txBox="1"/>
            <p:nvPr/>
          </p:nvSpPr>
          <p:spPr>
            <a:xfrm>
              <a:off x="7620818" y="6046806"/>
              <a:ext cx="1137812" cy="4354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 </a:t>
              </a:r>
              <a:r>
                <a:rPr lang="en-US" altLang="ja-JP" sz="20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altLang="ja-JP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 = </a:t>
              </a:r>
              <a:r>
                <a:rPr lang="en-US" altLang="ja-JP" sz="20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altLang="ja-JP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kumimoji="1" lang="ja-JP" alt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6540155" y="2104133"/>
              <a:ext cx="2115891" cy="40011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en-US" altLang="ja-JP" sz="20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 altLang="ja-JP" sz="20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 state of </a:t>
              </a:r>
              <a:r>
                <a:rPr lang="en-US" altLang="ja-JP" sz="20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68</a:t>
              </a:r>
              <a:r>
                <a:rPr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Ni</a:t>
              </a:r>
              <a:endParaRPr lang="ja-JP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8F2D60F-EB14-F758-EBE5-65B4ABAE857A}"/>
              </a:ext>
            </a:extLst>
          </p:cNvPr>
          <p:cNvSpPr txBox="1"/>
          <p:nvPr/>
        </p:nvSpPr>
        <p:spPr>
          <a:xfrm>
            <a:off x="6638348" y="5622733"/>
            <a:ext cx="575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rgbClr val="FF00E8"/>
                </a:solidFill>
                <a:latin typeface="Symbol" pitchFamily="2" charset="2"/>
              </a:rPr>
              <a:t>b</a:t>
            </a:r>
            <a:r>
              <a:rPr kumimoji="1" lang="en-US" altLang="ja-JP" dirty="0">
                <a:solidFill>
                  <a:srgbClr val="FF00E8"/>
                </a:solidFill>
              </a:rPr>
              <a:t> </a:t>
            </a:r>
            <a:r>
              <a:rPr kumimoji="1" lang="en-US" altLang="ja-JP" baseline="-25000" dirty="0">
                <a:solidFill>
                  <a:srgbClr val="FF00E8"/>
                </a:solidFill>
              </a:rPr>
              <a:t>2</a:t>
            </a:r>
            <a:endParaRPr kumimoji="1" lang="ja-JP" altLang="en-US" baseline="-25000">
              <a:solidFill>
                <a:srgbClr val="FF00E8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3019EB-AC95-66B3-28A1-470C99299A80}"/>
              </a:ext>
            </a:extLst>
          </p:cNvPr>
          <p:cNvSpPr txBox="1"/>
          <p:nvPr/>
        </p:nvSpPr>
        <p:spPr>
          <a:xfrm>
            <a:off x="9519431" y="812504"/>
            <a:ext cx="2672569" cy="1938992"/>
          </a:xfrm>
          <a:prstGeom prst="rect">
            <a:avLst/>
          </a:prstGeom>
          <a:solidFill>
            <a:srgbClr val="FFEDC3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Our answer to</a:t>
            </a:r>
          </a:p>
          <a:p>
            <a:r>
              <a:rPr lang="en-US" altLang="ja-JP" dirty="0"/>
              <a:t> Wigner’s worry*</a:t>
            </a:r>
          </a:p>
          <a:p>
            <a:r>
              <a:rPr lang="en-US" altLang="ja-JP" dirty="0"/>
              <a:t> mentioned by </a:t>
            </a:r>
          </a:p>
          <a:p>
            <a:r>
              <a:rPr kumimoji="1" lang="en-US" altLang="ja-JP" dirty="0"/>
              <a:t> Andrew </a:t>
            </a:r>
          </a:p>
          <a:p>
            <a:r>
              <a:rPr lang="en-US" altLang="ja-JP" dirty="0"/>
              <a:t> </a:t>
            </a:r>
            <a:r>
              <a:rPr lang="en-US" altLang="ja-JP" dirty="0" err="1"/>
              <a:t>Stuchbery</a:t>
            </a:r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C8DB8F94-663F-C6A9-CC99-07BF543CCF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98229" y="5177581"/>
            <a:ext cx="1405408" cy="2182082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EF9DFF3E-8C11-B9ED-2F98-CBC408DCCD4D}"/>
              </a:ext>
            </a:extLst>
          </p:cNvPr>
          <p:cNvSpPr txBox="1"/>
          <p:nvPr/>
        </p:nvSpPr>
        <p:spPr>
          <a:xfrm>
            <a:off x="9561489" y="2947860"/>
            <a:ext cx="2588451" cy="1569660"/>
          </a:xfrm>
          <a:prstGeom prst="rect">
            <a:avLst/>
          </a:prstGeom>
          <a:solidFill>
            <a:srgbClr val="B4FF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b="1" i="1" dirty="0">
                <a:solidFill>
                  <a:srgbClr val="FF00C6"/>
                </a:solidFill>
                <a:latin typeface="Symbol" pitchFamily="2" charset="2"/>
              </a:rPr>
              <a:t>b</a:t>
            </a:r>
            <a:r>
              <a:rPr kumimoji="1" lang="en-US" altLang="ja-JP" dirty="0">
                <a:solidFill>
                  <a:srgbClr val="FF00C6"/>
                </a:solidFill>
              </a:rPr>
              <a:t> </a:t>
            </a:r>
            <a:r>
              <a:rPr kumimoji="1" lang="en-US" altLang="ja-JP" baseline="-25000" dirty="0">
                <a:solidFill>
                  <a:srgbClr val="FF00C6"/>
                </a:solidFill>
              </a:rPr>
              <a:t>2</a:t>
            </a:r>
            <a:r>
              <a:rPr kumimoji="1" lang="en-US" altLang="ja-JP" dirty="0"/>
              <a:t> and </a:t>
            </a:r>
            <a:r>
              <a:rPr kumimoji="1" lang="en-US" altLang="ja-JP" b="1" i="1" dirty="0">
                <a:solidFill>
                  <a:srgbClr val="FF00C6"/>
                </a:solidFill>
                <a:latin typeface="Symbol" pitchFamily="2" charset="2"/>
              </a:rPr>
              <a:t>g </a:t>
            </a:r>
            <a:r>
              <a:rPr kumimoji="1" lang="en-US" altLang="ja-JP" b="1" i="1" dirty="0">
                <a:latin typeface="Symbol" pitchFamily="2" charset="2"/>
              </a:rPr>
              <a:t> </a:t>
            </a:r>
            <a:r>
              <a:rPr lang="en-US" altLang="ja-JP" dirty="0">
                <a:latin typeface="Comic Sans MS" panose="030F0902030302020204" pitchFamily="66" charset="0"/>
              </a:rPr>
              <a:t>are</a:t>
            </a:r>
          </a:p>
          <a:p>
            <a:r>
              <a:rPr lang="en-US" altLang="ja-JP" dirty="0">
                <a:latin typeface="Comic Sans MS" panose="030F0902030302020204" pitchFamily="66" charset="0"/>
              </a:rPr>
              <a:t> used as </a:t>
            </a:r>
            <a:r>
              <a:rPr kumimoji="1" lang="en-US" altLang="ja-JP" dirty="0">
                <a:latin typeface="Comic Sans MS" panose="030F0902030302020204" pitchFamily="66" charset="0"/>
              </a:rPr>
              <a:t>partial</a:t>
            </a:r>
          </a:p>
          <a:p>
            <a:r>
              <a:rPr lang="en-US" altLang="ja-JP" dirty="0">
                <a:latin typeface="Comic Sans MS" panose="030F0902030302020204" pitchFamily="66" charset="0"/>
              </a:rPr>
              <a:t> coordinates of</a:t>
            </a:r>
          </a:p>
          <a:p>
            <a:r>
              <a:rPr lang="en-US" altLang="ja-JP" dirty="0">
                <a:latin typeface="Comic Sans MS" panose="030F0902030302020204" pitchFamily="66" charset="0"/>
              </a:rPr>
              <a:t> basis </a:t>
            </a:r>
            <a:r>
              <a:rPr kumimoji="1" lang="en-US" altLang="ja-JP" dirty="0">
                <a:latin typeface="Comic Sans MS" panose="030F0902030302020204" pitchFamily="66" charset="0"/>
              </a:rPr>
              <a:t>vectors</a:t>
            </a:r>
            <a:r>
              <a:rPr kumimoji="1" lang="en-US" altLang="ja-JP" dirty="0"/>
              <a:t> 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4767988"/>
      </p:ext>
    </p:extLst>
  </p:cSld>
  <p:clrMapOvr>
    <a:masterClrMapping/>
  </p:clrMapOvr>
  <p:transition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DB8614C-424B-7C0F-05E9-5239D0B7A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818" y="197428"/>
            <a:ext cx="8410863" cy="2523259"/>
          </a:xfrm>
          <a:prstGeom prst="rect">
            <a:avLst/>
          </a:prstGeom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88ADB2A4-8864-3A4C-6B43-39020C745C2D}"/>
              </a:ext>
            </a:extLst>
          </p:cNvPr>
          <p:cNvGrpSpPr/>
          <p:nvPr/>
        </p:nvGrpSpPr>
        <p:grpSpPr>
          <a:xfrm>
            <a:off x="588818" y="2899063"/>
            <a:ext cx="5372949" cy="3574473"/>
            <a:chOff x="1834878" y="2909454"/>
            <a:chExt cx="5372949" cy="3574473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F297B49E-77AD-AF09-6637-34924C95D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4878" y="2909454"/>
              <a:ext cx="5372949" cy="3574473"/>
            </a:xfrm>
            <a:prstGeom prst="rect">
              <a:avLst/>
            </a:prstGeom>
          </p:spPr>
        </p:pic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B507FE47-22EF-D899-3060-275E9172BBDD}"/>
                </a:ext>
              </a:extLst>
            </p:cNvPr>
            <p:cNvSpPr/>
            <p:nvPr/>
          </p:nvSpPr>
          <p:spPr>
            <a:xfrm>
              <a:off x="2473036" y="4821382"/>
              <a:ext cx="4457700" cy="322118"/>
            </a:xfrm>
            <a:prstGeom prst="rect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C39F82B-2E09-9673-E8BF-1D92822B28A9}"/>
              </a:ext>
            </a:extLst>
          </p:cNvPr>
          <p:cNvSpPr txBox="1"/>
          <p:nvPr/>
        </p:nvSpPr>
        <p:spPr>
          <a:xfrm>
            <a:off x="6508173" y="6187780"/>
            <a:ext cx="5095009" cy="446276"/>
          </a:xfrm>
          <a:prstGeom prst="rect">
            <a:avLst/>
          </a:prstGeom>
          <a:solidFill>
            <a:srgbClr val="FFEDC3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2000" b="1" dirty="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Times New Roman"/>
              </a:rPr>
              <a:t>Y. Tsunoda, </a:t>
            </a:r>
            <a:r>
              <a:rPr lang="en-US" altLang="ja-JP" sz="2000" b="1" i="1" dirty="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Times New Roman"/>
              </a:rPr>
              <a:t>et al. </a:t>
            </a:r>
            <a:r>
              <a:rPr lang="en-US" altLang="ja-JP" sz="2000" b="1" dirty="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Times New Roman"/>
              </a:rPr>
              <a:t>PRC 89, 031301 (R) (</a:t>
            </a:r>
            <a:r>
              <a:rPr lang="en-US" altLang="ja-JP" sz="2000" b="1" dirty="0">
                <a:solidFill>
                  <a:srgbClr val="FF0000"/>
                </a:solidFill>
                <a:latin typeface="Palatino" pitchFamily="2" charset="0"/>
                <a:ea typeface="Palatino" pitchFamily="2" charset="0"/>
                <a:cs typeface="Times New Roman"/>
              </a:rPr>
              <a:t>2014</a:t>
            </a:r>
            <a:r>
              <a:rPr lang="en-US" altLang="ja-JP" sz="2000" b="1" dirty="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Times New Roman"/>
              </a:rPr>
              <a:t>)  </a:t>
            </a:r>
            <a:endParaRPr lang="ja-JP" altLang="en-US" sz="2000" b="1" dirty="0">
              <a:solidFill>
                <a:schemeClr val="tx1"/>
              </a:solidFill>
              <a:latin typeface="Palatino" pitchFamily="2" charset="0"/>
              <a:cs typeface="Times New Roman"/>
            </a:endParaRPr>
          </a:p>
        </p:txBody>
      </p:sp>
      <p:sp>
        <p:nvSpPr>
          <p:cNvPr id="11" name="右矢印 10">
            <a:extLst>
              <a:ext uri="{FF2B5EF4-FFF2-40B4-BE49-F238E27FC236}">
                <a16:creationId xmlns:a16="http://schemas.microsoft.com/office/drawing/2014/main" id="{D59554F0-315F-8230-35FB-163129F22ED8}"/>
              </a:ext>
            </a:extLst>
          </p:cNvPr>
          <p:cNvSpPr/>
          <p:nvPr/>
        </p:nvSpPr>
        <p:spPr>
          <a:xfrm rot="19929815">
            <a:off x="5810048" y="4668115"/>
            <a:ext cx="626069" cy="285750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F07C05D-54F2-9DFC-3BEF-FDCA34C27CD0}"/>
              </a:ext>
            </a:extLst>
          </p:cNvPr>
          <p:cNvSpPr txBox="1"/>
          <p:nvPr/>
        </p:nvSpPr>
        <p:spPr>
          <a:xfrm>
            <a:off x="6466610" y="4375703"/>
            <a:ext cx="5099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T-plot of Monte Carlo Shell Model</a:t>
            </a:r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ED03650-0B10-07CC-0636-6634103C0159}"/>
              </a:ext>
            </a:extLst>
          </p:cNvPr>
          <p:cNvSpPr txBox="1"/>
          <p:nvPr/>
        </p:nvSpPr>
        <p:spPr>
          <a:xfrm>
            <a:off x="6666651" y="2519343"/>
            <a:ext cx="44101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6">
                    <a:lumMod val="75000"/>
                  </a:schemeClr>
                </a:solidFill>
              </a:rPr>
              <a:t>This was mentioned by</a:t>
            </a:r>
          </a:p>
          <a:p>
            <a:r>
              <a:rPr lang="en-US" altLang="ja-JP" dirty="0">
                <a:solidFill>
                  <a:schemeClr val="accent6">
                    <a:lumMod val="75000"/>
                  </a:schemeClr>
                </a:solidFill>
              </a:rPr>
              <a:t>Andrew </a:t>
            </a:r>
            <a:r>
              <a:rPr lang="en-US" altLang="ja-JP" dirty="0" err="1">
                <a:solidFill>
                  <a:schemeClr val="accent6">
                    <a:lumMod val="75000"/>
                  </a:schemeClr>
                </a:solidFill>
              </a:rPr>
              <a:t>Stuchbery</a:t>
            </a:r>
            <a:r>
              <a:rPr lang="en-US" altLang="ja-JP" dirty="0">
                <a:solidFill>
                  <a:schemeClr val="accent6">
                    <a:lumMod val="75000"/>
                  </a:schemeClr>
                </a:solidFill>
              </a:rPr>
              <a:t> yesterday</a:t>
            </a:r>
          </a:p>
          <a:p>
            <a:r>
              <a:rPr lang="en-US" altLang="ja-JP" dirty="0">
                <a:solidFill>
                  <a:schemeClr val="accent6">
                    <a:lumMod val="75000"/>
                  </a:schemeClr>
                </a:solidFill>
              </a:rPr>
              <a:t>as the statement given by </a:t>
            </a:r>
          </a:p>
          <a:p>
            <a:r>
              <a:rPr lang="en-US" altLang="ja-JP" dirty="0">
                <a:solidFill>
                  <a:schemeClr val="accent6">
                    <a:lumMod val="75000"/>
                  </a:schemeClr>
                </a:solidFill>
              </a:rPr>
              <a:t>E. P. Wigner.</a:t>
            </a:r>
            <a:endParaRPr kumimoji="1" lang="ja-JP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左矢印 2">
            <a:extLst>
              <a:ext uri="{FF2B5EF4-FFF2-40B4-BE49-F238E27FC236}">
                <a16:creationId xmlns:a16="http://schemas.microsoft.com/office/drawing/2014/main" id="{E97093A8-F79E-C34B-F1DB-F9F027744E7A}"/>
              </a:ext>
            </a:extLst>
          </p:cNvPr>
          <p:cNvSpPr/>
          <p:nvPr/>
        </p:nvSpPr>
        <p:spPr>
          <a:xfrm>
            <a:off x="6096000" y="2734347"/>
            <a:ext cx="436418" cy="353291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CFA5991-736C-BEE7-EC54-2AF48D221752}"/>
              </a:ext>
            </a:extLst>
          </p:cNvPr>
          <p:cNvSpPr/>
          <p:nvPr/>
        </p:nvSpPr>
        <p:spPr>
          <a:xfrm>
            <a:off x="1046442" y="2907723"/>
            <a:ext cx="3182658" cy="322118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B04F713-63D5-AA93-A5FC-AAE386358818}"/>
              </a:ext>
            </a:extLst>
          </p:cNvPr>
          <p:cNvSpPr/>
          <p:nvPr/>
        </p:nvSpPr>
        <p:spPr>
          <a:xfrm>
            <a:off x="1122218" y="5673435"/>
            <a:ext cx="592282" cy="23899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5EC8C02-634D-73D3-5E61-D34807839A2F}"/>
              </a:ext>
            </a:extLst>
          </p:cNvPr>
          <p:cNvSpPr txBox="1"/>
          <p:nvPr/>
        </p:nvSpPr>
        <p:spPr>
          <a:xfrm>
            <a:off x="6899317" y="4792976"/>
            <a:ext cx="5256567" cy="1262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80"/>
              </a:lnSpc>
            </a:pPr>
            <a:r>
              <a:rPr kumimoji="1" lang="en-US" altLang="ja-JP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direct visualization of correlated</a:t>
            </a:r>
          </a:p>
          <a:p>
            <a:pPr>
              <a:lnSpc>
                <a:spcPts val="3080"/>
              </a:lnSpc>
            </a:pPr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wave functions</a:t>
            </a:r>
          </a:p>
          <a:p>
            <a:pPr>
              <a:lnSpc>
                <a:spcPts val="3080"/>
              </a:lnSpc>
            </a:pPr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 ~ Kumar invariant approach</a:t>
            </a:r>
          </a:p>
        </p:txBody>
      </p:sp>
    </p:spTree>
    <p:extLst>
      <p:ext uri="{BB962C8B-B14F-4D97-AF65-F5344CB8AC3E}">
        <p14:creationId xmlns:p14="http://schemas.microsoft.com/office/powerpoint/2010/main" val="2690639632"/>
      </p:ext>
    </p:extLst>
  </p:cSld>
  <p:clrMapOvr>
    <a:masterClrMapping/>
  </p:clrMapOvr>
  <p:transition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12B4418-82DB-39CB-AD7B-ABD6057E60B8}"/>
              </a:ext>
            </a:extLst>
          </p:cNvPr>
          <p:cNvSpPr txBox="1"/>
          <p:nvPr/>
        </p:nvSpPr>
        <p:spPr>
          <a:xfrm>
            <a:off x="2225706" y="242813"/>
            <a:ext cx="276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 </a:t>
            </a:r>
            <a:endParaRPr kumimoji="1" lang="ja-JP" altLang="en-US" sz="200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タイトル 1">
            <a:extLst>
              <a:ext uri="{FF2B5EF4-FFF2-40B4-BE49-F238E27FC236}">
                <a16:creationId xmlns:a16="http://schemas.microsoft.com/office/drawing/2014/main" id="{7DCFF512-6703-1AEE-C7B1-5367E7E4CCB6}"/>
              </a:ext>
            </a:extLst>
          </p:cNvPr>
          <p:cNvSpPr txBox="1">
            <a:spLocks/>
          </p:cNvSpPr>
          <p:nvPr/>
        </p:nvSpPr>
        <p:spPr>
          <a:xfrm>
            <a:off x="237464" y="54101"/>
            <a:ext cx="11717072" cy="427974"/>
          </a:xfrm>
          <a:prstGeom prst="rect">
            <a:avLst/>
          </a:prstGeom>
          <a:solidFill>
            <a:srgbClr val="FFFF00"/>
          </a:solidFill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ja-JP" sz="2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  <a:ea typeface="Palatino" pitchFamily="2" charset="0"/>
                <a:cs typeface="Arial"/>
              </a:rPr>
              <a:t>Shape variables and their visualization for the ground and lowest states of </a:t>
            </a:r>
            <a:r>
              <a:rPr lang="en-US" altLang="ja-JP" sz="2400" baseline="300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  <a:ea typeface="Palatino" pitchFamily="2" charset="0"/>
                <a:cs typeface="Arial"/>
              </a:rPr>
              <a:t>166</a:t>
            </a:r>
            <a:r>
              <a:rPr lang="en-US" altLang="ja-JP" sz="2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  <a:ea typeface="Palatino" pitchFamily="2" charset="0"/>
                <a:cs typeface="Arial"/>
              </a:rPr>
              <a:t>Er</a:t>
            </a:r>
            <a:endParaRPr lang="ja-JP" altLang="en-US" sz="24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  <a:cs typeface="Arial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6E43E09-C9B3-EC7A-F9A3-3F131A86C160}"/>
              </a:ext>
            </a:extLst>
          </p:cNvPr>
          <p:cNvSpPr txBox="1"/>
          <p:nvPr/>
        </p:nvSpPr>
        <p:spPr>
          <a:xfrm>
            <a:off x="4018080" y="506225"/>
            <a:ext cx="807007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T-plot: mean position and spreading Distribution of basis vectors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C5F36603-F5C3-CCC4-BEA5-18C9EF4D190C}"/>
              </a:ext>
            </a:extLst>
          </p:cNvPr>
          <p:cNvGrpSpPr/>
          <p:nvPr/>
        </p:nvGrpSpPr>
        <p:grpSpPr>
          <a:xfrm>
            <a:off x="907585" y="892316"/>
            <a:ext cx="11364668" cy="5965684"/>
            <a:chOff x="314732" y="892316"/>
            <a:chExt cx="11364668" cy="5965684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5A04184E-9BCD-F54F-8CC8-0B495F257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732" y="892316"/>
              <a:ext cx="10179071" cy="5965684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57F3A1C3-89EA-E699-BDDD-25EDA3653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2737" y="2831027"/>
              <a:ext cx="520192" cy="520192"/>
            </a:xfrm>
            <a:prstGeom prst="rect">
              <a:avLst/>
            </a:prstGeom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51EFEA04-17F7-D05B-CD2D-687C32197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2068" y="1344029"/>
              <a:ext cx="780288" cy="780288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10391375-34D0-3B89-7503-6028A7687D01}"/>
                </a:ext>
              </a:extLst>
            </p:cNvPr>
            <p:cNvSpPr txBox="1"/>
            <p:nvPr/>
          </p:nvSpPr>
          <p:spPr>
            <a:xfrm>
              <a:off x="3366079" y="2764011"/>
              <a:ext cx="10438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FF0000"/>
                  </a:solidFill>
                </a:rPr>
                <a:t>prolate</a:t>
              </a:r>
              <a:endParaRPr kumimoji="1" lang="ja-JP" altLang="en-US" sz="2000">
                <a:solidFill>
                  <a:srgbClr val="FF0000"/>
                </a:solidFill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1C71C23F-EEB0-AE66-43E3-B8FB0B08D9F8}"/>
                </a:ext>
              </a:extLst>
            </p:cNvPr>
            <p:cNvSpPr txBox="1"/>
            <p:nvPr/>
          </p:nvSpPr>
          <p:spPr>
            <a:xfrm>
              <a:off x="2976531" y="1241048"/>
              <a:ext cx="10567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/>
                <a:t>triaxial</a:t>
              </a:r>
              <a:endParaRPr kumimoji="1" lang="ja-JP" altLang="en-US" sz="2000"/>
            </a:p>
          </p:txBody>
        </p: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FC0BEDD4-2CBB-FC47-D049-78DB3793EE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9256" y="1344029"/>
              <a:ext cx="1921398" cy="349418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D4B5B993-B444-9854-7086-AF7BF652BB2A}"/>
                </a:ext>
              </a:extLst>
            </p:cNvPr>
            <p:cNvCxnSpPr>
              <a:cxnSpLocks/>
            </p:cNvCxnSpPr>
            <p:nvPr/>
          </p:nvCxnSpPr>
          <p:spPr>
            <a:xfrm>
              <a:off x="3449256" y="6227180"/>
              <a:ext cx="1794076" cy="27779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27C9BF27-74A8-21DD-7186-56F747D37123}"/>
                </a:ext>
              </a:extLst>
            </p:cNvPr>
            <p:cNvSpPr txBox="1"/>
            <p:nvPr/>
          </p:nvSpPr>
          <p:spPr>
            <a:xfrm>
              <a:off x="10108136" y="1344029"/>
              <a:ext cx="15712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/>
                <a:t>triaxial with </a:t>
              </a:r>
            </a:p>
            <a:p>
              <a:r>
                <a:rPr kumimoji="1" lang="en-US" altLang="ja-JP" sz="1800" dirty="0"/>
                <a:t>&lt;</a:t>
              </a:r>
              <a:r>
                <a:rPr kumimoji="1" lang="en-US" altLang="ja-JP" sz="1800" dirty="0">
                  <a:latin typeface="Symbol" pitchFamily="2" charset="2"/>
                </a:rPr>
                <a:t>g</a:t>
              </a:r>
              <a:r>
                <a:rPr kumimoji="1" lang="en-US" altLang="ja-JP" sz="1800" dirty="0"/>
                <a:t>&gt; = </a:t>
              </a:r>
              <a:r>
                <a:rPr kumimoji="1" lang="en-US" altLang="ja-JP" sz="1800" dirty="0">
                  <a:solidFill>
                    <a:srgbClr val="FF0000"/>
                  </a:solidFill>
                </a:rPr>
                <a:t>8.4</a:t>
              </a:r>
              <a:r>
                <a:rPr kumimoji="1" lang="en-US" altLang="ja-JP" sz="1800" dirty="0"/>
                <a:t> deg</a:t>
              </a:r>
              <a:endParaRPr kumimoji="1" lang="ja-JP" altLang="en-US" sz="1800"/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7B8F1DC8-B4B0-E4E4-2D19-3BF57CA17F7E}"/>
                </a:ext>
              </a:extLst>
            </p:cNvPr>
            <p:cNvSpPr txBox="1"/>
            <p:nvPr/>
          </p:nvSpPr>
          <p:spPr>
            <a:xfrm>
              <a:off x="10090500" y="3205998"/>
              <a:ext cx="15023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/>
                <a:t>triaxial with</a:t>
              </a:r>
            </a:p>
            <a:p>
              <a:r>
                <a:rPr kumimoji="1" lang="en-US" altLang="ja-JP" sz="1800" dirty="0"/>
                <a:t>&lt;</a:t>
              </a:r>
              <a:r>
                <a:rPr kumimoji="1" lang="en-US" altLang="ja-JP" sz="1800" dirty="0">
                  <a:latin typeface="Symbol" pitchFamily="2" charset="2"/>
                </a:rPr>
                <a:t>g</a:t>
              </a:r>
              <a:r>
                <a:rPr kumimoji="1" lang="en-US" altLang="ja-JP" sz="1800" dirty="0"/>
                <a:t>&gt; = </a:t>
              </a:r>
              <a:r>
                <a:rPr kumimoji="1" lang="en-US" altLang="ja-JP" sz="1800" dirty="0">
                  <a:solidFill>
                    <a:srgbClr val="FF0000"/>
                  </a:solidFill>
                </a:rPr>
                <a:t>9.1</a:t>
              </a:r>
              <a:r>
                <a:rPr kumimoji="1" lang="en-US" altLang="ja-JP" sz="1800" dirty="0"/>
                <a:t> deg</a:t>
              </a:r>
              <a:endParaRPr kumimoji="1" lang="ja-JP" altLang="en-US" sz="1800"/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0DF62AD2-B25A-5D73-7C65-5BB655927F81}"/>
                </a:ext>
              </a:extLst>
            </p:cNvPr>
            <p:cNvSpPr txBox="1"/>
            <p:nvPr/>
          </p:nvSpPr>
          <p:spPr>
            <a:xfrm>
              <a:off x="6747492" y="5101369"/>
              <a:ext cx="17283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&lt;</a:t>
              </a:r>
              <a:r>
                <a:rPr kumimoji="1" lang="en-US" altLang="ja-JP" dirty="0">
                  <a:latin typeface="Symbol" pitchFamily="2" charset="2"/>
                </a:rPr>
                <a:t>g</a:t>
              </a:r>
              <a:r>
                <a:rPr kumimoji="1" lang="en-US" altLang="ja-JP" dirty="0"/>
                <a:t>&gt; </a:t>
              </a:r>
              <a:r>
                <a:rPr kumimoji="1" lang="en-US" altLang="ja-JP" sz="2000" dirty="0"/>
                <a:t>= 9.5 deg</a:t>
              </a:r>
              <a:endParaRPr kumimoji="1" lang="ja-JP" altLang="en-US" sz="2000"/>
            </a:p>
          </p:txBody>
        </p:sp>
        <p:sp>
          <p:nvSpPr>
            <p:cNvPr id="5" name="円/楕円 4">
              <a:extLst>
                <a:ext uri="{FF2B5EF4-FFF2-40B4-BE49-F238E27FC236}">
                  <a16:creationId xmlns:a16="http://schemas.microsoft.com/office/drawing/2014/main" id="{E199032B-0643-A9B0-C2B2-AF69985DD1ED}"/>
                </a:ext>
              </a:extLst>
            </p:cNvPr>
            <p:cNvSpPr/>
            <p:nvPr/>
          </p:nvSpPr>
          <p:spPr>
            <a:xfrm>
              <a:off x="2363725" y="2276872"/>
              <a:ext cx="380668" cy="38835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円/楕円 5">
              <a:extLst>
                <a:ext uri="{FF2B5EF4-FFF2-40B4-BE49-F238E27FC236}">
                  <a16:creationId xmlns:a16="http://schemas.microsoft.com/office/drawing/2014/main" id="{8F09FCED-0D29-AE0E-D756-DE18B120DA3F}"/>
                </a:ext>
              </a:extLst>
            </p:cNvPr>
            <p:cNvSpPr/>
            <p:nvPr/>
          </p:nvSpPr>
          <p:spPr>
            <a:xfrm>
              <a:off x="2212032" y="2896944"/>
              <a:ext cx="380668" cy="38835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フリーフォーム 17">
              <a:extLst>
                <a:ext uri="{FF2B5EF4-FFF2-40B4-BE49-F238E27FC236}">
                  <a16:creationId xmlns:a16="http://schemas.microsoft.com/office/drawing/2014/main" id="{03C8CA0C-F85A-8E04-A782-E81521516439}"/>
                </a:ext>
              </a:extLst>
            </p:cNvPr>
            <p:cNvSpPr/>
            <p:nvPr/>
          </p:nvSpPr>
          <p:spPr>
            <a:xfrm>
              <a:off x="2417142" y="4728889"/>
              <a:ext cx="453122" cy="1416818"/>
            </a:xfrm>
            <a:custGeom>
              <a:avLst/>
              <a:gdLst>
                <a:gd name="connsiteX0" fmla="*/ 0 w 453122"/>
                <a:gd name="connsiteY0" fmla="*/ 0 h 1416818"/>
                <a:gd name="connsiteX1" fmla="*/ 30145 w 453122"/>
                <a:gd name="connsiteY1" fmla="*/ 100484 h 1416818"/>
                <a:gd name="connsiteX2" fmla="*/ 60291 w 453122"/>
                <a:gd name="connsiteY2" fmla="*/ 120581 h 1416818"/>
                <a:gd name="connsiteX3" fmla="*/ 80387 w 453122"/>
                <a:gd name="connsiteY3" fmla="*/ 150726 h 1416818"/>
                <a:gd name="connsiteX4" fmla="*/ 90436 w 453122"/>
                <a:gd name="connsiteY4" fmla="*/ 180871 h 1416818"/>
                <a:gd name="connsiteX5" fmla="*/ 120581 w 453122"/>
                <a:gd name="connsiteY5" fmla="*/ 200967 h 1416818"/>
                <a:gd name="connsiteX6" fmla="*/ 130629 w 453122"/>
                <a:gd name="connsiteY6" fmla="*/ 231113 h 1416818"/>
                <a:gd name="connsiteX7" fmla="*/ 170822 w 453122"/>
                <a:gd name="connsiteY7" fmla="*/ 291403 h 1416818"/>
                <a:gd name="connsiteX8" fmla="*/ 200967 w 453122"/>
                <a:gd name="connsiteY8" fmla="*/ 351693 h 1416818"/>
                <a:gd name="connsiteX9" fmla="*/ 231113 w 453122"/>
                <a:gd name="connsiteY9" fmla="*/ 411983 h 1416818"/>
                <a:gd name="connsiteX10" fmla="*/ 271306 w 453122"/>
                <a:gd name="connsiteY10" fmla="*/ 502418 h 1416818"/>
                <a:gd name="connsiteX11" fmla="*/ 311499 w 453122"/>
                <a:gd name="connsiteY11" fmla="*/ 622998 h 1416818"/>
                <a:gd name="connsiteX12" fmla="*/ 331596 w 453122"/>
                <a:gd name="connsiteY12" fmla="*/ 683288 h 1416818"/>
                <a:gd name="connsiteX13" fmla="*/ 351693 w 453122"/>
                <a:gd name="connsiteY13" fmla="*/ 763675 h 1416818"/>
                <a:gd name="connsiteX14" fmla="*/ 371789 w 453122"/>
                <a:gd name="connsiteY14" fmla="*/ 874207 h 1416818"/>
                <a:gd name="connsiteX15" fmla="*/ 401935 w 453122"/>
                <a:gd name="connsiteY15" fmla="*/ 994787 h 1416818"/>
                <a:gd name="connsiteX16" fmla="*/ 411983 w 453122"/>
                <a:gd name="connsiteY16" fmla="*/ 1034981 h 1416818"/>
                <a:gd name="connsiteX17" fmla="*/ 442128 w 453122"/>
                <a:gd name="connsiteY17" fmla="*/ 1195754 h 1416818"/>
                <a:gd name="connsiteX18" fmla="*/ 452176 w 453122"/>
                <a:gd name="connsiteY18" fmla="*/ 1276141 h 1416818"/>
                <a:gd name="connsiteX19" fmla="*/ 452176 w 453122"/>
                <a:gd name="connsiteY19" fmla="*/ 1416818 h 141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3122" h="1416818">
                  <a:moveTo>
                    <a:pt x="0" y="0"/>
                  </a:moveTo>
                  <a:cubicBezTo>
                    <a:pt x="6325" y="44270"/>
                    <a:pt x="-319" y="70020"/>
                    <a:pt x="30145" y="100484"/>
                  </a:cubicBezTo>
                  <a:cubicBezTo>
                    <a:pt x="38685" y="109024"/>
                    <a:pt x="50242" y="113882"/>
                    <a:pt x="60291" y="120581"/>
                  </a:cubicBezTo>
                  <a:cubicBezTo>
                    <a:pt x="66990" y="130629"/>
                    <a:pt x="74986" y="139924"/>
                    <a:pt x="80387" y="150726"/>
                  </a:cubicBezTo>
                  <a:cubicBezTo>
                    <a:pt x="85124" y="160200"/>
                    <a:pt x="83819" y="172600"/>
                    <a:pt x="90436" y="180871"/>
                  </a:cubicBezTo>
                  <a:cubicBezTo>
                    <a:pt x="97980" y="190301"/>
                    <a:pt x="110533" y="194268"/>
                    <a:pt x="120581" y="200967"/>
                  </a:cubicBezTo>
                  <a:cubicBezTo>
                    <a:pt x="123930" y="211016"/>
                    <a:pt x="125485" y="221854"/>
                    <a:pt x="130629" y="231113"/>
                  </a:cubicBezTo>
                  <a:cubicBezTo>
                    <a:pt x="142359" y="252227"/>
                    <a:pt x="163184" y="268489"/>
                    <a:pt x="170822" y="291403"/>
                  </a:cubicBezTo>
                  <a:cubicBezTo>
                    <a:pt x="196081" y="367174"/>
                    <a:pt x="162009" y="273777"/>
                    <a:pt x="200967" y="351693"/>
                  </a:cubicBezTo>
                  <a:cubicBezTo>
                    <a:pt x="242565" y="434888"/>
                    <a:pt x="173524" y="325601"/>
                    <a:pt x="231113" y="411983"/>
                  </a:cubicBezTo>
                  <a:cubicBezTo>
                    <a:pt x="255028" y="483730"/>
                    <a:pt x="239458" y="454647"/>
                    <a:pt x="271306" y="502418"/>
                  </a:cubicBezTo>
                  <a:lnTo>
                    <a:pt x="311499" y="622998"/>
                  </a:lnTo>
                  <a:lnTo>
                    <a:pt x="331596" y="683288"/>
                  </a:lnTo>
                  <a:cubicBezTo>
                    <a:pt x="338295" y="710084"/>
                    <a:pt x="347152" y="736430"/>
                    <a:pt x="351693" y="763675"/>
                  </a:cubicBezTo>
                  <a:cubicBezTo>
                    <a:pt x="357847" y="800597"/>
                    <a:pt x="363364" y="837698"/>
                    <a:pt x="371789" y="874207"/>
                  </a:cubicBezTo>
                  <a:cubicBezTo>
                    <a:pt x="371814" y="874315"/>
                    <a:pt x="396897" y="974636"/>
                    <a:pt x="401935" y="994787"/>
                  </a:cubicBezTo>
                  <a:cubicBezTo>
                    <a:pt x="405285" y="1008185"/>
                    <a:pt x="409275" y="1021439"/>
                    <a:pt x="411983" y="1034981"/>
                  </a:cubicBezTo>
                  <a:cubicBezTo>
                    <a:pt x="422947" y="1089801"/>
                    <a:pt x="434295" y="1140924"/>
                    <a:pt x="442128" y="1195754"/>
                  </a:cubicBezTo>
                  <a:cubicBezTo>
                    <a:pt x="445947" y="1222487"/>
                    <a:pt x="450950" y="1249165"/>
                    <a:pt x="452176" y="1276141"/>
                  </a:cubicBezTo>
                  <a:cubicBezTo>
                    <a:pt x="454305" y="1322985"/>
                    <a:pt x="452176" y="1369926"/>
                    <a:pt x="452176" y="1416818"/>
                  </a:cubicBezTo>
                </a:path>
              </a:pathLst>
            </a:custGeom>
            <a:noFill/>
            <a:ln w="57150">
              <a:solidFill>
                <a:srgbClr val="FF008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57CF31B1-D52D-FF07-1EDC-E90747211F4F}"/>
                </a:ext>
              </a:extLst>
            </p:cNvPr>
            <p:cNvSpPr txBox="1"/>
            <p:nvPr/>
          </p:nvSpPr>
          <p:spPr>
            <a:xfrm rot="4761486">
              <a:off x="2683788" y="5287049"/>
              <a:ext cx="6479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00"/>
                  </a:solidFill>
                </a:rPr>
                <a:t>cut</a:t>
              </a:r>
              <a:endParaRPr kumimoji="1" lang="ja-JP" alt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9ECF3713-1C51-2E9E-FBCD-18E3CA12F641}"/>
              </a:ext>
            </a:extLst>
          </p:cNvPr>
          <p:cNvGrpSpPr/>
          <p:nvPr/>
        </p:nvGrpSpPr>
        <p:grpSpPr>
          <a:xfrm>
            <a:off x="8180161" y="5963406"/>
            <a:ext cx="3998210" cy="714667"/>
            <a:chOff x="7764186" y="5744931"/>
            <a:chExt cx="3998210" cy="714667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2BCF437D-D169-6158-47ED-1DFE7F2672C3}"/>
                </a:ext>
              </a:extLst>
            </p:cNvPr>
            <p:cNvSpPr/>
            <p:nvPr/>
          </p:nvSpPr>
          <p:spPr>
            <a:xfrm>
              <a:off x="7764186" y="5744931"/>
              <a:ext cx="3998210" cy="714667"/>
            </a:xfrm>
            <a:prstGeom prst="rect">
              <a:avLst/>
            </a:prstGeom>
            <a:solidFill>
              <a:srgbClr val="FFEDC3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EF34280B-646F-F63C-51E8-B1C59AADE7A1}"/>
                </a:ext>
              </a:extLst>
            </p:cNvPr>
            <p:cNvSpPr txBox="1"/>
            <p:nvPr/>
          </p:nvSpPr>
          <p:spPr>
            <a:xfrm>
              <a:off x="7764186" y="5783914"/>
              <a:ext cx="39982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Similar result from </a:t>
              </a:r>
              <a:r>
                <a:rPr kumimoji="1" lang="en-US" altLang="ja-JP" sz="1800" dirty="0">
                  <a:solidFill>
                    <a:srgbClr val="FF0000"/>
                  </a:solidFill>
                </a:rPr>
                <a:t>Kumar invariant</a:t>
              </a:r>
              <a:endParaRPr kumimoji="1" lang="ja-JP" altLang="en-US" sz="1800">
                <a:solidFill>
                  <a:srgbClr val="FF0000"/>
                </a:solidFill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F54797BC-79F7-D5F1-20AF-686D9C2BD86C}"/>
                </a:ext>
              </a:extLst>
            </p:cNvPr>
            <p:cNvSpPr txBox="1"/>
            <p:nvPr/>
          </p:nvSpPr>
          <p:spPr>
            <a:xfrm>
              <a:off x="8676772" y="6090266"/>
              <a:ext cx="28119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&lt;</a:t>
              </a:r>
              <a:r>
                <a:rPr kumimoji="1" lang="en-US" altLang="ja-JP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ymbol" pitchFamily="2" charset="2"/>
                </a:rPr>
                <a:t>g</a:t>
              </a:r>
              <a:r>
                <a:rPr kumimoji="1" lang="en-US" altLang="ja-JP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&gt; ~ </a:t>
              </a:r>
              <a:r>
                <a:rPr kumimoji="1" lang="en-US" altLang="ja-JP" sz="1800" dirty="0">
                  <a:solidFill>
                    <a:srgbClr val="FF0000"/>
                  </a:solidFill>
                </a:rPr>
                <a:t>9.2</a:t>
              </a:r>
              <a:r>
                <a:rPr kumimoji="1" lang="en-US" altLang="ja-JP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deg, &lt;</a:t>
              </a:r>
              <a:r>
                <a:rPr kumimoji="1" lang="en-US" altLang="ja-JP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ymbol" pitchFamily="2" charset="2"/>
                </a:rPr>
                <a:t>b</a:t>
              </a:r>
              <a:r>
                <a:rPr kumimoji="1" lang="en-US" altLang="ja-JP" sz="1800" baseline="-25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</a:t>
              </a:r>
              <a:r>
                <a:rPr kumimoji="1" lang="en-US" altLang="ja-JP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&gt; ~ 0.30</a:t>
              </a:r>
              <a:endParaRPr kumimoji="1" lang="ja-JP" altLang="en-US" sz="1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C8FF7A0F-35FA-17F0-4BBA-D9008D13A8F8}"/>
              </a:ext>
            </a:extLst>
          </p:cNvPr>
          <p:cNvGrpSpPr/>
          <p:nvPr/>
        </p:nvGrpSpPr>
        <p:grpSpPr>
          <a:xfrm>
            <a:off x="2115876" y="580291"/>
            <a:ext cx="1400785" cy="783543"/>
            <a:chOff x="1357661" y="560486"/>
            <a:chExt cx="1400785" cy="783543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7AE53BBD-C083-D4C5-D58A-96AF2E396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3182" y="628765"/>
              <a:ext cx="715264" cy="715264"/>
            </a:xfrm>
            <a:prstGeom prst="rect">
              <a:avLst/>
            </a:prstGeom>
          </p:spPr>
        </p:pic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B66173CF-8ADA-C52C-BE33-CE70EC1626E1}"/>
                </a:ext>
              </a:extLst>
            </p:cNvPr>
            <p:cNvSpPr txBox="1"/>
            <p:nvPr/>
          </p:nvSpPr>
          <p:spPr>
            <a:xfrm>
              <a:off x="1357661" y="560486"/>
              <a:ext cx="9348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oblate</a:t>
              </a:r>
              <a:endParaRPr kumimoji="1" lang="ja-JP" altLang="en-US" sz="20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5DF0308-0DFF-5D67-589B-7DDB652D503C}"/>
              </a:ext>
            </a:extLst>
          </p:cNvPr>
          <p:cNvSpPr/>
          <p:nvPr/>
        </p:nvSpPr>
        <p:spPr>
          <a:xfrm>
            <a:off x="3625590" y="2471051"/>
            <a:ext cx="1000494" cy="2929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9626511B-304B-8040-DFB8-74B91BC2C2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184" y="1797948"/>
            <a:ext cx="1533932" cy="652737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F584C89-033B-5499-B87E-DBA16C9DF2D7}"/>
              </a:ext>
            </a:extLst>
          </p:cNvPr>
          <p:cNvSpPr txBox="1"/>
          <p:nvPr/>
        </p:nvSpPr>
        <p:spPr>
          <a:xfrm>
            <a:off x="10827513" y="2145361"/>
            <a:ext cx="72167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00" i="1" dirty="0"/>
              <a:t>K</a:t>
            </a:r>
            <a:r>
              <a:rPr kumimoji="1" lang="en-US" altLang="ja-JP" sz="1800" dirty="0"/>
              <a:t> = 0</a:t>
            </a:r>
            <a:endParaRPr kumimoji="1" lang="ja-JP" altLang="en-US" sz="180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29C50C4-14F1-4540-4964-897D305B92C3}"/>
              </a:ext>
            </a:extLst>
          </p:cNvPr>
          <p:cNvSpPr txBox="1"/>
          <p:nvPr/>
        </p:nvSpPr>
        <p:spPr>
          <a:xfrm>
            <a:off x="10785033" y="4040167"/>
            <a:ext cx="74251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00" i="1" dirty="0"/>
              <a:t>K</a:t>
            </a:r>
            <a:r>
              <a:rPr kumimoji="1" lang="en-US" altLang="ja-JP" sz="1800" dirty="0"/>
              <a:t> = 2</a:t>
            </a:r>
            <a:endParaRPr kumimoji="1" lang="ja-JP" altLang="en-US" sz="180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2122EE8-7FEB-7C50-43B5-122BBD3CEE0F}"/>
              </a:ext>
            </a:extLst>
          </p:cNvPr>
          <p:cNvSpPr txBox="1"/>
          <p:nvPr/>
        </p:nvSpPr>
        <p:spPr>
          <a:xfrm>
            <a:off x="7368017" y="5598045"/>
            <a:ext cx="74251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00" i="1" dirty="0"/>
              <a:t>K</a:t>
            </a:r>
            <a:r>
              <a:rPr kumimoji="1" lang="en-US" altLang="ja-JP" sz="1800" dirty="0"/>
              <a:t> = 4</a:t>
            </a: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429868485"/>
      </p:ext>
    </p:extLst>
  </p:cSld>
  <p:clrMapOvr>
    <a:masterClrMapping/>
  </p:clrMapOvr>
  <p:transition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66EEC25-B474-E1EC-1044-E7BE2E70C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5841" y="351667"/>
            <a:ext cx="7035381" cy="631070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D4459AD-21B2-1C1F-8790-7A83EAA99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22" y="1608231"/>
            <a:ext cx="2967723" cy="5177103"/>
          </a:xfrm>
          <a:prstGeom prst="rect">
            <a:avLst/>
          </a:prstGeom>
        </p:spPr>
      </p:pic>
      <p:sp>
        <p:nvSpPr>
          <p:cNvPr id="8" name="円/楕円 7">
            <a:extLst>
              <a:ext uri="{FF2B5EF4-FFF2-40B4-BE49-F238E27FC236}">
                <a16:creationId xmlns:a16="http://schemas.microsoft.com/office/drawing/2014/main" id="{8C1CD582-02CE-5A05-5B72-651DEE7DF92C}"/>
              </a:ext>
            </a:extLst>
          </p:cNvPr>
          <p:cNvSpPr/>
          <p:nvPr/>
        </p:nvSpPr>
        <p:spPr>
          <a:xfrm>
            <a:off x="10320460" y="5520985"/>
            <a:ext cx="236793" cy="246663"/>
          </a:xfrm>
          <a:prstGeom prst="ellipse">
            <a:avLst/>
          </a:prstGeom>
          <a:noFill/>
          <a:ln>
            <a:solidFill>
              <a:srgbClr val="FF00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>
            <a:extLst>
              <a:ext uri="{FF2B5EF4-FFF2-40B4-BE49-F238E27FC236}">
                <a16:creationId xmlns:a16="http://schemas.microsoft.com/office/drawing/2014/main" id="{5B69371F-D873-C962-33E3-A1151E390FC6}"/>
              </a:ext>
            </a:extLst>
          </p:cNvPr>
          <p:cNvSpPr/>
          <p:nvPr/>
        </p:nvSpPr>
        <p:spPr>
          <a:xfrm>
            <a:off x="9636368" y="4201389"/>
            <a:ext cx="240963" cy="250742"/>
          </a:xfrm>
          <a:prstGeom prst="ellipse">
            <a:avLst/>
          </a:prstGeom>
          <a:noFill/>
          <a:ln>
            <a:solidFill>
              <a:srgbClr val="FF00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894FE46-6FF2-B832-A528-73B42BBF89BA}"/>
              </a:ext>
            </a:extLst>
          </p:cNvPr>
          <p:cNvSpPr txBox="1"/>
          <p:nvPr/>
        </p:nvSpPr>
        <p:spPr>
          <a:xfrm>
            <a:off x="10670726" y="4781772"/>
            <a:ext cx="1412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opposite</a:t>
            </a:r>
            <a:endParaRPr kumimoji="1" lang="ja-JP" altLang="en-US"/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03CEF216-485B-D657-5810-CF7273776991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9947867" y="4434203"/>
            <a:ext cx="722859" cy="57840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BE7D374F-21DF-8948-8EC3-076EE5897FC1}"/>
              </a:ext>
            </a:extLst>
          </p:cNvPr>
          <p:cNvCxnSpPr>
            <a:cxnSpLocks/>
          </p:cNvCxnSpPr>
          <p:nvPr/>
        </p:nvCxnSpPr>
        <p:spPr>
          <a:xfrm flipH="1">
            <a:off x="10535478" y="5213422"/>
            <a:ext cx="214685" cy="33872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F579566-B9A6-E541-CDB0-382BA0CD652B}"/>
              </a:ext>
            </a:extLst>
          </p:cNvPr>
          <p:cNvSpPr txBox="1"/>
          <p:nvPr/>
        </p:nvSpPr>
        <p:spPr>
          <a:xfrm>
            <a:off x="6758852" y="3279791"/>
            <a:ext cx="391187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non-zero triaxial deformation </a:t>
            </a:r>
          </a:p>
          <a:p>
            <a:r>
              <a:rPr kumimoji="1" lang="en-US" altLang="ja-JP" sz="2000" dirty="0">
                <a:sym typeface="Wingdings" pitchFamily="2" charset="2"/>
              </a:rPr>
              <a:t> </a:t>
            </a:r>
            <a:r>
              <a:rPr kumimoji="1" lang="en-US" altLang="ja-JP" sz="2000" dirty="0">
                <a:solidFill>
                  <a:srgbClr val="FF0000"/>
                </a:solidFill>
                <a:sym typeface="Wingdings" pitchFamily="2" charset="2"/>
              </a:rPr>
              <a:t>more binding energy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A00ED77-A6D5-A4E3-2687-6899831A4565}"/>
              </a:ext>
            </a:extLst>
          </p:cNvPr>
          <p:cNvSpPr txBox="1"/>
          <p:nvPr/>
        </p:nvSpPr>
        <p:spPr>
          <a:xfrm>
            <a:off x="3269356" y="3721250"/>
            <a:ext cx="630301" cy="40011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B050"/>
                </a:solidFill>
              </a:rPr>
              <a:t>K=2</a:t>
            </a:r>
            <a:endParaRPr kumimoji="1" lang="ja-JP" altLang="en-US" sz="2000">
              <a:solidFill>
                <a:srgbClr val="00B05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6005A6E-A9CB-13EE-D623-9A8E18B099B7}"/>
              </a:ext>
            </a:extLst>
          </p:cNvPr>
          <p:cNvSpPr txBox="1"/>
          <p:nvPr/>
        </p:nvSpPr>
        <p:spPr>
          <a:xfrm>
            <a:off x="8481164" y="5891624"/>
            <a:ext cx="3656263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 l</a:t>
            </a:r>
            <a:r>
              <a:rPr kumimoji="1" lang="en-US" altLang="ja-JP" sz="2000" dirty="0">
                <a:solidFill>
                  <a:srgbClr val="FF0000"/>
                </a:solidFill>
              </a:rPr>
              <a:t>ess </a:t>
            </a:r>
            <a:r>
              <a:rPr kumimoji="1" lang="en-US" altLang="ja-JP" sz="2000" dirty="0">
                <a:solidFill>
                  <a:srgbClr val="FF0000"/>
                </a:solidFill>
                <a:sym typeface="Wingdings" pitchFamily="2" charset="2"/>
              </a:rPr>
              <a:t>binding energy than K=0 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3F9A09A-7362-160D-F5DB-AA29E95FD124}"/>
              </a:ext>
            </a:extLst>
          </p:cNvPr>
          <p:cNvSpPr txBox="1"/>
          <p:nvPr/>
        </p:nvSpPr>
        <p:spPr>
          <a:xfrm>
            <a:off x="154289" y="900959"/>
            <a:ext cx="5101076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This symmetry is restored by the </a:t>
            </a:r>
          </a:p>
          <a:p>
            <a:r>
              <a:rPr lang="en-US" altLang="ja-JP" dirty="0"/>
              <a:t>projection onto a good </a:t>
            </a:r>
            <a:r>
              <a:rPr kumimoji="1" lang="en-US" altLang="ja-JP" b="1" i="1" dirty="0">
                <a:solidFill>
                  <a:srgbClr val="F700FF"/>
                </a:solidFill>
              </a:rPr>
              <a:t>K </a:t>
            </a:r>
            <a:r>
              <a:rPr kumimoji="1" lang="en-US" altLang="ja-JP" dirty="0"/>
              <a:t>value</a:t>
            </a:r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EC96B60-77DB-4D06-E9FA-1BCF74DFD208}"/>
              </a:ext>
            </a:extLst>
          </p:cNvPr>
          <p:cNvSpPr txBox="1"/>
          <p:nvPr/>
        </p:nvSpPr>
        <p:spPr>
          <a:xfrm>
            <a:off x="154289" y="137955"/>
            <a:ext cx="4781552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Broken rotational symmetry in the </a:t>
            </a:r>
            <a:r>
              <a:rPr kumimoji="1" lang="en-US" altLang="ja-JP" dirty="0" err="1">
                <a:solidFill>
                  <a:srgbClr val="FF0000"/>
                </a:solidFill>
              </a:rPr>
              <a:t>xy</a:t>
            </a:r>
            <a:r>
              <a:rPr kumimoji="1" lang="en-US" altLang="ja-JP" dirty="0">
                <a:solidFill>
                  <a:srgbClr val="FF0000"/>
                </a:solidFill>
              </a:rPr>
              <a:t> plane </a:t>
            </a:r>
            <a:r>
              <a:rPr lang="en-US" altLang="ja-JP" dirty="0"/>
              <a:t>because of</a:t>
            </a:r>
            <a:r>
              <a:rPr kumimoji="1" lang="en-US" altLang="ja-JP" dirty="0"/>
              <a:t> </a:t>
            </a:r>
            <a:r>
              <a:rPr kumimoji="1" lang="en-US" altLang="ja-JP" dirty="0">
                <a:solidFill>
                  <a:srgbClr val="FF0000"/>
                </a:solidFill>
              </a:rPr>
              <a:t>ellipse</a:t>
            </a:r>
            <a:r>
              <a:rPr kumimoji="1" lang="en-US" altLang="ja-JP" dirty="0"/>
              <a:t>.</a:t>
            </a:r>
            <a:endParaRPr kumimoji="1" lang="ja-JP" altLang="en-US"/>
          </a:p>
        </p:txBody>
      </p:sp>
      <p:sp>
        <p:nvSpPr>
          <p:cNvPr id="19" name="左中かっこ 18">
            <a:extLst>
              <a:ext uri="{FF2B5EF4-FFF2-40B4-BE49-F238E27FC236}">
                <a16:creationId xmlns:a16="http://schemas.microsoft.com/office/drawing/2014/main" id="{C9004792-D82A-9E13-2958-C5375173BDF0}"/>
              </a:ext>
            </a:extLst>
          </p:cNvPr>
          <p:cNvSpPr/>
          <p:nvPr/>
        </p:nvSpPr>
        <p:spPr>
          <a:xfrm>
            <a:off x="5013371" y="1929003"/>
            <a:ext cx="281354" cy="927452"/>
          </a:xfrm>
          <a:prstGeom prst="leftBrac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BBC90C24-A701-7A40-943F-1E8880350264}"/>
              </a:ext>
            </a:extLst>
          </p:cNvPr>
          <p:cNvGrpSpPr/>
          <p:nvPr/>
        </p:nvGrpSpPr>
        <p:grpSpPr>
          <a:xfrm>
            <a:off x="3647890" y="2286048"/>
            <a:ext cx="1279519" cy="1435202"/>
            <a:chOff x="3758184" y="2295550"/>
            <a:chExt cx="1279519" cy="1435202"/>
          </a:xfrm>
        </p:grpSpPr>
        <p:sp>
          <p:nvSpPr>
            <p:cNvPr id="32" name="フリーフォーム 31">
              <a:extLst>
                <a:ext uri="{FF2B5EF4-FFF2-40B4-BE49-F238E27FC236}">
                  <a16:creationId xmlns:a16="http://schemas.microsoft.com/office/drawing/2014/main" id="{A20B8A67-662A-FA18-4748-AC89F655C2D1}"/>
                </a:ext>
              </a:extLst>
            </p:cNvPr>
            <p:cNvSpPr/>
            <p:nvPr/>
          </p:nvSpPr>
          <p:spPr>
            <a:xfrm>
              <a:off x="3758184" y="2404536"/>
              <a:ext cx="1261872" cy="1326216"/>
            </a:xfrm>
            <a:custGeom>
              <a:avLst/>
              <a:gdLst>
                <a:gd name="connsiteX0" fmla="*/ 0 w 1261872"/>
                <a:gd name="connsiteY0" fmla="*/ 1326216 h 1326216"/>
                <a:gd name="connsiteX1" fmla="*/ 9144 w 1261872"/>
                <a:gd name="connsiteY1" fmla="*/ 1262208 h 1326216"/>
                <a:gd name="connsiteX2" fmla="*/ 18288 w 1261872"/>
                <a:gd name="connsiteY2" fmla="*/ 1234776 h 1326216"/>
                <a:gd name="connsiteX3" fmla="*/ 36576 w 1261872"/>
                <a:gd name="connsiteY3" fmla="*/ 1143336 h 1326216"/>
                <a:gd name="connsiteX4" fmla="*/ 45720 w 1261872"/>
                <a:gd name="connsiteY4" fmla="*/ 1097616 h 1326216"/>
                <a:gd name="connsiteX5" fmla="*/ 64008 w 1261872"/>
                <a:gd name="connsiteY5" fmla="*/ 997032 h 1326216"/>
                <a:gd name="connsiteX6" fmla="*/ 82296 w 1261872"/>
                <a:gd name="connsiteY6" fmla="*/ 923880 h 1326216"/>
                <a:gd name="connsiteX7" fmla="*/ 91440 w 1261872"/>
                <a:gd name="connsiteY7" fmla="*/ 887304 h 1326216"/>
                <a:gd name="connsiteX8" fmla="*/ 100584 w 1261872"/>
                <a:gd name="connsiteY8" fmla="*/ 850728 h 1326216"/>
                <a:gd name="connsiteX9" fmla="*/ 109728 w 1261872"/>
                <a:gd name="connsiteY9" fmla="*/ 823296 h 1326216"/>
                <a:gd name="connsiteX10" fmla="*/ 128016 w 1261872"/>
                <a:gd name="connsiteY10" fmla="*/ 750144 h 1326216"/>
                <a:gd name="connsiteX11" fmla="*/ 146304 w 1261872"/>
                <a:gd name="connsiteY11" fmla="*/ 713568 h 1326216"/>
                <a:gd name="connsiteX12" fmla="*/ 164592 w 1261872"/>
                <a:gd name="connsiteY12" fmla="*/ 658704 h 1326216"/>
                <a:gd name="connsiteX13" fmla="*/ 182880 w 1261872"/>
                <a:gd name="connsiteY13" fmla="*/ 631272 h 1326216"/>
                <a:gd name="connsiteX14" fmla="*/ 201168 w 1261872"/>
                <a:gd name="connsiteY14" fmla="*/ 576408 h 1326216"/>
                <a:gd name="connsiteX15" fmla="*/ 210312 w 1261872"/>
                <a:gd name="connsiteY15" fmla="*/ 548976 h 1326216"/>
                <a:gd name="connsiteX16" fmla="*/ 228600 w 1261872"/>
                <a:gd name="connsiteY16" fmla="*/ 521544 h 1326216"/>
                <a:gd name="connsiteX17" fmla="*/ 246888 w 1261872"/>
                <a:gd name="connsiteY17" fmla="*/ 466680 h 1326216"/>
                <a:gd name="connsiteX18" fmla="*/ 283464 w 1261872"/>
                <a:gd name="connsiteY18" fmla="*/ 411816 h 1326216"/>
                <a:gd name="connsiteX19" fmla="*/ 292608 w 1261872"/>
                <a:gd name="connsiteY19" fmla="*/ 384384 h 1326216"/>
                <a:gd name="connsiteX20" fmla="*/ 365760 w 1261872"/>
                <a:gd name="connsiteY20" fmla="*/ 302088 h 1326216"/>
                <a:gd name="connsiteX21" fmla="*/ 393192 w 1261872"/>
                <a:gd name="connsiteY21" fmla="*/ 274656 h 1326216"/>
                <a:gd name="connsiteX22" fmla="*/ 411480 w 1261872"/>
                <a:gd name="connsiteY22" fmla="*/ 247224 h 1326216"/>
                <a:gd name="connsiteX23" fmla="*/ 466344 w 1261872"/>
                <a:gd name="connsiteY23" fmla="*/ 210648 h 1326216"/>
                <a:gd name="connsiteX24" fmla="*/ 521208 w 1261872"/>
                <a:gd name="connsiteY24" fmla="*/ 174072 h 1326216"/>
                <a:gd name="connsiteX25" fmla="*/ 548640 w 1261872"/>
                <a:gd name="connsiteY25" fmla="*/ 155784 h 1326216"/>
                <a:gd name="connsiteX26" fmla="*/ 603504 w 1261872"/>
                <a:gd name="connsiteY26" fmla="*/ 137496 h 1326216"/>
                <a:gd name="connsiteX27" fmla="*/ 685800 w 1261872"/>
                <a:gd name="connsiteY27" fmla="*/ 100920 h 1326216"/>
                <a:gd name="connsiteX28" fmla="*/ 713232 w 1261872"/>
                <a:gd name="connsiteY28" fmla="*/ 91776 h 1326216"/>
                <a:gd name="connsiteX29" fmla="*/ 740664 w 1261872"/>
                <a:gd name="connsiteY29" fmla="*/ 73488 h 1326216"/>
                <a:gd name="connsiteX30" fmla="*/ 804672 w 1261872"/>
                <a:gd name="connsiteY30" fmla="*/ 55200 h 1326216"/>
                <a:gd name="connsiteX31" fmla="*/ 896112 w 1261872"/>
                <a:gd name="connsiteY31" fmla="*/ 36912 h 1326216"/>
                <a:gd name="connsiteX32" fmla="*/ 932688 w 1261872"/>
                <a:gd name="connsiteY32" fmla="*/ 27768 h 1326216"/>
                <a:gd name="connsiteX33" fmla="*/ 1042416 w 1261872"/>
                <a:gd name="connsiteY33" fmla="*/ 9480 h 1326216"/>
                <a:gd name="connsiteX34" fmla="*/ 1261872 w 1261872"/>
                <a:gd name="connsiteY34" fmla="*/ 336 h 132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261872" h="1326216">
                  <a:moveTo>
                    <a:pt x="0" y="1326216"/>
                  </a:moveTo>
                  <a:cubicBezTo>
                    <a:pt x="3048" y="1304880"/>
                    <a:pt x="4917" y="1283342"/>
                    <a:pt x="9144" y="1262208"/>
                  </a:cubicBezTo>
                  <a:cubicBezTo>
                    <a:pt x="11034" y="1252757"/>
                    <a:pt x="16121" y="1244168"/>
                    <a:pt x="18288" y="1234776"/>
                  </a:cubicBezTo>
                  <a:cubicBezTo>
                    <a:pt x="25277" y="1204488"/>
                    <a:pt x="30480" y="1173816"/>
                    <a:pt x="36576" y="1143336"/>
                  </a:cubicBezTo>
                  <a:cubicBezTo>
                    <a:pt x="39624" y="1128096"/>
                    <a:pt x="43165" y="1112946"/>
                    <a:pt x="45720" y="1097616"/>
                  </a:cubicBezTo>
                  <a:cubicBezTo>
                    <a:pt x="51321" y="1064011"/>
                    <a:pt x="56340" y="1030260"/>
                    <a:pt x="64008" y="997032"/>
                  </a:cubicBezTo>
                  <a:cubicBezTo>
                    <a:pt x="69660" y="972541"/>
                    <a:pt x="76200" y="948264"/>
                    <a:pt x="82296" y="923880"/>
                  </a:cubicBezTo>
                  <a:lnTo>
                    <a:pt x="91440" y="887304"/>
                  </a:lnTo>
                  <a:cubicBezTo>
                    <a:pt x="94488" y="875112"/>
                    <a:pt x="96610" y="862650"/>
                    <a:pt x="100584" y="850728"/>
                  </a:cubicBezTo>
                  <a:cubicBezTo>
                    <a:pt x="103632" y="841584"/>
                    <a:pt x="107192" y="832595"/>
                    <a:pt x="109728" y="823296"/>
                  </a:cubicBezTo>
                  <a:cubicBezTo>
                    <a:pt x="116341" y="799047"/>
                    <a:pt x="116776" y="772625"/>
                    <a:pt x="128016" y="750144"/>
                  </a:cubicBezTo>
                  <a:cubicBezTo>
                    <a:pt x="134112" y="737952"/>
                    <a:pt x="141242" y="726224"/>
                    <a:pt x="146304" y="713568"/>
                  </a:cubicBezTo>
                  <a:cubicBezTo>
                    <a:pt x="153463" y="695670"/>
                    <a:pt x="153899" y="674744"/>
                    <a:pt x="164592" y="658704"/>
                  </a:cubicBezTo>
                  <a:cubicBezTo>
                    <a:pt x="170688" y="649560"/>
                    <a:pt x="178417" y="641315"/>
                    <a:pt x="182880" y="631272"/>
                  </a:cubicBezTo>
                  <a:cubicBezTo>
                    <a:pt x="190709" y="613656"/>
                    <a:pt x="195072" y="594696"/>
                    <a:pt x="201168" y="576408"/>
                  </a:cubicBezTo>
                  <a:cubicBezTo>
                    <a:pt x="204216" y="567264"/>
                    <a:pt x="204965" y="556996"/>
                    <a:pt x="210312" y="548976"/>
                  </a:cubicBezTo>
                  <a:cubicBezTo>
                    <a:pt x="216408" y="539832"/>
                    <a:pt x="224137" y="531587"/>
                    <a:pt x="228600" y="521544"/>
                  </a:cubicBezTo>
                  <a:cubicBezTo>
                    <a:pt x="236429" y="503928"/>
                    <a:pt x="236195" y="482720"/>
                    <a:pt x="246888" y="466680"/>
                  </a:cubicBezTo>
                  <a:cubicBezTo>
                    <a:pt x="259080" y="448392"/>
                    <a:pt x="276513" y="432668"/>
                    <a:pt x="283464" y="411816"/>
                  </a:cubicBezTo>
                  <a:cubicBezTo>
                    <a:pt x="286512" y="402672"/>
                    <a:pt x="288297" y="393005"/>
                    <a:pt x="292608" y="384384"/>
                  </a:cubicBezTo>
                  <a:cubicBezTo>
                    <a:pt x="308925" y="351750"/>
                    <a:pt x="341526" y="326322"/>
                    <a:pt x="365760" y="302088"/>
                  </a:cubicBezTo>
                  <a:cubicBezTo>
                    <a:pt x="374904" y="292944"/>
                    <a:pt x="386019" y="285416"/>
                    <a:pt x="393192" y="274656"/>
                  </a:cubicBezTo>
                  <a:cubicBezTo>
                    <a:pt x="399288" y="265512"/>
                    <a:pt x="403209" y="254461"/>
                    <a:pt x="411480" y="247224"/>
                  </a:cubicBezTo>
                  <a:cubicBezTo>
                    <a:pt x="428021" y="232750"/>
                    <a:pt x="448056" y="222840"/>
                    <a:pt x="466344" y="210648"/>
                  </a:cubicBezTo>
                  <a:lnTo>
                    <a:pt x="521208" y="174072"/>
                  </a:lnTo>
                  <a:cubicBezTo>
                    <a:pt x="530352" y="167976"/>
                    <a:pt x="538214" y="159259"/>
                    <a:pt x="548640" y="155784"/>
                  </a:cubicBezTo>
                  <a:cubicBezTo>
                    <a:pt x="566928" y="149688"/>
                    <a:pt x="587464" y="148189"/>
                    <a:pt x="603504" y="137496"/>
                  </a:cubicBezTo>
                  <a:cubicBezTo>
                    <a:pt x="646976" y="108515"/>
                    <a:pt x="620510" y="122683"/>
                    <a:pt x="685800" y="100920"/>
                  </a:cubicBezTo>
                  <a:cubicBezTo>
                    <a:pt x="694944" y="97872"/>
                    <a:pt x="705212" y="97123"/>
                    <a:pt x="713232" y="91776"/>
                  </a:cubicBezTo>
                  <a:cubicBezTo>
                    <a:pt x="722376" y="85680"/>
                    <a:pt x="730834" y="78403"/>
                    <a:pt x="740664" y="73488"/>
                  </a:cubicBezTo>
                  <a:cubicBezTo>
                    <a:pt x="755280" y="66180"/>
                    <a:pt x="791000" y="59106"/>
                    <a:pt x="804672" y="55200"/>
                  </a:cubicBezTo>
                  <a:cubicBezTo>
                    <a:pt x="886830" y="31726"/>
                    <a:pt x="745912" y="64221"/>
                    <a:pt x="896112" y="36912"/>
                  </a:cubicBezTo>
                  <a:cubicBezTo>
                    <a:pt x="908477" y="34664"/>
                    <a:pt x="920420" y="30494"/>
                    <a:pt x="932688" y="27768"/>
                  </a:cubicBezTo>
                  <a:cubicBezTo>
                    <a:pt x="968438" y="19824"/>
                    <a:pt x="1006157" y="13297"/>
                    <a:pt x="1042416" y="9480"/>
                  </a:cubicBezTo>
                  <a:cubicBezTo>
                    <a:pt x="1158140" y="-2701"/>
                    <a:pt x="1145790" y="336"/>
                    <a:pt x="1261872" y="336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フリーフォーム 32">
              <a:extLst>
                <a:ext uri="{FF2B5EF4-FFF2-40B4-BE49-F238E27FC236}">
                  <a16:creationId xmlns:a16="http://schemas.microsoft.com/office/drawing/2014/main" id="{50121196-79BF-BF01-75E1-6242B039ACAB}"/>
                </a:ext>
              </a:extLst>
            </p:cNvPr>
            <p:cNvSpPr/>
            <p:nvPr/>
          </p:nvSpPr>
          <p:spPr>
            <a:xfrm>
              <a:off x="4863967" y="2295550"/>
              <a:ext cx="173736" cy="256032"/>
            </a:xfrm>
            <a:custGeom>
              <a:avLst/>
              <a:gdLst>
                <a:gd name="connsiteX0" fmla="*/ 27432 w 173736"/>
                <a:gd name="connsiteY0" fmla="*/ 0 h 256032"/>
                <a:gd name="connsiteX1" fmla="*/ 91440 w 173736"/>
                <a:gd name="connsiteY1" fmla="*/ 54864 h 256032"/>
                <a:gd name="connsiteX2" fmla="*/ 146304 w 173736"/>
                <a:gd name="connsiteY2" fmla="*/ 100584 h 256032"/>
                <a:gd name="connsiteX3" fmla="*/ 173736 w 173736"/>
                <a:gd name="connsiteY3" fmla="*/ 109728 h 256032"/>
                <a:gd name="connsiteX4" fmla="*/ 91440 w 173736"/>
                <a:gd name="connsiteY4" fmla="*/ 164592 h 256032"/>
                <a:gd name="connsiteX5" fmla="*/ 64008 w 173736"/>
                <a:gd name="connsiteY5" fmla="*/ 182880 h 256032"/>
                <a:gd name="connsiteX6" fmla="*/ 18288 w 173736"/>
                <a:gd name="connsiteY6" fmla="*/ 228600 h 256032"/>
                <a:gd name="connsiteX7" fmla="*/ 0 w 173736"/>
                <a:gd name="connsiteY7" fmla="*/ 256032 h 256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3736" h="256032">
                  <a:moveTo>
                    <a:pt x="27432" y="0"/>
                  </a:moveTo>
                  <a:cubicBezTo>
                    <a:pt x="48768" y="18288"/>
                    <a:pt x="70553" y="36065"/>
                    <a:pt x="91440" y="54864"/>
                  </a:cubicBezTo>
                  <a:cubicBezTo>
                    <a:pt x="116719" y="77615"/>
                    <a:pt x="116546" y="85705"/>
                    <a:pt x="146304" y="100584"/>
                  </a:cubicBezTo>
                  <a:cubicBezTo>
                    <a:pt x="154925" y="104895"/>
                    <a:pt x="164592" y="106680"/>
                    <a:pt x="173736" y="109728"/>
                  </a:cubicBezTo>
                  <a:lnTo>
                    <a:pt x="91440" y="164592"/>
                  </a:lnTo>
                  <a:lnTo>
                    <a:pt x="64008" y="182880"/>
                  </a:lnTo>
                  <a:cubicBezTo>
                    <a:pt x="15240" y="256032"/>
                    <a:pt x="79248" y="167640"/>
                    <a:pt x="18288" y="228600"/>
                  </a:cubicBezTo>
                  <a:cubicBezTo>
                    <a:pt x="10517" y="236371"/>
                    <a:pt x="0" y="256032"/>
                    <a:pt x="0" y="256032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A5A3EFB2-77CA-8B96-6C95-68FFACBE72BF}"/>
              </a:ext>
            </a:extLst>
          </p:cNvPr>
          <p:cNvSpPr txBox="1"/>
          <p:nvPr/>
        </p:nvSpPr>
        <p:spPr>
          <a:xfrm>
            <a:off x="5617905" y="845841"/>
            <a:ext cx="58395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chemeClr val="tx1"/>
                </a:solidFill>
              </a:rPr>
              <a:t>(different representations o</a:t>
            </a:r>
            <a:r>
              <a:rPr lang="en-US" altLang="ja-JP" sz="1600" dirty="0">
                <a:solidFill>
                  <a:schemeClr val="tx1"/>
                </a:solidFill>
              </a:rPr>
              <a:t>f the 2-dim. rotational group) </a:t>
            </a:r>
            <a:endParaRPr kumimoji="1" lang="ja-JP" altLang="en-US" sz="1600">
              <a:solidFill>
                <a:schemeClr val="tx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64C2A18-92E7-8781-174C-8C7EAE0522E0}"/>
              </a:ext>
            </a:extLst>
          </p:cNvPr>
          <p:cNvSpPr txBox="1"/>
          <p:nvPr/>
        </p:nvSpPr>
        <p:spPr>
          <a:xfrm>
            <a:off x="701808" y="3740522"/>
            <a:ext cx="630301" cy="40011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B050"/>
                </a:solidFill>
              </a:rPr>
              <a:t>K=0</a:t>
            </a:r>
            <a:endParaRPr kumimoji="1" lang="ja-JP" altLang="en-US" sz="2000">
              <a:solidFill>
                <a:srgbClr val="00B050"/>
              </a:solidFill>
            </a:endParaRPr>
          </a:p>
        </p:txBody>
      </p:sp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C3E74BC0-B900-17D6-BB41-9AFD65A24981}"/>
              </a:ext>
            </a:extLst>
          </p:cNvPr>
          <p:cNvSpPr/>
          <p:nvPr/>
        </p:nvSpPr>
        <p:spPr>
          <a:xfrm>
            <a:off x="1105282" y="1555406"/>
            <a:ext cx="4512623" cy="2185116"/>
          </a:xfrm>
          <a:custGeom>
            <a:avLst/>
            <a:gdLst>
              <a:gd name="connsiteX0" fmla="*/ 0 w 4512623"/>
              <a:gd name="connsiteY0" fmla="*/ 2244436 h 2244436"/>
              <a:gd name="connsiteX1" fmla="*/ 23751 w 4512623"/>
              <a:gd name="connsiteY1" fmla="*/ 2066306 h 2244436"/>
              <a:gd name="connsiteX2" fmla="*/ 35626 w 4512623"/>
              <a:gd name="connsiteY2" fmla="*/ 1947553 h 2244436"/>
              <a:gd name="connsiteX3" fmla="*/ 47501 w 4512623"/>
              <a:gd name="connsiteY3" fmla="*/ 1888176 h 2244436"/>
              <a:gd name="connsiteX4" fmla="*/ 71252 w 4512623"/>
              <a:gd name="connsiteY4" fmla="*/ 1793174 h 2244436"/>
              <a:gd name="connsiteX5" fmla="*/ 95002 w 4512623"/>
              <a:gd name="connsiteY5" fmla="*/ 1626919 h 2244436"/>
              <a:gd name="connsiteX6" fmla="*/ 118753 w 4512623"/>
              <a:gd name="connsiteY6" fmla="*/ 1520041 h 2244436"/>
              <a:gd name="connsiteX7" fmla="*/ 142504 w 4512623"/>
              <a:gd name="connsiteY7" fmla="*/ 1258784 h 2244436"/>
              <a:gd name="connsiteX8" fmla="*/ 154379 w 4512623"/>
              <a:gd name="connsiteY8" fmla="*/ 1175657 h 2244436"/>
              <a:gd name="connsiteX9" fmla="*/ 178130 w 4512623"/>
              <a:gd name="connsiteY9" fmla="*/ 973776 h 2244436"/>
              <a:gd name="connsiteX10" fmla="*/ 190005 w 4512623"/>
              <a:gd name="connsiteY10" fmla="*/ 902524 h 2244436"/>
              <a:gd name="connsiteX11" fmla="*/ 213756 w 4512623"/>
              <a:gd name="connsiteY11" fmla="*/ 831272 h 2244436"/>
              <a:gd name="connsiteX12" fmla="*/ 285008 w 4512623"/>
              <a:gd name="connsiteY12" fmla="*/ 807522 h 2244436"/>
              <a:gd name="connsiteX13" fmla="*/ 368135 w 4512623"/>
              <a:gd name="connsiteY13" fmla="*/ 783771 h 2244436"/>
              <a:gd name="connsiteX14" fmla="*/ 605641 w 4512623"/>
              <a:gd name="connsiteY14" fmla="*/ 771896 h 2244436"/>
              <a:gd name="connsiteX15" fmla="*/ 807522 w 4512623"/>
              <a:gd name="connsiteY15" fmla="*/ 760020 h 2244436"/>
              <a:gd name="connsiteX16" fmla="*/ 950026 w 4512623"/>
              <a:gd name="connsiteY16" fmla="*/ 771896 h 2244436"/>
              <a:gd name="connsiteX17" fmla="*/ 1520041 w 4512623"/>
              <a:gd name="connsiteY17" fmla="*/ 748145 h 2244436"/>
              <a:gd name="connsiteX18" fmla="*/ 1876301 w 4512623"/>
              <a:gd name="connsiteY18" fmla="*/ 748145 h 2244436"/>
              <a:gd name="connsiteX19" fmla="*/ 2410691 w 4512623"/>
              <a:gd name="connsiteY19" fmla="*/ 760020 h 2244436"/>
              <a:gd name="connsiteX20" fmla="*/ 2885704 w 4512623"/>
              <a:gd name="connsiteY20" fmla="*/ 736270 h 2244436"/>
              <a:gd name="connsiteX21" fmla="*/ 2968831 w 4512623"/>
              <a:gd name="connsiteY21" fmla="*/ 712519 h 2244436"/>
              <a:gd name="connsiteX22" fmla="*/ 3016332 w 4512623"/>
              <a:gd name="connsiteY22" fmla="*/ 700644 h 2244436"/>
              <a:gd name="connsiteX23" fmla="*/ 3360717 w 4512623"/>
              <a:gd name="connsiteY23" fmla="*/ 676893 h 2244436"/>
              <a:gd name="connsiteX24" fmla="*/ 3431969 w 4512623"/>
              <a:gd name="connsiteY24" fmla="*/ 653142 h 2244436"/>
              <a:gd name="connsiteX25" fmla="*/ 3645725 w 4512623"/>
              <a:gd name="connsiteY25" fmla="*/ 629392 h 2244436"/>
              <a:gd name="connsiteX26" fmla="*/ 3716976 w 4512623"/>
              <a:gd name="connsiteY26" fmla="*/ 617516 h 2244436"/>
              <a:gd name="connsiteX27" fmla="*/ 3823854 w 4512623"/>
              <a:gd name="connsiteY27" fmla="*/ 581890 h 2244436"/>
              <a:gd name="connsiteX28" fmla="*/ 3859480 w 4512623"/>
              <a:gd name="connsiteY28" fmla="*/ 570015 h 2244436"/>
              <a:gd name="connsiteX29" fmla="*/ 3930732 w 4512623"/>
              <a:gd name="connsiteY29" fmla="*/ 534389 h 2244436"/>
              <a:gd name="connsiteX30" fmla="*/ 3966358 w 4512623"/>
              <a:gd name="connsiteY30" fmla="*/ 510638 h 2244436"/>
              <a:gd name="connsiteX31" fmla="*/ 4037610 w 4512623"/>
              <a:gd name="connsiteY31" fmla="*/ 486888 h 2244436"/>
              <a:gd name="connsiteX32" fmla="*/ 4073236 w 4512623"/>
              <a:gd name="connsiteY32" fmla="*/ 463137 h 2244436"/>
              <a:gd name="connsiteX33" fmla="*/ 4108862 w 4512623"/>
              <a:gd name="connsiteY33" fmla="*/ 451262 h 2244436"/>
              <a:gd name="connsiteX34" fmla="*/ 4144488 w 4512623"/>
              <a:gd name="connsiteY34" fmla="*/ 415636 h 2244436"/>
              <a:gd name="connsiteX35" fmla="*/ 4180114 w 4512623"/>
              <a:gd name="connsiteY35" fmla="*/ 391885 h 2244436"/>
              <a:gd name="connsiteX36" fmla="*/ 4251366 w 4512623"/>
              <a:gd name="connsiteY36" fmla="*/ 320633 h 2244436"/>
              <a:gd name="connsiteX37" fmla="*/ 4275117 w 4512623"/>
              <a:gd name="connsiteY37" fmla="*/ 285007 h 2244436"/>
              <a:gd name="connsiteX38" fmla="*/ 4310743 w 4512623"/>
              <a:gd name="connsiteY38" fmla="*/ 261257 h 2244436"/>
              <a:gd name="connsiteX39" fmla="*/ 4322618 w 4512623"/>
              <a:gd name="connsiteY39" fmla="*/ 225631 h 2244436"/>
              <a:gd name="connsiteX40" fmla="*/ 4405745 w 4512623"/>
              <a:gd name="connsiteY40" fmla="*/ 118753 h 2244436"/>
              <a:gd name="connsiteX41" fmla="*/ 4417621 w 4512623"/>
              <a:gd name="connsiteY41" fmla="*/ 83127 h 2244436"/>
              <a:gd name="connsiteX42" fmla="*/ 4441371 w 4512623"/>
              <a:gd name="connsiteY42" fmla="*/ 0 h 2244436"/>
              <a:gd name="connsiteX43" fmla="*/ 4476997 w 4512623"/>
              <a:gd name="connsiteY43" fmla="*/ 142503 h 2244436"/>
              <a:gd name="connsiteX44" fmla="*/ 4488873 w 4512623"/>
              <a:gd name="connsiteY44" fmla="*/ 178129 h 2244436"/>
              <a:gd name="connsiteX45" fmla="*/ 4512623 w 4512623"/>
              <a:gd name="connsiteY45" fmla="*/ 213755 h 2244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512623" h="2244436">
                <a:moveTo>
                  <a:pt x="0" y="2244436"/>
                </a:moveTo>
                <a:cubicBezTo>
                  <a:pt x="9655" y="2176851"/>
                  <a:pt x="16080" y="2135340"/>
                  <a:pt x="23751" y="2066306"/>
                </a:cubicBezTo>
                <a:cubicBezTo>
                  <a:pt x="28144" y="2026768"/>
                  <a:pt x="30368" y="1986986"/>
                  <a:pt x="35626" y="1947553"/>
                </a:cubicBezTo>
                <a:cubicBezTo>
                  <a:pt x="38294" y="1927546"/>
                  <a:pt x="42962" y="1907843"/>
                  <a:pt x="47501" y="1888176"/>
                </a:cubicBezTo>
                <a:cubicBezTo>
                  <a:pt x="54841" y="1856370"/>
                  <a:pt x="66636" y="1825488"/>
                  <a:pt x="71252" y="1793174"/>
                </a:cubicBezTo>
                <a:cubicBezTo>
                  <a:pt x="79169" y="1737756"/>
                  <a:pt x="81424" y="1681228"/>
                  <a:pt x="95002" y="1626919"/>
                </a:cubicBezTo>
                <a:cubicBezTo>
                  <a:pt x="103067" y="1594659"/>
                  <a:pt x="114444" y="1552356"/>
                  <a:pt x="118753" y="1520041"/>
                </a:cubicBezTo>
                <a:cubicBezTo>
                  <a:pt x="130430" y="1432459"/>
                  <a:pt x="133244" y="1346754"/>
                  <a:pt x="142504" y="1258784"/>
                </a:cubicBezTo>
                <a:cubicBezTo>
                  <a:pt x="145434" y="1230947"/>
                  <a:pt x="150907" y="1203431"/>
                  <a:pt x="154379" y="1175657"/>
                </a:cubicBezTo>
                <a:cubicBezTo>
                  <a:pt x="166852" y="1075868"/>
                  <a:pt x="164413" y="1069796"/>
                  <a:pt x="178130" y="973776"/>
                </a:cubicBezTo>
                <a:cubicBezTo>
                  <a:pt x="181535" y="949940"/>
                  <a:pt x="184165" y="925883"/>
                  <a:pt x="190005" y="902524"/>
                </a:cubicBezTo>
                <a:cubicBezTo>
                  <a:pt x="196077" y="878236"/>
                  <a:pt x="190005" y="839189"/>
                  <a:pt x="213756" y="831272"/>
                </a:cubicBezTo>
                <a:lnTo>
                  <a:pt x="285008" y="807522"/>
                </a:lnTo>
                <a:cubicBezTo>
                  <a:pt x="305624" y="800650"/>
                  <a:pt x="348247" y="785428"/>
                  <a:pt x="368135" y="783771"/>
                </a:cubicBezTo>
                <a:cubicBezTo>
                  <a:pt x="447129" y="777188"/>
                  <a:pt x="526489" y="776175"/>
                  <a:pt x="605641" y="771896"/>
                </a:cubicBezTo>
                <a:lnTo>
                  <a:pt x="807522" y="760020"/>
                </a:lnTo>
                <a:cubicBezTo>
                  <a:pt x="855023" y="763979"/>
                  <a:pt x="902360" y="771896"/>
                  <a:pt x="950026" y="771896"/>
                </a:cubicBezTo>
                <a:cubicBezTo>
                  <a:pt x="1460466" y="771896"/>
                  <a:pt x="1317946" y="815508"/>
                  <a:pt x="1520041" y="748145"/>
                </a:cubicBezTo>
                <a:cubicBezTo>
                  <a:pt x="1740570" y="775710"/>
                  <a:pt x="1476567" y="748145"/>
                  <a:pt x="1876301" y="748145"/>
                </a:cubicBezTo>
                <a:cubicBezTo>
                  <a:pt x="2054475" y="748145"/>
                  <a:pt x="2232561" y="756062"/>
                  <a:pt x="2410691" y="760020"/>
                </a:cubicBezTo>
                <a:cubicBezTo>
                  <a:pt x="2529716" y="756053"/>
                  <a:pt x="2741462" y="756876"/>
                  <a:pt x="2885704" y="736270"/>
                </a:cubicBezTo>
                <a:cubicBezTo>
                  <a:pt x="2922820" y="730968"/>
                  <a:pt x="2935000" y="722185"/>
                  <a:pt x="2968831" y="712519"/>
                </a:cubicBezTo>
                <a:cubicBezTo>
                  <a:pt x="2984524" y="708035"/>
                  <a:pt x="3000233" y="703327"/>
                  <a:pt x="3016332" y="700644"/>
                </a:cubicBezTo>
                <a:cubicBezTo>
                  <a:pt x="3131768" y="681404"/>
                  <a:pt x="3241512" y="682569"/>
                  <a:pt x="3360717" y="676893"/>
                </a:cubicBezTo>
                <a:cubicBezTo>
                  <a:pt x="3384468" y="668976"/>
                  <a:pt x="3407058" y="655633"/>
                  <a:pt x="3431969" y="653142"/>
                </a:cubicBezTo>
                <a:cubicBezTo>
                  <a:pt x="3512615" y="645078"/>
                  <a:pt x="3567294" y="640597"/>
                  <a:pt x="3645725" y="629392"/>
                </a:cubicBezTo>
                <a:cubicBezTo>
                  <a:pt x="3669561" y="625987"/>
                  <a:pt x="3693617" y="623356"/>
                  <a:pt x="3716976" y="617516"/>
                </a:cubicBezTo>
                <a:cubicBezTo>
                  <a:pt x="3717010" y="617508"/>
                  <a:pt x="3806025" y="587833"/>
                  <a:pt x="3823854" y="581890"/>
                </a:cubicBezTo>
                <a:lnTo>
                  <a:pt x="3859480" y="570015"/>
                </a:lnTo>
                <a:cubicBezTo>
                  <a:pt x="3961580" y="501948"/>
                  <a:pt x="3832400" y="583555"/>
                  <a:pt x="3930732" y="534389"/>
                </a:cubicBezTo>
                <a:cubicBezTo>
                  <a:pt x="3943498" y="528006"/>
                  <a:pt x="3953316" y="516435"/>
                  <a:pt x="3966358" y="510638"/>
                </a:cubicBezTo>
                <a:cubicBezTo>
                  <a:pt x="3989236" y="500470"/>
                  <a:pt x="4037610" y="486888"/>
                  <a:pt x="4037610" y="486888"/>
                </a:cubicBezTo>
                <a:cubicBezTo>
                  <a:pt x="4049485" y="478971"/>
                  <a:pt x="4060470" y="469520"/>
                  <a:pt x="4073236" y="463137"/>
                </a:cubicBezTo>
                <a:cubicBezTo>
                  <a:pt x="4084432" y="457539"/>
                  <a:pt x="4098447" y="458206"/>
                  <a:pt x="4108862" y="451262"/>
                </a:cubicBezTo>
                <a:cubicBezTo>
                  <a:pt x="4122836" y="441946"/>
                  <a:pt x="4131586" y="426387"/>
                  <a:pt x="4144488" y="415636"/>
                </a:cubicBezTo>
                <a:cubicBezTo>
                  <a:pt x="4155452" y="406499"/>
                  <a:pt x="4169447" y="401367"/>
                  <a:pt x="4180114" y="391885"/>
                </a:cubicBezTo>
                <a:cubicBezTo>
                  <a:pt x="4205218" y="369570"/>
                  <a:pt x="4232734" y="348580"/>
                  <a:pt x="4251366" y="320633"/>
                </a:cubicBezTo>
                <a:cubicBezTo>
                  <a:pt x="4259283" y="308758"/>
                  <a:pt x="4265025" y="295099"/>
                  <a:pt x="4275117" y="285007"/>
                </a:cubicBezTo>
                <a:cubicBezTo>
                  <a:pt x="4285209" y="274915"/>
                  <a:pt x="4298868" y="269174"/>
                  <a:pt x="4310743" y="261257"/>
                </a:cubicBezTo>
                <a:cubicBezTo>
                  <a:pt x="4314701" y="249382"/>
                  <a:pt x="4315674" y="236046"/>
                  <a:pt x="4322618" y="225631"/>
                </a:cubicBezTo>
                <a:cubicBezTo>
                  <a:pt x="4363606" y="164149"/>
                  <a:pt x="4374121" y="213620"/>
                  <a:pt x="4405745" y="118753"/>
                </a:cubicBezTo>
                <a:cubicBezTo>
                  <a:pt x="4409704" y="106878"/>
                  <a:pt x="4414182" y="95163"/>
                  <a:pt x="4417621" y="83127"/>
                </a:cubicBezTo>
                <a:cubicBezTo>
                  <a:pt x="4447452" y="-21278"/>
                  <a:pt x="4412892" y="85439"/>
                  <a:pt x="4441371" y="0"/>
                </a:cubicBezTo>
                <a:cubicBezTo>
                  <a:pt x="4457362" y="95941"/>
                  <a:pt x="4445634" y="48414"/>
                  <a:pt x="4476997" y="142503"/>
                </a:cubicBezTo>
                <a:cubicBezTo>
                  <a:pt x="4480955" y="154378"/>
                  <a:pt x="4481930" y="167713"/>
                  <a:pt x="4488873" y="178129"/>
                </a:cubicBezTo>
                <a:lnTo>
                  <a:pt x="4512623" y="213755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5" name="フリーフォーム 14">
            <a:extLst>
              <a:ext uri="{FF2B5EF4-FFF2-40B4-BE49-F238E27FC236}">
                <a16:creationId xmlns:a16="http://schemas.microsoft.com/office/drawing/2014/main" id="{B88D4CC1-AA8E-0038-A757-425F1C87A2D8}"/>
              </a:ext>
            </a:extLst>
          </p:cNvPr>
          <p:cNvSpPr/>
          <p:nvPr/>
        </p:nvSpPr>
        <p:spPr>
          <a:xfrm>
            <a:off x="5398210" y="1555406"/>
            <a:ext cx="154379" cy="106878"/>
          </a:xfrm>
          <a:custGeom>
            <a:avLst/>
            <a:gdLst>
              <a:gd name="connsiteX0" fmla="*/ 0 w 154379"/>
              <a:gd name="connsiteY0" fmla="*/ 106878 h 106878"/>
              <a:gd name="connsiteX1" fmla="*/ 83127 w 154379"/>
              <a:gd name="connsiteY1" fmla="*/ 83127 h 106878"/>
              <a:gd name="connsiteX2" fmla="*/ 118753 w 154379"/>
              <a:gd name="connsiteY2" fmla="*/ 59377 h 106878"/>
              <a:gd name="connsiteX3" fmla="*/ 154379 w 154379"/>
              <a:gd name="connsiteY3" fmla="*/ 0 h 106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79" h="106878">
                <a:moveTo>
                  <a:pt x="0" y="106878"/>
                </a:moveTo>
                <a:cubicBezTo>
                  <a:pt x="27709" y="98961"/>
                  <a:pt x="56370" y="93830"/>
                  <a:pt x="83127" y="83127"/>
                </a:cubicBezTo>
                <a:cubicBezTo>
                  <a:pt x="96378" y="77826"/>
                  <a:pt x="108661" y="69469"/>
                  <a:pt x="118753" y="59377"/>
                </a:cubicBezTo>
                <a:cubicBezTo>
                  <a:pt x="133085" y="45045"/>
                  <a:pt x="145008" y="18743"/>
                  <a:pt x="154379" y="0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00DD07-1468-E096-BF52-9D4B90F2588C}"/>
              </a:ext>
            </a:extLst>
          </p:cNvPr>
          <p:cNvSpPr txBox="1"/>
          <p:nvPr/>
        </p:nvSpPr>
        <p:spPr>
          <a:xfrm>
            <a:off x="701808" y="5058771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side view</a:t>
            </a:r>
            <a:endParaRPr kumimoji="1" lang="ja-JP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0504974-A0A9-B1AD-2444-5167F3F11CC5}"/>
              </a:ext>
            </a:extLst>
          </p:cNvPr>
          <p:cNvSpPr txBox="1"/>
          <p:nvPr/>
        </p:nvSpPr>
        <p:spPr>
          <a:xfrm>
            <a:off x="48003" y="5552142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 view</a:t>
            </a:r>
            <a:endParaRPr kumimoji="1" lang="ja-JP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CAC8AD3-2244-50B1-D348-B8344F27D735}"/>
              </a:ext>
            </a:extLst>
          </p:cNvPr>
          <p:cNvSpPr txBox="1"/>
          <p:nvPr/>
        </p:nvSpPr>
        <p:spPr>
          <a:xfrm>
            <a:off x="2110120" y="5772375"/>
            <a:ext cx="2012089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broken symmetry</a:t>
            </a:r>
            <a:endParaRPr kumimoji="1" lang="ja-JP" altLang="en-US" sz="18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963635"/>
      </p:ext>
    </p:extLst>
  </p:cSld>
  <p:clrMapOvr>
    <a:masterClrMapping/>
  </p:clrMapOvr>
  <p:transition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3BE5E7D-D062-B47C-0BCE-B9C959200600}"/>
              </a:ext>
            </a:extLst>
          </p:cNvPr>
          <p:cNvSpPr txBox="1"/>
          <p:nvPr/>
        </p:nvSpPr>
        <p:spPr>
          <a:xfrm>
            <a:off x="515926" y="331614"/>
            <a:ext cx="10358926" cy="461665"/>
          </a:xfrm>
          <a:prstGeom prst="rect">
            <a:avLst/>
          </a:prstGeom>
          <a:solidFill>
            <a:srgbClr val="C9FFE3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700FF"/>
                </a:solidFill>
              </a:rPr>
              <a:t>Two origins and two appearances of triaxiality </a:t>
            </a:r>
            <a:r>
              <a:rPr kumimoji="1"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deformed heavy nuclei</a:t>
            </a:r>
            <a:endParaRPr kumimoji="1" lang="ja-JP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0E752D9-011D-EB96-3D41-AE2BCF67C6CD}"/>
              </a:ext>
            </a:extLst>
          </p:cNvPr>
          <p:cNvSpPr txBox="1"/>
          <p:nvPr/>
        </p:nvSpPr>
        <p:spPr>
          <a:xfrm>
            <a:off x="984003" y="1185694"/>
            <a:ext cx="8335936" cy="461665"/>
          </a:xfrm>
          <a:prstGeom prst="rect">
            <a:avLst/>
          </a:prstGeom>
          <a:solidFill>
            <a:srgbClr val="FAFDCB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 </a:t>
            </a:r>
            <a:r>
              <a:rPr kumimoji="1" lang="en-US" altLang="ja-JP" dirty="0">
                <a:solidFill>
                  <a:srgbClr val="FF0000"/>
                </a:solidFill>
              </a:rPr>
              <a:t>Small triaxiality</a:t>
            </a:r>
            <a:r>
              <a:rPr kumimoji="1" lang="en-US" altLang="ja-JP" dirty="0"/>
              <a:t> </a:t>
            </a:r>
            <a:r>
              <a:rPr kumimoji="1"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due to </a:t>
            </a:r>
            <a:r>
              <a:rPr kumimoji="1" lang="en-US" altLang="ja-JP" dirty="0">
                <a:solidFill>
                  <a:srgbClr val="FF0000"/>
                </a:solidFill>
              </a:rPr>
              <a:t>symmetry restoration </a:t>
            </a:r>
            <a:r>
              <a:rPr lang="en-US" altLang="ja-JP" dirty="0">
                <a:solidFill>
                  <a:srgbClr val="FF0000"/>
                </a:solidFill>
              </a:rPr>
              <a:t>with K</a:t>
            </a:r>
            <a:r>
              <a:rPr kumimoji="1" lang="en-US" altLang="ja-JP" dirty="0">
                <a:solidFill>
                  <a:srgbClr val="FF0000"/>
                </a:solidFill>
              </a:rPr>
              <a:t> 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059651B-2EB6-7406-64DF-589DEE510553}"/>
              </a:ext>
            </a:extLst>
          </p:cNvPr>
          <p:cNvSpPr txBox="1"/>
          <p:nvPr/>
        </p:nvSpPr>
        <p:spPr>
          <a:xfrm>
            <a:off x="984003" y="2918929"/>
            <a:ext cx="10908186" cy="1938992"/>
          </a:xfrm>
          <a:prstGeom prst="rect">
            <a:avLst/>
          </a:prstGeom>
          <a:solidFill>
            <a:srgbClr val="FAFDCB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2. </a:t>
            </a:r>
            <a:r>
              <a:rPr kumimoji="1" lang="en-US" altLang="ja-JP" dirty="0">
                <a:solidFill>
                  <a:srgbClr val="FF0000"/>
                </a:solidFill>
              </a:rPr>
              <a:t>Medium triaxiality </a:t>
            </a:r>
            <a:r>
              <a:rPr kumimoji="1"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mainly due to</a:t>
            </a:r>
          </a:p>
          <a:p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</a:t>
            </a:r>
            <a:r>
              <a:rPr kumimoji="1" lang="en-US" altLang="ja-JP" dirty="0">
                <a:solidFill>
                  <a:schemeClr val="tx1"/>
                </a:solidFill>
              </a:rPr>
              <a:t>monopole part </a:t>
            </a:r>
            <a:r>
              <a:rPr kumimoji="1"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of</a:t>
            </a:r>
            <a:r>
              <a:rPr kumimoji="1" lang="en-US" altLang="ja-JP" dirty="0">
                <a:solidFill>
                  <a:srgbClr val="FF0000"/>
                </a:solidFill>
              </a:rPr>
              <a:t> </a:t>
            </a:r>
            <a:r>
              <a:rPr kumimoji="1" lang="en-US" altLang="ja-JP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pn</a:t>
            </a:r>
            <a:r>
              <a:rPr kumimoji="1" lang="en-US" altLang="ja-JP" dirty="0"/>
              <a:t> </a:t>
            </a:r>
            <a:r>
              <a:rPr kumimoji="1" lang="en-US" altLang="ja-JP" dirty="0">
                <a:solidFill>
                  <a:srgbClr val="FF0000"/>
                </a:solidFill>
              </a:rPr>
              <a:t>tensor </a:t>
            </a:r>
            <a:r>
              <a:rPr kumimoji="1"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force (through self-organization)</a:t>
            </a:r>
          </a:p>
          <a:p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</a:t>
            </a:r>
            <a:r>
              <a:rPr kumimoji="1"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and/or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      </a:t>
            </a:r>
            <a:r>
              <a:rPr lang="en-US" altLang="ja-JP" dirty="0" err="1">
                <a:solidFill>
                  <a:srgbClr val="FF0000"/>
                </a:solidFill>
              </a:rPr>
              <a:t>hexadecupole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(multipole) </a:t>
            </a:r>
            <a:r>
              <a:rPr lang="en-US" altLang="ja-JP" dirty="0">
                <a:solidFill>
                  <a:schemeClr val="tx1"/>
                </a:solidFill>
              </a:rPr>
              <a:t>part of </a:t>
            </a:r>
            <a:r>
              <a:rPr kumimoji="1" lang="en-US" altLang="ja-JP" dirty="0" err="1">
                <a:solidFill>
                  <a:schemeClr val="tx1"/>
                </a:solidFill>
              </a:rPr>
              <a:t>pn</a:t>
            </a:r>
            <a:r>
              <a:rPr kumimoji="1" lang="en-US" altLang="ja-JP" dirty="0">
                <a:solidFill>
                  <a:schemeClr val="tx1"/>
                </a:solidFill>
              </a:rPr>
              <a:t> central </a:t>
            </a:r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force</a:t>
            </a:r>
          </a:p>
          <a:p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as verified by constrained HFB calc.</a:t>
            </a:r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5604083-02B3-7ED3-E84F-5349CF51558F}"/>
              </a:ext>
            </a:extLst>
          </p:cNvPr>
          <p:cNvSpPr txBox="1"/>
          <p:nvPr/>
        </p:nvSpPr>
        <p:spPr>
          <a:xfrm>
            <a:off x="1409877" y="1829345"/>
            <a:ext cx="10527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If only this works, </a:t>
            </a:r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deformation parameter </a:t>
            </a:r>
            <a:r>
              <a:rPr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Symbol" pitchFamily="2" charset="2"/>
              </a:rPr>
              <a:t>g</a:t>
            </a:r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kumimoji="1"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is typically up to </a:t>
            </a:r>
            <a:r>
              <a:rPr kumimoji="1" lang="en-US" altLang="ja-JP" dirty="0">
                <a:solidFill>
                  <a:srgbClr val="00B0F0"/>
                </a:solidFill>
              </a:rPr>
              <a:t>5 degrees</a:t>
            </a:r>
            <a:r>
              <a:rPr kumimoji="1"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This occurs in most (perhaps all) deformed nuclei.</a:t>
            </a:r>
            <a:endParaRPr kumimoji="1" lang="ja-JP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024685C-E064-1D4F-4A00-0EA2F139E56C}"/>
              </a:ext>
            </a:extLst>
          </p:cNvPr>
          <p:cNvSpPr txBox="1"/>
          <p:nvPr/>
        </p:nvSpPr>
        <p:spPr>
          <a:xfrm>
            <a:off x="1316255" y="5695389"/>
            <a:ext cx="94933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Deformation parameter </a:t>
            </a:r>
            <a:r>
              <a:rPr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Symbol" pitchFamily="2" charset="2"/>
              </a:rPr>
              <a:t>g</a:t>
            </a:r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ranges from </a:t>
            </a:r>
            <a:r>
              <a:rPr lang="en-US" altLang="ja-JP" dirty="0">
                <a:solidFill>
                  <a:srgbClr val="00D7FF"/>
                </a:solidFill>
              </a:rPr>
              <a:t>6 to 14 degrees </a:t>
            </a:r>
            <a:r>
              <a:rPr lang="en-US" altLang="ja-JP" dirty="0">
                <a:solidFill>
                  <a:schemeClr val="tx1"/>
                </a:solidFill>
              </a:rPr>
              <a:t>(or more). </a:t>
            </a:r>
          </a:p>
          <a:p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This occurs in selected heavy deformed nuclei (~half ?).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A101E95-1CF1-FF82-AC3A-A1311EE8373D}"/>
              </a:ext>
            </a:extLst>
          </p:cNvPr>
          <p:cNvSpPr txBox="1"/>
          <p:nvPr/>
        </p:nvSpPr>
        <p:spPr>
          <a:xfrm>
            <a:off x="1316255" y="5116508"/>
            <a:ext cx="9924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Both cases involve </a:t>
            </a:r>
            <a:r>
              <a:rPr lang="en-US" altLang="ja-JP" dirty="0">
                <a:solidFill>
                  <a:srgbClr val="FF00E8"/>
                </a:solidFill>
              </a:rPr>
              <a:t>high-j orbitals</a:t>
            </a:r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like g</a:t>
            </a:r>
            <a:r>
              <a:rPr lang="en-US" altLang="ja-JP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9/2,7/2 </a:t>
            </a:r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h</a:t>
            </a:r>
            <a:r>
              <a:rPr lang="en-US" altLang="ja-JP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11/2,9/2 </a:t>
            </a:r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i</a:t>
            </a:r>
            <a:r>
              <a:rPr lang="en-US" altLang="ja-JP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13/2,11/2 </a:t>
            </a:r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altLang="ja-JP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etc</a:t>
            </a:r>
            <a:r>
              <a:rPr lang="en-US" altLang="ja-JP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6046771"/>
      </p:ext>
    </p:extLst>
  </p:cSld>
  <p:clrMapOvr>
    <a:masterClrMapping/>
  </p:clrMapOvr>
  <p:transition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5D4BD18-6D3F-23E7-B640-90DD71B0A8B6}"/>
              </a:ext>
            </a:extLst>
          </p:cNvPr>
          <p:cNvSpPr txBox="1"/>
          <p:nvPr/>
        </p:nvSpPr>
        <p:spPr>
          <a:xfrm>
            <a:off x="1135351" y="5423011"/>
            <a:ext cx="252825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>
                    <a:lumMod val="85000"/>
                    <a:lumOff val="15000"/>
                  </a:schemeClr>
                </a:solidFill>
                <a:latin typeface="Symbol" pitchFamily="2" charset="2"/>
              </a:rPr>
              <a:t> </a:t>
            </a:r>
            <a:r>
              <a:rPr kumimoji="1"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ymbol" pitchFamily="2" charset="2"/>
              </a:rPr>
              <a:t>g </a:t>
            </a:r>
            <a:r>
              <a:rPr kumimoji="1"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= 3.7 deg (</a:t>
            </a:r>
            <a:r>
              <a:rPr kumimoji="1" lang="en-US" altLang="ja-JP" sz="20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154</a:t>
            </a:r>
            <a:r>
              <a:rPr kumimoji="1"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Sm) </a:t>
            </a:r>
            <a:endParaRPr kumimoji="1" lang="ja-JP" alt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CC075AC-DD8F-C621-7298-B1D1A1ACE65C}"/>
              </a:ext>
            </a:extLst>
          </p:cNvPr>
          <p:cNvSpPr txBox="1"/>
          <p:nvPr/>
        </p:nvSpPr>
        <p:spPr>
          <a:xfrm>
            <a:off x="568415" y="120723"/>
            <a:ext cx="3276859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Systematic behaviors</a:t>
            </a:r>
          </a:p>
          <a:p>
            <a:r>
              <a:rPr lang="en-US" altLang="ja-JP" dirty="0"/>
              <a:t>  by MCSM (</a:t>
            </a:r>
            <a:r>
              <a:rPr lang="en-US" altLang="ja-JP" dirty="0">
                <a:solidFill>
                  <a:srgbClr val="FF00E8"/>
                </a:solidFill>
              </a:rPr>
              <a:t>QVSM</a:t>
            </a:r>
            <a:r>
              <a:rPr lang="en-US" altLang="ja-JP" dirty="0"/>
              <a:t>)</a:t>
            </a:r>
            <a:r>
              <a:rPr kumimoji="1" lang="en-US" altLang="ja-JP" dirty="0"/>
              <a:t> </a:t>
            </a:r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7B08D83-5FFB-A55A-22AB-A7BF9F2BD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97" y="1705394"/>
            <a:ext cx="5120192" cy="3313066"/>
          </a:xfrm>
          <a:prstGeom prst="rect">
            <a:avLst/>
          </a:prstGeom>
        </p:spPr>
      </p:pic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8AF7E4F8-3867-ED16-E2BA-2337834780A3}"/>
              </a:ext>
            </a:extLst>
          </p:cNvPr>
          <p:cNvCxnSpPr>
            <a:cxnSpLocks/>
          </p:cNvCxnSpPr>
          <p:nvPr/>
        </p:nvCxnSpPr>
        <p:spPr>
          <a:xfrm flipV="1">
            <a:off x="2059912" y="3938954"/>
            <a:ext cx="482321" cy="108052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図 11">
            <a:extLst>
              <a:ext uri="{FF2B5EF4-FFF2-40B4-BE49-F238E27FC236}">
                <a16:creationId xmlns:a16="http://schemas.microsoft.com/office/drawing/2014/main" id="{F96E553A-3E22-13F1-566E-3CCCE25FC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84" y="196502"/>
            <a:ext cx="6171015" cy="6600016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9D1BBDA-4832-98C1-7454-389A11EB1DB3}"/>
              </a:ext>
            </a:extLst>
          </p:cNvPr>
          <p:cNvSpPr txBox="1"/>
          <p:nvPr/>
        </p:nvSpPr>
        <p:spPr>
          <a:xfrm>
            <a:off x="1010473" y="1176003"/>
            <a:ext cx="2541080" cy="400110"/>
          </a:xfrm>
          <a:prstGeom prst="rect">
            <a:avLst/>
          </a:prstGeom>
          <a:solidFill>
            <a:srgbClr val="AEFFFF"/>
          </a:solidFill>
          <a:ln>
            <a:solidFill>
              <a:srgbClr val="0100DA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B(E2; 0</a:t>
            </a:r>
            <a:r>
              <a:rPr kumimoji="1" lang="en-US" altLang="ja-JP" sz="2000" baseline="30000" dirty="0"/>
              <a:t>+</a:t>
            </a:r>
            <a:r>
              <a:rPr kumimoji="1" lang="en-US" altLang="ja-JP" sz="2000" baseline="-25000" dirty="0"/>
              <a:t>1 </a:t>
            </a:r>
            <a:r>
              <a:rPr kumimoji="1" lang="en-US" altLang="ja-JP" sz="2000" dirty="0"/>
              <a:t>-&gt; 2</a:t>
            </a:r>
            <a:r>
              <a:rPr kumimoji="1" lang="en-US" altLang="ja-JP" sz="2000" baseline="30000" dirty="0"/>
              <a:t>+</a:t>
            </a:r>
            <a:r>
              <a:rPr kumimoji="1" lang="en-US" altLang="ja-JP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gamma</a:t>
            </a:r>
            <a:r>
              <a:rPr kumimoji="1" lang="en-US" altLang="ja-JP" sz="2000" dirty="0"/>
              <a:t> )</a:t>
            </a:r>
            <a:endParaRPr kumimoji="1" lang="ja-JP" altLang="en-US" sz="200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6CDDE8E-46C5-6977-A5E7-363BB6347F5F}"/>
              </a:ext>
            </a:extLst>
          </p:cNvPr>
          <p:cNvSpPr txBox="1"/>
          <p:nvPr/>
        </p:nvSpPr>
        <p:spPr>
          <a:xfrm>
            <a:off x="4733461" y="120723"/>
            <a:ext cx="2252540" cy="646331"/>
          </a:xfrm>
          <a:prstGeom prst="rect">
            <a:avLst/>
          </a:prstGeom>
          <a:solidFill>
            <a:srgbClr val="AE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Levels, B(E2)’s and </a:t>
            </a:r>
          </a:p>
          <a:p>
            <a:pPr algn="r"/>
            <a:r>
              <a:rPr kumimoji="1" lang="en-US" altLang="ja-JP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Q-moments</a:t>
            </a:r>
            <a:endParaRPr kumimoji="1" lang="ja-JP" altLang="en-US" sz="18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6EA7BD7-56DF-E095-CF9A-CA40B3D602E5}"/>
              </a:ext>
            </a:extLst>
          </p:cNvPr>
          <p:cNvSpPr txBox="1"/>
          <p:nvPr/>
        </p:nvSpPr>
        <p:spPr>
          <a:xfrm>
            <a:off x="315381" y="5956800"/>
            <a:ext cx="57342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supported by a recent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experiment (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5.0 +- 1.4 deg)</a:t>
            </a:r>
          </a:p>
          <a:p>
            <a:r>
              <a:rPr kumimoji="1"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GDR (</a:t>
            </a:r>
            <a:r>
              <a:rPr kumimoji="1" lang="en-US" altLang="ja-JP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Kleemann</a:t>
            </a:r>
            <a:r>
              <a:rPr kumimoji="1"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kumimoji="1"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PRL 022503 (2025))</a:t>
            </a:r>
            <a:endParaRPr kumimoji="1" lang="ja-JP" altLang="en-US" sz="200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E1910C8-617E-6B9C-97AA-2925820AF5E0}"/>
              </a:ext>
            </a:extLst>
          </p:cNvPr>
          <p:cNvSpPr txBox="1"/>
          <p:nvPr/>
        </p:nvSpPr>
        <p:spPr>
          <a:xfrm>
            <a:off x="432901" y="5019480"/>
            <a:ext cx="3841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B(E2) from 2</a:t>
            </a:r>
            <a:r>
              <a:rPr kumimoji="1" lang="en-US" altLang="ja-JP" sz="18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1" lang="en-US" altLang="ja-JP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Ex~2.7 MeV of </a:t>
            </a:r>
            <a:r>
              <a:rPr kumimoji="1" lang="en-US" altLang="ja-JP" sz="18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154</a:t>
            </a:r>
            <a:r>
              <a:rPr kumimoji="1" lang="en-US" altLang="ja-JP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</a:t>
            </a:r>
            <a:endParaRPr kumimoji="1" lang="ja-JP" altLang="en-US" sz="1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FA6B774-D780-4A00-1FDC-453650233A34}"/>
              </a:ext>
            </a:extLst>
          </p:cNvPr>
          <p:cNvSpPr txBox="1"/>
          <p:nvPr/>
        </p:nvSpPr>
        <p:spPr>
          <a:xfrm>
            <a:off x="5133012" y="893867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/>
              <a:t> </a:t>
            </a:r>
            <a:r>
              <a:rPr kumimoji="1" lang="en-US" altLang="ja-JP" sz="1800" b="1" dirty="0">
                <a:latin typeface="Symbol" pitchFamily="2" charset="2"/>
              </a:rPr>
              <a:t>g</a:t>
            </a:r>
            <a:r>
              <a:rPr kumimoji="1" lang="en-US" altLang="ja-JP" sz="1800" dirty="0"/>
              <a:t> ~ Multiple </a:t>
            </a:r>
            <a:r>
              <a:rPr kumimoji="1" lang="en-US" altLang="ja-JP" sz="1800" dirty="0" err="1"/>
              <a:t>CoulEx</a:t>
            </a:r>
            <a:r>
              <a:rPr kumimoji="1" lang="en-US" altLang="ja-JP" sz="1800" dirty="0"/>
              <a:t> value </a:t>
            </a:r>
            <a:endParaRPr kumimoji="1" lang="ja-JP" altLang="en-US" sz="1800"/>
          </a:p>
        </p:txBody>
      </p:sp>
      <p:sp>
        <p:nvSpPr>
          <p:cNvPr id="7" name="円/楕円 6">
            <a:extLst>
              <a:ext uri="{FF2B5EF4-FFF2-40B4-BE49-F238E27FC236}">
                <a16:creationId xmlns:a16="http://schemas.microsoft.com/office/drawing/2014/main" id="{728DE5F4-1F0E-1171-AF9A-C171D58AE6E3}"/>
              </a:ext>
            </a:extLst>
          </p:cNvPr>
          <p:cNvSpPr/>
          <p:nvPr/>
        </p:nvSpPr>
        <p:spPr>
          <a:xfrm>
            <a:off x="5678646" y="5503982"/>
            <a:ext cx="440525" cy="275485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>
            <a:extLst>
              <a:ext uri="{FF2B5EF4-FFF2-40B4-BE49-F238E27FC236}">
                <a16:creationId xmlns:a16="http://schemas.microsoft.com/office/drawing/2014/main" id="{4B3D4908-66F0-47CA-41EE-EC52734254D5}"/>
              </a:ext>
            </a:extLst>
          </p:cNvPr>
          <p:cNvSpPr/>
          <p:nvPr/>
        </p:nvSpPr>
        <p:spPr>
          <a:xfrm>
            <a:off x="8749695" y="2887352"/>
            <a:ext cx="440525" cy="275485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>
            <a:extLst>
              <a:ext uri="{FF2B5EF4-FFF2-40B4-BE49-F238E27FC236}">
                <a16:creationId xmlns:a16="http://schemas.microsoft.com/office/drawing/2014/main" id="{5BCAB611-556E-859B-1CCF-D529E28649FB}"/>
              </a:ext>
            </a:extLst>
          </p:cNvPr>
          <p:cNvSpPr/>
          <p:nvPr/>
        </p:nvSpPr>
        <p:spPr>
          <a:xfrm>
            <a:off x="8752143" y="4165168"/>
            <a:ext cx="440525" cy="275485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>
            <a:extLst>
              <a:ext uri="{FF2B5EF4-FFF2-40B4-BE49-F238E27FC236}">
                <a16:creationId xmlns:a16="http://schemas.microsoft.com/office/drawing/2014/main" id="{30D311E8-44FE-D344-629D-91AA7140C8D9}"/>
              </a:ext>
            </a:extLst>
          </p:cNvPr>
          <p:cNvSpPr/>
          <p:nvPr/>
        </p:nvSpPr>
        <p:spPr>
          <a:xfrm>
            <a:off x="4843938" y="1001004"/>
            <a:ext cx="344407" cy="211235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96481D7-D6D3-1184-A341-EF227C6277EA}"/>
              </a:ext>
            </a:extLst>
          </p:cNvPr>
          <p:cNvSpPr txBox="1"/>
          <p:nvPr/>
        </p:nvSpPr>
        <p:spPr>
          <a:xfrm>
            <a:off x="4435385" y="2779880"/>
            <a:ext cx="69762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800" baseline="30000" dirty="0">
                <a:solidFill>
                  <a:srgbClr val="00B050"/>
                </a:solidFill>
              </a:rPr>
              <a:t>166</a:t>
            </a:r>
            <a:r>
              <a:rPr kumimoji="1" lang="en-US" altLang="ja-JP" sz="1800" dirty="0">
                <a:solidFill>
                  <a:srgbClr val="00B050"/>
                </a:solidFill>
              </a:rPr>
              <a:t>Er</a:t>
            </a:r>
            <a:endParaRPr kumimoji="1" lang="ja-JP" altLang="en-US" sz="1800">
              <a:solidFill>
                <a:srgbClr val="00B050"/>
              </a:solidFill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2587A98D-C011-BF5B-77FE-AD1881B78E9C}"/>
              </a:ext>
            </a:extLst>
          </p:cNvPr>
          <p:cNvCxnSpPr>
            <a:cxnSpLocks/>
          </p:cNvCxnSpPr>
          <p:nvPr/>
        </p:nvCxnSpPr>
        <p:spPr>
          <a:xfrm flipH="1" flipV="1">
            <a:off x="4425975" y="2415428"/>
            <a:ext cx="211552" cy="41227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4685070-C7C9-A537-CF48-F0D77E5CFC86}"/>
              </a:ext>
            </a:extLst>
          </p:cNvPr>
          <p:cNvSpPr txBox="1"/>
          <p:nvPr/>
        </p:nvSpPr>
        <p:spPr>
          <a:xfrm>
            <a:off x="3194615" y="3702145"/>
            <a:ext cx="73609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800" baseline="30000" dirty="0">
                <a:solidFill>
                  <a:srgbClr val="00B050"/>
                </a:solidFill>
              </a:rPr>
              <a:t>158</a:t>
            </a:r>
            <a:r>
              <a:rPr kumimoji="1" lang="en-US" altLang="ja-JP" sz="1800" dirty="0">
                <a:solidFill>
                  <a:srgbClr val="00B050"/>
                </a:solidFill>
              </a:rPr>
              <a:t>Gd</a:t>
            </a:r>
            <a:endParaRPr kumimoji="1" lang="ja-JP" altLang="en-US" sz="1800">
              <a:solidFill>
                <a:srgbClr val="00B050"/>
              </a:solidFill>
            </a:endParaRPr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C54F332A-D697-3817-2510-A4D23401F2C6}"/>
              </a:ext>
            </a:extLst>
          </p:cNvPr>
          <p:cNvCxnSpPr>
            <a:cxnSpLocks/>
          </p:cNvCxnSpPr>
          <p:nvPr/>
        </p:nvCxnSpPr>
        <p:spPr>
          <a:xfrm flipV="1">
            <a:off x="3466682" y="3497530"/>
            <a:ext cx="0" cy="20461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D182339-7E44-B1FC-5622-0C1CC6B77154}"/>
              </a:ext>
            </a:extLst>
          </p:cNvPr>
          <p:cNvSpPr txBox="1"/>
          <p:nvPr/>
        </p:nvSpPr>
        <p:spPr>
          <a:xfrm>
            <a:off x="3958324" y="3053779"/>
            <a:ext cx="72968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800" baseline="30000" dirty="0">
                <a:solidFill>
                  <a:srgbClr val="00B050"/>
                </a:solidFill>
              </a:rPr>
              <a:t>164</a:t>
            </a:r>
            <a:r>
              <a:rPr kumimoji="1" lang="en-US" altLang="ja-JP" sz="1800" dirty="0">
                <a:solidFill>
                  <a:srgbClr val="00B050"/>
                </a:solidFill>
              </a:rPr>
              <a:t>Dy</a:t>
            </a:r>
            <a:endParaRPr kumimoji="1" lang="ja-JP" altLang="en-US" sz="1800">
              <a:solidFill>
                <a:srgbClr val="00B050"/>
              </a:solidFill>
            </a:endParaRP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44BF72F9-B159-1DC7-E7C2-E1DA1B4CD3EA}"/>
              </a:ext>
            </a:extLst>
          </p:cNvPr>
          <p:cNvCxnSpPr>
            <a:cxnSpLocks/>
          </p:cNvCxnSpPr>
          <p:nvPr/>
        </p:nvCxnSpPr>
        <p:spPr>
          <a:xfrm flipH="1" flipV="1">
            <a:off x="4088449" y="2820361"/>
            <a:ext cx="153159" cy="27548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263583"/>
      </p:ext>
    </p:extLst>
  </p:cSld>
  <p:clrMapOvr>
    <a:masterClrMapping/>
  </p:clrMapOvr>
  <p:transition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AD7AD8A-08CC-DA11-F6A9-8EF17DC51C47}"/>
              </a:ext>
            </a:extLst>
          </p:cNvPr>
          <p:cNvSpPr txBox="1"/>
          <p:nvPr/>
        </p:nvSpPr>
        <p:spPr>
          <a:xfrm>
            <a:off x="2266155" y="146207"/>
            <a:ext cx="739176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A</a:t>
            </a:r>
            <a:r>
              <a:rPr kumimoji="1" lang="en-US" altLang="ja-JP" dirty="0"/>
              <a:t>ppearance of triaxial shapes in the nuclear chart</a:t>
            </a:r>
            <a:endParaRPr kumimoji="1" lang="ja-JP" altLang="en-US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DEF167BE-5F9F-3DA6-1C60-56869157BC15}"/>
              </a:ext>
            </a:extLst>
          </p:cNvPr>
          <p:cNvGrpSpPr/>
          <p:nvPr/>
        </p:nvGrpSpPr>
        <p:grpSpPr>
          <a:xfrm>
            <a:off x="9299188" y="4419623"/>
            <a:ext cx="1716748" cy="939711"/>
            <a:chOff x="9475834" y="4443055"/>
            <a:chExt cx="1716748" cy="939711"/>
          </a:xfrm>
        </p:grpSpPr>
        <p:sp>
          <p:nvSpPr>
            <p:cNvPr id="6" name="右中かっこ 5">
              <a:extLst>
                <a:ext uri="{FF2B5EF4-FFF2-40B4-BE49-F238E27FC236}">
                  <a16:creationId xmlns:a16="http://schemas.microsoft.com/office/drawing/2014/main" id="{79FCD422-5AEF-2BB1-AF51-6AB53CDFDF7A}"/>
                </a:ext>
              </a:extLst>
            </p:cNvPr>
            <p:cNvSpPr/>
            <p:nvPr/>
          </p:nvSpPr>
          <p:spPr>
            <a:xfrm>
              <a:off x="9475834" y="4443055"/>
              <a:ext cx="257694" cy="939711"/>
            </a:xfrm>
            <a:prstGeom prst="rightBrac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C1FACFF3-3780-FF0D-38AC-BB103BE6BC5B}"/>
                </a:ext>
              </a:extLst>
            </p:cNvPr>
            <p:cNvSpPr txBox="1"/>
            <p:nvPr/>
          </p:nvSpPr>
          <p:spPr>
            <a:xfrm>
              <a:off x="9733528" y="4558967"/>
              <a:ext cx="14590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/>
                <a:t> medium</a:t>
              </a:r>
            </a:p>
            <a:p>
              <a:r>
                <a:rPr lang="en-US" altLang="ja-JP" sz="2000" dirty="0"/>
                <a:t> </a:t>
              </a:r>
              <a:r>
                <a:rPr kumimoji="1" lang="en-US" altLang="ja-JP" sz="2000" dirty="0"/>
                <a:t>triaxiality</a:t>
              </a:r>
              <a:endParaRPr kumimoji="1" lang="ja-JP" altLang="en-US" sz="2000"/>
            </a:p>
          </p:txBody>
        </p:sp>
      </p:grpSp>
      <p:pic>
        <p:nvPicPr>
          <p:cNvPr id="13" name="図 12" descr="グラフ, 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B07676ED-E14F-4DA5-ADF4-561A52557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67" y="932139"/>
            <a:ext cx="8594421" cy="577965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52DF186-805A-90FF-A343-6B0DE0B021E3}"/>
              </a:ext>
            </a:extLst>
          </p:cNvPr>
          <p:cNvSpPr txBox="1"/>
          <p:nvPr/>
        </p:nvSpPr>
        <p:spPr>
          <a:xfrm>
            <a:off x="8935506" y="5475246"/>
            <a:ext cx="2286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~ small triaxiality</a:t>
            </a:r>
            <a:endParaRPr kumimoji="1" lang="ja-JP" altLang="en-US" sz="2000"/>
          </a:p>
        </p:txBody>
      </p:sp>
    </p:spTree>
    <p:extLst>
      <p:ext uri="{BB962C8B-B14F-4D97-AF65-F5344CB8AC3E}">
        <p14:creationId xmlns:p14="http://schemas.microsoft.com/office/powerpoint/2010/main" val="994151388"/>
      </p:ext>
    </p:extLst>
  </p:cSld>
  <p:clrMapOvr>
    <a:masterClrMapping/>
  </p:clrMapOvr>
  <p:transition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4DF66C9-A0A8-BAEF-A03B-19C77E656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239" y="641822"/>
            <a:ext cx="4171405" cy="6071469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BAD47B1-37AB-65CE-CE1C-60866049C944}"/>
              </a:ext>
            </a:extLst>
          </p:cNvPr>
          <p:cNvSpPr txBox="1"/>
          <p:nvPr/>
        </p:nvSpPr>
        <p:spPr>
          <a:xfrm>
            <a:off x="1918653" y="80524"/>
            <a:ext cx="872065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K quantum number is (practically) conserved with triaxiality</a:t>
            </a:r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CADE55C-8B2B-456D-B8E2-E79B2CA69E2D}"/>
              </a:ext>
            </a:extLst>
          </p:cNvPr>
          <p:cNvSpPr txBox="1"/>
          <p:nvPr/>
        </p:nvSpPr>
        <p:spPr>
          <a:xfrm>
            <a:off x="8876046" y="695008"/>
            <a:ext cx="31304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Rather </a:t>
            </a:r>
            <a:r>
              <a:rPr lang="en-US" altLang="ja-JP" sz="2000" dirty="0">
                <a:solidFill>
                  <a:srgbClr val="FF00C6"/>
                </a:solidFill>
              </a:rPr>
              <a:t>strong K mixing</a:t>
            </a:r>
            <a:r>
              <a:rPr lang="en-US" altLang="ja-JP" sz="2000" dirty="0"/>
              <a:t> may have b</a:t>
            </a:r>
            <a:r>
              <a:rPr kumimoji="1" lang="en-US" altLang="ja-JP" sz="2000" dirty="0"/>
              <a:t>een ex</a:t>
            </a:r>
            <a:r>
              <a:rPr lang="en-US" altLang="ja-JP" sz="2000" dirty="0"/>
              <a:t>pected</a:t>
            </a:r>
          </a:p>
          <a:p>
            <a:r>
              <a:rPr lang="en-US" altLang="ja-JP" sz="2000" dirty="0"/>
              <a:t>in </a:t>
            </a:r>
            <a:r>
              <a:rPr lang="en-US" altLang="ja-JP" sz="2000" dirty="0">
                <a:solidFill>
                  <a:srgbClr val="FF00C6"/>
                </a:solidFill>
              </a:rPr>
              <a:t>traditional picture </a:t>
            </a:r>
            <a:r>
              <a:rPr kumimoji="1" lang="en-US" altLang="ja-JP" sz="2000" dirty="0"/>
              <a:t>for triaxial</a:t>
            </a:r>
            <a:r>
              <a:rPr lang="en-US" altLang="ja-JP" sz="2000" dirty="0"/>
              <a:t> shapes.</a:t>
            </a:r>
          </a:p>
          <a:p>
            <a:endParaRPr kumimoji="1" lang="en-US" altLang="ja-JP" sz="2000" dirty="0"/>
          </a:p>
          <a:p>
            <a:r>
              <a:rPr lang="en-US" altLang="ja-JP" sz="2000" dirty="0"/>
              <a:t>In reality, </a:t>
            </a:r>
            <a:r>
              <a:rPr lang="en-US" altLang="ja-JP" sz="2000" dirty="0">
                <a:solidFill>
                  <a:srgbClr val="FF00C6"/>
                </a:solidFill>
              </a:rPr>
              <a:t>K is now shown to be a </a:t>
            </a:r>
            <a:r>
              <a:rPr kumimoji="1" lang="en-US" altLang="ja-JP" sz="2000" dirty="0">
                <a:solidFill>
                  <a:srgbClr val="FF00C6"/>
                </a:solidFill>
              </a:rPr>
              <a:t>good quantum number</a:t>
            </a:r>
            <a:r>
              <a:rPr kumimoji="1" lang="en-US" altLang="ja-JP" sz="2000" dirty="0"/>
              <a:t>. </a:t>
            </a:r>
            <a:endParaRPr kumimoji="1" lang="ja-JP" altLang="en-US" sz="200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8773F12-8596-599B-4845-42AB5F5AFC2F}"/>
              </a:ext>
            </a:extLst>
          </p:cNvPr>
          <p:cNvSpPr txBox="1"/>
          <p:nvPr/>
        </p:nvSpPr>
        <p:spPr>
          <a:xfrm>
            <a:off x="8876046" y="4522087"/>
            <a:ext cx="3057290" cy="19389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Can this be a </a:t>
            </a:r>
            <a:r>
              <a:rPr kumimoji="1" lang="en-US" altLang="ja-JP" sz="2000" dirty="0"/>
              <a:t>general feature </a:t>
            </a:r>
            <a:r>
              <a:rPr lang="en-US" altLang="ja-JP" sz="2000" dirty="0"/>
              <a:t>with molecules</a:t>
            </a:r>
          </a:p>
          <a:p>
            <a:r>
              <a:rPr kumimoji="1" lang="en-US" altLang="ja-JP" sz="2000" dirty="0"/>
              <a:t>and/or </a:t>
            </a:r>
            <a:r>
              <a:rPr lang="en-US" altLang="ja-JP" sz="2000" dirty="0"/>
              <a:t>polymers ?</a:t>
            </a:r>
          </a:p>
          <a:p>
            <a:endParaRPr kumimoji="1" lang="en-US" altLang="ja-JP" sz="2000" dirty="0"/>
          </a:p>
          <a:p>
            <a:r>
              <a:rPr lang="en-US" altLang="ja-JP" sz="2000" dirty="0"/>
              <a:t>Is the </a:t>
            </a:r>
            <a:r>
              <a:rPr lang="en-US" altLang="ja-JP" sz="2000" dirty="0">
                <a:solidFill>
                  <a:srgbClr val="FF00C6"/>
                </a:solidFill>
              </a:rPr>
              <a:t>bending</a:t>
            </a:r>
            <a:r>
              <a:rPr lang="en-US" altLang="ja-JP" sz="2000" dirty="0"/>
              <a:t> of them </a:t>
            </a:r>
          </a:p>
          <a:p>
            <a:r>
              <a:rPr kumimoji="1" lang="en-US" altLang="ja-JP" sz="2000" dirty="0"/>
              <a:t>related ??</a:t>
            </a:r>
            <a:endParaRPr kumimoji="1" lang="ja-JP" altLang="en-US" sz="200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F3E6646-EFCF-F731-EB11-2A293A6B9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60" y="1634836"/>
            <a:ext cx="3555205" cy="406977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03ED1AD-43A1-B651-61B6-86BA433BDE91}"/>
              </a:ext>
            </a:extLst>
          </p:cNvPr>
          <p:cNvSpPr txBox="1"/>
          <p:nvPr/>
        </p:nvSpPr>
        <p:spPr>
          <a:xfrm>
            <a:off x="581347" y="673014"/>
            <a:ext cx="3454792" cy="830997"/>
          </a:xfrm>
          <a:prstGeom prst="rect">
            <a:avLst/>
          </a:prstGeom>
          <a:solidFill>
            <a:srgbClr val="FFEDC3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Robust mechanism for </a:t>
            </a:r>
          </a:p>
          <a:p>
            <a:r>
              <a:rPr lang="en-US" altLang="ja-JP" dirty="0"/>
              <a:t>g</a:t>
            </a:r>
            <a:r>
              <a:rPr kumimoji="1" lang="en-US" altLang="ja-JP" dirty="0"/>
              <a:t>ood</a:t>
            </a:r>
            <a:r>
              <a:rPr lang="en-US" altLang="ja-JP" dirty="0"/>
              <a:t> K with triaxiality</a:t>
            </a:r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F301BD2-4AE1-395A-1DA0-68964A847A12}"/>
              </a:ext>
            </a:extLst>
          </p:cNvPr>
          <p:cNvSpPr txBox="1"/>
          <p:nvPr/>
        </p:nvSpPr>
        <p:spPr>
          <a:xfrm>
            <a:off x="50930" y="5956917"/>
            <a:ext cx="4413309" cy="707886"/>
          </a:xfrm>
          <a:prstGeom prst="rect">
            <a:avLst/>
          </a:prstGeom>
          <a:solidFill>
            <a:srgbClr val="B4FF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Dynamical symmetry as a many-body</a:t>
            </a:r>
          </a:p>
          <a:p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 (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ymbol" pitchFamily="2" charset="2"/>
                <a:cs typeface="Times New Roman" panose="02020603050405020304" pitchFamily="18" charset="0"/>
              </a:rPr>
              <a:t>&lt;-&gt;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Partial Dynamical Symmetry)</a:t>
            </a:r>
            <a:endParaRPr kumimoji="1" lang="ja-JP" altLang="en-US" sz="200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4554B0F-1943-667D-19A6-3D7828192FB5}"/>
              </a:ext>
            </a:extLst>
          </p:cNvPr>
          <p:cNvSpPr/>
          <p:nvPr/>
        </p:nvSpPr>
        <p:spPr>
          <a:xfrm>
            <a:off x="6702137" y="1323902"/>
            <a:ext cx="477982" cy="36021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D1C3BFF-09FC-063F-5354-B62CCC2D0DFF}"/>
              </a:ext>
            </a:extLst>
          </p:cNvPr>
          <p:cNvSpPr/>
          <p:nvPr/>
        </p:nvSpPr>
        <p:spPr>
          <a:xfrm>
            <a:off x="7180119" y="1695434"/>
            <a:ext cx="477982" cy="36021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82FED1F-14ED-22E4-DA35-679DB25EA7DB}"/>
              </a:ext>
            </a:extLst>
          </p:cNvPr>
          <p:cNvSpPr/>
          <p:nvPr/>
        </p:nvSpPr>
        <p:spPr>
          <a:xfrm>
            <a:off x="6702137" y="2427185"/>
            <a:ext cx="477982" cy="36021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00D5DF0-56BD-0655-BD3D-DD4E5CCE7E71}"/>
              </a:ext>
            </a:extLst>
          </p:cNvPr>
          <p:cNvSpPr/>
          <p:nvPr/>
        </p:nvSpPr>
        <p:spPr>
          <a:xfrm>
            <a:off x="7190908" y="2745689"/>
            <a:ext cx="477982" cy="36021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C2813B4-0AED-3188-1CB8-1E3917A95827}"/>
              </a:ext>
            </a:extLst>
          </p:cNvPr>
          <p:cNvSpPr/>
          <p:nvPr/>
        </p:nvSpPr>
        <p:spPr>
          <a:xfrm>
            <a:off x="6700726" y="2032458"/>
            <a:ext cx="477982" cy="20896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9448EDB-7E7B-60DD-D3EE-DD3819FB6BB2}"/>
              </a:ext>
            </a:extLst>
          </p:cNvPr>
          <p:cNvSpPr/>
          <p:nvPr/>
        </p:nvSpPr>
        <p:spPr>
          <a:xfrm>
            <a:off x="6678147" y="3105907"/>
            <a:ext cx="477982" cy="52614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D1B287E3-39B1-B32E-35BB-1EF821F1FBF2}"/>
              </a:ext>
            </a:extLst>
          </p:cNvPr>
          <p:cNvSpPr/>
          <p:nvPr/>
        </p:nvSpPr>
        <p:spPr>
          <a:xfrm>
            <a:off x="7190766" y="3615835"/>
            <a:ext cx="477982" cy="36021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AA010780-17DC-C52E-A3BE-DC2894A35170}"/>
              </a:ext>
            </a:extLst>
          </p:cNvPr>
          <p:cNvSpPr/>
          <p:nvPr/>
        </p:nvSpPr>
        <p:spPr>
          <a:xfrm>
            <a:off x="6678147" y="4345285"/>
            <a:ext cx="477982" cy="36021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F1952757-2E71-3E4A-1796-0D57D67F6971}"/>
              </a:ext>
            </a:extLst>
          </p:cNvPr>
          <p:cNvSpPr/>
          <p:nvPr/>
        </p:nvSpPr>
        <p:spPr>
          <a:xfrm>
            <a:off x="7729428" y="2218225"/>
            <a:ext cx="477982" cy="20896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2E550402-07F4-89BE-5866-1D1F551B0807}"/>
              </a:ext>
            </a:extLst>
          </p:cNvPr>
          <p:cNvSpPr/>
          <p:nvPr/>
        </p:nvSpPr>
        <p:spPr>
          <a:xfrm>
            <a:off x="6678147" y="3976053"/>
            <a:ext cx="477982" cy="20896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C6D6AF0C-61EB-9CEC-CA74-1DD1A39F5B73}"/>
              </a:ext>
            </a:extLst>
          </p:cNvPr>
          <p:cNvSpPr/>
          <p:nvPr/>
        </p:nvSpPr>
        <p:spPr>
          <a:xfrm>
            <a:off x="7698590" y="5198919"/>
            <a:ext cx="477982" cy="20896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50E08B95-97DC-CF0B-D62D-9A15D5443617}"/>
              </a:ext>
            </a:extLst>
          </p:cNvPr>
          <p:cNvSpPr/>
          <p:nvPr/>
        </p:nvSpPr>
        <p:spPr>
          <a:xfrm>
            <a:off x="6678147" y="5011021"/>
            <a:ext cx="477982" cy="20896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D2430EEF-21FF-A037-746B-C700D3B95438}"/>
              </a:ext>
            </a:extLst>
          </p:cNvPr>
          <p:cNvSpPr/>
          <p:nvPr/>
        </p:nvSpPr>
        <p:spPr>
          <a:xfrm>
            <a:off x="7698590" y="4139345"/>
            <a:ext cx="477982" cy="20896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26E6A76A-78A8-FF2B-8FCB-8E47D7C2E67A}"/>
              </a:ext>
            </a:extLst>
          </p:cNvPr>
          <p:cNvSpPr/>
          <p:nvPr/>
        </p:nvSpPr>
        <p:spPr>
          <a:xfrm>
            <a:off x="7180119" y="4667822"/>
            <a:ext cx="477982" cy="36021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A2446A55-66EC-3699-589B-75F1C556A4D6}"/>
              </a:ext>
            </a:extLst>
          </p:cNvPr>
          <p:cNvSpPr/>
          <p:nvPr/>
        </p:nvSpPr>
        <p:spPr>
          <a:xfrm>
            <a:off x="7156129" y="6054593"/>
            <a:ext cx="477982" cy="52614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9D9F6C41-DEED-FBEB-CB25-78A4254A55F5}"/>
              </a:ext>
            </a:extLst>
          </p:cNvPr>
          <p:cNvSpPr/>
          <p:nvPr/>
        </p:nvSpPr>
        <p:spPr>
          <a:xfrm>
            <a:off x="6678147" y="5340679"/>
            <a:ext cx="477982" cy="72786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1674722"/>
      </p:ext>
    </p:extLst>
  </p:cSld>
  <p:clrMapOvr>
    <a:masterClrMapping/>
  </p:clrMapOvr>
  <p:transition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B65E99F7-0C37-B431-3081-04C9147457BF}"/>
              </a:ext>
            </a:extLst>
          </p:cNvPr>
          <p:cNvSpPr/>
          <p:nvPr/>
        </p:nvSpPr>
        <p:spPr>
          <a:xfrm>
            <a:off x="596782" y="1059583"/>
            <a:ext cx="8578650" cy="69813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9A9B0FC-596D-5124-2D60-6C6D534AA0A7}"/>
              </a:ext>
            </a:extLst>
          </p:cNvPr>
          <p:cNvSpPr txBox="1"/>
          <p:nvPr/>
        </p:nvSpPr>
        <p:spPr>
          <a:xfrm>
            <a:off x="698903" y="1213415"/>
            <a:ext cx="837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1. Quantum many-body formulation of “rotational energy”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E3E4732-C083-259E-4F78-FC4B1F9871C3}"/>
              </a:ext>
            </a:extLst>
          </p:cNvPr>
          <p:cNvSpPr txBox="1"/>
          <p:nvPr/>
        </p:nvSpPr>
        <p:spPr>
          <a:xfrm>
            <a:off x="698903" y="2190866"/>
            <a:ext cx="5136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2. Triaxiality and rotational states</a:t>
            </a:r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6F59883-64E7-0F2C-93C8-1038182081BC}"/>
              </a:ext>
            </a:extLst>
          </p:cNvPr>
          <p:cNvSpPr txBox="1"/>
          <p:nvPr/>
        </p:nvSpPr>
        <p:spPr>
          <a:xfrm>
            <a:off x="698903" y="411571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Outline</a:t>
            </a:r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0EA8DFC-D575-E246-E3C2-70326F73D034}"/>
              </a:ext>
            </a:extLst>
          </p:cNvPr>
          <p:cNvSpPr txBox="1"/>
          <p:nvPr/>
        </p:nvSpPr>
        <p:spPr>
          <a:xfrm>
            <a:off x="934829" y="5191824"/>
            <a:ext cx="11112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Sections 1 &amp; 2 have been made i</a:t>
            </a:r>
            <a:r>
              <a:rPr kumimoji="1"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collaboration </a:t>
            </a:r>
            <a:r>
              <a:rPr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 </a:t>
            </a:r>
            <a:r>
              <a:rPr kumimoji="1"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Y. </a:t>
            </a:r>
            <a:r>
              <a:rPr kumimoji="1" lang="en-US" altLang="ja-JP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Tsunoda</a:t>
            </a:r>
            <a:r>
              <a:rPr kumimoji="1"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(CNS, Tokyo), N. Shimizu (Tsukuba), Y. </a:t>
            </a:r>
            <a:r>
              <a:rPr kumimoji="1" lang="en-US" altLang="ja-JP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Utsuno</a:t>
            </a:r>
            <a:r>
              <a:rPr kumimoji="1"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(JAEA), </a:t>
            </a:r>
            <a:r>
              <a:rPr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Abe (Keio U.), H. Ueno (Riken), while</a:t>
            </a:r>
          </a:p>
          <a:p>
            <a:r>
              <a:rPr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</a:t>
            </a:r>
            <a:r>
              <a:rPr lang="en-US" altLang="ja-JP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Duguet</a:t>
            </a:r>
            <a:r>
              <a:rPr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ja-JP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Saclay</a:t>
            </a:r>
            <a:r>
              <a:rPr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joined for Sections 3 &amp; 4.</a:t>
            </a:r>
            <a:endParaRPr lang="en-US" altLang="ja-JP" strike="sngStrik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9491CFD-701B-4356-B259-A83850C32F0A}"/>
              </a:ext>
            </a:extLst>
          </p:cNvPr>
          <p:cNvSpPr txBox="1"/>
          <p:nvPr/>
        </p:nvSpPr>
        <p:spPr>
          <a:xfrm>
            <a:off x="698902" y="3126470"/>
            <a:ext cx="6561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3. Vibrational excitations  – deformed case -</a:t>
            </a:r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607EED3-2FF7-824B-A998-05395D6DAA67}"/>
              </a:ext>
            </a:extLst>
          </p:cNvPr>
          <p:cNvSpPr txBox="1"/>
          <p:nvPr/>
        </p:nvSpPr>
        <p:spPr>
          <a:xfrm>
            <a:off x="698902" y="4062074"/>
            <a:ext cx="6452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4. Vibrational excitations  – spherical case -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795091"/>
      </p:ext>
    </p:extLst>
  </p:cSld>
  <p:clrMapOvr>
    <a:masterClrMapping/>
  </p:clrMapOvr>
  <p:transition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2795C-C1A8-6124-F6EF-DFFF69E5B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角丸四角形 7">
            <a:extLst>
              <a:ext uri="{FF2B5EF4-FFF2-40B4-BE49-F238E27FC236}">
                <a16:creationId xmlns:a16="http://schemas.microsoft.com/office/drawing/2014/main" id="{7B5E16C5-C1AE-A2F5-2C3A-EC23913B67A3}"/>
              </a:ext>
            </a:extLst>
          </p:cNvPr>
          <p:cNvSpPr/>
          <p:nvPr/>
        </p:nvSpPr>
        <p:spPr>
          <a:xfrm>
            <a:off x="557530" y="3023298"/>
            <a:ext cx="6844157" cy="81140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590AEF-3542-E8E9-CB08-07271997A201}"/>
              </a:ext>
            </a:extLst>
          </p:cNvPr>
          <p:cNvSpPr txBox="1"/>
          <p:nvPr/>
        </p:nvSpPr>
        <p:spPr>
          <a:xfrm>
            <a:off x="698903" y="1077183"/>
            <a:ext cx="837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1. Quantum many-body formulation of “rotational energy”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D25210E-28F5-35BD-8C28-ADF4765E9F50}"/>
              </a:ext>
            </a:extLst>
          </p:cNvPr>
          <p:cNvSpPr txBox="1"/>
          <p:nvPr/>
        </p:nvSpPr>
        <p:spPr>
          <a:xfrm>
            <a:off x="698903" y="2190866"/>
            <a:ext cx="5136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2. Triaxiality and rotational states</a:t>
            </a:r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70B6AF7-FCB5-520F-BFF7-8706C0940D68}"/>
              </a:ext>
            </a:extLst>
          </p:cNvPr>
          <p:cNvSpPr txBox="1"/>
          <p:nvPr/>
        </p:nvSpPr>
        <p:spPr>
          <a:xfrm>
            <a:off x="698903" y="3198168"/>
            <a:ext cx="6561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3. Vibrational excitations  – deformed case -</a:t>
            </a:r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07F2A1C-4E01-48C7-7050-F19B018412EA}"/>
              </a:ext>
            </a:extLst>
          </p:cNvPr>
          <p:cNvSpPr txBox="1"/>
          <p:nvPr/>
        </p:nvSpPr>
        <p:spPr>
          <a:xfrm>
            <a:off x="698903" y="411571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Outline</a:t>
            </a:r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F8116CB-56F1-6763-4E81-1F4C9EE24959}"/>
              </a:ext>
            </a:extLst>
          </p:cNvPr>
          <p:cNvSpPr txBox="1"/>
          <p:nvPr/>
        </p:nvSpPr>
        <p:spPr>
          <a:xfrm>
            <a:off x="698903" y="4412819"/>
            <a:ext cx="6452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4. Vibrational excitations  – spherical case -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8187334"/>
      </p:ext>
    </p:extLst>
  </p:cSld>
  <p:clrMapOvr>
    <a:masterClrMapping/>
  </p:clrMapOvr>
  <p:transition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7DD67B7-8658-D60A-8CB5-6744C204EFEA}"/>
              </a:ext>
            </a:extLst>
          </p:cNvPr>
          <p:cNvSpPr txBox="1"/>
          <p:nvPr/>
        </p:nvSpPr>
        <p:spPr>
          <a:xfrm>
            <a:off x="561057" y="366716"/>
            <a:ext cx="355417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Energies and wave </a:t>
            </a:r>
            <a:r>
              <a:rPr kumimoji="1" lang="en-US" altLang="ja-JP" sz="2000" dirty="0"/>
              <a:t>functions</a:t>
            </a:r>
          </a:p>
          <a:p>
            <a:pPr algn="ctr"/>
            <a:r>
              <a:rPr kumimoji="1" lang="en-US" altLang="ja-JP" sz="2000" dirty="0"/>
              <a:t> of </a:t>
            </a:r>
            <a:r>
              <a:rPr lang="en-US" altLang="ja-JP" sz="2000" dirty="0"/>
              <a:t>a particle confined </a:t>
            </a:r>
            <a:r>
              <a:rPr kumimoji="1" lang="en-US" altLang="ja-JP" sz="2000" dirty="0"/>
              <a:t>in</a:t>
            </a:r>
            <a:r>
              <a:rPr lang="en-US" altLang="ja-JP" sz="2000" dirty="0"/>
              <a:t> a </a:t>
            </a:r>
          </a:p>
          <a:p>
            <a:pPr algn="ctr"/>
            <a:r>
              <a:rPr lang="en-US" altLang="ja-JP" sz="2000" dirty="0"/>
              <a:t>one-dimensional harmonic</a:t>
            </a:r>
          </a:p>
          <a:p>
            <a:pPr algn="ctr"/>
            <a:r>
              <a:rPr kumimoji="1" lang="en-US" altLang="ja-JP" sz="2000" dirty="0"/>
              <a:t>oscillator potential</a:t>
            </a:r>
          </a:p>
          <a:p>
            <a:pPr algn="ctr"/>
            <a:r>
              <a:rPr lang="en-US" altLang="ja-JP" sz="2000" dirty="0"/>
              <a:t>(= model of vibration)</a:t>
            </a:r>
            <a:endParaRPr kumimoji="1" lang="ja-JP" altLang="en-US" sz="200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5E040AD-9F92-AEA9-7D34-021E18A32EFC}"/>
              </a:ext>
            </a:extLst>
          </p:cNvPr>
          <p:cNvSpPr txBox="1"/>
          <p:nvPr/>
        </p:nvSpPr>
        <p:spPr>
          <a:xfrm>
            <a:off x="5254522" y="238312"/>
            <a:ext cx="6154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“</a:t>
            </a:r>
            <a:r>
              <a:rPr kumimoji="1" lang="en-US" altLang="ja-JP" sz="2000" dirty="0"/>
              <a:t>Vibrational” excitation </a:t>
            </a:r>
            <a:r>
              <a:rPr lang="en-US" altLang="ja-JP" sz="2000" dirty="0"/>
              <a:t>of collective states</a:t>
            </a:r>
          </a:p>
          <a:p>
            <a:pPr algn="ctr"/>
            <a:r>
              <a:rPr kumimoji="1" lang="en-US" altLang="ja-JP" sz="2000" dirty="0"/>
              <a:t>with respect to a collective variable</a:t>
            </a:r>
          </a:p>
          <a:p>
            <a:pPr algn="ctr"/>
            <a:r>
              <a:rPr lang="en-US" altLang="ja-JP" sz="2000" dirty="0"/>
              <a:t>(for example, </a:t>
            </a:r>
            <a:r>
              <a:rPr lang="en-US" altLang="ja-JP" sz="2000" b="1" i="1" dirty="0">
                <a:latin typeface="Symbol" pitchFamily="2" charset="2"/>
              </a:rPr>
              <a:t>b</a:t>
            </a:r>
            <a:r>
              <a:rPr lang="en-US" altLang="ja-JP" sz="2000" dirty="0"/>
              <a:t> </a:t>
            </a:r>
            <a:r>
              <a:rPr lang="en-US" altLang="ja-JP" sz="2000" baseline="-25000" dirty="0"/>
              <a:t>2</a:t>
            </a:r>
            <a:r>
              <a:rPr lang="en-US" altLang="ja-JP" sz="2000" dirty="0"/>
              <a:t> and </a:t>
            </a:r>
            <a:r>
              <a:rPr lang="en-US" altLang="ja-JP" sz="2000" b="1" i="1" dirty="0">
                <a:latin typeface="Symbol" pitchFamily="2" charset="2"/>
              </a:rPr>
              <a:t>g </a:t>
            </a:r>
            <a:r>
              <a:rPr lang="en-US" altLang="ja-JP" sz="2000" dirty="0"/>
              <a:t>)</a:t>
            </a:r>
            <a:endParaRPr kumimoji="1" lang="ja-JP" altLang="en-US" sz="200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2CC9FFC-06E2-43B2-3A8C-331A5E2DCFE2}"/>
              </a:ext>
            </a:extLst>
          </p:cNvPr>
          <p:cNvSpPr txBox="1"/>
          <p:nvPr/>
        </p:nvSpPr>
        <p:spPr>
          <a:xfrm>
            <a:off x="4688250" y="1382379"/>
            <a:ext cx="3671198" cy="4488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80"/>
              </a:lnSpc>
            </a:pP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Our eigenstates are written as</a:t>
            </a: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4AD81477-F17A-19CD-0137-404D56F37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864" y="1797038"/>
            <a:ext cx="2559516" cy="777027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1714C9A-0F53-F1B1-D708-75A56BC225F2}"/>
              </a:ext>
            </a:extLst>
          </p:cNvPr>
          <p:cNvSpPr txBox="1"/>
          <p:nvPr/>
        </p:nvSpPr>
        <p:spPr>
          <a:xfrm>
            <a:off x="6358904" y="2581239"/>
            <a:ext cx="3095992" cy="646331"/>
          </a:xfrm>
          <a:prstGeom prst="rect">
            <a:avLst/>
          </a:prstGeom>
          <a:solidFill>
            <a:srgbClr val="BAFFFE"/>
          </a:solidFill>
          <a:ln>
            <a:solidFill>
              <a:srgbClr val="0B13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800" dirty="0">
                <a:latin typeface="Arial"/>
                <a:cs typeface="Arial"/>
              </a:rPr>
              <a:t>basis vector (many-body </a:t>
            </a:r>
          </a:p>
          <a:p>
            <a:r>
              <a:rPr lang="en-US" altLang="ja-JP" sz="1800" dirty="0">
                <a:latin typeface="Arial"/>
                <a:cs typeface="Arial"/>
              </a:rPr>
              <a:t>state) with shape parameter </a:t>
            </a:r>
            <a:endParaRPr lang="ja-JP" altLang="en-US" sz="1800" dirty="0">
              <a:latin typeface="Arial"/>
              <a:cs typeface="Arial"/>
            </a:endParaRPr>
          </a:p>
        </p:txBody>
      </p: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574BBFDA-0C0F-8C53-5256-5B43606C8338}"/>
              </a:ext>
            </a:extLst>
          </p:cNvPr>
          <p:cNvCxnSpPr>
            <a:cxnSpLocks/>
            <a:stCxn id="29" idx="0"/>
          </p:cNvCxnSpPr>
          <p:nvPr/>
        </p:nvCxnSpPr>
        <p:spPr>
          <a:xfrm flipH="1" flipV="1">
            <a:off x="7700678" y="2329044"/>
            <a:ext cx="206222" cy="25219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円/楕円 30">
            <a:extLst>
              <a:ext uri="{FF2B5EF4-FFF2-40B4-BE49-F238E27FC236}">
                <a16:creationId xmlns:a16="http://schemas.microsoft.com/office/drawing/2014/main" id="{6C1E7DD0-ABD9-22A6-81D0-83638A1AAEA2}"/>
              </a:ext>
            </a:extLst>
          </p:cNvPr>
          <p:cNvSpPr/>
          <p:nvPr/>
        </p:nvSpPr>
        <p:spPr>
          <a:xfrm>
            <a:off x="7447068" y="1890858"/>
            <a:ext cx="362730" cy="438186"/>
          </a:xfrm>
          <a:prstGeom prst="ellipse">
            <a:avLst/>
          </a:prstGeom>
          <a:noFill/>
          <a:ln w="190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2" name="円/楕円 31">
            <a:extLst>
              <a:ext uri="{FF2B5EF4-FFF2-40B4-BE49-F238E27FC236}">
                <a16:creationId xmlns:a16="http://schemas.microsoft.com/office/drawing/2014/main" id="{FC9983B3-0236-CF9C-ACF6-B6F9D789679A}"/>
              </a:ext>
            </a:extLst>
          </p:cNvPr>
          <p:cNvSpPr/>
          <p:nvPr/>
        </p:nvSpPr>
        <p:spPr>
          <a:xfrm>
            <a:off x="6473278" y="1981466"/>
            <a:ext cx="302189" cy="352559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A6B86BA-F2DD-1344-BF5A-43A5208D258B}"/>
              </a:ext>
            </a:extLst>
          </p:cNvPr>
          <p:cNvSpPr txBox="1"/>
          <p:nvPr/>
        </p:nvSpPr>
        <p:spPr>
          <a:xfrm>
            <a:off x="4878538" y="2573471"/>
            <a:ext cx="1226178" cy="369332"/>
          </a:xfrm>
          <a:prstGeom prst="rect">
            <a:avLst/>
          </a:prstGeom>
          <a:solidFill>
            <a:srgbClr val="FFF1F7"/>
          </a:solidFill>
          <a:ln>
            <a:solidFill>
              <a:srgbClr val="0B13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800" dirty="0">
                <a:latin typeface="Arial"/>
                <a:cs typeface="Arial"/>
              </a:rPr>
              <a:t>amplitude</a:t>
            </a:r>
            <a:endParaRPr lang="ja-JP" altLang="en-US" sz="1800" dirty="0">
              <a:latin typeface="Arial"/>
              <a:cs typeface="Arial"/>
            </a:endParaRPr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AC02BBCF-C59C-C8DC-AFE1-A810F92E9FA6}"/>
              </a:ext>
            </a:extLst>
          </p:cNvPr>
          <p:cNvCxnSpPr>
            <a:cxnSpLocks/>
          </p:cNvCxnSpPr>
          <p:nvPr/>
        </p:nvCxnSpPr>
        <p:spPr>
          <a:xfrm flipV="1">
            <a:off x="6113978" y="2356754"/>
            <a:ext cx="409871" cy="3835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8BD2AE37-7EFE-A1B6-FCBF-60B053F46346}"/>
              </a:ext>
            </a:extLst>
          </p:cNvPr>
          <p:cNvSpPr txBox="1"/>
          <p:nvPr/>
        </p:nvSpPr>
        <p:spPr>
          <a:xfrm>
            <a:off x="7783000" y="1939883"/>
            <a:ext cx="619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</a:rPr>
              <a:t>/</a:t>
            </a:r>
            <a:r>
              <a:rPr kumimoji="1" lang="en-US" altLang="ja-JP" sz="2000" dirty="0">
                <a:solidFill>
                  <a:schemeClr val="tx1"/>
                </a:solidFill>
                <a:latin typeface="Lucida Calligraphy" panose="03010101010101010101" pitchFamily="66" charset="0"/>
              </a:rPr>
              <a:t>N</a:t>
            </a:r>
            <a:r>
              <a:rPr kumimoji="1" lang="en-US" altLang="ja-JP" sz="2000" i="1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kumimoji="1" lang="ja-JP" altLang="en-US" sz="2000" i="1" baseline="-25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B9FCB48A-1C0F-FB24-39DB-D8F131D5D2CA}"/>
              </a:ext>
            </a:extLst>
          </p:cNvPr>
          <p:cNvSpPr txBox="1"/>
          <p:nvPr/>
        </p:nvSpPr>
        <p:spPr>
          <a:xfrm>
            <a:off x="9670907" y="2564872"/>
            <a:ext cx="2105853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0B13F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800" dirty="0">
                <a:latin typeface="Lucida Calligraphy" panose="03010101010101010101" pitchFamily="66" charset="0"/>
              </a:rPr>
              <a:t>N</a:t>
            </a:r>
            <a:r>
              <a:rPr kumimoji="1" lang="en-US" altLang="ja-JP" sz="1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ja-JP" sz="1800" dirty="0">
                <a:latin typeface="Arial"/>
                <a:cs typeface="Arial"/>
              </a:rPr>
              <a:t> : relevant norm</a:t>
            </a:r>
            <a:endParaRPr lang="ja-JP" altLang="en-US" sz="1800" dirty="0">
              <a:latin typeface="Arial"/>
              <a:cs typeface="Arial"/>
            </a:endParaRPr>
          </a:p>
        </p:txBody>
      </p: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EDA13CC2-C7B7-FC6D-A729-F306EDBCA8C1}"/>
              </a:ext>
            </a:extLst>
          </p:cNvPr>
          <p:cNvCxnSpPr>
            <a:cxnSpLocks/>
          </p:cNvCxnSpPr>
          <p:nvPr/>
        </p:nvCxnSpPr>
        <p:spPr>
          <a:xfrm>
            <a:off x="5411672" y="5461295"/>
            <a:ext cx="256877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FCFCE3F1-42A2-1EF5-6CC0-3FBD6EE636E3}"/>
              </a:ext>
            </a:extLst>
          </p:cNvPr>
          <p:cNvCxnSpPr>
            <a:cxnSpLocks/>
          </p:cNvCxnSpPr>
          <p:nvPr/>
        </p:nvCxnSpPr>
        <p:spPr>
          <a:xfrm flipV="1">
            <a:off x="5399686" y="4701007"/>
            <a:ext cx="0" cy="14332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DAEF66A8-9952-A62D-CA29-6FF2BED59A67}"/>
              </a:ext>
            </a:extLst>
          </p:cNvPr>
          <p:cNvCxnSpPr/>
          <p:nvPr/>
        </p:nvCxnSpPr>
        <p:spPr>
          <a:xfrm>
            <a:off x="6665354" y="4814023"/>
            <a:ext cx="0" cy="6472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454EB94A-F567-C80F-2EFB-86A1822A2EE0}"/>
              </a:ext>
            </a:extLst>
          </p:cNvPr>
          <p:cNvCxnSpPr>
            <a:cxnSpLocks/>
          </p:cNvCxnSpPr>
          <p:nvPr/>
        </p:nvCxnSpPr>
        <p:spPr>
          <a:xfrm>
            <a:off x="6398207" y="5090569"/>
            <a:ext cx="0" cy="3895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802AAE62-85F0-545B-88B5-E37EDF24081B}"/>
              </a:ext>
            </a:extLst>
          </p:cNvPr>
          <p:cNvCxnSpPr>
            <a:cxnSpLocks/>
          </p:cNvCxnSpPr>
          <p:nvPr/>
        </p:nvCxnSpPr>
        <p:spPr>
          <a:xfrm>
            <a:off x="6842117" y="4947587"/>
            <a:ext cx="0" cy="532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6E962522-3D69-4D8B-4748-300A8762D7C9}"/>
              </a:ext>
            </a:extLst>
          </p:cNvPr>
          <p:cNvCxnSpPr>
            <a:cxnSpLocks/>
          </p:cNvCxnSpPr>
          <p:nvPr/>
        </p:nvCxnSpPr>
        <p:spPr>
          <a:xfrm>
            <a:off x="6187606" y="5093993"/>
            <a:ext cx="0" cy="386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1BC7BB63-FECA-64E3-FD26-FC9978EF0259}"/>
              </a:ext>
            </a:extLst>
          </p:cNvPr>
          <p:cNvCxnSpPr>
            <a:cxnSpLocks/>
          </p:cNvCxnSpPr>
          <p:nvPr/>
        </p:nvCxnSpPr>
        <p:spPr>
          <a:xfrm>
            <a:off x="7164409" y="5156495"/>
            <a:ext cx="0" cy="3236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DEE530DF-CA14-7274-9638-9BF7A4EE0D4F}"/>
              </a:ext>
            </a:extLst>
          </p:cNvPr>
          <p:cNvCxnSpPr>
            <a:cxnSpLocks/>
          </p:cNvCxnSpPr>
          <p:nvPr/>
        </p:nvCxnSpPr>
        <p:spPr>
          <a:xfrm>
            <a:off x="5970894" y="5255811"/>
            <a:ext cx="0" cy="2243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C9386925-FCE6-D594-7B49-C03B7D587524}"/>
              </a:ext>
            </a:extLst>
          </p:cNvPr>
          <p:cNvCxnSpPr>
            <a:cxnSpLocks/>
          </p:cNvCxnSpPr>
          <p:nvPr/>
        </p:nvCxnSpPr>
        <p:spPr>
          <a:xfrm>
            <a:off x="7335645" y="5271223"/>
            <a:ext cx="0" cy="1900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F8406451-E478-804C-72D6-D45902F93662}"/>
              </a:ext>
            </a:extLst>
          </p:cNvPr>
          <p:cNvSpPr txBox="1"/>
          <p:nvPr/>
        </p:nvSpPr>
        <p:spPr>
          <a:xfrm>
            <a:off x="7589137" y="5366258"/>
            <a:ext cx="317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tx1"/>
                </a:solidFill>
                <a:latin typeface="Symbol" pitchFamily="2" charset="2"/>
              </a:rPr>
              <a:t>g</a:t>
            </a:r>
            <a:endParaRPr kumimoji="1" lang="ja-JP" altLang="en-US" b="1">
              <a:solidFill>
                <a:schemeClr val="tx1"/>
              </a:solidFill>
              <a:latin typeface="Symbol" pitchFamily="2" charset="2"/>
            </a:endParaRPr>
          </a:p>
        </p:txBody>
      </p: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72877399-6C41-00E6-A11C-C87444529D27}"/>
              </a:ext>
            </a:extLst>
          </p:cNvPr>
          <p:cNvCxnSpPr>
            <a:cxnSpLocks/>
          </p:cNvCxnSpPr>
          <p:nvPr/>
        </p:nvCxnSpPr>
        <p:spPr>
          <a:xfrm>
            <a:off x="6570866" y="4701007"/>
            <a:ext cx="0" cy="7791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3A01DD30-3466-A149-8284-89F2C51F3A46}"/>
              </a:ext>
            </a:extLst>
          </p:cNvPr>
          <p:cNvSpPr txBox="1"/>
          <p:nvPr/>
        </p:nvSpPr>
        <p:spPr>
          <a:xfrm>
            <a:off x="5510969" y="3500600"/>
            <a:ext cx="4938954" cy="400110"/>
          </a:xfrm>
          <a:prstGeom prst="rect">
            <a:avLst/>
          </a:prstGeom>
          <a:solidFill>
            <a:srgbClr val="ACFFAD"/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Expected basic pattern of the amplitudes</a:t>
            </a:r>
            <a:endParaRPr kumimoji="1" lang="ja-JP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D390978D-6D56-BF17-CF27-878851E6CF9F}"/>
              </a:ext>
            </a:extLst>
          </p:cNvPr>
          <p:cNvSpPr txBox="1"/>
          <p:nvPr/>
        </p:nvSpPr>
        <p:spPr>
          <a:xfrm rot="16200000">
            <a:off x="4313408" y="5292823"/>
            <a:ext cx="1298753" cy="461665"/>
          </a:xfrm>
          <a:prstGeom prst="rect">
            <a:avLst/>
          </a:prstGeom>
          <a:solidFill>
            <a:srgbClr val="FFF1F7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amplitude</a:t>
            </a:r>
            <a:endParaRPr kumimoji="1" lang="ja-JP" alt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249229D5-4BDE-9E2C-7EC7-54470F9183FA}"/>
              </a:ext>
            </a:extLst>
          </p:cNvPr>
          <p:cNvSpPr txBox="1"/>
          <p:nvPr/>
        </p:nvSpPr>
        <p:spPr>
          <a:xfrm>
            <a:off x="4878538" y="4119608"/>
            <a:ext cx="3624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</a:rPr>
              <a:t>reference (ex, ground) state</a:t>
            </a:r>
            <a:endParaRPr kumimoji="1" lang="ja-JP" altLang="en-US" sz="2000" baseline="-25000">
              <a:solidFill>
                <a:schemeClr val="tx1"/>
              </a:solidFill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55AC5535-9615-A4EC-B6D1-7D587C1D4913}"/>
              </a:ext>
            </a:extLst>
          </p:cNvPr>
          <p:cNvSpPr txBox="1"/>
          <p:nvPr/>
        </p:nvSpPr>
        <p:spPr>
          <a:xfrm>
            <a:off x="4999568" y="6227747"/>
            <a:ext cx="3249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chosen to be real positive</a:t>
            </a:r>
            <a:endParaRPr kumimoji="1" lang="ja-JP" altLang="en-US" sz="2000" i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4" name="円/楕円 63">
            <a:extLst>
              <a:ext uri="{FF2B5EF4-FFF2-40B4-BE49-F238E27FC236}">
                <a16:creationId xmlns:a16="http://schemas.microsoft.com/office/drawing/2014/main" id="{10ABEADA-8985-E3CF-4A4F-35813A57546C}"/>
              </a:ext>
            </a:extLst>
          </p:cNvPr>
          <p:cNvSpPr/>
          <p:nvPr/>
        </p:nvSpPr>
        <p:spPr>
          <a:xfrm>
            <a:off x="6515717" y="4937170"/>
            <a:ext cx="195004" cy="194443"/>
          </a:xfrm>
          <a:prstGeom prst="ellipse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8" name="グループ化 67">
            <a:extLst>
              <a:ext uri="{FF2B5EF4-FFF2-40B4-BE49-F238E27FC236}">
                <a16:creationId xmlns:a16="http://schemas.microsoft.com/office/drawing/2014/main" id="{C74BC9B6-07F7-423A-9EAA-DD1410FDF67A}"/>
              </a:ext>
            </a:extLst>
          </p:cNvPr>
          <p:cNvGrpSpPr/>
          <p:nvPr/>
        </p:nvGrpSpPr>
        <p:grpSpPr>
          <a:xfrm>
            <a:off x="8782652" y="4166597"/>
            <a:ext cx="2660572" cy="1967655"/>
            <a:chOff x="8679937" y="4115226"/>
            <a:chExt cx="2660572" cy="1967655"/>
          </a:xfrm>
        </p:grpSpPr>
        <p:cxnSp>
          <p:nvCxnSpPr>
            <p:cNvPr id="46" name="直線矢印コネクタ 45">
              <a:extLst>
                <a:ext uri="{FF2B5EF4-FFF2-40B4-BE49-F238E27FC236}">
                  <a16:creationId xmlns:a16="http://schemas.microsoft.com/office/drawing/2014/main" id="{039AF185-48D6-EB78-799D-246A8DDBC46A}"/>
                </a:ext>
              </a:extLst>
            </p:cNvPr>
            <p:cNvCxnSpPr>
              <a:cxnSpLocks/>
            </p:cNvCxnSpPr>
            <p:nvPr/>
          </p:nvCxnSpPr>
          <p:spPr>
            <a:xfrm>
              <a:off x="8691923" y="5409924"/>
              <a:ext cx="256877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矢印コネクタ 46">
              <a:extLst>
                <a:ext uri="{FF2B5EF4-FFF2-40B4-BE49-F238E27FC236}">
                  <a16:creationId xmlns:a16="http://schemas.microsoft.com/office/drawing/2014/main" id="{53189996-4E2A-E84D-7F98-6000A3B53C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79937" y="4649636"/>
              <a:ext cx="0" cy="143324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>
              <a:extLst>
                <a:ext uri="{FF2B5EF4-FFF2-40B4-BE49-F238E27FC236}">
                  <a16:creationId xmlns:a16="http://schemas.microsoft.com/office/drawing/2014/main" id="{0FC6479B-26FA-2415-3292-402F4B655639}"/>
                </a:ext>
              </a:extLst>
            </p:cNvPr>
            <p:cNvCxnSpPr>
              <a:cxnSpLocks/>
            </p:cNvCxnSpPr>
            <p:nvPr/>
          </p:nvCxnSpPr>
          <p:spPr>
            <a:xfrm>
              <a:off x="9678458" y="4834467"/>
              <a:ext cx="0" cy="59429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>
              <a:extLst>
                <a:ext uri="{FF2B5EF4-FFF2-40B4-BE49-F238E27FC236}">
                  <a16:creationId xmlns:a16="http://schemas.microsoft.com/office/drawing/2014/main" id="{0E136264-3084-A970-595E-3763C70C41A5}"/>
                </a:ext>
              </a:extLst>
            </p:cNvPr>
            <p:cNvCxnSpPr>
              <a:cxnSpLocks/>
            </p:cNvCxnSpPr>
            <p:nvPr/>
          </p:nvCxnSpPr>
          <p:spPr>
            <a:xfrm>
              <a:off x="10120108" y="5429892"/>
              <a:ext cx="0" cy="421240"/>
            </a:xfrm>
            <a:prstGeom prst="line">
              <a:avLst/>
            </a:prstGeom>
            <a:ln w="38100">
              <a:solidFill>
                <a:srgbClr val="00D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D1E7A951-FE06-8CD8-5EBB-246C292FA895}"/>
                </a:ext>
              </a:extLst>
            </p:cNvPr>
            <p:cNvCxnSpPr>
              <a:cxnSpLocks/>
            </p:cNvCxnSpPr>
            <p:nvPr/>
          </p:nvCxnSpPr>
          <p:spPr>
            <a:xfrm>
              <a:off x="9467857" y="4947587"/>
              <a:ext cx="0" cy="48117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>
              <a:extLst>
                <a:ext uri="{FF2B5EF4-FFF2-40B4-BE49-F238E27FC236}">
                  <a16:creationId xmlns:a16="http://schemas.microsoft.com/office/drawing/2014/main" id="{54C57B9D-9049-5BC6-A019-1C44EDA0A6D4}"/>
                </a:ext>
              </a:extLst>
            </p:cNvPr>
            <p:cNvCxnSpPr>
              <a:cxnSpLocks/>
            </p:cNvCxnSpPr>
            <p:nvPr/>
          </p:nvCxnSpPr>
          <p:spPr>
            <a:xfrm>
              <a:off x="10423269" y="5428760"/>
              <a:ext cx="0" cy="525694"/>
            </a:xfrm>
            <a:prstGeom prst="line">
              <a:avLst/>
            </a:prstGeom>
            <a:ln w="38100">
              <a:solidFill>
                <a:srgbClr val="00D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>
              <a:extLst>
                <a:ext uri="{FF2B5EF4-FFF2-40B4-BE49-F238E27FC236}">
                  <a16:creationId xmlns:a16="http://schemas.microsoft.com/office/drawing/2014/main" id="{F5DC3494-1140-2C94-21F2-057CAB6635CF}"/>
                </a:ext>
              </a:extLst>
            </p:cNvPr>
            <p:cNvCxnSpPr>
              <a:cxnSpLocks/>
            </p:cNvCxnSpPr>
            <p:nvPr/>
          </p:nvCxnSpPr>
          <p:spPr>
            <a:xfrm>
              <a:off x="9251145" y="5093993"/>
              <a:ext cx="0" cy="33476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850AF917-C510-13D1-EBC5-2316DA36D911}"/>
                </a:ext>
              </a:extLst>
            </p:cNvPr>
            <p:cNvCxnSpPr>
              <a:cxnSpLocks/>
            </p:cNvCxnSpPr>
            <p:nvPr/>
          </p:nvCxnSpPr>
          <p:spPr>
            <a:xfrm>
              <a:off x="10618814" y="5417629"/>
              <a:ext cx="4016" cy="413535"/>
            </a:xfrm>
            <a:prstGeom prst="line">
              <a:avLst/>
            </a:prstGeom>
            <a:ln w="38100">
              <a:solidFill>
                <a:srgbClr val="00D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A47A0958-E300-014F-9EAD-D522877C4C45}"/>
                </a:ext>
              </a:extLst>
            </p:cNvPr>
            <p:cNvSpPr txBox="1"/>
            <p:nvPr/>
          </p:nvSpPr>
          <p:spPr>
            <a:xfrm>
              <a:off x="9185752" y="4115226"/>
              <a:ext cx="21547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solidFill>
                    <a:schemeClr val="tx1"/>
                  </a:solidFill>
                </a:rPr>
                <a:t>v</a:t>
              </a:r>
              <a:r>
                <a:rPr kumimoji="1" lang="en-US" altLang="ja-JP" sz="2000" dirty="0">
                  <a:solidFill>
                    <a:schemeClr val="tx1"/>
                  </a:solidFill>
                </a:rPr>
                <a:t>ibrational mode</a:t>
              </a:r>
              <a:endParaRPr kumimoji="1" lang="ja-JP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8BDAED31-5284-576B-ACA4-C99FB4733263}"/>
                </a:ext>
              </a:extLst>
            </p:cNvPr>
            <p:cNvSpPr txBox="1"/>
            <p:nvPr/>
          </p:nvSpPr>
          <p:spPr>
            <a:xfrm>
              <a:off x="10881895" y="5323451"/>
              <a:ext cx="3177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tx1"/>
                  </a:solidFill>
                  <a:latin typeface="Symbol" pitchFamily="2" charset="2"/>
                </a:rPr>
                <a:t>g</a:t>
              </a:r>
              <a:endParaRPr kumimoji="1" lang="ja-JP" altLang="en-US" b="1">
                <a:solidFill>
                  <a:schemeClr val="tx1"/>
                </a:solidFill>
                <a:latin typeface="Symbol" pitchFamily="2" charset="2"/>
              </a:endParaRPr>
            </a:p>
          </p:txBody>
        </p:sp>
        <p:cxnSp>
          <p:nvCxnSpPr>
            <p:cNvPr id="57" name="直線コネクタ 56">
              <a:extLst>
                <a:ext uri="{FF2B5EF4-FFF2-40B4-BE49-F238E27FC236}">
                  <a16:creationId xmlns:a16="http://schemas.microsoft.com/office/drawing/2014/main" id="{729B1C32-2B34-7FB7-AC52-2AF46844CA63}"/>
                </a:ext>
              </a:extLst>
            </p:cNvPr>
            <p:cNvCxnSpPr>
              <a:cxnSpLocks/>
            </p:cNvCxnSpPr>
            <p:nvPr/>
          </p:nvCxnSpPr>
          <p:spPr>
            <a:xfrm>
              <a:off x="9827715" y="5314888"/>
              <a:ext cx="0" cy="9503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コネクタ 58">
              <a:extLst>
                <a:ext uri="{FF2B5EF4-FFF2-40B4-BE49-F238E27FC236}">
                  <a16:creationId xmlns:a16="http://schemas.microsoft.com/office/drawing/2014/main" id="{E497FFFA-254B-513A-7665-96C8294CF4BA}"/>
                </a:ext>
              </a:extLst>
            </p:cNvPr>
            <p:cNvCxnSpPr>
              <a:cxnSpLocks/>
            </p:cNvCxnSpPr>
            <p:nvPr/>
          </p:nvCxnSpPr>
          <p:spPr>
            <a:xfrm>
              <a:off x="9926445" y="5385095"/>
              <a:ext cx="0" cy="95036"/>
            </a:xfrm>
            <a:prstGeom prst="line">
              <a:avLst/>
            </a:prstGeom>
            <a:ln w="38100">
              <a:solidFill>
                <a:srgbClr val="00D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円/楕円 64">
              <a:extLst>
                <a:ext uri="{FF2B5EF4-FFF2-40B4-BE49-F238E27FC236}">
                  <a16:creationId xmlns:a16="http://schemas.microsoft.com/office/drawing/2014/main" id="{F1DD5EC3-47C5-C040-3ACE-CC636FDD5056}"/>
                </a:ext>
              </a:extLst>
            </p:cNvPr>
            <p:cNvSpPr/>
            <p:nvPr/>
          </p:nvSpPr>
          <p:spPr>
            <a:xfrm>
              <a:off x="9781306" y="5312702"/>
              <a:ext cx="195004" cy="194443"/>
            </a:xfrm>
            <a:prstGeom prst="ellipse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4299AA1E-290B-19D0-62DC-6E4C7DDB1833}"/>
                </a:ext>
              </a:extLst>
            </p:cNvPr>
            <p:cNvSpPr txBox="1"/>
            <p:nvPr/>
          </p:nvSpPr>
          <p:spPr>
            <a:xfrm>
              <a:off x="9772040" y="4883818"/>
              <a:ext cx="9557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“</a:t>
              </a:r>
              <a:r>
                <a:rPr kumimoji="1" lang="en-US" altLang="ja-JP" sz="2000" dirty="0">
                  <a:solidFill>
                    <a:srgbClr val="B000FF"/>
                  </a:solidFill>
                </a:rPr>
                <a:t>node</a:t>
              </a:r>
              <a:r>
                <a:rPr kumimoji="1" lang="en-US" altLang="ja-JP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”</a:t>
              </a:r>
              <a:endParaRPr kumimoji="1" lang="ja-JP" altLang="en-US" sz="2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8" name="図 7" descr="グラフ, 折れ線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C3D255E-DBAB-FB5F-5217-BB9247E67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53" y="2440916"/>
            <a:ext cx="2987522" cy="240160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C3BC2D0-4476-63E9-CBFA-994C80DE9FE9}"/>
              </a:ext>
            </a:extLst>
          </p:cNvPr>
          <p:cNvSpPr txBox="1"/>
          <p:nvPr/>
        </p:nvSpPr>
        <p:spPr>
          <a:xfrm>
            <a:off x="488205" y="4139486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1" lang="en-US" altLang="ja-JP" sz="1800" i="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1" lang="ja-JP" altLang="en-US" sz="1800" i="1" baseline="-250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69FFF85-9FA3-D320-1020-0713AEB55C3B}"/>
              </a:ext>
            </a:extLst>
          </p:cNvPr>
          <p:cNvSpPr txBox="1"/>
          <p:nvPr/>
        </p:nvSpPr>
        <p:spPr>
          <a:xfrm>
            <a:off x="488205" y="3237543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ja-JP" sz="1800" i="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1" lang="ja-JP" altLang="en-US" sz="1800" i="1" baseline="-250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8CB2B7F-682F-881F-40EC-714AFB47F499}"/>
              </a:ext>
            </a:extLst>
          </p:cNvPr>
          <p:cNvSpPr txBox="1"/>
          <p:nvPr/>
        </p:nvSpPr>
        <p:spPr>
          <a:xfrm>
            <a:off x="1653343" y="286821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rgbClr val="FF2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endParaRPr kumimoji="1" lang="ja-JP" altLang="en-US" sz="1800">
              <a:solidFill>
                <a:srgbClr val="FF2D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46E7201-4CCD-6E9A-2DFB-D13DDC75DA40}"/>
              </a:ext>
            </a:extLst>
          </p:cNvPr>
          <p:cNvSpPr txBox="1"/>
          <p:nvPr/>
        </p:nvSpPr>
        <p:spPr>
          <a:xfrm>
            <a:off x="2855609" y="364171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endParaRPr kumimoji="1" lang="ja-JP" altLang="en-US" sz="18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75F3E1E-4C63-90F0-25C0-499E22DDC249}"/>
              </a:ext>
            </a:extLst>
          </p:cNvPr>
          <p:cNvSpPr txBox="1"/>
          <p:nvPr/>
        </p:nvSpPr>
        <p:spPr>
          <a:xfrm>
            <a:off x="1895259" y="370309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rgbClr val="FF2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endParaRPr kumimoji="1" lang="ja-JP" altLang="en-US" sz="1800">
              <a:solidFill>
                <a:srgbClr val="FF2D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1C45756-2473-B4A1-8E8C-7DDE47483DE1}"/>
              </a:ext>
            </a:extLst>
          </p:cNvPr>
          <p:cNvSpPr txBox="1"/>
          <p:nvPr/>
        </p:nvSpPr>
        <p:spPr>
          <a:xfrm>
            <a:off x="2382133" y="313370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rgbClr val="B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node</a:t>
            </a:r>
            <a:endParaRPr kumimoji="1" lang="ja-JP" altLang="en-US" sz="1800">
              <a:solidFill>
                <a:srgbClr val="B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F397E75-DD74-2450-5EC9-ADF6F23152C0}"/>
              </a:ext>
            </a:extLst>
          </p:cNvPr>
          <p:cNvSpPr txBox="1"/>
          <p:nvPr/>
        </p:nvSpPr>
        <p:spPr>
          <a:xfrm>
            <a:off x="6268365" y="4433883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rgbClr val="FF2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endParaRPr kumimoji="1" lang="ja-JP" altLang="en-US" sz="1800">
              <a:solidFill>
                <a:srgbClr val="FF2D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D3ACDC6-989B-A319-EB8C-FCF8187B4626}"/>
              </a:ext>
            </a:extLst>
          </p:cNvPr>
          <p:cNvSpPr txBox="1"/>
          <p:nvPr/>
        </p:nvSpPr>
        <p:spPr>
          <a:xfrm>
            <a:off x="9081931" y="461956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rgbClr val="FF2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endParaRPr kumimoji="1" lang="ja-JP" altLang="en-US" sz="1800">
              <a:solidFill>
                <a:srgbClr val="FF2D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6FC3C57A-8D62-BCA7-BE92-62C7089CF790}"/>
              </a:ext>
            </a:extLst>
          </p:cNvPr>
          <p:cNvSpPr txBox="1"/>
          <p:nvPr/>
        </p:nvSpPr>
        <p:spPr>
          <a:xfrm>
            <a:off x="10339386" y="594019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endParaRPr kumimoji="1" lang="ja-JP" altLang="en-US" sz="18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B428DA7-4700-408B-EE72-B8DD81FD9F11}"/>
              </a:ext>
            </a:extLst>
          </p:cNvPr>
          <p:cNvSpPr txBox="1"/>
          <p:nvPr/>
        </p:nvSpPr>
        <p:spPr>
          <a:xfrm>
            <a:off x="2038354" y="4127760"/>
            <a:ext cx="8726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  <a:latin typeface="Palatino" pitchFamily="2" charset="0"/>
                <a:ea typeface="Palatino" pitchFamily="2" charset="0"/>
              </a:rPr>
              <a:t>at rest</a:t>
            </a:r>
            <a:endParaRPr kumimoji="1" lang="ja-JP" altLang="en-US" sz="2000">
              <a:solidFill>
                <a:schemeClr val="tx1"/>
              </a:solidFill>
              <a:latin typeface="Palatino" pitchFamily="2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7A3AAB3-547A-1A85-579C-ED715C7B6490}"/>
              </a:ext>
            </a:extLst>
          </p:cNvPr>
          <p:cNvSpPr txBox="1"/>
          <p:nvPr/>
        </p:nvSpPr>
        <p:spPr>
          <a:xfrm>
            <a:off x="1846052" y="2558310"/>
            <a:ext cx="1348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  <a:latin typeface="Palatino" pitchFamily="2" charset="0"/>
                <a:ea typeface="Palatino" pitchFamily="2" charset="0"/>
              </a:rPr>
              <a:t>oscillation</a:t>
            </a:r>
            <a:endParaRPr kumimoji="1" lang="ja-JP" altLang="en-US" sz="2000">
              <a:solidFill>
                <a:schemeClr val="tx1"/>
              </a:solidFill>
              <a:latin typeface="Palatino" pitchFamily="2" charset="0"/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E1ECC460-33EF-972E-6F17-A75EC3B8898E}"/>
              </a:ext>
            </a:extLst>
          </p:cNvPr>
          <p:cNvCxnSpPr>
            <a:cxnSpLocks/>
          </p:cNvCxnSpPr>
          <p:nvPr/>
        </p:nvCxnSpPr>
        <p:spPr>
          <a:xfrm>
            <a:off x="1653343" y="2904404"/>
            <a:ext cx="1629353" cy="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F62844F-05E5-D262-2C98-DFBE4561DCD1}"/>
              </a:ext>
            </a:extLst>
          </p:cNvPr>
          <p:cNvSpPr txBox="1"/>
          <p:nvPr/>
        </p:nvSpPr>
        <p:spPr>
          <a:xfrm>
            <a:off x="5995823" y="5516010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 parameter</a:t>
            </a:r>
            <a:endParaRPr kumimoji="1" lang="ja-JP" altLang="en-US" sz="1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843189"/>
      </p:ext>
    </p:extLst>
  </p:cSld>
  <p:clrMapOvr>
    <a:masterClrMapping/>
  </p:clrMapOvr>
  <p:transition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54DD06C0-D343-10AC-F329-E40AAE29B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28" y="3600056"/>
            <a:ext cx="3606038" cy="3095356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E0FD5BB-40B5-981B-2E31-31488CB5DF0C}"/>
              </a:ext>
            </a:extLst>
          </p:cNvPr>
          <p:cNvSpPr txBox="1"/>
          <p:nvPr/>
        </p:nvSpPr>
        <p:spPr>
          <a:xfrm>
            <a:off x="524630" y="138098"/>
            <a:ext cx="3363421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Do we still have vibrations ?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6E65748-744E-E508-F925-892C84B30E07}"/>
              </a:ext>
            </a:extLst>
          </p:cNvPr>
          <p:cNvSpPr txBox="1"/>
          <p:nvPr/>
        </p:nvSpPr>
        <p:spPr>
          <a:xfrm>
            <a:off x="286816" y="622920"/>
            <a:ext cx="3671198" cy="4488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80"/>
              </a:lnSpc>
            </a:pP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Our eigenstates are written as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8B8735E-346A-AAB7-DB17-754A66BFFFFF}"/>
              </a:ext>
            </a:extLst>
          </p:cNvPr>
          <p:cNvSpPr txBox="1"/>
          <p:nvPr/>
        </p:nvSpPr>
        <p:spPr>
          <a:xfrm>
            <a:off x="407088" y="3084537"/>
            <a:ext cx="3631700" cy="487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80"/>
              </a:lnSpc>
            </a:pPr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 T plot for the probability.</a:t>
            </a:r>
            <a:endParaRPr kumimoji="1" lang="ja-JP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C23B432-2846-E55C-B0EB-F65806111497}"/>
              </a:ext>
            </a:extLst>
          </p:cNvPr>
          <p:cNvSpPr/>
          <p:nvPr/>
        </p:nvSpPr>
        <p:spPr>
          <a:xfrm>
            <a:off x="2780549" y="5671335"/>
            <a:ext cx="518695" cy="6854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上矢印 10">
            <a:extLst>
              <a:ext uri="{FF2B5EF4-FFF2-40B4-BE49-F238E27FC236}">
                <a16:creationId xmlns:a16="http://schemas.microsoft.com/office/drawing/2014/main" id="{CE3C2F50-5B8C-1613-CA4A-EF5CC18351DE}"/>
              </a:ext>
            </a:extLst>
          </p:cNvPr>
          <p:cNvSpPr/>
          <p:nvPr/>
        </p:nvSpPr>
        <p:spPr>
          <a:xfrm rot="1842536" flipH="1">
            <a:off x="3803603" y="2615407"/>
            <a:ext cx="168897" cy="3123966"/>
          </a:xfrm>
          <a:prstGeom prst="upArrow">
            <a:avLst/>
          </a:prstGeom>
          <a:solidFill>
            <a:srgbClr val="F7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A62A6DA-4477-FD14-3424-0D37AB6A260B}"/>
              </a:ext>
            </a:extLst>
          </p:cNvPr>
          <p:cNvSpPr txBox="1"/>
          <p:nvPr/>
        </p:nvSpPr>
        <p:spPr>
          <a:xfrm>
            <a:off x="4779030" y="3763307"/>
            <a:ext cx="6712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 </a:t>
            </a:r>
            <a:r>
              <a:rPr lang="en-US" altLang="ja-JP" sz="2000" dirty="0">
                <a:solidFill>
                  <a:srgbClr val="FF0000"/>
                </a:solidFill>
                <a:latin typeface="Comic Sans MS" panose="030F0902030302020204" pitchFamily="66" charset="0"/>
              </a:rPr>
              <a:t>red</a:t>
            </a:r>
            <a:r>
              <a:rPr lang="en-US" altLang="ja-JP" sz="2000" dirty="0">
                <a:latin typeface="Comic Sans MS" panose="030F0902030302020204" pitchFamily="66" charset="0"/>
              </a:rPr>
              <a:t> </a:t>
            </a:r>
            <a:r>
              <a:rPr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902030302020204" pitchFamily="66" charset="0"/>
              </a:rPr>
              <a:t>(</a:t>
            </a:r>
            <a:r>
              <a:rPr lang="en-US" altLang="ja-JP" sz="2000" dirty="0">
                <a:solidFill>
                  <a:srgbClr val="00D7FF"/>
                </a:solidFill>
                <a:latin typeface="Comic Sans MS" panose="030F0902030302020204" pitchFamily="66" charset="0"/>
              </a:rPr>
              <a:t>blue</a:t>
            </a:r>
            <a:r>
              <a:rPr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902030302020204" pitchFamily="66" charset="0"/>
              </a:rPr>
              <a:t>) circles :  amplitudes are </a:t>
            </a:r>
            <a:r>
              <a:rPr lang="en-US" altLang="ja-JP" sz="2000" dirty="0">
                <a:solidFill>
                  <a:srgbClr val="FF0000"/>
                </a:solidFill>
                <a:latin typeface="Comic Sans MS" panose="030F0902030302020204" pitchFamily="66" charset="0"/>
              </a:rPr>
              <a:t>positive</a:t>
            </a:r>
            <a:r>
              <a:rPr lang="en-US" altLang="ja-JP" sz="2000" dirty="0">
                <a:latin typeface="Comic Sans MS" panose="030F0902030302020204" pitchFamily="66" charset="0"/>
              </a:rPr>
              <a:t> </a:t>
            </a:r>
            <a:r>
              <a:rPr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902030302020204" pitchFamily="66" charset="0"/>
              </a:rPr>
              <a:t>(</a:t>
            </a:r>
            <a:r>
              <a:rPr lang="en-US" altLang="ja-JP" sz="2000" dirty="0">
                <a:solidFill>
                  <a:srgbClr val="00D7FF"/>
                </a:solidFill>
                <a:latin typeface="Comic Sans MS" panose="030F0902030302020204" pitchFamily="66" charset="0"/>
              </a:rPr>
              <a:t>negative</a:t>
            </a:r>
            <a:r>
              <a:rPr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902030302020204" pitchFamily="66" charset="0"/>
              </a:rPr>
              <a:t>) </a:t>
            </a:r>
            <a:endParaRPr kumimoji="1" lang="ja-JP" altLang="en-US" sz="2000">
              <a:solidFill>
                <a:schemeClr val="tx1">
                  <a:lumMod val="65000"/>
                  <a:lumOff val="35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A24DF28-6047-40F4-7DC3-8B0C1D45A3D4}"/>
              </a:ext>
            </a:extLst>
          </p:cNvPr>
          <p:cNvSpPr txBox="1"/>
          <p:nvPr/>
        </p:nvSpPr>
        <p:spPr>
          <a:xfrm>
            <a:off x="4759791" y="4210694"/>
            <a:ext cx="7231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amplitudes are defined to be positive for 0</a:t>
            </a:r>
            <a:r>
              <a:rPr lang="en-US" altLang="ja-JP" sz="2000" baseline="30000" dirty="0">
                <a:solidFill>
                  <a:schemeClr val="tx1"/>
                </a:solidFill>
                <a:latin typeface="Comic Sans MS" panose="030F0902030302020204" pitchFamily="66" charset="0"/>
              </a:rPr>
              <a:t>+</a:t>
            </a:r>
            <a:r>
              <a:rPr lang="en-US" altLang="ja-JP" sz="2000" baseline="-25000" dirty="0">
                <a:solidFill>
                  <a:schemeClr val="tx1"/>
                </a:solidFill>
                <a:latin typeface="Comic Sans MS" panose="030F0902030302020204" pitchFamily="66" charset="0"/>
              </a:rPr>
              <a:t>1</a:t>
            </a:r>
            <a:r>
              <a:rPr lang="en-US" altLang="ja-JP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 and 2</a:t>
            </a:r>
            <a:r>
              <a:rPr lang="en-US" altLang="ja-JP" sz="2000" baseline="30000" dirty="0">
                <a:solidFill>
                  <a:schemeClr val="tx1"/>
                </a:solidFill>
                <a:latin typeface="Comic Sans MS" panose="030F0902030302020204" pitchFamily="66" charset="0"/>
              </a:rPr>
              <a:t>+</a:t>
            </a:r>
            <a:r>
              <a:rPr lang="en-US" altLang="ja-JP" sz="2000" baseline="-25000" dirty="0">
                <a:solidFill>
                  <a:schemeClr val="tx1"/>
                </a:solidFill>
                <a:latin typeface="Comic Sans MS" panose="030F0902030302020204" pitchFamily="66" charset="0"/>
              </a:rPr>
              <a:t>2  </a:t>
            </a:r>
            <a:r>
              <a:rPr lang="en-US" altLang="ja-JP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state </a:t>
            </a:r>
            <a:endParaRPr kumimoji="1" lang="ja-JP" altLang="en-US" sz="20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A3B4BE9E-675D-A2BF-F297-BE30F01CE53B}"/>
              </a:ext>
            </a:extLst>
          </p:cNvPr>
          <p:cNvCxnSpPr>
            <a:cxnSpLocks/>
          </p:cNvCxnSpPr>
          <p:nvPr/>
        </p:nvCxnSpPr>
        <p:spPr>
          <a:xfrm>
            <a:off x="9353036" y="6133672"/>
            <a:ext cx="256877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3F616A91-26CB-5048-3A34-14689B46B72B}"/>
              </a:ext>
            </a:extLst>
          </p:cNvPr>
          <p:cNvCxnSpPr>
            <a:cxnSpLocks/>
          </p:cNvCxnSpPr>
          <p:nvPr/>
        </p:nvCxnSpPr>
        <p:spPr>
          <a:xfrm flipV="1">
            <a:off x="9341050" y="5373384"/>
            <a:ext cx="0" cy="14332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047B334D-A608-FBE5-EA5B-C98BC5AA2F86}"/>
              </a:ext>
            </a:extLst>
          </p:cNvPr>
          <p:cNvCxnSpPr>
            <a:cxnSpLocks/>
          </p:cNvCxnSpPr>
          <p:nvPr/>
        </p:nvCxnSpPr>
        <p:spPr>
          <a:xfrm>
            <a:off x="10339571" y="5558215"/>
            <a:ext cx="0" cy="5942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97065B69-FFAB-733A-C85F-24A304C5B227}"/>
              </a:ext>
            </a:extLst>
          </p:cNvPr>
          <p:cNvCxnSpPr>
            <a:cxnSpLocks/>
          </p:cNvCxnSpPr>
          <p:nvPr/>
        </p:nvCxnSpPr>
        <p:spPr>
          <a:xfrm>
            <a:off x="10781221" y="6153640"/>
            <a:ext cx="0" cy="421240"/>
          </a:xfrm>
          <a:prstGeom prst="line">
            <a:avLst/>
          </a:prstGeom>
          <a:ln w="38100">
            <a:solidFill>
              <a:srgbClr val="00D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2E300CB7-003C-4F83-F1F7-BCEA4BD1BEAE}"/>
              </a:ext>
            </a:extLst>
          </p:cNvPr>
          <p:cNvCxnSpPr>
            <a:cxnSpLocks/>
          </p:cNvCxnSpPr>
          <p:nvPr/>
        </p:nvCxnSpPr>
        <p:spPr>
          <a:xfrm>
            <a:off x="10128970" y="5671335"/>
            <a:ext cx="0" cy="4811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A22528EA-56F7-9D42-100C-61AEDEB4485C}"/>
              </a:ext>
            </a:extLst>
          </p:cNvPr>
          <p:cNvCxnSpPr>
            <a:cxnSpLocks/>
          </p:cNvCxnSpPr>
          <p:nvPr/>
        </p:nvCxnSpPr>
        <p:spPr>
          <a:xfrm>
            <a:off x="11084382" y="6152508"/>
            <a:ext cx="0" cy="525694"/>
          </a:xfrm>
          <a:prstGeom prst="line">
            <a:avLst/>
          </a:prstGeom>
          <a:ln w="38100">
            <a:solidFill>
              <a:srgbClr val="00D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E6E26D77-CCE5-DBAB-48AF-6B79DA144286}"/>
              </a:ext>
            </a:extLst>
          </p:cNvPr>
          <p:cNvCxnSpPr>
            <a:cxnSpLocks/>
          </p:cNvCxnSpPr>
          <p:nvPr/>
        </p:nvCxnSpPr>
        <p:spPr>
          <a:xfrm>
            <a:off x="9912258" y="5817741"/>
            <a:ext cx="0" cy="33476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4D724486-ED61-28E7-43EF-968E00B4513D}"/>
              </a:ext>
            </a:extLst>
          </p:cNvPr>
          <p:cNvCxnSpPr>
            <a:cxnSpLocks/>
          </p:cNvCxnSpPr>
          <p:nvPr/>
        </p:nvCxnSpPr>
        <p:spPr>
          <a:xfrm>
            <a:off x="11279927" y="6141377"/>
            <a:ext cx="4016" cy="413535"/>
          </a:xfrm>
          <a:prstGeom prst="line">
            <a:avLst/>
          </a:prstGeom>
          <a:ln w="38100">
            <a:solidFill>
              <a:srgbClr val="00D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470E9EE5-A545-F857-DE5E-C6D5544779F8}"/>
              </a:ext>
            </a:extLst>
          </p:cNvPr>
          <p:cNvSpPr txBox="1"/>
          <p:nvPr/>
        </p:nvSpPr>
        <p:spPr>
          <a:xfrm>
            <a:off x="9593117" y="5022158"/>
            <a:ext cx="2154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tx1"/>
                </a:solidFill>
              </a:rPr>
              <a:t>v</a:t>
            </a:r>
            <a:r>
              <a:rPr kumimoji="1" lang="en-US" altLang="ja-JP" sz="2000" dirty="0">
                <a:solidFill>
                  <a:schemeClr val="tx1"/>
                </a:solidFill>
              </a:rPr>
              <a:t>ibrational mode</a:t>
            </a:r>
            <a:endParaRPr kumimoji="1" lang="ja-JP" altLang="en-US" sz="2000">
              <a:solidFill>
                <a:schemeClr val="tx1"/>
              </a:solidFill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2D9DA1FD-CC38-228B-E366-97BF125A032A}"/>
              </a:ext>
            </a:extLst>
          </p:cNvPr>
          <p:cNvSpPr txBox="1"/>
          <p:nvPr/>
        </p:nvSpPr>
        <p:spPr>
          <a:xfrm>
            <a:off x="11543008" y="6047199"/>
            <a:ext cx="317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tx1"/>
                </a:solidFill>
                <a:latin typeface="Symbol" pitchFamily="2" charset="2"/>
              </a:rPr>
              <a:t>g</a:t>
            </a:r>
            <a:endParaRPr kumimoji="1" lang="ja-JP" altLang="en-US" b="1">
              <a:solidFill>
                <a:schemeClr val="tx1"/>
              </a:solidFill>
              <a:latin typeface="Symbol" pitchFamily="2" charset="2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2D450160-8A5C-3A6B-FA29-27D5A4C34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556" y="538208"/>
            <a:ext cx="1848307" cy="3107466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95DD5633-3DCE-6AE6-0575-6FA12D15F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743" y="539272"/>
            <a:ext cx="1878070" cy="3118523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C1B9604-22F6-0FEA-A338-DBD067579916}"/>
              </a:ext>
            </a:extLst>
          </p:cNvPr>
          <p:cNvSpPr txBox="1"/>
          <p:nvPr/>
        </p:nvSpPr>
        <p:spPr>
          <a:xfrm>
            <a:off x="4842705" y="625579"/>
            <a:ext cx="564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kumimoji="1" lang="en-US" altLang="ja-JP" sz="200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kumimoji="1" lang="en-US" altLang="ja-JP" sz="2000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1" lang="ja-JP" altLang="en-US" sz="2000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CF7A4ED-DB9E-4090-E92C-CDA923125E78}"/>
              </a:ext>
            </a:extLst>
          </p:cNvPr>
          <p:cNvSpPr txBox="1"/>
          <p:nvPr/>
        </p:nvSpPr>
        <p:spPr>
          <a:xfrm>
            <a:off x="6744750" y="616075"/>
            <a:ext cx="596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kumimoji="1" lang="en-US" altLang="ja-JP" sz="200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ja-JP" sz="2000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1" lang="ja-JP" altLang="en-US" sz="2000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B6B21A9B-A3F6-EB9F-C335-78A82936C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0827" y="530303"/>
            <a:ext cx="1737017" cy="315280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878A243-06B6-699A-5D97-45F20F1A13C7}"/>
              </a:ext>
            </a:extLst>
          </p:cNvPr>
          <p:cNvSpPr txBox="1"/>
          <p:nvPr/>
        </p:nvSpPr>
        <p:spPr>
          <a:xfrm>
            <a:off x="10375013" y="610502"/>
            <a:ext cx="596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ja-JP" sz="200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ja-JP" sz="2000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1" lang="ja-JP" altLang="en-US" sz="2000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22B14B8B-6082-9E45-2C72-8D3B8FA346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1559" y="552548"/>
            <a:ext cx="1699274" cy="3127137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434E3E7-0934-9862-97CC-D5B601D52A45}"/>
              </a:ext>
            </a:extLst>
          </p:cNvPr>
          <p:cNvSpPr txBox="1"/>
          <p:nvPr/>
        </p:nvSpPr>
        <p:spPr>
          <a:xfrm>
            <a:off x="8668723" y="611003"/>
            <a:ext cx="596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ja-JP" sz="200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ja-JP" sz="2000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1" lang="ja-JP" altLang="en-US" sz="2000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4E35DC5F-A6BE-B28D-F4E7-E35819F1B7B4}"/>
              </a:ext>
            </a:extLst>
          </p:cNvPr>
          <p:cNvSpPr txBox="1"/>
          <p:nvPr/>
        </p:nvSpPr>
        <p:spPr>
          <a:xfrm>
            <a:off x="10366647" y="1005910"/>
            <a:ext cx="1088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K=2 </a:t>
            </a:r>
            <a:r>
              <a:rPr kumimoji="1" lang="en-US" altLang="ja-JP" sz="2000" b="1" dirty="0" err="1">
                <a:solidFill>
                  <a:srgbClr val="F5B1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vib</a:t>
            </a:r>
            <a:endParaRPr kumimoji="1" lang="ja-JP" altLang="en-US" sz="2000" b="1">
              <a:solidFill>
                <a:srgbClr val="F5B1D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E2A49EFB-CDD0-2025-F1F5-5B3591284BB3}"/>
              </a:ext>
            </a:extLst>
          </p:cNvPr>
          <p:cNvSpPr txBox="1"/>
          <p:nvPr/>
        </p:nvSpPr>
        <p:spPr>
          <a:xfrm>
            <a:off x="4800479" y="1046293"/>
            <a:ext cx="647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K=0</a:t>
            </a:r>
            <a:endParaRPr kumimoji="1" lang="ja-JP" alt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07154CFE-9965-6C87-88A7-D40C762C8624}"/>
              </a:ext>
            </a:extLst>
          </p:cNvPr>
          <p:cNvSpPr txBox="1"/>
          <p:nvPr/>
        </p:nvSpPr>
        <p:spPr>
          <a:xfrm>
            <a:off x="6735058" y="1015456"/>
            <a:ext cx="1088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K=0 </a:t>
            </a:r>
            <a:r>
              <a:rPr kumimoji="1" lang="en-US" altLang="ja-JP" sz="2000" b="1" dirty="0" err="1">
                <a:solidFill>
                  <a:srgbClr val="F5B1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vib</a:t>
            </a:r>
            <a:endParaRPr kumimoji="1" lang="ja-JP" altLang="en-US" sz="2000" b="1">
              <a:solidFill>
                <a:srgbClr val="F5B1D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829C6484-8626-5A4C-9A8E-830251C75276}"/>
              </a:ext>
            </a:extLst>
          </p:cNvPr>
          <p:cNvSpPr txBox="1"/>
          <p:nvPr/>
        </p:nvSpPr>
        <p:spPr>
          <a:xfrm>
            <a:off x="8642909" y="1015455"/>
            <a:ext cx="647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K=2</a:t>
            </a:r>
            <a:endParaRPr kumimoji="1" lang="ja-JP" alt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円/楕円 39">
            <a:extLst>
              <a:ext uri="{FF2B5EF4-FFF2-40B4-BE49-F238E27FC236}">
                <a16:creationId xmlns:a16="http://schemas.microsoft.com/office/drawing/2014/main" id="{E11A68A1-A8E0-B0E5-4869-3A25BFC28A43}"/>
              </a:ext>
            </a:extLst>
          </p:cNvPr>
          <p:cNvSpPr/>
          <p:nvPr/>
        </p:nvSpPr>
        <p:spPr>
          <a:xfrm>
            <a:off x="5675438" y="1446403"/>
            <a:ext cx="328774" cy="670073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/楕円 40">
            <a:extLst>
              <a:ext uri="{FF2B5EF4-FFF2-40B4-BE49-F238E27FC236}">
                <a16:creationId xmlns:a16="http://schemas.microsoft.com/office/drawing/2014/main" id="{7E0ED11E-01F8-7785-A8F1-349B7C6DADA7}"/>
              </a:ext>
            </a:extLst>
          </p:cNvPr>
          <p:cNvSpPr/>
          <p:nvPr/>
        </p:nvSpPr>
        <p:spPr>
          <a:xfrm>
            <a:off x="11187998" y="1424412"/>
            <a:ext cx="328774" cy="670073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円/楕円 43">
            <a:extLst>
              <a:ext uri="{FF2B5EF4-FFF2-40B4-BE49-F238E27FC236}">
                <a16:creationId xmlns:a16="http://schemas.microsoft.com/office/drawing/2014/main" id="{BED28F4E-DE88-42C9-34FD-04C6B53F163D}"/>
              </a:ext>
            </a:extLst>
          </p:cNvPr>
          <p:cNvSpPr/>
          <p:nvPr/>
        </p:nvSpPr>
        <p:spPr>
          <a:xfrm>
            <a:off x="9428730" y="1421868"/>
            <a:ext cx="328774" cy="670073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>
            <a:extLst>
              <a:ext uri="{FF2B5EF4-FFF2-40B4-BE49-F238E27FC236}">
                <a16:creationId xmlns:a16="http://schemas.microsoft.com/office/drawing/2014/main" id="{C1A88A59-F327-F504-4026-F0CA7AB50E93}"/>
              </a:ext>
            </a:extLst>
          </p:cNvPr>
          <p:cNvSpPr/>
          <p:nvPr/>
        </p:nvSpPr>
        <p:spPr>
          <a:xfrm>
            <a:off x="7595839" y="1469496"/>
            <a:ext cx="328774" cy="670073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65705DA9-9EDB-EA4A-B19B-BE4C7CB044D5}"/>
              </a:ext>
            </a:extLst>
          </p:cNvPr>
          <p:cNvCxnSpPr>
            <a:cxnSpLocks/>
          </p:cNvCxnSpPr>
          <p:nvPr/>
        </p:nvCxnSpPr>
        <p:spPr>
          <a:xfrm>
            <a:off x="10488828" y="6038636"/>
            <a:ext cx="0" cy="950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62DC1D00-89E5-1309-8E44-9F10EAA2BBFE}"/>
              </a:ext>
            </a:extLst>
          </p:cNvPr>
          <p:cNvCxnSpPr>
            <a:cxnSpLocks/>
          </p:cNvCxnSpPr>
          <p:nvPr/>
        </p:nvCxnSpPr>
        <p:spPr>
          <a:xfrm>
            <a:off x="10587558" y="6108843"/>
            <a:ext cx="0" cy="95036"/>
          </a:xfrm>
          <a:prstGeom prst="line">
            <a:avLst/>
          </a:prstGeom>
          <a:ln w="38100">
            <a:solidFill>
              <a:srgbClr val="00D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C386B17A-BD0D-B04A-079D-6F23C2D735C8}"/>
              </a:ext>
            </a:extLst>
          </p:cNvPr>
          <p:cNvSpPr txBox="1"/>
          <p:nvPr/>
        </p:nvSpPr>
        <p:spPr>
          <a:xfrm>
            <a:off x="5888793" y="4664078"/>
            <a:ext cx="5082858" cy="400110"/>
          </a:xfrm>
          <a:prstGeom prst="rect">
            <a:avLst/>
          </a:prstGeom>
          <a:solidFill>
            <a:srgbClr val="ACFFAD"/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Expected basic pattern of the amplitudes</a:t>
            </a:r>
            <a:endParaRPr kumimoji="1" lang="ja-JP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D4B21B65-4E09-EF9D-B8D7-16DE479EA9FB}"/>
              </a:ext>
            </a:extLst>
          </p:cNvPr>
          <p:cNvGrpSpPr/>
          <p:nvPr/>
        </p:nvGrpSpPr>
        <p:grpSpPr>
          <a:xfrm>
            <a:off x="5080965" y="5042332"/>
            <a:ext cx="3683795" cy="1763285"/>
            <a:chOff x="5412890" y="5094715"/>
            <a:chExt cx="3683795" cy="1763285"/>
          </a:xfrm>
        </p:grpSpPr>
        <p:cxnSp>
          <p:nvCxnSpPr>
            <p:cNvPr id="20" name="直線矢印コネクタ 19">
              <a:extLst>
                <a:ext uri="{FF2B5EF4-FFF2-40B4-BE49-F238E27FC236}">
                  <a16:creationId xmlns:a16="http://schemas.microsoft.com/office/drawing/2014/main" id="{01CA3470-3D95-EAEF-5553-CF7F88713DE3}"/>
                </a:ext>
              </a:extLst>
            </p:cNvPr>
            <p:cNvCxnSpPr>
              <a:cxnSpLocks/>
            </p:cNvCxnSpPr>
            <p:nvPr/>
          </p:nvCxnSpPr>
          <p:spPr>
            <a:xfrm>
              <a:off x="6072785" y="6185043"/>
              <a:ext cx="256877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矢印コネクタ 20">
              <a:extLst>
                <a:ext uri="{FF2B5EF4-FFF2-40B4-BE49-F238E27FC236}">
                  <a16:creationId xmlns:a16="http://schemas.microsoft.com/office/drawing/2014/main" id="{7803AF87-3D44-8FDF-6307-0FB6664AE5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60799" y="5424755"/>
              <a:ext cx="0" cy="143324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B24A723E-6DCF-14DC-C539-9C5E019B45FE}"/>
                </a:ext>
              </a:extLst>
            </p:cNvPr>
            <p:cNvCxnSpPr/>
            <p:nvPr/>
          </p:nvCxnSpPr>
          <p:spPr>
            <a:xfrm>
              <a:off x="7326467" y="5537771"/>
              <a:ext cx="0" cy="64727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EEAD4DD7-F2CF-8589-EED8-2D7CD30AF7EF}"/>
                </a:ext>
              </a:extLst>
            </p:cNvPr>
            <p:cNvCxnSpPr>
              <a:cxnSpLocks/>
            </p:cNvCxnSpPr>
            <p:nvPr/>
          </p:nvCxnSpPr>
          <p:spPr>
            <a:xfrm>
              <a:off x="7059320" y="5814317"/>
              <a:ext cx="0" cy="38956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F0EFFA1A-EE6D-2695-E374-79796FF7FC39}"/>
                </a:ext>
              </a:extLst>
            </p:cNvPr>
            <p:cNvCxnSpPr>
              <a:cxnSpLocks/>
            </p:cNvCxnSpPr>
            <p:nvPr/>
          </p:nvCxnSpPr>
          <p:spPr>
            <a:xfrm>
              <a:off x="7503230" y="5671335"/>
              <a:ext cx="0" cy="53254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FBF4BC95-720A-F374-F801-C382261869B8}"/>
                </a:ext>
              </a:extLst>
            </p:cNvPr>
            <p:cNvCxnSpPr>
              <a:cxnSpLocks/>
            </p:cNvCxnSpPr>
            <p:nvPr/>
          </p:nvCxnSpPr>
          <p:spPr>
            <a:xfrm>
              <a:off x="6848719" y="5817741"/>
              <a:ext cx="0" cy="38613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2A616803-6969-E168-56AB-C463974814F0}"/>
                </a:ext>
              </a:extLst>
            </p:cNvPr>
            <p:cNvCxnSpPr>
              <a:cxnSpLocks/>
            </p:cNvCxnSpPr>
            <p:nvPr/>
          </p:nvCxnSpPr>
          <p:spPr>
            <a:xfrm>
              <a:off x="7825522" y="5880243"/>
              <a:ext cx="0" cy="32363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D0B29361-5ED2-AF9C-B5DC-40C48E877A6C}"/>
                </a:ext>
              </a:extLst>
            </p:cNvPr>
            <p:cNvCxnSpPr>
              <a:cxnSpLocks/>
            </p:cNvCxnSpPr>
            <p:nvPr/>
          </p:nvCxnSpPr>
          <p:spPr>
            <a:xfrm>
              <a:off x="6632007" y="5979559"/>
              <a:ext cx="0" cy="2243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05A2DECD-29D4-D844-78AA-B68733366CA3}"/>
                </a:ext>
              </a:extLst>
            </p:cNvPr>
            <p:cNvCxnSpPr>
              <a:cxnSpLocks/>
            </p:cNvCxnSpPr>
            <p:nvPr/>
          </p:nvCxnSpPr>
          <p:spPr>
            <a:xfrm>
              <a:off x="7996758" y="5994971"/>
              <a:ext cx="0" cy="19007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55772237-2004-3C4D-3228-E1A3CAA53786}"/>
                </a:ext>
              </a:extLst>
            </p:cNvPr>
            <p:cNvSpPr txBox="1"/>
            <p:nvPr/>
          </p:nvSpPr>
          <p:spPr>
            <a:xfrm>
              <a:off x="8250250" y="6090006"/>
              <a:ext cx="3177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tx1"/>
                  </a:solidFill>
                  <a:latin typeface="Symbol" pitchFamily="2" charset="2"/>
                </a:rPr>
                <a:t>g</a:t>
              </a:r>
              <a:endParaRPr kumimoji="1" lang="ja-JP" altLang="en-US" b="1">
                <a:solidFill>
                  <a:schemeClr val="tx1"/>
                </a:solidFill>
                <a:latin typeface="Symbol" pitchFamily="2" charset="2"/>
              </a:endParaRPr>
            </a:p>
          </p:txBody>
        </p:sp>
        <p:cxnSp>
          <p:nvCxnSpPr>
            <p:cNvPr id="57" name="直線コネクタ 56">
              <a:extLst>
                <a:ext uri="{FF2B5EF4-FFF2-40B4-BE49-F238E27FC236}">
                  <a16:creationId xmlns:a16="http://schemas.microsoft.com/office/drawing/2014/main" id="{54F8A500-45E9-F123-B164-45337EA646DE}"/>
                </a:ext>
              </a:extLst>
            </p:cNvPr>
            <p:cNvCxnSpPr>
              <a:cxnSpLocks/>
            </p:cNvCxnSpPr>
            <p:nvPr/>
          </p:nvCxnSpPr>
          <p:spPr>
            <a:xfrm>
              <a:off x="7231979" y="5424755"/>
              <a:ext cx="0" cy="77912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133AE053-102C-F9A5-5E3C-3338ABE15B43}"/>
                </a:ext>
              </a:extLst>
            </p:cNvPr>
            <p:cNvSpPr txBox="1"/>
            <p:nvPr/>
          </p:nvSpPr>
          <p:spPr>
            <a:xfrm rot="16200000">
              <a:off x="4994346" y="5902839"/>
              <a:ext cx="1298753" cy="461665"/>
            </a:xfrm>
            <a:prstGeom prst="rect">
              <a:avLst/>
            </a:prstGeom>
            <a:solidFill>
              <a:srgbClr val="FFF1F7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 </a:t>
              </a:r>
              <a:r>
                <a:rPr kumimoji="1" lang="en-US" altLang="ja-JP" sz="2000" dirty="0">
                  <a:solidFill>
                    <a:srgbClr val="F7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amplitude</a:t>
              </a:r>
              <a:endParaRPr kumimoji="1" lang="ja-JP" altLang="en-US" sz="2000">
                <a:solidFill>
                  <a:srgbClr val="F7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8FF9FDF3-8A81-5E34-0878-5D0321CAFB56}"/>
                </a:ext>
              </a:extLst>
            </p:cNvPr>
            <p:cNvSpPr txBox="1"/>
            <p:nvPr/>
          </p:nvSpPr>
          <p:spPr>
            <a:xfrm>
              <a:off x="5824635" y="5094715"/>
              <a:ext cx="3272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>
                  <a:solidFill>
                    <a:schemeClr val="tx1"/>
                  </a:solidFill>
                </a:rPr>
                <a:t>reference (ex. ground) state</a:t>
              </a:r>
              <a:endParaRPr kumimoji="1" lang="ja-JP" altLang="en-US" sz="1800" baseline="-25000">
                <a:solidFill>
                  <a:schemeClr val="tx1"/>
                </a:solidFill>
              </a:endParaRPr>
            </a:p>
          </p:txBody>
        </p:sp>
      </p:grpSp>
      <p:pic>
        <p:nvPicPr>
          <p:cNvPr id="5" name="図 4">
            <a:extLst>
              <a:ext uri="{FF2B5EF4-FFF2-40B4-BE49-F238E27FC236}">
                <a16:creationId xmlns:a16="http://schemas.microsoft.com/office/drawing/2014/main" id="{57D13E1F-F6AC-84A5-68F9-756AA8A413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430" y="1037579"/>
            <a:ext cx="2559516" cy="777027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319CF83-4229-C88F-CDAC-4160ADAF2C8B}"/>
              </a:ext>
            </a:extLst>
          </p:cNvPr>
          <p:cNvSpPr txBox="1"/>
          <p:nvPr/>
        </p:nvSpPr>
        <p:spPr>
          <a:xfrm>
            <a:off x="1957470" y="1821780"/>
            <a:ext cx="2826848" cy="646331"/>
          </a:xfrm>
          <a:prstGeom prst="rect">
            <a:avLst/>
          </a:prstGeom>
          <a:solidFill>
            <a:srgbClr val="BAFFFE"/>
          </a:solidFill>
          <a:ln>
            <a:solidFill>
              <a:srgbClr val="0B13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800" dirty="0">
                <a:latin typeface="Arial"/>
                <a:cs typeface="Arial"/>
              </a:rPr>
              <a:t>basis vector (many-body </a:t>
            </a:r>
          </a:p>
          <a:p>
            <a:r>
              <a:rPr lang="en-US" altLang="ja-JP" sz="1800" dirty="0">
                <a:latin typeface="Arial"/>
                <a:cs typeface="Arial"/>
              </a:rPr>
              <a:t>state) with intrinsic shape  </a:t>
            </a:r>
            <a:endParaRPr lang="ja-JP" altLang="en-US" sz="1800" dirty="0">
              <a:latin typeface="Arial"/>
              <a:cs typeface="Arial"/>
            </a:endParaRP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E1BC8C9D-D9DE-2E5B-7091-69488C1E029A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3299244" y="1569585"/>
            <a:ext cx="71650" cy="25219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円/楕円 8">
            <a:extLst>
              <a:ext uri="{FF2B5EF4-FFF2-40B4-BE49-F238E27FC236}">
                <a16:creationId xmlns:a16="http://schemas.microsoft.com/office/drawing/2014/main" id="{329769AB-DB53-7D2E-9DF3-6A688AB4117A}"/>
              </a:ext>
            </a:extLst>
          </p:cNvPr>
          <p:cNvSpPr/>
          <p:nvPr/>
        </p:nvSpPr>
        <p:spPr>
          <a:xfrm>
            <a:off x="3045634" y="1131399"/>
            <a:ext cx="362730" cy="438186"/>
          </a:xfrm>
          <a:prstGeom prst="ellipse">
            <a:avLst/>
          </a:prstGeom>
          <a:noFill/>
          <a:ln w="190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5" name="円/楕円 54">
            <a:extLst>
              <a:ext uri="{FF2B5EF4-FFF2-40B4-BE49-F238E27FC236}">
                <a16:creationId xmlns:a16="http://schemas.microsoft.com/office/drawing/2014/main" id="{55309478-FE34-1C92-49D5-2EF699B27E4B}"/>
              </a:ext>
            </a:extLst>
          </p:cNvPr>
          <p:cNvSpPr/>
          <p:nvPr/>
        </p:nvSpPr>
        <p:spPr>
          <a:xfrm>
            <a:off x="2071844" y="1222007"/>
            <a:ext cx="302189" cy="352559"/>
          </a:xfrm>
          <a:prstGeom prst="ellipse">
            <a:avLst/>
          </a:prstGeom>
          <a:noFill/>
          <a:ln w="28575" cmpd="sng">
            <a:solidFill>
              <a:srgbClr val="F7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5C22C268-32F7-62E2-74BA-84381D6E84A9}"/>
              </a:ext>
            </a:extLst>
          </p:cNvPr>
          <p:cNvSpPr txBox="1"/>
          <p:nvPr/>
        </p:nvSpPr>
        <p:spPr>
          <a:xfrm>
            <a:off x="477104" y="1814012"/>
            <a:ext cx="1226178" cy="369332"/>
          </a:xfrm>
          <a:prstGeom prst="rect">
            <a:avLst/>
          </a:prstGeom>
          <a:solidFill>
            <a:srgbClr val="FFF1F7"/>
          </a:solidFill>
          <a:ln>
            <a:solidFill>
              <a:srgbClr val="0B13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800" dirty="0">
                <a:solidFill>
                  <a:srgbClr val="F700FF"/>
                </a:solidFill>
                <a:latin typeface="Arial"/>
                <a:cs typeface="Arial"/>
              </a:rPr>
              <a:t>amplitude</a:t>
            </a:r>
            <a:endParaRPr lang="ja-JP" altLang="en-US" sz="1800" dirty="0">
              <a:solidFill>
                <a:srgbClr val="F700FF"/>
              </a:solidFill>
              <a:latin typeface="Arial"/>
              <a:cs typeface="Arial"/>
            </a:endParaRPr>
          </a:p>
        </p:txBody>
      </p: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E6212741-2AB2-D385-F3D2-71027801C143}"/>
              </a:ext>
            </a:extLst>
          </p:cNvPr>
          <p:cNvCxnSpPr>
            <a:cxnSpLocks/>
          </p:cNvCxnSpPr>
          <p:nvPr/>
        </p:nvCxnSpPr>
        <p:spPr>
          <a:xfrm flipV="1">
            <a:off x="1712544" y="1597295"/>
            <a:ext cx="409871" cy="383503"/>
          </a:xfrm>
          <a:prstGeom prst="straightConnector1">
            <a:avLst/>
          </a:prstGeom>
          <a:ln>
            <a:solidFill>
              <a:srgbClr val="F7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A907E81-ACA5-7F9C-CCBD-32F5815B33CB}"/>
              </a:ext>
            </a:extLst>
          </p:cNvPr>
          <p:cNvSpPr txBox="1"/>
          <p:nvPr/>
        </p:nvSpPr>
        <p:spPr>
          <a:xfrm>
            <a:off x="3381566" y="1180424"/>
            <a:ext cx="619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</a:rPr>
              <a:t>/</a:t>
            </a:r>
            <a:r>
              <a:rPr kumimoji="1" lang="en-US" altLang="ja-JP" sz="2000" dirty="0">
                <a:solidFill>
                  <a:schemeClr val="tx1"/>
                </a:solidFill>
                <a:latin typeface="Lucida Calligraphy" panose="03010101010101010101" pitchFamily="66" charset="0"/>
              </a:rPr>
              <a:t>N</a:t>
            </a:r>
            <a:r>
              <a:rPr kumimoji="1" lang="en-US" altLang="ja-JP" sz="2000" i="1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kumimoji="1" lang="ja-JP" altLang="en-US" sz="2000" i="1" baseline="-25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BBB143C4-B54D-58B4-68F9-953077E10D06}"/>
              </a:ext>
            </a:extLst>
          </p:cNvPr>
          <p:cNvSpPr/>
          <p:nvPr/>
        </p:nvSpPr>
        <p:spPr>
          <a:xfrm>
            <a:off x="2670464" y="3190009"/>
            <a:ext cx="1217587" cy="3818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0811482-8318-151E-2903-F598F4F86425}"/>
              </a:ext>
            </a:extLst>
          </p:cNvPr>
          <p:cNvSpPr txBox="1"/>
          <p:nvPr/>
        </p:nvSpPr>
        <p:spPr>
          <a:xfrm>
            <a:off x="4939428" y="3334"/>
            <a:ext cx="6577344" cy="493340"/>
          </a:xfrm>
          <a:prstGeom prst="rect">
            <a:avLst/>
          </a:prstGeom>
          <a:solidFill>
            <a:srgbClr val="ACFFAD"/>
          </a:solidFill>
        </p:spPr>
        <p:txBody>
          <a:bodyPr wrap="square" rtlCol="0">
            <a:spAutoFit/>
          </a:bodyPr>
          <a:lstStyle/>
          <a:p>
            <a:pPr>
              <a:lnSpc>
                <a:spcPts val="3480"/>
              </a:lnSpc>
            </a:pPr>
            <a:r>
              <a:rPr lang="en-US" altLang="ja-JP" sz="2000" dirty="0">
                <a:latin typeface="Comic Sans MS" panose="030F0902030302020204" pitchFamily="66" charset="0"/>
              </a:rPr>
              <a:t>Advanced T-plot exhibiting also phases of amplitudes </a:t>
            </a:r>
            <a:endParaRPr kumimoji="1" lang="ja-JP" altLang="en-US" sz="200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014904"/>
      </p:ext>
    </p:extLst>
  </p:cSld>
  <p:clrMapOvr>
    <a:masterClrMapping/>
  </p:clrMapOvr>
  <p:transition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D0DD521-FB32-E63E-2342-9D5033607A94}"/>
              </a:ext>
            </a:extLst>
          </p:cNvPr>
          <p:cNvGrpSpPr/>
          <p:nvPr/>
        </p:nvGrpSpPr>
        <p:grpSpPr>
          <a:xfrm>
            <a:off x="3311639" y="1910778"/>
            <a:ext cx="1956551" cy="3014969"/>
            <a:chOff x="4797743" y="539272"/>
            <a:chExt cx="1878070" cy="3118523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66A8E863-52BB-3F9D-1153-F6B07A847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7743" y="539272"/>
              <a:ext cx="1878070" cy="3118523"/>
            </a:xfrm>
            <a:prstGeom prst="rect">
              <a:avLst/>
            </a:prstGeom>
          </p:spPr>
        </p:pic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239588E3-0F07-7114-6E64-C023075B64CD}"/>
                </a:ext>
              </a:extLst>
            </p:cNvPr>
            <p:cNvSpPr txBox="1"/>
            <p:nvPr/>
          </p:nvSpPr>
          <p:spPr>
            <a:xfrm>
              <a:off x="4842705" y="625579"/>
              <a:ext cx="5645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kumimoji="1" lang="en-US" altLang="ja-JP" sz="2000" baseline="30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kumimoji="1" lang="en-US" altLang="ja-JP" sz="2000" baseline="-25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kumimoji="1" lang="ja-JP" altLang="en-US" sz="2000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FE2A0CD9-7803-913C-25D4-3B1D9697D025}"/>
                </a:ext>
              </a:extLst>
            </p:cNvPr>
            <p:cNvSpPr txBox="1"/>
            <p:nvPr/>
          </p:nvSpPr>
          <p:spPr>
            <a:xfrm>
              <a:off x="4800479" y="1046293"/>
              <a:ext cx="6479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K=0</a:t>
              </a:r>
              <a:endParaRPr kumimoji="1" lang="ja-JP" alt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円/楕円 5">
              <a:extLst>
                <a:ext uri="{FF2B5EF4-FFF2-40B4-BE49-F238E27FC236}">
                  <a16:creationId xmlns:a16="http://schemas.microsoft.com/office/drawing/2014/main" id="{332B5F3B-2F8E-7621-9BEC-DC6DC42AF315}"/>
                </a:ext>
              </a:extLst>
            </p:cNvPr>
            <p:cNvSpPr/>
            <p:nvPr/>
          </p:nvSpPr>
          <p:spPr>
            <a:xfrm>
              <a:off x="5675438" y="1446403"/>
              <a:ext cx="328774" cy="670073"/>
            </a:xfrm>
            <a:prstGeom prst="ellipse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8" name="図 7" descr="グラフ, ヒストグラム&#10;&#10;自動的に生成された説明">
            <a:extLst>
              <a:ext uri="{FF2B5EF4-FFF2-40B4-BE49-F238E27FC236}">
                <a16:creationId xmlns:a16="http://schemas.microsoft.com/office/drawing/2014/main" id="{E63D7C27-528F-BD6D-A582-A09E64AF0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3750" y="2145634"/>
            <a:ext cx="3393675" cy="2545256"/>
          </a:xfrm>
          <a:prstGeom prst="rect">
            <a:avLst/>
          </a:prstGeom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C9A32092-AB9C-5E8F-B870-3532759C20F0}"/>
              </a:ext>
            </a:extLst>
          </p:cNvPr>
          <p:cNvGrpSpPr/>
          <p:nvPr/>
        </p:nvGrpSpPr>
        <p:grpSpPr>
          <a:xfrm>
            <a:off x="9387802" y="1819275"/>
            <a:ext cx="1959071" cy="3232667"/>
            <a:chOff x="6696556" y="538208"/>
            <a:chExt cx="1848307" cy="3107466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0EDA39F1-7591-BA4A-8D8A-64F9FDD0B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6556" y="538208"/>
              <a:ext cx="1848307" cy="3107466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809BD1DE-7E70-97B3-F872-1E7F0587B43A}"/>
                </a:ext>
              </a:extLst>
            </p:cNvPr>
            <p:cNvSpPr txBox="1"/>
            <p:nvPr/>
          </p:nvSpPr>
          <p:spPr>
            <a:xfrm>
              <a:off x="6744750" y="616075"/>
              <a:ext cx="596638" cy="384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FFA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kumimoji="1" lang="en-US" altLang="ja-JP" sz="2000" b="1" baseline="30000" dirty="0">
                  <a:solidFill>
                    <a:srgbClr val="FFA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 altLang="ja-JP" sz="2000" b="1" baseline="-25000" dirty="0">
                  <a:solidFill>
                    <a:srgbClr val="FFA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kumimoji="1" lang="ja-JP" altLang="en-US" sz="2000" b="1" baseline="-25000">
                <a:solidFill>
                  <a:srgbClr val="FFA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37F8990C-76DF-FF78-8242-42E50FAA5089}"/>
                </a:ext>
              </a:extLst>
            </p:cNvPr>
            <p:cNvSpPr txBox="1"/>
            <p:nvPr/>
          </p:nvSpPr>
          <p:spPr>
            <a:xfrm>
              <a:off x="6735058" y="1015456"/>
              <a:ext cx="1088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K=0 </a:t>
              </a:r>
              <a:r>
                <a:rPr kumimoji="1" lang="en-US" altLang="ja-JP" sz="2000" b="1" dirty="0" err="1">
                  <a:solidFill>
                    <a:srgbClr val="F5B1D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vib</a:t>
              </a:r>
              <a:endParaRPr kumimoji="1" lang="ja-JP" altLang="en-US" sz="2000" b="1">
                <a:solidFill>
                  <a:srgbClr val="F5B1D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円/楕円 12">
              <a:extLst>
                <a:ext uri="{FF2B5EF4-FFF2-40B4-BE49-F238E27FC236}">
                  <a16:creationId xmlns:a16="http://schemas.microsoft.com/office/drawing/2014/main" id="{D3F3C625-0A75-3694-EB90-D8C30030BF79}"/>
                </a:ext>
              </a:extLst>
            </p:cNvPr>
            <p:cNvSpPr/>
            <p:nvPr/>
          </p:nvSpPr>
          <p:spPr>
            <a:xfrm>
              <a:off x="7595839" y="1469496"/>
              <a:ext cx="328774" cy="670073"/>
            </a:xfrm>
            <a:prstGeom prst="ellipse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5" name="図 14" descr="グラフ, 箱ひげ図&#10;&#10;自動的に生成された説明">
            <a:extLst>
              <a:ext uri="{FF2B5EF4-FFF2-40B4-BE49-F238E27FC236}">
                <a16:creationId xmlns:a16="http://schemas.microsoft.com/office/drawing/2014/main" id="{257955FC-8621-3BCD-2118-500FECDF58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06655" y="2050472"/>
            <a:ext cx="3676076" cy="2757056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DCA7E06-3B09-ECE9-B027-09E4D65C5082}"/>
              </a:ext>
            </a:extLst>
          </p:cNvPr>
          <p:cNvSpPr txBox="1"/>
          <p:nvPr/>
        </p:nvSpPr>
        <p:spPr>
          <a:xfrm>
            <a:off x="173966" y="137121"/>
            <a:ext cx="120180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highlight>
                  <a:srgbClr val="FFF8C8"/>
                </a:highlight>
              </a:rPr>
              <a:t>We can take superpositions </a:t>
            </a:r>
            <a:r>
              <a:rPr kumimoji="1" lang="en-US" altLang="ja-JP" sz="2000" dirty="0">
                <a:solidFill>
                  <a:srgbClr val="FF0000"/>
                </a:solidFill>
                <a:highlight>
                  <a:srgbClr val="FFF8C8"/>
                </a:highlight>
              </a:rPr>
              <a:t>within a given bin of </a:t>
            </a:r>
            <a:r>
              <a:rPr kumimoji="1" lang="en-US" altLang="ja-JP" sz="2000" b="1" dirty="0">
                <a:solidFill>
                  <a:srgbClr val="FF0000"/>
                </a:solidFill>
                <a:highlight>
                  <a:srgbClr val="FFF8C8"/>
                </a:highlight>
                <a:latin typeface="Symbol" pitchFamily="2" charset="2"/>
              </a:rPr>
              <a:t>g</a:t>
            </a:r>
            <a:r>
              <a:rPr kumimoji="1" lang="en-US" altLang="ja-JP" sz="2000" dirty="0">
                <a:highlight>
                  <a:srgbClr val="FFF8C8"/>
                </a:highlight>
              </a:rPr>
              <a:t>, </a:t>
            </a:r>
            <a:r>
              <a:rPr kumimoji="1" lang="en-US" altLang="ja-JP" sz="2000" dirty="0">
                <a:solidFill>
                  <a:srgbClr val="FF0000"/>
                </a:solidFill>
                <a:highlight>
                  <a:srgbClr val="FFF8C8"/>
                </a:highlight>
              </a:rPr>
              <a:t>e.g. </a:t>
            </a:r>
            <a:r>
              <a:rPr kumimoji="1" lang="en-US" altLang="ja-JP" sz="2000" b="1" dirty="0">
                <a:solidFill>
                  <a:srgbClr val="FF0000"/>
                </a:solidFill>
                <a:highlight>
                  <a:srgbClr val="FFF8C8"/>
                </a:highlight>
                <a:latin typeface="Symbol" pitchFamily="2" charset="2"/>
              </a:rPr>
              <a:t>g</a:t>
            </a:r>
            <a:r>
              <a:rPr kumimoji="1" lang="en-US" altLang="ja-JP" sz="2000" dirty="0">
                <a:solidFill>
                  <a:srgbClr val="FF0000"/>
                </a:solidFill>
                <a:highlight>
                  <a:srgbClr val="FFF8C8"/>
                </a:highlight>
              </a:rPr>
              <a:t> = 9 - 10 deg., </a:t>
            </a:r>
          </a:p>
          <a:p>
            <a:r>
              <a:rPr lang="en-US" altLang="ja-JP" sz="2000" dirty="0">
                <a:solidFill>
                  <a:srgbClr val="FF00C6"/>
                </a:solidFill>
                <a:highlight>
                  <a:srgbClr val="FFF8C8"/>
                </a:highlight>
              </a:rPr>
              <a:t>separately for positive and negative amplitudes</a:t>
            </a:r>
            <a:r>
              <a:rPr lang="en-US" altLang="ja-JP" sz="2000" dirty="0">
                <a:highlight>
                  <a:srgbClr val="FFF8C8"/>
                </a:highlight>
              </a:rPr>
              <a:t>, where phases are defined by a reference state</a:t>
            </a:r>
            <a:r>
              <a:rPr kumimoji="1" lang="en-US" altLang="ja-JP" sz="2000" dirty="0">
                <a:highlight>
                  <a:srgbClr val="FFF8C8"/>
                </a:highlight>
              </a:rPr>
              <a:t>.</a:t>
            </a:r>
            <a:endParaRPr kumimoji="1" lang="ja-JP" altLang="en-US" sz="2000">
              <a:highlight>
                <a:srgbClr val="FFF8C8"/>
              </a:highlight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FBCE285-09B5-BFE4-9EC1-B37E4EE97502}"/>
              </a:ext>
            </a:extLst>
          </p:cNvPr>
          <p:cNvSpPr txBox="1"/>
          <p:nvPr/>
        </p:nvSpPr>
        <p:spPr>
          <a:xfrm>
            <a:off x="2675708" y="5240338"/>
            <a:ext cx="6712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 </a:t>
            </a:r>
            <a:r>
              <a:rPr lang="en-US" altLang="ja-JP" sz="2000" dirty="0">
                <a:solidFill>
                  <a:srgbClr val="FF0000"/>
                </a:solidFill>
                <a:latin typeface="Comic Sans MS" panose="030F0902030302020204" pitchFamily="66" charset="0"/>
              </a:rPr>
              <a:t>red</a:t>
            </a:r>
            <a:r>
              <a:rPr lang="en-US" altLang="ja-JP" sz="2000" dirty="0">
                <a:latin typeface="Comic Sans MS" panose="030F0902030302020204" pitchFamily="66" charset="0"/>
              </a:rPr>
              <a:t> </a:t>
            </a:r>
            <a:r>
              <a:rPr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902030302020204" pitchFamily="66" charset="0"/>
              </a:rPr>
              <a:t>(</a:t>
            </a:r>
            <a:r>
              <a:rPr lang="en-US" altLang="ja-JP" sz="2000" dirty="0">
                <a:solidFill>
                  <a:srgbClr val="00D7FF"/>
                </a:solidFill>
                <a:latin typeface="Comic Sans MS" panose="030F0902030302020204" pitchFamily="66" charset="0"/>
              </a:rPr>
              <a:t>blue</a:t>
            </a:r>
            <a:r>
              <a:rPr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902030302020204" pitchFamily="66" charset="0"/>
              </a:rPr>
              <a:t>) circles :  amplitudes are </a:t>
            </a:r>
            <a:r>
              <a:rPr lang="en-US" altLang="ja-JP" sz="2000" dirty="0">
                <a:solidFill>
                  <a:srgbClr val="FF0000"/>
                </a:solidFill>
                <a:latin typeface="Comic Sans MS" panose="030F0902030302020204" pitchFamily="66" charset="0"/>
              </a:rPr>
              <a:t>positive</a:t>
            </a:r>
            <a:r>
              <a:rPr lang="en-US" altLang="ja-JP" sz="2000" dirty="0">
                <a:latin typeface="Comic Sans MS" panose="030F0902030302020204" pitchFamily="66" charset="0"/>
              </a:rPr>
              <a:t> </a:t>
            </a:r>
            <a:r>
              <a:rPr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902030302020204" pitchFamily="66" charset="0"/>
              </a:rPr>
              <a:t>(</a:t>
            </a:r>
            <a:r>
              <a:rPr lang="en-US" altLang="ja-JP" sz="2000" dirty="0">
                <a:solidFill>
                  <a:srgbClr val="00D7FF"/>
                </a:solidFill>
                <a:latin typeface="Comic Sans MS" panose="030F0902030302020204" pitchFamily="66" charset="0"/>
              </a:rPr>
              <a:t>negative</a:t>
            </a:r>
            <a:r>
              <a:rPr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902030302020204" pitchFamily="66" charset="0"/>
              </a:rPr>
              <a:t>) </a:t>
            </a:r>
            <a:endParaRPr kumimoji="1" lang="ja-JP" altLang="en-US" sz="2000">
              <a:solidFill>
                <a:schemeClr val="tx1">
                  <a:lumMod val="65000"/>
                  <a:lumOff val="35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825B147-9680-56F2-7CBA-8C65951ABCEF}"/>
              </a:ext>
            </a:extLst>
          </p:cNvPr>
          <p:cNvSpPr txBox="1"/>
          <p:nvPr/>
        </p:nvSpPr>
        <p:spPr>
          <a:xfrm>
            <a:off x="517959" y="993618"/>
            <a:ext cx="47195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amplitudes are defined to be positive </a:t>
            </a:r>
          </a:p>
          <a:p>
            <a:r>
              <a:rPr lang="en-US" altLang="ja-JP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for 0</a:t>
            </a:r>
            <a:r>
              <a:rPr lang="en-US" altLang="ja-JP" sz="2000" baseline="30000" dirty="0">
                <a:solidFill>
                  <a:schemeClr val="tx1"/>
                </a:solidFill>
                <a:latin typeface="Comic Sans MS" panose="030F0902030302020204" pitchFamily="66" charset="0"/>
              </a:rPr>
              <a:t>+</a:t>
            </a:r>
            <a:r>
              <a:rPr lang="en-US" altLang="ja-JP" sz="2000" baseline="-25000" dirty="0">
                <a:solidFill>
                  <a:schemeClr val="tx1"/>
                </a:solidFill>
                <a:latin typeface="Comic Sans MS" panose="030F0902030302020204" pitchFamily="66" charset="0"/>
              </a:rPr>
              <a:t>1</a:t>
            </a:r>
            <a:r>
              <a:rPr lang="en-US" altLang="ja-JP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 state as a reference state </a:t>
            </a:r>
            <a:endParaRPr kumimoji="1" lang="ja-JP" altLang="en-US" sz="20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5E774F3-C4C2-F6B1-611C-EF0488F51A29}"/>
              </a:ext>
            </a:extLst>
          </p:cNvPr>
          <p:cNvSpPr txBox="1"/>
          <p:nvPr/>
        </p:nvSpPr>
        <p:spPr>
          <a:xfrm>
            <a:off x="1347832" y="5887078"/>
            <a:ext cx="97786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This is a clear and important signature of the vibration in quantum </a:t>
            </a:r>
          </a:p>
          <a:p>
            <a:r>
              <a:rPr lang="en-US" altLang="ja-JP" dirty="0"/>
              <a:t> many-body</a:t>
            </a:r>
            <a:r>
              <a:rPr kumimoji="1" lang="en-US" altLang="ja-JP" dirty="0"/>
              <a:t> language.  No semi classical arguments used.</a:t>
            </a:r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13E4C43-A1F3-56A4-F4D5-1948B7277125}"/>
              </a:ext>
            </a:extLst>
          </p:cNvPr>
          <p:cNvSpPr txBox="1"/>
          <p:nvPr/>
        </p:nvSpPr>
        <p:spPr>
          <a:xfrm rot="16200000">
            <a:off x="2830438" y="3198167"/>
            <a:ext cx="31771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chemeClr val="tx1"/>
                </a:solidFill>
                <a:latin typeface="Symbol" pitchFamily="2" charset="2"/>
              </a:rPr>
              <a:t>g</a:t>
            </a:r>
            <a:endParaRPr kumimoji="1" lang="ja-JP" altLang="en-US" b="1" i="1">
              <a:solidFill>
                <a:schemeClr val="tx1"/>
              </a:solidFill>
              <a:latin typeface="Symbol" pitchFamily="2" charset="2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03B335E-91DC-185E-C33C-62B94E1DEA8E}"/>
              </a:ext>
            </a:extLst>
          </p:cNvPr>
          <p:cNvSpPr txBox="1"/>
          <p:nvPr/>
        </p:nvSpPr>
        <p:spPr>
          <a:xfrm rot="16200000">
            <a:off x="8865821" y="3198167"/>
            <a:ext cx="31771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chemeClr val="tx1"/>
                </a:solidFill>
                <a:latin typeface="Symbol" pitchFamily="2" charset="2"/>
              </a:rPr>
              <a:t>g</a:t>
            </a:r>
            <a:endParaRPr kumimoji="1" lang="ja-JP" altLang="en-US" b="1" i="1">
              <a:solidFill>
                <a:schemeClr val="tx1"/>
              </a:solidFill>
              <a:latin typeface="Symbol" pitchFamily="2" charset="2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575738F6-8B62-3B87-6789-273FCF09B5C2}"/>
              </a:ext>
            </a:extLst>
          </p:cNvPr>
          <p:cNvSpPr/>
          <p:nvPr/>
        </p:nvSpPr>
        <p:spPr>
          <a:xfrm>
            <a:off x="7875322" y="5051942"/>
            <a:ext cx="981296" cy="155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474B6D0-05BF-6358-39B6-9F8BC656436D}"/>
              </a:ext>
            </a:extLst>
          </p:cNvPr>
          <p:cNvSpPr txBox="1"/>
          <p:nvPr/>
        </p:nvSpPr>
        <p:spPr>
          <a:xfrm>
            <a:off x="5825836" y="962206"/>
            <a:ext cx="1733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000" dirty="0">
                <a:solidFill>
                  <a:srgbClr val="FF0000"/>
                </a:solidFill>
              </a:rPr>
              <a:t>positive</a:t>
            </a:r>
          </a:p>
          <a:p>
            <a:pPr algn="r"/>
            <a:r>
              <a:rPr lang="en-US" altLang="ja-JP" sz="2000" dirty="0">
                <a:solidFill>
                  <a:srgbClr val="FF0000"/>
                </a:solidFill>
              </a:rPr>
              <a:t>amplitude</a:t>
            </a:r>
            <a:endParaRPr kumimoji="1" lang="en-US" altLang="ja-JP" sz="2000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47D1CE7-53B6-A6C2-47F0-62AAE4D06F0D}"/>
              </a:ext>
            </a:extLst>
          </p:cNvPr>
          <p:cNvSpPr txBox="1"/>
          <p:nvPr/>
        </p:nvSpPr>
        <p:spPr>
          <a:xfrm>
            <a:off x="7671258" y="1043900"/>
            <a:ext cx="1451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00B0F0"/>
                </a:solidFill>
              </a:rPr>
              <a:t>negative</a:t>
            </a:r>
          </a:p>
          <a:p>
            <a:r>
              <a:rPr lang="en-US" altLang="ja-JP" sz="2000" dirty="0">
                <a:solidFill>
                  <a:srgbClr val="00B0F0"/>
                </a:solidFill>
              </a:rPr>
              <a:t>amplitude</a:t>
            </a:r>
            <a:endParaRPr kumimoji="1" lang="en-US" altLang="ja-JP" sz="2000" dirty="0">
              <a:solidFill>
                <a:srgbClr val="00B0F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608516B-751C-2218-57D7-AC83DC923A75}"/>
              </a:ext>
            </a:extLst>
          </p:cNvPr>
          <p:cNvSpPr txBox="1"/>
          <p:nvPr/>
        </p:nvSpPr>
        <p:spPr>
          <a:xfrm>
            <a:off x="9695221" y="1228290"/>
            <a:ext cx="1242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0</a:t>
            </a:r>
            <a:r>
              <a:rPr lang="en-US" altLang="ja-JP" sz="2000" baseline="30000" dirty="0">
                <a:solidFill>
                  <a:schemeClr val="tx1"/>
                </a:solidFill>
                <a:latin typeface="Comic Sans MS" panose="030F0902030302020204" pitchFamily="66" charset="0"/>
              </a:rPr>
              <a:t>+</a:t>
            </a:r>
            <a:r>
              <a:rPr lang="en-US" altLang="ja-JP" sz="2000" baseline="-25000" dirty="0">
                <a:solidFill>
                  <a:schemeClr val="tx1"/>
                </a:solidFill>
                <a:latin typeface="Comic Sans MS" panose="030F0902030302020204" pitchFamily="66" charset="0"/>
              </a:rPr>
              <a:t>3</a:t>
            </a:r>
            <a:r>
              <a:rPr lang="en-US" altLang="ja-JP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 state</a:t>
            </a:r>
            <a:endParaRPr kumimoji="1" lang="ja-JP" altLang="en-US" sz="20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296832"/>
      </p:ext>
    </p:extLst>
  </p:cSld>
  <p:clrMapOvr>
    <a:masterClrMapping/>
  </p:clrMapOvr>
  <p:transition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円/楕円 20">
            <a:extLst>
              <a:ext uri="{FF2B5EF4-FFF2-40B4-BE49-F238E27FC236}">
                <a16:creationId xmlns:a16="http://schemas.microsoft.com/office/drawing/2014/main" id="{A393552F-F35E-3264-B1E7-6231998DF871}"/>
              </a:ext>
            </a:extLst>
          </p:cNvPr>
          <p:cNvSpPr/>
          <p:nvPr/>
        </p:nvSpPr>
        <p:spPr>
          <a:xfrm>
            <a:off x="8246418" y="1732967"/>
            <a:ext cx="707923" cy="432620"/>
          </a:xfrm>
          <a:prstGeom prst="ellipse">
            <a:avLst/>
          </a:prstGeom>
          <a:solidFill>
            <a:srgbClr val="FFB97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0D39F16-07E2-37B3-7EB0-A880E930C3A9}"/>
              </a:ext>
            </a:extLst>
          </p:cNvPr>
          <p:cNvSpPr txBox="1"/>
          <p:nvPr/>
        </p:nvSpPr>
        <p:spPr>
          <a:xfrm>
            <a:off x="9197562" y="1558327"/>
            <a:ext cx="2813591" cy="785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800"/>
              </a:lnSpc>
            </a:pPr>
            <a:r>
              <a:rPr kumimoji="1" lang="en-US" altLang="ja-JP" sz="2000" dirty="0" err="1"/>
              <a:t>xy</a:t>
            </a:r>
            <a:r>
              <a:rPr kumimoji="1" lang="en-US" altLang="ja-JP" sz="2000" dirty="0"/>
              <a:t> plane cross section</a:t>
            </a:r>
          </a:p>
          <a:p>
            <a:pPr>
              <a:lnSpc>
                <a:spcPts val="2800"/>
              </a:lnSpc>
            </a:pPr>
            <a:r>
              <a:rPr lang="en-US" altLang="ja-JP" sz="2000" dirty="0"/>
              <a:t>of triaxial states </a:t>
            </a:r>
            <a:endParaRPr kumimoji="1" lang="ja-JP" altLang="en-US" sz="2000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D18EE7B6-7A69-658A-F85A-BA98E47D297E}"/>
              </a:ext>
            </a:extLst>
          </p:cNvPr>
          <p:cNvGrpSpPr/>
          <p:nvPr/>
        </p:nvGrpSpPr>
        <p:grpSpPr>
          <a:xfrm>
            <a:off x="8778147" y="3697639"/>
            <a:ext cx="2145856" cy="570044"/>
            <a:chOff x="8293082" y="3804680"/>
            <a:chExt cx="2145856" cy="570044"/>
          </a:xfrm>
        </p:grpSpPr>
        <p:sp>
          <p:nvSpPr>
            <p:cNvPr id="23" name="円/楕円 22">
              <a:extLst>
                <a:ext uri="{FF2B5EF4-FFF2-40B4-BE49-F238E27FC236}">
                  <a16:creationId xmlns:a16="http://schemas.microsoft.com/office/drawing/2014/main" id="{0B0BACFE-F703-FC60-ACB0-D388B3E5D4BE}"/>
                </a:ext>
              </a:extLst>
            </p:cNvPr>
            <p:cNvSpPr/>
            <p:nvPr/>
          </p:nvSpPr>
          <p:spPr>
            <a:xfrm>
              <a:off x="8293082" y="3873392"/>
              <a:ext cx="903466" cy="43262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円/楕円 23">
              <a:extLst>
                <a:ext uri="{FF2B5EF4-FFF2-40B4-BE49-F238E27FC236}">
                  <a16:creationId xmlns:a16="http://schemas.microsoft.com/office/drawing/2014/main" id="{DD26F041-5A24-5ABC-D900-93777CC24D5E}"/>
                </a:ext>
              </a:extLst>
            </p:cNvPr>
            <p:cNvSpPr/>
            <p:nvPr/>
          </p:nvSpPr>
          <p:spPr>
            <a:xfrm>
              <a:off x="9731015" y="3804680"/>
              <a:ext cx="707923" cy="570044"/>
            </a:xfrm>
            <a:prstGeom prst="ellipse">
              <a:avLst/>
            </a:prstGeom>
            <a:solidFill>
              <a:srgbClr val="B000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0BABEEDE-9C90-8CF5-C98D-0FDDA75B8850}"/>
                </a:ext>
              </a:extLst>
            </p:cNvPr>
            <p:cNvSpPr txBox="1"/>
            <p:nvPr/>
          </p:nvSpPr>
          <p:spPr>
            <a:xfrm>
              <a:off x="9304122" y="3858869"/>
              <a:ext cx="3193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tx1"/>
                  </a:solidFill>
                </a:rPr>
                <a:t>-</a:t>
              </a:r>
              <a:endParaRPr kumimoji="1" lang="ja-JP" altLang="en-US" b="1">
                <a:solidFill>
                  <a:schemeClr val="tx1"/>
                </a:solidFill>
              </a:endParaRPr>
            </a:p>
          </p:txBody>
        </p:sp>
      </p:grp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5B392F4-9CC0-CB56-22C6-57BABF79746D}"/>
              </a:ext>
            </a:extLst>
          </p:cNvPr>
          <p:cNvSpPr txBox="1"/>
          <p:nvPr/>
        </p:nvSpPr>
        <p:spPr>
          <a:xfrm>
            <a:off x="8150940" y="2438628"/>
            <a:ext cx="3550972" cy="1214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980"/>
              </a:lnSpc>
            </a:pPr>
            <a:r>
              <a:rPr kumimoji="1" lang="en-US" altLang="ja-JP" sz="2000" dirty="0"/>
              <a:t> </a:t>
            </a:r>
            <a:r>
              <a:rPr kumimoji="1" lang="en-US" altLang="ja-JP" sz="2000" dirty="0" err="1"/>
              <a:t>xy</a:t>
            </a:r>
            <a:r>
              <a:rPr kumimoji="1" lang="en-US" altLang="ja-JP" sz="2000" dirty="0"/>
              <a:t> plane cross section </a:t>
            </a:r>
            <a:r>
              <a:rPr lang="en-US" altLang="ja-JP" sz="2000" dirty="0"/>
              <a:t>of </a:t>
            </a:r>
          </a:p>
          <a:p>
            <a:pPr>
              <a:lnSpc>
                <a:spcPts val="2980"/>
              </a:lnSpc>
            </a:pPr>
            <a:r>
              <a:rPr lang="en-US" altLang="ja-JP" sz="2000" dirty="0"/>
              <a:t> </a:t>
            </a:r>
            <a:r>
              <a:rPr lang="en-US" altLang="ja-JP" b="1" dirty="0">
                <a:latin typeface="Symbol" pitchFamily="2" charset="2"/>
              </a:rPr>
              <a:t>g </a:t>
            </a:r>
            <a:r>
              <a:rPr lang="en-US" altLang="ja-JP" sz="2000" dirty="0"/>
              <a:t>vibrational states built on</a:t>
            </a:r>
          </a:p>
          <a:p>
            <a:pPr>
              <a:lnSpc>
                <a:spcPts val="2980"/>
              </a:lnSpc>
            </a:pPr>
            <a:r>
              <a:rPr lang="en-US" altLang="ja-JP" sz="2000" dirty="0"/>
              <a:t> triaxial states</a:t>
            </a:r>
            <a:endParaRPr kumimoji="1" lang="ja-JP" altLang="en-US" sz="200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D4BE88A-3FF2-ADC3-C081-2125A6CF0FBF}"/>
              </a:ext>
            </a:extLst>
          </p:cNvPr>
          <p:cNvSpPr txBox="1"/>
          <p:nvPr/>
        </p:nvSpPr>
        <p:spPr>
          <a:xfrm>
            <a:off x="8246418" y="4406206"/>
            <a:ext cx="3353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ym typeface="Wingdings" pitchFamily="2" charset="2"/>
              </a:rPr>
              <a:t> both </a:t>
            </a:r>
            <a:r>
              <a:rPr kumimoji="1" lang="en-US" altLang="ja-JP" sz="2000" dirty="0">
                <a:solidFill>
                  <a:srgbClr val="FF0000"/>
                </a:solidFill>
                <a:sym typeface="Wingdings" pitchFamily="2" charset="2"/>
              </a:rPr>
              <a:t>K=0</a:t>
            </a:r>
            <a:r>
              <a:rPr kumimoji="1" lang="en-US" altLang="ja-JP" sz="2000" dirty="0">
                <a:sym typeface="Wingdings" pitchFamily="2" charset="2"/>
              </a:rPr>
              <a:t> and </a:t>
            </a:r>
            <a:r>
              <a:rPr kumimoji="1" lang="en-US" altLang="ja-JP" sz="2000" dirty="0">
                <a:solidFill>
                  <a:srgbClr val="FF00FE"/>
                </a:solidFill>
                <a:sym typeface="Wingdings" pitchFamily="2" charset="2"/>
              </a:rPr>
              <a:t>K=2</a:t>
            </a:r>
            <a:r>
              <a:rPr kumimoji="1" lang="en-US" altLang="ja-JP" sz="2000" dirty="0">
                <a:sym typeface="Wingdings" pitchFamily="2" charset="2"/>
              </a:rPr>
              <a:t> arise </a:t>
            </a:r>
            <a:endParaRPr kumimoji="1" lang="ja-JP" altLang="en-US" sz="200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5AA26B9-800D-4506-2A12-B57169E49A3E}"/>
              </a:ext>
            </a:extLst>
          </p:cNvPr>
          <p:cNvSpPr txBox="1"/>
          <p:nvPr/>
        </p:nvSpPr>
        <p:spPr>
          <a:xfrm>
            <a:off x="8177479" y="5040006"/>
            <a:ext cx="39164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K=2 ex. energy is higher than </a:t>
            </a:r>
          </a:p>
          <a:p>
            <a:r>
              <a:rPr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K=0 one </a:t>
            </a:r>
            <a:r>
              <a:rPr kumimoji="1"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by </a:t>
            </a:r>
            <a:r>
              <a:rPr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the same reason as </a:t>
            </a:r>
          </a:p>
          <a:p>
            <a:r>
              <a:rPr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that for the </a:t>
            </a:r>
            <a:r>
              <a:rPr kumimoji="1"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2</a:t>
            </a:r>
            <a:r>
              <a:rPr kumimoji="1" lang="en-US" altLang="ja-JP" sz="2000" baseline="3000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+</a:t>
            </a:r>
            <a:r>
              <a:rPr kumimoji="1"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2" charset="2"/>
                <a:sym typeface="Wingdings" pitchFamily="2" charset="2"/>
              </a:rPr>
              <a:t>g</a:t>
            </a:r>
            <a:r>
              <a:rPr kumimoji="1"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 band</a:t>
            </a:r>
            <a:endParaRPr kumimoji="1" lang="ja-JP" altLang="en-US" sz="2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6C081D4-5492-C8E7-FDB5-B4FA19CBF859}"/>
              </a:ext>
            </a:extLst>
          </p:cNvPr>
          <p:cNvSpPr txBox="1"/>
          <p:nvPr/>
        </p:nvSpPr>
        <p:spPr>
          <a:xfrm>
            <a:off x="7684588" y="312680"/>
            <a:ext cx="4136069" cy="95507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lnSpc>
                <a:spcPts val="3480"/>
              </a:lnSpc>
            </a:pPr>
            <a:r>
              <a:rPr kumimoji="1" lang="en-US" altLang="ja-JP" dirty="0">
                <a:solidFill>
                  <a:schemeClr val="tx1"/>
                </a:solidFill>
              </a:rPr>
              <a:t> </a:t>
            </a:r>
            <a:r>
              <a:rPr kumimoji="1" lang="en-US" altLang="ja-JP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Level energies of </a:t>
            </a:r>
            <a:r>
              <a:rPr kumimoji="1" lang="en-US" altLang="ja-JP" sz="2400" baseline="30000" dirty="0">
                <a:solidFill>
                  <a:schemeClr val="tx1"/>
                </a:solidFill>
                <a:latin typeface="Comic Sans MS" panose="030F0902030302020204" pitchFamily="66" charset="0"/>
              </a:rPr>
              <a:t>166</a:t>
            </a:r>
            <a:r>
              <a:rPr kumimoji="1" lang="en-US" altLang="ja-JP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Er</a:t>
            </a:r>
          </a:p>
          <a:p>
            <a:pPr>
              <a:lnSpc>
                <a:spcPts val="3480"/>
              </a:lnSpc>
            </a:pPr>
            <a:r>
              <a:rPr lang="en-US" altLang="ja-JP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 including vibrational states</a:t>
            </a:r>
            <a:endParaRPr kumimoji="1" lang="ja-JP" altLang="en-US" sz="24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pic>
        <p:nvPicPr>
          <p:cNvPr id="5" name="図 4" descr="ダイアグラム, 概略図&#10;&#10;自動的に生成された説明">
            <a:extLst>
              <a:ext uri="{FF2B5EF4-FFF2-40B4-BE49-F238E27FC236}">
                <a16:creationId xmlns:a16="http://schemas.microsoft.com/office/drawing/2014/main" id="{7EFB4573-3752-0F50-E85B-B9AFF6C4C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904" y="456552"/>
            <a:ext cx="4795222" cy="585511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D238CFE-DA6F-8DEE-7B84-F21BCE9C0819}"/>
              </a:ext>
            </a:extLst>
          </p:cNvPr>
          <p:cNvSpPr txBox="1"/>
          <p:nvPr/>
        </p:nvSpPr>
        <p:spPr>
          <a:xfrm>
            <a:off x="4064052" y="3232746"/>
            <a:ext cx="1556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</a:t>
            </a:r>
            <a:r>
              <a:rPr lang="en-US" altLang="ja-JP" sz="1800" dirty="0">
                <a:solidFill>
                  <a:schemeClr val="tx1"/>
                </a:solidFill>
              </a:rPr>
              <a:t>"</a:t>
            </a:r>
            <a:r>
              <a:rPr lang="en-US" altLang="ja-JP" sz="1800" b="1" dirty="0">
                <a:solidFill>
                  <a:schemeClr val="tx1"/>
                </a:solidFill>
                <a:latin typeface="Symbol" pitchFamily="2" charset="2"/>
              </a:rPr>
              <a:t>gg</a:t>
            </a:r>
            <a:r>
              <a:rPr lang="en-US" altLang="ja-JP" sz="1800" dirty="0">
                <a:solidFill>
                  <a:schemeClr val="tx1"/>
                </a:solidFill>
              </a:rPr>
              <a:t>" (K=4)</a:t>
            </a:r>
            <a:r>
              <a:rPr lang="en-US" altLang="ja-JP" sz="1800" dirty="0"/>
              <a:t> </a:t>
            </a:r>
            <a:endParaRPr kumimoji="1" lang="ja-JP" altLang="en-US" sz="180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CC785A3-E100-B206-5BE5-0AB30717FDD3}"/>
              </a:ext>
            </a:extLst>
          </p:cNvPr>
          <p:cNvSpPr txBox="1"/>
          <p:nvPr/>
        </p:nvSpPr>
        <p:spPr>
          <a:xfrm>
            <a:off x="5283764" y="3060494"/>
            <a:ext cx="1907895" cy="830997"/>
          </a:xfrm>
          <a:prstGeom prst="rect">
            <a:avLst/>
          </a:prstGeom>
          <a:solidFill>
            <a:srgbClr val="ACFFAD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 </a:t>
            </a:r>
            <a:r>
              <a:rPr lang="en-US" altLang="ja-JP" b="1" dirty="0">
                <a:solidFill>
                  <a:schemeClr val="accent6">
                    <a:lumMod val="50000"/>
                  </a:schemeClr>
                </a:solidFill>
                <a:latin typeface="Symbol" pitchFamily="2" charset="2"/>
              </a:rPr>
              <a:t>g </a:t>
            </a:r>
            <a:r>
              <a:rPr lang="en-US" altLang="ja-JP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vibrational</a:t>
            </a:r>
            <a:r>
              <a:rPr lang="en-US" altLang="ja-JP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r>
              <a:rPr lang="en-US" altLang="ja-JP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K=0</a:t>
            </a:r>
            <a:r>
              <a:rPr lang="en-US" altLang="ja-JP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ja-JP" altLang="en-US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2BAFDE3-580C-06F6-5126-D32D9CEB0540}"/>
              </a:ext>
            </a:extLst>
          </p:cNvPr>
          <p:cNvSpPr txBox="1"/>
          <p:nvPr/>
        </p:nvSpPr>
        <p:spPr>
          <a:xfrm>
            <a:off x="5307258" y="1040435"/>
            <a:ext cx="1907895" cy="830997"/>
          </a:xfrm>
          <a:prstGeom prst="rect">
            <a:avLst/>
          </a:prstGeom>
          <a:solidFill>
            <a:srgbClr val="ACFFAD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 </a:t>
            </a:r>
            <a:r>
              <a:rPr lang="en-US" altLang="ja-JP" b="1" dirty="0">
                <a:solidFill>
                  <a:schemeClr val="accent6">
                    <a:lumMod val="50000"/>
                  </a:schemeClr>
                </a:solidFill>
                <a:latin typeface="Symbol" pitchFamily="2" charset="2"/>
              </a:rPr>
              <a:t>g </a:t>
            </a:r>
            <a:r>
              <a:rPr lang="en-US" altLang="ja-JP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vibrational</a:t>
            </a:r>
            <a:r>
              <a:rPr lang="en-US" altLang="ja-JP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r>
              <a:rPr lang="en-US" altLang="ja-JP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>
                <a:solidFill>
                  <a:srgbClr val="FF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K=2 </a:t>
            </a:r>
            <a:endParaRPr kumimoji="1" lang="ja-JP" altLang="en-US">
              <a:solidFill>
                <a:srgbClr val="FF00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8DD8FAD5-4689-F251-B99E-10D8AE5EF631}"/>
              </a:ext>
            </a:extLst>
          </p:cNvPr>
          <p:cNvCxnSpPr>
            <a:cxnSpLocks/>
          </p:cNvCxnSpPr>
          <p:nvPr/>
        </p:nvCxnSpPr>
        <p:spPr>
          <a:xfrm flipH="1">
            <a:off x="2829966" y="3614939"/>
            <a:ext cx="43200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EB5F8AF-5CF5-8286-8D0B-767F8C339E32}"/>
              </a:ext>
            </a:extLst>
          </p:cNvPr>
          <p:cNvSpPr txBox="1"/>
          <p:nvPr/>
        </p:nvSpPr>
        <p:spPr>
          <a:xfrm>
            <a:off x="4189927" y="4759932"/>
            <a:ext cx="1715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 </a:t>
            </a:r>
            <a:r>
              <a:rPr lang="en-US" altLang="ja-JP" sz="2000" b="1" dirty="0">
                <a:solidFill>
                  <a:schemeClr val="tx1"/>
                </a:solidFill>
                <a:latin typeface="Symbol" pitchFamily="2" charset="2"/>
              </a:rPr>
              <a:t>g</a:t>
            </a:r>
            <a:r>
              <a:rPr lang="en-US" altLang="ja-JP" sz="2000" dirty="0">
                <a:solidFill>
                  <a:schemeClr val="tx1"/>
                </a:solidFill>
              </a:rPr>
              <a:t> </a:t>
            </a:r>
            <a:r>
              <a:rPr lang="en-US" altLang="ja-JP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band (K=2)</a:t>
            </a:r>
            <a:endParaRPr kumimoji="1" lang="ja-JP" altLang="en-US" sz="20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9DFE424-B020-9DB3-F455-B0C1F5EEF0DE}"/>
              </a:ext>
            </a:extLst>
          </p:cNvPr>
          <p:cNvSpPr txBox="1"/>
          <p:nvPr/>
        </p:nvSpPr>
        <p:spPr>
          <a:xfrm>
            <a:off x="3516345" y="5751708"/>
            <a:ext cx="2355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ground band (K=0)</a:t>
            </a:r>
            <a:endParaRPr kumimoji="1" lang="ja-JP" altLang="en-US" sz="200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B985CBA6-8052-0195-3D76-78232F6A8AEB}"/>
              </a:ext>
            </a:extLst>
          </p:cNvPr>
          <p:cNvSpPr txBox="1"/>
          <p:nvPr/>
        </p:nvSpPr>
        <p:spPr>
          <a:xfrm>
            <a:off x="2889366" y="687384"/>
            <a:ext cx="21162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>
                <a:solidFill>
                  <a:schemeClr val="tx1"/>
                </a:solidFill>
              </a:rPr>
              <a:t>166</a:t>
            </a:r>
            <a:r>
              <a:rPr kumimoji="1" lang="en-US" altLang="ja-JP" dirty="0">
                <a:solidFill>
                  <a:schemeClr val="tx1"/>
                </a:solidFill>
              </a:rPr>
              <a:t>Er calc.</a:t>
            </a:r>
          </a:p>
          <a:p>
            <a:r>
              <a:rPr lang="en-US" altLang="ja-JP" sz="1800" dirty="0">
                <a:solidFill>
                  <a:schemeClr val="tx1"/>
                </a:solidFill>
              </a:rPr>
              <a:t>(basis vectors</a:t>
            </a:r>
          </a:p>
          <a:p>
            <a:r>
              <a:rPr lang="en-US" altLang="ja-JP" sz="1800" dirty="0">
                <a:solidFill>
                  <a:schemeClr val="tx1"/>
                </a:solidFill>
              </a:rPr>
              <a:t> in and around the</a:t>
            </a:r>
          </a:p>
          <a:p>
            <a:r>
              <a:rPr lang="en-US" altLang="ja-JP" sz="1800" dirty="0">
                <a:solidFill>
                  <a:schemeClr val="tx1"/>
                </a:solidFill>
              </a:rPr>
              <a:t> PES  minimum as </a:t>
            </a:r>
          </a:p>
          <a:p>
            <a:r>
              <a:rPr lang="en-US" altLang="ja-JP" sz="1800" dirty="0">
                <a:solidFill>
                  <a:schemeClr val="tx1"/>
                </a:solidFill>
              </a:rPr>
              <a:t> seen in T-plot)</a:t>
            </a:r>
          </a:p>
        </p:txBody>
      </p: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09806E7A-EFAB-BC7A-03BC-B905ED4F4445}"/>
              </a:ext>
            </a:extLst>
          </p:cNvPr>
          <p:cNvCxnSpPr>
            <a:cxnSpLocks/>
          </p:cNvCxnSpPr>
          <p:nvPr/>
        </p:nvCxnSpPr>
        <p:spPr>
          <a:xfrm flipH="1">
            <a:off x="2829966" y="3519107"/>
            <a:ext cx="43200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22BCE157-BAE3-4037-C85C-E81DBE53068C}"/>
              </a:ext>
            </a:extLst>
          </p:cNvPr>
          <p:cNvCxnSpPr>
            <a:cxnSpLocks/>
          </p:cNvCxnSpPr>
          <p:nvPr/>
        </p:nvCxnSpPr>
        <p:spPr>
          <a:xfrm flipH="1">
            <a:off x="2829966" y="3310139"/>
            <a:ext cx="43200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フリーフォーム 37">
            <a:extLst>
              <a:ext uri="{FF2B5EF4-FFF2-40B4-BE49-F238E27FC236}">
                <a16:creationId xmlns:a16="http://schemas.microsoft.com/office/drawing/2014/main" id="{9FADCC21-87D8-9FE3-F1DB-370742430326}"/>
              </a:ext>
            </a:extLst>
          </p:cNvPr>
          <p:cNvSpPr/>
          <p:nvPr/>
        </p:nvSpPr>
        <p:spPr>
          <a:xfrm>
            <a:off x="3545156" y="2861326"/>
            <a:ext cx="1556061" cy="2236052"/>
          </a:xfrm>
          <a:custGeom>
            <a:avLst/>
            <a:gdLst>
              <a:gd name="connsiteX0" fmla="*/ 1556061 w 1556061"/>
              <a:gd name="connsiteY0" fmla="*/ 43458 h 2236052"/>
              <a:gd name="connsiteX1" fmla="*/ 1487235 w 1556061"/>
              <a:gd name="connsiteY1" fmla="*/ 53291 h 2236052"/>
              <a:gd name="connsiteX2" fmla="*/ 1457738 w 1556061"/>
              <a:gd name="connsiteY2" fmla="*/ 43458 h 2236052"/>
              <a:gd name="connsiteX3" fmla="*/ 1359416 w 1556061"/>
              <a:gd name="connsiteY3" fmla="*/ 23794 h 2236052"/>
              <a:gd name="connsiteX4" fmla="*/ 1211932 w 1556061"/>
              <a:gd name="connsiteY4" fmla="*/ 13962 h 2236052"/>
              <a:gd name="connsiteX5" fmla="*/ 877635 w 1556061"/>
              <a:gd name="connsiteY5" fmla="*/ 13962 h 2236052"/>
              <a:gd name="connsiteX6" fmla="*/ 838306 w 1556061"/>
              <a:gd name="connsiteY6" fmla="*/ 23794 h 2236052"/>
              <a:gd name="connsiteX7" fmla="*/ 779313 w 1556061"/>
              <a:gd name="connsiteY7" fmla="*/ 33626 h 2236052"/>
              <a:gd name="connsiteX8" fmla="*/ 720319 w 1556061"/>
              <a:gd name="connsiteY8" fmla="*/ 53291 h 2236052"/>
              <a:gd name="connsiteX9" fmla="*/ 690822 w 1556061"/>
              <a:gd name="connsiteY9" fmla="*/ 63123 h 2236052"/>
              <a:gd name="connsiteX10" fmla="*/ 661325 w 1556061"/>
              <a:gd name="connsiteY10" fmla="*/ 72955 h 2236052"/>
              <a:gd name="connsiteX11" fmla="*/ 631829 w 1556061"/>
              <a:gd name="connsiteY11" fmla="*/ 82787 h 2236052"/>
              <a:gd name="connsiteX12" fmla="*/ 572835 w 1556061"/>
              <a:gd name="connsiteY12" fmla="*/ 122116 h 2236052"/>
              <a:gd name="connsiteX13" fmla="*/ 543338 w 1556061"/>
              <a:gd name="connsiteY13" fmla="*/ 141781 h 2236052"/>
              <a:gd name="connsiteX14" fmla="*/ 513842 w 1556061"/>
              <a:gd name="connsiteY14" fmla="*/ 171278 h 2236052"/>
              <a:gd name="connsiteX15" fmla="*/ 454848 w 1556061"/>
              <a:gd name="connsiteY15" fmla="*/ 210607 h 2236052"/>
              <a:gd name="connsiteX16" fmla="*/ 425351 w 1556061"/>
              <a:gd name="connsiteY16" fmla="*/ 240104 h 2236052"/>
              <a:gd name="connsiteX17" fmla="*/ 386022 w 1556061"/>
              <a:gd name="connsiteY17" fmla="*/ 299097 h 2236052"/>
              <a:gd name="connsiteX18" fmla="*/ 356525 w 1556061"/>
              <a:gd name="connsiteY18" fmla="*/ 358091 h 2236052"/>
              <a:gd name="connsiteX19" fmla="*/ 336861 w 1556061"/>
              <a:gd name="connsiteY19" fmla="*/ 397420 h 2236052"/>
              <a:gd name="connsiteX20" fmla="*/ 327029 w 1556061"/>
              <a:gd name="connsiteY20" fmla="*/ 426916 h 2236052"/>
              <a:gd name="connsiteX21" fmla="*/ 307364 w 1556061"/>
              <a:gd name="connsiteY21" fmla="*/ 456413 h 2236052"/>
              <a:gd name="connsiteX22" fmla="*/ 268035 w 1556061"/>
              <a:gd name="connsiteY22" fmla="*/ 544904 h 2236052"/>
              <a:gd name="connsiteX23" fmla="*/ 258203 w 1556061"/>
              <a:gd name="connsiteY23" fmla="*/ 574400 h 2236052"/>
              <a:gd name="connsiteX24" fmla="*/ 248371 w 1556061"/>
              <a:gd name="connsiteY24" fmla="*/ 613729 h 2236052"/>
              <a:gd name="connsiteX25" fmla="*/ 209042 w 1556061"/>
              <a:gd name="connsiteY25" fmla="*/ 672723 h 2236052"/>
              <a:gd name="connsiteX26" fmla="*/ 179545 w 1556061"/>
              <a:gd name="connsiteY26" fmla="*/ 751381 h 2236052"/>
              <a:gd name="connsiteX27" fmla="*/ 169713 w 1556061"/>
              <a:gd name="connsiteY27" fmla="*/ 780878 h 2236052"/>
              <a:gd name="connsiteX28" fmla="*/ 150048 w 1556061"/>
              <a:gd name="connsiteY28" fmla="*/ 820207 h 2236052"/>
              <a:gd name="connsiteX29" fmla="*/ 130384 w 1556061"/>
              <a:gd name="connsiteY29" fmla="*/ 879200 h 2236052"/>
              <a:gd name="connsiteX30" fmla="*/ 110719 w 1556061"/>
              <a:gd name="connsiteY30" fmla="*/ 928362 h 2236052"/>
              <a:gd name="connsiteX31" fmla="*/ 91054 w 1556061"/>
              <a:gd name="connsiteY31" fmla="*/ 987355 h 2236052"/>
              <a:gd name="connsiteX32" fmla="*/ 81222 w 1556061"/>
              <a:gd name="connsiteY32" fmla="*/ 1154504 h 2236052"/>
              <a:gd name="connsiteX33" fmla="*/ 71390 w 1556061"/>
              <a:gd name="connsiteY33" fmla="*/ 1184000 h 2236052"/>
              <a:gd name="connsiteX34" fmla="*/ 61558 w 1556061"/>
              <a:gd name="connsiteY34" fmla="*/ 1223329 h 2236052"/>
              <a:gd name="connsiteX35" fmla="*/ 51725 w 1556061"/>
              <a:gd name="connsiteY35" fmla="*/ 1292155 h 2236052"/>
              <a:gd name="connsiteX36" fmla="*/ 41893 w 1556061"/>
              <a:gd name="connsiteY36" fmla="*/ 1331484 h 2236052"/>
              <a:gd name="connsiteX37" fmla="*/ 32061 w 1556061"/>
              <a:gd name="connsiteY37" fmla="*/ 1400310 h 2236052"/>
              <a:gd name="connsiteX38" fmla="*/ 12396 w 1556061"/>
              <a:gd name="connsiteY38" fmla="*/ 1469136 h 2236052"/>
              <a:gd name="connsiteX39" fmla="*/ 12396 w 1556061"/>
              <a:gd name="connsiteY39" fmla="*/ 1842762 h 2236052"/>
              <a:gd name="connsiteX40" fmla="*/ 22229 w 1556061"/>
              <a:gd name="connsiteY40" fmla="*/ 1891923 h 2236052"/>
              <a:gd name="connsiteX41" fmla="*/ 61558 w 1556061"/>
              <a:gd name="connsiteY41" fmla="*/ 2029575 h 2236052"/>
              <a:gd name="connsiteX42" fmla="*/ 81222 w 1556061"/>
              <a:gd name="connsiteY42" fmla="*/ 2088568 h 2236052"/>
              <a:gd name="connsiteX43" fmla="*/ 91054 w 1556061"/>
              <a:gd name="connsiteY43" fmla="*/ 2118065 h 2236052"/>
              <a:gd name="connsiteX44" fmla="*/ 110719 w 1556061"/>
              <a:gd name="connsiteY44" fmla="*/ 2147562 h 2236052"/>
              <a:gd name="connsiteX45" fmla="*/ 120551 w 1556061"/>
              <a:gd name="connsiteY45" fmla="*/ 2177058 h 2236052"/>
              <a:gd name="connsiteX46" fmla="*/ 159880 w 1556061"/>
              <a:gd name="connsiteY46" fmla="*/ 2236052 h 2236052"/>
              <a:gd name="connsiteX47" fmla="*/ 179545 w 1556061"/>
              <a:gd name="connsiteY47" fmla="*/ 2137729 h 2236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556061" h="2236052">
                <a:moveTo>
                  <a:pt x="1556061" y="43458"/>
                </a:moveTo>
                <a:cubicBezTo>
                  <a:pt x="1533119" y="46736"/>
                  <a:pt x="1510410" y="53291"/>
                  <a:pt x="1487235" y="53291"/>
                </a:cubicBezTo>
                <a:cubicBezTo>
                  <a:pt x="1476871" y="53291"/>
                  <a:pt x="1467703" y="46305"/>
                  <a:pt x="1457738" y="43458"/>
                </a:cubicBezTo>
                <a:cubicBezTo>
                  <a:pt x="1428455" y="35091"/>
                  <a:pt x="1388385" y="26553"/>
                  <a:pt x="1359416" y="23794"/>
                </a:cubicBezTo>
                <a:cubicBezTo>
                  <a:pt x="1310367" y="19123"/>
                  <a:pt x="1261093" y="17239"/>
                  <a:pt x="1211932" y="13962"/>
                </a:cubicBezTo>
                <a:cubicBezTo>
                  <a:pt x="1065454" y="-6965"/>
                  <a:pt x="1128022" y="-2192"/>
                  <a:pt x="877635" y="13962"/>
                </a:cubicBezTo>
                <a:cubicBezTo>
                  <a:pt x="864150" y="14832"/>
                  <a:pt x="851557" y="21144"/>
                  <a:pt x="838306" y="23794"/>
                </a:cubicBezTo>
                <a:cubicBezTo>
                  <a:pt x="818758" y="27704"/>
                  <a:pt x="798653" y="28791"/>
                  <a:pt x="779313" y="33626"/>
                </a:cubicBezTo>
                <a:cubicBezTo>
                  <a:pt x="759203" y="38653"/>
                  <a:pt x="739984" y="46736"/>
                  <a:pt x="720319" y="53291"/>
                </a:cubicBezTo>
                <a:lnTo>
                  <a:pt x="690822" y="63123"/>
                </a:lnTo>
                <a:lnTo>
                  <a:pt x="661325" y="72955"/>
                </a:lnTo>
                <a:lnTo>
                  <a:pt x="631829" y="82787"/>
                </a:lnTo>
                <a:lnTo>
                  <a:pt x="572835" y="122116"/>
                </a:lnTo>
                <a:cubicBezTo>
                  <a:pt x="563003" y="128671"/>
                  <a:pt x="551694" y="133425"/>
                  <a:pt x="543338" y="141781"/>
                </a:cubicBezTo>
                <a:cubicBezTo>
                  <a:pt x="533506" y="151613"/>
                  <a:pt x="524818" y="162741"/>
                  <a:pt x="513842" y="171278"/>
                </a:cubicBezTo>
                <a:cubicBezTo>
                  <a:pt x="495187" y="185788"/>
                  <a:pt x="471560" y="193895"/>
                  <a:pt x="454848" y="210607"/>
                </a:cubicBezTo>
                <a:cubicBezTo>
                  <a:pt x="445016" y="220439"/>
                  <a:pt x="433888" y="229128"/>
                  <a:pt x="425351" y="240104"/>
                </a:cubicBezTo>
                <a:cubicBezTo>
                  <a:pt x="410841" y="258759"/>
                  <a:pt x="386022" y="299097"/>
                  <a:pt x="386022" y="299097"/>
                </a:cubicBezTo>
                <a:cubicBezTo>
                  <a:pt x="367995" y="353179"/>
                  <a:pt x="387022" y="304721"/>
                  <a:pt x="356525" y="358091"/>
                </a:cubicBezTo>
                <a:cubicBezTo>
                  <a:pt x="349253" y="370817"/>
                  <a:pt x="342635" y="383948"/>
                  <a:pt x="336861" y="397420"/>
                </a:cubicBezTo>
                <a:cubicBezTo>
                  <a:pt x="332779" y="406946"/>
                  <a:pt x="331664" y="417646"/>
                  <a:pt x="327029" y="426916"/>
                </a:cubicBezTo>
                <a:cubicBezTo>
                  <a:pt x="321744" y="437485"/>
                  <a:pt x="313919" y="446581"/>
                  <a:pt x="307364" y="456413"/>
                </a:cubicBezTo>
                <a:cubicBezTo>
                  <a:pt x="283963" y="526618"/>
                  <a:pt x="299198" y="498160"/>
                  <a:pt x="268035" y="544904"/>
                </a:cubicBezTo>
                <a:cubicBezTo>
                  <a:pt x="264758" y="554736"/>
                  <a:pt x="261050" y="564435"/>
                  <a:pt x="258203" y="574400"/>
                </a:cubicBezTo>
                <a:cubicBezTo>
                  <a:pt x="254491" y="587393"/>
                  <a:pt x="254414" y="601642"/>
                  <a:pt x="248371" y="613729"/>
                </a:cubicBezTo>
                <a:cubicBezTo>
                  <a:pt x="237802" y="634868"/>
                  <a:pt x="209042" y="672723"/>
                  <a:pt x="209042" y="672723"/>
                </a:cubicBezTo>
                <a:cubicBezTo>
                  <a:pt x="190912" y="745236"/>
                  <a:pt x="210395" y="679396"/>
                  <a:pt x="179545" y="751381"/>
                </a:cubicBezTo>
                <a:cubicBezTo>
                  <a:pt x="175462" y="760907"/>
                  <a:pt x="173796" y="771352"/>
                  <a:pt x="169713" y="780878"/>
                </a:cubicBezTo>
                <a:cubicBezTo>
                  <a:pt x="163939" y="794350"/>
                  <a:pt x="155492" y="806598"/>
                  <a:pt x="150048" y="820207"/>
                </a:cubicBezTo>
                <a:cubicBezTo>
                  <a:pt x="142350" y="839452"/>
                  <a:pt x="138082" y="859955"/>
                  <a:pt x="130384" y="879200"/>
                </a:cubicBezTo>
                <a:cubicBezTo>
                  <a:pt x="123829" y="895587"/>
                  <a:pt x="116751" y="911775"/>
                  <a:pt x="110719" y="928362"/>
                </a:cubicBezTo>
                <a:cubicBezTo>
                  <a:pt x="103635" y="947842"/>
                  <a:pt x="91054" y="987355"/>
                  <a:pt x="91054" y="987355"/>
                </a:cubicBezTo>
                <a:cubicBezTo>
                  <a:pt x="87777" y="1043071"/>
                  <a:pt x="86775" y="1098968"/>
                  <a:pt x="81222" y="1154504"/>
                </a:cubicBezTo>
                <a:cubicBezTo>
                  <a:pt x="80191" y="1164816"/>
                  <a:pt x="74237" y="1174035"/>
                  <a:pt x="71390" y="1184000"/>
                </a:cubicBezTo>
                <a:cubicBezTo>
                  <a:pt x="67678" y="1196993"/>
                  <a:pt x="63975" y="1210034"/>
                  <a:pt x="61558" y="1223329"/>
                </a:cubicBezTo>
                <a:cubicBezTo>
                  <a:pt x="57412" y="1246130"/>
                  <a:pt x="55871" y="1269354"/>
                  <a:pt x="51725" y="1292155"/>
                </a:cubicBezTo>
                <a:cubicBezTo>
                  <a:pt x="49308" y="1305450"/>
                  <a:pt x="44310" y="1318189"/>
                  <a:pt x="41893" y="1331484"/>
                </a:cubicBezTo>
                <a:cubicBezTo>
                  <a:pt x="37747" y="1354285"/>
                  <a:pt x="36207" y="1377509"/>
                  <a:pt x="32061" y="1400310"/>
                </a:cubicBezTo>
                <a:cubicBezTo>
                  <a:pt x="27122" y="1427476"/>
                  <a:pt x="20822" y="1443860"/>
                  <a:pt x="12396" y="1469136"/>
                </a:cubicBezTo>
                <a:cubicBezTo>
                  <a:pt x="-4859" y="1641692"/>
                  <a:pt x="-3389" y="1582316"/>
                  <a:pt x="12396" y="1842762"/>
                </a:cubicBezTo>
                <a:cubicBezTo>
                  <a:pt x="13407" y="1859443"/>
                  <a:pt x="18471" y="1875639"/>
                  <a:pt x="22229" y="1891923"/>
                </a:cubicBezTo>
                <a:cubicBezTo>
                  <a:pt x="40751" y="1972182"/>
                  <a:pt x="38078" y="1959137"/>
                  <a:pt x="61558" y="2029575"/>
                </a:cubicBezTo>
                <a:lnTo>
                  <a:pt x="81222" y="2088568"/>
                </a:lnTo>
                <a:cubicBezTo>
                  <a:pt x="84499" y="2098400"/>
                  <a:pt x="85305" y="2109442"/>
                  <a:pt x="91054" y="2118065"/>
                </a:cubicBezTo>
                <a:lnTo>
                  <a:pt x="110719" y="2147562"/>
                </a:lnTo>
                <a:cubicBezTo>
                  <a:pt x="113996" y="2157394"/>
                  <a:pt x="115518" y="2167998"/>
                  <a:pt x="120551" y="2177058"/>
                </a:cubicBezTo>
                <a:cubicBezTo>
                  <a:pt x="132029" y="2197718"/>
                  <a:pt x="159880" y="2236052"/>
                  <a:pt x="159880" y="2236052"/>
                </a:cubicBezTo>
                <a:cubicBezTo>
                  <a:pt x="183691" y="2164621"/>
                  <a:pt x="179545" y="2197786"/>
                  <a:pt x="179545" y="2137729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フリーフォーム 38">
            <a:extLst>
              <a:ext uri="{FF2B5EF4-FFF2-40B4-BE49-F238E27FC236}">
                <a16:creationId xmlns:a16="http://schemas.microsoft.com/office/drawing/2014/main" id="{11EE0A13-4496-4550-8357-643A318F3514}"/>
              </a:ext>
            </a:extLst>
          </p:cNvPr>
          <p:cNvSpPr/>
          <p:nvPr/>
        </p:nvSpPr>
        <p:spPr>
          <a:xfrm>
            <a:off x="3575263" y="5070709"/>
            <a:ext cx="135773" cy="49161"/>
          </a:xfrm>
          <a:custGeom>
            <a:avLst/>
            <a:gdLst>
              <a:gd name="connsiteX0" fmla="*/ 0 w 108155"/>
              <a:gd name="connsiteY0" fmla="*/ 0 h 39329"/>
              <a:gd name="connsiteX1" fmla="*/ 68826 w 108155"/>
              <a:gd name="connsiteY1" fmla="*/ 19664 h 39329"/>
              <a:gd name="connsiteX2" fmla="*/ 98322 w 108155"/>
              <a:gd name="connsiteY2" fmla="*/ 29496 h 39329"/>
              <a:gd name="connsiteX3" fmla="*/ 108155 w 108155"/>
              <a:gd name="connsiteY3" fmla="*/ 39329 h 39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55" h="39329">
                <a:moveTo>
                  <a:pt x="0" y="0"/>
                </a:moveTo>
                <a:lnTo>
                  <a:pt x="68826" y="19664"/>
                </a:lnTo>
                <a:cubicBezTo>
                  <a:pt x="78753" y="22642"/>
                  <a:pt x="89052" y="24861"/>
                  <a:pt x="98322" y="29496"/>
                </a:cubicBezTo>
                <a:cubicBezTo>
                  <a:pt x="102468" y="31569"/>
                  <a:pt x="104877" y="36051"/>
                  <a:pt x="108155" y="39329"/>
                </a:cubicBezTo>
              </a:path>
            </a:pathLst>
          </a:custGeom>
          <a:noFill/>
          <a:ln w="28575">
            <a:solidFill>
              <a:srgbClr val="F7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E8D0FB4-7602-6C68-5DF6-211B3C0C1DF5}"/>
              </a:ext>
            </a:extLst>
          </p:cNvPr>
          <p:cNvSpPr txBox="1"/>
          <p:nvPr/>
        </p:nvSpPr>
        <p:spPr>
          <a:xfrm rot="17861200">
            <a:off x="3361537" y="2865780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rgbClr val="FF0000"/>
                </a:solidFill>
              </a:rPr>
              <a:t>11 </a:t>
            </a:r>
            <a:r>
              <a:rPr kumimoji="1" lang="en-US" altLang="ja-JP" sz="1800" dirty="0" err="1">
                <a:solidFill>
                  <a:srgbClr val="FF0000"/>
                </a:solidFill>
              </a:rPr>
              <a:t>W.u</a:t>
            </a:r>
            <a:r>
              <a:rPr lang="en-US" altLang="ja-JP" sz="1800" dirty="0">
                <a:solidFill>
                  <a:srgbClr val="FF0000"/>
                </a:solidFill>
              </a:rPr>
              <a:t>.</a:t>
            </a:r>
            <a:endParaRPr kumimoji="1" lang="ja-JP" altLang="en-US" sz="1800">
              <a:solidFill>
                <a:srgbClr val="FF0000"/>
              </a:solidFill>
            </a:endParaRPr>
          </a:p>
        </p:txBody>
      </p:sp>
      <p:sp>
        <p:nvSpPr>
          <p:cNvPr id="4" name="フリーフォーム 3">
            <a:extLst>
              <a:ext uri="{FF2B5EF4-FFF2-40B4-BE49-F238E27FC236}">
                <a16:creationId xmlns:a16="http://schemas.microsoft.com/office/drawing/2014/main" id="{62BDE237-64A2-F004-6610-FB84FFD3AE91}"/>
              </a:ext>
            </a:extLst>
          </p:cNvPr>
          <p:cNvSpPr/>
          <p:nvPr/>
        </p:nvSpPr>
        <p:spPr>
          <a:xfrm>
            <a:off x="3825594" y="3280198"/>
            <a:ext cx="496448" cy="1817180"/>
          </a:xfrm>
          <a:custGeom>
            <a:avLst/>
            <a:gdLst>
              <a:gd name="connsiteX0" fmla="*/ 509155 w 509155"/>
              <a:gd name="connsiteY0" fmla="*/ 0 h 1849582"/>
              <a:gd name="connsiteX1" fmla="*/ 353291 w 509155"/>
              <a:gd name="connsiteY1" fmla="*/ 31173 h 1849582"/>
              <a:gd name="connsiteX2" fmla="*/ 301337 w 509155"/>
              <a:gd name="connsiteY2" fmla="*/ 41564 h 1849582"/>
              <a:gd name="connsiteX3" fmla="*/ 238991 w 509155"/>
              <a:gd name="connsiteY3" fmla="*/ 62345 h 1849582"/>
              <a:gd name="connsiteX4" fmla="*/ 218209 w 509155"/>
              <a:gd name="connsiteY4" fmla="*/ 93518 h 1849582"/>
              <a:gd name="connsiteX5" fmla="*/ 187037 w 509155"/>
              <a:gd name="connsiteY5" fmla="*/ 103909 h 1849582"/>
              <a:gd name="connsiteX6" fmla="*/ 145473 w 509155"/>
              <a:gd name="connsiteY6" fmla="*/ 166254 h 1849582"/>
              <a:gd name="connsiteX7" fmla="*/ 103909 w 509155"/>
              <a:gd name="connsiteY7" fmla="*/ 290945 h 1849582"/>
              <a:gd name="connsiteX8" fmla="*/ 93518 w 509155"/>
              <a:gd name="connsiteY8" fmla="*/ 322118 h 1849582"/>
              <a:gd name="connsiteX9" fmla="*/ 83127 w 509155"/>
              <a:gd name="connsiteY9" fmla="*/ 353291 h 1849582"/>
              <a:gd name="connsiteX10" fmla="*/ 62346 w 509155"/>
              <a:gd name="connsiteY10" fmla="*/ 436418 h 1849582"/>
              <a:gd name="connsiteX11" fmla="*/ 51955 w 509155"/>
              <a:gd name="connsiteY11" fmla="*/ 477982 h 1849582"/>
              <a:gd name="connsiteX12" fmla="*/ 41564 w 509155"/>
              <a:gd name="connsiteY12" fmla="*/ 529936 h 1849582"/>
              <a:gd name="connsiteX13" fmla="*/ 10391 w 509155"/>
              <a:gd name="connsiteY13" fmla="*/ 727364 h 1849582"/>
              <a:gd name="connsiteX14" fmla="*/ 0 w 509155"/>
              <a:gd name="connsiteY14" fmla="*/ 1631373 h 1849582"/>
              <a:gd name="connsiteX15" fmla="*/ 20782 w 509155"/>
              <a:gd name="connsiteY15" fmla="*/ 1849582 h 1849582"/>
              <a:gd name="connsiteX16" fmla="*/ 31173 w 509155"/>
              <a:gd name="connsiteY16" fmla="*/ 1797627 h 1849582"/>
              <a:gd name="connsiteX17" fmla="*/ 51955 w 509155"/>
              <a:gd name="connsiteY17" fmla="*/ 1735282 h 1849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9155" h="1849582">
                <a:moveTo>
                  <a:pt x="509155" y="0"/>
                </a:moveTo>
                <a:cubicBezTo>
                  <a:pt x="388204" y="34557"/>
                  <a:pt x="485098" y="10895"/>
                  <a:pt x="353291" y="31173"/>
                </a:cubicBezTo>
                <a:cubicBezTo>
                  <a:pt x="335835" y="33859"/>
                  <a:pt x="318376" y="36917"/>
                  <a:pt x="301337" y="41564"/>
                </a:cubicBezTo>
                <a:cubicBezTo>
                  <a:pt x="280203" y="47328"/>
                  <a:pt x="238991" y="62345"/>
                  <a:pt x="238991" y="62345"/>
                </a:cubicBezTo>
                <a:cubicBezTo>
                  <a:pt x="232064" y="72736"/>
                  <a:pt x="227961" y="85716"/>
                  <a:pt x="218209" y="93518"/>
                </a:cubicBezTo>
                <a:cubicBezTo>
                  <a:pt x="209656" y="100360"/>
                  <a:pt x="194782" y="96164"/>
                  <a:pt x="187037" y="103909"/>
                </a:cubicBezTo>
                <a:cubicBezTo>
                  <a:pt x="169376" y="121570"/>
                  <a:pt x="145473" y="166254"/>
                  <a:pt x="145473" y="166254"/>
                </a:cubicBezTo>
                <a:lnTo>
                  <a:pt x="103909" y="290945"/>
                </a:lnTo>
                <a:lnTo>
                  <a:pt x="93518" y="322118"/>
                </a:lnTo>
                <a:cubicBezTo>
                  <a:pt x="90054" y="332509"/>
                  <a:pt x="85783" y="342665"/>
                  <a:pt x="83127" y="353291"/>
                </a:cubicBezTo>
                <a:lnTo>
                  <a:pt x="62346" y="436418"/>
                </a:lnTo>
                <a:cubicBezTo>
                  <a:pt x="58882" y="450273"/>
                  <a:pt x="54756" y="463978"/>
                  <a:pt x="51955" y="477982"/>
                </a:cubicBezTo>
                <a:cubicBezTo>
                  <a:pt x="48491" y="495300"/>
                  <a:pt x="44633" y="512544"/>
                  <a:pt x="41564" y="529936"/>
                </a:cubicBezTo>
                <a:cubicBezTo>
                  <a:pt x="22958" y="635371"/>
                  <a:pt x="23136" y="638148"/>
                  <a:pt x="10391" y="727364"/>
                </a:cubicBezTo>
                <a:cubicBezTo>
                  <a:pt x="6927" y="1028700"/>
                  <a:pt x="0" y="1330017"/>
                  <a:pt x="0" y="1631373"/>
                </a:cubicBezTo>
                <a:cubicBezTo>
                  <a:pt x="0" y="1694034"/>
                  <a:pt x="12539" y="1783640"/>
                  <a:pt x="20782" y="1849582"/>
                </a:cubicBezTo>
                <a:cubicBezTo>
                  <a:pt x="24246" y="1832264"/>
                  <a:pt x="24972" y="1814164"/>
                  <a:pt x="31173" y="1797627"/>
                </a:cubicBezTo>
                <a:cubicBezTo>
                  <a:pt x="57719" y="1726838"/>
                  <a:pt x="51955" y="1804710"/>
                  <a:pt x="51955" y="1735282"/>
                </a:cubicBezTo>
              </a:path>
            </a:pathLst>
          </a:custGeom>
          <a:noFill/>
          <a:ln w="28575">
            <a:solidFill>
              <a:srgbClr val="FF00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 9">
            <a:extLst>
              <a:ext uri="{FF2B5EF4-FFF2-40B4-BE49-F238E27FC236}">
                <a16:creationId xmlns:a16="http://schemas.microsoft.com/office/drawing/2014/main" id="{F91A7895-1804-9EBD-7406-88C5DDB41F5A}"/>
              </a:ext>
            </a:extLst>
          </p:cNvPr>
          <p:cNvSpPr/>
          <p:nvPr/>
        </p:nvSpPr>
        <p:spPr>
          <a:xfrm rot="20294844">
            <a:off x="3802623" y="5011848"/>
            <a:ext cx="41563" cy="114300"/>
          </a:xfrm>
          <a:custGeom>
            <a:avLst/>
            <a:gdLst>
              <a:gd name="connsiteX0" fmla="*/ 0 w 41563"/>
              <a:gd name="connsiteY0" fmla="*/ 0 h 114300"/>
              <a:gd name="connsiteX1" fmla="*/ 20782 w 41563"/>
              <a:gd name="connsiteY1" fmla="*/ 72736 h 114300"/>
              <a:gd name="connsiteX2" fmla="*/ 31172 w 41563"/>
              <a:gd name="connsiteY2" fmla="*/ 103909 h 114300"/>
              <a:gd name="connsiteX3" fmla="*/ 41563 w 41563"/>
              <a:gd name="connsiteY3" fmla="*/ 11430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63" h="114300">
                <a:moveTo>
                  <a:pt x="0" y="0"/>
                </a:moveTo>
                <a:cubicBezTo>
                  <a:pt x="6927" y="24245"/>
                  <a:pt x="13537" y="48584"/>
                  <a:pt x="20782" y="72736"/>
                </a:cubicBezTo>
                <a:cubicBezTo>
                  <a:pt x="23929" y="83227"/>
                  <a:pt x="26274" y="94112"/>
                  <a:pt x="31172" y="103909"/>
                </a:cubicBezTo>
                <a:cubicBezTo>
                  <a:pt x="33363" y="108290"/>
                  <a:pt x="38099" y="110836"/>
                  <a:pt x="41563" y="114300"/>
                </a:cubicBezTo>
              </a:path>
            </a:pathLst>
          </a:custGeom>
          <a:noFill/>
          <a:ln w="28575">
            <a:solidFill>
              <a:srgbClr val="FF00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F6FDDF5-F71B-1202-195A-B1AA979E54DF}"/>
              </a:ext>
            </a:extLst>
          </p:cNvPr>
          <p:cNvSpPr txBox="1"/>
          <p:nvPr/>
        </p:nvSpPr>
        <p:spPr>
          <a:xfrm rot="16200000">
            <a:off x="3506189" y="3971198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rgbClr val="FF00FE"/>
                </a:solidFill>
              </a:rPr>
              <a:t>12 </a:t>
            </a:r>
            <a:r>
              <a:rPr kumimoji="1" lang="en-US" altLang="ja-JP" sz="1800" dirty="0" err="1">
                <a:solidFill>
                  <a:srgbClr val="FF00FE"/>
                </a:solidFill>
              </a:rPr>
              <a:t>W.u</a:t>
            </a:r>
            <a:r>
              <a:rPr lang="en-US" altLang="ja-JP" sz="1800" dirty="0">
                <a:solidFill>
                  <a:srgbClr val="FF00FE"/>
                </a:solidFill>
              </a:rPr>
              <a:t>.</a:t>
            </a:r>
            <a:endParaRPr kumimoji="1" lang="ja-JP" altLang="en-US" sz="1800">
              <a:solidFill>
                <a:srgbClr val="FF00FE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91F6F12-A4B7-4F55-1CE0-46A893063747}"/>
              </a:ext>
            </a:extLst>
          </p:cNvPr>
          <p:cNvSpPr txBox="1"/>
          <p:nvPr/>
        </p:nvSpPr>
        <p:spPr>
          <a:xfrm>
            <a:off x="3261966" y="2329126"/>
            <a:ext cx="1936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decay paths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pic>
        <p:nvPicPr>
          <p:cNvPr id="15" name="図 14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F10D123A-11A3-4B9F-FA8A-EA2C1D208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3" y="426463"/>
            <a:ext cx="6892579" cy="6005073"/>
          </a:xfrm>
          <a:prstGeom prst="rect">
            <a:avLst/>
          </a:prstGeom>
        </p:spPr>
      </p:pic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F020474D-6D39-32C7-62AC-C1463AD5626D}"/>
              </a:ext>
            </a:extLst>
          </p:cNvPr>
          <p:cNvGrpSpPr/>
          <p:nvPr/>
        </p:nvGrpSpPr>
        <p:grpSpPr>
          <a:xfrm>
            <a:off x="6652693" y="2297878"/>
            <a:ext cx="837619" cy="938694"/>
            <a:chOff x="-77540" y="4288876"/>
            <a:chExt cx="1468896" cy="1657762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FA96A7AE-AEFC-4CAB-6D61-DAD0B3598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7540" y="4288876"/>
              <a:ext cx="1378465" cy="1657762"/>
            </a:xfrm>
            <a:prstGeom prst="rect">
              <a:avLst/>
            </a:prstGeom>
          </p:spPr>
        </p:pic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41DADE14-FB46-6789-EFD3-89ED1B744CB3}"/>
                </a:ext>
              </a:extLst>
            </p:cNvPr>
            <p:cNvSpPr txBox="1"/>
            <p:nvPr/>
          </p:nvSpPr>
          <p:spPr>
            <a:xfrm>
              <a:off x="555830" y="4435494"/>
              <a:ext cx="835526" cy="489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>
                  <a:solidFill>
                    <a:schemeClr val="bg1"/>
                  </a:solidFill>
                </a:rPr>
                <a:t>0</a:t>
              </a:r>
              <a:r>
                <a:rPr kumimoji="1" lang="en-US" altLang="ja-JP" sz="1200" baseline="30000" dirty="0">
                  <a:solidFill>
                    <a:schemeClr val="bg1"/>
                  </a:solidFill>
                </a:rPr>
                <a:t>+</a:t>
              </a:r>
              <a:r>
                <a:rPr kumimoji="1" lang="en-US" altLang="ja-JP" sz="1200" baseline="-25000" dirty="0">
                  <a:solidFill>
                    <a:schemeClr val="bg1"/>
                  </a:solidFill>
                </a:rPr>
                <a:t>2</a:t>
              </a:r>
              <a:endParaRPr kumimoji="1" lang="ja-JP" altLang="en-US" sz="1200" baseline="-25000">
                <a:solidFill>
                  <a:schemeClr val="bg1"/>
                </a:solidFill>
              </a:endParaRPr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B4DD9F7-5643-82AC-0648-C8C93BB531F8}"/>
              </a:ext>
            </a:extLst>
          </p:cNvPr>
          <p:cNvSpPr txBox="1"/>
          <p:nvPr/>
        </p:nvSpPr>
        <p:spPr>
          <a:xfrm>
            <a:off x="2395511" y="401203"/>
            <a:ext cx="1741182" cy="400110"/>
          </a:xfrm>
          <a:prstGeom prst="rect">
            <a:avLst/>
          </a:prstGeom>
          <a:solidFill>
            <a:srgbClr val="B4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B(E2) in </a:t>
            </a:r>
            <a:r>
              <a:rPr kumimoji="1" lang="en-US" altLang="ja-JP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W.u</a:t>
            </a:r>
            <a:r>
              <a:rPr kumimoji="1"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kumimoji="1" lang="ja-JP" alt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A85C791-2A8E-073C-86FD-09B9CFA0DA75}"/>
              </a:ext>
            </a:extLst>
          </p:cNvPr>
          <p:cNvSpPr txBox="1"/>
          <p:nvPr/>
        </p:nvSpPr>
        <p:spPr>
          <a:xfrm>
            <a:off x="1046836" y="342038"/>
            <a:ext cx="1097821" cy="502702"/>
          </a:xfrm>
          <a:prstGeom prst="rect">
            <a:avLst/>
          </a:prstGeom>
          <a:solidFill>
            <a:srgbClr val="B4FFFF"/>
          </a:solidFill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kumimoji="1" lang="en-US" altLang="ja-JP" sz="2800" baseline="30000" dirty="0">
                <a:latin typeface="Comic Sans MS" panose="030F0902030302020204" pitchFamily="66" charset="0"/>
              </a:rPr>
              <a:t>166</a:t>
            </a:r>
            <a:r>
              <a:rPr kumimoji="1" lang="en-US" altLang="ja-JP" sz="2800" dirty="0">
                <a:latin typeface="Comic Sans MS" panose="030F0902030302020204" pitchFamily="66" charset="0"/>
              </a:rPr>
              <a:t>Er</a:t>
            </a:r>
            <a:endParaRPr kumimoji="1" lang="ja-JP" altLang="en-US" sz="2800">
              <a:latin typeface="Comic Sans MS" panose="030F0902030302020204" pitchFamily="66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60431DF-71C4-F50E-053A-08C6E45B8E0A}"/>
              </a:ext>
            </a:extLst>
          </p:cNvPr>
          <p:cNvSpPr txBox="1"/>
          <p:nvPr/>
        </p:nvSpPr>
        <p:spPr>
          <a:xfrm>
            <a:off x="1533414" y="1841423"/>
            <a:ext cx="16514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states</a:t>
            </a:r>
          </a:p>
          <a:p>
            <a:r>
              <a:rPr lang="en-US" altLang="ja-JP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shown</a:t>
            </a:r>
            <a:endParaRPr kumimoji="1" lang="ja-JP" altLang="en-US" sz="2000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328345"/>
      </p:ext>
    </p:extLst>
  </p:cSld>
  <p:clrMapOvr>
    <a:masterClrMapping/>
  </p:clrMapOvr>
  <p:transition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6E9E4-6B47-367D-552E-3EB68F14C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0780B2C-AB46-871A-9CC8-345BCFAC3ECB}"/>
              </a:ext>
            </a:extLst>
          </p:cNvPr>
          <p:cNvSpPr txBox="1"/>
          <p:nvPr/>
        </p:nvSpPr>
        <p:spPr>
          <a:xfrm>
            <a:off x="637461" y="355070"/>
            <a:ext cx="1097821" cy="50270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kumimoji="1" lang="en-US" altLang="ja-JP" sz="2800" baseline="30000" dirty="0">
                <a:latin typeface="Comic Sans MS" panose="030F0902030302020204" pitchFamily="66" charset="0"/>
              </a:rPr>
              <a:t>162</a:t>
            </a:r>
            <a:r>
              <a:rPr kumimoji="1" lang="en-US" altLang="ja-JP" sz="2800" dirty="0">
                <a:latin typeface="Comic Sans MS" panose="030F0902030302020204" pitchFamily="66" charset="0"/>
              </a:rPr>
              <a:t>Dy</a:t>
            </a:r>
            <a:endParaRPr kumimoji="1" lang="ja-JP" altLang="en-US" sz="2800">
              <a:latin typeface="Comic Sans MS" panose="030F090203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E651D74-D61E-BAF8-C3CA-3B93E8B3A935}"/>
              </a:ext>
            </a:extLst>
          </p:cNvPr>
          <p:cNvSpPr txBox="1"/>
          <p:nvPr/>
        </p:nvSpPr>
        <p:spPr>
          <a:xfrm>
            <a:off x="236026" y="5340034"/>
            <a:ext cx="2761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arrow : </a:t>
            </a:r>
          </a:p>
          <a:p>
            <a:r>
              <a:rPr kumimoji="1" lang="en-US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major decay path</a:t>
            </a:r>
            <a:endParaRPr kumimoji="1" lang="ja-JP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6" name="図 35" descr="ダイアグラム, 概略図&#10;&#10;AI 生成コンテンツは誤りを含む可能性があります。">
            <a:extLst>
              <a:ext uri="{FF2B5EF4-FFF2-40B4-BE49-F238E27FC236}">
                <a16:creationId xmlns:a16="http://schemas.microsoft.com/office/drawing/2014/main" id="{A2A00092-5173-2193-A379-C44B0EC0F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803" y="367145"/>
            <a:ext cx="7772400" cy="612370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1607FD9-EB14-5F6C-52A9-8602F3814C21}"/>
              </a:ext>
            </a:extLst>
          </p:cNvPr>
          <p:cNvSpPr txBox="1"/>
          <p:nvPr/>
        </p:nvSpPr>
        <p:spPr>
          <a:xfrm>
            <a:off x="6865162" y="6169862"/>
            <a:ext cx="2369559" cy="400110"/>
          </a:xfrm>
          <a:prstGeom prst="rect">
            <a:avLst/>
          </a:prstGeom>
          <a:solidFill>
            <a:srgbClr val="FEF7E9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 (</a:t>
            </a:r>
            <a:r>
              <a:rPr kumimoji="1" lang="en-US" altLang="ja-JP" sz="2000" b="1" dirty="0">
                <a:solidFill>
                  <a:schemeClr val="tx1"/>
                </a:solidFill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kumimoji="1"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=6.9 deg)</a:t>
            </a:r>
            <a:endParaRPr kumimoji="1" lang="ja-JP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C0AEC5BB-B20D-D430-8DDF-3972C497CFE3}"/>
              </a:ext>
            </a:extLst>
          </p:cNvPr>
          <p:cNvGrpSpPr/>
          <p:nvPr/>
        </p:nvGrpSpPr>
        <p:grpSpPr>
          <a:xfrm>
            <a:off x="9053686" y="3675379"/>
            <a:ext cx="1420350" cy="1664655"/>
            <a:chOff x="281167" y="3336129"/>
            <a:chExt cx="1116758" cy="1364341"/>
          </a:xfrm>
        </p:grpSpPr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494DA455-C307-B232-7988-1D563AF61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167" y="3336129"/>
              <a:ext cx="1116758" cy="1364341"/>
            </a:xfrm>
            <a:prstGeom prst="rect">
              <a:avLst/>
            </a:prstGeom>
          </p:spPr>
        </p:pic>
        <p:sp>
          <p:nvSpPr>
            <p:cNvPr id="28" name="左右矢印 27">
              <a:extLst>
                <a:ext uri="{FF2B5EF4-FFF2-40B4-BE49-F238E27FC236}">
                  <a16:creationId xmlns:a16="http://schemas.microsoft.com/office/drawing/2014/main" id="{7A5543A4-BB7C-C11A-F38C-09797F81FC38}"/>
                </a:ext>
              </a:extLst>
            </p:cNvPr>
            <p:cNvSpPr/>
            <p:nvPr/>
          </p:nvSpPr>
          <p:spPr>
            <a:xfrm>
              <a:off x="565911" y="4071152"/>
              <a:ext cx="408765" cy="187036"/>
            </a:xfrm>
            <a:prstGeom prst="leftRightArrow">
              <a:avLst/>
            </a:prstGeom>
            <a:solidFill>
              <a:srgbClr val="FFE6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CC59CB19-A51D-7C36-7859-540FD7F4AFE3}"/>
              </a:ext>
            </a:extLst>
          </p:cNvPr>
          <p:cNvGrpSpPr/>
          <p:nvPr/>
        </p:nvGrpSpPr>
        <p:grpSpPr>
          <a:xfrm>
            <a:off x="9763861" y="0"/>
            <a:ext cx="1420350" cy="1664654"/>
            <a:chOff x="-809182" y="456980"/>
            <a:chExt cx="1116759" cy="1389456"/>
          </a:xfrm>
        </p:grpSpPr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C8D6251C-F2EE-2B5C-F8AA-A10AB2C66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809182" y="456980"/>
              <a:ext cx="1116759" cy="1389456"/>
            </a:xfrm>
            <a:prstGeom prst="rect">
              <a:avLst/>
            </a:prstGeom>
          </p:spPr>
        </p:pic>
        <p:sp>
          <p:nvSpPr>
            <p:cNvPr id="27" name="左右矢印 26">
              <a:extLst>
                <a:ext uri="{FF2B5EF4-FFF2-40B4-BE49-F238E27FC236}">
                  <a16:creationId xmlns:a16="http://schemas.microsoft.com/office/drawing/2014/main" id="{966E6E7F-548B-3A0C-65E3-7DC0B8A92F53}"/>
                </a:ext>
              </a:extLst>
            </p:cNvPr>
            <p:cNvSpPr/>
            <p:nvPr/>
          </p:nvSpPr>
          <p:spPr>
            <a:xfrm rot="5400000">
              <a:off x="-113164" y="967955"/>
              <a:ext cx="408765" cy="187036"/>
            </a:xfrm>
            <a:prstGeom prst="leftRightArrow">
              <a:avLst/>
            </a:prstGeom>
            <a:solidFill>
              <a:srgbClr val="FFE6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6747828"/>
      </p:ext>
    </p:extLst>
  </p:cSld>
  <p:clrMapOvr>
    <a:masterClrMapping/>
  </p:clrMapOvr>
  <p:transition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グラフ, ヒストグラム&#10;&#10;自動的に生成された説明">
            <a:extLst>
              <a:ext uri="{FF2B5EF4-FFF2-40B4-BE49-F238E27FC236}">
                <a16:creationId xmlns:a16="http://schemas.microsoft.com/office/drawing/2014/main" id="{A23AFB46-CE44-B504-7296-D9AE9EF7F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30471" y="3051464"/>
            <a:ext cx="4350327" cy="3262745"/>
          </a:xfrm>
          <a:prstGeom prst="rect">
            <a:avLst/>
          </a:prstGeom>
        </p:spPr>
      </p:pic>
      <p:pic>
        <p:nvPicPr>
          <p:cNvPr id="4" name="図 3" descr="グラフ, ヒストグラム&#10;&#10;自動的に生成された説明">
            <a:extLst>
              <a:ext uri="{FF2B5EF4-FFF2-40B4-BE49-F238E27FC236}">
                <a16:creationId xmlns:a16="http://schemas.microsoft.com/office/drawing/2014/main" id="{6847EF1F-D7A3-3276-2512-EDFC8A4B0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705" y="267343"/>
            <a:ext cx="3699262" cy="2774447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DAF9DD17-EDAB-7FD5-F420-0CD39C4D2B24}"/>
              </a:ext>
            </a:extLst>
          </p:cNvPr>
          <p:cNvGrpSpPr/>
          <p:nvPr/>
        </p:nvGrpSpPr>
        <p:grpSpPr>
          <a:xfrm>
            <a:off x="7786123" y="3285975"/>
            <a:ext cx="3456840" cy="3360940"/>
            <a:chOff x="6343649" y="2957131"/>
            <a:chExt cx="2717223" cy="3361988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8520ED72-0EDF-415B-4A26-9BDA05105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3649" y="2957131"/>
              <a:ext cx="2717223" cy="3361988"/>
            </a:xfrm>
            <a:prstGeom prst="rect">
              <a:avLst/>
            </a:prstGeom>
          </p:spPr>
        </p:pic>
        <p:sp>
          <p:nvSpPr>
            <p:cNvPr id="8" name="円/楕円 7">
              <a:extLst>
                <a:ext uri="{FF2B5EF4-FFF2-40B4-BE49-F238E27FC236}">
                  <a16:creationId xmlns:a16="http://schemas.microsoft.com/office/drawing/2014/main" id="{2E1D9897-DCAF-593C-B81E-723E7C025C36}"/>
                </a:ext>
              </a:extLst>
            </p:cNvPr>
            <p:cNvSpPr/>
            <p:nvPr/>
          </p:nvSpPr>
          <p:spPr>
            <a:xfrm>
              <a:off x="8271301" y="3429001"/>
              <a:ext cx="384326" cy="806422"/>
            </a:xfrm>
            <a:prstGeom prst="ellipse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2" name="図 11" descr="グラフ, ヒストグラム&#10;&#10;自動的に生成された説明">
            <a:extLst>
              <a:ext uri="{FF2B5EF4-FFF2-40B4-BE49-F238E27FC236}">
                <a16:creationId xmlns:a16="http://schemas.microsoft.com/office/drawing/2014/main" id="{522A92FD-8DE2-58FB-3CED-EECD521285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52" y="267344"/>
            <a:ext cx="3763808" cy="2774446"/>
          </a:xfrm>
          <a:prstGeom prst="rect">
            <a:avLst/>
          </a:prstGeom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B9657AE8-E134-8CB0-53F2-9166A6401EC7}"/>
              </a:ext>
            </a:extLst>
          </p:cNvPr>
          <p:cNvGrpSpPr/>
          <p:nvPr/>
        </p:nvGrpSpPr>
        <p:grpSpPr>
          <a:xfrm>
            <a:off x="3945973" y="3272623"/>
            <a:ext cx="3046831" cy="3387264"/>
            <a:chOff x="3945976" y="3259523"/>
            <a:chExt cx="2717223" cy="3403791"/>
          </a:xfrm>
        </p:grpSpPr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7AB0AA20-6B72-2FFC-5DD2-E6A14ACE3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45976" y="3285975"/>
              <a:ext cx="2717223" cy="3377339"/>
            </a:xfrm>
            <a:prstGeom prst="rect">
              <a:avLst/>
            </a:prstGeom>
          </p:spPr>
        </p:pic>
        <p:sp>
          <p:nvSpPr>
            <p:cNvPr id="7" name="円/楕円 6">
              <a:extLst>
                <a:ext uri="{FF2B5EF4-FFF2-40B4-BE49-F238E27FC236}">
                  <a16:creationId xmlns:a16="http://schemas.microsoft.com/office/drawing/2014/main" id="{7A4CCAAF-F151-5E12-1A6E-C889072023FA}"/>
                </a:ext>
              </a:extLst>
            </p:cNvPr>
            <p:cNvSpPr/>
            <p:nvPr/>
          </p:nvSpPr>
          <p:spPr>
            <a:xfrm>
              <a:off x="5844319" y="3773196"/>
              <a:ext cx="413635" cy="806422"/>
            </a:xfrm>
            <a:prstGeom prst="ellipse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F15983D9-DF21-5E32-7EAE-D096D0AC1FCE}"/>
                </a:ext>
              </a:extLst>
            </p:cNvPr>
            <p:cNvSpPr txBox="1"/>
            <p:nvPr/>
          </p:nvSpPr>
          <p:spPr>
            <a:xfrm>
              <a:off x="3991948" y="3259523"/>
              <a:ext cx="5645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kumimoji="1" lang="en-US" altLang="ja-JP" sz="2000" baseline="30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kumimoji="1" lang="en-US" altLang="ja-JP" sz="2000" baseline="-25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kumimoji="1" lang="ja-JP" altLang="en-US" sz="2000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2DB4527F-2843-FDE3-A596-1CE786D15ABD}"/>
                </a:ext>
              </a:extLst>
            </p:cNvPr>
            <p:cNvSpPr txBox="1"/>
            <p:nvPr/>
          </p:nvSpPr>
          <p:spPr>
            <a:xfrm>
              <a:off x="3949722" y="3680237"/>
              <a:ext cx="6479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K=0</a:t>
              </a:r>
              <a:endParaRPr kumimoji="1" lang="ja-JP" alt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197FD6C-71CF-2AFC-8EC8-E2EF9560CA15}"/>
              </a:ext>
            </a:extLst>
          </p:cNvPr>
          <p:cNvSpPr txBox="1"/>
          <p:nvPr/>
        </p:nvSpPr>
        <p:spPr>
          <a:xfrm>
            <a:off x="7945434" y="3285975"/>
            <a:ext cx="596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kumimoji="1" lang="en-US" altLang="ja-JP" sz="200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ja-JP" sz="2000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1" lang="ja-JP" altLang="en-US" sz="2000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FBD0982-FEF6-1949-3399-3A42E19598D4}"/>
              </a:ext>
            </a:extLst>
          </p:cNvPr>
          <p:cNvSpPr txBox="1"/>
          <p:nvPr/>
        </p:nvSpPr>
        <p:spPr>
          <a:xfrm>
            <a:off x="7935742" y="3685356"/>
            <a:ext cx="1088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K=0 </a:t>
            </a:r>
            <a:r>
              <a:rPr kumimoji="1" lang="en-US" altLang="ja-JP" sz="2000" b="1" dirty="0" err="1">
                <a:solidFill>
                  <a:srgbClr val="F5B1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vib</a:t>
            </a:r>
            <a:endParaRPr kumimoji="1" lang="ja-JP" altLang="en-US" sz="2000" b="1">
              <a:solidFill>
                <a:srgbClr val="F5B1D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695851F-84CF-58AC-DCF2-3B99FA65EB48}"/>
              </a:ext>
            </a:extLst>
          </p:cNvPr>
          <p:cNvSpPr txBox="1"/>
          <p:nvPr/>
        </p:nvSpPr>
        <p:spPr>
          <a:xfrm>
            <a:off x="8833383" y="2072920"/>
            <a:ext cx="3047629" cy="461665"/>
          </a:xfrm>
          <a:prstGeom prst="rect">
            <a:avLst/>
          </a:prstGeom>
          <a:solidFill>
            <a:srgbClr val="FFF1E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Symbol" pitchFamily="2" charset="2"/>
              </a:rPr>
              <a:t>b</a:t>
            </a:r>
            <a:r>
              <a:rPr kumimoji="1" lang="en-US" altLang="ja-JP" dirty="0"/>
              <a:t> – vibrational mode</a:t>
            </a:r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22A86F5-AC22-45CF-44EA-20A3F2AFD88F}"/>
              </a:ext>
            </a:extLst>
          </p:cNvPr>
          <p:cNvSpPr txBox="1"/>
          <p:nvPr/>
        </p:nvSpPr>
        <p:spPr>
          <a:xfrm>
            <a:off x="906752" y="511528"/>
            <a:ext cx="91082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aseline="30000" dirty="0"/>
              <a:t>162</a:t>
            </a:r>
            <a:r>
              <a:rPr kumimoji="1" lang="en-US" altLang="ja-JP" dirty="0"/>
              <a:t>Dy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B1115C8-0356-423D-BB85-71E23413198D}"/>
              </a:ext>
            </a:extLst>
          </p:cNvPr>
          <p:cNvSpPr txBox="1"/>
          <p:nvPr/>
        </p:nvSpPr>
        <p:spPr>
          <a:xfrm>
            <a:off x="865073" y="1215736"/>
            <a:ext cx="2484976" cy="830997"/>
          </a:xfrm>
          <a:prstGeom prst="rect">
            <a:avLst/>
          </a:prstGeom>
          <a:solidFill>
            <a:srgbClr val="FFE699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PES bottom </a:t>
            </a:r>
          </a:p>
          <a:p>
            <a:r>
              <a:rPr lang="en-US" altLang="ja-JP" dirty="0"/>
              <a:t>wider than </a:t>
            </a:r>
            <a:r>
              <a:rPr lang="en-US" altLang="ja-JP" baseline="30000" dirty="0"/>
              <a:t>166</a:t>
            </a:r>
            <a:r>
              <a:rPr lang="en-US" altLang="ja-JP" dirty="0"/>
              <a:t>Er</a:t>
            </a:r>
            <a:endParaRPr kumimoji="1" lang="ja-JP" altLang="en-US"/>
          </a:p>
        </p:txBody>
      </p:sp>
      <p:sp>
        <p:nvSpPr>
          <p:cNvPr id="5" name="左右矢印 4">
            <a:extLst>
              <a:ext uri="{FF2B5EF4-FFF2-40B4-BE49-F238E27FC236}">
                <a16:creationId xmlns:a16="http://schemas.microsoft.com/office/drawing/2014/main" id="{40DD5663-93FE-D0D5-5D79-07C675CF6380}"/>
              </a:ext>
            </a:extLst>
          </p:cNvPr>
          <p:cNvSpPr/>
          <p:nvPr/>
        </p:nvSpPr>
        <p:spPr>
          <a:xfrm>
            <a:off x="9643092" y="4664204"/>
            <a:ext cx="974175" cy="328845"/>
          </a:xfrm>
          <a:prstGeom prst="leftRightArrow">
            <a:avLst/>
          </a:prstGeom>
          <a:solidFill>
            <a:srgbClr val="FFE6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ED98629-427B-A355-4918-3968AAAF13AB}"/>
              </a:ext>
            </a:extLst>
          </p:cNvPr>
          <p:cNvSpPr txBox="1"/>
          <p:nvPr/>
        </p:nvSpPr>
        <p:spPr>
          <a:xfrm>
            <a:off x="2174488" y="488910"/>
            <a:ext cx="763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7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kumimoji="1" lang="en-US" altLang="ja-JP" baseline="30000" dirty="0">
                <a:solidFill>
                  <a:srgbClr val="F7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ja-JP" baseline="-25000" dirty="0">
                <a:solidFill>
                  <a:srgbClr val="F7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1" lang="ja-JP" altLang="en-US" baseline="-25000">
              <a:solidFill>
                <a:srgbClr val="F7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6A4BBC9-1181-CD26-1B50-18761E101909}"/>
              </a:ext>
            </a:extLst>
          </p:cNvPr>
          <p:cNvSpPr txBox="1"/>
          <p:nvPr/>
        </p:nvSpPr>
        <p:spPr>
          <a:xfrm rot="16200000">
            <a:off x="3384400" y="4438936"/>
            <a:ext cx="31771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chemeClr val="tx1"/>
                </a:solidFill>
                <a:latin typeface="Symbol" pitchFamily="2" charset="2"/>
              </a:rPr>
              <a:t>g</a:t>
            </a:r>
            <a:endParaRPr kumimoji="1" lang="ja-JP" altLang="en-US" b="1" i="1">
              <a:solidFill>
                <a:schemeClr val="tx1"/>
              </a:solidFill>
              <a:latin typeface="Symbol" pitchFamily="2" charset="2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7F5FFF4-1CB8-CE05-2EB0-57D6B4B7E918}"/>
              </a:ext>
            </a:extLst>
          </p:cNvPr>
          <p:cNvSpPr txBox="1"/>
          <p:nvPr/>
        </p:nvSpPr>
        <p:spPr>
          <a:xfrm>
            <a:off x="5421855" y="2810958"/>
            <a:ext cx="55015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chemeClr val="tx1"/>
                </a:solidFill>
                <a:latin typeface="Symbol" pitchFamily="2" charset="2"/>
              </a:rPr>
              <a:t>b </a:t>
            </a:r>
            <a:r>
              <a:rPr kumimoji="1" lang="en-US" altLang="ja-JP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1" lang="ja-JP" altLang="en-US" baseline="-25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D94242A-5B0A-9F9D-21D4-AB91561D698B}"/>
              </a:ext>
            </a:extLst>
          </p:cNvPr>
          <p:cNvSpPr txBox="1"/>
          <p:nvPr/>
        </p:nvSpPr>
        <p:spPr>
          <a:xfrm>
            <a:off x="9368017" y="2810957"/>
            <a:ext cx="55015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chemeClr val="tx1"/>
                </a:solidFill>
                <a:latin typeface="Symbol" pitchFamily="2" charset="2"/>
              </a:rPr>
              <a:t>b </a:t>
            </a:r>
            <a:r>
              <a:rPr kumimoji="1" lang="en-US" altLang="ja-JP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1" lang="ja-JP" altLang="en-US" baseline="-25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4BE8A7A-D5AC-9AA9-7D18-1D0A99917D08}"/>
              </a:ext>
            </a:extLst>
          </p:cNvPr>
          <p:cNvSpPr txBox="1"/>
          <p:nvPr/>
        </p:nvSpPr>
        <p:spPr>
          <a:xfrm>
            <a:off x="4765387" y="2088581"/>
            <a:ext cx="2061783" cy="461665"/>
          </a:xfrm>
          <a:prstGeom prst="rect">
            <a:avLst/>
          </a:prstGeom>
          <a:solidFill>
            <a:srgbClr val="FFF1E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/>
                </a:solidFill>
              </a:rPr>
              <a:t>ground state</a:t>
            </a:r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691306"/>
      </p:ext>
    </p:extLst>
  </p:cSld>
  <p:clrMapOvr>
    <a:masterClrMapping/>
  </p:clrMapOvr>
  <p:transition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E1E05-6BCE-1DD3-4795-3178A522A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角丸四角形 7">
            <a:extLst>
              <a:ext uri="{FF2B5EF4-FFF2-40B4-BE49-F238E27FC236}">
                <a16:creationId xmlns:a16="http://schemas.microsoft.com/office/drawing/2014/main" id="{B2596983-FD92-D15F-53E2-F4524F992559}"/>
              </a:ext>
            </a:extLst>
          </p:cNvPr>
          <p:cNvSpPr/>
          <p:nvPr/>
        </p:nvSpPr>
        <p:spPr>
          <a:xfrm>
            <a:off x="557530" y="3904836"/>
            <a:ext cx="6844157" cy="81140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588ACDD-3E4D-ADD3-6041-763A49CE6A94}"/>
              </a:ext>
            </a:extLst>
          </p:cNvPr>
          <p:cNvSpPr txBox="1"/>
          <p:nvPr/>
        </p:nvSpPr>
        <p:spPr>
          <a:xfrm>
            <a:off x="698902" y="1333881"/>
            <a:ext cx="837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1. Quantum many-body formulation of “rotational energy”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5E96A65-A801-1DBD-F400-3322F3A6DA92}"/>
              </a:ext>
            </a:extLst>
          </p:cNvPr>
          <p:cNvSpPr txBox="1"/>
          <p:nvPr/>
        </p:nvSpPr>
        <p:spPr>
          <a:xfrm>
            <a:off x="698903" y="2190866"/>
            <a:ext cx="5136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2. Triaxiality and rotational states</a:t>
            </a:r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D5F5036-D3BF-09CF-AFD0-9FFC7D5C5308}"/>
              </a:ext>
            </a:extLst>
          </p:cNvPr>
          <p:cNvSpPr txBox="1"/>
          <p:nvPr/>
        </p:nvSpPr>
        <p:spPr>
          <a:xfrm>
            <a:off x="698903" y="3039227"/>
            <a:ext cx="6561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3. Vibrational excitations  – deformed case -</a:t>
            </a:r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BA1255E-F14B-E92B-3F6F-8520FD9DD250}"/>
              </a:ext>
            </a:extLst>
          </p:cNvPr>
          <p:cNvSpPr txBox="1"/>
          <p:nvPr/>
        </p:nvSpPr>
        <p:spPr>
          <a:xfrm>
            <a:off x="698903" y="411571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Outline</a:t>
            </a:r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338C0CF-1C3D-BEBC-45C0-3FAF6E425849}"/>
              </a:ext>
            </a:extLst>
          </p:cNvPr>
          <p:cNvSpPr txBox="1"/>
          <p:nvPr/>
        </p:nvSpPr>
        <p:spPr>
          <a:xfrm>
            <a:off x="698902" y="4062074"/>
            <a:ext cx="6452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4. Vibrational excitations  – spherical case -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2359471"/>
      </p:ext>
    </p:extLst>
  </p:cSld>
  <p:clrMapOvr>
    <a:masterClrMapping/>
  </p:clrMapOvr>
  <p:transition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D7117-55B0-2F52-7424-1058538F7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時計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0EB01AD-755D-7305-D673-BA915F2D6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30" y="1631695"/>
            <a:ext cx="9321390" cy="3819707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B833176-129D-5431-5DD6-65FF7A20877F}"/>
              </a:ext>
            </a:extLst>
          </p:cNvPr>
          <p:cNvSpPr txBox="1"/>
          <p:nvPr/>
        </p:nvSpPr>
        <p:spPr>
          <a:xfrm>
            <a:off x="592282" y="696192"/>
            <a:ext cx="10551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/>
              <a:t>148</a:t>
            </a:r>
            <a:r>
              <a:rPr kumimoji="1" lang="en-US" altLang="ja-JP" dirty="0"/>
              <a:t>Sm :  a typical vibrational nucleus with a (near-)spherical ground state</a:t>
            </a:r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37EAB21-D4F5-5CED-748E-8324767F5D5C}"/>
              </a:ext>
            </a:extLst>
          </p:cNvPr>
          <p:cNvSpPr txBox="1"/>
          <p:nvPr/>
        </p:nvSpPr>
        <p:spPr>
          <a:xfrm>
            <a:off x="5150869" y="4572000"/>
            <a:ext cx="1273105" cy="400110"/>
          </a:xfrm>
          <a:prstGeom prst="rect">
            <a:avLst/>
          </a:prstGeom>
          <a:solidFill>
            <a:srgbClr val="FFF1E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700FF"/>
                </a:solidFill>
              </a:rPr>
              <a:t>0-phonon</a:t>
            </a:r>
            <a:endParaRPr kumimoji="1" lang="ja-JP" altLang="en-US" sz="2000">
              <a:solidFill>
                <a:srgbClr val="F700FF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7D48B4F-3B8A-0D7B-A040-9FF540F0B08C}"/>
              </a:ext>
            </a:extLst>
          </p:cNvPr>
          <p:cNvSpPr txBox="1"/>
          <p:nvPr/>
        </p:nvSpPr>
        <p:spPr>
          <a:xfrm>
            <a:off x="5150869" y="3816000"/>
            <a:ext cx="1273105" cy="400110"/>
          </a:xfrm>
          <a:prstGeom prst="rect">
            <a:avLst/>
          </a:prstGeom>
          <a:solidFill>
            <a:srgbClr val="FFF1E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700FF"/>
                </a:solidFill>
              </a:rPr>
              <a:t>1-phonon</a:t>
            </a:r>
            <a:endParaRPr kumimoji="1" lang="ja-JP" altLang="en-US" sz="2000">
              <a:solidFill>
                <a:srgbClr val="F700FF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440D26A-DE7B-0A77-EE9D-C611AC1763A9}"/>
              </a:ext>
            </a:extLst>
          </p:cNvPr>
          <p:cNvSpPr txBox="1"/>
          <p:nvPr/>
        </p:nvSpPr>
        <p:spPr>
          <a:xfrm>
            <a:off x="4347372" y="2844000"/>
            <a:ext cx="2324675" cy="400110"/>
          </a:xfrm>
          <a:prstGeom prst="rect">
            <a:avLst/>
          </a:prstGeom>
          <a:solidFill>
            <a:srgbClr val="FFF1E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700FF"/>
                </a:solidFill>
              </a:rPr>
              <a:t>2-phonon (triplet)</a:t>
            </a:r>
            <a:endParaRPr kumimoji="1" lang="ja-JP" altLang="en-US" sz="2000">
              <a:solidFill>
                <a:srgbClr val="F700FF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EAF834B-3BD6-E101-364C-D9BCAF7A57AE}"/>
              </a:ext>
            </a:extLst>
          </p:cNvPr>
          <p:cNvSpPr txBox="1"/>
          <p:nvPr/>
        </p:nvSpPr>
        <p:spPr>
          <a:xfrm>
            <a:off x="8642821" y="5491730"/>
            <a:ext cx="1947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</a:rPr>
              <a:t>by QVSM calc.</a:t>
            </a:r>
            <a:endParaRPr kumimoji="1" lang="ja-JP" altLang="en-US" sz="2000">
              <a:solidFill>
                <a:schemeClr val="tx1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9A465A-31BA-C33D-F3EC-B3084AD0166B}"/>
              </a:ext>
            </a:extLst>
          </p:cNvPr>
          <p:cNvSpPr txBox="1"/>
          <p:nvPr/>
        </p:nvSpPr>
        <p:spPr>
          <a:xfrm>
            <a:off x="4205739" y="5463575"/>
            <a:ext cx="1890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/>
                </a:solidFill>
              </a:rPr>
              <a:t> from </a:t>
            </a:r>
            <a:r>
              <a:rPr kumimoji="1" lang="en-US" altLang="ja-JP" dirty="0" err="1">
                <a:solidFill>
                  <a:schemeClr val="tx1"/>
                </a:solidFill>
              </a:rPr>
              <a:t>ensdf</a:t>
            </a:r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73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F8ABE-D0E1-D4D5-F82E-8AFEA3E38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 descr="グラフ, 等高線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5ADAF3A-7307-346C-0D59-36D17401A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5" y="3666691"/>
            <a:ext cx="4123050" cy="3092288"/>
          </a:xfrm>
          <a:prstGeom prst="rect">
            <a:avLst/>
          </a:prstGeom>
        </p:spPr>
      </p:pic>
      <p:pic>
        <p:nvPicPr>
          <p:cNvPr id="20" name="図 19" descr="グラフ, 等高線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45A18B6-93D9-E2D5-2CA1-96DB6D9C3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966" y="3681878"/>
            <a:ext cx="4136466" cy="3102349"/>
          </a:xfrm>
          <a:prstGeom prst="rect">
            <a:avLst/>
          </a:prstGeom>
        </p:spPr>
      </p:pic>
      <p:pic>
        <p:nvPicPr>
          <p:cNvPr id="18" name="図 17" descr="グラフ, 等高線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79B5B83-A7ED-980A-F897-DF586DE1F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168" y="404316"/>
            <a:ext cx="4291542" cy="3218657"/>
          </a:xfrm>
          <a:prstGeom prst="rect">
            <a:avLst/>
          </a:prstGeom>
        </p:spPr>
      </p:pic>
      <p:pic>
        <p:nvPicPr>
          <p:cNvPr id="15" name="図 14" descr="グラフ, 等高線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5A6682D-1379-3600-DE68-1CAAC13B47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966" y="474841"/>
            <a:ext cx="4136466" cy="3102350"/>
          </a:xfrm>
          <a:prstGeom prst="rect">
            <a:avLst/>
          </a:prstGeom>
        </p:spPr>
      </p:pic>
      <p:pic>
        <p:nvPicPr>
          <p:cNvPr id="6" name="図 5" descr="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BCD8D74-DB6F-CA41-A03E-4CC80AE3BB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" y="479903"/>
            <a:ext cx="4123049" cy="309228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82BE65E-CD48-2CC1-73E5-8B010EBFBF1B}"/>
              </a:ext>
            </a:extLst>
          </p:cNvPr>
          <p:cNvSpPr txBox="1"/>
          <p:nvPr/>
        </p:nvSpPr>
        <p:spPr>
          <a:xfrm>
            <a:off x="474312" y="13176"/>
            <a:ext cx="359335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148</a:t>
            </a: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Sm  Amplitude T-plots </a:t>
            </a:r>
            <a:endParaRPr kumimoji="1"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45262FA-C284-112C-2E98-3353C4EF6F20}"/>
              </a:ext>
            </a:extLst>
          </p:cNvPr>
          <p:cNvSpPr txBox="1"/>
          <p:nvPr/>
        </p:nvSpPr>
        <p:spPr>
          <a:xfrm>
            <a:off x="585433" y="834142"/>
            <a:ext cx="521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kumimoji="1" lang="en-US" altLang="ja-JP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kumimoji="1" lang="en-US" altLang="ja-JP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1" lang="ja-JP" altLang="en-US" sz="20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631A2BD-4F95-BC26-DBBB-74DA5028F6B9}"/>
              </a:ext>
            </a:extLst>
          </p:cNvPr>
          <p:cNvSpPr txBox="1"/>
          <p:nvPr/>
        </p:nvSpPr>
        <p:spPr>
          <a:xfrm>
            <a:off x="4540573" y="834142"/>
            <a:ext cx="521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ja-JP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kumimoji="1" lang="en-US" altLang="ja-JP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1" lang="ja-JP" altLang="en-US" sz="20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7A09097-567C-1C69-9DE6-54819350EF6C}"/>
              </a:ext>
            </a:extLst>
          </p:cNvPr>
          <p:cNvSpPr txBox="1"/>
          <p:nvPr/>
        </p:nvSpPr>
        <p:spPr>
          <a:xfrm>
            <a:off x="8508482" y="741634"/>
            <a:ext cx="521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1" lang="en-US" altLang="ja-JP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kumimoji="1" lang="en-US" altLang="ja-JP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1" lang="ja-JP" altLang="en-US" sz="20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4301A99-D79E-A221-0597-8BC4A2F0788B}"/>
              </a:ext>
            </a:extLst>
          </p:cNvPr>
          <p:cNvSpPr txBox="1"/>
          <p:nvPr/>
        </p:nvSpPr>
        <p:spPr>
          <a:xfrm>
            <a:off x="4514403" y="4051274"/>
            <a:ext cx="521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ja-JP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ja-JP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1" lang="ja-JP" altLang="en-US" sz="20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A5D76E9-3C0E-D10A-DFCD-5700E414041A}"/>
              </a:ext>
            </a:extLst>
          </p:cNvPr>
          <p:cNvSpPr txBox="1"/>
          <p:nvPr/>
        </p:nvSpPr>
        <p:spPr>
          <a:xfrm>
            <a:off x="559262" y="4051274"/>
            <a:ext cx="521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kumimoji="1" lang="en-US" altLang="ja-JP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kumimoji="1" lang="en-US" altLang="ja-JP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1" lang="ja-JP" altLang="en-US" sz="20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4BB8919-70C2-931C-EBBA-E74111AE02B0}"/>
              </a:ext>
            </a:extLst>
          </p:cNvPr>
          <p:cNvSpPr txBox="1"/>
          <p:nvPr/>
        </p:nvSpPr>
        <p:spPr>
          <a:xfrm>
            <a:off x="2053044" y="904697"/>
            <a:ext cx="127310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0-phonon</a:t>
            </a:r>
            <a:endParaRPr kumimoji="1" lang="ja-JP" altLang="en-US" sz="200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C1ACF97-1165-1359-97DA-23383C5D76FC}"/>
              </a:ext>
            </a:extLst>
          </p:cNvPr>
          <p:cNvSpPr txBox="1"/>
          <p:nvPr/>
        </p:nvSpPr>
        <p:spPr>
          <a:xfrm>
            <a:off x="9903403" y="917775"/>
            <a:ext cx="127310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2-phonon</a:t>
            </a:r>
            <a:endParaRPr kumimoji="1" lang="ja-JP" altLang="en-US" sz="200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505987D-526B-A857-B3AC-3DD12F3DCF00}"/>
              </a:ext>
            </a:extLst>
          </p:cNvPr>
          <p:cNvSpPr txBox="1"/>
          <p:nvPr/>
        </p:nvSpPr>
        <p:spPr>
          <a:xfrm>
            <a:off x="5676087" y="866455"/>
            <a:ext cx="127310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1-phonon</a:t>
            </a:r>
            <a:endParaRPr kumimoji="1" lang="ja-JP" altLang="en-US" sz="200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344F037-C139-C410-3372-14CD9F5DBB64}"/>
              </a:ext>
            </a:extLst>
          </p:cNvPr>
          <p:cNvSpPr txBox="1"/>
          <p:nvPr/>
        </p:nvSpPr>
        <p:spPr>
          <a:xfrm>
            <a:off x="5676087" y="4028297"/>
            <a:ext cx="127310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2-phonon</a:t>
            </a:r>
            <a:endParaRPr kumimoji="1" lang="ja-JP" altLang="en-US" sz="200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90703A5-A80E-560D-768C-16DF8813B423}"/>
              </a:ext>
            </a:extLst>
          </p:cNvPr>
          <p:cNvSpPr txBox="1"/>
          <p:nvPr/>
        </p:nvSpPr>
        <p:spPr>
          <a:xfrm>
            <a:off x="1926117" y="4063017"/>
            <a:ext cx="127310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2-phonon</a:t>
            </a:r>
            <a:endParaRPr kumimoji="1" lang="ja-JP" altLang="en-US" sz="2000"/>
          </a:p>
        </p:txBody>
      </p:sp>
      <p:sp>
        <p:nvSpPr>
          <p:cNvPr id="35" name="円/楕円 34">
            <a:extLst>
              <a:ext uri="{FF2B5EF4-FFF2-40B4-BE49-F238E27FC236}">
                <a16:creationId xmlns:a16="http://schemas.microsoft.com/office/drawing/2014/main" id="{D4E329B9-1CB0-392A-F226-6526E4B8DC55}"/>
              </a:ext>
            </a:extLst>
          </p:cNvPr>
          <p:cNvSpPr/>
          <p:nvPr/>
        </p:nvSpPr>
        <p:spPr>
          <a:xfrm>
            <a:off x="883227" y="2337955"/>
            <a:ext cx="872837" cy="834502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円/楕円 37">
            <a:extLst>
              <a:ext uri="{FF2B5EF4-FFF2-40B4-BE49-F238E27FC236}">
                <a16:creationId xmlns:a16="http://schemas.microsoft.com/office/drawing/2014/main" id="{C31CFFB5-FBD0-CEE6-76F6-7D77F8796532}"/>
              </a:ext>
            </a:extLst>
          </p:cNvPr>
          <p:cNvSpPr/>
          <p:nvPr/>
        </p:nvSpPr>
        <p:spPr>
          <a:xfrm>
            <a:off x="4568034" y="2375848"/>
            <a:ext cx="858109" cy="834502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38">
            <a:extLst>
              <a:ext uri="{FF2B5EF4-FFF2-40B4-BE49-F238E27FC236}">
                <a16:creationId xmlns:a16="http://schemas.microsoft.com/office/drawing/2014/main" id="{8A0179DB-3F5A-C4F1-F2CE-26390730125D}"/>
              </a:ext>
            </a:extLst>
          </p:cNvPr>
          <p:cNvSpPr/>
          <p:nvPr/>
        </p:nvSpPr>
        <p:spPr>
          <a:xfrm>
            <a:off x="8475928" y="2351576"/>
            <a:ext cx="872837" cy="834502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0A37D494-48FA-982E-E4A0-A67B5BF40AA9}"/>
              </a:ext>
            </a:extLst>
          </p:cNvPr>
          <p:cNvSpPr txBox="1"/>
          <p:nvPr/>
        </p:nvSpPr>
        <p:spPr>
          <a:xfrm>
            <a:off x="2270990" y="1376593"/>
            <a:ext cx="7689272" cy="800219"/>
          </a:xfrm>
          <a:prstGeom prst="rect">
            <a:avLst/>
          </a:prstGeom>
          <a:solidFill>
            <a:srgbClr val="7DFF8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 shifts to larger </a:t>
            </a:r>
            <a:r>
              <a:rPr kumimoji="1" lang="en-US" altLang="ja-JP" b="1" i="1" dirty="0">
                <a:latin typeface="Symbol" pitchFamily="2" charset="2"/>
              </a:rPr>
              <a:t>b </a:t>
            </a:r>
            <a:r>
              <a:rPr kumimoji="1" lang="en-US" altLang="ja-JP" baseline="-25000" dirty="0"/>
              <a:t>2 </a:t>
            </a:r>
            <a:r>
              <a:rPr kumimoji="1" lang="en-US" altLang="ja-JP" dirty="0"/>
              <a:t>(quadrupole phonon excitations)</a:t>
            </a:r>
          </a:p>
          <a:p>
            <a:pPr algn="ctr"/>
            <a:r>
              <a:rPr kumimoji="1" lang="en-US" altLang="ja-JP" sz="2200" dirty="0"/>
              <a:t>orthogonality due to different J values.   K ~ 0</a:t>
            </a:r>
            <a:endParaRPr kumimoji="1" lang="ja-JP" altLang="en-US" sz="2200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B3CAA71B-B529-8BF1-F748-01A349DCBF4E}"/>
              </a:ext>
            </a:extLst>
          </p:cNvPr>
          <p:cNvSpPr txBox="1"/>
          <p:nvPr/>
        </p:nvSpPr>
        <p:spPr>
          <a:xfrm>
            <a:off x="8118491" y="3769484"/>
            <a:ext cx="3822021" cy="18774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Modest shifts of the distribution towards larger </a:t>
            </a:r>
            <a:r>
              <a:rPr lang="en-US" altLang="ja-JP" sz="2000" i="1" dirty="0"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 in the sequence 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0</a:t>
            </a:r>
            <a:r>
              <a:rPr kumimoji="1" lang="en-US" altLang="ja-JP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kumimoji="1" lang="en-US" altLang="ja-JP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2</a:t>
            </a:r>
            <a:r>
              <a:rPr kumimoji="1" lang="en-US" altLang="ja-JP" sz="20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+</a:t>
            </a:r>
            <a:r>
              <a:rPr kumimoji="1" lang="en-US" altLang="ja-JP" sz="2000" baseline="-25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1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 4</a:t>
            </a:r>
            <a:r>
              <a:rPr kumimoji="1" lang="en-US" altLang="ja-JP" sz="20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+</a:t>
            </a:r>
            <a:r>
              <a:rPr kumimoji="1" lang="en-US" altLang="ja-JP" sz="2000" baseline="-25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1</a:t>
            </a:r>
          </a:p>
          <a:p>
            <a:endParaRPr kumimoji="1" lang="en-US" altLang="ja-JP" baseline="-250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This may be 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interpreted as  quadrupole phonon excitations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.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DEE446C-3E30-D642-766C-A2D8AEB1D639}"/>
              </a:ext>
            </a:extLst>
          </p:cNvPr>
          <p:cNvSpPr txBox="1"/>
          <p:nvPr/>
        </p:nvSpPr>
        <p:spPr>
          <a:xfrm>
            <a:off x="8395257" y="5743316"/>
            <a:ext cx="3545255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The structure of 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2</a:t>
            </a:r>
            <a:r>
              <a:rPr kumimoji="1" lang="en-US" altLang="ja-JP" sz="20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+</a:t>
            </a:r>
            <a:r>
              <a:rPr kumimoji="1" lang="en-US" altLang="ja-JP" sz="2000" baseline="-25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2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looks like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quadrupole phonon t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owards</a:t>
            </a:r>
            <a:r>
              <a:rPr kumimoji="1"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K=2.</a:t>
            </a:r>
          </a:p>
        </p:txBody>
      </p:sp>
      <p:sp>
        <p:nvSpPr>
          <p:cNvPr id="49" name="上矢印 48">
            <a:extLst>
              <a:ext uri="{FF2B5EF4-FFF2-40B4-BE49-F238E27FC236}">
                <a16:creationId xmlns:a16="http://schemas.microsoft.com/office/drawing/2014/main" id="{C083FD25-3581-F07B-6D9B-116CEE1E9D6D}"/>
              </a:ext>
            </a:extLst>
          </p:cNvPr>
          <p:cNvSpPr/>
          <p:nvPr/>
        </p:nvSpPr>
        <p:spPr>
          <a:xfrm rot="16200000">
            <a:off x="8005175" y="5863843"/>
            <a:ext cx="333692" cy="44091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上矢印 49">
            <a:extLst>
              <a:ext uri="{FF2B5EF4-FFF2-40B4-BE49-F238E27FC236}">
                <a16:creationId xmlns:a16="http://schemas.microsoft.com/office/drawing/2014/main" id="{94743754-00DE-6EB8-42F7-FC96CDD69737}"/>
              </a:ext>
            </a:extLst>
          </p:cNvPr>
          <p:cNvSpPr/>
          <p:nvPr/>
        </p:nvSpPr>
        <p:spPr>
          <a:xfrm rot="18750347">
            <a:off x="7837747" y="3480663"/>
            <a:ext cx="333692" cy="44091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71D2B7EE-9A7D-F314-FA29-97112EBEEB9E}"/>
              </a:ext>
            </a:extLst>
          </p:cNvPr>
          <p:cNvSpPr txBox="1"/>
          <p:nvPr/>
        </p:nvSpPr>
        <p:spPr>
          <a:xfrm>
            <a:off x="304953" y="4545108"/>
            <a:ext cx="3548961" cy="461665"/>
          </a:xfrm>
          <a:prstGeom prst="rect">
            <a:avLst/>
          </a:prstGeom>
          <a:solidFill>
            <a:srgbClr val="7DFF8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vibration in a potential</a:t>
            </a:r>
            <a:endParaRPr kumimoji="1" lang="ja-JP" altLang="en-US" baseline="-2500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56D67F82-50E8-A9A9-54E2-9590AFA900EC}"/>
              </a:ext>
            </a:extLst>
          </p:cNvPr>
          <p:cNvSpPr txBox="1"/>
          <p:nvPr/>
        </p:nvSpPr>
        <p:spPr>
          <a:xfrm>
            <a:off x="4700536" y="4554426"/>
            <a:ext cx="2191325" cy="461665"/>
          </a:xfrm>
          <a:prstGeom prst="rect">
            <a:avLst/>
          </a:prstGeom>
          <a:solidFill>
            <a:srgbClr val="7DFF8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 shifts to K=2</a:t>
            </a:r>
            <a:endParaRPr kumimoji="1" lang="ja-JP" altLang="en-US" baseline="-25000"/>
          </a:p>
        </p:txBody>
      </p:sp>
    </p:spTree>
    <p:extLst>
      <p:ext uri="{BB962C8B-B14F-4D97-AF65-F5344CB8AC3E}">
        <p14:creationId xmlns:p14="http://schemas.microsoft.com/office/powerpoint/2010/main" val="277584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3B0E4EB-1DF4-6153-487F-880B09D6CDB5}"/>
              </a:ext>
            </a:extLst>
          </p:cNvPr>
          <p:cNvSpPr txBox="1"/>
          <p:nvPr/>
        </p:nvSpPr>
        <p:spPr>
          <a:xfrm>
            <a:off x="262514" y="690329"/>
            <a:ext cx="2452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classical mechanics</a:t>
            </a:r>
            <a:endParaRPr kumimoji="1" lang="ja-JP" altLang="en-US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下矢印 46">
            <a:extLst>
              <a:ext uri="{FF2B5EF4-FFF2-40B4-BE49-F238E27FC236}">
                <a16:creationId xmlns:a16="http://schemas.microsoft.com/office/drawing/2014/main" id="{5778C933-C398-880C-E952-E4ECC80D60F4}"/>
              </a:ext>
            </a:extLst>
          </p:cNvPr>
          <p:cNvSpPr/>
          <p:nvPr/>
        </p:nvSpPr>
        <p:spPr>
          <a:xfrm>
            <a:off x="2750284" y="3122637"/>
            <a:ext cx="303705" cy="43289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BCF8160E-1875-7451-A326-E3F27CAAB98D}"/>
              </a:ext>
            </a:extLst>
          </p:cNvPr>
          <p:cNvGrpSpPr/>
          <p:nvPr/>
        </p:nvGrpSpPr>
        <p:grpSpPr>
          <a:xfrm>
            <a:off x="361317" y="1013742"/>
            <a:ext cx="5068163" cy="1797575"/>
            <a:chOff x="360342" y="720475"/>
            <a:chExt cx="5068163" cy="1797575"/>
          </a:xfrm>
        </p:grpSpPr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255A2E20-DEC1-5737-7A5F-43026797F6D0}"/>
                </a:ext>
              </a:extLst>
            </p:cNvPr>
            <p:cNvSpPr txBox="1"/>
            <p:nvPr/>
          </p:nvSpPr>
          <p:spPr>
            <a:xfrm>
              <a:off x="2880844" y="1837278"/>
              <a:ext cx="20361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time t</a:t>
              </a:r>
              <a:r>
                <a:rPr lang="en-US" altLang="ja-JP" sz="20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, angle </a:t>
              </a:r>
              <a:r>
                <a:rPr lang="en-US" altLang="ja-JP" sz="2000" dirty="0">
                  <a:latin typeface="Symbol" pitchFamily="2" charset="2"/>
                  <a:cs typeface="Arial" panose="020B0604020202020204" pitchFamily="34" charset="0"/>
                </a:rPr>
                <a:t>W</a:t>
              </a:r>
              <a:r>
                <a:rPr lang="en-US" altLang="ja-JP" sz="20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kumimoji="1" lang="ja-JP" altLang="en-US" sz="20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60C5B32E-5D7E-2413-F6C1-FE099BA50B1D}"/>
                </a:ext>
              </a:extLst>
            </p:cNvPr>
            <p:cNvSpPr txBox="1"/>
            <p:nvPr/>
          </p:nvSpPr>
          <p:spPr>
            <a:xfrm>
              <a:off x="360342" y="720475"/>
              <a:ext cx="21579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 time t, angle </a:t>
              </a:r>
              <a:r>
                <a:rPr lang="en-US" altLang="ja-JP" sz="2000" dirty="0">
                  <a:latin typeface="Symbol" pitchFamily="2" charset="2"/>
                  <a:cs typeface="Arial" panose="020B0604020202020204" pitchFamily="34" charset="0"/>
                </a:rPr>
                <a:t>W</a:t>
              </a:r>
              <a:r>
                <a:rPr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(t)</a:t>
              </a:r>
              <a:endParaRPr kumimoji="1" lang="ja-JP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1" name="グループ化 40">
              <a:extLst>
                <a:ext uri="{FF2B5EF4-FFF2-40B4-BE49-F238E27FC236}">
                  <a16:creationId xmlns:a16="http://schemas.microsoft.com/office/drawing/2014/main" id="{BA172AC8-974C-9F84-04D7-7E18C8CD868B}"/>
                </a:ext>
              </a:extLst>
            </p:cNvPr>
            <p:cNvGrpSpPr/>
            <p:nvPr/>
          </p:nvGrpSpPr>
          <p:grpSpPr>
            <a:xfrm>
              <a:off x="2414809" y="1141108"/>
              <a:ext cx="464323" cy="690185"/>
              <a:chOff x="3425094" y="3187103"/>
              <a:chExt cx="464323" cy="690185"/>
            </a:xfrm>
          </p:grpSpPr>
          <p:sp>
            <p:nvSpPr>
              <p:cNvPr id="27" name="円弧 26">
                <a:extLst>
                  <a:ext uri="{FF2B5EF4-FFF2-40B4-BE49-F238E27FC236}">
                    <a16:creationId xmlns:a16="http://schemas.microsoft.com/office/drawing/2014/main" id="{4AD062C3-A28F-1C73-72B9-44FFC8FD2BEE}"/>
                  </a:ext>
                </a:extLst>
              </p:cNvPr>
              <p:cNvSpPr/>
              <p:nvPr/>
            </p:nvSpPr>
            <p:spPr>
              <a:xfrm>
                <a:off x="3425094" y="3213000"/>
                <a:ext cx="464323" cy="664288"/>
              </a:xfrm>
              <a:prstGeom prst="arc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9" name="直線コネクタ 28">
                <a:extLst>
                  <a:ext uri="{FF2B5EF4-FFF2-40B4-BE49-F238E27FC236}">
                    <a16:creationId xmlns:a16="http://schemas.microsoft.com/office/drawing/2014/main" id="{D582653F-FE75-60FD-3E9C-313630137433}"/>
                  </a:ext>
                </a:extLst>
              </p:cNvPr>
              <p:cNvCxnSpPr>
                <a:cxnSpLocks/>
              </p:cNvCxnSpPr>
              <p:nvPr/>
            </p:nvCxnSpPr>
            <p:spPr>
              <a:xfrm rot="4680000">
                <a:off x="3612000" y="3267000"/>
                <a:ext cx="143195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>
                <a:extLst>
                  <a:ext uri="{FF2B5EF4-FFF2-40B4-BE49-F238E27FC236}">
                    <a16:creationId xmlns:a16="http://schemas.microsoft.com/office/drawing/2014/main" id="{8316B660-B7AD-9302-7D91-C901E2359B0D}"/>
                  </a:ext>
                </a:extLst>
              </p:cNvPr>
              <p:cNvCxnSpPr/>
              <p:nvPr/>
            </p:nvCxnSpPr>
            <p:spPr>
              <a:xfrm>
                <a:off x="3648000" y="3187103"/>
                <a:ext cx="143195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CA6FD437-8564-A285-0C8F-DCA0D8592935}"/>
                </a:ext>
              </a:extLst>
            </p:cNvPr>
            <p:cNvSpPr txBox="1"/>
            <p:nvPr/>
          </p:nvSpPr>
          <p:spPr>
            <a:xfrm>
              <a:off x="2922691" y="958500"/>
              <a:ext cx="25058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rotation</a:t>
              </a:r>
              <a:r>
                <a:rPr lang="en-US" altLang="ja-JP" sz="2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of </a:t>
              </a:r>
              <a:r>
                <a:rPr lang="en-US" altLang="ja-JP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rigid body</a:t>
              </a:r>
              <a:endParaRPr kumimoji="1" lang="ja-JP" alt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6" name="グループ化 55">
              <a:extLst>
                <a:ext uri="{FF2B5EF4-FFF2-40B4-BE49-F238E27FC236}">
                  <a16:creationId xmlns:a16="http://schemas.microsoft.com/office/drawing/2014/main" id="{22CBCDAD-CD15-FEE2-FAFE-2749F97F3A99}"/>
                </a:ext>
              </a:extLst>
            </p:cNvPr>
            <p:cNvGrpSpPr/>
            <p:nvPr/>
          </p:nvGrpSpPr>
          <p:grpSpPr>
            <a:xfrm>
              <a:off x="880309" y="1671172"/>
              <a:ext cx="2049889" cy="846878"/>
              <a:chOff x="6902400" y="2615400"/>
              <a:chExt cx="2049889" cy="846878"/>
            </a:xfrm>
          </p:grpSpPr>
          <p:grpSp>
            <p:nvGrpSpPr>
              <p:cNvPr id="50" name="グループ化 49">
                <a:extLst>
                  <a:ext uri="{FF2B5EF4-FFF2-40B4-BE49-F238E27FC236}">
                    <a16:creationId xmlns:a16="http://schemas.microsoft.com/office/drawing/2014/main" id="{579B0BB9-53F9-2509-6D4D-4EAB21BCD6A8}"/>
                  </a:ext>
                </a:extLst>
              </p:cNvPr>
              <p:cNvGrpSpPr/>
              <p:nvPr/>
            </p:nvGrpSpPr>
            <p:grpSpPr>
              <a:xfrm>
                <a:off x="6921302" y="2632032"/>
                <a:ext cx="2030987" cy="830246"/>
                <a:chOff x="3740037" y="1954952"/>
                <a:chExt cx="2030987" cy="830246"/>
              </a:xfrm>
            </p:grpSpPr>
            <p:sp>
              <p:nvSpPr>
                <p:cNvPr id="54" name="円/楕円 53">
                  <a:extLst>
                    <a:ext uri="{FF2B5EF4-FFF2-40B4-BE49-F238E27FC236}">
                      <a16:creationId xmlns:a16="http://schemas.microsoft.com/office/drawing/2014/main" id="{451149BF-22DC-C95D-4E6E-11E0FBE05FA4}"/>
                    </a:ext>
                  </a:extLst>
                </p:cNvPr>
                <p:cNvSpPr/>
                <p:nvPr/>
              </p:nvSpPr>
              <p:spPr>
                <a:xfrm rot="20261145">
                  <a:off x="4126964" y="2034255"/>
                  <a:ext cx="1148575" cy="691376"/>
                </a:xfrm>
                <a:prstGeom prst="ellipse">
                  <a:avLst/>
                </a:prstGeom>
                <a:solidFill>
                  <a:srgbClr val="FFD966">
                    <a:alpha val="78824"/>
                  </a:srgb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5" name="直線矢印コネクタ 54">
                  <a:extLst>
                    <a:ext uri="{FF2B5EF4-FFF2-40B4-BE49-F238E27FC236}">
                      <a16:creationId xmlns:a16="http://schemas.microsoft.com/office/drawing/2014/main" id="{D3FD0D60-0C78-448B-0871-27AAA76F47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40037" y="1954952"/>
                  <a:ext cx="2030987" cy="83024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グループ化 50">
                <a:extLst>
                  <a:ext uri="{FF2B5EF4-FFF2-40B4-BE49-F238E27FC236}">
                    <a16:creationId xmlns:a16="http://schemas.microsoft.com/office/drawing/2014/main" id="{942114B4-5311-4901-5D30-7BE3D0D5E1E6}"/>
                  </a:ext>
                </a:extLst>
              </p:cNvPr>
              <p:cNvGrpSpPr/>
              <p:nvPr/>
            </p:nvGrpSpPr>
            <p:grpSpPr>
              <a:xfrm rot="19320000">
                <a:off x="6902400" y="2615400"/>
                <a:ext cx="2030987" cy="830246"/>
                <a:chOff x="3740037" y="1954952"/>
                <a:chExt cx="2030987" cy="830246"/>
              </a:xfrm>
            </p:grpSpPr>
            <p:sp>
              <p:nvSpPr>
                <p:cNvPr id="52" name="円/楕円 51">
                  <a:extLst>
                    <a:ext uri="{FF2B5EF4-FFF2-40B4-BE49-F238E27FC236}">
                      <a16:creationId xmlns:a16="http://schemas.microsoft.com/office/drawing/2014/main" id="{42386E62-37A7-DA99-938D-9BA4D3505A5B}"/>
                    </a:ext>
                  </a:extLst>
                </p:cNvPr>
                <p:cNvSpPr/>
                <p:nvPr/>
              </p:nvSpPr>
              <p:spPr>
                <a:xfrm rot="20261145">
                  <a:off x="4126964" y="2034255"/>
                  <a:ext cx="1148575" cy="691376"/>
                </a:xfrm>
                <a:prstGeom prst="ellipse">
                  <a:avLst/>
                </a:prstGeom>
                <a:solidFill>
                  <a:srgbClr val="FFD966">
                    <a:alpha val="78824"/>
                  </a:srgb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3" name="直線矢印コネクタ 52">
                  <a:extLst>
                    <a:ext uri="{FF2B5EF4-FFF2-40B4-BE49-F238E27FC236}">
                      <a16:creationId xmlns:a16="http://schemas.microsoft.com/office/drawing/2014/main" id="{4AD0442A-2912-1E7B-821A-230C7C6591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40037" y="1954952"/>
                  <a:ext cx="2030987" cy="83024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09EB9A8D-3862-5EBF-85F8-EC05DF6A9B72}"/>
              </a:ext>
            </a:extLst>
          </p:cNvPr>
          <p:cNvGrpSpPr/>
          <p:nvPr/>
        </p:nvGrpSpPr>
        <p:grpSpPr>
          <a:xfrm>
            <a:off x="590209" y="4487468"/>
            <a:ext cx="2049889" cy="2071003"/>
            <a:chOff x="766973" y="4480324"/>
            <a:chExt cx="2049889" cy="2071003"/>
          </a:xfrm>
        </p:grpSpPr>
        <p:grpSp>
          <p:nvGrpSpPr>
            <p:cNvPr id="58" name="グループ化 57">
              <a:extLst>
                <a:ext uri="{FF2B5EF4-FFF2-40B4-BE49-F238E27FC236}">
                  <a16:creationId xmlns:a16="http://schemas.microsoft.com/office/drawing/2014/main" id="{47C677A5-4D97-B292-BB19-9F314D8AC951}"/>
                </a:ext>
              </a:extLst>
            </p:cNvPr>
            <p:cNvGrpSpPr/>
            <p:nvPr/>
          </p:nvGrpSpPr>
          <p:grpSpPr>
            <a:xfrm>
              <a:off x="785875" y="5124480"/>
              <a:ext cx="2030987" cy="830246"/>
              <a:chOff x="3740037" y="1954952"/>
              <a:chExt cx="2030987" cy="830246"/>
            </a:xfrm>
          </p:grpSpPr>
          <p:sp>
            <p:nvSpPr>
              <p:cNvPr id="62" name="円/楕円 61">
                <a:extLst>
                  <a:ext uri="{FF2B5EF4-FFF2-40B4-BE49-F238E27FC236}">
                    <a16:creationId xmlns:a16="http://schemas.microsoft.com/office/drawing/2014/main" id="{F4F5001C-DD42-2C9C-E191-E6730159F17F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3" name="直線矢印コネクタ 62">
                <a:extLst>
                  <a:ext uri="{FF2B5EF4-FFF2-40B4-BE49-F238E27FC236}">
                    <a16:creationId xmlns:a16="http://schemas.microsoft.com/office/drawing/2014/main" id="{2AD7F8CF-8E0D-BD7C-F52C-9B8FFB865A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グループ化 58">
              <a:extLst>
                <a:ext uri="{FF2B5EF4-FFF2-40B4-BE49-F238E27FC236}">
                  <a16:creationId xmlns:a16="http://schemas.microsoft.com/office/drawing/2014/main" id="{578C0F4B-98D4-3825-D69B-BAA2A2F46A4D}"/>
                </a:ext>
              </a:extLst>
            </p:cNvPr>
            <p:cNvGrpSpPr/>
            <p:nvPr/>
          </p:nvGrpSpPr>
          <p:grpSpPr>
            <a:xfrm rot="19320000">
              <a:off x="766973" y="5107848"/>
              <a:ext cx="2030987" cy="830246"/>
              <a:chOff x="3740037" y="1954952"/>
              <a:chExt cx="2030987" cy="830246"/>
            </a:xfrm>
          </p:grpSpPr>
          <p:sp>
            <p:nvSpPr>
              <p:cNvPr id="60" name="円/楕円 59">
                <a:extLst>
                  <a:ext uri="{FF2B5EF4-FFF2-40B4-BE49-F238E27FC236}">
                    <a16:creationId xmlns:a16="http://schemas.microsoft.com/office/drawing/2014/main" id="{F5D9E87B-F960-B1F1-1B5D-297C6053075F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1" name="直線矢印コネクタ 60">
                <a:extLst>
                  <a:ext uri="{FF2B5EF4-FFF2-40B4-BE49-F238E27FC236}">
                    <a16:creationId xmlns:a16="http://schemas.microsoft.com/office/drawing/2014/main" id="{FA7D0BD7-8A34-D00F-6160-251BAEF660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グループ化 66">
              <a:extLst>
                <a:ext uri="{FF2B5EF4-FFF2-40B4-BE49-F238E27FC236}">
                  <a16:creationId xmlns:a16="http://schemas.microsoft.com/office/drawing/2014/main" id="{AF657423-1C14-0081-94FC-6572C65A8066}"/>
                </a:ext>
              </a:extLst>
            </p:cNvPr>
            <p:cNvGrpSpPr/>
            <p:nvPr/>
          </p:nvGrpSpPr>
          <p:grpSpPr>
            <a:xfrm rot="17400000">
              <a:off x="730275" y="5080695"/>
              <a:ext cx="2030987" cy="830246"/>
              <a:chOff x="3740037" y="1954952"/>
              <a:chExt cx="2030987" cy="830246"/>
            </a:xfrm>
          </p:grpSpPr>
          <p:sp>
            <p:nvSpPr>
              <p:cNvPr id="68" name="円/楕円 67">
                <a:extLst>
                  <a:ext uri="{FF2B5EF4-FFF2-40B4-BE49-F238E27FC236}">
                    <a16:creationId xmlns:a16="http://schemas.microsoft.com/office/drawing/2014/main" id="{02F3DC42-1EB0-FEB3-D4B0-98822D24D47C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9" name="直線矢印コネクタ 68">
                <a:extLst>
                  <a:ext uri="{FF2B5EF4-FFF2-40B4-BE49-F238E27FC236}">
                    <a16:creationId xmlns:a16="http://schemas.microsoft.com/office/drawing/2014/main" id="{1CA4B851-282F-553D-718F-097CF50A85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グループ化 63">
              <a:extLst>
                <a:ext uri="{FF2B5EF4-FFF2-40B4-BE49-F238E27FC236}">
                  <a16:creationId xmlns:a16="http://schemas.microsoft.com/office/drawing/2014/main" id="{79BCBE8F-A2F4-B7BC-8B2E-334DB54DE947}"/>
                </a:ext>
              </a:extLst>
            </p:cNvPr>
            <p:cNvGrpSpPr/>
            <p:nvPr/>
          </p:nvGrpSpPr>
          <p:grpSpPr>
            <a:xfrm rot="15600000">
              <a:off x="689235" y="5107847"/>
              <a:ext cx="2030987" cy="830246"/>
              <a:chOff x="3740037" y="1954952"/>
              <a:chExt cx="2030987" cy="830246"/>
            </a:xfrm>
          </p:grpSpPr>
          <p:sp>
            <p:nvSpPr>
              <p:cNvPr id="65" name="円/楕円 64">
                <a:extLst>
                  <a:ext uri="{FF2B5EF4-FFF2-40B4-BE49-F238E27FC236}">
                    <a16:creationId xmlns:a16="http://schemas.microsoft.com/office/drawing/2014/main" id="{60C90983-1BB3-D57D-481A-6AD062236FDB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6" name="直線矢印コネクタ 65">
                <a:extLst>
                  <a:ext uri="{FF2B5EF4-FFF2-40B4-BE49-F238E27FC236}">
                    <a16:creationId xmlns:a16="http://schemas.microsoft.com/office/drawing/2014/main" id="{7746D4FC-EF62-871A-8A9C-93B32B5313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グループ化 69">
              <a:extLst>
                <a:ext uri="{FF2B5EF4-FFF2-40B4-BE49-F238E27FC236}">
                  <a16:creationId xmlns:a16="http://schemas.microsoft.com/office/drawing/2014/main" id="{ECC33CBE-3E4F-4ECD-132C-82472DD8B709}"/>
                </a:ext>
              </a:extLst>
            </p:cNvPr>
            <p:cNvGrpSpPr/>
            <p:nvPr/>
          </p:nvGrpSpPr>
          <p:grpSpPr>
            <a:xfrm rot="13560000">
              <a:off x="689233" y="5120711"/>
              <a:ext cx="2030987" cy="830246"/>
              <a:chOff x="3740037" y="1954952"/>
              <a:chExt cx="2030987" cy="830246"/>
            </a:xfrm>
          </p:grpSpPr>
          <p:sp>
            <p:nvSpPr>
              <p:cNvPr id="71" name="円/楕円 70">
                <a:extLst>
                  <a:ext uri="{FF2B5EF4-FFF2-40B4-BE49-F238E27FC236}">
                    <a16:creationId xmlns:a16="http://schemas.microsoft.com/office/drawing/2014/main" id="{00579EEE-1C7F-0080-F75C-96A8ACD8B4D9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72" name="直線矢印コネクタ 71">
                <a:extLst>
                  <a:ext uri="{FF2B5EF4-FFF2-40B4-BE49-F238E27FC236}">
                    <a16:creationId xmlns:a16="http://schemas.microsoft.com/office/drawing/2014/main" id="{93BE81B0-9345-279E-FD2B-4CBA6BFDD3C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E02EA019-BE04-C031-804F-41DF5F215859}"/>
              </a:ext>
            </a:extLst>
          </p:cNvPr>
          <p:cNvSpPr txBox="1"/>
          <p:nvPr/>
        </p:nvSpPr>
        <p:spPr>
          <a:xfrm>
            <a:off x="2890264" y="4345223"/>
            <a:ext cx="29738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superposition of states 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at varying angles </a:t>
            </a:r>
            <a:endParaRPr kumimoji="1" lang="ja-JP" altLang="en-US" sz="2000" i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56C9DD33-3771-5347-11A3-34432F14874D}"/>
              </a:ext>
            </a:extLst>
          </p:cNvPr>
          <p:cNvSpPr txBox="1"/>
          <p:nvPr/>
        </p:nvSpPr>
        <p:spPr>
          <a:xfrm>
            <a:off x="2873870" y="5146452"/>
            <a:ext cx="35012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for axially symmetric shape,</a:t>
            </a:r>
          </a:p>
          <a:p>
            <a:r>
              <a:rPr kumimoji="1"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1"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J(J+1) rule is suggested</a:t>
            </a:r>
            <a:endParaRPr kumimoji="1" lang="ja-JP" alt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D8FA52A5-DA1E-48A9-52F9-6E0FEF642193}"/>
              </a:ext>
            </a:extLst>
          </p:cNvPr>
          <p:cNvSpPr txBox="1"/>
          <p:nvPr/>
        </p:nvSpPr>
        <p:spPr>
          <a:xfrm>
            <a:off x="2858578" y="5998608"/>
            <a:ext cx="3302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kinetic energy of free</a:t>
            </a:r>
          </a:p>
          <a:p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rotation</a:t>
            </a:r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 interaction</a:t>
            </a:r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8905B120-C1EA-1EB6-01F6-B45F4AE80788}"/>
              </a:ext>
            </a:extLst>
          </p:cNvPr>
          <p:cNvGrpSpPr/>
          <p:nvPr/>
        </p:nvGrpSpPr>
        <p:grpSpPr>
          <a:xfrm>
            <a:off x="226351" y="3582363"/>
            <a:ext cx="5295039" cy="707886"/>
            <a:chOff x="226351" y="3582363"/>
            <a:chExt cx="5295039" cy="707886"/>
          </a:xfrm>
        </p:grpSpPr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4145660F-9098-C906-E959-AFD6ABA12F01}"/>
                </a:ext>
              </a:extLst>
            </p:cNvPr>
            <p:cNvSpPr txBox="1"/>
            <p:nvPr/>
          </p:nvSpPr>
          <p:spPr>
            <a:xfrm>
              <a:off x="226351" y="3582363"/>
              <a:ext cx="52950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quantization of </a:t>
              </a:r>
              <a:r>
                <a:rPr lang="en-US" altLang="ja-JP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 rotation </a:t>
              </a:r>
              <a:r>
                <a:rPr kumimoji="1" lang="en-US" altLang="ja-JP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this rigid body </a:t>
              </a:r>
            </a:p>
            <a:p>
              <a:r>
                <a:rPr kumimoji="1" lang="en-US" altLang="ja-JP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   eigenstate </a:t>
              </a:r>
              <a:r>
                <a:rPr kumimoji="1" lang="en-US" altLang="ja-JP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angular momentum  </a:t>
              </a:r>
              <a:r>
                <a:rPr lang="en-US" altLang="ja-JP" sz="20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 J</a:t>
              </a:r>
              <a:endParaRPr kumimoji="1" lang="ja-JP" altLang="en-US" sz="20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7" name="直線コネクタ 76">
              <a:extLst>
                <a:ext uri="{FF2B5EF4-FFF2-40B4-BE49-F238E27FC236}">
                  <a16:creationId xmlns:a16="http://schemas.microsoft.com/office/drawing/2014/main" id="{47B4950A-B0B4-777F-CCEB-187903F382A6}"/>
                </a:ext>
              </a:extLst>
            </p:cNvPr>
            <p:cNvCxnSpPr>
              <a:cxnSpLocks/>
            </p:cNvCxnSpPr>
            <p:nvPr/>
          </p:nvCxnSpPr>
          <p:spPr>
            <a:xfrm>
              <a:off x="4860000" y="4018186"/>
              <a:ext cx="144000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957BEF7-8555-8D51-3115-43CD6FAD5E88}"/>
              </a:ext>
            </a:extLst>
          </p:cNvPr>
          <p:cNvSpPr txBox="1"/>
          <p:nvPr/>
        </p:nvSpPr>
        <p:spPr>
          <a:xfrm>
            <a:off x="4293522" y="536893"/>
            <a:ext cx="349166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conventional description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FE6860B6-F2EF-1BD0-474B-A3C86002E778}"/>
              </a:ext>
            </a:extLst>
          </p:cNvPr>
          <p:cNvCxnSpPr>
            <a:cxnSpLocks/>
          </p:cNvCxnSpPr>
          <p:nvPr/>
        </p:nvCxnSpPr>
        <p:spPr>
          <a:xfrm>
            <a:off x="6411189" y="1090439"/>
            <a:ext cx="7242" cy="55059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54934F5-747F-AD1F-BD5B-DE8B427206ED}"/>
              </a:ext>
            </a:extLst>
          </p:cNvPr>
          <p:cNvSpPr txBox="1"/>
          <p:nvPr/>
        </p:nvSpPr>
        <p:spPr>
          <a:xfrm>
            <a:off x="1973717" y="39981"/>
            <a:ext cx="8244565" cy="461665"/>
          </a:xfrm>
          <a:prstGeom prst="rect">
            <a:avLst/>
          </a:prstGeom>
          <a:solidFill>
            <a:srgbClr val="D1FFF4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Origin of the </a:t>
            </a:r>
            <a:r>
              <a:rPr kumimoji="1" lang="en-US" altLang="ja-JP" dirty="0">
                <a:solidFill>
                  <a:srgbClr val="FF0000"/>
                </a:solidFill>
              </a:rPr>
              <a:t>J(J+1)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kumimoji="1" lang="en-US" altLang="ja-JP" dirty="0">
                <a:solidFill>
                  <a:srgbClr val="FF0000"/>
                </a:solidFill>
              </a:rPr>
              <a:t>rule </a:t>
            </a:r>
            <a:r>
              <a:rPr kumimoji="1" lang="en-US" altLang="ja-JP" dirty="0"/>
              <a:t>of rotational excitation energy</a:t>
            </a:r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D56F39AA-BCC0-EC94-BBE5-AF7BE5F0C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926" y="1631254"/>
            <a:ext cx="3063894" cy="70356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DD102880-7BE8-DDA6-9AE9-A647579B9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960" y="2197419"/>
            <a:ext cx="2884497" cy="882036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6B902A64-BD5B-4B57-4428-AFE325C94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2792" y="3122637"/>
            <a:ext cx="2093229" cy="516511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64E570A-1614-5DE8-B484-566D8B60B680}"/>
              </a:ext>
            </a:extLst>
          </p:cNvPr>
          <p:cNvSpPr txBox="1"/>
          <p:nvPr/>
        </p:nvSpPr>
        <p:spPr>
          <a:xfrm>
            <a:off x="6745090" y="1181565"/>
            <a:ext cx="2226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</a:rPr>
              <a:t>Bohr Hamiltonian</a:t>
            </a:r>
            <a:endParaRPr kumimoji="1" lang="ja-JP" altLang="en-US" sz="2000">
              <a:solidFill>
                <a:schemeClr val="tx1"/>
              </a:solidFill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EC9C6EF9-3F6E-B89D-17E1-A357682CEF6B}"/>
              </a:ext>
            </a:extLst>
          </p:cNvPr>
          <p:cNvSpPr/>
          <p:nvPr/>
        </p:nvSpPr>
        <p:spPr>
          <a:xfrm>
            <a:off x="8142663" y="3141386"/>
            <a:ext cx="465222" cy="47842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2" name="図 41">
            <a:extLst>
              <a:ext uri="{FF2B5EF4-FFF2-40B4-BE49-F238E27FC236}">
                <a16:creationId xmlns:a16="http://schemas.microsoft.com/office/drawing/2014/main" id="{2A714B04-9A57-7DB3-0334-EB92FA078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315" y="3793802"/>
            <a:ext cx="4897532" cy="1257836"/>
          </a:xfrm>
          <a:prstGeom prst="rect">
            <a:avLst/>
          </a:prstGeom>
        </p:spPr>
      </p:pic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64B320C7-5DB0-698C-338B-2907C5F7BDB9}"/>
              </a:ext>
            </a:extLst>
          </p:cNvPr>
          <p:cNvSpPr txBox="1"/>
          <p:nvPr/>
        </p:nvSpPr>
        <p:spPr>
          <a:xfrm>
            <a:off x="6822295" y="5214298"/>
            <a:ext cx="4785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>
                <a:solidFill>
                  <a:schemeClr val="tx1"/>
                </a:solidFill>
              </a:rPr>
              <a:t>Thus, for </a:t>
            </a:r>
            <a:r>
              <a:rPr lang="en-US" altLang="ja-JP" sz="1800" dirty="0">
                <a:solidFill>
                  <a:schemeClr val="tx1"/>
                </a:solidFill>
              </a:rPr>
              <a:t>a</a:t>
            </a:r>
            <a:r>
              <a:rPr kumimoji="1" lang="en-US" altLang="ja-JP" sz="1800" dirty="0">
                <a:solidFill>
                  <a:schemeClr val="tx1"/>
                </a:solidFill>
              </a:rPr>
              <a:t>xially symmetric shapes, the rotational kinetic energy is given by</a:t>
            </a:r>
            <a:endParaRPr kumimoji="1" lang="ja-JP" altLang="en-US" sz="1800">
              <a:solidFill>
                <a:schemeClr val="tx1"/>
              </a:solidFill>
            </a:endParaRPr>
          </a:p>
        </p:txBody>
      </p: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4A957F71-BB18-2510-2E14-F2BC3D72C748}"/>
              </a:ext>
            </a:extLst>
          </p:cNvPr>
          <p:cNvCxnSpPr>
            <a:cxnSpLocks/>
          </p:cNvCxnSpPr>
          <p:nvPr/>
        </p:nvCxnSpPr>
        <p:spPr>
          <a:xfrm flipH="1">
            <a:off x="5936571" y="5667395"/>
            <a:ext cx="80851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3FD34812-FB54-A931-A66E-A0D7639A9E55}"/>
              </a:ext>
            </a:extLst>
          </p:cNvPr>
          <p:cNvSpPr txBox="1"/>
          <p:nvPr/>
        </p:nvSpPr>
        <p:spPr>
          <a:xfrm>
            <a:off x="8789110" y="540061"/>
            <a:ext cx="3363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600" dirty="0">
                <a:solidFill>
                  <a:schemeClr val="tx1"/>
                </a:solidFill>
              </a:rPr>
              <a:t>Ring &amp; Schuck, </a:t>
            </a:r>
          </a:p>
          <a:p>
            <a:pPr algn="r"/>
            <a:r>
              <a:rPr kumimoji="1" lang="en-US" altLang="ja-JP" sz="1600" dirty="0">
                <a:solidFill>
                  <a:schemeClr val="tx1"/>
                </a:solidFill>
              </a:rPr>
              <a:t>The Nuclear Many-Body Problem </a:t>
            </a:r>
            <a:endParaRPr kumimoji="1" lang="ja-JP" altLang="en-US" sz="1600">
              <a:solidFill>
                <a:schemeClr val="tx1"/>
              </a:solidFill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7CC395DC-A319-A7D9-6213-3958FAD1C8FC}"/>
              </a:ext>
            </a:extLst>
          </p:cNvPr>
          <p:cNvGrpSpPr/>
          <p:nvPr/>
        </p:nvGrpSpPr>
        <p:grpSpPr>
          <a:xfrm>
            <a:off x="7272225" y="5851009"/>
            <a:ext cx="2158132" cy="416042"/>
            <a:chOff x="7196903" y="5500395"/>
            <a:chExt cx="2158132" cy="416042"/>
          </a:xfrm>
        </p:grpSpPr>
        <p:sp>
          <p:nvSpPr>
            <p:cNvPr id="87" name="テキスト ボックス 86">
              <a:extLst>
                <a:ext uri="{FF2B5EF4-FFF2-40B4-BE49-F238E27FC236}">
                  <a16:creationId xmlns:a16="http://schemas.microsoft.com/office/drawing/2014/main" id="{1C0DF648-32F5-9D69-1C22-DC96A738D893}"/>
                </a:ext>
              </a:extLst>
            </p:cNvPr>
            <p:cNvSpPr txBox="1"/>
            <p:nvPr/>
          </p:nvSpPr>
          <p:spPr>
            <a:xfrm>
              <a:off x="7196903" y="5516327"/>
              <a:ext cx="6880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i="1" dirty="0">
                  <a:solidFill>
                    <a:schemeClr val="tx1"/>
                  </a:solidFill>
                </a:rPr>
                <a:t>T</a:t>
              </a:r>
              <a:r>
                <a:rPr lang="en-US" altLang="ja-JP" sz="2000" i="1" dirty="0">
                  <a:solidFill>
                    <a:schemeClr val="tx1"/>
                  </a:solidFill>
                </a:rPr>
                <a:t> </a:t>
              </a:r>
              <a:r>
                <a:rPr kumimoji="1" lang="en-US" altLang="ja-JP" sz="2000" baseline="-25000" dirty="0">
                  <a:solidFill>
                    <a:schemeClr val="tx1"/>
                  </a:solidFill>
                </a:rPr>
                <a:t>rot</a:t>
              </a:r>
              <a:endParaRPr kumimoji="1" lang="ja-JP" altLang="en-US" sz="2000" baseline="-25000">
                <a:solidFill>
                  <a:schemeClr val="tx1"/>
                </a:solidFill>
              </a:endParaRPr>
            </a:p>
          </p:txBody>
        </p:sp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A7618300-A4F8-8DAF-F2B1-F7C3DB1116DF}"/>
                </a:ext>
              </a:extLst>
            </p:cNvPr>
            <p:cNvSpPr txBox="1"/>
            <p:nvPr/>
          </p:nvSpPr>
          <p:spPr>
            <a:xfrm>
              <a:off x="8171698" y="5500395"/>
              <a:ext cx="11833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chemeClr val="tx1"/>
                  </a:solidFill>
                </a:rPr>
                <a:t>J ( J+1 )</a:t>
              </a:r>
              <a:endParaRPr kumimoji="1" lang="ja-JP" altLang="en-US" sz="2000">
                <a:solidFill>
                  <a:schemeClr val="tx1"/>
                </a:solidFill>
              </a:endParaRPr>
            </a:p>
          </p:txBody>
        </p: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74151FF9-C01B-8E0F-44FD-155172C98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22792" y="5516327"/>
              <a:ext cx="359864" cy="387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1998019"/>
      </p:ext>
    </p:extLst>
  </p:cSld>
  <p:clrMapOvr>
    <a:masterClrMapping/>
  </p:clrMapOvr>
  <p:transition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1DEA6-DC06-1132-E6AA-CAFDB0E2E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43A45A6-EF39-94C0-BE12-89B97CBE562B}"/>
              </a:ext>
            </a:extLst>
          </p:cNvPr>
          <p:cNvSpPr txBox="1"/>
          <p:nvPr/>
        </p:nvSpPr>
        <p:spPr>
          <a:xfrm>
            <a:off x="377243" y="11245"/>
            <a:ext cx="1380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kumimoji="1" lang="ja-JP" altLang="en-US">
              <a:solidFill>
                <a:srgbClr val="0100D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BF7E258-010E-7881-9EF7-0A24623DED49}"/>
              </a:ext>
            </a:extLst>
          </p:cNvPr>
          <p:cNvSpPr txBox="1"/>
          <p:nvPr/>
        </p:nvSpPr>
        <p:spPr>
          <a:xfrm>
            <a:off x="146792" y="1273324"/>
            <a:ext cx="11783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Triaxial deformation occurs in </a:t>
            </a:r>
            <a:r>
              <a:rPr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virtually all deformed nuclei, because the symmetry </a:t>
            </a:r>
          </a:p>
          <a:p>
            <a:r>
              <a:rPr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restoration gives more binding energy to triaxial K=0</a:t>
            </a:r>
            <a:r>
              <a:rPr lang="en-US" altLang="ja-JP" baseline="30000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states. </a:t>
            </a:r>
            <a:r>
              <a:rPr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ja-JP" dirty="0">
                <a:solidFill>
                  <a:srgbClr val="FF00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triaxiality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kumimoji="1" lang="en-US" altLang="ja-JP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no separation between intrinsic (spirit) and extrinsic (body) degrees of freedom -</a:t>
            </a:r>
            <a:endParaRPr kumimoji="1" lang="ja-JP" altLang="en-US" sz="2000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A7CEE5B-5CDF-66DB-0D54-88CA507B0949}"/>
              </a:ext>
            </a:extLst>
          </p:cNvPr>
          <p:cNvSpPr txBox="1"/>
          <p:nvPr/>
        </p:nvSpPr>
        <p:spPr>
          <a:xfrm>
            <a:off x="146792" y="2465497"/>
            <a:ext cx="117240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riaxiality is enhanced by tensor and central (</a:t>
            </a:r>
            <a:r>
              <a:rPr kumimoji="1" lang="en-US" altLang="ja-JP" dirty="0" err="1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hexadecupole</a:t>
            </a:r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forces in </a:t>
            </a:r>
            <a:r>
              <a:rPr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nuclei, </a:t>
            </a:r>
            <a:endParaRPr kumimoji="1" lang="en-US" altLang="ja-JP" dirty="0">
              <a:solidFill>
                <a:srgbClr val="0100D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at least in 13 rare-earth nuclei, such as </a:t>
            </a:r>
            <a:r>
              <a:rPr kumimoji="1" lang="en-US" altLang="ja-JP" baseline="30000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166</a:t>
            </a:r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Er, </a:t>
            </a:r>
            <a:r>
              <a:rPr kumimoji="1" lang="en-US" altLang="ja-JP" baseline="30000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Dy, </a:t>
            </a:r>
            <a:r>
              <a:rPr kumimoji="1" lang="en-US" altLang="ja-JP" baseline="30000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</a:t>
            </a:r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Gd.</a:t>
            </a:r>
            <a:r>
              <a:rPr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Combined with symmetry restoration 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1" lang="en-US" altLang="ja-JP" dirty="0">
                <a:solidFill>
                  <a:srgbClr val="FF00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medium triaxiality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   </a:t>
            </a:r>
            <a:r>
              <a:rPr kumimoji="1" lang="en-US" altLang="ja-JP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almond </a:t>
            </a:r>
            <a:r>
              <a:rPr kumimoji="1" lang="en-US" altLang="ja-JP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v.s</a:t>
            </a:r>
            <a:r>
              <a:rPr kumimoji="1" lang="en-US" altLang="ja-JP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rugby ball -</a:t>
            </a:r>
            <a:endParaRPr kumimoji="1" lang="ja-JP" altLang="en-US" sz="2000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CD8EB84-E09A-B5CB-B0FC-76FE0C2C8014}"/>
              </a:ext>
            </a:extLst>
          </p:cNvPr>
          <p:cNvSpPr txBox="1"/>
          <p:nvPr/>
        </p:nvSpPr>
        <p:spPr>
          <a:xfrm>
            <a:off x="131021" y="4482043"/>
            <a:ext cx="10407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kumimoji="1"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Vibrational excitations </a:t>
            </a:r>
            <a:r>
              <a:rPr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emerge 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kumimoji="1"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dirty="0">
                <a:solidFill>
                  <a:srgbClr val="F7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triaxial shapes, weak or strong deformation</a:t>
            </a:r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D91B388-09AB-8077-2F2D-95A16A6A6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842" y="5601149"/>
            <a:ext cx="9918986" cy="116694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CAFF4BE-25AF-60F9-1DAE-CE23AF088246}"/>
              </a:ext>
            </a:extLst>
          </p:cNvPr>
          <p:cNvSpPr txBox="1"/>
          <p:nvPr/>
        </p:nvSpPr>
        <p:spPr>
          <a:xfrm>
            <a:off x="7491674" y="6053050"/>
            <a:ext cx="4700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arXiv:2303.11299v7 [</a:t>
            </a:r>
            <a:r>
              <a:rPr kumimoji="1" lang="en-US" altLang="ja-JP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nucl-th</a:t>
            </a:r>
            <a:r>
              <a:rPr kumimoji="1" lang="en-US" altLang="ja-JP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]; EPJ-A soon</a:t>
            </a: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AE48AC99-6974-81B5-12F3-94194212F00F}"/>
              </a:ext>
            </a:extLst>
          </p:cNvPr>
          <p:cNvCxnSpPr/>
          <p:nvPr/>
        </p:nvCxnSpPr>
        <p:spPr>
          <a:xfrm>
            <a:off x="259817" y="5601149"/>
            <a:ext cx="1176601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9F3485F-5360-3248-4BC7-9CF120682583}"/>
              </a:ext>
            </a:extLst>
          </p:cNvPr>
          <p:cNvSpPr txBox="1"/>
          <p:nvPr/>
        </p:nvSpPr>
        <p:spPr>
          <a:xfrm>
            <a:off x="147861" y="420371"/>
            <a:ext cx="12084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Rotational excitation energy </a:t>
            </a:r>
            <a:r>
              <a:rPr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proportional to</a:t>
            </a:r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J(J+1) can be derived</a:t>
            </a:r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quantum many-body</a:t>
            </a:r>
          </a:p>
          <a:p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framework</a:t>
            </a:r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without resorting to the quantization </a:t>
            </a:r>
            <a:r>
              <a:rPr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free rotation of classical rigid body.</a:t>
            </a:r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1" lang="ja-JP" altLang="en-US">
              <a:solidFill>
                <a:srgbClr val="FF00E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4E20204-7A5D-CF5A-8622-64E790937591}"/>
              </a:ext>
            </a:extLst>
          </p:cNvPr>
          <p:cNvSpPr txBox="1"/>
          <p:nvPr/>
        </p:nvSpPr>
        <p:spPr>
          <a:xfrm>
            <a:off x="574214" y="5652940"/>
            <a:ext cx="1507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Reference:</a:t>
            </a:r>
            <a:endParaRPr kumimoji="1" lang="ja-JP" alt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B6D6799-D3ED-E485-04E0-861C2769856B}"/>
              </a:ext>
            </a:extLst>
          </p:cNvPr>
          <p:cNvSpPr txBox="1"/>
          <p:nvPr/>
        </p:nvSpPr>
        <p:spPr>
          <a:xfrm>
            <a:off x="131021" y="3660811"/>
            <a:ext cx="11989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1"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Band structure 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appears with practically </a:t>
            </a:r>
            <a:r>
              <a:rPr kumimoji="1"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conserved K quantum number with triaxiality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clearly in contrast to the picture of Aage Bohr.    </a:t>
            </a:r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 coexistence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appears everywhere.</a:t>
            </a:r>
            <a:endParaRPr kumimoji="1"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B5C3FCC-12F8-1072-2CA2-22F864932E58}"/>
              </a:ext>
            </a:extLst>
          </p:cNvPr>
          <p:cNvSpPr txBox="1"/>
          <p:nvPr/>
        </p:nvSpPr>
        <p:spPr>
          <a:xfrm>
            <a:off x="131021" y="5043971"/>
            <a:ext cx="9052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A lot of novel </a:t>
            </a:r>
            <a:r>
              <a:rPr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stuff are provided for </a:t>
            </a:r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kumimoji="1"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spectroscopy of heavy nuclei</a:t>
            </a:r>
            <a:r>
              <a:rPr kumimoji="1" lang="en-US" altLang="ja-JP" dirty="0">
                <a:solidFill>
                  <a:srgbClr val="0100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1"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982549"/>
      </p:ext>
    </p:extLst>
  </p:cSld>
  <p:clrMapOvr>
    <a:masterClrMapping/>
  </p:clrMapOvr>
  <p:transition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57F95AE-28FA-86CE-1F81-C27D5ECED77C}"/>
              </a:ext>
            </a:extLst>
          </p:cNvPr>
          <p:cNvSpPr txBox="1"/>
          <p:nvPr/>
        </p:nvSpPr>
        <p:spPr>
          <a:xfrm>
            <a:off x="5582077" y="1943100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 N D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8FA7808-18F7-E842-0C9F-BA9A4183C6D5}"/>
              </a:ext>
            </a:extLst>
          </p:cNvPr>
          <p:cNvSpPr txBox="1"/>
          <p:nvPr/>
        </p:nvSpPr>
        <p:spPr>
          <a:xfrm>
            <a:off x="5279910" y="3429000"/>
            <a:ext cx="1632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Tha</a:t>
            </a:r>
            <a:r>
              <a:rPr lang="en-US" altLang="ja-JP" dirty="0"/>
              <a:t>nk you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3918164"/>
      </p:ext>
    </p:extLst>
  </p:cSld>
  <p:clrMapOvr>
    <a:masterClrMapping/>
  </p:clrMapOvr>
  <p:transition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EE027-9249-1020-B563-E07100C23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4802B66-AC31-FB6D-5FB1-26F2B46F9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364" y="218724"/>
            <a:ext cx="7632309" cy="195405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5EEB20D-ED8F-4EDD-C7E1-382B4F675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364" y="2361537"/>
            <a:ext cx="7863876" cy="195405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50AEB60-E70C-9076-211A-95DEBBA79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8379" y="5033316"/>
            <a:ext cx="7788870" cy="159588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2B31373-6326-640C-1AEE-F0FE099C15DA}"/>
              </a:ext>
            </a:extLst>
          </p:cNvPr>
          <p:cNvSpPr txBox="1"/>
          <p:nvPr/>
        </p:nvSpPr>
        <p:spPr>
          <a:xfrm>
            <a:off x="7053944" y="4443621"/>
            <a:ext cx="623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……</a:t>
            </a:r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FEEAE5E-60BC-6BD3-E323-96D678D22B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040" y="600054"/>
            <a:ext cx="3630021" cy="1396162"/>
          </a:xfrm>
          <a:prstGeom prst="rect">
            <a:avLst/>
          </a:prstGeom>
        </p:spPr>
      </p:pic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7F3E2064-CF59-89D3-0AF3-58EA30AB6524}"/>
              </a:ext>
            </a:extLst>
          </p:cNvPr>
          <p:cNvSpPr txBox="1"/>
          <p:nvPr/>
        </p:nvSpPr>
        <p:spPr>
          <a:xfrm>
            <a:off x="251386" y="107912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</a:rPr>
              <a:t>Nobel Prize 1975</a:t>
            </a:r>
            <a:endParaRPr kumimoji="1" lang="ja-JP" altLang="en-US" sz="2000">
              <a:solidFill>
                <a:schemeClr val="tx1"/>
              </a:solidFill>
            </a:endParaRPr>
          </a:p>
        </p:txBody>
      </p:sp>
      <p:grpSp>
        <p:nvGrpSpPr>
          <p:cNvPr id="79" name="グループ化 78">
            <a:extLst>
              <a:ext uri="{FF2B5EF4-FFF2-40B4-BE49-F238E27FC236}">
                <a16:creationId xmlns:a16="http://schemas.microsoft.com/office/drawing/2014/main" id="{F49FC5BB-2B73-4487-CB6A-6C05E70C3EB5}"/>
              </a:ext>
            </a:extLst>
          </p:cNvPr>
          <p:cNvGrpSpPr/>
          <p:nvPr/>
        </p:nvGrpSpPr>
        <p:grpSpPr>
          <a:xfrm>
            <a:off x="2726791" y="1796252"/>
            <a:ext cx="1508057" cy="545840"/>
            <a:chOff x="2726791" y="1796252"/>
            <a:chExt cx="1508057" cy="545840"/>
          </a:xfrm>
        </p:grpSpPr>
        <p:sp>
          <p:nvSpPr>
            <p:cNvPr id="44" name="フリーフォーム 43">
              <a:extLst>
                <a:ext uri="{FF2B5EF4-FFF2-40B4-BE49-F238E27FC236}">
                  <a16:creationId xmlns:a16="http://schemas.microsoft.com/office/drawing/2014/main" id="{313B7123-787E-3673-A745-95DA89EE4AB6}"/>
                </a:ext>
              </a:extLst>
            </p:cNvPr>
            <p:cNvSpPr/>
            <p:nvPr/>
          </p:nvSpPr>
          <p:spPr>
            <a:xfrm rot="20590356">
              <a:off x="2726791" y="1796252"/>
              <a:ext cx="1508057" cy="334723"/>
            </a:xfrm>
            <a:custGeom>
              <a:avLst/>
              <a:gdLst>
                <a:gd name="connsiteX0" fmla="*/ 0 w 1476531"/>
                <a:gd name="connsiteY0" fmla="*/ 562341 h 562341"/>
                <a:gd name="connsiteX1" fmla="*/ 59961 w 1476531"/>
                <a:gd name="connsiteY1" fmla="*/ 532361 h 562341"/>
                <a:gd name="connsiteX2" fmla="*/ 74951 w 1476531"/>
                <a:gd name="connsiteY2" fmla="*/ 509876 h 562341"/>
                <a:gd name="connsiteX3" fmla="*/ 119921 w 1476531"/>
                <a:gd name="connsiteY3" fmla="*/ 472400 h 562341"/>
                <a:gd name="connsiteX4" fmla="*/ 164892 w 1476531"/>
                <a:gd name="connsiteY4" fmla="*/ 427430 h 562341"/>
                <a:gd name="connsiteX5" fmla="*/ 179882 w 1476531"/>
                <a:gd name="connsiteY5" fmla="*/ 404945 h 562341"/>
                <a:gd name="connsiteX6" fmla="*/ 194872 w 1476531"/>
                <a:gd name="connsiteY6" fmla="*/ 389954 h 562341"/>
                <a:gd name="connsiteX7" fmla="*/ 209862 w 1476531"/>
                <a:gd name="connsiteY7" fmla="*/ 367469 h 562341"/>
                <a:gd name="connsiteX8" fmla="*/ 254833 w 1476531"/>
                <a:gd name="connsiteY8" fmla="*/ 337489 h 562341"/>
                <a:gd name="connsiteX9" fmla="*/ 277318 w 1476531"/>
                <a:gd name="connsiteY9" fmla="*/ 322499 h 562341"/>
                <a:gd name="connsiteX10" fmla="*/ 299803 w 1476531"/>
                <a:gd name="connsiteY10" fmla="*/ 307509 h 562341"/>
                <a:gd name="connsiteX11" fmla="*/ 359764 w 1476531"/>
                <a:gd name="connsiteY11" fmla="*/ 262538 h 562341"/>
                <a:gd name="connsiteX12" fmla="*/ 404735 w 1476531"/>
                <a:gd name="connsiteY12" fmla="*/ 247548 h 562341"/>
                <a:gd name="connsiteX13" fmla="*/ 434715 w 1476531"/>
                <a:gd name="connsiteY13" fmla="*/ 232558 h 562341"/>
                <a:gd name="connsiteX14" fmla="*/ 487180 w 1476531"/>
                <a:gd name="connsiteY14" fmla="*/ 225063 h 562341"/>
                <a:gd name="connsiteX15" fmla="*/ 554636 w 1476531"/>
                <a:gd name="connsiteY15" fmla="*/ 202577 h 562341"/>
                <a:gd name="connsiteX16" fmla="*/ 599607 w 1476531"/>
                <a:gd name="connsiteY16" fmla="*/ 187587 h 562341"/>
                <a:gd name="connsiteX17" fmla="*/ 667062 w 1476531"/>
                <a:gd name="connsiteY17" fmla="*/ 172597 h 562341"/>
                <a:gd name="connsiteX18" fmla="*/ 719528 w 1476531"/>
                <a:gd name="connsiteY18" fmla="*/ 157607 h 562341"/>
                <a:gd name="connsiteX19" fmla="*/ 742013 w 1476531"/>
                <a:gd name="connsiteY19" fmla="*/ 142617 h 562341"/>
                <a:gd name="connsiteX20" fmla="*/ 794479 w 1476531"/>
                <a:gd name="connsiteY20" fmla="*/ 135122 h 562341"/>
                <a:gd name="connsiteX21" fmla="*/ 831954 w 1476531"/>
                <a:gd name="connsiteY21" fmla="*/ 127627 h 562341"/>
                <a:gd name="connsiteX22" fmla="*/ 884420 w 1476531"/>
                <a:gd name="connsiteY22" fmla="*/ 112636 h 562341"/>
                <a:gd name="connsiteX23" fmla="*/ 959371 w 1476531"/>
                <a:gd name="connsiteY23" fmla="*/ 97646 h 562341"/>
                <a:gd name="connsiteX24" fmla="*/ 1056807 w 1476531"/>
                <a:gd name="connsiteY24" fmla="*/ 75161 h 562341"/>
                <a:gd name="connsiteX25" fmla="*/ 1154243 w 1476531"/>
                <a:gd name="connsiteY25" fmla="*/ 60171 h 562341"/>
                <a:gd name="connsiteX26" fmla="*/ 1214203 w 1476531"/>
                <a:gd name="connsiteY26" fmla="*/ 45181 h 562341"/>
                <a:gd name="connsiteX27" fmla="*/ 1304144 w 1476531"/>
                <a:gd name="connsiteY27" fmla="*/ 30191 h 562341"/>
                <a:gd name="connsiteX28" fmla="*/ 1401580 w 1476531"/>
                <a:gd name="connsiteY28" fmla="*/ 15200 h 562341"/>
                <a:gd name="connsiteX29" fmla="*/ 1476531 w 1476531"/>
                <a:gd name="connsiteY29" fmla="*/ 210 h 56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76531" h="562341">
                  <a:moveTo>
                    <a:pt x="0" y="562341"/>
                  </a:moveTo>
                  <a:cubicBezTo>
                    <a:pt x="19987" y="552348"/>
                    <a:pt x="41654" y="545176"/>
                    <a:pt x="59961" y="532361"/>
                  </a:cubicBezTo>
                  <a:cubicBezTo>
                    <a:pt x="67341" y="527195"/>
                    <a:pt x="69184" y="516796"/>
                    <a:pt x="74951" y="509876"/>
                  </a:cubicBezTo>
                  <a:cubicBezTo>
                    <a:pt x="92984" y="488236"/>
                    <a:pt x="97813" y="487139"/>
                    <a:pt x="119921" y="472400"/>
                  </a:cubicBezTo>
                  <a:cubicBezTo>
                    <a:pt x="155252" y="419407"/>
                    <a:pt x="109109" y="483213"/>
                    <a:pt x="164892" y="427430"/>
                  </a:cubicBezTo>
                  <a:cubicBezTo>
                    <a:pt x="171262" y="421060"/>
                    <a:pt x="174255" y="411979"/>
                    <a:pt x="179882" y="404945"/>
                  </a:cubicBezTo>
                  <a:cubicBezTo>
                    <a:pt x="184296" y="399427"/>
                    <a:pt x="190458" y="395472"/>
                    <a:pt x="194872" y="389954"/>
                  </a:cubicBezTo>
                  <a:cubicBezTo>
                    <a:pt x="200499" y="382920"/>
                    <a:pt x="203083" y="373401"/>
                    <a:pt x="209862" y="367469"/>
                  </a:cubicBezTo>
                  <a:cubicBezTo>
                    <a:pt x="223421" y="355605"/>
                    <a:pt x="239843" y="347482"/>
                    <a:pt x="254833" y="337489"/>
                  </a:cubicBezTo>
                  <a:lnTo>
                    <a:pt x="277318" y="322499"/>
                  </a:lnTo>
                  <a:cubicBezTo>
                    <a:pt x="284813" y="317502"/>
                    <a:pt x="293433" y="313879"/>
                    <a:pt x="299803" y="307509"/>
                  </a:cubicBezTo>
                  <a:cubicBezTo>
                    <a:pt x="317560" y="289752"/>
                    <a:pt x="334339" y="271013"/>
                    <a:pt x="359764" y="262538"/>
                  </a:cubicBezTo>
                  <a:cubicBezTo>
                    <a:pt x="374754" y="257541"/>
                    <a:pt x="390602" y="254614"/>
                    <a:pt x="404735" y="247548"/>
                  </a:cubicBezTo>
                  <a:cubicBezTo>
                    <a:pt x="414728" y="242551"/>
                    <a:pt x="423936" y="235498"/>
                    <a:pt x="434715" y="232558"/>
                  </a:cubicBezTo>
                  <a:cubicBezTo>
                    <a:pt x="451758" y="227910"/>
                    <a:pt x="469692" y="227561"/>
                    <a:pt x="487180" y="225063"/>
                  </a:cubicBezTo>
                  <a:cubicBezTo>
                    <a:pt x="562315" y="195008"/>
                    <a:pt x="490093" y="221940"/>
                    <a:pt x="554636" y="202577"/>
                  </a:cubicBezTo>
                  <a:cubicBezTo>
                    <a:pt x="569771" y="198037"/>
                    <a:pt x="584113" y="190686"/>
                    <a:pt x="599607" y="187587"/>
                  </a:cubicBezTo>
                  <a:cubicBezTo>
                    <a:pt x="625368" y="182435"/>
                    <a:pt x="642363" y="179654"/>
                    <a:pt x="667062" y="172597"/>
                  </a:cubicBezTo>
                  <a:cubicBezTo>
                    <a:pt x="742330" y="151092"/>
                    <a:pt x="625808" y="181037"/>
                    <a:pt x="719528" y="157607"/>
                  </a:cubicBezTo>
                  <a:cubicBezTo>
                    <a:pt x="727023" y="152610"/>
                    <a:pt x="733385" y="145205"/>
                    <a:pt x="742013" y="142617"/>
                  </a:cubicBezTo>
                  <a:cubicBezTo>
                    <a:pt x="758934" y="137541"/>
                    <a:pt x="777053" y="138026"/>
                    <a:pt x="794479" y="135122"/>
                  </a:cubicBezTo>
                  <a:cubicBezTo>
                    <a:pt x="807045" y="133028"/>
                    <a:pt x="819518" y="130390"/>
                    <a:pt x="831954" y="127627"/>
                  </a:cubicBezTo>
                  <a:cubicBezTo>
                    <a:pt x="884689" y="115908"/>
                    <a:pt x="840590" y="125160"/>
                    <a:pt x="884420" y="112636"/>
                  </a:cubicBezTo>
                  <a:cubicBezTo>
                    <a:pt x="915722" y="103692"/>
                    <a:pt x="924040" y="103534"/>
                    <a:pt x="959371" y="97646"/>
                  </a:cubicBezTo>
                  <a:cubicBezTo>
                    <a:pt x="1006027" y="82094"/>
                    <a:pt x="974108" y="91701"/>
                    <a:pt x="1056807" y="75161"/>
                  </a:cubicBezTo>
                  <a:cubicBezTo>
                    <a:pt x="1114035" y="63716"/>
                    <a:pt x="1081639" y="69246"/>
                    <a:pt x="1154243" y="60171"/>
                  </a:cubicBezTo>
                  <a:cubicBezTo>
                    <a:pt x="1174230" y="55174"/>
                    <a:pt x="1193882" y="48568"/>
                    <a:pt x="1214203" y="45181"/>
                  </a:cubicBezTo>
                  <a:cubicBezTo>
                    <a:pt x="1244183" y="40184"/>
                    <a:pt x="1274658" y="37563"/>
                    <a:pt x="1304144" y="30191"/>
                  </a:cubicBezTo>
                  <a:cubicBezTo>
                    <a:pt x="1356073" y="17208"/>
                    <a:pt x="1323887" y="23833"/>
                    <a:pt x="1401580" y="15200"/>
                  </a:cubicBezTo>
                  <a:cubicBezTo>
                    <a:pt x="1456032" y="-2950"/>
                    <a:pt x="1430750" y="210"/>
                    <a:pt x="1476531" y="210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7" name="直線コネクタ 46">
              <a:extLst>
                <a:ext uri="{FF2B5EF4-FFF2-40B4-BE49-F238E27FC236}">
                  <a16:creationId xmlns:a16="http://schemas.microsoft.com/office/drawing/2014/main" id="{CA46C92D-2994-E4EA-C32B-A7B9C0108E94}"/>
                </a:ext>
              </a:extLst>
            </p:cNvPr>
            <p:cNvCxnSpPr>
              <a:cxnSpLocks/>
              <a:stCxn id="44" idx="0"/>
            </p:cNvCxnSpPr>
            <p:nvPr/>
          </p:nvCxnSpPr>
          <p:spPr>
            <a:xfrm flipV="1">
              <a:off x="2807527" y="2172779"/>
              <a:ext cx="17861" cy="16931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4859B379-7F54-5F77-086B-FB2FB48191DE}"/>
                </a:ext>
              </a:extLst>
            </p:cNvPr>
            <p:cNvCxnSpPr>
              <a:cxnSpLocks/>
              <a:stCxn id="44" idx="0"/>
            </p:cNvCxnSpPr>
            <p:nvPr/>
          </p:nvCxnSpPr>
          <p:spPr>
            <a:xfrm flipV="1">
              <a:off x="2807527" y="2323637"/>
              <a:ext cx="164011" cy="1845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8989B57-9CB0-9DCB-F0E2-6510A9455AE7}"/>
              </a:ext>
            </a:extLst>
          </p:cNvPr>
          <p:cNvGrpSpPr/>
          <p:nvPr/>
        </p:nvGrpSpPr>
        <p:grpSpPr>
          <a:xfrm>
            <a:off x="746102" y="2439298"/>
            <a:ext cx="2049889" cy="2071003"/>
            <a:chOff x="766973" y="4480324"/>
            <a:chExt cx="2049889" cy="2071003"/>
          </a:xfrm>
        </p:grpSpPr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E4699423-00EF-A664-6283-0C4153FE2BEB}"/>
                </a:ext>
              </a:extLst>
            </p:cNvPr>
            <p:cNvGrpSpPr/>
            <p:nvPr/>
          </p:nvGrpSpPr>
          <p:grpSpPr>
            <a:xfrm>
              <a:off x="785875" y="5124480"/>
              <a:ext cx="2030987" cy="830246"/>
              <a:chOff x="3740037" y="1954952"/>
              <a:chExt cx="2030987" cy="830246"/>
            </a:xfrm>
          </p:grpSpPr>
          <p:sp>
            <p:nvSpPr>
              <p:cNvPr id="21" name="円/楕円 20">
                <a:extLst>
                  <a:ext uri="{FF2B5EF4-FFF2-40B4-BE49-F238E27FC236}">
                    <a16:creationId xmlns:a16="http://schemas.microsoft.com/office/drawing/2014/main" id="{C980EC4A-BEE4-1B88-8720-7FEC605658D1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2" name="直線矢印コネクタ 21">
                <a:extLst>
                  <a:ext uri="{FF2B5EF4-FFF2-40B4-BE49-F238E27FC236}">
                    <a16:creationId xmlns:a16="http://schemas.microsoft.com/office/drawing/2014/main" id="{A35ACD7C-1836-234F-FD19-9CF1E9C900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00287E03-5916-F1A7-D747-C2518296EC26}"/>
                </a:ext>
              </a:extLst>
            </p:cNvPr>
            <p:cNvGrpSpPr/>
            <p:nvPr/>
          </p:nvGrpSpPr>
          <p:grpSpPr>
            <a:xfrm rot="19320000">
              <a:off x="766973" y="5107848"/>
              <a:ext cx="2030987" cy="830246"/>
              <a:chOff x="3740037" y="1954952"/>
              <a:chExt cx="2030987" cy="830246"/>
            </a:xfrm>
          </p:grpSpPr>
          <p:sp>
            <p:nvSpPr>
              <p:cNvPr id="19" name="円/楕円 18">
                <a:extLst>
                  <a:ext uri="{FF2B5EF4-FFF2-40B4-BE49-F238E27FC236}">
                    <a16:creationId xmlns:a16="http://schemas.microsoft.com/office/drawing/2014/main" id="{A53F7E0D-5013-9A33-893E-A2BC93840785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0" name="直線矢印コネクタ 19">
                <a:extLst>
                  <a:ext uri="{FF2B5EF4-FFF2-40B4-BE49-F238E27FC236}">
                    <a16:creationId xmlns:a16="http://schemas.microsoft.com/office/drawing/2014/main" id="{6F46C5EC-4F25-64A4-EB32-8B3AFBFDE48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588A6F42-B848-243D-825C-C87D405614DB}"/>
                </a:ext>
              </a:extLst>
            </p:cNvPr>
            <p:cNvGrpSpPr/>
            <p:nvPr/>
          </p:nvGrpSpPr>
          <p:grpSpPr>
            <a:xfrm rot="17400000">
              <a:off x="730275" y="5080695"/>
              <a:ext cx="2030987" cy="830246"/>
              <a:chOff x="3740037" y="1954952"/>
              <a:chExt cx="2030987" cy="830246"/>
            </a:xfrm>
          </p:grpSpPr>
          <p:sp>
            <p:nvSpPr>
              <p:cNvPr id="17" name="円/楕円 16">
                <a:extLst>
                  <a:ext uri="{FF2B5EF4-FFF2-40B4-BE49-F238E27FC236}">
                    <a16:creationId xmlns:a16="http://schemas.microsoft.com/office/drawing/2014/main" id="{82F61979-7FA4-D1DD-11C6-E0BA9D25D8EE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8" name="直線矢印コネクタ 17">
                <a:extLst>
                  <a:ext uri="{FF2B5EF4-FFF2-40B4-BE49-F238E27FC236}">
                    <a16:creationId xmlns:a16="http://schemas.microsoft.com/office/drawing/2014/main" id="{8FB555E8-1ED3-5421-EEEA-6149D46DFA1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499313EB-E693-ED52-FD9C-31CE65215674}"/>
                </a:ext>
              </a:extLst>
            </p:cNvPr>
            <p:cNvGrpSpPr/>
            <p:nvPr/>
          </p:nvGrpSpPr>
          <p:grpSpPr>
            <a:xfrm rot="15600000">
              <a:off x="689235" y="5107847"/>
              <a:ext cx="2030987" cy="830246"/>
              <a:chOff x="3740037" y="1954952"/>
              <a:chExt cx="2030987" cy="830246"/>
            </a:xfrm>
          </p:grpSpPr>
          <p:sp>
            <p:nvSpPr>
              <p:cNvPr id="15" name="円/楕円 14">
                <a:extLst>
                  <a:ext uri="{FF2B5EF4-FFF2-40B4-BE49-F238E27FC236}">
                    <a16:creationId xmlns:a16="http://schemas.microsoft.com/office/drawing/2014/main" id="{1C6F892C-2951-A480-34D4-C5F5DC004B30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6" name="直線矢印コネクタ 15">
                <a:extLst>
                  <a:ext uri="{FF2B5EF4-FFF2-40B4-BE49-F238E27FC236}">
                    <a16:creationId xmlns:a16="http://schemas.microsoft.com/office/drawing/2014/main" id="{E43B1B9E-2280-E571-8E4F-A134BF8C1F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40FADFF1-C154-1E8D-B3A2-F1DEC9A242F4}"/>
                </a:ext>
              </a:extLst>
            </p:cNvPr>
            <p:cNvGrpSpPr/>
            <p:nvPr/>
          </p:nvGrpSpPr>
          <p:grpSpPr>
            <a:xfrm rot="13560000">
              <a:off x="689233" y="5120711"/>
              <a:ext cx="2030987" cy="830246"/>
              <a:chOff x="3740037" y="1954952"/>
              <a:chExt cx="2030987" cy="830246"/>
            </a:xfrm>
          </p:grpSpPr>
          <p:sp>
            <p:nvSpPr>
              <p:cNvPr id="13" name="円/楕円 12">
                <a:extLst>
                  <a:ext uri="{FF2B5EF4-FFF2-40B4-BE49-F238E27FC236}">
                    <a16:creationId xmlns:a16="http://schemas.microsoft.com/office/drawing/2014/main" id="{F8C3F2F4-B961-781F-14C3-AC242A44BA9E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4" name="直線矢印コネクタ 13">
                <a:extLst>
                  <a:ext uri="{FF2B5EF4-FFF2-40B4-BE49-F238E27FC236}">
                    <a16:creationId xmlns:a16="http://schemas.microsoft.com/office/drawing/2014/main" id="{AB88A8DB-7D63-B390-8976-8AF509DF695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3" name="グループ化 72">
            <a:extLst>
              <a:ext uri="{FF2B5EF4-FFF2-40B4-BE49-F238E27FC236}">
                <a16:creationId xmlns:a16="http://schemas.microsoft.com/office/drawing/2014/main" id="{2AC6583E-7B6A-D716-8BA1-964C163C5432}"/>
              </a:ext>
            </a:extLst>
          </p:cNvPr>
          <p:cNvGrpSpPr/>
          <p:nvPr/>
        </p:nvGrpSpPr>
        <p:grpSpPr>
          <a:xfrm>
            <a:off x="1456144" y="2118881"/>
            <a:ext cx="1350547" cy="1670961"/>
            <a:chOff x="1456144" y="2118881"/>
            <a:chExt cx="1350547" cy="1670961"/>
          </a:xfrm>
        </p:grpSpPr>
        <p:sp>
          <p:nvSpPr>
            <p:cNvPr id="24" name="円弧 23">
              <a:extLst>
                <a:ext uri="{FF2B5EF4-FFF2-40B4-BE49-F238E27FC236}">
                  <a16:creationId xmlns:a16="http://schemas.microsoft.com/office/drawing/2014/main" id="{EF765A23-3CB2-661F-B2BE-59A6E239F916}"/>
                </a:ext>
              </a:extLst>
            </p:cNvPr>
            <p:cNvSpPr/>
            <p:nvPr/>
          </p:nvSpPr>
          <p:spPr>
            <a:xfrm>
              <a:off x="1456144" y="2202202"/>
              <a:ext cx="1350547" cy="1587640"/>
            </a:xfrm>
            <a:prstGeom prst="arc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507BE257-DD38-0D31-E83D-0057221B29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2940" y="2118881"/>
              <a:ext cx="195285" cy="80387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7D61A67F-CB49-514F-443D-E6DB138A08D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58669" y="2211134"/>
              <a:ext cx="110344" cy="153281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円/楕円 53">
            <a:extLst>
              <a:ext uri="{FF2B5EF4-FFF2-40B4-BE49-F238E27FC236}">
                <a16:creationId xmlns:a16="http://schemas.microsoft.com/office/drawing/2014/main" id="{FB1F3D73-58E3-20BA-B72A-3DC062B1FEC5}"/>
              </a:ext>
            </a:extLst>
          </p:cNvPr>
          <p:cNvSpPr/>
          <p:nvPr/>
        </p:nvSpPr>
        <p:spPr>
          <a:xfrm>
            <a:off x="1383069" y="3198054"/>
            <a:ext cx="652764" cy="650170"/>
          </a:xfrm>
          <a:prstGeom prst="ellipse">
            <a:avLst/>
          </a:prstGeom>
          <a:solidFill>
            <a:srgbClr val="D16D30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テキスト ボックス 16">
            <a:extLst>
              <a:ext uri="{FF2B5EF4-FFF2-40B4-BE49-F238E27FC236}">
                <a16:creationId xmlns:a16="http://schemas.microsoft.com/office/drawing/2014/main" id="{748731C3-FD9A-F5BE-E7F9-2DAFA8121D95}"/>
              </a:ext>
            </a:extLst>
          </p:cNvPr>
          <p:cNvSpPr txBox="1"/>
          <p:nvPr/>
        </p:nvSpPr>
        <p:spPr>
          <a:xfrm>
            <a:off x="2309629" y="5283912"/>
            <a:ext cx="14748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ideal rotor:</a:t>
            </a:r>
          </a:p>
          <a:p>
            <a:r>
              <a:rPr lang="en-US" altLang="ja-JP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     J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+1) rule</a:t>
            </a:r>
            <a:endParaRPr kumimoji="1" lang="ja-JP" alt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0" name="グループ化 69">
            <a:extLst>
              <a:ext uri="{FF2B5EF4-FFF2-40B4-BE49-F238E27FC236}">
                <a16:creationId xmlns:a16="http://schemas.microsoft.com/office/drawing/2014/main" id="{C8785BE0-F26E-F57E-A8CF-F979B28D6AF8}"/>
              </a:ext>
            </a:extLst>
          </p:cNvPr>
          <p:cNvGrpSpPr/>
          <p:nvPr/>
        </p:nvGrpSpPr>
        <p:grpSpPr>
          <a:xfrm>
            <a:off x="432154" y="4650783"/>
            <a:ext cx="1869992" cy="2173968"/>
            <a:chOff x="1641900" y="4553306"/>
            <a:chExt cx="1869992" cy="2173968"/>
          </a:xfrm>
        </p:grpSpPr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EBBE523A-3E18-01BB-BBF9-6A96CE791362}"/>
                </a:ext>
              </a:extLst>
            </p:cNvPr>
            <p:cNvSpPr/>
            <p:nvPr/>
          </p:nvSpPr>
          <p:spPr>
            <a:xfrm>
              <a:off x="1641900" y="4553306"/>
              <a:ext cx="1869992" cy="2173968"/>
            </a:xfrm>
            <a:prstGeom prst="rect">
              <a:avLst/>
            </a:prstGeom>
            <a:solidFill>
              <a:srgbClr val="FDFFD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/>
            </a:p>
          </p:txBody>
        </p:sp>
        <p:cxnSp>
          <p:nvCxnSpPr>
            <p:cNvPr id="60" name="直線コネクタ 59">
              <a:extLst>
                <a:ext uri="{FF2B5EF4-FFF2-40B4-BE49-F238E27FC236}">
                  <a16:creationId xmlns:a16="http://schemas.microsoft.com/office/drawing/2014/main" id="{19E7F237-FC26-7EC2-10EB-A8E6C09576A5}"/>
                </a:ext>
              </a:extLst>
            </p:cNvPr>
            <p:cNvCxnSpPr/>
            <p:nvPr/>
          </p:nvCxnSpPr>
          <p:spPr>
            <a:xfrm>
              <a:off x="2444373" y="6485606"/>
              <a:ext cx="99479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コネクタ 60">
              <a:extLst>
                <a:ext uri="{FF2B5EF4-FFF2-40B4-BE49-F238E27FC236}">
                  <a16:creationId xmlns:a16="http://schemas.microsoft.com/office/drawing/2014/main" id="{FA1587E7-4183-16D0-F7F8-7A5B4E2A1886}"/>
                </a:ext>
              </a:extLst>
            </p:cNvPr>
            <p:cNvCxnSpPr/>
            <p:nvPr/>
          </p:nvCxnSpPr>
          <p:spPr>
            <a:xfrm>
              <a:off x="2444373" y="5993718"/>
              <a:ext cx="99479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>
              <a:extLst>
                <a:ext uri="{FF2B5EF4-FFF2-40B4-BE49-F238E27FC236}">
                  <a16:creationId xmlns:a16="http://schemas.microsoft.com/office/drawing/2014/main" id="{343BF004-79F7-989F-AE03-5E08BE19F679}"/>
                </a:ext>
              </a:extLst>
            </p:cNvPr>
            <p:cNvCxnSpPr/>
            <p:nvPr/>
          </p:nvCxnSpPr>
          <p:spPr>
            <a:xfrm>
              <a:off x="2444373" y="4808637"/>
              <a:ext cx="99479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テキスト ボックス 9">
              <a:extLst>
                <a:ext uri="{FF2B5EF4-FFF2-40B4-BE49-F238E27FC236}">
                  <a16:creationId xmlns:a16="http://schemas.microsoft.com/office/drawing/2014/main" id="{4737C1F3-12A3-AAD8-6607-15C8B04916F7}"/>
                </a:ext>
              </a:extLst>
            </p:cNvPr>
            <p:cNvSpPr txBox="1"/>
            <p:nvPr/>
          </p:nvSpPr>
          <p:spPr>
            <a:xfrm>
              <a:off x="1709869" y="6299762"/>
              <a:ext cx="643132" cy="4182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000" dirty="0"/>
                <a:t>J=0</a:t>
              </a:r>
              <a:endParaRPr kumimoji="1" lang="ja-JP" altLang="en-US" sz="2000"/>
            </a:p>
          </p:txBody>
        </p:sp>
        <p:sp>
          <p:nvSpPr>
            <p:cNvPr id="64" name="テキスト ボックス 10">
              <a:extLst>
                <a:ext uri="{FF2B5EF4-FFF2-40B4-BE49-F238E27FC236}">
                  <a16:creationId xmlns:a16="http://schemas.microsoft.com/office/drawing/2014/main" id="{9F726912-8733-FA21-0B65-9F0CCEF53193}"/>
                </a:ext>
              </a:extLst>
            </p:cNvPr>
            <p:cNvSpPr txBox="1"/>
            <p:nvPr/>
          </p:nvSpPr>
          <p:spPr>
            <a:xfrm>
              <a:off x="1709869" y="5706349"/>
              <a:ext cx="643132" cy="4182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000" dirty="0"/>
                <a:t>J=2</a:t>
              </a:r>
              <a:endParaRPr kumimoji="1" lang="ja-JP" altLang="en-US" sz="2000"/>
            </a:p>
          </p:txBody>
        </p:sp>
        <p:sp>
          <p:nvSpPr>
            <p:cNvPr id="65" name="テキスト ボックス 11">
              <a:extLst>
                <a:ext uri="{FF2B5EF4-FFF2-40B4-BE49-F238E27FC236}">
                  <a16:creationId xmlns:a16="http://schemas.microsoft.com/office/drawing/2014/main" id="{4A1A08A6-9571-B9A2-7B58-E6BED2DC7B6B}"/>
                </a:ext>
              </a:extLst>
            </p:cNvPr>
            <p:cNvSpPr txBox="1"/>
            <p:nvPr/>
          </p:nvSpPr>
          <p:spPr>
            <a:xfrm>
              <a:off x="1709869" y="4567360"/>
              <a:ext cx="643132" cy="4182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000" dirty="0"/>
                <a:t>J=4</a:t>
              </a:r>
              <a:endParaRPr kumimoji="1" lang="ja-JP" altLang="en-US" sz="2000"/>
            </a:p>
          </p:txBody>
        </p:sp>
        <p:cxnSp>
          <p:nvCxnSpPr>
            <p:cNvPr id="66" name="直線矢印コネクタ 65">
              <a:extLst>
                <a:ext uri="{FF2B5EF4-FFF2-40B4-BE49-F238E27FC236}">
                  <a16:creationId xmlns:a16="http://schemas.microsoft.com/office/drawing/2014/main" id="{F2CB4EA4-9250-A16B-8A77-F7C2D228D4B9}"/>
                </a:ext>
              </a:extLst>
            </p:cNvPr>
            <p:cNvCxnSpPr/>
            <p:nvPr/>
          </p:nvCxnSpPr>
          <p:spPr>
            <a:xfrm flipV="1">
              <a:off x="2745828" y="5993718"/>
              <a:ext cx="0" cy="49188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矢印コネクタ 66">
              <a:extLst>
                <a:ext uri="{FF2B5EF4-FFF2-40B4-BE49-F238E27FC236}">
                  <a16:creationId xmlns:a16="http://schemas.microsoft.com/office/drawing/2014/main" id="{518F65F0-4349-1D31-364C-2835973206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9683" y="4808637"/>
              <a:ext cx="0" cy="167696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テキスト ボックス 17">
              <a:extLst>
                <a:ext uri="{FF2B5EF4-FFF2-40B4-BE49-F238E27FC236}">
                  <a16:creationId xmlns:a16="http://schemas.microsoft.com/office/drawing/2014/main" id="{20E738E4-E566-551D-4997-451DF0D3C284}"/>
                </a:ext>
              </a:extLst>
            </p:cNvPr>
            <p:cNvSpPr txBox="1"/>
            <p:nvPr/>
          </p:nvSpPr>
          <p:spPr>
            <a:xfrm>
              <a:off x="1641900" y="5219974"/>
              <a:ext cx="16049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ratio=</a:t>
              </a:r>
              <a:r>
                <a:rPr kumimoji="1" lang="en-US" altLang="ja-JP" sz="1800" dirty="0">
                  <a:solidFill>
                    <a:srgbClr val="FF0000"/>
                  </a:solidFill>
                </a:rPr>
                <a:t>1</a:t>
              </a:r>
              <a:r>
                <a:rPr kumimoji="1" lang="en-US" altLang="ja-JP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: </a:t>
              </a:r>
              <a:r>
                <a:rPr kumimoji="1" lang="en-US" altLang="ja-JP" sz="1800" dirty="0">
                  <a:solidFill>
                    <a:srgbClr val="FF0000"/>
                  </a:solidFill>
                </a:rPr>
                <a:t>3.33</a:t>
              </a:r>
              <a:endParaRPr kumimoji="1" lang="ja-JP" altLang="en-US" sz="1800">
                <a:solidFill>
                  <a:srgbClr val="FF0000"/>
                </a:solidFill>
              </a:endParaRPr>
            </a:p>
          </p:txBody>
        </p:sp>
      </p:grpSp>
      <p:pic>
        <p:nvPicPr>
          <p:cNvPr id="71" name="図 70">
            <a:extLst>
              <a:ext uri="{FF2B5EF4-FFF2-40B4-BE49-F238E27FC236}">
                <a16:creationId xmlns:a16="http://schemas.microsoft.com/office/drawing/2014/main" id="{6E20AA1D-9E13-6CC6-7D28-713CDE9E9B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6792" y="5714926"/>
            <a:ext cx="203200" cy="177800"/>
          </a:xfrm>
          <a:prstGeom prst="rect">
            <a:avLst/>
          </a:prstGeom>
        </p:spPr>
      </p:pic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ED5E68EA-21BD-6D3C-9214-AF23739A68F6}"/>
              </a:ext>
            </a:extLst>
          </p:cNvPr>
          <p:cNvSpPr txBox="1"/>
          <p:nvPr/>
        </p:nvSpPr>
        <p:spPr>
          <a:xfrm>
            <a:off x="2746196" y="2587833"/>
            <a:ext cx="979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  <a:endParaRPr kumimoji="1" lang="ja-JP" alt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56D8D763-BA13-7C35-5238-4882931F3E05}"/>
              </a:ext>
            </a:extLst>
          </p:cNvPr>
          <p:cNvSpPr/>
          <p:nvPr/>
        </p:nvSpPr>
        <p:spPr>
          <a:xfrm>
            <a:off x="4005303" y="3559386"/>
            <a:ext cx="978408" cy="258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1" name="グループ化 80">
            <a:extLst>
              <a:ext uri="{FF2B5EF4-FFF2-40B4-BE49-F238E27FC236}">
                <a16:creationId xmlns:a16="http://schemas.microsoft.com/office/drawing/2014/main" id="{A40BADC1-2DE0-3F28-C4FB-BE5A4006DE51}"/>
              </a:ext>
            </a:extLst>
          </p:cNvPr>
          <p:cNvGrpSpPr/>
          <p:nvPr/>
        </p:nvGrpSpPr>
        <p:grpSpPr>
          <a:xfrm>
            <a:off x="2313276" y="3977372"/>
            <a:ext cx="1792088" cy="685192"/>
            <a:chOff x="2726791" y="1796252"/>
            <a:chExt cx="1508057" cy="545840"/>
          </a:xfrm>
        </p:grpSpPr>
        <p:sp>
          <p:nvSpPr>
            <p:cNvPr id="82" name="フリーフォーム 81">
              <a:extLst>
                <a:ext uri="{FF2B5EF4-FFF2-40B4-BE49-F238E27FC236}">
                  <a16:creationId xmlns:a16="http://schemas.microsoft.com/office/drawing/2014/main" id="{71DEF929-C9B9-7B0A-8FA5-75871C80260C}"/>
                </a:ext>
              </a:extLst>
            </p:cNvPr>
            <p:cNvSpPr/>
            <p:nvPr/>
          </p:nvSpPr>
          <p:spPr>
            <a:xfrm rot="20590356">
              <a:off x="2726791" y="1796252"/>
              <a:ext cx="1508057" cy="334723"/>
            </a:xfrm>
            <a:custGeom>
              <a:avLst/>
              <a:gdLst>
                <a:gd name="connsiteX0" fmla="*/ 0 w 1476531"/>
                <a:gd name="connsiteY0" fmla="*/ 562341 h 562341"/>
                <a:gd name="connsiteX1" fmla="*/ 59961 w 1476531"/>
                <a:gd name="connsiteY1" fmla="*/ 532361 h 562341"/>
                <a:gd name="connsiteX2" fmla="*/ 74951 w 1476531"/>
                <a:gd name="connsiteY2" fmla="*/ 509876 h 562341"/>
                <a:gd name="connsiteX3" fmla="*/ 119921 w 1476531"/>
                <a:gd name="connsiteY3" fmla="*/ 472400 h 562341"/>
                <a:gd name="connsiteX4" fmla="*/ 164892 w 1476531"/>
                <a:gd name="connsiteY4" fmla="*/ 427430 h 562341"/>
                <a:gd name="connsiteX5" fmla="*/ 179882 w 1476531"/>
                <a:gd name="connsiteY5" fmla="*/ 404945 h 562341"/>
                <a:gd name="connsiteX6" fmla="*/ 194872 w 1476531"/>
                <a:gd name="connsiteY6" fmla="*/ 389954 h 562341"/>
                <a:gd name="connsiteX7" fmla="*/ 209862 w 1476531"/>
                <a:gd name="connsiteY7" fmla="*/ 367469 h 562341"/>
                <a:gd name="connsiteX8" fmla="*/ 254833 w 1476531"/>
                <a:gd name="connsiteY8" fmla="*/ 337489 h 562341"/>
                <a:gd name="connsiteX9" fmla="*/ 277318 w 1476531"/>
                <a:gd name="connsiteY9" fmla="*/ 322499 h 562341"/>
                <a:gd name="connsiteX10" fmla="*/ 299803 w 1476531"/>
                <a:gd name="connsiteY10" fmla="*/ 307509 h 562341"/>
                <a:gd name="connsiteX11" fmla="*/ 359764 w 1476531"/>
                <a:gd name="connsiteY11" fmla="*/ 262538 h 562341"/>
                <a:gd name="connsiteX12" fmla="*/ 404735 w 1476531"/>
                <a:gd name="connsiteY12" fmla="*/ 247548 h 562341"/>
                <a:gd name="connsiteX13" fmla="*/ 434715 w 1476531"/>
                <a:gd name="connsiteY13" fmla="*/ 232558 h 562341"/>
                <a:gd name="connsiteX14" fmla="*/ 487180 w 1476531"/>
                <a:gd name="connsiteY14" fmla="*/ 225063 h 562341"/>
                <a:gd name="connsiteX15" fmla="*/ 554636 w 1476531"/>
                <a:gd name="connsiteY15" fmla="*/ 202577 h 562341"/>
                <a:gd name="connsiteX16" fmla="*/ 599607 w 1476531"/>
                <a:gd name="connsiteY16" fmla="*/ 187587 h 562341"/>
                <a:gd name="connsiteX17" fmla="*/ 667062 w 1476531"/>
                <a:gd name="connsiteY17" fmla="*/ 172597 h 562341"/>
                <a:gd name="connsiteX18" fmla="*/ 719528 w 1476531"/>
                <a:gd name="connsiteY18" fmla="*/ 157607 h 562341"/>
                <a:gd name="connsiteX19" fmla="*/ 742013 w 1476531"/>
                <a:gd name="connsiteY19" fmla="*/ 142617 h 562341"/>
                <a:gd name="connsiteX20" fmla="*/ 794479 w 1476531"/>
                <a:gd name="connsiteY20" fmla="*/ 135122 h 562341"/>
                <a:gd name="connsiteX21" fmla="*/ 831954 w 1476531"/>
                <a:gd name="connsiteY21" fmla="*/ 127627 h 562341"/>
                <a:gd name="connsiteX22" fmla="*/ 884420 w 1476531"/>
                <a:gd name="connsiteY22" fmla="*/ 112636 h 562341"/>
                <a:gd name="connsiteX23" fmla="*/ 959371 w 1476531"/>
                <a:gd name="connsiteY23" fmla="*/ 97646 h 562341"/>
                <a:gd name="connsiteX24" fmla="*/ 1056807 w 1476531"/>
                <a:gd name="connsiteY24" fmla="*/ 75161 h 562341"/>
                <a:gd name="connsiteX25" fmla="*/ 1154243 w 1476531"/>
                <a:gd name="connsiteY25" fmla="*/ 60171 h 562341"/>
                <a:gd name="connsiteX26" fmla="*/ 1214203 w 1476531"/>
                <a:gd name="connsiteY26" fmla="*/ 45181 h 562341"/>
                <a:gd name="connsiteX27" fmla="*/ 1304144 w 1476531"/>
                <a:gd name="connsiteY27" fmla="*/ 30191 h 562341"/>
                <a:gd name="connsiteX28" fmla="*/ 1401580 w 1476531"/>
                <a:gd name="connsiteY28" fmla="*/ 15200 h 562341"/>
                <a:gd name="connsiteX29" fmla="*/ 1476531 w 1476531"/>
                <a:gd name="connsiteY29" fmla="*/ 210 h 56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76531" h="562341">
                  <a:moveTo>
                    <a:pt x="0" y="562341"/>
                  </a:moveTo>
                  <a:cubicBezTo>
                    <a:pt x="19987" y="552348"/>
                    <a:pt x="41654" y="545176"/>
                    <a:pt x="59961" y="532361"/>
                  </a:cubicBezTo>
                  <a:cubicBezTo>
                    <a:pt x="67341" y="527195"/>
                    <a:pt x="69184" y="516796"/>
                    <a:pt x="74951" y="509876"/>
                  </a:cubicBezTo>
                  <a:cubicBezTo>
                    <a:pt x="92984" y="488236"/>
                    <a:pt x="97813" y="487139"/>
                    <a:pt x="119921" y="472400"/>
                  </a:cubicBezTo>
                  <a:cubicBezTo>
                    <a:pt x="155252" y="419407"/>
                    <a:pt x="109109" y="483213"/>
                    <a:pt x="164892" y="427430"/>
                  </a:cubicBezTo>
                  <a:cubicBezTo>
                    <a:pt x="171262" y="421060"/>
                    <a:pt x="174255" y="411979"/>
                    <a:pt x="179882" y="404945"/>
                  </a:cubicBezTo>
                  <a:cubicBezTo>
                    <a:pt x="184296" y="399427"/>
                    <a:pt x="190458" y="395472"/>
                    <a:pt x="194872" y="389954"/>
                  </a:cubicBezTo>
                  <a:cubicBezTo>
                    <a:pt x="200499" y="382920"/>
                    <a:pt x="203083" y="373401"/>
                    <a:pt x="209862" y="367469"/>
                  </a:cubicBezTo>
                  <a:cubicBezTo>
                    <a:pt x="223421" y="355605"/>
                    <a:pt x="239843" y="347482"/>
                    <a:pt x="254833" y="337489"/>
                  </a:cubicBezTo>
                  <a:lnTo>
                    <a:pt x="277318" y="322499"/>
                  </a:lnTo>
                  <a:cubicBezTo>
                    <a:pt x="284813" y="317502"/>
                    <a:pt x="293433" y="313879"/>
                    <a:pt x="299803" y="307509"/>
                  </a:cubicBezTo>
                  <a:cubicBezTo>
                    <a:pt x="317560" y="289752"/>
                    <a:pt x="334339" y="271013"/>
                    <a:pt x="359764" y="262538"/>
                  </a:cubicBezTo>
                  <a:cubicBezTo>
                    <a:pt x="374754" y="257541"/>
                    <a:pt x="390602" y="254614"/>
                    <a:pt x="404735" y="247548"/>
                  </a:cubicBezTo>
                  <a:cubicBezTo>
                    <a:pt x="414728" y="242551"/>
                    <a:pt x="423936" y="235498"/>
                    <a:pt x="434715" y="232558"/>
                  </a:cubicBezTo>
                  <a:cubicBezTo>
                    <a:pt x="451758" y="227910"/>
                    <a:pt x="469692" y="227561"/>
                    <a:pt x="487180" y="225063"/>
                  </a:cubicBezTo>
                  <a:cubicBezTo>
                    <a:pt x="562315" y="195008"/>
                    <a:pt x="490093" y="221940"/>
                    <a:pt x="554636" y="202577"/>
                  </a:cubicBezTo>
                  <a:cubicBezTo>
                    <a:pt x="569771" y="198037"/>
                    <a:pt x="584113" y="190686"/>
                    <a:pt x="599607" y="187587"/>
                  </a:cubicBezTo>
                  <a:cubicBezTo>
                    <a:pt x="625368" y="182435"/>
                    <a:pt x="642363" y="179654"/>
                    <a:pt x="667062" y="172597"/>
                  </a:cubicBezTo>
                  <a:cubicBezTo>
                    <a:pt x="742330" y="151092"/>
                    <a:pt x="625808" y="181037"/>
                    <a:pt x="719528" y="157607"/>
                  </a:cubicBezTo>
                  <a:cubicBezTo>
                    <a:pt x="727023" y="152610"/>
                    <a:pt x="733385" y="145205"/>
                    <a:pt x="742013" y="142617"/>
                  </a:cubicBezTo>
                  <a:cubicBezTo>
                    <a:pt x="758934" y="137541"/>
                    <a:pt x="777053" y="138026"/>
                    <a:pt x="794479" y="135122"/>
                  </a:cubicBezTo>
                  <a:cubicBezTo>
                    <a:pt x="807045" y="133028"/>
                    <a:pt x="819518" y="130390"/>
                    <a:pt x="831954" y="127627"/>
                  </a:cubicBezTo>
                  <a:cubicBezTo>
                    <a:pt x="884689" y="115908"/>
                    <a:pt x="840590" y="125160"/>
                    <a:pt x="884420" y="112636"/>
                  </a:cubicBezTo>
                  <a:cubicBezTo>
                    <a:pt x="915722" y="103692"/>
                    <a:pt x="924040" y="103534"/>
                    <a:pt x="959371" y="97646"/>
                  </a:cubicBezTo>
                  <a:cubicBezTo>
                    <a:pt x="1006027" y="82094"/>
                    <a:pt x="974108" y="91701"/>
                    <a:pt x="1056807" y="75161"/>
                  </a:cubicBezTo>
                  <a:cubicBezTo>
                    <a:pt x="1114035" y="63716"/>
                    <a:pt x="1081639" y="69246"/>
                    <a:pt x="1154243" y="60171"/>
                  </a:cubicBezTo>
                  <a:cubicBezTo>
                    <a:pt x="1174230" y="55174"/>
                    <a:pt x="1193882" y="48568"/>
                    <a:pt x="1214203" y="45181"/>
                  </a:cubicBezTo>
                  <a:cubicBezTo>
                    <a:pt x="1244183" y="40184"/>
                    <a:pt x="1274658" y="37563"/>
                    <a:pt x="1304144" y="30191"/>
                  </a:cubicBezTo>
                  <a:cubicBezTo>
                    <a:pt x="1356073" y="17208"/>
                    <a:pt x="1323887" y="23833"/>
                    <a:pt x="1401580" y="15200"/>
                  </a:cubicBezTo>
                  <a:cubicBezTo>
                    <a:pt x="1456032" y="-2950"/>
                    <a:pt x="1430750" y="210"/>
                    <a:pt x="1476531" y="210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83" name="直線コネクタ 82">
              <a:extLst>
                <a:ext uri="{FF2B5EF4-FFF2-40B4-BE49-F238E27FC236}">
                  <a16:creationId xmlns:a16="http://schemas.microsoft.com/office/drawing/2014/main" id="{F0CB8216-A79A-0423-263E-C9B15C7FA61F}"/>
                </a:ext>
              </a:extLst>
            </p:cNvPr>
            <p:cNvCxnSpPr>
              <a:cxnSpLocks/>
              <a:stCxn id="82" idx="0"/>
            </p:cNvCxnSpPr>
            <p:nvPr/>
          </p:nvCxnSpPr>
          <p:spPr>
            <a:xfrm flipV="1">
              <a:off x="2807527" y="2172779"/>
              <a:ext cx="17861" cy="16931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コネクタ 83">
              <a:extLst>
                <a:ext uri="{FF2B5EF4-FFF2-40B4-BE49-F238E27FC236}">
                  <a16:creationId xmlns:a16="http://schemas.microsoft.com/office/drawing/2014/main" id="{5A670DCF-C060-D846-5578-8B767D84868C}"/>
                </a:ext>
              </a:extLst>
            </p:cNvPr>
            <p:cNvCxnSpPr>
              <a:cxnSpLocks/>
              <a:stCxn id="82" idx="0"/>
            </p:cNvCxnSpPr>
            <p:nvPr/>
          </p:nvCxnSpPr>
          <p:spPr>
            <a:xfrm flipV="1">
              <a:off x="2807527" y="2323637"/>
              <a:ext cx="164011" cy="1845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244BE581-7466-4C00-73B7-DA3ADB669114}"/>
              </a:ext>
            </a:extLst>
          </p:cNvPr>
          <p:cNvSpPr/>
          <p:nvPr/>
        </p:nvSpPr>
        <p:spPr>
          <a:xfrm>
            <a:off x="8549640" y="218724"/>
            <a:ext cx="466344" cy="289298"/>
          </a:xfrm>
          <a:prstGeom prst="rect">
            <a:avLst/>
          </a:prstGeom>
          <a:noFill/>
          <a:ln w="19050">
            <a:solidFill>
              <a:srgbClr val="F7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5261227"/>
      </p:ext>
    </p:extLst>
  </p:cSld>
  <p:clrMapOvr>
    <a:masterClrMapping/>
  </p:clrMapOvr>
  <p:transition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3B0E4EB-1DF4-6153-487F-880B09D6CDB5}"/>
              </a:ext>
            </a:extLst>
          </p:cNvPr>
          <p:cNvSpPr txBox="1"/>
          <p:nvPr/>
        </p:nvSpPr>
        <p:spPr>
          <a:xfrm>
            <a:off x="262514" y="690329"/>
            <a:ext cx="2452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classical mechanics</a:t>
            </a:r>
            <a:endParaRPr kumimoji="1" lang="ja-JP" altLang="en-US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下矢印 46">
            <a:extLst>
              <a:ext uri="{FF2B5EF4-FFF2-40B4-BE49-F238E27FC236}">
                <a16:creationId xmlns:a16="http://schemas.microsoft.com/office/drawing/2014/main" id="{5778C933-C398-880C-E952-E4ECC80D60F4}"/>
              </a:ext>
            </a:extLst>
          </p:cNvPr>
          <p:cNvSpPr/>
          <p:nvPr/>
        </p:nvSpPr>
        <p:spPr>
          <a:xfrm>
            <a:off x="2750284" y="3122637"/>
            <a:ext cx="303705" cy="43289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BCF8160E-1875-7451-A326-E3F27CAAB98D}"/>
              </a:ext>
            </a:extLst>
          </p:cNvPr>
          <p:cNvGrpSpPr/>
          <p:nvPr/>
        </p:nvGrpSpPr>
        <p:grpSpPr>
          <a:xfrm>
            <a:off x="361317" y="1013742"/>
            <a:ext cx="5068163" cy="1797575"/>
            <a:chOff x="360342" y="720475"/>
            <a:chExt cx="5068163" cy="1797575"/>
          </a:xfrm>
        </p:grpSpPr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255A2E20-DEC1-5737-7A5F-43026797F6D0}"/>
                </a:ext>
              </a:extLst>
            </p:cNvPr>
            <p:cNvSpPr txBox="1"/>
            <p:nvPr/>
          </p:nvSpPr>
          <p:spPr>
            <a:xfrm>
              <a:off x="2880844" y="1837278"/>
              <a:ext cx="20361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time t</a:t>
              </a:r>
              <a:r>
                <a:rPr lang="en-US" altLang="ja-JP" sz="20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, angle </a:t>
              </a:r>
              <a:r>
                <a:rPr lang="en-US" altLang="ja-JP" sz="2000" dirty="0">
                  <a:latin typeface="Symbol" pitchFamily="2" charset="2"/>
                  <a:cs typeface="Arial" panose="020B0604020202020204" pitchFamily="34" charset="0"/>
                </a:rPr>
                <a:t>W</a:t>
              </a:r>
              <a:r>
                <a:rPr lang="en-US" altLang="ja-JP" sz="20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kumimoji="1" lang="ja-JP" altLang="en-US" sz="20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60C5B32E-5D7E-2413-F6C1-FE099BA50B1D}"/>
                </a:ext>
              </a:extLst>
            </p:cNvPr>
            <p:cNvSpPr txBox="1"/>
            <p:nvPr/>
          </p:nvSpPr>
          <p:spPr>
            <a:xfrm>
              <a:off x="360342" y="720475"/>
              <a:ext cx="21579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 time t, angle </a:t>
              </a:r>
              <a:r>
                <a:rPr lang="en-US" altLang="ja-JP" sz="2000" dirty="0">
                  <a:latin typeface="Symbol" pitchFamily="2" charset="2"/>
                  <a:cs typeface="Arial" panose="020B0604020202020204" pitchFamily="34" charset="0"/>
                </a:rPr>
                <a:t>W</a:t>
              </a:r>
              <a:r>
                <a:rPr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(t)</a:t>
              </a:r>
              <a:endParaRPr kumimoji="1" lang="ja-JP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1" name="グループ化 40">
              <a:extLst>
                <a:ext uri="{FF2B5EF4-FFF2-40B4-BE49-F238E27FC236}">
                  <a16:creationId xmlns:a16="http://schemas.microsoft.com/office/drawing/2014/main" id="{BA172AC8-974C-9F84-04D7-7E18C8CD868B}"/>
                </a:ext>
              </a:extLst>
            </p:cNvPr>
            <p:cNvGrpSpPr/>
            <p:nvPr/>
          </p:nvGrpSpPr>
          <p:grpSpPr>
            <a:xfrm>
              <a:off x="2414809" y="1141108"/>
              <a:ext cx="464323" cy="690185"/>
              <a:chOff x="3425094" y="3187103"/>
              <a:chExt cx="464323" cy="690185"/>
            </a:xfrm>
          </p:grpSpPr>
          <p:sp>
            <p:nvSpPr>
              <p:cNvPr id="27" name="円弧 26">
                <a:extLst>
                  <a:ext uri="{FF2B5EF4-FFF2-40B4-BE49-F238E27FC236}">
                    <a16:creationId xmlns:a16="http://schemas.microsoft.com/office/drawing/2014/main" id="{4AD062C3-A28F-1C73-72B9-44FFC8FD2BEE}"/>
                  </a:ext>
                </a:extLst>
              </p:cNvPr>
              <p:cNvSpPr/>
              <p:nvPr/>
            </p:nvSpPr>
            <p:spPr>
              <a:xfrm>
                <a:off x="3425094" y="3213000"/>
                <a:ext cx="464323" cy="664288"/>
              </a:xfrm>
              <a:prstGeom prst="arc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9" name="直線コネクタ 28">
                <a:extLst>
                  <a:ext uri="{FF2B5EF4-FFF2-40B4-BE49-F238E27FC236}">
                    <a16:creationId xmlns:a16="http://schemas.microsoft.com/office/drawing/2014/main" id="{D582653F-FE75-60FD-3E9C-313630137433}"/>
                  </a:ext>
                </a:extLst>
              </p:cNvPr>
              <p:cNvCxnSpPr>
                <a:cxnSpLocks/>
              </p:cNvCxnSpPr>
              <p:nvPr/>
            </p:nvCxnSpPr>
            <p:spPr>
              <a:xfrm rot="4680000">
                <a:off x="3612000" y="3267000"/>
                <a:ext cx="143195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>
                <a:extLst>
                  <a:ext uri="{FF2B5EF4-FFF2-40B4-BE49-F238E27FC236}">
                    <a16:creationId xmlns:a16="http://schemas.microsoft.com/office/drawing/2014/main" id="{8316B660-B7AD-9302-7D91-C901E2359B0D}"/>
                  </a:ext>
                </a:extLst>
              </p:cNvPr>
              <p:cNvCxnSpPr/>
              <p:nvPr/>
            </p:nvCxnSpPr>
            <p:spPr>
              <a:xfrm>
                <a:off x="3648000" y="3187103"/>
                <a:ext cx="143195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CA6FD437-8564-A285-0C8F-DCA0D8592935}"/>
                </a:ext>
              </a:extLst>
            </p:cNvPr>
            <p:cNvSpPr txBox="1"/>
            <p:nvPr/>
          </p:nvSpPr>
          <p:spPr>
            <a:xfrm>
              <a:off x="2922691" y="958500"/>
              <a:ext cx="25058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rotation</a:t>
              </a:r>
              <a:r>
                <a:rPr lang="en-US" altLang="ja-JP" sz="2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of </a:t>
              </a:r>
              <a:r>
                <a:rPr lang="en-US" altLang="ja-JP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rigid body</a:t>
              </a:r>
              <a:endParaRPr kumimoji="1" lang="ja-JP" alt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6" name="グループ化 55">
              <a:extLst>
                <a:ext uri="{FF2B5EF4-FFF2-40B4-BE49-F238E27FC236}">
                  <a16:creationId xmlns:a16="http://schemas.microsoft.com/office/drawing/2014/main" id="{22CBCDAD-CD15-FEE2-FAFE-2749F97F3A99}"/>
                </a:ext>
              </a:extLst>
            </p:cNvPr>
            <p:cNvGrpSpPr/>
            <p:nvPr/>
          </p:nvGrpSpPr>
          <p:grpSpPr>
            <a:xfrm>
              <a:off x="880309" y="1671172"/>
              <a:ext cx="2049889" cy="846878"/>
              <a:chOff x="6902400" y="2615400"/>
              <a:chExt cx="2049889" cy="846878"/>
            </a:xfrm>
          </p:grpSpPr>
          <p:grpSp>
            <p:nvGrpSpPr>
              <p:cNvPr id="50" name="グループ化 49">
                <a:extLst>
                  <a:ext uri="{FF2B5EF4-FFF2-40B4-BE49-F238E27FC236}">
                    <a16:creationId xmlns:a16="http://schemas.microsoft.com/office/drawing/2014/main" id="{579B0BB9-53F9-2509-6D4D-4EAB21BCD6A8}"/>
                  </a:ext>
                </a:extLst>
              </p:cNvPr>
              <p:cNvGrpSpPr/>
              <p:nvPr/>
            </p:nvGrpSpPr>
            <p:grpSpPr>
              <a:xfrm>
                <a:off x="6921302" y="2632032"/>
                <a:ext cx="2030987" cy="830246"/>
                <a:chOff x="3740037" y="1954952"/>
                <a:chExt cx="2030987" cy="830246"/>
              </a:xfrm>
            </p:grpSpPr>
            <p:sp>
              <p:nvSpPr>
                <p:cNvPr id="54" name="円/楕円 53">
                  <a:extLst>
                    <a:ext uri="{FF2B5EF4-FFF2-40B4-BE49-F238E27FC236}">
                      <a16:creationId xmlns:a16="http://schemas.microsoft.com/office/drawing/2014/main" id="{451149BF-22DC-C95D-4E6E-11E0FBE05FA4}"/>
                    </a:ext>
                  </a:extLst>
                </p:cNvPr>
                <p:cNvSpPr/>
                <p:nvPr/>
              </p:nvSpPr>
              <p:spPr>
                <a:xfrm rot="20261145">
                  <a:off x="4126964" y="2034255"/>
                  <a:ext cx="1148575" cy="691376"/>
                </a:xfrm>
                <a:prstGeom prst="ellipse">
                  <a:avLst/>
                </a:prstGeom>
                <a:solidFill>
                  <a:srgbClr val="FFD966">
                    <a:alpha val="78824"/>
                  </a:srgb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5" name="直線矢印コネクタ 54">
                  <a:extLst>
                    <a:ext uri="{FF2B5EF4-FFF2-40B4-BE49-F238E27FC236}">
                      <a16:creationId xmlns:a16="http://schemas.microsoft.com/office/drawing/2014/main" id="{D3FD0D60-0C78-448B-0871-27AAA76F47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40037" y="1954952"/>
                  <a:ext cx="2030987" cy="83024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グループ化 50">
                <a:extLst>
                  <a:ext uri="{FF2B5EF4-FFF2-40B4-BE49-F238E27FC236}">
                    <a16:creationId xmlns:a16="http://schemas.microsoft.com/office/drawing/2014/main" id="{942114B4-5311-4901-5D30-7BE3D0D5E1E6}"/>
                  </a:ext>
                </a:extLst>
              </p:cNvPr>
              <p:cNvGrpSpPr/>
              <p:nvPr/>
            </p:nvGrpSpPr>
            <p:grpSpPr>
              <a:xfrm rot="19320000">
                <a:off x="6902400" y="2615400"/>
                <a:ext cx="2030987" cy="830246"/>
                <a:chOff x="3740037" y="1954952"/>
                <a:chExt cx="2030987" cy="830246"/>
              </a:xfrm>
            </p:grpSpPr>
            <p:sp>
              <p:nvSpPr>
                <p:cNvPr id="52" name="円/楕円 51">
                  <a:extLst>
                    <a:ext uri="{FF2B5EF4-FFF2-40B4-BE49-F238E27FC236}">
                      <a16:creationId xmlns:a16="http://schemas.microsoft.com/office/drawing/2014/main" id="{42386E62-37A7-DA99-938D-9BA4D3505A5B}"/>
                    </a:ext>
                  </a:extLst>
                </p:cNvPr>
                <p:cNvSpPr/>
                <p:nvPr/>
              </p:nvSpPr>
              <p:spPr>
                <a:xfrm rot="20261145">
                  <a:off x="4126964" y="2034255"/>
                  <a:ext cx="1148575" cy="691376"/>
                </a:xfrm>
                <a:prstGeom prst="ellipse">
                  <a:avLst/>
                </a:prstGeom>
                <a:solidFill>
                  <a:srgbClr val="FFD966">
                    <a:alpha val="78824"/>
                  </a:srgb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3" name="直線矢印コネクタ 52">
                  <a:extLst>
                    <a:ext uri="{FF2B5EF4-FFF2-40B4-BE49-F238E27FC236}">
                      <a16:creationId xmlns:a16="http://schemas.microsoft.com/office/drawing/2014/main" id="{4AD0442A-2912-1E7B-821A-230C7C6591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40037" y="1954952"/>
                  <a:ext cx="2030987" cy="83024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09EB9A8D-3862-5EBF-85F8-EC05DF6A9B72}"/>
              </a:ext>
            </a:extLst>
          </p:cNvPr>
          <p:cNvGrpSpPr/>
          <p:nvPr/>
        </p:nvGrpSpPr>
        <p:grpSpPr>
          <a:xfrm>
            <a:off x="590209" y="4487468"/>
            <a:ext cx="2049889" cy="2071003"/>
            <a:chOff x="766973" y="4480324"/>
            <a:chExt cx="2049889" cy="2071003"/>
          </a:xfrm>
        </p:grpSpPr>
        <p:grpSp>
          <p:nvGrpSpPr>
            <p:cNvPr id="58" name="グループ化 57">
              <a:extLst>
                <a:ext uri="{FF2B5EF4-FFF2-40B4-BE49-F238E27FC236}">
                  <a16:creationId xmlns:a16="http://schemas.microsoft.com/office/drawing/2014/main" id="{47C677A5-4D97-B292-BB19-9F314D8AC951}"/>
                </a:ext>
              </a:extLst>
            </p:cNvPr>
            <p:cNvGrpSpPr/>
            <p:nvPr/>
          </p:nvGrpSpPr>
          <p:grpSpPr>
            <a:xfrm>
              <a:off x="785875" y="5124480"/>
              <a:ext cx="2030987" cy="830246"/>
              <a:chOff x="3740037" y="1954952"/>
              <a:chExt cx="2030987" cy="830246"/>
            </a:xfrm>
          </p:grpSpPr>
          <p:sp>
            <p:nvSpPr>
              <p:cNvPr id="62" name="円/楕円 61">
                <a:extLst>
                  <a:ext uri="{FF2B5EF4-FFF2-40B4-BE49-F238E27FC236}">
                    <a16:creationId xmlns:a16="http://schemas.microsoft.com/office/drawing/2014/main" id="{F4F5001C-DD42-2C9C-E191-E6730159F17F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3" name="直線矢印コネクタ 62">
                <a:extLst>
                  <a:ext uri="{FF2B5EF4-FFF2-40B4-BE49-F238E27FC236}">
                    <a16:creationId xmlns:a16="http://schemas.microsoft.com/office/drawing/2014/main" id="{2AD7F8CF-8E0D-BD7C-F52C-9B8FFB865A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グループ化 58">
              <a:extLst>
                <a:ext uri="{FF2B5EF4-FFF2-40B4-BE49-F238E27FC236}">
                  <a16:creationId xmlns:a16="http://schemas.microsoft.com/office/drawing/2014/main" id="{578C0F4B-98D4-3825-D69B-BAA2A2F46A4D}"/>
                </a:ext>
              </a:extLst>
            </p:cNvPr>
            <p:cNvGrpSpPr/>
            <p:nvPr/>
          </p:nvGrpSpPr>
          <p:grpSpPr>
            <a:xfrm rot="19320000">
              <a:off x="766973" y="5107848"/>
              <a:ext cx="2030987" cy="830246"/>
              <a:chOff x="3740037" y="1954952"/>
              <a:chExt cx="2030987" cy="830246"/>
            </a:xfrm>
          </p:grpSpPr>
          <p:sp>
            <p:nvSpPr>
              <p:cNvPr id="60" name="円/楕円 59">
                <a:extLst>
                  <a:ext uri="{FF2B5EF4-FFF2-40B4-BE49-F238E27FC236}">
                    <a16:creationId xmlns:a16="http://schemas.microsoft.com/office/drawing/2014/main" id="{F5D9E87B-F960-B1F1-1B5D-297C6053075F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1" name="直線矢印コネクタ 60">
                <a:extLst>
                  <a:ext uri="{FF2B5EF4-FFF2-40B4-BE49-F238E27FC236}">
                    <a16:creationId xmlns:a16="http://schemas.microsoft.com/office/drawing/2014/main" id="{FA7D0BD7-8A34-D00F-6160-251BAEF660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グループ化 66">
              <a:extLst>
                <a:ext uri="{FF2B5EF4-FFF2-40B4-BE49-F238E27FC236}">
                  <a16:creationId xmlns:a16="http://schemas.microsoft.com/office/drawing/2014/main" id="{AF657423-1C14-0081-94FC-6572C65A8066}"/>
                </a:ext>
              </a:extLst>
            </p:cNvPr>
            <p:cNvGrpSpPr/>
            <p:nvPr/>
          </p:nvGrpSpPr>
          <p:grpSpPr>
            <a:xfrm rot="17400000">
              <a:off x="730275" y="5080695"/>
              <a:ext cx="2030987" cy="830246"/>
              <a:chOff x="3740037" y="1954952"/>
              <a:chExt cx="2030987" cy="830246"/>
            </a:xfrm>
          </p:grpSpPr>
          <p:sp>
            <p:nvSpPr>
              <p:cNvPr id="68" name="円/楕円 67">
                <a:extLst>
                  <a:ext uri="{FF2B5EF4-FFF2-40B4-BE49-F238E27FC236}">
                    <a16:creationId xmlns:a16="http://schemas.microsoft.com/office/drawing/2014/main" id="{02F3DC42-1EB0-FEB3-D4B0-98822D24D47C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9" name="直線矢印コネクタ 68">
                <a:extLst>
                  <a:ext uri="{FF2B5EF4-FFF2-40B4-BE49-F238E27FC236}">
                    <a16:creationId xmlns:a16="http://schemas.microsoft.com/office/drawing/2014/main" id="{1CA4B851-282F-553D-718F-097CF50A85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グループ化 63">
              <a:extLst>
                <a:ext uri="{FF2B5EF4-FFF2-40B4-BE49-F238E27FC236}">
                  <a16:creationId xmlns:a16="http://schemas.microsoft.com/office/drawing/2014/main" id="{79BCBE8F-A2F4-B7BC-8B2E-334DB54DE947}"/>
                </a:ext>
              </a:extLst>
            </p:cNvPr>
            <p:cNvGrpSpPr/>
            <p:nvPr/>
          </p:nvGrpSpPr>
          <p:grpSpPr>
            <a:xfrm rot="15600000">
              <a:off x="689235" y="5107847"/>
              <a:ext cx="2030987" cy="830246"/>
              <a:chOff x="3740037" y="1954952"/>
              <a:chExt cx="2030987" cy="830246"/>
            </a:xfrm>
          </p:grpSpPr>
          <p:sp>
            <p:nvSpPr>
              <p:cNvPr id="65" name="円/楕円 64">
                <a:extLst>
                  <a:ext uri="{FF2B5EF4-FFF2-40B4-BE49-F238E27FC236}">
                    <a16:creationId xmlns:a16="http://schemas.microsoft.com/office/drawing/2014/main" id="{60C90983-1BB3-D57D-481A-6AD062236FDB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6" name="直線矢印コネクタ 65">
                <a:extLst>
                  <a:ext uri="{FF2B5EF4-FFF2-40B4-BE49-F238E27FC236}">
                    <a16:creationId xmlns:a16="http://schemas.microsoft.com/office/drawing/2014/main" id="{7746D4FC-EF62-871A-8A9C-93B32B5313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グループ化 69">
              <a:extLst>
                <a:ext uri="{FF2B5EF4-FFF2-40B4-BE49-F238E27FC236}">
                  <a16:creationId xmlns:a16="http://schemas.microsoft.com/office/drawing/2014/main" id="{ECC33CBE-3E4F-4ECD-132C-82472DD8B709}"/>
                </a:ext>
              </a:extLst>
            </p:cNvPr>
            <p:cNvGrpSpPr/>
            <p:nvPr/>
          </p:nvGrpSpPr>
          <p:grpSpPr>
            <a:xfrm rot="13560000">
              <a:off x="689233" y="5120711"/>
              <a:ext cx="2030987" cy="830246"/>
              <a:chOff x="3740037" y="1954952"/>
              <a:chExt cx="2030987" cy="830246"/>
            </a:xfrm>
          </p:grpSpPr>
          <p:sp>
            <p:nvSpPr>
              <p:cNvPr id="71" name="円/楕円 70">
                <a:extLst>
                  <a:ext uri="{FF2B5EF4-FFF2-40B4-BE49-F238E27FC236}">
                    <a16:creationId xmlns:a16="http://schemas.microsoft.com/office/drawing/2014/main" id="{00579EEE-1C7F-0080-F75C-96A8ACD8B4D9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72" name="直線矢印コネクタ 71">
                <a:extLst>
                  <a:ext uri="{FF2B5EF4-FFF2-40B4-BE49-F238E27FC236}">
                    <a16:creationId xmlns:a16="http://schemas.microsoft.com/office/drawing/2014/main" id="{93BE81B0-9345-279E-FD2B-4CBA6BFDD3C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E02EA019-BE04-C031-804F-41DF5F215859}"/>
              </a:ext>
            </a:extLst>
          </p:cNvPr>
          <p:cNvSpPr txBox="1"/>
          <p:nvPr/>
        </p:nvSpPr>
        <p:spPr>
          <a:xfrm>
            <a:off x="2890264" y="4345223"/>
            <a:ext cx="29738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superposition of states 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at varying angles </a:t>
            </a:r>
            <a:endParaRPr kumimoji="1" lang="ja-JP" altLang="en-US" sz="2000" i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56C9DD33-3771-5347-11A3-34432F14874D}"/>
              </a:ext>
            </a:extLst>
          </p:cNvPr>
          <p:cNvSpPr txBox="1"/>
          <p:nvPr/>
        </p:nvSpPr>
        <p:spPr>
          <a:xfrm>
            <a:off x="2873870" y="5146452"/>
            <a:ext cx="35012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for axially symmetric shape,</a:t>
            </a:r>
          </a:p>
          <a:p>
            <a:r>
              <a:rPr kumimoji="1"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1"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J(J+1) rule is suggested</a:t>
            </a:r>
            <a:endParaRPr kumimoji="1" lang="ja-JP" alt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D8FA52A5-DA1E-48A9-52F9-6E0FEF642193}"/>
              </a:ext>
            </a:extLst>
          </p:cNvPr>
          <p:cNvSpPr txBox="1"/>
          <p:nvPr/>
        </p:nvSpPr>
        <p:spPr>
          <a:xfrm>
            <a:off x="2858578" y="5998608"/>
            <a:ext cx="28698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kinetic energy</a:t>
            </a:r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 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interaction</a:t>
            </a:r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8905B120-C1EA-1EB6-01F6-B45F4AE80788}"/>
              </a:ext>
            </a:extLst>
          </p:cNvPr>
          <p:cNvGrpSpPr/>
          <p:nvPr/>
        </p:nvGrpSpPr>
        <p:grpSpPr>
          <a:xfrm>
            <a:off x="226351" y="3582363"/>
            <a:ext cx="5295039" cy="707886"/>
            <a:chOff x="226351" y="3582363"/>
            <a:chExt cx="5295039" cy="707886"/>
          </a:xfrm>
        </p:grpSpPr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4145660F-9098-C906-E959-AFD6ABA12F01}"/>
                </a:ext>
              </a:extLst>
            </p:cNvPr>
            <p:cNvSpPr txBox="1"/>
            <p:nvPr/>
          </p:nvSpPr>
          <p:spPr>
            <a:xfrm>
              <a:off x="226351" y="3582363"/>
              <a:ext cx="52950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quantization of </a:t>
              </a:r>
              <a:r>
                <a:rPr lang="en-US" altLang="ja-JP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 rotation </a:t>
              </a:r>
              <a:r>
                <a:rPr kumimoji="1" lang="en-US" altLang="ja-JP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this rigid body </a:t>
              </a:r>
            </a:p>
            <a:p>
              <a:r>
                <a:rPr kumimoji="1" lang="en-US" altLang="ja-JP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   eigenstate </a:t>
              </a:r>
              <a:r>
                <a:rPr kumimoji="1" lang="en-US" altLang="ja-JP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angular momentum  </a:t>
              </a:r>
              <a:r>
                <a:rPr lang="en-US" altLang="ja-JP" sz="20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 J</a:t>
              </a:r>
              <a:endParaRPr kumimoji="1" lang="ja-JP" altLang="en-US" sz="20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7" name="直線コネクタ 76">
              <a:extLst>
                <a:ext uri="{FF2B5EF4-FFF2-40B4-BE49-F238E27FC236}">
                  <a16:creationId xmlns:a16="http://schemas.microsoft.com/office/drawing/2014/main" id="{47B4950A-B0B4-777F-CCEB-187903F382A6}"/>
                </a:ext>
              </a:extLst>
            </p:cNvPr>
            <p:cNvCxnSpPr>
              <a:cxnSpLocks/>
            </p:cNvCxnSpPr>
            <p:nvPr/>
          </p:nvCxnSpPr>
          <p:spPr>
            <a:xfrm>
              <a:off x="4860000" y="4018186"/>
              <a:ext cx="144000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FF6B3AAB-715C-729F-93E8-E9C8DA013526}"/>
              </a:ext>
            </a:extLst>
          </p:cNvPr>
          <p:cNvSpPr txBox="1"/>
          <p:nvPr/>
        </p:nvSpPr>
        <p:spPr>
          <a:xfrm>
            <a:off x="6707936" y="785906"/>
            <a:ext cx="5067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mechanics for many-body system</a:t>
            </a:r>
            <a:endParaRPr kumimoji="1" lang="ja-JP" altLang="en-US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957BEF7-8555-8D51-3115-43CD6FAD5E88}"/>
              </a:ext>
            </a:extLst>
          </p:cNvPr>
          <p:cNvSpPr txBox="1"/>
          <p:nvPr/>
        </p:nvSpPr>
        <p:spPr>
          <a:xfrm>
            <a:off x="1647659" y="415537"/>
            <a:ext cx="2937022" cy="400110"/>
          </a:xfrm>
          <a:prstGeom prst="rect">
            <a:avLst/>
          </a:prstGeom>
          <a:solidFill>
            <a:srgbClr val="A5FFFE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conventional description</a:t>
            </a:r>
            <a:endParaRPr kumimoji="1" lang="ja-JP" altLang="en-US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162A4E2-0FD4-044D-1430-19F79881C2F9}"/>
              </a:ext>
            </a:extLst>
          </p:cNvPr>
          <p:cNvSpPr txBox="1"/>
          <p:nvPr/>
        </p:nvSpPr>
        <p:spPr>
          <a:xfrm>
            <a:off x="8194568" y="445854"/>
            <a:ext cx="2023311" cy="400110"/>
          </a:xfrm>
          <a:prstGeom prst="rect">
            <a:avLst/>
          </a:prstGeom>
          <a:solidFill>
            <a:srgbClr val="A5FFFE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alternative view</a:t>
            </a:r>
            <a:endParaRPr kumimoji="1" lang="ja-JP" alt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FE6860B6-F2EF-1BD0-474B-A3C86002E778}"/>
              </a:ext>
            </a:extLst>
          </p:cNvPr>
          <p:cNvCxnSpPr>
            <a:cxnSpLocks/>
          </p:cNvCxnSpPr>
          <p:nvPr/>
        </p:nvCxnSpPr>
        <p:spPr>
          <a:xfrm>
            <a:off x="6386166" y="690329"/>
            <a:ext cx="32265" cy="590606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0E3616C5-493B-598F-89B5-7BDFC7BC3B54}"/>
              </a:ext>
            </a:extLst>
          </p:cNvPr>
          <p:cNvGrpSpPr/>
          <p:nvPr/>
        </p:nvGrpSpPr>
        <p:grpSpPr>
          <a:xfrm>
            <a:off x="6767788" y="2783007"/>
            <a:ext cx="2049889" cy="2071003"/>
            <a:chOff x="6888903" y="1227170"/>
            <a:chExt cx="2049889" cy="2071003"/>
          </a:xfrm>
        </p:grpSpPr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278A9C91-27F2-0021-FA25-61D4B55FEAF8}"/>
                </a:ext>
              </a:extLst>
            </p:cNvPr>
            <p:cNvGrpSpPr/>
            <p:nvPr/>
          </p:nvGrpSpPr>
          <p:grpSpPr>
            <a:xfrm>
              <a:off x="6907805" y="1871326"/>
              <a:ext cx="2030987" cy="830246"/>
              <a:chOff x="3740037" y="1954952"/>
              <a:chExt cx="2030987" cy="830246"/>
            </a:xfrm>
          </p:grpSpPr>
          <p:sp>
            <p:nvSpPr>
              <p:cNvPr id="36" name="円/楕円 35">
                <a:extLst>
                  <a:ext uri="{FF2B5EF4-FFF2-40B4-BE49-F238E27FC236}">
                    <a16:creationId xmlns:a16="http://schemas.microsoft.com/office/drawing/2014/main" id="{EDBD28D8-4B6D-7F95-2CF9-59315A5F1BD9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7" name="直線矢印コネクタ 36">
                <a:extLst>
                  <a:ext uri="{FF2B5EF4-FFF2-40B4-BE49-F238E27FC236}">
                    <a16:creationId xmlns:a16="http://schemas.microsoft.com/office/drawing/2014/main" id="{12895025-18F6-33BF-1EB3-BD9D7A830D0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EC66A06E-0541-1CD1-755D-60A621221EDD}"/>
                </a:ext>
              </a:extLst>
            </p:cNvPr>
            <p:cNvGrpSpPr/>
            <p:nvPr/>
          </p:nvGrpSpPr>
          <p:grpSpPr>
            <a:xfrm rot="19320000">
              <a:off x="6888903" y="1854694"/>
              <a:ext cx="2030987" cy="830246"/>
              <a:chOff x="3740037" y="1954952"/>
              <a:chExt cx="2030987" cy="830246"/>
            </a:xfrm>
          </p:grpSpPr>
          <p:sp>
            <p:nvSpPr>
              <p:cNvPr id="34" name="円/楕円 33">
                <a:extLst>
                  <a:ext uri="{FF2B5EF4-FFF2-40B4-BE49-F238E27FC236}">
                    <a16:creationId xmlns:a16="http://schemas.microsoft.com/office/drawing/2014/main" id="{E40911EE-FCD3-C9FA-C789-5D62B4350678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5" name="直線矢印コネクタ 34">
                <a:extLst>
                  <a:ext uri="{FF2B5EF4-FFF2-40B4-BE49-F238E27FC236}">
                    <a16:creationId xmlns:a16="http://schemas.microsoft.com/office/drawing/2014/main" id="{2B40B0F4-AAE7-CCDB-1731-FB8DED8B112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83A01DE0-81A9-E595-8E60-65720CFDF3C9}"/>
                </a:ext>
              </a:extLst>
            </p:cNvPr>
            <p:cNvGrpSpPr/>
            <p:nvPr/>
          </p:nvGrpSpPr>
          <p:grpSpPr>
            <a:xfrm rot="17400000">
              <a:off x="6852205" y="1827541"/>
              <a:ext cx="2030987" cy="830246"/>
              <a:chOff x="3740037" y="1954952"/>
              <a:chExt cx="2030987" cy="830246"/>
            </a:xfrm>
          </p:grpSpPr>
          <p:sp>
            <p:nvSpPr>
              <p:cNvPr id="32" name="円/楕円 31">
                <a:extLst>
                  <a:ext uri="{FF2B5EF4-FFF2-40B4-BE49-F238E27FC236}">
                    <a16:creationId xmlns:a16="http://schemas.microsoft.com/office/drawing/2014/main" id="{70FC560E-A0E0-FE21-6509-56A4B19EF2D8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3" name="直線矢印コネクタ 32">
                <a:extLst>
                  <a:ext uri="{FF2B5EF4-FFF2-40B4-BE49-F238E27FC236}">
                    <a16:creationId xmlns:a16="http://schemas.microsoft.com/office/drawing/2014/main" id="{54D33EDB-71F2-F390-5323-9FC3A8D8E6A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108EBB3B-AAD2-2F17-E8EE-1C0EE01AEB3A}"/>
                </a:ext>
              </a:extLst>
            </p:cNvPr>
            <p:cNvGrpSpPr/>
            <p:nvPr/>
          </p:nvGrpSpPr>
          <p:grpSpPr>
            <a:xfrm rot="15600000">
              <a:off x="6811165" y="1854693"/>
              <a:ext cx="2030987" cy="830246"/>
              <a:chOff x="3740037" y="1954952"/>
              <a:chExt cx="2030987" cy="830246"/>
            </a:xfrm>
          </p:grpSpPr>
          <p:sp>
            <p:nvSpPr>
              <p:cNvPr id="28" name="円/楕円 27">
                <a:extLst>
                  <a:ext uri="{FF2B5EF4-FFF2-40B4-BE49-F238E27FC236}">
                    <a16:creationId xmlns:a16="http://schemas.microsoft.com/office/drawing/2014/main" id="{13E8B398-99C3-19BE-32A1-B22046D6848E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1" name="直線矢印コネクタ 30">
                <a:extLst>
                  <a:ext uri="{FF2B5EF4-FFF2-40B4-BE49-F238E27FC236}">
                    <a16:creationId xmlns:a16="http://schemas.microsoft.com/office/drawing/2014/main" id="{CB8DB527-1313-AD3C-3EEA-B0F59C882C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23322F87-D8D3-37F5-6A66-D7D1145E7A81}"/>
                </a:ext>
              </a:extLst>
            </p:cNvPr>
            <p:cNvGrpSpPr/>
            <p:nvPr/>
          </p:nvGrpSpPr>
          <p:grpSpPr>
            <a:xfrm rot="13560000">
              <a:off x="6811163" y="1867557"/>
              <a:ext cx="2030987" cy="830246"/>
              <a:chOff x="3740037" y="1954952"/>
              <a:chExt cx="2030987" cy="830246"/>
            </a:xfrm>
          </p:grpSpPr>
          <p:sp>
            <p:nvSpPr>
              <p:cNvPr id="23" name="円/楕円 22">
                <a:extLst>
                  <a:ext uri="{FF2B5EF4-FFF2-40B4-BE49-F238E27FC236}">
                    <a16:creationId xmlns:a16="http://schemas.microsoft.com/office/drawing/2014/main" id="{37ADDBB9-CBCD-3FC6-A5A5-07A330CDFA30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4" name="直線矢印コネクタ 23">
                <a:extLst>
                  <a:ext uri="{FF2B5EF4-FFF2-40B4-BE49-F238E27FC236}">
                    <a16:creationId xmlns:a16="http://schemas.microsoft.com/office/drawing/2014/main" id="{E4715737-B74D-740A-58ED-E65660A5F71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1" name="グループ化 80">
            <a:extLst>
              <a:ext uri="{FF2B5EF4-FFF2-40B4-BE49-F238E27FC236}">
                <a16:creationId xmlns:a16="http://schemas.microsoft.com/office/drawing/2014/main" id="{EA6DB068-524A-9519-D1A9-FD5669C58CB2}"/>
              </a:ext>
            </a:extLst>
          </p:cNvPr>
          <p:cNvGrpSpPr/>
          <p:nvPr/>
        </p:nvGrpSpPr>
        <p:grpSpPr>
          <a:xfrm>
            <a:off x="6975469" y="1240001"/>
            <a:ext cx="4655442" cy="400110"/>
            <a:chOff x="7043396" y="4255377"/>
            <a:chExt cx="4655442" cy="400110"/>
          </a:xfrm>
        </p:grpSpPr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9BBA8BB5-A3A6-F0D2-0477-EC255A112F98}"/>
                </a:ext>
              </a:extLst>
            </p:cNvPr>
            <p:cNvSpPr txBox="1"/>
            <p:nvPr/>
          </p:nvSpPr>
          <p:spPr>
            <a:xfrm>
              <a:off x="7043396" y="4255377"/>
              <a:ext cx="46554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eigenstate </a:t>
              </a:r>
              <a:r>
                <a:rPr kumimoji="1" lang="en-US" altLang="ja-JP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angular momentum  </a:t>
              </a:r>
              <a:r>
                <a:rPr lang="en-US" altLang="ja-JP" sz="20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 J</a:t>
              </a:r>
              <a:endParaRPr kumimoji="1" lang="ja-JP" altLang="en-US" sz="20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6" name="直線コネクタ 75">
              <a:extLst>
                <a:ext uri="{FF2B5EF4-FFF2-40B4-BE49-F238E27FC236}">
                  <a16:creationId xmlns:a16="http://schemas.microsoft.com/office/drawing/2014/main" id="{E6AF39AB-6C99-4E5B-C50E-FDC1045E0992}"/>
                </a:ext>
              </a:extLst>
            </p:cNvPr>
            <p:cNvCxnSpPr>
              <a:cxnSpLocks/>
            </p:cNvCxnSpPr>
            <p:nvPr/>
          </p:nvCxnSpPr>
          <p:spPr>
            <a:xfrm>
              <a:off x="11214466" y="4392460"/>
              <a:ext cx="144000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4FB4DF82-E9FF-6171-86D1-BE29DD179DB2}"/>
              </a:ext>
            </a:extLst>
          </p:cNvPr>
          <p:cNvSpPr txBox="1"/>
          <p:nvPr/>
        </p:nvSpPr>
        <p:spPr>
          <a:xfrm>
            <a:off x="6995971" y="1830773"/>
            <a:ext cx="4982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superposition of states at varying angles </a:t>
            </a:r>
            <a:endParaRPr kumimoji="1" lang="ja-JP" altLang="en-US" sz="2000" i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9F94FE5C-1D19-5439-BA5D-8FB8D8F7E3DD}"/>
              </a:ext>
            </a:extLst>
          </p:cNvPr>
          <p:cNvSpPr txBox="1"/>
          <p:nvPr/>
        </p:nvSpPr>
        <p:spPr>
          <a:xfrm>
            <a:off x="8828473" y="2274340"/>
            <a:ext cx="323697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ja-JP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Hamiltonian </a:t>
            </a:r>
            <a:r>
              <a:rPr lang="en-US" altLang="ja-JP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ja-JP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including</a:t>
            </a:r>
          </a:p>
          <a:p>
            <a:r>
              <a:rPr lang="en-US" altLang="ja-JP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interactions, couples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states created by 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orienting the same 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intrinsic state at  different 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angles</a:t>
            </a:r>
          </a:p>
        </p:txBody>
      </p:sp>
      <p:cxnSp>
        <p:nvCxnSpPr>
          <p:cNvPr id="90" name="直線矢印コネクタ 89">
            <a:extLst>
              <a:ext uri="{FF2B5EF4-FFF2-40B4-BE49-F238E27FC236}">
                <a16:creationId xmlns:a16="http://schemas.microsoft.com/office/drawing/2014/main" id="{3D04FF2E-F31D-9D3B-4EB5-011857296946}"/>
              </a:ext>
            </a:extLst>
          </p:cNvPr>
          <p:cNvCxnSpPr>
            <a:cxnSpLocks/>
          </p:cNvCxnSpPr>
          <p:nvPr/>
        </p:nvCxnSpPr>
        <p:spPr>
          <a:xfrm flipH="1">
            <a:off x="5728466" y="2124560"/>
            <a:ext cx="1247003" cy="2399564"/>
          </a:xfrm>
          <a:prstGeom prst="straightConnector1">
            <a:avLst/>
          </a:prstGeom>
          <a:ln w="285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AC305406-3B3C-EC39-BF05-978B78D5357C}"/>
              </a:ext>
            </a:extLst>
          </p:cNvPr>
          <p:cNvSpPr txBox="1"/>
          <p:nvPr/>
        </p:nvSpPr>
        <p:spPr>
          <a:xfrm>
            <a:off x="8785771" y="4307843"/>
            <a:ext cx="3576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The superposition is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made due to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ja-JP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angle dependence 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of </a:t>
            </a:r>
            <a:r>
              <a:rPr lang="en-US" altLang="ja-JP" sz="2000" dirty="0">
                <a:solidFill>
                  <a:srgbClr val="FF00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superposition amplitudes</a:t>
            </a:r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which are </a:t>
            </a:r>
            <a:r>
              <a:rPr lang="en-US" altLang="ja-JP" sz="2000" dirty="0">
                <a:solidFill>
                  <a:srgbClr val="FF00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governed by </a:t>
            </a:r>
            <a:r>
              <a:rPr lang="en-US" altLang="ja-JP" sz="2000" i="1" dirty="0">
                <a:solidFill>
                  <a:srgbClr val="FF00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lang="en-US" altLang="ja-JP" sz="2000" dirty="0">
              <a:solidFill>
                <a:srgbClr val="FF00E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曲線コネクタ 2">
            <a:extLst>
              <a:ext uri="{FF2B5EF4-FFF2-40B4-BE49-F238E27FC236}">
                <a16:creationId xmlns:a16="http://schemas.microsoft.com/office/drawing/2014/main" id="{27EA52DD-62AB-5DAF-8466-7D9E787F53C2}"/>
              </a:ext>
            </a:extLst>
          </p:cNvPr>
          <p:cNvCxnSpPr>
            <a:cxnSpLocks/>
          </p:cNvCxnSpPr>
          <p:nvPr/>
        </p:nvCxnSpPr>
        <p:spPr>
          <a:xfrm>
            <a:off x="7705541" y="2675434"/>
            <a:ext cx="585158" cy="188635"/>
          </a:xfrm>
          <a:prstGeom prst="curvedConnector3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1D075CD-5CA2-7888-0D79-668D6B6916B3}"/>
              </a:ext>
            </a:extLst>
          </p:cNvPr>
          <p:cNvSpPr txBox="1"/>
          <p:nvPr/>
        </p:nvSpPr>
        <p:spPr>
          <a:xfrm>
            <a:off x="7868305" y="2409818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kumimoji="1" lang="ja-JP" altLang="en-US" sz="2000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54934F5-747F-AD1F-BD5B-DE8B427206ED}"/>
              </a:ext>
            </a:extLst>
          </p:cNvPr>
          <p:cNvSpPr txBox="1"/>
          <p:nvPr/>
        </p:nvSpPr>
        <p:spPr>
          <a:xfrm>
            <a:off x="1121223" y="29851"/>
            <a:ext cx="1004954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Origin of the famous </a:t>
            </a:r>
            <a:r>
              <a:rPr kumimoji="1" lang="en-US" altLang="ja-JP" dirty="0">
                <a:solidFill>
                  <a:srgbClr val="FF0000"/>
                </a:solidFill>
              </a:rPr>
              <a:t>J(J+1)-K</a:t>
            </a:r>
            <a:r>
              <a:rPr kumimoji="1" lang="en-US" altLang="ja-JP" baseline="30000" dirty="0">
                <a:solidFill>
                  <a:srgbClr val="FF0000"/>
                </a:solidFill>
              </a:rPr>
              <a:t>2</a:t>
            </a:r>
            <a:r>
              <a:rPr kumimoji="1" lang="en-US" altLang="ja-JP" dirty="0">
                <a:solidFill>
                  <a:srgbClr val="FF0000"/>
                </a:solidFill>
              </a:rPr>
              <a:t> rule </a:t>
            </a:r>
            <a:r>
              <a:rPr kumimoji="1" lang="en-US" altLang="ja-JP" dirty="0"/>
              <a:t>of rotational excitation energy</a:t>
            </a:r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C63DA9D-418A-D41E-167D-270B45F81F40}"/>
              </a:ext>
            </a:extLst>
          </p:cNvPr>
          <p:cNvSpPr/>
          <p:nvPr/>
        </p:nvSpPr>
        <p:spPr>
          <a:xfrm>
            <a:off x="6625733" y="6596389"/>
            <a:ext cx="5461116" cy="1298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2133008"/>
      </p:ext>
    </p:extLst>
  </p:cSld>
  <p:clrMapOvr>
    <a:masterClrMapping/>
  </p:clrMapOvr>
  <p:transition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B5530DA-68C0-956C-4903-C2E9A279423B}"/>
              </a:ext>
            </a:extLst>
          </p:cNvPr>
          <p:cNvSpPr/>
          <p:nvPr/>
        </p:nvSpPr>
        <p:spPr>
          <a:xfrm>
            <a:off x="690462" y="141385"/>
            <a:ext cx="10877064" cy="590135"/>
          </a:xfrm>
          <a:prstGeom prst="rect">
            <a:avLst/>
          </a:prstGeom>
          <a:solidFill>
            <a:srgbClr val="FFFF00"/>
          </a:solidFill>
          <a:ln>
            <a:solidFill>
              <a:srgbClr val="428C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7789E6C-F427-44D4-A770-A14ABBD7F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85" y="1556873"/>
            <a:ext cx="6019800" cy="5054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DF51365-000F-DA5D-2F2C-A050AC40C7E8}"/>
              </a:ext>
            </a:extLst>
          </p:cNvPr>
          <p:cNvSpPr txBox="1"/>
          <p:nvPr/>
        </p:nvSpPr>
        <p:spPr>
          <a:xfrm>
            <a:off x="485445" y="902373"/>
            <a:ext cx="4958409" cy="461665"/>
          </a:xfrm>
          <a:prstGeom prst="rect">
            <a:avLst/>
          </a:prstGeom>
          <a:solidFill>
            <a:srgbClr val="BDFFE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Along the cut (</a:t>
            </a:r>
            <a:r>
              <a:rPr kumimoji="1" lang="en-US" altLang="ja-JP" i="1" dirty="0">
                <a:latin typeface="Symbol" pitchFamily="2" charset="2"/>
              </a:rPr>
              <a:t>b </a:t>
            </a:r>
            <a:r>
              <a:rPr kumimoji="1" lang="en-US" altLang="ja-JP" dirty="0"/>
              <a:t>= 0.3) in the PES</a:t>
            </a:r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B21E54A-8041-C943-B889-A3CF87BE5450}"/>
              </a:ext>
            </a:extLst>
          </p:cNvPr>
          <p:cNvSpPr txBox="1"/>
          <p:nvPr/>
        </p:nvSpPr>
        <p:spPr>
          <a:xfrm>
            <a:off x="6867200" y="800244"/>
            <a:ext cx="4626588" cy="9101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80"/>
              </a:lnSpc>
            </a:pPr>
            <a:r>
              <a:rPr kumimoji="1" lang="en-US" altLang="ja-JP" dirty="0">
                <a:solidFill>
                  <a:schemeClr val="tx1"/>
                </a:solidFill>
              </a:rPr>
              <a:t>HFB with good particle number</a:t>
            </a:r>
          </a:p>
          <a:p>
            <a:pPr>
              <a:lnSpc>
                <a:spcPts val="3280"/>
              </a:lnSpc>
            </a:pPr>
            <a:r>
              <a:rPr lang="en-US" altLang="ja-JP" dirty="0">
                <a:solidFill>
                  <a:schemeClr val="tx1"/>
                </a:solidFill>
              </a:rPr>
              <a:t>   for the same Hamiltonian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FE282EB-60BE-CD19-5E5F-2CA3626B0192}"/>
              </a:ext>
            </a:extLst>
          </p:cNvPr>
          <p:cNvSpPr txBox="1"/>
          <p:nvPr/>
        </p:nvSpPr>
        <p:spPr>
          <a:xfrm>
            <a:off x="6867200" y="1944687"/>
            <a:ext cx="4927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E8"/>
                </a:solidFill>
              </a:rPr>
              <a:t>lowering of K=0</a:t>
            </a:r>
            <a:r>
              <a:rPr lang="en-US" altLang="ja-JP" sz="2400" baseline="30000" dirty="0">
                <a:solidFill>
                  <a:srgbClr val="FF00E8"/>
                </a:solidFill>
              </a:rPr>
              <a:t>+</a:t>
            </a:r>
            <a:r>
              <a:rPr kumimoji="1" lang="en-US" altLang="ja-JP" dirty="0">
                <a:solidFill>
                  <a:srgbClr val="FF00E8"/>
                </a:solidFill>
              </a:rPr>
              <a:t> projected state</a:t>
            </a:r>
            <a:endParaRPr kumimoji="1" lang="ja-JP" altLang="en-US">
              <a:solidFill>
                <a:srgbClr val="FF00E8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34AF21D-3B43-5C18-C3BA-3C09190A2837}"/>
              </a:ext>
            </a:extLst>
          </p:cNvPr>
          <p:cNvSpPr txBox="1"/>
          <p:nvPr/>
        </p:nvSpPr>
        <p:spPr>
          <a:xfrm>
            <a:off x="6978191" y="2826265"/>
            <a:ext cx="42466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FF00E8"/>
                </a:solidFill>
              </a:rPr>
              <a:t>the triaxiality </a:t>
            </a:r>
            <a:r>
              <a:rPr lang="en-US" altLang="ja-JP" dirty="0">
                <a:solidFill>
                  <a:srgbClr val="FF00E8"/>
                </a:solidFill>
              </a:rPr>
              <a:t>gives </a:t>
            </a:r>
            <a:endParaRPr kumimoji="1" lang="en-US" altLang="ja-JP" dirty="0">
              <a:solidFill>
                <a:srgbClr val="FF00E8"/>
              </a:solidFill>
            </a:endParaRPr>
          </a:p>
          <a:p>
            <a:pPr algn="ctr"/>
            <a:r>
              <a:rPr lang="en-US" altLang="ja-JP" dirty="0">
                <a:solidFill>
                  <a:srgbClr val="FF00E8"/>
                </a:solidFill>
              </a:rPr>
              <a:t>more binding energy to K=0</a:t>
            </a:r>
            <a:r>
              <a:rPr lang="en-US" altLang="ja-JP" sz="2800" baseline="30000" dirty="0">
                <a:solidFill>
                  <a:srgbClr val="FF00E8"/>
                </a:solidFill>
              </a:rPr>
              <a:t>+</a:t>
            </a:r>
            <a:endParaRPr kumimoji="1" lang="ja-JP" altLang="en-US" sz="2800" baseline="30000">
              <a:solidFill>
                <a:srgbClr val="FF00E8"/>
              </a:solidFill>
            </a:endParaRPr>
          </a:p>
        </p:txBody>
      </p:sp>
      <p:sp>
        <p:nvSpPr>
          <p:cNvPr id="6" name="上矢印 5">
            <a:extLst>
              <a:ext uri="{FF2B5EF4-FFF2-40B4-BE49-F238E27FC236}">
                <a16:creationId xmlns:a16="http://schemas.microsoft.com/office/drawing/2014/main" id="{0105605A-E41C-8064-C090-6A2F32ADE187}"/>
              </a:ext>
            </a:extLst>
          </p:cNvPr>
          <p:cNvSpPr/>
          <p:nvPr/>
        </p:nvSpPr>
        <p:spPr>
          <a:xfrm>
            <a:off x="8793261" y="2483478"/>
            <a:ext cx="308266" cy="298256"/>
          </a:xfrm>
          <a:prstGeom prst="upArrow">
            <a:avLst>
              <a:gd name="adj1" fmla="val 41706"/>
              <a:gd name="adj2" fmla="val 50000"/>
            </a:avLst>
          </a:prstGeom>
          <a:solidFill>
            <a:srgbClr val="FF00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75CD0FB-76A5-0797-E3BF-124AE3D09A88}"/>
              </a:ext>
            </a:extLst>
          </p:cNvPr>
          <p:cNvSpPr txBox="1"/>
          <p:nvPr/>
        </p:nvSpPr>
        <p:spPr>
          <a:xfrm>
            <a:off x="6867200" y="3803395"/>
            <a:ext cx="47003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triaxiality is not </a:t>
            </a:r>
          </a:p>
          <a:p>
            <a:pPr algn="ctr"/>
            <a:r>
              <a:rPr lang="en-US" altLang="ja-JP" dirty="0"/>
              <a:t>a fluctuation but a mean effect</a:t>
            </a:r>
            <a:endParaRPr kumimoji="1" lang="ja-JP" altLang="en-US"/>
          </a:p>
        </p:txBody>
      </p:sp>
      <p:sp>
        <p:nvSpPr>
          <p:cNvPr id="9" name="下矢印 8">
            <a:extLst>
              <a:ext uri="{FF2B5EF4-FFF2-40B4-BE49-F238E27FC236}">
                <a16:creationId xmlns:a16="http://schemas.microsoft.com/office/drawing/2014/main" id="{A670F8F1-EC8E-4341-93DD-CF26DC7CE2C8}"/>
              </a:ext>
            </a:extLst>
          </p:cNvPr>
          <p:cNvSpPr/>
          <p:nvPr/>
        </p:nvSpPr>
        <p:spPr>
          <a:xfrm>
            <a:off x="2175286" y="4406497"/>
            <a:ext cx="184728" cy="212680"/>
          </a:xfrm>
          <a:prstGeom prst="downArrow">
            <a:avLst/>
          </a:prstGeom>
          <a:solidFill>
            <a:srgbClr val="FF00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320D0122-76B8-2347-E37B-A6A7BF8038CE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2330026" y="2175520"/>
            <a:ext cx="4537174" cy="233731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DAD2C69-3EFC-9F5A-866C-24746F9A9AFA}"/>
              </a:ext>
            </a:extLst>
          </p:cNvPr>
          <p:cNvSpPr txBox="1"/>
          <p:nvPr/>
        </p:nvSpPr>
        <p:spPr>
          <a:xfrm>
            <a:off x="690462" y="196138"/>
            <a:ext cx="1101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U</a:t>
            </a:r>
            <a:r>
              <a:rPr kumimoji="1" lang="en-US" altLang="ja-JP" dirty="0"/>
              <a:t>nprojected and projected energies relative to </a:t>
            </a:r>
            <a:r>
              <a:rPr kumimoji="1" lang="en-US" altLang="ja-JP" dirty="0">
                <a:latin typeface="Symbol" pitchFamily="2" charset="2"/>
              </a:rPr>
              <a:t>g</a:t>
            </a:r>
            <a:r>
              <a:rPr kumimoji="1" lang="en-US" altLang="ja-JP" dirty="0"/>
              <a:t>=0 value as a function of </a:t>
            </a:r>
            <a:r>
              <a:rPr kumimoji="1" lang="en-US" altLang="ja-JP" b="1" dirty="0">
                <a:solidFill>
                  <a:srgbClr val="FF0000"/>
                </a:solidFill>
                <a:latin typeface="Symbol" pitchFamily="2" charset="2"/>
              </a:rPr>
              <a:t>g</a:t>
            </a:r>
            <a:r>
              <a:rPr kumimoji="1" lang="en-US" altLang="ja-JP" dirty="0"/>
              <a:t>  </a:t>
            </a:r>
            <a:endParaRPr kumimoji="1" lang="ja-JP" altLang="en-US"/>
          </a:p>
        </p:txBody>
      </p:sp>
      <p:sp>
        <p:nvSpPr>
          <p:cNvPr id="10" name="円/楕円 9">
            <a:extLst>
              <a:ext uri="{FF2B5EF4-FFF2-40B4-BE49-F238E27FC236}">
                <a16:creationId xmlns:a16="http://schemas.microsoft.com/office/drawing/2014/main" id="{E6D66E84-B417-07EA-1B4F-D9E504E4F0C1}"/>
              </a:ext>
            </a:extLst>
          </p:cNvPr>
          <p:cNvSpPr/>
          <p:nvPr/>
        </p:nvSpPr>
        <p:spPr>
          <a:xfrm>
            <a:off x="2422390" y="3218022"/>
            <a:ext cx="1084521" cy="335002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5C5C5-34C6-028A-45F0-4221941FCCEB}"/>
              </a:ext>
            </a:extLst>
          </p:cNvPr>
          <p:cNvSpPr txBox="1"/>
          <p:nvPr/>
        </p:nvSpPr>
        <p:spPr>
          <a:xfrm>
            <a:off x="6342118" y="4642253"/>
            <a:ext cx="5838458" cy="20579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ts val="3080"/>
              </a:lnSpc>
            </a:pPr>
            <a:r>
              <a:rPr kumimoji="1" lang="en-US" altLang="ja-JP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non-trivial feature:</a:t>
            </a:r>
          </a:p>
          <a:p>
            <a:pPr>
              <a:lnSpc>
                <a:spcPts val="3080"/>
              </a:lnSpc>
            </a:pPr>
            <a:r>
              <a:rPr kumimoji="1" lang="en-US" altLang="ja-JP" dirty="0"/>
              <a:t> The </a:t>
            </a:r>
            <a:r>
              <a:rPr kumimoji="1" lang="en-US" altLang="ja-JP" dirty="0">
                <a:solidFill>
                  <a:srgbClr val="FF0000"/>
                </a:solidFill>
              </a:rPr>
              <a:t>flat bottom </a:t>
            </a:r>
            <a:r>
              <a:rPr kumimoji="1" lang="en-US" altLang="ja-JP" dirty="0"/>
              <a:t>of the unprojected</a:t>
            </a:r>
          </a:p>
          <a:p>
            <a:pPr>
              <a:lnSpc>
                <a:spcPts val="3080"/>
              </a:lnSpc>
            </a:pPr>
            <a:r>
              <a:rPr lang="en-US" altLang="ja-JP" dirty="0"/>
              <a:t> PES </a:t>
            </a:r>
            <a:r>
              <a:rPr kumimoji="1" lang="en-US" altLang="ja-JP" dirty="0"/>
              <a:t>is one of the cruc</a:t>
            </a:r>
            <a:r>
              <a:rPr lang="en-US" altLang="ja-JP" dirty="0"/>
              <a:t>ial factors for </a:t>
            </a:r>
          </a:p>
          <a:p>
            <a:pPr>
              <a:lnSpc>
                <a:spcPts val="3080"/>
              </a:lnSpc>
            </a:pPr>
            <a:r>
              <a:rPr lang="en-US" altLang="ja-JP" dirty="0"/>
              <a:t> yielding the distinct triaxial minimum</a:t>
            </a:r>
          </a:p>
          <a:p>
            <a:pPr>
              <a:lnSpc>
                <a:spcPts val="3080"/>
              </a:lnSpc>
            </a:pPr>
            <a:r>
              <a:rPr lang="en-US" altLang="ja-JP" dirty="0"/>
              <a:t> after the projections onto K=0</a:t>
            </a:r>
            <a:r>
              <a:rPr lang="en-US" altLang="ja-JP" sz="2400" baseline="30000" dirty="0"/>
              <a:t>+</a:t>
            </a:r>
            <a:r>
              <a:rPr lang="en-US" altLang="ja-JP" dirty="0"/>
              <a:t> (or 2</a:t>
            </a:r>
            <a:r>
              <a:rPr lang="en-US" altLang="ja-JP" sz="2400" baseline="30000" dirty="0"/>
              <a:t>+</a:t>
            </a:r>
            <a:r>
              <a:rPr lang="en-US" altLang="ja-JP" dirty="0"/>
              <a:t>).</a:t>
            </a:r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305EF24-B011-B041-6143-E9AC6E8E8287}"/>
              </a:ext>
            </a:extLst>
          </p:cNvPr>
          <p:cNvSpPr txBox="1"/>
          <p:nvPr/>
        </p:nvSpPr>
        <p:spPr>
          <a:xfrm>
            <a:off x="1310805" y="6204443"/>
            <a:ext cx="92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QVSM</a:t>
            </a:r>
            <a:endParaRPr kumimoji="1" lang="ja-JP" altLang="en-US" sz="200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ひし形 18">
            <a:extLst>
              <a:ext uri="{FF2B5EF4-FFF2-40B4-BE49-F238E27FC236}">
                <a16:creationId xmlns:a16="http://schemas.microsoft.com/office/drawing/2014/main" id="{2BCA8CA2-865A-902E-613B-8EEC3B6B3B45}"/>
              </a:ext>
            </a:extLst>
          </p:cNvPr>
          <p:cNvSpPr/>
          <p:nvPr/>
        </p:nvSpPr>
        <p:spPr>
          <a:xfrm>
            <a:off x="2205274" y="6342801"/>
            <a:ext cx="124752" cy="137233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ひし形 11">
            <a:extLst>
              <a:ext uri="{FF2B5EF4-FFF2-40B4-BE49-F238E27FC236}">
                <a16:creationId xmlns:a16="http://schemas.microsoft.com/office/drawing/2014/main" id="{5DF61972-72E5-AC30-5937-FC7C0EA1664E}"/>
              </a:ext>
            </a:extLst>
          </p:cNvPr>
          <p:cNvSpPr/>
          <p:nvPr/>
        </p:nvSpPr>
        <p:spPr>
          <a:xfrm>
            <a:off x="2226108" y="5546709"/>
            <a:ext cx="124752" cy="137233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73D3DB3-0E0D-89C3-FCAE-12FF58EB703F}"/>
              </a:ext>
            </a:extLst>
          </p:cNvPr>
          <p:cNvSpPr txBox="1"/>
          <p:nvPr/>
        </p:nvSpPr>
        <p:spPr>
          <a:xfrm>
            <a:off x="1079933" y="5430659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QVSM 1st</a:t>
            </a:r>
            <a:endParaRPr kumimoji="1" lang="ja-JP" altLang="en-US" sz="180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173539"/>
      </p:ext>
    </p:extLst>
  </p:cSld>
  <p:clrMapOvr>
    <a:masterClrMapping/>
  </p:clrMapOvr>
  <p:transition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0D1A601-8BE0-F34B-C1F7-52EAE0483780}"/>
              </a:ext>
            </a:extLst>
          </p:cNvPr>
          <p:cNvSpPr/>
          <p:nvPr/>
        </p:nvSpPr>
        <p:spPr>
          <a:xfrm>
            <a:off x="5095669" y="3946249"/>
            <a:ext cx="7002546" cy="1123147"/>
          </a:xfrm>
          <a:prstGeom prst="rect">
            <a:avLst/>
          </a:prstGeom>
          <a:solidFill>
            <a:srgbClr val="FFFF00"/>
          </a:solidFill>
          <a:ln>
            <a:solidFill>
              <a:srgbClr val="FF00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4B793AA-EBC9-C702-AAF8-738DE4E50EA5}"/>
              </a:ext>
            </a:extLst>
          </p:cNvPr>
          <p:cNvSpPr/>
          <p:nvPr/>
        </p:nvSpPr>
        <p:spPr>
          <a:xfrm>
            <a:off x="4768905" y="167371"/>
            <a:ext cx="6687903" cy="10341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05DF0F4-FA83-900D-7250-B93A56B25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8" y="115916"/>
            <a:ext cx="4093029" cy="668645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2B251D5-2303-C627-9EC0-E4A79FFDB8C8}"/>
              </a:ext>
            </a:extLst>
          </p:cNvPr>
          <p:cNvSpPr txBox="1"/>
          <p:nvPr/>
        </p:nvSpPr>
        <p:spPr>
          <a:xfrm>
            <a:off x="5081641" y="1547993"/>
            <a:ext cx="62087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tx1"/>
                </a:solidFill>
              </a:rPr>
              <a:t>decomposition into individual effects of</a:t>
            </a:r>
          </a:p>
          <a:p>
            <a:r>
              <a:rPr lang="en-US" altLang="ja-JP" dirty="0" err="1"/>
              <a:t>p</a:t>
            </a:r>
            <a:r>
              <a:rPr kumimoji="1" lang="en-US" altLang="ja-JP" dirty="0" err="1"/>
              <a:t>n</a:t>
            </a:r>
            <a:r>
              <a:rPr kumimoji="1" lang="en-US" altLang="ja-JP" dirty="0"/>
              <a:t> central, </a:t>
            </a:r>
            <a:r>
              <a:rPr kumimoji="1" lang="en-US" altLang="ja-JP" dirty="0" err="1">
                <a:solidFill>
                  <a:srgbClr val="FF0000"/>
                </a:solidFill>
              </a:rPr>
              <a:t>pn</a:t>
            </a:r>
            <a:r>
              <a:rPr kumimoji="1" lang="en-US" altLang="ja-JP" dirty="0">
                <a:solidFill>
                  <a:srgbClr val="FF0000"/>
                </a:solidFill>
              </a:rPr>
              <a:t> tensor</a:t>
            </a:r>
            <a:r>
              <a:rPr kumimoji="1" lang="en-US" altLang="ja-JP" dirty="0"/>
              <a:t> </a:t>
            </a:r>
            <a:r>
              <a:rPr kumimoji="1" lang="en-US" altLang="ja-JP" dirty="0">
                <a:solidFill>
                  <a:schemeClr val="tx1"/>
                </a:solidFill>
              </a:rPr>
              <a:t>and</a:t>
            </a:r>
            <a:r>
              <a:rPr kumimoji="1" lang="en-US" altLang="ja-JP" dirty="0"/>
              <a:t> </a:t>
            </a:r>
            <a:r>
              <a:rPr kumimoji="1" lang="en-US" altLang="ja-JP" dirty="0">
                <a:solidFill>
                  <a:srgbClr val="00B050"/>
                </a:solidFill>
              </a:rPr>
              <a:t>rest</a:t>
            </a:r>
            <a:r>
              <a:rPr kumimoji="1" lang="en-US" altLang="ja-JP" dirty="0"/>
              <a:t> </a:t>
            </a:r>
            <a:r>
              <a:rPr kumimoji="1" lang="en-US" altLang="ja-JP" dirty="0">
                <a:solidFill>
                  <a:schemeClr val="tx1"/>
                </a:solidFill>
              </a:rPr>
              <a:t>components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74637D5-4511-90A0-8996-132437C457E1}"/>
              </a:ext>
            </a:extLst>
          </p:cNvPr>
          <p:cNvSpPr txBox="1"/>
          <p:nvPr/>
        </p:nvSpPr>
        <p:spPr>
          <a:xfrm>
            <a:off x="5160467" y="3926055"/>
            <a:ext cx="686277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t</a:t>
            </a:r>
            <a:r>
              <a:rPr kumimoji="1" lang="en-US" altLang="ja-JP" dirty="0">
                <a:solidFill>
                  <a:srgbClr val="FF0000"/>
                </a:solidFill>
              </a:rPr>
              <a:t>ensor monopole int. </a:t>
            </a:r>
          </a:p>
          <a:p>
            <a:r>
              <a:rPr kumimoji="1" lang="en-US" altLang="ja-JP" sz="2000" dirty="0">
                <a:solidFill>
                  <a:schemeClr val="tx1"/>
                </a:solidFill>
              </a:rPr>
              <a:t>&amp;</a:t>
            </a:r>
          </a:p>
          <a:p>
            <a:r>
              <a:rPr kumimoji="1" lang="en-US" altLang="ja-JP" dirty="0"/>
              <a:t>central high-rank multipole (</a:t>
            </a:r>
            <a:r>
              <a:rPr kumimoji="1" lang="en-US" altLang="ja-JP" dirty="0" err="1"/>
              <a:t>hexadecupole</a:t>
            </a:r>
            <a:r>
              <a:rPr kumimoji="1" lang="en-US" altLang="ja-JP" dirty="0"/>
              <a:t>) int.</a:t>
            </a:r>
          </a:p>
          <a:p>
            <a:r>
              <a:rPr kumimoji="1" lang="en-US" altLang="ja-JP" sz="2000" dirty="0"/>
              <a:t>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B2FCCF0-33BF-9762-DF68-ACB5BB0204A3}"/>
              </a:ext>
            </a:extLst>
          </p:cNvPr>
          <p:cNvSpPr txBox="1"/>
          <p:nvPr/>
        </p:nvSpPr>
        <p:spPr>
          <a:xfrm>
            <a:off x="4644741" y="3045502"/>
            <a:ext cx="75472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Further decomposition into</a:t>
            </a:r>
            <a:r>
              <a:rPr kumimoji="1" lang="en-US" altLang="ja-JP" dirty="0"/>
              <a:t> </a:t>
            </a:r>
            <a:r>
              <a:rPr kumimoji="1" lang="en-US" altLang="ja-JP" dirty="0">
                <a:solidFill>
                  <a:srgbClr val="FF00E8"/>
                </a:solidFill>
              </a:rPr>
              <a:t>monopole</a:t>
            </a:r>
            <a:r>
              <a:rPr kumimoji="1"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kumimoji="1" lang="en-US" altLang="ja-JP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ja-JP" dirty="0">
                <a:solidFill>
                  <a:srgbClr val="FF00E8"/>
                </a:solidFill>
              </a:rPr>
              <a:t>multipole</a:t>
            </a:r>
            <a:r>
              <a:rPr lang="en-US" altLang="ja-JP" dirty="0"/>
              <a:t> </a:t>
            </a:r>
            <a:endParaRPr kumimoji="1" lang="en-US" altLang="ja-JP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components </a:t>
            </a:r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itchFamily="2" charset="2"/>
              </a:rPr>
              <a:t> </a:t>
            </a:r>
            <a:r>
              <a:rPr lang="en-US" altLang="ja-JP" dirty="0">
                <a:solidFill>
                  <a:srgbClr val="FF0000"/>
                </a:solidFill>
                <a:sym typeface="Wingdings" pitchFamily="2" charset="2"/>
              </a:rPr>
              <a:t>major players</a:t>
            </a:r>
            <a:r>
              <a:rPr lang="en-US" altLang="ja-JP" dirty="0">
                <a:solidFill>
                  <a:srgbClr val="FF0000"/>
                </a:solidFill>
              </a:rPr>
              <a:t> for the flat bottom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01138F9D-E737-DE7F-11B3-B8447AD076B4}"/>
              </a:ext>
            </a:extLst>
          </p:cNvPr>
          <p:cNvCxnSpPr>
            <a:cxnSpLocks/>
          </p:cNvCxnSpPr>
          <p:nvPr/>
        </p:nvCxnSpPr>
        <p:spPr>
          <a:xfrm flipH="1">
            <a:off x="2366698" y="4865298"/>
            <a:ext cx="2793769" cy="11713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7ECF507D-DFD2-0879-572B-7B037C123ADE}"/>
              </a:ext>
            </a:extLst>
          </p:cNvPr>
          <p:cNvCxnSpPr>
            <a:cxnSpLocks/>
          </p:cNvCxnSpPr>
          <p:nvPr/>
        </p:nvCxnSpPr>
        <p:spPr>
          <a:xfrm flipH="1">
            <a:off x="2297195" y="4175185"/>
            <a:ext cx="2863272" cy="15803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3A3D7D9-5542-2774-52CB-EF76EE2921C1}"/>
              </a:ext>
            </a:extLst>
          </p:cNvPr>
          <p:cNvSpPr txBox="1"/>
          <p:nvPr/>
        </p:nvSpPr>
        <p:spPr>
          <a:xfrm>
            <a:off x="4888267" y="276443"/>
            <a:ext cx="6464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An anatomy of the energy of </a:t>
            </a:r>
            <a:r>
              <a:rPr kumimoji="1" lang="en-US" altLang="ja-JP" dirty="0">
                <a:solidFill>
                  <a:srgbClr val="FF0000"/>
                </a:solidFill>
              </a:rPr>
              <a:t>unprojected</a:t>
            </a:r>
            <a:r>
              <a:rPr kumimoji="1" lang="en-US" altLang="ja-JP" dirty="0"/>
              <a:t> state relative to </a:t>
            </a:r>
            <a:r>
              <a:rPr kumimoji="1" lang="en-US" altLang="ja-JP" dirty="0">
                <a:latin typeface="Symbol" pitchFamily="2" charset="2"/>
              </a:rPr>
              <a:t>g</a:t>
            </a:r>
            <a:r>
              <a:rPr kumimoji="1" lang="en-US" altLang="ja-JP" dirty="0"/>
              <a:t>=0 value as a function of </a:t>
            </a:r>
            <a:r>
              <a:rPr kumimoji="1" lang="en-US" altLang="ja-JP" dirty="0">
                <a:latin typeface="Symbol" pitchFamily="2" charset="2"/>
              </a:rPr>
              <a:t>g</a:t>
            </a:r>
            <a:r>
              <a:rPr kumimoji="1" lang="en-US" altLang="ja-JP" dirty="0"/>
              <a:t>  </a:t>
            </a:r>
            <a:endParaRPr kumimoji="1" lang="ja-JP" altLang="en-US"/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BA5BB83D-5618-2BE2-17AF-AEABB14B755A}"/>
              </a:ext>
            </a:extLst>
          </p:cNvPr>
          <p:cNvCxnSpPr>
            <a:cxnSpLocks/>
          </p:cNvCxnSpPr>
          <p:nvPr/>
        </p:nvCxnSpPr>
        <p:spPr>
          <a:xfrm flipH="1">
            <a:off x="3923655" y="6016459"/>
            <a:ext cx="964612" cy="1246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4B329CA-1E8A-ADDA-F4AF-3E64BA8BF593}"/>
              </a:ext>
            </a:extLst>
          </p:cNvPr>
          <p:cNvSpPr txBox="1"/>
          <p:nvPr/>
        </p:nvSpPr>
        <p:spPr>
          <a:xfrm>
            <a:off x="2251139" y="220231"/>
            <a:ext cx="206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kumimoji="1" lang="en-US" altLang="ja-JP" sz="1800" dirty="0">
                <a:solidFill>
                  <a:schemeClr val="bg1">
                    <a:lumMod val="50000"/>
                  </a:schemeClr>
                </a:solidFill>
              </a:rPr>
              <a:t>otal </a:t>
            </a:r>
            <a:r>
              <a:rPr kumimoji="1" lang="en-US" altLang="ja-JP" sz="1800" dirty="0" err="1">
                <a:solidFill>
                  <a:schemeClr val="bg1">
                    <a:lumMod val="50000"/>
                  </a:schemeClr>
                </a:solidFill>
              </a:rPr>
              <a:t>unprojrcted</a:t>
            </a:r>
            <a:endParaRPr kumimoji="1" lang="ja-JP" altLang="en-US" sz="180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CD35153-9A34-2C04-7579-D6C4D81BF86E}"/>
              </a:ext>
            </a:extLst>
          </p:cNvPr>
          <p:cNvSpPr txBox="1"/>
          <p:nvPr/>
        </p:nvSpPr>
        <p:spPr>
          <a:xfrm>
            <a:off x="4888267" y="5283672"/>
            <a:ext cx="6402125" cy="135258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kumimoji="1" lang="en-US" altLang="ja-JP" sz="2200" dirty="0">
                <a:solidFill>
                  <a:srgbClr val="7030A0"/>
                </a:solidFill>
              </a:rPr>
              <a:t>(Q Q) int. </a:t>
            </a:r>
            <a:r>
              <a:rPr kumimoji="1" lang="en-US" altLang="ja-JP" sz="2200" dirty="0">
                <a:solidFill>
                  <a:schemeClr val="tx1"/>
                </a:solidFill>
              </a:rPr>
              <a:t>gives more </a:t>
            </a:r>
            <a:r>
              <a:rPr lang="en-US" altLang="ja-JP" sz="2200" dirty="0">
                <a:solidFill>
                  <a:schemeClr val="tx1"/>
                </a:solidFill>
              </a:rPr>
              <a:t>binding energy to more </a:t>
            </a:r>
            <a:endParaRPr kumimoji="1" lang="en-US" altLang="ja-JP" sz="2200" dirty="0">
              <a:solidFill>
                <a:schemeClr val="tx1"/>
              </a:solidFill>
            </a:endParaRPr>
          </a:p>
          <a:p>
            <a:pPr>
              <a:lnSpc>
                <a:spcPts val="3280"/>
              </a:lnSpc>
            </a:pPr>
            <a:r>
              <a:rPr lang="en-US" altLang="ja-JP" sz="2200" dirty="0">
                <a:solidFill>
                  <a:schemeClr val="tx1"/>
                </a:solidFill>
              </a:rPr>
              <a:t>deformed states, but is neutral for triaxiality,</a:t>
            </a:r>
          </a:p>
          <a:p>
            <a:pPr>
              <a:lnSpc>
                <a:spcPts val="3280"/>
              </a:lnSpc>
            </a:pPr>
            <a:r>
              <a:rPr lang="en-US" altLang="ja-JP" sz="2000" dirty="0">
                <a:solidFill>
                  <a:schemeClr val="tx1"/>
                </a:solidFill>
              </a:rPr>
              <a:t>because                     ~       ~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57FAFF01-78FB-282E-36FC-C9F864067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610" y="6187850"/>
            <a:ext cx="2058969" cy="34604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C02F8A2D-C62D-11B3-9A97-D331209B7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8370" y="6160664"/>
            <a:ext cx="882402" cy="4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67092"/>
      </p:ext>
    </p:extLst>
  </p:cSld>
  <p:clrMapOvr>
    <a:masterClrMapping/>
  </p:clrMapOvr>
  <p:transition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663778" y="1547591"/>
          <a:ext cx="3313113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2" imgW="1752480" imgH="444240" progId="Equation.3">
                  <p:embed/>
                </p:oleObj>
              </mc:Choice>
              <mc:Fallback>
                <p:oleObj name="数式" r:id="rId2" imgW="1752480" imgH="444240" progId="Equation.3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778" y="1547591"/>
                        <a:ext cx="3313113" cy="841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47709C7-30BF-9CF0-0E0E-478AD0D32316}"/>
              </a:ext>
            </a:extLst>
          </p:cNvPr>
          <p:cNvGrpSpPr/>
          <p:nvPr/>
        </p:nvGrpSpPr>
        <p:grpSpPr>
          <a:xfrm>
            <a:off x="563026" y="3678593"/>
            <a:ext cx="4798818" cy="1090614"/>
            <a:chOff x="1712233" y="2781301"/>
            <a:chExt cx="4798818" cy="1090614"/>
          </a:xfrm>
        </p:grpSpPr>
        <p:sp>
          <p:nvSpPr>
            <p:cNvPr id="46" name="正方形/長方形 45"/>
            <p:cNvSpPr/>
            <p:nvPr/>
          </p:nvSpPr>
          <p:spPr>
            <a:xfrm>
              <a:off x="1712233" y="2792415"/>
              <a:ext cx="4779292" cy="1079500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graphicFrame>
          <p:nvGraphicFramePr>
            <p:cNvPr id="2051" name="Object 3"/>
            <p:cNvGraphicFramePr>
              <a:graphicFrameLocks noChangeAspect="1"/>
            </p:cNvGraphicFramePr>
            <p:nvPr/>
          </p:nvGraphicFramePr>
          <p:xfrm>
            <a:off x="1847850" y="2781301"/>
            <a:ext cx="2954338" cy="4810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4" imgW="1562040" imgH="253800" progId="Equation.3">
                    <p:embed/>
                  </p:oleObj>
                </mc:Choice>
                <mc:Fallback>
                  <p:oleObj name="数式" r:id="rId4" imgW="1562040" imgH="253800" progId="Equation.3">
                    <p:embed/>
                    <p:pic>
                      <p:nvPicPr>
                        <p:cNvPr id="2051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47850" y="2781301"/>
                          <a:ext cx="2954338" cy="4810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54" name="テキスト ボックス 19"/>
            <p:cNvSpPr txBox="1">
              <a:spLocks noChangeArrowheads="1"/>
            </p:cNvSpPr>
            <p:nvPr/>
          </p:nvSpPr>
          <p:spPr bwMode="auto">
            <a:xfrm>
              <a:off x="1992313" y="3141663"/>
              <a:ext cx="451873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2000" dirty="0">
                  <a:solidFill>
                    <a:srgbClr val="FF0000"/>
                  </a:solidFill>
                  <a:latin typeface="Calibri" charset="0"/>
                </a:rPr>
                <a:t>Minimize </a:t>
              </a:r>
              <a:r>
                <a:rPr lang="en-US" altLang="ja-JP" sz="2000" i="1" dirty="0">
                  <a:solidFill>
                    <a:srgbClr val="FF0000"/>
                  </a:solidFill>
                  <a:latin typeface="Times New Roman" charset="0"/>
                  <a:cs typeface="Times New Roman" charset="0"/>
                </a:rPr>
                <a:t>E(D)</a:t>
              </a:r>
              <a:r>
                <a:rPr lang="en-US" altLang="ja-JP" sz="2000" i="1" dirty="0">
                  <a:solidFill>
                    <a:srgbClr val="FF0000"/>
                  </a:solidFill>
                  <a:latin typeface="Calibri" charset="0"/>
                </a:rPr>
                <a:t> </a:t>
              </a:r>
              <a:r>
                <a:rPr lang="en-US" altLang="ja-JP" sz="2000" dirty="0">
                  <a:solidFill>
                    <a:srgbClr val="FF0000"/>
                  </a:solidFill>
                  <a:latin typeface="Calibri" charset="0"/>
                </a:rPr>
                <a:t>with respect to </a:t>
              </a:r>
              <a:r>
                <a:rPr lang="en-US" altLang="ja-JP" sz="2000" i="1" dirty="0">
                  <a:solidFill>
                    <a:srgbClr val="FF0000"/>
                  </a:solidFill>
                  <a:latin typeface="Times New Roman" charset="0"/>
                  <a:cs typeface="Times New Roman" charset="0"/>
                </a:rPr>
                <a:t>D</a:t>
              </a:r>
              <a:r>
                <a:rPr lang="en-US" altLang="ja-JP" sz="2000" dirty="0">
                  <a:solidFill>
                    <a:srgbClr val="FF0000"/>
                  </a:solidFill>
                  <a:latin typeface="Calibri" charset="0"/>
                </a:rPr>
                <a:t> </a:t>
              </a:r>
              <a:r>
                <a:rPr lang="en-US" altLang="ja-JP" sz="2000" dirty="0">
                  <a:solidFill>
                    <a:srgbClr val="000000"/>
                  </a:solidFill>
                  <a:latin typeface="Calibri" charset="0"/>
                </a:rPr>
                <a:t>utilizing </a:t>
              </a:r>
            </a:p>
            <a:p>
              <a:pPr eaLnBrk="1" hangingPunct="1"/>
              <a:r>
                <a:rPr lang="en-US" altLang="ja-JP" sz="2000" dirty="0">
                  <a:solidFill>
                    <a:srgbClr val="FF0000"/>
                  </a:solidFill>
                  <a:latin typeface="Calibri" charset="0"/>
                </a:rPr>
                <a:t>Quantum MC and variational </a:t>
              </a:r>
              <a:r>
                <a:rPr lang="en-US" altLang="ja-JP" sz="2000" dirty="0">
                  <a:solidFill>
                    <a:srgbClr val="000000"/>
                  </a:solidFill>
                  <a:latin typeface="Calibri" charset="0"/>
                </a:rPr>
                <a:t>methods</a:t>
              </a:r>
              <a:endParaRPr lang="ja-JP" altLang="en-US" sz="2000">
                <a:solidFill>
                  <a:srgbClr val="000000"/>
                </a:solidFill>
                <a:latin typeface="Calibri" charset="0"/>
              </a:endParaRPr>
            </a:p>
          </p:txBody>
        </p:sp>
      </p:grpSp>
      <p:sp>
        <p:nvSpPr>
          <p:cNvPr id="2055" name="テキスト ボックス 25"/>
          <p:cNvSpPr txBox="1">
            <a:spLocks noChangeArrowheads="1"/>
          </p:cNvSpPr>
          <p:nvPr/>
        </p:nvSpPr>
        <p:spPr bwMode="auto">
          <a:xfrm>
            <a:off x="1900216" y="4995364"/>
            <a:ext cx="10241314" cy="707886"/>
          </a:xfrm>
          <a:prstGeom prst="rect">
            <a:avLst/>
          </a:prstGeom>
          <a:solidFill>
            <a:srgbClr val="EBF1DE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dirty="0">
                <a:solidFill>
                  <a:srgbClr val="000000"/>
                </a:solidFill>
                <a:latin typeface="Calibri" charset="0"/>
              </a:rPr>
              <a:t>Step 1</a:t>
            </a:r>
            <a:r>
              <a:rPr lang="ja-JP" altLang="en-US" sz="200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ja-JP" sz="2000" dirty="0">
                <a:solidFill>
                  <a:srgbClr val="000000"/>
                </a:solidFill>
                <a:latin typeface="Calibri" charset="0"/>
              </a:rPr>
              <a:t>:</a:t>
            </a:r>
            <a:r>
              <a:rPr lang="en-US" altLang="ja-JP" sz="1800" dirty="0">
                <a:solidFill>
                  <a:srgbClr val="000000"/>
                </a:solidFill>
                <a:latin typeface="Calibri" charset="0"/>
              </a:rPr>
              <a:t>   </a:t>
            </a:r>
            <a:r>
              <a:rPr lang="en-US" altLang="ja-JP" sz="2000" dirty="0">
                <a:solidFill>
                  <a:srgbClr val="FF0000"/>
                </a:solidFill>
                <a:latin typeface="Calibri" charset="0"/>
              </a:rPr>
              <a:t>Shift randomly </a:t>
            </a:r>
            <a:r>
              <a:rPr lang="en-US" altLang="ja-JP" sz="2000" dirty="0">
                <a:solidFill>
                  <a:srgbClr val="000000"/>
                </a:solidFill>
                <a:latin typeface="Calibri" charset="0"/>
              </a:rPr>
              <a:t>matrix matrix D.   (The initial guess can be taken from Hartree-</a:t>
            </a:r>
            <a:r>
              <a:rPr lang="en-US" altLang="ja-JP" sz="2000" dirty="0" err="1">
                <a:solidFill>
                  <a:srgbClr val="000000"/>
                </a:solidFill>
                <a:latin typeface="Calibri" charset="0"/>
              </a:rPr>
              <a:t>Fock</a:t>
            </a:r>
            <a:r>
              <a:rPr lang="en-US" altLang="ja-JP" sz="2000" dirty="0">
                <a:solidFill>
                  <a:srgbClr val="000000"/>
                </a:solidFill>
                <a:latin typeface="Calibri" charset="0"/>
              </a:rPr>
              <a:t>.)</a:t>
            </a:r>
          </a:p>
          <a:p>
            <a:pPr eaLnBrk="1" hangingPunct="1"/>
            <a:r>
              <a:rPr lang="en-US" altLang="ja-JP" sz="2000" dirty="0">
                <a:solidFill>
                  <a:srgbClr val="000000"/>
                </a:solidFill>
                <a:latin typeface="Calibri" charset="0"/>
              </a:rPr>
              <a:t>                 Select the one producing the lowest </a:t>
            </a:r>
            <a:r>
              <a:rPr lang="en-US" altLang="ja-JP" sz="2000" i="1" dirty="0">
                <a:solidFill>
                  <a:srgbClr val="000000"/>
                </a:solidFill>
                <a:latin typeface="Calibri" charset="0"/>
              </a:rPr>
              <a:t>E(D)</a:t>
            </a:r>
            <a:r>
              <a:rPr lang="en-US" altLang="ja-JP" sz="20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ja-JP" altLang="en-US" sz="2000" dirty="0">
                <a:solidFill>
                  <a:srgbClr val="000000"/>
                </a:solidFill>
                <a:latin typeface="Calibri" charset="0"/>
              </a:rPr>
              <a:t>　</a:t>
            </a:r>
            <a:r>
              <a:rPr lang="en-US" altLang="ja-JP" sz="2000" dirty="0">
                <a:solidFill>
                  <a:srgbClr val="000000"/>
                </a:solidFill>
                <a:latin typeface="Calibri" charset="0"/>
              </a:rPr>
              <a:t>(rate &lt; 0.1 %) </a:t>
            </a:r>
            <a:r>
              <a:rPr lang="ja-JP" altLang="en-US" sz="2000" dirty="0">
                <a:solidFill>
                  <a:srgbClr val="000000"/>
                </a:solidFill>
                <a:latin typeface="Calibri" charset="0"/>
              </a:rPr>
              <a:t>　</a:t>
            </a:r>
            <a:r>
              <a:rPr lang="ja-JP" altLang="en-US" sz="1800" dirty="0">
                <a:solidFill>
                  <a:srgbClr val="000000"/>
                </a:solidFill>
                <a:latin typeface="Calibri" charset="0"/>
              </a:rPr>
              <a:t>　　　　　</a:t>
            </a:r>
            <a:endParaRPr lang="en-US" altLang="ja-JP" sz="18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057" name="テキスト ボックス 27"/>
          <p:cNvSpPr txBox="1">
            <a:spLocks noChangeArrowheads="1"/>
          </p:cNvSpPr>
          <p:nvPr/>
        </p:nvSpPr>
        <p:spPr bwMode="auto">
          <a:xfrm>
            <a:off x="1879572" y="6207468"/>
            <a:ext cx="9494550" cy="400110"/>
          </a:xfrm>
          <a:prstGeom prst="rect">
            <a:avLst/>
          </a:prstGeom>
          <a:solidFill>
            <a:srgbClr val="EBF1D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dirty="0">
                <a:solidFill>
                  <a:srgbClr val="000000"/>
                </a:solidFill>
                <a:latin typeface="Calibri" charset="0"/>
              </a:rPr>
              <a:t>Step 2 :   Polish </a:t>
            </a:r>
            <a:r>
              <a:rPr lang="en-US" altLang="ja-JP" sz="2000" i="1" dirty="0">
                <a:solidFill>
                  <a:srgbClr val="000000"/>
                </a:solidFill>
                <a:latin typeface="Calibri" charset="0"/>
              </a:rPr>
              <a:t>D</a:t>
            </a:r>
            <a:r>
              <a:rPr lang="en-US" altLang="ja-JP" sz="2000" dirty="0">
                <a:solidFill>
                  <a:srgbClr val="000000"/>
                </a:solidFill>
                <a:latin typeface="Calibri" charset="0"/>
              </a:rPr>
              <a:t> by means of the </a:t>
            </a:r>
            <a:r>
              <a:rPr lang="en-US" altLang="ja-JP" sz="2000" dirty="0">
                <a:solidFill>
                  <a:srgbClr val="0000FF"/>
                </a:solidFill>
                <a:latin typeface="Calibri" charset="0"/>
              </a:rPr>
              <a:t>conjugate gradient (CG) </a:t>
            </a:r>
            <a:r>
              <a:rPr lang="en-US" altLang="ja-JP" sz="2000" dirty="0">
                <a:solidFill>
                  <a:srgbClr val="000000"/>
                </a:solidFill>
                <a:latin typeface="Calibri" charset="0"/>
              </a:rPr>
              <a:t>method </a:t>
            </a:r>
            <a:r>
              <a:rPr lang="en-US" altLang="ja-JP" sz="2000" dirty="0">
                <a:solidFill>
                  <a:srgbClr val="FF0000"/>
                </a:solidFill>
                <a:latin typeface="Calibri" charset="0"/>
              </a:rPr>
              <a:t>variationally</a:t>
            </a:r>
            <a:r>
              <a:rPr lang="en-US" altLang="ja-JP" sz="2000" dirty="0">
                <a:solidFill>
                  <a:srgbClr val="000000"/>
                </a:solidFill>
                <a:latin typeface="Calibri" charset="0"/>
              </a:rPr>
              <a:t>.  </a:t>
            </a:r>
            <a:r>
              <a:rPr lang="ja-JP" altLang="en-US" sz="2000">
                <a:solidFill>
                  <a:srgbClr val="000000"/>
                </a:solidFill>
                <a:latin typeface="Calibri" charset="0"/>
              </a:rPr>
              <a:t>　　　　　　</a:t>
            </a:r>
            <a:endParaRPr lang="en-US" altLang="ja-JP" sz="20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058" name="タイトル 1"/>
          <p:cNvSpPr txBox="1">
            <a:spLocks/>
          </p:cNvSpPr>
          <p:nvPr/>
        </p:nvSpPr>
        <p:spPr bwMode="auto">
          <a:xfrm>
            <a:off x="2664741" y="192783"/>
            <a:ext cx="6862518" cy="4318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dirty="0">
                <a:solidFill>
                  <a:srgbClr val="0000FF"/>
                </a:solidFill>
                <a:latin typeface="Comic Sans MS" panose="030F0902030302020204" pitchFamily="66" charset="0"/>
                <a:sym typeface="Wingdings" pitchFamily="2" charset="2"/>
              </a:rPr>
              <a:t>Basic formulation of </a:t>
            </a:r>
            <a:r>
              <a:rPr lang="en-US" altLang="ja-JP" dirty="0">
                <a:solidFill>
                  <a:srgbClr val="0000FF"/>
                </a:solidFill>
                <a:latin typeface="Comic Sans MS" panose="030F0902030302020204" pitchFamily="66" charset="0"/>
              </a:rPr>
              <a:t>Monte Carlo Shell Model</a:t>
            </a:r>
            <a:endParaRPr lang="ja-JP" altLang="en-US" dirty="0">
              <a:solidFill>
                <a:srgbClr val="0000FF"/>
              </a:solidFill>
              <a:latin typeface="Comic Sans MS" panose="030F0902030302020204" pitchFamily="66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606699" y="872295"/>
            <a:ext cx="3132138" cy="4000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i="1" dirty="0">
                <a:solidFill>
                  <a:srgbClr val="17375E"/>
                </a:solidFill>
                <a:latin typeface="Times New Roman" charset="0"/>
                <a:cs typeface="Times New Roman" charset="0"/>
              </a:rPr>
              <a:t>N</a:t>
            </a:r>
            <a:r>
              <a:rPr lang="en-US" altLang="ja-JP" sz="2000" i="1" baseline="-25000" dirty="0">
                <a:solidFill>
                  <a:srgbClr val="17375E"/>
                </a:solidFill>
                <a:latin typeface="Times New Roman" charset="0"/>
                <a:cs typeface="Times New Roman" charset="0"/>
              </a:rPr>
              <a:t>B</a:t>
            </a:r>
            <a:r>
              <a:rPr lang="en-US" altLang="ja-JP" sz="2000" dirty="0">
                <a:solidFill>
                  <a:srgbClr val="17375E"/>
                </a:solidFill>
                <a:latin typeface="Times New Roman" charset="0"/>
                <a:cs typeface="Times New Roman" charset="0"/>
              </a:rPr>
              <a:t> : number of basis vectors </a:t>
            </a:r>
            <a:endParaRPr lang="ja-JP" altLang="en-US" sz="2000">
              <a:solidFill>
                <a:srgbClr val="17375E"/>
              </a:solidFill>
              <a:latin typeface="Times New Roman" charset="0"/>
              <a:cs typeface="Times New Roman" charset="0"/>
            </a:endParaRPr>
          </a:p>
        </p:txBody>
      </p:sp>
      <p:cxnSp>
        <p:nvCxnSpPr>
          <p:cNvPr id="22" name="直線矢印コネクタ 21"/>
          <p:cNvCxnSpPr>
            <a:cxnSpLocks/>
          </p:cNvCxnSpPr>
          <p:nvPr/>
        </p:nvCxnSpPr>
        <p:spPr>
          <a:xfrm flipH="1">
            <a:off x="2032203" y="1289529"/>
            <a:ext cx="548181" cy="329498"/>
          </a:xfrm>
          <a:prstGeom prst="straightConnector1">
            <a:avLst/>
          </a:prstGeom>
          <a:ln w="28575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4" name="テキスト ボックス 23"/>
          <p:cNvSpPr txBox="1">
            <a:spLocks noChangeArrowheads="1"/>
          </p:cNvSpPr>
          <p:nvPr/>
        </p:nvSpPr>
        <p:spPr bwMode="auto">
          <a:xfrm>
            <a:off x="2096911" y="3100618"/>
            <a:ext cx="1479892" cy="369332"/>
          </a:xfrm>
          <a:prstGeom prst="rect">
            <a:avLst/>
          </a:prstGeom>
          <a:solidFill>
            <a:srgbClr val="E3CFFF"/>
          </a:solidFill>
          <a:ln w="9525">
            <a:solidFill>
              <a:srgbClr val="6600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dirty="0">
                <a:solidFill>
                  <a:srgbClr val="6600CC"/>
                </a:solidFill>
                <a:latin typeface="Times New Roman" charset="0"/>
                <a:cs typeface="Times New Roman" charset="0"/>
              </a:rPr>
              <a:t>Projection op.</a:t>
            </a:r>
            <a:endParaRPr lang="ja-JP" altLang="en-US" sz="1800">
              <a:solidFill>
                <a:srgbClr val="6600CC"/>
              </a:solidFill>
            </a:endParaRPr>
          </a:p>
        </p:txBody>
      </p:sp>
      <p:sp>
        <p:nvSpPr>
          <p:cNvPr id="2071" name="テキスト ボックス 44"/>
          <p:cNvSpPr txBox="1">
            <a:spLocks noChangeArrowheads="1"/>
          </p:cNvSpPr>
          <p:nvPr/>
        </p:nvSpPr>
        <p:spPr bwMode="auto">
          <a:xfrm>
            <a:off x="7377342" y="2606423"/>
            <a:ext cx="4764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b="1" dirty="0">
                <a:solidFill>
                  <a:srgbClr val="FF0000"/>
                </a:solidFill>
              </a:rPr>
              <a:t>n-</a:t>
            </a:r>
            <a:r>
              <a:rPr lang="en-US" altLang="ja-JP" sz="2000" b="1" dirty="0" err="1">
                <a:solidFill>
                  <a:srgbClr val="FF0000"/>
                </a:solidFill>
              </a:rPr>
              <a:t>th</a:t>
            </a:r>
            <a:r>
              <a:rPr lang="en-US" altLang="ja-JP" sz="2000" b="1" dirty="0">
                <a:solidFill>
                  <a:srgbClr val="FF0000"/>
                </a:solidFill>
              </a:rPr>
              <a:t> basis vector  </a:t>
            </a:r>
            <a:r>
              <a:rPr lang="en-US" altLang="ja-JP" sz="1600" b="1" dirty="0"/>
              <a:t>(</a:t>
            </a:r>
            <a:r>
              <a:rPr lang="en-US" altLang="ja-JP" sz="1800" b="1" dirty="0">
                <a:solidFill>
                  <a:srgbClr val="0000FF"/>
                </a:solidFill>
              </a:rPr>
              <a:t>Slater determinant</a:t>
            </a:r>
            <a:r>
              <a:rPr lang="en-US" altLang="ja-JP" sz="1600" b="1" dirty="0"/>
              <a:t>)</a:t>
            </a:r>
          </a:p>
        </p:txBody>
      </p:sp>
      <p:cxnSp>
        <p:nvCxnSpPr>
          <p:cNvPr id="34" name="直線矢印コネクタ 33"/>
          <p:cNvCxnSpPr>
            <a:cxnSpLocks/>
            <a:stCxn id="2064" idx="0"/>
          </p:cNvCxnSpPr>
          <p:nvPr/>
        </p:nvCxnSpPr>
        <p:spPr>
          <a:xfrm flipH="1" flipV="1">
            <a:off x="2609252" y="2187012"/>
            <a:ext cx="227605" cy="913606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>
            <a:cxnSpLocks/>
          </p:cNvCxnSpPr>
          <p:nvPr/>
        </p:nvCxnSpPr>
        <p:spPr>
          <a:xfrm flipH="1" flipV="1">
            <a:off x="2259475" y="2169786"/>
            <a:ext cx="38619" cy="51627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4" name="テキスト ボックス 39"/>
          <p:cNvSpPr txBox="1">
            <a:spLocks noChangeArrowheads="1"/>
          </p:cNvSpPr>
          <p:nvPr/>
        </p:nvSpPr>
        <p:spPr bwMode="auto">
          <a:xfrm>
            <a:off x="1294146" y="2522642"/>
            <a:ext cx="1225015" cy="369332"/>
          </a:xfrm>
          <a:prstGeom prst="rect">
            <a:avLst/>
          </a:prstGeom>
          <a:solidFill>
            <a:srgbClr val="83FFDD"/>
          </a:solidFill>
          <a:ln w="9525">
            <a:solidFill>
              <a:srgbClr val="6600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dirty="0"/>
              <a:t>amplitude</a:t>
            </a:r>
            <a:endParaRPr lang="ja-JP" altLang="en-US" sz="180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5B26F32D-B3C0-52F9-B54C-271C8A173EE5}"/>
              </a:ext>
            </a:extLst>
          </p:cNvPr>
          <p:cNvGrpSpPr/>
          <p:nvPr/>
        </p:nvGrpSpPr>
        <p:grpSpPr>
          <a:xfrm>
            <a:off x="3968282" y="1412776"/>
            <a:ext cx="7954937" cy="2489886"/>
            <a:chOff x="3774948" y="1125656"/>
            <a:chExt cx="7954937" cy="2489886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BFDA1A74-2085-4348-AA79-9C54AE32975C}"/>
                </a:ext>
              </a:extLst>
            </p:cNvPr>
            <p:cNvSpPr/>
            <p:nvPr/>
          </p:nvSpPr>
          <p:spPr>
            <a:xfrm>
              <a:off x="3774948" y="2060695"/>
              <a:ext cx="3406775" cy="936625"/>
            </a:xfrm>
            <a:prstGeom prst="rect">
              <a:avLst/>
            </a:prstGeom>
            <a:solidFill>
              <a:srgbClr val="83FFD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aphicFrame>
          <p:nvGraphicFramePr>
            <p:cNvPr id="2052" name="Object 4"/>
            <p:cNvGraphicFramePr>
              <a:graphicFrameLocks noChangeAspect="1"/>
            </p:cNvGraphicFramePr>
            <p:nvPr/>
          </p:nvGraphicFramePr>
          <p:xfrm>
            <a:off x="3809872" y="2060695"/>
            <a:ext cx="3371850" cy="936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6" imgW="1828800" imgH="507960" progId="Equation.3">
                    <p:embed/>
                  </p:oleObj>
                </mc:Choice>
                <mc:Fallback>
                  <p:oleObj name="数式" r:id="rId6" imgW="1828800" imgH="507960" progId="Equation.3">
                    <p:embed/>
                    <p:pic>
                      <p:nvPicPr>
                        <p:cNvPr id="2052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09872" y="2060695"/>
                          <a:ext cx="3371850" cy="9366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0" name="直線矢印コネクタ 29"/>
            <p:cNvCxnSpPr/>
            <p:nvPr/>
          </p:nvCxnSpPr>
          <p:spPr>
            <a:xfrm>
              <a:off x="4890961" y="1486019"/>
              <a:ext cx="358775" cy="647700"/>
            </a:xfrm>
            <a:prstGeom prst="straightConnector1">
              <a:avLst/>
            </a:prstGeom>
            <a:ln w="28575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矢印コネクタ 30"/>
            <p:cNvCxnSpPr/>
            <p:nvPr/>
          </p:nvCxnSpPr>
          <p:spPr>
            <a:xfrm flipH="1">
              <a:off x="5825997" y="1917819"/>
              <a:ext cx="649288" cy="215900"/>
            </a:xfrm>
            <a:prstGeom prst="straightConnector1">
              <a:avLst/>
            </a:prstGeom>
            <a:ln w="38100">
              <a:solidFill>
                <a:srgbClr val="8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7" name="テキスト ボックス 28"/>
            <p:cNvSpPr txBox="1">
              <a:spLocks noChangeArrowheads="1"/>
            </p:cNvSpPr>
            <p:nvPr/>
          </p:nvSpPr>
          <p:spPr bwMode="auto">
            <a:xfrm>
              <a:off x="5573585" y="1557456"/>
              <a:ext cx="3960812" cy="400050"/>
            </a:xfrm>
            <a:prstGeom prst="rect">
              <a:avLst/>
            </a:prstGeom>
            <a:noFill/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2000" i="1">
                  <a:solidFill>
                    <a:srgbClr val="800000"/>
                  </a:solidFill>
                  <a:latin typeface="Times New Roman" charset="0"/>
                  <a:cs typeface="Times New Roman" charset="0"/>
                </a:rPr>
                <a:t>N</a:t>
              </a:r>
              <a:r>
                <a:rPr lang="en-US" altLang="ja-JP" sz="2000" i="1" baseline="-25000">
                  <a:solidFill>
                    <a:srgbClr val="800000"/>
                  </a:solidFill>
                  <a:latin typeface="Times New Roman" charset="0"/>
                  <a:cs typeface="Times New Roman" charset="0"/>
                </a:rPr>
                <a:t>sp</a:t>
              </a:r>
              <a:r>
                <a:rPr lang="en-US" altLang="ja-JP" sz="2000">
                  <a:solidFill>
                    <a:srgbClr val="800000"/>
                  </a:solidFill>
                  <a:latin typeface="Times New Roman" charset="0"/>
                  <a:cs typeface="Times New Roman" charset="0"/>
                </a:rPr>
                <a:t> : number of single-particle states</a:t>
              </a:r>
              <a:endParaRPr lang="ja-JP" altLang="en-US" sz="2000">
                <a:solidFill>
                  <a:srgbClr val="800000"/>
                </a:solidFill>
                <a:latin typeface="Times New Roman" charset="0"/>
                <a:cs typeface="Times New Roman" charset="0"/>
              </a:endParaRPr>
            </a:p>
          </p:txBody>
        </p:sp>
        <p:sp>
          <p:nvSpPr>
            <p:cNvPr id="2068" name="テキスト ボックス 27"/>
            <p:cNvSpPr txBox="1">
              <a:spLocks noChangeArrowheads="1"/>
            </p:cNvSpPr>
            <p:nvPr/>
          </p:nvSpPr>
          <p:spPr bwMode="auto">
            <a:xfrm>
              <a:off x="4241673" y="1125656"/>
              <a:ext cx="3529013" cy="400050"/>
            </a:xfrm>
            <a:prstGeom prst="rect">
              <a:avLst/>
            </a:prstGeom>
            <a:solidFill>
              <a:srgbClr val="99FF66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2000" i="1">
                  <a:solidFill>
                    <a:srgbClr val="006600"/>
                  </a:solidFill>
                  <a:latin typeface="Times New Roman" charset="0"/>
                  <a:cs typeface="Times New Roman" charset="0"/>
                </a:rPr>
                <a:t>N</a:t>
              </a:r>
              <a:r>
                <a:rPr lang="en-US" altLang="ja-JP" sz="2000" i="1" baseline="-25000">
                  <a:solidFill>
                    <a:srgbClr val="006600"/>
                  </a:solidFill>
                  <a:latin typeface="Times New Roman" charset="0"/>
                  <a:cs typeface="Times New Roman" charset="0"/>
                </a:rPr>
                <a:t>p</a:t>
              </a:r>
              <a:r>
                <a:rPr lang="en-US" altLang="ja-JP" sz="2000">
                  <a:solidFill>
                    <a:srgbClr val="006600"/>
                  </a:solidFill>
                  <a:latin typeface="Times New Roman" charset="0"/>
                  <a:cs typeface="Times New Roman" charset="0"/>
                </a:rPr>
                <a:t> : number of (active) particles</a:t>
              </a:r>
              <a:endParaRPr lang="ja-JP" altLang="en-US" sz="2000">
                <a:solidFill>
                  <a:srgbClr val="006600"/>
                </a:solidFill>
                <a:latin typeface="Times New Roman" charset="0"/>
                <a:cs typeface="Times New Roman" charset="0"/>
              </a:endParaRPr>
            </a:p>
          </p:txBody>
        </p:sp>
        <p:sp>
          <p:nvSpPr>
            <p:cNvPr id="2069" name="テキスト ボックス 38"/>
            <p:cNvSpPr txBox="1">
              <a:spLocks noChangeArrowheads="1"/>
            </p:cNvSpPr>
            <p:nvPr/>
          </p:nvSpPr>
          <p:spPr bwMode="auto">
            <a:xfrm>
              <a:off x="5825998" y="3215432"/>
              <a:ext cx="5903887" cy="40011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2000" dirty="0">
                  <a:solidFill>
                    <a:srgbClr val="0000FF"/>
                  </a:solidFill>
                </a:rPr>
                <a:t>Superposition of original single-particle state</a:t>
              </a:r>
              <a:endParaRPr lang="ja-JP" alt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44" name="右中かっこ 43"/>
            <p:cNvSpPr/>
            <p:nvPr/>
          </p:nvSpPr>
          <p:spPr>
            <a:xfrm rot="5400000">
              <a:off x="5994272" y="2470269"/>
              <a:ext cx="312738" cy="1223962"/>
            </a:xfrm>
            <a:prstGeom prst="rightBrace">
              <a:avLst/>
            </a:prstGeom>
            <a:ln w="3810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9" name="テキスト ボックス 25"/>
            <p:cNvSpPr txBox="1">
              <a:spLocks noChangeArrowheads="1"/>
            </p:cNvSpPr>
            <p:nvPr/>
          </p:nvSpPr>
          <p:spPr bwMode="auto">
            <a:xfrm>
              <a:off x="5895860" y="2316281"/>
              <a:ext cx="212700" cy="400110"/>
            </a:xfrm>
            <a:prstGeom prst="rect">
              <a:avLst/>
            </a:prstGeom>
            <a:solidFill>
              <a:srgbClr val="83FF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2000" i="1" dirty="0">
                  <a:solidFill>
                    <a:schemeClr val="tx1"/>
                  </a:solidFill>
                  <a:latin typeface="Times New Roman" charset="0"/>
                  <a:cs typeface="Times New Roman" charset="0"/>
                </a:rPr>
                <a:t>a</a:t>
              </a:r>
              <a:endParaRPr lang="ja-JP" altLang="en-US" sz="2000" i="1" dirty="0">
                <a:solidFill>
                  <a:schemeClr val="tx1"/>
                </a:solidFill>
                <a:latin typeface="Times New Roman" charset="0"/>
                <a:cs typeface="Times New Roman" charset="0"/>
              </a:endParaRPr>
            </a:p>
          </p:txBody>
        </p:sp>
      </p:grpSp>
      <p:sp>
        <p:nvSpPr>
          <p:cNvPr id="5" name="フリーフォーム 4">
            <a:extLst>
              <a:ext uri="{FF2B5EF4-FFF2-40B4-BE49-F238E27FC236}">
                <a16:creationId xmlns:a16="http://schemas.microsoft.com/office/drawing/2014/main" id="{A945AF53-7C73-BC90-1EBE-D5EF1407AEAA}"/>
              </a:ext>
            </a:extLst>
          </p:cNvPr>
          <p:cNvSpPr/>
          <p:nvPr/>
        </p:nvSpPr>
        <p:spPr>
          <a:xfrm>
            <a:off x="111284" y="2126368"/>
            <a:ext cx="451742" cy="1903048"/>
          </a:xfrm>
          <a:custGeom>
            <a:avLst/>
            <a:gdLst>
              <a:gd name="connsiteX0" fmla="*/ 502417 w 563254"/>
              <a:gd name="connsiteY0" fmla="*/ 0 h 1828800"/>
              <a:gd name="connsiteX1" fmla="*/ 432079 w 563254"/>
              <a:gd name="connsiteY1" fmla="*/ 30145 h 1828800"/>
              <a:gd name="connsiteX2" fmla="*/ 401934 w 563254"/>
              <a:gd name="connsiteY2" fmla="*/ 40193 h 1828800"/>
              <a:gd name="connsiteX3" fmla="*/ 341644 w 563254"/>
              <a:gd name="connsiteY3" fmla="*/ 90435 h 1828800"/>
              <a:gd name="connsiteX4" fmla="*/ 281354 w 563254"/>
              <a:gd name="connsiteY4" fmla="*/ 130628 h 1828800"/>
              <a:gd name="connsiteX5" fmla="*/ 241160 w 563254"/>
              <a:gd name="connsiteY5" fmla="*/ 190918 h 1828800"/>
              <a:gd name="connsiteX6" fmla="*/ 221063 w 563254"/>
              <a:gd name="connsiteY6" fmla="*/ 221063 h 1828800"/>
              <a:gd name="connsiteX7" fmla="*/ 170822 w 563254"/>
              <a:gd name="connsiteY7" fmla="*/ 281354 h 1828800"/>
              <a:gd name="connsiteX8" fmla="*/ 160773 w 563254"/>
              <a:gd name="connsiteY8" fmla="*/ 311499 h 1828800"/>
              <a:gd name="connsiteX9" fmla="*/ 140677 w 563254"/>
              <a:gd name="connsiteY9" fmla="*/ 341644 h 1828800"/>
              <a:gd name="connsiteX10" fmla="*/ 120580 w 563254"/>
              <a:gd name="connsiteY10" fmla="*/ 381837 h 1828800"/>
              <a:gd name="connsiteX11" fmla="*/ 80387 w 563254"/>
              <a:gd name="connsiteY11" fmla="*/ 452176 h 1828800"/>
              <a:gd name="connsiteX12" fmla="*/ 60290 w 563254"/>
              <a:gd name="connsiteY12" fmla="*/ 512466 h 1828800"/>
              <a:gd name="connsiteX13" fmla="*/ 50242 w 563254"/>
              <a:gd name="connsiteY13" fmla="*/ 542611 h 1828800"/>
              <a:gd name="connsiteX14" fmla="*/ 30145 w 563254"/>
              <a:gd name="connsiteY14" fmla="*/ 643094 h 1828800"/>
              <a:gd name="connsiteX15" fmla="*/ 0 w 563254"/>
              <a:gd name="connsiteY15" fmla="*/ 793819 h 1828800"/>
              <a:gd name="connsiteX16" fmla="*/ 10048 w 563254"/>
              <a:gd name="connsiteY16" fmla="*/ 1045028 h 1828800"/>
              <a:gd name="connsiteX17" fmla="*/ 30145 w 563254"/>
              <a:gd name="connsiteY17" fmla="*/ 1105318 h 1828800"/>
              <a:gd name="connsiteX18" fmla="*/ 40193 w 563254"/>
              <a:gd name="connsiteY18" fmla="*/ 1135463 h 1828800"/>
              <a:gd name="connsiteX19" fmla="*/ 50242 w 563254"/>
              <a:gd name="connsiteY19" fmla="*/ 1165608 h 1828800"/>
              <a:gd name="connsiteX20" fmla="*/ 60290 w 563254"/>
              <a:gd name="connsiteY20" fmla="*/ 1205802 h 1828800"/>
              <a:gd name="connsiteX21" fmla="*/ 90435 w 563254"/>
              <a:gd name="connsiteY21" fmla="*/ 1245995 h 1828800"/>
              <a:gd name="connsiteX22" fmla="*/ 130628 w 563254"/>
              <a:gd name="connsiteY22" fmla="*/ 1306285 h 1828800"/>
              <a:gd name="connsiteX23" fmla="*/ 170822 w 563254"/>
              <a:gd name="connsiteY23" fmla="*/ 1366576 h 1828800"/>
              <a:gd name="connsiteX24" fmla="*/ 190918 w 563254"/>
              <a:gd name="connsiteY24" fmla="*/ 1396721 h 1828800"/>
              <a:gd name="connsiteX25" fmla="*/ 211015 w 563254"/>
              <a:gd name="connsiteY25" fmla="*/ 1426866 h 1828800"/>
              <a:gd name="connsiteX26" fmla="*/ 291402 w 563254"/>
              <a:gd name="connsiteY26" fmla="*/ 1547446 h 1828800"/>
              <a:gd name="connsiteX27" fmla="*/ 321547 w 563254"/>
              <a:gd name="connsiteY27" fmla="*/ 1577591 h 1828800"/>
              <a:gd name="connsiteX28" fmla="*/ 351692 w 563254"/>
              <a:gd name="connsiteY28" fmla="*/ 1627833 h 1828800"/>
              <a:gd name="connsiteX29" fmla="*/ 371789 w 563254"/>
              <a:gd name="connsiteY29" fmla="*/ 1657978 h 1828800"/>
              <a:gd name="connsiteX30" fmla="*/ 411982 w 563254"/>
              <a:gd name="connsiteY30" fmla="*/ 1728316 h 1828800"/>
              <a:gd name="connsiteX31" fmla="*/ 482321 w 563254"/>
              <a:gd name="connsiteY31" fmla="*/ 1788606 h 1828800"/>
              <a:gd name="connsiteX32" fmla="*/ 542611 w 563254"/>
              <a:gd name="connsiteY32" fmla="*/ 1828800 h 1828800"/>
              <a:gd name="connsiteX33" fmla="*/ 562707 w 563254"/>
              <a:gd name="connsiteY33" fmla="*/ 1798655 h 1828800"/>
              <a:gd name="connsiteX34" fmla="*/ 552659 w 563254"/>
              <a:gd name="connsiteY34" fmla="*/ 1688123 h 1828800"/>
              <a:gd name="connsiteX35" fmla="*/ 542611 w 563254"/>
              <a:gd name="connsiteY35" fmla="*/ 162783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63254" h="1828800">
                <a:moveTo>
                  <a:pt x="502417" y="0"/>
                </a:moveTo>
                <a:cubicBezTo>
                  <a:pt x="478971" y="10048"/>
                  <a:pt x="455763" y="20671"/>
                  <a:pt x="432079" y="30145"/>
                </a:cubicBezTo>
                <a:cubicBezTo>
                  <a:pt x="422245" y="34079"/>
                  <a:pt x="411408" y="35456"/>
                  <a:pt x="401934" y="40193"/>
                </a:cubicBezTo>
                <a:cubicBezTo>
                  <a:pt x="358847" y="61736"/>
                  <a:pt x="381644" y="59324"/>
                  <a:pt x="341644" y="90435"/>
                </a:cubicBezTo>
                <a:cubicBezTo>
                  <a:pt x="322579" y="105264"/>
                  <a:pt x="281354" y="130628"/>
                  <a:pt x="281354" y="130628"/>
                </a:cubicBezTo>
                <a:lnTo>
                  <a:pt x="241160" y="190918"/>
                </a:lnTo>
                <a:cubicBezTo>
                  <a:pt x="234461" y="200966"/>
                  <a:pt x="229602" y="212524"/>
                  <a:pt x="221063" y="221063"/>
                </a:cubicBezTo>
                <a:cubicBezTo>
                  <a:pt x="198836" y="243290"/>
                  <a:pt x="184813" y="253371"/>
                  <a:pt x="170822" y="281354"/>
                </a:cubicBezTo>
                <a:cubicBezTo>
                  <a:pt x="166085" y="290828"/>
                  <a:pt x="165510" y="302025"/>
                  <a:pt x="160773" y="311499"/>
                </a:cubicBezTo>
                <a:cubicBezTo>
                  <a:pt x="155372" y="322301"/>
                  <a:pt x="146669" y="331159"/>
                  <a:pt x="140677" y="341644"/>
                </a:cubicBezTo>
                <a:cubicBezTo>
                  <a:pt x="133245" y="354650"/>
                  <a:pt x="128012" y="368832"/>
                  <a:pt x="120580" y="381837"/>
                </a:cubicBezTo>
                <a:cubicBezTo>
                  <a:pt x="96408" y="424138"/>
                  <a:pt x="100632" y="401562"/>
                  <a:pt x="80387" y="452176"/>
                </a:cubicBezTo>
                <a:cubicBezTo>
                  <a:pt x="72520" y="471845"/>
                  <a:pt x="66989" y="492369"/>
                  <a:pt x="60290" y="512466"/>
                </a:cubicBezTo>
                <a:cubicBezTo>
                  <a:pt x="56941" y="522514"/>
                  <a:pt x="52319" y="532225"/>
                  <a:pt x="50242" y="542611"/>
                </a:cubicBezTo>
                <a:cubicBezTo>
                  <a:pt x="43543" y="576105"/>
                  <a:pt x="38430" y="609956"/>
                  <a:pt x="30145" y="643094"/>
                </a:cubicBezTo>
                <a:cubicBezTo>
                  <a:pt x="4304" y="746458"/>
                  <a:pt x="13954" y="696138"/>
                  <a:pt x="0" y="793819"/>
                </a:cubicBezTo>
                <a:cubicBezTo>
                  <a:pt x="3349" y="877555"/>
                  <a:pt x="1976" y="961614"/>
                  <a:pt x="10048" y="1045028"/>
                </a:cubicBezTo>
                <a:cubicBezTo>
                  <a:pt x="12089" y="1066113"/>
                  <a:pt x="23446" y="1085221"/>
                  <a:pt x="30145" y="1105318"/>
                </a:cubicBezTo>
                <a:lnTo>
                  <a:pt x="40193" y="1135463"/>
                </a:lnTo>
                <a:cubicBezTo>
                  <a:pt x="43543" y="1145511"/>
                  <a:pt x="47673" y="1155332"/>
                  <a:pt x="50242" y="1165608"/>
                </a:cubicBezTo>
                <a:cubicBezTo>
                  <a:pt x="53591" y="1179006"/>
                  <a:pt x="54114" y="1193450"/>
                  <a:pt x="60290" y="1205802"/>
                </a:cubicBezTo>
                <a:cubicBezTo>
                  <a:pt x="67779" y="1220781"/>
                  <a:pt x="80831" y="1232275"/>
                  <a:pt x="90435" y="1245995"/>
                </a:cubicBezTo>
                <a:cubicBezTo>
                  <a:pt x="104286" y="1265782"/>
                  <a:pt x="117230" y="1286188"/>
                  <a:pt x="130628" y="1306285"/>
                </a:cubicBezTo>
                <a:lnTo>
                  <a:pt x="170822" y="1366576"/>
                </a:lnTo>
                <a:lnTo>
                  <a:pt x="190918" y="1396721"/>
                </a:lnTo>
                <a:lnTo>
                  <a:pt x="211015" y="1426866"/>
                </a:lnTo>
                <a:cubicBezTo>
                  <a:pt x="230095" y="1484108"/>
                  <a:pt x="225537" y="1481581"/>
                  <a:pt x="291402" y="1547446"/>
                </a:cubicBezTo>
                <a:cubicBezTo>
                  <a:pt x="301450" y="1557494"/>
                  <a:pt x="313021" y="1566223"/>
                  <a:pt x="321547" y="1577591"/>
                </a:cubicBezTo>
                <a:cubicBezTo>
                  <a:pt x="333265" y="1593215"/>
                  <a:pt x="341341" y="1611271"/>
                  <a:pt x="351692" y="1627833"/>
                </a:cubicBezTo>
                <a:cubicBezTo>
                  <a:pt x="358093" y="1638074"/>
                  <a:pt x="365797" y="1647493"/>
                  <a:pt x="371789" y="1657978"/>
                </a:cubicBezTo>
                <a:cubicBezTo>
                  <a:pt x="389661" y="1689254"/>
                  <a:pt x="389724" y="1701606"/>
                  <a:pt x="411982" y="1728316"/>
                </a:cubicBezTo>
                <a:cubicBezTo>
                  <a:pt x="432801" y="1753298"/>
                  <a:pt x="455706" y="1769976"/>
                  <a:pt x="482321" y="1788606"/>
                </a:cubicBezTo>
                <a:cubicBezTo>
                  <a:pt x="502108" y="1802457"/>
                  <a:pt x="542611" y="1828800"/>
                  <a:pt x="542611" y="1828800"/>
                </a:cubicBezTo>
                <a:cubicBezTo>
                  <a:pt x="549310" y="1818752"/>
                  <a:pt x="561847" y="1810701"/>
                  <a:pt x="562707" y="1798655"/>
                </a:cubicBezTo>
                <a:cubicBezTo>
                  <a:pt x="565343" y="1761753"/>
                  <a:pt x="557891" y="1724747"/>
                  <a:pt x="552659" y="1688123"/>
                </a:cubicBezTo>
                <a:cubicBezTo>
                  <a:pt x="539434" y="1595541"/>
                  <a:pt x="542611" y="1718759"/>
                  <a:pt x="542611" y="1627833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リーフォーム 5">
            <a:extLst>
              <a:ext uri="{FF2B5EF4-FFF2-40B4-BE49-F238E27FC236}">
                <a16:creationId xmlns:a16="http://schemas.microsoft.com/office/drawing/2014/main" id="{CC32A209-E678-8166-924A-2DAC1531D91B}"/>
              </a:ext>
            </a:extLst>
          </p:cNvPr>
          <p:cNvSpPr/>
          <p:nvPr/>
        </p:nvSpPr>
        <p:spPr>
          <a:xfrm>
            <a:off x="356897" y="4055651"/>
            <a:ext cx="185485" cy="73032"/>
          </a:xfrm>
          <a:custGeom>
            <a:avLst/>
            <a:gdLst>
              <a:gd name="connsiteX0" fmla="*/ 0 w 211016"/>
              <a:gd name="connsiteY0" fmla="*/ 100484 h 120580"/>
              <a:gd name="connsiteX1" fmla="*/ 70339 w 211016"/>
              <a:gd name="connsiteY1" fmla="*/ 120580 h 120580"/>
              <a:gd name="connsiteX2" fmla="*/ 130629 w 211016"/>
              <a:gd name="connsiteY2" fmla="*/ 100484 h 120580"/>
              <a:gd name="connsiteX3" fmla="*/ 170822 w 211016"/>
              <a:gd name="connsiteY3" fmla="*/ 40194 h 120580"/>
              <a:gd name="connsiteX4" fmla="*/ 211016 w 211016"/>
              <a:gd name="connsiteY4" fmla="*/ 0 h 120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016" h="120580">
                <a:moveTo>
                  <a:pt x="0" y="100484"/>
                </a:moveTo>
                <a:cubicBezTo>
                  <a:pt x="23446" y="107183"/>
                  <a:pt x="45955" y="120580"/>
                  <a:pt x="70339" y="120580"/>
                </a:cubicBezTo>
                <a:cubicBezTo>
                  <a:pt x="91523" y="120580"/>
                  <a:pt x="130629" y="100484"/>
                  <a:pt x="130629" y="100484"/>
                </a:cubicBezTo>
                <a:cubicBezTo>
                  <a:pt x="144027" y="80387"/>
                  <a:pt x="150725" y="53592"/>
                  <a:pt x="170822" y="40194"/>
                </a:cubicBezTo>
                <a:cubicBezTo>
                  <a:pt x="207199" y="15942"/>
                  <a:pt x="195566" y="30899"/>
                  <a:pt x="211016" y="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9470CF5-5B5E-0378-5DA5-268420DA0AAB}"/>
              </a:ext>
            </a:extLst>
          </p:cNvPr>
          <p:cNvSpPr/>
          <p:nvPr/>
        </p:nvSpPr>
        <p:spPr>
          <a:xfrm>
            <a:off x="2881599" y="1703277"/>
            <a:ext cx="1185383" cy="577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屈折矢印 11">
            <a:extLst>
              <a:ext uri="{FF2B5EF4-FFF2-40B4-BE49-F238E27FC236}">
                <a16:creationId xmlns:a16="http://schemas.microsoft.com/office/drawing/2014/main" id="{E8797DA5-20E1-B3D2-A44E-E5CEDABE8D59}"/>
              </a:ext>
            </a:extLst>
          </p:cNvPr>
          <p:cNvSpPr/>
          <p:nvPr/>
        </p:nvSpPr>
        <p:spPr>
          <a:xfrm rot="5400000">
            <a:off x="3327820" y="2328035"/>
            <a:ext cx="625471" cy="502408"/>
          </a:xfrm>
          <a:prstGeom prst="bentUpArrow">
            <a:avLst>
              <a:gd name="adj1" fmla="val 17000"/>
              <a:gd name="adj2" fmla="val 25000"/>
              <a:gd name="adj3" fmla="val 27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A9DE053-0CE6-E1B1-2ADC-06AD0763A3B7}"/>
              </a:ext>
            </a:extLst>
          </p:cNvPr>
          <p:cNvSpPr txBox="1"/>
          <p:nvPr/>
        </p:nvSpPr>
        <p:spPr>
          <a:xfrm>
            <a:off x="275614" y="1152241"/>
            <a:ext cx="1265090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eigenstate</a:t>
            </a:r>
            <a:endParaRPr kumimoji="1" lang="ja-JP" alt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曲折矢印 3">
            <a:extLst>
              <a:ext uri="{FF2B5EF4-FFF2-40B4-BE49-F238E27FC236}">
                <a16:creationId xmlns:a16="http://schemas.microsoft.com/office/drawing/2014/main" id="{0B5D637D-CDDA-83AF-B3E7-97F99634B4B2}"/>
              </a:ext>
            </a:extLst>
          </p:cNvPr>
          <p:cNvSpPr/>
          <p:nvPr/>
        </p:nvSpPr>
        <p:spPr>
          <a:xfrm flipV="1">
            <a:off x="5539119" y="3282451"/>
            <a:ext cx="616276" cy="1335990"/>
          </a:xfrm>
          <a:prstGeom prst="bentArrow">
            <a:avLst>
              <a:gd name="adj1" fmla="val 10553"/>
              <a:gd name="adj2" fmla="val 14177"/>
              <a:gd name="adj3" fmla="val 21568"/>
              <a:gd name="adj4" fmla="val 4375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5DC3352-F408-91D5-1939-664D243E9AF4}"/>
              </a:ext>
            </a:extLst>
          </p:cNvPr>
          <p:cNvSpPr txBox="1"/>
          <p:nvPr/>
        </p:nvSpPr>
        <p:spPr>
          <a:xfrm>
            <a:off x="6156472" y="4340145"/>
            <a:ext cx="609173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>
                <a:solidFill>
                  <a:srgbClr val="FF0000"/>
                </a:solidFill>
              </a:rPr>
              <a:t>Bogoliubov</a:t>
            </a:r>
            <a:r>
              <a:rPr kumimoji="1" lang="en-US" altLang="ja-JP" sz="2000" dirty="0">
                <a:solidFill>
                  <a:srgbClr val="FF0000"/>
                </a:solidFill>
              </a:rPr>
              <a:t> state in the QVSM (advanced version)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871926"/>
      </p:ext>
    </p:extLst>
  </p:cSld>
  <p:clrMapOvr>
    <a:masterClrMapping/>
  </p:clrMapOvr>
  <p:transition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E81AA5C-E029-D163-83E3-A4655B901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946" y="1987066"/>
            <a:ext cx="6227261" cy="58198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6546FE2-03FE-450C-AD9F-9BA610832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753" y="2740833"/>
            <a:ext cx="3162661" cy="611271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99EBDCB-5A5B-BF00-6637-E6E6F6BA6B57}"/>
              </a:ext>
            </a:extLst>
          </p:cNvPr>
          <p:cNvSpPr txBox="1"/>
          <p:nvPr/>
        </p:nvSpPr>
        <p:spPr>
          <a:xfrm>
            <a:off x="611035" y="1529426"/>
            <a:ext cx="6614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Legendre function satisfies the differential equation:</a:t>
            </a:r>
            <a:endParaRPr kumimoji="1" lang="ja-JP" alt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右矢印 4">
            <a:extLst>
              <a:ext uri="{FF2B5EF4-FFF2-40B4-BE49-F238E27FC236}">
                <a16:creationId xmlns:a16="http://schemas.microsoft.com/office/drawing/2014/main" id="{9E0825EF-6C4F-26DB-8EF7-5AC7334C7024}"/>
              </a:ext>
            </a:extLst>
          </p:cNvPr>
          <p:cNvSpPr/>
          <p:nvPr/>
        </p:nvSpPr>
        <p:spPr>
          <a:xfrm>
            <a:off x="1283407" y="2924243"/>
            <a:ext cx="381837" cy="20096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CC260A2-01FC-8CBA-913C-1ADE14E6D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6074" y="3616572"/>
            <a:ext cx="3824137" cy="3139604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AD46C3D5-6A5E-709F-4893-26684CD1C9E8}"/>
              </a:ext>
            </a:extLst>
          </p:cNvPr>
          <p:cNvGrpSpPr/>
          <p:nvPr/>
        </p:nvGrpSpPr>
        <p:grpSpPr>
          <a:xfrm>
            <a:off x="7499445" y="3997126"/>
            <a:ext cx="3324977" cy="2715833"/>
            <a:chOff x="1826358" y="4452775"/>
            <a:chExt cx="3002311" cy="2424893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90230A88-B546-623A-29EF-FF7D376AB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34945" y="6444975"/>
              <a:ext cx="593724" cy="413025"/>
            </a:xfrm>
            <a:prstGeom prst="rect">
              <a:avLst/>
            </a:prstGeom>
          </p:spPr>
        </p:pic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2378FC37-58A2-F68C-CC19-B7D1A854E7EE}"/>
                </a:ext>
              </a:extLst>
            </p:cNvPr>
            <p:cNvSpPr/>
            <p:nvPr/>
          </p:nvSpPr>
          <p:spPr>
            <a:xfrm>
              <a:off x="3724387" y="6722347"/>
              <a:ext cx="409704" cy="1553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C3287D90-0422-9A42-C3AB-2C86789D4C62}"/>
                </a:ext>
              </a:extLst>
            </p:cNvPr>
            <p:cNvGrpSpPr/>
            <p:nvPr/>
          </p:nvGrpSpPr>
          <p:grpSpPr>
            <a:xfrm>
              <a:off x="1826358" y="4452775"/>
              <a:ext cx="459530" cy="1473763"/>
              <a:chOff x="1826358" y="4452775"/>
              <a:chExt cx="459530" cy="1473763"/>
            </a:xfrm>
          </p:grpSpPr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62C716C1-82DF-1B06-662D-C12F5C7C4F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6200000">
                <a:off x="1660416" y="5301067"/>
                <a:ext cx="791413" cy="459530"/>
              </a:xfrm>
              <a:prstGeom prst="rect">
                <a:avLst/>
              </a:prstGeom>
            </p:spPr>
          </p:pic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64DA1723-4B35-C0C1-B834-A34B8DCD66E8}"/>
                  </a:ext>
                </a:extLst>
              </p:cNvPr>
              <p:cNvSpPr txBox="1"/>
              <p:nvPr/>
            </p:nvSpPr>
            <p:spPr>
              <a:xfrm rot="16200000">
                <a:off x="1662553" y="4674631"/>
                <a:ext cx="81304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(MeV)</a:t>
                </a:r>
                <a:endParaRPr kumimoji="1" lang="ja-JP" altLang="en-US" sz="1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664BD35-CCD8-6EDD-080F-33607A852771}"/>
              </a:ext>
            </a:extLst>
          </p:cNvPr>
          <p:cNvSpPr txBox="1"/>
          <p:nvPr/>
        </p:nvSpPr>
        <p:spPr>
          <a:xfrm>
            <a:off x="518259" y="4258438"/>
            <a:ext cx="350769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 </a:t>
            </a:r>
            <a:r>
              <a:rPr lang="en-US" altLang="ja-JP" sz="2000" dirty="0"/>
              <a:t>regions of </a:t>
            </a:r>
            <a:r>
              <a:rPr kumimoji="1" lang="en-US" altLang="ja-JP" sz="2000" dirty="0"/>
              <a:t>cos </a:t>
            </a:r>
            <a:r>
              <a:rPr kumimoji="1" lang="en-US" altLang="ja-JP" sz="2000" i="1" dirty="0">
                <a:latin typeface="Symbol" pitchFamily="2" charset="2"/>
                <a:cs typeface="Times New Roman" panose="02020603050405020304" pitchFamily="18" charset="0"/>
              </a:rPr>
              <a:t>b</a:t>
            </a:r>
            <a:r>
              <a:rPr kumimoji="1" lang="en-US" altLang="ja-JP" sz="2000" dirty="0"/>
              <a:t> ~ 1 or -1</a:t>
            </a:r>
          </a:p>
          <a:p>
            <a:r>
              <a:rPr lang="en-US" altLang="ja-JP" sz="2000" dirty="0"/>
              <a:t> are relevant</a:t>
            </a:r>
          </a:p>
          <a:p>
            <a:endParaRPr kumimoji="1" lang="en-US" altLang="ja-JP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similar expansion for </a:t>
            </a:r>
            <a:r>
              <a:rPr kumimoji="1" lang="en-US" altLang="ja-JP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2" charset="2"/>
                <a:cs typeface="Times New Roman" panose="02020603050405020304" pitchFamily="18" charset="0"/>
              </a:rPr>
              <a:t>b</a:t>
            </a:r>
            <a:r>
              <a:rPr kumimoji="1"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~ -1</a:t>
            </a: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E6FC7205-BB8D-A31B-1C3E-27788B9C1196}"/>
              </a:ext>
            </a:extLst>
          </p:cNvPr>
          <p:cNvGrpSpPr/>
          <p:nvPr/>
        </p:nvGrpSpPr>
        <p:grpSpPr>
          <a:xfrm>
            <a:off x="2593031" y="878116"/>
            <a:ext cx="4790766" cy="509446"/>
            <a:chOff x="7014107" y="5980306"/>
            <a:chExt cx="4790766" cy="509446"/>
          </a:xfrm>
        </p:grpSpPr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400301F3-035A-F9AB-A917-CCCFF9080DB9}"/>
                </a:ext>
              </a:extLst>
            </p:cNvPr>
            <p:cNvSpPr/>
            <p:nvPr/>
          </p:nvSpPr>
          <p:spPr>
            <a:xfrm>
              <a:off x="7014107" y="5980306"/>
              <a:ext cx="4790766" cy="509446"/>
            </a:xfrm>
            <a:prstGeom prst="rect">
              <a:avLst/>
            </a:prstGeom>
            <a:solidFill>
              <a:srgbClr val="D6FFC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08D3B551-2E29-A91D-DE42-B5680606A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544657" y="6017169"/>
              <a:ext cx="1111342" cy="392238"/>
            </a:xfrm>
            <a:prstGeom prst="rect">
              <a:avLst/>
            </a:prstGeom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7D2E1A47-BDCC-D5A2-28B1-ECAEBE3A6216}"/>
                </a:ext>
              </a:extLst>
            </p:cNvPr>
            <p:cNvSpPr txBox="1"/>
            <p:nvPr/>
          </p:nvSpPr>
          <p:spPr>
            <a:xfrm>
              <a:off x="7112383" y="6030943"/>
              <a:ext cx="39394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hierarchy expansion in terms of </a:t>
              </a:r>
              <a:endParaRPr kumimoji="1" lang="ja-JP" alt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図 19">
            <a:extLst>
              <a:ext uri="{FF2B5EF4-FFF2-40B4-BE49-F238E27FC236}">
                <a16:creationId xmlns:a16="http://schemas.microsoft.com/office/drawing/2014/main" id="{875D8FD0-94AD-B622-E8C1-37B173A975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5726" y="315929"/>
            <a:ext cx="5022384" cy="386337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40E2C57F-833F-0F24-5280-37D823617E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070" y="281483"/>
            <a:ext cx="931147" cy="455227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B8B4218-7DFC-5166-C21F-E665CBC133D8}"/>
              </a:ext>
            </a:extLst>
          </p:cNvPr>
          <p:cNvSpPr txBox="1"/>
          <p:nvPr/>
        </p:nvSpPr>
        <p:spPr>
          <a:xfrm>
            <a:off x="6737072" y="317725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…</a:t>
            </a:r>
            <a:endParaRPr kumimoji="1" lang="ja-JP" altLang="en-US" sz="1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B9525BEB-2C5B-81AE-03D1-8565E6F2E4F9}"/>
              </a:ext>
            </a:extLst>
          </p:cNvPr>
          <p:cNvSpPr/>
          <p:nvPr/>
        </p:nvSpPr>
        <p:spPr>
          <a:xfrm>
            <a:off x="695561" y="284797"/>
            <a:ext cx="755477" cy="4519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68B8EA6-E0EE-0988-8E69-F52EB1EB0CF4}"/>
              </a:ext>
            </a:extLst>
          </p:cNvPr>
          <p:cNvSpPr txBox="1"/>
          <p:nvPr/>
        </p:nvSpPr>
        <p:spPr>
          <a:xfrm>
            <a:off x="7482073" y="928753"/>
            <a:ext cx="4623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2000" dirty="0"/>
              <a:t>a new feature in this analytic aspect</a:t>
            </a:r>
            <a:endParaRPr kumimoji="1" lang="ja-JP" altLang="en-US" sz="2000"/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5C41529E-A12F-E5DB-A0B1-C873D00CBD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79511" y="3625760"/>
            <a:ext cx="3024193" cy="2660864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8F02F2FE-4314-AD98-33D1-94FAE86579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9406" y="6228351"/>
            <a:ext cx="809846" cy="342627"/>
          </a:xfrm>
          <a:prstGeom prst="rect">
            <a:avLst/>
          </a:prstGeom>
        </p:spPr>
      </p:pic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7E9782C9-D5E3-4619-2A57-A2351DB223E7}"/>
              </a:ext>
            </a:extLst>
          </p:cNvPr>
          <p:cNvCxnSpPr/>
          <p:nvPr/>
        </p:nvCxnSpPr>
        <p:spPr>
          <a:xfrm flipV="1">
            <a:off x="251604" y="3480876"/>
            <a:ext cx="11688792" cy="76896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04D5102-D475-8252-37E3-AA41950E3C4E}"/>
              </a:ext>
            </a:extLst>
          </p:cNvPr>
          <p:cNvSpPr txBox="1"/>
          <p:nvPr/>
        </p:nvSpPr>
        <p:spPr>
          <a:xfrm>
            <a:off x="436986" y="3795400"/>
            <a:ext cx="3177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norm and energy kernels</a:t>
            </a:r>
            <a:endParaRPr kumimoji="1" lang="ja-JP" altLang="en-US" sz="2000"/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E57E328B-2BC5-D281-7397-F5D79144BF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90658" y="4180737"/>
            <a:ext cx="1930295" cy="411081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9210D5C7-5544-A23C-8C21-9019F359FD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10027" y="4626971"/>
            <a:ext cx="1903610" cy="40161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14B06A4-76E8-9809-E3E2-53FFC1007BD6}"/>
              </a:ext>
            </a:extLst>
          </p:cNvPr>
          <p:cNvSpPr txBox="1"/>
          <p:nvPr/>
        </p:nvSpPr>
        <p:spPr>
          <a:xfrm>
            <a:off x="5092499" y="2833365"/>
            <a:ext cx="651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kumimoji="1" lang="en-US" altLang="ja-JP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kumimoji="1" lang="en-US" altLang="ja-JP" sz="2000" b="1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endParaRPr kumimoji="1" lang="ja-JP" altLang="en-US" sz="2000" b="1" i="1" baseline="-25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0695E90D-F9B6-F3D7-5823-C72C9148D86F}"/>
              </a:ext>
            </a:extLst>
          </p:cNvPr>
          <p:cNvSpPr/>
          <p:nvPr/>
        </p:nvSpPr>
        <p:spPr>
          <a:xfrm>
            <a:off x="5391047" y="2797925"/>
            <a:ext cx="300560" cy="470989"/>
          </a:xfrm>
          <a:prstGeom prst="rect">
            <a:avLst/>
          </a:prstGeom>
          <a:noFill/>
          <a:ln>
            <a:solidFill>
              <a:srgbClr val="F7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89AC234F-74C8-D6A0-E9CB-F1E320D79736}"/>
              </a:ext>
            </a:extLst>
          </p:cNvPr>
          <p:cNvSpPr/>
          <p:nvPr/>
        </p:nvSpPr>
        <p:spPr>
          <a:xfrm>
            <a:off x="3407083" y="287594"/>
            <a:ext cx="367058" cy="470989"/>
          </a:xfrm>
          <a:prstGeom prst="rect">
            <a:avLst/>
          </a:prstGeom>
          <a:noFill/>
          <a:ln>
            <a:solidFill>
              <a:srgbClr val="F7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BEE04053-E991-EEB6-0B06-F8A26B0E5CD7}"/>
              </a:ext>
            </a:extLst>
          </p:cNvPr>
          <p:cNvGrpSpPr/>
          <p:nvPr/>
        </p:nvGrpSpPr>
        <p:grpSpPr>
          <a:xfrm>
            <a:off x="8061122" y="2708104"/>
            <a:ext cx="3567531" cy="535144"/>
            <a:chOff x="1875064" y="1453999"/>
            <a:chExt cx="4297857" cy="720384"/>
          </a:xfrm>
        </p:grpSpPr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289A4C1D-59F1-B72E-2FBA-E64612B72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75064" y="1583359"/>
              <a:ext cx="779058" cy="461664"/>
            </a:xfrm>
            <a:prstGeom prst="rect">
              <a:avLst/>
            </a:prstGeom>
          </p:spPr>
        </p:pic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47FCB282-0F08-A743-52C2-E3EDF34C0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654122" y="1453999"/>
              <a:ext cx="3518799" cy="720384"/>
            </a:xfrm>
            <a:prstGeom prst="rect">
              <a:avLst/>
            </a:prstGeom>
          </p:spPr>
        </p:pic>
      </p:grp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FAD1654D-2564-6742-E97E-504F50FC895A}"/>
              </a:ext>
            </a:extLst>
          </p:cNvPr>
          <p:cNvCxnSpPr/>
          <p:nvPr/>
        </p:nvCxnSpPr>
        <p:spPr>
          <a:xfrm>
            <a:off x="7768247" y="1529426"/>
            <a:ext cx="0" cy="1822678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円/楕円 14">
            <a:extLst>
              <a:ext uri="{FF2B5EF4-FFF2-40B4-BE49-F238E27FC236}">
                <a16:creationId xmlns:a16="http://schemas.microsoft.com/office/drawing/2014/main" id="{B563C4A2-10EC-4DF8-9C50-237CA48B8695}"/>
              </a:ext>
            </a:extLst>
          </p:cNvPr>
          <p:cNvSpPr/>
          <p:nvPr/>
        </p:nvSpPr>
        <p:spPr>
          <a:xfrm>
            <a:off x="6676647" y="4072716"/>
            <a:ext cx="300784" cy="151012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円/楕円 35">
            <a:extLst>
              <a:ext uri="{FF2B5EF4-FFF2-40B4-BE49-F238E27FC236}">
                <a16:creationId xmlns:a16="http://schemas.microsoft.com/office/drawing/2014/main" id="{E50AD4C9-1016-7673-A135-6A2EEF581DA0}"/>
              </a:ext>
            </a:extLst>
          </p:cNvPr>
          <p:cNvSpPr/>
          <p:nvPr/>
        </p:nvSpPr>
        <p:spPr>
          <a:xfrm>
            <a:off x="10790836" y="3768405"/>
            <a:ext cx="508918" cy="2278711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円/楕円 37">
            <a:extLst>
              <a:ext uri="{FF2B5EF4-FFF2-40B4-BE49-F238E27FC236}">
                <a16:creationId xmlns:a16="http://schemas.microsoft.com/office/drawing/2014/main" id="{49DBC52C-D6F9-D927-DDAC-ABF2D868A5E8}"/>
              </a:ext>
            </a:extLst>
          </p:cNvPr>
          <p:cNvSpPr/>
          <p:nvPr/>
        </p:nvSpPr>
        <p:spPr>
          <a:xfrm>
            <a:off x="4405009" y="4072716"/>
            <a:ext cx="300784" cy="1510122"/>
          </a:xfrm>
          <a:prstGeom prst="ellipse">
            <a:avLst/>
          </a:prstGeom>
          <a:noFill/>
          <a:ln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38">
            <a:extLst>
              <a:ext uri="{FF2B5EF4-FFF2-40B4-BE49-F238E27FC236}">
                <a16:creationId xmlns:a16="http://schemas.microsoft.com/office/drawing/2014/main" id="{5BDCE0F2-41F2-B376-FCE5-C228DEEEB930}"/>
              </a:ext>
            </a:extLst>
          </p:cNvPr>
          <p:cNvSpPr/>
          <p:nvPr/>
        </p:nvSpPr>
        <p:spPr>
          <a:xfrm>
            <a:off x="8492738" y="3769452"/>
            <a:ext cx="409026" cy="2277663"/>
          </a:xfrm>
          <a:prstGeom prst="ellipse">
            <a:avLst/>
          </a:prstGeom>
          <a:noFill/>
          <a:ln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0840544"/>
      </p:ext>
    </p:extLst>
  </p:cSld>
  <p:clrMapOvr>
    <a:masterClrMapping/>
  </p:clrMapOvr>
  <p:transition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CF0505A-BD04-EE0D-342A-9A2DDD0F8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470" y="2298729"/>
            <a:ext cx="2649309" cy="56420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5C6FD2A-2A13-7625-898A-3CE88F80624A}"/>
              </a:ext>
            </a:extLst>
          </p:cNvPr>
          <p:cNvSpPr txBox="1"/>
          <p:nvPr/>
        </p:nvSpPr>
        <p:spPr>
          <a:xfrm>
            <a:off x="6372381" y="2462823"/>
            <a:ext cx="1965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 kernel</a:t>
            </a:r>
            <a:endParaRPr kumimoji="1" lang="ja-JP" altLang="en-US" sz="200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313091BA-8FDB-2608-FCC1-D29759D51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8485" y="5028840"/>
            <a:ext cx="1919817" cy="505215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85E4C65-9818-520B-436C-E422DF674B84}"/>
              </a:ext>
            </a:extLst>
          </p:cNvPr>
          <p:cNvSpPr txBox="1"/>
          <p:nvPr/>
        </p:nvSpPr>
        <p:spPr>
          <a:xfrm>
            <a:off x="517387" y="58267"/>
            <a:ext cx="3225563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energy for J is given by </a:t>
            </a:r>
            <a:endParaRPr kumimoji="1" lang="ja-JP" altLang="en-US" sz="2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B6873605-F89A-2A5E-60A5-E6C216977FC2}"/>
              </a:ext>
            </a:extLst>
          </p:cNvPr>
          <p:cNvGrpSpPr/>
          <p:nvPr/>
        </p:nvGrpSpPr>
        <p:grpSpPr>
          <a:xfrm>
            <a:off x="1237398" y="2416088"/>
            <a:ext cx="4582221" cy="642916"/>
            <a:chOff x="1432937" y="1071884"/>
            <a:chExt cx="4922090" cy="611746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B6D8D93E-2102-1FBA-7C0F-D067226CA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2937" y="1071884"/>
              <a:ext cx="639866" cy="473975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C6C8DC99-1982-5FDC-F4B3-91E98123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72803" y="1071884"/>
              <a:ext cx="4282224" cy="611746"/>
            </a:xfrm>
            <a:prstGeom prst="rect">
              <a:avLst/>
            </a:prstGeom>
          </p:spPr>
        </p:pic>
      </p:grpSp>
      <p:pic>
        <p:nvPicPr>
          <p:cNvPr id="8" name="図 7">
            <a:extLst>
              <a:ext uri="{FF2B5EF4-FFF2-40B4-BE49-F238E27FC236}">
                <a16:creationId xmlns:a16="http://schemas.microsoft.com/office/drawing/2014/main" id="{F74D1B36-5E90-732D-E6A0-AB42FF8F9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86947" y="65852"/>
            <a:ext cx="885403" cy="565674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A304068B-F669-8A94-E203-F83B78018C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893" y="623254"/>
            <a:ext cx="623634" cy="341993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A22657E8-91E5-7B83-96E7-A090A50F9B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9527" y="501296"/>
            <a:ext cx="2993469" cy="607811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8DFC6133-87E6-D5F7-97B6-E2DDC233A1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3163" y="440862"/>
            <a:ext cx="2226641" cy="720384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C14058AD-AC9C-5341-5CE9-C2BEB34653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85127" y="613407"/>
            <a:ext cx="3281680" cy="356705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DEB29E0-54E6-509F-117A-8CBE140359C9}"/>
              </a:ext>
            </a:extLst>
          </p:cNvPr>
          <p:cNvSpPr txBox="1"/>
          <p:nvPr/>
        </p:nvSpPr>
        <p:spPr>
          <a:xfrm>
            <a:off x="6789804" y="518293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{ </a:t>
            </a:r>
            <a:endParaRPr kumimoji="1" lang="ja-JP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681347F-BD08-7A25-D31C-EB86E80751BD}"/>
              </a:ext>
            </a:extLst>
          </p:cNvPr>
          <p:cNvSpPr txBox="1"/>
          <p:nvPr/>
        </p:nvSpPr>
        <p:spPr>
          <a:xfrm>
            <a:off x="10379892" y="572360"/>
            <a:ext cx="745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…}</a:t>
            </a:r>
            <a:endParaRPr kumimoji="1" lang="ja-JP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3DC2868F-9B33-AAFF-6913-8A6759CCED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01046" y="574443"/>
            <a:ext cx="575442" cy="413599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84993C04-27BA-B922-7866-C63A14B545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38485" y="1323508"/>
            <a:ext cx="3453515" cy="654588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1B1AC087-E55C-25AF-7A88-7FC611D3D9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48901" y="1348427"/>
            <a:ext cx="2226641" cy="609175"/>
          </a:xfrm>
          <a:prstGeom prst="rect">
            <a:avLst/>
          </a:prstGeom>
        </p:spPr>
      </p:pic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C99F0BDE-B35E-D2AF-037F-CC205EF57809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6507623" y="1042632"/>
            <a:ext cx="608114" cy="466225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2ACC7EDC-09C1-D21F-F372-1002AE4904D0}"/>
              </a:ext>
            </a:extLst>
          </p:cNvPr>
          <p:cNvCxnSpPr>
            <a:cxnSpLocks/>
          </p:cNvCxnSpPr>
          <p:nvPr/>
        </p:nvCxnSpPr>
        <p:spPr>
          <a:xfrm>
            <a:off x="8409217" y="1065221"/>
            <a:ext cx="755666" cy="31883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図 42">
            <a:extLst>
              <a:ext uri="{FF2B5EF4-FFF2-40B4-BE49-F238E27FC236}">
                <a16:creationId xmlns:a16="http://schemas.microsoft.com/office/drawing/2014/main" id="{869C6C33-6BE2-0DBD-AF03-689E13DBA98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83499" y="2988807"/>
            <a:ext cx="2201628" cy="578530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0170FDBC-3997-4E74-E3A4-2B71598F4EB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38485" y="2941160"/>
            <a:ext cx="3453515" cy="657010"/>
          </a:xfrm>
          <a:prstGeom prst="rect">
            <a:avLst/>
          </a:prstGeom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39E649D2-6F44-CD46-6C17-F96FC73EA88A}"/>
              </a:ext>
            </a:extLst>
          </p:cNvPr>
          <p:cNvSpPr txBox="1"/>
          <p:nvPr/>
        </p:nvSpPr>
        <p:spPr>
          <a:xfrm>
            <a:off x="517387" y="5103168"/>
            <a:ext cx="56076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dirty="0">
                <a:solidFill>
                  <a:srgbClr val="F700FF"/>
                </a:solidFill>
              </a:rPr>
              <a:t>Leading order (LO) &amp; Next to LO (NLO) :</a:t>
            </a:r>
            <a:endParaRPr kumimoji="1" lang="ja-JP" altLang="en-US" sz="2200">
              <a:solidFill>
                <a:srgbClr val="F700FF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5C34AA7-29D8-5E9C-1B07-35B80F32BA55}"/>
              </a:ext>
            </a:extLst>
          </p:cNvPr>
          <p:cNvSpPr/>
          <p:nvPr/>
        </p:nvSpPr>
        <p:spPr>
          <a:xfrm>
            <a:off x="7016140" y="571643"/>
            <a:ext cx="199194" cy="47098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D85CEEE-410A-75C0-D325-214D06FC4386}"/>
              </a:ext>
            </a:extLst>
          </p:cNvPr>
          <p:cNvSpPr/>
          <p:nvPr/>
        </p:nvSpPr>
        <p:spPr>
          <a:xfrm>
            <a:off x="7748470" y="552468"/>
            <a:ext cx="966373" cy="47098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A2C3544-6867-A100-5101-DD800CED8EDA}"/>
              </a:ext>
            </a:extLst>
          </p:cNvPr>
          <p:cNvSpPr txBox="1"/>
          <p:nvPr/>
        </p:nvSpPr>
        <p:spPr>
          <a:xfrm>
            <a:off x="517387" y="3632285"/>
            <a:ext cx="8927444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We substitute the first two terms, also for those for the normalization, </a:t>
            </a:r>
            <a:endParaRPr kumimoji="1" lang="ja-JP" altLang="en-US" sz="2000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34BC4B57-F757-2B56-0192-2169FB5DADDC}"/>
              </a:ext>
            </a:extLst>
          </p:cNvPr>
          <p:cNvGrpSpPr/>
          <p:nvPr/>
        </p:nvGrpSpPr>
        <p:grpSpPr>
          <a:xfrm>
            <a:off x="902295" y="5650911"/>
            <a:ext cx="4837807" cy="812069"/>
            <a:chOff x="719582" y="5791067"/>
            <a:chExt cx="4837807" cy="812069"/>
          </a:xfrm>
        </p:grpSpPr>
        <p:pic>
          <p:nvPicPr>
            <p:cNvPr id="49" name="図 48">
              <a:extLst>
                <a:ext uri="{FF2B5EF4-FFF2-40B4-BE49-F238E27FC236}">
                  <a16:creationId xmlns:a16="http://schemas.microsoft.com/office/drawing/2014/main" id="{B3F4D4AE-BADD-9036-5C70-459FB1F5D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434453" y="5791067"/>
              <a:ext cx="429660" cy="787302"/>
            </a:xfrm>
            <a:prstGeom prst="rect">
              <a:avLst/>
            </a:prstGeom>
          </p:spPr>
        </p:pic>
        <p:pic>
          <p:nvPicPr>
            <p:cNvPr id="50" name="図 49">
              <a:extLst>
                <a:ext uri="{FF2B5EF4-FFF2-40B4-BE49-F238E27FC236}">
                  <a16:creationId xmlns:a16="http://schemas.microsoft.com/office/drawing/2014/main" id="{F8DA2059-6BBF-4D23-CC29-88DF7D68A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278785" y="5803675"/>
              <a:ext cx="3278604" cy="799461"/>
            </a:xfrm>
            <a:prstGeom prst="rect">
              <a:avLst/>
            </a:prstGeom>
          </p:spPr>
        </p:pic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4A2D1571-4217-50D7-1909-14518E14B34D}"/>
                </a:ext>
              </a:extLst>
            </p:cNvPr>
            <p:cNvSpPr txBox="1"/>
            <p:nvPr/>
          </p:nvSpPr>
          <p:spPr>
            <a:xfrm>
              <a:off x="1907778" y="5946872"/>
              <a:ext cx="3273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kumimoji="1" lang="ja-JP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AB97C244-E424-AD49-053D-ECDEDF751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9582" y="5946872"/>
              <a:ext cx="623634" cy="341993"/>
            </a:xfrm>
            <a:prstGeom prst="rect">
              <a:avLst/>
            </a:prstGeom>
          </p:spPr>
        </p:pic>
      </p:grp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9DDFCD9A-2EDD-DF63-0AD5-9BAF25704BFD}"/>
              </a:ext>
            </a:extLst>
          </p:cNvPr>
          <p:cNvSpPr/>
          <p:nvPr/>
        </p:nvSpPr>
        <p:spPr>
          <a:xfrm>
            <a:off x="880366" y="5599200"/>
            <a:ext cx="5019024" cy="863780"/>
          </a:xfrm>
          <a:prstGeom prst="rect">
            <a:avLst/>
          </a:prstGeom>
          <a:noFill/>
          <a:ln>
            <a:solidFill>
              <a:srgbClr val="FF00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B7AA787-2B23-F818-0820-7EC0863271EE}"/>
              </a:ext>
            </a:extLst>
          </p:cNvPr>
          <p:cNvSpPr/>
          <p:nvPr/>
        </p:nvSpPr>
        <p:spPr>
          <a:xfrm>
            <a:off x="5014127" y="801054"/>
            <a:ext cx="543262" cy="308053"/>
          </a:xfrm>
          <a:prstGeom prst="rect">
            <a:avLst/>
          </a:prstGeom>
          <a:noFill/>
          <a:ln>
            <a:solidFill>
              <a:srgbClr val="FF00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14FDCED-EDE0-0C4E-F23D-F9C23AE93EC7}"/>
              </a:ext>
            </a:extLst>
          </p:cNvPr>
          <p:cNvSpPr/>
          <p:nvPr/>
        </p:nvSpPr>
        <p:spPr>
          <a:xfrm>
            <a:off x="1289819" y="2471184"/>
            <a:ext cx="543262" cy="400110"/>
          </a:xfrm>
          <a:prstGeom prst="rect">
            <a:avLst/>
          </a:prstGeom>
          <a:noFill/>
          <a:ln>
            <a:solidFill>
              <a:srgbClr val="FF00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03CD0E7A-BA3D-C095-C390-9D787AAA58CC}"/>
              </a:ext>
            </a:extLst>
          </p:cNvPr>
          <p:cNvCxnSpPr/>
          <p:nvPr/>
        </p:nvCxnSpPr>
        <p:spPr>
          <a:xfrm flipH="1">
            <a:off x="1864113" y="1161246"/>
            <a:ext cx="3150014" cy="1301577"/>
          </a:xfrm>
          <a:prstGeom prst="straightConnector1">
            <a:avLst/>
          </a:prstGeom>
          <a:ln w="12700">
            <a:solidFill>
              <a:srgbClr val="FF00E8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5AD54DD-1BED-1860-7843-6BFC7580D234}"/>
              </a:ext>
            </a:extLst>
          </p:cNvPr>
          <p:cNvSpPr txBox="1"/>
          <p:nvPr/>
        </p:nvSpPr>
        <p:spPr>
          <a:xfrm>
            <a:off x="517387" y="1941015"/>
            <a:ext cx="3453189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norm</a:t>
            </a:r>
            <a:r>
              <a:rPr kumimoji="1"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 are treated similarly</a:t>
            </a:r>
            <a:endParaRPr kumimoji="1" lang="ja-JP" altLang="en-US" sz="2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DF3E2065-9D33-5A85-80BC-79B29EE66F25}"/>
              </a:ext>
            </a:extLst>
          </p:cNvPr>
          <p:cNvGrpSpPr/>
          <p:nvPr/>
        </p:nvGrpSpPr>
        <p:grpSpPr>
          <a:xfrm>
            <a:off x="967868" y="4097540"/>
            <a:ext cx="10124132" cy="763309"/>
            <a:chOff x="794587" y="4238883"/>
            <a:chExt cx="10124132" cy="763309"/>
          </a:xfrm>
        </p:grpSpPr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3E3F9157-C292-DA9F-2DC7-FFC5DD715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94587" y="4238883"/>
              <a:ext cx="2179441" cy="759805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A3935C6F-590B-FE7B-6EBC-6F179900F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748470" y="4418610"/>
              <a:ext cx="3170249" cy="336839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177C3970-7C10-0EFD-66D4-97C38BE91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135724" y="4311219"/>
              <a:ext cx="3556478" cy="690973"/>
            </a:xfrm>
            <a:prstGeom prst="rect">
              <a:avLst/>
            </a:prstGeom>
          </p:spPr>
        </p:pic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7A898F10-FAF5-DADD-0579-C061A61C261F}"/>
                </a:ext>
              </a:extLst>
            </p:cNvPr>
            <p:cNvSpPr txBox="1"/>
            <p:nvPr/>
          </p:nvSpPr>
          <p:spPr>
            <a:xfrm>
              <a:off x="7215334" y="4386974"/>
              <a:ext cx="4828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for</a:t>
              </a:r>
              <a:endParaRPr kumimoji="1" lang="ja-JP" alt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4E12BCED-6492-7486-AB22-FF17E35C4B73}"/>
              </a:ext>
            </a:extLst>
          </p:cNvPr>
          <p:cNvSpPr txBox="1"/>
          <p:nvPr/>
        </p:nvSpPr>
        <p:spPr>
          <a:xfrm>
            <a:off x="6137753" y="5072413"/>
            <a:ext cx="15007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substituting</a:t>
            </a:r>
            <a:endParaRPr kumimoji="1" lang="ja-JP" altLang="en-US" sz="2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7BC1F64-9D1C-55F5-B69F-89FA266EB220}"/>
              </a:ext>
            </a:extLst>
          </p:cNvPr>
          <p:cNvSpPr/>
          <p:nvPr/>
        </p:nvSpPr>
        <p:spPr>
          <a:xfrm>
            <a:off x="7441670" y="552468"/>
            <a:ext cx="287954" cy="4709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C8BA311-E007-DB6E-B875-884F8F3FBB7B}"/>
              </a:ext>
            </a:extLst>
          </p:cNvPr>
          <p:cNvSpPr/>
          <p:nvPr/>
        </p:nvSpPr>
        <p:spPr>
          <a:xfrm>
            <a:off x="2461498" y="4045576"/>
            <a:ext cx="380097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67547201-8A3C-2B96-C3D1-F7205EF745F1}"/>
              </a:ext>
            </a:extLst>
          </p:cNvPr>
          <p:cNvSpPr/>
          <p:nvPr/>
        </p:nvSpPr>
        <p:spPr>
          <a:xfrm>
            <a:off x="2461497" y="4516615"/>
            <a:ext cx="380097" cy="3926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FFCE5BC-7C7F-EBAC-5B73-5EFE73711D92}"/>
              </a:ext>
            </a:extLst>
          </p:cNvPr>
          <p:cNvSpPr txBox="1"/>
          <p:nvPr/>
        </p:nvSpPr>
        <p:spPr>
          <a:xfrm>
            <a:off x="6212793" y="6083502"/>
            <a:ext cx="5809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deviation</a:t>
            </a:r>
            <a: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1.5 % to direct projection in the tests so far</a:t>
            </a:r>
            <a:endParaRPr kumimoji="1" lang="ja-JP" altLang="en-US" sz="200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463103"/>
      </p:ext>
    </p:extLst>
  </p:cSld>
  <p:clrMapOvr>
    <a:masterClrMapping/>
  </p:clrMapOvr>
  <p:transition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27F2E88-F673-1B89-460C-CED5BEEE8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54" y="735030"/>
            <a:ext cx="6772974" cy="104998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D94009D-3B3F-C462-87E7-F23D5B933AAF}"/>
              </a:ext>
            </a:extLst>
          </p:cNvPr>
          <p:cNvSpPr txBox="1"/>
          <p:nvPr/>
        </p:nvSpPr>
        <p:spPr>
          <a:xfrm>
            <a:off x="58829" y="124580"/>
            <a:ext cx="663034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conventional view</a:t>
            </a:r>
            <a:r>
              <a:rPr kumimoji="1" lang="ja-JP" altLang="en-US" sz="2400"/>
              <a:t> </a:t>
            </a:r>
            <a:r>
              <a:rPr kumimoji="1" lang="en-US" altLang="ja-JP" sz="2400" dirty="0"/>
              <a:t>and theoretical approaches</a:t>
            </a:r>
            <a:endParaRPr kumimoji="1" lang="ja-JP" altLang="en-US" sz="240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8FBBC39-DEDE-84C4-B14E-C5BD0F83A54F}"/>
              </a:ext>
            </a:extLst>
          </p:cNvPr>
          <p:cNvGrpSpPr/>
          <p:nvPr/>
        </p:nvGrpSpPr>
        <p:grpSpPr>
          <a:xfrm>
            <a:off x="256045" y="2114932"/>
            <a:ext cx="5444027" cy="4167590"/>
            <a:chOff x="365102" y="2009230"/>
            <a:chExt cx="6276779" cy="4704336"/>
          </a:xfrm>
        </p:grpSpPr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66E9B6D1-4DD9-BDA3-40D6-3DD171E13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5102" y="2009230"/>
              <a:ext cx="6276779" cy="4704336"/>
            </a:xfrm>
            <a:prstGeom prst="rect">
              <a:avLst/>
            </a:prstGeom>
          </p:spPr>
        </p:pic>
        <p:sp>
          <p:nvSpPr>
            <p:cNvPr id="6" name="円/楕円 5">
              <a:extLst>
                <a:ext uri="{FF2B5EF4-FFF2-40B4-BE49-F238E27FC236}">
                  <a16:creationId xmlns:a16="http://schemas.microsoft.com/office/drawing/2014/main" id="{F23DDF51-D772-DC4F-B78E-2B4EB6D04535}"/>
                </a:ext>
              </a:extLst>
            </p:cNvPr>
            <p:cNvSpPr/>
            <p:nvPr/>
          </p:nvSpPr>
          <p:spPr>
            <a:xfrm>
              <a:off x="4135010" y="3582588"/>
              <a:ext cx="875007" cy="63682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6156D174-29FF-12AB-E938-DA06C4A51DB9}"/>
                </a:ext>
              </a:extLst>
            </p:cNvPr>
            <p:cNvSpPr txBox="1"/>
            <p:nvPr/>
          </p:nvSpPr>
          <p:spPr>
            <a:xfrm>
              <a:off x="3126625" y="2948423"/>
              <a:ext cx="7537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aseline="30000" dirty="0"/>
                <a:t>166</a:t>
              </a:r>
              <a:r>
                <a:rPr kumimoji="1" lang="en-US" altLang="ja-JP" sz="2000" dirty="0"/>
                <a:t>Er</a:t>
              </a:r>
              <a:endParaRPr kumimoji="1" lang="ja-JP" altLang="en-US" sz="2000"/>
            </a:p>
          </p:txBody>
        </p:sp>
      </p:grp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4EB03EFD-8F92-71FF-CEB0-2D61DBDC2ACF}"/>
              </a:ext>
            </a:extLst>
          </p:cNvPr>
          <p:cNvCxnSpPr>
            <a:cxnSpLocks/>
          </p:cNvCxnSpPr>
          <p:nvPr/>
        </p:nvCxnSpPr>
        <p:spPr>
          <a:xfrm>
            <a:off x="3250513" y="3244536"/>
            <a:ext cx="629057" cy="5284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V 字形矢印 4">
            <a:extLst>
              <a:ext uri="{FF2B5EF4-FFF2-40B4-BE49-F238E27FC236}">
                <a16:creationId xmlns:a16="http://schemas.microsoft.com/office/drawing/2014/main" id="{4C9F2BB2-0B3E-908E-E0B6-80E29F4CF2A7}"/>
              </a:ext>
            </a:extLst>
          </p:cNvPr>
          <p:cNvSpPr/>
          <p:nvPr/>
        </p:nvSpPr>
        <p:spPr>
          <a:xfrm rot="10280855">
            <a:off x="4299003" y="3566447"/>
            <a:ext cx="436663" cy="240784"/>
          </a:xfrm>
          <a:prstGeom prst="notchedRightArrow">
            <a:avLst/>
          </a:prstGeom>
          <a:solidFill>
            <a:schemeClr val="bg2">
              <a:lumMod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D55A9BA-6F37-4179-1348-AA267B4F6393}"/>
              </a:ext>
            </a:extLst>
          </p:cNvPr>
          <p:cNvSpPr txBox="1"/>
          <p:nvPr/>
        </p:nvSpPr>
        <p:spPr>
          <a:xfrm>
            <a:off x="6993365" y="158302"/>
            <a:ext cx="3773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Early and recent DFT approaches</a:t>
            </a:r>
            <a:endParaRPr kumimoji="1" lang="ja-JP" altLang="en-US" sz="18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B31456B-9696-AE52-56A0-1E25CBAC7D53}"/>
              </a:ext>
            </a:extLst>
          </p:cNvPr>
          <p:cNvSpPr txBox="1"/>
          <p:nvPr/>
        </p:nvSpPr>
        <p:spPr>
          <a:xfrm>
            <a:off x="6874038" y="2875078"/>
            <a:ext cx="5400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Scamps, </a:t>
            </a:r>
            <a:r>
              <a:rPr lang="en-US" altLang="ja-JP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Goriely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 (2021),  </a:t>
            </a:r>
            <a:r>
              <a:rPr lang="en-US" altLang="ja-JP" sz="2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altLang="ja-JP" sz="2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=1.6 (1.2) deg </a:t>
            </a:r>
          </a:p>
          <a:p>
            <a:r>
              <a:rPr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en-US" altLang="ja-JP" sz="20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166</a:t>
            </a:r>
            <a:r>
              <a:rPr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 (</a:t>
            </a:r>
            <a:r>
              <a:rPr lang="en-US" altLang="ja-JP" sz="20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154</a:t>
            </a:r>
            <a:r>
              <a:rPr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Sm) </a:t>
            </a:r>
            <a:r>
              <a:rPr kumimoji="1"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kumimoji="1" lang="en-US" altLang="ja-JP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Skyrme</a:t>
            </a:r>
            <a:r>
              <a:rPr kumimoji="1"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HFB</a:t>
            </a:r>
            <a:endParaRPr kumimoji="1" lang="ja-JP" altLang="en-US" sz="20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5CABFFA-8B77-16CB-73E8-47DB0A27D4DA}"/>
              </a:ext>
            </a:extLst>
          </p:cNvPr>
          <p:cNvSpPr txBox="1"/>
          <p:nvPr/>
        </p:nvSpPr>
        <p:spPr>
          <a:xfrm>
            <a:off x="6951527" y="5066804"/>
            <a:ext cx="5240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Robledo</a:t>
            </a:r>
            <a:r>
              <a:rPr kumimoji="1"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(2008),  </a:t>
            </a:r>
            <a:r>
              <a:rPr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PES by HFB with </a:t>
            </a:r>
            <a:r>
              <a:rPr lang="en-US" altLang="ja-JP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Gogny</a:t>
            </a:r>
            <a:r>
              <a:rPr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D1S for many </a:t>
            </a:r>
            <a:r>
              <a:rPr kumimoji="1"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(incl.</a:t>
            </a:r>
            <a:r>
              <a:rPr kumimoji="1" lang="en-US" altLang="ja-JP" sz="20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154</a:t>
            </a:r>
            <a:r>
              <a:rPr kumimoji="1"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Sm)</a:t>
            </a:r>
            <a:endParaRPr kumimoji="1" lang="ja-JP" altLang="en-US" sz="20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D657807-357E-F95C-1841-A3745F26BD0A}"/>
              </a:ext>
            </a:extLst>
          </p:cNvPr>
          <p:cNvSpPr txBox="1"/>
          <p:nvPr/>
        </p:nvSpPr>
        <p:spPr>
          <a:xfrm>
            <a:off x="6993365" y="3705809"/>
            <a:ext cx="47035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kumimoji="1"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(2010); </a:t>
            </a:r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Yang</a:t>
            </a:r>
            <a:r>
              <a:rPr kumimoji="1"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(2021)</a:t>
            </a:r>
          </a:p>
          <a:p>
            <a:r>
              <a:rPr kumimoji="1"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Relativistic HB for </a:t>
            </a:r>
            <a:r>
              <a:rPr kumimoji="1" lang="en-US" altLang="ja-JP" sz="20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166</a:t>
            </a:r>
            <a:r>
              <a:rPr kumimoji="1"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 etc. </a:t>
            </a:r>
            <a:r>
              <a:rPr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6 deg., but 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Ex(2</a:t>
            </a:r>
            <a:r>
              <a:rPr lang="en-US" altLang="ja-JP" sz="20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ja-JP" sz="20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higher by a factor of 1.5</a:t>
            </a:r>
          </a:p>
          <a:p>
            <a:r>
              <a:rPr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smaller, mostly 0 for others of the interest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966961E-52D0-BCCF-7A43-8951C613FEF4}"/>
              </a:ext>
            </a:extLst>
          </p:cNvPr>
          <p:cNvSpPr txBox="1"/>
          <p:nvPr/>
        </p:nvSpPr>
        <p:spPr>
          <a:xfrm>
            <a:off x="6993365" y="1292446"/>
            <a:ext cx="46311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Tajima</a:t>
            </a:r>
            <a:r>
              <a:rPr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(1996)   dominance of prolate </a:t>
            </a:r>
          </a:p>
          <a:p>
            <a:r>
              <a:rPr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2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altLang="ja-JP" sz="2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=0) shape </a:t>
            </a:r>
            <a:r>
              <a:rPr kumimoji="1"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kumimoji="1" lang="en-US" altLang="ja-JP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Skyrme</a:t>
            </a:r>
            <a:r>
              <a:rPr kumimoji="1"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HF</a:t>
            </a:r>
            <a:endParaRPr kumimoji="1" lang="ja-JP" altLang="en-US" sz="20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352EC6E-149C-3302-8A94-23C5B7F89AB1}"/>
              </a:ext>
            </a:extLst>
          </p:cNvPr>
          <p:cNvSpPr txBox="1"/>
          <p:nvPr/>
        </p:nvSpPr>
        <p:spPr>
          <a:xfrm>
            <a:off x="4688516" y="2613392"/>
            <a:ext cx="1495903" cy="1477328"/>
          </a:xfrm>
          <a:prstGeom prst="rect">
            <a:avLst/>
          </a:prstGeom>
          <a:solidFill>
            <a:srgbClr val="BFF4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Axial symmetry</a:t>
            </a:r>
          </a:p>
          <a:p>
            <a:r>
              <a:rPr lang="en-US" altLang="ja-JP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supposed to</a:t>
            </a:r>
          </a:p>
          <a:p>
            <a:r>
              <a:rPr kumimoji="1" lang="en-US" altLang="ja-JP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dominate</a:t>
            </a:r>
          </a:p>
          <a:p>
            <a:r>
              <a:rPr lang="en-US" altLang="ja-JP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this region</a:t>
            </a:r>
            <a:endParaRPr kumimoji="1" lang="ja-JP" altLang="en-US" sz="1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AA349ED9-08E1-257C-38D9-D13F0F37A380}"/>
              </a:ext>
            </a:extLst>
          </p:cNvPr>
          <p:cNvCxnSpPr/>
          <p:nvPr/>
        </p:nvCxnSpPr>
        <p:spPr>
          <a:xfrm>
            <a:off x="3304925" y="2613392"/>
            <a:ext cx="1096746" cy="0"/>
          </a:xfrm>
          <a:prstGeom prst="line">
            <a:avLst/>
          </a:prstGeom>
          <a:ln w="12700">
            <a:solidFill>
              <a:srgbClr val="F7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29AF82E-9522-3AAC-5C60-446838C0FE3B}"/>
              </a:ext>
            </a:extLst>
          </p:cNvPr>
          <p:cNvSpPr txBox="1"/>
          <p:nvPr/>
        </p:nvSpPr>
        <p:spPr>
          <a:xfrm>
            <a:off x="6951528" y="5774690"/>
            <a:ext cx="40414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kumimoji="1"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(2009),</a:t>
            </a:r>
          </a:p>
          <a:p>
            <a:r>
              <a:rPr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Rel. EDF -&gt; 5-dim coll. Hamiltonian,</a:t>
            </a:r>
          </a:p>
          <a:p>
            <a:r>
              <a:rPr kumimoji="1"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Prolate minimum for</a:t>
            </a:r>
            <a:r>
              <a:rPr kumimoji="1" lang="en-US" altLang="ja-JP" sz="20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154</a:t>
            </a:r>
            <a:r>
              <a:rPr kumimoji="1"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</a:t>
            </a:r>
            <a:endParaRPr kumimoji="1" lang="ja-JP" altLang="en-US" sz="20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8DED945-1CB5-2F3B-F84D-F4AD7D7256D5}"/>
              </a:ext>
            </a:extLst>
          </p:cNvPr>
          <p:cNvSpPr txBox="1"/>
          <p:nvPr/>
        </p:nvSpPr>
        <p:spPr>
          <a:xfrm>
            <a:off x="6972115" y="2100217"/>
            <a:ext cx="44422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Delaroche 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al., PR C 81, 014303 (2010)</a:t>
            </a:r>
          </a:p>
          <a:p>
            <a:r>
              <a:rPr lang="en-US" altLang="ja-JP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Gogny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int. </a:t>
            </a:r>
            <a:r>
              <a:rPr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5-dim Bohr Hamiltonian</a:t>
            </a:r>
            <a:endParaRPr lang="ja-JP" alt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7E205C4-3FD6-21A3-5EBA-900905E9D956}"/>
              </a:ext>
            </a:extLst>
          </p:cNvPr>
          <p:cNvSpPr txBox="1"/>
          <p:nvPr/>
        </p:nvSpPr>
        <p:spPr>
          <a:xfrm>
            <a:off x="6993365" y="589056"/>
            <a:ext cx="52164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Hayashi, Hara, Ring </a:t>
            </a:r>
            <a:r>
              <a:rPr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(1984) </a:t>
            </a:r>
            <a:r>
              <a:rPr lang="en-US" altLang="ja-JP" sz="2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altLang="ja-JP" sz="2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~30 for </a:t>
            </a:r>
            <a:r>
              <a:rPr lang="en-US" altLang="ja-JP" sz="20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188</a:t>
            </a:r>
            <a:r>
              <a:rPr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Os, but</a:t>
            </a:r>
          </a:p>
          <a:p>
            <a:r>
              <a:rPr lang="en-US" altLang="ja-JP" sz="20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168</a:t>
            </a:r>
            <a:r>
              <a:rPr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 was considered to be prolate.</a:t>
            </a:r>
          </a:p>
        </p:txBody>
      </p:sp>
    </p:spTree>
    <p:extLst>
      <p:ext uri="{BB962C8B-B14F-4D97-AF65-F5344CB8AC3E}">
        <p14:creationId xmlns:p14="http://schemas.microsoft.com/office/powerpoint/2010/main" val="2079833353"/>
      </p:ext>
    </p:extLst>
  </p:cSld>
  <p:clrMapOvr>
    <a:masterClrMapping/>
  </p:clrMapOvr>
  <p:transition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図 78">
            <a:extLst>
              <a:ext uri="{FF2B5EF4-FFF2-40B4-BE49-F238E27FC236}">
                <a16:creationId xmlns:a16="http://schemas.microsoft.com/office/drawing/2014/main" id="{3C3EF286-C827-425A-72B1-079195C3D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578" y="5119730"/>
            <a:ext cx="2596436" cy="377962"/>
          </a:xfrm>
          <a:prstGeom prst="rect">
            <a:avLst/>
          </a:prstGeom>
        </p:spPr>
      </p:pic>
      <p:pic>
        <p:nvPicPr>
          <p:cNvPr id="73" name="図 72">
            <a:extLst>
              <a:ext uri="{FF2B5EF4-FFF2-40B4-BE49-F238E27FC236}">
                <a16:creationId xmlns:a16="http://schemas.microsoft.com/office/drawing/2014/main" id="{CABD2FAE-F954-508A-B6C9-8C61BEB10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634" y="3468682"/>
            <a:ext cx="5635489" cy="125503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28F9292-F687-0271-6207-3946CD054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" y="1283336"/>
            <a:ext cx="2463800" cy="42164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008AFB1-5B67-29F3-3639-8CF9CD01320C}"/>
              </a:ext>
            </a:extLst>
          </p:cNvPr>
          <p:cNvSpPr txBox="1"/>
          <p:nvPr/>
        </p:nvSpPr>
        <p:spPr>
          <a:xfrm>
            <a:off x="504637" y="139423"/>
            <a:ext cx="11538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highlight>
                  <a:srgbClr val="FFFF00"/>
                </a:highlight>
              </a:rPr>
              <a:t> Quantum many-body description (derivation) of rotational excitation energy</a:t>
            </a:r>
            <a:endParaRPr kumimoji="1" lang="ja-JP" altLang="en-US">
              <a:highlight>
                <a:srgbClr val="FFFF00"/>
              </a:highlight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29150F0-CE05-A1BB-B9A0-230D2283FE5D}"/>
              </a:ext>
            </a:extLst>
          </p:cNvPr>
          <p:cNvSpPr txBox="1"/>
          <p:nvPr/>
        </p:nvSpPr>
        <p:spPr>
          <a:xfrm>
            <a:off x="2083773" y="1859120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axis</a:t>
            </a:r>
            <a:endParaRPr kumimoji="1" lang="ja-JP" alt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B3A4668-E921-D099-B9BA-8FAE3A85B05B}"/>
              </a:ext>
            </a:extLst>
          </p:cNvPr>
          <p:cNvSpPr txBox="1"/>
          <p:nvPr/>
        </p:nvSpPr>
        <p:spPr>
          <a:xfrm>
            <a:off x="2414025" y="3830971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axis</a:t>
            </a:r>
            <a:endParaRPr kumimoji="1" lang="ja-JP" alt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400416BA-ADCF-8D83-962A-E14D89C89F8F}"/>
              </a:ext>
            </a:extLst>
          </p:cNvPr>
          <p:cNvCxnSpPr>
            <a:cxnSpLocks/>
          </p:cNvCxnSpPr>
          <p:nvPr/>
        </p:nvCxnSpPr>
        <p:spPr>
          <a:xfrm flipH="1">
            <a:off x="1577656" y="1134409"/>
            <a:ext cx="727613" cy="59359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2ACEC26-CE9C-3285-1295-358A1D935D11}"/>
              </a:ext>
            </a:extLst>
          </p:cNvPr>
          <p:cNvSpPr txBox="1"/>
          <p:nvPr/>
        </p:nvSpPr>
        <p:spPr>
          <a:xfrm>
            <a:off x="2742118" y="722707"/>
            <a:ext cx="9186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</a:rPr>
              <a:t>: </a:t>
            </a:r>
            <a:r>
              <a:rPr kumimoji="1" lang="en-US" altLang="ja-JP" dirty="0">
                <a:solidFill>
                  <a:schemeClr val="tx1"/>
                </a:solidFill>
              </a:rPr>
              <a:t>intrinsic state (i.e., state in the </a:t>
            </a:r>
            <a:r>
              <a:rPr lang="en-US" altLang="ja-JP" dirty="0">
                <a:solidFill>
                  <a:schemeClr val="tx1"/>
                </a:solidFill>
              </a:rPr>
              <a:t>body-fixed frame) with K=0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0740949-1ED4-D48D-462A-1BAE8DD0F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1028" y="703669"/>
            <a:ext cx="447723" cy="431733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C5BF218-BA16-5BBF-52E2-9ED3999D9B18}"/>
              </a:ext>
            </a:extLst>
          </p:cNvPr>
          <p:cNvSpPr/>
          <p:nvPr/>
        </p:nvSpPr>
        <p:spPr>
          <a:xfrm>
            <a:off x="2305269" y="702989"/>
            <a:ext cx="9623262" cy="5133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268BA6F0-DFA4-C09C-024F-27764F3F5A60}"/>
              </a:ext>
            </a:extLst>
          </p:cNvPr>
          <p:cNvSpPr txBox="1"/>
          <p:nvPr/>
        </p:nvSpPr>
        <p:spPr>
          <a:xfrm>
            <a:off x="3209299" y="2855400"/>
            <a:ext cx="5902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/>
                </a:solidFill>
                <a:highlight>
                  <a:srgbClr val="FFFF00"/>
                </a:highlight>
                <a:sym typeface="Wingdings" pitchFamily="2" charset="2"/>
              </a:rPr>
              <a:t> </a:t>
            </a:r>
            <a:r>
              <a:rPr kumimoji="1" lang="en-US" altLang="ja-JP" dirty="0">
                <a:solidFill>
                  <a:schemeClr val="tx1"/>
                </a:solidFill>
                <a:highlight>
                  <a:srgbClr val="FFFF00"/>
                </a:highlight>
              </a:rPr>
              <a:t>energy of the state projected onto J</a:t>
            </a:r>
            <a:endParaRPr kumimoji="1" lang="ja-JP" altLang="en-US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A4CE3D8A-0511-3237-176B-DDC6FB092AC1}"/>
              </a:ext>
            </a:extLst>
          </p:cNvPr>
          <p:cNvGrpSpPr/>
          <p:nvPr/>
        </p:nvGrpSpPr>
        <p:grpSpPr>
          <a:xfrm>
            <a:off x="10096398" y="2981707"/>
            <a:ext cx="2068331" cy="2558866"/>
            <a:chOff x="10096398" y="2981707"/>
            <a:chExt cx="2068331" cy="2558866"/>
          </a:xfrm>
        </p:grpSpPr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19482E92-EA12-46A7-1D49-617BF8FF6F70}"/>
                </a:ext>
              </a:extLst>
            </p:cNvPr>
            <p:cNvGrpSpPr/>
            <p:nvPr/>
          </p:nvGrpSpPr>
          <p:grpSpPr>
            <a:xfrm>
              <a:off x="11216763" y="5202019"/>
              <a:ext cx="947966" cy="338554"/>
              <a:chOff x="6386493" y="4012137"/>
              <a:chExt cx="1398992" cy="502427"/>
            </a:xfrm>
          </p:grpSpPr>
          <p:grpSp>
            <p:nvGrpSpPr>
              <p:cNvPr id="49" name="グループ化 48">
                <a:extLst>
                  <a:ext uri="{FF2B5EF4-FFF2-40B4-BE49-F238E27FC236}">
                    <a16:creationId xmlns:a16="http://schemas.microsoft.com/office/drawing/2014/main" id="{FF459BD1-3267-C00F-F621-2F37848A646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86493" y="4160499"/>
                <a:ext cx="283032" cy="283032"/>
                <a:chOff x="7401015" y="5946477"/>
                <a:chExt cx="468000" cy="468000"/>
              </a:xfrm>
            </p:grpSpPr>
            <p:sp>
              <p:nvSpPr>
                <p:cNvPr id="50" name="円/楕円 49">
                  <a:extLst>
                    <a:ext uri="{FF2B5EF4-FFF2-40B4-BE49-F238E27FC236}">
                      <a16:creationId xmlns:a16="http://schemas.microsoft.com/office/drawing/2014/main" id="{582CE306-55D7-B9B5-BB4E-6CF8B4F64170}"/>
                    </a:ext>
                  </a:extLst>
                </p:cNvPr>
                <p:cNvSpPr/>
                <p:nvPr/>
              </p:nvSpPr>
              <p:spPr>
                <a:xfrm>
                  <a:off x="7401015" y="5946477"/>
                  <a:ext cx="468000" cy="468000"/>
                </a:xfrm>
                <a:prstGeom prst="ellipse">
                  <a:avLst/>
                </a:prstGeom>
                <a:noFill/>
                <a:ln w="1905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51" name="グループ化 50">
                  <a:extLst>
                    <a:ext uri="{FF2B5EF4-FFF2-40B4-BE49-F238E27FC236}">
                      <a16:creationId xmlns:a16="http://schemas.microsoft.com/office/drawing/2014/main" id="{DE80AE04-4F9E-AD47-7A62-8C1305BB30FD}"/>
                    </a:ext>
                  </a:extLst>
                </p:cNvPr>
                <p:cNvGrpSpPr/>
                <p:nvPr/>
              </p:nvGrpSpPr>
              <p:grpSpPr>
                <a:xfrm>
                  <a:off x="7465512" y="5997734"/>
                  <a:ext cx="339006" cy="365488"/>
                  <a:chOff x="7465512" y="5997734"/>
                  <a:chExt cx="339006" cy="365488"/>
                </a:xfrm>
              </p:grpSpPr>
              <p:cxnSp>
                <p:nvCxnSpPr>
                  <p:cNvPr id="52" name="直線コネクタ 51">
                    <a:extLst>
                      <a:ext uri="{FF2B5EF4-FFF2-40B4-BE49-F238E27FC236}">
                        <a16:creationId xmlns:a16="http://schemas.microsoft.com/office/drawing/2014/main" id="{7CE0FA40-A955-5F6D-D250-28A84D4C3A34}"/>
                      </a:ext>
                    </a:extLst>
                  </p:cNvPr>
                  <p:cNvCxnSpPr/>
                  <p:nvPr/>
                </p:nvCxnSpPr>
                <p:spPr>
                  <a:xfrm>
                    <a:off x="7465512" y="5997735"/>
                    <a:ext cx="339006" cy="365487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直線コネクタ 52">
                    <a:extLst>
                      <a:ext uri="{FF2B5EF4-FFF2-40B4-BE49-F238E27FC236}">
                        <a16:creationId xmlns:a16="http://schemas.microsoft.com/office/drawing/2014/main" id="{329F7C27-CAB1-AE80-3E18-9FBFA165EBB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465512" y="5997734"/>
                    <a:ext cx="339006" cy="365487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74C5B97A-9FE0-9534-94EF-CBE05E586CAA}"/>
                  </a:ext>
                </a:extLst>
              </p:cNvPr>
              <p:cNvSpPr txBox="1"/>
              <p:nvPr/>
            </p:nvSpPr>
            <p:spPr>
              <a:xfrm>
                <a:off x="6696797" y="4012137"/>
                <a:ext cx="1088688" cy="5024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dirty="0">
                    <a:solidFill>
                      <a:schemeClr val="tx1"/>
                    </a:solidFill>
                  </a:rPr>
                  <a:t>y axis</a:t>
                </a:r>
                <a:endParaRPr kumimoji="1" lang="ja-JP" altLang="en-US" sz="160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AF6ED248-57D5-FAD8-19D2-5BB4DF0FB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333" y="2981707"/>
              <a:ext cx="1113861" cy="703494"/>
            </a:xfrm>
            <a:prstGeom prst="rect">
              <a:avLst/>
            </a:prstGeom>
          </p:spPr>
        </p:pic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86BE4983-E8D6-6FC6-DB33-E2612EC35831}"/>
                </a:ext>
              </a:extLst>
            </p:cNvPr>
            <p:cNvGrpSpPr/>
            <p:nvPr/>
          </p:nvGrpSpPr>
          <p:grpSpPr>
            <a:xfrm>
              <a:off x="10096398" y="3132109"/>
              <a:ext cx="1871301" cy="2317035"/>
              <a:chOff x="4141664" y="3258794"/>
              <a:chExt cx="2090191" cy="2814975"/>
            </a:xfrm>
          </p:grpSpPr>
          <p:grpSp>
            <p:nvGrpSpPr>
              <p:cNvPr id="23" name="グループ化 22">
                <a:extLst>
                  <a:ext uri="{FF2B5EF4-FFF2-40B4-BE49-F238E27FC236}">
                    <a16:creationId xmlns:a16="http://schemas.microsoft.com/office/drawing/2014/main" id="{19EF6AD9-D530-976B-DDDA-53D8A92BD619}"/>
                  </a:ext>
                </a:extLst>
              </p:cNvPr>
              <p:cNvGrpSpPr/>
              <p:nvPr/>
            </p:nvGrpSpPr>
            <p:grpSpPr>
              <a:xfrm>
                <a:off x="4181966" y="3629577"/>
                <a:ext cx="2049889" cy="2444192"/>
                <a:chOff x="6767788" y="2409818"/>
                <a:chExt cx="2049889" cy="2444192"/>
              </a:xfrm>
            </p:grpSpPr>
            <p:grpSp>
              <p:nvGrpSpPr>
                <p:cNvPr id="24" name="グループ化 23">
                  <a:extLst>
                    <a:ext uri="{FF2B5EF4-FFF2-40B4-BE49-F238E27FC236}">
                      <a16:creationId xmlns:a16="http://schemas.microsoft.com/office/drawing/2014/main" id="{4E95CE8F-EFA6-1E16-98C2-9994C7F50888}"/>
                    </a:ext>
                  </a:extLst>
                </p:cNvPr>
                <p:cNvGrpSpPr/>
                <p:nvPr/>
              </p:nvGrpSpPr>
              <p:grpSpPr>
                <a:xfrm>
                  <a:off x="6767788" y="2783007"/>
                  <a:ext cx="2049889" cy="2071003"/>
                  <a:chOff x="6888903" y="1227170"/>
                  <a:chExt cx="2049889" cy="2071003"/>
                </a:xfrm>
              </p:grpSpPr>
              <p:grpSp>
                <p:nvGrpSpPr>
                  <p:cNvPr id="27" name="グループ化 26">
                    <a:extLst>
                      <a:ext uri="{FF2B5EF4-FFF2-40B4-BE49-F238E27FC236}">
                        <a16:creationId xmlns:a16="http://schemas.microsoft.com/office/drawing/2014/main" id="{A268C23D-2CA1-B31B-5412-91373BD1BB25}"/>
                      </a:ext>
                    </a:extLst>
                  </p:cNvPr>
                  <p:cNvGrpSpPr/>
                  <p:nvPr/>
                </p:nvGrpSpPr>
                <p:grpSpPr>
                  <a:xfrm>
                    <a:off x="6907805" y="1871326"/>
                    <a:ext cx="2030987" cy="830246"/>
                    <a:chOff x="3740037" y="1954952"/>
                    <a:chExt cx="2030987" cy="830246"/>
                  </a:xfrm>
                </p:grpSpPr>
                <p:sp>
                  <p:nvSpPr>
                    <p:cNvPr id="40" name="円/楕円 39">
                      <a:extLst>
                        <a:ext uri="{FF2B5EF4-FFF2-40B4-BE49-F238E27FC236}">
                          <a16:creationId xmlns:a16="http://schemas.microsoft.com/office/drawing/2014/main" id="{2ECDB783-7427-D594-0B1B-1B768DF4A11E}"/>
                        </a:ext>
                      </a:extLst>
                    </p:cNvPr>
                    <p:cNvSpPr/>
                    <p:nvPr/>
                  </p:nvSpPr>
                  <p:spPr>
                    <a:xfrm rot="20261145">
                      <a:off x="4126964" y="2034255"/>
                      <a:ext cx="1148575" cy="691376"/>
                    </a:xfrm>
                    <a:prstGeom prst="ellipse">
                      <a:avLst/>
                    </a:prstGeom>
                    <a:solidFill>
                      <a:srgbClr val="FFD966">
                        <a:alpha val="7882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cxnSp>
                  <p:nvCxnSpPr>
                    <p:cNvPr id="41" name="直線矢印コネクタ 40">
                      <a:extLst>
                        <a:ext uri="{FF2B5EF4-FFF2-40B4-BE49-F238E27FC236}">
                          <a16:creationId xmlns:a16="http://schemas.microsoft.com/office/drawing/2014/main" id="{AC03C0D3-96BA-EF80-B8F7-F628AE685F7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740037" y="1954952"/>
                      <a:ext cx="2030987" cy="830246"/>
                    </a:xfrm>
                    <a:prstGeom prst="straightConnector1">
                      <a:avLst/>
                    </a:prstGeom>
                    <a:ln w="127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" name="グループ化 27">
                    <a:extLst>
                      <a:ext uri="{FF2B5EF4-FFF2-40B4-BE49-F238E27FC236}">
                        <a16:creationId xmlns:a16="http://schemas.microsoft.com/office/drawing/2014/main" id="{016B725A-5E04-86E5-80C0-58CA174F0641}"/>
                      </a:ext>
                    </a:extLst>
                  </p:cNvPr>
                  <p:cNvGrpSpPr/>
                  <p:nvPr/>
                </p:nvGrpSpPr>
                <p:grpSpPr>
                  <a:xfrm rot="19320000">
                    <a:off x="6888903" y="1854694"/>
                    <a:ext cx="2030987" cy="830246"/>
                    <a:chOff x="3740037" y="1954952"/>
                    <a:chExt cx="2030987" cy="830246"/>
                  </a:xfrm>
                </p:grpSpPr>
                <p:sp>
                  <p:nvSpPr>
                    <p:cNvPr id="38" name="円/楕円 37">
                      <a:extLst>
                        <a:ext uri="{FF2B5EF4-FFF2-40B4-BE49-F238E27FC236}">
                          <a16:creationId xmlns:a16="http://schemas.microsoft.com/office/drawing/2014/main" id="{6BBA4C7D-42A6-FB8C-F6DD-EBB63AEFB4AD}"/>
                        </a:ext>
                      </a:extLst>
                    </p:cNvPr>
                    <p:cNvSpPr/>
                    <p:nvPr/>
                  </p:nvSpPr>
                  <p:spPr>
                    <a:xfrm rot="20261145">
                      <a:off x="4126964" y="2034255"/>
                      <a:ext cx="1148575" cy="691376"/>
                    </a:xfrm>
                    <a:prstGeom prst="ellipse">
                      <a:avLst/>
                    </a:prstGeom>
                    <a:solidFill>
                      <a:srgbClr val="FFD966">
                        <a:alpha val="7882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cxnSp>
                  <p:nvCxnSpPr>
                    <p:cNvPr id="39" name="直線矢印コネクタ 38">
                      <a:extLst>
                        <a:ext uri="{FF2B5EF4-FFF2-40B4-BE49-F238E27FC236}">
                          <a16:creationId xmlns:a16="http://schemas.microsoft.com/office/drawing/2014/main" id="{DCBEFE8F-DDC5-17E0-1924-85FC0AC2A57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740037" y="1954952"/>
                      <a:ext cx="2030987" cy="830246"/>
                    </a:xfrm>
                    <a:prstGeom prst="straightConnector1">
                      <a:avLst/>
                    </a:prstGeom>
                    <a:ln w="127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" name="グループ化 28">
                    <a:extLst>
                      <a:ext uri="{FF2B5EF4-FFF2-40B4-BE49-F238E27FC236}">
                        <a16:creationId xmlns:a16="http://schemas.microsoft.com/office/drawing/2014/main" id="{D51C4C26-6D07-1BCC-ABBF-0BD8E7063FA2}"/>
                      </a:ext>
                    </a:extLst>
                  </p:cNvPr>
                  <p:cNvGrpSpPr/>
                  <p:nvPr/>
                </p:nvGrpSpPr>
                <p:grpSpPr>
                  <a:xfrm rot="17400000">
                    <a:off x="6852205" y="1827541"/>
                    <a:ext cx="2030987" cy="830246"/>
                    <a:chOff x="3740037" y="1954952"/>
                    <a:chExt cx="2030987" cy="830246"/>
                  </a:xfrm>
                </p:grpSpPr>
                <p:sp>
                  <p:nvSpPr>
                    <p:cNvPr id="36" name="円/楕円 35">
                      <a:extLst>
                        <a:ext uri="{FF2B5EF4-FFF2-40B4-BE49-F238E27FC236}">
                          <a16:creationId xmlns:a16="http://schemas.microsoft.com/office/drawing/2014/main" id="{4E9739EC-9AA1-7FAE-261D-333A9F247325}"/>
                        </a:ext>
                      </a:extLst>
                    </p:cNvPr>
                    <p:cNvSpPr/>
                    <p:nvPr/>
                  </p:nvSpPr>
                  <p:spPr>
                    <a:xfrm rot="20261145">
                      <a:off x="4126964" y="2034255"/>
                      <a:ext cx="1148575" cy="691376"/>
                    </a:xfrm>
                    <a:prstGeom prst="ellipse">
                      <a:avLst/>
                    </a:prstGeom>
                    <a:solidFill>
                      <a:srgbClr val="FFD966">
                        <a:alpha val="7882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cxnSp>
                  <p:nvCxnSpPr>
                    <p:cNvPr id="37" name="直線矢印コネクタ 36">
                      <a:extLst>
                        <a:ext uri="{FF2B5EF4-FFF2-40B4-BE49-F238E27FC236}">
                          <a16:creationId xmlns:a16="http://schemas.microsoft.com/office/drawing/2014/main" id="{4971C86E-1F86-39D6-6767-DA6AB253AD1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740037" y="1954952"/>
                      <a:ext cx="2030987" cy="830246"/>
                    </a:xfrm>
                    <a:prstGeom prst="straightConnector1">
                      <a:avLst/>
                    </a:prstGeom>
                    <a:ln w="127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0" name="グループ化 29">
                    <a:extLst>
                      <a:ext uri="{FF2B5EF4-FFF2-40B4-BE49-F238E27FC236}">
                        <a16:creationId xmlns:a16="http://schemas.microsoft.com/office/drawing/2014/main" id="{FBC432B2-6CA3-321F-5422-11357DCC95DF}"/>
                      </a:ext>
                    </a:extLst>
                  </p:cNvPr>
                  <p:cNvGrpSpPr/>
                  <p:nvPr/>
                </p:nvGrpSpPr>
                <p:grpSpPr>
                  <a:xfrm rot="15600000">
                    <a:off x="6811165" y="1854693"/>
                    <a:ext cx="2030987" cy="830246"/>
                    <a:chOff x="3740037" y="1954952"/>
                    <a:chExt cx="2030987" cy="830246"/>
                  </a:xfrm>
                </p:grpSpPr>
                <p:sp>
                  <p:nvSpPr>
                    <p:cNvPr id="34" name="円/楕円 33">
                      <a:extLst>
                        <a:ext uri="{FF2B5EF4-FFF2-40B4-BE49-F238E27FC236}">
                          <a16:creationId xmlns:a16="http://schemas.microsoft.com/office/drawing/2014/main" id="{DC63323D-5EA0-CA59-80F6-11DC837CD2AC}"/>
                        </a:ext>
                      </a:extLst>
                    </p:cNvPr>
                    <p:cNvSpPr/>
                    <p:nvPr/>
                  </p:nvSpPr>
                  <p:spPr>
                    <a:xfrm rot="20261145">
                      <a:off x="4126964" y="2034255"/>
                      <a:ext cx="1148575" cy="691376"/>
                    </a:xfrm>
                    <a:prstGeom prst="ellipse">
                      <a:avLst/>
                    </a:prstGeom>
                    <a:solidFill>
                      <a:srgbClr val="FFD966">
                        <a:alpha val="7882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cxnSp>
                  <p:nvCxnSpPr>
                    <p:cNvPr id="35" name="直線矢印コネクタ 34">
                      <a:extLst>
                        <a:ext uri="{FF2B5EF4-FFF2-40B4-BE49-F238E27FC236}">
                          <a16:creationId xmlns:a16="http://schemas.microsoft.com/office/drawing/2014/main" id="{02BFF35F-6E7A-5835-E0E4-B5C657AFC6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740037" y="1954952"/>
                      <a:ext cx="2030987" cy="830246"/>
                    </a:xfrm>
                    <a:prstGeom prst="straightConnector1">
                      <a:avLst/>
                    </a:prstGeom>
                    <a:ln w="127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1" name="グループ化 30">
                    <a:extLst>
                      <a:ext uri="{FF2B5EF4-FFF2-40B4-BE49-F238E27FC236}">
                        <a16:creationId xmlns:a16="http://schemas.microsoft.com/office/drawing/2014/main" id="{920ACF2C-4321-0E22-6330-F23E2726468F}"/>
                      </a:ext>
                    </a:extLst>
                  </p:cNvPr>
                  <p:cNvGrpSpPr/>
                  <p:nvPr/>
                </p:nvGrpSpPr>
                <p:grpSpPr>
                  <a:xfrm rot="13560000">
                    <a:off x="6811163" y="1867557"/>
                    <a:ext cx="2030987" cy="830246"/>
                    <a:chOff x="3740037" y="1954952"/>
                    <a:chExt cx="2030987" cy="830246"/>
                  </a:xfrm>
                </p:grpSpPr>
                <p:sp>
                  <p:nvSpPr>
                    <p:cNvPr id="32" name="円/楕円 31">
                      <a:extLst>
                        <a:ext uri="{FF2B5EF4-FFF2-40B4-BE49-F238E27FC236}">
                          <a16:creationId xmlns:a16="http://schemas.microsoft.com/office/drawing/2014/main" id="{5CA3E836-E7FC-2F3F-6927-5107266DE5FC}"/>
                        </a:ext>
                      </a:extLst>
                    </p:cNvPr>
                    <p:cNvSpPr/>
                    <p:nvPr/>
                  </p:nvSpPr>
                  <p:spPr>
                    <a:xfrm rot="20261145">
                      <a:off x="4126964" y="2034255"/>
                      <a:ext cx="1148575" cy="691376"/>
                    </a:xfrm>
                    <a:prstGeom prst="ellipse">
                      <a:avLst/>
                    </a:prstGeom>
                    <a:solidFill>
                      <a:srgbClr val="FFD966">
                        <a:alpha val="78824"/>
                      </a:srgb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cxnSp>
                  <p:nvCxnSpPr>
                    <p:cNvPr id="33" name="直線矢印コネクタ 32">
                      <a:extLst>
                        <a:ext uri="{FF2B5EF4-FFF2-40B4-BE49-F238E27FC236}">
                          <a16:creationId xmlns:a16="http://schemas.microsoft.com/office/drawing/2014/main" id="{D06065A8-291B-2956-27F4-73DDC246E3E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740037" y="1954952"/>
                      <a:ext cx="2030987" cy="830246"/>
                    </a:xfrm>
                    <a:prstGeom prst="straightConnector1">
                      <a:avLst/>
                    </a:prstGeom>
                    <a:ln w="127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5" name="曲線コネクタ 24">
                  <a:extLst>
                    <a:ext uri="{FF2B5EF4-FFF2-40B4-BE49-F238E27FC236}">
                      <a16:creationId xmlns:a16="http://schemas.microsoft.com/office/drawing/2014/main" id="{3CEF7087-41C7-236B-FD25-A54158B89F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05541" y="2675434"/>
                  <a:ext cx="585158" cy="188635"/>
                </a:xfrm>
                <a:prstGeom prst="curvedConnector3">
                  <a:avLst/>
                </a:prstGeom>
                <a:ln w="28575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テキスト ボックス 25">
                  <a:extLst>
                    <a:ext uri="{FF2B5EF4-FFF2-40B4-BE49-F238E27FC236}">
                      <a16:creationId xmlns:a16="http://schemas.microsoft.com/office/drawing/2014/main" id="{71C491C4-EA77-7E36-D8DF-E76490C1FC25}"/>
                    </a:ext>
                  </a:extLst>
                </p:cNvPr>
                <p:cNvSpPr txBox="1"/>
                <p:nvPr/>
              </p:nvSpPr>
              <p:spPr>
                <a:xfrm>
                  <a:off x="7868305" y="2409818"/>
                  <a:ext cx="37061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i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</a:t>
                  </a:r>
                  <a:endParaRPr kumimoji="1" lang="ja-JP" altLang="en-US" sz="2000" i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4" name="図 3">
                <a:extLst>
                  <a:ext uri="{FF2B5EF4-FFF2-40B4-BE49-F238E27FC236}">
                    <a16:creationId xmlns:a16="http://schemas.microsoft.com/office/drawing/2014/main" id="{24B8230C-432A-76DB-84F8-D32BBDA09A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71161" y="3721185"/>
                <a:ext cx="447723" cy="431733"/>
              </a:xfrm>
              <a:prstGeom prst="rect">
                <a:avLst/>
              </a:prstGeom>
            </p:spPr>
          </p:pic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6B087AB9-16F1-5A49-4033-20A5AA140F46}"/>
                  </a:ext>
                </a:extLst>
              </p:cNvPr>
              <p:cNvSpPr txBox="1"/>
              <p:nvPr/>
            </p:nvSpPr>
            <p:spPr>
              <a:xfrm>
                <a:off x="5178623" y="4027600"/>
                <a:ext cx="32573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i="1" dirty="0">
                    <a:solidFill>
                      <a:schemeClr val="tx1"/>
                    </a:solidFill>
                    <a:latin typeface="Symbol" pitchFamily="2" charset="2"/>
                  </a:rPr>
                  <a:t>b</a:t>
                </a:r>
                <a:endParaRPr kumimoji="1" lang="ja-JP" altLang="en-US" sz="2000" i="1">
                  <a:solidFill>
                    <a:schemeClr val="tx1"/>
                  </a:solidFill>
                  <a:latin typeface="Symbol" pitchFamily="2" charset="2"/>
                </a:endParaRPr>
              </a:p>
            </p:txBody>
          </p:sp>
          <p:sp>
            <p:nvSpPr>
              <p:cNvPr id="18" name="正方形/長方形 17">
                <a:extLst>
                  <a:ext uri="{FF2B5EF4-FFF2-40B4-BE49-F238E27FC236}">
                    <a16:creationId xmlns:a16="http://schemas.microsoft.com/office/drawing/2014/main" id="{2941E137-D38E-78BD-28CB-801D383AAE90}"/>
                  </a:ext>
                </a:extLst>
              </p:cNvPr>
              <p:cNvSpPr/>
              <p:nvPr/>
            </p:nvSpPr>
            <p:spPr>
              <a:xfrm>
                <a:off x="4141664" y="3258794"/>
                <a:ext cx="1246587" cy="555621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" name="正方形/長方形 44">
                <a:extLst>
                  <a:ext uri="{FF2B5EF4-FFF2-40B4-BE49-F238E27FC236}">
                    <a16:creationId xmlns:a16="http://schemas.microsoft.com/office/drawing/2014/main" id="{08C64E15-7846-9BD2-5FFD-83E92C2469D4}"/>
                  </a:ext>
                </a:extLst>
              </p:cNvPr>
              <p:cNvSpPr/>
              <p:nvPr/>
            </p:nvSpPr>
            <p:spPr>
              <a:xfrm>
                <a:off x="5794909" y="3587663"/>
                <a:ext cx="370614" cy="633276"/>
              </a:xfrm>
              <a:prstGeom prst="rect">
                <a:avLst/>
              </a:prstGeom>
              <a:noFill/>
              <a:ln>
                <a:solidFill>
                  <a:srgbClr val="F7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AB68181F-595E-A85B-3158-C13637C9D180}"/>
              </a:ext>
            </a:extLst>
          </p:cNvPr>
          <p:cNvSpPr txBox="1"/>
          <p:nvPr/>
        </p:nvSpPr>
        <p:spPr>
          <a:xfrm>
            <a:off x="3274667" y="1402142"/>
            <a:ext cx="714009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symmetry restoration with angular momentum J 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35B24989-4817-C8A2-2B31-D0F25471735D}"/>
              </a:ext>
            </a:extLst>
          </p:cNvPr>
          <p:cNvSpPr/>
          <p:nvPr/>
        </p:nvSpPr>
        <p:spPr>
          <a:xfrm>
            <a:off x="7953341" y="3529790"/>
            <a:ext cx="1043436" cy="47098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D5240458-1D8D-7717-ABDF-6EF60A163F13}"/>
              </a:ext>
            </a:extLst>
          </p:cNvPr>
          <p:cNvSpPr/>
          <p:nvPr/>
        </p:nvSpPr>
        <p:spPr>
          <a:xfrm>
            <a:off x="5034937" y="3551885"/>
            <a:ext cx="402132" cy="470989"/>
          </a:xfrm>
          <a:prstGeom prst="rect">
            <a:avLst/>
          </a:prstGeom>
          <a:noFill/>
          <a:ln>
            <a:solidFill>
              <a:srgbClr val="F7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CC92BD0-C05E-B6C4-BE78-F022B03E904E}"/>
              </a:ext>
            </a:extLst>
          </p:cNvPr>
          <p:cNvSpPr/>
          <p:nvPr/>
        </p:nvSpPr>
        <p:spPr>
          <a:xfrm>
            <a:off x="6264008" y="4186340"/>
            <a:ext cx="752455" cy="45194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A0B59EA-9BF8-5610-3C81-9ABD6CA9E74A}"/>
              </a:ext>
            </a:extLst>
          </p:cNvPr>
          <p:cNvSpPr/>
          <p:nvPr/>
        </p:nvSpPr>
        <p:spPr>
          <a:xfrm>
            <a:off x="7070541" y="4176819"/>
            <a:ext cx="624840" cy="47098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5BFDE4B6-7373-5C46-84F6-AAA6A1C17FE1}"/>
              </a:ext>
            </a:extLst>
          </p:cNvPr>
          <p:cNvGrpSpPr/>
          <p:nvPr/>
        </p:nvGrpSpPr>
        <p:grpSpPr>
          <a:xfrm>
            <a:off x="7350400" y="4695544"/>
            <a:ext cx="65122" cy="264933"/>
            <a:chOff x="9344967" y="4293222"/>
            <a:chExt cx="72013" cy="500672"/>
          </a:xfrm>
        </p:grpSpPr>
        <p:cxnSp>
          <p:nvCxnSpPr>
            <p:cNvPr id="55" name="直線コネクタ 54">
              <a:extLst>
                <a:ext uri="{FF2B5EF4-FFF2-40B4-BE49-F238E27FC236}">
                  <a16:creationId xmlns:a16="http://schemas.microsoft.com/office/drawing/2014/main" id="{4ABAA158-7B4C-FD15-0A04-9A96ADE27943}"/>
                </a:ext>
              </a:extLst>
            </p:cNvPr>
            <p:cNvCxnSpPr>
              <a:cxnSpLocks/>
            </p:cNvCxnSpPr>
            <p:nvPr/>
          </p:nvCxnSpPr>
          <p:spPr>
            <a:xfrm>
              <a:off x="9344967" y="4294425"/>
              <a:ext cx="0" cy="49946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コネクタ 59">
              <a:extLst>
                <a:ext uri="{FF2B5EF4-FFF2-40B4-BE49-F238E27FC236}">
                  <a16:creationId xmlns:a16="http://schemas.microsoft.com/office/drawing/2014/main" id="{B648873D-BFF7-44CE-A0EA-54EFFC07E7BB}"/>
                </a:ext>
              </a:extLst>
            </p:cNvPr>
            <p:cNvCxnSpPr>
              <a:cxnSpLocks/>
            </p:cNvCxnSpPr>
            <p:nvPr/>
          </p:nvCxnSpPr>
          <p:spPr>
            <a:xfrm>
              <a:off x="9416980" y="4293222"/>
              <a:ext cx="0" cy="500672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5" name="直線矢印コネクタ 64">
            <a:extLst>
              <a:ext uri="{FF2B5EF4-FFF2-40B4-BE49-F238E27FC236}">
                <a16:creationId xmlns:a16="http://schemas.microsoft.com/office/drawing/2014/main" id="{60B4E84E-19C7-6D96-683F-0E83F3177659}"/>
              </a:ext>
            </a:extLst>
          </p:cNvPr>
          <p:cNvCxnSpPr>
            <a:cxnSpLocks/>
          </p:cNvCxnSpPr>
          <p:nvPr/>
        </p:nvCxnSpPr>
        <p:spPr>
          <a:xfrm flipH="1">
            <a:off x="4118869" y="4537494"/>
            <a:ext cx="2144425" cy="11747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91C19BC7-D9E3-783E-B888-AE1910C92387}"/>
              </a:ext>
            </a:extLst>
          </p:cNvPr>
          <p:cNvSpPr txBox="1"/>
          <p:nvPr/>
        </p:nvSpPr>
        <p:spPr>
          <a:xfrm>
            <a:off x="5507120" y="5096371"/>
            <a:ext cx="1995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kernel</a:t>
            </a:r>
            <a:endParaRPr kumimoji="1" lang="ja-JP" altLang="en-US" sz="200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117A15F0-5DFB-7EAA-89A2-46579BB2F37D}"/>
              </a:ext>
            </a:extLst>
          </p:cNvPr>
          <p:cNvSpPr/>
          <p:nvPr/>
        </p:nvSpPr>
        <p:spPr>
          <a:xfrm>
            <a:off x="5502131" y="5005775"/>
            <a:ext cx="4309176" cy="625704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8" name="グループ化 77">
            <a:extLst>
              <a:ext uri="{FF2B5EF4-FFF2-40B4-BE49-F238E27FC236}">
                <a16:creationId xmlns:a16="http://schemas.microsoft.com/office/drawing/2014/main" id="{D3A2057A-56A2-1B50-A2AE-3ABC81A98980}"/>
              </a:ext>
            </a:extLst>
          </p:cNvPr>
          <p:cNvGrpSpPr/>
          <p:nvPr/>
        </p:nvGrpSpPr>
        <p:grpSpPr>
          <a:xfrm>
            <a:off x="3607917" y="5733111"/>
            <a:ext cx="6591803" cy="943068"/>
            <a:chOff x="4401084" y="5638077"/>
            <a:chExt cx="6591803" cy="943068"/>
          </a:xfrm>
        </p:grpSpPr>
        <p:pic>
          <p:nvPicPr>
            <p:cNvPr id="68" name="図 67">
              <a:extLst>
                <a:ext uri="{FF2B5EF4-FFF2-40B4-BE49-F238E27FC236}">
                  <a16:creationId xmlns:a16="http://schemas.microsoft.com/office/drawing/2014/main" id="{3A16F1E9-FE47-9DD6-437D-B11B01DB4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51449" y="5683508"/>
              <a:ext cx="5022384" cy="386337"/>
            </a:xfrm>
            <a:prstGeom prst="rect">
              <a:avLst/>
            </a:prstGeom>
          </p:spPr>
        </p:pic>
        <p:pic>
          <p:nvPicPr>
            <p:cNvPr id="70" name="図 69">
              <a:extLst>
                <a:ext uri="{FF2B5EF4-FFF2-40B4-BE49-F238E27FC236}">
                  <a16:creationId xmlns:a16="http://schemas.microsoft.com/office/drawing/2014/main" id="{BE28B642-F702-28DF-3030-3AECB88C1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8278" y="5638077"/>
              <a:ext cx="931147" cy="455227"/>
            </a:xfrm>
            <a:prstGeom prst="rect">
              <a:avLst/>
            </a:prstGeom>
          </p:spPr>
        </p:pic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298790AF-3A56-BE10-8355-8F33DB3654F6}"/>
                </a:ext>
              </a:extLst>
            </p:cNvPr>
            <p:cNvSpPr txBox="1"/>
            <p:nvPr/>
          </p:nvSpPr>
          <p:spPr>
            <a:xfrm>
              <a:off x="10378616" y="5694342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…</a:t>
              </a:r>
              <a:endParaRPr kumimoji="1" lang="ja-JP" alt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1F073050-253F-EC65-4C16-AD0241A526F5}"/>
                </a:ext>
              </a:extLst>
            </p:cNvPr>
            <p:cNvSpPr/>
            <p:nvPr/>
          </p:nvSpPr>
          <p:spPr>
            <a:xfrm>
              <a:off x="4401084" y="5662264"/>
              <a:ext cx="755477" cy="45194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7EC7F1A5-F636-D331-4540-64F7136DAE5B}"/>
                </a:ext>
              </a:extLst>
            </p:cNvPr>
            <p:cNvSpPr txBox="1"/>
            <p:nvPr/>
          </p:nvSpPr>
          <p:spPr>
            <a:xfrm>
              <a:off x="5404605" y="6211813"/>
              <a:ext cx="18405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800" dirty="0">
                  <a:solidFill>
                    <a:schemeClr val="bg1">
                      <a:lumMod val="50000"/>
                    </a:schemeClr>
                  </a:solidFill>
                </a:rPr>
                <a:t>(see next page)</a:t>
              </a:r>
              <a:endParaRPr kumimoji="1" lang="ja-JP" altLang="en-US" sz="18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402FBF54-F6E0-CD8D-4D92-BD388E59896D}"/>
              </a:ext>
            </a:extLst>
          </p:cNvPr>
          <p:cNvGrpSpPr/>
          <p:nvPr/>
        </p:nvGrpSpPr>
        <p:grpSpPr>
          <a:xfrm>
            <a:off x="6909906" y="1891993"/>
            <a:ext cx="3142488" cy="725868"/>
            <a:chOff x="4799231" y="1957626"/>
            <a:chExt cx="3142488" cy="725868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541FAB9C-25CF-9A46-F242-4911A3562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99231" y="1957626"/>
              <a:ext cx="2086871" cy="725868"/>
            </a:xfrm>
            <a:prstGeom prst="rect">
              <a:avLst/>
            </a:prstGeom>
          </p:spPr>
        </p:pic>
        <p:pic>
          <p:nvPicPr>
            <p:cNvPr id="42" name="図 41">
              <a:extLst>
                <a:ext uri="{FF2B5EF4-FFF2-40B4-BE49-F238E27FC236}">
                  <a16:creationId xmlns:a16="http://schemas.microsoft.com/office/drawing/2014/main" id="{83BF7215-E7C4-0672-B03A-656A76772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955359" y="1992006"/>
              <a:ext cx="986360" cy="602776"/>
            </a:xfrm>
            <a:prstGeom prst="rect">
              <a:avLst/>
            </a:prstGeom>
          </p:spPr>
        </p:pic>
      </p:grp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951BB2EC-EB91-2A9F-DAD8-3D0FA70CF6B4}"/>
              </a:ext>
            </a:extLst>
          </p:cNvPr>
          <p:cNvSpPr txBox="1"/>
          <p:nvPr/>
        </p:nvSpPr>
        <p:spPr>
          <a:xfrm>
            <a:off x="3395588" y="1997358"/>
            <a:ext cx="3139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</a:rPr>
              <a:t> state projected onto </a:t>
            </a:r>
            <a:r>
              <a:rPr kumimoji="1" lang="en-US" altLang="ja-JP" sz="2000" i="1" dirty="0">
                <a:solidFill>
                  <a:schemeClr val="tx1"/>
                </a:solidFill>
              </a:rPr>
              <a:t>J </a:t>
            </a:r>
            <a:endParaRPr kumimoji="1" lang="ja-JP" altLang="en-US" sz="2000" i="1">
              <a:solidFill>
                <a:schemeClr val="tx1"/>
              </a:solidFill>
            </a:endParaRPr>
          </a:p>
        </p:txBody>
      </p:sp>
      <p:pic>
        <p:nvPicPr>
          <p:cNvPr id="47" name="図 46">
            <a:extLst>
              <a:ext uri="{FF2B5EF4-FFF2-40B4-BE49-F238E27FC236}">
                <a16:creationId xmlns:a16="http://schemas.microsoft.com/office/drawing/2014/main" id="{B6D752D5-82D3-6903-D26F-41B0B965D3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60835" y="2106113"/>
            <a:ext cx="249063" cy="217930"/>
          </a:xfrm>
          <a:prstGeom prst="rect">
            <a:avLst/>
          </a:prstGeom>
        </p:spPr>
      </p:pic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5831F7E1-45CD-8369-4B27-58A942497FD7}"/>
              </a:ext>
            </a:extLst>
          </p:cNvPr>
          <p:cNvSpPr/>
          <p:nvPr/>
        </p:nvSpPr>
        <p:spPr>
          <a:xfrm>
            <a:off x="8996777" y="2006100"/>
            <a:ext cx="1055617" cy="47098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2FB3DB2-A9AB-D972-A622-B3923E98DEEB}"/>
              </a:ext>
            </a:extLst>
          </p:cNvPr>
          <p:cNvSpPr txBox="1"/>
          <p:nvPr/>
        </p:nvSpPr>
        <p:spPr>
          <a:xfrm>
            <a:off x="9314630" y="2500918"/>
            <a:ext cx="267092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rotation about y axis</a:t>
            </a:r>
            <a:endParaRPr kumimoji="1" lang="ja-JP" altLang="en-US" sz="2000"/>
          </a:p>
        </p:txBody>
      </p:sp>
      <p:cxnSp>
        <p:nvCxnSpPr>
          <p:cNvPr id="85" name="直線コネクタ 84">
            <a:extLst>
              <a:ext uri="{FF2B5EF4-FFF2-40B4-BE49-F238E27FC236}">
                <a16:creationId xmlns:a16="http://schemas.microsoft.com/office/drawing/2014/main" id="{A136AC35-5E71-FA1C-CE08-C054998DA4E4}"/>
              </a:ext>
            </a:extLst>
          </p:cNvPr>
          <p:cNvCxnSpPr/>
          <p:nvPr/>
        </p:nvCxnSpPr>
        <p:spPr>
          <a:xfrm>
            <a:off x="9314630" y="3086232"/>
            <a:ext cx="1335462" cy="3589947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A32AB07A-3FF4-12A3-D45A-BC6304C6BB57}"/>
              </a:ext>
            </a:extLst>
          </p:cNvPr>
          <p:cNvSpPr/>
          <p:nvPr/>
        </p:nvSpPr>
        <p:spPr>
          <a:xfrm>
            <a:off x="7933164" y="5065715"/>
            <a:ext cx="445781" cy="472552"/>
          </a:xfrm>
          <a:prstGeom prst="rect">
            <a:avLst/>
          </a:prstGeom>
          <a:noFill/>
          <a:ln>
            <a:solidFill>
              <a:srgbClr val="F7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05D3B344-67B7-C7F2-EDB9-33BF17343857}"/>
              </a:ext>
            </a:extLst>
          </p:cNvPr>
          <p:cNvSpPr/>
          <p:nvPr/>
        </p:nvSpPr>
        <p:spPr>
          <a:xfrm>
            <a:off x="8729700" y="5071950"/>
            <a:ext cx="951919" cy="47255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A1FD3918-50F0-6537-EAC0-E94BB1AEB0AA}"/>
              </a:ext>
            </a:extLst>
          </p:cNvPr>
          <p:cNvSpPr/>
          <p:nvPr/>
        </p:nvSpPr>
        <p:spPr>
          <a:xfrm>
            <a:off x="105508" y="3200400"/>
            <a:ext cx="3103791" cy="21224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42552118-26C8-F25B-284E-D5EBCBD4F623}"/>
              </a:ext>
            </a:extLst>
          </p:cNvPr>
          <p:cNvSpPr txBox="1"/>
          <p:nvPr/>
        </p:nvSpPr>
        <p:spPr>
          <a:xfrm>
            <a:off x="329482" y="5726673"/>
            <a:ext cx="3223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Comic Sans MS" panose="030F0902030302020204" pitchFamily="66" charset="0"/>
                <a:ea typeface="Palatino" pitchFamily="2" charset="0"/>
                <a:cs typeface="Arial" panose="020B0604020202020204" pitchFamily="34" charset="0"/>
              </a:rPr>
              <a:t>polynomial expansion:</a:t>
            </a:r>
            <a:endParaRPr kumimoji="1" lang="ja-JP" altLang="en-US">
              <a:solidFill>
                <a:srgbClr val="FF0000"/>
              </a:solidFill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668591"/>
      </p:ext>
    </p:extLst>
  </p:cSld>
  <p:clrMapOvr>
    <a:masterClrMapping/>
  </p:clrMapOvr>
  <p:transition>
    <p:cover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071FD82-9DD5-6C48-1A2C-247DEAAC2BAC}"/>
              </a:ext>
            </a:extLst>
          </p:cNvPr>
          <p:cNvSpPr/>
          <p:nvPr/>
        </p:nvSpPr>
        <p:spPr>
          <a:xfrm>
            <a:off x="815364" y="1398765"/>
            <a:ext cx="7716555" cy="916288"/>
          </a:xfrm>
          <a:prstGeom prst="rect">
            <a:avLst/>
          </a:prstGeom>
          <a:solidFill>
            <a:srgbClr val="D1F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979B75E-4943-7809-F56A-D5B00CAA3905}"/>
              </a:ext>
            </a:extLst>
          </p:cNvPr>
          <p:cNvSpPr txBox="1"/>
          <p:nvPr/>
        </p:nvSpPr>
        <p:spPr>
          <a:xfrm>
            <a:off x="1297148" y="99829"/>
            <a:ext cx="907331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Questions and proposals were raised from other viewpoints, …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5A19CD2-06FF-5130-A3D7-68FF1E90537F}"/>
              </a:ext>
            </a:extLst>
          </p:cNvPr>
          <p:cNvSpPr txBox="1"/>
          <p:nvPr/>
        </p:nvSpPr>
        <p:spPr>
          <a:xfrm>
            <a:off x="815365" y="1526760"/>
            <a:ext cx="76129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</a:rPr>
              <a:t>J. </a:t>
            </a:r>
            <a:r>
              <a:rPr kumimoji="1" lang="en-US" altLang="ja-JP" sz="2000" dirty="0" err="1">
                <a:solidFill>
                  <a:srgbClr val="FF00C6"/>
                </a:solidFill>
              </a:rPr>
              <a:t>Sharpey</a:t>
            </a:r>
            <a:r>
              <a:rPr kumimoji="1" lang="en-US" altLang="ja-JP" sz="2000" dirty="0">
                <a:solidFill>
                  <a:srgbClr val="FF00C6"/>
                </a:solidFill>
              </a:rPr>
              <a:t>-Schafer</a:t>
            </a:r>
            <a:r>
              <a:rPr kumimoji="1" lang="en-US" altLang="ja-JP" sz="2000" dirty="0">
                <a:solidFill>
                  <a:schemeClr val="tx1"/>
                </a:solidFill>
              </a:rPr>
              <a:t> </a:t>
            </a:r>
            <a:r>
              <a:rPr kumimoji="1" lang="en-US" altLang="ja-JP" sz="2000" i="1" dirty="0">
                <a:solidFill>
                  <a:schemeClr val="tx1"/>
                </a:solidFill>
              </a:rPr>
              <a:t>et al</a:t>
            </a:r>
            <a:r>
              <a:rPr kumimoji="1" lang="en-US" altLang="ja-JP" sz="2000" dirty="0">
                <a:solidFill>
                  <a:schemeClr val="tx1"/>
                </a:solidFill>
              </a:rPr>
              <a:t>. EPJ-A 55, 15 (2019) </a:t>
            </a:r>
          </a:p>
          <a:p>
            <a:r>
              <a:rPr kumimoji="1" lang="en-US" altLang="ja-JP" sz="2000" dirty="0">
                <a:solidFill>
                  <a:schemeClr val="tx1"/>
                </a:solidFill>
              </a:rPr>
              <a:t>      Non-existence of </a:t>
            </a:r>
            <a:r>
              <a:rPr kumimoji="1" lang="en-US" altLang="ja-JP" sz="2000" b="1" dirty="0">
                <a:solidFill>
                  <a:schemeClr val="tx1"/>
                </a:solidFill>
                <a:latin typeface="Symbol" pitchFamily="2" charset="2"/>
              </a:rPr>
              <a:t>g</a:t>
            </a:r>
            <a:r>
              <a:rPr kumimoji="1" lang="en-US" altLang="ja-JP" sz="2000" dirty="0">
                <a:solidFill>
                  <a:schemeClr val="tx1"/>
                </a:solidFill>
              </a:rPr>
              <a:t>-phonon from experimental standpoints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32BA600-9C84-9173-766A-45DA9D8D5923}"/>
              </a:ext>
            </a:extLst>
          </p:cNvPr>
          <p:cNvSpPr txBox="1"/>
          <p:nvPr/>
        </p:nvSpPr>
        <p:spPr>
          <a:xfrm>
            <a:off x="610719" y="3681573"/>
            <a:ext cx="11168430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  </a:t>
            </a:r>
            <a:r>
              <a:rPr kumimoji="1" lang="en-US" altLang="ja-JP" sz="2000" dirty="0">
                <a:solidFill>
                  <a:schemeClr val="tx1"/>
                </a:solidFill>
              </a:rPr>
              <a:t>Data from </a:t>
            </a:r>
            <a:r>
              <a:rPr kumimoji="1" lang="en-US" altLang="ja-JP" sz="2000" dirty="0">
                <a:solidFill>
                  <a:srgbClr val="FF00C6"/>
                </a:solidFill>
              </a:rPr>
              <a:t>Multiple </a:t>
            </a:r>
            <a:r>
              <a:rPr kumimoji="1" lang="en-US" altLang="ja-JP" sz="2000" dirty="0" err="1">
                <a:solidFill>
                  <a:srgbClr val="FF00C6"/>
                </a:solidFill>
              </a:rPr>
              <a:t>CoulEx</a:t>
            </a:r>
            <a:r>
              <a:rPr kumimoji="1" lang="en-US" altLang="ja-JP" sz="2000" dirty="0">
                <a:solidFill>
                  <a:srgbClr val="FF00C6"/>
                </a:solidFill>
              </a:rPr>
              <a:t> experiments showed finite </a:t>
            </a:r>
            <a:r>
              <a:rPr kumimoji="1" lang="en-US" altLang="ja-JP" sz="2000" b="1" dirty="0">
                <a:solidFill>
                  <a:srgbClr val="FF00C6"/>
                </a:solidFill>
                <a:latin typeface="Symbol" pitchFamily="2" charset="2"/>
              </a:rPr>
              <a:t>g</a:t>
            </a:r>
            <a:r>
              <a:rPr kumimoji="1" lang="en-US" altLang="ja-JP" sz="2000" dirty="0">
                <a:solidFill>
                  <a:srgbClr val="FF00C6"/>
                </a:solidFill>
              </a:rPr>
              <a:t> values</a:t>
            </a:r>
            <a:r>
              <a:rPr kumimoji="1" lang="en-US" altLang="ja-JP" sz="2000" dirty="0">
                <a:solidFill>
                  <a:schemeClr val="tx1"/>
                </a:solidFill>
              </a:rPr>
              <a:t>, but no explicit strong claim</a:t>
            </a:r>
          </a:p>
          <a:p>
            <a:r>
              <a:rPr kumimoji="1" lang="en-US" altLang="ja-JP" sz="2000" dirty="0">
                <a:solidFill>
                  <a:schemeClr val="tx1"/>
                </a:solidFill>
              </a:rPr>
              <a:t>  of </a:t>
            </a:r>
            <a:r>
              <a:rPr lang="en-US" altLang="ja-JP" sz="2000" dirty="0">
                <a:solidFill>
                  <a:schemeClr val="tx1"/>
                </a:solidFill>
              </a:rPr>
              <a:t>triaxiality </a:t>
            </a:r>
            <a:r>
              <a:rPr kumimoji="1" lang="en-US" altLang="ja-JP" sz="2000" dirty="0">
                <a:solidFill>
                  <a:schemeClr val="tx1"/>
                </a:solidFill>
              </a:rPr>
              <a:t>was made.</a:t>
            </a:r>
          </a:p>
          <a:p>
            <a:r>
              <a:rPr lang="en-US" altLang="ja-JP" sz="2000" dirty="0">
                <a:solidFill>
                  <a:schemeClr val="tx1"/>
                </a:solidFill>
              </a:rPr>
              <a:t>                             Cline et al (1986,1990), </a:t>
            </a:r>
            <a:r>
              <a:rPr lang="en-US" altLang="ja-JP" sz="2000" dirty="0" err="1">
                <a:solidFill>
                  <a:schemeClr val="tx1"/>
                </a:solidFill>
              </a:rPr>
              <a:t>Fahlander</a:t>
            </a:r>
            <a:r>
              <a:rPr lang="en-US" altLang="ja-JP" sz="2000" dirty="0">
                <a:solidFill>
                  <a:schemeClr val="tx1"/>
                </a:solidFill>
              </a:rPr>
              <a:t> et al (1992), Werner et al (2005), …</a:t>
            </a:r>
            <a:r>
              <a:rPr kumimoji="1" lang="en-US" altLang="ja-JP" sz="2000" dirty="0">
                <a:solidFill>
                  <a:schemeClr val="tx1"/>
                </a:solidFill>
              </a:rPr>
              <a:t> </a:t>
            </a:r>
            <a:endParaRPr kumimoji="1" lang="ja-JP" altLang="en-US" sz="2000">
              <a:solidFill>
                <a:schemeClr val="tx1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F42A833-F90E-3B88-18F4-FB5505B866FC}"/>
              </a:ext>
            </a:extLst>
          </p:cNvPr>
          <p:cNvSpPr txBox="1"/>
          <p:nvPr/>
        </p:nvSpPr>
        <p:spPr>
          <a:xfrm>
            <a:off x="815364" y="4908102"/>
            <a:ext cx="7423827" cy="707886"/>
          </a:xfrm>
          <a:prstGeom prst="rect">
            <a:avLst/>
          </a:prstGeom>
          <a:solidFill>
            <a:srgbClr val="D5F6C8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</a:rPr>
              <a:t>P. E. Garrett, J. Phys. G: </a:t>
            </a:r>
            <a:r>
              <a:rPr kumimoji="1" lang="en-US" altLang="ja-JP" sz="2000" dirty="0" err="1">
                <a:solidFill>
                  <a:schemeClr val="tx1"/>
                </a:solidFill>
              </a:rPr>
              <a:t>Nucl</a:t>
            </a:r>
            <a:r>
              <a:rPr kumimoji="1" lang="en-US" altLang="ja-JP" sz="2000" dirty="0">
                <a:solidFill>
                  <a:schemeClr val="tx1"/>
                </a:solidFill>
              </a:rPr>
              <a:t>. Part. Phys. 27, R1-R22 (2001) </a:t>
            </a:r>
          </a:p>
          <a:p>
            <a:r>
              <a:rPr kumimoji="1" lang="en-US" altLang="ja-JP" sz="2000" dirty="0">
                <a:solidFill>
                  <a:schemeClr val="tx1"/>
                </a:solidFill>
              </a:rPr>
              <a:t>   critical review on </a:t>
            </a:r>
            <a:r>
              <a:rPr lang="en-US" altLang="ja-JP" sz="2000" b="1" dirty="0">
                <a:solidFill>
                  <a:schemeClr val="tx1"/>
                </a:solidFill>
                <a:latin typeface="Symbol" pitchFamily="2" charset="2"/>
              </a:rPr>
              <a:t>b</a:t>
            </a:r>
            <a:r>
              <a:rPr kumimoji="1" lang="en-US" altLang="ja-JP" sz="2000" dirty="0">
                <a:solidFill>
                  <a:schemeClr val="tx1"/>
                </a:solidFill>
              </a:rPr>
              <a:t>-phonon or </a:t>
            </a:r>
            <a:r>
              <a:rPr kumimoji="1" lang="en-US" altLang="ja-JP" sz="2000" dirty="0">
                <a:solidFill>
                  <a:schemeClr val="tx1"/>
                </a:solidFill>
                <a:latin typeface="Symbol" pitchFamily="2" charset="2"/>
              </a:rPr>
              <a:t>b</a:t>
            </a:r>
            <a:r>
              <a:rPr kumimoji="1" lang="en-US" altLang="ja-JP" sz="2000" dirty="0">
                <a:solidFill>
                  <a:schemeClr val="tx1"/>
                </a:solidFill>
              </a:rPr>
              <a:t> vibration</a:t>
            </a:r>
            <a:endParaRPr kumimoji="1" lang="ja-JP" altLang="en-US" sz="2000">
              <a:solidFill>
                <a:schemeClr val="tx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1CE89A0-801A-E270-8E47-B7B1C96A0F1C}"/>
              </a:ext>
            </a:extLst>
          </p:cNvPr>
          <p:cNvSpPr txBox="1"/>
          <p:nvPr/>
        </p:nvSpPr>
        <p:spPr>
          <a:xfrm>
            <a:off x="815365" y="2399535"/>
            <a:ext cx="92063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</a:rPr>
              <a:t>T. </a:t>
            </a:r>
            <a:r>
              <a:rPr lang="en-US" altLang="ja-JP" sz="2000" dirty="0">
                <a:solidFill>
                  <a:schemeClr val="tx1"/>
                </a:solidFill>
              </a:rPr>
              <a:t>Y</a:t>
            </a:r>
            <a:r>
              <a:rPr kumimoji="1" lang="en-US" altLang="ja-JP" sz="2000" dirty="0">
                <a:solidFill>
                  <a:schemeClr val="tx1"/>
                </a:solidFill>
              </a:rPr>
              <a:t>amazaki, </a:t>
            </a:r>
            <a:r>
              <a:rPr kumimoji="1" lang="en-US" altLang="ja-JP" sz="2000" dirty="0" err="1">
                <a:solidFill>
                  <a:schemeClr val="tx1"/>
                </a:solidFill>
              </a:rPr>
              <a:t>Nucl</a:t>
            </a:r>
            <a:r>
              <a:rPr kumimoji="1" lang="en-US" altLang="ja-JP" sz="2000" dirty="0">
                <a:solidFill>
                  <a:schemeClr val="tx1"/>
                </a:solidFill>
              </a:rPr>
              <a:t>. Phys. 49, 1 (1963)  (passed away on the 31</a:t>
            </a:r>
            <a:r>
              <a:rPr kumimoji="1" lang="en-US" altLang="ja-JP" sz="2000" baseline="30000" dirty="0">
                <a:solidFill>
                  <a:schemeClr val="tx1"/>
                </a:solidFill>
              </a:rPr>
              <a:t>st</a:t>
            </a:r>
            <a:r>
              <a:rPr kumimoji="1" lang="en-US" altLang="ja-JP" sz="2000" dirty="0">
                <a:solidFill>
                  <a:schemeClr val="tx1"/>
                </a:solidFill>
              </a:rPr>
              <a:t> of January) 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09E215E-08D0-219E-E8FA-4BFA224DCC40}"/>
              </a:ext>
            </a:extLst>
          </p:cNvPr>
          <p:cNvSpPr txBox="1"/>
          <p:nvPr/>
        </p:nvSpPr>
        <p:spPr>
          <a:xfrm>
            <a:off x="815364" y="5826854"/>
            <a:ext cx="8065028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</a:rPr>
              <a:t>P. </a:t>
            </a:r>
            <a:r>
              <a:rPr kumimoji="1" lang="en-US" altLang="ja-JP" sz="2000" dirty="0" err="1">
                <a:solidFill>
                  <a:schemeClr val="tx1"/>
                </a:solidFill>
              </a:rPr>
              <a:t>Boutachkov</a:t>
            </a:r>
            <a:r>
              <a:rPr kumimoji="1" lang="en-US" altLang="ja-JP" sz="2000" dirty="0">
                <a:solidFill>
                  <a:schemeClr val="tx1"/>
                </a:solidFill>
              </a:rPr>
              <a:t>, A. </a:t>
            </a:r>
            <a:r>
              <a:rPr kumimoji="1" lang="en-US" altLang="ja-JP" sz="2000" dirty="0" err="1">
                <a:solidFill>
                  <a:schemeClr val="tx1"/>
                </a:solidFill>
              </a:rPr>
              <a:t>Aprahamian</a:t>
            </a:r>
            <a:r>
              <a:rPr kumimoji="1" lang="en-US" altLang="ja-JP" sz="2000" dirty="0">
                <a:solidFill>
                  <a:schemeClr val="tx1"/>
                </a:solidFill>
              </a:rPr>
              <a:t>, Y. Sun </a:t>
            </a:r>
            <a:r>
              <a:rPr kumimoji="1" lang="en-US" altLang="ja-JP" sz="2000" dirty="0" err="1">
                <a:solidFill>
                  <a:schemeClr val="tx1"/>
                </a:solidFill>
              </a:rPr>
              <a:t>ei</a:t>
            </a:r>
            <a:r>
              <a:rPr kumimoji="1" lang="en-US" altLang="ja-JP" sz="2000" dirty="0">
                <a:solidFill>
                  <a:schemeClr val="tx1"/>
                </a:solidFill>
              </a:rPr>
              <a:t> al., EPJ-A 15, 455 (2002) </a:t>
            </a:r>
          </a:p>
          <a:p>
            <a:r>
              <a:rPr lang="en-US" altLang="ja-JP" sz="2000" dirty="0">
                <a:solidFill>
                  <a:schemeClr val="tx1"/>
                </a:solidFill>
              </a:rPr>
              <a:t>   triaxiality assumed in the deformed shell model</a:t>
            </a:r>
            <a:endParaRPr kumimoji="1" lang="en-US" altLang="ja-JP" sz="2000" dirty="0">
              <a:solidFill>
                <a:schemeClr val="tx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A1E99F6-4E3E-9256-9D74-23B5ABC08EAB}"/>
              </a:ext>
            </a:extLst>
          </p:cNvPr>
          <p:cNvSpPr txBox="1"/>
          <p:nvPr/>
        </p:nvSpPr>
        <p:spPr>
          <a:xfrm>
            <a:off x="846005" y="734603"/>
            <a:ext cx="238398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solidFill>
                  <a:srgbClr val="FF0000"/>
                </a:solidFill>
              </a:rPr>
              <a:t>Davydov</a:t>
            </a:r>
            <a:r>
              <a:rPr kumimoji="1" lang="en-US" altLang="ja-JP" dirty="0"/>
              <a:t> model </a:t>
            </a:r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841E945-5AD4-717B-9ED8-B56976EFAE58}"/>
              </a:ext>
            </a:extLst>
          </p:cNvPr>
          <p:cNvSpPr txBox="1"/>
          <p:nvPr/>
        </p:nvSpPr>
        <p:spPr>
          <a:xfrm>
            <a:off x="3539952" y="687669"/>
            <a:ext cx="5438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Davydov</a:t>
            </a:r>
            <a:r>
              <a:rPr kumimoji="1"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kumimoji="1" lang="en-US" altLang="ja-JP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Filippov</a:t>
            </a:r>
            <a:r>
              <a:rPr kumimoji="1"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1" lang="en-US" altLang="ja-JP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kumimoji="1"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Phys. 8 (</a:t>
            </a:r>
            <a:r>
              <a:rPr kumimoji="1"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1958</a:t>
            </a:r>
            <a:r>
              <a:rPr kumimoji="1"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1" lang="ja-JP" alt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5B1B3084-48E5-48BF-BF6E-8AD03AEC52FA}"/>
              </a:ext>
            </a:extLst>
          </p:cNvPr>
          <p:cNvGrpSpPr/>
          <p:nvPr/>
        </p:nvGrpSpPr>
        <p:grpSpPr>
          <a:xfrm>
            <a:off x="1149215" y="2884126"/>
            <a:ext cx="10745079" cy="586581"/>
            <a:chOff x="1149215" y="2812874"/>
            <a:chExt cx="10745079" cy="586581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AA82712F-3D85-1CF5-61F0-9B2FC2F46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9215" y="2812875"/>
              <a:ext cx="10745079" cy="586580"/>
            </a:xfrm>
            <a:prstGeom prst="rect">
              <a:avLst/>
            </a:prstGeom>
          </p:spPr>
        </p:pic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734F15D2-FAFC-99CB-0EB5-A45648F4563A}"/>
                </a:ext>
              </a:extLst>
            </p:cNvPr>
            <p:cNvSpPr/>
            <p:nvPr/>
          </p:nvSpPr>
          <p:spPr>
            <a:xfrm>
              <a:off x="1149216" y="2812874"/>
              <a:ext cx="537082" cy="2228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C4F83CEC-205A-EA69-DB38-44D75FBFAEEE}"/>
                </a:ext>
              </a:extLst>
            </p:cNvPr>
            <p:cNvSpPr/>
            <p:nvPr/>
          </p:nvSpPr>
          <p:spPr>
            <a:xfrm>
              <a:off x="10065605" y="3079363"/>
              <a:ext cx="1655339" cy="2804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54937846"/>
      </p:ext>
    </p:extLst>
  </p:cSld>
  <p:clrMapOvr>
    <a:masterClrMapping/>
  </p:clrMapOvr>
  <p:transition>
    <p:cov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7F2AD40-5223-B651-1FB1-51C37A826670}"/>
              </a:ext>
            </a:extLst>
          </p:cNvPr>
          <p:cNvSpPr txBox="1"/>
          <p:nvPr/>
        </p:nvSpPr>
        <p:spPr>
          <a:xfrm>
            <a:off x="703377" y="1558636"/>
            <a:ext cx="1147942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 As deformation increases from nucleus to nucleus</a:t>
            </a:r>
            <a:r>
              <a:rPr lang="en-US" altLang="ja-JP" dirty="0"/>
              <a:t> (like </a:t>
            </a:r>
            <a:r>
              <a:rPr lang="en-US" altLang="ja-JP" baseline="30000" dirty="0"/>
              <a:t>148</a:t>
            </a:r>
            <a:r>
              <a:rPr lang="en-US" altLang="ja-JP" dirty="0"/>
              <a:t>Sm to heavier ones)</a:t>
            </a:r>
            <a:r>
              <a:rPr kumimoji="1" lang="en-US" altLang="ja-JP" dirty="0"/>
              <a:t>,</a:t>
            </a:r>
          </a:p>
          <a:p>
            <a:r>
              <a:rPr kumimoji="1" lang="en-US" altLang="ja-JP" dirty="0"/>
              <a:t> the </a:t>
            </a:r>
            <a:r>
              <a:rPr kumimoji="1" lang="en-US" altLang="ja-JP" dirty="0">
                <a:solidFill>
                  <a:srgbClr val="FF0000"/>
                </a:solidFill>
              </a:rPr>
              <a:t>change of </a:t>
            </a:r>
            <a:r>
              <a:rPr kumimoji="1" lang="en-US" altLang="ja-JP" b="1" i="1" dirty="0">
                <a:solidFill>
                  <a:srgbClr val="FF0000"/>
                </a:solidFill>
                <a:latin typeface="Symbol" pitchFamily="2" charset="2"/>
              </a:rPr>
              <a:t>b</a:t>
            </a:r>
            <a:r>
              <a:rPr kumimoji="1" lang="en-US" altLang="ja-JP" dirty="0">
                <a:solidFill>
                  <a:srgbClr val="FF0000"/>
                </a:solidFill>
              </a:rPr>
              <a:t> </a:t>
            </a:r>
            <a:r>
              <a:rPr kumimoji="1" lang="en-US" altLang="ja-JP" baseline="-25000" dirty="0">
                <a:solidFill>
                  <a:srgbClr val="FF0000"/>
                </a:solidFill>
              </a:rPr>
              <a:t>2</a:t>
            </a:r>
            <a:r>
              <a:rPr kumimoji="1" lang="en-US" altLang="ja-JP" dirty="0">
                <a:solidFill>
                  <a:srgbClr val="FF0000"/>
                </a:solidFill>
              </a:rPr>
              <a:t> within the </a:t>
            </a:r>
            <a:r>
              <a:rPr kumimoji="1" lang="en-US" altLang="ja-JP" dirty="0" err="1">
                <a:solidFill>
                  <a:srgbClr val="FF0000"/>
                </a:solidFill>
              </a:rPr>
              <a:t>yrast</a:t>
            </a:r>
            <a:r>
              <a:rPr kumimoji="1" lang="en-US" altLang="ja-JP" dirty="0">
                <a:solidFill>
                  <a:srgbClr val="FF0000"/>
                </a:solidFill>
              </a:rPr>
              <a:t> band </a:t>
            </a:r>
            <a:r>
              <a:rPr kumimoji="1" lang="en-US" altLang="ja-JP" dirty="0"/>
              <a:t>becomes smaller. </a:t>
            </a:r>
          </a:p>
          <a:p>
            <a:endParaRPr lang="en-US" altLang="ja-JP" dirty="0"/>
          </a:p>
          <a:p>
            <a:r>
              <a:rPr kumimoji="1" lang="en-US" altLang="ja-JP" dirty="0"/>
              <a:t> A vibrational spectrum shows up when this change is finite.</a:t>
            </a:r>
          </a:p>
          <a:p>
            <a:endParaRPr lang="en-US" altLang="ja-JP" dirty="0"/>
          </a:p>
          <a:p>
            <a:r>
              <a:rPr kumimoji="1" lang="en-US" altLang="ja-JP" dirty="0">
                <a:sym typeface="Wingdings" pitchFamily="2" charset="2"/>
              </a:rPr>
              <a:t> If (almost) no change occurs, static deformation </a:t>
            </a:r>
            <a:r>
              <a:rPr lang="en-US" altLang="ja-JP" dirty="0">
                <a:sym typeface="Wingdings" pitchFamily="2" charset="2"/>
              </a:rPr>
              <a:t>arises, where </a:t>
            </a:r>
            <a:r>
              <a:rPr kumimoji="1" lang="en-US" altLang="ja-JP" dirty="0">
                <a:sym typeface="Wingdings" pitchFamily="2" charset="2"/>
              </a:rPr>
              <a:t>the same </a:t>
            </a:r>
          </a:p>
          <a:p>
            <a:r>
              <a:rPr lang="en-US" altLang="ja-JP" dirty="0">
                <a:sym typeface="Wingdings" pitchFamily="2" charset="2"/>
              </a:rPr>
              <a:t> </a:t>
            </a:r>
            <a:r>
              <a:rPr kumimoji="1" lang="en-US" altLang="ja-JP" dirty="0">
                <a:sym typeface="Wingdings" pitchFamily="2" charset="2"/>
              </a:rPr>
              <a:t>intrinsic state is shared by band members</a:t>
            </a:r>
            <a:r>
              <a:rPr lang="en-US" altLang="ja-JP" dirty="0">
                <a:sym typeface="Wingdings" pitchFamily="2" charset="2"/>
              </a:rPr>
              <a:t>.</a:t>
            </a:r>
            <a:endParaRPr kumimoji="1" lang="en-US" altLang="ja-JP" dirty="0">
              <a:sym typeface="Wingdings" pitchFamily="2" charset="2"/>
            </a:endParaRPr>
          </a:p>
          <a:p>
            <a:r>
              <a:rPr lang="en-US" altLang="ja-JP" dirty="0">
                <a:sym typeface="Wingdings" pitchFamily="2" charset="2"/>
              </a:rPr>
              <a:t>    </a:t>
            </a:r>
            <a:r>
              <a:rPr kumimoji="1" lang="en-US" altLang="ja-JP" dirty="0">
                <a:sym typeface="Wingdings" pitchFamily="2" charset="2"/>
              </a:rPr>
              <a:t>  rotational excitation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E1DEF40-331B-29BA-4EDB-A1B27C53039C}"/>
              </a:ext>
            </a:extLst>
          </p:cNvPr>
          <p:cNvSpPr txBox="1"/>
          <p:nvPr/>
        </p:nvSpPr>
        <p:spPr>
          <a:xfrm>
            <a:off x="768927" y="644236"/>
            <a:ext cx="1050640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Possible description of “spherical to deformed shape (</a:t>
            </a:r>
            <a:r>
              <a:rPr kumimoji="1" lang="en-US" altLang="ja-JP" strike="sngStrike" dirty="0"/>
              <a:t>phase</a:t>
            </a:r>
            <a:r>
              <a:rPr kumimoji="1" lang="en-US" altLang="ja-JP"/>
              <a:t>) transition”</a:t>
            </a:r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DE7170E-285C-0C76-1CD1-192DC20C6216}"/>
              </a:ext>
            </a:extLst>
          </p:cNvPr>
          <p:cNvSpPr txBox="1"/>
          <p:nvPr/>
        </p:nvSpPr>
        <p:spPr>
          <a:xfrm>
            <a:off x="1527148" y="5473737"/>
            <a:ext cx="9365064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 abrupt shape phase transition does not occur in Sm isotopes,</a:t>
            </a:r>
          </a:p>
          <a:p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but occurs, for instance,</a:t>
            </a:r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between </a:t>
            </a:r>
            <a:r>
              <a:rPr kumimoji="1" lang="en-US" altLang="ja-JP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98</a:t>
            </a:r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Zr and </a:t>
            </a:r>
            <a:r>
              <a:rPr kumimoji="1" lang="en-US" altLang="ja-JP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100</a:t>
            </a:r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Zr.</a:t>
            </a:r>
            <a:endParaRPr kumimoji="1" lang="ja-JP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011682"/>
      </p:ext>
    </p:extLst>
  </p:cSld>
  <p:clrMapOvr>
    <a:masterClrMapping/>
  </p:clrMapOvr>
  <p:transition>
    <p:cov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4240A-8E64-BEA8-E582-312799958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グラフ, ヒストグラム&#10;&#10;自動的に生成された説明">
            <a:extLst>
              <a:ext uri="{FF2B5EF4-FFF2-40B4-BE49-F238E27FC236}">
                <a16:creationId xmlns:a16="http://schemas.microsoft.com/office/drawing/2014/main" id="{F7851ADF-C035-97FC-33F9-39D97ED82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80316" y="3020292"/>
            <a:ext cx="4350327" cy="3262745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3EABF49B-45CC-9D01-BE45-8D35CA5B0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377" y="3254803"/>
            <a:ext cx="2717223" cy="3377339"/>
          </a:xfrm>
          <a:prstGeom prst="rect">
            <a:avLst/>
          </a:prstGeom>
        </p:spPr>
      </p:pic>
      <p:sp>
        <p:nvSpPr>
          <p:cNvPr id="7" name="円/楕円 6">
            <a:extLst>
              <a:ext uri="{FF2B5EF4-FFF2-40B4-BE49-F238E27FC236}">
                <a16:creationId xmlns:a16="http://schemas.microsoft.com/office/drawing/2014/main" id="{61922DEA-979E-CF0D-B988-F46D0DAFAFCD}"/>
              </a:ext>
            </a:extLst>
          </p:cNvPr>
          <p:cNvSpPr/>
          <p:nvPr/>
        </p:nvSpPr>
        <p:spPr>
          <a:xfrm>
            <a:off x="5042720" y="3742024"/>
            <a:ext cx="413635" cy="806422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 descr="グラフ, ヒストグラム&#10;&#10;自動的に生成された説明">
            <a:extLst>
              <a:ext uri="{FF2B5EF4-FFF2-40B4-BE49-F238E27FC236}">
                <a16:creationId xmlns:a16="http://schemas.microsoft.com/office/drawing/2014/main" id="{A2204671-61A1-F8E1-CC68-573468541F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12" y="480356"/>
            <a:ext cx="3699262" cy="2774447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9BD04DD-23CA-FBFB-42CE-9E1BD2B14117}"/>
              </a:ext>
            </a:extLst>
          </p:cNvPr>
          <p:cNvSpPr txBox="1"/>
          <p:nvPr/>
        </p:nvSpPr>
        <p:spPr>
          <a:xfrm>
            <a:off x="3190349" y="3228351"/>
            <a:ext cx="564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kumimoji="1" lang="en-US" altLang="ja-JP" sz="200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kumimoji="1" lang="en-US" altLang="ja-JP" sz="2000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1" lang="ja-JP" altLang="en-US" sz="2000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1610B4D-65B9-38D8-57BC-5BA811E4F694}"/>
              </a:ext>
            </a:extLst>
          </p:cNvPr>
          <p:cNvSpPr txBox="1"/>
          <p:nvPr/>
        </p:nvSpPr>
        <p:spPr>
          <a:xfrm>
            <a:off x="3148123" y="3649065"/>
            <a:ext cx="647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K=0</a:t>
            </a:r>
            <a:endParaRPr kumimoji="1" lang="ja-JP" alt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6208017-0F55-7622-8571-808F9609877A}"/>
              </a:ext>
            </a:extLst>
          </p:cNvPr>
          <p:cNvSpPr txBox="1"/>
          <p:nvPr/>
        </p:nvSpPr>
        <p:spPr>
          <a:xfrm>
            <a:off x="7813719" y="2359187"/>
            <a:ext cx="2997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  <a:latin typeface="Symbol" pitchFamily="2" charset="2"/>
              </a:rPr>
              <a:t>g</a:t>
            </a:r>
            <a:r>
              <a:rPr kumimoji="1" lang="en-US" altLang="ja-JP" dirty="0">
                <a:solidFill>
                  <a:srgbClr val="FF0000"/>
                </a:solidFill>
              </a:rPr>
              <a:t> – vibrational </a:t>
            </a:r>
            <a:r>
              <a:rPr kumimoji="1" lang="en-US" altLang="ja-JP" dirty="0"/>
              <a:t>mode</a:t>
            </a:r>
            <a:endParaRPr kumimoji="1" lang="ja-JP" altLang="en-US"/>
          </a:p>
        </p:txBody>
      </p:sp>
      <p:pic>
        <p:nvPicPr>
          <p:cNvPr id="11" name="図 10" descr="グラフ, 箱ひげ図&#10;&#10;自動的に生成された説明">
            <a:extLst>
              <a:ext uri="{FF2B5EF4-FFF2-40B4-BE49-F238E27FC236}">
                <a16:creationId xmlns:a16="http://schemas.microsoft.com/office/drawing/2014/main" id="{8E0D3973-ABC6-21E6-C6F6-AF3A5A9BEB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55195" y="3290020"/>
            <a:ext cx="4042062" cy="3031547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161DDA92-B6F6-E0C9-1A97-447A95FDA5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0402" y="3254803"/>
            <a:ext cx="2714497" cy="3377339"/>
          </a:xfrm>
          <a:prstGeom prst="rect">
            <a:avLst/>
          </a:prstGeom>
        </p:spPr>
      </p:pic>
      <p:sp>
        <p:nvSpPr>
          <p:cNvPr id="20" name="円/楕円 19">
            <a:extLst>
              <a:ext uri="{FF2B5EF4-FFF2-40B4-BE49-F238E27FC236}">
                <a16:creationId xmlns:a16="http://schemas.microsoft.com/office/drawing/2014/main" id="{C6AC0D2E-26A7-76D7-6D70-7E577538FA31}"/>
              </a:ext>
            </a:extLst>
          </p:cNvPr>
          <p:cNvSpPr/>
          <p:nvPr/>
        </p:nvSpPr>
        <p:spPr>
          <a:xfrm>
            <a:off x="8236660" y="3742024"/>
            <a:ext cx="413635" cy="806422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909C22A-EC0D-931F-2DD7-99436D089CF2}"/>
              </a:ext>
            </a:extLst>
          </p:cNvPr>
          <p:cNvSpPr txBox="1"/>
          <p:nvPr/>
        </p:nvSpPr>
        <p:spPr>
          <a:xfrm>
            <a:off x="6393678" y="3219994"/>
            <a:ext cx="564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kumimoji="1" lang="en-US" altLang="ja-JP" sz="200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kumimoji="1" lang="en-US" altLang="ja-JP" sz="2000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1" lang="ja-JP" altLang="en-US" sz="2000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415A91F-01D2-0EA9-9709-943D3C6E8A56}"/>
              </a:ext>
            </a:extLst>
          </p:cNvPr>
          <p:cNvSpPr txBox="1"/>
          <p:nvPr/>
        </p:nvSpPr>
        <p:spPr>
          <a:xfrm>
            <a:off x="6393678" y="3628461"/>
            <a:ext cx="1117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K=0 </a:t>
            </a:r>
            <a:r>
              <a:rPr kumimoji="1" lang="en-US" altLang="ja-JP" sz="2000" dirty="0" err="1">
                <a:solidFill>
                  <a:srgbClr val="D5A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vib</a:t>
            </a:r>
            <a:r>
              <a:rPr kumimoji="1" lang="en-US" altLang="ja-JP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1D66196-7809-BCEE-4298-22891E9D5334}"/>
              </a:ext>
            </a:extLst>
          </p:cNvPr>
          <p:cNvSpPr txBox="1"/>
          <p:nvPr/>
        </p:nvSpPr>
        <p:spPr>
          <a:xfrm>
            <a:off x="844718" y="610496"/>
            <a:ext cx="910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/>
              <a:t>162</a:t>
            </a:r>
            <a:r>
              <a:rPr kumimoji="1" lang="en-US" altLang="ja-JP" dirty="0"/>
              <a:t>Dy</a:t>
            </a:r>
            <a:endParaRPr kumimoji="1" lang="ja-JP" altLang="en-US"/>
          </a:p>
        </p:txBody>
      </p:sp>
      <p:sp>
        <p:nvSpPr>
          <p:cNvPr id="3" name="左右矢印 2">
            <a:extLst>
              <a:ext uri="{FF2B5EF4-FFF2-40B4-BE49-F238E27FC236}">
                <a16:creationId xmlns:a16="http://schemas.microsoft.com/office/drawing/2014/main" id="{494E72EC-B4DD-E4F7-159E-4FD9D67FF27D}"/>
              </a:ext>
            </a:extLst>
          </p:cNvPr>
          <p:cNvSpPr/>
          <p:nvPr/>
        </p:nvSpPr>
        <p:spPr>
          <a:xfrm rot="5400000">
            <a:off x="7998785" y="4561719"/>
            <a:ext cx="974175" cy="328845"/>
          </a:xfrm>
          <a:prstGeom prst="leftRightArrow">
            <a:avLst/>
          </a:prstGeom>
          <a:solidFill>
            <a:srgbClr val="FFE6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8291A43-2BF6-6A9D-DC57-FE269F40E89F}"/>
              </a:ext>
            </a:extLst>
          </p:cNvPr>
          <p:cNvSpPr txBox="1"/>
          <p:nvPr/>
        </p:nvSpPr>
        <p:spPr>
          <a:xfrm>
            <a:off x="1797840" y="610495"/>
            <a:ext cx="731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7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kumimoji="1" lang="en-US" altLang="ja-JP" baseline="30000" dirty="0">
                <a:solidFill>
                  <a:srgbClr val="F7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kumimoji="1" lang="en-US" altLang="ja-JP" baseline="-25000" dirty="0">
                <a:solidFill>
                  <a:srgbClr val="F7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1" lang="ja-JP" altLang="en-US" baseline="-25000">
              <a:solidFill>
                <a:srgbClr val="F7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AE43D26-B591-E13E-A337-594325D67DED}"/>
              </a:ext>
            </a:extLst>
          </p:cNvPr>
          <p:cNvSpPr txBox="1"/>
          <p:nvPr/>
        </p:nvSpPr>
        <p:spPr>
          <a:xfrm rot="16200000">
            <a:off x="2370248" y="4589484"/>
            <a:ext cx="31771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chemeClr val="tx1"/>
                </a:solidFill>
                <a:latin typeface="Symbol" pitchFamily="2" charset="2"/>
              </a:rPr>
              <a:t>g</a:t>
            </a:r>
            <a:endParaRPr kumimoji="1" lang="ja-JP" altLang="en-US" b="1" i="1">
              <a:solidFill>
                <a:schemeClr val="tx1"/>
              </a:solidFill>
              <a:latin typeface="Symbol" pitchFamily="2" charset="2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87961EB-0F54-B0FF-C170-34FC877591FA}"/>
              </a:ext>
            </a:extLst>
          </p:cNvPr>
          <p:cNvSpPr txBox="1"/>
          <p:nvPr/>
        </p:nvSpPr>
        <p:spPr>
          <a:xfrm rot="16200000">
            <a:off x="11267609" y="4622399"/>
            <a:ext cx="31771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chemeClr val="tx1"/>
                </a:solidFill>
                <a:latin typeface="Symbol" pitchFamily="2" charset="2"/>
              </a:rPr>
              <a:t>g</a:t>
            </a:r>
            <a:endParaRPr kumimoji="1" lang="ja-JP" altLang="en-US" b="1" i="1">
              <a:solidFill>
                <a:schemeClr val="tx1"/>
              </a:solidFill>
              <a:latin typeface="Symbol" pitchFamily="2" charset="2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F917F8F-B1BF-CC9D-03ED-DE67015AE370}"/>
              </a:ext>
            </a:extLst>
          </p:cNvPr>
          <p:cNvSpPr txBox="1"/>
          <p:nvPr/>
        </p:nvSpPr>
        <p:spPr>
          <a:xfrm>
            <a:off x="310843" y="2323097"/>
            <a:ext cx="2153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/>
                </a:solidFill>
                <a:latin typeface="Comic Sans MS" panose="030F0902030302020204" pitchFamily="66" charset="0"/>
              </a:rPr>
              <a:t>ground state </a:t>
            </a:r>
            <a:endParaRPr kumimoji="1" lang="ja-JP" altLang="en-US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60FF9F2-D2A1-CA88-DB56-BEC9AA81264F}"/>
              </a:ext>
            </a:extLst>
          </p:cNvPr>
          <p:cNvSpPr txBox="1"/>
          <p:nvPr/>
        </p:nvSpPr>
        <p:spPr>
          <a:xfrm>
            <a:off x="4532649" y="2364103"/>
            <a:ext cx="55015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chemeClr val="tx1"/>
                </a:solidFill>
                <a:latin typeface="Symbol" pitchFamily="2" charset="2"/>
              </a:rPr>
              <a:t>b </a:t>
            </a:r>
            <a:r>
              <a:rPr kumimoji="1" lang="en-US" altLang="ja-JP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1" lang="ja-JP" altLang="en-US" baseline="-25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618661"/>
      </p:ext>
    </p:extLst>
  </p:cSld>
  <p:clrMapOvr>
    <a:masterClrMapping/>
  </p:clrMapOvr>
  <p:transition>
    <p:cover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CE6CD-16DD-97B2-5130-F96CC9D75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, 概略図&#10;&#10;自動的に生成された説明">
            <a:extLst>
              <a:ext uri="{FF2B5EF4-FFF2-40B4-BE49-F238E27FC236}">
                <a16:creationId xmlns:a16="http://schemas.microsoft.com/office/drawing/2014/main" id="{BF22438B-D318-CA67-B5D5-90625DF41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790" y="240285"/>
            <a:ext cx="4720437" cy="5743536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1092C2-ECFF-2EF0-88C5-ED410AB0CA53}"/>
              </a:ext>
            </a:extLst>
          </p:cNvPr>
          <p:cNvSpPr txBox="1"/>
          <p:nvPr/>
        </p:nvSpPr>
        <p:spPr>
          <a:xfrm>
            <a:off x="2923574" y="5909927"/>
            <a:ext cx="14686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</a:p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ja-JP" sz="2000" b="1" dirty="0">
                <a:solidFill>
                  <a:srgbClr val="FF0000"/>
                </a:solidFill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=3.7 deg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AAD61D4-463E-3656-82DF-DB174165F705}"/>
              </a:ext>
            </a:extLst>
          </p:cNvPr>
          <p:cNvSpPr txBox="1"/>
          <p:nvPr/>
        </p:nvSpPr>
        <p:spPr>
          <a:xfrm>
            <a:off x="4958325" y="3732191"/>
            <a:ext cx="2257349" cy="400110"/>
          </a:xfrm>
          <a:prstGeom prst="rect">
            <a:avLst/>
          </a:prstGeom>
          <a:solidFill>
            <a:srgbClr val="FFFFD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dual </a:t>
            </a:r>
            <a:r>
              <a:rPr lang="en-US" altLang="ja-JP" sz="2000" dirty="0">
                <a:latin typeface="Symbol" pitchFamily="2" charset="2"/>
                <a:cs typeface="Arial" panose="020B0604020202020204" pitchFamily="34" charset="0"/>
              </a:rPr>
              <a:t>b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shape </a:t>
            </a:r>
            <a:r>
              <a:rPr lang="en-US" altLang="ja-JP" sz="2000" dirty="0" err="1">
                <a:latin typeface="Arial" panose="020B0604020202020204" pitchFamily="34" charset="0"/>
                <a:cs typeface="Arial" panose="020B0604020202020204" pitchFamily="34" charset="0"/>
              </a:rPr>
              <a:t>coex</a:t>
            </a:r>
            <a:endParaRPr kumimoji="1" lang="ja-JP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E137BB0-C602-EDEF-C86C-82C3C48C8988}"/>
              </a:ext>
            </a:extLst>
          </p:cNvPr>
          <p:cNvSpPr txBox="1"/>
          <p:nvPr/>
        </p:nvSpPr>
        <p:spPr>
          <a:xfrm>
            <a:off x="7074227" y="2681666"/>
            <a:ext cx="3055892" cy="400110"/>
          </a:xfrm>
          <a:prstGeom prst="rect">
            <a:avLst/>
          </a:prstGeom>
          <a:solidFill>
            <a:srgbClr val="FFFFD0"/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kumimoji="1"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ibrational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2000" dirty="0">
                <a:latin typeface="Symbol" pitchFamily="2" charset="2"/>
                <a:cs typeface="Arial" panose="020B0604020202020204" pitchFamily="34" charset="0"/>
              </a:rPr>
              <a:t>g 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direction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F2E2924-B37A-4F41-760F-9ACDE229C461}"/>
              </a:ext>
            </a:extLst>
          </p:cNvPr>
          <p:cNvSpPr txBox="1"/>
          <p:nvPr/>
        </p:nvSpPr>
        <p:spPr>
          <a:xfrm>
            <a:off x="503769" y="354585"/>
            <a:ext cx="97975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aseline="30000" dirty="0"/>
              <a:t>154</a:t>
            </a:r>
            <a:r>
              <a:rPr kumimoji="1" lang="en-US" altLang="ja-JP" dirty="0"/>
              <a:t>Sm</a:t>
            </a:r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55C7054-5025-74F3-372B-5B822A8A9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8146" y="5317946"/>
            <a:ext cx="1300497" cy="136098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AC76EBB-883A-34F4-2024-2BE3B5DB7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3190" y="3242122"/>
            <a:ext cx="1290564" cy="137742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4947F4B-ACEA-8187-24A5-90E05A52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4493" y="1349532"/>
            <a:ext cx="1272271" cy="1364021"/>
          </a:xfrm>
          <a:prstGeom prst="rect">
            <a:avLst/>
          </a:prstGeom>
        </p:spPr>
      </p:pic>
      <p:sp>
        <p:nvSpPr>
          <p:cNvPr id="13" name="上下矢印 12">
            <a:extLst>
              <a:ext uri="{FF2B5EF4-FFF2-40B4-BE49-F238E27FC236}">
                <a16:creationId xmlns:a16="http://schemas.microsoft.com/office/drawing/2014/main" id="{B997D3F5-9A3C-51BF-FEAB-D238AE7502B2}"/>
              </a:ext>
            </a:extLst>
          </p:cNvPr>
          <p:cNvSpPr/>
          <p:nvPr/>
        </p:nvSpPr>
        <p:spPr>
          <a:xfrm rot="18724589" flipH="1">
            <a:off x="8933155" y="2199771"/>
            <a:ext cx="155330" cy="366287"/>
          </a:xfrm>
          <a:prstGeom prst="up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上下矢印 13">
            <a:extLst>
              <a:ext uri="{FF2B5EF4-FFF2-40B4-BE49-F238E27FC236}">
                <a16:creationId xmlns:a16="http://schemas.microsoft.com/office/drawing/2014/main" id="{A61B8197-8769-F132-7299-B937B13486F3}"/>
              </a:ext>
            </a:extLst>
          </p:cNvPr>
          <p:cNvSpPr/>
          <p:nvPr/>
        </p:nvSpPr>
        <p:spPr>
          <a:xfrm rot="16200000" flipH="1">
            <a:off x="9301520" y="4154435"/>
            <a:ext cx="179817" cy="339133"/>
          </a:xfrm>
          <a:prstGeom prst="up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E69E86AC-D182-DFFE-6B04-850DFD5EF9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9939" y="5154705"/>
            <a:ext cx="1365809" cy="1472931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A74279A-FA60-B494-2C82-B856C630704C}"/>
              </a:ext>
            </a:extLst>
          </p:cNvPr>
          <p:cNvSpPr txBox="1"/>
          <p:nvPr/>
        </p:nvSpPr>
        <p:spPr>
          <a:xfrm>
            <a:off x="4038186" y="4858006"/>
            <a:ext cx="1766144" cy="1015663"/>
          </a:xfrm>
          <a:prstGeom prst="rect">
            <a:avLst/>
          </a:prstGeom>
          <a:solidFill>
            <a:srgbClr val="FFFFD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kumimoji="1" lang="en-US" altLang="ja-JP" sz="2000" dirty="0">
                <a:latin typeface="Symbol" pitchFamily="2" charset="2"/>
                <a:cs typeface="Arial" panose="020B0604020202020204" pitchFamily="34" charset="0"/>
              </a:rPr>
              <a:t>g 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(triaxial; </a:t>
            </a:r>
          </a:p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 </a:t>
            </a:r>
            <a:r>
              <a:rPr kumimoji="1" lang="en-US" altLang="ja-JP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coex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K=0 &amp; 2)  </a:t>
            </a:r>
            <a:endParaRPr kumimoji="1" lang="ja-JP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C02992B8-F3E0-0C43-759B-CC968F779C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3590" y="4826694"/>
            <a:ext cx="1295400" cy="1409700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BE119F4-A0BC-7F89-6A6C-ED73395FAD7B}"/>
              </a:ext>
            </a:extLst>
          </p:cNvPr>
          <p:cNvSpPr txBox="1"/>
          <p:nvPr/>
        </p:nvSpPr>
        <p:spPr>
          <a:xfrm>
            <a:off x="379545" y="1075854"/>
            <a:ext cx="2169184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Level scheme </a:t>
            </a:r>
          </a:p>
          <a:p>
            <a:r>
              <a:rPr kumimoji="1" lang="en-US" altLang="ja-JP" dirty="0"/>
              <a:t>and T-plot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CD555E8-0DB6-DB41-353D-01F9CBBDC0E6}"/>
              </a:ext>
            </a:extLst>
          </p:cNvPr>
          <p:cNvSpPr txBox="1"/>
          <p:nvPr/>
        </p:nvSpPr>
        <p:spPr>
          <a:xfrm>
            <a:off x="5845266" y="4657951"/>
            <a:ext cx="1228221" cy="400110"/>
          </a:xfrm>
          <a:prstGeom prst="rect">
            <a:avLst/>
          </a:prstGeom>
          <a:solidFill>
            <a:srgbClr val="FFE7F5"/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~13 deg</a:t>
            </a:r>
            <a:endParaRPr kumimoji="1" lang="ja-JP" alt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41952092-2114-15F0-4862-AB39AA718472}"/>
              </a:ext>
            </a:extLst>
          </p:cNvPr>
          <p:cNvCxnSpPr>
            <a:cxnSpLocks/>
          </p:cNvCxnSpPr>
          <p:nvPr/>
        </p:nvCxnSpPr>
        <p:spPr>
          <a:xfrm>
            <a:off x="7098990" y="4045687"/>
            <a:ext cx="1224675" cy="121267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90543FC-5455-189B-C016-1D7D4C650B6E}"/>
              </a:ext>
            </a:extLst>
          </p:cNvPr>
          <p:cNvSpPr txBox="1"/>
          <p:nvPr/>
        </p:nvSpPr>
        <p:spPr>
          <a:xfrm>
            <a:off x="5919884" y="3242122"/>
            <a:ext cx="3055892" cy="400110"/>
          </a:xfrm>
          <a:prstGeom prst="rect">
            <a:avLst/>
          </a:prstGeom>
          <a:solidFill>
            <a:srgbClr val="FFFFD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en-US" altLang="ja-JP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vibrational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2000" dirty="0"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direction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842320"/>
      </p:ext>
    </p:extLst>
  </p:cSld>
  <p:clrMapOvr>
    <a:masterClrMapping/>
  </p:clrMapOvr>
  <p:transition>
    <p:cover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EC514CC-32F8-374A-2C7A-26B0C0840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63" y="951061"/>
            <a:ext cx="5561065" cy="5699324"/>
          </a:xfrm>
          <a:prstGeom prst="rect">
            <a:avLst/>
          </a:prstGeom>
        </p:spPr>
      </p:pic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BB9400CB-C162-06CA-6801-5811D6E5C7EE}"/>
              </a:ext>
            </a:extLst>
          </p:cNvPr>
          <p:cNvCxnSpPr/>
          <p:nvPr/>
        </p:nvCxnSpPr>
        <p:spPr>
          <a:xfrm>
            <a:off x="3970779" y="1956391"/>
            <a:ext cx="0" cy="2945218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E3E9B15-23BC-81E7-0E50-FBDEC3BA02AE}"/>
              </a:ext>
            </a:extLst>
          </p:cNvPr>
          <p:cNvSpPr txBox="1"/>
          <p:nvPr/>
        </p:nvSpPr>
        <p:spPr>
          <a:xfrm>
            <a:off x="3475194" y="2665081"/>
            <a:ext cx="3345788" cy="830997"/>
          </a:xfrm>
          <a:prstGeom prst="rect">
            <a:avLst/>
          </a:prstGeom>
          <a:solidFill>
            <a:srgbClr val="D6FFCC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steep change ~ 7 MeV</a:t>
            </a:r>
          </a:p>
          <a:p>
            <a:r>
              <a:rPr lang="en-US" altLang="ja-JP" dirty="0">
                <a:solidFill>
                  <a:srgbClr val="00B050"/>
                </a:solidFill>
              </a:rPr>
              <a:t> </a:t>
            </a:r>
            <a:r>
              <a:rPr lang="en-US" altLang="ja-JP" sz="2000" dirty="0">
                <a:solidFill>
                  <a:srgbClr val="00B050"/>
                </a:solidFill>
              </a:rPr>
              <a:t>(cf. ~4 MeV for 166Er)</a:t>
            </a:r>
            <a:endParaRPr kumimoji="1" lang="ja-JP" altLang="en-US" sz="2000">
              <a:solidFill>
                <a:srgbClr val="00B05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C67F390-572D-D94A-E38B-466744D676E9}"/>
              </a:ext>
            </a:extLst>
          </p:cNvPr>
          <p:cNvSpPr txBox="1"/>
          <p:nvPr/>
        </p:nvSpPr>
        <p:spPr>
          <a:xfrm>
            <a:off x="4043473" y="3701280"/>
            <a:ext cx="2744662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ea typeface="Palatino" pitchFamily="2" charset="0"/>
                <a:cs typeface="Arial" panose="020B0604020202020204" pitchFamily="34" charset="0"/>
              </a:rPr>
              <a:t> </a:t>
            </a:r>
            <a:r>
              <a:rPr kumimoji="1" lang="en-US" altLang="ja-JP" dirty="0">
                <a:solidFill>
                  <a:schemeClr val="tx1"/>
                </a:solidFill>
                <a:latin typeface="Times New Roman" panose="02020603050405020304" pitchFamily="18" charset="0"/>
                <a:ea typeface="Palatino" pitchFamily="2" charset="0"/>
                <a:cs typeface="Times New Roman" panose="02020603050405020304" pitchFamily="18" charset="0"/>
              </a:rPr>
              <a:t>There is a tendency 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Times New Roman" panose="02020603050405020304" pitchFamily="18" charset="0"/>
                <a:ea typeface="Palatino" pitchFamily="2" charset="0"/>
                <a:cs typeface="Times New Roman" panose="02020603050405020304" pitchFamily="18" charset="0"/>
              </a:rPr>
              <a:t> towards</a:t>
            </a:r>
            <a:r>
              <a:rPr lang="en-US" altLang="ja-JP" dirty="0">
                <a:solidFill>
                  <a:schemeClr val="tx1"/>
                </a:solidFill>
                <a:latin typeface="Times New Roman" panose="02020603050405020304" pitchFamily="18" charset="0"/>
                <a:ea typeface="Palatino" pitchFamily="2" charset="0"/>
                <a:cs typeface="Times New Roman" panose="02020603050405020304" pitchFamily="18" charset="0"/>
              </a:rPr>
              <a:t> a more </a:t>
            </a:r>
          </a:p>
          <a:p>
            <a:r>
              <a:rPr lang="en-US" altLang="ja-JP" dirty="0">
                <a:solidFill>
                  <a:schemeClr val="tx1"/>
                </a:solidFill>
                <a:latin typeface="Times New Roman" panose="02020603050405020304" pitchFamily="18" charset="0"/>
                <a:ea typeface="Palatino" pitchFamily="2" charset="0"/>
                <a:cs typeface="Times New Roman" panose="02020603050405020304" pitchFamily="18" charset="0"/>
              </a:rPr>
              <a:t> prolate shape</a:t>
            </a:r>
            <a:r>
              <a:rPr kumimoji="1" lang="en-US" altLang="ja-JP" dirty="0">
                <a:solidFill>
                  <a:schemeClr val="tx1"/>
                </a:solidFill>
                <a:latin typeface="Times New Roman" panose="02020603050405020304" pitchFamily="18" charset="0"/>
                <a:ea typeface="Palatino" pitchFamily="2" charset="0"/>
                <a:cs typeface="Times New Roman" panose="02020603050405020304" pitchFamily="18" charset="0"/>
              </a:rPr>
              <a:t> in </a:t>
            </a:r>
          </a:p>
          <a:p>
            <a:r>
              <a:rPr lang="en-US" altLang="ja-JP" baseline="30000" dirty="0">
                <a:solidFill>
                  <a:schemeClr val="tx1"/>
                </a:solidFill>
                <a:latin typeface="Times New Roman" panose="02020603050405020304" pitchFamily="18" charset="0"/>
                <a:ea typeface="Palatino" pitchFamily="2" charset="0"/>
                <a:cs typeface="Times New Roman" panose="02020603050405020304" pitchFamily="18" charset="0"/>
              </a:rPr>
              <a:t> </a:t>
            </a:r>
            <a:r>
              <a:rPr kumimoji="1" lang="en-US" altLang="ja-JP" baseline="30000" dirty="0">
                <a:solidFill>
                  <a:schemeClr val="tx1"/>
                </a:solidFill>
                <a:latin typeface="Times New Roman" panose="02020603050405020304" pitchFamily="18" charset="0"/>
                <a:ea typeface="Palatino" pitchFamily="2" charset="0"/>
                <a:cs typeface="Times New Roman" panose="02020603050405020304" pitchFamily="18" charset="0"/>
              </a:rPr>
              <a:t>154</a:t>
            </a:r>
            <a:r>
              <a:rPr kumimoji="1" lang="en-US" altLang="ja-JP" dirty="0">
                <a:solidFill>
                  <a:schemeClr val="tx1"/>
                </a:solidFill>
                <a:latin typeface="Times New Roman" panose="02020603050405020304" pitchFamily="18" charset="0"/>
                <a:ea typeface="Palatino" pitchFamily="2" charset="0"/>
                <a:cs typeface="Times New Roman" panose="02020603050405020304" pitchFamily="18" charset="0"/>
              </a:rPr>
              <a:t>Sm</a:t>
            </a:r>
            <a:endParaRPr kumimoji="1" lang="ja-JP" alt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488A790-102B-6592-4A3E-154797CDD8DA}"/>
              </a:ext>
            </a:extLst>
          </p:cNvPr>
          <p:cNvSpPr txBox="1"/>
          <p:nvPr/>
        </p:nvSpPr>
        <p:spPr>
          <a:xfrm>
            <a:off x="1144725" y="823883"/>
            <a:ext cx="4660938" cy="830997"/>
          </a:xfrm>
          <a:prstGeom prst="rect">
            <a:avLst/>
          </a:prstGeom>
          <a:solidFill>
            <a:srgbClr val="CCF7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of unprojected state relative 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kumimoji="1" lang="en-US" altLang="ja-JP" dirty="0">
                <a:solidFill>
                  <a:schemeClr val="tx1"/>
                </a:solidFill>
              </a:rPr>
              <a:t> </a:t>
            </a:r>
            <a:r>
              <a:rPr kumimoji="1" lang="en-US" altLang="ja-JP" dirty="0">
                <a:solidFill>
                  <a:schemeClr val="tx1"/>
                </a:solidFill>
                <a:latin typeface="Symbol" pitchFamily="2" charset="2"/>
              </a:rPr>
              <a:t>g</a:t>
            </a:r>
            <a:r>
              <a:rPr kumimoji="1"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 value as a function of </a:t>
            </a:r>
            <a:r>
              <a:rPr kumimoji="1" lang="en-US" altLang="ja-JP" dirty="0">
                <a:solidFill>
                  <a:schemeClr val="tx1"/>
                </a:solidFill>
                <a:latin typeface="Symbol" pitchFamily="2" charset="2"/>
              </a:rPr>
              <a:t>g</a:t>
            </a:r>
            <a:r>
              <a:rPr kumimoji="1" lang="en-US" altLang="ja-JP" dirty="0">
                <a:solidFill>
                  <a:schemeClr val="tx1"/>
                </a:solidFill>
              </a:rPr>
              <a:t>  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F96AA02-1D60-BD31-157E-1A40B15A6C2E}"/>
              </a:ext>
            </a:extLst>
          </p:cNvPr>
          <p:cNvSpPr txBox="1"/>
          <p:nvPr/>
        </p:nvSpPr>
        <p:spPr>
          <a:xfrm>
            <a:off x="2605301" y="96809"/>
            <a:ext cx="696216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aseline="30000" dirty="0"/>
              <a:t>154</a:t>
            </a:r>
            <a:r>
              <a:rPr kumimoji="1" lang="en-US" altLang="ja-JP" dirty="0"/>
              <a:t>Sm : typical example of </a:t>
            </a:r>
            <a:r>
              <a:rPr kumimoji="1" lang="en-US" altLang="ja-JP" dirty="0">
                <a:solidFill>
                  <a:srgbClr val="FF0000"/>
                </a:solidFill>
              </a:rPr>
              <a:t>small triaxiality only 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D860A4D-E3A4-64C9-2770-FE2E9643ABFD}"/>
              </a:ext>
            </a:extLst>
          </p:cNvPr>
          <p:cNvSpPr txBox="1"/>
          <p:nvPr/>
        </p:nvSpPr>
        <p:spPr>
          <a:xfrm>
            <a:off x="6002535" y="593050"/>
            <a:ext cx="6102953" cy="999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US" altLang="ja-JP" dirty="0"/>
              <a:t> </a:t>
            </a:r>
            <a:r>
              <a:rPr lang="en-US" altLang="ja-JP" dirty="0">
                <a:solidFill>
                  <a:srgbClr val="FF0000"/>
                </a:solidFill>
              </a:rPr>
              <a:t>no flat bottom </a:t>
            </a:r>
            <a:r>
              <a:rPr lang="en-US" altLang="ja-JP" dirty="0"/>
              <a:t>in the unprojected PES</a:t>
            </a:r>
          </a:p>
          <a:p>
            <a:pPr>
              <a:lnSpc>
                <a:spcPts val="3680"/>
              </a:lnSpc>
            </a:pPr>
            <a:r>
              <a:rPr kumimoji="1" lang="en-US" altLang="ja-JP" dirty="0"/>
              <a:t> modest minimum in K / J projected PESs</a:t>
            </a:r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E9789C3-09FC-55D2-6705-FA735A360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828" y="2277938"/>
            <a:ext cx="4525971" cy="3674144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8EAB205-C360-517D-1303-CF602CA84A76}"/>
              </a:ext>
            </a:extLst>
          </p:cNvPr>
          <p:cNvSpPr/>
          <p:nvPr/>
        </p:nvSpPr>
        <p:spPr>
          <a:xfrm>
            <a:off x="9422064" y="5283925"/>
            <a:ext cx="499149" cy="711262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9C508C5-959C-9560-FA10-2A85E0D8CB5C}"/>
              </a:ext>
            </a:extLst>
          </p:cNvPr>
          <p:cNvSpPr/>
          <p:nvPr/>
        </p:nvSpPr>
        <p:spPr>
          <a:xfrm>
            <a:off x="10262830" y="3462659"/>
            <a:ext cx="1219551" cy="137044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>
            <a:extLst>
              <a:ext uri="{FF2B5EF4-FFF2-40B4-BE49-F238E27FC236}">
                <a16:creationId xmlns:a16="http://schemas.microsoft.com/office/drawing/2014/main" id="{BB94F869-710F-C4CF-BD15-4184651C96C0}"/>
              </a:ext>
            </a:extLst>
          </p:cNvPr>
          <p:cNvSpPr/>
          <p:nvPr/>
        </p:nvSpPr>
        <p:spPr>
          <a:xfrm>
            <a:off x="9836252" y="2277938"/>
            <a:ext cx="690312" cy="37646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4749B7F-F3FB-3444-A0BD-FBFACE23080A}"/>
              </a:ext>
            </a:extLst>
          </p:cNvPr>
          <p:cNvSpPr txBox="1"/>
          <p:nvPr/>
        </p:nvSpPr>
        <p:spPr>
          <a:xfrm>
            <a:off x="10334671" y="4856414"/>
            <a:ext cx="192873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shape </a:t>
            </a:r>
          </a:p>
          <a:p>
            <a:r>
              <a:rPr kumimoji="1" lang="en-US" altLang="ja-JP" dirty="0">
                <a:solidFill>
                  <a:srgbClr val="00B050"/>
                </a:solidFill>
              </a:rPr>
              <a:t>coexistence</a:t>
            </a:r>
          </a:p>
          <a:p>
            <a:r>
              <a:rPr lang="en-US" altLang="ja-JP" sz="2000" dirty="0">
                <a:solidFill>
                  <a:srgbClr val="00B050"/>
                </a:solidFill>
              </a:rPr>
              <a:t>(2019 PRL)</a:t>
            </a:r>
            <a:endParaRPr kumimoji="1" lang="ja-JP" altLang="en-US" sz="2000">
              <a:solidFill>
                <a:srgbClr val="00B050"/>
              </a:solidFill>
            </a:endParaRP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D9182CB9-EB09-952B-6ACC-088D3A24E965}"/>
              </a:ext>
            </a:extLst>
          </p:cNvPr>
          <p:cNvCxnSpPr/>
          <p:nvPr/>
        </p:nvCxnSpPr>
        <p:spPr>
          <a:xfrm flipV="1">
            <a:off x="9597984" y="2654404"/>
            <a:ext cx="438268" cy="316393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562E779-0561-22C5-2E7B-DB61AB899B44}"/>
              </a:ext>
            </a:extLst>
          </p:cNvPr>
          <p:cNvSpPr txBox="1"/>
          <p:nvPr/>
        </p:nvSpPr>
        <p:spPr>
          <a:xfrm>
            <a:off x="10141561" y="2967530"/>
            <a:ext cx="1618326" cy="495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2000" dirty="0">
                <a:solidFill>
                  <a:srgbClr val="00B050"/>
                </a:solidFill>
                <a:latin typeface="Symbol" pitchFamily="2" charset="2"/>
              </a:rPr>
              <a:t>g</a:t>
            </a:r>
            <a:r>
              <a:rPr kumimoji="1" lang="en-US" altLang="ja-JP" sz="2000" dirty="0">
                <a:solidFill>
                  <a:srgbClr val="00B050"/>
                </a:solidFill>
              </a:rPr>
              <a:t> ~ 13 deg.</a:t>
            </a:r>
            <a:endParaRPr kumimoji="1" lang="ja-JP" altLang="en-US" sz="2000">
              <a:solidFill>
                <a:srgbClr val="00B05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414498C-1C6C-D41E-49E2-586476925370}"/>
              </a:ext>
            </a:extLst>
          </p:cNvPr>
          <p:cNvSpPr txBox="1"/>
          <p:nvPr/>
        </p:nvSpPr>
        <p:spPr>
          <a:xfrm>
            <a:off x="8489627" y="6004236"/>
            <a:ext cx="163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2000" dirty="0">
                <a:latin typeface="Symbol" pitchFamily="2" charset="2"/>
              </a:rPr>
              <a:t>g</a:t>
            </a:r>
            <a:r>
              <a:rPr kumimoji="1" lang="en-US" altLang="ja-JP" sz="2000" dirty="0"/>
              <a:t> ~ 3.7 deg.</a:t>
            </a:r>
            <a:endParaRPr kumimoji="1" lang="ja-JP" altLang="en-US" sz="200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567DF8D-178F-F8B9-AB59-177D5BA6DFAE}"/>
              </a:ext>
            </a:extLst>
          </p:cNvPr>
          <p:cNvSpPr txBox="1"/>
          <p:nvPr/>
        </p:nvSpPr>
        <p:spPr>
          <a:xfrm>
            <a:off x="8636194" y="1880922"/>
            <a:ext cx="1593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 energies</a:t>
            </a:r>
            <a:endParaRPr kumimoji="1" lang="ja-JP" alt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DE14829-9795-F766-9742-7FC30FD2D40B}"/>
              </a:ext>
            </a:extLst>
          </p:cNvPr>
          <p:cNvSpPr txBox="1"/>
          <p:nvPr/>
        </p:nvSpPr>
        <p:spPr>
          <a:xfrm>
            <a:off x="8219567" y="2663453"/>
            <a:ext cx="1715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K=2 excitation</a:t>
            </a: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E678339E-B7BF-D66C-FB44-B6A0D8CCF962}"/>
              </a:ext>
            </a:extLst>
          </p:cNvPr>
          <p:cNvCxnSpPr/>
          <p:nvPr/>
        </p:nvCxnSpPr>
        <p:spPr>
          <a:xfrm>
            <a:off x="2703007" y="1654880"/>
            <a:ext cx="612949" cy="86387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609372"/>
      </p:ext>
    </p:extLst>
  </p:cSld>
  <p:clrMapOvr>
    <a:masterClrMapping/>
  </p:clrMapOvr>
  <p:transition>
    <p:cover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87FACDB-D388-E3D2-6636-4E841133C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994" y="2679406"/>
            <a:ext cx="7168632" cy="360348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E1D8507-9D7E-0B07-4B3B-12C6E3334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62" y="2512758"/>
            <a:ext cx="4282273" cy="3425818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34F3B51-7292-4E8B-8CEC-0319D29036C8}"/>
              </a:ext>
            </a:extLst>
          </p:cNvPr>
          <p:cNvSpPr txBox="1"/>
          <p:nvPr/>
        </p:nvSpPr>
        <p:spPr>
          <a:xfrm>
            <a:off x="946167" y="919424"/>
            <a:ext cx="10128094" cy="955070"/>
          </a:xfrm>
          <a:prstGeom prst="rect">
            <a:avLst/>
          </a:prstGeom>
          <a:solidFill>
            <a:srgbClr val="FDFCDA"/>
          </a:solidFill>
        </p:spPr>
        <p:txBody>
          <a:bodyPr wrap="none" rtlCol="0">
            <a:spAutoFit/>
          </a:bodyPr>
          <a:lstStyle/>
          <a:p>
            <a:pPr>
              <a:lnSpc>
                <a:spcPts val="3480"/>
              </a:lnSpc>
            </a:pPr>
            <a:r>
              <a:rPr kumimoji="1" lang="en-US" altLang="ja-JP" baseline="30000" dirty="0">
                <a:solidFill>
                  <a:srgbClr val="FF0000"/>
                </a:solidFill>
              </a:rPr>
              <a:t>154</a:t>
            </a:r>
            <a:r>
              <a:rPr kumimoji="1" lang="en-US" altLang="ja-JP" dirty="0">
                <a:solidFill>
                  <a:srgbClr val="FF0000"/>
                </a:solidFill>
              </a:rPr>
              <a:t>Sm</a:t>
            </a:r>
            <a:r>
              <a:rPr kumimoji="1" lang="en-US" altLang="ja-JP" dirty="0"/>
              <a:t> :  small triaxiality (gamma~</a:t>
            </a:r>
            <a:r>
              <a:rPr kumimoji="1" lang="en-US" altLang="ja-JP" dirty="0">
                <a:solidFill>
                  <a:srgbClr val="FF0000"/>
                </a:solidFill>
              </a:rPr>
              <a:t>3.7</a:t>
            </a:r>
            <a:r>
              <a:rPr kumimoji="1" lang="en-US" altLang="ja-JP" dirty="0"/>
              <a:t> deg.) in the ground band</a:t>
            </a:r>
          </a:p>
          <a:p>
            <a:pPr>
              <a:lnSpc>
                <a:spcPts val="3480"/>
              </a:lnSpc>
            </a:pPr>
            <a:r>
              <a:rPr lang="en-US" altLang="ja-JP" dirty="0"/>
              <a:t>             </a:t>
            </a:r>
            <a:r>
              <a:rPr kumimoji="1" lang="en-US" altLang="ja-JP" dirty="0">
                <a:solidFill>
                  <a:srgbClr val="00B050"/>
                </a:solidFill>
              </a:rPr>
              <a:t>medium triaxiality (gamma~</a:t>
            </a:r>
            <a:r>
              <a:rPr kumimoji="1" lang="en-US" altLang="ja-JP" dirty="0">
                <a:solidFill>
                  <a:srgbClr val="FF0000"/>
                </a:solidFill>
              </a:rPr>
              <a:t>13</a:t>
            </a:r>
            <a:r>
              <a:rPr kumimoji="1" lang="en-US" altLang="ja-JP" dirty="0"/>
              <a:t> </a:t>
            </a:r>
            <a:r>
              <a:rPr kumimoji="1" lang="en-US" altLang="ja-JP" dirty="0">
                <a:solidFill>
                  <a:srgbClr val="00B050"/>
                </a:solidFill>
              </a:rPr>
              <a:t>deg.) in the </a:t>
            </a:r>
            <a:r>
              <a:rPr kumimoji="1" lang="en-US" altLang="ja-JP" dirty="0" err="1">
                <a:solidFill>
                  <a:srgbClr val="00B050"/>
                </a:solidFill>
              </a:rPr>
              <a:t>beta+gamma</a:t>
            </a:r>
            <a:r>
              <a:rPr kumimoji="1" lang="en-US" altLang="ja-JP" dirty="0">
                <a:solidFill>
                  <a:srgbClr val="00B050"/>
                </a:solidFill>
              </a:rPr>
              <a:t> bands</a:t>
            </a:r>
            <a:endParaRPr kumimoji="1" lang="ja-JP" altLang="en-US">
              <a:solidFill>
                <a:srgbClr val="00B050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0404875-75DC-6EF1-596E-AB8912D38FAA}"/>
              </a:ext>
            </a:extLst>
          </p:cNvPr>
          <p:cNvSpPr/>
          <p:nvPr/>
        </p:nvSpPr>
        <p:spPr>
          <a:xfrm>
            <a:off x="2803490" y="5315578"/>
            <a:ext cx="472273" cy="66319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380A4E7-FAFC-D2C9-E8C1-20A933CB9428}"/>
              </a:ext>
            </a:extLst>
          </p:cNvPr>
          <p:cNvSpPr/>
          <p:nvPr/>
        </p:nvSpPr>
        <p:spPr>
          <a:xfrm>
            <a:off x="3598985" y="3617407"/>
            <a:ext cx="1153885" cy="127781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>
            <a:extLst>
              <a:ext uri="{FF2B5EF4-FFF2-40B4-BE49-F238E27FC236}">
                <a16:creationId xmlns:a16="http://schemas.microsoft.com/office/drawing/2014/main" id="{85A937ED-84CD-11DF-5F60-55B2B0F387EB}"/>
              </a:ext>
            </a:extLst>
          </p:cNvPr>
          <p:cNvSpPr/>
          <p:nvPr/>
        </p:nvSpPr>
        <p:spPr>
          <a:xfrm>
            <a:off x="3195376" y="2512758"/>
            <a:ext cx="653143" cy="35102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DB191ABB-44E3-382C-4BE6-B18AF53F8130}"/>
              </a:ext>
            </a:extLst>
          </p:cNvPr>
          <p:cNvGrpSpPr/>
          <p:nvPr/>
        </p:nvGrpSpPr>
        <p:grpSpPr>
          <a:xfrm>
            <a:off x="1587636" y="1357745"/>
            <a:ext cx="1085226" cy="4148752"/>
            <a:chOff x="1587636" y="999811"/>
            <a:chExt cx="1085226" cy="4506686"/>
          </a:xfrm>
        </p:grpSpPr>
        <p:sp>
          <p:nvSpPr>
            <p:cNvPr id="6" name="フリーフォーム 5">
              <a:extLst>
                <a:ext uri="{FF2B5EF4-FFF2-40B4-BE49-F238E27FC236}">
                  <a16:creationId xmlns:a16="http://schemas.microsoft.com/office/drawing/2014/main" id="{B856BD51-4FFF-DFE5-41CD-FF0F620B8A6B}"/>
                </a:ext>
              </a:extLst>
            </p:cNvPr>
            <p:cNvSpPr/>
            <p:nvPr/>
          </p:nvSpPr>
          <p:spPr>
            <a:xfrm>
              <a:off x="1587636" y="999811"/>
              <a:ext cx="1085226" cy="4481565"/>
            </a:xfrm>
            <a:custGeom>
              <a:avLst/>
              <a:gdLst>
                <a:gd name="connsiteX0" fmla="*/ 562707 w 1085226"/>
                <a:gd name="connsiteY0" fmla="*/ 0 h 4481565"/>
                <a:gd name="connsiteX1" fmla="*/ 512465 w 1085226"/>
                <a:gd name="connsiteY1" fmla="*/ 70339 h 4481565"/>
                <a:gd name="connsiteX2" fmla="*/ 502417 w 1085226"/>
                <a:gd name="connsiteY2" fmla="*/ 100484 h 4481565"/>
                <a:gd name="connsiteX3" fmla="*/ 462224 w 1085226"/>
                <a:gd name="connsiteY3" fmla="*/ 160774 h 4481565"/>
                <a:gd name="connsiteX4" fmla="*/ 432079 w 1085226"/>
                <a:gd name="connsiteY4" fmla="*/ 211016 h 4481565"/>
                <a:gd name="connsiteX5" fmla="*/ 411982 w 1085226"/>
                <a:gd name="connsiteY5" fmla="*/ 251209 h 4481565"/>
                <a:gd name="connsiteX6" fmla="*/ 391885 w 1085226"/>
                <a:gd name="connsiteY6" fmla="*/ 281354 h 4481565"/>
                <a:gd name="connsiteX7" fmla="*/ 351692 w 1085226"/>
                <a:gd name="connsiteY7" fmla="*/ 351693 h 4481565"/>
                <a:gd name="connsiteX8" fmla="*/ 321547 w 1085226"/>
                <a:gd name="connsiteY8" fmla="*/ 452176 h 4481565"/>
                <a:gd name="connsiteX9" fmla="*/ 311498 w 1085226"/>
                <a:gd name="connsiteY9" fmla="*/ 482321 h 4481565"/>
                <a:gd name="connsiteX10" fmla="*/ 291402 w 1085226"/>
                <a:gd name="connsiteY10" fmla="*/ 512466 h 4481565"/>
                <a:gd name="connsiteX11" fmla="*/ 251208 w 1085226"/>
                <a:gd name="connsiteY11" fmla="*/ 653143 h 4481565"/>
                <a:gd name="connsiteX12" fmla="*/ 231112 w 1085226"/>
                <a:gd name="connsiteY12" fmla="*/ 713433 h 4481565"/>
                <a:gd name="connsiteX13" fmla="*/ 211015 w 1085226"/>
                <a:gd name="connsiteY13" fmla="*/ 803869 h 4481565"/>
                <a:gd name="connsiteX14" fmla="*/ 190918 w 1085226"/>
                <a:gd name="connsiteY14" fmla="*/ 864159 h 4481565"/>
                <a:gd name="connsiteX15" fmla="*/ 180870 w 1085226"/>
                <a:gd name="connsiteY15" fmla="*/ 934497 h 4481565"/>
                <a:gd name="connsiteX16" fmla="*/ 160773 w 1085226"/>
                <a:gd name="connsiteY16" fmla="*/ 994787 h 4481565"/>
                <a:gd name="connsiteX17" fmla="*/ 140676 w 1085226"/>
                <a:gd name="connsiteY17" fmla="*/ 1075174 h 4481565"/>
                <a:gd name="connsiteX18" fmla="*/ 130628 w 1085226"/>
                <a:gd name="connsiteY18" fmla="*/ 1105319 h 4481565"/>
                <a:gd name="connsiteX19" fmla="*/ 110531 w 1085226"/>
                <a:gd name="connsiteY19" fmla="*/ 1185706 h 4481565"/>
                <a:gd name="connsiteX20" fmla="*/ 90435 w 1085226"/>
                <a:gd name="connsiteY20" fmla="*/ 1276141 h 4481565"/>
                <a:gd name="connsiteX21" fmla="*/ 70338 w 1085226"/>
                <a:gd name="connsiteY21" fmla="*/ 1306286 h 4481565"/>
                <a:gd name="connsiteX22" fmla="*/ 60290 w 1085226"/>
                <a:gd name="connsiteY22" fmla="*/ 1346480 h 4481565"/>
                <a:gd name="connsiteX23" fmla="*/ 50241 w 1085226"/>
                <a:gd name="connsiteY23" fmla="*/ 1416818 h 4481565"/>
                <a:gd name="connsiteX24" fmla="*/ 40193 w 1085226"/>
                <a:gd name="connsiteY24" fmla="*/ 1467060 h 4481565"/>
                <a:gd name="connsiteX25" fmla="*/ 20096 w 1085226"/>
                <a:gd name="connsiteY25" fmla="*/ 1858945 h 4481565"/>
                <a:gd name="connsiteX26" fmla="*/ 0 w 1085226"/>
                <a:gd name="connsiteY26" fmla="*/ 2120203 h 4481565"/>
                <a:gd name="connsiteX27" fmla="*/ 10048 w 1085226"/>
                <a:gd name="connsiteY27" fmla="*/ 2612572 h 4481565"/>
                <a:gd name="connsiteX28" fmla="*/ 40193 w 1085226"/>
                <a:gd name="connsiteY28" fmla="*/ 2723104 h 4481565"/>
                <a:gd name="connsiteX29" fmla="*/ 50241 w 1085226"/>
                <a:gd name="connsiteY29" fmla="*/ 2783394 h 4481565"/>
                <a:gd name="connsiteX30" fmla="*/ 60290 w 1085226"/>
                <a:gd name="connsiteY30" fmla="*/ 2823587 h 4481565"/>
                <a:gd name="connsiteX31" fmla="*/ 70338 w 1085226"/>
                <a:gd name="connsiteY31" fmla="*/ 2883877 h 4481565"/>
                <a:gd name="connsiteX32" fmla="*/ 90435 w 1085226"/>
                <a:gd name="connsiteY32" fmla="*/ 2954216 h 4481565"/>
                <a:gd name="connsiteX33" fmla="*/ 100483 w 1085226"/>
                <a:gd name="connsiteY33" fmla="*/ 3024554 h 4481565"/>
                <a:gd name="connsiteX34" fmla="*/ 120580 w 1085226"/>
                <a:gd name="connsiteY34" fmla="*/ 3074796 h 4481565"/>
                <a:gd name="connsiteX35" fmla="*/ 140676 w 1085226"/>
                <a:gd name="connsiteY35" fmla="*/ 3135086 h 4481565"/>
                <a:gd name="connsiteX36" fmla="*/ 160773 w 1085226"/>
                <a:gd name="connsiteY36" fmla="*/ 3235570 h 4481565"/>
                <a:gd name="connsiteX37" fmla="*/ 180870 w 1085226"/>
                <a:gd name="connsiteY37" fmla="*/ 3326005 h 4481565"/>
                <a:gd name="connsiteX38" fmla="*/ 200967 w 1085226"/>
                <a:gd name="connsiteY38" fmla="*/ 3376247 h 4481565"/>
                <a:gd name="connsiteX39" fmla="*/ 211015 w 1085226"/>
                <a:gd name="connsiteY39" fmla="*/ 3436537 h 4481565"/>
                <a:gd name="connsiteX40" fmla="*/ 231112 w 1085226"/>
                <a:gd name="connsiteY40" fmla="*/ 3466682 h 4481565"/>
                <a:gd name="connsiteX41" fmla="*/ 251208 w 1085226"/>
                <a:gd name="connsiteY41" fmla="*/ 3547069 h 4481565"/>
                <a:gd name="connsiteX42" fmla="*/ 281353 w 1085226"/>
                <a:gd name="connsiteY42" fmla="*/ 3627455 h 4481565"/>
                <a:gd name="connsiteX43" fmla="*/ 301450 w 1085226"/>
                <a:gd name="connsiteY43" fmla="*/ 3687745 h 4481565"/>
                <a:gd name="connsiteX44" fmla="*/ 321547 w 1085226"/>
                <a:gd name="connsiteY44" fmla="*/ 3727939 h 4481565"/>
                <a:gd name="connsiteX45" fmla="*/ 361740 w 1085226"/>
                <a:gd name="connsiteY45" fmla="*/ 3828422 h 4481565"/>
                <a:gd name="connsiteX46" fmla="*/ 401934 w 1085226"/>
                <a:gd name="connsiteY46" fmla="*/ 3918858 h 4481565"/>
                <a:gd name="connsiteX47" fmla="*/ 442127 w 1085226"/>
                <a:gd name="connsiteY47" fmla="*/ 3999244 h 4481565"/>
                <a:gd name="connsiteX48" fmla="*/ 492369 w 1085226"/>
                <a:gd name="connsiteY48" fmla="*/ 4109776 h 4481565"/>
                <a:gd name="connsiteX49" fmla="*/ 522514 w 1085226"/>
                <a:gd name="connsiteY49" fmla="*/ 4170066 h 4481565"/>
                <a:gd name="connsiteX50" fmla="*/ 562707 w 1085226"/>
                <a:gd name="connsiteY50" fmla="*/ 4220308 h 4481565"/>
                <a:gd name="connsiteX51" fmla="*/ 582804 w 1085226"/>
                <a:gd name="connsiteY51" fmla="*/ 4250453 h 4481565"/>
                <a:gd name="connsiteX52" fmla="*/ 622997 w 1085226"/>
                <a:gd name="connsiteY52" fmla="*/ 4270550 h 4481565"/>
                <a:gd name="connsiteX53" fmla="*/ 653142 w 1085226"/>
                <a:gd name="connsiteY53" fmla="*/ 4290647 h 4481565"/>
                <a:gd name="connsiteX54" fmla="*/ 733529 w 1085226"/>
                <a:gd name="connsiteY54" fmla="*/ 4320792 h 4481565"/>
                <a:gd name="connsiteX55" fmla="*/ 783771 w 1085226"/>
                <a:gd name="connsiteY55" fmla="*/ 4340888 h 4481565"/>
                <a:gd name="connsiteX56" fmla="*/ 864158 w 1085226"/>
                <a:gd name="connsiteY56" fmla="*/ 4381082 h 4481565"/>
                <a:gd name="connsiteX57" fmla="*/ 914400 w 1085226"/>
                <a:gd name="connsiteY57" fmla="*/ 4391130 h 4481565"/>
                <a:gd name="connsiteX58" fmla="*/ 974690 w 1085226"/>
                <a:gd name="connsiteY58" fmla="*/ 4421275 h 4481565"/>
                <a:gd name="connsiteX59" fmla="*/ 1055076 w 1085226"/>
                <a:gd name="connsiteY59" fmla="*/ 4451420 h 4481565"/>
                <a:gd name="connsiteX60" fmla="*/ 1075173 w 1085226"/>
                <a:gd name="connsiteY60" fmla="*/ 4481565 h 4481565"/>
                <a:gd name="connsiteX61" fmla="*/ 1085222 w 1085226"/>
                <a:gd name="connsiteY61" fmla="*/ 4451420 h 4481565"/>
                <a:gd name="connsiteX62" fmla="*/ 1075173 w 1085226"/>
                <a:gd name="connsiteY62" fmla="*/ 4411227 h 4481565"/>
                <a:gd name="connsiteX63" fmla="*/ 1065125 w 1085226"/>
                <a:gd name="connsiteY63" fmla="*/ 4340888 h 4481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085226" h="4481565">
                  <a:moveTo>
                    <a:pt x="562707" y="0"/>
                  </a:moveTo>
                  <a:cubicBezTo>
                    <a:pt x="545960" y="23446"/>
                    <a:pt x="527289" y="45632"/>
                    <a:pt x="512465" y="70339"/>
                  </a:cubicBezTo>
                  <a:cubicBezTo>
                    <a:pt x="507016" y="79421"/>
                    <a:pt x="507561" y="91225"/>
                    <a:pt x="502417" y="100484"/>
                  </a:cubicBezTo>
                  <a:cubicBezTo>
                    <a:pt x="490687" y="121598"/>
                    <a:pt x="474651" y="140063"/>
                    <a:pt x="462224" y="160774"/>
                  </a:cubicBezTo>
                  <a:cubicBezTo>
                    <a:pt x="452176" y="177521"/>
                    <a:pt x="441564" y="193943"/>
                    <a:pt x="432079" y="211016"/>
                  </a:cubicBezTo>
                  <a:cubicBezTo>
                    <a:pt x="424804" y="224110"/>
                    <a:pt x="419414" y="238204"/>
                    <a:pt x="411982" y="251209"/>
                  </a:cubicBezTo>
                  <a:cubicBezTo>
                    <a:pt x="405990" y="261694"/>
                    <a:pt x="397877" y="270868"/>
                    <a:pt x="391885" y="281354"/>
                  </a:cubicBezTo>
                  <a:cubicBezTo>
                    <a:pt x="340890" y="370596"/>
                    <a:pt x="400655" y="278250"/>
                    <a:pt x="351692" y="351693"/>
                  </a:cubicBezTo>
                  <a:cubicBezTo>
                    <a:pt x="336507" y="412434"/>
                    <a:pt x="346010" y="378790"/>
                    <a:pt x="321547" y="452176"/>
                  </a:cubicBezTo>
                  <a:cubicBezTo>
                    <a:pt x="318197" y="462224"/>
                    <a:pt x="317373" y="473508"/>
                    <a:pt x="311498" y="482321"/>
                  </a:cubicBezTo>
                  <a:cubicBezTo>
                    <a:pt x="304799" y="492369"/>
                    <a:pt x="296307" y="501430"/>
                    <a:pt x="291402" y="512466"/>
                  </a:cubicBezTo>
                  <a:cubicBezTo>
                    <a:pt x="265597" y="570527"/>
                    <a:pt x="272496" y="589275"/>
                    <a:pt x="251208" y="653143"/>
                  </a:cubicBezTo>
                  <a:cubicBezTo>
                    <a:pt x="244509" y="673240"/>
                    <a:pt x="235267" y="692661"/>
                    <a:pt x="231112" y="713433"/>
                  </a:cubicBezTo>
                  <a:cubicBezTo>
                    <a:pt x="225377" y="742106"/>
                    <a:pt x="219526" y="775497"/>
                    <a:pt x="211015" y="803869"/>
                  </a:cubicBezTo>
                  <a:cubicBezTo>
                    <a:pt x="204928" y="824159"/>
                    <a:pt x="190918" y="864159"/>
                    <a:pt x="190918" y="864159"/>
                  </a:cubicBezTo>
                  <a:cubicBezTo>
                    <a:pt x="187569" y="887605"/>
                    <a:pt x="186196" y="911419"/>
                    <a:pt x="180870" y="934497"/>
                  </a:cubicBezTo>
                  <a:cubicBezTo>
                    <a:pt x="176107" y="955138"/>
                    <a:pt x="166593" y="974418"/>
                    <a:pt x="160773" y="994787"/>
                  </a:cubicBezTo>
                  <a:cubicBezTo>
                    <a:pt x="153185" y="1021345"/>
                    <a:pt x="149410" y="1048971"/>
                    <a:pt x="140676" y="1075174"/>
                  </a:cubicBezTo>
                  <a:cubicBezTo>
                    <a:pt x="137327" y="1085222"/>
                    <a:pt x="133415" y="1095100"/>
                    <a:pt x="130628" y="1105319"/>
                  </a:cubicBezTo>
                  <a:cubicBezTo>
                    <a:pt x="123361" y="1131966"/>
                    <a:pt x="115948" y="1158622"/>
                    <a:pt x="110531" y="1185706"/>
                  </a:cubicBezTo>
                  <a:cubicBezTo>
                    <a:pt x="108743" y="1194647"/>
                    <a:pt x="95756" y="1263724"/>
                    <a:pt x="90435" y="1276141"/>
                  </a:cubicBezTo>
                  <a:cubicBezTo>
                    <a:pt x="85678" y="1287241"/>
                    <a:pt x="77037" y="1296238"/>
                    <a:pt x="70338" y="1306286"/>
                  </a:cubicBezTo>
                  <a:cubicBezTo>
                    <a:pt x="66989" y="1319684"/>
                    <a:pt x="62760" y="1332892"/>
                    <a:pt x="60290" y="1346480"/>
                  </a:cubicBezTo>
                  <a:cubicBezTo>
                    <a:pt x="56053" y="1369782"/>
                    <a:pt x="54135" y="1393456"/>
                    <a:pt x="50241" y="1416818"/>
                  </a:cubicBezTo>
                  <a:cubicBezTo>
                    <a:pt x="47433" y="1433665"/>
                    <a:pt x="43542" y="1450313"/>
                    <a:pt x="40193" y="1467060"/>
                  </a:cubicBezTo>
                  <a:cubicBezTo>
                    <a:pt x="18798" y="2044735"/>
                    <a:pt x="42053" y="1529601"/>
                    <a:pt x="20096" y="1858945"/>
                  </a:cubicBezTo>
                  <a:cubicBezTo>
                    <a:pt x="3600" y="2106381"/>
                    <a:pt x="19751" y="1962188"/>
                    <a:pt x="0" y="2120203"/>
                  </a:cubicBezTo>
                  <a:cubicBezTo>
                    <a:pt x="3349" y="2284326"/>
                    <a:pt x="4292" y="2448516"/>
                    <a:pt x="10048" y="2612572"/>
                  </a:cubicBezTo>
                  <a:cubicBezTo>
                    <a:pt x="12828" y="2691793"/>
                    <a:pt x="9037" y="2676371"/>
                    <a:pt x="40193" y="2723104"/>
                  </a:cubicBezTo>
                  <a:cubicBezTo>
                    <a:pt x="43542" y="2743201"/>
                    <a:pt x="46245" y="2763416"/>
                    <a:pt x="50241" y="2783394"/>
                  </a:cubicBezTo>
                  <a:cubicBezTo>
                    <a:pt x="52949" y="2796936"/>
                    <a:pt x="57582" y="2810045"/>
                    <a:pt x="60290" y="2823587"/>
                  </a:cubicBezTo>
                  <a:cubicBezTo>
                    <a:pt x="64286" y="2843565"/>
                    <a:pt x="66343" y="2863899"/>
                    <a:pt x="70338" y="2883877"/>
                  </a:cubicBezTo>
                  <a:cubicBezTo>
                    <a:pt x="76648" y="2915427"/>
                    <a:pt x="80856" y="2925481"/>
                    <a:pt x="90435" y="2954216"/>
                  </a:cubicBezTo>
                  <a:cubicBezTo>
                    <a:pt x="93784" y="2977662"/>
                    <a:pt x="94739" y="3001577"/>
                    <a:pt x="100483" y="3024554"/>
                  </a:cubicBezTo>
                  <a:cubicBezTo>
                    <a:pt x="104858" y="3042053"/>
                    <a:pt x="114416" y="3057844"/>
                    <a:pt x="120580" y="3074796"/>
                  </a:cubicBezTo>
                  <a:cubicBezTo>
                    <a:pt x="127819" y="3094704"/>
                    <a:pt x="133977" y="3114989"/>
                    <a:pt x="140676" y="3135086"/>
                  </a:cubicBezTo>
                  <a:cubicBezTo>
                    <a:pt x="165294" y="3307399"/>
                    <a:pt x="137390" y="3142042"/>
                    <a:pt x="160773" y="3235570"/>
                  </a:cubicBezTo>
                  <a:cubicBezTo>
                    <a:pt x="168733" y="3267408"/>
                    <a:pt x="170560" y="3295074"/>
                    <a:pt x="180870" y="3326005"/>
                  </a:cubicBezTo>
                  <a:cubicBezTo>
                    <a:pt x="186574" y="3343117"/>
                    <a:pt x="194268" y="3359500"/>
                    <a:pt x="200967" y="3376247"/>
                  </a:cubicBezTo>
                  <a:cubicBezTo>
                    <a:pt x="204316" y="3396344"/>
                    <a:pt x="204572" y="3417209"/>
                    <a:pt x="211015" y="3436537"/>
                  </a:cubicBezTo>
                  <a:cubicBezTo>
                    <a:pt x="214834" y="3447994"/>
                    <a:pt x="226985" y="3455332"/>
                    <a:pt x="231112" y="3466682"/>
                  </a:cubicBezTo>
                  <a:cubicBezTo>
                    <a:pt x="240551" y="3492639"/>
                    <a:pt x="243941" y="3520422"/>
                    <a:pt x="251208" y="3547069"/>
                  </a:cubicBezTo>
                  <a:cubicBezTo>
                    <a:pt x="259349" y="3576918"/>
                    <a:pt x="270287" y="3597023"/>
                    <a:pt x="281353" y="3627455"/>
                  </a:cubicBezTo>
                  <a:cubicBezTo>
                    <a:pt x="288592" y="3647363"/>
                    <a:pt x="293582" y="3668076"/>
                    <a:pt x="301450" y="3687745"/>
                  </a:cubicBezTo>
                  <a:cubicBezTo>
                    <a:pt x="307013" y="3701653"/>
                    <a:pt x="315646" y="3714171"/>
                    <a:pt x="321547" y="3727939"/>
                  </a:cubicBezTo>
                  <a:cubicBezTo>
                    <a:pt x="335757" y="3761097"/>
                    <a:pt x="345607" y="3796156"/>
                    <a:pt x="361740" y="3828422"/>
                  </a:cubicBezTo>
                  <a:cubicBezTo>
                    <a:pt x="432522" y="3969987"/>
                    <a:pt x="324954" y="3752069"/>
                    <a:pt x="401934" y="3918858"/>
                  </a:cubicBezTo>
                  <a:cubicBezTo>
                    <a:pt x="414488" y="3946059"/>
                    <a:pt x="432654" y="3970823"/>
                    <a:pt x="442127" y="3999244"/>
                  </a:cubicBezTo>
                  <a:cubicBezTo>
                    <a:pt x="461649" y="4057811"/>
                    <a:pt x="447438" y="4019914"/>
                    <a:pt x="492369" y="4109776"/>
                  </a:cubicBezTo>
                  <a:cubicBezTo>
                    <a:pt x="502417" y="4129873"/>
                    <a:pt x="508478" y="4152521"/>
                    <a:pt x="522514" y="4170066"/>
                  </a:cubicBezTo>
                  <a:cubicBezTo>
                    <a:pt x="535912" y="4186813"/>
                    <a:pt x="549839" y="4203150"/>
                    <a:pt x="562707" y="4220308"/>
                  </a:cubicBezTo>
                  <a:cubicBezTo>
                    <a:pt x="569953" y="4229969"/>
                    <a:pt x="573526" y="4242722"/>
                    <a:pt x="582804" y="4250453"/>
                  </a:cubicBezTo>
                  <a:cubicBezTo>
                    <a:pt x="594311" y="4260042"/>
                    <a:pt x="609992" y="4263118"/>
                    <a:pt x="622997" y="4270550"/>
                  </a:cubicBezTo>
                  <a:cubicBezTo>
                    <a:pt x="633482" y="4276542"/>
                    <a:pt x="642340" y="4285246"/>
                    <a:pt x="653142" y="4290647"/>
                  </a:cubicBezTo>
                  <a:cubicBezTo>
                    <a:pt x="691961" y="4310056"/>
                    <a:pt x="698755" y="4307752"/>
                    <a:pt x="733529" y="4320792"/>
                  </a:cubicBezTo>
                  <a:cubicBezTo>
                    <a:pt x="750418" y="4327125"/>
                    <a:pt x="767394" y="4333329"/>
                    <a:pt x="783771" y="4340888"/>
                  </a:cubicBezTo>
                  <a:cubicBezTo>
                    <a:pt x="810972" y="4353442"/>
                    <a:pt x="834781" y="4375207"/>
                    <a:pt x="864158" y="4381082"/>
                  </a:cubicBezTo>
                  <a:lnTo>
                    <a:pt x="914400" y="4391130"/>
                  </a:lnTo>
                  <a:cubicBezTo>
                    <a:pt x="934497" y="4401178"/>
                    <a:pt x="954235" y="4411977"/>
                    <a:pt x="974690" y="4421275"/>
                  </a:cubicBezTo>
                  <a:cubicBezTo>
                    <a:pt x="1007738" y="4436297"/>
                    <a:pt x="1023690" y="4440958"/>
                    <a:pt x="1055076" y="4451420"/>
                  </a:cubicBezTo>
                  <a:cubicBezTo>
                    <a:pt x="1061775" y="4461468"/>
                    <a:pt x="1063096" y="4481565"/>
                    <a:pt x="1075173" y="4481565"/>
                  </a:cubicBezTo>
                  <a:cubicBezTo>
                    <a:pt x="1085765" y="4481565"/>
                    <a:pt x="1085222" y="4462012"/>
                    <a:pt x="1085222" y="4451420"/>
                  </a:cubicBezTo>
                  <a:cubicBezTo>
                    <a:pt x="1085222" y="4437610"/>
                    <a:pt x="1078169" y="4424708"/>
                    <a:pt x="1075173" y="4411227"/>
                  </a:cubicBezTo>
                  <a:cubicBezTo>
                    <a:pt x="1063811" y="4360100"/>
                    <a:pt x="1065125" y="4375835"/>
                    <a:pt x="1065125" y="4340888"/>
                  </a:cubicBezTo>
                </a:path>
              </a:pathLst>
            </a:cu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フリーフォーム 8">
              <a:extLst>
                <a:ext uri="{FF2B5EF4-FFF2-40B4-BE49-F238E27FC236}">
                  <a16:creationId xmlns:a16="http://schemas.microsoft.com/office/drawing/2014/main" id="{AC33A47B-236F-2177-0306-443AA8F7F4ED}"/>
                </a:ext>
              </a:extLst>
            </p:cNvPr>
            <p:cNvSpPr/>
            <p:nvPr/>
          </p:nvSpPr>
          <p:spPr>
            <a:xfrm>
              <a:off x="2502040" y="5456255"/>
              <a:ext cx="170822" cy="50242"/>
            </a:xfrm>
            <a:custGeom>
              <a:avLst/>
              <a:gdLst>
                <a:gd name="connsiteX0" fmla="*/ 0 w 170822"/>
                <a:gd name="connsiteY0" fmla="*/ 40193 h 50242"/>
                <a:gd name="connsiteX1" fmla="*/ 70338 w 170822"/>
                <a:gd name="connsiteY1" fmla="*/ 50242 h 50242"/>
                <a:gd name="connsiteX2" fmla="*/ 160773 w 170822"/>
                <a:gd name="connsiteY2" fmla="*/ 30145 h 50242"/>
                <a:gd name="connsiteX3" fmla="*/ 170822 w 170822"/>
                <a:gd name="connsiteY3" fmla="*/ 0 h 5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822" h="50242">
                  <a:moveTo>
                    <a:pt x="0" y="40193"/>
                  </a:moveTo>
                  <a:cubicBezTo>
                    <a:pt x="23446" y="43543"/>
                    <a:pt x="46654" y="50242"/>
                    <a:pt x="70338" y="50242"/>
                  </a:cubicBezTo>
                  <a:cubicBezTo>
                    <a:pt x="105703" y="50242"/>
                    <a:pt x="129689" y="40506"/>
                    <a:pt x="160773" y="30145"/>
                  </a:cubicBezTo>
                  <a:lnTo>
                    <a:pt x="170822" y="0"/>
                  </a:lnTo>
                </a:path>
              </a:pathLst>
            </a:cu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4BDAF62F-4706-612D-324E-F7E1F4C4D638}"/>
              </a:ext>
            </a:extLst>
          </p:cNvPr>
          <p:cNvGrpSpPr/>
          <p:nvPr/>
        </p:nvGrpSpPr>
        <p:grpSpPr>
          <a:xfrm>
            <a:off x="4301030" y="1819564"/>
            <a:ext cx="558381" cy="1758146"/>
            <a:chOff x="4301030" y="1485299"/>
            <a:chExt cx="558381" cy="2092411"/>
          </a:xfrm>
        </p:grpSpPr>
        <p:sp>
          <p:nvSpPr>
            <p:cNvPr id="11" name="フリーフォーム 10">
              <a:extLst>
                <a:ext uri="{FF2B5EF4-FFF2-40B4-BE49-F238E27FC236}">
                  <a16:creationId xmlns:a16="http://schemas.microsoft.com/office/drawing/2014/main" id="{DB19A85C-B5F9-A83E-C0A4-45BF2DD8E4AC}"/>
                </a:ext>
              </a:extLst>
            </p:cNvPr>
            <p:cNvSpPr/>
            <p:nvPr/>
          </p:nvSpPr>
          <p:spPr>
            <a:xfrm>
              <a:off x="4361320" y="1485299"/>
              <a:ext cx="498091" cy="2092411"/>
            </a:xfrm>
            <a:custGeom>
              <a:avLst/>
              <a:gdLst>
                <a:gd name="connsiteX0" fmla="*/ 477306 w 498091"/>
                <a:gd name="connsiteY0" fmla="*/ 0 h 2092411"/>
                <a:gd name="connsiteX1" fmla="*/ 497403 w 498091"/>
                <a:gd name="connsiteY1" fmla="*/ 70338 h 2092411"/>
                <a:gd name="connsiteX2" fmla="*/ 487355 w 498091"/>
                <a:gd name="connsiteY2" fmla="*/ 602901 h 2092411"/>
                <a:gd name="connsiteX3" fmla="*/ 477306 w 498091"/>
                <a:gd name="connsiteY3" fmla="*/ 683288 h 2092411"/>
                <a:gd name="connsiteX4" fmla="*/ 457209 w 498091"/>
                <a:gd name="connsiteY4" fmla="*/ 743578 h 2092411"/>
                <a:gd name="connsiteX5" fmla="*/ 406968 w 498091"/>
                <a:gd name="connsiteY5" fmla="*/ 894303 h 2092411"/>
                <a:gd name="connsiteX6" fmla="*/ 376823 w 498091"/>
                <a:gd name="connsiteY6" fmla="*/ 984738 h 2092411"/>
                <a:gd name="connsiteX7" fmla="*/ 346678 w 498091"/>
                <a:gd name="connsiteY7" fmla="*/ 1065125 h 2092411"/>
                <a:gd name="connsiteX8" fmla="*/ 326581 w 498091"/>
                <a:gd name="connsiteY8" fmla="*/ 1095270 h 2092411"/>
                <a:gd name="connsiteX9" fmla="*/ 306484 w 498091"/>
                <a:gd name="connsiteY9" fmla="*/ 1155560 h 2092411"/>
                <a:gd name="connsiteX10" fmla="*/ 286388 w 498091"/>
                <a:gd name="connsiteY10" fmla="*/ 1185705 h 2092411"/>
                <a:gd name="connsiteX11" fmla="*/ 246194 w 498091"/>
                <a:gd name="connsiteY11" fmla="*/ 1276140 h 2092411"/>
                <a:gd name="connsiteX12" fmla="*/ 226097 w 498091"/>
                <a:gd name="connsiteY12" fmla="*/ 1336430 h 2092411"/>
                <a:gd name="connsiteX13" fmla="*/ 206001 w 498091"/>
                <a:gd name="connsiteY13" fmla="*/ 1366576 h 2092411"/>
                <a:gd name="connsiteX14" fmla="*/ 185904 w 498091"/>
                <a:gd name="connsiteY14" fmla="*/ 1426866 h 2092411"/>
                <a:gd name="connsiteX15" fmla="*/ 165807 w 498091"/>
                <a:gd name="connsiteY15" fmla="*/ 1467059 h 2092411"/>
                <a:gd name="connsiteX16" fmla="*/ 145711 w 498091"/>
                <a:gd name="connsiteY16" fmla="*/ 1527349 h 2092411"/>
                <a:gd name="connsiteX17" fmla="*/ 135662 w 498091"/>
                <a:gd name="connsiteY17" fmla="*/ 1557494 h 2092411"/>
                <a:gd name="connsiteX18" fmla="*/ 95469 w 498091"/>
                <a:gd name="connsiteY18" fmla="*/ 1647929 h 2092411"/>
                <a:gd name="connsiteX19" fmla="*/ 85420 w 498091"/>
                <a:gd name="connsiteY19" fmla="*/ 1678074 h 2092411"/>
                <a:gd name="connsiteX20" fmla="*/ 45227 w 498091"/>
                <a:gd name="connsiteY20" fmla="*/ 1768510 h 2092411"/>
                <a:gd name="connsiteX21" fmla="*/ 25130 w 498091"/>
                <a:gd name="connsiteY21" fmla="*/ 1828800 h 2092411"/>
                <a:gd name="connsiteX22" fmla="*/ 15082 w 498091"/>
                <a:gd name="connsiteY22" fmla="*/ 1858945 h 2092411"/>
                <a:gd name="connsiteX23" fmla="*/ 5034 w 498091"/>
                <a:gd name="connsiteY23" fmla="*/ 1899138 h 2092411"/>
                <a:gd name="connsiteX24" fmla="*/ 45227 w 498091"/>
                <a:gd name="connsiteY24" fmla="*/ 2059912 h 2092411"/>
                <a:gd name="connsiteX25" fmla="*/ 65324 w 498091"/>
                <a:gd name="connsiteY25" fmla="*/ 2029767 h 2092411"/>
                <a:gd name="connsiteX26" fmla="*/ 95469 w 498091"/>
                <a:gd name="connsiteY26" fmla="*/ 1979525 h 209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8091" h="2092411">
                  <a:moveTo>
                    <a:pt x="477306" y="0"/>
                  </a:moveTo>
                  <a:cubicBezTo>
                    <a:pt x="484005" y="23446"/>
                    <a:pt x="496997" y="45957"/>
                    <a:pt x="497403" y="70338"/>
                  </a:cubicBezTo>
                  <a:cubicBezTo>
                    <a:pt x="500362" y="247866"/>
                    <a:pt x="493173" y="425444"/>
                    <a:pt x="487355" y="602901"/>
                  </a:cubicBezTo>
                  <a:cubicBezTo>
                    <a:pt x="486470" y="629891"/>
                    <a:pt x="482964" y="656883"/>
                    <a:pt x="477306" y="683288"/>
                  </a:cubicBezTo>
                  <a:cubicBezTo>
                    <a:pt x="472867" y="704002"/>
                    <a:pt x="463908" y="723481"/>
                    <a:pt x="457209" y="743578"/>
                  </a:cubicBezTo>
                  <a:lnTo>
                    <a:pt x="406968" y="894303"/>
                  </a:lnTo>
                  <a:lnTo>
                    <a:pt x="376823" y="984738"/>
                  </a:lnTo>
                  <a:cubicBezTo>
                    <a:pt x="368129" y="1010819"/>
                    <a:pt x="358686" y="1041108"/>
                    <a:pt x="346678" y="1065125"/>
                  </a:cubicBezTo>
                  <a:cubicBezTo>
                    <a:pt x="341277" y="1075927"/>
                    <a:pt x="333280" y="1085222"/>
                    <a:pt x="326581" y="1095270"/>
                  </a:cubicBezTo>
                  <a:cubicBezTo>
                    <a:pt x="319882" y="1115367"/>
                    <a:pt x="318234" y="1137934"/>
                    <a:pt x="306484" y="1155560"/>
                  </a:cubicBezTo>
                  <a:cubicBezTo>
                    <a:pt x="299785" y="1165608"/>
                    <a:pt x="291293" y="1174669"/>
                    <a:pt x="286388" y="1185705"/>
                  </a:cubicBezTo>
                  <a:cubicBezTo>
                    <a:pt x="238560" y="1293320"/>
                    <a:pt x="291674" y="1207921"/>
                    <a:pt x="246194" y="1276140"/>
                  </a:cubicBezTo>
                  <a:cubicBezTo>
                    <a:pt x="239495" y="1296237"/>
                    <a:pt x="237847" y="1318804"/>
                    <a:pt x="226097" y="1336430"/>
                  </a:cubicBezTo>
                  <a:cubicBezTo>
                    <a:pt x="219398" y="1346479"/>
                    <a:pt x="210906" y="1355540"/>
                    <a:pt x="206001" y="1366576"/>
                  </a:cubicBezTo>
                  <a:cubicBezTo>
                    <a:pt x="197398" y="1385934"/>
                    <a:pt x="193772" y="1407197"/>
                    <a:pt x="185904" y="1426866"/>
                  </a:cubicBezTo>
                  <a:cubicBezTo>
                    <a:pt x="180341" y="1440774"/>
                    <a:pt x="171370" y="1453151"/>
                    <a:pt x="165807" y="1467059"/>
                  </a:cubicBezTo>
                  <a:cubicBezTo>
                    <a:pt x="157940" y="1486728"/>
                    <a:pt x="152410" y="1507252"/>
                    <a:pt x="145711" y="1527349"/>
                  </a:cubicBezTo>
                  <a:cubicBezTo>
                    <a:pt x="142362" y="1537397"/>
                    <a:pt x="141537" y="1548681"/>
                    <a:pt x="135662" y="1557494"/>
                  </a:cubicBezTo>
                  <a:cubicBezTo>
                    <a:pt x="103815" y="1605266"/>
                    <a:pt x="119386" y="1576181"/>
                    <a:pt x="95469" y="1647929"/>
                  </a:cubicBezTo>
                  <a:cubicBezTo>
                    <a:pt x="92119" y="1657977"/>
                    <a:pt x="91295" y="1669261"/>
                    <a:pt x="85420" y="1678074"/>
                  </a:cubicBezTo>
                  <a:cubicBezTo>
                    <a:pt x="53574" y="1725845"/>
                    <a:pt x="69142" y="1696763"/>
                    <a:pt x="45227" y="1768510"/>
                  </a:cubicBezTo>
                  <a:lnTo>
                    <a:pt x="25130" y="1828800"/>
                  </a:lnTo>
                  <a:cubicBezTo>
                    <a:pt x="21781" y="1838848"/>
                    <a:pt x="17651" y="1848669"/>
                    <a:pt x="15082" y="1858945"/>
                  </a:cubicBezTo>
                  <a:lnTo>
                    <a:pt x="5034" y="1899138"/>
                  </a:lnTo>
                  <a:cubicBezTo>
                    <a:pt x="12490" y="2040803"/>
                    <a:pt x="-29236" y="2149267"/>
                    <a:pt x="45227" y="2059912"/>
                  </a:cubicBezTo>
                  <a:cubicBezTo>
                    <a:pt x="52958" y="2050634"/>
                    <a:pt x="58625" y="2039815"/>
                    <a:pt x="65324" y="2029767"/>
                  </a:cubicBezTo>
                  <a:cubicBezTo>
                    <a:pt x="78368" y="1990634"/>
                    <a:pt x="67882" y="2007112"/>
                    <a:pt x="95469" y="1979525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フリーフォーム 11">
              <a:extLst>
                <a:ext uri="{FF2B5EF4-FFF2-40B4-BE49-F238E27FC236}">
                  <a16:creationId xmlns:a16="http://schemas.microsoft.com/office/drawing/2014/main" id="{E9EA4C1A-0CA0-2023-9F43-AFBD9883C42A}"/>
                </a:ext>
              </a:extLst>
            </p:cNvPr>
            <p:cNvSpPr/>
            <p:nvPr/>
          </p:nvSpPr>
          <p:spPr>
            <a:xfrm>
              <a:off x="4301030" y="3461782"/>
              <a:ext cx="60290" cy="101536"/>
            </a:xfrm>
            <a:custGeom>
              <a:avLst/>
              <a:gdLst>
                <a:gd name="connsiteX0" fmla="*/ 0 w 60290"/>
                <a:gd name="connsiteY0" fmla="*/ 0 h 101536"/>
                <a:gd name="connsiteX1" fmla="*/ 50242 w 60290"/>
                <a:gd name="connsiteY1" fmla="*/ 100484 h 101536"/>
                <a:gd name="connsiteX2" fmla="*/ 60290 w 60290"/>
                <a:gd name="connsiteY2" fmla="*/ 100484 h 101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290" h="101536">
                  <a:moveTo>
                    <a:pt x="0" y="0"/>
                  </a:moveTo>
                  <a:cubicBezTo>
                    <a:pt x="7777" y="18147"/>
                    <a:pt x="28837" y="79079"/>
                    <a:pt x="50242" y="100484"/>
                  </a:cubicBezTo>
                  <a:cubicBezTo>
                    <a:pt x="52610" y="102852"/>
                    <a:pt x="56941" y="100484"/>
                    <a:pt x="60290" y="100484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E93C559-7DBD-1358-B63B-57253AACD6EB}"/>
              </a:ext>
            </a:extLst>
          </p:cNvPr>
          <p:cNvSpPr txBox="1"/>
          <p:nvPr/>
        </p:nvSpPr>
        <p:spPr>
          <a:xfrm>
            <a:off x="3747414" y="201032"/>
            <a:ext cx="413606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Example of basic triaxiality</a:t>
            </a:r>
            <a:endParaRPr kumimoji="1" lang="ja-JP" altLang="en-US"/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8283E21C-9BA4-4B66-C223-9D7459AAEB86}"/>
              </a:ext>
            </a:extLst>
          </p:cNvPr>
          <p:cNvCxnSpPr>
            <a:cxnSpLocks/>
          </p:cNvCxnSpPr>
          <p:nvPr/>
        </p:nvCxnSpPr>
        <p:spPr>
          <a:xfrm flipH="1" flipV="1">
            <a:off x="3848519" y="2698637"/>
            <a:ext cx="5664459" cy="24776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円/楕円 16">
            <a:extLst>
              <a:ext uri="{FF2B5EF4-FFF2-40B4-BE49-F238E27FC236}">
                <a16:creationId xmlns:a16="http://schemas.microsoft.com/office/drawing/2014/main" id="{84367251-5166-07E5-4BBC-D31413B40FBE}"/>
              </a:ext>
            </a:extLst>
          </p:cNvPr>
          <p:cNvSpPr/>
          <p:nvPr/>
        </p:nvSpPr>
        <p:spPr>
          <a:xfrm>
            <a:off x="9512978" y="2714060"/>
            <a:ext cx="508477" cy="35102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EA4E041-5289-9F82-A801-1C12FB63171D}"/>
              </a:ext>
            </a:extLst>
          </p:cNvPr>
          <p:cNvSpPr txBox="1"/>
          <p:nvPr/>
        </p:nvSpPr>
        <p:spPr>
          <a:xfrm>
            <a:off x="1994524" y="6043247"/>
            <a:ext cx="2864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shape coexistence</a:t>
            </a:r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BD09304-8422-7867-3DE9-29B1FE9F8579}"/>
              </a:ext>
            </a:extLst>
          </p:cNvPr>
          <p:cNvSpPr txBox="1"/>
          <p:nvPr/>
        </p:nvSpPr>
        <p:spPr>
          <a:xfrm>
            <a:off x="5372212" y="1959316"/>
            <a:ext cx="2864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shape coexistence</a:t>
            </a:r>
            <a:endParaRPr kumimoji="1" lang="ja-JP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462722"/>
      </p:ext>
    </p:extLst>
  </p:cSld>
  <p:clrMapOvr>
    <a:masterClrMapping/>
  </p:clrMapOvr>
  <p:transition>
    <p:cov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71CF6C8-885A-E865-19E5-0324D6E83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481" y="1100295"/>
            <a:ext cx="7735555" cy="4491613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4F29954-FE6A-EF2D-9A58-CFB8FC335D34}"/>
              </a:ext>
            </a:extLst>
          </p:cNvPr>
          <p:cNvSpPr txBox="1"/>
          <p:nvPr/>
        </p:nvSpPr>
        <p:spPr>
          <a:xfrm>
            <a:off x="3145135" y="437663"/>
            <a:ext cx="6154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Systematics of deformation parameter </a:t>
            </a:r>
            <a:r>
              <a:rPr kumimoji="1" lang="en-US" altLang="ja-JP" b="1" dirty="0">
                <a:latin typeface="Symbol" pitchFamily="2" charset="2"/>
              </a:rPr>
              <a:t>g</a:t>
            </a:r>
            <a:r>
              <a:rPr kumimoji="1" lang="en-US" altLang="ja-JP" dirty="0"/>
              <a:t> </a:t>
            </a:r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599ED96-CE55-1312-4FD2-80B7A65017E8}"/>
              </a:ext>
            </a:extLst>
          </p:cNvPr>
          <p:cNvSpPr txBox="1"/>
          <p:nvPr/>
        </p:nvSpPr>
        <p:spPr>
          <a:xfrm>
            <a:off x="1054824" y="5792875"/>
            <a:ext cx="9417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Is </a:t>
            </a:r>
            <a:r>
              <a:rPr kumimoji="1" lang="en-US" altLang="ja-JP" b="1" dirty="0">
                <a:latin typeface="Symbol" pitchFamily="2" charset="2"/>
              </a:rPr>
              <a:t>g</a:t>
            </a:r>
            <a:r>
              <a:rPr kumimoji="1" lang="en-US" altLang="ja-JP" dirty="0"/>
              <a:t>=2 degrees the minimum in this region of the Segre chart ?</a:t>
            </a:r>
            <a:endParaRPr kumimoji="1" lang="ja-JP" altLang="en-US"/>
          </a:p>
        </p:txBody>
      </p:sp>
      <p:sp>
        <p:nvSpPr>
          <p:cNvPr id="5" name="曲折矢印 4">
            <a:extLst>
              <a:ext uri="{FF2B5EF4-FFF2-40B4-BE49-F238E27FC236}">
                <a16:creationId xmlns:a16="http://schemas.microsoft.com/office/drawing/2014/main" id="{7D0D5CDE-BBC2-D2DE-BBF4-F447CEC847D7}"/>
              </a:ext>
            </a:extLst>
          </p:cNvPr>
          <p:cNvSpPr/>
          <p:nvPr/>
        </p:nvSpPr>
        <p:spPr>
          <a:xfrm>
            <a:off x="2069960" y="4270549"/>
            <a:ext cx="783772" cy="1451986"/>
          </a:xfrm>
          <a:prstGeom prst="bentArrow">
            <a:avLst>
              <a:gd name="adj1" fmla="val 10185"/>
              <a:gd name="adj2" fmla="val 13272"/>
              <a:gd name="adj3" fmla="val 21296"/>
              <a:gd name="adj4" fmla="val 4498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F989C296-8C57-8594-8DEB-6BA4215867BF}"/>
              </a:ext>
            </a:extLst>
          </p:cNvPr>
          <p:cNvGrpSpPr/>
          <p:nvPr/>
        </p:nvGrpSpPr>
        <p:grpSpPr>
          <a:xfrm>
            <a:off x="4737341" y="3102429"/>
            <a:ext cx="774134" cy="1130439"/>
            <a:chOff x="808434" y="899328"/>
            <a:chExt cx="774134" cy="1130439"/>
          </a:xfrm>
        </p:grpSpPr>
        <p:sp>
          <p:nvSpPr>
            <p:cNvPr id="6" name="フリーフォーム 5">
              <a:extLst>
                <a:ext uri="{FF2B5EF4-FFF2-40B4-BE49-F238E27FC236}">
                  <a16:creationId xmlns:a16="http://schemas.microsoft.com/office/drawing/2014/main" id="{EBB2C3BB-8D9A-FE3A-363D-C939DECE0D14}"/>
                </a:ext>
              </a:extLst>
            </p:cNvPr>
            <p:cNvSpPr/>
            <p:nvPr/>
          </p:nvSpPr>
          <p:spPr>
            <a:xfrm>
              <a:off x="808434" y="899328"/>
              <a:ext cx="774134" cy="1115367"/>
            </a:xfrm>
            <a:custGeom>
              <a:avLst/>
              <a:gdLst>
                <a:gd name="connsiteX0" fmla="*/ 10459 w 774134"/>
                <a:gd name="connsiteY0" fmla="*/ 0 h 1115367"/>
                <a:gd name="connsiteX1" fmla="*/ 410 w 774134"/>
                <a:gd name="connsiteY1" fmla="*/ 80387 h 1115367"/>
                <a:gd name="connsiteX2" fmla="*/ 20507 w 774134"/>
                <a:gd name="connsiteY2" fmla="*/ 110532 h 1115367"/>
                <a:gd name="connsiteX3" fmla="*/ 30556 w 774134"/>
                <a:gd name="connsiteY3" fmla="*/ 140677 h 1115367"/>
                <a:gd name="connsiteX4" fmla="*/ 70749 w 774134"/>
                <a:gd name="connsiteY4" fmla="*/ 200967 h 1115367"/>
                <a:gd name="connsiteX5" fmla="*/ 90846 w 774134"/>
                <a:gd name="connsiteY5" fmla="*/ 231112 h 1115367"/>
                <a:gd name="connsiteX6" fmla="*/ 141087 w 774134"/>
                <a:gd name="connsiteY6" fmla="*/ 341644 h 1115367"/>
                <a:gd name="connsiteX7" fmla="*/ 171232 w 774134"/>
                <a:gd name="connsiteY7" fmla="*/ 381838 h 1115367"/>
                <a:gd name="connsiteX8" fmla="*/ 191329 w 774134"/>
                <a:gd name="connsiteY8" fmla="*/ 422031 h 1115367"/>
                <a:gd name="connsiteX9" fmla="*/ 211426 w 774134"/>
                <a:gd name="connsiteY9" fmla="*/ 452176 h 1115367"/>
                <a:gd name="connsiteX10" fmla="*/ 241571 w 774134"/>
                <a:gd name="connsiteY10" fmla="*/ 512466 h 1115367"/>
                <a:gd name="connsiteX11" fmla="*/ 271716 w 774134"/>
                <a:gd name="connsiteY11" fmla="*/ 572756 h 1115367"/>
                <a:gd name="connsiteX12" fmla="*/ 301861 w 774134"/>
                <a:gd name="connsiteY12" fmla="*/ 602901 h 1115367"/>
                <a:gd name="connsiteX13" fmla="*/ 332006 w 774134"/>
                <a:gd name="connsiteY13" fmla="*/ 643095 h 1115367"/>
                <a:gd name="connsiteX14" fmla="*/ 372199 w 774134"/>
                <a:gd name="connsiteY14" fmla="*/ 683288 h 1115367"/>
                <a:gd name="connsiteX15" fmla="*/ 482731 w 774134"/>
                <a:gd name="connsiteY15" fmla="*/ 813917 h 1115367"/>
                <a:gd name="connsiteX16" fmla="*/ 492780 w 774134"/>
                <a:gd name="connsiteY16" fmla="*/ 844062 h 1115367"/>
                <a:gd name="connsiteX17" fmla="*/ 553070 w 774134"/>
                <a:gd name="connsiteY17" fmla="*/ 904352 h 1115367"/>
                <a:gd name="connsiteX18" fmla="*/ 613360 w 774134"/>
                <a:gd name="connsiteY18" fmla="*/ 984739 h 1115367"/>
                <a:gd name="connsiteX19" fmla="*/ 683698 w 774134"/>
                <a:gd name="connsiteY19" fmla="*/ 1055077 h 1115367"/>
                <a:gd name="connsiteX20" fmla="*/ 723892 w 774134"/>
                <a:gd name="connsiteY20" fmla="*/ 1115367 h 1115367"/>
                <a:gd name="connsiteX21" fmla="*/ 764085 w 774134"/>
                <a:gd name="connsiteY21" fmla="*/ 1034980 h 1115367"/>
                <a:gd name="connsiteX22" fmla="*/ 774134 w 774134"/>
                <a:gd name="connsiteY22" fmla="*/ 1004835 h 111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4134" h="1115367">
                  <a:moveTo>
                    <a:pt x="10459" y="0"/>
                  </a:moveTo>
                  <a:cubicBezTo>
                    <a:pt x="7109" y="26796"/>
                    <a:pt x="-2035" y="53494"/>
                    <a:pt x="410" y="80387"/>
                  </a:cubicBezTo>
                  <a:cubicBezTo>
                    <a:pt x="1503" y="92414"/>
                    <a:pt x="15106" y="99730"/>
                    <a:pt x="20507" y="110532"/>
                  </a:cubicBezTo>
                  <a:cubicBezTo>
                    <a:pt x="25244" y="120006"/>
                    <a:pt x="25412" y="131418"/>
                    <a:pt x="30556" y="140677"/>
                  </a:cubicBezTo>
                  <a:cubicBezTo>
                    <a:pt x="42286" y="161791"/>
                    <a:pt x="57351" y="180870"/>
                    <a:pt x="70749" y="200967"/>
                  </a:cubicBezTo>
                  <a:lnTo>
                    <a:pt x="90846" y="231112"/>
                  </a:lnTo>
                  <a:cubicBezTo>
                    <a:pt x="104014" y="270616"/>
                    <a:pt x="114128" y="305699"/>
                    <a:pt x="141087" y="341644"/>
                  </a:cubicBezTo>
                  <a:cubicBezTo>
                    <a:pt x="151135" y="355042"/>
                    <a:pt x="162356" y="367636"/>
                    <a:pt x="171232" y="381838"/>
                  </a:cubicBezTo>
                  <a:cubicBezTo>
                    <a:pt x="179171" y="394540"/>
                    <a:pt x="183897" y="409026"/>
                    <a:pt x="191329" y="422031"/>
                  </a:cubicBezTo>
                  <a:cubicBezTo>
                    <a:pt x="197321" y="432516"/>
                    <a:pt x="204727" y="442128"/>
                    <a:pt x="211426" y="452176"/>
                  </a:cubicBezTo>
                  <a:cubicBezTo>
                    <a:pt x="236682" y="527946"/>
                    <a:pt x="202613" y="434550"/>
                    <a:pt x="241571" y="512466"/>
                  </a:cubicBezTo>
                  <a:cubicBezTo>
                    <a:pt x="264231" y="557787"/>
                    <a:pt x="235717" y="529558"/>
                    <a:pt x="271716" y="572756"/>
                  </a:cubicBezTo>
                  <a:cubicBezTo>
                    <a:pt x="280813" y="583673"/>
                    <a:pt x="292613" y="592112"/>
                    <a:pt x="301861" y="602901"/>
                  </a:cubicBezTo>
                  <a:cubicBezTo>
                    <a:pt x="312760" y="615617"/>
                    <a:pt x="320978" y="630491"/>
                    <a:pt x="332006" y="643095"/>
                  </a:cubicBezTo>
                  <a:cubicBezTo>
                    <a:pt x="344483" y="657354"/>
                    <a:pt x="359960" y="668824"/>
                    <a:pt x="372199" y="683288"/>
                  </a:cubicBezTo>
                  <a:cubicBezTo>
                    <a:pt x="501017" y="835527"/>
                    <a:pt x="392292" y="723476"/>
                    <a:pt x="482731" y="813917"/>
                  </a:cubicBezTo>
                  <a:cubicBezTo>
                    <a:pt x="486081" y="823965"/>
                    <a:pt x="486277" y="835701"/>
                    <a:pt x="492780" y="844062"/>
                  </a:cubicBezTo>
                  <a:cubicBezTo>
                    <a:pt x="510229" y="866496"/>
                    <a:pt x="536017" y="881615"/>
                    <a:pt x="553070" y="904352"/>
                  </a:cubicBezTo>
                  <a:cubicBezTo>
                    <a:pt x="573167" y="931148"/>
                    <a:pt x="589676" y="961055"/>
                    <a:pt x="613360" y="984739"/>
                  </a:cubicBezTo>
                  <a:cubicBezTo>
                    <a:pt x="636806" y="1008185"/>
                    <a:pt x="665305" y="1027488"/>
                    <a:pt x="683698" y="1055077"/>
                  </a:cubicBezTo>
                  <a:lnTo>
                    <a:pt x="723892" y="1115367"/>
                  </a:lnTo>
                  <a:cubicBezTo>
                    <a:pt x="773781" y="1082109"/>
                    <a:pt x="747342" y="1110323"/>
                    <a:pt x="764085" y="1034980"/>
                  </a:cubicBezTo>
                  <a:cubicBezTo>
                    <a:pt x="766383" y="1024640"/>
                    <a:pt x="774134" y="1004835"/>
                    <a:pt x="774134" y="1004835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フリーフォーム 6">
              <a:extLst>
                <a:ext uri="{FF2B5EF4-FFF2-40B4-BE49-F238E27FC236}">
                  <a16:creationId xmlns:a16="http://schemas.microsoft.com/office/drawing/2014/main" id="{F97CD94C-73DD-F265-4F3C-69200DE4D2DB}"/>
                </a:ext>
              </a:extLst>
            </p:cNvPr>
            <p:cNvSpPr/>
            <p:nvPr/>
          </p:nvSpPr>
          <p:spPr>
            <a:xfrm>
              <a:off x="1421749" y="1999622"/>
              <a:ext cx="130628" cy="30145"/>
            </a:xfrm>
            <a:custGeom>
              <a:avLst/>
              <a:gdLst>
                <a:gd name="connsiteX0" fmla="*/ 0 w 130628"/>
                <a:gd name="connsiteY0" fmla="*/ 0 h 30145"/>
                <a:gd name="connsiteX1" fmla="*/ 70338 w 130628"/>
                <a:gd name="connsiteY1" fmla="*/ 10048 h 30145"/>
                <a:gd name="connsiteX2" fmla="*/ 130628 w 130628"/>
                <a:gd name="connsiteY2" fmla="*/ 30145 h 30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628" h="30145">
                  <a:moveTo>
                    <a:pt x="0" y="0"/>
                  </a:moveTo>
                  <a:cubicBezTo>
                    <a:pt x="23446" y="3349"/>
                    <a:pt x="47260" y="4722"/>
                    <a:pt x="70338" y="10048"/>
                  </a:cubicBezTo>
                  <a:cubicBezTo>
                    <a:pt x="90979" y="14811"/>
                    <a:pt x="130628" y="30145"/>
                    <a:pt x="130628" y="30145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円/楕円 8">
            <a:extLst>
              <a:ext uri="{FF2B5EF4-FFF2-40B4-BE49-F238E27FC236}">
                <a16:creationId xmlns:a16="http://schemas.microsoft.com/office/drawing/2014/main" id="{D76654A8-6180-B42F-E961-5F3D291B5BCE}"/>
              </a:ext>
            </a:extLst>
          </p:cNvPr>
          <p:cNvSpPr/>
          <p:nvPr/>
        </p:nvSpPr>
        <p:spPr>
          <a:xfrm>
            <a:off x="9405256" y="3429000"/>
            <a:ext cx="321547" cy="311499"/>
          </a:xfrm>
          <a:prstGeom prst="ellipse">
            <a:avLst/>
          </a:prstGeom>
          <a:noFill/>
          <a:ln>
            <a:solidFill>
              <a:srgbClr val="FF00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8560036"/>
      </p:ext>
    </p:extLst>
  </p:cSld>
  <p:clrMapOvr>
    <a:masterClrMapping/>
  </p:clrMapOvr>
  <p:transition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99C3C01-D8A8-2FD1-605D-1D3A3727EEF4}"/>
              </a:ext>
            </a:extLst>
          </p:cNvPr>
          <p:cNvSpPr txBox="1"/>
          <p:nvPr/>
        </p:nvSpPr>
        <p:spPr>
          <a:xfrm>
            <a:off x="3302658" y="568987"/>
            <a:ext cx="8751114" cy="20674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000" dirty="0"/>
              <a:t> </a:t>
            </a:r>
            <a:r>
              <a:rPr lang="en-US" altLang="ja-JP" sz="2000" dirty="0"/>
              <a:t>A </a:t>
            </a:r>
            <a:r>
              <a:rPr kumimoji="1" lang="en-US" altLang="ja-JP" sz="2200" dirty="0"/>
              <a:t>general </a:t>
            </a:r>
            <a:r>
              <a:rPr kumimoji="1" lang="en-US" altLang="ja-JP" sz="2200" dirty="0" err="1"/>
              <a:t>formura</a:t>
            </a:r>
            <a:r>
              <a:rPr kumimoji="1" lang="en-US" altLang="ja-JP" sz="2200" dirty="0"/>
              <a:t> at LO (leading order) + NLO (next-to-the-</a:t>
            </a:r>
          </a:p>
          <a:p>
            <a:pPr>
              <a:lnSpc>
                <a:spcPct val="150000"/>
              </a:lnSpc>
            </a:pPr>
            <a:r>
              <a:rPr lang="en-US" altLang="ja-JP" sz="2200" dirty="0"/>
              <a:t> leading order) is derived </a:t>
            </a:r>
            <a:r>
              <a:rPr kumimoji="1" lang="en-US" altLang="ja-JP" sz="2200" dirty="0"/>
              <a:t>for a </a:t>
            </a:r>
            <a:r>
              <a:rPr kumimoji="1" lang="en-US" altLang="ja-JP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ja-JP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200" dirty="0">
                <a:latin typeface="Comic Sans MS" panose="030F0902030302020204" pitchFamily="66" charset="0"/>
                <a:cs typeface="Times New Roman" panose="02020603050405020304" pitchFamily="18" charset="0"/>
              </a:rPr>
              <a:t>value</a:t>
            </a:r>
            <a:r>
              <a:rPr lang="en-US" altLang="ja-JP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200" dirty="0"/>
              <a:t>with a </a:t>
            </a:r>
            <a:r>
              <a:rPr kumimoji="1" lang="en-US" altLang="ja-JP" sz="2200" dirty="0">
                <a:solidFill>
                  <a:srgbClr val="FF0000"/>
                </a:solidFill>
              </a:rPr>
              <a:t>triaxial</a:t>
            </a:r>
            <a:r>
              <a:rPr kumimoji="1" lang="en-US" altLang="ja-JP" sz="2200" dirty="0"/>
              <a:t> ellipsoid, </a:t>
            </a:r>
            <a:r>
              <a:rPr lang="en-US" altLang="ja-JP" sz="2200" dirty="0"/>
              <a:t> </a:t>
            </a:r>
          </a:p>
          <a:p>
            <a:pPr>
              <a:lnSpc>
                <a:spcPct val="150000"/>
              </a:lnSpc>
            </a:pPr>
            <a:r>
              <a:rPr lang="en-US" altLang="ja-JP" sz="2200" dirty="0"/>
              <a:t> by utilizing mathematical stuff like the hypergeometric function</a:t>
            </a:r>
          </a:p>
          <a:p>
            <a:pPr>
              <a:lnSpc>
                <a:spcPct val="150000"/>
              </a:lnSpc>
            </a:pPr>
            <a:r>
              <a:rPr lang="en-US" altLang="ja-JP" sz="2200" dirty="0"/>
              <a:t> (skipped because of time):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F3B33EE-9181-C388-F6D1-A088A6F57ADF}"/>
              </a:ext>
            </a:extLst>
          </p:cNvPr>
          <p:cNvGrpSpPr/>
          <p:nvPr/>
        </p:nvGrpSpPr>
        <p:grpSpPr>
          <a:xfrm>
            <a:off x="3993951" y="2761206"/>
            <a:ext cx="6901658" cy="1092090"/>
            <a:chOff x="3817863" y="1963500"/>
            <a:chExt cx="6901658" cy="109209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20BED4E8-101B-F7FD-6DD1-A27244FAE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73170" y="2111303"/>
              <a:ext cx="6591044" cy="904082"/>
            </a:xfrm>
            <a:prstGeom prst="rect">
              <a:avLst/>
            </a:prstGeom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C2A8F612-E786-7D53-1E77-613893BCECE7}"/>
                </a:ext>
              </a:extLst>
            </p:cNvPr>
            <p:cNvSpPr/>
            <p:nvPr/>
          </p:nvSpPr>
          <p:spPr>
            <a:xfrm>
              <a:off x="6552049" y="2333431"/>
              <a:ext cx="1899139" cy="45982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1648A628-F7A5-927E-4F4D-D80F2504286C}"/>
                </a:ext>
              </a:extLst>
            </p:cNvPr>
            <p:cNvSpPr/>
            <p:nvPr/>
          </p:nvSpPr>
          <p:spPr>
            <a:xfrm>
              <a:off x="3817863" y="1963500"/>
              <a:ext cx="6901658" cy="109209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1B80B38-4F71-FB9A-7110-6602FB6F9D93}"/>
              </a:ext>
            </a:extLst>
          </p:cNvPr>
          <p:cNvSpPr txBox="1"/>
          <p:nvPr/>
        </p:nvSpPr>
        <p:spPr>
          <a:xfrm>
            <a:off x="4224333" y="4393623"/>
            <a:ext cx="7171800" cy="96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coefficients are </a:t>
            </a:r>
            <a: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calcu</a:t>
            </a:r>
            <a:r>
              <a:rPr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lated with intrinsic </a:t>
            </a:r>
            <a: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states of </a:t>
            </a:r>
          </a:p>
          <a:p>
            <a:pPr>
              <a:lnSpc>
                <a:spcPct val="150000"/>
              </a:lnSpc>
            </a:pPr>
            <a: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assigned K values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DFC4D18F-D230-47F5-F3AC-20DC4C001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26" y="816572"/>
            <a:ext cx="2463800" cy="42164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6C75982-33B1-A32F-D613-C8FDE0F7F909}"/>
              </a:ext>
            </a:extLst>
          </p:cNvPr>
          <p:cNvSpPr/>
          <p:nvPr/>
        </p:nvSpPr>
        <p:spPr>
          <a:xfrm>
            <a:off x="795867" y="4393623"/>
            <a:ext cx="270233" cy="366746"/>
          </a:xfrm>
          <a:prstGeom prst="rect">
            <a:avLst/>
          </a:prstGeom>
          <a:noFill/>
          <a:ln>
            <a:solidFill>
              <a:srgbClr val="FF00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4391523"/>
      </p:ext>
    </p:extLst>
  </p:cSld>
  <p:clrMapOvr>
    <a:masterClrMapping/>
  </p:clrMapOvr>
  <p:transition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5AC9B-B5B7-F8CB-9709-466532133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879A5EF-FA09-0D36-C732-5743279D17A4}"/>
              </a:ext>
            </a:extLst>
          </p:cNvPr>
          <p:cNvSpPr txBox="1"/>
          <p:nvPr/>
        </p:nvSpPr>
        <p:spPr>
          <a:xfrm>
            <a:off x="262514" y="690329"/>
            <a:ext cx="2452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classical mechanics</a:t>
            </a:r>
            <a:endParaRPr kumimoji="1" lang="ja-JP" altLang="en-US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下矢印 46">
            <a:extLst>
              <a:ext uri="{FF2B5EF4-FFF2-40B4-BE49-F238E27FC236}">
                <a16:creationId xmlns:a16="http://schemas.microsoft.com/office/drawing/2014/main" id="{C3703F47-7A4A-B940-F8FA-C0D1CA146C0F}"/>
              </a:ext>
            </a:extLst>
          </p:cNvPr>
          <p:cNvSpPr/>
          <p:nvPr/>
        </p:nvSpPr>
        <p:spPr>
          <a:xfrm>
            <a:off x="2750284" y="3122637"/>
            <a:ext cx="303705" cy="43289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9667AA86-EA7B-0117-27AB-418475308027}"/>
              </a:ext>
            </a:extLst>
          </p:cNvPr>
          <p:cNvGrpSpPr/>
          <p:nvPr/>
        </p:nvGrpSpPr>
        <p:grpSpPr>
          <a:xfrm>
            <a:off x="361317" y="1013742"/>
            <a:ext cx="5068163" cy="1797575"/>
            <a:chOff x="360342" y="720475"/>
            <a:chExt cx="5068163" cy="1797575"/>
          </a:xfrm>
        </p:grpSpPr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5B9C50D8-9BFA-E8BC-6672-A1DAA9F2BB93}"/>
                </a:ext>
              </a:extLst>
            </p:cNvPr>
            <p:cNvSpPr txBox="1"/>
            <p:nvPr/>
          </p:nvSpPr>
          <p:spPr>
            <a:xfrm>
              <a:off x="2880844" y="1837278"/>
              <a:ext cx="20361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time t</a:t>
              </a:r>
              <a:r>
                <a:rPr lang="en-US" altLang="ja-JP" sz="20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, angle </a:t>
              </a:r>
              <a:r>
                <a:rPr lang="en-US" altLang="ja-JP" sz="2000" dirty="0">
                  <a:latin typeface="Symbol" pitchFamily="2" charset="2"/>
                  <a:cs typeface="Arial" panose="020B0604020202020204" pitchFamily="34" charset="0"/>
                </a:rPr>
                <a:t>W</a:t>
              </a:r>
              <a:r>
                <a:rPr lang="en-US" altLang="ja-JP" sz="20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kumimoji="1" lang="ja-JP" altLang="en-US" sz="20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70943A6B-01A6-A0E8-9357-09AA24D5B8F8}"/>
                </a:ext>
              </a:extLst>
            </p:cNvPr>
            <p:cNvSpPr txBox="1"/>
            <p:nvPr/>
          </p:nvSpPr>
          <p:spPr>
            <a:xfrm>
              <a:off x="360342" y="720475"/>
              <a:ext cx="21579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 time t, angle </a:t>
              </a:r>
              <a:r>
                <a:rPr lang="en-US" altLang="ja-JP" sz="2000" dirty="0">
                  <a:latin typeface="Symbol" pitchFamily="2" charset="2"/>
                  <a:cs typeface="Arial" panose="020B0604020202020204" pitchFamily="34" charset="0"/>
                </a:rPr>
                <a:t>W</a:t>
              </a:r>
              <a:r>
                <a:rPr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(t)</a:t>
              </a:r>
              <a:endParaRPr kumimoji="1" lang="ja-JP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1" name="グループ化 40">
              <a:extLst>
                <a:ext uri="{FF2B5EF4-FFF2-40B4-BE49-F238E27FC236}">
                  <a16:creationId xmlns:a16="http://schemas.microsoft.com/office/drawing/2014/main" id="{9B116E31-7705-982E-DC0F-00C84793AB2B}"/>
                </a:ext>
              </a:extLst>
            </p:cNvPr>
            <p:cNvGrpSpPr/>
            <p:nvPr/>
          </p:nvGrpSpPr>
          <p:grpSpPr>
            <a:xfrm>
              <a:off x="2414809" y="1141108"/>
              <a:ext cx="464323" cy="690185"/>
              <a:chOff x="3425094" y="3187103"/>
              <a:chExt cx="464323" cy="690185"/>
            </a:xfrm>
          </p:grpSpPr>
          <p:sp>
            <p:nvSpPr>
              <p:cNvPr id="27" name="円弧 26">
                <a:extLst>
                  <a:ext uri="{FF2B5EF4-FFF2-40B4-BE49-F238E27FC236}">
                    <a16:creationId xmlns:a16="http://schemas.microsoft.com/office/drawing/2014/main" id="{502FD78A-BA79-58F9-2212-EAFC2E218A59}"/>
                  </a:ext>
                </a:extLst>
              </p:cNvPr>
              <p:cNvSpPr/>
              <p:nvPr/>
            </p:nvSpPr>
            <p:spPr>
              <a:xfrm>
                <a:off x="3425094" y="3213000"/>
                <a:ext cx="464323" cy="664288"/>
              </a:xfrm>
              <a:prstGeom prst="arc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9" name="直線コネクタ 28">
                <a:extLst>
                  <a:ext uri="{FF2B5EF4-FFF2-40B4-BE49-F238E27FC236}">
                    <a16:creationId xmlns:a16="http://schemas.microsoft.com/office/drawing/2014/main" id="{3B9F4707-9329-F270-4AD3-66448096AAD3}"/>
                  </a:ext>
                </a:extLst>
              </p:cNvPr>
              <p:cNvCxnSpPr>
                <a:cxnSpLocks/>
              </p:cNvCxnSpPr>
              <p:nvPr/>
            </p:nvCxnSpPr>
            <p:spPr>
              <a:xfrm rot="4680000">
                <a:off x="3612000" y="3267000"/>
                <a:ext cx="143195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>
                <a:extLst>
                  <a:ext uri="{FF2B5EF4-FFF2-40B4-BE49-F238E27FC236}">
                    <a16:creationId xmlns:a16="http://schemas.microsoft.com/office/drawing/2014/main" id="{3C7312EC-65CD-5F36-9A4A-48220205A5C4}"/>
                  </a:ext>
                </a:extLst>
              </p:cNvPr>
              <p:cNvCxnSpPr/>
              <p:nvPr/>
            </p:nvCxnSpPr>
            <p:spPr>
              <a:xfrm>
                <a:off x="3648000" y="3187103"/>
                <a:ext cx="143195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4B64DF97-8AC4-8076-D9E5-6EEEC57817D4}"/>
                </a:ext>
              </a:extLst>
            </p:cNvPr>
            <p:cNvSpPr txBox="1"/>
            <p:nvPr/>
          </p:nvSpPr>
          <p:spPr>
            <a:xfrm>
              <a:off x="2922691" y="958500"/>
              <a:ext cx="25058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rotation</a:t>
              </a:r>
              <a:r>
                <a:rPr lang="en-US" altLang="ja-JP" sz="2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of </a:t>
              </a:r>
              <a:r>
                <a:rPr lang="en-US" altLang="ja-JP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rigid body</a:t>
              </a:r>
              <a:endParaRPr kumimoji="1" lang="ja-JP" alt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6" name="グループ化 55">
              <a:extLst>
                <a:ext uri="{FF2B5EF4-FFF2-40B4-BE49-F238E27FC236}">
                  <a16:creationId xmlns:a16="http://schemas.microsoft.com/office/drawing/2014/main" id="{4F8A3290-A413-6F41-5A96-97284B17BC96}"/>
                </a:ext>
              </a:extLst>
            </p:cNvPr>
            <p:cNvGrpSpPr/>
            <p:nvPr/>
          </p:nvGrpSpPr>
          <p:grpSpPr>
            <a:xfrm>
              <a:off x="880309" y="1671172"/>
              <a:ext cx="2049889" cy="846878"/>
              <a:chOff x="6902400" y="2615400"/>
              <a:chExt cx="2049889" cy="846878"/>
            </a:xfrm>
          </p:grpSpPr>
          <p:grpSp>
            <p:nvGrpSpPr>
              <p:cNvPr id="50" name="グループ化 49">
                <a:extLst>
                  <a:ext uri="{FF2B5EF4-FFF2-40B4-BE49-F238E27FC236}">
                    <a16:creationId xmlns:a16="http://schemas.microsoft.com/office/drawing/2014/main" id="{38699D34-9CEE-3A1D-DF89-86498DF7DFD7}"/>
                  </a:ext>
                </a:extLst>
              </p:cNvPr>
              <p:cNvGrpSpPr/>
              <p:nvPr/>
            </p:nvGrpSpPr>
            <p:grpSpPr>
              <a:xfrm>
                <a:off x="6921302" y="2632032"/>
                <a:ext cx="2030987" cy="830246"/>
                <a:chOff x="3740037" y="1954952"/>
                <a:chExt cx="2030987" cy="830246"/>
              </a:xfrm>
            </p:grpSpPr>
            <p:sp>
              <p:nvSpPr>
                <p:cNvPr id="54" name="円/楕円 53">
                  <a:extLst>
                    <a:ext uri="{FF2B5EF4-FFF2-40B4-BE49-F238E27FC236}">
                      <a16:creationId xmlns:a16="http://schemas.microsoft.com/office/drawing/2014/main" id="{80AFC0CA-137F-9C83-55BC-14A62CAEEB57}"/>
                    </a:ext>
                  </a:extLst>
                </p:cNvPr>
                <p:cNvSpPr/>
                <p:nvPr/>
              </p:nvSpPr>
              <p:spPr>
                <a:xfrm rot="20261145">
                  <a:off x="4126964" y="2034255"/>
                  <a:ext cx="1148575" cy="691376"/>
                </a:xfrm>
                <a:prstGeom prst="ellipse">
                  <a:avLst/>
                </a:prstGeom>
                <a:solidFill>
                  <a:srgbClr val="FFD966">
                    <a:alpha val="78824"/>
                  </a:srgb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5" name="直線矢印コネクタ 54">
                  <a:extLst>
                    <a:ext uri="{FF2B5EF4-FFF2-40B4-BE49-F238E27FC236}">
                      <a16:creationId xmlns:a16="http://schemas.microsoft.com/office/drawing/2014/main" id="{C2C913C8-C03D-32C3-C253-DEB7BED522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40037" y="1954952"/>
                  <a:ext cx="2030987" cy="83024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グループ化 50">
                <a:extLst>
                  <a:ext uri="{FF2B5EF4-FFF2-40B4-BE49-F238E27FC236}">
                    <a16:creationId xmlns:a16="http://schemas.microsoft.com/office/drawing/2014/main" id="{E26F5412-3D52-3942-086F-D6E9FED85A12}"/>
                  </a:ext>
                </a:extLst>
              </p:cNvPr>
              <p:cNvGrpSpPr/>
              <p:nvPr/>
            </p:nvGrpSpPr>
            <p:grpSpPr>
              <a:xfrm rot="19320000">
                <a:off x="6902400" y="2615400"/>
                <a:ext cx="2030987" cy="830246"/>
                <a:chOff x="3740037" y="1954952"/>
                <a:chExt cx="2030987" cy="830246"/>
              </a:xfrm>
            </p:grpSpPr>
            <p:sp>
              <p:nvSpPr>
                <p:cNvPr id="52" name="円/楕円 51">
                  <a:extLst>
                    <a:ext uri="{FF2B5EF4-FFF2-40B4-BE49-F238E27FC236}">
                      <a16:creationId xmlns:a16="http://schemas.microsoft.com/office/drawing/2014/main" id="{25DF38D3-9262-7E23-2527-390B28E865BD}"/>
                    </a:ext>
                  </a:extLst>
                </p:cNvPr>
                <p:cNvSpPr/>
                <p:nvPr/>
              </p:nvSpPr>
              <p:spPr>
                <a:xfrm rot="20261145">
                  <a:off x="4126964" y="2034255"/>
                  <a:ext cx="1148575" cy="691376"/>
                </a:xfrm>
                <a:prstGeom prst="ellipse">
                  <a:avLst/>
                </a:prstGeom>
                <a:solidFill>
                  <a:srgbClr val="FFD966">
                    <a:alpha val="78824"/>
                  </a:srgb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3" name="直線矢印コネクタ 52">
                  <a:extLst>
                    <a:ext uri="{FF2B5EF4-FFF2-40B4-BE49-F238E27FC236}">
                      <a16:creationId xmlns:a16="http://schemas.microsoft.com/office/drawing/2014/main" id="{D6662690-C51F-3288-367E-177435C8AD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40037" y="1954952"/>
                  <a:ext cx="2030987" cy="83024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CE023FCC-5D63-F310-8EF6-9D7C74569D2A}"/>
              </a:ext>
            </a:extLst>
          </p:cNvPr>
          <p:cNvGrpSpPr/>
          <p:nvPr/>
        </p:nvGrpSpPr>
        <p:grpSpPr>
          <a:xfrm>
            <a:off x="590209" y="4487468"/>
            <a:ext cx="2049889" cy="2071003"/>
            <a:chOff x="766973" y="4480324"/>
            <a:chExt cx="2049889" cy="2071003"/>
          </a:xfrm>
        </p:grpSpPr>
        <p:grpSp>
          <p:nvGrpSpPr>
            <p:cNvPr id="58" name="グループ化 57">
              <a:extLst>
                <a:ext uri="{FF2B5EF4-FFF2-40B4-BE49-F238E27FC236}">
                  <a16:creationId xmlns:a16="http://schemas.microsoft.com/office/drawing/2014/main" id="{154E782D-45DC-21AC-6AF8-790AEF8BFF51}"/>
                </a:ext>
              </a:extLst>
            </p:cNvPr>
            <p:cNvGrpSpPr/>
            <p:nvPr/>
          </p:nvGrpSpPr>
          <p:grpSpPr>
            <a:xfrm>
              <a:off x="785875" y="5124480"/>
              <a:ext cx="2030987" cy="830246"/>
              <a:chOff x="3740037" y="1954952"/>
              <a:chExt cx="2030987" cy="830246"/>
            </a:xfrm>
          </p:grpSpPr>
          <p:sp>
            <p:nvSpPr>
              <p:cNvPr id="62" name="円/楕円 61">
                <a:extLst>
                  <a:ext uri="{FF2B5EF4-FFF2-40B4-BE49-F238E27FC236}">
                    <a16:creationId xmlns:a16="http://schemas.microsoft.com/office/drawing/2014/main" id="{BC46B827-5456-21DF-F241-4345531441DF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3" name="直線矢印コネクタ 62">
                <a:extLst>
                  <a:ext uri="{FF2B5EF4-FFF2-40B4-BE49-F238E27FC236}">
                    <a16:creationId xmlns:a16="http://schemas.microsoft.com/office/drawing/2014/main" id="{0CBA2A7C-930B-C727-9896-D6C89A7EBF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グループ化 58">
              <a:extLst>
                <a:ext uri="{FF2B5EF4-FFF2-40B4-BE49-F238E27FC236}">
                  <a16:creationId xmlns:a16="http://schemas.microsoft.com/office/drawing/2014/main" id="{D188D40E-43EB-CF13-7A8A-A1B25EA4C324}"/>
                </a:ext>
              </a:extLst>
            </p:cNvPr>
            <p:cNvGrpSpPr/>
            <p:nvPr/>
          </p:nvGrpSpPr>
          <p:grpSpPr>
            <a:xfrm rot="19320000">
              <a:off x="766973" y="5107848"/>
              <a:ext cx="2030987" cy="830246"/>
              <a:chOff x="3740037" y="1954952"/>
              <a:chExt cx="2030987" cy="830246"/>
            </a:xfrm>
          </p:grpSpPr>
          <p:sp>
            <p:nvSpPr>
              <p:cNvPr id="60" name="円/楕円 59">
                <a:extLst>
                  <a:ext uri="{FF2B5EF4-FFF2-40B4-BE49-F238E27FC236}">
                    <a16:creationId xmlns:a16="http://schemas.microsoft.com/office/drawing/2014/main" id="{B6C9A2C1-6585-ECBA-37C5-DDC3F780353C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1" name="直線矢印コネクタ 60">
                <a:extLst>
                  <a:ext uri="{FF2B5EF4-FFF2-40B4-BE49-F238E27FC236}">
                    <a16:creationId xmlns:a16="http://schemas.microsoft.com/office/drawing/2014/main" id="{40C74888-C75B-A440-9097-632FEDF172D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グループ化 66">
              <a:extLst>
                <a:ext uri="{FF2B5EF4-FFF2-40B4-BE49-F238E27FC236}">
                  <a16:creationId xmlns:a16="http://schemas.microsoft.com/office/drawing/2014/main" id="{C0ABE9A6-A72A-CB37-8119-41A2EFAEB4C4}"/>
                </a:ext>
              </a:extLst>
            </p:cNvPr>
            <p:cNvGrpSpPr/>
            <p:nvPr/>
          </p:nvGrpSpPr>
          <p:grpSpPr>
            <a:xfrm rot="17400000">
              <a:off x="730275" y="5080695"/>
              <a:ext cx="2030987" cy="830246"/>
              <a:chOff x="3740037" y="1954952"/>
              <a:chExt cx="2030987" cy="830246"/>
            </a:xfrm>
          </p:grpSpPr>
          <p:sp>
            <p:nvSpPr>
              <p:cNvPr id="68" name="円/楕円 67">
                <a:extLst>
                  <a:ext uri="{FF2B5EF4-FFF2-40B4-BE49-F238E27FC236}">
                    <a16:creationId xmlns:a16="http://schemas.microsoft.com/office/drawing/2014/main" id="{A9F35D32-C781-9C11-EE41-515FA0C9A736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9" name="直線矢印コネクタ 68">
                <a:extLst>
                  <a:ext uri="{FF2B5EF4-FFF2-40B4-BE49-F238E27FC236}">
                    <a16:creationId xmlns:a16="http://schemas.microsoft.com/office/drawing/2014/main" id="{C2A123DE-2922-E356-58D5-E59611FCABF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グループ化 63">
              <a:extLst>
                <a:ext uri="{FF2B5EF4-FFF2-40B4-BE49-F238E27FC236}">
                  <a16:creationId xmlns:a16="http://schemas.microsoft.com/office/drawing/2014/main" id="{6EEFA676-0DAC-D3E2-593E-3BEB2B00DDF5}"/>
                </a:ext>
              </a:extLst>
            </p:cNvPr>
            <p:cNvGrpSpPr/>
            <p:nvPr/>
          </p:nvGrpSpPr>
          <p:grpSpPr>
            <a:xfrm rot="15600000">
              <a:off x="689235" y="5107847"/>
              <a:ext cx="2030987" cy="830246"/>
              <a:chOff x="3740037" y="1954952"/>
              <a:chExt cx="2030987" cy="830246"/>
            </a:xfrm>
          </p:grpSpPr>
          <p:sp>
            <p:nvSpPr>
              <p:cNvPr id="65" name="円/楕円 64">
                <a:extLst>
                  <a:ext uri="{FF2B5EF4-FFF2-40B4-BE49-F238E27FC236}">
                    <a16:creationId xmlns:a16="http://schemas.microsoft.com/office/drawing/2014/main" id="{A409763A-CE7E-6195-0325-A4ED8FF4E4DB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6" name="直線矢印コネクタ 65">
                <a:extLst>
                  <a:ext uri="{FF2B5EF4-FFF2-40B4-BE49-F238E27FC236}">
                    <a16:creationId xmlns:a16="http://schemas.microsoft.com/office/drawing/2014/main" id="{4629F2E9-7DD0-FCE5-0FB6-636C721612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グループ化 69">
              <a:extLst>
                <a:ext uri="{FF2B5EF4-FFF2-40B4-BE49-F238E27FC236}">
                  <a16:creationId xmlns:a16="http://schemas.microsoft.com/office/drawing/2014/main" id="{2A7F74F0-B96A-98FD-9EC7-7A80952B5D9B}"/>
                </a:ext>
              </a:extLst>
            </p:cNvPr>
            <p:cNvGrpSpPr/>
            <p:nvPr/>
          </p:nvGrpSpPr>
          <p:grpSpPr>
            <a:xfrm rot="13560000">
              <a:off x="689233" y="5120711"/>
              <a:ext cx="2030987" cy="830246"/>
              <a:chOff x="3740037" y="1954952"/>
              <a:chExt cx="2030987" cy="830246"/>
            </a:xfrm>
          </p:grpSpPr>
          <p:sp>
            <p:nvSpPr>
              <p:cNvPr id="71" name="円/楕円 70">
                <a:extLst>
                  <a:ext uri="{FF2B5EF4-FFF2-40B4-BE49-F238E27FC236}">
                    <a16:creationId xmlns:a16="http://schemas.microsoft.com/office/drawing/2014/main" id="{69091CA6-B0C9-0143-536C-37C9672CE338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72" name="直線矢印コネクタ 71">
                <a:extLst>
                  <a:ext uri="{FF2B5EF4-FFF2-40B4-BE49-F238E27FC236}">
                    <a16:creationId xmlns:a16="http://schemas.microsoft.com/office/drawing/2014/main" id="{54BBB61B-C0AC-940C-8B1A-10A3E1FB308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D3DEF77C-B4D1-E727-4056-741B76E7EB9D}"/>
              </a:ext>
            </a:extLst>
          </p:cNvPr>
          <p:cNvSpPr txBox="1"/>
          <p:nvPr/>
        </p:nvSpPr>
        <p:spPr>
          <a:xfrm>
            <a:off x="2890264" y="4345223"/>
            <a:ext cx="29738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superposition of states 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at varying angles </a:t>
            </a:r>
            <a:endParaRPr kumimoji="1" lang="ja-JP" altLang="en-US" sz="2000" i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35ECA7B1-7292-D3E4-E0A0-2BFF3E2F3DA9}"/>
              </a:ext>
            </a:extLst>
          </p:cNvPr>
          <p:cNvSpPr txBox="1"/>
          <p:nvPr/>
        </p:nvSpPr>
        <p:spPr>
          <a:xfrm>
            <a:off x="2873870" y="5146452"/>
            <a:ext cx="35012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for axially symmetric shape,</a:t>
            </a:r>
          </a:p>
          <a:p>
            <a:r>
              <a:rPr kumimoji="1"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1"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J(J+1) rule is suggested</a:t>
            </a:r>
            <a:endParaRPr kumimoji="1" lang="ja-JP" alt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807E1520-DCE9-8083-BE70-EF166734D4FA}"/>
              </a:ext>
            </a:extLst>
          </p:cNvPr>
          <p:cNvSpPr txBox="1"/>
          <p:nvPr/>
        </p:nvSpPr>
        <p:spPr>
          <a:xfrm>
            <a:off x="2858578" y="5998608"/>
            <a:ext cx="28698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kinetic energy</a:t>
            </a:r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 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interaction</a:t>
            </a:r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F4E673B3-A62D-C550-D312-CB761F86AC73}"/>
              </a:ext>
            </a:extLst>
          </p:cNvPr>
          <p:cNvGrpSpPr/>
          <p:nvPr/>
        </p:nvGrpSpPr>
        <p:grpSpPr>
          <a:xfrm>
            <a:off x="226351" y="3582363"/>
            <a:ext cx="5295039" cy="707886"/>
            <a:chOff x="226351" y="3582363"/>
            <a:chExt cx="5295039" cy="707886"/>
          </a:xfrm>
        </p:grpSpPr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C5E59558-5CF2-6BCE-1C38-24F51577E053}"/>
                </a:ext>
              </a:extLst>
            </p:cNvPr>
            <p:cNvSpPr txBox="1"/>
            <p:nvPr/>
          </p:nvSpPr>
          <p:spPr>
            <a:xfrm>
              <a:off x="226351" y="3582363"/>
              <a:ext cx="52950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quantization of </a:t>
              </a:r>
              <a:r>
                <a:rPr lang="en-US" altLang="ja-JP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 rotation </a:t>
              </a:r>
              <a:r>
                <a:rPr kumimoji="1" lang="en-US" altLang="ja-JP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this rigid body </a:t>
              </a:r>
            </a:p>
            <a:p>
              <a:r>
                <a:rPr kumimoji="1" lang="en-US" altLang="ja-JP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   eigenstate </a:t>
              </a:r>
              <a:r>
                <a:rPr kumimoji="1" lang="en-US" altLang="ja-JP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angular momentum  </a:t>
              </a:r>
              <a:r>
                <a:rPr lang="en-US" altLang="ja-JP" sz="20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 J</a:t>
              </a:r>
              <a:endParaRPr kumimoji="1" lang="ja-JP" altLang="en-US" sz="20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7" name="直線コネクタ 76">
              <a:extLst>
                <a:ext uri="{FF2B5EF4-FFF2-40B4-BE49-F238E27FC236}">
                  <a16:creationId xmlns:a16="http://schemas.microsoft.com/office/drawing/2014/main" id="{C19CB3A0-E7C4-CA99-E5A5-9FA55559F378}"/>
                </a:ext>
              </a:extLst>
            </p:cNvPr>
            <p:cNvCxnSpPr>
              <a:cxnSpLocks/>
            </p:cNvCxnSpPr>
            <p:nvPr/>
          </p:nvCxnSpPr>
          <p:spPr>
            <a:xfrm>
              <a:off x="4860000" y="4018186"/>
              <a:ext cx="144000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DBEA735F-3FB0-7754-E94B-F057B7B2EBE5}"/>
              </a:ext>
            </a:extLst>
          </p:cNvPr>
          <p:cNvSpPr txBox="1"/>
          <p:nvPr/>
        </p:nvSpPr>
        <p:spPr>
          <a:xfrm>
            <a:off x="6707936" y="785906"/>
            <a:ext cx="5067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mechanics for many-body system</a:t>
            </a:r>
            <a:endParaRPr kumimoji="1" lang="ja-JP" altLang="en-US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11E87D0-A499-D7EB-A10C-8099F657F854}"/>
              </a:ext>
            </a:extLst>
          </p:cNvPr>
          <p:cNvSpPr txBox="1"/>
          <p:nvPr/>
        </p:nvSpPr>
        <p:spPr>
          <a:xfrm>
            <a:off x="1647659" y="415537"/>
            <a:ext cx="2937022" cy="400110"/>
          </a:xfrm>
          <a:prstGeom prst="rect">
            <a:avLst/>
          </a:prstGeom>
          <a:solidFill>
            <a:srgbClr val="A5FFFE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conventional description</a:t>
            </a:r>
            <a:endParaRPr kumimoji="1" lang="ja-JP" altLang="en-US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8195D87-15A0-8D8C-1629-AFA1048CDA9A}"/>
              </a:ext>
            </a:extLst>
          </p:cNvPr>
          <p:cNvSpPr txBox="1"/>
          <p:nvPr/>
        </p:nvSpPr>
        <p:spPr>
          <a:xfrm>
            <a:off x="8194568" y="445854"/>
            <a:ext cx="2023311" cy="400110"/>
          </a:xfrm>
          <a:prstGeom prst="rect">
            <a:avLst/>
          </a:prstGeom>
          <a:solidFill>
            <a:srgbClr val="A5FFFE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alternative view</a:t>
            </a:r>
            <a:endParaRPr kumimoji="1" lang="ja-JP" alt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20FE3EFF-B1E3-5E9A-5415-074FACCAE0B9}"/>
              </a:ext>
            </a:extLst>
          </p:cNvPr>
          <p:cNvCxnSpPr>
            <a:cxnSpLocks/>
          </p:cNvCxnSpPr>
          <p:nvPr/>
        </p:nvCxnSpPr>
        <p:spPr>
          <a:xfrm>
            <a:off x="6386166" y="690329"/>
            <a:ext cx="32265" cy="590606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45B92B8D-AFC1-C0DA-CA8C-7DDB2460E02B}"/>
              </a:ext>
            </a:extLst>
          </p:cNvPr>
          <p:cNvGrpSpPr/>
          <p:nvPr/>
        </p:nvGrpSpPr>
        <p:grpSpPr>
          <a:xfrm>
            <a:off x="6767788" y="2783007"/>
            <a:ext cx="2049889" cy="2071003"/>
            <a:chOff x="6888903" y="1227170"/>
            <a:chExt cx="2049889" cy="2071003"/>
          </a:xfrm>
        </p:grpSpPr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F7F50274-08A6-10DC-5E87-97CA4A1A44D5}"/>
                </a:ext>
              </a:extLst>
            </p:cNvPr>
            <p:cNvGrpSpPr/>
            <p:nvPr/>
          </p:nvGrpSpPr>
          <p:grpSpPr>
            <a:xfrm>
              <a:off x="6907805" y="1871326"/>
              <a:ext cx="2030987" cy="830246"/>
              <a:chOff x="3740037" y="1954952"/>
              <a:chExt cx="2030987" cy="830246"/>
            </a:xfrm>
          </p:grpSpPr>
          <p:sp>
            <p:nvSpPr>
              <p:cNvPr id="36" name="円/楕円 35">
                <a:extLst>
                  <a:ext uri="{FF2B5EF4-FFF2-40B4-BE49-F238E27FC236}">
                    <a16:creationId xmlns:a16="http://schemas.microsoft.com/office/drawing/2014/main" id="{A8F1E4A0-D29C-8E82-E79F-FB946178B542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7" name="直線矢印コネクタ 36">
                <a:extLst>
                  <a:ext uri="{FF2B5EF4-FFF2-40B4-BE49-F238E27FC236}">
                    <a16:creationId xmlns:a16="http://schemas.microsoft.com/office/drawing/2014/main" id="{D2A1D0A0-B33A-CD45-51CB-07177258554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FAD089D2-6287-A536-D549-F60DD487DB23}"/>
                </a:ext>
              </a:extLst>
            </p:cNvPr>
            <p:cNvGrpSpPr/>
            <p:nvPr/>
          </p:nvGrpSpPr>
          <p:grpSpPr>
            <a:xfrm rot="19320000">
              <a:off x="6888903" y="1854694"/>
              <a:ext cx="2030987" cy="830246"/>
              <a:chOff x="3740037" y="1954952"/>
              <a:chExt cx="2030987" cy="830246"/>
            </a:xfrm>
          </p:grpSpPr>
          <p:sp>
            <p:nvSpPr>
              <p:cNvPr id="34" name="円/楕円 33">
                <a:extLst>
                  <a:ext uri="{FF2B5EF4-FFF2-40B4-BE49-F238E27FC236}">
                    <a16:creationId xmlns:a16="http://schemas.microsoft.com/office/drawing/2014/main" id="{1155AC01-D859-51EC-39B9-B5291B623AFC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5" name="直線矢印コネクタ 34">
                <a:extLst>
                  <a:ext uri="{FF2B5EF4-FFF2-40B4-BE49-F238E27FC236}">
                    <a16:creationId xmlns:a16="http://schemas.microsoft.com/office/drawing/2014/main" id="{9B245A61-1050-CA57-FE98-B2E1857EB6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380AEAE6-4537-8C50-5BAC-54EF638E55D0}"/>
                </a:ext>
              </a:extLst>
            </p:cNvPr>
            <p:cNvGrpSpPr/>
            <p:nvPr/>
          </p:nvGrpSpPr>
          <p:grpSpPr>
            <a:xfrm rot="17400000">
              <a:off x="6852205" y="1827541"/>
              <a:ext cx="2030987" cy="830246"/>
              <a:chOff x="3740037" y="1954952"/>
              <a:chExt cx="2030987" cy="830246"/>
            </a:xfrm>
          </p:grpSpPr>
          <p:sp>
            <p:nvSpPr>
              <p:cNvPr id="32" name="円/楕円 31">
                <a:extLst>
                  <a:ext uri="{FF2B5EF4-FFF2-40B4-BE49-F238E27FC236}">
                    <a16:creationId xmlns:a16="http://schemas.microsoft.com/office/drawing/2014/main" id="{1F9CE998-1C2A-2DFD-532C-FD847E6A6C60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3" name="直線矢印コネクタ 32">
                <a:extLst>
                  <a:ext uri="{FF2B5EF4-FFF2-40B4-BE49-F238E27FC236}">
                    <a16:creationId xmlns:a16="http://schemas.microsoft.com/office/drawing/2014/main" id="{B2511065-766E-BF42-E831-6DA51DFD526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88223E7D-38BE-F9B7-01E0-5C38DA65811D}"/>
                </a:ext>
              </a:extLst>
            </p:cNvPr>
            <p:cNvGrpSpPr/>
            <p:nvPr/>
          </p:nvGrpSpPr>
          <p:grpSpPr>
            <a:xfrm rot="15600000">
              <a:off x="6811165" y="1854693"/>
              <a:ext cx="2030987" cy="830246"/>
              <a:chOff x="3740037" y="1954952"/>
              <a:chExt cx="2030987" cy="830246"/>
            </a:xfrm>
          </p:grpSpPr>
          <p:sp>
            <p:nvSpPr>
              <p:cNvPr id="28" name="円/楕円 27">
                <a:extLst>
                  <a:ext uri="{FF2B5EF4-FFF2-40B4-BE49-F238E27FC236}">
                    <a16:creationId xmlns:a16="http://schemas.microsoft.com/office/drawing/2014/main" id="{2ACA920E-9531-31E5-7588-F5CD0D126BC2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1" name="直線矢印コネクタ 30">
                <a:extLst>
                  <a:ext uri="{FF2B5EF4-FFF2-40B4-BE49-F238E27FC236}">
                    <a16:creationId xmlns:a16="http://schemas.microsoft.com/office/drawing/2014/main" id="{3FBB1C80-F094-B523-6DE4-7842BE0D64C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26F5DF32-2869-4235-F61D-05C21904365B}"/>
                </a:ext>
              </a:extLst>
            </p:cNvPr>
            <p:cNvGrpSpPr/>
            <p:nvPr/>
          </p:nvGrpSpPr>
          <p:grpSpPr>
            <a:xfrm rot="13560000">
              <a:off x="6811163" y="1867557"/>
              <a:ext cx="2030987" cy="830246"/>
              <a:chOff x="3740037" y="1954952"/>
              <a:chExt cx="2030987" cy="830246"/>
            </a:xfrm>
          </p:grpSpPr>
          <p:sp>
            <p:nvSpPr>
              <p:cNvPr id="23" name="円/楕円 22">
                <a:extLst>
                  <a:ext uri="{FF2B5EF4-FFF2-40B4-BE49-F238E27FC236}">
                    <a16:creationId xmlns:a16="http://schemas.microsoft.com/office/drawing/2014/main" id="{811DE243-86FE-259B-D0D7-1BD8E405492F}"/>
                  </a:ext>
                </a:extLst>
              </p:cNvPr>
              <p:cNvSpPr/>
              <p:nvPr/>
            </p:nvSpPr>
            <p:spPr>
              <a:xfrm rot="20261145">
                <a:off x="4126964" y="2034255"/>
                <a:ext cx="1148575" cy="691376"/>
              </a:xfrm>
              <a:prstGeom prst="ellipse">
                <a:avLst/>
              </a:prstGeom>
              <a:solidFill>
                <a:srgbClr val="FFD966">
                  <a:alpha val="7882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4" name="直線矢印コネクタ 23">
                <a:extLst>
                  <a:ext uri="{FF2B5EF4-FFF2-40B4-BE49-F238E27FC236}">
                    <a16:creationId xmlns:a16="http://schemas.microsoft.com/office/drawing/2014/main" id="{B1FEEB07-4D17-BA50-87E2-8E7848E6716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037" y="1954952"/>
                <a:ext cx="2030987" cy="8302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1" name="グループ化 80">
            <a:extLst>
              <a:ext uri="{FF2B5EF4-FFF2-40B4-BE49-F238E27FC236}">
                <a16:creationId xmlns:a16="http://schemas.microsoft.com/office/drawing/2014/main" id="{62AD2911-2998-F5B2-D88B-34BE69B95470}"/>
              </a:ext>
            </a:extLst>
          </p:cNvPr>
          <p:cNvGrpSpPr/>
          <p:nvPr/>
        </p:nvGrpSpPr>
        <p:grpSpPr>
          <a:xfrm>
            <a:off x="6975469" y="1240001"/>
            <a:ext cx="4655442" cy="400110"/>
            <a:chOff x="7043396" y="4255377"/>
            <a:chExt cx="4655442" cy="400110"/>
          </a:xfrm>
        </p:grpSpPr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9476E6FB-972A-EDE7-B661-A0DB50F1BB0E}"/>
                </a:ext>
              </a:extLst>
            </p:cNvPr>
            <p:cNvSpPr txBox="1"/>
            <p:nvPr/>
          </p:nvSpPr>
          <p:spPr>
            <a:xfrm>
              <a:off x="7043396" y="4255377"/>
              <a:ext cx="46554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eigenstate </a:t>
              </a:r>
              <a:r>
                <a:rPr kumimoji="1" lang="en-US" altLang="ja-JP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angular momentum  </a:t>
              </a:r>
              <a:r>
                <a:rPr lang="en-US" altLang="ja-JP" sz="20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 J</a:t>
              </a:r>
              <a:endParaRPr kumimoji="1" lang="ja-JP" altLang="en-US" sz="20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6" name="直線コネクタ 75">
              <a:extLst>
                <a:ext uri="{FF2B5EF4-FFF2-40B4-BE49-F238E27FC236}">
                  <a16:creationId xmlns:a16="http://schemas.microsoft.com/office/drawing/2014/main" id="{DBFD4295-5FE8-0669-93A2-ABC5BE94B14F}"/>
                </a:ext>
              </a:extLst>
            </p:cNvPr>
            <p:cNvCxnSpPr>
              <a:cxnSpLocks/>
            </p:cNvCxnSpPr>
            <p:nvPr/>
          </p:nvCxnSpPr>
          <p:spPr>
            <a:xfrm>
              <a:off x="11214466" y="4392460"/>
              <a:ext cx="144000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C7440895-50E6-3CF2-E823-240F280A0059}"/>
              </a:ext>
            </a:extLst>
          </p:cNvPr>
          <p:cNvSpPr txBox="1"/>
          <p:nvPr/>
        </p:nvSpPr>
        <p:spPr>
          <a:xfrm>
            <a:off x="6995971" y="1830773"/>
            <a:ext cx="4982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superposition of states at varying angles </a:t>
            </a:r>
            <a:endParaRPr kumimoji="1" lang="ja-JP" altLang="en-US" sz="2000" i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6E4E0BC5-B3CA-9628-89AE-B583580D09DF}"/>
              </a:ext>
            </a:extLst>
          </p:cNvPr>
          <p:cNvSpPr txBox="1"/>
          <p:nvPr/>
        </p:nvSpPr>
        <p:spPr>
          <a:xfrm>
            <a:off x="8735559" y="2307779"/>
            <a:ext cx="31085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ja-JP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Hamiltonian </a:t>
            </a:r>
            <a:r>
              <a:rPr lang="en-US" altLang="ja-JP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ja-JP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including</a:t>
            </a:r>
          </a:p>
          <a:p>
            <a:r>
              <a:rPr lang="en-US" altLang="ja-JP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interactions, couples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states created by 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orienting the same 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intrinsic state at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different angles</a:t>
            </a: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A5A245F5-9301-24E8-E4EE-78CF9BCF4D28}"/>
              </a:ext>
            </a:extLst>
          </p:cNvPr>
          <p:cNvSpPr txBox="1"/>
          <p:nvPr/>
        </p:nvSpPr>
        <p:spPr>
          <a:xfrm>
            <a:off x="6693844" y="5795268"/>
            <a:ext cx="5626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lower K and J provide more binding energies </a:t>
            </a:r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F612C508-38C2-5B8B-096B-EEB47418FEBD}"/>
              </a:ext>
            </a:extLst>
          </p:cNvPr>
          <p:cNvSpPr txBox="1"/>
          <p:nvPr/>
        </p:nvSpPr>
        <p:spPr>
          <a:xfrm>
            <a:off x="6693844" y="6289890"/>
            <a:ext cx="5371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this feature is general and robust </a:t>
            </a:r>
          </a:p>
        </p:txBody>
      </p:sp>
      <p:cxnSp>
        <p:nvCxnSpPr>
          <p:cNvPr id="90" name="直線矢印コネクタ 89">
            <a:extLst>
              <a:ext uri="{FF2B5EF4-FFF2-40B4-BE49-F238E27FC236}">
                <a16:creationId xmlns:a16="http://schemas.microsoft.com/office/drawing/2014/main" id="{AE0B87F3-BEAF-048D-7D33-0110F9CD0AC2}"/>
              </a:ext>
            </a:extLst>
          </p:cNvPr>
          <p:cNvCxnSpPr>
            <a:cxnSpLocks/>
          </p:cNvCxnSpPr>
          <p:nvPr/>
        </p:nvCxnSpPr>
        <p:spPr>
          <a:xfrm flipH="1">
            <a:off x="5728466" y="2124560"/>
            <a:ext cx="1247003" cy="2399564"/>
          </a:xfrm>
          <a:prstGeom prst="straightConnector1">
            <a:avLst/>
          </a:prstGeom>
          <a:ln w="285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曲線コネクタ 2">
            <a:extLst>
              <a:ext uri="{FF2B5EF4-FFF2-40B4-BE49-F238E27FC236}">
                <a16:creationId xmlns:a16="http://schemas.microsoft.com/office/drawing/2014/main" id="{CFE5EC6F-3A7F-9A26-2DFF-01EEF9ABDA98}"/>
              </a:ext>
            </a:extLst>
          </p:cNvPr>
          <p:cNvCxnSpPr>
            <a:cxnSpLocks/>
          </p:cNvCxnSpPr>
          <p:nvPr/>
        </p:nvCxnSpPr>
        <p:spPr>
          <a:xfrm>
            <a:off x="7705541" y="2675434"/>
            <a:ext cx="585158" cy="188635"/>
          </a:xfrm>
          <a:prstGeom prst="curvedConnector3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A246098-C9AB-459B-4112-42F67919001F}"/>
              </a:ext>
            </a:extLst>
          </p:cNvPr>
          <p:cNvSpPr txBox="1"/>
          <p:nvPr/>
        </p:nvSpPr>
        <p:spPr>
          <a:xfrm>
            <a:off x="7868305" y="2409818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kumimoji="1" lang="ja-JP" altLang="en-US" sz="2000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57A3E27-9376-F297-D855-BBFF68221A62}"/>
              </a:ext>
            </a:extLst>
          </p:cNvPr>
          <p:cNvSpPr txBox="1"/>
          <p:nvPr/>
        </p:nvSpPr>
        <p:spPr>
          <a:xfrm>
            <a:off x="1121223" y="29851"/>
            <a:ext cx="1004954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Origin of the famous </a:t>
            </a:r>
            <a:r>
              <a:rPr kumimoji="1" lang="en-US" altLang="ja-JP" dirty="0">
                <a:solidFill>
                  <a:srgbClr val="FF0000"/>
                </a:solidFill>
              </a:rPr>
              <a:t>J(J+1)-K</a:t>
            </a:r>
            <a:r>
              <a:rPr kumimoji="1" lang="en-US" altLang="ja-JP" baseline="30000" dirty="0">
                <a:solidFill>
                  <a:srgbClr val="FF0000"/>
                </a:solidFill>
              </a:rPr>
              <a:t>2</a:t>
            </a:r>
            <a:r>
              <a:rPr kumimoji="1" lang="en-US" altLang="ja-JP" dirty="0">
                <a:solidFill>
                  <a:srgbClr val="FF0000"/>
                </a:solidFill>
              </a:rPr>
              <a:t> rule </a:t>
            </a:r>
            <a:r>
              <a:rPr kumimoji="1" lang="en-US" altLang="ja-JP" dirty="0"/>
              <a:t>of rotational excitation energy</a:t>
            </a:r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AFDDFFA-E913-6B1B-6BD5-C31DC49F98E5}"/>
              </a:ext>
            </a:extLst>
          </p:cNvPr>
          <p:cNvSpPr/>
          <p:nvPr/>
        </p:nvSpPr>
        <p:spPr>
          <a:xfrm>
            <a:off x="6625733" y="5792197"/>
            <a:ext cx="5461116" cy="93400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65C3F5E-278A-6143-56CF-9F2E89CC35FC}"/>
              </a:ext>
            </a:extLst>
          </p:cNvPr>
          <p:cNvSpPr txBox="1"/>
          <p:nvPr/>
        </p:nvSpPr>
        <p:spPr>
          <a:xfrm>
            <a:off x="8635789" y="4210354"/>
            <a:ext cx="34724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resultant excitation energy 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depicts the </a:t>
            </a:r>
            <a:r>
              <a:rPr lang="en-US" altLang="ja-JP" sz="2000" dirty="0">
                <a:solidFill>
                  <a:srgbClr val="F7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J(J+1) – K</a:t>
            </a:r>
            <a:r>
              <a:rPr lang="en-US" altLang="ja-JP" sz="2000" baseline="30000" dirty="0">
                <a:solidFill>
                  <a:srgbClr val="F7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2000" dirty="0">
                <a:solidFill>
                  <a:srgbClr val="F7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for strong deformation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AA250A0-3774-A040-AE4F-E0A26B3C2FEC}"/>
              </a:ext>
            </a:extLst>
          </p:cNvPr>
          <p:cNvSpPr txBox="1"/>
          <p:nvPr/>
        </p:nvSpPr>
        <p:spPr>
          <a:xfrm>
            <a:off x="8631496" y="5268275"/>
            <a:ext cx="35878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this rule arises from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ja-JP" sz="2000" dirty="0">
                <a:solidFill>
                  <a:srgbClr val="FF00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angle dependence </a:t>
            </a:r>
          </a:p>
          <a:p>
            <a:r>
              <a:rPr lang="en-US" altLang="ja-JP" sz="2000" dirty="0">
                <a:solidFill>
                  <a:srgbClr val="FF00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of superposition amplitudes</a:t>
            </a:r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which are </a:t>
            </a:r>
            <a:r>
              <a:rPr lang="en-US" altLang="ja-JP" sz="2000" dirty="0">
                <a:solidFill>
                  <a:srgbClr val="FF00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governed by </a:t>
            </a:r>
            <a:r>
              <a:rPr lang="en-US" altLang="ja-JP" sz="2000" i="1" dirty="0">
                <a:solidFill>
                  <a:srgbClr val="FF00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lang="en-US" altLang="ja-JP" sz="2000" dirty="0">
              <a:solidFill>
                <a:srgbClr val="FF00E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204390"/>
      </p:ext>
    </p:extLst>
  </p:cSld>
  <p:clrMapOvr>
    <a:masterClrMapping/>
  </p:clrMapOvr>
  <p:transition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763B536-7071-11FF-74F1-0FB64ABE1835}"/>
              </a:ext>
            </a:extLst>
          </p:cNvPr>
          <p:cNvSpPr txBox="1"/>
          <p:nvPr/>
        </p:nvSpPr>
        <p:spPr>
          <a:xfrm>
            <a:off x="306282" y="1357682"/>
            <a:ext cx="84962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tx1"/>
                </a:solidFill>
              </a:rPr>
              <a:t>T</a:t>
            </a:r>
            <a:r>
              <a:rPr kumimoji="1" lang="en-US" altLang="ja-JP" dirty="0">
                <a:solidFill>
                  <a:schemeClr val="tx1"/>
                </a:solidFill>
              </a:rPr>
              <a:t>he Hamiltonian H stands for a nucleon Hamiltonian which</a:t>
            </a:r>
          </a:p>
          <a:p>
            <a:r>
              <a:rPr kumimoji="1" lang="en-US" altLang="ja-JP" dirty="0">
                <a:solidFill>
                  <a:schemeClr val="tx1"/>
                </a:solidFill>
              </a:rPr>
              <a:t>comprises </a:t>
            </a:r>
            <a:r>
              <a:rPr lang="en-US" altLang="ja-JP" dirty="0">
                <a:solidFill>
                  <a:schemeClr val="tx1"/>
                </a:solidFill>
              </a:rPr>
              <a:t>SPEs, </a:t>
            </a:r>
            <a:r>
              <a:rPr lang="en-US" altLang="ja-JP" i="1" dirty="0"/>
              <a:t>NN</a:t>
            </a:r>
            <a:r>
              <a:rPr lang="en-US" altLang="ja-JP" dirty="0">
                <a:solidFill>
                  <a:schemeClr val="tx1"/>
                </a:solidFill>
              </a:rPr>
              <a:t> interactions, </a:t>
            </a:r>
            <a:r>
              <a:rPr lang="en-US" altLang="ja-JP" i="1" dirty="0"/>
              <a:t>3N</a:t>
            </a:r>
            <a:r>
              <a:rPr lang="en-US" altLang="ja-JP" dirty="0">
                <a:solidFill>
                  <a:schemeClr val="tx1"/>
                </a:solidFill>
              </a:rPr>
              <a:t> interactions, </a:t>
            </a:r>
            <a:r>
              <a:rPr lang="en-US" altLang="ja-JP" i="1" dirty="0">
                <a:solidFill>
                  <a:schemeClr val="tx1"/>
                </a:solidFill>
              </a:rPr>
              <a:t>etc</a:t>
            </a:r>
            <a:r>
              <a:rPr kumimoji="1" lang="en-US" altLang="ja-JP" dirty="0">
                <a:solidFill>
                  <a:schemeClr val="tx1"/>
                </a:solidFill>
              </a:rPr>
              <a:t>.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5B7562E-0712-6EEB-3B2E-5A0EFBCDBB82}"/>
              </a:ext>
            </a:extLst>
          </p:cNvPr>
          <p:cNvSpPr txBox="1"/>
          <p:nvPr/>
        </p:nvSpPr>
        <p:spPr>
          <a:xfrm>
            <a:off x="306282" y="3186411"/>
            <a:ext cx="112998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/>
                </a:solidFill>
              </a:rPr>
              <a:t>The </a:t>
            </a:r>
            <a:r>
              <a:rPr lang="en-US" altLang="ja-JP" dirty="0">
                <a:solidFill>
                  <a:schemeClr val="tx1"/>
                </a:solidFill>
              </a:rPr>
              <a:t>equations are general and independent of Hamiltonian.  They are valid</a:t>
            </a:r>
          </a:p>
          <a:p>
            <a:r>
              <a:rPr kumimoji="1" lang="en-US" altLang="ja-JP" dirty="0">
                <a:solidFill>
                  <a:schemeClr val="tx1"/>
                </a:solidFill>
              </a:rPr>
              <a:t>for </a:t>
            </a:r>
            <a:r>
              <a:rPr kumimoji="1" lang="en-US" altLang="ja-JP" i="1" dirty="0"/>
              <a:t>ab initio </a:t>
            </a:r>
            <a:r>
              <a:rPr kumimoji="1" lang="en-US" altLang="ja-JP" dirty="0">
                <a:solidFill>
                  <a:schemeClr val="tx1"/>
                </a:solidFill>
              </a:rPr>
              <a:t>calculations (such as </a:t>
            </a:r>
            <a:r>
              <a:rPr kumimoji="1" lang="en-US" altLang="ja-JP" baseline="30000" dirty="0">
                <a:solidFill>
                  <a:schemeClr val="tx1"/>
                </a:solidFill>
              </a:rPr>
              <a:t>12</a:t>
            </a:r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1" lang="en-US" altLang="ja-JP" dirty="0">
                <a:solidFill>
                  <a:schemeClr val="tx1"/>
                </a:solidFill>
              </a:rPr>
              <a:t> (R=2.99)) as well as for </a:t>
            </a:r>
            <a:r>
              <a:rPr kumimoji="1" lang="en-US" altLang="ja-JP" dirty="0"/>
              <a:t>DFT</a:t>
            </a:r>
            <a:r>
              <a:rPr kumimoji="1" lang="en-US" altLang="ja-JP" dirty="0">
                <a:solidFill>
                  <a:schemeClr val="tx1"/>
                </a:solidFill>
              </a:rPr>
              <a:t> approaches.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01FB1D4-AC26-A6CF-71CC-9303D7851BE8}"/>
              </a:ext>
            </a:extLst>
          </p:cNvPr>
          <p:cNvSpPr txBox="1"/>
          <p:nvPr/>
        </p:nvSpPr>
        <p:spPr>
          <a:xfrm>
            <a:off x="274222" y="4283431"/>
            <a:ext cx="10136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What we need is just a strong deformation, including cluster states.  </a:t>
            </a:r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BB2E124-52EF-0BAA-7A0F-817D2FFE6FB3}"/>
              </a:ext>
            </a:extLst>
          </p:cNvPr>
          <p:cNvSpPr txBox="1"/>
          <p:nvPr/>
        </p:nvSpPr>
        <p:spPr>
          <a:xfrm>
            <a:off x="306282" y="310849"/>
            <a:ext cx="114698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/>
                </a:solidFill>
              </a:rPr>
              <a:t>The present results are obtained within the quantum many-body framework,  </a:t>
            </a:r>
          </a:p>
          <a:p>
            <a:r>
              <a:rPr kumimoji="1" lang="en-US" altLang="ja-JP" dirty="0">
                <a:solidFill>
                  <a:srgbClr val="FF0000"/>
                </a:solidFill>
              </a:rPr>
              <a:t>without</a:t>
            </a:r>
            <a:r>
              <a:rPr kumimoji="1" lang="en-US" altLang="ja-JP" dirty="0">
                <a:solidFill>
                  <a:schemeClr val="tx1"/>
                </a:solidFill>
              </a:rPr>
              <a:t> </a:t>
            </a:r>
            <a:r>
              <a:rPr lang="en-US" altLang="ja-JP" dirty="0">
                <a:solidFill>
                  <a:schemeClr val="tx1"/>
                </a:solidFill>
              </a:rPr>
              <a:t>resorting to the quantization of the </a:t>
            </a:r>
            <a:r>
              <a:rPr lang="en-US" altLang="ja-JP" dirty="0">
                <a:solidFill>
                  <a:srgbClr val="FF0000"/>
                </a:solidFill>
              </a:rPr>
              <a:t>free rotation of classical object</a:t>
            </a:r>
            <a:r>
              <a:rPr lang="en-US" altLang="ja-JP" dirty="0">
                <a:solidFill>
                  <a:schemeClr val="tx1"/>
                </a:solidFill>
              </a:rPr>
              <a:t>. </a:t>
            </a:r>
            <a:r>
              <a:rPr kumimoji="1" lang="en-US" altLang="ja-JP" dirty="0">
                <a:solidFill>
                  <a:schemeClr val="tx1"/>
                </a:solidFill>
              </a:rPr>
              <a:t> 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4F8DC39-03D3-6259-58FF-E5817C37718A}"/>
              </a:ext>
            </a:extLst>
          </p:cNvPr>
          <p:cNvSpPr txBox="1"/>
          <p:nvPr/>
        </p:nvSpPr>
        <p:spPr>
          <a:xfrm>
            <a:off x="280693" y="2089391"/>
            <a:ext cx="83808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The rotational excitation energy represents a loss of the</a:t>
            </a:r>
          </a:p>
          <a:p>
            <a:r>
              <a:rPr kumimoji="1" lang="en-US" altLang="ja-JP" dirty="0">
                <a:solidFill>
                  <a:srgbClr val="FF0000"/>
                </a:solidFill>
              </a:rPr>
              <a:t>binding energy </a:t>
            </a:r>
            <a:r>
              <a:rPr lang="en-US" altLang="ja-JP" dirty="0">
                <a:solidFill>
                  <a:schemeClr val="tx1"/>
                </a:solidFill>
              </a:rPr>
              <a:t>as a function of J</a:t>
            </a:r>
            <a:r>
              <a:rPr kumimoji="1" lang="en-US" altLang="ja-JP" dirty="0">
                <a:solidFill>
                  <a:schemeClr val="tx1"/>
                </a:solidFill>
              </a:rPr>
              <a:t>.  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8F051277-5A6D-5D94-6B97-366679739980}"/>
              </a:ext>
            </a:extLst>
          </p:cNvPr>
          <p:cNvSpPr/>
          <p:nvPr/>
        </p:nvSpPr>
        <p:spPr>
          <a:xfrm>
            <a:off x="8828108" y="1242595"/>
            <a:ext cx="3010513" cy="1793966"/>
          </a:xfrm>
          <a:prstGeom prst="rect">
            <a:avLst/>
          </a:prstGeom>
          <a:solidFill>
            <a:srgbClr val="BFF4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282CFF7-25F2-C026-7E56-12BA5CCDF549}"/>
              </a:ext>
            </a:extLst>
          </p:cNvPr>
          <p:cNvSpPr txBox="1"/>
          <p:nvPr/>
        </p:nvSpPr>
        <p:spPr>
          <a:xfrm>
            <a:off x="280693" y="4964953"/>
            <a:ext cx="113871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tx1"/>
                </a:solidFill>
              </a:rPr>
              <a:t>Despite rather substantial differences, the underlaying picture can be partly shared with</a:t>
            </a:r>
            <a:r>
              <a:rPr lang="en-US" altLang="ja-JP" dirty="0">
                <a:solidFill>
                  <a:schemeClr val="tx1"/>
                </a:solidFill>
              </a:rPr>
              <a:t> earlier works, </a:t>
            </a:r>
            <a:r>
              <a:rPr lang="en-US" altLang="ja-JP" dirty="0" err="1">
                <a:solidFill>
                  <a:srgbClr val="F700FF"/>
                </a:solidFill>
              </a:rPr>
              <a:t>Peierles</a:t>
            </a:r>
            <a:r>
              <a:rPr lang="en-US" altLang="ja-JP" dirty="0">
                <a:solidFill>
                  <a:srgbClr val="F700FF"/>
                </a:solidFill>
              </a:rPr>
              <a:t> &amp; </a:t>
            </a:r>
            <a:r>
              <a:rPr lang="en-US" altLang="ja-JP" dirty="0" err="1">
                <a:solidFill>
                  <a:srgbClr val="F700FF"/>
                </a:solidFill>
              </a:rPr>
              <a:t>Yoccoz</a:t>
            </a:r>
            <a:r>
              <a:rPr lang="en-US" altLang="ja-JP" dirty="0">
                <a:solidFill>
                  <a:srgbClr val="F700FF"/>
                </a:solidFill>
              </a:rPr>
              <a:t> </a:t>
            </a:r>
            <a:r>
              <a:rPr lang="en-US" altLang="ja-JP" dirty="0">
                <a:solidFill>
                  <a:schemeClr val="tx1"/>
                </a:solidFill>
              </a:rPr>
              <a:t>(1957), </a:t>
            </a:r>
            <a:r>
              <a:rPr lang="en-US" altLang="ja-JP" dirty="0" err="1">
                <a:solidFill>
                  <a:srgbClr val="F700FF"/>
                </a:solidFill>
              </a:rPr>
              <a:t>Verhaar</a:t>
            </a:r>
            <a:r>
              <a:rPr lang="en-US" altLang="ja-JP" dirty="0">
                <a:solidFill>
                  <a:schemeClr val="tx1"/>
                </a:solidFill>
              </a:rPr>
              <a:t> (1963), </a:t>
            </a:r>
            <a:r>
              <a:rPr lang="en-US" altLang="ja-JP" dirty="0" err="1">
                <a:solidFill>
                  <a:srgbClr val="F700FF"/>
                </a:solidFill>
              </a:rPr>
              <a:t>Kamlah</a:t>
            </a:r>
            <a:r>
              <a:rPr lang="en-US" altLang="ja-JP" dirty="0">
                <a:solidFill>
                  <a:schemeClr val="tx1"/>
                </a:solidFill>
              </a:rPr>
              <a:t> (1968), </a:t>
            </a:r>
            <a:r>
              <a:rPr lang="en-US" altLang="ja-JP" dirty="0">
                <a:solidFill>
                  <a:srgbClr val="F700FF"/>
                </a:solidFill>
              </a:rPr>
              <a:t>Siemens &amp; Jensen </a:t>
            </a:r>
            <a:r>
              <a:rPr lang="en-US" altLang="ja-JP" dirty="0">
                <a:solidFill>
                  <a:schemeClr val="tx1"/>
                </a:solidFill>
              </a:rPr>
              <a:t>(book, 1987), although they may not have well been perceived by the community.  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6965BF5E-F453-6EEF-CDAB-CEA64839A3D9}"/>
              </a:ext>
            </a:extLst>
          </p:cNvPr>
          <p:cNvCxnSpPr>
            <a:cxnSpLocks/>
          </p:cNvCxnSpPr>
          <p:nvPr/>
        </p:nvCxnSpPr>
        <p:spPr>
          <a:xfrm>
            <a:off x="9931158" y="1357682"/>
            <a:ext cx="0" cy="134141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0928901A-E952-7AF2-3C43-8A58CB332277}"/>
              </a:ext>
            </a:extLst>
          </p:cNvPr>
          <p:cNvCxnSpPr>
            <a:cxnSpLocks/>
          </p:cNvCxnSpPr>
          <p:nvPr/>
        </p:nvCxnSpPr>
        <p:spPr>
          <a:xfrm>
            <a:off x="10510478" y="1372220"/>
            <a:ext cx="0" cy="97145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DE42413-A109-7D91-17F6-7513106741E5}"/>
              </a:ext>
            </a:extLst>
          </p:cNvPr>
          <p:cNvSpPr txBox="1"/>
          <p:nvPr/>
        </p:nvSpPr>
        <p:spPr>
          <a:xfrm>
            <a:off x="10598853" y="1312300"/>
            <a:ext cx="865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binding</a:t>
            </a:r>
          </a:p>
          <a:p>
            <a:r>
              <a:rPr lang="en-US" altLang="ja-JP" sz="1600" dirty="0"/>
              <a:t>energy</a:t>
            </a:r>
            <a:endParaRPr kumimoji="1" lang="ja-JP" altLang="en-US" sz="1600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453618A0-127E-53E6-A597-E189700B2897}"/>
              </a:ext>
            </a:extLst>
          </p:cNvPr>
          <p:cNvGrpSpPr/>
          <p:nvPr/>
        </p:nvGrpSpPr>
        <p:grpSpPr>
          <a:xfrm>
            <a:off x="8965964" y="1372220"/>
            <a:ext cx="391885" cy="1546723"/>
            <a:chOff x="9109166" y="1323816"/>
            <a:chExt cx="391885" cy="1546723"/>
          </a:xfrm>
        </p:grpSpPr>
        <p:cxnSp>
          <p:nvCxnSpPr>
            <p:cNvPr id="4" name="直線矢印コネクタ 3">
              <a:extLst>
                <a:ext uri="{FF2B5EF4-FFF2-40B4-BE49-F238E27FC236}">
                  <a16:creationId xmlns:a16="http://schemas.microsoft.com/office/drawing/2014/main" id="{3ADB746C-D2CA-CC25-C203-57381FCFCCC2}"/>
                </a:ext>
              </a:extLst>
            </p:cNvPr>
            <p:cNvCxnSpPr>
              <a:cxnSpLocks/>
            </p:cNvCxnSpPr>
            <p:nvPr/>
          </p:nvCxnSpPr>
          <p:spPr>
            <a:xfrm>
              <a:off x="9501051" y="1323816"/>
              <a:ext cx="0" cy="148905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149FFD05-33C1-7AE7-9786-BEF909EE17A1}"/>
                </a:ext>
              </a:extLst>
            </p:cNvPr>
            <p:cNvSpPr txBox="1"/>
            <p:nvPr/>
          </p:nvSpPr>
          <p:spPr>
            <a:xfrm rot="16200000">
              <a:off x="8995513" y="2387554"/>
              <a:ext cx="596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/>
                <a:t>J=0</a:t>
              </a:r>
              <a:endParaRPr kumimoji="1" lang="ja-JP" altLang="en-US" sz="1800"/>
            </a:p>
          </p:txBody>
        </p:sp>
      </p:grp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47EC497-4528-E446-CC9A-CA7B9353AEAA}"/>
              </a:ext>
            </a:extLst>
          </p:cNvPr>
          <p:cNvSpPr txBox="1"/>
          <p:nvPr/>
        </p:nvSpPr>
        <p:spPr>
          <a:xfrm rot="16200000">
            <a:off x="9419172" y="2328353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/>
              <a:t>J=2</a:t>
            </a:r>
            <a:endParaRPr kumimoji="1" lang="ja-JP" altLang="en-US" sz="180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C64BF35-65A7-50FE-698A-227A8073DBFD}"/>
              </a:ext>
            </a:extLst>
          </p:cNvPr>
          <p:cNvSpPr txBox="1"/>
          <p:nvPr/>
        </p:nvSpPr>
        <p:spPr>
          <a:xfrm rot="16200000">
            <a:off x="10021482" y="1932080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/>
              <a:t>J=4</a:t>
            </a:r>
            <a:endParaRPr kumimoji="1" lang="ja-JP" altLang="en-US" sz="1800"/>
          </a:p>
        </p:txBody>
      </p:sp>
      <p:sp>
        <p:nvSpPr>
          <p:cNvPr id="24" name="下矢印 23">
            <a:extLst>
              <a:ext uri="{FF2B5EF4-FFF2-40B4-BE49-F238E27FC236}">
                <a16:creationId xmlns:a16="http://schemas.microsoft.com/office/drawing/2014/main" id="{D0B9FCB0-751E-FD3A-4268-1E2011FB344B}"/>
              </a:ext>
            </a:extLst>
          </p:cNvPr>
          <p:cNvSpPr/>
          <p:nvPr/>
        </p:nvSpPr>
        <p:spPr>
          <a:xfrm rot="10800000">
            <a:off x="10390837" y="2343670"/>
            <a:ext cx="239528" cy="517601"/>
          </a:xfrm>
          <a:prstGeom prst="downArrow">
            <a:avLst>
              <a:gd name="adj1" fmla="val 43448"/>
              <a:gd name="adj2" fmla="val 50000"/>
            </a:avLst>
          </a:prstGeom>
          <a:noFill/>
          <a:ln>
            <a:solidFill>
              <a:srgbClr val="F7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下矢印 24">
            <a:extLst>
              <a:ext uri="{FF2B5EF4-FFF2-40B4-BE49-F238E27FC236}">
                <a16:creationId xmlns:a16="http://schemas.microsoft.com/office/drawing/2014/main" id="{71FE9DE4-0D49-A0B7-7B11-5115368BF7BF}"/>
              </a:ext>
            </a:extLst>
          </p:cNvPr>
          <p:cNvSpPr/>
          <p:nvPr/>
        </p:nvSpPr>
        <p:spPr>
          <a:xfrm rot="10800000">
            <a:off x="9814220" y="2703418"/>
            <a:ext cx="233271" cy="157855"/>
          </a:xfrm>
          <a:prstGeom prst="downArrow">
            <a:avLst/>
          </a:prstGeom>
          <a:noFill/>
          <a:ln>
            <a:solidFill>
              <a:srgbClr val="F7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816C8F1E-CD1A-E0F5-3094-5D51715287A9}"/>
              </a:ext>
            </a:extLst>
          </p:cNvPr>
          <p:cNvCxnSpPr>
            <a:cxnSpLocks/>
          </p:cNvCxnSpPr>
          <p:nvPr/>
        </p:nvCxnSpPr>
        <p:spPr>
          <a:xfrm>
            <a:off x="9037956" y="2861271"/>
            <a:ext cx="2568214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7EE2E8B-68B7-A110-0AC5-0D0C6427FA6D}"/>
              </a:ext>
            </a:extLst>
          </p:cNvPr>
          <p:cNvSpPr txBox="1"/>
          <p:nvPr/>
        </p:nvSpPr>
        <p:spPr>
          <a:xfrm>
            <a:off x="10623209" y="2122287"/>
            <a:ext cx="11528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700FF"/>
                </a:solidFill>
              </a:rPr>
              <a:t>excitation</a:t>
            </a:r>
          </a:p>
          <a:p>
            <a:r>
              <a:rPr lang="en-US" altLang="ja-JP" sz="1600" dirty="0">
                <a:solidFill>
                  <a:srgbClr val="F700FF"/>
                </a:solidFill>
              </a:rPr>
              <a:t>energy</a:t>
            </a:r>
          </a:p>
          <a:p>
            <a:r>
              <a:rPr kumimoji="1" lang="en-US" altLang="ja-JP" sz="1600" dirty="0">
                <a:solidFill>
                  <a:srgbClr val="F700FF"/>
                </a:solidFill>
              </a:rPr>
              <a:t>    </a:t>
            </a:r>
            <a:r>
              <a:rPr kumimoji="1" lang="en-US" altLang="ja-JP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J(J+1)</a:t>
            </a:r>
            <a:endParaRPr kumimoji="1" lang="ja-JP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78FFBFF6-A6A9-5C76-3478-A72714774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3095" y="2681602"/>
            <a:ext cx="183710" cy="17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08997"/>
      </p:ext>
    </p:extLst>
  </p:cSld>
  <p:clrMapOvr>
    <a:masterClrMapping/>
  </p:clrMapOvr>
  <p:transition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8369D-51FC-B949-FC3F-B130C9C24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角丸四角形 5">
            <a:extLst>
              <a:ext uri="{FF2B5EF4-FFF2-40B4-BE49-F238E27FC236}">
                <a16:creationId xmlns:a16="http://schemas.microsoft.com/office/drawing/2014/main" id="{B9DD5937-0A0F-209E-E696-BC26BB86E3D2}"/>
              </a:ext>
            </a:extLst>
          </p:cNvPr>
          <p:cNvSpPr/>
          <p:nvPr/>
        </p:nvSpPr>
        <p:spPr>
          <a:xfrm>
            <a:off x="653148" y="1998530"/>
            <a:ext cx="5227852" cy="81140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8737257-1013-E9AD-711C-7DBC1D147C73}"/>
              </a:ext>
            </a:extLst>
          </p:cNvPr>
          <p:cNvSpPr txBox="1"/>
          <p:nvPr/>
        </p:nvSpPr>
        <p:spPr>
          <a:xfrm>
            <a:off x="698903" y="1077183"/>
            <a:ext cx="837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1. Quantum many-body formulation of “rotational energy”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FFA363B-19B7-DFF5-9322-56195A409D41}"/>
              </a:ext>
            </a:extLst>
          </p:cNvPr>
          <p:cNvSpPr txBox="1"/>
          <p:nvPr/>
        </p:nvSpPr>
        <p:spPr>
          <a:xfrm>
            <a:off x="698903" y="2190866"/>
            <a:ext cx="5136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2. Triaxiality and rotational states</a:t>
            </a:r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012415B-E871-CB6F-8E37-BF164941FD6D}"/>
              </a:ext>
            </a:extLst>
          </p:cNvPr>
          <p:cNvSpPr txBox="1"/>
          <p:nvPr/>
        </p:nvSpPr>
        <p:spPr>
          <a:xfrm>
            <a:off x="698903" y="411571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Outline</a:t>
            </a:r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4D3B4D8-5EEB-89E8-9F63-0B0414CE08BA}"/>
              </a:ext>
            </a:extLst>
          </p:cNvPr>
          <p:cNvSpPr txBox="1"/>
          <p:nvPr/>
        </p:nvSpPr>
        <p:spPr>
          <a:xfrm>
            <a:off x="698903" y="3413423"/>
            <a:ext cx="6561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3. Vibrational excitations  – deformed case -</a:t>
            </a:r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819BFD7-94A3-929D-0ACC-7C1B29E95C3E}"/>
              </a:ext>
            </a:extLst>
          </p:cNvPr>
          <p:cNvSpPr txBox="1"/>
          <p:nvPr/>
        </p:nvSpPr>
        <p:spPr>
          <a:xfrm>
            <a:off x="698903" y="4540700"/>
            <a:ext cx="6452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4. Vibrational excitations  – spherical case -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0931812"/>
      </p:ext>
    </p:extLst>
  </p:cSld>
  <p:clrMapOvr>
    <a:masterClrMapping/>
  </p:clrMapOvr>
  <p:transition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9AC170D-9C78-134C-B51D-E9B37236A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054" y="0"/>
            <a:ext cx="6600825" cy="6725840"/>
          </a:xfrm>
          <a:prstGeom prst="rect">
            <a:avLst/>
          </a:prstGeom>
          <a:solidFill>
            <a:srgbClr val="FFD8FB"/>
          </a:solidFill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7FD67A4-801E-104D-AB4A-E6D84BD9A2D5}"/>
              </a:ext>
            </a:extLst>
          </p:cNvPr>
          <p:cNvSpPr txBox="1"/>
          <p:nvPr/>
        </p:nvSpPr>
        <p:spPr>
          <a:xfrm>
            <a:off x="537953" y="241323"/>
            <a:ext cx="3143354" cy="1200329"/>
          </a:xfrm>
          <a:prstGeom prst="rect">
            <a:avLst/>
          </a:prstGeom>
          <a:solidFill>
            <a:srgbClr val="A9FFF9"/>
          </a:solidFill>
        </p:spPr>
        <p:txBody>
          <a:bodyPr wrap="square" rtlCol="0">
            <a:spAutoFit/>
          </a:bodyPr>
          <a:lstStyle/>
          <a:p>
            <a:r>
              <a:rPr lang="en-US" altLang="ja-JP" dirty="0" err="1"/>
              <a:t>Aage</a:t>
            </a:r>
            <a:r>
              <a:rPr lang="en-US" altLang="ja-JP" dirty="0"/>
              <a:t> Bohr</a:t>
            </a:r>
          </a:p>
          <a:p>
            <a:r>
              <a:rPr lang="en-US" altLang="ja-JP" dirty="0"/>
              <a:t>Novel Prize Lecture</a:t>
            </a:r>
          </a:p>
          <a:p>
            <a:r>
              <a:rPr lang="en-US" altLang="ja-JP" dirty="0"/>
              <a:t>(1975)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D5B1C65-09D3-9742-9CF3-84B3A509C2E9}"/>
              </a:ext>
            </a:extLst>
          </p:cNvPr>
          <p:cNvSpPr txBox="1"/>
          <p:nvPr/>
        </p:nvSpPr>
        <p:spPr>
          <a:xfrm>
            <a:off x="4304887" y="2721445"/>
            <a:ext cx="1778051" cy="400110"/>
          </a:xfrm>
          <a:prstGeom prst="rect">
            <a:avLst/>
          </a:prstGeom>
          <a:solidFill>
            <a:srgbClr val="FFD8FB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 </a:t>
            </a:r>
            <a:r>
              <a:rPr lang="en-US" altLang="ja-JP" sz="2000" b="1" dirty="0">
                <a:solidFill>
                  <a:srgbClr val="FF0000"/>
                </a:solidFill>
                <a:latin typeface="Symbol" pitchFamily="2" charset="2"/>
              </a:rPr>
              <a:t>g</a:t>
            </a:r>
            <a:r>
              <a:rPr lang="en-US" altLang="ja-JP" sz="2000" dirty="0">
                <a:solidFill>
                  <a:srgbClr val="FF0000"/>
                </a:solidFill>
              </a:rPr>
              <a:t> – vibration </a:t>
            </a:r>
          </a:p>
        </p:txBody>
      </p:sp>
      <p:sp>
        <p:nvSpPr>
          <p:cNvPr id="8" name="円/楕円 7">
            <a:extLst>
              <a:ext uri="{FF2B5EF4-FFF2-40B4-BE49-F238E27FC236}">
                <a16:creationId xmlns:a16="http://schemas.microsoft.com/office/drawing/2014/main" id="{F598D479-DF12-E340-B47A-5DBF36CC4E91}"/>
              </a:ext>
            </a:extLst>
          </p:cNvPr>
          <p:cNvSpPr/>
          <p:nvPr/>
        </p:nvSpPr>
        <p:spPr>
          <a:xfrm>
            <a:off x="4478347" y="2159681"/>
            <a:ext cx="1574800" cy="393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8C078CB7-DB7A-5347-8E90-2242A325EB44}"/>
              </a:ext>
            </a:extLst>
          </p:cNvPr>
          <p:cNvCxnSpPr>
            <a:cxnSpLocks/>
          </p:cNvCxnSpPr>
          <p:nvPr/>
        </p:nvCxnSpPr>
        <p:spPr>
          <a:xfrm flipH="1" flipV="1">
            <a:off x="5989963" y="2553381"/>
            <a:ext cx="598016" cy="17428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7220B98-5775-D943-805D-667ADAE1A94B}"/>
              </a:ext>
            </a:extLst>
          </p:cNvPr>
          <p:cNvSpPr txBox="1"/>
          <p:nvPr/>
        </p:nvSpPr>
        <p:spPr>
          <a:xfrm>
            <a:off x="7473707" y="4333405"/>
            <a:ext cx="2839239" cy="1138773"/>
          </a:xfrm>
          <a:prstGeom prst="rect">
            <a:avLst/>
          </a:prstGeom>
          <a:solidFill>
            <a:srgbClr val="A9FFF9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Axially symmetric 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prolate ellipsoid</a:t>
            </a:r>
          </a:p>
          <a:p>
            <a:r>
              <a:rPr lang="en-US" altLang="ja-JP" sz="2000" dirty="0"/>
              <a:t>(equilibrium)</a:t>
            </a:r>
            <a:endParaRPr lang="ja-JP" altLang="en-US" sz="200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10970B38-2D7C-2419-08F7-491332128CC8}"/>
              </a:ext>
            </a:extLst>
          </p:cNvPr>
          <p:cNvGrpSpPr/>
          <p:nvPr/>
        </p:nvGrpSpPr>
        <p:grpSpPr>
          <a:xfrm>
            <a:off x="2511618" y="2074053"/>
            <a:ext cx="1872729" cy="1162934"/>
            <a:chOff x="3279510" y="3803324"/>
            <a:chExt cx="2404776" cy="1682185"/>
          </a:xfrm>
        </p:grpSpPr>
        <p:sp>
          <p:nvSpPr>
            <p:cNvPr id="6" name="円/楕円 5">
              <a:extLst>
                <a:ext uri="{FF2B5EF4-FFF2-40B4-BE49-F238E27FC236}">
                  <a16:creationId xmlns:a16="http://schemas.microsoft.com/office/drawing/2014/main" id="{C380BB51-F925-596E-E74C-40043556072A}"/>
                </a:ext>
              </a:extLst>
            </p:cNvPr>
            <p:cNvSpPr/>
            <p:nvPr/>
          </p:nvSpPr>
          <p:spPr>
            <a:xfrm>
              <a:off x="3502086" y="4191145"/>
              <a:ext cx="1942242" cy="890376"/>
            </a:xfrm>
            <a:prstGeom prst="ellipse">
              <a:avLst/>
            </a:prstGeom>
            <a:solidFill>
              <a:srgbClr val="FFFF00"/>
            </a:solidFill>
            <a:effectLst>
              <a:innerShdw blurRad="111125" dist="381000" dir="7860000">
                <a:srgbClr val="000000">
                  <a:alpha val="18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2DC90B3B-79DD-F82E-7240-41CD1097C3AF}"/>
                </a:ext>
              </a:extLst>
            </p:cNvPr>
            <p:cNvGrpSpPr/>
            <p:nvPr/>
          </p:nvGrpSpPr>
          <p:grpSpPr>
            <a:xfrm>
              <a:off x="3279510" y="3875701"/>
              <a:ext cx="2003491" cy="1609808"/>
              <a:chOff x="3113314" y="5635055"/>
              <a:chExt cx="2003491" cy="1609808"/>
            </a:xfrm>
          </p:grpSpPr>
          <p:sp>
            <p:nvSpPr>
              <p:cNvPr id="22" name="円弧 21">
                <a:extLst>
                  <a:ext uri="{FF2B5EF4-FFF2-40B4-BE49-F238E27FC236}">
                    <a16:creationId xmlns:a16="http://schemas.microsoft.com/office/drawing/2014/main" id="{CCCEB782-2FD5-2382-31F6-8EF772A1176A}"/>
                  </a:ext>
                </a:extLst>
              </p:cNvPr>
              <p:cNvSpPr/>
              <p:nvPr/>
            </p:nvSpPr>
            <p:spPr>
              <a:xfrm rot="19337593">
                <a:off x="3113314" y="5854553"/>
                <a:ext cx="2003491" cy="1390310"/>
              </a:xfrm>
              <a:prstGeom prst="arc">
                <a:avLst>
                  <a:gd name="adj1" fmla="val 16200000"/>
                  <a:gd name="adj2" fmla="val 131739"/>
                </a:avLst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23" name="円弧 22">
                <a:extLst>
                  <a:ext uri="{FF2B5EF4-FFF2-40B4-BE49-F238E27FC236}">
                    <a16:creationId xmlns:a16="http://schemas.microsoft.com/office/drawing/2014/main" id="{13A9BC34-86DE-54F2-BCF1-1A70E14866DF}"/>
                  </a:ext>
                </a:extLst>
              </p:cNvPr>
              <p:cNvSpPr/>
              <p:nvPr/>
            </p:nvSpPr>
            <p:spPr>
              <a:xfrm rot="19610257">
                <a:off x="3320842" y="5635055"/>
                <a:ext cx="1680531" cy="1172170"/>
              </a:xfrm>
              <a:prstGeom prst="arc">
                <a:avLst>
                  <a:gd name="adj1" fmla="val 16200000"/>
                  <a:gd name="adj2" fmla="val 131739"/>
                </a:avLst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F654CCB9-66F2-B9D0-C868-DF16C37DAFC8}"/>
                </a:ext>
              </a:extLst>
            </p:cNvPr>
            <p:cNvGrpSpPr/>
            <p:nvPr/>
          </p:nvGrpSpPr>
          <p:grpSpPr>
            <a:xfrm rot="10800000">
              <a:off x="3680795" y="3803324"/>
              <a:ext cx="2003491" cy="1609808"/>
              <a:chOff x="3113314" y="5635055"/>
              <a:chExt cx="2003491" cy="1609808"/>
            </a:xfrm>
          </p:grpSpPr>
          <p:sp>
            <p:nvSpPr>
              <p:cNvPr id="11" name="円弧 10">
                <a:extLst>
                  <a:ext uri="{FF2B5EF4-FFF2-40B4-BE49-F238E27FC236}">
                    <a16:creationId xmlns:a16="http://schemas.microsoft.com/office/drawing/2014/main" id="{239153C2-590B-43E5-7788-D86B6AAE23BB}"/>
                  </a:ext>
                </a:extLst>
              </p:cNvPr>
              <p:cNvSpPr/>
              <p:nvPr/>
            </p:nvSpPr>
            <p:spPr>
              <a:xfrm rot="19337593">
                <a:off x="3113314" y="5854553"/>
                <a:ext cx="2003491" cy="1390310"/>
              </a:xfrm>
              <a:prstGeom prst="arc">
                <a:avLst>
                  <a:gd name="adj1" fmla="val 16200000"/>
                  <a:gd name="adj2" fmla="val 131739"/>
                </a:avLst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21" name="円弧 20">
                <a:extLst>
                  <a:ext uri="{FF2B5EF4-FFF2-40B4-BE49-F238E27FC236}">
                    <a16:creationId xmlns:a16="http://schemas.microsoft.com/office/drawing/2014/main" id="{AF38A285-6D40-EF72-C1CC-95D98C7ADB4D}"/>
                  </a:ext>
                </a:extLst>
              </p:cNvPr>
              <p:cNvSpPr/>
              <p:nvPr/>
            </p:nvSpPr>
            <p:spPr>
              <a:xfrm rot="19610257">
                <a:off x="3320842" y="5635055"/>
                <a:ext cx="1680531" cy="1172170"/>
              </a:xfrm>
              <a:prstGeom prst="arc">
                <a:avLst>
                  <a:gd name="adj1" fmla="val 16200000"/>
                  <a:gd name="adj2" fmla="val 131739"/>
                </a:avLst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56990CDD-E7CB-D41E-F7DF-6EB6E4EDC292}"/>
              </a:ext>
            </a:extLst>
          </p:cNvPr>
          <p:cNvGrpSpPr/>
          <p:nvPr/>
        </p:nvGrpSpPr>
        <p:grpSpPr>
          <a:xfrm>
            <a:off x="7718329" y="3121556"/>
            <a:ext cx="1394934" cy="1154323"/>
            <a:chOff x="7216548" y="2115626"/>
            <a:chExt cx="1942242" cy="1483960"/>
          </a:xfrm>
        </p:grpSpPr>
        <p:sp>
          <p:nvSpPr>
            <p:cNvPr id="13" name="円/楕円 12">
              <a:extLst>
                <a:ext uri="{FF2B5EF4-FFF2-40B4-BE49-F238E27FC236}">
                  <a16:creationId xmlns:a16="http://schemas.microsoft.com/office/drawing/2014/main" id="{A8310975-29E2-0B61-8472-092322A805DF}"/>
                </a:ext>
              </a:extLst>
            </p:cNvPr>
            <p:cNvSpPr/>
            <p:nvPr/>
          </p:nvSpPr>
          <p:spPr>
            <a:xfrm>
              <a:off x="7216548" y="2709210"/>
              <a:ext cx="1942242" cy="890376"/>
            </a:xfrm>
            <a:prstGeom prst="ellipse">
              <a:avLst/>
            </a:prstGeom>
            <a:solidFill>
              <a:srgbClr val="FFFF00"/>
            </a:solidFill>
            <a:effectLst>
              <a:innerShdw blurRad="111125" dist="381000" dir="7860000">
                <a:srgbClr val="000000">
                  <a:alpha val="18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950511F2-B706-C509-F013-79C601E143BE}"/>
                </a:ext>
              </a:extLst>
            </p:cNvPr>
            <p:cNvGrpSpPr/>
            <p:nvPr/>
          </p:nvGrpSpPr>
          <p:grpSpPr>
            <a:xfrm>
              <a:off x="7672193" y="2115626"/>
              <a:ext cx="951298" cy="556486"/>
              <a:chOff x="1015073" y="3019896"/>
              <a:chExt cx="951298" cy="556486"/>
            </a:xfrm>
          </p:grpSpPr>
          <p:sp>
            <p:nvSpPr>
              <p:cNvPr id="16" name="上矢印 15">
                <a:extLst>
                  <a:ext uri="{FF2B5EF4-FFF2-40B4-BE49-F238E27FC236}">
                    <a16:creationId xmlns:a16="http://schemas.microsoft.com/office/drawing/2014/main" id="{6355423F-18CF-1757-200D-A1D06CD3F07E}"/>
                  </a:ext>
                </a:extLst>
              </p:cNvPr>
              <p:cNvSpPr/>
              <p:nvPr/>
            </p:nvSpPr>
            <p:spPr>
              <a:xfrm>
                <a:off x="1371811" y="3019896"/>
                <a:ext cx="317100" cy="556485"/>
              </a:xfrm>
              <a:prstGeom prst="up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7" name="円/楕円 16">
                <a:extLst>
                  <a:ext uri="{FF2B5EF4-FFF2-40B4-BE49-F238E27FC236}">
                    <a16:creationId xmlns:a16="http://schemas.microsoft.com/office/drawing/2014/main" id="{8493F145-3781-D555-9B92-F9DBF8E12B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15073" y="3205391"/>
                <a:ext cx="951298" cy="259692"/>
              </a:xfrm>
              <a:prstGeom prst="ellipse">
                <a:avLst/>
              </a:prstGeom>
              <a:noFill/>
              <a:ln w="57150" cmpd="sng"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18" name="正方形/長方形 17">
                <a:extLst>
                  <a:ext uri="{FF2B5EF4-FFF2-40B4-BE49-F238E27FC236}">
                    <a16:creationId xmlns:a16="http://schemas.microsoft.com/office/drawing/2014/main" id="{B9698C5A-24D7-C362-AA5E-89E8882B2E47}"/>
                  </a:ext>
                </a:extLst>
              </p:cNvPr>
              <p:cNvSpPr/>
              <p:nvPr/>
            </p:nvSpPr>
            <p:spPr>
              <a:xfrm>
                <a:off x="1371811" y="3168292"/>
                <a:ext cx="317101" cy="1156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cxnSp>
            <p:nvCxnSpPr>
              <p:cNvPr id="19" name="直線コネクタ 18">
                <a:extLst>
                  <a:ext uri="{FF2B5EF4-FFF2-40B4-BE49-F238E27FC236}">
                    <a16:creationId xmlns:a16="http://schemas.microsoft.com/office/drawing/2014/main" id="{CACADB9A-2507-2F61-9212-43D7414FE424}"/>
                  </a:ext>
                </a:extLst>
              </p:cNvPr>
              <p:cNvCxnSpPr/>
              <p:nvPr/>
            </p:nvCxnSpPr>
            <p:spPr>
              <a:xfrm flipH="1">
                <a:off x="1451086" y="3465085"/>
                <a:ext cx="118913" cy="111297"/>
              </a:xfrm>
              <a:prstGeom prst="line">
                <a:avLst/>
              </a:prstGeom>
              <a:ln w="57150" cmpd="sng"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コネクタ 19">
                <a:extLst>
                  <a:ext uri="{FF2B5EF4-FFF2-40B4-BE49-F238E27FC236}">
                    <a16:creationId xmlns:a16="http://schemas.microsoft.com/office/drawing/2014/main" id="{EE986C43-4B58-2AF4-50B6-8EC6F28D8E6E}"/>
                  </a:ext>
                </a:extLst>
              </p:cNvPr>
              <p:cNvCxnSpPr/>
              <p:nvPr/>
            </p:nvCxnSpPr>
            <p:spPr>
              <a:xfrm flipH="1" flipV="1">
                <a:off x="1451086" y="3390887"/>
                <a:ext cx="123528" cy="78517"/>
              </a:xfrm>
              <a:prstGeom prst="line">
                <a:avLst/>
              </a:prstGeom>
              <a:ln w="57150" cmpd="sng"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id="{29FCFD41-5D6F-3B7B-0DEF-C08A6CE87945}"/>
                  </a:ext>
                </a:extLst>
              </p:cNvPr>
              <p:cNvSpPr/>
              <p:nvPr/>
            </p:nvSpPr>
            <p:spPr>
              <a:xfrm>
                <a:off x="1451086" y="3131193"/>
                <a:ext cx="158551" cy="18549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</p:grp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29CC914-CF9C-727D-13EC-309F166A5ABE}"/>
              </a:ext>
            </a:extLst>
          </p:cNvPr>
          <p:cNvSpPr txBox="1"/>
          <p:nvPr/>
        </p:nvSpPr>
        <p:spPr>
          <a:xfrm>
            <a:off x="4941831" y="3502408"/>
            <a:ext cx="13949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phonon</a:t>
            </a:r>
          </a:p>
          <a:p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excitation</a:t>
            </a:r>
            <a:endParaRPr lang="ja-JP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382DBE56-9C87-8719-006E-8589778D2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859" y="526489"/>
            <a:ext cx="2981797" cy="3631348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EFE1323-CF06-3E72-13DD-4F8310386CC0}"/>
              </a:ext>
            </a:extLst>
          </p:cNvPr>
          <p:cNvSpPr txBox="1"/>
          <p:nvPr/>
        </p:nvSpPr>
        <p:spPr>
          <a:xfrm>
            <a:off x="8529533" y="11191"/>
            <a:ext cx="2721964" cy="714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20"/>
              </a:lnSpc>
            </a:pPr>
            <a:r>
              <a:rPr lang="en-US" altLang="ja-JP" sz="1400" dirty="0"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A case of the textbook example:</a:t>
            </a:r>
          </a:p>
          <a:p>
            <a:pPr>
              <a:lnSpc>
                <a:spcPts val="2620"/>
              </a:lnSpc>
            </a:pPr>
            <a:r>
              <a:rPr lang="ja-JP" altLang="en-US" sz="1400"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原子核</a:t>
            </a:r>
            <a:r>
              <a:rPr lang="en-US" altLang="ja-JP" sz="1400" dirty="0"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by M. </a:t>
            </a:r>
            <a:r>
              <a:rPr lang="en-US" altLang="ja-JP" sz="1400" dirty="0" err="1"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Nogami</a:t>
            </a:r>
            <a:endParaRPr lang="en-US" altLang="ja-JP" sz="1400" dirty="0">
              <a:solidFill>
                <a:schemeClr val="tx1"/>
              </a:solidFill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33" name="フリーフォーム 32">
            <a:extLst>
              <a:ext uri="{FF2B5EF4-FFF2-40B4-BE49-F238E27FC236}">
                <a16:creationId xmlns:a16="http://schemas.microsoft.com/office/drawing/2014/main" id="{9B5D5FFC-E1D0-1EA4-86F2-D83260034495}"/>
              </a:ext>
            </a:extLst>
          </p:cNvPr>
          <p:cNvSpPr/>
          <p:nvPr/>
        </p:nvSpPr>
        <p:spPr>
          <a:xfrm>
            <a:off x="8288594" y="226142"/>
            <a:ext cx="3696929" cy="4365529"/>
          </a:xfrm>
          <a:custGeom>
            <a:avLst/>
            <a:gdLst>
              <a:gd name="connsiteX0" fmla="*/ 0 w 3696929"/>
              <a:gd name="connsiteY0" fmla="*/ 0 h 4365529"/>
              <a:gd name="connsiteX1" fmla="*/ 19664 w 3696929"/>
              <a:gd name="connsiteY1" fmla="*/ 226142 h 4365529"/>
              <a:gd name="connsiteX2" fmla="*/ 29496 w 3696929"/>
              <a:gd name="connsiteY2" fmla="*/ 294968 h 4365529"/>
              <a:gd name="connsiteX3" fmla="*/ 49161 w 3696929"/>
              <a:gd name="connsiteY3" fmla="*/ 757084 h 4365529"/>
              <a:gd name="connsiteX4" fmla="*/ 58993 w 3696929"/>
              <a:gd name="connsiteY4" fmla="*/ 796413 h 4365529"/>
              <a:gd name="connsiteX5" fmla="*/ 68825 w 3696929"/>
              <a:gd name="connsiteY5" fmla="*/ 865239 h 4365529"/>
              <a:gd name="connsiteX6" fmla="*/ 78658 w 3696929"/>
              <a:gd name="connsiteY6" fmla="*/ 924232 h 4365529"/>
              <a:gd name="connsiteX7" fmla="*/ 88490 w 3696929"/>
              <a:gd name="connsiteY7" fmla="*/ 1022555 h 4365529"/>
              <a:gd name="connsiteX8" fmla="*/ 98322 w 3696929"/>
              <a:gd name="connsiteY8" fmla="*/ 1071716 h 4365529"/>
              <a:gd name="connsiteX9" fmla="*/ 117987 w 3696929"/>
              <a:gd name="connsiteY9" fmla="*/ 1179871 h 4365529"/>
              <a:gd name="connsiteX10" fmla="*/ 137651 w 3696929"/>
              <a:gd name="connsiteY10" fmla="*/ 1307690 h 4365529"/>
              <a:gd name="connsiteX11" fmla="*/ 147483 w 3696929"/>
              <a:gd name="connsiteY11" fmla="*/ 1337187 h 4365529"/>
              <a:gd name="connsiteX12" fmla="*/ 157316 w 3696929"/>
              <a:gd name="connsiteY12" fmla="*/ 1376516 h 4365529"/>
              <a:gd name="connsiteX13" fmla="*/ 176980 w 3696929"/>
              <a:gd name="connsiteY13" fmla="*/ 1484671 h 4365529"/>
              <a:gd name="connsiteX14" fmla="*/ 186812 w 3696929"/>
              <a:gd name="connsiteY14" fmla="*/ 1514168 h 4365529"/>
              <a:gd name="connsiteX15" fmla="*/ 196645 w 3696929"/>
              <a:gd name="connsiteY15" fmla="*/ 1563329 h 4365529"/>
              <a:gd name="connsiteX16" fmla="*/ 206477 w 3696929"/>
              <a:gd name="connsiteY16" fmla="*/ 1592826 h 4365529"/>
              <a:gd name="connsiteX17" fmla="*/ 216309 w 3696929"/>
              <a:gd name="connsiteY17" fmla="*/ 1632155 h 4365529"/>
              <a:gd name="connsiteX18" fmla="*/ 235974 w 3696929"/>
              <a:gd name="connsiteY18" fmla="*/ 1691148 h 4365529"/>
              <a:gd name="connsiteX19" fmla="*/ 255638 w 3696929"/>
              <a:gd name="connsiteY19" fmla="*/ 1789471 h 4365529"/>
              <a:gd name="connsiteX20" fmla="*/ 285135 w 3696929"/>
              <a:gd name="connsiteY20" fmla="*/ 1858297 h 4365529"/>
              <a:gd name="connsiteX21" fmla="*/ 294967 w 3696929"/>
              <a:gd name="connsiteY21" fmla="*/ 1907458 h 4365529"/>
              <a:gd name="connsiteX22" fmla="*/ 324464 w 3696929"/>
              <a:gd name="connsiteY22" fmla="*/ 1995948 h 4365529"/>
              <a:gd name="connsiteX23" fmla="*/ 334296 w 3696929"/>
              <a:gd name="connsiteY23" fmla="*/ 2025445 h 4365529"/>
              <a:gd name="connsiteX24" fmla="*/ 344129 w 3696929"/>
              <a:gd name="connsiteY24" fmla="*/ 2054942 h 4365529"/>
              <a:gd name="connsiteX25" fmla="*/ 363793 w 3696929"/>
              <a:gd name="connsiteY25" fmla="*/ 2153264 h 4365529"/>
              <a:gd name="connsiteX26" fmla="*/ 403122 w 3696929"/>
              <a:gd name="connsiteY26" fmla="*/ 2241755 h 4365529"/>
              <a:gd name="connsiteX27" fmla="*/ 432619 w 3696929"/>
              <a:gd name="connsiteY27" fmla="*/ 2310581 h 4365529"/>
              <a:gd name="connsiteX28" fmla="*/ 452283 w 3696929"/>
              <a:gd name="connsiteY28" fmla="*/ 2369574 h 4365529"/>
              <a:gd name="connsiteX29" fmla="*/ 462116 w 3696929"/>
              <a:gd name="connsiteY29" fmla="*/ 2408903 h 4365529"/>
              <a:gd name="connsiteX30" fmla="*/ 501445 w 3696929"/>
              <a:gd name="connsiteY30" fmla="*/ 2467897 h 4365529"/>
              <a:gd name="connsiteX31" fmla="*/ 521109 w 3696929"/>
              <a:gd name="connsiteY31" fmla="*/ 2497393 h 4365529"/>
              <a:gd name="connsiteX32" fmla="*/ 540774 w 3696929"/>
              <a:gd name="connsiteY32" fmla="*/ 2536723 h 4365529"/>
              <a:gd name="connsiteX33" fmla="*/ 619432 w 3696929"/>
              <a:gd name="connsiteY33" fmla="*/ 2644877 h 4365529"/>
              <a:gd name="connsiteX34" fmla="*/ 658761 w 3696929"/>
              <a:gd name="connsiteY34" fmla="*/ 2694039 h 4365529"/>
              <a:gd name="connsiteX35" fmla="*/ 688258 w 3696929"/>
              <a:gd name="connsiteY35" fmla="*/ 2723535 h 4365529"/>
              <a:gd name="connsiteX36" fmla="*/ 757083 w 3696929"/>
              <a:gd name="connsiteY36" fmla="*/ 2831690 h 4365529"/>
              <a:gd name="connsiteX37" fmla="*/ 845574 w 3696929"/>
              <a:gd name="connsiteY37" fmla="*/ 2930013 h 4365529"/>
              <a:gd name="connsiteX38" fmla="*/ 884903 w 3696929"/>
              <a:gd name="connsiteY38" fmla="*/ 2989006 h 4365529"/>
              <a:gd name="connsiteX39" fmla="*/ 924232 w 3696929"/>
              <a:gd name="connsiteY39" fmla="*/ 3038168 h 4365529"/>
              <a:gd name="connsiteX40" fmla="*/ 963561 w 3696929"/>
              <a:gd name="connsiteY40" fmla="*/ 3097161 h 4365529"/>
              <a:gd name="connsiteX41" fmla="*/ 993058 w 3696929"/>
              <a:gd name="connsiteY41" fmla="*/ 3126658 h 4365529"/>
              <a:gd name="connsiteX42" fmla="*/ 1052051 w 3696929"/>
              <a:gd name="connsiteY42" fmla="*/ 3224981 h 4365529"/>
              <a:gd name="connsiteX43" fmla="*/ 1081548 w 3696929"/>
              <a:gd name="connsiteY43" fmla="*/ 3254477 h 4365529"/>
              <a:gd name="connsiteX44" fmla="*/ 1101212 w 3696929"/>
              <a:gd name="connsiteY44" fmla="*/ 3283974 h 4365529"/>
              <a:gd name="connsiteX45" fmla="*/ 1160206 w 3696929"/>
              <a:gd name="connsiteY45" fmla="*/ 3342968 h 4365529"/>
              <a:gd name="connsiteX46" fmla="*/ 1189703 w 3696929"/>
              <a:gd name="connsiteY46" fmla="*/ 3372464 h 4365529"/>
              <a:gd name="connsiteX47" fmla="*/ 1258529 w 3696929"/>
              <a:gd name="connsiteY47" fmla="*/ 3421626 h 4365529"/>
              <a:gd name="connsiteX48" fmla="*/ 1278193 w 3696929"/>
              <a:gd name="connsiteY48" fmla="*/ 3451123 h 4365529"/>
              <a:gd name="connsiteX49" fmla="*/ 1337187 w 3696929"/>
              <a:gd name="connsiteY49" fmla="*/ 3490452 h 4365529"/>
              <a:gd name="connsiteX50" fmla="*/ 1425677 w 3696929"/>
              <a:gd name="connsiteY50" fmla="*/ 3549445 h 4365529"/>
              <a:gd name="connsiteX51" fmla="*/ 1455174 w 3696929"/>
              <a:gd name="connsiteY51" fmla="*/ 3569110 h 4365529"/>
              <a:gd name="connsiteX52" fmla="*/ 1484671 w 3696929"/>
              <a:gd name="connsiteY52" fmla="*/ 3588774 h 4365529"/>
              <a:gd name="connsiteX53" fmla="*/ 1543664 w 3696929"/>
              <a:gd name="connsiteY53" fmla="*/ 3647768 h 4365529"/>
              <a:gd name="connsiteX54" fmla="*/ 1602658 w 3696929"/>
              <a:gd name="connsiteY54" fmla="*/ 3696929 h 4365529"/>
              <a:gd name="connsiteX55" fmla="*/ 1661651 w 3696929"/>
              <a:gd name="connsiteY55" fmla="*/ 3736258 h 4365529"/>
              <a:gd name="connsiteX56" fmla="*/ 1740309 w 3696929"/>
              <a:gd name="connsiteY56" fmla="*/ 3805084 h 4365529"/>
              <a:gd name="connsiteX57" fmla="*/ 1828800 w 3696929"/>
              <a:gd name="connsiteY57" fmla="*/ 3864077 h 4365529"/>
              <a:gd name="connsiteX58" fmla="*/ 1887793 w 3696929"/>
              <a:gd name="connsiteY58" fmla="*/ 3903406 h 4365529"/>
              <a:gd name="connsiteX59" fmla="*/ 1976283 w 3696929"/>
              <a:gd name="connsiteY59" fmla="*/ 3942735 h 4365529"/>
              <a:gd name="connsiteX60" fmla="*/ 2064774 w 3696929"/>
              <a:gd name="connsiteY60" fmla="*/ 4011561 h 4365529"/>
              <a:gd name="connsiteX61" fmla="*/ 2104103 w 3696929"/>
              <a:gd name="connsiteY61" fmla="*/ 4031226 h 4365529"/>
              <a:gd name="connsiteX62" fmla="*/ 2143432 w 3696929"/>
              <a:gd name="connsiteY62" fmla="*/ 4060723 h 4365529"/>
              <a:gd name="connsiteX63" fmla="*/ 2172929 w 3696929"/>
              <a:gd name="connsiteY63" fmla="*/ 4070555 h 4365529"/>
              <a:gd name="connsiteX64" fmla="*/ 2222090 w 3696929"/>
              <a:gd name="connsiteY64" fmla="*/ 4100052 h 4365529"/>
              <a:gd name="connsiteX65" fmla="*/ 2281083 w 3696929"/>
              <a:gd name="connsiteY65" fmla="*/ 4119716 h 4365529"/>
              <a:gd name="connsiteX66" fmla="*/ 2310580 w 3696929"/>
              <a:gd name="connsiteY66" fmla="*/ 4149213 h 4365529"/>
              <a:gd name="connsiteX67" fmla="*/ 2408903 w 3696929"/>
              <a:gd name="connsiteY67" fmla="*/ 4178710 h 4365529"/>
              <a:gd name="connsiteX68" fmla="*/ 2448232 w 3696929"/>
              <a:gd name="connsiteY68" fmla="*/ 4198374 h 4365529"/>
              <a:gd name="connsiteX69" fmla="*/ 2517058 w 3696929"/>
              <a:gd name="connsiteY69" fmla="*/ 4227871 h 4365529"/>
              <a:gd name="connsiteX70" fmla="*/ 2576051 w 3696929"/>
              <a:gd name="connsiteY70" fmla="*/ 4247535 h 4365529"/>
              <a:gd name="connsiteX71" fmla="*/ 2644877 w 3696929"/>
              <a:gd name="connsiteY71" fmla="*/ 4286864 h 4365529"/>
              <a:gd name="connsiteX72" fmla="*/ 2694038 w 3696929"/>
              <a:gd name="connsiteY72" fmla="*/ 4296697 h 4365529"/>
              <a:gd name="connsiteX73" fmla="*/ 2979174 w 3696929"/>
              <a:gd name="connsiteY73" fmla="*/ 4326193 h 4365529"/>
              <a:gd name="connsiteX74" fmla="*/ 3195483 w 3696929"/>
              <a:gd name="connsiteY74" fmla="*/ 4355690 h 4365529"/>
              <a:gd name="connsiteX75" fmla="*/ 3696929 w 3696929"/>
              <a:gd name="connsiteY75" fmla="*/ 4365523 h 4365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696929" h="4365529">
                <a:moveTo>
                  <a:pt x="0" y="0"/>
                </a:moveTo>
                <a:cubicBezTo>
                  <a:pt x="22237" y="155660"/>
                  <a:pt x="-2891" y="-33249"/>
                  <a:pt x="19664" y="226142"/>
                </a:cubicBezTo>
                <a:cubicBezTo>
                  <a:pt x="21672" y="249230"/>
                  <a:pt x="26219" y="272026"/>
                  <a:pt x="29496" y="294968"/>
                </a:cubicBezTo>
                <a:cubicBezTo>
                  <a:pt x="30661" y="324100"/>
                  <a:pt x="45774" y="713057"/>
                  <a:pt x="49161" y="757084"/>
                </a:cubicBezTo>
                <a:cubicBezTo>
                  <a:pt x="50197" y="770557"/>
                  <a:pt x="56576" y="783118"/>
                  <a:pt x="58993" y="796413"/>
                </a:cubicBezTo>
                <a:cubicBezTo>
                  <a:pt x="63139" y="819214"/>
                  <a:pt x="65301" y="842334"/>
                  <a:pt x="68825" y="865239"/>
                </a:cubicBezTo>
                <a:cubicBezTo>
                  <a:pt x="71856" y="884943"/>
                  <a:pt x="76185" y="904450"/>
                  <a:pt x="78658" y="924232"/>
                </a:cubicBezTo>
                <a:cubicBezTo>
                  <a:pt x="82744" y="956915"/>
                  <a:pt x="84137" y="989906"/>
                  <a:pt x="88490" y="1022555"/>
                </a:cubicBezTo>
                <a:cubicBezTo>
                  <a:pt x="90699" y="1039120"/>
                  <a:pt x="95781" y="1055199"/>
                  <a:pt x="98322" y="1071716"/>
                </a:cubicBezTo>
                <a:cubicBezTo>
                  <a:pt x="114204" y="1174950"/>
                  <a:pt x="97929" y="1119701"/>
                  <a:pt x="117987" y="1179871"/>
                </a:cubicBezTo>
                <a:cubicBezTo>
                  <a:pt x="121123" y="1201827"/>
                  <a:pt x="132194" y="1283133"/>
                  <a:pt x="137651" y="1307690"/>
                </a:cubicBezTo>
                <a:cubicBezTo>
                  <a:pt x="139899" y="1317807"/>
                  <a:pt x="144636" y="1327222"/>
                  <a:pt x="147483" y="1337187"/>
                </a:cubicBezTo>
                <a:cubicBezTo>
                  <a:pt x="151195" y="1350180"/>
                  <a:pt x="154666" y="1363265"/>
                  <a:pt x="157316" y="1376516"/>
                </a:cubicBezTo>
                <a:cubicBezTo>
                  <a:pt x="166085" y="1420358"/>
                  <a:pt x="166433" y="1442481"/>
                  <a:pt x="176980" y="1484671"/>
                </a:cubicBezTo>
                <a:cubicBezTo>
                  <a:pt x="179494" y="1494726"/>
                  <a:pt x="184298" y="1504113"/>
                  <a:pt x="186812" y="1514168"/>
                </a:cubicBezTo>
                <a:cubicBezTo>
                  <a:pt x="190865" y="1530381"/>
                  <a:pt x="192592" y="1547116"/>
                  <a:pt x="196645" y="1563329"/>
                </a:cubicBezTo>
                <a:cubicBezTo>
                  <a:pt x="199159" y="1573384"/>
                  <a:pt x="203630" y="1582861"/>
                  <a:pt x="206477" y="1592826"/>
                </a:cubicBezTo>
                <a:cubicBezTo>
                  <a:pt x="210189" y="1605819"/>
                  <a:pt x="212426" y="1619212"/>
                  <a:pt x="216309" y="1632155"/>
                </a:cubicBezTo>
                <a:cubicBezTo>
                  <a:pt x="222265" y="1652009"/>
                  <a:pt x="231909" y="1670822"/>
                  <a:pt x="235974" y="1691148"/>
                </a:cubicBezTo>
                <a:cubicBezTo>
                  <a:pt x="242529" y="1723922"/>
                  <a:pt x="240690" y="1759576"/>
                  <a:pt x="255638" y="1789471"/>
                </a:cubicBezTo>
                <a:cubicBezTo>
                  <a:pt x="269709" y="1817613"/>
                  <a:pt x="277901" y="1829360"/>
                  <a:pt x="285135" y="1858297"/>
                </a:cubicBezTo>
                <a:cubicBezTo>
                  <a:pt x="289188" y="1874510"/>
                  <a:pt x="290376" y="1891389"/>
                  <a:pt x="294967" y="1907458"/>
                </a:cubicBezTo>
                <a:cubicBezTo>
                  <a:pt x="303509" y="1937354"/>
                  <a:pt x="314632" y="1966451"/>
                  <a:pt x="324464" y="1995948"/>
                </a:cubicBezTo>
                <a:lnTo>
                  <a:pt x="334296" y="2025445"/>
                </a:lnTo>
                <a:lnTo>
                  <a:pt x="344129" y="2054942"/>
                </a:lnTo>
                <a:cubicBezTo>
                  <a:pt x="347527" y="2075330"/>
                  <a:pt x="354993" y="2129798"/>
                  <a:pt x="363793" y="2153264"/>
                </a:cubicBezTo>
                <a:cubicBezTo>
                  <a:pt x="415186" y="2290310"/>
                  <a:pt x="349314" y="2080326"/>
                  <a:pt x="403122" y="2241755"/>
                </a:cubicBezTo>
                <a:cubicBezTo>
                  <a:pt x="424285" y="2305245"/>
                  <a:pt x="398056" y="2258737"/>
                  <a:pt x="432619" y="2310581"/>
                </a:cubicBezTo>
                <a:cubicBezTo>
                  <a:pt x="439174" y="2330245"/>
                  <a:pt x="446327" y="2349720"/>
                  <a:pt x="452283" y="2369574"/>
                </a:cubicBezTo>
                <a:cubicBezTo>
                  <a:pt x="456166" y="2382517"/>
                  <a:pt x="456073" y="2396816"/>
                  <a:pt x="462116" y="2408903"/>
                </a:cubicBezTo>
                <a:cubicBezTo>
                  <a:pt x="472685" y="2430042"/>
                  <a:pt x="488335" y="2448232"/>
                  <a:pt x="501445" y="2467897"/>
                </a:cubicBezTo>
                <a:cubicBezTo>
                  <a:pt x="508000" y="2477729"/>
                  <a:pt x="515824" y="2486824"/>
                  <a:pt x="521109" y="2497393"/>
                </a:cubicBezTo>
                <a:cubicBezTo>
                  <a:pt x="527664" y="2510503"/>
                  <a:pt x="533502" y="2523997"/>
                  <a:pt x="540774" y="2536723"/>
                </a:cubicBezTo>
                <a:cubicBezTo>
                  <a:pt x="555829" y="2563069"/>
                  <a:pt x="616555" y="2641137"/>
                  <a:pt x="619432" y="2644877"/>
                </a:cubicBezTo>
                <a:cubicBezTo>
                  <a:pt x="632227" y="2661511"/>
                  <a:pt x="643921" y="2679200"/>
                  <a:pt x="658761" y="2694039"/>
                </a:cubicBezTo>
                <a:cubicBezTo>
                  <a:pt x="668593" y="2703871"/>
                  <a:pt x="679721" y="2712559"/>
                  <a:pt x="688258" y="2723535"/>
                </a:cubicBezTo>
                <a:cubicBezTo>
                  <a:pt x="749147" y="2801821"/>
                  <a:pt x="706566" y="2759521"/>
                  <a:pt x="757083" y="2831690"/>
                </a:cubicBezTo>
                <a:cubicBezTo>
                  <a:pt x="826737" y="2931197"/>
                  <a:pt x="764072" y="2830401"/>
                  <a:pt x="845574" y="2930013"/>
                </a:cubicBezTo>
                <a:cubicBezTo>
                  <a:pt x="860540" y="2948304"/>
                  <a:pt x="870139" y="2970551"/>
                  <a:pt x="884903" y="2989006"/>
                </a:cubicBezTo>
                <a:cubicBezTo>
                  <a:pt x="898013" y="3005393"/>
                  <a:pt x="911889" y="3021196"/>
                  <a:pt x="924232" y="3038168"/>
                </a:cubicBezTo>
                <a:cubicBezTo>
                  <a:pt x="938133" y="3057281"/>
                  <a:pt x="946849" y="3080449"/>
                  <a:pt x="963561" y="3097161"/>
                </a:cubicBezTo>
                <a:cubicBezTo>
                  <a:pt x="973393" y="3106993"/>
                  <a:pt x="984156" y="3115976"/>
                  <a:pt x="993058" y="3126658"/>
                </a:cubicBezTo>
                <a:cubicBezTo>
                  <a:pt x="1018196" y="3156824"/>
                  <a:pt x="1026913" y="3194816"/>
                  <a:pt x="1052051" y="3224981"/>
                </a:cubicBezTo>
                <a:cubicBezTo>
                  <a:pt x="1060953" y="3235663"/>
                  <a:pt x="1072646" y="3243795"/>
                  <a:pt x="1081548" y="3254477"/>
                </a:cubicBezTo>
                <a:cubicBezTo>
                  <a:pt x="1089113" y="3263555"/>
                  <a:pt x="1093361" y="3275142"/>
                  <a:pt x="1101212" y="3283974"/>
                </a:cubicBezTo>
                <a:cubicBezTo>
                  <a:pt x="1119688" y="3304760"/>
                  <a:pt x="1140541" y="3323303"/>
                  <a:pt x="1160206" y="3342968"/>
                </a:cubicBezTo>
                <a:cubicBezTo>
                  <a:pt x="1170038" y="3352800"/>
                  <a:pt x="1178134" y="3364751"/>
                  <a:pt x="1189703" y="3372464"/>
                </a:cubicBezTo>
                <a:cubicBezTo>
                  <a:pt x="1232835" y="3401219"/>
                  <a:pt x="1209746" y="3385039"/>
                  <a:pt x="1258529" y="3421626"/>
                </a:cubicBezTo>
                <a:cubicBezTo>
                  <a:pt x="1265084" y="3431458"/>
                  <a:pt x="1269300" y="3443342"/>
                  <a:pt x="1278193" y="3451123"/>
                </a:cubicBezTo>
                <a:cubicBezTo>
                  <a:pt x="1295979" y="3466686"/>
                  <a:pt x="1317522" y="3477342"/>
                  <a:pt x="1337187" y="3490452"/>
                </a:cubicBezTo>
                <a:lnTo>
                  <a:pt x="1425677" y="3549445"/>
                </a:lnTo>
                <a:lnTo>
                  <a:pt x="1455174" y="3569110"/>
                </a:lnTo>
                <a:cubicBezTo>
                  <a:pt x="1465006" y="3575665"/>
                  <a:pt x="1476315" y="3580418"/>
                  <a:pt x="1484671" y="3588774"/>
                </a:cubicBezTo>
                <a:cubicBezTo>
                  <a:pt x="1504335" y="3608439"/>
                  <a:pt x="1520525" y="3632342"/>
                  <a:pt x="1543664" y="3647768"/>
                </a:cubicBezTo>
                <a:cubicBezTo>
                  <a:pt x="1649050" y="3718023"/>
                  <a:pt x="1489120" y="3608621"/>
                  <a:pt x="1602658" y="3696929"/>
                </a:cubicBezTo>
                <a:cubicBezTo>
                  <a:pt x="1621313" y="3711439"/>
                  <a:pt x="1661651" y="3736258"/>
                  <a:pt x="1661651" y="3736258"/>
                </a:cubicBezTo>
                <a:cubicBezTo>
                  <a:pt x="1698250" y="3791155"/>
                  <a:pt x="1663836" y="3747729"/>
                  <a:pt x="1740309" y="3805084"/>
                </a:cubicBezTo>
                <a:cubicBezTo>
                  <a:pt x="1812278" y="3859061"/>
                  <a:pt x="1745351" y="3810974"/>
                  <a:pt x="1828800" y="3864077"/>
                </a:cubicBezTo>
                <a:cubicBezTo>
                  <a:pt x="1848739" y="3876765"/>
                  <a:pt x="1866654" y="3892837"/>
                  <a:pt x="1887793" y="3903406"/>
                </a:cubicBezTo>
                <a:cubicBezTo>
                  <a:pt x="1956057" y="3937538"/>
                  <a:pt x="1925929" y="3925950"/>
                  <a:pt x="1976283" y="3942735"/>
                </a:cubicBezTo>
                <a:cubicBezTo>
                  <a:pt x="2005780" y="3965677"/>
                  <a:pt x="2031351" y="3994849"/>
                  <a:pt x="2064774" y="4011561"/>
                </a:cubicBezTo>
                <a:cubicBezTo>
                  <a:pt x="2077884" y="4018116"/>
                  <a:pt x="2091674" y="4023458"/>
                  <a:pt x="2104103" y="4031226"/>
                </a:cubicBezTo>
                <a:cubicBezTo>
                  <a:pt x="2117999" y="4039911"/>
                  <a:pt x="2129204" y="4052593"/>
                  <a:pt x="2143432" y="4060723"/>
                </a:cubicBezTo>
                <a:cubicBezTo>
                  <a:pt x="2152431" y="4065865"/>
                  <a:pt x="2163659" y="4065920"/>
                  <a:pt x="2172929" y="4070555"/>
                </a:cubicBezTo>
                <a:cubicBezTo>
                  <a:pt x="2190022" y="4079101"/>
                  <a:pt x="2204693" y="4092144"/>
                  <a:pt x="2222090" y="4100052"/>
                </a:cubicBezTo>
                <a:cubicBezTo>
                  <a:pt x="2240960" y="4108629"/>
                  <a:pt x="2281083" y="4119716"/>
                  <a:pt x="2281083" y="4119716"/>
                </a:cubicBezTo>
                <a:cubicBezTo>
                  <a:pt x="2290915" y="4129548"/>
                  <a:pt x="2298425" y="4142460"/>
                  <a:pt x="2310580" y="4149213"/>
                </a:cubicBezTo>
                <a:cubicBezTo>
                  <a:pt x="2357117" y="4175067"/>
                  <a:pt x="2365943" y="4162600"/>
                  <a:pt x="2408903" y="4178710"/>
                </a:cubicBezTo>
                <a:cubicBezTo>
                  <a:pt x="2422627" y="4183856"/>
                  <a:pt x="2434889" y="4192309"/>
                  <a:pt x="2448232" y="4198374"/>
                </a:cubicBezTo>
                <a:cubicBezTo>
                  <a:pt x="2470955" y="4208703"/>
                  <a:pt x="2493762" y="4218911"/>
                  <a:pt x="2517058" y="4227871"/>
                </a:cubicBezTo>
                <a:cubicBezTo>
                  <a:pt x="2536404" y="4235312"/>
                  <a:pt x="2576051" y="4247535"/>
                  <a:pt x="2576051" y="4247535"/>
                </a:cubicBezTo>
                <a:cubicBezTo>
                  <a:pt x="2597631" y="4261922"/>
                  <a:pt x="2619925" y="4278546"/>
                  <a:pt x="2644877" y="4286864"/>
                </a:cubicBezTo>
                <a:cubicBezTo>
                  <a:pt x="2660731" y="4292149"/>
                  <a:pt x="2677915" y="4292300"/>
                  <a:pt x="2694038" y="4296697"/>
                </a:cubicBezTo>
                <a:cubicBezTo>
                  <a:pt x="2859124" y="4341721"/>
                  <a:pt x="2606699" y="4309999"/>
                  <a:pt x="2979174" y="4326193"/>
                </a:cubicBezTo>
                <a:cubicBezTo>
                  <a:pt x="3051277" y="4336025"/>
                  <a:pt x="3122732" y="4353998"/>
                  <a:pt x="3195483" y="4355690"/>
                </a:cubicBezTo>
                <a:cubicBezTo>
                  <a:pt x="3644483" y="4366133"/>
                  <a:pt x="3477304" y="4365523"/>
                  <a:pt x="3696929" y="436552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546FF266-84B2-5EA2-463C-5DB55B760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02" y="1693359"/>
            <a:ext cx="1453088" cy="2139472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0204C07-3507-8F90-A05B-E0CFE459CCD3}"/>
              </a:ext>
            </a:extLst>
          </p:cNvPr>
          <p:cNvSpPr txBox="1"/>
          <p:nvPr/>
        </p:nvSpPr>
        <p:spPr>
          <a:xfrm>
            <a:off x="326184" y="3945340"/>
            <a:ext cx="2579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Aage</a:t>
            </a:r>
            <a:r>
              <a:rPr kumimoji="1" lang="en-US" altLang="ja-JP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N. Bohr, 1922-2009</a:t>
            </a:r>
          </a:p>
          <a:p>
            <a:r>
              <a:rPr kumimoji="1" lang="en-US" altLang="ja-JP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Nobel Foundation </a:t>
            </a:r>
            <a:r>
              <a:rPr lang="en-US" altLang="ja-JP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1" lang="en-US" altLang="ja-JP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rchive</a:t>
            </a:r>
            <a:endParaRPr kumimoji="1" lang="ja-JP" altLang="en-US" sz="1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942C7E2-98AE-57B7-2B72-ED9471F2D4A9}"/>
              </a:ext>
            </a:extLst>
          </p:cNvPr>
          <p:cNvSpPr txBox="1"/>
          <p:nvPr/>
        </p:nvSpPr>
        <p:spPr>
          <a:xfrm>
            <a:off x="6644614" y="226142"/>
            <a:ext cx="867545" cy="461665"/>
          </a:xfrm>
          <a:prstGeom prst="rect">
            <a:avLst/>
          </a:prstGeom>
          <a:solidFill>
            <a:srgbClr val="F7FFD2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aseline="30000" dirty="0">
                <a:solidFill>
                  <a:schemeClr val="tx1"/>
                </a:solidFill>
              </a:rPr>
              <a:t>166</a:t>
            </a:r>
            <a:r>
              <a:rPr kumimoji="1" lang="en-US" altLang="ja-JP" dirty="0">
                <a:solidFill>
                  <a:schemeClr val="tx1"/>
                </a:solidFill>
              </a:rPr>
              <a:t>Er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DFDDD34-DF3C-D8EB-D46D-4B2E63B4D5FB}"/>
              </a:ext>
            </a:extLst>
          </p:cNvPr>
          <p:cNvSpPr txBox="1"/>
          <p:nvPr/>
        </p:nvSpPr>
        <p:spPr>
          <a:xfrm>
            <a:off x="8529533" y="5472178"/>
            <a:ext cx="34147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Times New Roman" panose="02020603050405020304" pitchFamily="18" charset="0"/>
              </a:rPr>
              <a:t>also emphasized in</a:t>
            </a:r>
          </a:p>
          <a:p>
            <a:r>
              <a:rPr lang="en-US" altLang="ja-JP" sz="2000" dirty="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Times New Roman" panose="02020603050405020304" pitchFamily="18" charset="0"/>
              </a:rPr>
              <a:t>A. Bohr and B. R. Mottelson,</a:t>
            </a:r>
          </a:p>
          <a:p>
            <a:r>
              <a:rPr kumimoji="1" lang="en-US" altLang="ja-JP" sz="2000" dirty="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Times New Roman" panose="02020603050405020304" pitchFamily="18" charset="0"/>
              </a:rPr>
              <a:t>Nuclear Structure II</a:t>
            </a:r>
          </a:p>
          <a:p>
            <a:r>
              <a:rPr lang="en-US" altLang="ja-JP" sz="2000" dirty="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Times New Roman" panose="02020603050405020304" pitchFamily="18" charset="0"/>
              </a:rPr>
              <a:t>(1975, Benjamin, New York)</a:t>
            </a:r>
            <a:endParaRPr kumimoji="1" lang="en-US" altLang="ja-JP" sz="2000" dirty="0">
              <a:solidFill>
                <a:schemeClr val="tx1"/>
              </a:solidFill>
              <a:latin typeface="Palatino" pitchFamily="2" charset="0"/>
              <a:ea typeface="Palatin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511102"/>
      </p:ext>
    </p:extLst>
  </p:cSld>
  <p:clrMapOvr>
    <a:masterClrMapping/>
  </p:clrMapOvr>
  <p:transition>
    <p:cover/>
  </p:transition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L_Padova_2" id="{D83C04A6-A9CE-8B4A-A1F3-AF6A1C243962}" vid="{02F9F0C7-9161-774B-811F-3E31E46DF66F}"/>
    </a:ext>
  </a:ext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ホワイト</Template>
  <TotalTime>13383</TotalTime>
  <Words>3925</Words>
  <Application>Microsoft Macintosh PowerPoint</Application>
  <PresentationFormat>ワイド画面</PresentationFormat>
  <Paragraphs>677</Paragraphs>
  <Slides>46</Slides>
  <Notes>1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46</vt:i4>
      </vt:variant>
    </vt:vector>
  </HeadingPairs>
  <TitlesOfParts>
    <vt:vector size="60" baseType="lpstr">
      <vt:lpstr>Yu Gothic</vt:lpstr>
      <vt:lpstr>Yu Gothic Light</vt:lpstr>
      <vt:lpstr>ACADEMY ENGRAVED LET PLAIN:1.0</vt:lpstr>
      <vt:lpstr>Arial</vt:lpstr>
      <vt:lpstr>Calibri</vt:lpstr>
      <vt:lpstr>Comic Sans MS</vt:lpstr>
      <vt:lpstr>Lucida Calligraphy</vt:lpstr>
      <vt:lpstr>Palatino</vt:lpstr>
      <vt:lpstr>Symbol</vt:lpstr>
      <vt:lpstr>Times New Roman</vt:lpstr>
      <vt:lpstr>Wingdings</vt:lpstr>
      <vt:lpstr>ホワイト</vt:lpstr>
      <vt:lpstr>数式</vt:lpstr>
      <vt:lpstr>Photo Editor 写真</vt:lpstr>
      <vt:lpstr>A comprehensive view of nuclear shapes, rotations and vibrations  from fully quantum mechanical perspectives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T-plot : visualization of MCSM eigenvector on Potential Energy Surface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phase transitions and self-organization  in atomic nuclei,  and  the role of the tensor force </dc:title>
  <dc:creator>大塚孝治</dc:creator>
  <cp:lastModifiedBy>孝治 大塚</cp:lastModifiedBy>
  <cp:revision>985</cp:revision>
  <cp:lastPrinted>2020-02-18T04:59:49Z</cp:lastPrinted>
  <dcterms:created xsi:type="dcterms:W3CDTF">2018-10-06T10:56:28Z</dcterms:created>
  <dcterms:modified xsi:type="dcterms:W3CDTF">2025-05-19T22:18:13Z</dcterms:modified>
</cp:coreProperties>
</file>