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1442" r:id="rId2"/>
    <p:sldId id="1415" r:id="rId3"/>
    <p:sldId id="1418" r:id="rId4"/>
    <p:sldId id="1419" r:id="rId5"/>
    <p:sldId id="1398" r:id="rId6"/>
    <p:sldId id="1438" r:id="rId7"/>
    <p:sldId id="1439" r:id="rId8"/>
    <p:sldId id="1443" r:id="rId9"/>
    <p:sldId id="1440" r:id="rId10"/>
    <p:sldId id="1444" r:id="rId11"/>
    <p:sldId id="1445" r:id="rId12"/>
    <p:sldId id="1441" r:id="rId13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3C7E0-05E7-2147-9B0D-B5E540C3692A}" type="datetimeFigureOut">
              <a:rPr lang="en-IT" smtClean="0"/>
              <a:t>25/07/24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03C0E-54CB-7E48-A6CF-0F03A9197BD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93750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 allows an easy assembly of the calorimeter and allows to assemble the calorimeter with submodules arranged in series and in parallel to obtain any configuration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cs typeface="Century Gothic"/>
              </a:rPr>
              <a:t>MZB</a:t>
            </a: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  <a:cs typeface="Century Gothic"/>
              </a:rPr>
              <a:t> which provides signal amplification and shaping, along with all slow control functions - individual bias regulation, temperature and current monitoring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D2D15-8057-774C-B79D-4BB13586B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09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 allows an easy assembly of the calorimeter and allows to assemble the calorimeter with submodules arranged in series and in parallel to obtain any configuration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cs typeface="Century Gothic"/>
              </a:rPr>
              <a:t>MZB</a:t>
            </a: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  <a:cs typeface="Century Gothic"/>
              </a:rPr>
              <a:t> which provides signal amplification and shaping, along with all slow control functions - individual bias regulation, temperature and current monitoring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D2D15-8057-774C-B79D-4BB13586B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09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 allows an easy assembly of the calorimeter and allows to assemble the calorimeter with submodules arranged in series and in parallel to obtain any configuration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cs typeface="Century Gothic"/>
              </a:rPr>
              <a:t>MZB</a:t>
            </a: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  <a:cs typeface="Century Gothic"/>
              </a:rPr>
              <a:t> which provides signal amplification and shaping, along with all slow control functions - individual bias regulation, temperature and current monitoring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D2D15-8057-774C-B79D-4BB13586B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29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 allows an easy assembly of the calorimeter and allows to assemble the calorimeter with submodules arranged in series and in parallel to obtain any configuration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cs typeface="Century Gothic"/>
              </a:rPr>
              <a:t>MZB</a:t>
            </a: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  <a:cs typeface="Century Gothic"/>
              </a:rPr>
              <a:t> which provides signal amplification and shaping, along with all slow control functions - individual bias regulation, temperature and current monitoring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D2D15-8057-774C-B79D-4BB13586B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75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allows an easy assembly of the calorimeter and allows to assemble the calorimeter with submodules arranged in series and in parallel to obtain any configuration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cs typeface="Century Gothic"/>
              </a:rPr>
              <a:t>MZB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  <a:cs typeface="Century Gothic"/>
              </a:rPr>
              <a:t> which provides signal amplification and shaping, along with all slow control functions - individual bias regulation, temperature and current monitoring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D2D15-8057-774C-B79D-4BB13586B8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0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043C-D920-95EE-7F34-E749395A3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DF83E-12FF-73EB-35AF-C039F9052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86E51-6BE5-F14E-BA58-9806D1BFA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15A9-DD47-A54E-804B-3E8F2B5FCA9E}" type="datetime1">
              <a:rPr lang="en-US" smtClean="0"/>
              <a:t>7/25/24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B5768-6A07-B817-BBA4-5CB7448E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1F508-47A4-A9C0-879D-E3DB47339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4607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EE602-CD33-E84E-B0AF-DE0FE0F1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579DD-A7F2-5311-4088-CE3CC036C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CBE7D-A674-E806-359E-7C196A026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8F957-668F-E149-AC59-A9EED8648B45}" type="datetime1">
              <a:rPr lang="en-US" smtClean="0"/>
              <a:t>7/25/24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36325-87D6-3F8F-D891-B0DD247A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E31DA-0BE1-7829-68A9-C442F21C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5488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4FE7F0-C386-59CF-9F06-4E292AC0D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A6423-1D3C-C801-7040-F30AE2042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D7778-4074-CC36-B9EF-E80DB4658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94F5B-BDD1-9247-8BAD-31F8593F3E37}" type="datetime1">
              <a:rPr lang="en-US" smtClean="0"/>
              <a:t>7/25/24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39BA9-78A6-4334-9511-5F87F07A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5AA9-4574-304C-9562-1DFEB09D6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1835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10DE-51BB-FFD2-84DE-8537DE95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C9DEB-4D46-C9FB-C11C-6F6DCF935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0F259-E56F-8645-846C-3EA8BC8D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ACDB-64D4-4348-9740-21CC11E28ED0}" type="datetime1">
              <a:rPr lang="en-US" smtClean="0"/>
              <a:t>7/25/24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969FF-3BA2-65B2-538B-84182C11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D1608-B7F3-0C05-8587-CFFBFAFCD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299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1F7E-9675-6749-827E-1BF76D49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B1AEE-86C9-AE31-3061-BBB404093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3D990-E764-44C6-A511-7EA884DD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04E-AC9E-B049-A2B6-4136DE194D0C}" type="datetime1">
              <a:rPr lang="en-US" smtClean="0"/>
              <a:t>7/25/24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03E58-4FD6-8151-B6F9-84802EFB0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149F6-24D4-0B19-4CC1-C274B48E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0365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6F78-1B1B-4440-CFA5-FBB404BE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B49E8-35C6-727E-F90C-6AEAED3E1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D7F8A-B0DC-5DEA-9710-328DCCB29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34B58-13F6-1654-FA08-F74BFC5A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64779-E740-A142-8EFE-802B71C4710E}" type="datetime1">
              <a:rPr lang="en-US" smtClean="0"/>
              <a:t>7/25/24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3CD0A-094B-2265-A83C-EC416C881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1CA7F-4EF5-D451-A008-512EDF3A6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5494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A760F-928B-CCDA-BE2A-C541C8BDA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5C827-DCC2-E349-9F27-0D1C711B7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A34CD-FAC6-C627-BCBB-C5FF494FD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83E8C-25BA-5946-3D79-D358957D3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CCA310-7116-2B33-7ABA-5F64D4EC5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5A6417-F2CD-AAAA-2F2D-1F63868C0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CC87-969C-9140-A8AB-BAE88319992E}" type="datetime1">
              <a:rPr lang="en-US" smtClean="0"/>
              <a:t>7/25/24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2C9A1-1575-DAD1-C31B-4853C01C8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5F98C7-A03A-684B-AC06-26BC233D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0843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F69F-3040-AC8D-0C79-AA3080E8E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CF3DA5-8E3C-1B61-3829-26D15299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B2B3-6901-B443-A922-50E5F88B7763}" type="datetime1">
              <a:rPr lang="en-US" smtClean="0"/>
              <a:t>7/25/24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15C58-7370-F95C-0588-BA57502D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E51A7-DFF0-9D02-B598-A568DF96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7655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E6AD99-8BC2-B832-D15D-671D5E34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2183-D6C5-864A-BC48-8242CE8F105C}" type="datetime1">
              <a:rPr lang="en-US" smtClean="0"/>
              <a:t>7/25/24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67D8B0-C127-1BC6-CA93-D63BF9A83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F66FC-8F45-ADBB-F444-C2AE6C6C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591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987E1-B178-54FF-B01C-BD66A3ED2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A2D7F-8363-A367-6FAD-061B2F876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9D447-A050-85C1-37AA-38CA6E2B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2FDF5-CE21-5F44-3FF8-1ABE8B1C7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9D70-1049-AE4A-8B87-840DF3E368F1}" type="datetime1">
              <a:rPr lang="en-US" smtClean="0"/>
              <a:t>7/25/24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5976A-1962-A6FD-2EAD-90F3DA64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A6EA3-8E57-4507-A5A0-E74D3165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934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84B7-E2A7-FC5D-4257-BDC6EC4F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CC15AE-6EBC-0109-52F6-9376B9D71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17476-EBF4-9265-1463-9A4A03C84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931E0-7E3E-1870-9D28-451BDA39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C65D-2682-8343-9A78-596A3A7E0EAE}" type="datetime1">
              <a:rPr lang="en-US" smtClean="0"/>
              <a:t>7/25/24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39075-E213-CC2E-0C3F-37861108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8D7EC-1F4D-9248-67CC-76A92DF6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6731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B89D04-C914-F7A0-9A7F-CB8CEFA1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2227A-2810-6214-C92F-B8BE61CC2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B03B2-F0C2-6772-C938-EF8FF2620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F5074C-25E7-5240-B79F-C67F3B80D862}" type="datetime1">
              <a:rPr lang="en-US" smtClean="0"/>
              <a:t>7/25/24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E1A81-2887-F8EF-CB31-40BE92E1B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6D1EF-3BE0-4127-554D-703F78F16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27C759-DD54-034E-881F-7407C26F162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6052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jpe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30B60B-11BD-B6A4-2869-7DF22331B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10" y="1087159"/>
            <a:ext cx="11586779" cy="4218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6BF804-5253-7568-A673-87032648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175" y="129773"/>
            <a:ext cx="10515600" cy="1046043"/>
          </a:xfrm>
        </p:spPr>
        <p:txBody>
          <a:bodyPr/>
          <a:lstStyle/>
          <a:p>
            <a:pPr algn="ctr"/>
            <a:r>
              <a:rPr lang="en-US" dirty="0" err="1"/>
              <a:t>Anagrafica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769A8-C774-E030-880B-F3F22468BCCB}"/>
              </a:ext>
            </a:extLst>
          </p:cNvPr>
          <p:cNvSpPr txBox="1"/>
          <p:nvPr/>
        </p:nvSpPr>
        <p:spPr>
          <a:xfrm>
            <a:off x="302610" y="5343232"/>
            <a:ext cx="64858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Active Staff Members without Assigned FTE:</a:t>
            </a:r>
          </a:p>
          <a:p>
            <a:r>
              <a:rPr lang="en-GB" sz="1400" dirty="0"/>
              <a:t>-      </a:t>
            </a:r>
            <a:r>
              <a:rPr lang="en-US" sz="1400" dirty="0"/>
              <a:t>Vittoria Ludovica </a:t>
            </a:r>
            <a:r>
              <a:rPr lang="en-US" sz="1400" dirty="0" err="1"/>
              <a:t>Ciccarella</a:t>
            </a:r>
            <a:r>
              <a:rPr lang="en-US" sz="1400" dirty="0"/>
              <a:t> – </a:t>
            </a:r>
            <a:r>
              <a:rPr lang="en-US" sz="1400" dirty="0" err="1"/>
              <a:t>Laureanda</a:t>
            </a:r>
            <a:r>
              <a:rPr lang="en-US" sz="1400" dirty="0"/>
              <a:t> Roma1 / </a:t>
            </a:r>
            <a:r>
              <a:rPr lang="en-US" sz="1400" dirty="0" err="1"/>
              <a:t>Dottoranda</a:t>
            </a:r>
            <a:r>
              <a:rPr lang="en-US" sz="1400" dirty="0"/>
              <a:t> Roma1(2025)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Elisa Di </a:t>
            </a:r>
            <a:r>
              <a:rPr lang="en-US" sz="1400" dirty="0" err="1"/>
              <a:t>Meco</a:t>
            </a:r>
            <a:r>
              <a:rPr lang="en-US" sz="1400" dirty="0"/>
              <a:t> – </a:t>
            </a:r>
            <a:r>
              <a:rPr lang="en-US" sz="1400" dirty="0" err="1"/>
              <a:t>Dottoranda</a:t>
            </a:r>
            <a:r>
              <a:rPr lang="en-US" sz="1400" dirty="0"/>
              <a:t> Tor </a:t>
            </a:r>
            <a:r>
              <a:rPr lang="en-US" sz="1400" dirty="0" err="1"/>
              <a:t>Vergata</a:t>
            </a: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Ruben Gargiulo – </a:t>
            </a:r>
            <a:r>
              <a:rPr lang="en-US" sz="1400" dirty="0" err="1"/>
              <a:t>Dottorando</a:t>
            </a:r>
            <a:r>
              <a:rPr lang="en-US" sz="1400" dirty="0"/>
              <a:t> Roma1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Eleonora </a:t>
            </a:r>
            <a:r>
              <a:rPr lang="en-US" sz="1400" dirty="0" err="1"/>
              <a:t>Diociaiuti</a:t>
            </a:r>
            <a:r>
              <a:rPr lang="en-US" sz="1400" dirty="0"/>
              <a:t> – LNF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Daniele Paesani - 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86EE0-A89D-C70F-DBB7-74993695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82916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1C2C67-919B-B554-A0FC-683B30624469}"/>
              </a:ext>
            </a:extLst>
          </p:cNvPr>
          <p:cNvSpPr txBox="1"/>
          <p:nvPr/>
        </p:nvSpPr>
        <p:spPr>
          <a:xfrm>
            <a:off x="349555" y="345988"/>
            <a:ext cx="1149288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Stiamo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sviluppando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nuova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matrice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3x3 per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provare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lvl="1" algn="just"/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meccanica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definitiva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100 um Al o Cu per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separazione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cristalli</a:t>
            </a: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 algn="just">
              <a:buFontTx/>
              <a:buChar char="-"/>
            </a:pP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board di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elettronica</a:t>
            </a: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 algn="just">
              <a:buFontTx/>
              <a:buChar char="-"/>
            </a:pP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L’elettronica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acquisizione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Proto-1 per il FEE, V1742 come digitizer)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poi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sostituiremo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la board CAEN per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confronto</a:t>
            </a: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 algn="just">
              <a:buFontTx/>
              <a:buChar char="-"/>
            </a:pP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Test beam al CERN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parassitando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CMS o con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richiesta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sottomessa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al PS week 45 (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richiesto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lo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sblocco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del SJ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missione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 6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keur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algn="just"/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 algn="just">
              <a:buFontTx/>
              <a:buChar char="-"/>
            </a:pP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grey cube with holes&#10;&#10;Description automatically generated">
            <a:extLst>
              <a:ext uri="{FF2B5EF4-FFF2-40B4-BE49-F238E27FC236}">
                <a16:creationId xmlns:a16="http://schemas.microsoft.com/office/drawing/2014/main" id="{6EB554D9-B64F-2728-0A72-9A53273B9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39" y="3811012"/>
            <a:ext cx="3200412" cy="2934633"/>
          </a:xfrm>
          <a:prstGeom prst="rect">
            <a:avLst/>
          </a:prstGeom>
        </p:spPr>
      </p:pic>
      <p:pic>
        <p:nvPicPr>
          <p:cNvPr id="7" name="Picture 6" descr="A close-up of a computer chip&#10;&#10;Description automatically generated">
            <a:extLst>
              <a:ext uri="{FF2B5EF4-FFF2-40B4-BE49-F238E27FC236}">
                <a16:creationId xmlns:a16="http://schemas.microsoft.com/office/drawing/2014/main" id="{F1E39118-5487-E1EB-6730-18E4551B0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976" y="4058148"/>
            <a:ext cx="3448102" cy="2453864"/>
          </a:xfrm>
          <a:prstGeom prst="rect">
            <a:avLst/>
          </a:prstGeom>
        </p:spPr>
      </p:pic>
      <p:pic>
        <p:nvPicPr>
          <p:cNvPr id="10" name="Picture 9" descr="A green and black circuit board&#10;&#10;Description automatically generated">
            <a:extLst>
              <a:ext uri="{FF2B5EF4-FFF2-40B4-BE49-F238E27FC236}">
                <a16:creationId xmlns:a16="http://schemas.microsoft.com/office/drawing/2014/main" id="{3703A940-F710-9D6A-06FB-FEB05C824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055" y="3902013"/>
            <a:ext cx="3200412" cy="260999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230CEE7-683B-990A-FB5B-B874C91A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1712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4AC79-8CA4-59A1-4E35-B1DF7649A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80"/>
            <a:ext cx="10515600" cy="1325563"/>
          </a:xfrm>
        </p:spPr>
        <p:txBody>
          <a:bodyPr/>
          <a:lstStyle/>
          <a:p>
            <a:r>
              <a:rPr lang="en-US" dirty="0" err="1"/>
              <a:t>Richiesta</a:t>
            </a:r>
            <a:r>
              <a:rPr lang="en-US" dirty="0"/>
              <a:t> </a:t>
            </a:r>
            <a:r>
              <a:rPr lang="en-US" dirty="0" err="1"/>
              <a:t>aggiuntiva</a:t>
            </a:r>
            <a:r>
              <a:rPr lang="en-US" dirty="0"/>
              <a:t> a </a:t>
            </a:r>
            <a:r>
              <a:rPr lang="en-US" dirty="0" err="1"/>
              <a:t>settembre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96657-83B9-6A6A-1C27-5E7FB13F8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402"/>
            <a:ext cx="10515600" cy="52429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Non </a:t>
            </a:r>
            <a:r>
              <a:rPr lang="en-US" dirty="0" err="1"/>
              <a:t>riusciamo</a:t>
            </a:r>
            <a:r>
              <a:rPr lang="en-US" dirty="0"/>
              <a:t> a </a:t>
            </a:r>
            <a:r>
              <a:rPr lang="en-US" dirty="0" err="1"/>
              <a:t>costruire</a:t>
            </a:r>
            <a:r>
              <a:rPr lang="en-US" dirty="0"/>
              <a:t> la </a:t>
            </a:r>
            <a:r>
              <a:rPr lang="en-US" dirty="0" err="1"/>
              <a:t>matrice</a:t>
            </a:r>
            <a:r>
              <a:rPr lang="en-US" dirty="0"/>
              <a:t> con </a:t>
            </a:r>
            <a:r>
              <a:rPr lang="en-US" dirty="0" err="1"/>
              <a:t>separazione</a:t>
            </a:r>
            <a:r>
              <a:rPr lang="en-US" dirty="0"/>
              <a:t> O(100 um) con la </a:t>
            </a:r>
            <a:r>
              <a:rPr lang="en-US" dirty="0" err="1"/>
              <a:t>macchina</a:t>
            </a:r>
            <a:r>
              <a:rPr lang="en-US" dirty="0"/>
              <a:t> ad </a:t>
            </a:r>
            <a:r>
              <a:rPr lang="en-US" dirty="0" err="1"/>
              <a:t>elettroerosione</a:t>
            </a:r>
            <a:r>
              <a:rPr lang="en-US" dirty="0"/>
              <a:t> a filo di Ferrara.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Stiamo</a:t>
            </a:r>
            <a:r>
              <a:rPr lang="en-US" dirty="0"/>
              <a:t> </a:t>
            </a:r>
            <a:r>
              <a:rPr lang="en-US" dirty="0" err="1"/>
              <a:t>vagliando</a:t>
            </a:r>
            <a:r>
              <a:rPr lang="en-US" dirty="0"/>
              <a:t> 2 </a:t>
            </a:r>
            <a:r>
              <a:rPr lang="en-US" dirty="0" err="1"/>
              <a:t>tecniche</a:t>
            </a:r>
            <a:r>
              <a:rPr lang="en-US" dirty="0"/>
              <a:t>: </a:t>
            </a:r>
          </a:p>
          <a:p>
            <a:pPr>
              <a:buFontTx/>
              <a:buChar char="-"/>
            </a:pPr>
            <a:r>
              <a:rPr lang="en-US" dirty="0"/>
              <a:t>Stampa 3D al Gran Sasso (da Settembre) in </a:t>
            </a:r>
            <a:r>
              <a:rPr lang="en-US" dirty="0" err="1"/>
              <a:t>acciaio</a:t>
            </a:r>
            <a:r>
              <a:rPr lang="en-US" dirty="0"/>
              <a:t> inox</a:t>
            </a:r>
          </a:p>
          <a:p>
            <a:pPr>
              <a:buFontTx/>
              <a:buChar char="-"/>
            </a:pPr>
            <a:r>
              <a:rPr lang="en-US" dirty="0" err="1"/>
              <a:t>Elettroerosione</a:t>
            </a:r>
            <a:r>
              <a:rPr lang="en-US" dirty="0"/>
              <a:t> a </a:t>
            </a:r>
            <a:r>
              <a:rPr lang="en-US" dirty="0" err="1"/>
              <a:t>tuffo</a:t>
            </a:r>
            <a:r>
              <a:rPr lang="en-US" dirty="0"/>
              <a:t> da </a:t>
            </a:r>
            <a:r>
              <a:rPr lang="en-US" dirty="0" err="1"/>
              <a:t>ditta</a:t>
            </a:r>
            <a:r>
              <a:rPr lang="en-US" dirty="0"/>
              <a:t> </a:t>
            </a:r>
            <a:r>
              <a:rPr lang="en-US" dirty="0" err="1"/>
              <a:t>esterna</a:t>
            </a:r>
            <a:r>
              <a:rPr lang="en-US" dirty="0"/>
              <a:t>, </a:t>
            </a:r>
            <a:r>
              <a:rPr lang="en-US" dirty="0" err="1"/>
              <a:t>richiesta</a:t>
            </a:r>
            <a:r>
              <a:rPr lang="en-US" dirty="0"/>
              <a:t>: </a:t>
            </a:r>
            <a:r>
              <a:rPr lang="en-GB" sz="28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</a:t>
            </a:r>
            <a:r>
              <a:rPr lang="en-GB" sz="28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keuro</a:t>
            </a:r>
            <a:r>
              <a:rPr lang="en-GB" sz="28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 extra cost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DFF6F-80F9-93B3-4F28-E28D2903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11</a:t>
            </a:fld>
            <a:endParaRPr lang="en-IT"/>
          </a:p>
        </p:txBody>
      </p:sp>
      <p:pic>
        <p:nvPicPr>
          <p:cNvPr id="6" name="Picture 5" descr="A metal object with holes&#10;&#10;Description automatically generated">
            <a:extLst>
              <a:ext uri="{FF2B5EF4-FFF2-40B4-BE49-F238E27FC236}">
                <a16:creationId xmlns:a16="http://schemas.microsoft.com/office/drawing/2014/main" id="{A6E76C39-E0DE-4862-43C3-74B56FD9A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76" t="33062" r="22523" b="13270"/>
          <a:stretch/>
        </p:blipFill>
        <p:spPr>
          <a:xfrm>
            <a:off x="2916373" y="2042805"/>
            <a:ext cx="2647122" cy="2552872"/>
          </a:xfrm>
          <a:prstGeom prst="rect">
            <a:avLst/>
          </a:prstGeom>
        </p:spPr>
      </p:pic>
      <p:pic>
        <p:nvPicPr>
          <p:cNvPr id="8" name="Picture 7" descr="A metal block with holes&#10;&#10;Description automatically generated">
            <a:extLst>
              <a:ext uri="{FF2B5EF4-FFF2-40B4-BE49-F238E27FC236}">
                <a16:creationId xmlns:a16="http://schemas.microsoft.com/office/drawing/2014/main" id="{A9DA2626-413D-F81B-6221-5053D9ED7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83" t="14493" r="9053" b="8863"/>
          <a:stretch/>
        </p:blipFill>
        <p:spPr>
          <a:xfrm>
            <a:off x="6096000" y="2042805"/>
            <a:ext cx="2745516" cy="25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65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DDF4C5-0163-CD49-0B03-C08729EC2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608917"/>
              </p:ext>
            </p:extLst>
          </p:nvPr>
        </p:nvGraphicFramePr>
        <p:xfrm>
          <a:off x="339948" y="212839"/>
          <a:ext cx="6426200" cy="4465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047">
                  <a:extLst>
                    <a:ext uri="{9D8B030D-6E8A-4147-A177-3AD203B41FA5}">
                      <a16:colId xmlns:a16="http://schemas.microsoft.com/office/drawing/2014/main" val="1948144732"/>
                    </a:ext>
                  </a:extLst>
                </a:gridCol>
                <a:gridCol w="2556079">
                  <a:extLst>
                    <a:ext uri="{9D8B030D-6E8A-4147-A177-3AD203B41FA5}">
                      <a16:colId xmlns:a16="http://schemas.microsoft.com/office/drawing/2014/main" val="1813432406"/>
                    </a:ext>
                  </a:extLst>
                </a:gridCol>
                <a:gridCol w="1179037">
                  <a:extLst>
                    <a:ext uri="{9D8B030D-6E8A-4147-A177-3AD203B41FA5}">
                      <a16:colId xmlns:a16="http://schemas.microsoft.com/office/drawing/2014/main" val="75593129"/>
                    </a:ext>
                  </a:extLst>
                </a:gridCol>
                <a:gridCol w="1179037">
                  <a:extLst>
                    <a:ext uri="{9D8B030D-6E8A-4147-A177-3AD203B41FA5}">
                      <a16:colId xmlns:a16="http://schemas.microsoft.com/office/drawing/2014/main" val="348819082"/>
                    </a:ext>
                  </a:extLst>
                </a:gridCol>
              </a:tblGrid>
              <a:tr h="1787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RICHIESTE 2025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6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keuro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SJ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660221"/>
                  </a:ext>
                </a:extLst>
              </a:tr>
              <a:tr h="19689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Consumi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Test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irraggiamento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con laser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blu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cristallo+SiPM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e SiPM da solo a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Casaccia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fino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a 80kGy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T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29254500"/>
                  </a:ext>
                </a:extLst>
              </a:tr>
              <a:tr h="40111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Scheda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interfaccia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mezzanine con board con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asic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TOPHIR2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sym typeface="Wingdings" pitchFamily="2" charset="2"/>
                        </a:rPr>
                        <a:t> </a:t>
                      </a: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sym typeface="Wingdings" pitchFamily="2" charset="2"/>
                        </a:rPr>
                        <a:t>3</a:t>
                      </a:r>
                      <a:endParaRPr lang="en-IT" sz="1400" b="0" i="0" u="none" strike="noStrike" dirty="0">
                        <a:solidFill>
                          <a:srgbClr val="FF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T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22903448"/>
                  </a:ext>
                </a:extLst>
              </a:tr>
              <a:tr h="401117">
                <a:tc vMerge="1">
                  <a:txBody>
                    <a:bodyPr/>
                    <a:lstStyle/>
                    <a:p>
                      <a:pPr algn="just" fontAlgn="ctr"/>
                      <a:endParaRPr lang="en-IT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Cavi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interfaccia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tra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connettori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sul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kapton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e mezzanine (x125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canali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T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6258545"/>
                  </a:ext>
                </a:extLst>
              </a:tr>
              <a:tr h="175440"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Inventariabile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Modulo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caen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A5818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controllo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digitizer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55962144"/>
                  </a:ext>
                </a:extLst>
              </a:tr>
              <a:tr h="18876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Missioni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Metabolismo</a:t>
                      </a:r>
                      <a:r>
                        <a:rPr lang="en-GB" sz="1600" u="none" strike="noStrike" dirty="0">
                          <a:effectLst/>
                        </a:rPr>
                        <a:t> 3.9 FTE</a:t>
                      </a:r>
                      <a:endParaRPr lang="en-GB" sz="16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1400" u="none" strike="noStrike" dirty="0">
                          <a:effectLst/>
                        </a:rPr>
                        <a:t>20</a:t>
                      </a:r>
                      <a:endParaRPr lang="en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T" sz="1600" b="0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09333217"/>
                  </a:ext>
                </a:extLst>
              </a:tr>
              <a:tr h="188761">
                <a:tc vMerge="1">
                  <a:txBody>
                    <a:bodyPr/>
                    <a:lstStyle/>
                    <a:p>
                      <a:pPr algn="ctr" fontAlgn="ctr"/>
                      <a:endParaRPr lang="en-IT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Test beam CRILIN al CERN ed </a:t>
                      </a:r>
                      <a:r>
                        <a:rPr lang="en-GB" sz="1600" u="none" strike="noStrike" dirty="0" err="1">
                          <a:effectLst/>
                        </a:rPr>
                        <a:t>attività</a:t>
                      </a:r>
                      <a:r>
                        <a:rPr lang="en-GB" sz="1600" u="none" strike="noStrike" dirty="0">
                          <a:effectLst/>
                        </a:rPr>
                        <a:t> correlate di </a:t>
                      </a:r>
                      <a:r>
                        <a:rPr lang="en-GB" sz="1600" u="none" strike="noStrike" dirty="0" err="1">
                          <a:effectLst/>
                        </a:rPr>
                        <a:t>integrazione</a:t>
                      </a:r>
                      <a:r>
                        <a:rPr lang="en-GB" sz="1600" u="none" strike="noStrike" dirty="0">
                          <a:effectLst/>
                        </a:rPr>
                        <a:t> con HCAL</a:t>
                      </a:r>
                      <a:endParaRPr lang="en-GB" sz="16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600" u="none" strike="noStrike" dirty="0">
                          <a:effectLst/>
                        </a:rPr>
                        <a:t>10</a:t>
                      </a:r>
                      <a:endParaRPr lang="en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10211323"/>
                  </a:ext>
                </a:extLst>
              </a:tr>
              <a:tr h="336987">
                <a:tc vMerge="1">
                  <a:txBody>
                    <a:bodyPr/>
                    <a:lstStyle/>
                    <a:p>
                      <a:pPr algn="ctr" fontAlgn="ctr"/>
                      <a:endParaRPr lang="en-IT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Conferenze</a:t>
                      </a:r>
                      <a:r>
                        <a:rPr lang="en-GB" sz="1600" u="none" strike="noStrike" dirty="0">
                          <a:effectLst/>
                        </a:rPr>
                        <a:t> e </a:t>
                      </a:r>
                      <a:r>
                        <a:rPr lang="en-GB" sz="1600" u="none" strike="noStrike" dirty="0" err="1">
                          <a:effectLst/>
                        </a:rPr>
                        <a:t>riunioni</a:t>
                      </a:r>
                      <a:r>
                        <a:rPr lang="en-GB" sz="1600" u="none" strike="noStrike" dirty="0">
                          <a:effectLst/>
                        </a:rPr>
                        <a:t> in </a:t>
                      </a:r>
                      <a:r>
                        <a:rPr lang="en-GB" sz="1600" u="none" strike="noStrike" dirty="0" err="1">
                          <a:effectLst/>
                        </a:rPr>
                        <a:t>preparazione</a:t>
                      </a:r>
                      <a:r>
                        <a:rPr lang="en-GB" sz="1600" u="none" strike="noStrike" dirty="0">
                          <a:effectLst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</a:rPr>
                        <a:t>prossima</a:t>
                      </a:r>
                      <a:r>
                        <a:rPr lang="en-GB" sz="1600" u="none" strike="noStrike" dirty="0">
                          <a:effectLst/>
                        </a:rPr>
                        <a:t> Strategy</a:t>
                      </a:r>
                      <a:endParaRPr lang="en-GB" sz="1600" b="0" i="0" u="none" strike="noStrike" dirty="0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1400" u="none" strike="noStrike" dirty="0">
                          <a:effectLst/>
                        </a:rPr>
                        <a:t>5</a:t>
                      </a:r>
                      <a:endParaRPr lang="en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T" sz="16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22057049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3B8D1F-7C74-E4A0-47D0-E62EF8903986}"/>
              </a:ext>
            </a:extLst>
          </p:cNvPr>
          <p:cNvCxnSpPr>
            <a:cxnSpLocks/>
          </p:cNvCxnSpPr>
          <p:nvPr/>
        </p:nvCxnSpPr>
        <p:spPr>
          <a:xfrm>
            <a:off x="6818029" y="3565253"/>
            <a:ext cx="1304618" cy="46294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9AEFA02-3A7A-57BE-C6E7-A1FB8F60BCCF}"/>
              </a:ext>
            </a:extLst>
          </p:cNvPr>
          <p:cNvSpPr txBox="1"/>
          <p:nvPr/>
        </p:nvSpPr>
        <p:spPr>
          <a:xfrm>
            <a:off x="7540076" y="3045203"/>
            <a:ext cx="4135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DRD6 Tak3</a:t>
            </a:r>
          </a:p>
          <a:p>
            <a:r>
              <a:rPr lang="en-IT" sz="1600" dirty="0"/>
              <a:t>350 chs to acquire </a:t>
            </a:r>
            <a:r>
              <a:rPr lang="en-US" sz="1600" dirty="0"/>
              <a:t>with respect </a:t>
            </a:r>
          </a:p>
          <a:p>
            <a:r>
              <a:rPr lang="en-IT" sz="1600" dirty="0"/>
              <a:t>PRIN expectation of 100 chs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13EFDF7-35D9-4A43-6513-4DDCF2724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181735"/>
              </p:ext>
            </p:extLst>
          </p:nvPr>
        </p:nvGraphicFramePr>
        <p:xfrm>
          <a:off x="6344399" y="4180186"/>
          <a:ext cx="5620452" cy="882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9616">
                  <a:extLst>
                    <a:ext uri="{9D8B030D-6E8A-4147-A177-3AD203B41FA5}">
                      <a16:colId xmlns:a16="http://schemas.microsoft.com/office/drawing/2014/main" val="1948144732"/>
                    </a:ext>
                  </a:extLst>
                </a:gridCol>
                <a:gridCol w="2737921">
                  <a:extLst>
                    <a:ext uri="{9D8B030D-6E8A-4147-A177-3AD203B41FA5}">
                      <a16:colId xmlns:a16="http://schemas.microsoft.com/office/drawing/2014/main" val="1813432406"/>
                    </a:ext>
                  </a:extLst>
                </a:gridCol>
                <a:gridCol w="1262915">
                  <a:extLst>
                    <a:ext uri="{9D8B030D-6E8A-4147-A177-3AD203B41FA5}">
                      <a16:colId xmlns:a16="http://schemas.microsoft.com/office/drawing/2014/main" val="75593129"/>
                    </a:ext>
                  </a:extLst>
                </a:gridCol>
              </a:tblGrid>
              <a:tr h="1787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RICHIESTE DRD Crilin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4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keuro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660221"/>
                  </a:ext>
                </a:extLst>
              </a:tr>
              <a:tr h="196896"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Consumi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Mezzanine boards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9254500"/>
                  </a:ext>
                </a:extLst>
              </a:tr>
              <a:tr h="175440"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Inventariabile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Moduli CAEN V2745 64ch x 4board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596214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1F622D3-F9A4-C379-E25D-D7FB9B98A952}"/>
              </a:ext>
            </a:extLst>
          </p:cNvPr>
          <p:cNvSpPr txBox="1"/>
          <p:nvPr/>
        </p:nvSpPr>
        <p:spPr>
          <a:xfrm>
            <a:off x="6248696" y="5110418"/>
            <a:ext cx="6150428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it-IT" sz="1200" b="1" dirty="0">
                <a:solidFill>
                  <a:srgbClr val="00AB44"/>
                </a:solidFill>
                <a:effectLst/>
                <a:latin typeface="Helvetica" pitchFamily="2" charset="0"/>
              </a:rPr>
              <a:t>Institute 1 : INFN-LNF, Frascati (</a:t>
            </a:r>
            <a:r>
              <a:rPr lang="it-IT" sz="1200" b="1" dirty="0" err="1">
                <a:solidFill>
                  <a:srgbClr val="00AB44"/>
                </a:solidFill>
                <a:effectLst/>
                <a:latin typeface="Helvetica" pitchFamily="2" charset="0"/>
              </a:rPr>
              <a:t>Italy</a:t>
            </a:r>
            <a:r>
              <a:rPr lang="it-IT" sz="1200" b="1" dirty="0">
                <a:solidFill>
                  <a:srgbClr val="00AB44"/>
                </a:solidFill>
                <a:effectLst/>
                <a:latin typeface="Helvetica" pitchFamily="2" charset="0"/>
              </a:rPr>
              <a:t>)</a:t>
            </a:r>
          </a:p>
          <a:p>
            <a:pPr>
              <a:spcBef>
                <a:spcPts val="400"/>
              </a:spcBef>
            </a:pPr>
            <a:r>
              <a:rPr lang="it-IT" sz="1200" b="1" dirty="0">
                <a:solidFill>
                  <a:srgbClr val="00AB44"/>
                </a:solidFill>
                <a:effectLst/>
                <a:latin typeface="Helvetica" pitchFamily="2" charset="0"/>
              </a:rPr>
              <a:t>Institute 2 : INFN-Padova, Padova (</a:t>
            </a:r>
            <a:r>
              <a:rPr lang="it-IT" sz="1200" b="1" dirty="0" err="1">
                <a:solidFill>
                  <a:srgbClr val="00AB44"/>
                </a:solidFill>
                <a:effectLst/>
                <a:latin typeface="Helvetica" pitchFamily="2" charset="0"/>
              </a:rPr>
              <a:t>Italy</a:t>
            </a:r>
            <a:r>
              <a:rPr lang="it-IT" sz="1200" b="1" dirty="0">
                <a:solidFill>
                  <a:srgbClr val="00AB44"/>
                </a:solidFill>
                <a:effectLst/>
                <a:latin typeface="Helvetica" pitchFamily="2" charset="0"/>
              </a:rPr>
              <a:t>)</a:t>
            </a:r>
            <a:endParaRPr lang="en-IT" sz="1200" b="1" dirty="0">
              <a:solidFill>
                <a:srgbClr val="00AB44"/>
              </a:solidFill>
              <a:effectLst/>
              <a:latin typeface="Helvetica" pitchFamily="2" charset="0"/>
            </a:endParaRPr>
          </a:p>
          <a:p>
            <a:pPr>
              <a:spcBef>
                <a:spcPts val="400"/>
              </a:spcBef>
            </a:pPr>
            <a:r>
              <a:rPr lang="it-IT" sz="1200" b="1" dirty="0">
                <a:solidFill>
                  <a:srgbClr val="00AB44"/>
                </a:solidFill>
                <a:effectLst/>
                <a:latin typeface="Helvetica" pitchFamily="2" charset="0"/>
              </a:rPr>
              <a:t>Institute 3 : INFN-Torino, Torino (</a:t>
            </a:r>
            <a:r>
              <a:rPr lang="it-IT" sz="1200" b="1" dirty="0" err="1">
                <a:solidFill>
                  <a:srgbClr val="00AB44"/>
                </a:solidFill>
                <a:effectLst/>
                <a:latin typeface="Helvetica" pitchFamily="2" charset="0"/>
              </a:rPr>
              <a:t>Italy</a:t>
            </a:r>
            <a:r>
              <a:rPr lang="it-IT" sz="1200" b="1" dirty="0">
                <a:solidFill>
                  <a:srgbClr val="00AB44"/>
                </a:solidFill>
                <a:effectLst/>
                <a:latin typeface="Helvetica" pitchFamily="2" charset="0"/>
              </a:rPr>
              <a:t>)</a:t>
            </a:r>
            <a:endParaRPr lang="en-IT" sz="1200" b="1" dirty="0">
              <a:solidFill>
                <a:srgbClr val="00AB44"/>
              </a:solidFill>
              <a:effectLst/>
              <a:latin typeface="Helvetica" pitchFamily="2" charset="0"/>
            </a:endParaRPr>
          </a:p>
          <a:p>
            <a:pPr>
              <a:spcBef>
                <a:spcPts val="400"/>
              </a:spcBef>
            </a:pPr>
            <a:r>
              <a:rPr lang="it-IT" sz="1200" b="1" dirty="0">
                <a:solidFill>
                  <a:srgbClr val="00AB44"/>
                </a:solidFill>
                <a:effectLst/>
                <a:latin typeface="Helvetica" pitchFamily="2" charset="0"/>
              </a:rPr>
              <a:t>Institute 4 : INFN-Trieste, Trieste (</a:t>
            </a:r>
            <a:r>
              <a:rPr lang="it-IT" sz="1200" b="1" dirty="0" err="1">
                <a:solidFill>
                  <a:srgbClr val="00AB44"/>
                </a:solidFill>
                <a:effectLst/>
                <a:latin typeface="Helvetica" pitchFamily="2" charset="0"/>
              </a:rPr>
              <a:t>Italy</a:t>
            </a:r>
            <a:r>
              <a:rPr lang="it-IT" sz="1200" b="1" dirty="0">
                <a:solidFill>
                  <a:srgbClr val="00AB44"/>
                </a:solidFill>
                <a:effectLst/>
                <a:latin typeface="Helvetica" pitchFamily="2" charset="0"/>
              </a:rPr>
              <a:t>)</a:t>
            </a:r>
            <a:endParaRPr lang="en-IT" sz="1200" b="1" dirty="0">
              <a:solidFill>
                <a:srgbClr val="00AB44"/>
              </a:solidFill>
              <a:effectLst/>
              <a:latin typeface="Helvetica" pitchFamily="2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00AB44"/>
                </a:solidFill>
                <a:effectLst/>
                <a:latin typeface="Helvetica" pitchFamily="2" charset="0"/>
              </a:rPr>
              <a:t>Institute 5 : HZDR, Dresden (Germany)</a:t>
            </a:r>
            <a:endParaRPr lang="en-IT" sz="1200" b="1" dirty="0">
              <a:solidFill>
                <a:srgbClr val="00AB44"/>
              </a:solidFill>
              <a:effectLst/>
              <a:latin typeface="Helvetica" pitchFamily="2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00AB44"/>
                </a:solidFill>
                <a:effectLst/>
                <a:latin typeface="Helvetica" pitchFamily="2" charset="0"/>
              </a:rPr>
              <a:t>Institute 6 : DIPC, San Sebastián (Spain)</a:t>
            </a:r>
            <a:endParaRPr lang="en-IT" sz="1200" b="1" dirty="0">
              <a:solidFill>
                <a:srgbClr val="00AB44"/>
              </a:solidFill>
              <a:effectLst/>
              <a:latin typeface="Helvetica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49283-4C5D-E87B-7354-83965511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5910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2BBA95-5EEF-9698-2D23-EBF5DFD26A2F}"/>
              </a:ext>
            </a:extLst>
          </p:cNvPr>
          <p:cNvSpPr txBox="1"/>
          <p:nvPr/>
        </p:nvSpPr>
        <p:spPr>
          <a:xfrm>
            <a:off x="647223" y="3567701"/>
            <a:ext cx="167065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>
                <a:latin typeface="Helvetica" pitchFamily="2" charset="0"/>
              </a:rPr>
              <a:t>Muon Collider </a:t>
            </a:r>
            <a:r>
              <a:rPr lang="en-GB" sz="1000" i="1">
                <a:latin typeface="Helvetica" pitchFamily="2" charset="0"/>
              </a:rPr>
              <a:t>Simulation</a:t>
            </a:r>
            <a:endParaRPr lang="en-GB" sz="1000" b="1" i="1">
              <a:latin typeface="Helvetica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D979226-80FF-8EC9-274F-19D9165C2715}"/>
              </a:ext>
            </a:extLst>
          </p:cNvPr>
          <p:cNvSpPr txBox="1"/>
          <p:nvPr/>
        </p:nvSpPr>
        <p:spPr>
          <a:xfrm>
            <a:off x="6326853" y="3595797"/>
            <a:ext cx="175080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b="1">
                <a:latin typeface="Helvetica" pitchFamily="2" charset="0"/>
              </a:rPr>
              <a:t>Photons [1-1000] GeV w/out BIB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DE5A64-B917-6220-B8B0-ABF2666F342C}"/>
              </a:ext>
            </a:extLst>
          </p:cNvPr>
          <p:cNvSpPr txBox="1"/>
          <p:nvPr/>
        </p:nvSpPr>
        <p:spPr>
          <a:xfrm>
            <a:off x="4742841" y="3575802"/>
            <a:ext cx="167065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>
                <a:latin typeface="Helvetica" pitchFamily="2" charset="0"/>
              </a:rPr>
              <a:t>Muon Collider </a:t>
            </a:r>
            <a:r>
              <a:rPr lang="en-GB" sz="1000" i="1">
                <a:latin typeface="Helvetica" pitchFamily="2" charset="0"/>
              </a:rPr>
              <a:t>Simulation</a:t>
            </a:r>
            <a:endParaRPr lang="en-GB" sz="1000" b="1" i="1">
              <a:latin typeface="Helvetica" pitchFamily="2" charset="0"/>
            </a:endParaRPr>
          </a:p>
        </p:txBody>
      </p:sp>
      <p:pic>
        <p:nvPicPr>
          <p:cNvPr id="21" name="Immagine 20" descr="Immagine che contiene testo, linea, schermata, numero&#10;&#10;Descrizione generata automaticamente">
            <a:extLst>
              <a:ext uri="{FF2B5EF4-FFF2-40B4-BE49-F238E27FC236}">
                <a16:creationId xmlns:a16="http://schemas.microsoft.com/office/drawing/2014/main" id="{85D5EBD0-2B53-5A83-65F4-16CDAE831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719" y="3655756"/>
            <a:ext cx="3922004" cy="2603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0C1F9-2B7B-81AE-C1D1-B1F7C53F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175" y="129773"/>
            <a:ext cx="10515600" cy="1046043"/>
          </a:xfrm>
        </p:spPr>
        <p:txBody>
          <a:bodyPr/>
          <a:lstStyle/>
          <a:p>
            <a:r>
              <a:rPr lang="en-US" dirty="0"/>
              <a:t>Simulated performances</a:t>
            </a:r>
          </a:p>
        </p:txBody>
      </p:sp>
      <p:sp>
        <p:nvSpPr>
          <p:cNvPr id="28" name="The ECAL barrel with Crilin technology has been implemented in the Muon Collider simulation framework…">
            <a:extLst>
              <a:ext uri="{FF2B5EF4-FFF2-40B4-BE49-F238E27FC236}">
                <a16:creationId xmlns:a16="http://schemas.microsoft.com/office/drawing/2014/main" id="{C77625C1-3106-2843-8F92-818246E3FF47}"/>
              </a:ext>
            </a:extLst>
          </p:cNvPr>
          <p:cNvSpPr txBox="1">
            <a:spLocks/>
          </p:cNvSpPr>
          <p:nvPr/>
        </p:nvSpPr>
        <p:spPr>
          <a:xfrm>
            <a:off x="283375" y="1060242"/>
            <a:ext cx="11441877" cy="1325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5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ECAL barrel with Crilin technology implemented in the Muon Collider simulation framework</a:t>
            </a:r>
          </a:p>
          <a:p>
            <a:pPr lvl="1">
              <a:buFont typeface="Wingdings" pitchFamily="2" charset="2"/>
              <a:buChar char="Ø"/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Including </a:t>
            </a:r>
            <a:r>
              <a:rPr lang="en-US" sz="17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digitization</a:t>
            </a:r>
            <a:r>
              <a:rPr lang="en-US" sz="17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 from real test-beam waveforms + BIB rejection with timing and longitudinal hit position</a:t>
            </a:r>
          </a:p>
          <a:p>
            <a:pPr lvl="1">
              <a:buFont typeface="Wingdings" pitchFamily="2" charset="2"/>
              <a:buChar char="Ø"/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5 layers with 45 mm length, 10 X 10 mm</a:t>
            </a:r>
            <a:r>
              <a:rPr lang="en-US" sz="1700" baseline="31999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2</a:t>
            </a:r>
            <a:r>
              <a:rPr lang="en-US" sz="17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 cell area </a:t>
            </a:r>
            <a:r>
              <a:rPr lang="en-US" sz="17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</a:t>
            </a:r>
            <a:r>
              <a:rPr lang="en-US" sz="17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21.5 X</a:t>
            </a:r>
            <a:r>
              <a:rPr lang="en-US" sz="1700" b="1" baseline="-25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0</a:t>
            </a:r>
            <a:endParaRPr lang="en-US" sz="1700" b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"/>
            </a:endParaRPr>
          </a:p>
          <a:p>
            <a:pPr lvl="1">
              <a:buFont typeface="Wingdings" pitchFamily="2" charset="2"/>
              <a:buChar char="Ø"/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In each cell: </a:t>
            </a:r>
            <a:r>
              <a:rPr lang="en-US" sz="17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40 mm PbF</a:t>
            </a:r>
            <a:r>
              <a:rPr lang="en-US" sz="1700" baseline="-5999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2</a:t>
            </a:r>
            <a:r>
              <a:rPr lang="en-US" sz="17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 + 3 mm SiPM + 1 mm electronics + 1 mm air</a:t>
            </a:r>
          </a:p>
          <a:p>
            <a:pPr lvl="1">
              <a:buFont typeface="Wingdings" pitchFamily="2" charset="2"/>
              <a:buChar char="Ø"/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endParaRPr lang="en-US" sz="17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B3D1DC-F70B-0A4B-AB97-B76065991462}"/>
              </a:ext>
            </a:extLst>
          </p:cNvPr>
          <p:cNvSpPr/>
          <p:nvPr/>
        </p:nvSpPr>
        <p:spPr>
          <a:xfrm>
            <a:off x="233362" y="2288001"/>
            <a:ext cx="11491890" cy="12080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79400" indent="-279400">
              <a:buClr>
                <a:srgbClr val="000000"/>
              </a:buClr>
              <a:buSzPct val="100000"/>
              <a:buFont typeface="Arial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endParaRPr lang="en-US" sz="500" b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79400" indent="-279400">
              <a:buClr>
                <a:srgbClr val="000000"/>
              </a:buClr>
              <a:buSzPct val="100000"/>
              <a:buFont typeface="Arial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50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Design optimized for BIB mitigation: with 4.5 cm layers, BIB energy is integrated in large volumes </a:t>
            </a:r>
            <a:r>
              <a:rPr lang="en-US" sz="1850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reduced </a:t>
            </a:r>
            <a:r>
              <a:rPr lang="en-US" sz="1850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statistical fluctuations of the BIB energy deposit</a:t>
            </a:r>
          </a:p>
          <a:p>
            <a:pPr marL="279400" indent="-279400">
              <a:buClr>
                <a:srgbClr val="000000"/>
              </a:buClr>
              <a:buSzPct val="100000"/>
              <a:buFont typeface="Arial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endParaRPr lang="en-US" sz="1200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Arial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5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Crilin</a:t>
            </a:r>
            <a:r>
              <a:rPr lang="en-US" sz="1850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5 layers competitive </a:t>
            </a:r>
            <a:r>
              <a:rPr lang="en-US" sz="1850" err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wrt</a:t>
            </a:r>
            <a:r>
              <a:rPr lang="en-US" sz="1850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W-Si 40 layers  </a:t>
            </a:r>
            <a:r>
              <a:rPr lang="en-US" sz="1850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</a:t>
            </a:r>
            <a:r>
              <a:rPr lang="en-US" sz="185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factor 10 less in cost</a:t>
            </a:r>
            <a:r>
              <a:rPr lang="en-US" sz="1850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(6 vs 64 </a:t>
            </a:r>
            <a:r>
              <a:rPr lang="en-US" sz="1850" err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Mchannels</a:t>
            </a:r>
            <a:r>
              <a:rPr lang="en-US" sz="1850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)</a:t>
            </a:r>
            <a:endParaRPr lang="en-US" sz="1850" dirty="0"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9ACF16-B34C-A1E7-0206-637B3B8DEC26}"/>
              </a:ext>
            </a:extLst>
          </p:cNvPr>
          <p:cNvSpPr txBox="1"/>
          <p:nvPr/>
        </p:nvSpPr>
        <p:spPr>
          <a:xfrm>
            <a:off x="8735689" y="5533808"/>
            <a:ext cx="1611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BIB</a:t>
            </a:r>
          </a:p>
        </p:txBody>
      </p:sp>
      <p:pic>
        <p:nvPicPr>
          <p:cNvPr id="7" name="Immagine 6" descr="Immagine che contiene testo, Carattere, linea, diagramma&#10;&#10;Descrizione generata automaticamente">
            <a:extLst>
              <a:ext uri="{FF2B5EF4-FFF2-40B4-BE49-F238E27FC236}">
                <a16:creationId xmlns:a16="http://schemas.microsoft.com/office/drawing/2014/main" id="{93AADDEE-C5A3-3802-EB42-6DB855E7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6" y="3773312"/>
            <a:ext cx="4191596" cy="2632815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DBB0F793-74CA-5FDD-C229-A25FA09AABEE}"/>
              </a:ext>
            </a:extLst>
          </p:cNvPr>
          <p:cNvGrpSpPr/>
          <p:nvPr/>
        </p:nvGrpSpPr>
        <p:grpSpPr>
          <a:xfrm>
            <a:off x="4108346" y="3727959"/>
            <a:ext cx="4042734" cy="2632815"/>
            <a:chOff x="3507116" y="3473763"/>
            <a:chExt cx="4222105" cy="264659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82E80D-83D8-202B-44B6-CC93D010699F}"/>
                </a:ext>
              </a:extLst>
            </p:cNvPr>
            <p:cNvGrpSpPr/>
            <p:nvPr/>
          </p:nvGrpSpPr>
          <p:grpSpPr>
            <a:xfrm>
              <a:off x="3507116" y="3538764"/>
              <a:ext cx="4200639" cy="2476750"/>
              <a:chOff x="3920406" y="2910596"/>
              <a:chExt cx="3894314" cy="220101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8AA7A4C-D4A2-0C4D-3684-0B638926F0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6020" b="2412"/>
              <a:stretch/>
            </p:blipFill>
            <p:spPr>
              <a:xfrm>
                <a:off x="3920406" y="2910596"/>
                <a:ext cx="3894314" cy="220101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A2AB13-1CE9-8783-5A5A-E45D8E929BF0}"/>
                  </a:ext>
                </a:extLst>
              </p:cNvPr>
              <p:cNvSpPr txBox="1"/>
              <p:nvPr/>
            </p:nvSpPr>
            <p:spPr>
              <a:xfrm>
                <a:off x="4591230" y="4561562"/>
                <a:ext cx="1611086" cy="24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200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w/o BIB</a:t>
                </a:r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1A8F331-D6D3-397E-E7FD-B43734618235}"/>
                </a:ext>
              </a:extLst>
            </p:cNvPr>
            <p:cNvSpPr txBox="1"/>
            <p:nvPr/>
          </p:nvSpPr>
          <p:spPr>
            <a:xfrm>
              <a:off x="5541186" y="5843359"/>
              <a:ext cx="21880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b="1">
                  <a:latin typeface="Helvetica" pitchFamily="2" charset="0"/>
                </a:rPr>
                <a:t>Photons True Energy [GeV]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383A792E-3F8A-50C9-52F8-D9CC3AA843AB}"/>
                    </a:ext>
                  </a:extLst>
                </p:cNvPr>
                <p:cNvSpPr txBox="1"/>
                <p:nvPr/>
              </p:nvSpPr>
              <p:spPr>
                <a:xfrm rot="16200000">
                  <a:off x="3296786" y="3895513"/>
                  <a:ext cx="1151277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400" b="1" i="0" dirty="0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it-IT" sz="1400" b="1" i="0" dirty="0" smtClean="0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it-IT" sz="1400" b="1" i="0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GB" sz="1400" b="1">
                      <a:latin typeface="Helvetica" pitchFamily="2" charset="0"/>
                    </a:rPr>
                    <a:t>[%]</a:t>
                  </a:r>
                </a:p>
              </p:txBody>
            </p:sp>
          </mc:Choice>
          <mc:Fallback xmlns="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383A792E-3F8A-50C9-52F8-D9CC3AA84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296786" y="3895513"/>
                  <a:ext cx="1151277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4167" t="-1604" r="-27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13D53673-8FFD-9284-ADA4-BF50EAFC88FE}"/>
                    </a:ext>
                  </a:extLst>
                </p:cNvPr>
                <p:cNvSpPr txBox="1"/>
                <p:nvPr/>
              </p:nvSpPr>
              <p:spPr>
                <a:xfrm>
                  <a:off x="5020762" y="4035173"/>
                  <a:ext cx="2408781" cy="802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it-IT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𝑬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𝑬</m:t>
                            </m:r>
                          </m:den>
                        </m:f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∼</m:t>
                        </m:r>
                        <m:f>
                          <m:fPr>
                            <m:ctrlP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𝟒</m:t>
                            </m:r>
                            <m: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.</m:t>
                            </m:r>
                            <m: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𝟖</m:t>
                            </m:r>
                            <m:r>
                              <a:rPr lang="it-IT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%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it-IT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it-IT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𝑬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it-IT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sym typeface="Wingdings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sym typeface="Wingdings" pitchFamily="2" charset="2"/>
                                      </a:rPr>
                                      <m:t>𝑮𝒆𝑽</m:t>
                                    </m:r>
                                  </m:e>
                                </m:d>
                              </m:e>
                            </m:rad>
                          </m:den>
                        </m:f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⊕</m:t>
                        </m:r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𝟎</m:t>
                        </m:r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.</m:t>
                        </m:r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𝟐</m:t>
                        </m:r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 %</m:t>
                        </m:r>
                      </m:oMath>
                    </m:oMathPara>
                  </a14:m>
                  <a:endParaRPr lang="en-GB" sz="1400" b="1">
                    <a:solidFill>
                      <a:srgbClr val="FF0000"/>
                    </a:solidFill>
                  </a:endParaRPr>
                </a:p>
                <a:p>
                  <a:endParaRPr lang="en-GB" sz="140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13D53673-8FFD-9284-ADA4-BF50EAFC88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0762" y="4035173"/>
                  <a:ext cx="2408781" cy="80291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AF7F1738-DE2D-4A5E-FCAE-33B7AAE4BA7E}"/>
                  </a:ext>
                </a:extLst>
              </p:cNvPr>
              <p:cNvSpPr txBox="1"/>
              <p:nvPr/>
            </p:nvSpPr>
            <p:spPr>
              <a:xfrm>
                <a:off x="9897878" y="3918250"/>
                <a:ext cx="2088336" cy="6841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it-IT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it-IT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𝑬</m:t>
                              </m:r>
                            </m:sub>
                          </m:sSub>
                        </m:num>
                        <m:den>
                          <m: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𝑬</m:t>
                          </m:r>
                        </m:den>
                      </m:f>
                      <m:r>
                        <a:rPr lang="it-IT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∼</m:t>
                      </m:r>
                      <m:f>
                        <m:fPr>
                          <m:ctrlP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𝟏𝟓</m:t>
                          </m:r>
                          <m:r>
                            <a:rPr lang="it-IT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𝑬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it-IT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𝑮𝒆𝑽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r>
                        <a:rPr lang="it-IT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⊕</m:t>
                      </m:r>
                      <m:r>
                        <a:rPr lang="it-IT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𝟎</m:t>
                      </m:r>
                      <m:r>
                        <a:rPr lang="it-IT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.</m:t>
                      </m:r>
                      <m:r>
                        <a:rPr lang="it-IT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𝟖</m:t>
                      </m:r>
                      <m:r>
                        <a:rPr lang="it-IT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 %</m:t>
                      </m:r>
                    </m:oMath>
                  </m:oMathPara>
                </a14:m>
                <a:endParaRPr lang="en-GB" sz="1400" b="1">
                  <a:solidFill>
                    <a:srgbClr val="FF0000"/>
                  </a:solidFill>
                </a:endParaRPr>
              </a:p>
              <a:p>
                <a:endParaRPr lang="en-GB" sz="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AF7F1738-DE2D-4A5E-FCAE-33B7AAE4B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7878" y="3918250"/>
                <a:ext cx="2088336" cy="6841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96093B0-54B3-52CB-3849-46CABF19245C}"/>
              </a:ext>
            </a:extLst>
          </p:cNvPr>
          <p:cNvSpPr txBox="1"/>
          <p:nvPr/>
        </p:nvSpPr>
        <p:spPr>
          <a:xfrm>
            <a:off x="9943688" y="6080518"/>
            <a:ext cx="21880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1">
                <a:latin typeface="Helvetica" pitchFamily="2" charset="0"/>
              </a:rPr>
              <a:t>Photons True Energy [GeV]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E66DF4E-7EF6-ABFF-DDD1-76E9BAA782D6}"/>
                  </a:ext>
                </a:extLst>
              </p:cNvPr>
              <p:cNvSpPr txBox="1"/>
              <p:nvPr/>
            </p:nvSpPr>
            <p:spPr>
              <a:xfrm rot="16200000">
                <a:off x="7705966" y="4102052"/>
                <a:ext cx="115127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b="1" i="1" dirty="0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it-IT" sz="1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400" b="1" i="0" dirty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it-IT" sz="1400" b="1" i="0" dirty="0" smtClean="0">
                        <a:latin typeface="Cambria Math" panose="02040503050406030204" pitchFamily="18" charset="0"/>
                      </a:rPr>
                      <m:t>𝐄</m:t>
                    </m:r>
                    <m:r>
                      <a:rPr lang="it-IT" sz="1400" b="1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400" b="1" i="1" dirty="0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it-IT" sz="1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400" b="1">
                    <a:latin typeface="Helvetica" pitchFamily="2" charset="0"/>
                  </a:rPr>
                  <a:t>[%]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E66DF4E-7EF6-ABFF-DDD1-76E9BAA78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705966" y="4102052"/>
                <a:ext cx="1151277" cy="307777"/>
              </a:xfrm>
              <a:prstGeom prst="rect">
                <a:avLst/>
              </a:prstGeom>
              <a:blipFill>
                <a:blip r:embed="rId9"/>
                <a:stretch>
                  <a:fillRect l="-1961" t="-529" r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120F8-A3F0-2D9F-7658-AFE91BC96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5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1"/>
    </mc:Choice>
    <mc:Fallback xmlns="">
      <p:transition spd="slow" advTm="8782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C1F9-2B7B-81AE-C1D1-B1F7C53F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718" y="-254355"/>
            <a:ext cx="10515600" cy="1325563"/>
          </a:xfrm>
        </p:spPr>
        <p:txBody>
          <a:bodyPr/>
          <a:lstStyle/>
          <a:p>
            <a:r>
              <a:rPr lang="en-US"/>
              <a:t>Beam test @ BTF 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44168ADD-C88C-7FF2-50BB-016FF7315AC0}"/>
              </a:ext>
            </a:extLst>
          </p:cNvPr>
          <p:cNvSpPr txBox="1"/>
          <p:nvPr/>
        </p:nvSpPr>
        <p:spPr>
          <a:xfrm>
            <a:off x="323850" y="1084324"/>
            <a:ext cx="5171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7030A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BTF, April 2024 </a:t>
            </a: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Arial" pitchFamily="34" charset="0"/>
            </a:endParaRPr>
          </a:p>
        </p:txBody>
      </p:sp>
      <p:pic>
        <p:nvPicPr>
          <p:cNvPr id="1026" name="Picture 2" descr="Immagine che contiene Impianto elettrico, Alimentazione elettrica, cavo, ingegneria&#10;&#10;Descrizione generata automaticamente">
            <a:extLst>
              <a:ext uri="{FF2B5EF4-FFF2-40B4-BE49-F238E27FC236}">
                <a16:creationId xmlns:a16="http://schemas.microsoft.com/office/drawing/2014/main" id="{DF6D77C6-E76D-84B5-C5E1-A6AE35DF0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191615" y="301665"/>
            <a:ext cx="2046281" cy="38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magine che contiene macchina, ingegneria, interno, Impianto elettrico&#10;&#10;Descrizione generata automaticamente">
            <a:extLst>
              <a:ext uri="{FF2B5EF4-FFF2-40B4-BE49-F238E27FC236}">
                <a16:creationId xmlns:a16="http://schemas.microsoft.com/office/drawing/2014/main" id="{C2AD9975-97BA-A77B-4358-53CC824A5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46879" y="3537446"/>
            <a:ext cx="2149878" cy="352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24DCA-9C68-8A03-89A4-5E35E523E5CB}"/>
              </a:ext>
            </a:extLst>
          </p:cNvPr>
          <p:cNvSpPr txBox="1"/>
          <p:nvPr/>
        </p:nvSpPr>
        <p:spPr>
          <a:xfrm>
            <a:off x="3071446" y="3367426"/>
            <a:ext cx="6166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0">
                <a:effectLst/>
              </a:rPr>
              <a:t> </a:t>
            </a:r>
            <a:endParaRPr lang="en-I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B8859F-2111-5753-B148-431DCE301AF2}"/>
              </a:ext>
            </a:extLst>
          </p:cNvPr>
          <p:cNvGrpSpPr/>
          <p:nvPr/>
        </p:nvGrpSpPr>
        <p:grpSpPr>
          <a:xfrm>
            <a:off x="4297104" y="3294989"/>
            <a:ext cx="5219289" cy="2894825"/>
            <a:chOff x="165003" y="3525976"/>
            <a:chExt cx="5219289" cy="2894825"/>
          </a:xfrm>
        </p:grpSpPr>
        <p:sp>
          <p:nvSpPr>
            <p:cNvPr id="30" name="TextBox 6">
              <a:extLst>
                <a:ext uri="{FF2B5EF4-FFF2-40B4-BE49-F238E27FC236}">
                  <a16:creationId xmlns:a16="http://schemas.microsoft.com/office/drawing/2014/main" id="{F4169C94-69FB-E78F-1236-C3510ABEB382}"/>
                </a:ext>
              </a:extLst>
            </p:cNvPr>
            <p:cNvSpPr txBox="1"/>
            <p:nvPr/>
          </p:nvSpPr>
          <p:spPr>
            <a:xfrm>
              <a:off x="212766" y="3852038"/>
              <a:ext cx="51715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i="1">
                  <a:solidFill>
                    <a:srgbClr val="0070C0"/>
                  </a:solidFill>
                  <a:effectLst/>
                  <a:latin typeface="-apple-system"/>
                  <a:cs typeface="Arial" pitchFamily="34" charset="0"/>
                </a:rPr>
                <a:t>Monte Carlo</a:t>
              </a:r>
              <a:endPara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 pitchFamily="34" charset="0"/>
              </a:endParaRPr>
            </a:p>
          </p:txBody>
        </p:sp>
        <p:pic>
          <p:nvPicPr>
            <p:cNvPr id="1034" name="Picture 10" descr="Immagine che contiene schermata, Policromia, linea&#10;&#10;Descrizione generata automaticamente">
              <a:extLst>
                <a:ext uri="{FF2B5EF4-FFF2-40B4-BE49-F238E27FC236}">
                  <a16:creationId xmlns:a16="http://schemas.microsoft.com/office/drawing/2014/main" id="{23B85967-C4A3-0438-85A3-0075473287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432" b="12501"/>
            <a:stretch/>
          </p:blipFill>
          <p:spPr bwMode="auto">
            <a:xfrm>
              <a:off x="165003" y="4539482"/>
              <a:ext cx="3511379" cy="1881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Immagine 15">
              <a:extLst>
                <a:ext uri="{FF2B5EF4-FFF2-40B4-BE49-F238E27FC236}">
                  <a16:creationId xmlns:a16="http://schemas.microsoft.com/office/drawing/2014/main" id="{4ECEAD2C-1D4F-AAB7-172B-B9662819E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2323315" y="3418807"/>
              <a:ext cx="1340076" cy="1554413"/>
            </a:xfrm>
            <a:prstGeom prst="rect">
              <a:avLst/>
            </a:prstGeom>
          </p:spPr>
        </p:pic>
      </p:grpSp>
      <p:pic>
        <p:nvPicPr>
          <p:cNvPr id="1064" name="Picture 1063">
            <a:extLst>
              <a:ext uri="{FF2B5EF4-FFF2-40B4-BE49-F238E27FC236}">
                <a16:creationId xmlns:a16="http://schemas.microsoft.com/office/drawing/2014/main" id="{DD007F39-5E29-8F7A-E8B9-E4D4CD7E7A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21"/>
          <a:stretch/>
        </p:blipFill>
        <p:spPr>
          <a:xfrm>
            <a:off x="7996839" y="856680"/>
            <a:ext cx="4195161" cy="540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4F8E80-3EF0-6BCD-1156-D666674841C7}"/>
              </a:ext>
            </a:extLst>
          </p:cNvPr>
          <p:cNvSpPr txBox="1"/>
          <p:nvPr/>
        </p:nvSpPr>
        <p:spPr>
          <a:xfrm>
            <a:off x="157437" y="1607214"/>
            <a:ext cx="372876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Study of the LY loss of one layer of Proto-1 after Gamma ray irradiation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Beam: 450 MeV electrons with multiplicity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>
              <a:sym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Beam centered on a different crystal at each run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58F06-9C8E-FD40-3D9F-69DFB93F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652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1"/>
    </mc:Choice>
    <mc:Fallback xmlns="">
      <p:transition spd="slow" advTm="8782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C1F9-2B7B-81AE-C1D1-B1F7C53F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718" y="-254355"/>
            <a:ext cx="10515600" cy="1325563"/>
          </a:xfrm>
        </p:spPr>
        <p:txBody>
          <a:bodyPr/>
          <a:lstStyle/>
          <a:p>
            <a:r>
              <a:rPr lang="en-US"/>
              <a:t>Beam test @ BTF: crystals</a:t>
            </a: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AFCCCBCC-FB87-9850-9327-382245734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623724" y="4433866"/>
            <a:ext cx="134615" cy="134615"/>
          </a:xfrm>
          <a:prstGeom prst="rect">
            <a:avLst/>
          </a:prstGeom>
        </p:spPr>
      </p:pic>
      <p:grpSp>
        <p:nvGrpSpPr>
          <p:cNvPr id="64" name="Gruppo 63">
            <a:extLst>
              <a:ext uri="{FF2B5EF4-FFF2-40B4-BE49-F238E27FC236}">
                <a16:creationId xmlns:a16="http://schemas.microsoft.com/office/drawing/2014/main" id="{FA718D3B-23C0-70AA-B6CE-3ADE7B1807DC}"/>
              </a:ext>
            </a:extLst>
          </p:cNvPr>
          <p:cNvGrpSpPr/>
          <p:nvPr/>
        </p:nvGrpSpPr>
        <p:grpSpPr>
          <a:xfrm>
            <a:off x="5947141" y="1883996"/>
            <a:ext cx="5901942" cy="4378424"/>
            <a:chOff x="6501002" y="1870326"/>
            <a:chExt cx="5901942" cy="4378424"/>
          </a:xfrm>
        </p:grpSpPr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9F2A5141-2414-E35D-D16B-909F57FC1A84}"/>
                </a:ext>
              </a:extLst>
            </p:cNvPr>
            <p:cNvGrpSpPr/>
            <p:nvPr/>
          </p:nvGrpSpPr>
          <p:grpSpPr>
            <a:xfrm>
              <a:off x="6501002" y="1870326"/>
              <a:ext cx="5901942" cy="4378424"/>
              <a:chOff x="6501002" y="1870326"/>
              <a:chExt cx="5901942" cy="4378424"/>
            </a:xfrm>
          </p:grpSpPr>
          <p:pic>
            <p:nvPicPr>
              <p:cNvPr id="4" name="Google Shape;247;p16" descr="npe_m0_10_80_new.pdf">
                <a:extLst>
                  <a:ext uri="{FF2B5EF4-FFF2-40B4-BE49-F238E27FC236}">
                    <a16:creationId xmlns:a16="http://schemas.microsoft.com/office/drawing/2014/main" id="{1CD58530-D771-C381-8045-CF8C3E546D6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9041"/>
              <a:stretch/>
            </p:blipFill>
            <p:spPr>
              <a:xfrm>
                <a:off x="6501002" y="2654316"/>
                <a:ext cx="5403368" cy="35944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402EF5EF-8BB2-6101-E827-A4700645ADD0}"/>
                  </a:ext>
                </a:extLst>
              </p:cNvPr>
              <p:cNvSpPr txBox="1"/>
              <p:nvPr/>
            </p:nvSpPr>
            <p:spPr>
              <a:xfrm>
                <a:off x="8610600" y="1870326"/>
                <a:ext cx="19036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i="0" u="none" strike="noStrike" cap="none">
                    <a:solidFill>
                      <a:schemeClr val="accent1">
                        <a:lumMod val="7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/>
                  </a:rPr>
                  <a:t>Mylar wrapping</a:t>
                </a:r>
                <a:endParaRPr lang="en-GB" b="1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1BB057A-D4E8-95D2-F883-8BBBDAC92D8D}"/>
                  </a:ext>
                </a:extLst>
              </p:cNvPr>
              <p:cNvSpPr txBox="1"/>
              <p:nvPr/>
            </p:nvSpPr>
            <p:spPr>
              <a:xfrm>
                <a:off x="6837717" y="2172711"/>
                <a:ext cx="55652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Mean </a:t>
                </a:r>
                <a:r>
                  <a:rPr lang="en-US" sz="1600" b="1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Npe</a:t>
                </a:r>
                <a:r>
                  <a:rPr lang="en-US" sz="1600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values of PbF</a:t>
                </a:r>
                <a:r>
                  <a:rPr lang="en-US" sz="1600" b="1" baseline="-250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2</a:t>
                </a:r>
                <a:r>
                  <a:rPr lang="en-US" sz="1600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en-US" sz="1600" b="1">
                    <a:solidFill>
                      <a:srgbClr val="0000FF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pre</a:t>
                </a:r>
                <a:r>
                  <a:rPr lang="en-US" sz="1600" b="1">
                    <a:solidFill>
                      <a:srgbClr val="00206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, </a:t>
                </a:r>
                <a:r>
                  <a:rPr lang="en-US" sz="1600" b="1">
                    <a:solidFill>
                      <a:srgbClr val="FF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after 10 </a:t>
                </a:r>
                <a:r>
                  <a:rPr lang="en-US" sz="1600" b="1" err="1">
                    <a:solidFill>
                      <a:srgbClr val="FF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kGy</a:t>
                </a:r>
                <a:r>
                  <a:rPr lang="en-US" sz="1600" b="1">
                    <a:solidFill>
                      <a:srgbClr val="FF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en-US" sz="1600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and</a:t>
                </a:r>
              </a:p>
              <a:p>
                <a:pPr algn="ctr"/>
                <a:r>
                  <a:rPr lang="en-US" sz="1600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en-US" sz="1600" b="1">
                    <a:solidFill>
                      <a:srgbClr val="00B05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after 80 </a:t>
                </a:r>
                <a:r>
                  <a:rPr lang="en-US" sz="1600" b="1" err="1">
                    <a:solidFill>
                      <a:srgbClr val="00B05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kGy</a:t>
                </a:r>
                <a:r>
                  <a:rPr lang="en-US" sz="1600" b="1">
                    <a:solidFill>
                      <a:srgbClr val="00B05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 </a:t>
                </a:r>
                <a:r>
                  <a:rPr lang="en-US" sz="1600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irradiation </a:t>
                </a:r>
                <a:endParaRPr lang="en-IT" sz="160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AB7FEFAE-E5C8-0D6C-2A2F-490BD9043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826"/>
            <a:stretch/>
          </p:blipFill>
          <p:spPr>
            <a:xfrm>
              <a:off x="7433855" y="2726347"/>
              <a:ext cx="1903623" cy="1816651"/>
            </a:xfrm>
            <a:prstGeom prst="rect">
              <a:avLst/>
            </a:prstGeom>
            <a:effectLst/>
          </p:spPr>
        </p:pic>
      </p:grp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F45344B1-1F2E-1EA0-5E4B-A01C6CBE4E0B}"/>
              </a:ext>
            </a:extLst>
          </p:cNvPr>
          <p:cNvGrpSpPr/>
          <p:nvPr/>
        </p:nvGrpSpPr>
        <p:grpSpPr>
          <a:xfrm>
            <a:off x="211212" y="1780358"/>
            <a:ext cx="8225359" cy="4482062"/>
            <a:chOff x="156310" y="845067"/>
            <a:chExt cx="8225359" cy="4482062"/>
          </a:xfrm>
        </p:grpSpPr>
        <p:sp>
          <p:nvSpPr>
            <p:cNvPr id="55" name="TextBox 40">
              <a:extLst>
                <a:ext uri="{FF2B5EF4-FFF2-40B4-BE49-F238E27FC236}">
                  <a16:creationId xmlns:a16="http://schemas.microsoft.com/office/drawing/2014/main" id="{01A01CED-1F83-393C-DCB2-1E66D2F6A389}"/>
                </a:ext>
              </a:extLst>
            </p:cNvPr>
            <p:cNvSpPr txBox="1"/>
            <p:nvPr/>
          </p:nvSpPr>
          <p:spPr>
            <a:xfrm>
              <a:off x="899383" y="1161597"/>
              <a:ext cx="49724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Mean </a:t>
              </a:r>
              <a:r>
                <a:rPr lang="en-US" sz="1600" b="1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Npe</a:t>
              </a:r>
              <a:r>
                <a:rPr lang="en-US" sz="1600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values of PbF</a:t>
              </a:r>
              <a:r>
                <a:rPr lang="en-US" sz="1600" b="1" baseline="-2500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</a:t>
              </a:r>
              <a:r>
                <a:rPr lang="en-US" sz="1600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S" sz="1600" b="1">
                  <a:solidFill>
                    <a:srgbClr val="0000FF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</a:t>
              </a:r>
              <a:r>
                <a:rPr lang="en-US" sz="1600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and </a:t>
              </a:r>
              <a:r>
                <a:rPr lang="en-US" sz="1600" b="1">
                  <a:solidFill>
                    <a:srgbClr val="FF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post 80 </a:t>
              </a:r>
              <a:r>
                <a:rPr lang="en-US" sz="1600" b="1" err="1">
                  <a:solidFill>
                    <a:srgbClr val="FF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kGy</a:t>
              </a:r>
              <a:r>
                <a:rPr lang="en-US" sz="1600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</a:p>
            <a:p>
              <a:pPr algn="ctr"/>
              <a:r>
                <a:rPr lang="en-US" sz="1600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irradiation </a:t>
              </a:r>
              <a:endParaRPr lang="en-IT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56" name="Google Shape;158;p8" descr="npe_t80_t0.pdf">
              <a:extLst>
                <a:ext uri="{FF2B5EF4-FFF2-40B4-BE49-F238E27FC236}">
                  <a16:creationId xmlns:a16="http://schemas.microsoft.com/office/drawing/2014/main" id="{20F55D4A-25D2-43B8-DEB3-E9929C42DE8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" t="5237" r="8395"/>
            <a:stretch/>
          </p:blipFill>
          <p:spPr>
            <a:xfrm>
              <a:off x="156310" y="1870931"/>
              <a:ext cx="5242690" cy="34561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BF270318-5E4B-EABE-5AB2-9EFC6F87643F}"/>
                </a:ext>
              </a:extLst>
            </p:cNvPr>
            <p:cNvSpPr txBox="1"/>
            <p:nvPr/>
          </p:nvSpPr>
          <p:spPr>
            <a:xfrm>
              <a:off x="1960991" y="845067"/>
              <a:ext cx="642067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7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  <a:sym typeface="Helvetica Neue"/>
                </a:rPr>
                <a:t>Teflon</a:t>
              </a:r>
              <a:r>
                <a:rPr lang="en-US" sz="1800" b="1" i="0" u="none" strike="noStrike" cap="none" dirty="0">
                  <a:solidFill>
                    <a:schemeClr val="accent1">
                      <a:lumMod val="7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  <a:sym typeface="Helvetica Neue"/>
                </a:rPr>
                <a:t> wrapping</a:t>
              </a:r>
              <a:endParaRPr lang="en-GB" b="1" dirty="0">
                <a:solidFill>
                  <a:schemeClr val="accent1">
                    <a:lumMod val="75000"/>
                  </a:schemeClr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58" name="Picture 37">
              <a:extLst>
                <a:ext uri="{FF2B5EF4-FFF2-40B4-BE49-F238E27FC236}">
                  <a16:creationId xmlns:a16="http://schemas.microsoft.com/office/drawing/2014/main" id="{69AB4FAA-AC89-DEB2-6A26-573C69270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433" t="22265" r="30679" b="23587"/>
            <a:stretch/>
          </p:blipFill>
          <p:spPr>
            <a:xfrm>
              <a:off x="1198332" y="1474369"/>
              <a:ext cx="1364192" cy="1435419"/>
            </a:xfrm>
            <a:prstGeom prst="rect">
              <a:avLst/>
            </a:prstGeom>
            <a:effectLst/>
          </p:spPr>
        </p:pic>
      </p:grp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FCAA84B5-DE4E-E716-34BF-B58B403E4A36}"/>
              </a:ext>
            </a:extLst>
          </p:cNvPr>
          <p:cNvSpPr txBox="1"/>
          <p:nvPr/>
        </p:nvSpPr>
        <p:spPr>
          <a:xfrm>
            <a:off x="323850" y="1071208"/>
            <a:ext cx="1023639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Crystals tested with two different wrapping, Teflon and Mylar, up to 80 </a:t>
            </a:r>
            <a:r>
              <a:rPr lang="en-GB" dirty="0" err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kGy</a:t>
            </a:r>
            <a:r>
              <a:rPr lang="en-GB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, with same SiPMs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LY loss evaluated through variation in number of photo-electrons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759F4-6275-BA87-5CA9-E2BD278B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8892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1"/>
    </mc:Choice>
    <mc:Fallback xmlns="">
      <p:transition spd="slow" advTm="8782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6C7839C7-9E94-D20E-499F-2E32FDC6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43001" y="-721359"/>
            <a:ext cx="2579878" cy="11928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0C1F9-2B7B-81AE-C1D1-B1F7C53F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718" y="-254355"/>
            <a:ext cx="10515600" cy="1325563"/>
          </a:xfrm>
        </p:spPr>
        <p:txBody>
          <a:bodyPr/>
          <a:lstStyle/>
          <a:p>
            <a:r>
              <a:rPr lang="en-US"/>
              <a:t>Beam test @ BTF: considerations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8BB97DA-ED1E-1CD0-3C12-3FA951A793B0}"/>
              </a:ext>
            </a:extLst>
          </p:cNvPr>
          <p:cNvSpPr txBox="1"/>
          <p:nvPr/>
        </p:nvSpPr>
        <p:spPr>
          <a:xfrm>
            <a:off x="263688" y="1103984"/>
            <a:ext cx="7626363" cy="32624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Helvetica"/>
                <a:ea typeface="Helvetica Neue" panose="02000503000000020004" pitchFamily="2" charset="0"/>
                <a:cs typeface="Helvetica Neue" panose="02000503000000020004" pitchFamily="2" charset="0"/>
              </a:rPr>
              <a:t>Considerable variability in crystals' response to radiation, despite SICCAS claiming use of high-purity (&gt;99.9%) PbF</a:t>
            </a:r>
            <a:r>
              <a:rPr lang="en-GB" sz="1700" baseline="-25000" dirty="0">
                <a:latin typeface="Helvetica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GB" sz="1700" dirty="0">
                <a:latin typeface="Helvetica"/>
                <a:ea typeface="Helvetica Neue" panose="02000503000000020004" pitchFamily="2" charset="0"/>
                <a:cs typeface="Helvetica Neue" panose="02000503000000020004" pitchFamily="2" charset="0"/>
              </a:rPr>
              <a:t> powder for crystal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Helvetica"/>
                <a:ea typeface="Helvetica Neue" panose="02000503000000020004" pitchFamily="2" charset="0"/>
                <a:cs typeface="Helvetica Neue" panose="02000503000000020004" pitchFamily="2" charset="0"/>
              </a:rPr>
              <a:t>Transparency loss was uniform length-wise in the crystals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Helvetica"/>
                <a:ea typeface="Helvetica Neue" panose="02000503000000020004" pitchFamily="2" charset="0"/>
                <a:cs typeface="Helvetica Neue" panose="02000503000000020004" pitchFamily="2" charset="0"/>
              </a:rPr>
              <a:t>Teflon was damaged and brittle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Helvetica"/>
                <a:ea typeface="Helvetica Neue" panose="02000503000000020004" pitchFamily="2" charset="0"/>
                <a:cs typeface="Helvetica Neue" panose="02000503000000020004" pitchFamily="2" charset="0"/>
              </a:rPr>
              <a:t>SiPM dark counts increases significantly with the absorbed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07236"/>
                </a:solidFill>
                <a:latin typeface="Helvetica"/>
                <a:ea typeface="Helvetica Neue" panose="02000503000000020004" pitchFamily="2" charset="0"/>
                <a:cs typeface="Helvetica Neue" panose="02000503000000020004" pitchFamily="2" charset="0"/>
              </a:rPr>
              <a:t>Good operation after extreme TID (16 times MuCol) at low energies :)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FF0000"/>
                </a:solidFill>
                <a:latin typeface="Helvetica"/>
                <a:ea typeface="Helvetica Neue" panose="02000503000000020004" pitchFamily="2" charset="0"/>
                <a:cs typeface="Helvetica Neue" panose="02000503000000020004" pitchFamily="2" charset="0"/>
              </a:rPr>
              <a:t>New tests planned to evaluate SiPMs PDE loss and optical grease degradation to disentangle LY losses due to </a:t>
            </a:r>
            <a:r>
              <a:rPr lang="en-GB" sz="1700" b="1" dirty="0">
                <a:solidFill>
                  <a:srgbClr val="FF0000"/>
                </a:solidFill>
                <a:latin typeface="Helvetica"/>
                <a:ea typeface="+mn-lt"/>
                <a:cs typeface="+mn-lt"/>
              </a:rPr>
              <a:t>crystals / </a:t>
            </a:r>
            <a:r>
              <a:rPr lang="en-GB" sz="1700" b="1" dirty="0" err="1">
                <a:solidFill>
                  <a:srgbClr val="FF0000"/>
                </a:solidFill>
                <a:latin typeface="Helvetica"/>
                <a:ea typeface="+mn-lt"/>
                <a:cs typeface="+mn-lt"/>
              </a:rPr>
              <a:t>SiPM</a:t>
            </a:r>
            <a:r>
              <a:rPr lang="en-GB" sz="1700" b="1" dirty="0">
                <a:solidFill>
                  <a:srgbClr val="FF0000"/>
                </a:solidFill>
                <a:latin typeface="Helvetica"/>
                <a:ea typeface="+mn-lt"/>
                <a:cs typeface="+mn-lt"/>
              </a:rPr>
              <a:t> </a:t>
            </a:r>
          </a:p>
          <a:p>
            <a:pPr lvl="1"/>
            <a:r>
              <a:rPr lang="en-GB" sz="1700" b="1" dirty="0">
                <a:solidFill>
                  <a:srgbClr val="FF0000"/>
                </a:solidFill>
                <a:highlight>
                  <a:srgbClr val="FFFF00"/>
                </a:highlight>
                <a:latin typeface="Helvetica"/>
                <a:ea typeface="+mn-lt"/>
                <a:cs typeface="+mn-lt"/>
                <a:sym typeface="Wingdings" pitchFamily="2" charset="2"/>
              </a:rPr>
              <a:t> 3.5 </a:t>
            </a:r>
            <a:r>
              <a:rPr lang="en-GB" sz="1700" b="1" dirty="0" err="1">
                <a:solidFill>
                  <a:srgbClr val="FF0000"/>
                </a:solidFill>
                <a:highlight>
                  <a:srgbClr val="FFFF00"/>
                </a:highlight>
                <a:latin typeface="Helvetica"/>
                <a:ea typeface="+mn-lt"/>
                <a:cs typeface="+mn-lt"/>
                <a:sym typeface="Wingdings" pitchFamily="2" charset="2"/>
              </a:rPr>
              <a:t>keur</a:t>
            </a:r>
            <a:r>
              <a:rPr lang="en-GB" sz="1700" b="1" dirty="0">
                <a:solidFill>
                  <a:srgbClr val="FF0000"/>
                </a:solidFill>
                <a:highlight>
                  <a:srgbClr val="FFFF00"/>
                </a:highlight>
                <a:latin typeface="Helvetica"/>
                <a:ea typeface="+mn-lt"/>
                <a:cs typeface="+mn-lt"/>
                <a:sym typeface="Wingdings" pitchFamily="2" charset="2"/>
              </a:rPr>
              <a:t> </a:t>
            </a:r>
            <a:endParaRPr lang="en-IT" sz="1700" b="1">
              <a:solidFill>
                <a:srgbClr val="FF0000"/>
              </a:solidFill>
              <a:highlight>
                <a:srgbClr val="FFFF00"/>
              </a:highlight>
              <a:latin typeface="Helvetica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700" dirty="0">
              <a:latin typeface="Helvetica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dirty="0">
              <a:latin typeface="Helvetica"/>
              <a:cs typeface="Helvetica"/>
            </a:endParaRPr>
          </a:p>
        </p:txBody>
      </p:sp>
      <p:pic>
        <p:nvPicPr>
          <p:cNvPr id="24" name="Picture 45">
            <a:extLst>
              <a:ext uri="{FF2B5EF4-FFF2-40B4-BE49-F238E27FC236}">
                <a16:creationId xmlns:a16="http://schemas.microsoft.com/office/drawing/2014/main" id="{C0801034-A54C-15D7-E736-9C62F3081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729" y="1986257"/>
            <a:ext cx="2380900" cy="1764475"/>
          </a:xfrm>
          <a:prstGeom prst="rect">
            <a:avLst/>
          </a:prstGeom>
        </p:spPr>
      </p:pic>
      <p:pic>
        <p:nvPicPr>
          <p:cNvPr id="25" name="Google Shape;132;p6" descr="b9UaeEiaB2IXGfSEXej2gAcP_5MJ_4J-3StZlIJD1BdLSspWxM7BclQHD_63SbmOzw0X6651FueR67mfrXBiNiZQk3Gaf4gbuZt8_Q0XjvETxWRBoL9fAdmW3LGqwDMByi7NeVe1WFe2XwGLnD3gKg=s2048.jpg">
            <a:extLst>
              <a:ext uri="{FF2B5EF4-FFF2-40B4-BE49-F238E27FC236}">
                <a16:creationId xmlns:a16="http://schemas.microsoft.com/office/drawing/2014/main" id="{ADDDFD2A-1FCF-40E3-109D-41821C6362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2990" t="2135" r="8253" b="12257"/>
          <a:stretch/>
        </p:blipFill>
        <p:spPr>
          <a:xfrm>
            <a:off x="9573562" y="1107429"/>
            <a:ext cx="2117118" cy="17620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2796E5-A5CD-1658-928A-5863F636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082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1"/>
    </mc:Choice>
    <mc:Fallback xmlns="">
      <p:transition spd="slow" advTm="8782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C1F9-2B7B-81AE-C1D1-B1F7C53F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062" y="3351"/>
            <a:ext cx="10515600" cy="1325563"/>
          </a:xfrm>
        </p:spPr>
        <p:txBody>
          <a:bodyPr/>
          <a:lstStyle/>
          <a:p>
            <a:r>
              <a:rPr lang="en-US" dirty="0"/>
              <a:t>Crilin Module Prototype </a:t>
            </a:r>
            <a:br>
              <a:rPr lang="en-US" dirty="0"/>
            </a:br>
            <a:r>
              <a:rPr lang="en-US" dirty="0"/>
              <a:t>9x9 crystals/layer – 5 layers</a:t>
            </a:r>
          </a:p>
        </p:txBody>
      </p:sp>
      <p:sp>
        <p:nvSpPr>
          <p:cNvPr id="1557" name="TextBox 1556">
            <a:extLst>
              <a:ext uri="{FF2B5EF4-FFF2-40B4-BE49-F238E27FC236}">
                <a16:creationId xmlns:a16="http://schemas.microsoft.com/office/drawing/2014/main" id="{FEFC9C52-CBE2-97D7-BFEC-86130A0CA32D}"/>
              </a:ext>
            </a:extLst>
          </p:cNvPr>
          <p:cNvSpPr txBox="1"/>
          <p:nvPr/>
        </p:nvSpPr>
        <p:spPr>
          <a:xfrm>
            <a:off x="287601" y="1520845"/>
            <a:ext cx="751943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+mj-lt"/>
              <a:buAutoNum type="arabicPeriod"/>
            </a:pPr>
            <a:r>
              <a:rPr lang="en-GB" sz="2400" b="1" i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Aluminum</a:t>
            </a:r>
            <a:r>
              <a:rPr lang="en-GB" sz="2400" b="1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matrix to hold the crystals</a:t>
            </a:r>
            <a:r>
              <a:rPr lang="en-GB" sz="24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en-GB" sz="24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50-100 µm thickness between crystals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en-GB" sz="24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hicker (~ 2mm) in the external envelope with microchannels for cooling </a:t>
            </a:r>
          </a:p>
          <a:p>
            <a:pPr algn="just">
              <a:buFont typeface="+mj-lt"/>
              <a:buAutoNum type="arabicPeriod"/>
            </a:pPr>
            <a:r>
              <a:rPr lang="en-GB" sz="2400" b="1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Kapton strip for polarization and output signal</a:t>
            </a:r>
            <a:r>
              <a:rPr lang="en-GB" sz="24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en-GB" sz="24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Handles polarization and output signals for each channel of two SiPMs in series.</a:t>
            </a:r>
          </a:p>
          <a:p>
            <a:pPr marL="742950" lvl="1" indent="-285750" algn="just">
              <a:buFont typeface="+mj-lt"/>
              <a:buAutoNum type="arabicPeriod"/>
            </a:pPr>
            <a:endParaRPr lang="en-GB" sz="500" b="0" i="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just">
              <a:buFont typeface="+mj-lt"/>
              <a:buAutoNum type="arabicPeriod"/>
            </a:pPr>
            <a:r>
              <a:rPr lang="en-GB" sz="2400" b="1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Connectors at the back </a:t>
            </a:r>
          </a:p>
          <a:p>
            <a:pPr algn="just"/>
            <a:r>
              <a:rPr lang="en-GB" sz="2400" b="1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the 5 assembled modules</a:t>
            </a:r>
            <a:r>
              <a:rPr lang="en-GB" sz="24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2026" name="Picture 2025">
            <a:extLst>
              <a:ext uri="{FF2B5EF4-FFF2-40B4-BE49-F238E27FC236}">
                <a16:creationId xmlns:a16="http://schemas.microsoft.com/office/drawing/2014/main" id="{54178554-D826-3A00-8920-F2AFC2585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650" y="657226"/>
            <a:ext cx="2778914" cy="2584166"/>
          </a:xfrm>
          <a:prstGeom prst="rect">
            <a:avLst/>
          </a:prstGeom>
        </p:spPr>
      </p:pic>
      <p:pic>
        <p:nvPicPr>
          <p:cNvPr id="2698" name="Picture 2697">
            <a:extLst>
              <a:ext uri="{FF2B5EF4-FFF2-40B4-BE49-F238E27FC236}">
                <a16:creationId xmlns:a16="http://schemas.microsoft.com/office/drawing/2014/main" id="{850C0FE5-04BD-9251-C997-D5DED7374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3531573"/>
            <a:ext cx="2577014" cy="2584172"/>
          </a:xfrm>
          <a:prstGeom prst="rect">
            <a:avLst/>
          </a:prstGeom>
        </p:spPr>
      </p:pic>
      <p:cxnSp>
        <p:nvCxnSpPr>
          <p:cNvPr id="2700" name="Straight Connector 2699">
            <a:extLst>
              <a:ext uri="{FF2B5EF4-FFF2-40B4-BE49-F238E27FC236}">
                <a16:creationId xmlns:a16="http://schemas.microsoft.com/office/drawing/2014/main" id="{C2AE21A9-A76B-CAD4-145C-B9F358E233DC}"/>
              </a:ext>
            </a:extLst>
          </p:cNvPr>
          <p:cNvCxnSpPr>
            <a:cxnSpLocks/>
          </p:cNvCxnSpPr>
          <p:nvPr/>
        </p:nvCxnSpPr>
        <p:spPr>
          <a:xfrm>
            <a:off x="8610600" y="6200773"/>
            <a:ext cx="1919288" cy="0"/>
          </a:xfrm>
          <a:prstGeom prst="line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2" name="TextBox 2701">
            <a:extLst>
              <a:ext uri="{FF2B5EF4-FFF2-40B4-BE49-F238E27FC236}">
                <a16:creationId xmlns:a16="http://schemas.microsoft.com/office/drawing/2014/main" id="{4F955D10-40E8-D587-C787-3FAA11F4BFE7}"/>
              </a:ext>
            </a:extLst>
          </p:cNvPr>
          <p:cNvSpPr txBox="1"/>
          <p:nvPr/>
        </p:nvSpPr>
        <p:spPr>
          <a:xfrm>
            <a:off x="9080333" y="6181207"/>
            <a:ext cx="131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90.5 mm</a:t>
            </a:r>
          </a:p>
        </p:txBody>
      </p:sp>
      <p:cxnSp>
        <p:nvCxnSpPr>
          <p:cNvPr id="2703" name="Straight Connector 2702">
            <a:extLst>
              <a:ext uri="{FF2B5EF4-FFF2-40B4-BE49-F238E27FC236}">
                <a16:creationId xmlns:a16="http://schemas.microsoft.com/office/drawing/2014/main" id="{82841F52-53E2-5A4D-E394-CE4AAB0274C3}"/>
              </a:ext>
            </a:extLst>
          </p:cNvPr>
          <p:cNvCxnSpPr>
            <a:cxnSpLocks/>
          </p:cNvCxnSpPr>
          <p:nvPr/>
        </p:nvCxnSpPr>
        <p:spPr>
          <a:xfrm flipV="1">
            <a:off x="8472488" y="4114800"/>
            <a:ext cx="0" cy="2066407"/>
          </a:xfrm>
          <a:prstGeom prst="line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7" name="TextBox 2706">
            <a:extLst>
              <a:ext uri="{FF2B5EF4-FFF2-40B4-BE49-F238E27FC236}">
                <a16:creationId xmlns:a16="http://schemas.microsoft.com/office/drawing/2014/main" id="{531D59A4-D9F0-1453-0A9E-7EAB3118BD8D}"/>
              </a:ext>
            </a:extLst>
          </p:cNvPr>
          <p:cNvSpPr txBox="1"/>
          <p:nvPr/>
        </p:nvSpPr>
        <p:spPr>
          <a:xfrm rot="16200000">
            <a:off x="7629922" y="4883083"/>
            <a:ext cx="131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94 mm</a:t>
            </a:r>
          </a:p>
        </p:txBody>
      </p:sp>
      <p:cxnSp>
        <p:nvCxnSpPr>
          <p:cNvPr id="2708" name="Straight Connector 2707">
            <a:extLst>
              <a:ext uri="{FF2B5EF4-FFF2-40B4-BE49-F238E27FC236}">
                <a16:creationId xmlns:a16="http://schemas.microsoft.com/office/drawing/2014/main" id="{F1A0B097-BAC6-7FDF-5E4D-60C2F25AA471}"/>
              </a:ext>
            </a:extLst>
          </p:cNvPr>
          <p:cNvCxnSpPr>
            <a:cxnSpLocks/>
          </p:cNvCxnSpPr>
          <p:nvPr/>
        </p:nvCxnSpPr>
        <p:spPr>
          <a:xfrm flipV="1">
            <a:off x="8450951" y="1152707"/>
            <a:ext cx="0" cy="2066407"/>
          </a:xfrm>
          <a:prstGeom prst="line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9" name="TextBox 2708">
            <a:extLst>
              <a:ext uri="{FF2B5EF4-FFF2-40B4-BE49-F238E27FC236}">
                <a16:creationId xmlns:a16="http://schemas.microsoft.com/office/drawing/2014/main" id="{24B8D47C-B8AE-F0C3-E949-2B282DD1A9AC}"/>
              </a:ext>
            </a:extLst>
          </p:cNvPr>
          <p:cNvSpPr txBox="1"/>
          <p:nvPr/>
        </p:nvSpPr>
        <p:spPr>
          <a:xfrm rot="16200000">
            <a:off x="7608385" y="1706673"/>
            <a:ext cx="131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95 mm</a:t>
            </a:r>
          </a:p>
        </p:txBody>
      </p:sp>
      <p:cxnSp>
        <p:nvCxnSpPr>
          <p:cNvPr id="2710" name="Straight Connector 2709">
            <a:extLst>
              <a:ext uri="{FF2B5EF4-FFF2-40B4-BE49-F238E27FC236}">
                <a16:creationId xmlns:a16="http://schemas.microsoft.com/office/drawing/2014/main" id="{5AB557E2-F0AC-32CA-7128-D011B32AF940}"/>
              </a:ext>
            </a:extLst>
          </p:cNvPr>
          <p:cNvCxnSpPr>
            <a:cxnSpLocks/>
          </p:cNvCxnSpPr>
          <p:nvPr/>
        </p:nvCxnSpPr>
        <p:spPr>
          <a:xfrm>
            <a:off x="8608929" y="3306403"/>
            <a:ext cx="1919288" cy="0"/>
          </a:xfrm>
          <a:prstGeom prst="line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1" name="TextBox 2710">
            <a:extLst>
              <a:ext uri="{FF2B5EF4-FFF2-40B4-BE49-F238E27FC236}">
                <a16:creationId xmlns:a16="http://schemas.microsoft.com/office/drawing/2014/main" id="{0CCD7412-4152-805B-0A8A-FA0A2B36A8E4}"/>
              </a:ext>
            </a:extLst>
          </p:cNvPr>
          <p:cNvSpPr txBox="1"/>
          <p:nvPr/>
        </p:nvSpPr>
        <p:spPr>
          <a:xfrm>
            <a:off x="9078662" y="3272549"/>
            <a:ext cx="131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95 mm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026E10B-F26B-A8C5-1BBD-044CF0A59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071" y="3779327"/>
            <a:ext cx="3937693" cy="30838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5106D-3C17-D5E3-DB29-86BFAFB1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359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1"/>
    </mc:Choice>
    <mc:Fallback xmlns="">
      <p:transition spd="slow" advTm="8782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1C2C67-919B-B554-A0FC-683B30624469}"/>
              </a:ext>
            </a:extLst>
          </p:cNvPr>
          <p:cNvSpPr txBox="1"/>
          <p:nvPr/>
        </p:nvSpPr>
        <p:spPr>
          <a:xfrm>
            <a:off x="274568" y="494083"/>
            <a:ext cx="1149288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PRIN -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Abbiamo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fondi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GB" sz="2400" b="0" i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Riempire</a:t>
            </a:r>
            <a:r>
              <a:rPr lang="en-GB" sz="24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b="0" i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gli</a:t>
            </a:r>
            <a:r>
              <a:rPr lang="en-GB" sz="24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81x5 </a:t>
            </a:r>
            <a:r>
              <a:rPr lang="en-GB" sz="2400" b="0" i="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cristalli</a:t>
            </a:r>
            <a:r>
              <a:rPr lang="en-GB" sz="24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 81x2x5 SiPM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Elettronica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 100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canali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5x5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cristalli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 layer con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qualche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aiuto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dalla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commissione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marL="800100" lvl="1" indent="-342900" algn="just">
              <a:buFontTx/>
              <a:buChar char="-"/>
            </a:pP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Cavi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</a:t>
            </a:r>
            <a:r>
              <a:rPr lang="en-GB" sz="24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keuro</a:t>
            </a:r>
            <a:endParaRPr lang="en-GB" sz="2400" dirty="0">
              <a:solidFill>
                <a:srgbClr val="FF0000"/>
              </a:solidFill>
              <a:highlight>
                <a:srgbClr val="FFFF00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 algn="just">
              <a:buFontTx/>
              <a:buChar char="-"/>
            </a:pPr>
            <a:r>
              <a:rPr lang="en-GB" sz="24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A5818 </a:t>
            </a:r>
            <a:r>
              <a:rPr lang="en-GB" sz="2400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4.5 </a:t>
            </a:r>
            <a:r>
              <a:rPr lang="en-GB" sz="2400" b="0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keuro</a:t>
            </a:r>
            <a:r>
              <a:rPr lang="en-GB" sz="2400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(SJ)</a:t>
            </a:r>
          </a:p>
          <a:p>
            <a:pPr marL="800100" lvl="1" indent="-342900" algn="just">
              <a:buFontTx/>
              <a:buChar char="-"/>
            </a:pPr>
            <a:endParaRPr lang="en-GB" sz="2400" b="0" i="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just"/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ELETTRONICA (soluzione-0 per PRIN da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estendere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 DRD6)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Mezzanine per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fornire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Vbias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ai SiPM (un bias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ogni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9 SiPM),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amplificazione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veloce a ~ 1m dal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calorimetro</a:t>
            </a: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Abbiamo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bisogno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risoluzione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temporale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&lt;50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ps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 di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risoluzione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sulla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carica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&lt;1%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Ogni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mezzanina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contiene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3 moduli da 9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canali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tot. 27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canali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a mezzanine  tot. 4 mezzanine </a:t>
            </a:r>
            <a:r>
              <a:rPr lang="en-GB" sz="2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~15keur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2</a:t>
            </a:r>
            <a:r>
              <a:rPr lang="en-GB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board di flash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adc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CAEN v2745 (4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Vpp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– 125 Ms/s) + un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canale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fast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ogni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9 per timing con flash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adc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CAEN v1742 (2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Vpp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– 5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Gs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/s) </a:t>
            </a:r>
            <a:r>
              <a:rPr lang="en-GB" sz="2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~35keur</a:t>
            </a:r>
            <a:endParaRPr lang="en-GB" sz="2400" b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2BB12-6A14-E6D0-1A4B-741B94FB71E3}"/>
              </a:ext>
            </a:extLst>
          </p:cNvPr>
          <p:cNvSpPr/>
          <p:nvPr/>
        </p:nvSpPr>
        <p:spPr>
          <a:xfrm>
            <a:off x="274568" y="494083"/>
            <a:ext cx="11748556" cy="2422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5F86CF-DF31-511B-DED6-52450EFE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7744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1C2C67-919B-B554-A0FC-683B30624469}"/>
              </a:ext>
            </a:extLst>
          </p:cNvPr>
          <p:cNvSpPr txBox="1"/>
          <p:nvPr/>
        </p:nvSpPr>
        <p:spPr>
          <a:xfrm>
            <a:off x="349555" y="1321397"/>
            <a:ext cx="114928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Adattare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asic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esistente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 fare timing con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ToT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+ ADC lento per la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carica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Con un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asic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potrebbero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leggere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~400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canali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del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prototipo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senza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sovraccarico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 flash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adc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  <a:p>
            <a:pPr marL="800100" lvl="1" indent="-342900" algn="just">
              <a:buFontTx/>
              <a:buChar char="-"/>
            </a:pP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Proposta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 uno studio di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fattibilità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dell’applicazione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 un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asic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ed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eventuale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realizzazione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della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board di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interfaccia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  <a:p>
            <a:pPr marL="800100" lvl="1" indent="-342900" algn="just">
              <a:buFontTx/>
              <a:buChar char="-"/>
            </a:pP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</a:t>
            </a:r>
            <a:r>
              <a:rPr lang="en-GB" sz="24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keur</a:t>
            </a: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Torino 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board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asic</a:t>
            </a: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 algn="just">
              <a:buFontTx/>
              <a:buChar char="-"/>
            </a:pPr>
            <a:r>
              <a:rPr lang="en-GB" sz="24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 </a:t>
            </a:r>
            <a:r>
              <a:rPr lang="en-GB" sz="24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keur</a:t>
            </a: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LNF    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board di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interfaccia</a:t>
            </a: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just"/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 algn="just">
              <a:buFontTx/>
              <a:buChar char="-"/>
            </a:pP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BCBA48-CC41-271C-DB3A-473C373EC9D3}"/>
              </a:ext>
            </a:extLst>
          </p:cNvPr>
          <p:cNvSpPr txBox="1">
            <a:spLocks/>
          </p:cNvSpPr>
          <p:nvPr/>
        </p:nvSpPr>
        <p:spPr>
          <a:xfrm>
            <a:off x="323849" y="-788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Soluzione</a:t>
            </a:r>
            <a:r>
              <a:rPr lang="en-US" dirty="0"/>
              <a:t> con </a:t>
            </a:r>
            <a:r>
              <a:rPr lang="en-US" dirty="0" err="1"/>
              <a:t>asic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AADFFC-DD5D-DA54-CC0E-6CBD66C6B65B}"/>
              </a:ext>
            </a:extLst>
          </p:cNvPr>
          <p:cNvCxnSpPr>
            <a:cxnSpLocks/>
          </p:cNvCxnSpPr>
          <p:nvPr/>
        </p:nvCxnSpPr>
        <p:spPr>
          <a:xfrm>
            <a:off x="812800" y="3175000"/>
            <a:ext cx="2844800" cy="8684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E30DA2-C7DE-DD66-1055-64B2E29FF12F}"/>
              </a:ext>
            </a:extLst>
          </p:cNvPr>
          <p:cNvCxnSpPr>
            <a:cxnSpLocks/>
          </p:cNvCxnSpPr>
          <p:nvPr/>
        </p:nvCxnSpPr>
        <p:spPr>
          <a:xfrm flipH="1">
            <a:off x="965200" y="3175000"/>
            <a:ext cx="2692400" cy="8684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1395434-E540-C150-25A0-402F6941D029}"/>
              </a:ext>
            </a:extLst>
          </p:cNvPr>
          <p:cNvSpPr txBox="1"/>
          <p:nvPr/>
        </p:nvSpPr>
        <p:spPr>
          <a:xfrm>
            <a:off x="3377537" y="4227597"/>
            <a:ext cx="4408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Helvetica" pitchFamily="2" charset="0"/>
              </a:rPr>
              <a:t>Vedi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Helvetica" pitchFamily="2" charset="0"/>
              </a:rPr>
              <a:t> slide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Helvetica" pitchFamily="2" charset="0"/>
              </a:rPr>
              <a:t>successiva</a:t>
            </a:r>
            <a:endParaRPr lang="en-US" sz="3200" dirty="0">
              <a:solidFill>
                <a:srgbClr val="FF0000"/>
              </a:solidFill>
              <a:highlight>
                <a:srgbClr val="FFFF00"/>
              </a:highlight>
              <a:latin typeface="Helvetica" pitchFamily="2" charset="0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FB47460-9A45-F703-3779-AB49FBEAD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8410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1C2C67-919B-B554-A0FC-683B30624469}"/>
              </a:ext>
            </a:extLst>
          </p:cNvPr>
          <p:cNvSpPr txBox="1"/>
          <p:nvPr/>
        </p:nvSpPr>
        <p:spPr>
          <a:xfrm>
            <a:off x="349555" y="1448988"/>
            <a:ext cx="1149288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CAEN ha in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sviluppo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pronta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 la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distribuzione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gennaio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2025)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board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farebbe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al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nostro:</a:t>
            </a:r>
          </a:p>
          <a:p>
            <a:pPr lvl="1" algn="just"/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- 64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chs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chip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radioroc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acquisizione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pico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TDC ed ADC</a:t>
            </a:r>
          </a:p>
          <a:p>
            <a:pPr marL="800100" lvl="1" indent="-342900" algn="just">
              <a:buFontTx/>
              <a:buChar char="-"/>
            </a:pP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Costo </a:t>
            </a: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 </a:t>
            </a:r>
            <a:r>
              <a:rPr lang="en-GB" sz="24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keur</a:t>
            </a: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Torino/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inventariabile</a:t>
            </a: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 algn="just">
              <a:buFontTx/>
              <a:buChar char="-"/>
            </a:pP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</a:t>
            </a:r>
            <a:r>
              <a:rPr lang="en-GB" sz="24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keur</a:t>
            </a: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adattatore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A5253 e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integrazione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meccanica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LNF/</a:t>
            </a:r>
            <a:r>
              <a:rPr lang="en-GB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consumi</a:t>
            </a: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 algn="just">
              <a:buFontTx/>
              <a:buChar char="-"/>
            </a:pP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just"/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 algn="just">
              <a:buFontTx/>
              <a:buChar char="-"/>
            </a:pP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BCBA48-CC41-271C-DB3A-473C373EC9D3}"/>
              </a:ext>
            </a:extLst>
          </p:cNvPr>
          <p:cNvSpPr txBox="1">
            <a:spLocks/>
          </p:cNvSpPr>
          <p:nvPr/>
        </p:nvSpPr>
        <p:spPr>
          <a:xfrm>
            <a:off x="669839" y="-41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CAEN A5204 (https://</a:t>
            </a:r>
            <a:r>
              <a:rPr lang="en-US" dirty="0" err="1"/>
              <a:t>www.caen.it</a:t>
            </a:r>
            <a:r>
              <a:rPr lang="en-US" dirty="0"/>
              <a:t>/products/a5204/)</a:t>
            </a:r>
          </a:p>
        </p:txBody>
      </p:sp>
      <p:pic>
        <p:nvPicPr>
          <p:cNvPr id="1026" name="Picture 2" descr="placeholder">
            <a:extLst>
              <a:ext uri="{FF2B5EF4-FFF2-40B4-BE49-F238E27FC236}">
                <a16:creationId xmlns:a16="http://schemas.microsoft.com/office/drawing/2014/main" id="{F15F47F8-7CDE-47DF-1AC1-376D8F253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7" y="3629721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ceholder">
            <a:extLst>
              <a:ext uri="{FF2B5EF4-FFF2-40B4-BE49-F238E27FC236}">
                <a16:creationId xmlns:a16="http://schemas.microsoft.com/office/drawing/2014/main" id="{7AEEC03C-34B9-28FE-A93B-4F345CF3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39" y="3629721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ceholder">
            <a:extLst>
              <a:ext uri="{FF2B5EF4-FFF2-40B4-BE49-F238E27FC236}">
                <a16:creationId xmlns:a16="http://schemas.microsoft.com/office/drawing/2014/main" id="{82056FA1-AC1E-BDBD-836F-0BF88756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803" y="3518167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9ED35-0C5B-6EE6-764F-265D8F2D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C759-DD54-034E-881F-7407C26F1623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7166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1342</Words>
  <Application>Microsoft Macintosh PowerPoint</Application>
  <PresentationFormat>Widescreen</PresentationFormat>
  <Paragraphs>182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-apple-system</vt:lpstr>
      <vt:lpstr>Aptos</vt:lpstr>
      <vt:lpstr>Aptos Display</vt:lpstr>
      <vt:lpstr>Aptos Narrow</vt:lpstr>
      <vt:lpstr>Arial</vt:lpstr>
      <vt:lpstr>Calibri</vt:lpstr>
      <vt:lpstr>Cambria Math</vt:lpstr>
      <vt:lpstr>Century Gothic</vt:lpstr>
      <vt:lpstr>Helvetica</vt:lpstr>
      <vt:lpstr>Helvetica Neue</vt:lpstr>
      <vt:lpstr>Montserrat</vt:lpstr>
      <vt:lpstr>Wingdings</vt:lpstr>
      <vt:lpstr>Office Theme</vt:lpstr>
      <vt:lpstr>Anagrafica</vt:lpstr>
      <vt:lpstr>Simulated performances</vt:lpstr>
      <vt:lpstr>Beam test @ BTF </vt:lpstr>
      <vt:lpstr>Beam test @ BTF: crystals</vt:lpstr>
      <vt:lpstr>Beam test @ BTF: considerations</vt:lpstr>
      <vt:lpstr>Crilin Module Prototype  9x9 crystals/layer – 5 layers</vt:lpstr>
      <vt:lpstr>PowerPoint Presentation</vt:lpstr>
      <vt:lpstr>PowerPoint Presentation</vt:lpstr>
      <vt:lpstr>PowerPoint Presentation</vt:lpstr>
      <vt:lpstr>PowerPoint Presentation</vt:lpstr>
      <vt:lpstr>Richiesta aggiuntiva a settembre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Ivano Sarra</dc:creator>
  <cp:lastModifiedBy>Ivano Sarra</cp:lastModifiedBy>
  <cp:revision>34</cp:revision>
  <dcterms:created xsi:type="dcterms:W3CDTF">2024-06-20T21:42:13Z</dcterms:created>
  <dcterms:modified xsi:type="dcterms:W3CDTF">2024-07-25T09:23:49Z</dcterms:modified>
</cp:coreProperties>
</file>