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7" r:id="rId2"/>
    <p:sldId id="287" r:id="rId3"/>
    <p:sldId id="269" r:id="rId4"/>
    <p:sldId id="256" r:id="rId5"/>
    <p:sldId id="270" r:id="rId6"/>
    <p:sldId id="257" r:id="rId7"/>
    <p:sldId id="273" r:id="rId8"/>
    <p:sldId id="276" r:id="rId9"/>
    <p:sldId id="265" r:id="rId10"/>
    <p:sldId id="271" r:id="rId11"/>
    <p:sldId id="258" r:id="rId12"/>
    <p:sldId id="279" r:id="rId13"/>
    <p:sldId id="280" r:id="rId14"/>
    <p:sldId id="261" r:id="rId15"/>
    <p:sldId id="281" r:id="rId16"/>
    <p:sldId id="282" r:id="rId17"/>
    <p:sldId id="264" r:id="rId18"/>
    <p:sldId id="285" r:id="rId19"/>
    <p:sldId id="284" r:id="rId20"/>
    <p:sldId id="275" r:id="rId21"/>
    <p:sldId id="288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5"/>
    <p:restoredTop sz="88304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5D642-E29E-D943-A851-29BE3C9461E3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A216B-C580-6641-A956-369CCB37B5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446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40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CC0E2-78ED-BEA7-5D7D-2906998F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12779E7-FE1E-53C0-35F4-D48C09971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BFF72F7-23AC-8D05-C8FC-2C06CAF3A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5D22A2-57B3-3EFD-AA01-93B4CF527C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384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38CF-E89F-1CD0-5B81-3D62B3D7A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5A2119-6EE0-9AB9-CCFE-A8F132468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ECFC7E-39C5-03C9-208B-796FF61AE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0773C0-8D9D-CAF9-303F-00871E3905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169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955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51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084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78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87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>
              <a:buFont typeface="+mj-lt"/>
              <a:buAutoNum type="arabicPeriod"/>
            </a:pPr>
            <a:endParaRPr lang="it-IT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81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09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28646-82E4-C79C-CC8F-DFF3D7F7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CE82A33-86AC-77BD-1EDF-6C9DE3C34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B51964-B689-98DF-8BCA-D846AF3B32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245096-163E-BCFC-5E73-CC40F3924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35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43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16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184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216B-C580-6641-A956-369CCB37B55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72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51E9DF0-D97C-736C-BC3D-5F32A5EDC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45" y="-21890"/>
            <a:ext cx="1330255" cy="10635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3F5B08B-3C0D-6551-0F4E-09CCD60F7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9287" cy="7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7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F3809-BC83-3C79-F497-679992A8E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A83703-9BAF-8B0F-66B5-E98D32158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F2BC0B-3659-84B0-46D0-39031ABF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FA2BDA-DD01-7139-B7D5-81071A60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6495CB-4D0A-A9A8-3EC9-474383EA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94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BDD2DF7-C868-867D-173F-D15868E4E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0C44DD7-973B-3E58-7360-F3FFC178D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5E1B08-90FF-C56A-2C17-CF7E5D114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19F3EB-3A4A-0463-8881-774C1CE0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960552-C5DA-ACB3-8226-22A16146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02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811B00-9049-5F14-57D6-50C0CC68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5B5EA6-EFE5-F14F-2A95-E1D37F5C2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29CC1E-7B93-2157-C098-6FB3CB41A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6714D9-E427-4CC2-C9CF-3C6DAB11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FC6A54-5173-45F0-95FC-1549D506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1D0434-99EB-D192-859A-CA8034628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745" y="-21890"/>
            <a:ext cx="1330255" cy="10635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549FF3A-0D26-CB1D-7CD1-79011CE210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9287" cy="7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8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69BE1-150D-8C10-580D-A8DB4112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67A2A-982A-819A-A23F-561BC2324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895A4E-07C0-C70C-1A52-AFD2C8D9B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75135F-B1A4-E39C-C1FB-AFD6B1E3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65132F-4B65-FA99-CF43-0420100E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99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A64B96-DCDB-35FD-E285-22D24D8F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A4E3A4-BF7D-7828-B0E9-FE991AC0A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10DB25-588C-E9AF-260F-4E68FA469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4261E5-590B-66F5-B0BF-42163249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5EB3B2E-63C7-D647-4E8D-275339AF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354CB9-6E3C-64FB-6D16-7CC43062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94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2884B-750C-4357-8206-1489E00C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EE1C39-3B6F-42EF-DFFF-90213790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932155-0C02-C3CB-E74B-0A8E75AB1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3CAD58-EAA3-6513-9C65-B48884D52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47D9459-009F-CFAD-9E15-BD36163D6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1422C9-D7E2-1EC6-BBF4-6883C7D2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F31A32B-AF78-97AD-DA2D-245D4075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C8A5763-97FC-2F6D-C7C7-3ADD1D81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10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6E04B-7CBE-558C-AF33-0B6C3BCDE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FF93F1C-23FC-DAC3-F10E-5E0FF97A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D1E308-7852-7A0F-3AB5-BB99F3D5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704C35-9840-4839-AA4F-973A874D1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812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B378F72-91AF-A32E-0E85-EA448251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F334104-4A52-0815-0C66-808C71B9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44B0D0-4E33-ABC7-9DBD-D4E61269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41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754108-ADAE-18CA-03F9-A9D9F9F4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432F39-2F03-B4DB-D302-9567E67F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B2D68A-1710-0664-F37E-AD3070F15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20C19C-1D31-4516-1380-F0AC5580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5D17EB-21F4-7AD4-0593-EE0FE117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DDEB51-44DD-60F5-D26C-8B893677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26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B179F-F565-3003-A257-3BC5EF78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982103-7F28-F3A1-D082-081E99819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9B668D-E484-FAD2-CDFE-0D825C1EC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83EDEA-7054-4690-52DD-C5BFB79F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400345-5D8D-044F-83EC-87B7DF4918AE}" type="datetimeFigureOut">
              <a:rPr lang="it-IT" smtClean="0"/>
              <a:t>17/10/24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C32B6D-AB7C-3B49-5F50-42041E97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DB18B3-33DC-9594-3588-8F4FC017E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CCA3E6-0703-F34A-8171-8165DC6462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7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2DF32FB-926C-E1FF-C12C-8B4C0E5E1160}"/>
              </a:ext>
            </a:extLst>
          </p:cNvPr>
          <p:cNvSpPr/>
          <p:nvPr userDrawn="1"/>
        </p:nvSpPr>
        <p:spPr>
          <a:xfrm>
            <a:off x="0" y="0"/>
            <a:ext cx="12192000" cy="185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5CCBAE4-8B0E-E8D1-EFF6-CF7407862275}"/>
              </a:ext>
            </a:extLst>
          </p:cNvPr>
          <p:cNvSpPr/>
          <p:nvPr userDrawn="1"/>
        </p:nvSpPr>
        <p:spPr>
          <a:xfrm>
            <a:off x="0" y="6672263"/>
            <a:ext cx="12192000" cy="185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01C3C06-97E4-387D-0B02-145035FE296F}"/>
              </a:ext>
            </a:extLst>
          </p:cNvPr>
          <p:cNvSpPr/>
          <p:nvPr userDrawn="1"/>
        </p:nvSpPr>
        <p:spPr>
          <a:xfrm>
            <a:off x="5838092" y="6416745"/>
            <a:ext cx="515815" cy="4412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CA3E6-0703-F34A-8171-8165DC64624C}" type="slidenum">
              <a:rPr lang="it-IT" sz="1200" smtClean="0"/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lang="it-IT" sz="1200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612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E002CB6-F5C4-D676-4761-E387567E68A2}"/>
              </a:ext>
            </a:extLst>
          </p:cNvPr>
          <p:cNvSpPr txBox="1">
            <a:spLocks/>
          </p:cNvSpPr>
          <p:nvPr/>
        </p:nvSpPr>
        <p:spPr>
          <a:xfrm>
            <a:off x="379445" y="1702849"/>
            <a:ext cx="11433110" cy="230889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700" b="1" i="1" dirty="0" err="1"/>
              <a:t>Multimodal</a:t>
            </a:r>
            <a:r>
              <a:rPr lang="it-IT" sz="5700" b="1" i="1" dirty="0"/>
              <a:t> </a:t>
            </a:r>
            <a:r>
              <a:rPr lang="it-IT" sz="5700" b="1" i="1" dirty="0" err="1"/>
              <a:t>lung</a:t>
            </a:r>
            <a:r>
              <a:rPr lang="it-IT" sz="5700" b="1" i="1" dirty="0"/>
              <a:t> </a:t>
            </a:r>
            <a:r>
              <a:rPr lang="it-IT" sz="5700" b="1" i="1" dirty="0" err="1"/>
              <a:t>cancer</a:t>
            </a:r>
            <a:r>
              <a:rPr lang="it-IT" sz="5700" b="1" i="1" dirty="0"/>
              <a:t> and </a:t>
            </a:r>
            <a:r>
              <a:rPr lang="it-IT" sz="5700" b="1" i="1" dirty="0" err="1"/>
              <a:t>metastasis</a:t>
            </a:r>
            <a:r>
              <a:rPr lang="it-IT" sz="5700" b="1" i="1" dirty="0"/>
              <a:t> </a:t>
            </a:r>
            <a:r>
              <a:rPr lang="it-IT" sz="5700" b="1" i="1" dirty="0" err="1"/>
              <a:t>classification</a:t>
            </a:r>
            <a:r>
              <a:rPr lang="it-IT" sz="5700" b="1" i="1" dirty="0"/>
              <a:t> </a:t>
            </a:r>
            <a:r>
              <a:rPr lang="it-IT" sz="5700" b="1" i="1" dirty="0" err="1"/>
              <a:t>using</a:t>
            </a:r>
            <a:r>
              <a:rPr lang="it-IT" sz="5700" b="1" i="1" dirty="0"/>
              <a:t> CT and PET: </a:t>
            </a:r>
            <a:br>
              <a:rPr lang="it-IT" sz="5700" b="1" i="1" dirty="0"/>
            </a:br>
            <a:r>
              <a:rPr lang="it-IT" sz="5700" b="1" i="1" dirty="0"/>
              <a:t>an </a:t>
            </a:r>
            <a:r>
              <a:rPr lang="it-IT" sz="5700" b="1" i="1" dirty="0" err="1"/>
              <a:t>Explainable</a:t>
            </a:r>
            <a:r>
              <a:rPr lang="it-IT" sz="5700" b="1" i="1" dirty="0"/>
              <a:t> AI </a:t>
            </a:r>
            <a:r>
              <a:rPr lang="it-IT" sz="5700" b="1" i="1" dirty="0" err="1"/>
              <a:t>Approach</a:t>
            </a:r>
            <a:endParaRPr lang="it-IT" sz="5700" b="1" i="1" dirty="0"/>
          </a:p>
          <a:p>
            <a:pPr algn="ctr"/>
            <a:endParaRPr lang="it-IT" sz="4800" b="1" i="1" dirty="0"/>
          </a:p>
          <a:p>
            <a:pPr algn="ctr"/>
            <a:r>
              <a:rPr lang="en-US" sz="2600" i="1" dirty="0" err="1">
                <a:ea typeface="Helvetica Neue Light" panose="02000403000000020004" pitchFamily="2" charset="0"/>
              </a:rPr>
              <a:t>next_AIM</a:t>
            </a:r>
            <a:r>
              <a:rPr lang="en-US" sz="2600" i="1" dirty="0">
                <a:ea typeface="Helvetica Neue Light" panose="02000403000000020004" pitchFamily="2" charset="0"/>
              </a:rPr>
              <a:t> meeting</a:t>
            </a:r>
          </a:p>
          <a:p>
            <a:pPr algn="ctr"/>
            <a:r>
              <a:rPr lang="en-US" sz="2600" i="1" dirty="0">
                <a:ea typeface="Helvetica Neue Light" panose="02000403000000020004" pitchFamily="2" charset="0"/>
              </a:rPr>
              <a:t>Bari, 17</a:t>
            </a:r>
            <a:r>
              <a:rPr lang="en-US" sz="2600" i="1" baseline="30000" dirty="0">
                <a:ea typeface="Helvetica Neue Light" panose="02000403000000020004" pitchFamily="2" charset="0"/>
              </a:rPr>
              <a:t>th</a:t>
            </a:r>
            <a:r>
              <a:rPr lang="en-US" sz="2600" i="1" dirty="0">
                <a:ea typeface="Helvetica Neue Light" panose="02000403000000020004" pitchFamily="2" charset="0"/>
              </a:rPr>
              <a:t> October 2024</a:t>
            </a:r>
          </a:p>
          <a:p>
            <a:pPr algn="ctr"/>
            <a:endParaRPr lang="it-IT" sz="3600" dirty="0"/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7F3F9E6D-0B55-CB42-B918-EE92948F2A67}"/>
              </a:ext>
            </a:extLst>
          </p:cNvPr>
          <p:cNvSpPr txBox="1"/>
          <p:nvPr/>
        </p:nvSpPr>
        <p:spPr>
          <a:xfrm>
            <a:off x="3048000" y="4231821"/>
            <a:ext cx="609600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b="0" i="1" u="sng">
                <a:effectLst/>
                <a:latin typeface="Times New Roman"/>
                <a:cs typeface="Times New Roman"/>
              </a:rPr>
              <a:t>Lorenzo de Trizio</a:t>
            </a:r>
            <a:r>
              <a:rPr lang="it-IT" b="0" i="1">
                <a:effectLst/>
                <a:latin typeface="Times New Roman"/>
                <a:cs typeface="Times New Roman"/>
              </a:rPr>
              <a:t>, Pierfrancesco </a:t>
            </a:r>
            <a:r>
              <a:rPr lang="it-IT" b="0" i="1" err="1">
                <a:effectLst/>
                <a:latin typeface="Times New Roman"/>
                <a:cs typeface="Times New Roman"/>
              </a:rPr>
              <a:t>Novielli</a:t>
            </a:r>
            <a:r>
              <a:rPr lang="it-IT" b="0" i="1">
                <a:effectLst/>
                <a:latin typeface="Times New Roman"/>
                <a:cs typeface="Times New Roman"/>
              </a:rPr>
              <a:t>, Domenico Diacono, Donato Romano, Michele Magarelli, Pierpaolo Di Bitonto</a:t>
            </a:r>
            <a:r>
              <a:rPr lang="it-IT" i="1">
                <a:latin typeface="Times New Roman"/>
                <a:cs typeface="Times New Roman"/>
              </a:rPr>
              <a:t>,</a:t>
            </a:r>
            <a:r>
              <a:rPr lang="it-IT" b="0" i="1">
                <a:effectLst/>
                <a:latin typeface="Times New Roman"/>
                <a:cs typeface="Times New Roman"/>
              </a:rPr>
              <a:t> Sabina </a:t>
            </a:r>
            <a:r>
              <a:rPr lang="it-IT" b="0" i="1" err="1">
                <a:effectLst/>
                <a:latin typeface="Times New Roman"/>
                <a:cs typeface="Times New Roman"/>
              </a:rPr>
              <a:t>Tangaro</a:t>
            </a:r>
            <a:endParaRPr lang="it-IT" i="1">
              <a:latin typeface="Times New Roman"/>
              <a:cs typeface="Times New Roman"/>
            </a:endParaRPr>
          </a:p>
        </p:txBody>
      </p:sp>
      <p:pic>
        <p:nvPicPr>
          <p:cNvPr id="8" name="Immagine 11" descr="Immagine che contiene linea, diagramma, Carattere, triangolo&#10;&#10;Descrizione generata automaticamente">
            <a:extLst>
              <a:ext uri="{FF2B5EF4-FFF2-40B4-BE49-F238E27FC236}">
                <a16:creationId xmlns:a16="http://schemas.microsoft.com/office/drawing/2014/main" id="{6287E11B-F778-9DE3-48AD-F05D74985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16" y="4393654"/>
            <a:ext cx="2050582" cy="184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25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43C1A-7AC3-C049-2CC0-96414E191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73D668F-483D-2BF3-80BF-0EF7E630DC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101"/>
          <a:stretch/>
        </p:blipFill>
        <p:spPr>
          <a:xfrm>
            <a:off x="8313050" y="2014658"/>
            <a:ext cx="1041149" cy="92679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224A3AB-056F-A6FB-D26B-5148DEBEA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971" y="5343588"/>
            <a:ext cx="1372185" cy="121381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0E52F32-62DF-1072-50A2-B638E3BEB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050" y="3091728"/>
            <a:ext cx="1093621" cy="8103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7E70E2-A373-5074-C472-436B64558F52}"/>
              </a:ext>
            </a:extLst>
          </p:cNvPr>
          <p:cNvSpPr txBox="1"/>
          <p:nvPr/>
        </p:nvSpPr>
        <p:spPr>
          <a:xfrm>
            <a:off x="9406671" y="2168567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ROC Curve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BCFAC57-E173-5CEE-D336-624069497F22}"/>
              </a:ext>
            </a:extLst>
          </p:cNvPr>
          <p:cNvSpPr txBox="1"/>
          <p:nvPr/>
        </p:nvSpPr>
        <p:spPr>
          <a:xfrm>
            <a:off x="9426593" y="3279504"/>
            <a:ext cx="181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ML performance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BFE4DA-BE65-B085-FAC6-BE8049A92C00}"/>
              </a:ext>
            </a:extLst>
          </p:cNvPr>
          <p:cNvSpPr txBox="1"/>
          <p:nvPr/>
        </p:nvSpPr>
        <p:spPr>
          <a:xfrm>
            <a:off x="9492556" y="5765828"/>
            <a:ext cx="50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XAI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A7C06EC-AAE1-840A-440E-74F3C498F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989" y="4052387"/>
            <a:ext cx="1551631" cy="113875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9A6962D-E36A-AF80-B176-618B056EFFB6}"/>
              </a:ext>
            </a:extLst>
          </p:cNvPr>
          <p:cNvSpPr txBox="1"/>
          <p:nvPr/>
        </p:nvSpPr>
        <p:spPr>
          <a:xfrm>
            <a:off x="9663156" y="4437098"/>
            <a:ext cx="225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Features </a:t>
            </a:r>
            <a:r>
              <a:rPr lang="it-IT" dirty="0" err="1"/>
              <a:t>importance</a:t>
            </a:r>
            <a:endParaRPr lang="it-IT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55654281-6D0E-CD3D-7646-F797E7B8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569" y="150955"/>
            <a:ext cx="6514930" cy="61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F8AFAA-5E38-D455-5CDF-420A72F6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665" y="290146"/>
            <a:ext cx="7704499" cy="693748"/>
          </a:xfrm>
        </p:spPr>
        <p:txBody>
          <a:bodyPr/>
          <a:lstStyle/>
          <a:p>
            <a:r>
              <a:rPr lang="it-IT" b="1" i="1" dirty="0"/>
              <a:t>CT Images </a:t>
            </a:r>
            <a:r>
              <a:rPr lang="it-IT" sz="2000" b="1" i="1" dirty="0"/>
              <a:t>(</a:t>
            </a:r>
            <a:r>
              <a:rPr lang="it-IT" sz="2000" b="1" i="1" dirty="0" err="1"/>
              <a:t>XGBoost</a:t>
            </a:r>
            <a:r>
              <a:rPr lang="it-IT" sz="2000" b="1" i="1" dirty="0"/>
              <a:t> </a:t>
            </a:r>
            <a:r>
              <a:rPr lang="it-IT" sz="2000" b="1" i="1" dirty="0" err="1"/>
              <a:t>classification</a:t>
            </a:r>
            <a:r>
              <a:rPr lang="it-IT" sz="2000" b="1" i="1" dirty="0"/>
              <a:t> performances)</a:t>
            </a:r>
            <a:endParaRPr lang="it-IT" b="1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9CD1AE-1903-E5E6-098A-CB18FA02E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58" y="1156123"/>
            <a:ext cx="2972795" cy="54117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C0343E6-FBA4-E268-5CCA-CD8C4C652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740" y="1156123"/>
            <a:ext cx="4420194" cy="32753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F8B840F-8E2F-7E0C-57DE-842AFADD2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740" y="4431518"/>
            <a:ext cx="4616271" cy="189906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7A73B598-FA34-2D59-B30E-AF756621001C}"/>
              </a:ext>
            </a:extLst>
          </p:cNvPr>
          <p:cNvSpPr/>
          <p:nvPr/>
        </p:nvSpPr>
        <p:spPr>
          <a:xfrm>
            <a:off x="6492240" y="4431518"/>
            <a:ext cx="1243584" cy="18990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166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86821-7485-B559-9523-52783D61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CC55EC-74FF-3907-3ADE-D325755F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55" y="176300"/>
            <a:ext cx="3690259" cy="710382"/>
          </a:xfrm>
        </p:spPr>
        <p:txBody>
          <a:bodyPr/>
          <a:lstStyle/>
          <a:p>
            <a:r>
              <a:rPr lang="it-IT" b="1" i="1" dirty="0"/>
              <a:t>CT Images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C15E9E-70F2-D032-5CA7-3FB6C3D79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716" y="1329854"/>
            <a:ext cx="6373284" cy="53269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CFD8E09-270F-65B6-8BAA-72F20DE26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7" y="2338926"/>
            <a:ext cx="5531777" cy="4059817"/>
          </a:xfrm>
          <a:prstGeom prst="rect">
            <a:avLst/>
          </a:prstGeom>
        </p:spPr>
      </p:pic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BA6CAF0E-801A-84DA-EA27-9E14BFEFD522}"/>
              </a:ext>
            </a:extLst>
          </p:cNvPr>
          <p:cNvSpPr/>
          <p:nvPr/>
        </p:nvSpPr>
        <p:spPr>
          <a:xfrm>
            <a:off x="6248400" y="1964267"/>
            <a:ext cx="389467" cy="11006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CBE692F0-FC06-C3AA-1D5D-3915389E3C89}"/>
              </a:ext>
            </a:extLst>
          </p:cNvPr>
          <p:cNvSpPr/>
          <p:nvPr/>
        </p:nvSpPr>
        <p:spPr>
          <a:xfrm>
            <a:off x="6248399" y="2186526"/>
            <a:ext cx="389468" cy="10605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258D546D-74FA-F56B-6794-79A8FFE94C2A}"/>
              </a:ext>
            </a:extLst>
          </p:cNvPr>
          <p:cNvSpPr/>
          <p:nvPr/>
        </p:nvSpPr>
        <p:spPr>
          <a:xfrm>
            <a:off x="6053665" y="1745480"/>
            <a:ext cx="389467" cy="11006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501B2D6B-47DF-A3D2-3351-0E8268AB32B2}"/>
              </a:ext>
            </a:extLst>
          </p:cNvPr>
          <p:cNvSpPr/>
          <p:nvPr/>
        </p:nvSpPr>
        <p:spPr>
          <a:xfrm>
            <a:off x="5858931" y="2627572"/>
            <a:ext cx="389467" cy="11006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D53CACD-23E6-B737-E299-A261ED9A1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858" y="795600"/>
            <a:ext cx="2548466" cy="1543326"/>
          </a:xfrm>
          <a:prstGeom prst="rect">
            <a:avLst/>
          </a:prstGeom>
        </p:spPr>
      </p:pic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765AC6B6-ABD9-9F7F-23C3-06EDC921839E}"/>
              </a:ext>
            </a:extLst>
          </p:cNvPr>
          <p:cNvSpPr/>
          <p:nvPr/>
        </p:nvSpPr>
        <p:spPr>
          <a:xfrm>
            <a:off x="5818716" y="4642174"/>
            <a:ext cx="389467" cy="11006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destra 23">
            <a:extLst>
              <a:ext uri="{FF2B5EF4-FFF2-40B4-BE49-F238E27FC236}">
                <a16:creationId xmlns:a16="http://schemas.microsoft.com/office/drawing/2014/main" id="{DE34FF9B-B5E3-F520-966F-3BB646E42ECB}"/>
              </a:ext>
            </a:extLst>
          </p:cNvPr>
          <p:cNvSpPr/>
          <p:nvPr/>
        </p:nvSpPr>
        <p:spPr>
          <a:xfrm>
            <a:off x="5623982" y="3980323"/>
            <a:ext cx="389467" cy="11006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destra 24">
            <a:extLst>
              <a:ext uri="{FF2B5EF4-FFF2-40B4-BE49-F238E27FC236}">
                <a16:creationId xmlns:a16="http://schemas.microsoft.com/office/drawing/2014/main" id="{DBFAEB23-1916-F088-B022-FA74FF48C0ED}"/>
              </a:ext>
            </a:extLst>
          </p:cNvPr>
          <p:cNvSpPr/>
          <p:nvPr/>
        </p:nvSpPr>
        <p:spPr>
          <a:xfrm>
            <a:off x="5666317" y="5304025"/>
            <a:ext cx="389467" cy="11006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destra 25">
            <a:extLst>
              <a:ext uri="{FF2B5EF4-FFF2-40B4-BE49-F238E27FC236}">
                <a16:creationId xmlns:a16="http://schemas.microsoft.com/office/drawing/2014/main" id="{3A41EACC-6069-8EF1-EB18-16EC2EE0CB16}"/>
              </a:ext>
            </a:extLst>
          </p:cNvPr>
          <p:cNvSpPr/>
          <p:nvPr/>
        </p:nvSpPr>
        <p:spPr>
          <a:xfrm>
            <a:off x="5774267" y="3760444"/>
            <a:ext cx="389467" cy="1100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destra 26">
            <a:extLst>
              <a:ext uri="{FF2B5EF4-FFF2-40B4-BE49-F238E27FC236}">
                <a16:creationId xmlns:a16="http://schemas.microsoft.com/office/drawing/2014/main" id="{A69B484F-D144-FFC0-D070-D653FE8C085F}"/>
              </a:ext>
            </a:extLst>
          </p:cNvPr>
          <p:cNvSpPr/>
          <p:nvPr/>
        </p:nvSpPr>
        <p:spPr>
          <a:xfrm>
            <a:off x="5979583" y="3072634"/>
            <a:ext cx="389467" cy="11006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destra 27">
            <a:extLst>
              <a:ext uri="{FF2B5EF4-FFF2-40B4-BE49-F238E27FC236}">
                <a16:creationId xmlns:a16="http://schemas.microsoft.com/office/drawing/2014/main" id="{E336E606-C12C-344A-F69E-52180B39CE80}"/>
              </a:ext>
            </a:extLst>
          </p:cNvPr>
          <p:cNvSpPr/>
          <p:nvPr/>
        </p:nvSpPr>
        <p:spPr>
          <a:xfrm>
            <a:off x="6096000" y="2397949"/>
            <a:ext cx="389467" cy="10605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destra 28">
            <a:extLst>
              <a:ext uri="{FF2B5EF4-FFF2-40B4-BE49-F238E27FC236}">
                <a16:creationId xmlns:a16="http://schemas.microsoft.com/office/drawing/2014/main" id="{5F74C79D-6A2C-8DAF-7C39-9A8B45B18C5E}"/>
              </a:ext>
            </a:extLst>
          </p:cNvPr>
          <p:cNvSpPr/>
          <p:nvPr/>
        </p:nvSpPr>
        <p:spPr>
          <a:xfrm>
            <a:off x="6244166" y="2846359"/>
            <a:ext cx="389467" cy="10605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destra 29">
            <a:extLst>
              <a:ext uri="{FF2B5EF4-FFF2-40B4-BE49-F238E27FC236}">
                <a16:creationId xmlns:a16="http://schemas.microsoft.com/office/drawing/2014/main" id="{5CAE2678-EA6F-F1E3-946D-E7B348E0ED46}"/>
              </a:ext>
            </a:extLst>
          </p:cNvPr>
          <p:cNvSpPr/>
          <p:nvPr/>
        </p:nvSpPr>
        <p:spPr>
          <a:xfrm>
            <a:off x="6151033" y="3313161"/>
            <a:ext cx="389467" cy="11006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87E8FA28-B437-CE75-0F2B-D23E1E0E91B5}"/>
              </a:ext>
            </a:extLst>
          </p:cNvPr>
          <p:cNvSpPr/>
          <p:nvPr/>
        </p:nvSpPr>
        <p:spPr>
          <a:xfrm>
            <a:off x="5901266" y="3534019"/>
            <a:ext cx="389467" cy="11006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destra 31">
            <a:extLst>
              <a:ext uri="{FF2B5EF4-FFF2-40B4-BE49-F238E27FC236}">
                <a16:creationId xmlns:a16="http://schemas.microsoft.com/office/drawing/2014/main" id="{E573BF00-B9EA-D254-BDE2-CCEB8AE00BCE}"/>
              </a:ext>
            </a:extLst>
          </p:cNvPr>
          <p:cNvSpPr/>
          <p:nvPr/>
        </p:nvSpPr>
        <p:spPr>
          <a:xfrm>
            <a:off x="6227233" y="4190959"/>
            <a:ext cx="389467" cy="10605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destra 32">
            <a:extLst>
              <a:ext uri="{FF2B5EF4-FFF2-40B4-BE49-F238E27FC236}">
                <a16:creationId xmlns:a16="http://schemas.microsoft.com/office/drawing/2014/main" id="{BADC0C61-80AF-7C36-003E-1E11923B0055}"/>
              </a:ext>
            </a:extLst>
          </p:cNvPr>
          <p:cNvSpPr/>
          <p:nvPr/>
        </p:nvSpPr>
        <p:spPr>
          <a:xfrm>
            <a:off x="6284383" y="4420169"/>
            <a:ext cx="389467" cy="11006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destra 33">
            <a:extLst>
              <a:ext uri="{FF2B5EF4-FFF2-40B4-BE49-F238E27FC236}">
                <a16:creationId xmlns:a16="http://schemas.microsoft.com/office/drawing/2014/main" id="{948B3A3A-C608-A1CC-81C6-4165ED0B5848}"/>
              </a:ext>
            </a:extLst>
          </p:cNvPr>
          <p:cNvSpPr/>
          <p:nvPr/>
        </p:nvSpPr>
        <p:spPr>
          <a:xfrm>
            <a:off x="5858931" y="4859587"/>
            <a:ext cx="389467" cy="110067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destra 34">
            <a:extLst>
              <a:ext uri="{FF2B5EF4-FFF2-40B4-BE49-F238E27FC236}">
                <a16:creationId xmlns:a16="http://schemas.microsoft.com/office/drawing/2014/main" id="{124C3501-406B-FC37-8244-9524D424089E}"/>
              </a:ext>
            </a:extLst>
          </p:cNvPr>
          <p:cNvSpPr/>
          <p:nvPr/>
        </p:nvSpPr>
        <p:spPr>
          <a:xfrm>
            <a:off x="5858931" y="5092813"/>
            <a:ext cx="389467" cy="11006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destra 35">
            <a:extLst>
              <a:ext uri="{FF2B5EF4-FFF2-40B4-BE49-F238E27FC236}">
                <a16:creationId xmlns:a16="http://schemas.microsoft.com/office/drawing/2014/main" id="{A6E18250-8EC7-E99B-9CB0-C595DA3237BF}"/>
              </a:ext>
            </a:extLst>
          </p:cNvPr>
          <p:cNvSpPr/>
          <p:nvPr/>
        </p:nvSpPr>
        <p:spPr>
          <a:xfrm>
            <a:off x="6178549" y="5531502"/>
            <a:ext cx="389467" cy="110067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destra 36">
            <a:extLst>
              <a:ext uri="{FF2B5EF4-FFF2-40B4-BE49-F238E27FC236}">
                <a16:creationId xmlns:a16="http://schemas.microsoft.com/office/drawing/2014/main" id="{E8FD7C20-1512-B3DE-0D20-7AFC39292192}"/>
              </a:ext>
            </a:extLst>
          </p:cNvPr>
          <p:cNvSpPr/>
          <p:nvPr/>
        </p:nvSpPr>
        <p:spPr>
          <a:xfrm>
            <a:off x="5901265" y="5771678"/>
            <a:ext cx="389467" cy="11006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destra 37">
            <a:extLst>
              <a:ext uri="{FF2B5EF4-FFF2-40B4-BE49-F238E27FC236}">
                <a16:creationId xmlns:a16="http://schemas.microsoft.com/office/drawing/2014/main" id="{105E2565-99B4-9529-9470-23F3F9756FE4}"/>
              </a:ext>
            </a:extLst>
          </p:cNvPr>
          <p:cNvSpPr/>
          <p:nvPr/>
        </p:nvSpPr>
        <p:spPr>
          <a:xfrm>
            <a:off x="6208183" y="5987648"/>
            <a:ext cx="389467" cy="10605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45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A8E16-5070-1B36-568B-EDA87B4DA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B48B5D-D003-9B37-AA98-CD67166C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78" y="357369"/>
            <a:ext cx="3690259" cy="710382"/>
          </a:xfrm>
        </p:spPr>
        <p:txBody>
          <a:bodyPr/>
          <a:lstStyle/>
          <a:p>
            <a:r>
              <a:rPr lang="it-IT" b="1" i="1" dirty="0"/>
              <a:t>CT Images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B3716B-EEF1-14AB-4115-7BA2AC86A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02" y="1403287"/>
            <a:ext cx="5844598" cy="46405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B66C6F-72DE-06C6-0D47-3ABDBA61B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010" y="1403287"/>
            <a:ext cx="5837833" cy="464050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C3575B3-C4CE-8C33-8D54-0B5F26AA1F06}"/>
              </a:ext>
            </a:extLst>
          </p:cNvPr>
          <p:cNvSpPr txBox="1"/>
          <p:nvPr/>
        </p:nvSpPr>
        <p:spPr>
          <a:xfrm>
            <a:off x="3995520" y="909122"/>
            <a:ext cx="4200960" cy="31725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t-</a:t>
            </a:r>
            <a:r>
              <a:rPr lang="it-IT" sz="1600" dirty="0" err="1"/>
              <a:t>distributed</a:t>
            </a:r>
            <a:r>
              <a:rPr lang="it-IT" sz="1600" dirty="0"/>
              <a:t> </a:t>
            </a:r>
            <a:r>
              <a:rPr lang="it-IT" sz="1600" dirty="0" err="1"/>
              <a:t>stochastic</a:t>
            </a:r>
            <a:r>
              <a:rPr lang="it-IT" sz="1600" dirty="0"/>
              <a:t> </a:t>
            </a:r>
            <a:r>
              <a:rPr lang="it-IT" sz="1600" dirty="0" err="1"/>
              <a:t>neighbor</a:t>
            </a:r>
            <a:r>
              <a:rPr lang="it-IT" sz="1600" dirty="0"/>
              <a:t> </a:t>
            </a:r>
            <a:r>
              <a:rPr lang="it-IT" sz="1600" dirty="0" err="1"/>
              <a:t>embedding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897582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F8AFAA-5E38-D455-5CDF-420A72F6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966" y="318572"/>
            <a:ext cx="7431832" cy="731520"/>
          </a:xfrm>
        </p:spPr>
        <p:txBody>
          <a:bodyPr/>
          <a:lstStyle/>
          <a:p>
            <a:r>
              <a:rPr lang="it-IT" b="1" i="1" dirty="0"/>
              <a:t>PET Images</a:t>
            </a:r>
            <a:r>
              <a:rPr lang="it-IT" sz="4400" b="1" i="1" dirty="0"/>
              <a:t> </a:t>
            </a:r>
            <a:r>
              <a:rPr lang="it-IT" sz="1800" b="1" i="1" dirty="0"/>
              <a:t>(</a:t>
            </a:r>
            <a:r>
              <a:rPr lang="it-IT" sz="1800" b="1" i="1" dirty="0" err="1"/>
              <a:t>XGBoost</a:t>
            </a:r>
            <a:r>
              <a:rPr lang="it-IT" sz="1800" b="1" i="1" dirty="0"/>
              <a:t> </a:t>
            </a:r>
            <a:r>
              <a:rPr lang="it-IT" sz="1800" b="1" i="1" dirty="0" err="1"/>
              <a:t>classification</a:t>
            </a:r>
            <a:r>
              <a:rPr lang="it-IT" sz="1800" b="1" i="1" dirty="0"/>
              <a:t> performances)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BFE10B-61F1-90EB-EF1B-5F16953E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04" y="1050092"/>
            <a:ext cx="2975724" cy="54170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6D2F0E-0F52-ED7A-6380-02BC2C14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274" y="967796"/>
            <a:ext cx="4534737" cy="336027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851CCEE-C2BC-9878-771F-7A0F21C7C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740" y="4431518"/>
            <a:ext cx="4616271" cy="189906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353C016-7F4A-0928-C427-E63EAD4461F8}"/>
              </a:ext>
            </a:extLst>
          </p:cNvPr>
          <p:cNvSpPr/>
          <p:nvPr/>
        </p:nvSpPr>
        <p:spPr>
          <a:xfrm>
            <a:off x="7662672" y="4431518"/>
            <a:ext cx="1271016" cy="18990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8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EA488-694D-E9DF-511E-21F647EC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50466B-ED7E-4A33-A6D7-BC0FC1A4B7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512" y="967796"/>
            <a:ext cx="6435488" cy="56927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2C5AFF4-2DC8-B0C4-2C65-D9DB1B1A0F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84" y="2490759"/>
            <a:ext cx="5536118" cy="403356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1447AB-147F-358E-CC2E-DF52A9951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404" y="860262"/>
            <a:ext cx="2548466" cy="1543326"/>
          </a:xfrm>
          <a:prstGeom prst="rect">
            <a:avLst/>
          </a:prstGeom>
        </p:spPr>
      </p:pic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2440EFE9-9051-62E6-F88D-583B3B1A1026}"/>
              </a:ext>
            </a:extLst>
          </p:cNvPr>
          <p:cNvSpPr/>
          <p:nvPr/>
        </p:nvSpPr>
        <p:spPr>
          <a:xfrm flipV="1">
            <a:off x="6163734" y="1391921"/>
            <a:ext cx="389467" cy="136813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8FF20561-2381-4529-F70C-D5FA8696BC6F}"/>
              </a:ext>
            </a:extLst>
          </p:cNvPr>
          <p:cNvSpPr/>
          <p:nvPr/>
        </p:nvSpPr>
        <p:spPr>
          <a:xfrm flipV="1">
            <a:off x="6100231" y="1653741"/>
            <a:ext cx="389468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116194EE-5321-AD0D-163E-34C500A6E6A7}"/>
              </a:ext>
            </a:extLst>
          </p:cNvPr>
          <p:cNvSpPr/>
          <p:nvPr/>
        </p:nvSpPr>
        <p:spPr>
          <a:xfrm flipV="1">
            <a:off x="5866648" y="3298455"/>
            <a:ext cx="389467" cy="1368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A5C43673-6081-039B-5CC7-5D320EE9B694}"/>
              </a:ext>
            </a:extLst>
          </p:cNvPr>
          <p:cNvSpPr/>
          <p:nvPr/>
        </p:nvSpPr>
        <p:spPr>
          <a:xfrm flipV="1">
            <a:off x="5511799" y="2353946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destra 21">
            <a:extLst>
              <a:ext uri="{FF2B5EF4-FFF2-40B4-BE49-F238E27FC236}">
                <a16:creationId xmlns:a16="http://schemas.microsoft.com/office/drawing/2014/main" id="{AB5DD0A6-5743-B3FF-D233-E76EF747743E}"/>
              </a:ext>
            </a:extLst>
          </p:cNvPr>
          <p:cNvSpPr/>
          <p:nvPr/>
        </p:nvSpPr>
        <p:spPr>
          <a:xfrm flipV="1">
            <a:off x="5866648" y="3076653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BC97AFE1-C033-E429-6573-FB0B13D8D53D}"/>
              </a:ext>
            </a:extLst>
          </p:cNvPr>
          <p:cNvSpPr/>
          <p:nvPr/>
        </p:nvSpPr>
        <p:spPr>
          <a:xfrm flipV="1">
            <a:off x="5595200" y="5684810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destra 24">
            <a:extLst>
              <a:ext uri="{FF2B5EF4-FFF2-40B4-BE49-F238E27FC236}">
                <a16:creationId xmlns:a16="http://schemas.microsoft.com/office/drawing/2014/main" id="{00BF7991-0205-4D62-FE46-A5AAEA399937}"/>
              </a:ext>
            </a:extLst>
          </p:cNvPr>
          <p:cNvSpPr/>
          <p:nvPr/>
        </p:nvSpPr>
        <p:spPr>
          <a:xfrm flipV="1">
            <a:off x="5791673" y="1872719"/>
            <a:ext cx="389467" cy="1368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destra 25">
            <a:extLst>
              <a:ext uri="{FF2B5EF4-FFF2-40B4-BE49-F238E27FC236}">
                <a16:creationId xmlns:a16="http://schemas.microsoft.com/office/drawing/2014/main" id="{9A81656A-94C6-7273-53A5-0DBE117989DD}"/>
              </a:ext>
            </a:extLst>
          </p:cNvPr>
          <p:cNvSpPr/>
          <p:nvPr/>
        </p:nvSpPr>
        <p:spPr>
          <a:xfrm flipV="1">
            <a:off x="6163734" y="4255513"/>
            <a:ext cx="389467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destra 26">
            <a:extLst>
              <a:ext uri="{FF2B5EF4-FFF2-40B4-BE49-F238E27FC236}">
                <a16:creationId xmlns:a16="http://schemas.microsoft.com/office/drawing/2014/main" id="{52D19046-6F29-CAA0-67E1-DC4783422A8A}"/>
              </a:ext>
            </a:extLst>
          </p:cNvPr>
          <p:cNvSpPr/>
          <p:nvPr/>
        </p:nvSpPr>
        <p:spPr>
          <a:xfrm flipV="1">
            <a:off x="6195664" y="4977088"/>
            <a:ext cx="389467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destra 27">
            <a:extLst>
              <a:ext uri="{FF2B5EF4-FFF2-40B4-BE49-F238E27FC236}">
                <a16:creationId xmlns:a16="http://schemas.microsoft.com/office/drawing/2014/main" id="{74E6BF29-6A93-9AA1-DDD6-6D14B97F3B4F}"/>
              </a:ext>
            </a:extLst>
          </p:cNvPr>
          <p:cNvSpPr/>
          <p:nvPr/>
        </p:nvSpPr>
        <p:spPr>
          <a:xfrm flipV="1">
            <a:off x="6153855" y="2831335"/>
            <a:ext cx="389467" cy="13681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destra 28">
            <a:extLst>
              <a:ext uri="{FF2B5EF4-FFF2-40B4-BE49-F238E27FC236}">
                <a16:creationId xmlns:a16="http://schemas.microsoft.com/office/drawing/2014/main" id="{8BC92ACF-2A39-D2D4-A86E-1E2D95841247}"/>
              </a:ext>
            </a:extLst>
          </p:cNvPr>
          <p:cNvSpPr/>
          <p:nvPr/>
        </p:nvSpPr>
        <p:spPr>
          <a:xfrm flipV="1">
            <a:off x="5641029" y="2120920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9CE3BE01-87A0-7C3F-A7F8-0AE1D1F9152C}"/>
              </a:ext>
            </a:extLst>
          </p:cNvPr>
          <p:cNvSpPr/>
          <p:nvPr/>
        </p:nvSpPr>
        <p:spPr>
          <a:xfrm flipV="1">
            <a:off x="6223953" y="3549681"/>
            <a:ext cx="389467" cy="13681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destra 31">
            <a:extLst>
              <a:ext uri="{FF2B5EF4-FFF2-40B4-BE49-F238E27FC236}">
                <a16:creationId xmlns:a16="http://schemas.microsoft.com/office/drawing/2014/main" id="{942CE209-066E-0D21-613F-D95E2468B08B}"/>
              </a:ext>
            </a:extLst>
          </p:cNvPr>
          <p:cNvSpPr/>
          <p:nvPr/>
        </p:nvSpPr>
        <p:spPr>
          <a:xfrm flipV="1">
            <a:off x="5866648" y="4743639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destra 32">
            <a:extLst>
              <a:ext uri="{FF2B5EF4-FFF2-40B4-BE49-F238E27FC236}">
                <a16:creationId xmlns:a16="http://schemas.microsoft.com/office/drawing/2014/main" id="{C601A0D2-29F7-D08F-7177-D60843B2A51A}"/>
              </a:ext>
            </a:extLst>
          </p:cNvPr>
          <p:cNvSpPr/>
          <p:nvPr/>
        </p:nvSpPr>
        <p:spPr>
          <a:xfrm flipV="1">
            <a:off x="5890307" y="2594971"/>
            <a:ext cx="389467" cy="1368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destra 35">
            <a:extLst>
              <a:ext uri="{FF2B5EF4-FFF2-40B4-BE49-F238E27FC236}">
                <a16:creationId xmlns:a16="http://schemas.microsoft.com/office/drawing/2014/main" id="{38E3DFF3-6961-32C0-3524-29B11D2532D4}"/>
              </a:ext>
            </a:extLst>
          </p:cNvPr>
          <p:cNvSpPr/>
          <p:nvPr/>
        </p:nvSpPr>
        <p:spPr>
          <a:xfrm>
            <a:off x="6044449" y="5937897"/>
            <a:ext cx="389467" cy="13182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destra 36">
            <a:extLst>
              <a:ext uri="{FF2B5EF4-FFF2-40B4-BE49-F238E27FC236}">
                <a16:creationId xmlns:a16="http://schemas.microsoft.com/office/drawing/2014/main" id="{D33BAEE1-57A9-5BA1-C420-E96BE121B106}"/>
              </a:ext>
            </a:extLst>
          </p:cNvPr>
          <p:cNvSpPr/>
          <p:nvPr/>
        </p:nvSpPr>
        <p:spPr>
          <a:xfrm flipV="1">
            <a:off x="5816336" y="4507275"/>
            <a:ext cx="389467" cy="1368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destra 37">
            <a:extLst>
              <a:ext uri="{FF2B5EF4-FFF2-40B4-BE49-F238E27FC236}">
                <a16:creationId xmlns:a16="http://schemas.microsoft.com/office/drawing/2014/main" id="{0BC03419-3FF0-7BE1-A2AF-422D572B56B4}"/>
              </a:ext>
            </a:extLst>
          </p:cNvPr>
          <p:cNvSpPr/>
          <p:nvPr/>
        </p:nvSpPr>
        <p:spPr>
          <a:xfrm flipV="1">
            <a:off x="5966507" y="5456215"/>
            <a:ext cx="389467" cy="1368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destra 38">
            <a:extLst>
              <a:ext uri="{FF2B5EF4-FFF2-40B4-BE49-F238E27FC236}">
                <a16:creationId xmlns:a16="http://schemas.microsoft.com/office/drawing/2014/main" id="{9289B61C-BB38-B1EE-D1FE-86920137340B}"/>
              </a:ext>
            </a:extLst>
          </p:cNvPr>
          <p:cNvSpPr/>
          <p:nvPr/>
        </p:nvSpPr>
        <p:spPr>
          <a:xfrm flipV="1">
            <a:off x="5831993" y="4032579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destra 39">
            <a:extLst>
              <a:ext uri="{FF2B5EF4-FFF2-40B4-BE49-F238E27FC236}">
                <a16:creationId xmlns:a16="http://schemas.microsoft.com/office/drawing/2014/main" id="{8EC12AC4-9089-79E0-8A10-39930DB9411B}"/>
              </a:ext>
            </a:extLst>
          </p:cNvPr>
          <p:cNvSpPr/>
          <p:nvPr/>
        </p:nvSpPr>
        <p:spPr>
          <a:xfrm flipV="1">
            <a:off x="6100232" y="5227620"/>
            <a:ext cx="389467" cy="13681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destra 40">
            <a:extLst>
              <a:ext uri="{FF2B5EF4-FFF2-40B4-BE49-F238E27FC236}">
                <a16:creationId xmlns:a16="http://schemas.microsoft.com/office/drawing/2014/main" id="{93029B7A-4D69-E5CF-262C-4D7A36BDAD71}"/>
              </a:ext>
            </a:extLst>
          </p:cNvPr>
          <p:cNvSpPr/>
          <p:nvPr/>
        </p:nvSpPr>
        <p:spPr>
          <a:xfrm flipV="1">
            <a:off x="6205803" y="3783639"/>
            <a:ext cx="389467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F7AAA1E-6EB8-3977-563C-6AC13899F3AC}"/>
              </a:ext>
            </a:extLst>
          </p:cNvPr>
          <p:cNvSpPr txBox="1">
            <a:spLocks/>
          </p:cNvSpPr>
          <p:nvPr/>
        </p:nvSpPr>
        <p:spPr>
          <a:xfrm>
            <a:off x="4050058" y="254881"/>
            <a:ext cx="3690259" cy="6869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/>
              <a:t>PET Images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510609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4F19-9585-8138-261B-280216105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384C20-79FA-16D7-E266-C74FB8CF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58" y="254881"/>
            <a:ext cx="3690259" cy="686951"/>
          </a:xfrm>
        </p:spPr>
        <p:txBody>
          <a:bodyPr/>
          <a:lstStyle/>
          <a:p>
            <a:r>
              <a:rPr lang="it-IT" b="1" i="1" dirty="0"/>
              <a:t>PET Images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AC122A-5616-D080-2B78-98FD89E2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8" y="1508760"/>
            <a:ext cx="5867062" cy="46583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BCC0EBE-458A-85AC-1A26-90C59194A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938" y="1589234"/>
            <a:ext cx="5867062" cy="466373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A63429-AE5E-CB3B-7643-200B68DF8C55}"/>
              </a:ext>
            </a:extLst>
          </p:cNvPr>
          <p:cNvSpPr txBox="1"/>
          <p:nvPr/>
        </p:nvSpPr>
        <p:spPr>
          <a:xfrm>
            <a:off x="3695066" y="816599"/>
            <a:ext cx="4200960" cy="31725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t-</a:t>
            </a:r>
            <a:r>
              <a:rPr lang="it-IT" sz="1600" dirty="0" err="1"/>
              <a:t>distributed</a:t>
            </a:r>
            <a:r>
              <a:rPr lang="it-IT" sz="1600" dirty="0"/>
              <a:t> </a:t>
            </a:r>
            <a:r>
              <a:rPr lang="it-IT" sz="1600" dirty="0" err="1"/>
              <a:t>stochastic</a:t>
            </a:r>
            <a:r>
              <a:rPr lang="it-IT" sz="1600" dirty="0"/>
              <a:t> </a:t>
            </a:r>
            <a:r>
              <a:rPr lang="it-IT" sz="1600" dirty="0" err="1"/>
              <a:t>neighbor</a:t>
            </a:r>
            <a:r>
              <a:rPr lang="it-IT" sz="1600" dirty="0"/>
              <a:t> </a:t>
            </a:r>
            <a:r>
              <a:rPr lang="it-IT" sz="1600" dirty="0" err="1"/>
              <a:t>embedding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765710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8962C0-4E33-2B88-939B-727A12AD3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744" y="1048226"/>
            <a:ext cx="3028882" cy="55138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4F7315-D705-0934-6933-53F956AB0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48226"/>
            <a:ext cx="4434963" cy="32422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87987E5-61C2-9E06-56E3-3BD03FF06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85214"/>
            <a:ext cx="4616271" cy="1899060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682C426-EA6E-6AAE-79DD-76F9AA00800D}"/>
              </a:ext>
            </a:extLst>
          </p:cNvPr>
          <p:cNvSpPr/>
          <p:nvPr/>
        </p:nvSpPr>
        <p:spPr>
          <a:xfrm>
            <a:off x="9411652" y="4285214"/>
            <a:ext cx="1271016" cy="18990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A64FF51-C7F9-9A64-462D-E5AEA322B493}"/>
              </a:ext>
            </a:extLst>
          </p:cNvPr>
          <p:cNvSpPr txBox="1">
            <a:spLocks/>
          </p:cNvSpPr>
          <p:nvPr/>
        </p:nvSpPr>
        <p:spPr>
          <a:xfrm>
            <a:off x="4240674" y="317883"/>
            <a:ext cx="4434963" cy="8342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/>
              <a:t>PET+CT Images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57299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292B5-59D3-B04C-3688-490B64550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BDAED6D-9AA2-46DA-DA17-9E5AC2A509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05" y="1007843"/>
            <a:ext cx="6130023" cy="56581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8B5202E-9D5B-49FD-C89E-1814AA8E27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89" y="2536841"/>
            <a:ext cx="5667296" cy="412913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BB436CF-C194-DC49-C95C-63B4D3193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996" y="946949"/>
            <a:ext cx="2548466" cy="1543326"/>
          </a:xfrm>
          <a:prstGeom prst="rect">
            <a:avLst/>
          </a:prstGeom>
        </p:spPr>
      </p:pic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DFB48576-69EB-ABE8-F0CA-027AF6782D3B}"/>
              </a:ext>
            </a:extLst>
          </p:cNvPr>
          <p:cNvSpPr/>
          <p:nvPr/>
        </p:nvSpPr>
        <p:spPr>
          <a:xfrm flipV="1">
            <a:off x="6455373" y="1434538"/>
            <a:ext cx="389467" cy="136813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destra 21">
            <a:extLst>
              <a:ext uri="{FF2B5EF4-FFF2-40B4-BE49-F238E27FC236}">
                <a16:creationId xmlns:a16="http://schemas.microsoft.com/office/drawing/2014/main" id="{E59BEC87-E5D8-9DA5-2393-DA3C4755F669}"/>
              </a:ext>
            </a:extLst>
          </p:cNvPr>
          <p:cNvSpPr/>
          <p:nvPr/>
        </p:nvSpPr>
        <p:spPr>
          <a:xfrm flipV="1">
            <a:off x="6497414" y="2144574"/>
            <a:ext cx="389468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destra 22">
            <a:extLst>
              <a:ext uri="{FF2B5EF4-FFF2-40B4-BE49-F238E27FC236}">
                <a16:creationId xmlns:a16="http://schemas.microsoft.com/office/drawing/2014/main" id="{3928511D-1BFF-7BA1-C683-11D508A16277}"/>
              </a:ext>
            </a:extLst>
          </p:cNvPr>
          <p:cNvSpPr/>
          <p:nvPr/>
        </p:nvSpPr>
        <p:spPr>
          <a:xfrm flipV="1">
            <a:off x="6278162" y="3812890"/>
            <a:ext cx="389467" cy="1368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destra 23">
            <a:extLst>
              <a:ext uri="{FF2B5EF4-FFF2-40B4-BE49-F238E27FC236}">
                <a16:creationId xmlns:a16="http://schemas.microsoft.com/office/drawing/2014/main" id="{FE529E30-9F7C-D10C-F874-16702820AB10}"/>
              </a:ext>
            </a:extLst>
          </p:cNvPr>
          <p:cNvSpPr/>
          <p:nvPr/>
        </p:nvSpPr>
        <p:spPr>
          <a:xfrm flipV="1">
            <a:off x="5932241" y="2387257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destra 24">
            <a:extLst>
              <a:ext uri="{FF2B5EF4-FFF2-40B4-BE49-F238E27FC236}">
                <a16:creationId xmlns:a16="http://schemas.microsoft.com/office/drawing/2014/main" id="{977D0F23-7A9B-B47D-69B9-1439D716C1FD}"/>
              </a:ext>
            </a:extLst>
          </p:cNvPr>
          <p:cNvSpPr/>
          <p:nvPr/>
        </p:nvSpPr>
        <p:spPr>
          <a:xfrm flipV="1">
            <a:off x="5831992" y="3084393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destra 25">
            <a:extLst>
              <a:ext uri="{FF2B5EF4-FFF2-40B4-BE49-F238E27FC236}">
                <a16:creationId xmlns:a16="http://schemas.microsoft.com/office/drawing/2014/main" id="{E0C9B0D6-7857-DE98-19C3-02E88383E1C6}"/>
              </a:ext>
            </a:extLst>
          </p:cNvPr>
          <p:cNvSpPr/>
          <p:nvPr/>
        </p:nvSpPr>
        <p:spPr>
          <a:xfrm flipV="1">
            <a:off x="6226775" y="4997461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reccia destra 26">
            <a:extLst>
              <a:ext uri="{FF2B5EF4-FFF2-40B4-BE49-F238E27FC236}">
                <a16:creationId xmlns:a16="http://schemas.microsoft.com/office/drawing/2014/main" id="{8ACB1E0F-819C-F75D-2864-9345E92D1EBF}"/>
              </a:ext>
            </a:extLst>
          </p:cNvPr>
          <p:cNvSpPr/>
          <p:nvPr/>
        </p:nvSpPr>
        <p:spPr>
          <a:xfrm flipV="1">
            <a:off x="6079066" y="1669956"/>
            <a:ext cx="389467" cy="1368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destra 27">
            <a:extLst>
              <a:ext uri="{FF2B5EF4-FFF2-40B4-BE49-F238E27FC236}">
                <a16:creationId xmlns:a16="http://schemas.microsoft.com/office/drawing/2014/main" id="{AA3FE4E8-C737-FAEF-9402-2F6BC1AC74C3}"/>
              </a:ext>
            </a:extLst>
          </p:cNvPr>
          <p:cNvSpPr/>
          <p:nvPr/>
        </p:nvSpPr>
        <p:spPr>
          <a:xfrm flipV="1">
            <a:off x="6348588" y="2620319"/>
            <a:ext cx="389467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reccia destra 28">
            <a:extLst>
              <a:ext uri="{FF2B5EF4-FFF2-40B4-BE49-F238E27FC236}">
                <a16:creationId xmlns:a16="http://schemas.microsoft.com/office/drawing/2014/main" id="{4A97CFA2-6D19-11FC-F7D3-0187422D74D8}"/>
              </a:ext>
            </a:extLst>
          </p:cNvPr>
          <p:cNvSpPr/>
          <p:nvPr/>
        </p:nvSpPr>
        <p:spPr>
          <a:xfrm flipV="1">
            <a:off x="6379174" y="3323770"/>
            <a:ext cx="389467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destra 29">
            <a:extLst>
              <a:ext uri="{FF2B5EF4-FFF2-40B4-BE49-F238E27FC236}">
                <a16:creationId xmlns:a16="http://schemas.microsoft.com/office/drawing/2014/main" id="{EA2EC86D-B236-5BC1-EF72-F9EA3E21AD18}"/>
              </a:ext>
            </a:extLst>
          </p:cNvPr>
          <p:cNvSpPr/>
          <p:nvPr/>
        </p:nvSpPr>
        <p:spPr>
          <a:xfrm flipV="1">
            <a:off x="6379174" y="4516623"/>
            <a:ext cx="389467" cy="13681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destra 30">
            <a:extLst>
              <a:ext uri="{FF2B5EF4-FFF2-40B4-BE49-F238E27FC236}">
                <a16:creationId xmlns:a16="http://schemas.microsoft.com/office/drawing/2014/main" id="{A95E863C-AE34-A265-0EDB-DE57ED24E671}"/>
              </a:ext>
            </a:extLst>
          </p:cNvPr>
          <p:cNvSpPr/>
          <p:nvPr/>
        </p:nvSpPr>
        <p:spPr>
          <a:xfrm flipV="1">
            <a:off x="6153854" y="3585578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destra 32">
            <a:extLst>
              <a:ext uri="{FF2B5EF4-FFF2-40B4-BE49-F238E27FC236}">
                <a16:creationId xmlns:a16="http://schemas.microsoft.com/office/drawing/2014/main" id="{FB63A442-112E-A3F8-B058-B146FD39B24C}"/>
              </a:ext>
            </a:extLst>
          </p:cNvPr>
          <p:cNvSpPr/>
          <p:nvPr/>
        </p:nvSpPr>
        <p:spPr>
          <a:xfrm flipV="1">
            <a:off x="5913213" y="4286350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destra 33">
            <a:extLst>
              <a:ext uri="{FF2B5EF4-FFF2-40B4-BE49-F238E27FC236}">
                <a16:creationId xmlns:a16="http://schemas.microsoft.com/office/drawing/2014/main" id="{1AD27FB1-AB26-8B6A-B5AF-52698B2C5BB0}"/>
              </a:ext>
            </a:extLst>
          </p:cNvPr>
          <p:cNvSpPr/>
          <p:nvPr/>
        </p:nvSpPr>
        <p:spPr>
          <a:xfrm flipV="1">
            <a:off x="6161306" y="2858457"/>
            <a:ext cx="389467" cy="13681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destra 37">
            <a:extLst>
              <a:ext uri="{FF2B5EF4-FFF2-40B4-BE49-F238E27FC236}">
                <a16:creationId xmlns:a16="http://schemas.microsoft.com/office/drawing/2014/main" id="{2254820A-BB03-10F2-2AB2-42CD2026D57E}"/>
              </a:ext>
            </a:extLst>
          </p:cNvPr>
          <p:cNvSpPr/>
          <p:nvPr/>
        </p:nvSpPr>
        <p:spPr>
          <a:xfrm flipV="1">
            <a:off x="6107947" y="4040202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destra 39">
            <a:extLst>
              <a:ext uri="{FF2B5EF4-FFF2-40B4-BE49-F238E27FC236}">
                <a16:creationId xmlns:a16="http://schemas.microsoft.com/office/drawing/2014/main" id="{5808BB86-ADFB-FBD9-71D9-A84C8918C676}"/>
              </a:ext>
            </a:extLst>
          </p:cNvPr>
          <p:cNvSpPr/>
          <p:nvPr/>
        </p:nvSpPr>
        <p:spPr>
          <a:xfrm flipV="1">
            <a:off x="6543058" y="1903782"/>
            <a:ext cx="389467" cy="13182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destra 40">
            <a:extLst>
              <a:ext uri="{FF2B5EF4-FFF2-40B4-BE49-F238E27FC236}">
                <a16:creationId xmlns:a16="http://schemas.microsoft.com/office/drawing/2014/main" id="{12C7DDFA-DFB2-3A42-0747-1D66400AEB9B}"/>
              </a:ext>
            </a:extLst>
          </p:cNvPr>
          <p:cNvSpPr/>
          <p:nvPr/>
        </p:nvSpPr>
        <p:spPr>
          <a:xfrm flipV="1">
            <a:off x="6421509" y="5248748"/>
            <a:ext cx="389467" cy="13182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destra 41">
            <a:extLst>
              <a:ext uri="{FF2B5EF4-FFF2-40B4-BE49-F238E27FC236}">
                <a16:creationId xmlns:a16="http://schemas.microsoft.com/office/drawing/2014/main" id="{7E961F03-CE81-1806-FE5D-B2C2238FA8DA}"/>
              </a:ext>
            </a:extLst>
          </p:cNvPr>
          <p:cNvSpPr/>
          <p:nvPr/>
        </p:nvSpPr>
        <p:spPr>
          <a:xfrm flipV="1">
            <a:off x="6094788" y="5476850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destra 42">
            <a:extLst>
              <a:ext uri="{FF2B5EF4-FFF2-40B4-BE49-F238E27FC236}">
                <a16:creationId xmlns:a16="http://schemas.microsoft.com/office/drawing/2014/main" id="{0316AB17-0954-37EC-69AF-DE5A58CA287B}"/>
              </a:ext>
            </a:extLst>
          </p:cNvPr>
          <p:cNvSpPr/>
          <p:nvPr/>
        </p:nvSpPr>
        <p:spPr>
          <a:xfrm flipV="1">
            <a:off x="6161306" y="5954720"/>
            <a:ext cx="389467" cy="13681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43">
            <a:extLst>
              <a:ext uri="{FF2B5EF4-FFF2-40B4-BE49-F238E27FC236}">
                <a16:creationId xmlns:a16="http://schemas.microsoft.com/office/drawing/2014/main" id="{556BAE01-EDDE-B1E1-FD83-272EC6F0E9A9}"/>
              </a:ext>
            </a:extLst>
          </p:cNvPr>
          <p:cNvSpPr/>
          <p:nvPr/>
        </p:nvSpPr>
        <p:spPr>
          <a:xfrm flipV="1">
            <a:off x="6142232" y="4752523"/>
            <a:ext cx="389467" cy="1368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destra 44">
            <a:extLst>
              <a:ext uri="{FF2B5EF4-FFF2-40B4-BE49-F238E27FC236}">
                <a16:creationId xmlns:a16="http://schemas.microsoft.com/office/drawing/2014/main" id="{9EAAE20B-3901-1138-FEBE-D404A138A642}"/>
              </a:ext>
            </a:extLst>
          </p:cNvPr>
          <p:cNvSpPr/>
          <p:nvPr/>
        </p:nvSpPr>
        <p:spPr>
          <a:xfrm flipV="1">
            <a:off x="6205803" y="5702350"/>
            <a:ext cx="389467" cy="1368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2BFBDAB-9EE5-58CC-7EAE-9AC1E07502E7}"/>
              </a:ext>
            </a:extLst>
          </p:cNvPr>
          <p:cNvSpPr txBox="1">
            <a:spLocks/>
          </p:cNvSpPr>
          <p:nvPr/>
        </p:nvSpPr>
        <p:spPr>
          <a:xfrm>
            <a:off x="4240674" y="317883"/>
            <a:ext cx="4434963" cy="8342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/>
              <a:t>PET+CT Images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935279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44679-12B2-1B07-BF25-E67187443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A291CC-2257-FB88-3611-BF9A1290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674" y="317883"/>
            <a:ext cx="4434963" cy="834262"/>
          </a:xfrm>
        </p:spPr>
        <p:txBody>
          <a:bodyPr/>
          <a:lstStyle/>
          <a:p>
            <a:r>
              <a:rPr lang="it-IT" b="1" i="1" dirty="0"/>
              <a:t>PET+CT Images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60DEFC-AA51-99F4-BA1A-560EC72B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9104"/>
            <a:ext cx="5735198" cy="45536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CA22DFC-8FD1-FF93-A8D0-29FCBDED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256" y="1204219"/>
            <a:ext cx="6218897" cy="494341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C91F32-631A-0CD1-D58E-5D181D0D73D7}"/>
              </a:ext>
            </a:extLst>
          </p:cNvPr>
          <p:cNvSpPr txBox="1"/>
          <p:nvPr/>
        </p:nvSpPr>
        <p:spPr>
          <a:xfrm>
            <a:off x="4357675" y="886962"/>
            <a:ext cx="4200960" cy="31725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/>
              <a:t>t-</a:t>
            </a:r>
            <a:r>
              <a:rPr lang="it-IT" sz="1600" dirty="0" err="1"/>
              <a:t>distributed</a:t>
            </a:r>
            <a:r>
              <a:rPr lang="it-IT" sz="1600" dirty="0"/>
              <a:t> </a:t>
            </a:r>
            <a:r>
              <a:rPr lang="it-IT" sz="1600" dirty="0" err="1"/>
              <a:t>stochastic</a:t>
            </a:r>
            <a:r>
              <a:rPr lang="it-IT" sz="1600" dirty="0"/>
              <a:t> </a:t>
            </a:r>
            <a:r>
              <a:rPr lang="it-IT" sz="1600" dirty="0" err="1"/>
              <a:t>neighbor</a:t>
            </a:r>
            <a:r>
              <a:rPr lang="it-IT" sz="1600" dirty="0"/>
              <a:t> </a:t>
            </a:r>
            <a:r>
              <a:rPr lang="it-IT" sz="1600" dirty="0" err="1"/>
              <a:t>embedding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38197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8EAAF81-A2BD-648F-97D7-A60A858D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837" y="1374210"/>
            <a:ext cx="1604563" cy="420413"/>
          </a:xfrm>
        </p:spPr>
        <p:txBody>
          <a:bodyPr/>
          <a:lstStyle/>
          <a:p>
            <a:r>
              <a:rPr lang="it-IT" sz="3200" b="1" i="1" dirty="0" err="1"/>
              <a:t>Outline</a:t>
            </a:r>
            <a:endParaRPr lang="it-IT" sz="3200" b="1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6967F8-B977-5650-F77D-89F3D00A6E52}"/>
              </a:ext>
            </a:extLst>
          </p:cNvPr>
          <p:cNvSpPr txBox="1"/>
          <p:nvPr/>
        </p:nvSpPr>
        <p:spPr>
          <a:xfrm>
            <a:off x="833837" y="2090172"/>
            <a:ext cx="107485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 brief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overview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about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Solitary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Pulmonary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Nodule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(SPN);</a:t>
            </a:r>
          </a:p>
          <a:p>
            <a:pPr marL="514350" indent="-514350" algn="just">
              <a:buAutoNum type="arabicPeriod"/>
            </a:pP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Overview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CT and PET images;</a:t>
            </a:r>
          </a:p>
          <a:p>
            <a:pPr marL="514350" indent="-514350" algn="just">
              <a:buAutoNum type="arabicPeriod"/>
            </a:pP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Overview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of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Radiomic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Features;</a:t>
            </a:r>
          </a:p>
          <a:p>
            <a:pPr marL="514350" indent="-514350" algn="just">
              <a:buAutoNum type="arabicPeriod"/>
            </a:pP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Metastasis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Classification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Radiomic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Features CT, PET and PET+CT</a:t>
            </a:r>
            <a:endParaRPr lang="it-IT" sz="2800" dirty="0"/>
          </a:p>
          <a:p>
            <a:pPr marL="514350" indent="-514350" algn="just">
              <a:buAutoNum type="arabicPeriod"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0631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C888274-A2BF-A29A-68D3-B6795E00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98" y="983642"/>
            <a:ext cx="3690259" cy="673038"/>
          </a:xfrm>
        </p:spPr>
        <p:txBody>
          <a:bodyPr/>
          <a:lstStyle/>
          <a:p>
            <a:r>
              <a:rPr lang="it-IT" b="1" i="1" dirty="0" err="1"/>
              <a:t>Conclusions</a:t>
            </a:r>
            <a:endParaRPr lang="it-IT" b="1" i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9B5338-5896-8EBC-046E-CA23071FB7AF}"/>
              </a:ext>
            </a:extLst>
          </p:cNvPr>
          <p:cNvSpPr txBox="1"/>
          <p:nvPr/>
        </p:nvSpPr>
        <p:spPr>
          <a:xfrm>
            <a:off x="505512" y="1957255"/>
            <a:ext cx="496763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0" i="0" dirty="0" err="1">
                <a:solidFill>
                  <a:srgbClr val="111111"/>
                </a:solidFill>
                <a:effectLst/>
                <a:latin typeface="-apple-system"/>
              </a:rPr>
              <a:t>Increased</a:t>
            </a:r>
            <a:r>
              <a:rPr lang="it-IT" sz="2400" b="0" i="0" dirty="0">
                <a:solidFill>
                  <a:srgbClr val="111111"/>
                </a:solidFill>
                <a:effectLst/>
                <a:latin typeface="-apple-system"/>
              </a:rPr>
              <a:t> performance in </a:t>
            </a:r>
            <a:r>
              <a:rPr lang="it-IT" sz="2400" dirty="0">
                <a:solidFill>
                  <a:srgbClr val="111111"/>
                </a:solidFill>
                <a:latin typeface="-apple-system"/>
              </a:rPr>
              <a:t>joint 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11111"/>
              </a:solidFill>
              <a:latin typeface="-apple-syste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b="0" i="0" dirty="0" err="1">
                <a:solidFill>
                  <a:srgbClr val="111111"/>
                </a:solidFill>
                <a:effectLst/>
                <a:latin typeface="-apple-system"/>
              </a:rPr>
              <a:t>Explainable</a:t>
            </a:r>
            <a:r>
              <a:rPr lang="it-IT" sz="2400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it-IT" sz="2400" b="0" i="0" dirty="0" err="1">
                <a:solidFill>
                  <a:srgbClr val="111111"/>
                </a:solidFill>
                <a:effectLst/>
                <a:latin typeface="-apple-system"/>
              </a:rPr>
              <a:t>Artificial</a:t>
            </a:r>
            <a:r>
              <a:rPr lang="it-IT" sz="2400" b="0" i="0" dirty="0">
                <a:solidFill>
                  <a:srgbClr val="111111"/>
                </a:solidFill>
                <a:effectLst/>
                <a:latin typeface="-apple-system"/>
              </a:rPr>
              <a:t> Intelligence to </a:t>
            </a:r>
            <a:r>
              <a:rPr lang="it-IT" sz="2400" b="0" i="0" dirty="0" err="1">
                <a:solidFill>
                  <a:srgbClr val="111111"/>
                </a:solidFill>
                <a:effectLst/>
                <a:latin typeface="-apple-system"/>
              </a:rPr>
              <a:t>transform</a:t>
            </a:r>
            <a:r>
              <a:rPr lang="it-IT" sz="2400" b="0" i="0" dirty="0">
                <a:solidFill>
                  <a:srgbClr val="111111"/>
                </a:solidFill>
                <a:effectLst/>
                <a:latin typeface="-apple-system"/>
              </a:rPr>
              <a:t> ML black box </a:t>
            </a:r>
            <a:r>
              <a:rPr lang="it-IT" sz="2400" b="0" i="0" dirty="0" err="1">
                <a:solidFill>
                  <a:srgbClr val="111111"/>
                </a:solidFill>
                <a:effectLst/>
                <a:latin typeface="-apple-system"/>
              </a:rPr>
              <a:t>into</a:t>
            </a:r>
            <a:r>
              <a:rPr lang="it-IT" sz="2400" b="0" i="0" dirty="0">
                <a:solidFill>
                  <a:srgbClr val="111111"/>
                </a:solidFill>
                <a:effectLst/>
                <a:latin typeface="-apple-system"/>
              </a:rPr>
              <a:t> white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111111"/>
              </a:solidFill>
              <a:latin typeface="-apple-syste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111111"/>
                </a:solidFill>
                <a:latin typeface="-apple-system"/>
              </a:rPr>
              <a:t>Decision</a:t>
            </a:r>
            <a:r>
              <a:rPr lang="it-IT" sz="2400" dirty="0">
                <a:solidFill>
                  <a:srgbClr val="111111"/>
                </a:solidFill>
                <a:latin typeface="-apple-system"/>
              </a:rPr>
              <a:t> Support System (DSS) for Healthcare </a:t>
            </a:r>
            <a:r>
              <a:rPr lang="it-IT" sz="2400" dirty="0" err="1">
                <a:solidFill>
                  <a:srgbClr val="111111"/>
                </a:solidFill>
                <a:latin typeface="-apple-system"/>
              </a:rPr>
              <a:t>Personnel</a:t>
            </a:r>
            <a:endParaRPr lang="it-IT" dirty="0">
              <a:solidFill>
                <a:srgbClr val="111111"/>
              </a:solidFill>
              <a:latin typeface="-apple-system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FD483152-8074-91D2-B1CE-CF70B482C657}"/>
              </a:ext>
            </a:extLst>
          </p:cNvPr>
          <p:cNvSpPr/>
          <p:nvPr/>
        </p:nvSpPr>
        <p:spPr>
          <a:xfrm>
            <a:off x="5473148" y="1656680"/>
            <a:ext cx="6667478" cy="4134520"/>
          </a:xfrm>
          <a:prstGeom prst="roundRect">
            <a:avLst>
              <a:gd name="adj" fmla="val 1308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8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F91126-0962-03C6-26AB-E5360D2D6678}"/>
              </a:ext>
            </a:extLst>
          </p:cNvPr>
          <p:cNvSpPr txBox="1"/>
          <p:nvPr/>
        </p:nvSpPr>
        <p:spPr>
          <a:xfrm>
            <a:off x="2690192" y="2322171"/>
            <a:ext cx="5065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i="1" dirty="0">
                <a:latin typeface="+mj-lt"/>
                <a:ea typeface="+mj-ea"/>
                <a:cs typeface="+mj-cs"/>
              </a:rPr>
              <a:t>Thanks for </a:t>
            </a:r>
            <a:r>
              <a:rPr lang="it-IT" sz="6000" b="1" i="1" dirty="0" err="1">
                <a:latin typeface="+mj-lt"/>
                <a:ea typeface="+mj-ea"/>
                <a:cs typeface="+mj-cs"/>
              </a:rPr>
              <a:t>your</a:t>
            </a:r>
            <a:r>
              <a:rPr lang="it-IT" sz="6000" b="1" i="1" dirty="0">
                <a:latin typeface="+mj-lt"/>
                <a:ea typeface="+mj-ea"/>
                <a:cs typeface="+mj-cs"/>
              </a:rPr>
              <a:t> </a:t>
            </a:r>
            <a:r>
              <a:rPr lang="it-IT" sz="6000" b="1" i="1" dirty="0" err="1">
                <a:latin typeface="+mj-lt"/>
                <a:ea typeface="+mj-ea"/>
                <a:cs typeface="+mj-cs"/>
              </a:rPr>
              <a:t>attention</a:t>
            </a:r>
            <a:endParaRPr lang="it-IT" sz="6000" b="1" i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Elemento grafico 4" descr="Segna Pollice su con riempimento a tinta unita">
            <a:extLst>
              <a:ext uri="{FF2B5EF4-FFF2-40B4-BE49-F238E27FC236}">
                <a16:creationId xmlns:a16="http://schemas.microsoft.com/office/drawing/2014/main" id="{5FBD750F-E2FB-D282-3089-054DCAB61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5198" y="2438633"/>
            <a:ext cx="1388667" cy="13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16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F92C21-18A3-5597-8E6F-BA643CA21823}"/>
              </a:ext>
            </a:extLst>
          </p:cNvPr>
          <p:cNvSpPr txBox="1"/>
          <p:nvPr/>
        </p:nvSpPr>
        <p:spPr>
          <a:xfrm>
            <a:off x="5070960" y="1750193"/>
            <a:ext cx="609738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i="1" u="sng" dirty="0"/>
              <a:t>A </a:t>
            </a:r>
            <a:r>
              <a:rPr lang="it-IT" i="1" u="sng" dirty="0" err="1"/>
              <a:t>solitary</a:t>
            </a:r>
            <a:r>
              <a:rPr lang="it-IT" i="1" u="sng" dirty="0"/>
              <a:t> </a:t>
            </a:r>
            <a:r>
              <a:rPr lang="it-IT" i="1" u="sng" dirty="0" err="1"/>
              <a:t>pulmonary</a:t>
            </a:r>
            <a:r>
              <a:rPr lang="it-IT" i="1" u="sng" dirty="0"/>
              <a:t> </a:t>
            </a:r>
            <a:r>
              <a:rPr lang="it-IT" i="1" u="sng" dirty="0" err="1"/>
              <a:t>nodule</a:t>
            </a:r>
            <a:r>
              <a:rPr lang="it-IT" i="1" u="sng" dirty="0"/>
              <a:t> </a:t>
            </a:r>
            <a:r>
              <a:rPr lang="it-IT" dirty="0"/>
              <a:t>(SPN) </a:t>
            </a:r>
            <a:r>
              <a:rPr lang="it-IT" i="1" u="sng" dirty="0" err="1"/>
              <a:t>is</a:t>
            </a:r>
            <a:r>
              <a:rPr lang="it-IT" i="1" u="sng" dirty="0"/>
              <a:t> a round or </a:t>
            </a:r>
            <a:r>
              <a:rPr lang="it-IT" i="1" u="sng" dirty="0" err="1"/>
              <a:t>oval</a:t>
            </a:r>
            <a:r>
              <a:rPr lang="it-IT" i="1" u="sng" dirty="0"/>
              <a:t> </a:t>
            </a:r>
            <a:r>
              <a:rPr lang="it-IT" i="1" u="sng" dirty="0" err="1"/>
              <a:t>lesion</a:t>
            </a:r>
            <a:r>
              <a:rPr lang="it-IT" i="1" u="sng" dirty="0"/>
              <a:t> </a:t>
            </a:r>
            <a:r>
              <a:rPr lang="it-IT" dirty="0"/>
              <a:t>in the </a:t>
            </a:r>
            <a:r>
              <a:rPr lang="it-IT" dirty="0" err="1"/>
              <a:t>lung</a:t>
            </a:r>
            <a:r>
              <a:rPr lang="it-IT" dirty="0"/>
              <a:t>, </a:t>
            </a:r>
            <a:r>
              <a:rPr lang="it-IT" i="1" u="sng" dirty="0" err="1"/>
              <a:t>usually</a:t>
            </a:r>
            <a:r>
              <a:rPr lang="it-IT" i="1" u="sng" dirty="0"/>
              <a:t> </a:t>
            </a:r>
            <a:r>
              <a:rPr lang="it-IT" i="1" u="sng" dirty="0" err="1"/>
              <a:t>less</a:t>
            </a:r>
            <a:r>
              <a:rPr lang="it-IT" i="1" u="sng" dirty="0"/>
              <a:t> </a:t>
            </a:r>
            <a:r>
              <a:rPr lang="it-IT" i="1" u="sng" dirty="0" err="1"/>
              <a:t>than</a:t>
            </a:r>
            <a:r>
              <a:rPr lang="it-IT" i="1" u="sng" dirty="0"/>
              <a:t> 3 cm in </a:t>
            </a:r>
            <a:r>
              <a:rPr lang="it-IT" i="1" u="sng" dirty="0" err="1"/>
              <a:t>diameter</a:t>
            </a:r>
            <a:r>
              <a:rPr lang="it-IT" u="sng" dirty="0"/>
              <a:t>,</a:t>
            </a:r>
            <a:r>
              <a:rPr lang="it-IT" dirty="0"/>
              <a:t> </a:t>
            </a:r>
            <a:r>
              <a:rPr lang="it-IT" dirty="0" err="1"/>
              <a:t>surrounded</a:t>
            </a:r>
            <a:r>
              <a:rPr lang="it-IT" dirty="0"/>
              <a:t> by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.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614D2D4-5146-E5C2-1EF2-0D48B99647A9}"/>
              </a:ext>
            </a:extLst>
          </p:cNvPr>
          <p:cNvSpPr/>
          <p:nvPr/>
        </p:nvSpPr>
        <p:spPr>
          <a:xfrm>
            <a:off x="363867" y="1295138"/>
            <a:ext cx="3981796" cy="3807230"/>
          </a:xfrm>
          <a:prstGeom prst="roundRect">
            <a:avLst>
              <a:gd name="adj" fmla="val 5313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11C8F4C-CB92-4021-922D-391B6A9BC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624" y="486182"/>
            <a:ext cx="6593423" cy="420413"/>
          </a:xfrm>
        </p:spPr>
        <p:txBody>
          <a:bodyPr/>
          <a:lstStyle/>
          <a:p>
            <a:r>
              <a:rPr lang="it-IT" sz="3200" b="1" i="1" dirty="0"/>
              <a:t>A </a:t>
            </a:r>
            <a:r>
              <a:rPr lang="it-IT" sz="3200" b="1" i="1" dirty="0" err="1"/>
              <a:t>solitary</a:t>
            </a:r>
            <a:r>
              <a:rPr lang="it-IT" sz="3200" b="1" i="1" dirty="0"/>
              <a:t> </a:t>
            </a:r>
            <a:r>
              <a:rPr lang="it-IT" sz="3200" b="1" i="1" dirty="0" err="1"/>
              <a:t>pulmonary</a:t>
            </a:r>
            <a:r>
              <a:rPr lang="it-IT" sz="3200" b="1" i="1" dirty="0"/>
              <a:t> </a:t>
            </a:r>
            <a:r>
              <a:rPr lang="it-IT" sz="3200" b="1" i="1" dirty="0" err="1"/>
              <a:t>nodule</a:t>
            </a:r>
            <a:r>
              <a:rPr lang="it-IT" sz="3200" b="1" i="1" dirty="0"/>
              <a:t> (SPN)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8D75E5C-E700-07DD-D748-4A9EC35F8272}"/>
              </a:ext>
            </a:extLst>
          </p:cNvPr>
          <p:cNvSpPr/>
          <p:nvPr/>
        </p:nvSpPr>
        <p:spPr>
          <a:xfrm>
            <a:off x="6526303" y="2848617"/>
            <a:ext cx="2769224" cy="4918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NODULE TYPE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395556-7B68-F23F-8128-3BF85616F1A8}"/>
              </a:ext>
            </a:extLst>
          </p:cNvPr>
          <p:cNvSpPr txBox="1"/>
          <p:nvPr/>
        </p:nvSpPr>
        <p:spPr>
          <a:xfrm>
            <a:off x="4704615" y="4022160"/>
            <a:ext cx="33067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Benign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Granulomas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often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due to </a:t>
            </a: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previous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infections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Hamartomas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benign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tumors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0" i="1" u="sng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Scars</a:t>
            </a:r>
            <a:endParaRPr lang="it-IT" i="1" u="sng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EA7F2FD-F9E4-EDA2-F4EA-C9DE95C19D18}"/>
              </a:ext>
            </a:extLst>
          </p:cNvPr>
          <p:cNvSpPr txBox="1"/>
          <p:nvPr/>
        </p:nvSpPr>
        <p:spPr>
          <a:xfrm>
            <a:off x="8521356" y="4022160"/>
            <a:ext cx="3306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2) </a:t>
            </a:r>
            <a:r>
              <a:rPr lang="it-IT" b="0" i="0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Malignant</a:t>
            </a:r>
            <a:r>
              <a:rPr lang="it-IT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1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Primary</a:t>
            </a:r>
            <a:r>
              <a:rPr lang="it-IT" b="0" i="1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1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lung</a:t>
            </a:r>
            <a:r>
              <a:rPr lang="it-IT" b="0" i="1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1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cancer</a:t>
            </a:r>
            <a:endParaRPr lang="it-IT" b="0" i="1" dirty="0">
              <a:solidFill>
                <a:srgbClr val="3C4043"/>
              </a:solidFill>
              <a:effectLst/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i="1" u="sng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Metastasis</a:t>
            </a:r>
            <a:r>
              <a:rPr lang="it-IT" b="0" i="1" u="sng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from </a:t>
            </a:r>
            <a:r>
              <a:rPr lang="it-IT" b="0" i="1" u="sng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other</a:t>
            </a:r>
            <a:r>
              <a:rPr lang="it-IT" b="0" i="1" u="sng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b="0" i="1" u="sng" dirty="0" err="1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tumors</a:t>
            </a:r>
            <a:endParaRPr lang="it-IT" i="1" u="sng" dirty="0"/>
          </a:p>
        </p:txBody>
      </p:sp>
      <p:sp>
        <p:nvSpPr>
          <p:cNvPr id="15" name="Freccia destra 14">
            <a:extLst>
              <a:ext uri="{FF2B5EF4-FFF2-40B4-BE49-F238E27FC236}">
                <a16:creationId xmlns:a16="http://schemas.microsoft.com/office/drawing/2014/main" id="{AA76A96C-6246-BC39-A5FA-7778CBABA18F}"/>
              </a:ext>
            </a:extLst>
          </p:cNvPr>
          <p:cNvSpPr/>
          <p:nvPr/>
        </p:nvSpPr>
        <p:spPr>
          <a:xfrm rot="8727139">
            <a:off x="6305348" y="3639058"/>
            <a:ext cx="1059256" cy="1436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462960B5-DB96-44E4-DDAB-B6BB96BD615A}"/>
              </a:ext>
            </a:extLst>
          </p:cNvPr>
          <p:cNvSpPr/>
          <p:nvPr/>
        </p:nvSpPr>
        <p:spPr>
          <a:xfrm rot="2360099">
            <a:off x="8365850" y="3663222"/>
            <a:ext cx="994679" cy="1178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76FB68C-2654-023D-1EBF-7739A8FA5F60}"/>
              </a:ext>
            </a:extLst>
          </p:cNvPr>
          <p:cNvSpPr txBox="1"/>
          <p:nvPr/>
        </p:nvSpPr>
        <p:spPr>
          <a:xfrm>
            <a:off x="2065402" y="5806391"/>
            <a:ext cx="89407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b="1" dirty="0"/>
              <a:t>Scientific Goal: </a:t>
            </a:r>
            <a:r>
              <a:rPr lang="it-IT" sz="2000" dirty="0" err="1">
                <a:highlight>
                  <a:srgbClr val="FFFF00"/>
                </a:highlight>
              </a:rPr>
              <a:t>Classify</a:t>
            </a:r>
            <a:r>
              <a:rPr lang="it-IT" sz="2000" dirty="0">
                <a:highlight>
                  <a:srgbClr val="FFFF00"/>
                </a:highlight>
              </a:rPr>
              <a:t> the </a:t>
            </a:r>
            <a:r>
              <a:rPr lang="it-IT" sz="2000" dirty="0" err="1">
                <a:highlight>
                  <a:srgbClr val="FFFF00"/>
                </a:highlight>
              </a:rPr>
              <a:t>Type</a:t>
            </a:r>
            <a:r>
              <a:rPr lang="it-IT" sz="2000" dirty="0">
                <a:highlight>
                  <a:srgbClr val="FFFF00"/>
                </a:highlight>
              </a:rPr>
              <a:t> of </a:t>
            </a:r>
            <a:r>
              <a:rPr lang="it-IT" sz="2000" dirty="0" err="1">
                <a:highlight>
                  <a:srgbClr val="FFFF00"/>
                </a:highlight>
              </a:rPr>
              <a:t>Tumor</a:t>
            </a:r>
            <a:r>
              <a:rPr lang="it-IT" sz="2000" dirty="0">
                <a:highlight>
                  <a:srgbClr val="FFFF00"/>
                </a:highlight>
              </a:rPr>
              <a:t> Using </a:t>
            </a:r>
            <a:r>
              <a:rPr lang="it-IT" sz="2000" dirty="0" err="1">
                <a:highlight>
                  <a:srgbClr val="FFFF00"/>
                </a:highlight>
              </a:rPr>
              <a:t>Radiomics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578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32C53B-939B-B6F3-05AF-1BBC875F2165}"/>
              </a:ext>
            </a:extLst>
          </p:cNvPr>
          <p:cNvSpPr txBox="1"/>
          <p:nvPr/>
        </p:nvSpPr>
        <p:spPr>
          <a:xfrm>
            <a:off x="4278516" y="4308983"/>
            <a:ext cx="60975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/>
              <a:t>Diagnostic</a:t>
            </a:r>
            <a:r>
              <a:rPr lang="it-IT" i="1" dirty="0"/>
              <a:t> </a:t>
            </a:r>
            <a:r>
              <a:rPr lang="it-IT" i="1" dirty="0" err="1"/>
              <a:t>approaches</a:t>
            </a:r>
            <a:r>
              <a:rPr lang="it-IT" i="1" dirty="0"/>
              <a:t> </a:t>
            </a:r>
            <a:r>
              <a:rPr lang="it-IT" i="1" dirty="0" err="1"/>
              <a:t>may</a:t>
            </a:r>
            <a:r>
              <a:rPr lang="it-IT" i="1" dirty="0"/>
              <a:t>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Observation</a:t>
            </a:r>
            <a:r>
              <a:rPr lang="it-IT" i="1" dirty="0"/>
              <a:t> with </a:t>
            </a:r>
            <a:r>
              <a:rPr lang="it-IT" i="1" dirty="0" err="1"/>
              <a:t>radiological</a:t>
            </a:r>
            <a:r>
              <a:rPr lang="it-IT" i="1" dirty="0"/>
              <a:t> follow-ups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/>
              <a:t>PET-CT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Biopsy</a:t>
            </a:r>
            <a:r>
              <a:rPr lang="it-IT" i="1" dirty="0"/>
              <a:t> (</a:t>
            </a:r>
            <a:r>
              <a:rPr lang="it-IT" i="1" dirty="0" err="1"/>
              <a:t>transbronchial</a:t>
            </a:r>
            <a:r>
              <a:rPr lang="it-IT" i="1" dirty="0"/>
              <a:t> or </a:t>
            </a:r>
            <a:r>
              <a:rPr lang="it-IT" i="1" dirty="0" err="1"/>
              <a:t>transthoracic</a:t>
            </a:r>
            <a:r>
              <a:rPr lang="it-IT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i="1" dirty="0" err="1"/>
              <a:t>Surgical</a:t>
            </a:r>
            <a:r>
              <a:rPr lang="it-IT" i="1" dirty="0"/>
              <a:t> </a:t>
            </a:r>
            <a:r>
              <a:rPr lang="it-IT" i="1" dirty="0" err="1"/>
              <a:t>removal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D8D88B-4987-071E-66D2-CB2A2315E093}"/>
              </a:ext>
            </a:extLst>
          </p:cNvPr>
          <p:cNvSpPr txBox="1"/>
          <p:nvPr/>
        </p:nvSpPr>
        <p:spPr>
          <a:xfrm>
            <a:off x="1271446" y="1613118"/>
            <a:ext cx="96491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Lung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metastases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occur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when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cancer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cells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from a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primary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tumor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another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part of the body spread to the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lungs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through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the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bloodstream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or </a:t>
            </a:r>
            <a:r>
              <a:rPr lang="it-IT" sz="2800" b="0" i="1" u="sng" strike="noStrike" dirty="0" err="1">
                <a:solidFill>
                  <a:srgbClr val="000000"/>
                </a:solidFill>
                <a:effectLst/>
                <a:latin typeface="-webkit-standard"/>
              </a:rPr>
              <a:t>lymphatic</a:t>
            </a:r>
            <a:r>
              <a:rPr lang="it-IT" sz="2800" b="0" i="1" u="sng" strike="noStrike" dirty="0">
                <a:solidFill>
                  <a:srgbClr val="000000"/>
                </a:solidFill>
                <a:effectLst/>
                <a:latin typeface="-webkit-standard"/>
              </a:rPr>
              <a:t> system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When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appear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solitary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pulmonary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nodules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can be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particularly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it-IT" sz="28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dangerous</a:t>
            </a:r>
            <a:r>
              <a:rPr lang="it-IT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it-IT" sz="2800" dirty="0"/>
          </a:p>
        </p:txBody>
      </p:sp>
      <p:pic>
        <p:nvPicPr>
          <p:cNvPr id="14" name="Elemento grafico 13" descr="Stetoscopio con riempimento a tinta unita">
            <a:extLst>
              <a:ext uri="{FF2B5EF4-FFF2-40B4-BE49-F238E27FC236}">
                <a16:creationId xmlns:a16="http://schemas.microsoft.com/office/drawing/2014/main" id="{2560FEF1-6D9B-50AA-8B51-F81BD204B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9017" y="3796812"/>
            <a:ext cx="1989499" cy="19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34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F9B68-771C-D6CB-74D6-808D5CC5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FA91FB-FC36-92AF-653D-7FA5D7B72CAB}"/>
              </a:ext>
            </a:extLst>
          </p:cNvPr>
          <p:cNvSpPr txBox="1"/>
          <p:nvPr/>
        </p:nvSpPr>
        <p:spPr>
          <a:xfrm>
            <a:off x="262551" y="1042791"/>
            <a:ext cx="85102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CT Imaging (</a:t>
            </a:r>
            <a:r>
              <a:rPr lang="it-IT" b="1" i="0" u="sng" strike="noStrike" dirty="0" err="1">
                <a:solidFill>
                  <a:srgbClr val="000000"/>
                </a:solidFill>
                <a:effectLst/>
              </a:rPr>
              <a:t>Computed</a:t>
            </a:r>
            <a:r>
              <a:rPr lang="it-IT" b="1" i="0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sng" strike="noStrike" dirty="0" err="1">
                <a:solidFill>
                  <a:srgbClr val="000000"/>
                </a:solidFill>
                <a:effectLst/>
              </a:rPr>
              <a:t>Tomography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Uses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X-rays to create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detailed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images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internal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body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structures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especially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useful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for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visualizing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lung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anatomy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structure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highlighting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shape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size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lesions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Provides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precise information on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lung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nodules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tumors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their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location.</a:t>
            </a:r>
          </a:p>
          <a:p>
            <a:endParaRPr lang="it-IT" dirty="0"/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PET Imaging (</a:t>
            </a:r>
            <a:r>
              <a:rPr lang="it-IT" b="1" i="0" u="sng" strike="noStrike" dirty="0" err="1">
                <a:solidFill>
                  <a:srgbClr val="000000"/>
                </a:solidFill>
                <a:effectLst/>
              </a:rPr>
              <a:t>Positron</a:t>
            </a:r>
            <a:r>
              <a:rPr lang="it-IT" b="1" i="0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sng" strike="noStrike" dirty="0" err="1">
                <a:solidFill>
                  <a:srgbClr val="000000"/>
                </a:solidFill>
                <a:effectLst/>
              </a:rPr>
              <a:t>Emission</a:t>
            </a:r>
            <a:r>
              <a:rPr lang="it-IT" b="1" i="0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1" i="0" u="sng" strike="noStrike" dirty="0" err="1">
                <a:solidFill>
                  <a:srgbClr val="000000"/>
                </a:solidFill>
                <a:effectLst/>
              </a:rPr>
              <a:t>Tomography</a:t>
            </a:r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Uses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a</a:t>
            </a:r>
            <a:r>
              <a:rPr lang="it-IT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none" strike="noStrike" dirty="0" err="1">
                <a:solidFill>
                  <a:srgbClr val="000000"/>
                </a:solidFill>
                <a:effectLst/>
              </a:rPr>
              <a:t>radioactive</a:t>
            </a:r>
            <a:r>
              <a:rPr lang="it-IT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tracer</a:t>
            </a:r>
            <a:r>
              <a:rPr lang="it-IT" b="0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usually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glucose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) 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to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detect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metabolic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activity of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essential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for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distinguishing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between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normal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cancerous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tissues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identifying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areas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increased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cellular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activity,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often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indicative of a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malignant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tumor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Helps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evaluate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metabolism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tumor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cells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the spread of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metastases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it-IT" dirty="0"/>
          </a:p>
          <a:p>
            <a:pPr algn="l"/>
            <a:r>
              <a:rPr lang="it-IT" b="1" i="0" u="none" strike="noStrike" dirty="0">
                <a:solidFill>
                  <a:srgbClr val="000000"/>
                </a:solidFill>
                <a:effectLst/>
              </a:rPr>
              <a:t>CT-PET Combination</a:t>
            </a:r>
            <a:endParaRPr lang="it-IT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The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combination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of CT and PET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provides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both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anatomical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0" i="1" u="sng" strike="noStrike" dirty="0" err="1">
                <a:solidFill>
                  <a:srgbClr val="000000"/>
                </a:solidFill>
                <a:effectLst/>
              </a:rPr>
              <a:t>functional</a:t>
            </a:r>
            <a:r>
              <a:rPr lang="it-IT" b="0" i="1" u="sng" strike="noStrike" dirty="0">
                <a:solidFill>
                  <a:srgbClr val="000000"/>
                </a:solidFill>
                <a:effectLst/>
              </a:rPr>
              <a:t> information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improving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accuracy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diagnosing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classifying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lung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</a:rPr>
              <a:t>lesions</a:t>
            </a:r>
            <a:r>
              <a:rPr lang="it-IT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B7580C9-9E92-04AA-4CD6-F86E89261F61}"/>
              </a:ext>
            </a:extLst>
          </p:cNvPr>
          <p:cNvSpPr/>
          <p:nvPr/>
        </p:nvSpPr>
        <p:spPr>
          <a:xfrm>
            <a:off x="9514796" y="2833445"/>
            <a:ext cx="2055137" cy="1855961"/>
          </a:xfrm>
          <a:prstGeom prst="roundRect">
            <a:avLst>
              <a:gd name="adj" fmla="val 7261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48A8278E-E82B-FFD3-3602-06D9F6BF296B}"/>
              </a:ext>
            </a:extLst>
          </p:cNvPr>
          <p:cNvSpPr/>
          <p:nvPr/>
        </p:nvSpPr>
        <p:spPr>
          <a:xfrm>
            <a:off x="8772808" y="1042791"/>
            <a:ext cx="2055137" cy="1593410"/>
          </a:xfrm>
          <a:prstGeom prst="roundRect">
            <a:avLst>
              <a:gd name="adj" fmla="val 8528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3861D00-E598-B2C2-1F41-5B73E579339A}"/>
              </a:ext>
            </a:extLst>
          </p:cNvPr>
          <p:cNvSpPr/>
          <p:nvPr/>
        </p:nvSpPr>
        <p:spPr>
          <a:xfrm>
            <a:off x="8743980" y="4886651"/>
            <a:ext cx="2055137" cy="1593410"/>
          </a:xfrm>
          <a:prstGeom prst="roundRect">
            <a:avLst>
              <a:gd name="adj" fmla="val 10503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762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EA7E0073-D801-55E2-B9E3-E8D98490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9" y="6133107"/>
            <a:ext cx="5291573" cy="380527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520EB670-DDBD-B545-D395-9A870FF2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894" y="332562"/>
            <a:ext cx="4211104" cy="420413"/>
          </a:xfrm>
        </p:spPr>
        <p:txBody>
          <a:bodyPr/>
          <a:lstStyle/>
          <a:p>
            <a:r>
              <a:rPr lang="it-IT" sz="3200" b="1" i="1" dirty="0"/>
              <a:t>Dataset </a:t>
            </a:r>
            <a:r>
              <a:rPr lang="it-IT" sz="3200" b="1" i="1" dirty="0" err="1"/>
              <a:t>specifications</a:t>
            </a:r>
            <a:endParaRPr lang="it-IT" sz="3200" b="1" i="1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34A2A7E-7E8D-0C23-3EE2-C65753C9ECB0}"/>
              </a:ext>
            </a:extLst>
          </p:cNvPr>
          <p:cNvSpPr/>
          <p:nvPr/>
        </p:nvSpPr>
        <p:spPr>
          <a:xfrm>
            <a:off x="476520" y="1130410"/>
            <a:ext cx="5291573" cy="1906989"/>
          </a:xfrm>
          <a:prstGeom prst="roundRect">
            <a:avLst>
              <a:gd name="adj" fmla="val 5524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/>
              <a:t>Dataset CT: 468 </a:t>
            </a:r>
            <a:r>
              <a:rPr lang="it-IT" sz="1600" dirty="0" err="1"/>
              <a:t>patients</a:t>
            </a:r>
            <a:r>
              <a:rPr lang="it-IT" sz="1600" dirty="0"/>
              <a:t> X 41 </a:t>
            </a:r>
            <a:r>
              <a:rPr lang="it-IT" sz="1600" dirty="0" err="1"/>
              <a:t>radiomics</a:t>
            </a:r>
            <a:r>
              <a:rPr lang="it-IT" sz="1600" dirty="0"/>
              <a:t> features</a:t>
            </a:r>
          </a:p>
          <a:p>
            <a:pPr algn="l"/>
            <a:endParaRPr lang="it-IT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/>
              <a:t>Dataset PET: 468 </a:t>
            </a:r>
            <a:r>
              <a:rPr lang="it-IT" sz="1600" dirty="0" err="1"/>
              <a:t>patients</a:t>
            </a:r>
            <a:r>
              <a:rPr lang="it-IT" sz="1600" dirty="0"/>
              <a:t> X 43 </a:t>
            </a:r>
            <a:r>
              <a:rPr lang="it-IT" sz="1600" dirty="0" err="1"/>
              <a:t>radiomics</a:t>
            </a:r>
            <a:r>
              <a:rPr lang="it-IT" sz="1600" dirty="0"/>
              <a:t> features</a:t>
            </a:r>
          </a:p>
          <a:p>
            <a:pPr algn="l"/>
            <a:endParaRPr lang="it-IT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600" dirty="0"/>
              <a:t>Dataset PET+CT: 468 </a:t>
            </a:r>
            <a:r>
              <a:rPr lang="it-IT" sz="1600" dirty="0" err="1"/>
              <a:t>patients</a:t>
            </a:r>
            <a:r>
              <a:rPr lang="it-IT" sz="1600" dirty="0"/>
              <a:t> X 84 </a:t>
            </a:r>
            <a:r>
              <a:rPr lang="it-IT" sz="1600" dirty="0" err="1"/>
              <a:t>radiomics</a:t>
            </a:r>
            <a:r>
              <a:rPr lang="it-IT" sz="1600" dirty="0"/>
              <a:t> features</a:t>
            </a:r>
          </a:p>
          <a:p>
            <a:pPr algn="l"/>
            <a:endParaRPr lang="it-IT" sz="1600" dirty="0"/>
          </a:p>
          <a:p>
            <a:pPr algn="l"/>
            <a:r>
              <a:rPr lang="it-IT" sz="1400" dirty="0"/>
              <a:t>(</a:t>
            </a:r>
            <a:r>
              <a:rPr lang="it-IT" sz="1400" dirty="0" err="1"/>
              <a:t>patients</a:t>
            </a:r>
            <a:r>
              <a:rPr lang="it-IT" sz="1400" dirty="0"/>
              <a:t> are common in </a:t>
            </a:r>
            <a:r>
              <a:rPr lang="it-IT" sz="1400" dirty="0" err="1"/>
              <a:t>both</a:t>
            </a:r>
            <a:r>
              <a:rPr lang="it-IT" sz="1400" dirty="0"/>
              <a:t> datasets)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284456F-6D91-D5D7-65BB-0D97DFEFF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50" y="1130411"/>
            <a:ext cx="5562665" cy="538322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23ED90E-E130-CC7E-4AC3-146D0E42E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464" y="3232342"/>
            <a:ext cx="3662670" cy="287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28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4B27E2-9A47-4DFD-A5C8-DC6400E0036D}"/>
              </a:ext>
            </a:extLst>
          </p:cNvPr>
          <p:cNvSpPr txBox="1"/>
          <p:nvPr/>
        </p:nvSpPr>
        <p:spPr>
          <a:xfrm>
            <a:off x="341769" y="752368"/>
            <a:ext cx="3403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CT - 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Radiomic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features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2012E9-D2DA-43E9-94A1-D2A24DF29C36}"/>
              </a:ext>
            </a:extLst>
          </p:cNvPr>
          <p:cNvSpPr txBox="1"/>
          <p:nvPr/>
        </p:nvSpPr>
        <p:spPr>
          <a:xfrm>
            <a:off x="341769" y="1280754"/>
            <a:ext cx="1119234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>
                <a:latin typeface="+mj-lt"/>
              </a:rPr>
              <a:t>First-Order </a:t>
            </a:r>
            <a:r>
              <a:rPr lang="it-IT" sz="1600" b="1" i="1" dirty="0" err="1">
                <a:latin typeface="+mj-lt"/>
              </a:rPr>
              <a:t>Intensity</a:t>
            </a:r>
            <a:r>
              <a:rPr lang="it-IT" sz="1600" b="1" i="1" dirty="0">
                <a:latin typeface="+mj-lt"/>
              </a:rPr>
              <a:t> Features</a:t>
            </a:r>
            <a:r>
              <a:rPr lang="it-IT" sz="1600" dirty="0">
                <a:latin typeface="+mj-lt"/>
              </a:rPr>
              <a:t>: </a:t>
            </a:r>
            <a:r>
              <a:rPr lang="it-IT" sz="1600" i="1" u="sng" dirty="0" err="1">
                <a:latin typeface="+mj-lt"/>
              </a:rPr>
              <a:t>These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measure</a:t>
            </a:r>
            <a:r>
              <a:rPr lang="it-IT" sz="1600" i="1" u="sng" dirty="0">
                <a:latin typeface="+mj-lt"/>
              </a:rPr>
              <a:t> the </a:t>
            </a:r>
            <a:r>
              <a:rPr lang="it-IT" sz="1600" i="1" u="sng" dirty="0" err="1">
                <a:latin typeface="+mj-lt"/>
              </a:rPr>
              <a:t>average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intensity</a:t>
            </a:r>
            <a:r>
              <a:rPr lang="it-IT" sz="1600" i="1" u="sng" dirty="0">
                <a:latin typeface="+mj-lt"/>
              </a:rPr>
              <a:t>, </a:t>
            </a:r>
            <a:r>
              <a:rPr lang="it-IT" sz="1600" i="1" u="sng" dirty="0" err="1">
                <a:latin typeface="+mj-lt"/>
              </a:rPr>
              <a:t>variation</a:t>
            </a:r>
            <a:r>
              <a:rPr lang="it-IT" sz="1600" i="1" u="sng" dirty="0">
                <a:latin typeface="+mj-lt"/>
              </a:rPr>
              <a:t>, and </a:t>
            </a:r>
            <a:r>
              <a:rPr lang="it-IT" sz="1600" i="1" u="sng" dirty="0" err="1">
                <a:latin typeface="+mj-lt"/>
              </a:rPr>
              <a:t>distribution</a:t>
            </a:r>
            <a:r>
              <a:rPr lang="it-IT" sz="1600" i="1" u="sng" dirty="0">
                <a:latin typeface="+mj-lt"/>
              </a:rPr>
              <a:t> of </a:t>
            </a:r>
            <a:r>
              <a:rPr lang="it-IT" sz="1600" i="1" u="sng" dirty="0" err="1">
                <a:latin typeface="+mj-lt"/>
              </a:rPr>
              <a:t>intensity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values</a:t>
            </a:r>
            <a:r>
              <a:rPr lang="it-IT" sz="1600" i="1" u="sng" dirty="0">
                <a:latin typeface="+mj-lt"/>
              </a:rPr>
              <a:t> in </a:t>
            </a:r>
            <a:r>
              <a:rPr lang="it-IT" sz="1600" i="1" u="sng" dirty="0" err="1">
                <a:latin typeface="+mj-lt"/>
              </a:rPr>
              <a:t>voxels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without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considering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spatial</a:t>
            </a:r>
            <a:r>
              <a:rPr lang="it-IT" sz="1600" dirty="0">
                <a:latin typeface="+mj-lt"/>
              </a:rPr>
              <a:t> arrangement. For </a:t>
            </a:r>
            <a:r>
              <a:rPr lang="it-IT" sz="1600" dirty="0" err="1">
                <a:latin typeface="+mj-lt"/>
              </a:rPr>
              <a:t>example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meanValue_CT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reflects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average</a:t>
            </a:r>
            <a:r>
              <a:rPr lang="it-IT" sz="1600" dirty="0">
                <a:latin typeface="+mj-lt"/>
              </a:rPr>
              <a:t> voxel </a:t>
            </a:r>
            <a:r>
              <a:rPr lang="it-IT" sz="1600" dirty="0" err="1">
                <a:latin typeface="+mj-lt"/>
              </a:rPr>
              <a:t>intensity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while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EntropyH_CT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measures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complexity</a:t>
            </a:r>
            <a:r>
              <a:rPr lang="it-IT" sz="1600" dirty="0">
                <a:latin typeface="+mj-lt"/>
              </a:rPr>
              <a:t> of the </a:t>
            </a:r>
            <a:r>
              <a:rPr lang="it-IT" sz="1600" dirty="0" err="1">
                <a:latin typeface="+mj-lt"/>
              </a:rPr>
              <a:t>intensity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distribution</a:t>
            </a:r>
            <a:r>
              <a:rPr lang="it-IT" sz="1600" dirty="0">
                <a:latin typeface="+mj-lt"/>
              </a:rPr>
              <a:t>.</a:t>
            </a:r>
          </a:p>
          <a:p>
            <a:endParaRPr lang="it-IT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err="1">
                <a:latin typeface="+mj-lt"/>
              </a:rPr>
              <a:t>Shape</a:t>
            </a:r>
            <a:r>
              <a:rPr lang="it-IT" sz="1600" b="1" i="1" dirty="0">
                <a:latin typeface="+mj-lt"/>
              </a:rPr>
              <a:t> Features</a:t>
            </a:r>
            <a:r>
              <a:rPr lang="it-IT" sz="1600" dirty="0">
                <a:latin typeface="+mj-lt"/>
              </a:rPr>
              <a:t>: </a:t>
            </a:r>
            <a:r>
              <a:rPr lang="it-IT" sz="1600" i="1" u="sng" dirty="0" err="1">
                <a:latin typeface="+mj-lt"/>
              </a:rPr>
              <a:t>These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describe</a:t>
            </a:r>
            <a:r>
              <a:rPr lang="it-IT" sz="1600" i="1" u="sng" dirty="0">
                <a:latin typeface="+mj-lt"/>
              </a:rPr>
              <a:t> the size and </a:t>
            </a:r>
            <a:r>
              <a:rPr lang="it-IT" sz="1600" i="1" u="sng" dirty="0" err="1">
                <a:latin typeface="+mj-lt"/>
              </a:rPr>
              <a:t>shape</a:t>
            </a:r>
            <a:r>
              <a:rPr lang="it-IT" sz="1600" i="1" u="sng" dirty="0">
                <a:latin typeface="+mj-lt"/>
              </a:rPr>
              <a:t> of the </a:t>
            </a:r>
            <a:r>
              <a:rPr lang="it-IT" sz="1600" i="1" u="sng" dirty="0" err="1">
                <a:latin typeface="+mj-lt"/>
              </a:rPr>
              <a:t>Region</a:t>
            </a:r>
            <a:r>
              <a:rPr lang="it-IT" sz="1600" i="1" u="sng" dirty="0">
                <a:latin typeface="+mj-lt"/>
              </a:rPr>
              <a:t> of </a:t>
            </a:r>
            <a:r>
              <a:rPr lang="it-IT" sz="1600" i="1" u="sng" dirty="0" err="1">
                <a:latin typeface="+mj-lt"/>
              </a:rPr>
              <a:t>Interest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(ROI). For </a:t>
            </a:r>
            <a:r>
              <a:rPr lang="it-IT" sz="1600" dirty="0" err="1">
                <a:latin typeface="+mj-lt"/>
              </a:rPr>
              <a:t>instance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Sphericity_CT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measures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how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closely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lesion’s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shape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resembles</a:t>
            </a:r>
            <a:r>
              <a:rPr lang="it-IT" sz="1600" dirty="0">
                <a:latin typeface="+mj-lt"/>
              </a:rPr>
              <a:t> a </a:t>
            </a:r>
            <a:r>
              <a:rPr lang="it-IT" sz="1600" dirty="0" err="1">
                <a:latin typeface="+mj-lt"/>
              </a:rPr>
              <a:t>sphere</a:t>
            </a:r>
            <a:r>
              <a:rPr lang="it-IT" sz="1600" dirty="0">
                <a:latin typeface="+mj-lt"/>
              </a:rPr>
              <a:t>, and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Volume_CT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quantifies</a:t>
            </a:r>
            <a:r>
              <a:rPr lang="it-IT" sz="1600" dirty="0">
                <a:latin typeface="+mj-lt"/>
              </a:rPr>
              <a:t> the volume.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>
                <a:latin typeface="+mj-lt"/>
              </a:rPr>
              <a:t>Texture Features (GLCM)</a:t>
            </a:r>
            <a:r>
              <a:rPr lang="it-IT" sz="1600" dirty="0">
                <a:latin typeface="+mj-lt"/>
              </a:rPr>
              <a:t>: </a:t>
            </a:r>
            <a:r>
              <a:rPr lang="it-IT" sz="1600" i="1" u="sng" dirty="0" err="1">
                <a:latin typeface="+mj-lt"/>
              </a:rPr>
              <a:t>These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examine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how</a:t>
            </a:r>
            <a:r>
              <a:rPr lang="it-IT" sz="1600" i="1" u="sng" dirty="0">
                <a:latin typeface="+mj-lt"/>
              </a:rPr>
              <a:t> the </a:t>
            </a:r>
            <a:r>
              <a:rPr lang="it-IT" sz="1600" i="1" u="sng" dirty="0" err="1">
                <a:latin typeface="+mj-lt"/>
              </a:rPr>
              <a:t>intensity</a:t>
            </a:r>
            <a:r>
              <a:rPr lang="it-IT" sz="1600" i="1" u="sng" dirty="0">
                <a:latin typeface="+mj-lt"/>
              </a:rPr>
              <a:t> of a voxel </a:t>
            </a:r>
            <a:r>
              <a:rPr lang="it-IT" sz="1600" i="1" u="sng" dirty="0" err="1">
                <a:latin typeface="+mj-lt"/>
              </a:rPr>
              <a:t>relates</a:t>
            </a:r>
            <a:r>
              <a:rPr lang="it-IT" sz="1600" i="1" u="sng" dirty="0">
                <a:latin typeface="+mj-lt"/>
              </a:rPr>
              <a:t> to </a:t>
            </a:r>
            <a:r>
              <a:rPr lang="it-IT" sz="1600" i="1" u="sng" dirty="0" err="1">
                <a:latin typeface="+mj-lt"/>
              </a:rPr>
              <a:t>its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neighboring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voxels</a:t>
            </a:r>
            <a:r>
              <a:rPr lang="it-IT" sz="1600" dirty="0">
                <a:latin typeface="+mj-lt"/>
              </a:rPr>
              <a:t>. For </a:t>
            </a:r>
            <a:r>
              <a:rPr lang="it-IT" sz="1600" dirty="0" err="1">
                <a:latin typeface="+mj-lt"/>
              </a:rPr>
              <a:t>example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Homogeneity_GLCM_CT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measures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similarity</a:t>
            </a:r>
            <a:r>
              <a:rPr lang="it-IT" sz="1600" dirty="0">
                <a:latin typeface="+mj-lt"/>
              </a:rPr>
              <a:t> of </a:t>
            </a:r>
            <a:r>
              <a:rPr lang="it-IT" sz="1600" dirty="0" err="1">
                <a:latin typeface="+mj-lt"/>
              </a:rPr>
              <a:t>intensity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values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between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adjacent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voxels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while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Contrast_GLCM_CT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assesses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difference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between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voxels</a:t>
            </a:r>
            <a:r>
              <a:rPr lang="it-IT" sz="1600" dirty="0">
                <a:latin typeface="+mj-lt"/>
              </a:rPr>
              <a:t> with </a:t>
            </a:r>
            <a:r>
              <a:rPr lang="it-IT" sz="1600" dirty="0" err="1">
                <a:latin typeface="+mj-lt"/>
              </a:rPr>
              <a:t>varying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intensities</a:t>
            </a:r>
            <a:r>
              <a:rPr lang="it-IT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>
                <a:latin typeface="+mj-lt"/>
              </a:rPr>
              <a:t>Linear Pattern Features (GLRLM): </a:t>
            </a:r>
            <a:r>
              <a:rPr lang="it-IT" sz="1600" i="1" u="sng" dirty="0" err="1">
                <a:latin typeface="+mj-lt"/>
              </a:rPr>
              <a:t>These</a:t>
            </a:r>
            <a:r>
              <a:rPr lang="it-IT" sz="1600" i="1" u="sng" dirty="0">
                <a:latin typeface="+mj-lt"/>
              </a:rPr>
              <a:t> focus on </a:t>
            </a:r>
            <a:r>
              <a:rPr lang="it-IT" sz="1600" i="1" u="sng" dirty="0" err="1">
                <a:latin typeface="+mj-lt"/>
              </a:rPr>
              <a:t>sequences</a:t>
            </a:r>
            <a:r>
              <a:rPr lang="it-IT" sz="1600" i="1" u="sng" dirty="0">
                <a:latin typeface="+mj-lt"/>
              </a:rPr>
              <a:t> of </a:t>
            </a:r>
            <a:r>
              <a:rPr lang="it-IT" sz="1600" i="1" u="sng" dirty="0" err="1">
                <a:latin typeface="+mj-lt"/>
              </a:rPr>
              <a:t>voxels</a:t>
            </a:r>
            <a:r>
              <a:rPr lang="it-IT" sz="1600" i="1" u="sng" dirty="0">
                <a:latin typeface="+mj-lt"/>
              </a:rPr>
              <a:t> with the </a:t>
            </a:r>
            <a:r>
              <a:rPr lang="it-IT" sz="1600" i="1" u="sng" dirty="0" err="1">
                <a:latin typeface="+mj-lt"/>
              </a:rPr>
              <a:t>same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intensity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level</a:t>
            </a:r>
            <a:r>
              <a:rPr lang="it-IT" sz="1600" dirty="0">
                <a:latin typeface="+mj-lt"/>
              </a:rPr>
              <a:t>. Features like 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SRE_GLRLM_CT </a:t>
            </a:r>
            <a:r>
              <a:rPr lang="it-IT" sz="1600" dirty="0">
                <a:latin typeface="+mj-lt"/>
              </a:rPr>
              <a:t>(Short </a:t>
            </a:r>
            <a:r>
              <a:rPr lang="it-IT" sz="1600" dirty="0" err="1">
                <a:latin typeface="+mj-lt"/>
              </a:rPr>
              <a:t>Run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Emphasis</a:t>
            </a:r>
            <a:r>
              <a:rPr lang="it-IT" sz="1600" dirty="0">
                <a:latin typeface="+mj-lt"/>
              </a:rPr>
              <a:t>) highlight short </a:t>
            </a:r>
            <a:r>
              <a:rPr lang="it-IT" sz="1600" dirty="0" err="1">
                <a:latin typeface="+mj-lt"/>
              </a:rPr>
              <a:t>runs</a:t>
            </a:r>
            <a:r>
              <a:rPr lang="it-IT" sz="1600" dirty="0">
                <a:latin typeface="+mj-lt"/>
              </a:rPr>
              <a:t> of </a:t>
            </a:r>
            <a:r>
              <a:rPr lang="it-IT" sz="1600" dirty="0" err="1">
                <a:latin typeface="+mj-lt"/>
              </a:rPr>
              <a:t>voxels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while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LRE_GLRLM_CT </a:t>
            </a:r>
            <a:r>
              <a:rPr lang="it-IT" sz="1600" dirty="0">
                <a:latin typeface="+mj-lt"/>
              </a:rPr>
              <a:t>(Long </a:t>
            </a:r>
            <a:r>
              <a:rPr lang="it-IT" sz="1600" dirty="0" err="1">
                <a:latin typeface="+mj-lt"/>
              </a:rPr>
              <a:t>Run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Emphasis</a:t>
            </a:r>
            <a:r>
              <a:rPr lang="it-IT" sz="1600" dirty="0">
                <a:latin typeface="+mj-lt"/>
              </a:rPr>
              <a:t>) </a:t>
            </a:r>
            <a:r>
              <a:rPr lang="it-IT" sz="1600" dirty="0" err="1">
                <a:latin typeface="+mj-lt"/>
              </a:rPr>
              <a:t>considers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longer</a:t>
            </a:r>
            <a:r>
              <a:rPr lang="it-IT" sz="1600" dirty="0">
                <a:latin typeface="+mj-lt"/>
              </a:rPr>
              <a:t> voxel </a:t>
            </a:r>
            <a:r>
              <a:rPr lang="it-IT" sz="1600" dirty="0" err="1">
                <a:latin typeface="+mj-lt"/>
              </a:rPr>
              <a:t>runs</a:t>
            </a:r>
            <a:r>
              <a:rPr lang="it-IT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>
                <a:latin typeface="+mj-lt"/>
              </a:rPr>
              <a:t>Local Pattern Features (NGLDM): </a:t>
            </a:r>
            <a:r>
              <a:rPr lang="it-IT" sz="1600" i="1" u="sng" dirty="0" err="1">
                <a:latin typeface="+mj-lt"/>
              </a:rPr>
              <a:t>These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describe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intensity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differences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between</a:t>
            </a:r>
            <a:r>
              <a:rPr lang="it-IT" sz="1600" i="1" u="sng" dirty="0">
                <a:latin typeface="+mj-lt"/>
              </a:rPr>
              <a:t> a voxel and </a:t>
            </a:r>
            <a:r>
              <a:rPr lang="it-IT" sz="1600" i="1" u="sng" dirty="0" err="1">
                <a:latin typeface="+mj-lt"/>
              </a:rPr>
              <a:t>its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neighbors</a:t>
            </a:r>
            <a:r>
              <a:rPr lang="it-IT" sz="1600" dirty="0">
                <a:latin typeface="+mj-lt"/>
              </a:rPr>
              <a:t>. For </a:t>
            </a:r>
            <a:r>
              <a:rPr lang="it-IT" sz="1600" dirty="0" err="1">
                <a:latin typeface="+mj-lt"/>
              </a:rPr>
              <a:t>example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Coarseness_NGLDM_CT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measures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texture’s</a:t>
            </a:r>
            <a:r>
              <a:rPr lang="it-IT" sz="1600" dirty="0">
                <a:latin typeface="+mj-lt"/>
              </a:rPr>
              <a:t> "</a:t>
            </a:r>
            <a:r>
              <a:rPr lang="it-IT" sz="1600" dirty="0" err="1">
                <a:latin typeface="+mj-lt"/>
              </a:rPr>
              <a:t>granularity</a:t>
            </a:r>
            <a:r>
              <a:rPr lang="it-IT" sz="1600" dirty="0">
                <a:latin typeface="+mj-lt"/>
              </a:rPr>
              <a:t>," </a:t>
            </a:r>
            <a:r>
              <a:rPr lang="it-IT" sz="1600" dirty="0" err="1">
                <a:latin typeface="+mj-lt"/>
              </a:rPr>
              <a:t>while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solidFill>
                  <a:srgbClr val="C00000"/>
                </a:solidFill>
                <a:latin typeface="+mj-lt"/>
              </a:rPr>
              <a:t>Contrast_NGLDM_CT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considers</a:t>
            </a:r>
            <a:r>
              <a:rPr lang="it-IT" sz="1600" dirty="0">
                <a:latin typeface="+mj-lt"/>
              </a:rPr>
              <a:t> the </a:t>
            </a:r>
            <a:r>
              <a:rPr lang="it-IT" sz="1600" dirty="0" err="1">
                <a:latin typeface="+mj-lt"/>
              </a:rPr>
              <a:t>intensity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difference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between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neighboring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voxels</a:t>
            </a:r>
            <a:r>
              <a:rPr lang="it-IT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i="1" dirty="0" err="1">
                <a:latin typeface="+mj-lt"/>
              </a:rPr>
              <a:t>Zonal</a:t>
            </a:r>
            <a:r>
              <a:rPr lang="it-IT" sz="1600" b="1" i="1" dirty="0">
                <a:latin typeface="+mj-lt"/>
              </a:rPr>
              <a:t> Pattern Features (GLZLM)</a:t>
            </a:r>
            <a:r>
              <a:rPr lang="it-IT" sz="1600" dirty="0">
                <a:latin typeface="+mj-lt"/>
              </a:rPr>
              <a:t>: </a:t>
            </a:r>
            <a:r>
              <a:rPr lang="it-IT" sz="1600" i="1" u="sng" dirty="0" err="1">
                <a:latin typeface="+mj-lt"/>
              </a:rPr>
              <a:t>These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analyze</a:t>
            </a:r>
            <a:r>
              <a:rPr lang="it-IT" sz="1600" i="1" u="sng" dirty="0">
                <a:latin typeface="+mj-lt"/>
              </a:rPr>
              <a:t> zones of </a:t>
            </a:r>
            <a:r>
              <a:rPr lang="it-IT" sz="1600" i="1" u="sng" dirty="0" err="1">
                <a:latin typeface="+mj-lt"/>
              </a:rPr>
              <a:t>contiguous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voxels</a:t>
            </a:r>
            <a:r>
              <a:rPr lang="it-IT" sz="1600" i="1" u="sng" dirty="0">
                <a:latin typeface="+mj-lt"/>
              </a:rPr>
              <a:t> with the </a:t>
            </a:r>
            <a:r>
              <a:rPr lang="it-IT" sz="1600" i="1" u="sng" dirty="0" err="1">
                <a:latin typeface="+mj-lt"/>
              </a:rPr>
              <a:t>same</a:t>
            </a:r>
            <a:r>
              <a:rPr lang="it-IT" sz="1600" i="1" u="sng" dirty="0">
                <a:latin typeface="+mj-lt"/>
              </a:rPr>
              <a:t> </a:t>
            </a:r>
            <a:r>
              <a:rPr lang="it-IT" sz="1600" i="1" u="sng" dirty="0" err="1">
                <a:latin typeface="+mj-lt"/>
              </a:rPr>
              <a:t>intensity</a:t>
            </a:r>
            <a:r>
              <a:rPr lang="it-IT" sz="1600" dirty="0">
                <a:latin typeface="+mj-lt"/>
              </a:rPr>
              <a:t>. For </a:t>
            </a:r>
            <a:r>
              <a:rPr lang="it-IT" sz="1600" dirty="0" err="1">
                <a:latin typeface="+mj-lt"/>
              </a:rPr>
              <a:t>instance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SZE_GLZLM_CT </a:t>
            </a:r>
            <a:r>
              <a:rPr lang="it-IT" sz="1600" dirty="0" err="1">
                <a:latin typeface="+mj-lt"/>
              </a:rPr>
              <a:t>emphasizes</a:t>
            </a:r>
            <a:r>
              <a:rPr lang="it-IT" sz="1600" dirty="0">
                <a:latin typeface="+mj-lt"/>
              </a:rPr>
              <a:t> small zones, and </a:t>
            </a:r>
            <a:r>
              <a:rPr lang="it-IT" sz="1600" dirty="0">
                <a:solidFill>
                  <a:srgbClr val="C00000"/>
                </a:solidFill>
                <a:latin typeface="+mj-lt"/>
              </a:rPr>
              <a:t>LZE_GLZLM_CT </a:t>
            </a:r>
            <a:r>
              <a:rPr lang="it-IT" sz="1600" dirty="0" err="1">
                <a:latin typeface="+mj-lt"/>
              </a:rPr>
              <a:t>focuses</a:t>
            </a:r>
            <a:r>
              <a:rPr lang="it-IT" sz="1600" dirty="0">
                <a:latin typeface="+mj-lt"/>
              </a:rPr>
              <a:t> on </a:t>
            </a:r>
            <a:r>
              <a:rPr lang="it-IT" sz="1600" dirty="0" err="1">
                <a:latin typeface="+mj-lt"/>
              </a:rPr>
              <a:t>larger</a:t>
            </a:r>
            <a:r>
              <a:rPr lang="it-IT" sz="1600" dirty="0">
                <a:latin typeface="+mj-lt"/>
              </a:rPr>
              <a:t> zones.</a:t>
            </a:r>
          </a:p>
        </p:txBody>
      </p:sp>
    </p:spTree>
    <p:extLst>
      <p:ext uri="{BB962C8B-B14F-4D97-AF65-F5344CB8AC3E}">
        <p14:creationId xmlns:p14="http://schemas.microsoft.com/office/powerpoint/2010/main" val="2326846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D65A1-A965-1720-1792-99492B0F3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F14957-BC5C-5A7D-E810-C75BAC5464BE}"/>
              </a:ext>
            </a:extLst>
          </p:cNvPr>
          <p:cNvSpPr txBox="1"/>
          <p:nvPr/>
        </p:nvSpPr>
        <p:spPr>
          <a:xfrm>
            <a:off x="341769" y="752368"/>
            <a:ext cx="6097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PET - </a:t>
            </a:r>
            <a:r>
              <a:rPr lang="it-IT" sz="2400" b="1" dirty="0" err="1">
                <a:solidFill>
                  <a:srgbClr val="000000"/>
                </a:solidFill>
              </a:rPr>
              <a:t>R</a:t>
            </a:r>
            <a:r>
              <a:rPr lang="it-IT" sz="2400" b="1" i="0" u="none" strike="noStrike" dirty="0" err="1">
                <a:solidFill>
                  <a:srgbClr val="000000"/>
                </a:solidFill>
                <a:effectLst/>
              </a:rPr>
              <a:t>adiomic</a:t>
            </a:r>
            <a:r>
              <a:rPr lang="it-IT" sz="2400" b="1" i="0" u="none" strike="noStrike" dirty="0">
                <a:solidFill>
                  <a:srgbClr val="000000"/>
                </a:solidFill>
                <a:effectLst/>
              </a:rPr>
              <a:t> features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DF156B-C8B3-B529-9E93-C0F2E6F71AB9}"/>
              </a:ext>
            </a:extLst>
          </p:cNvPr>
          <p:cNvSpPr txBox="1"/>
          <p:nvPr/>
        </p:nvSpPr>
        <p:spPr>
          <a:xfrm>
            <a:off x="233127" y="1171699"/>
            <a:ext cx="1180798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Statistical 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Characteristics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(first-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order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features)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strike="noStrike" dirty="0" err="1">
                <a:solidFill>
                  <a:srgbClr val="000000"/>
                </a:solidFill>
                <a:effectLst/>
              </a:rPr>
              <a:t>Derived</a:t>
            </a:r>
            <a:r>
              <a:rPr lang="it-IT" sz="1400" strike="noStrike" dirty="0">
                <a:solidFill>
                  <a:srgbClr val="000000"/>
                </a:solidFill>
                <a:effectLst/>
              </a:rPr>
              <a:t> from </a:t>
            </a:r>
            <a:r>
              <a:rPr lang="it-IT" sz="1400" strike="noStrike" dirty="0" err="1">
                <a:solidFill>
                  <a:srgbClr val="000000"/>
                </a:solidFill>
                <a:effectLst/>
              </a:rPr>
              <a:t>statistical</a:t>
            </a:r>
            <a:r>
              <a:rPr lang="it-IT" sz="140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strike="noStrike" dirty="0" err="1">
                <a:solidFill>
                  <a:srgbClr val="000000"/>
                </a:solidFill>
                <a:effectLst/>
              </a:rPr>
              <a:t>analysis</a:t>
            </a:r>
            <a:r>
              <a:rPr lang="it-IT" sz="1400" strike="noStrike" dirty="0">
                <a:solidFill>
                  <a:srgbClr val="000000"/>
                </a:solidFill>
                <a:effectLst/>
              </a:rPr>
              <a:t> of pixel </a:t>
            </a:r>
            <a:r>
              <a:rPr lang="it-IT" sz="1400" strike="noStrike" dirty="0" err="1">
                <a:solidFill>
                  <a:srgbClr val="000000"/>
                </a:solidFill>
                <a:effectLst/>
              </a:rPr>
              <a:t>intensities</a:t>
            </a:r>
            <a:r>
              <a:rPr lang="it-IT" sz="140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strike="noStrike" dirty="0" err="1">
                <a:solidFill>
                  <a:srgbClr val="000000"/>
                </a:solidFill>
                <a:effectLst/>
              </a:rPr>
              <a:t>within</a:t>
            </a:r>
            <a:r>
              <a:rPr lang="it-IT" sz="1400" strike="noStrike" dirty="0">
                <a:solidFill>
                  <a:srgbClr val="000000"/>
                </a:solidFill>
                <a:effectLst/>
              </a:rPr>
              <a:t> the </a:t>
            </a:r>
            <a:r>
              <a:rPr lang="it-IT" sz="1400" strike="noStrike" dirty="0" err="1">
                <a:solidFill>
                  <a:srgbClr val="000000"/>
                </a:solidFill>
                <a:effectLst/>
              </a:rPr>
              <a:t>lesion</a:t>
            </a:r>
            <a:r>
              <a:rPr lang="it-IT" sz="1400" dirty="0">
                <a:solidFill>
                  <a:srgbClr val="000000"/>
                </a:solidFill>
              </a:rPr>
              <a:t>;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Provide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information on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variability</a:t>
            </a:r>
            <a:r>
              <a:rPr lang="it-IT" sz="1400" i="1" u="sng" dirty="0">
                <a:solidFill>
                  <a:srgbClr val="000000"/>
                </a:solidFill>
              </a:rPr>
              <a:t>.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Examples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SkewnessH_PET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asymmetry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histogram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KurtosisH_PET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peakedness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EntropyH_PET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uncertainty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distribution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SUVmin_PET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(minimum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uptake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SUVmean_PET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average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uptake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SUVmax_PET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(maximum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uptake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just"/>
            <a:endParaRPr lang="it-IT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Shape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Characteristics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Describe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lesion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size and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geometry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providing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information on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regularity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irregularity</a:t>
            </a:r>
            <a:r>
              <a:rPr lang="it-IT" sz="1400" dirty="0">
                <a:solidFill>
                  <a:srgbClr val="000000"/>
                </a:solidFill>
              </a:rPr>
              <a:t> 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May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correlate with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malignancy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).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Examples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Sphericity_PET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measure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lesion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sphericity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Compacity_PET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measure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lesion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compactness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relative to volume), </a:t>
            </a:r>
            <a:r>
              <a:rPr lang="it-IT" sz="1400" u="none" strike="noStrike" dirty="0" err="1">
                <a:solidFill>
                  <a:srgbClr val="C00000"/>
                </a:solidFill>
                <a:effectLst/>
              </a:rPr>
              <a:t>Volume_mL_PET</a:t>
            </a:r>
            <a:r>
              <a:rPr lang="it-IT" sz="140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u="none" strike="noStrike" dirty="0" err="1">
                <a:solidFill>
                  <a:srgbClr val="000000"/>
                </a:solidFill>
                <a:effectLst/>
              </a:rPr>
              <a:t>lesion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 volume), </a:t>
            </a:r>
            <a:r>
              <a:rPr lang="it-IT" sz="1400" u="none" strike="noStrike" dirty="0" err="1">
                <a:solidFill>
                  <a:srgbClr val="C00000"/>
                </a:solidFill>
                <a:effectLst/>
              </a:rPr>
              <a:t>TLG_mL_PET</a:t>
            </a:r>
            <a:r>
              <a:rPr lang="it-IT" sz="140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u="none" strike="noStrike" dirty="0" err="1">
                <a:solidFill>
                  <a:srgbClr val="000000"/>
                </a:solidFill>
                <a:effectLst/>
              </a:rPr>
              <a:t>total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u="none" strike="noStrike" dirty="0" err="1">
                <a:solidFill>
                  <a:srgbClr val="000000"/>
                </a:solidFill>
                <a:effectLst/>
              </a:rPr>
              <a:t>metabolic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 activity </a:t>
            </a:r>
            <a:r>
              <a:rPr lang="it-IT" sz="1400" u="none" strike="noStrike" dirty="0" err="1">
                <a:solidFill>
                  <a:srgbClr val="000000"/>
                </a:solidFill>
                <a:effectLst/>
              </a:rPr>
              <a:t>based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 on volume and </a:t>
            </a:r>
            <a:r>
              <a:rPr lang="it-IT" sz="1400" u="none" strike="noStrike" dirty="0" err="1">
                <a:solidFill>
                  <a:srgbClr val="000000"/>
                </a:solidFill>
                <a:effectLst/>
              </a:rPr>
              <a:t>mean</a:t>
            </a:r>
            <a:r>
              <a:rPr lang="it-IT" sz="1400" u="none" strike="noStrike" dirty="0">
                <a:solidFill>
                  <a:srgbClr val="000000"/>
                </a:solidFill>
                <a:effectLst/>
              </a:rPr>
              <a:t> SUV)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0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Texture feature GLCM (Gray Level Co-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occurrence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Matrix)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strike="noStrike" dirty="0" err="1">
                <a:solidFill>
                  <a:srgbClr val="000000"/>
                </a:solidFill>
                <a:effectLst/>
              </a:rPr>
              <a:t>Based</a:t>
            </a:r>
            <a:r>
              <a:rPr lang="it-IT" sz="1400" i="0" strike="noStrike" dirty="0">
                <a:solidFill>
                  <a:srgbClr val="000000"/>
                </a:solidFill>
                <a:effectLst/>
              </a:rPr>
              <a:t> on gray-</a:t>
            </a:r>
            <a:r>
              <a:rPr lang="it-IT" sz="1400" i="0" strike="noStrike" dirty="0" err="1">
                <a:solidFill>
                  <a:srgbClr val="000000"/>
                </a:solidFill>
                <a:effectLst/>
              </a:rPr>
              <a:t>level</a:t>
            </a:r>
            <a:r>
              <a:rPr lang="it-IT" sz="1400" i="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strike="noStrike" dirty="0">
                <a:solidFill>
                  <a:srgbClr val="000000"/>
                </a:solidFill>
                <a:effectLst/>
              </a:rPr>
              <a:t> co-</a:t>
            </a:r>
            <a:r>
              <a:rPr lang="it-IT" sz="1400" i="0" strike="noStrike" dirty="0" err="1">
                <a:solidFill>
                  <a:srgbClr val="000000"/>
                </a:solidFill>
                <a:effectLst/>
              </a:rPr>
              <a:t>occurrence</a:t>
            </a:r>
            <a:r>
              <a:rPr lang="it-IT" sz="1400" i="0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strike="noStrike" dirty="0" err="1">
                <a:solidFill>
                  <a:srgbClr val="000000"/>
                </a:solidFill>
                <a:effectLst/>
              </a:rPr>
              <a:t>matrix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;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Provide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information on image texture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uniformity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contrast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, pixel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correlation</a:t>
            </a:r>
            <a:r>
              <a:rPr lang="it-IT" sz="1400" dirty="0">
                <a:solidFill>
                  <a:srgbClr val="000000"/>
                </a:solidFill>
              </a:rPr>
              <a:t>.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Examples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Homogeneity_GLCM_PET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(texture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uniformity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Energy_GLCM_PET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uniformity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Contrast_GLCM_PET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local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variations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just"/>
            <a:endParaRPr lang="it-IT" sz="140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i="1" dirty="0">
                <a:latin typeface="+mj-lt"/>
              </a:rPr>
              <a:t>Linear Pattern Features GLRLM </a:t>
            </a:r>
            <a:r>
              <a:rPr lang="it-IT" sz="1400" b="1" i="1" dirty="0">
                <a:solidFill>
                  <a:srgbClr val="000000"/>
                </a:solidFill>
              </a:rPr>
              <a:t>(Gray Level </a:t>
            </a:r>
            <a:r>
              <a:rPr lang="it-IT" sz="1400" b="1" i="1" dirty="0" err="1">
                <a:solidFill>
                  <a:srgbClr val="000000"/>
                </a:solidFill>
              </a:rPr>
              <a:t>Run</a:t>
            </a:r>
            <a:r>
              <a:rPr lang="it-IT" sz="1400" b="1" i="1" dirty="0">
                <a:solidFill>
                  <a:srgbClr val="000000"/>
                </a:solidFill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</a:rPr>
              <a:t>Length</a:t>
            </a:r>
            <a:r>
              <a:rPr lang="it-IT" sz="1400" b="1" i="1" dirty="0">
                <a:solidFill>
                  <a:srgbClr val="000000"/>
                </a:solidFill>
              </a:rPr>
              <a:t> Matrix): </a:t>
            </a:r>
            <a:r>
              <a:rPr lang="it-IT" sz="1400" dirty="0" err="1">
                <a:solidFill>
                  <a:srgbClr val="000000"/>
                </a:solidFill>
              </a:rPr>
              <a:t>Describe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lengths</a:t>
            </a:r>
            <a:r>
              <a:rPr lang="it-IT" sz="1400" dirty="0">
                <a:solidFill>
                  <a:srgbClr val="000000"/>
                </a:solidFill>
              </a:rPr>
              <a:t> of pixel </a:t>
            </a:r>
            <a:r>
              <a:rPr lang="it-IT" sz="1400" dirty="0" err="1">
                <a:solidFill>
                  <a:srgbClr val="000000"/>
                </a:solidFill>
              </a:rPr>
              <a:t>sequences</a:t>
            </a:r>
            <a:r>
              <a:rPr lang="it-IT" sz="1400" dirty="0">
                <a:solidFill>
                  <a:srgbClr val="000000"/>
                </a:solidFill>
              </a:rPr>
              <a:t> with </a:t>
            </a:r>
            <a:r>
              <a:rPr lang="it-IT" sz="1400" dirty="0" err="1">
                <a:solidFill>
                  <a:srgbClr val="000000"/>
                </a:solidFill>
              </a:rPr>
              <a:t>similar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values</a:t>
            </a:r>
            <a:r>
              <a:rPr lang="it-IT" sz="1400" dirty="0">
                <a:solidFill>
                  <a:srgbClr val="000000"/>
                </a:solidFill>
              </a:rPr>
              <a:t>; </a:t>
            </a:r>
            <a:r>
              <a:rPr lang="it-IT" sz="1400" i="1" u="sng" dirty="0" err="1">
                <a:solidFill>
                  <a:srgbClr val="000000"/>
                </a:solidFill>
              </a:rPr>
              <a:t>Provide</a:t>
            </a:r>
            <a:r>
              <a:rPr lang="it-IT" sz="1400" i="1" u="sng" dirty="0">
                <a:solidFill>
                  <a:srgbClr val="000000"/>
                </a:solidFill>
              </a:rPr>
              <a:t> information on texture </a:t>
            </a:r>
            <a:r>
              <a:rPr lang="it-IT" sz="1400" i="1" u="sng" dirty="0" err="1">
                <a:solidFill>
                  <a:srgbClr val="000000"/>
                </a:solidFill>
              </a:rPr>
              <a:t>granularity</a:t>
            </a:r>
            <a:r>
              <a:rPr lang="it-IT" sz="1400" i="1" u="sng" dirty="0">
                <a:solidFill>
                  <a:srgbClr val="000000"/>
                </a:solidFill>
              </a:rPr>
              <a:t> and </a:t>
            </a:r>
            <a:r>
              <a:rPr lang="it-IT" sz="1400" i="1" u="sng" dirty="0" err="1">
                <a:solidFill>
                  <a:srgbClr val="000000"/>
                </a:solidFill>
              </a:rPr>
              <a:t>complexity</a:t>
            </a:r>
            <a:r>
              <a:rPr lang="it-IT" sz="1400" dirty="0">
                <a:solidFill>
                  <a:srgbClr val="000000"/>
                </a:solidFill>
              </a:rPr>
              <a:t>. </a:t>
            </a:r>
            <a:r>
              <a:rPr lang="it-IT" sz="1400" dirty="0" err="1">
                <a:solidFill>
                  <a:srgbClr val="000000"/>
                </a:solidFill>
              </a:rPr>
              <a:t>Examples</a:t>
            </a:r>
            <a:r>
              <a:rPr lang="it-IT" sz="1400" dirty="0">
                <a:solidFill>
                  <a:srgbClr val="000000"/>
                </a:solidFill>
              </a:rPr>
              <a:t>: </a:t>
            </a:r>
            <a:r>
              <a:rPr lang="it-IT" sz="1400" dirty="0">
                <a:solidFill>
                  <a:srgbClr val="C00000"/>
                </a:solidFill>
              </a:rPr>
              <a:t>SRE_GLRLM_PET </a:t>
            </a:r>
            <a:r>
              <a:rPr lang="it-IT" sz="1400" dirty="0">
                <a:solidFill>
                  <a:srgbClr val="000000"/>
                </a:solidFill>
              </a:rPr>
              <a:t>(</a:t>
            </a:r>
            <a:r>
              <a:rPr lang="it-IT" sz="1400" dirty="0" err="1">
                <a:solidFill>
                  <a:srgbClr val="000000"/>
                </a:solidFill>
              </a:rPr>
              <a:t>emphasizes</a:t>
            </a:r>
            <a:r>
              <a:rPr lang="it-IT" sz="1400" dirty="0">
                <a:solidFill>
                  <a:srgbClr val="000000"/>
                </a:solidFill>
              </a:rPr>
              <a:t> short pixel </a:t>
            </a:r>
            <a:r>
              <a:rPr lang="it-IT" sz="1400" dirty="0" err="1">
                <a:solidFill>
                  <a:srgbClr val="000000"/>
                </a:solidFill>
              </a:rPr>
              <a:t>sequences</a:t>
            </a:r>
            <a:r>
              <a:rPr lang="it-IT" sz="1400" dirty="0">
                <a:solidFill>
                  <a:srgbClr val="000000"/>
                </a:solidFill>
              </a:rPr>
              <a:t>), </a:t>
            </a:r>
            <a:r>
              <a:rPr lang="it-IT" sz="1400" dirty="0">
                <a:solidFill>
                  <a:srgbClr val="C00000"/>
                </a:solidFill>
              </a:rPr>
              <a:t>LRE_GLRLM_PET </a:t>
            </a:r>
            <a:r>
              <a:rPr lang="it-IT" sz="1400" dirty="0">
                <a:solidFill>
                  <a:srgbClr val="000000"/>
                </a:solidFill>
              </a:rPr>
              <a:t>(</a:t>
            </a:r>
            <a:r>
              <a:rPr lang="it-IT" sz="1400" dirty="0" err="1">
                <a:solidFill>
                  <a:srgbClr val="000000"/>
                </a:solidFill>
              </a:rPr>
              <a:t>emphasizes</a:t>
            </a:r>
            <a:r>
              <a:rPr lang="it-IT" sz="1400" dirty="0">
                <a:solidFill>
                  <a:srgbClr val="000000"/>
                </a:solidFill>
              </a:rPr>
              <a:t> long pixel </a:t>
            </a:r>
            <a:r>
              <a:rPr lang="it-IT" sz="1400" dirty="0" err="1">
                <a:solidFill>
                  <a:srgbClr val="000000"/>
                </a:solidFill>
              </a:rPr>
              <a:t>sequences</a:t>
            </a:r>
            <a:r>
              <a:rPr lang="it-IT" sz="1400" dirty="0">
                <a:solidFill>
                  <a:srgbClr val="000000"/>
                </a:solidFill>
              </a:rPr>
              <a:t>), </a:t>
            </a:r>
            <a:r>
              <a:rPr lang="it-IT" sz="1400" dirty="0">
                <a:solidFill>
                  <a:srgbClr val="C00000"/>
                </a:solidFill>
              </a:rPr>
              <a:t>HGRE_GLRLM_PET </a:t>
            </a:r>
            <a:r>
              <a:rPr lang="it-IT" sz="1400" dirty="0">
                <a:solidFill>
                  <a:srgbClr val="000000"/>
                </a:solidFill>
              </a:rPr>
              <a:t>(</a:t>
            </a:r>
            <a:r>
              <a:rPr lang="it-IT" sz="1400" dirty="0" err="1">
                <a:solidFill>
                  <a:srgbClr val="000000"/>
                </a:solidFill>
              </a:rPr>
              <a:t>measures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r>
              <a:rPr lang="it-IT" sz="1400" dirty="0" err="1">
                <a:solidFill>
                  <a:srgbClr val="000000"/>
                </a:solidFill>
              </a:rPr>
              <a:t>importance</a:t>
            </a:r>
            <a:r>
              <a:rPr lang="it-IT" sz="1400" dirty="0">
                <a:solidFill>
                  <a:srgbClr val="000000"/>
                </a:solidFill>
              </a:rPr>
              <a:t> of high-</a:t>
            </a:r>
            <a:r>
              <a:rPr lang="it-IT" sz="1400" dirty="0" err="1">
                <a:solidFill>
                  <a:srgbClr val="000000"/>
                </a:solidFill>
              </a:rPr>
              <a:t>intensity</a:t>
            </a:r>
            <a:r>
              <a:rPr lang="it-IT" sz="1400" dirty="0">
                <a:solidFill>
                  <a:srgbClr val="000000"/>
                </a:solidFill>
              </a:rPr>
              <a:t> pixel </a:t>
            </a:r>
            <a:r>
              <a:rPr lang="it-IT" sz="1400" dirty="0" err="1">
                <a:solidFill>
                  <a:srgbClr val="000000"/>
                </a:solidFill>
              </a:rPr>
              <a:t>sequences</a:t>
            </a:r>
            <a:r>
              <a:rPr lang="it-IT" sz="1400" dirty="0">
                <a:solidFill>
                  <a:srgbClr val="000000"/>
                </a:solidFill>
              </a:rPr>
              <a:t>)</a:t>
            </a:r>
          </a:p>
          <a:p>
            <a:pPr algn="just"/>
            <a:endParaRPr lang="it-IT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i="1" dirty="0">
                <a:latin typeface="+mj-lt"/>
              </a:rPr>
              <a:t>Local Pattern Features 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NGLDM (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Neighbouring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Gray Level 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Dependence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Matrix)</a:t>
            </a:r>
            <a:r>
              <a:rPr lang="it-IT" sz="1400" i="1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Analyze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dependency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between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values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neighboring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pixels;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Provide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information on texture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complexity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coherence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Examples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Coarseness_NGLDM_PET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measures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texture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roughness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), </a:t>
            </a:r>
            <a:r>
              <a:rPr lang="it-IT" sz="1400" i="0" u="none" strike="noStrike" dirty="0" err="1">
                <a:solidFill>
                  <a:srgbClr val="C00000"/>
                </a:solidFill>
                <a:effectLst/>
              </a:rPr>
              <a:t>Contrast_NGLDM_PET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measures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texture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contrast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b="1" i="1" dirty="0" err="1">
                <a:latin typeface="+mj-lt"/>
              </a:rPr>
              <a:t>Zonal</a:t>
            </a:r>
            <a:r>
              <a:rPr lang="it-IT" sz="1400" b="1" i="1" dirty="0">
                <a:latin typeface="+mj-lt"/>
              </a:rPr>
              <a:t> Pattern Features 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GLZLM (Gray Level Zone </a:t>
            </a:r>
            <a:r>
              <a:rPr lang="it-IT" sz="1400" b="1" i="1" u="none" strike="noStrike" dirty="0" err="1">
                <a:solidFill>
                  <a:srgbClr val="000000"/>
                </a:solidFill>
                <a:effectLst/>
              </a:rPr>
              <a:t>Length</a:t>
            </a:r>
            <a:r>
              <a:rPr lang="it-IT" sz="1400" b="1" i="1" u="none" strike="noStrike" dirty="0">
                <a:solidFill>
                  <a:srgbClr val="000000"/>
                </a:solidFill>
                <a:effectLst/>
              </a:rPr>
              <a:t> Matrix)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Focus on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length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pixel zones with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similar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values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;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Provide</a:t>
            </a:r>
            <a:r>
              <a:rPr lang="it-IT" sz="1400" i="1" u="sng" strike="noStrike" dirty="0">
                <a:solidFill>
                  <a:srgbClr val="000000"/>
                </a:solidFill>
                <a:effectLst/>
              </a:rPr>
              <a:t> information on zone size and </a:t>
            </a:r>
            <a:r>
              <a:rPr lang="it-IT" sz="1400" i="1" u="sng" strike="noStrike" dirty="0" err="1">
                <a:solidFill>
                  <a:srgbClr val="000000"/>
                </a:solidFill>
                <a:effectLst/>
              </a:rPr>
              <a:t>uniformity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Examples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SZE_GLZLM_PET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emphasizes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small texture zones), 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LZE_GLZLM_PET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emphasizes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large texture zones), </a:t>
            </a:r>
            <a:r>
              <a:rPr lang="it-IT" sz="1400" i="0" u="none" strike="noStrike" dirty="0">
                <a:solidFill>
                  <a:srgbClr val="C00000"/>
                </a:solidFill>
                <a:effectLst/>
              </a:rPr>
              <a:t>HGZE_GLZLM_PET 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(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measures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importance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of high-</a:t>
            </a:r>
            <a:r>
              <a:rPr lang="it-IT" sz="1400" i="0" u="none" strike="noStrike" dirty="0" err="1">
                <a:solidFill>
                  <a:srgbClr val="000000"/>
                </a:solidFill>
                <a:effectLst/>
              </a:rPr>
              <a:t>intensity</a:t>
            </a:r>
            <a:r>
              <a:rPr lang="it-IT" sz="1400" i="0" u="none" strike="noStrike" dirty="0">
                <a:solidFill>
                  <a:srgbClr val="000000"/>
                </a:solidFill>
                <a:effectLst/>
              </a:rPr>
              <a:t> zones)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40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304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BBB34-FC26-9A27-A7EC-BE37D1992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BA1951F-481A-405E-6489-F82D081BD1A9}"/>
              </a:ext>
            </a:extLst>
          </p:cNvPr>
          <p:cNvSpPr/>
          <p:nvPr/>
        </p:nvSpPr>
        <p:spPr>
          <a:xfrm>
            <a:off x="3564433" y="2510345"/>
            <a:ext cx="2420471" cy="8167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RANDOM</a:t>
            </a:r>
          </a:p>
          <a:p>
            <a:pPr algn="ctr"/>
            <a:r>
              <a:rPr lang="it-IT" dirty="0"/>
              <a:t>dataset UNDERSAMPLING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3F23C246-F560-29C0-4376-3A31676432BA}"/>
              </a:ext>
            </a:extLst>
          </p:cNvPr>
          <p:cNvSpPr/>
          <p:nvPr/>
        </p:nvSpPr>
        <p:spPr>
          <a:xfrm>
            <a:off x="3564433" y="3893069"/>
            <a:ext cx="2420471" cy="6867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 </a:t>
            </a:r>
            <a:r>
              <a:rPr lang="it-IT" dirty="0" err="1"/>
              <a:t>folds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 Cross-</a:t>
            </a:r>
            <a:r>
              <a:rPr lang="it-IT" dirty="0" err="1"/>
              <a:t>Validation</a:t>
            </a:r>
            <a:endParaRPr lang="it-IT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1323059-AE31-5C05-1431-54196BE80FFC}"/>
              </a:ext>
            </a:extLst>
          </p:cNvPr>
          <p:cNvSpPr/>
          <p:nvPr/>
        </p:nvSpPr>
        <p:spPr>
          <a:xfrm>
            <a:off x="6980974" y="3983603"/>
            <a:ext cx="2111303" cy="2034937"/>
          </a:xfrm>
          <a:prstGeom prst="roundRect">
            <a:avLst>
              <a:gd name="adj" fmla="val 84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Metrics</a:t>
            </a:r>
            <a:r>
              <a:rPr lang="it-IT" sz="1400" dirty="0"/>
              <a:t> </a:t>
            </a:r>
            <a:r>
              <a:rPr lang="it-IT" sz="1400" dirty="0" err="1"/>
              <a:t>average</a:t>
            </a:r>
            <a:r>
              <a:rPr lang="it-IT" sz="1400" dirty="0"/>
              <a:t>:</a:t>
            </a:r>
          </a:p>
          <a:p>
            <a:pPr algn="ctr"/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/>
              <a:t>F1 Score</a:t>
            </a:r>
          </a:p>
          <a:p>
            <a:pPr marL="285750" indent="-285750">
              <a:buFontTx/>
              <a:buChar char="-"/>
            </a:pPr>
            <a:r>
              <a:rPr lang="it-IT" sz="1400" dirty="0" err="1"/>
              <a:t>Accuracy</a:t>
            </a:r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 err="1"/>
              <a:t>Sensivity</a:t>
            </a:r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 err="1"/>
              <a:t>Specificity</a:t>
            </a:r>
            <a:endParaRPr lang="it-IT" sz="1400" dirty="0"/>
          </a:p>
          <a:p>
            <a:pPr marL="285750" indent="-285750">
              <a:buFontTx/>
              <a:buChar char="-"/>
            </a:pPr>
            <a:r>
              <a:rPr lang="it-IT" sz="1400" dirty="0"/>
              <a:t>Precision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AUC / PRC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SHAP </a:t>
            </a:r>
            <a:r>
              <a:rPr lang="it-IT" sz="1400" dirty="0" err="1"/>
              <a:t>Values</a:t>
            </a:r>
            <a:endParaRPr lang="it-IT" sz="1400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511B290-F28C-9CA1-9C78-0579A15DF48E}"/>
              </a:ext>
            </a:extLst>
          </p:cNvPr>
          <p:cNvSpPr/>
          <p:nvPr/>
        </p:nvSpPr>
        <p:spPr>
          <a:xfrm>
            <a:off x="3584444" y="5236056"/>
            <a:ext cx="2420471" cy="6867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XGBoost</a:t>
            </a:r>
            <a:r>
              <a:rPr lang="it-IT" dirty="0"/>
              <a:t>: </a:t>
            </a:r>
          </a:p>
          <a:p>
            <a:pPr algn="ctr"/>
            <a:r>
              <a:rPr lang="it-IT" dirty="0"/>
              <a:t>Training &amp; </a:t>
            </a:r>
            <a:r>
              <a:rPr lang="it-IT" dirty="0" err="1"/>
              <a:t>Validation</a:t>
            </a:r>
            <a:endParaRPr lang="it-IT" dirty="0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A622907B-29A2-A3D8-4290-7B4942421D84}"/>
              </a:ext>
            </a:extLst>
          </p:cNvPr>
          <p:cNvSpPr/>
          <p:nvPr/>
        </p:nvSpPr>
        <p:spPr>
          <a:xfrm>
            <a:off x="4677849" y="3340576"/>
            <a:ext cx="193638" cy="51139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giù 13">
            <a:extLst>
              <a:ext uri="{FF2B5EF4-FFF2-40B4-BE49-F238E27FC236}">
                <a16:creationId xmlns:a16="http://schemas.microsoft.com/office/drawing/2014/main" id="{48864BEE-1241-B930-8CF6-9370A314DFFC}"/>
              </a:ext>
            </a:extLst>
          </p:cNvPr>
          <p:cNvSpPr/>
          <p:nvPr/>
        </p:nvSpPr>
        <p:spPr>
          <a:xfrm>
            <a:off x="4687752" y="4596087"/>
            <a:ext cx="193638" cy="589861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giù 15">
            <a:extLst>
              <a:ext uri="{FF2B5EF4-FFF2-40B4-BE49-F238E27FC236}">
                <a16:creationId xmlns:a16="http://schemas.microsoft.com/office/drawing/2014/main" id="{4A9933D6-55E5-2F9A-4520-93A0917565BE}"/>
              </a:ext>
            </a:extLst>
          </p:cNvPr>
          <p:cNvSpPr/>
          <p:nvPr/>
        </p:nvSpPr>
        <p:spPr>
          <a:xfrm rot="16200000">
            <a:off x="6422002" y="4549375"/>
            <a:ext cx="313010" cy="674037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FFD3E2AD-2F7C-EBD2-618A-0BCB1C9CFF7A}"/>
              </a:ext>
            </a:extLst>
          </p:cNvPr>
          <p:cNvSpPr/>
          <p:nvPr/>
        </p:nvSpPr>
        <p:spPr>
          <a:xfrm>
            <a:off x="3347285" y="3497585"/>
            <a:ext cx="2894202" cy="259572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6EE30DEE-DA1C-776E-26A9-9036500965C7}"/>
              </a:ext>
            </a:extLst>
          </p:cNvPr>
          <p:cNvSpPr/>
          <p:nvPr/>
        </p:nvSpPr>
        <p:spPr>
          <a:xfrm>
            <a:off x="3550213" y="1480217"/>
            <a:ext cx="2420471" cy="6867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Dataset (CT, PET, PET+CT)</a:t>
            </a:r>
          </a:p>
        </p:txBody>
      </p:sp>
      <p:sp>
        <p:nvSpPr>
          <p:cNvPr id="21" name="Freccia giù 20">
            <a:extLst>
              <a:ext uri="{FF2B5EF4-FFF2-40B4-BE49-F238E27FC236}">
                <a16:creationId xmlns:a16="http://schemas.microsoft.com/office/drawing/2014/main" id="{2D27CF33-A6BC-B6E9-499A-7256EFF00177}"/>
              </a:ext>
            </a:extLst>
          </p:cNvPr>
          <p:cNvSpPr/>
          <p:nvPr/>
        </p:nvSpPr>
        <p:spPr>
          <a:xfrm>
            <a:off x="4687403" y="2130640"/>
            <a:ext cx="193638" cy="424074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E33ABBC4-ABA1-FCC6-DC51-C57118A941C2}"/>
              </a:ext>
            </a:extLst>
          </p:cNvPr>
          <p:cNvSpPr/>
          <p:nvPr/>
        </p:nvSpPr>
        <p:spPr>
          <a:xfrm>
            <a:off x="3208158" y="2369091"/>
            <a:ext cx="3166188" cy="383665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7BC85E80-67E8-354F-4363-1EEA6F22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213" y="415773"/>
            <a:ext cx="2624250" cy="751052"/>
          </a:xfrm>
        </p:spPr>
        <p:txBody>
          <a:bodyPr/>
          <a:lstStyle/>
          <a:p>
            <a:r>
              <a:rPr lang="it-IT" b="1" i="1" dirty="0"/>
              <a:t>Workflow</a:t>
            </a:r>
          </a:p>
        </p:txBody>
      </p:sp>
      <p:pic>
        <p:nvPicPr>
          <p:cNvPr id="11" name="Elemento grafico 10" descr="Testa con ingranaggi contorno">
            <a:extLst>
              <a:ext uri="{FF2B5EF4-FFF2-40B4-BE49-F238E27FC236}">
                <a16:creationId xmlns:a16="http://schemas.microsoft.com/office/drawing/2014/main" id="{36F60E2D-0592-2F86-2FC7-2034C8B6F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1458" y="334099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9EFABC8-1598-D727-7BE9-7B98D658B10A}"/>
              </a:ext>
            </a:extLst>
          </p:cNvPr>
          <p:cNvSpPr txBox="1"/>
          <p:nvPr/>
        </p:nvSpPr>
        <p:spPr>
          <a:xfrm rot="16200000">
            <a:off x="2130386" y="3856401"/>
            <a:ext cx="1725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100 x rep.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2878A1-351F-8812-4FFA-3E3786A60C4B}"/>
              </a:ext>
            </a:extLst>
          </p:cNvPr>
          <p:cNvSpPr txBox="1"/>
          <p:nvPr/>
        </p:nvSpPr>
        <p:spPr>
          <a:xfrm>
            <a:off x="7154657" y="2680748"/>
            <a:ext cx="2892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First task: </a:t>
            </a:r>
            <a:r>
              <a:rPr lang="it-IT" dirty="0" err="1"/>
              <a:t>Undersampling</a:t>
            </a:r>
            <a:endParaRPr lang="it-IT" dirty="0"/>
          </a:p>
          <a:p>
            <a:r>
              <a:rPr lang="it-IT" dirty="0"/>
              <a:t>Second task: </a:t>
            </a:r>
            <a:r>
              <a:rPr lang="it-IT" dirty="0" err="1"/>
              <a:t>Classification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55513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20312</TotalTime>
  <Words>1207</Words>
  <Application>Microsoft Macintosh PowerPoint</Application>
  <PresentationFormat>Widescreen</PresentationFormat>
  <Paragraphs>129</Paragraphs>
  <Slides>21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-apple-system</vt:lpstr>
      <vt:lpstr>-webkit-standard</vt:lpstr>
      <vt:lpstr>Aptos</vt:lpstr>
      <vt:lpstr>Arial</vt:lpstr>
      <vt:lpstr>Helvetica Neue Light</vt:lpstr>
      <vt:lpstr>Roboto</vt:lpstr>
      <vt:lpstr>Times New Roman</vt:lpstr>
      <vt:lpstr>Tema di Office</vt:lpstr>
      <vt:lpstr>Presentazione standard di PowerPoint</vt:lpstr>
      <vt:lpstr>Outline</vt:lpstr>
      <vt:lpstr>A solitary pulmonary nodule (SPN)</vt:lpstr>
      <vt:lpstr>Presentazione standard di PowerPoint</vt:lpstr>
      <vt:lpstr>Presentazione standard di PowerPoint</vt:lpstr>
      <vt:lpstr>Dataset specifications</vt:lpstr>
      <vt:lpstr>Presentazione standard di PowerPoint</vt:lpstr>
      <vt:lpstr>Presentazione standard di PowerPoint</vt:lpstr>
      <vt:lpstr>Workflow</vt:lpstr>
      <vt:lpstr>Presentazione standard di PowerPoint</vt:lpstr>
      <vt:lpstr>CT Images (XGBoost classification performances)</vt:lpstr>
      <vt:lpstr>CT Images</vt:lpstr>
      <vt:lpstr>CT Images</vt:lpstr>
      <vt:lpstr>PET Images (XGBoost classification performances)</vt:lpstr>
      <vt:lpstr>Presentazione standard di PowerPoint</vt:lpstr>
      <vt:lpstr>PET Images</vt:lpstr>
      <vt:lpstr>Presentazione standard di PowerPoint</vt:lpstr>
      <vt:lpstr>Presentazione standard di PowerPoint</vt:lpstr>
      <vt:lpstr>PET+CT Images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de Trizio</dc:creator>
  <cp:lastModifiedBy>Lorenzo de Trizio</cp:lastModifiedBy>
  <cp:revision>23</cp:revision>
  <dcterms:created xsi:type="dcterms:W3CDTF">2024-08-23T11:51:34Z</dcterms:created>
  <dcterms:modified xsi:type="dcterms:W3CDTF">2024-10-17T10:34:55Z</dcterms:modified>
</cp:coreProperties>
</file>