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294" r:id="rId16"/>
    <p:sldId id="289" r:id="rId17"/>
    <p:sldId id="259" r:id="rId18"/>
    <p:sldId id="263" r:id="rId19"/>
    <p:sldId id="269" r:id="rId20"/>
    <p:sldId id="270" r:id="rId21"/>
    <p:sldId id="291" r:id="rId22"/>
    <p:sldId id="271" r:id="rId23"/>
    <p:sldId id="285" r:id="rId24"/>
    <p:sldId id="295" r:id="rId25"/>
    <p:sldId id="327" r:id="rId26"/>
    <p:sldId id="328" r:id="rId27"/>
    <p:sldId id="325" r:id="rId28"/>
    <p:sldId id="326" r:id="rId29"/>
    <p:sldId id="335" r:id="rId30"/>
    <p:sldId id="350" r:id="rId31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3"/>
      <p:italic r:id="rId34"/>
    </p:embeddedFont>
    <p:embeddedFont>
      <p:font typeface="Avenir Book" panose="02000503020000020003" pitchFamily="2" charset="0"/>
      <p:regular r:id="rId35"/>
      <p:italic r:id="rId36"/>
    </p:embeddedFont>
    <p:embeddedFont>
      <p:font typeface="Avenir Medium" panose="02000503020000020003" pitchFamily="2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Gill Sans MT" panose="020B0502020104020203" pitchFamily="34" charset="77"/>
      <p:regular r:id="rId40"/>
      <p:bold r:id="rId41"/>
      <p:italic r:id="rId42"/>
      <p:boldItalic r:id="rId43"/>
    </p:embeddedFont>
    <p:embeddedFont>
      <p:font typeface="Montserrat" pitchFamily="2" charset="77"/>
      <p:regular r:id="rId44"/>
      <p:bold r:id="rId45"/>
      <p:italic r:id="rId46"/>
      <p:boldItalic r:id="rId47"/>
    </p:embeddedFont>
    <p:embeddedFont>
      <p:font typeface="Old Standard TT" pitchFamily="2" charset="77"/>
      <p:regular r:id="rId48"/>
      <p:bold r:id="rId49"/>
      <p: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" roundtripDataSignature="AMtx7mg9LOXRx9OQvI3zU6fiG5JygaP6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19F"/>
    <a:srgbClr val="3E6E98"/>
    <a:srgbClr val="4475A3"/>
    <a:srgbClr val="4376A3"/>
    <a:srgbClr val="1F73A3"/>
    <a:srgbClr val="438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2"/>
    <p:restoredTop sz="96286"/>
  </p:normalViewPr>
  <p:slideViewPr>
    <p:cSldViewPr snapToGrid="0">
      <p:cViewPr varScale="1">
        <p:scale>
          <a:sx n="162" d="100"/>
          <a:sy n="162" d="100"/>
        </p:scale>
        <p:origin x="51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7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78BFA-5846-624F-BB8F-8FE6DC059C08}" type="doc">
      <dgm:prSet loTypeId="urn:microsoft.com/office/officeart/2008/layout/VerticalCurvedList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F13ED9E-8C9E-B149-B632-AA8F94C3B7E9}">
      <dgm:prSet phldrT="[Testo]" custT="1"/>
      <dgm:spPr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ML pipeline for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severity</a:t>
          </a:r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prediction</a:t>
          </a:r>
          <a:endParaRPr lang="it-IT" sz="1800" kern="1200" dirty="0">
            <a:solidFill>
              <a:schemeClr val="tx1">
                <a:lumMod val="75000"/>
                <a:lumOff val="25000"/>
              </a:schemeClr>
            </a:solidFill>
            <a:latin typeface="Montserrat" pitchFamily="2" charset="77"/>
            <a:ea typeface="+mn-ea"/>
            <a:cs typeface="Gill Sans" panose="020B0502020104020203" pitchFamily="34" charset="-79"/>
          </a:endParaRPr>
        </a:p>
      </dgm:t>
    </dgm:pt>
    <dgm:pt modelId="{DCCB6B17-114F-2C4D-85F2-9D6740BF9F80}" type="sibTrans" cxnId="{917A2001-9170-9D4E-99C9-076E692BB19D}">
      <dgm:prSet/>
      <dgm:spPr>
        <a:ln>
          <a:solidFill>
            <a:srgbClr val="0F406B"/>
          </a:solidFill>
        </a:ln>
      </dgm:spPr>
      <dgm:t>
        <a:bodyPr/>
        <a:lstStyle/>
        <a:p>
          <a:endParaRPr lang="it-IT"/>
        </a:p>
      </dgm:t>
    </dgm:pt>
    <dgm:pt modelId="{DAEFF8A6-FE3D-FA4B-82B3-51490DEFD4D1}" type="parTrans" cxnId="{917A2001-9170-9D4E-99C9-076E692BB19D}">
      <dgm:prSet/>
      <dgm:spPr/>
      <dgm:t>
        <a:bodyPr/>
        <a:lstStyle/>
        <a:p>
          <a:endParaRPr lang="it-IT"/>
        </a:p>
      </dgm:t>
    </dgm:pt>
    <dgm:pt modelId="{AD985DEC-7478-1342-A3B9-EB99A514720F}">
      <dgm:prSet phldrT="[Testo]" custT="1"/>
      <dgm:spPr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Multi-input CNN for </a:t>
          </a:r>
          <a:r>
            <a:rPr lang="it-IT" sz="18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severity</a:t>
          </a:r>
          <a:r>
            <a:rPr lang="it-IT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 </a:t>
          </a:r>
          <a:r>
            <a:rPr lang="it-IT" sz="18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prediction</a:t>
          </a:r>
          <a:endParaRPr lang="it-IT" sz="1800" dirty="0">
            <a:latin typeface="Montserrat" pitchFamily="2" charset="77"/>
          </a:endParaRPr>
        </a:p>
      </dgm:t>
    </dgm:pt>
    <dgm:pt modelId="{FCBD9A7C-5F56-6740-8724-43910129DBE4}" type="parTrans" cxnId="{A4A59F8E-4C6C-4442-9FD2-E2D110DF16A5}">
      <dgm:prSet/>
      <dgm:spPr/>
      <dgm:t>
        <a:bodyPr/>
        <a:lstStyle/>
        <a:p>
          <a:endParaRPr lang="it-IT"/>
        </a:p>
      </dgm:t>
    </dgm:pt>
    <dgm:pt modelId="{343CB934-8F65-D243-AC21-30AA38820B10}" type="sibTrans" cxnId="{A4A59F8E-4C6C-4442-9FD2-E2D110DF16A5}">
      <dgm:prSet/>
      <dgm:spPr/>
      <dgm:t>
        <a:bodyPr/>
        <a:lstStyle/>
        <a:p>
          <a:endParaRPr lang="it-IT"/>
        </a:p>
      </dgm:t>
    </dgm:pt>
    <dgm:pt modelId="{284D89E6-7160-6E48-94C8-D5107114165F}" type="pres">
      <dgm:prSet presAssocID="{51278BFA-5846-624F-BB8F-8FE6DC059C08}" presName="Name0" presStyleCnt="0">
        <dgm:presLayoutVars>
          <dgm:chMax val="7"/>
          <dgm:chPref val="7"/>
          <dgm:dir/>
        </dgm:presLayoutVars>
      </dgm:prSet>
      <dgm:spPr/>
    </dgm:pt>
    <dgm:pt modelId="{F55B0F0B-441E-F241-99CB-BCA850EC2396}" type="pres">
      <dgm:prSet presAssocID="{51278BFA-5846-624F-BB8F-8FE6DC059C08}" presName="Name1" presStyleCnt="0"/>
      <dgm:spPr/>
    </dgm:pt>
    <dgm:pt modelId="{FE53E814-2E81-2B41-973D-7257F81B5CAB}" type="pres">
      <dgm:prSet presAssocID="{51278BFA-5846-624F-BB8F-8FE6DC059C08}" presName="cycle" presStyleCnt="0"/>
      <dgm:spPr/>
    </dgm:pt>
    <dgm:pt modelId="{A4E37810-899C-7D49-8484-A13A356E1596}" type="pres">
      <dgm:prSet presAssocID="{51278BFA-5846-624F-BB8F-8FE6DC059C08}" presName="srcNode" presStyleLbl="node1" presStyleIdx="0" presStyleCnt="2"/>
      <dgm:spPr/>
    </dgm:pt>
    <dgm:pt modelId="{F74FC4AD-5C16-4A49-89E4-B924CECFB652}" type="pres">
      <dgm:prSet presAssocID="{51278BFA-5846-624F-BB8F-8FE6DC059C08}" presName="conn" presStyleLbl="parChTrans1D2" presStyleIdx="0" presStyleCnt="1" custScaleX="69770" custScaleY="57591" custLinFactNeighborX="8287" custLinFactNeighborY="1209"/>
      <dgm:spPr/>
    </dgm:pt>
    <dgm:pt modelId="{802B715D-671F-164A-9007-D3FC72052DC4}" type="pres">
      <dgm:prSet presAssocID="{51278BFA-5846-624F-BB8F-8FE6DC059C08}" presName="extraNode" presStyleLbl="node1" presStyleIdx="0" presStyleCnt="2"/>
      <dgm:spPr/>
    </dgm:pt>
    <dgm:pt modelId="{ACAD3A6D-899D-D041-A652-872DBF9A3073}" type="pres">
      <dgm:prSet presAssocID="{51278BFA-5846-624F-BB8F-8FE6DC059C08}" presName="dstNode" presStyleLbl="node1" presStyleIdx="0" presStyleCnt="2"/>
      <dgm:spPr/>
    </dgm:pt>
    <dgm:pt modelId="{F7211844-3E8A-E04C-90C1-E5DD3CF02271}" type="pres">
      <dgm:prSet presAssocID="{9F13ED9E-8C9E-B149-B632-AA8F94C3B7E9}" presName="text_1" presStyleLbl="node1" presStyleIdx="0" presStyleCnt="2" custScaleX="34163" custScaleY="56391" custLinFactNeighborX="-38344" custLinFactNeighborY="27112">
        <dgm:presLayoutVars>
          <dgm:bulletEnabled val="1"/>
        </dgm:presLayoutVars>
      </dgm:prSet>
      <dgm:spPr/>
    </dgm:pt>
    <dgm:pt modelId="{4C092C08-CC80-1748-9274-C18A3DFC66E3}" type="pres">
      <dgm:prSet presAssocID="{9F13ED9E-8C9E-B149-B632-AA8F94C3B7E9}" presName="accent_1" presStyleCnt="0"/>
      <dgm:spPr/>
    </dgm:pt>
    <dgm:pt modelId="{63705A4B-EB5E-7F4E-B629-F663D4E4A30A}" type="pres">
      <dgm:prSet presAssocID="{9F13ED9E-8C9E-B149-B632-AA8F94C3B7E9}" presName="accentRepeatNode" presStyleLbl="solidFgAcc1" presStyleIdx="0" presStyleCnt="2" custScaleX="46365" custScaleY="45731" custLinFactNeighborX="-28749" custLinFactNeighborY="22189"/>
      <dgm:spPr/>
    </dgm:pt>
    <dgm:pt modelId="{8DF5CDFE-FE1E-BF49-BFD5-08FFCD47D937}" type="pres">
      <dgm:prSet presAssocID="{AD985DEC-7478-1342-A3B9-EB99A514720F}" presName="text_2" presStyleLbl="node1" presStyleIdx="1" presStyleCnt="2" custScaleX="33224" custScaleY="56391" custLinFactNeighborX="-36068" custLinFactNeighborY="-26987">
        <dgm:presLayoutVars>
          <dgm:bulletEnabled val="1"/>
        </dgm:presLayoutVars>
      </dgm:prSet>
      <dgm:spPr/>
    </dgm:pt>
    <dgm:pt modelId="{9F5BB6D9-ADC4-C243-984C-83FFF5D1C534}" type="pres">
      <dgm:prSet presAssocID="{AD985DEC-7478-1342-A3B9-EB99A514720F}" presName="accent_2" presStyleCnt="0"/>
      <dgm:spPr/>
    </dgm:pt>
    <dgm:pt modelId="{9D05C888-B315-5243-9D86-CF841203A177}" type="pres">
      <dgm:prSet presAssocID="{AD985DEC-7478-1342-A3B9-EB99A514720F}" presName="accentRepeatNode" presStyleLbl="solidFgAcc1" presStyleIdx="1" presStyleCnt="2" custScaleX="48822" custScaleY="47877" custLinFactNeighborX="-26899" custLinFactNeighborY="-20598"/>
      <dgm:spPr/>
    </dgm:pt>
  </dgm:ptLst>
  <dgm:cxnLst>
    <dgm:cxn modelId="{917A2001-9170-9D4E-99C9-076E692BB19D}" srcId="{51278BFA-5846-624F-BB8F-8FE6DC059C08}" destId="{9F13ED9E-8C9E-B149-B632-AA8F94C3B7E9}" srcOrd="0" destOrd="0" parTransId="{DAEFF8A6-FE3D-FA4B-82B3-51490DEFD4D1}" sibTransId="{DCCB6B17-114F-2C4D-85F2-9D6740BF9F80}"/>
    <dgm:cxn modelId="{6C10AE22-8E51-B047-B18F-87C42B3F9A0D}" type="presOf" srcId="{51278BFA-5846-624F-BB8F-8FE6DC059C08}" destId="{284D89E6-7160-6E48-94C8-D5107114165F}" srcOrd="0" destOrd="0" presId="urn:microsoft.com/office/officeart/2008/layout/VerticalCurvedList"/>
    <dgm:cxn modelId="{B450AA5C-B6FC-024E-819A-86644899E4C2}" type="presOf" srcId="{AD985DEC-7478-1342-A3B9-EB99A514720F}" destId="{8DF5CDFE-FE1E-BF49-BFD5-08FFCD47D937}" srcOrd="0" destOrd="0" presId="urn:microsoft.com/office/officeart/2008/layout/VerticalCurvedList"/>
    <dgm:cxn modelId="{C2D1908C-F1B6-BF44-9893-7D041D799418}" type="presOf" srcId="{9F13ED9E-8C9E-B149-B632-AA8F94C3B7E9}" destId="{F7211844-3E8A-E04C-90C1-E5DD3CF02271}" srcOrd="0" destOrd="0" presId="urn:microsoft.com/office/officeart/2008/layout/VerticalCurvedList"/>
    <dgm:cxn modelId="{A4A59F8E-4C6C-4442-9FD2-E2D110DF16A5}" srcId="{51278BFA-5846-624F-BB8F-8FE6DC059C08}" destId="{AD985DEC-7478-1342-A3B9-EB99A514720F}" srcOrd="1" destOrd="0" parTransId="{FCBD9A7C-5F56-6740-8724-43910129DBE4}" sibTransId="{343CB934-8F65-D243-AC21-30AA38820B10}"/>
    <dgm:cxn modelId="{FAE558D1-BE1E-B74A-B013-EBF64580204F}" type="presOf" srcId="{DCCB6B17-114F-2C4D-85F2-9D6740BF9F80}" destId="{F74FC4AD-5C16-4A49-89E4-B924CECFB652}" srcOrd="0" destOrd="0" presId="urn:microsoft.com/office/officeart/2008/layout/VerticalCurvedList"/>
    <dgm:cxn modelId="{20AE54F5-AB2F-F341-A6E3-C3D5D9D0409C}" type="presParOf" srcId="{284D89E6-7160-6E48-94C8-D5107114165F}" destId="{F55B0F0B-441E-F241-99CB-BCA850EC2396}" srcOrd="0" destOrd="0" presId="urn:microsoft.com/office/officeart/2008/layout/VerticalCurvedList"/>
    <dgm:cxn modelId="{FA34E0D7-A01E-544B-B547-E76E7546B9B2}" type="presParOf" srcId="{F55B0F0B-441E-F241-99CB-BCA850EC2396}" destId="{FE53E814-2E81-2B41-973D-7257F81B5CAB}" srcOrd="0" destOrd="0" presId="urn:microsoft.com/office/officeart/2008/layout/VerticalCurvedList"/>
    <dgm:cxn modelId="{BE96A37D-28E2-CB43-BD9B-4B8E762FAF02}" type="presParOf" srcId="{FE53E814-2E81-2B41-973D-7257F81B5CAB}" destId="{A4E37810-899C-7D49-8484-A13A356E1596}" srcOrd="0" destOrd="0" presId="urn:microsoft.com/office/officeart/2008/layout/VerticalCurvedList"/>
    <dgm:cxn modelId="{E0FF9218-E45A-734E-8AB6-2CA869FA53F2}" type="presParOf" srcId="{FE53E814-2E81-2B41-973D-7257F81B5CAB}" destId="{F74FC4AD-5C16-4A49-89E4-B924CECFB652}" srcOrd="1" destOrd="0" presId="urn:microsoft.com/office/officeart/2008/layout/VerticalCurvedList"/>
    <dgm:cxn modelId="{291E78DD-65D8-C54D-8FB2-0263CCDF4CF1}" type="presParOf" srcId="{FE53E814-2E81-2B41-973D-7257F81B5CAB}" destId="{802B715D-671F-164A-9007-D3FC72052DC4}" srcOrd="2" destOrd="0" presId="urn:microsoft.com/office/officeart/2008/layout/VerticalCurvedList"/>
    <dgm:cxn modelId="{C5380ABF-80DA-3745-A264-CCCC66907103}" type="presParOf" srcId="{FE53E814-2E81-2B41-973D-7257F81B5CAB}" destId="{ACAD3A6D-899D-D041-A652-872DBF9A3073}" srcOrd="3" destOrd="0" presId="urn:microsoft.com/office/officeart/2008/layout/VerticalCurvedList"/>
    <dgm:cxn modelId="{A232A3D6-3D69-3E44-A1E9-8350A41F7263}" type="presParOf" srcId="{F55B0F0B-441E-F241-99CB-BCA850EC2396}" destId="{F7211844-3E8A-E04C-90C1-E5DD3CF02271}" srcOrd="1" destOrd="0" presId="urn:microsoft.com/office/officeart/2008/layout/VerticalCurvedList"/>
    <dgm:cxn modelId="{56649585-7393-2940-AED8-E66FBF1ECE08}" type="presParOf" srcId="{F55B0F0B-441E-F241-99CB-BCA850EC2396}" destId="{4C092C08-CC80-1748-9274-C18A3DFC66E3}" srcOrd="2" destOrd="0" presId="urn:microsoft.com/office/officeart/2008/layout/VerticalCurvedList"/>
    <dgm:cxn modelId="{CB7862D1-FA60-BC45-8581-E27CA701F9B1}" type="presParOf" srcId="{4C092C08-CC80-1748-9274-C18A3DFC66E3}" destId="{63705A4B-EB5E-7F4E-B629-F663D4E4A30A}" srcOrd="0" destOrd="0" presId="urn:microsoft.com/office/officeart/2008/layout/VerticalCurvedList"/>
    <dgm:cxn modelId="{6AF4C083-2EB8-B34A-BB5B-BAA423E8AA01}" type="presParOf" srcId="{F55B0F0B-441E-F241-99CB-BCA850EC2396}" destId="{8DF5CDFE-FE1E-BF49-BFD5-08FFCD47D937}" srcOrd="3" destOrd="0" presId="urn:microsoft.com/office/officeart/2008/layout/VerticalCurvedList"/>
    <dgm:cxn modelId="{F95ADF0D-12F3-6942-A134-A22CDBE9DEC8}" type="presParOf" srcId="{F55B0F0B-441E-F241-99CB-BCA850EC2396}" destId="{9F5BB6D9-ADC4-C243-984C-83FFF5D1C534}" srcOrd="4" destOrd="0" presId="urn:microsoft.com/office/officeart/2008/layout/VerticalCurvedList"/>
    <dgm:cxn modelId="{497A33F2-F6C9-494A-A699-681E58986D1F}" type="presParOf" srcId="{9F5BB6D9-ADC4-C243-984C-83FFF5D1C534}" destId="{9D05C888-B315-5243-9D86-CF841203A1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FC4AD-5C16-4A49-89E4-B924CECFB652}">
      <dsp:nvSpPr>
        <dsp:cNvPr id="0" name=""/>
        <dsp:cNvSpPr/>
      </dsp:nvSpPr>
      <dsp:spPr>
        <a:xfrm>
          <a:off x="-2508913" y="655320"/>
          <a:ext cx="4783963" cy="3948878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25400" cap="flat" cmpd="sng" algn="ctr">
          <a:solidFill>
            <a:srgbClr val="0F406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11844-3E8A-E04C-90C1-E5DD3CF02271}">
      <dsp:nvSpPr>
        <dsp:cNvPr id="0" name=""/>
        <dsp:cNvSpPr/>
      </dsp:nvSpPr>
      <dsp:spPr>
        <a:xfrm>
          <a:off x="1995071" y="1439509"/>
          <a:ext cx="3416064" cy="820587"/>
        </a:xfrm>
        <a:prstGeom prst="rect">
          <a:avLst/>
        </a:prstGeom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5504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ML pipeline for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severity</a:t>
          </a:r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prediction</a:t>
          </a:r>
          <a:endParaRPr lang="it-IT" sz="1800" kern="1200" dirty="0">
            <a:solidFill>
              <a:schemeClr val="tx1">
                <a:lumMod val="75000"/>
                <a:lumOff val="25000"/>
              </a:schemeClr>
            </a:solidFill>
            <a:latin typeface="Montserrat" pitchFamily="2" charset="77"/>
            <a:ea typeface="+mn-ea"/>
            <a:cs typeface="Gill Sans" panose="020B0502020104020203" pitchFamily="34" charset="-79"/>
          </a:endParaRPr>
        </a:p>
      </dsp:txBody>
      <dsp:txXfrm>
        <a:off x="1995071" y="1439509"/>
        <a:ext cx="3416064" cy="820587"/>
      </dsp:txXfrm>
    </dsp:sp>
    <dsp:sp modelId="{63705A4B-EB5E-7F4E-B629-F663D4E4A30A}">
      <dsp:nvSpPr>
        <dsp:cNvPr id="0" name=""/>
        <dsp:cNvSpPr/>
      </dsp:nvSpPr>
      <dsp:spPr>
        <a:xfrm>
          <a:off x="1592966" y="1442971"/>
          <a:ext cx="843364" cy="83183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DF5CDFE-FE1E-BF49-BFD5-08FFCD47D937}">
      <dsp:nvSpPr>
        <dsp:cNvPr id="0" name=""/>
        <dsp:cNvSpPr/>
      </dsp:nvSpPr>
      <dsp:spPr>
        <a:xfrm>
          <a:off x="2269602" y="2835443"/>
          <a:ext cx="3322170" cy="820587"/>
        </a:xfrm>
        <a:prstGeom prst="rect">
          <a:avLst/>
        </a:prstGeom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5504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Multi-input CNN for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severity</a:t>
          </a:r>
          <a:r>
            <a:rPr lang="it-IT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 </a:t>
          </a:r>
          <a:r>
            <a:rPr lang="it-IT" sz="1800" kern="1200" dirty="0" err="1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+mn-ea"/>
              <a:cs typeface="Gill Sans" panose="020B0502020104020203" pitchFamily="34" charset="-79"/>
            </a:rPr>
            <a:t>prediction</a:t>
          </a:r>
          <a:endParaRPr lang="it-IT" sz="1800" kern="1200" dirty="0">
            <a:latin typeface="Montserrat" pitchFamily="2" charset="77"/>
          </a:endParaRPr>
        </a:p>
      </dsp:txBody>
      <dsp:txXfrm>
        <a:off x="2269602" y="2835443"/>
        <a:ext cx="3322170" cy="820587"/>
      </dsp:txXfrm>
    </dsp:sp>
    <dsp:sp modelId="{9D05C888-B315-5243-9D86-CF841203A177}">
      <dsp:nvSpPr>
        <dsp:cNvPr id="0" name=""/>
        <dsp:cNvSpPr/>
      </dsp:nvSpPr>
      <dsp:spPr>
        <a:xfrm>
          <a:off x="1604271" y="2828340"/>
          <a:ext cx="888056" cy="87086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" name="Google Shape;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0712CA40-B5E9-CDBA-A488-2B3A88FD2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3F100FA5-4368-3A0D-2EE4-54F7560107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02007EEA-DCE4-00DB-9DB5-10BFBC87B7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5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200BF216-1F78-FE7B-120F-3BE25B9B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5273A523-9893-1765-08E1-387F86AB1C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3134AE89-19D3-BDB0-EC2A-6029077BE3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87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AD9D1CF1-9C92-8735-1771-1EEEBCD2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733BB69C-C069-4C2A-2C1A-B625D9C2E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038DD3B1-B8C4-1B61-0BF3-A25DDEF94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59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286AF093-47BA-297D-D96D-DF53415E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573DAFAD-392D-2C03-B80A-9361EEA5A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706AD00B-5F9A-EACC-CFC3-EE0AB7434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66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D10F80FC-1682-D71D-E59A-E0C25751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18F84DA0-7CF8-B6BC-E98E-592093E7FD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7AEDCC35-C539-333D-2F38-2B0CD5F9CC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054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63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58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45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b7baa80a2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Google Shape;32;gb7baa80a2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CBD1-DE92-278A-C54C-6C4FD66D5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E52530-D8A9-1678-96EB-731DF6D10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EA0AAB-64BA-2722-1D75-1D27712BC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66C84C-ABAA-BDEE-388D-6C5251F01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02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A8914-8DCA-C2F7-4400-67CDCCF39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8AED39-DB6C-8698-E869-8AC5D88A9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B79488-E2A1-C25E-B13F-7813B509D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C6549D-7EB6-EE00-A3BA-F19599086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90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ED3A4-8D9D-B6E1-8D86-3E493878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5AC26E-9BAF-5498-19CE-31490AF45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970CE5-D173-AF2D-AFC0-78AEFA700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894C08-DEF8-9DDE-125F-DAE98F9A8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201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83B4E-DDC2-91A5-1BF2-DD8F28562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5AF19A-D195-03EA-0A35-C8BD5E7CD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D5F42E-8CF8-99F5-67AF-4D29EE918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24A27B-1373-10E2-097D-527DCD62E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737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95678-3011-D02D-A7FE-06EB43A74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AF7873D-984F-1362-5275-7A50B64C9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3BD9AA-0702-3FF6-940E-321970D1F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34A3F5-766B-EF19-BF70-AAA8CA989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753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28EF5-636A-D9E2-9CCE-BC3CF66FB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152E0E-6185-E59C-43A8-A58E7FFA3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CC25A77-D6EF-A1A0-1710-11B7E5C07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B7D16B-1555-3084-61EC-47BFCB7FA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38E1C-2DBD-FA43-9755-202FA88788E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7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A3C948DD-23D7-775C-4371-2E0206A9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D42C1328-67A0-7514-A6CA-64DB479495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0FB10680-904E-3EFE-C742-DAF00BC0DA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22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6CD018A0-628E-8AA1-C3D5-2E97BB15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9CDAB385-111C-EECE-F196-61F5CBABB4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EA014551-EE98-5DDE-F983-DBB35F8C1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43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16009303-DCEB-7323-0516-D22FD6C2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EF91ECF5-2847-8ED0-7477-A06CA4EB4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BE95DA6C-BA65-F83F-54A4-5383C554C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60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9BABCF10-D1CF-E8FA-415E-EF27A8D4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03710093-9DDB-4D85-5FD7-C637113D3C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C99E8DD0-53F7-0558-B67B-112DD13462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49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A796A2F5-AF61-89DB-7074-9D1D1A3F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79FBE0FD-47B6-BF5F-1A97-225AA9744C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D284F9BA-C8AD-EC59-5D0F-C7E931A33A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4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364DD00C-680D-F2F5-BE79-52CE9510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:notes">
            <a:extLst>
              <a:ext uri="{FF2B5EF4-FFF2-40B4-BE49-F238E27FC236}">
                <a16:creationId xmlns:a16="http://schemas.microsoft.com/office/drawing/2014/main" id="{F884C0FD-BF94-B151-CD64-8384392F8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0:notes">
            <a:extLst>
              <a:ext uri="{FF2B5EF4-FFF2-40B4-BE49-F238E27FC236}">
                <a16:creationId xmlns:a16="http://schemas.microsoft.com/office/drawing/2014/main" id="{D501B657-A1BF-EFDD-8153-2A6F7F667B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82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0" y="-2"/>
            <a:ext cx="9144000" cy="27429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ld Standard TT"/>
              <a:buNone/>
              <a:defRPr sz="30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Old Standard TT"/>
              </a:defRPr>
            </a:lvl1pPr>
            <a:lvl2pPr marR="0"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ld Standard TT"/>
              <a:buNone/>
              <a:defRPr sz="18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 pitchFamily="2" charset="77"/>
                <a:ea typeface="Montserrat" pitchFamily="2" charset="77"/>
                <a:cs typeface="Futura Medium" panose="020B0602020204020303" pitchFamily="34" charset="-79"/>
                <a:sym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 dirty="0"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90225" y="938475"/>
            <a:ext cx="89154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Old Standard TT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pic>
        <p:nvPicPr>
          <p:cNvPr id="19" name="Google Shape;1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8000" y="205975"/>
            <a:ext cx="504003" cy="50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16/10/24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67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90225" y="938475"/>
            <a:ext cx="89154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sp>
        <p:nvSpPr>
          <p:cNvPr id="9" name="Google Shape;9;p5"/>
          <p:cNvSpPr txBox="1"/>
          <p:nvPr/>
        </p:nvSpPr>
        <p:spPr>
          <a:xfrm>
            <a:off x="6362925" y="18500"/>
            <a:ext cx="2478516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AIM, CSN5, 2019-2021</a:t>
            </a:r>
            <a:endParaRPr sz="8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" name="Google Shape;1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5516" y="1250"/>
            <a:ext cx="352383" cy="206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4.jp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11.png"/><Relationship Id="rId9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9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/>
          <p:nvPr/>
        </p:nvSpPr>
        <p:spPr>
          <a:xfrm>
            <a:off x="506049" y="4319015"/>
            <a:ext cx="5547394" cy="59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Camilla </a:t>
            </a:r>
            <a:r>
              <a:rPr lang="en-GB" sz="2000" b="0" i="0" u="none" strike="noStrike" cap="none" dirty="0" err="1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Scapicchio</a:t>
            </a:r>
            <a:r>
              <a:rPr lang="en-GB" sz="2000" b="0" i="0" u="none" strike="noStrike" cap="none" dirty="0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, PhD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dirty="0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INFN </a:t>
            </a:r>
            <a:r>
              <a:rPr lang="en-GB" dirty="0" err="1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Sezione</a:t>
            </a:r>
            <a:r>
              <a:rPr lang="en-GB" dirty="0">
                <a:solidFill>
                  <a:srgbClr val="666666"/>
                </a:solidFill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 di Pisa</a:t>
            </a:r>
            <a:endParaRPr b="0" i="0" u="none" strike="noStrike" cap="none" dirty="0">
              <a:solidFill>
                <a:schemeClr val="dk1"/>
              </a:solidFill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</p:txBody>
      </p:sp>
      <p:pic>
        <p:nvPicPr>
          <p:cNvPr id="26" name="Google Shape;26;p8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4885" y="4319015"/>
            <a:ext cx="1128484" cy="57138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8"/>
          <p:cNvSpPr txBox="1"/>
          <p:nvPr/>
        </p:nvSpPr>
        <p:spPr>
          <a:xfrm>
            <a:off x="152300" y="124175"/>
            <a:ext cx="3277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8" name="Google Shape;28;p8"/>
          <p:cNvSpPr txBox="1">
            <a:spLocks noGrp="1"/>
          </p:cNvSpPr>
          <p:nvPr>
            <p:ph type="ctrTitle"/>
          </p:nvPr>
        </p:nvSpPr>
        <p:spPr>
          <a:xfrm>
            <a:off x="0" y="-2"/>
            <a:ext cx="9144000" cy="2571752"/>
          </a:xfrm>
          <a:prstGeom prst="rect">
            <a:avLst/>
          </a:prstGeom>
          <a:solidFill>
            <a:srgbClr val="3A71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lang="it-IT" dirty="0"/>
              <a:t>    </a:t>
            </a:r>
            <a:r>
              <a:rPr lang="it-IT" dirty="0" err="1"/>
              <a:t>Artificial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    Intelligence </a:t>
            </a:r>
            <a:br>
              <a:rPr lang="it-IT" dirty="0"/>
            </a:br>
            <a:r>
              <a:rPr lang="it-IT" dirty="0"/>
              <a:t>    in Medicine: </a:t>
            </a:r>
            <a:br>
              <a:rPr lang="it-IT" dirty="0"/>
            </a:br>
            <a:r>
              <a:rPr lang="it-IT" dirty="0"/>
              <a:t>    </a:t>
            </a:r>
            <a:r>
              <a:rPr lang="it-IT" dirty="0" err="1"/>
              <a:t>next</a:t>
            </a:r>
            <a:r>
              <a:rPr lang="it-IT" dirty="0"/>
              <a:t> steps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EAF3C1-97BB-A066-B031-F6FE134A5AF2}"/>
              </a:ext>
            </a:extLst>
          </p:cNvPr>
          <p:cNvSpPr txBox="1"/>
          <p:nvPr/>
        </p:nvSpPr>
        <p:spPr>
          <a:xfrm>
            <a:off x="268165" y="2753983"/>
            <a:ext cx="86076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1A63A0"/>
                </a:solidFill>
                <a:effectLst/>
                <a:latin typeface="Montserrat" pitchFamily="2" charset="77"/>
                <a:cs typeface="Futura" panose="020B0602020204020303" pitchFamily="34" charset="-79"/>
              </a:rPr>
              <a:t>Explainability</a:t>
            </a:r>
            <a:r>
              <a:rPr lang="it-IT" sz="2400" b="1" dirty="0">
                <a:solidFill>
                  <a:srgbClr val="1A63A0"/>
                </a:solidFill>
                <a:effectLst/>
                <a:latin typeface="Montserrat" pitchFamily="2" charset="77"/>
                <a:cs typeface="Futura" panose="020B0602020204020303" pitchFamily="34" charset="-79"/>
              </a:rPr>
              <a:t> in COVID-19 pneumonia</a:t>
            </a:r>
            <a:r>
              <a:rPr lang="it-IT" sz="2400" b="1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: </a:t>
            </a:r>
          </a:p>
          <a:p>
            <a:pPr algn="ctr"/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Finding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</a:t>
            </a:r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consistent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features in a </a:t>
            </a:r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multicenter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</a:t>
            </a:r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radiomic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study and </a:t>
            </a:r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explaining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the </a:t>
            </a:r>
            <a:r>
              <a:rPr lang="it-IT" sz="2400" i="0" dirty="0" err="1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prediction</a:t>
            </a:r>
            <a:r>
              <a:rPr lang="it-IT" sz="2400" i="0" dirty="0">
                <a:solidFill>
                  <a:srgbClr val="1A63A0"/>
                </a:solidFill>
                <a:effectLst/>
                <a:latin typeface="Montserrat" pitchFamily="2" charset="77"/>
                <a:cs typeface="Futura Medium" panose="020B0602020204020303" pitchFamily="34" charset="-79"/>
              </a:rPr>
              <a:t> of a multi-input deep model</a:t>
            </a:r>
            <a:endParaRPr lang="it-IT" sz="2400" dirty="0">
              <a:solidFill>
                <a:schemeClr val="dk2"/>
              </a:solidFill>
              <a:latin typeface="Montserrat" pitchFamily="2" charset="77"/>
              <a:ea typeface="Open Sans"/>
              <a:cs typeface="Futura Medium" panose="020B0602020204020303" pitchFamily="34" charset="-79"/>
              <a:sym typeface="Old Standard T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E00A73-1FB2-C27D-9159-C90E115CB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992" y="315275"/>
            <a:ext cx="2281377" cy="20858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18F50356-3091-D853-270A-5BC28BA6B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88A4F2CC-D6F1-D848-5B53-8407A13396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Multi-input CNN for severity prediction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BC040C0A-9FF9-D560-9FC6-D41C20D0A4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524BC36E-33DC-2A28-88BA-BCFE1593FED0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1A7D4391-EDDA-0BD0-26BE-F333BD78B8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2A52883-36B7-0D1F-0CCB-3A82D9D71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4012AAA7-DDB0-B05E-E4F5-C5B21FD0C086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" name="Sottotitolo 8">
            <a:extLst>
              <a:ext uri="{FF2B5EF4-FFF2-40B4-BE49-F238E27FC236}">
                <a16:creationId xmlns:a16="http://schemas.microsoft.com/office/drawing/2014/main" id="{D84DA769-16CC-8F44-ED9A-071EF245F675}"/>
              </a:ext>
            </a:extLst>
          </p:cNvPr>
          <p:cNvSpPr txBox="1">
            <a:spLocks/>
          </p:cNvSpPr>
          <p:nvPr/>
        </p:nvSpPr>
        <p:spPr>
          <a:xfrm>
            <a:off x="225234" y="786408"/>
            <a:ext cx="1547495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Pipeline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1DA446-2E97-8086-D501-8DCD88E66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74" y="1036330"/>
            <a:ext cx="4138356" cy="383847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5A353C-B89C-9A2F-5177-87DA3C598212}"/>
              </a:ext>
            </a:extLst>
          </p:cNvPr>
          <p:cNvSpPr txBox="1"/>
          <p:nvPr/>
        </p:nvSpPr>
        <p:spPr>
          <a:xfrm>
            <a:off x="279573" y="3767045"/>
            <a:ext cx="26733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u="sng" dirty="0" err="1">
                <a:latin typeface="Montserrat" pitchFamily="2" charset="77"/>
                <a:cs typeface="Gill Sans" panose="020B0502020104020203" pitchFamily="34" charset="-79"/>
              </a:rPr>
              <a:t>Hyperparamters</a:t>
            </a:r>
            <a:endParaRPr lang="it-IT" sz="1100" u="sng" dirty="0">
              <a:latin typeface="Montserrat" pitchFamily="2" charset="77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Training for 100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epochs</a:t>
            </a:r>
            <a:endParaRPr lang="it-IT" sz="1100" dirty="0">
              <a:latin typeface="Montserrat" pitchFamily="2" charset="77"/>
              <a:cs typeface="Gill Sans Light" panose="020B03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Adam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optimizer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Binary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Cross-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Entropy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loss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function</a:t>
            </a:r>
            <a:endParaRPr lang="it-IT" sz="1100" dirty="0">
              <a:latin typeface="Montserrat" pitchFamily="2" charset="77"/>
              <a:cs typeface="Gill Sans Light" panose="020B03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Accuracy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as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evaluation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metric</a:t>
            </a:r>
            <a:endParaRPr lang="it-IT" sz="1100" dirty="0">
              <a:latin typeface="Montserrat" pitchFamily="2" charset="77"/>
              <a:cs typeface="Gill Sans Light" panose="020B0302020104020203" pitchFamily="34" charset="-79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037AB0E-F6F4-7699-7928-726C8ABAFB3B}"/>
              </a:ext>
            </a:extLst>
          </p:cNvPr>
          <p:cNvSpPr/>
          <p:nvPr/>
        </p:nvSpPr>
        <p:spPr>
          <a:xfrm>
            <a:off x="260302" y="3736917"/>
            <a:ext cx="2797860" cy="11614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6B031A-3FD1-B4A8-5DA2-6C1727787EFC}"/>
              </a:ext>
            </a:extLst>
          </p:cNvPr>
          <p:cNvCxnSpPr>
            <a:cxnSpLocks/>
          </p:cNvCxnSpPr>
          <p:nvPr/>
        </p:nvCxnSpPr>
        <p:spPr>
          <a:xfrm>
            <a:off x="5753627" y="2720047"/>
            <a:ext cx="1111993" cy="0"/>
          </a:xfrm>
          <a:prstGeom prst="straightConnector1">
            <a:avLst/>
          </a:prstGeom>
          <a:ln w="38100">
            <a:solidFill>
              <a:srgbClr val="0F4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1EF422A8-B71A-777C-B7B5-8FDB4F4538DA}"/>
              </a:ext>
            </a:extLst>
          </p:cNvPr>
          <p:cNvGrpSpPr/>
          <p:nvPr/>
        </p:nvGrpSpPr>
        <p:grpSpPr>
          <a:xfrm>
            <a:off x="6991153" y="1240032"/>
            <a:ext cx="1963419" cy="3510355"/>
            <a:chOff x="6991153" y="1240032"/>
            <a:chExt cx="1963419" cy="3510355"/>
          </a:xfrm>
        </p:grpSpPr>
        <p:pic>
          <p:nvPicPr>
            <p:cNvPr id="13" name="Immagine 12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99EFC52A-F97E-7183-5804-0657E1C30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1153" y="1240032"/>
              <a:ext cx="1963419" cy="351035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DC7DB5A-D32F-AF05-26C9-CE627940F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914" r="46992" b="77036"/>
            <a:stretch/>
          </p:blipFill>
          <p:spPr>
            <a:xfrm>
              <a:off x="7546417" y="1247652"/>
              <a:ext cx="556870" cy="484793"/>
            </a:xfrm>
            <a:prstGeom prst="rect">
              <a:avLst/>
            </a:prstGeom>
          </p:spPr>
        </p:pic>
        <p:pic>
          <p:nvPicPr>
            <p:cNvPr id="21" name="Google Shape;279;p13">
              <a:extLst>
                <a:ext uri="{FF2B5EF4-FFF2-40B4-BE49-F238E27FC236}">
                  <a16:creationId xmlns:a16="http://schemas.microsoft.com/office/drawing/2014/main" id="{6015D2B6-3725-6FE8-1B9E-B7578C84F76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18609" y="4026202"/>
              <a:ext cx="713862" cy="6214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B7B21D-E7AF-BDA5-AC45-E5EA1BA516E3}"/>
              </a:ext>
            </a:extLst>
          </p:cNvPr>
          <p:cNvSpPr txBox="1"/>
          <p:nvPr/>
        </p:nvSpPr>
        <p:spPr>
          <a:xfrm rot="18948349">
            <a:off x="4036900" y="1192980"/>
            <a:ext cx="504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u="sng" dirty="0" err="1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Explaining</a:t>
            </a:r>
            <a:r>
              <a:rPr lang="it-IT" sz="1800" u="sng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</a:p>
          <a:p>
            <a:pPr algn="ctr"/>
            <a:r>
              <a:rPr lang="it-IT" sz="1800" u="sng" dirty="0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the </a:t>
            </a:r>
            <a:r>
              <a:rPr lang="it-IT" sz="1800" u="sng" dirty="0" err="1">
                <a:solidFill>
                  <a:srgbClr val="C0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prediction</a:t>
            </a:r>
            <a:endParaRPr lang="it-IT" sz="1800" u="sng" dirty="0">
              <a:solidFill>
                <a:srgbClr val="C00000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7F0D36-8EB8-8910-BECF-FB4881EE82EB}"/>
              </a:ext>
            </a:extLst>
          </p:cNvPr>
          <p:cNvSpPr txBox="1"/>
          <p:nvPr/>
        </p:nvSpPr>
        <p:spPr>
          <a:xfrm>
            <a:off x="5239333" y="3127007"/>
            <a:ext cx="20221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The 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AIM-WG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 team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achieved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the </a:t>
            </a:r>
            <a:r>
              <a:rPr lang="it-IT" sz="1200" b="1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4th place 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with a </a:t>
            </a:r>
            <a:r>
              <a:rPr lang="it-IT" sz="1200" b="1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74%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accuracy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in 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predicting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patient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prognosis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on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independent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test set</a:t>
            </a:r>
          </a:p>
        </p:txBody>
      </p:sp>
    </p:spTree>
    <p:extLst>
      <p:ext uri="{BB962C8B-B14F-4D97-AF65-F5344CB8AC3E}">
        <p14:creationId xmlns:p14="http://schemas.microsoft.com/office/powerpoint/2010/main" val="2369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4D4596BF-43CA-615F-608D-DCDF5A475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04DEEDA7-F053-1ACB-E8EA-B808955A35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Explainability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C7D3BE78-B984-FC90-200A-F4BC764BDA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E01D7BA8-3734-BD8E-F141-A8588144F607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4BB496A1-5416-B68A-5FF5-D165AA1286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04BBFF-87BB-6C1B-E1BB-7DE9EB827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D0B741-AB98-CAEF-DFE9-E29C29D5FD64}"/>
              </a:ext>
            </a:extLst>
          </p:cNvPr>
          <p:cNvSpPr txBox="1"/>
          <p:nvPr/>
        </p:nvSpPr>
        <p:spPr>
          <a:xfrm>
            <a:off x="6983166" y="2729824"/>
            <a:ext cx="19766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explanation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visualization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enabled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detection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of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bias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and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optimization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of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entire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pipeline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suggesting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addition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of a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segmentation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step.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1D4CE4B-E423-77EB-E67E-05B1B2652474}"/>
              </a:ext>
            </a:extLst>
          </p:cNvPr>
          <p:cNvSpPr txBox="1"/>
          <p:nvPr/>
        </p:nvSpPr>
        <p:spPr>
          <a:xfrm>
            <a:off x="3220753" y="966784"/>
            <a:ext cx="640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  <a:cs typeface="Gill Sans" panose="020B0502020104020203" pitchFamily="34" charset="-79"/>
              </a:rPr>
              <a:t>Clinical features </a:t>
            </a:r>
            <a:r>
              <a:rPr lang="it-IT" b="1" dirty="0" err="1">
                <a:latin typeface="Montserrat" pitchFamily="2" charset="77"/>
                <a:cs typeface="Gill Sans" panose="020B0502020104020203" pitchFamily="34" charset="-79"/>
              </a:rPr>
              <a:t>branch</a:t>
            </a:r>
            <a:endParaRPr lang="it-IT" b="1" dirty="0">
              <a:effectLst/>
              <a:latin typeface="Montserrat" pitchFamily="2" charset="77"/>
              <a:cs typeface="Gill Sans" panose="020B0502020104020203" pitchFamily="34" charset="-79"/>
            </a:endParaRPr>
          </a:p>
          <a:p>
            <a:endParaRPr lang="it-IT" sz="1800" dirty="0">
              <a:solidFill>
                <a:schemeClr val="bg2">
                  <a:lumMod val="75000"/>
                </a:schemeClr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F5EB67-6F98-91D7-E549-BC7E7464C591}"/>
              </a:ext>
            </a:extLst>
          </p:cNvPr>
          <p:cNvSpPr txBox="1"/>
          <p:nvPr/>
        </p:nvSpPr>
        <p:spPr>
          <a:xfrm>
            <a:off x="3220753" y="1278615"/>
            <a:ext cx="7073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Montserrat" pitchFamily="2" charset="77"/>
                <a:cs typeface="Gill Sans Light" panose="020B0302020104020203" pitchFamily="34" charset="-79"/>
              </a:rPr>
              <a:t>Features </a:t>
            </a:r>
            <a:r>
              <a:rPr lang="it-IT" sz="1200" dirty="0" err="1">
                <a:effectLst/>
                <a:latin typeface="Montserrat" pitchFamily="2" charset="77"/>
                <a:cs typeface="Gill Sans Light" panose="020B0302020104020203" pitchFamily="34" charset="-79"/>
              </a:rPr>
              <a:t>that</a:t>
            </a:r>
            <a:r>
              <a:rPr lang="it-IT" sz="1200" dirty="0">
                <a:effectLst/>
                <a:latin typeface="Montserrat" pitchFamily="2" charset="77"/>
                <a:cs typeface="Gill Sans Light" panose="020B0302020104020203" pitchFamily="34" charset="-79"/>
              </a:rPr>
              <a:t> can </a:t>
            </a:r>
            <a:r>
              <a:rPr lang="it-IT" sz="1200" dirty="0" err="1">
                <a:effectLst/>
                <a:latin typeface="Montserrat" pitchFamily="2" charset="77"/>
                <a:cs typeface="Gill Sans Light" panose="020B0302020104020203" pitchFamily="34" charset="-79"/>
              </a:rPr>
              <a:t>better</a:t>
            </a:r>
            <a:r>
              <a:rPr lang="it-IT" sz="1200" dirty="0">
                <a:effectLst/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effectLst/>
                <a:latin typeface="Montserrat" pitchFamily="2" charset="77"/>
                <a:cs typeface="Gill Sans Light" panose="020B0302020104020203" pitchFamily="34" charset="-79"/>
              </a:rPr>
              <a:t>predict</a:t>
            </a:r>
            <a:r>
              <a:rPr lang="it-IT" sz="1200" dirty="0">
                <a:effectLst/>
                <a:latin typeface="Montserrat" pitchFamily="2" charset="77"/>
                <a:cs typeface="Gill Sans Light" panose="020B0302020104020203" pitchFamily="34" charset="-79"/>
              </a:rPr>
              <a:t> the </a:t>
            </a:r>
            <a:r>
              <a:rPr lang="it-IT" sz="1200" dirty="0" err="1">
                <a:effectLst/>
                <a:latin typeface="Montserrat" pitchFamily="2" charset="77"/>
                <a:cs typeface="Gill Sans Light" panose="020B0302020104020203" pitchFamily="34" charset="-79"/>
              </a:rPr>
              <a:t>outcome</a:t>
            </a:r>
            <a:r>
              <a:rPr lang="it-IT" sz="1200" dirty="0">
                <a:effectLst/>
                <a:latin typeface="Montserrat" pitchFamily="2" charset="77"/>
                <a:cs typeface="Gill Sans Light" panose="020B0302020104020203" pitchFamily="34" charset="-79"/>
              </a:rPr>
              <a:t>:</a:t>
            </a:r>
          </a:p>
          <a:p>
            <a:endParaRPr lang="it-IT" sz="800" i="1" dirty="0"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949BAC2-404B-531F-6B8A-C4180B8696AB}"/>
              </a:ext>
            </a:extLst>
          </p:cNvPr>
          <p:cNvSpPr txBox="1"/>
          <p:nvPr/>
        </p:nvSpPr>
        <p:spPr>
          <a:xfrm>
            <a:off x="7026889" y="925637"/>
            <a:ext cx="192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By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using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only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these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features the performance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is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the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same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as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obtained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by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using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all</a:t>
            </a:r>
            <a:r>
              <a:rPr lang="it-IT" sz="1200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the features.</a:t>
            </a:r>
            <a:endParaRPr lang="it-IT" sz="1200" dirty="0">
              <a:latin typeface="Montserrat" pitchFamily="2" charset="77"/>
              <a:cs typeface="Gill Sans" panose="020B0502020104020203" pitchFamily="34" charset="-79"/>
            </a:endParaRPr>
          </a:p>
        </p:txBody>
      </p:sp>
      <p:pic>
        <p:nvPicPr>
          <p:cNvPr id="24" name="Immagine 23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8C56D101-C244-3288-4EC2-3CEFAA9A8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853" y="1547523"/>
            <a:ext cx="2964180" cy="87704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82D7EC3-6314-78C5-029E-7D049BF6121D}"/>
              </a:ext>
            </a:extLst>
          </p:cNvPr>
          <p:cNvSpPr txBox="1"/>
          <p:nvPr/>
        </p:nvSpPr>
        <p:spPr>
          <a:xfrm>
            <a:off x="3265299" y="3222268"/>
            <a:ext cx="162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  <a:cs typeface="Gill Sans" panose="020B0502020104020203" pitchFamily="34" charset="-79"/>
              </a:rPr>
              <a:t>Images </a:t>
            </a:r>
            <a:r>
              <a:rPr lang="it-IT" b="1" dirty="0" err="1">
                <a:latin typeface="Montserrat" pitchFamily="2" charset="77"/>
                <a:cs typeface="Gill Sans" panose="020B0502020104020203" pitchFamily="34" charset="-79"/>
              </a:rPr>
              <a:t>branch</a:t>
            </a:r>
            <a:endParaRPr lang="it-IT" b="1" dirty="0">
              <a:effectLst/>
              <a:latin typeface="Montserrat" pitchFamily="2" charset="77"/>
              <a:cs typeface="Gill Sans" panose="020B0502020104020203" pitchFamily="34" charset="-79"/>
            </a:endParaRPr>
          </a:p>
          <a:p>
            <a:endParaRPr lang="it-IT" sz="1800" dirty="0">
              <a:solidFill>
                <a:schemeClr val="bg2">
                  <a:lumMod val="75000"/>
                </a:schemeClr>
              </a:solidFill>
              <a:effectLst/>
              <a:latin typeface="Avenir" panose="02000503020000020003" pitchFamily="2" charset="0"/>
            </a:endParaRPr>
          </a:p>
        </p:txBody>
      </p:sp>
      <p:pic>
        <p:nvPicPr>
          <p:cNvPr id="32" name="Google Shape;279;p13">
            <a:extLst>
              <a:ext uri="{FF2B5EF4-FFF2-40B4-BE49-F238E27FC236}">
                <a16:creationId xmlns:a16="http://schemas.microsoft.com/office/drawing/2014/main" id="{E54BE08B-BD55-4E16-47CA-B76CE27041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3397" y="2680026"/>
            <a:ext cx="1694449" cy="1434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E5339B8-B0D4-40A4-7A76-DFDCCE283A6B}"/>
              </a:ext>
            </a:extLst>
          </p:cNvPr>
          <p:cNvGrpSpPr>
            <a:grpSpLocks noChangeAspect="1"/>
          </p:cNvGrpSpPr>
          <p:nvPr/>
        </p:nvGrpSpPr>
        <p:grpSpPr>
          <a:xfrm>
            <a:off x="240396" y="876836"/>
            <a:ext cx="2334609" cy="4173998"/>
            <a:chOff x="6991153" y="1240032"/>
            <a:chExt cx="1963419" cy="3510355"/>
          </a:xfrm>
        </p:grpSpPr>
        <p:pic>
          <p:nvPicPr>
            <p:cNvPr id="4" name="Immagine 3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58903CDB-8ADF-71DA-E393-A320E04F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1153" y="1240032"/>
              <a:ext cx="1963419" cy="351035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2088B1C-B803-49DD-431B-4AF894135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14" r="46992" b="77036"/>
            <a:stretch/>
          </p:blipFill>
          <p:spPr>
            <a:xfrm>
              <a:off x="7546417" y="1247652"/>
              <a:ext cx="556870" cy="484793"/>
            </a:xfrm>
            <a:prstGeom prst="rect">
              <a:avLst/>
            </a:prstGeom>
          </p:spPr>
        </p:pic>
        <p:pic>
          <p:nvPicPr>
            <p:cNvPr id="6" name="Google Shape;279;p13">
              <a:extLst>
                <a:ext uri="{FF2B5EF4-FFF2-40B4-BE49-F238E27FC236}">
                  <a16:creationId xmlns:a16="http://schemas.microsoft.com/office/drawing/2014/main" id="{4E7FAC0F-9A7D-7CF8-C6F8-72348056204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18609" y="4026202"/>
              <a:ext cx="713862" cy="6214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416D6C5F-C5F6-B4AB-9790-BA0830D48D4F}"/>
              </a:ext>
            </a:extLst>
          </p:cNvPr>
          <p:cNvGrpSpPr/>
          <p:nvPr/>
        </p:nvGrpSpPr>
        <p:grpSpPr>
          <a:xfrm>
            <a:off x="1990736" y="4116235"/>
            <a:ext cx="3471809" cy="615554"/>
            <a:chOff x="2299805" y="5731375"/>
            <a:chExt cx="3072996" cy="494528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B22F37B-A6CB-3543-B8A1-4E1082478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99805" y="5731375"/>
              <a:ext cx="1986216" cy="494528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D9C4AB7E-6549-BF75-CCA2-F57743F3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41346" y="5764766"/>
              <a:ext cx="1131455" cy="427746"/>
            </a:xfrm>
            <a:prstGeom prst="rect">
              <a:avLst/>
            </a:prstGeom>
          </p:spPr>
        </p:pic>
      </p:grpSp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2DA105F1-EB70-15D0-3938-CCED9AD632F2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3F31F01-048A-7CE1-D1E0-8345FEB4A320}"/>
              </a:ext>
            </a:extLst>
          </p:cNvPr>
          <p:cNvCxnSpPr>
            <a:cxnSpLocks/>
          </p:cNvCxnSpPr>
          <p:nvPr/>
        </p:nvCxnSpPr>
        <p:spPr>
          <a:xfrm flipV="1">
            <a:off x="2615843" y="1170065"/>
            <a:ext cx="564072" cy="4054"/>
          </a:xfrm>
          <a:prstGeom prst="straightConnector1">
            <a:avLst/>
          </a:prstGeom>
          <a:ln w="38100">
            <a:solidFill>
              <a:srgbClr val="0F4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1DD3BD6-6E20-786D-0290-E6B9E9832F93}"/>
              </a:ext>
            </a:extLst>
          </p:cNvPr>
          <p:cNvCxnSpPr>
            <a:cxnSpLocks/>
          </p:cNvCxnSpPr>
          <p:nvPr/>
        </p:nvCxnSpPr>
        <p:spPr>
          <a:xfrm flipV="1">
            <a:off x="6475256" y="1145701"/>
            <a:ext cx="564072" cy="4054"/>
          </a:xfrm>
          <a:prstGeom prst="straightConnector1">
            <a:avLst/>
          </a:prstGeom>
          <a:ln w="38100">
            <a:solidFill>
              <a:srgbClr val="0F4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B47410A-7CA2-CA6C-1911-FBFDEF95B017}"/>
              </a:ext>
            </a:extLst>
          </p:cNvPr>
          <p:cNvCxnSpPr>
            <a:cxnSpLocks/>
          </p:cNvCxnSpPr>
          <p:nvPr/>
        </p:nvCxnSpPr>
        <p:spPr>
          <a:xfrm flipV="1">
            <a:off x="2668677" y="3434236"/>
            <a:ext cx="564072" cy="4054"/>
          </a:xfrm>
          <a:prstGeom prst="straightConnector1">
            <a:avLst/>
          </a:prstGeom>
          <a:ln w="38100">
            <a:solidFill>
              <a:srgbClr val="0F4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D2925A6-24FB-3128-73B6-62D09FC158E7}"/>
              </a:ext>
            </a:extLst>
          </p:cNvPr>
          <p:cNvCxnSpPr>
            <a:cxnSpLocks/>
          </p:cNvCxnSpPr>
          <p:nvPr/>
        </p:nvCxnSpPr>
        <p:spPr>
          <a:xfrm flipV="1">
            <a:off x="6520568" y="3397117"/>
            <a:ext cx="564072" cy="4054"/>
          </a:xfrm>
          <a:prstGeom prst="straightConnector1">
            <a:avLst/>
          </a:prstGeom>
          <a:ln w="38100">
            <a:solidFill>
              <a:srgbClr val="0F40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9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8F3C640E-B661-A90B-4FB6-123889AA8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A66E9DCD-355B-8B7E-AC8C-7F1B9EF4B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Pipeline optimization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46AFAC33-4141-0FC2-FF95-672B01C991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0F0839D8-3FF9-1C71-00FA-067CC741CB6C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4942A35E-7732-D2C4-8D0E-9A484B382F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288381-0314-9AC3-3C5F-DA28E83F9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062DE2D1-9D97-CA9A-F5CF-4784632DBC29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" name="Google Shape;282;p13">
            <a:extLst>
              <a:ext uri="{FF2B5EF4-FFF2-40B4-BE49-F238E27FC236}">
                <a16:creationId xmlns:a16="http://schemas.microsoft.com/office/drawing/2014/main" id="{CF8115D4-0C44-AA78-D015-928B4F3257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213"/>
          <a:stretch/>
        </p:blipFill>
        <p:spPr>
          <a:xfrm>
            <a:off x="401220" y="779660"/>
            <a:ext cx="5011273" cy="26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3;p13">
            <a:extLst>
              <a:ext uri="{FF2B5EF4-FFF2-40B4-BE49-F238E27FC236}">
                <a16:creationId xmlns:a16="http://schemas.microsoft.com/office/drawing/2014/main" id="{A3DFBBCE-F6C2-7128-BB2D-31A8B9E068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5" y="2297755"/>
            <a:ext cx="2740552" cy="25312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9969B183-EA57-AD6C-C84E-623D3C900068}"/>
              </a:ext>
            </a:extLst>
          </p:cNvPr>
          <p:cNvSpPr/>
          <p:nvPr/>
        </p:nvSpPr>
        <p:spPr>
          <a:xfrm>
            <a:off x="1511893" y="1229893"/>
            <a:ext cx="715035" cy="430306"/>
          </a:xfrm>
          <a:prstGeom prst="ellipse">
            <a:avLst/>
          </a:prstGeom>
          <a:solidFill>
            <a:srgbClr val="C00000">
              <a:alpha val="51000"/>
            </a:srgb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497BAC-A6CE-FACD-036D-55435AA2770B}"/>
              </a:ext>
            </a:extLst>
          </p:cNvPr>
          <p:cNvSpPr txBox="1"/>
          <p:nvPr/>
        </p:nvSpPr>
        <p:spPr>
          <a:xfrm>
            <a:off x="2949634" y="3778805"/>
            <a:ext cx="2071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This</a:t>
            </a:r>
            <a:r>
              <a:rPr lang="it-IT" sz="1200" b="1" dirty="0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</a:t>
            </a:r>
            <a:r>
              <a:rPr lang="it-IT" sz="1200" b="1" dirty="0" err="1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helped</a:t>
            </a:r>
            <a:r>
              <a:rPr lang="it-IT" sz="1200" b="1" dirty="0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the network to concentrate on the </a:t>
            </a:r>
            <a:r>
              <a:rPr lang="it-IT" sz="1200" b="1" dirty="0" err="1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right</a:t>
            </a:r>
            <a:r>
              <a:rPr lang="it-IT" sz="1200" b="1" dirty="0">
                <a:solidFill>
                  <a:srgbClr val="3E6E98"/>
                </a:solidFill>
                <a:latin typeface="Montserrat" pitchFamily="2" charset="77"/>
                <a:cs typeface="Gill Sans" panose="020B0502020104020203" pitchFamily="34" charset="-79"/>
                <a:sym typeface="Old Standard TT"/>
              </a:rPr>
              <a:t> area of the image.</a:t>
            </a:r>
            <a:endParaRPr lang="it-IT" sz="1200" b="1" dirty="0">
              <a:solidFill>
                <a:srgbClr val="3E6E98"/>
              </a:solidFill>
              <a:latin typeface="Montserrat" pitchFamily="2" charset="77"/>
              <a:cs typeface="Gill Sans" panose="020B0502020104020203" pitchFamily="34" charset="-79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D28BA36-E72D-F792-7F8B-67336C131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756" y="995094"/>
            <a:ext cx="3390147" cy="1576656"/>
          </a:xfrm>
          <a:prstGeom prst="rect">
            <a:avLst/>
          </a:prstGeom>
        </p:spPr>
      </p:pic>
      <p:pic>
        <p:nvPicPr>
          <p:cNvPr id="13" name="Immagine 12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2E628538-22F9-6506-107E-390812FBC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153" y="2738702"/>
            <a:ext cx="3689762" cy="21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7665A444-F9AB-9E05-BE07-AD67593E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F9EFF516-CD06-238C-7BDE-547FB5E0A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Explainability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22A5BEA7-0ED3-CBE9-B562-9608D35A39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2E39FE26-2E12-5FF8-94AC-0B655845BFA6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6CD5C65B-6275-713B-5A93-9FA631D201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4154ED1-B8E8-D686-8B86-2CD07818B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A678D671-7D0D-0498-D3B2-6DE8048810DA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605E24-AEFD-22B2-2D46-C858B330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128" y="789571"/>
            <a:ext cx="6087294" cy="40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79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B28E1329-035A-BBE4-8AA9-5B8CE941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A2F8E2B6-7147-7290-79CE-98F4C3DBC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Conclusions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AFB2E029-8D4C-5BA0-8DF0-AE77C1EE85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26A41D2E-5EB2-A371-4A87-5D23ABC96623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23873514-9BDE-ED1A-915D-F0BFD8368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0E4E3E-FF4A-264E-896B-28980DC97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BCFDE7DF-0994-F169-BB89-470228634569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1E0B82-C794-6C7F-C900-98C1FBB5FB59}"/>
              </a:ext>
            </a:extLst>
          </p:cNvPr>
          <p:cNvSpPr txBox="1"/>
          <p:nvPr/>
        </p:nvSpPr>
        <p:spPr>
          <a:xfrm>
            <a:off x="481340" y="3259219"/>
            <a:ext cx="53151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The multi-input CNN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is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able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to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predict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the COVID-19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severity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prognosis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starting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from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both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CXR images and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related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clinical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variables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The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explanation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is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in line with the clinical routine.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9DAC67-B393-3179-B188-58BFECA2B99E}"/>
              </a:ext>
            </a:extLst>
          </p:cNvPr>
          <p:cNvSpPr txBox="1"/>
          <p:nvPr/>
        </p:nvSpPr>
        <p:spPr>
          <a:xfrm>
            <a:off x="463284" y="1115128"/>
            <a:ext cx="51984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An ML pipeline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trained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on a multi-center dataset of 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radiomics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features can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predict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the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severity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outcome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for COVID-19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patients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Some features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mainly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describing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spatial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inhomogeneity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of the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lesion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appear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to be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robust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with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respect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to the site and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method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of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selection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, and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could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therefore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be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specific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 to the </a:t>
            </a:r>
            <a:r>
              <a:rPr lang="it-IT" dirty="0" err="1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pathology</a:t>
            </a:r>
            <a:r>
              <a:rPr lang="it-IT" dirty="0">
                <a:solidFill>
                  <a:schemeClr val="tx1"/>
                </a:solidFill>
                <a:latin typeface="Montserrat" pitchFamily="2" charset="77"/>
                <a:cs typeface="Gill Sans" panose="020B0502020104020203" pitchFamily="34" charset="-79"/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A4D334-2A3A-A6E9-46B6-4DD7732CE613}"/>
              </a:ext>
            </a:extLst>
          </p:cNvPr>
          <p:cNvSpPr txBox="1"/>
          <p:nvPr/>
        </p:nvSpPr>
        <p:spPr>
          <a:xfrm>
            <a:off x="6020844" y="3094795"/>
            <a:ext cx="28130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Lizzi,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F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. et al. (2024). A Multi-input Deep Learning Model to 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Classify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COVID-19 Pneumonia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Severity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from Imaging and Clinical Data. https://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doi.org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/10.1007/978-3-031-64636-2_18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0D0545-01DE-97AE-9AA4-40A73B90E20F}"/>
              </a:ext>
            </a:extLst>
          </p:cNvPr>
          <p:cNvSpPr txBox="1"/>
          <p:nvPr/>
        </p:nvSpPr>
        <p:spPr>
          <a:xfrm>
            <a:off x="6005103" y="1511651"/>
            <a:ext cx="30092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Scapicchio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, C., et al. »COVID-19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severity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prediction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based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on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radiomic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features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extracted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from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lung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ct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scans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using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the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Lungquant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segmentation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software." 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Physica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Medica: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European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Journal of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Medical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 </a:t>
            </a:r>
            <a:r>
              <a:rPr lang="it-IT" sz="1000" dirty="0" err="1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Physics</a:t>
            </a:r>
            <a:r>
              <a:rPr lang="it-IT" sz="1000" dirty="0">
                <a:solidFill>
                  <a:srgbClr val="3E6E98"/>
                </a:solidFill>
                <a:latin typeface="+mj-lt"/>
                <a:cs typeface="Gill Sans Light" panose="020B0302020104020203" pitchFamily="34" charset="-79"/>
              </a:rPr>
              <a:t> 115 (2023)</a:t>
            </a:r>
          </a:p>
        </p:txBody>
      </p:sp>
    </p:spTree>
    <p:extLst>
      <p:ext uri="{BB962C8B-B14F-4D97-AF65-F5344CB8AC3E}">
        <p14:creationId xmlns:p14="http://schemas.microsoft.com/office/powerpoint/2010/main" val="418222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8FD82-854E-7191-2F69-6331B974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50" y="2166660"/>
            <a:ext cx="8637900" cy="504000"/>
          </a:xfrm>
          <a:solidFill>
            <a:srgbClr val="3E6E98"/>
          </a:solidFill>
        </p:spPr>
        <p:txBody>
          <a:bodyPr/>
          <a:lstStyle/>
          <a:p>
            <a:pPr algn="ctr"/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605373-477B-70B1-746E-E9EBACB2C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2FAB7-BABE-065A-A76D-0B53A406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0457D27-7C74-04C4-BCE7-7C26F3DE78F8}"/>
              </a:ext>
            </a:extLst>
          </p:cNvPr>
          <p:cNvSpPr/>
          <p:nvPr/>
        </p:nvSpPr>
        <p:spPr>
          <a:xfrm>
            <a:off x="7638473" y="0"/>
            <a:ext cx="1136072" cy="20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57FFA1-5A3B-86A3-87C0-25000AFE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77" y="537593"/>
            <a:ext cx="1325704" cy="12120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73DE15-CCB4-91C5-7A8C-A61B014B2F6D}"/>
              </a:ext>
            </a:extLst>
          </p:cNvPr>
          <p:cNvSpPr txBox="1"/>
          <p:nvPr/>
        </p:nvSpPr>
        <p:spPr>
          <a:xfrm>
            <a:off x="5626805" y="3345455"/>
            <a:ext cx="31209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Covid-19 WG people</a:t>
            </a:r>
          </a:p>
          <a:p>
            <a:endParaRPr lang="it-IT" sz="1200" dirty="0">
              <a:latin typeface="Montserrat" pitchFamily="2" charset="77"/>
              <a:cs typeface="Gill Sans Light" panose="020B0302020104020203" pitchFamily="34" charset="-79"/>
            </a:endParaRPr>
          </a:p>
          <a:p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Radiologists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and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Medical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Physicists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collaborating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with the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nextAIM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project.</a:t>
            </a:r>
          </a:p>
          <a:p>
            <a:endParaRPr lang="it-IT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8" name="Picture 8" descr="Università di Pisa Logo PNG Vector (EPS) Free Download">
            <a:extLst>
              <a:ext uri="{FF2B5EF4-FFF2-40B4-BE49-F238E27FC236}">
                <a16:creationId xmlns:a16="http://schemas.microsoft.com/office/drawing/2014/main" id="{629BE030-3B8D-D2D4-53D4-760531E3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08" y="3196518"/>
            <a:ext cx="1617296" cy="10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'INFN CAMBIA LOGO">
            <a:extLst>
              <a:ext uri="{FF2B5EF4-FFF2-40B4-BE49-F238E27FC236}">
                <a16:creationId xmlns:a16="http://schemas.microsoft.com/office/drawing/2014/main" id="{442245CF-173B-E051-10E9-764792678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/>
          <a:stretch/>
        </p:blipFill>
        <p:spPr bwMode="auto">
          <a:xfrm>
            <a:off x="676573" y="3038837"/>
            <a:ext cx="2049908" cy="12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F5A7E4-9112-5E4B-901A-C63E918A4F4F}"/>
              </a:ext>
            </a:extLst>
          </p:cNvPr>
          <p:cNvSpPr txBox="1"/>
          <p:nvPr/>
        </p:nvSpPr>
        <p:spPr>
          <a:xfrm>
            <a:off x="2741721" y="1307199"/>
            <a:ext cx="384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1800" b="1" dirty="0">
              <a:solidFill>
                <a:srgbClr val="3E6E98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DB13BD4-0311-E267-A3B8-A75E348CA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804" y="2831424"/>
            <a:ext cx="102212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00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Acknowledgments</a:t>
            </a:r>
            <a:endParaRPr lang="it-IT" sz="2000" b="1" u="sng" dirty="0">
              <a:solidFill>
                <a:srgbClr val="0E406B"/>
              </a:solidFill>
              <a:latin typeface="Montserrat" pitchFamily="2" charset="77"/>
              <a:cs typeface="Gill Sans SemiBold" panose="020B0502020104020203" pitchFamily="34" charset="-79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71F41F-20A3-17A1-2204-F49C143C7D07}"/>
              </a:ext>
            </a:extLst>
          </p:cNvPr>
          <p:cNvSpPr txBox="1"/>
          <p:nvPr/>
        </p:nvSpPr>
        <p:spPr>
          <a:xfrm>
            <a:off x="5626804" y="4400512"/>
            <a:ext cx="312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Collegues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of the Data Center @ INFN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Division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of Pisa.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2767C2-A9D9-C2B2-A73B-8179F1BC02E0}"/>
              </a:ext>
            </a:extLst>
          </p:cNvPr>
          <p:cNvSpPr txBox="1"/>
          <p:nvPr/>
        </p:nvSpPr>
        <p:spPr>
          <a:xfrm>
            <a:off x="-396240" y="1071737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b="1" dirty="0">
                <a:solidFill>
                  <a:schemeClr val="tx1"/>
                </a:solidFill>
                <a:latin typeface="Montserrat" pitchFamily="2" charset="77"/>
                <a:cs typeface="Gill Sans Light" panose="020B0302020104020203" pitchFamily="34" charset="-79"/>
              </a:rPr>
              <a:t>contact</a:t>
            </a:r>
            <a:r>
              <a:rPr lang="it-IT" sz="1800" dirty="0">
                <a:solidFill>
                  <a:schemeClr val="tx1"/>
                </a:solidFill>
                <a:latin typeface="Montserrat" pitchFamily="2" charset="77"/>
                <a:cs typeface="Gill Sans Light" panose="020B0302020104020203" pitchFamily="34" charset="-79"/>
              </a:rPr>
              <a:t>:</a:t>
            </a:r>
            <a:r>
              <a:rPr lang="it-IT" sz="1800" dirty="0">
                <a:solidFill>
                  <a:srgbClr val="3E6E98"/>
                </a:solidFill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800" b="1" dirty="0" err="1">
                <a:solidFill>
                  <a:srgbClr val="3E6E98"/>
                </a:solidFill>
                <a:latin typeface="Montserrat" pitchFamily="2" charset="77"/>
                <a:cs typeface="Gill Sans Light" panose="020B0302020104020203" pitchFamily="34" charset="-79"/>
              </a:rPr>
              <a:t>camilla.scapicchio@pi.infn.it</a:t>
            </a:r>
            <a:endParaRPr lang="it-IT" sz="1800" b="1" dirty="0">
              <a:solidFill>
                <a:srgbClr val="3E6E98"/>
              </a:solidFill>
              <a:latin typeface="Montserrat" pitchFamily="2" charset="77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68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8FD82-854E-7191-2F69-6331B974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50" y="2166660"/>
            <a:ext cx="8637900" cy="504000"/>
          </a:xfrm>
        </p:spPr>
        <p:txBody>
          <a:bodyPr/>
          <a:lstStyle/>
          <a:p>
            <a:pPr algn="ctr"/>
            <a:r>
              <a:rPr lang="it-IT" dirty="0"/>
              <a:t>Back-up slides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605373-477B-70B1-746E-E9EBACB2C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B2FAB7-BABE-065A-A76D-0B53A406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0457D27-7C74-04C4-BCE7-7C26F3DE78F8}"/>
              </a:ext>
            </a:extLst>
          </p:cNvPr>
          <p:cNvSpPr/>
          <p:nvPr/>
        </p:nvSpPr>
        <p:spPr>
          <a:xfrm>
            <a:off x="7638473" y="0"/>
            <a:ext cx="1136072" cy="20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Il software di </a:t>
            </a:r>
            <a:r>
              <a:rPr lang="en-GB" dirty="0" err="1"/>
              <a:t>segmentazione</a:t>
            </a:r>
            <a:r>
              <a:rPr lang="en-GB" dirty="0"/>
              <a:t> </a:t>
            </a:r>
            <a:r>
              <a:rPr lang="en-GB" dirty="0" err="1"/>
              <a:t>LungQuant</a:t>
            </a:r>
            <a:endParaRPr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58" name="Google Shape;58;p11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February 2023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B92D41-F10D-D15C-57F5-09337B6D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0" y="2426676"/>
            <a:ext cx="5281410" cy="24438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335A73D-89C6-0F76-92C5-E6D6AD43A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062" y="931604"/>
            <a:ext cx="2347796" cy="13339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601C00-C110-E109-67C1-84A9326C725E}"/>
              </a:ext>
            </a:extLst>
          </p:cNvPr>
          <p:cNvSpPr txBox="1"/>
          <p:nvPr/>
        </p:nvSpPr>
        <p:spPr>
          <a:xfrm>
            <a:off x="76199" y="900238"/>
            <a:ext cx="7080285" cy="2032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U-net in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cascata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allenate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per la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segmentazione</a:t>
            </a:r>
            <a:endParaRPr lang="en-GB" dirty="0">
              <a:solidFill>
                <a:schemeClr val="bg2">
                  <a:lumMod val="75000"/>
                </a:schemeClr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74295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Maschera del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polmone</a:t>
            </a:r>
            <a:endParaRPr lang="en-GB" dirty="0">
              <a:solidFill>
                <a:schemeClr val="bg2">
                  <a:lumMod val="75000"/>
                </a:schemeClr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74295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Maschera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della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lesione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COVID-19 </a:t>
            </a:r>
          </a:p>
          <a:p>
            <a:pPr marL="742950" lvl="1" indent="-273050">
              <a:lnSpc>
                <a:spcPct val="115000"/>
              </a:lnSpc>
              <a:buSzPts val="1400"/>
              <a:buFont typeface="Arial"/>
              <a:buChar char="○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CT-Severity Score (CTSS),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indice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gravità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polmone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coinvolto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dall’infezione:1 (&lt;5%), 2 (5%-25%), 3 (25%-50%), 4 (50%-75%), 5 (&gt;75%)</a:t>
            </a:r>
            <a:endParaRPr lang="en-GB" dirty="0">
              <a:solidFill>
                <a:schemeClr val="bg2">
                  <a:lumMod val="75000"/>
                </a:schemeClr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74295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GB" sz="1400" dirty="0">
              <a:solidFill>
                <a:schemeClr val="bg2">
                  <a:lumMod val="75000"/>
                </a:schemeClr>
              </a:solidFill>
              <a:latin typeface="Avenir" panose="02000503020000020003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buSzPts val="1400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venir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400" dirty="0">
              <a:solidFill>
                <a:schemeClr val="bg2">
                  <a:lumMod val="75000"/>
                </a:schemeClr>
              </a:solidFill>
              <a:latin typeface="Avenir" panose="02000503020000020003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74295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GB" sz="1400" dirty="0">
              <a:solidFill>
                <a:schemeClr val="bg2">
                  <a:lumMod val="75000"/>
                </a:schemeClr>
              </a:solidFill>
              <a:latin typeface="Avenir" panose="02000503020000020003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584626-C8BF-9EAC-DA14-C64894E3E1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299"/>
          <a:stretch/>
        </p:blipFill>
        <p:spPr>
          <a:xfrm>
            <a:off x="5649950" y="2769578"/>
            <a:ext cx="2987950" cy="1495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86D2D7-C68C-5C21-9221-B94EF7CBD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201" y="3120814"/>
            <a:ext cx="3102699" cy="3102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7C3FF4-75E5-496F-1BB3-89BD3F575977}"/>
              </a:ext>
            </a:extLst>
          </p:cNvPr>
          <p:cNvSpPr txBox="1"/>
          <p:nvPr/>
        </p:nvSpPr>
        <p:spPr>
          <a:xfrm>
            <a:off x="5614330" y="3821589"/>
            <a:ext cx="33442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F.Lizzi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Quantification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pulmonary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involvement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COVID-19 pneumonia by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U-nets: training and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multiple datasets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annotation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International Journal of Computer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Assisted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Radiology</a:t>
            </a:r>
            <a:r>
              <a:rPr lang="it-IT" sz="1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Surgery, 2021.]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CA2D24-DBB7-3BAE-BD54-720F3659F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Il software di </a:t>
            </a:r>
            <a:r>
              <a:rPr lang="en-GB" dirty="0" err="1"/>
              <a:t>segmentazione</a:t>
            </a:r>
            <a:r>
              <a:rPr lang="en-GB" dirty="0"/>
              <a:t> </a:t>
            </a:r>
            <a:r>
              <a:rPr lang="en-GB" dirty="0" err="1"/>
              <a:t>LungQuant</a:t>
            </a:r>
            <a:endParaRPr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February 2023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33589"/>
          <a:stretch/>
        </p:blipFill>
        <p:spPr>
          <a:xfrm>
            <a:off x="0" y="3692223"/>
            <a:ext cx="9144000" cy="113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8D67940-F395-D5D1-1A77-EBA879976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858" y="992632"/>
            <a:ext cx="4615342" cy="23058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45B441-2138-40EB-0642-8D697DCBCA6B}"/>
              </a:ext>
            </a:extLst>
          </p:cNvPr>
          <p:cNvSpPr txBox="1"/>
          <p:nvPr/>
        </p:nvSpPr>
        <p:spPr>
          <a:xfrm>
            <a:off x="105354" y="802142"/>
            <a:ext cx="4216938" cy="1820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sym typeface="Arial"/>
              </a:rPr>
              <a:t>Versione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sym typeface="Arial"/>
              </a:rPr>
              <a:t> 2.0</a:t>
            </a:r>
          </a:p>
          <a:p>
            <a:pPr marL="298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CNN basata su regressione all’inizio della pipeline per predire il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bounding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box attorno ai polmoni.</a:t>
            </a:r>
          </a:p>
          <a:p>
            <a:pPr marL="298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Funzione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per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separare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polmone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destro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e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sinistro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.</a:t>
            </a:r>
          </a:p>
          <a:p>
            <a:pPr marL="298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Soglia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per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distinguere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GGO da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consolidamenti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.</a:t>
            </a:r>
            <a:endParaRPr lang="en-GB" sz="1200" dirty="0">
              <a:solidFill>
                <a:schemeClr val="bg2">
                  <a:lumMod val="75000"/>
                </a:schemeClr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buSzPts val="1400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venir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dirty="0">
              <a:solidFill>
                <a:schemeClr val="bg2">
                  <a:lumMod val="75000"/>
                </a:schemeClr>
              </a:solidFill>
              <a:latin typeface="Avenir" panose="02000503020000020003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742950" lvl="1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GB" sz="1400" dirty="0">
              <a:solidFill>
                <a:schemeClr val="bg2">
                  <a:lumMod val="75000"/>
                </a:schemeClr>
              </a:solidFill>
              <a:latin typeface="Avenir" panose="02000503020000020003" pitchFamily="2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0A367CA-8A2F-A76B-7F40-BF175A412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" y="2260556"/>
            <a:ext cx="2808228" cy="136376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628F62-43E9-3B1D-6FC7-CD7BB0A0E99B}"/>
              </a:ext>
            </a:extLst>
          </p:cNvPr>
          <p:cNvSpPr txBox="1"/>
          <p:nvPr/>
        </p:nvSpPr>
        <p:spPr>
          <a:xfrm>
            <a:off x="2937103" y="2576146"/>
            <a:ext cx="13581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Montserrat" pitchFamily="2" charset="77"/>
              </a:rPr>
              <a:t>CT-SS </a:t>
            </a:r>
            <a:r>
              <a:rPr lang="it-IT" sz="1200" dirty="0" err="1">
                <a:latin typeface="Montserrat" pitchFamily="2" charset="77"/>
              </a:rPr>
              <a:t>prediction</a:t>
            </a:r>
            <a:r>
              <a:rPr lang="it-IT" sz="1200" dirty="0">
                <a:latin typeface="Montserrat" pitchFamily="2" charset="77"/>
              </a:rPr>
              <a:t>:  </a:t>
            </a:r>
            <a:r>
              <a:rPr lang="it-IT" sz="1200" dirty="0" err="1">
                <a:latin typeface="Montserrat" pitchFamily="2" charset="77"/>
              </a:rPr>
              <a:t>Accuracy</a:t>
            </a:r>
            <a:r>
              <a:rPr lang="it-IT" sz="1200" dirty="0">
                <a:latin typeface="Montserrat" pitchFamily="2" charset="77"/>
              </a:rPr>
              <a:t>: 80%</a:t>
            </a:r>
          </a:p>
          <a:p>
            <a:r>
              <a:rPr lang="it-IT" dirty="0">
                <a:latin typeface="Avenir Book" panose="02000503020000020003" pitchFamily="2" charset="0"/>
              </a:rPr>
              <a:t> 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208D75-249A-9278-3B66-D02E326E1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A56FEB5-966A-C933-79B7-FCFDA3255106}"/>
              </a:ext>
            </a:extLst>
          </p:cNvPr>
          <p:cNvSpPr/>
          <p:nvPr/>
        </p:nvSpPr>
        <p:spPr>
          <a:xfrm>
            <a:off x="4572000" y="3244360"/>
            <a:ext cx="3718691" cy="13628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Machine Learning pipeline: Nested CV</a:t>
            </a:r>
            <a:endParaRPr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February 2023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FDF140-B6E2-F46C-C7B8-FC2EE294284D}"/>
              </a:ext>
            </a:extLst>
          </p:cNvPr>
          <p:cNvSpPr txBox="1"/>
          <p:nvPr/>
        </p:nvSpPr>
        <p:spPr>
          <a:xfrm>
            <a:off x="3851031" y="1053009"/>
            <a:ext cx="51610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La Cross-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validation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può essere usata sia per l’ottimizzazione degli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iperparametri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sia per stimare la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generalizzabilità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del modello. Tuttavia, usarla per entrambi gli scopi contemporaneamente può portare a una sottostima dell’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overfitting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dalla procedura stessa di ottimizzazione. </a:t>
            </a:r>
          </a:p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  <a:latin typeface="Montserrat" pitchFamily="2" charset="77"/>
            </a:endParaRPr>
          </a:p>
          <a:p>
            <a:pPr algn="l"/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Serve un altro loop esterno di cross-validazione per valutare la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generalizzabilità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della performance.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198CB2-24D5-E48D-AEB7-0BD9000BF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1" y="1078559"/>
            <a:ext cx="2800350" cy="11081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9C146D-D946-F1AE-D263-8C5946702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30" y="2384048"/>
            <a:ext cx="2749601" cy="21812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74619F-3176-0129-2F87-D16F2CD53EE5}"/>
              </a:ext>
            </a:extLst>
          </p:cNvPr>
          <p:cNvSpPr txBox="1"/>
          <p:nvPr/>
        </p:nvSpPr>
        <p:spPr>
          <a:xfrm>
            <a:off x="294545" y="1478735"/>
            <a:ext cx="501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CV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33C064-85D8-68A9-0EC5-98A540ECCBE9}"/>
              </a:ext>
            </a:extLst>
          </p:cNvPr>
          <p:cNvSpPr txBox="1"/>
          <p:nvPr/>
        </p:nvSpPr>
        <p:spPr>
          <a:xfrm>
            <a:off x="76199" y="3186682"/>
            <a:ext cx="908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Nested</a:t>
            </a:r>
            <a:endParaRPr lang="it-IT" sz="1400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pPr algn="ctr"/>
            <a:r>
              <a:rPr lang="it-IT" sz="1400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CV</a:t>
            </a:r>
            <a:endParaRPr lang="it-IT" dirty="0"/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D8979961-2921-ECAC-CC1A-64406B458480}"/>
              </a:ext>
            </a:extLst>
          </p:cNvPr>
          <p:cNvSpPr/>
          <p:nvPr/>
        </p:nvSpPr>
        <p:spPr>
          <a:xfrm>
            <a:off x="853310" y="1078559"/>
            <a:ext cx="188578" cy="11081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BE2250E6-A6DE-C42D-8A38-346927E37D79}"/>
              </a:ext>
            </a:extLst>
          </p:cNvPr>
          <p:cNvSpPr/>
          <p:nvPr/>
        </p:nvSpPr>
        <p:spPr>
          <a:xfrm>
            <a:off x="853309" y="2413222"/>
            <a:ext cx="197371" cy="21521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7B0DE6-9135-4595-A7A5-529DFACA2491}"/>
              </a:ext>
            </a:extLst>
          </p:cNvPr>
          <p:cNvSpPr txBox="1"/>
          <p:nvPr/>
        </p:nvSpPr>
        <p:spPr>
          <a:xfrm>
            <a:off x="4708682" y="3340988"/>
            <a:ext cx="51610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10 trials</a:t>
            </a:r>
          </a:p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15% del dataset totale in Test</a:t>
            </a:r>
          </a:p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  <a:latin typeface="Avenir Medium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venir Medium" panose="02000503020000020003" pitchFamily="2" charset="0"/>
              </a:rPr>
              <a:t>4-fold CV del restante 85% dei dati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389B57-6148-AA19-804F-82678BA42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b7baa80a22_0_21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Outline</a:t>
            </a:r>
            <a:endParaRPr dirty="0"/>
          </a:p>
        </p:txBody>
      </p:sp>
      <p:sp>
        <p:nvSpPr>
          <p:cNvPr id="35" name="Google Shape;35;gb7baa80a22_0_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36" name="Google Shape;36;gb7baa80a22_0_21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7" name="Google Shape;37;gb7baa80a22_0_21"/>
          <p:cNvSpPr txBox="1">
            <a:spLocks noGrp="1"/>
          </p:cNvSpPr>
          <p:nvPr>
            <p:ph type="body" idx="1"/>
          </p:nvPr>
        </p:nvSpPr>
        <p:spPr>
          <a:xfrm>
            <a:off x="2892209" y="774335"/>
            <a:ext cx="6982379" cy="44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-GB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Covid19-WG</a:t>
            </a:r>
            <a:endParaRPr dirty="0">
              <a:latin typeface="Montserrat" pitchFamily="2" charset="77"/>
              <a:cs typeface="Futura Medium" panose="020B0602020204020303" pitchFamily="34" charset="-79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Explainability</a:t>
            </a: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 in Covid-19 pneumonia</a:t>
            </a:r>
            <a:endParaRPr dirty="0"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ML pipeline for </a:t>
            </a: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severity</a:t>
            </a: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 </a:t>
            </a: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prediction</a:t>
            </a:r>
            <a:endParaRPr dirty="0"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Dataset and </a:t>
            </a: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Aim</a:t>
            </a:r>
            <a:endParaRPr dirty="0">
              <a:latin typeface="Montserrat" pitchFamily="2" charset="77"/>
              <a:cs typeface="Futura Medium" panose="020B0602020204020303" pitchFamily="34" charset="-79"/>
            </a:endParaRP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Machine Learning pipeline</a:t>
            </a:r>
            <a:endParaRPr dirty="0">
              <a:latin typeface="Montserrat" pitchFamily="2" charset="77"/>
              <a:cs typeface="Futura Medium" panose="020B0602020204020303" pitchFamily="34" charset="-79"/>
            </a:endParaRP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-GB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Finding consistent features</a:t>
            </a: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en-GB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Multi-input CNN for severity prediction</a:t>
            </a: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Dataset and </a:t>
            </a: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Aim</a:t>
            </a:r>
            <a:endParaRPr lang="it-IT" dirty="0"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Pipeline</a:t>
            </a:r>
          </a:p>
          <a:p>
            <a:pPr lvl="1" indent="-368300">
              <a:spcBef>
                <a:spcPts val="600"/>
              </a:spcBef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Explainability</a:t>
            </a:r>
            <a:endParaRPr lang="it-IT" dirty="0"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r>
              <a:rPr lang="it-IT" dirty="0" err="1">
                <a:latin typeface="Montserrat" pitchFamily="2" charset="77"/>
                <a:ea typeface="Open Sans"/>
                <a:cs typeface="Futura Medium" panose="020B0602020204020303" pitchFamily="34" charset="-79"/>
                <a:sym typeface="Open Sans"/>
              </a:rPr>
              <a:t>Conclusions</a:t>
            </a:r>
            <a:endParaRPr lang="it-IT" dirty="0">
              <a:latin typeface="Montserrat" pitchFamily="2" charset="77"/>
              <a:ea typeface="Open Sans"/>
              <a:cs typeface="Futura Medium" panose="020B0602020204020303" pitchFamily="34" charset="-79"/>
              <a:sym typeface="Open Sans"/>
            </a:endParaRPr>
          </a:p>
          <a:p>
            <a:pPr marL="546100" lvl="1" indent="0">
              <a:spcBef>
                <a:spcPts val="600"/>
              </a:spcBef>
              <a:buClr>
                <a:schemeClr val="dk2"/>
              </a:buClr>
              <a:buSzPts val="2200"/>
              <a:buNone/>
            </a:pPr>
            <a:endParaRPr lang="en-GB"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</a:pPr>
            <a:endParaRPr lang="en-GB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Google Shape;38;gb7baa80a22_0_21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A597F48-4AC2-6DD1-5C7B-5225A339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750" y="205975"/>
            <a:ext cx="551250" cy="50400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683B049-B96A-9ED3-3EC6-3B12E1D62236}"/>
              </a:ext>
            </a:extLst>
          </p:cNvPr>
          <p:cNvGrpSpPr/>
          <p:nvPr/>
        </p:nvGrpSpPr>
        <p:grpSpPr>
          <a:xfrm>
            <a:off x="129540" y="1166974"/>
            <a:ext cx="3157570" cy="3116580"/>
            <a:chOff x="7706593" y="109859"/>
            <a:chExt cx="4258312" cy="4185694"/>
          </a:xfrm>
        </p:grpSpPr>
        <p:pic>
          <p:nvPicPr>
            <p:cNvPr id="4" name="Elemento grafico 3" descr="Strada con due vie con un sentiero contorno">
              <a:extLst>
                <a:ext uri="{FF2B5EF4-FFF2-40B4-BE49-F238E27FC236}">
                  <a16:creationId xmlns:a16="http://schemas.microsoft.com/office/drawing/2014/main" id="{76ABDF68-FE1D-2EC5-0DE0-CEFA1F99C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06593" y="109859"/>
              <a:ext cx="4258312" cy="4185694"/>
            </a:xfrm>
            <a:prstGeom prst="rect">
              <a:avLst/>
            </a:prstGeom>
          </p:spPr>
        </p:pic>
        <p:pic>
          <p:nvPicPr>
            <p:cNvPr id="5" name="Elemento grafico 4" descr="Polmoni con virus contorno">
              <a:extLst>
                <a:ext uri="{FF2B5EF4-FFF2-40B4-BE49-F238E27FC236}">
                  <a16:creationId xmlns:a16="http://schemas.microsoft.com/office/drawing/2014/main" id="{3A5A95B5-CE0A-0367-B645-2E3A60D33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80386" y="1581251"/>
              <a:ext cx="539501" cy="539501"/>
            </a:xfrm>
            <a:prstGeom prst="rect">
              <a:avLst/>
            </a:prstGeom>
          </p:spPr>
        </p:pic>
        <p:pic>
          <p:nvPicPr>
            <p:cNvPr id="6" name="Elemento grafico 5" descr="Lente di ingrandimento contorno">
              <a:extLst>
                <a:ext uri="{FF2B5EF4-FFF2-40B4-BE49-F238E27FC236}">
                  <a16:creationId xmlns:a16="http://schemas.microsoft.com/office/drawing/2014/main" id="{DE411CE4-D939-D88F-80F7-57E048C7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49380" y="3058610"/>
              <a:ext cx="539501" cy="539501"/>
            </a:xfrm>
            <a:prstGeom prst="rect">
              <a:avLst/>
            </a:prstGeom>
          </p:spPr>
        </p:pic>
        <p:pic>
          <p:nvPicPr>
            <p:cNvPr id="7" name="Elemento grafico 6" descr="Grafico a barre della curva esponenziale pandemica contorno">
              <a:extLst>
                <a:ext uri="{FF2B5EF4-FFF2-40B4-BE49-F238E27FC236}">
                  <a16:creationId xmlns:a16="http://schemas.microsoft.com/office/drawing/2014/main" id="{A329F603-40DA-4E8D-FDA5-099E00237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17245" y="3484569"/>
              <a:ext cx="540940" cy="540940"/>
            </a:xfrm>
            <a:prstGeom prst="rect">
              <a:avLst/>
            </a:prstGeom>
          </p:spPr>
        </p:pic>
        <p:pic>
          <p:nvPicPr>
            <p:cNvPr id="8" name="Elemento grafico 7" descr="Programmatrice contorno">
              <a:extLst>
                <a:ext uri="{FF2B5EF4-FFF2-40B4-BE49-F238E27FC236}">
                  <a16:creationId xmlns:a16="http://schemas.microsoft.com/office/drawing/2014/main" id="{82CAB8EA-A40D-6F60-55F8-15F4CD27B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512477" y="2158246"/>
              <a:ext cx="539501" cy="539501"/>
            </a:xfrm>
            <a:prstGeom prst="rect">
              <a:avLst/>
            </a:prstGeom>
          </p:spPr>
        </p:pic>
        <p:pic>
          <p:nvPicPr>
            <p:cNvPr id="9" name="Elemento grafico 8" descr="Intelligenza artificiale contorno">
              <a:extLst>
                <a:ext uri="{FF2B5EF4-FFF2-40B4-BE49-F238E27FC236}">
                  <a16:creationId xmlns:a16="http://schemas.microsoft.com/office/drawing/2014/main" id="{BBE7A562-2AE4-4463-5577-05BBAB96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240010" y="1215335"/>
              <a:ext cx="539501" cy="539501"/>
            </a:xfrm>
            <a:prstGeom prst="rect">
              <a:avLst/>
            </a:prstGeom>
          </p:spPr>
        </p:pic>
        <p:pic>
          <p:nvPicPr>
            <p:cNvPr id="10" name="Elemento grafico 9" descr="Bussola contorno">
              <a:extLst>
                <a:ext uri="{FF2B5EF4-FFF2-40B4-BE49-F238E27FC236}">
                  <a16:creationId xmlns:a16="http://schemas.microsoft.com/office/drawing/2014/main" id="{025BCFD2-D2F2-D748-A8F5-07B8342E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022276" y="3755759"/>
              <a:ext cx="539501" cy="5395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36F7DE8-609D-666B-E497-8AAE1753FFAE}"/>
              </a:ext>
            </a:extLst>
          </p:cNvPr>
          <p:cNvSpPr/>
          <p:nvPr/>
        </p:nvSpPr>
        <p:spPr>
          <a:xfrm>
            <a:off x="5829108" y="3200400"/>
            <a:ext cx="2808792" cy="1815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Machine Learning pipeline: </a:t>
            </a:r>
            <a:r>
              <a:rPr lang="en-GB" dirty="0" err="1"/>
              <a:t>XGBoost</a:t>
            </a:r>
            <a:r>
              <a:rPr lang="en-GB" dirty="0"/>
              <a:t> classifier</a:t>
            </a:r>
            <a:endParaRPr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February 2023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A73832-D3C0-87C1-2CC4-E73F2B7896D7}"/>
              </a:ext>
            </a:extLst>
          </p:cNvPr>
          <p:cNvSpPr txBox="1"/>
          <p:nvPr/>
        </p:nvSpPr>
        <p:spPr>
          <a:xfrm>
            <a:off x="168053" y="3320118"/>
            <a:ext cx="55796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Montserrat" pitchFamily="2" charset="77"/>
              </a:rPr>
              <a:t>Alberi decisionali aggiunti in forma sequenziale per correggere gli errori di predizione del modello precedente.</a:t>
            </a:r>
          </a:p>
          <a:p>
            <a:r>
              <a:rPr lang="it-IT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Montserrat" pitchFamily="2" charset="77"/>
              </a:rPr>
              <a:t>Il peso delle variabili predette erroneamente dall'albero viene aumentato e queste variabili vengono poi date in pasto al modello successivo.</a:t>
            </a:r>
          </a:p>
          <a:p>
            <a:r>
              <a:rPr lang="it-IT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Montserrat" pitchFamily="2" charset="77"/>
              </a:rPr>
              <a:t>L’</a:t>
            </a:r>
            <a:r>
              <a:rPr lang="it-IT" sz="1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Montserrat" pitchFamily="2" charset="77"/>
              </a:rPr>
              <a:t>ensamble</a:t>
            </a:r>
            <a:r>
              <a:rPr lang="it-IT" sz="1200" b="0" i="0" dirty="0">
                <a:solidFill>
                  <a:schemeClr val="bg2">
                    <a:lumMod val="75000"/>
                  </a:schemeClr>
                </a:solidFill>
                <a:effectLst/>
                <a:latin typeface="Montserrat" pitchFamily="2" charset="77"/>
              </a:rPr>
              <a:t> di tutti gli alberi dà un modello più robusto e preciso.</a:t>
            </a:r>
          </a:p>
          <a:p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Gradient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Boosting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perché usa un algoritmo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gradient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descent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per minimizzare la 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loss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quando vengono aggiunti i modelli.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32FA0F-BC38-311D-06E8-2176518F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22" y="842629"/>
            <a:ext cx="3795949" cy="24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EC82AED-7889-F0B9-7C58-2DC7FA33F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60" y="759309"/>
            <a:ext cx="3666392" cy="2386316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8BAB5050-60C1-CF1A-2A7E-C2C48159032F}"/>
              </a:ext>
            </a:extLst>
          </p:cNvPr>
          <p:cNvSpPr/>
          <p:nvPr/>
        </p:nvSpPr>
        <p:spPr>
          <a:xfrm>
            <a:off x="6233364" y="958365"/>
            <a:ext cx="852853" cy="140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8CC397B-8B58-FC23-D9BF-8F79B60DC310}"/>
              </a:ext>
            </a:extLst>
          </p:cNvPr>
          <p:cNvSpPr/>
          <p:nvPr/>
        </p:nvSpPr>
        <p:spPr>
          <a:xfrm>
            <a:off x="6215903" y="1359340"/>
            <a:ext cx="852853" cy="140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6D56A1D-717E-4AD0-FB39-D27736D6DC50}"/>
              </a:ext>
            </a:extLst>
          </p:cNvPr>
          <p:cNvSpPr/>
          <p:nvPr/>
        </p:nvSpPr>
        <p:spPr>
          <a:xfrm>
            <a:off x="6233364" y="1586229"/>
            <a:ext cx="852853" cy="140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555122C-B699-28C2-04DC-3E953FCA975E}"/>
              </a:ext>
            </a:extLst>
          </p:cNvPr>
          <p:cNvSpPr/>
          <p:nvPr/>
        </p:nvSpPr>
        <p:spPr>
          <a:xfrm>
            <a:off x="6233364" y="2068699"/>
            <a:ext cx="852853" cy="140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07BE23E0-1CC2-264B-5A10-4FBBC79B5823}"/>
              </a:ext>
            </a:extLst>
          </p:cNvPr>
          <p:cNvSpPr/>
          <p:nvPr/>
        </p:nvSpPr>
        <p:spPr>
          <a:xfrm>
            <a:off x="6233364" y="2948987"/>
            <a:ext cx="1187344" cy="140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B8FB757-8212-9C64-B0DF-2E9D6E5351C9}"/>
              </a:ext>
            </a:extLst>
          </p:cNvPr>
          <p:cNvSpPr txBox="1"/>
          <p:nvPr/>
        </p:nvSpPr>
        <p:spPr>
          <a:xfrm>
            <a:off x="5938574" y="3235555"/>
            <a:ext cx="2813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gamma: [0.5, 1, 1.5, 2, 5]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max_depth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: [3, 4, 5]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subsample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: [0.6, 0.8, 1.0]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colsample_bytree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: [0.6, 0.8, 1.0]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min_child_weight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: [1, 5, 10]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learning_rate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=0.02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n_estimators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=600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objective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='</a:t>
            </a: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binary:logistic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nthread</a:t>
            </a:r>
            <a:r>
              <a:rPr lang="it-IT" sz="12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=1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337BD85-0B2A-E5D4-C174-8304F13039FA}"/>
              </a:ext>
            </a:extLst>
          </p:cNvPr>
          <p:cNvSpPr txBox="1"/>
          <p:nvPr/>
        </p:nvSpPr>
        <p:spPr>
          <a:xfrm>
            <a:off x="196800" y="826225"/>
            <a:ext cx="13946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EXTREME</a:t>
            </a:r>
          </a:p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GRADIENT</a:t>
            </a:r>
          </a:p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BOOSTING</a:t>
            </a:r>
            <a:endParaRPr lang="it-IT" dirty="0">
              <a:latin typeface="Montserrat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A2A761-9A5F-F8D7-1C8F-E9F012F21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4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</a:t>
            </a:r>
            <a:r>
              <a:rPr lang="en-GB" dirty="0" err="1"/>
              <a:t>Combinazione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dataset</a:t>
            </a:r>
            <a:endParaRPr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February 2023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6EE78B-DE7C-A67B-75AF-E51A5E9E2B3E}"/>
              </a:ext>
            </a:extLst>
          </p:cNvPr>
          <p:cNvSpPr txBox="1"/>
          <p:nvPr/>
        </p:nvSpPr>
        <p:spPr>
          <a:xfrm>
            <a:off x="444328" y="2698652"/>
            <a:ext cx="5263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Train (Firenze + Milano + Palermo B80f)</a:t>
            </a:r>
          </a:p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Test (Pisa + Pavia)</a:t>
            </a:r>
            <a:endParaRPr lang="it-IT" b="1" dirty="0">
              <a:latin typeface="Montserrat" pitchFamily="2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F63B82-2416-2213-048F-6908ECEC0346}"/>
              </a:ext>
            </a:extLst>
          </p:cNvPr>
          <p:cNvSpPr txBox="1"/>
          <p:nvPr/>
        </p:nvSpPr>
        <p:spPr>
          <a:xfrm>
            <a:off x="316778" y="973271"/>
            <a:ext cx="5263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Cross-Validazione (Firenze + Milano + Palermo B80f)</a:t>
            </a:r>
          </a:p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con best </a:t>
            </a:r>
            <a:r>
              <a:rPr lang="it-IT" b="1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parameters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ricavati dalla </a:t>
            </a:r>
            <a:r>
              <a:rPr lang="it-IT" b="1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nested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CV</a:t>
            </a:r>
            <a:endParaRPr lang="it-IT" b="1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22">
                <a:extLst>
                  <a:ext uri="{FF2B5EF4-FFF2-40B4-BE49-F238E27FC236}">
                    <a16:creationId xmlns:a16="http://schemas.microsoft.com/office/drawing/2014/main" id="{289A2920-8D5F-B394-4AC1-06D161ABB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4002925"/>
                  </p:ext>
                </p:extLst>
              </p:nvPr>
            </p:nvGraphicFramePr>
            <p:xfrm>
              <a:off x="444328" y="3515772"/>
              <a:ext cx="1465868" cy="6719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5868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6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5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0.61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22">
                <a:extLst>
                  <a:ext uri="{FF2B5EF4-FFF2-40B4-BE49-F238E27FC236}">
                    <a16:creationId xmlns:a16="http://schemas.microsoft.com/office/drawing/2014/main" id="{289A2920-8D5F-B394-4AC1-06D161ABB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4002925"/>
                  </p:ext>
                </p:extLst>
              </p:nvPr>
            </p:nvGraphicFramePr>
            <p:xfrm>
              <a:off x="444328" y="3515772"/>
              <a:ext cx="1465868" cy="6719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5868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6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535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t="-96429" r="-1709" b="-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22">
                <a:extLst>
                  <a:ext uri="{FF2B5EF4-FFF2-40B4-BE49-F238E27FC236}">
                    <a16:creationId xmlns:a16="http://schemas.microsoft.com/office/drawing/2014/main" id="{567ACCC4-AE21-ECAC-31C8-BD6CBFFC43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178245"/>
                  </p:ext>
                </p:extLst>
              </p:nvPr>
            </p:nvGraphicFramePr>
            <p:xfrm>
              <a:off x="1995927" y="1643441"/>
              <a:ext cx="1465868" cy="6719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5868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6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535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0.80±0.07</m:t>
                                </m:r>
                              </m:oMath>
                            </m:oMathPara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22">
                <a:extLst>
                  <a:ext uri="{FF2B5EF4-FFF2-40B4-BE49-F238E27FC236}">
                    <a16:creationId xmlns:a16="http://schemas.microsoft.com/office/drawing/2014/main" id="{567ACCC4-AE21-ECAC-31C8-BD6CBFFC43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178245"/>
                  </p:ext>
                </p:extLst>
              </p:nvPr>
            </p:nvGraphicFramePr>
            <p:xfrm>
              <a:off x="1995927" y="1643441"/>
              <a:ext cx="1465868" cy="6719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5868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6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535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862" t="-100000" r="-2586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46DCE6-4F6E-8241-FE22-2D23FC50DCDC}"/>
              </a:ext>
            </a:extLst>
          </p:cNvPr>
          <p:cNvSpPr txBox="1"/>
          <p:nvPr/>
        </p:nvSpPr>
        <p:spPr>
          <a:xfrm>
            <a:off x="4379332" y="3360543"/>
            <a:ext cx="5263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Train (Firenze + Milano + Palermo)</a:t>
            </a:r>
          </a:p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Test (Pisa)</a:t>
            </a:r>
            <a:endParaRPr lang="it-IT" b="1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a 22">
                <a:extLst>
                  <a:ext uri="{FF2B5EF4-FFF2-40B4-BE49-F238E27FC236}">
                    <a16:creationId xmlns:a16="http://schemas.microsoft.com/office/drawing/2014/main" id="{5E979C59-6B12-C0C8-23DD-DA3BEAE549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782362"/>
                  </p:ext>
                </p:extLst>
              </p:nvPr>
            </p:nvGraphicFramePr>
            <p:xfrm>
              <a:off x="7670933" y="3221872"/>
              <a:ext cx="924940" cy="674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940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7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67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0.61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a 22">
                <a:extLst>
                  <a:ext uri="{FF2B5EF4-FFF2-40B4-BE49-F238E27FC236}">
                    <a16:creationId xmlns:a16="http://schemas.microsoft.com/office/drawing/2014/main" id="{5E979C59-6B12-C0C8-23DD-DA3BEAE549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782362"/>
                  </p:ext>
                </p:extLst>
              </p:nvPr>
            </p:nvGraphicFramePr>
            <p:xfrm>
              <a:off x="7670933" y="3221872"/>
              <a:ext cx="924940" cy="674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940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7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679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370" t="-96429" r="-4110" b="-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956A71-40FE-AEB4-711B-758265AD23E6}"/>
              </a:ext>
            </a:extLst>
          </p:cNvPr>
          <p:cNvSpPr txBox="1"/>
          <p:nvPr/>
        </p:nvSpPr>
        <p:spPr>
          <a:xfrm>
            <a:off x="4379332" y="4063588"/>
            <a:ext cx="5263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Train (Firenze + Milano + Palermo)</a:t>
            </a:r>
          </a:p>
          <a:p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Test (Pavia)</a:t>
            </a:r>
            <a:endParaRPr lang="it-IT" b="1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a 22">
                <a:extLst>
                  <a:ext uri="{FF2B5EF4-FFF2-40B4-BE49-F238E27FC236}">
                    <a16:creationId xmlns:a16="http://schemas.microsoft.com/office/drawing/2014/main" id="{A01FE6B5-22EF-5E4F-E691-77A58E6CA0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39164"/>
                  </p:ext>
                </p:extLst>
              </p:nvPr>
            </p:nvGraphicFramePr>
            <p:xfrm>
              <a:off x="7670933" y="4016382"/>
              <a:ext cx="924940" cy="674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940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7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67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0.58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a 22">
                <a:extLst>
                  <a:ext uri="{FF2B5EF4-FFF2-40B4-BE49-F238E27FC236}">
                    <a16:creationId xmlns:a16="http://schemas.microsoft.com/office/drawing/2014/main" id="{A01FE6B5-22EF-5E4F-E691-77A58E6CA0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39164"/>
                  </p:ext>
                </p:extLst>
              </p:nvPr>
            </p:nvGraphicFramePr>
            <p:xfrm>
              <a:off x="7670933" y="4016382"/>
              <a:ext cx="924940" cy="674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4940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</a:tblGrid>
                  <a:tr h="327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4679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100000" r="-4110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4224530-5E1D-D0F9-1EA9-09CD79F86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026" y="818439"/>
            <a:ext cx="3090719" cy="21873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D58A81-F42E-48A2-FD1C-8217D7176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032" y="3155465"/>
            <a:ext cx="1945813" cy="16733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6CF9FE-07C5-CB64-1041-F979BD43B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43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32680-C3D8-4115-6BC1-1BB6ED04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Parametri </a:t>
            </a:r>
            <a:r>
              <a:rPr lang="it-IT" dirty="0" err="1"/>
              <a:t>XGBoost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68DFA8-4EFD-828C-EF87-1AAA6DC976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CD425A2-F7A9-B6DF-8BCB-8DD296EF7E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3600" y="1243275"/>
            <a:ext cx="8498152" cy="3016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gamma: parametro di regolarizzazione</a:t>
            </a: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max_depth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profondità max dell’albero</a:t>
            </a: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subsample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fraction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of the training set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that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can be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used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to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train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each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tree</a:t>
            </a:r>
            <a:endParaRPr lang="it-IT" sz="1600" b="0" i="0" dirty="0">
              <a:solidFill>
                <a:schemeClr val="bg2">
                  <a:lumMod val="75000"/>
                </a:schemeClr>
              </a:solidFill>
              <a:effectLst/>
            </a:endParaRPr>
          </a:p>
          <a:p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colsample_bytree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: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fraction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of the features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that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can be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used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to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train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each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tree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.</a:t>
            </a: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min_child_weight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m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inimum sum of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instance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weight (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hessian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)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needed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in a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child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.</a:t>
            </a: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n_estimators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number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trees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objective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objective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function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thread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maximum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number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of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threads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it-IT" sz="1600" b="0" i="0" dirty="0" err="1">
                <a:solidFill>
                  <a:schemeClr val="bg2">
                    <a:lumMod val="75000"/>
                  </a:schemeClr>
                </a:solidFill>
                <a:effectLst/>
              </a:rPr>
              <a:t>available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07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D1965-8AD6-9119-1DF4-DC368C8A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Parametri per armonizzazione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BB392D-01C6-1FA2-80CF-ED73BA9447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721D3A63-8F3A-3450-CDAA-287115678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85389"/>
              </p:ext>
            </p:extLst>
          </p:nvPr>
        </p:nvGraphicFramePr>
        <p:xfrm>
          <a:off x="603199" y="1868170"/>
          <a:ext cx="7937601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934">
                  <a:extLst>
                    <a:ext uri="{9D8B030D-6E8A-4147-A177-3AD203B41FA5}">
                      <a16:colId xmlns:a16="http://schemas.microsoft.com/office/drawing/2014/main" val="2405239671"/>
                    </a:ext>
                  </a:extLst>
                </a:gridCol>
                <a:gridCol w="1340702">
                  <a:extLst>
                    <a:ext uri="{9D8B030D-6E8A-4147-A177-3AD203B41FA5}">
                      <a16:colId xmlns:a16="http://schemas.microsoft.com/office/drawing/2014/main" val="1371198959"/>
                    </a:ext>
                  </a:extLst>
                </a:gridCol>
                <a:gridCol w="1305163">
                  <a:extLst>
                    <a:ext uri="{9D8B030D-6E8A-4147-A177-3AD203B41FA5}">
                      <a16:colId xmlns:a16="http://schemas.microsoft.com/office/drawing/2014/main" val="3556471045"/>
                    </a:ext>
                  </a:extLst>
                </a:gridCol>
                <a:gridCol w="1322934">
                  <a:extLst>
                    <a:ext uri="{9D8B030D-6E8A-4147-A177-3AD203B41FA5}">
                      <a16:colId xmlns:a16="http://schemas.microsoft.com/office/drawing/2014/main" val="2899305656"/>
                    </a:ext>
                  </a:extLst>
                </a:gridCol>
                <a:gridCol w="1322934">
                  <a:extLst>
                    <a:ext uri="{9D8B030D-6E8A-4147-A177-3AD203B41FA5}">
                      <a16:colId xmlns:a16="http://schemas.microsoft.com/office/drawing/2014/main" val="336541962"/>
                    </a:ext>
                  </a:extLst>
                </a:gridCol>
                <a:gridCol w="1322934">
                  <a:extLst>
                    <a:ext uri="{9D8B030D-6E8A-4147-A177-3AD203B41FA5}">
                      <a16:colId xmlns:a16="http://schemas.microsoft.com/office/drawing/2014/main" val="445922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PALERMO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PAVIA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FIRENZE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MILANO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396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Filtro di ricostruzione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B20f</a:t>
                      </a:r>
                    </a:p>
                    <a:p>
                      <a:pPr algn="ctr"/>
                      <a:r>
                        <a:rPr lang="it-IT" dirty="0"/>
                        <a:t>B80f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FC51 – B80f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Parenchima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Diversi filtri </a:t>
                      </a:r>
                      <a:r>
                        <a:rPr lang="it-IT" dirty="0" err="1"/>
                        <a:t>sharp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8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Slice </a:t>
                      </a:r>
                      <a:r>
                        <a:rPr lang="it-IT" dirty="0" err="1"/>
                        <a:t>thickness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[0,5 - 2,0]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[1,0 – 2,0]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[1,0 – 3,0]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83204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AD1D17-B843-C9E0-2510-D7577C3A96FB}"/>
              </a:ext>
            </a:extLst>
          </p:cNvPr>
          <p:cNvSpPr txBox="1"/>
          <p:nvPr/>
        </p:nvSpPr>
        <p:spPr>
          <a:xfrm>
            <a:off x="1308000" y="3648364"/>
            <a:ext cx="524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kVp</a:t>
            </a:r>
            <a:r>
              <a:rPr lang="it-IT" dirty="0"/>
              <a:t>, Pixel </a:t>
            </a:r>
            <a:r>
              <a:rPr lang="it-IT" dirty="0" err="1"/>
              <a:t>Spacing</a:t>
            </a:r>
            <a:r>
              <a:rPr lang="it-IT" dirty="0"/>
              <a:t>, </a:t>
            </a:r>
            <a:r>
              <a:rPr lang="it-IT" dirty="0" err="1"/>
              <a:t>Manufacturer</a:t>
            </a:r>
            <a:r>
              <a:rPr lang="it-IT" dirty="0"/>
              <a:t>, FOV (</a:t>
            </a:r>
            <a:r>
              <a:rPr lang="it-IT" dirty="0" err="1"/>
              <a:t>acq</a:t>
            </a:r>
            <a:r>
              <a:rPr lang="it-IT" dirty="0"/>
              <a:t> – </a:t>
            </a:r>
            <a:r>
              <a:rPr lang="it-IT" dirty="0" err="1"/>
              <a:t>rec</a:t>
            </a:r>
            <a:r>
              <a:rPr lang="it-IT" dirty="0"/>
              <a:t>), sex, age</a:t>
            </a:r>
          </a:p>
        </p:txBody>
      </p:sp>
    </p:spTree>
    <p:extLst>
      <p:ext uri="{BB962C8B-B14F-4D97-AF65-F5344CB8AC3E}">
        <p14:creationId xmlns:p14="http://schemas.microsoft.com/office/powerpoint/2010/main" val="3515002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D2220D-4EDA-8901-00E5-FDC0690F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Performance </a:t>
            </a:r>
            <a:r>
              <a:rPr lang="it-IT" dirty="0" err="1"/>
              <a:t>metrics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476175-FC3A-CB35-0A0E-938CCF7EBA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F00290-D306-5D7A-B0E9-BD62BD1B0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51"/>
          <a:stretch/>
        </p:blipFill>
        <p:spPr>
          <a:xfrm>
            <a:off x="2483713" y="2564208"/>
            <a:ext cx="3062878" cy="15031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705B8A-78A8-8209-9E7B-DEE12B9E7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59"/>
          <a:stretch/>
        </p:blipFill>
        <p:spPr>
          <a:xfrm>
            <a:off x="360273" y="802477"/>
            <a:ext cx="8444617" cy="18047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0500F81-DD05-8695-6A80-519F41217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73"/>
          <a:stretch/>
        </p:blipFill>
        <p:spPr>
          <a:xfrm>
            <a:off x="553699" y="2554445"/>
            <a:ext cx="1873911" cy="23239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AFA0C9-5113-DAAE-8042-0B69C2E5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411" y="4216571"/>
            <a:ext cx="2929180" cy="58241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41B511-B10D-BB3D-9D4A-43BCFD0E6D72}"/>
              </a:ext>
            </a:extLst>
          </p:cNvPr>
          <p:cNvSpPr txBox="1"/>
          <p:nvPr/>
        </p:nvSpPr>
        <p:spPr>
          <a:xfrm>
            <a:off x="5546591" y="709975"/>
            <a:ext cx="5077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Area Under the ROC Curve (AUC)</a:t>
            </a:r>
          </a:p>
        </p:txBody>
      </p:sp>
      <p:pic>
        <p:nvPicPr>
          <p:cNvPr id="1026" name="Picture 2" descr="python - Tensorflow Precision / Recall / F1 score and Confusion matrix -  Stack Overflow">
            <a:extLst>
              <a:ext uri="{FF2B5EF4-FFF2-40B4-BE49-F238E27FC236}">
                <a16:creationId xmlns:a16="http://schemas.microsoft.com/office/drawing/2014/main" id="{C36F0F16-4092-CB53-484C-B9E9C71FA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5"/>
          <a:stretch/>
        </p:blipFill>
        <p:spPr bwMode="auto">
          <a:xfrm>
            <a:off x="5602694" y="2739900"/>
            <a:ext cx="2988968" cy="20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664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3758-5276-96E6-79E2-1F69ECF0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bianco e nero&#10;&#10;Descrizione generata automaticamente">
            <a:extLst>
              <a:ext uri="{FF2B5EF4-FFF2-40B4-BE49-F238E27FC236}">
                <a16:creationId xmlns:a16="http://schemas.microsoft.com/office/drawing/2014/main" id="{B3875BA1-5059-F8F3-A36C-353FF6809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5" y="1796171"/>
            <a:ext cx="2694118" cy="1748428"/>
          </a:xfrm>
          <a:prstGeom prst="rect">
            <a:avLst/>
          </a:prstGeom>
        </p:spPr>
      </p:pic>
      <p:pic>
        <p:nvPicPr>
          <p:cNvPr id="4" name="Immagine 3" descr="cherubino_pant541.eps">
            <a:extLst>
              <a:ext uri="{FF2B5EF4-FFF2-40B4-BE49-F238E27FC236}">
                <a16:creationId xmlns:a16="http://schemas.microsoft.com/office/drawing/2014/main" id="{CA6FB4EB-BD68-C9FC-605B-9BBA19F78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2" name="Parallelogramma 1">
            <a:extLst>
              <a:ext uri="{FF2B5EF4-FFF2-40B4-BE49-F238E27FC236}">
                <a16:creationId xmlns:a16="http://schemas.microsoft.com/office/drawing/2014/main" id="{3013F964-07E8-2CC0-1CB4-7DE76E84C4C0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6" name="Immagine 5" descr="logo_white.eps">
            <a:extLst>
              <a:ext uri="{FF2B5EF4-FFF2-40B4-BE49-F238E27FC236}">
                <a16:creationId xmlns:a16="http://schemas.microsoft.com/office/drawing/2014/main" id="{E6B71528-83C9-A624-120C-D6389695C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9D2ED9D8-BB48-7AC9-49B4-0FE8EDDB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3" y="306102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Pre</a:t>
            </a:r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-processing of CXR images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5C81FC-9CB2-379C-3BA9-D8569E1F4D53}"/>
              </a:ext>
            </a:extLst>
          </p:cNvPr>
          <p:cNvSpPr txBox="1"/>
          <p:nvPr/>
        </p:nvSpPr>
        <p:spPr>
          <a:xfrm>
            <a:off x="438912" y="892233"/>
            <a:ext cx="45902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dirty="0">
                <a:latin typeface="Arial" panose="020B0604020202020204" pitchFamily="34" charset="0"/>
              </a:rPr>
              <a:t>Gray </a:t>
            </a:r>
            <a:r>
              <a:rPr lang="it-IT" sz="1050" b="1" dirty="0" err="1">
                <a:latin typeface="Arial" panose="020B0604020202020204" pitchFamily="34" charset="0"/>
              </a:rPr>
              <a:t>level</a:t>
            </a:r>
            <a:r>
              <a:rPr lang="it-IT" sz="1050" b="1" dirty="0">
                <a:latin typeface="Arial" panose="020B0604020202020204" pitchFamily="34" charset="0"/>
              </a:rPr>
              <a:t> encoding</a:t>
            </a:r>
            <a:endParaRPr lang="it-IT" sz="105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8E82392-5A04-20B6-9686-8288F537F761}"/>
              </a:ext>
            </a:extLst>
          </p:cNvPr>
          <p:cNvSpPr txBox="1"/>
          <p:nvPr/>
        </p:nvSpPr>
        <p:spPr>
          <a:xfrm>
            <a:off x="2977151" y="930190"/>
            <a:ext cx="586509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</a:rPr>
              <a:t>Image </a:t>
            </a:r>
            <a:r>
              <a:rPr lang="it-IT" sz="1050" dirty="0" err="1">
                <a:latin typeface="Arial" panose="020B0604020202020204" pitchFamily="34" charset="0"/>
              </a:rPr>
              <a:t>standardization</a:t>
            </a:r>
            <a:r>
              <a:rPr lang="it-IT" sz="1050" dirty="0">
                <a:latin typeface="Arial" panose="020B0604020202020204" pitchFamily="34" charset="0"/>
              </a:rPr>
              <a:t> by </a:t>
            </a:r>
            <a:r>
              <a:rPr lang="it-IT" sz="1050" dirty="0" err="1">
                <a:latin typeface="Arial" panose="020B0604020202020204" pitchFamily="34" charset="0"/>
              </a:rPr>
              <a:t>subtracting</a:t>
            </a:r>
            <a:r>
              <a:rPr lang="it-IT" sz="1050" dirty="0">
                <a:latin typeface="Arial" panose="020B0604020202020204" pitchFamily="34" charset="0"/>
              </a:rPr>
              <a:t> the </a:t>
            </a:r>
            <a:r>
              <a:rPr lang="it-IT" sz="1050" dirty="0" err="1">
                <a:latin typeface="Arial" panose="020B0604020202020204" pitchFamily="34" charset="0"/>
              </a:rPr>
              <a:t>mean</a:t>
            </a:r>
            <a:r>
              <a:rPr lang="it-IT" sz="1050" dirty="0">
                <a:latin typeface="Arial" panose="020B0604020202020204" pitchFamily="34" charset="0"/>
              </a:rPr>
              <a:t> and </a:t>
            </a:r>
            <a:r>
              <a:rPr lang="it-IT" sz="1050" dirty="0" err="1">
                <a:latin typeface="Arial" panose="020B0604020202020204" pitchFamily="34" charset="0"/>
              </a:rPr>
              <a:t>dividing</a:t>
            </a:r>
            <a:r>
              <a:rPr lang="it-IT" sz="1050" dirty="0">
                <a:latin typeface="Arial" panose="020B0604020202020204" pitchFamily="34" charset="0"/>
              </a:rPr>
              <a:t> by the standard </a:t>
            </a:r>
            <a:r>
              <a:rPr lang="it-IT" sz="1050" dirty="0" err="1">
                <a:latin typeface="Arial" panose="020B0604020202020204" pitchFamily="34" charset="0"/>
              </a:rPr>
              <a:t>deviation</a:t>
            </a:r>
            <a:r>
              <a:rPr lang="it-IT" sz="1050" dirty="0">
                <a:latin typeface="Arial" panose="020B0604020202020204" pitchFamily="34" charset="0"/>
              </a:rPr>
              <a:t> of </a:t>
            </a:r>
            <a:r>
              <a:rPr lang="it-IT" sz="1050" dirty="0" err="1">
                <a:latin typeface="Arial" panose="020B0604020202020204" pitchFamily="34" charset="0"/>
              </a:rPr>
              <a:t>each</a:t>
            </a:r>
            <a:r>
              <a:rPr lang="it-IT" sz="1050" dirty="0">
                <a:latin typeface="Arial" panose="020B0604020202020204" pitchFamily="34" charset="0"/>
              </a:rPr>
              <a:t> image.</a:t>
            </a:r>
          </a:p>
          <a:p>
            <a:r>
              <a:rPr lang="it-IT" sz="1050" dirty="0" err="1">
                <a:latin typeface="Arial" panose="020B0604020202020204" pitchFamily="34" charset="0"/>
              </a:rPr>
              <a:t>Resize</a:t>
            </a:r>
            <a:r>
              <a:rPr lang="it-IT" sz="1050" dirty="0">
                <a:latin typeface="Arial" panose="020B0604020202020204" pitchFamily="34" charset="0"/>
              </a:rPr>
              <a:t> to 50x50 to </a:t>
            </a:r>
            <a:r>
              <a:rPr lang="it-IT" sz="1050" dirty="0" err="1">
                <a:latin typeface="Arial" panose="020B0604020202020204" pitchFamily="34" charset="0"/>
              </a:rPr>
              <a:t>allow</a:t>
            </a:r>
            <a:r>
              <a:rPr lang="it-IT" sz="1050" dirty="0">
                <a:latin typeface="Arial" panose="020B0604020202020204" pitchFamily="34" charset="0"/>
              </a:rPr>
              <a:t> for a light and small CNN</a:t>
            </a:r>
            <a:endParaRPr lang="it-IT" sz="105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A36904-B3EB-FBBD-8B09-626F26B3707B}"/>
              </a:ext>
            </a:extLst>
          </p:cNvPr>
          <p:cNvSpPr txBox="1"/>
          <p:nvPr/>
        </p:nvSpPr>
        <p:spPr>
          <a:xfrm>
            <a:off x="438912" y="1590296"/>
            <a:ext cx="45902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dirty="0" err="1">
                <a:latin typeface="Arial" panose="020B0604020202020204" pitchFamily="34" charset="0"/>
              </a:rPr>
              <a:t>Lung</a:t>
            </a:r>
            <a:r>
              <a:rPr lang="it-IT" sz="1050" b="1" dirty="0">
                <a:latin typeface="Arial" panose="020B0604020202020204" pitchFamily="34" charset="0"/>
              </a:rPr>
              <a:t> </a:t>
            </a:r>
            <a:r>
              <a:rPr lang="it-IT" sz="1050" b="1" dirty="0" err="1">
                <a:latin typeface="Arial" panose="020B0604020202020204" pitchFamily="34" charset="0"/>
              </a:rPr>
              <a:t>segmentation</a:t>
            </a:r>
            <a:endParaRPr lang="it-IT" sz="105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62F8A0F-1304-79B4-A077-04287D9DF010}"/>
              </a:ext>
            </a:extLst>
          </p:cNvPr>
          <p:cNvSpPr txBox="1"/>
          <p:nvPr/>
        </p:nvSpPr>
        <p:spPr>
          <a:xfrm>
            <a:off x="2977151" y="1608054"/>
            <a:ext cx="5987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</a:rPr>
              <a:t>A </a:t>
            </a:r>
            <a:r>
              <a:rPr lang="it-IT" sz="1050" dirty="0" err="1">
                <a:latin typeface="Arial" panose="020B0604020202020204" pitchFamily="34" charset="0"/>
              </a:rPr>
              <a:t>contrast</a:t>
            </a:r>
            <a:r>
              <a:rPr lang="it-IT" sz="1050" dirty="0">
                <a:latin typeface="Arial" panose="020B0604020202020204" pitchFamily="34" charset="0"/>
              </a:rPr>
              <a:t> stretching </a:t>
            </a:r>
            <a:r>
              <a:rPr lang="it-IT" sz="1050" dirty="0" err="1">
                <a:latin typeface="Arial" panose="020B0604020202020204" pitchFamily="34" charset="0"/>
              </a:rPr>
              <a:t>between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their</a:t>
            </a:r>
            <a:r>
              <a:rPr lang="it-IT" sz="1050" dirty="0">
                <a:latin typeface="Arial" panose="020B0604020202020204" pitchFamily="34" charset="0"/>
              </a:rPr>
              <a:t> 5th and 95th percentile and </a:t>
            </a:r>
            <a:r>
              <a:rPr lang="it-IT" sz="1050" dirty="0" err="1">
                <a:latin typeface="Arial" panose="020B0604020202020204" pitchFamily="34" charset="0"/>
              </a:rPr>
              <a:t>normalized</a:t>
            </a:r>
            <a:r>
              <a:rPr lang="it-IT" sz="1050" dirty="0">
                <a:latin typeface="Arial" panose="020B0604020202020204" pitchFamily="34" charset="0"/>
              </a:rPr>
              <a:t>. </a:t>
            </a:r>
          </a:p>
          <a:p>
            <a:r>
              <a:rPr lang="it-IT" sz="1050" dirty="0" err="1">
                <a:latin typeface="Arial" panose="020B0604020202020204" pitchFamily="34" charset="0"/>
              </a:rPr>
              <a:t>Cropped</a:t>
            </a:r>
            <a:r>
              <a:rPr lang="it-IT" sz="1050" dirty="0">
                <a:latin typeface="Arial" panose="020B0604020202020204" pitchFamily="34" charset="0"/>
              </a:rPr>
              <a:t> and </a:t>
            </a:r>
            <a:r>
              <a:rPr lang="it-IT" sz="1050" dirty="0" err="1">
                <a:latin typeface="Arial" panose="020B0604020202020204" pitchFamily="34" charset="0"/>
              </a:rPr>
              <a:t>resized</a:t>
            </a:r>
            <a:r>
              <a:rPr lang="it-IT" sz="1050" dirty="0">
                <a:latin typeface="Arial" panose="020B0604020202020204" pitchFamily="34" charset="0"/>
              </a:rPr>
              <a:t> to 512x512.</a:t>
            </a:r>
          </a:p>
          <a:p>
            <a:r>
              <a:rPr lang="it-IT" sz="1050" dirty="0">
                <a:latin typeface="Arial" panose="020B0604020202020204" pitchFamily="34" charset="0"/>
              </a:rPr>
              <a:t>Data </a:t>
            </a:r>
            <a:r>
              <a:rPr lang="it-IT" sz="1050" dirty="0" err="1">
                <a:latin typeface="Arial" panose="020B0604020202020204" pitchFamily="34" charset="0"/>
              </a:rPr>
              <a:t>augmentation</a:t>
            </a:r>
            <a:r>
              <a:rPr lang="it-IT" sz="1050" dirty="0">
                <a:latin typeface="Arial" panose="020B0604020202020204" pitchFamily="34" charset="0"/>
              </a:rPr>
              <a:t>: </a:t>
            </a:r>
            <a:r>
              <a:rPr lang="it-IT" sz="1050" dirty="0" err="1">
                <a:latin typeface="Arial" panose="020B0604020202020204" pitchFamily="34" charset="0"/>
              </a:rPr>
              <a:t>rotations</a:t>
            </a:r>
            <a:r>
              <a:rPr lang="it-IT" sz="1050" dirty="0">
                <a:latin typeface="Arial" panose="020B0604020202020204" pitchFamily="34" charset="0"/>
              </a:rPr>
              <a:t>, zoom, and </a:t>
            </a:r>
            <a:r>
              <a:rPr lang="it-IT" sz="1050" dirty="0" err="1">
                <a:latin typeface="Arial" panose="020B0604020202020204" pitchFamily="34" charset="0"/>
              </a:rPr>
              <a:t>horizontal</a:t>
            </a:r>
            <a:r>
              <a:rPr lang="it-IT" sz="1050" dirty="0">
                <a:latin typeface="Arial" panose="020B0604020202020204" pitchFamily="34" charset="0"/>
              </a:rPr>
              <a:t> flip </a:t>
            </a:r>
            <a:br>
              <a:rPr lang="it-IT" sz="1050" dirty="0"/>
            </a:br>
            <a:endParaRPr lang="it-IT" sz="1050" dirty="0"/>
          </a:p>
        </p:txBody>
      </p:sp>
      <p:pic>
        <p:nvPicPr>
          <p:cNvPr id="20" name="Immagine 19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9B16A215-6115-80CF-BD4B-6D3860FD2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536" y="2265800"/>
            <a:ext cx="3867150" cy="75247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4A98458-FAAB-F6FC-4A4A-0E2C204EB0F0}"/>
              </a:ext>
            </a:extLst>
          </p:cNvPr>
          <p:cNvSpPr txBox="1"/>
          <p:nvPr/>
        </p:nvSpPr>
        <p:spPr>
          <a:xfrm>
            <a:off x="438912" y="3574656"/>
            <a:ext cx="45902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dirty="0" err="1">
                <a:latin typeface="Arial" panose="020B0604020202020204" pitchFamily="34" charset="0"/>
              </a:rPr>
              <a:t>Severity</a:t>
            </a:r>
            <a:r>
              <a:rPr lang="it-IT" sz="1050" b="1" dirty="0">
                <a:latin typeface="Arial" panose="020B0604020202020204" pitchFamily="34" charset="0"/>
              </a:rPr>
              <a:t> </a:t>
            </a:r>
            <a:r>
              <a:rPr lang="it-IT" sz="1050" b="1" dirty="0" err="1">
                <a:latin typeface="Arial" panose="020B0604020202020204" pitchFamily="34" charset="0"/>
              </a:rPr>
              <a:t>prediction</a:t>
            </a:r>
            <a:r>
              <a:rPr lang="it-IT" sz="1050" b="1" dirty="0">
                <a:latin typeface="Arial" panose="020B0604020202020204" pitchFamily="34" charset="0"/>
              </a:rPr>
              <a:t> - images</a:t>
            </a:r>
            <a:endParaRPr lang="it-IT" sz="105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82683F9-7E40-08FE-7DF6-B7D6B7AD8438}"/>
              </a:ext>
            </a:extLst>
          </p:cNvPr>
          <p:cNvSpPr txBox="1"/>
          <p:nvPr/>
        </p:nvSpPr>
        <p:spPr>
          <a:xfrm>
            <a:off x="868680" y="3905019"/>
            <a:ext cx="37033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>
                <a:latin typeface="Arial" panose="020B0604020202020204" pitchFamily="34" charset="0"/>
              </a:rPr>
              <a:t>Same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as</a:t>
            </a:r>
            <a:r>
              <a:rPr lang="it-IT" sz="1050" dirty="0">
                <a:latin typeface="Arial" panose="020B0604020202020204" pitchFamily="34" charset="0"/>
              </a:rPr>
              <a:t> for </a:t>
            </a:r>
            <a:r>
              <a:rPr lang="it-IT" sz="1050" dirty="0" err="1">
                <a:latin typeface="Arial" panose="020B0604020202020204" pitchFamily="34" charset="0"/>
              </a:rPr>
              <a:t>segmentation</a:t>
            </a:r>
            <a:endParaRPr lang="it-IT" sz="1050" dirty="0">
              <a:latin typeface="Arial" panose="020B0604020202020204" pitchFamily="34" charset="0"/>
            </a:endParaRPr>
          </a:p>
          <a:p>
            <a:r>
              <a:rPr lang="it-IT" sz="1050" dirty="0" err="1">
                <a:latin typeface="Arial" panose="020B0604020202020204" pitchFamily="34" charset="0"/>
              </a:rPr>
              <a:t>Resize</a:t>
            </a:r>
            <a:r>
              <a:rPr lang="it-IT" sz="1050" dirty="0">
                <a:latin typeface="Arial" panose="020B0604020202020204" pitchFamily="34" charset="0"/>
              </a:rPr>
              <a:t> to 1024x1024</a:t>
            </a:r>
          </a:p>
          <a:p>
            <a:r>
              <a:rPr lang="it-IT" sz="1050" dirty="0" err="1">
                <a:latin typeface="Arial" panose="020B0604020202020204" pitchFamily="34" charset="0"/>
              </a:rPr>
              <a:t>Each</a:t>
            </a:r>
            <a:r>
              <a:rPr lang="it-IT" sz="1050" dirty="0">
                <a:latin typeface="Arial" panose="020B0604020202020204" pitchFamily="34" charset="0"/>
              </a:rPr>
              <a:t> image </a:t>
            </a:r>
            <a:r>
              <a:rPr lang="it-IT" sz="1050" dirty="0" err="1">
                <a:latin typeface="Arial" panose="020B0604020202020204" pitchFamily="34" charset="0"/>
              </a:rPr>
              <a:t>was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Z-scored</a:t>
            </a:r>
            <a:endParaRPr lang="it-IT" sz="105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56FBCA7-09A1-B5CC-D440-B34A10F53995}"/>
              </a:ext>
            </a:extLst>
          </p:cNvPr>
          <p:cNvSpPr txBox="1"/>
          <p:nvPr/>
        </p:nvSpPr>
        <p:spPr>
          <a:xfrm>
            <a:off x="3325386" y="3096685"/>
            <a:ext cx="51404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1" dirty="0" err="1">
                <a:latin typeface="Arial" panose="020B0604020202020204" pitchFamily="34" charset="0"/>
              </a:rPr>
              <a:t>Severity</a:t>
            </a:r>
            <a:r>
              <a:rPr lang="it-IT" sz="1050" b="1" dirty="0">
                <a:latin typeface="Arial" panose="020B0604020202020204" pitchFamily="34" charset="0"/>
              </a:rPr>
              <a:t> </a:t>
            </a:r>
            <a:r>
              <a:rPr lang="it-IT" sz="1050" b="1" dirty="0" err="1">
                <a:latin typeface="Arial" panose="020B0604020202020204" pitchFamily="34" charset="0"/>
              </a:rPr>
              <a:t>prediction</a:t>
            </a:r>
            <a:r>
              <a:rPr lang="it-IT" sz="1050" b="1" dirty="0">
                <a:latin typeface="Arial" panose="020B0604020202020204" pitchFamily="34" charset="0"/>
              </a:rPr>
              <a:t> - clinical features</a:t>
            </a:r>
            <a:endParaRPr lang="it-IT" sz="105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2132CCE-F6D8-A8DB-2673-3E343D8AF19D}"/>
              </a:ext>
            </a:extLst>
          </p:cNvPr>
          <p:cNvSpPr txBox="1"/>
          <p:nvPr/>
        </p:nvSpPr>
        <p:spPr>
          <a:xfrm>
            <a:off x="3238872" y="3390482"/>
            <a:ext cx="57260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dirty="0" err="1">
                <a:latin typeface="Arial" panose="020B0604020202020204" pitchFamily="34" charset="0"/>
              </a:rPr>
              <a:t>Categorical</a:t>
            </a:r>
            <a:r>
              <a:rPr lang="it-IT" sz="1050" dirty="0">
                <a:latin typeface="Arial" panose="020B0604020202020204" pitchFamily="34" charset="0"/>
              </a:rPr>
              <a:t> features: </a:t>
            </a:r>
            <a:r>
              <a:rPr lang="it-IT" sz="1050" dirty="0" err="1">
                <a:latin typeface="Arial" panose="020B0604020202020204" pitchFamily="34" charset="0"/>
              </a:rPr>
              <a:t>missing</a:t>
            </a:r>
            <a:r>
              <a:rPr lang="it-IT" sz="1050" dirty="0">
                <a:latin typeface="Arial" panose="020B0604020202020204" pitchFamily="34" charset="0"/>
              </a:rPr>
              <a:t> entries (</a:t>
            </a:r>
            <a:r>
              <a:rPr lang="it-IT" sz="1050" dirty="0" err="1">
                <a:latin typeface="Arial" panose="020B0604020202020204" pitchFamily="34" charset="0"/>
              </a:rPr>
              <a:t>few</a:t>
            </a:r>
            <a:r>
              <a:rPr lang="it-IT" sz="1050" dirty="0">
                <a:latin typeface="Arial" panose="020B0604020202020204" pitchFamily="34" charset="0"/>
              </a:rPr>
              <a:t>) </a:t>
            </a:r>
            <a:r>
              <a:rPr lang="it-IT" sz="1050" dirty="0" err="1">
                <a:latin typeface="Arial" panose="020B0604020202020204" pitchFamily="34" charset="0"/>
              </a:rPr>
              <a:t>replaced</a:t>
            </a:r>
            <a:r>
              <a:rPr lang="it-IT" sz="1050" dirty="0">
                <a:latin typeface="Arial" panose="020B0604020202020204" pitchFamily="34" charset="0"/>
              </a:rPr>
              <a:t> with the </a:t>
            </a:r>
            <a:r>
              <a:rPr lang="it-IT" sz="1050" dirty="0" err="1">
                <a:latin typeface="Arial" panose="020B0604020202020204" pitchFamily="34" charset="0"/>
              </a:rPr>
              <a:t>most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frequent</a:t>
            </a:r>
            <a:r>
              <a:rPr lang="it-IT" sz="1050" dirty="0">
                <a:latin typeface="Arial" panose="020B0604020202020204" pitchFamily="34" charset="0"/>
              </a:rPr>
              <a:t> class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dirty="0" err="1">
                <a:latin typeface="Arial" panose="020B0604020202020204" pitchFamily="34" charset="0"/>
              </a:rPr>
              <a:t>When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missing</a:t>
            </a:r>
            <a:r>
              <a:rPr lang="it-IT" sz="1050" dirty="0">
                <a:latin typeface="Arial" panose="020B0604020202020204" pitchFamily="34" charset="0"/>
              </a:rPr>
              <a:t> in </a:t>
            </a:r>
            <a:r>
              <a:rPr lang="it-IT" sz="1050" dirty="0" err="1">
                <a:latin typeface="Arial" panose="020B0604020202020204" pitchFamily="34" charset="0"/>
              </a:rPr>
              <a:t>many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patients</a:t>
            </a:r>
            <a:r>
              <a:rPr lang="it-IT" sz="1050" dirty="0">
                <a:latin typeface="Arial" panose="020B0604020202020204" pitchFamily="34" charset="0"/>
              </a:rPr>
              <a:t> and </a:t>
            </a:r>
            <a:r>
              <a:rPr lang="it-IT" sz="1050" dirty="0" err="1">
                <a:latin typeface="Arial" panose="020B0604020202020204" pitchFamily="34" charset="0"/>
              </a:rPr>
              <a:t>we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filled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it</a:t>
            </a:r>
            <a:r>
              <a:rPr lang="it-IT" sz="1050" dirty="0">
                <a:latin typeface="Arial" panose="020B0604020202020204" pitchFamily="34" charset="0"/>
              </a:rPr>
              <a:t> by training a K-</a:t>
            </a:r>
            <a:r>
              <a:rPr lang="it-IT" sz="1050" dirty="0" err="1">
                <a:latin typeface="Arial" panose="020B0604020202020204" pitchFamily="34" charset="0"/>
              </a:rPr>
              <a:t>Nearest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Neighbors</a:t>
            </a:r>
            <a:r>
              <a:rPr lang="it-IT" sz="1050" dirty="0">
                <a:latin typeface="Arial" panose="020B0604020202020204" pitchFamily="34" charset="0"/>
              </a:rPr>
              <a:t> (KNN) </a:t>
            </a:r>
            <a:r>
              <a:rPr lang="it-IT" sz="1050" dirty="0" err="1">
                <a:latin typeface="Arial" panose="020B0604020202020204" pitchFamily="34" charset="0"/>
              </a:rPr>
              <a:t>algorithm</a:t>
            </a:r>
            <a:r>
              <a:rPr lang="it-IT" sz="1050" dirty="0">
                <a:latin typeface="Arial" panose="020B0604020202020204" pitchFamily="34" charset="0"/>
              </a:rPr>
              <a:t> to </a:t>
            </a:r>
            <a:r>
              <a:rPr lang="it-IT" sz="1050" dirty="0" err="1">
                <a:latin typeface="Arial" panose="020B0604020202020204" pitchFamily="34" charset="0"/>
              </a:rPr>
              <a:t>assign</a:t>
            </a:r>
            <a:r>
              <a:rPr lang="it-IT" sz="1050" dirty="0">
                <a:latin typeface="Arial" panose="020B0604020202020204" pitchFamily="34" charset="0"/>
              </a:rPr>
              <a:t> the </a:t>
            </a:r>
            <a:r>
              <a:rPr lang="it-IT" sz="1050" dirty="0" err="1">
                <a:latin typeface="Arial" panose="020B0604020202020204" pitchFamily="34" charset="0"/>
              </a:rPr>
              <a:t>value</a:t>
            </a:r>
            <a:r>
              <a:rPr lang="it-IT" sz="1050" dirty="0">
                <a:latin typeface="Arial" panose="020B0604020202020204" pitchFamily="34" charset="0"/>
              </a:rPr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dirty="0" err="1">
                <a:latin typeface="Arial" panose="020B0604020202020204" pitchFamily="34" charset="0"/>
              </a:rPr>
              <a:t>Continuous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variables</a:t>
            </a:r>
            <a:r>
              <a:rPr lang="it-IT" sz="1050" dirty="0">
                <a:latin typeface="Arial" panose="020B0604020202020204" pitchFamily="34" charset="0"/>
              </a:rPr>
              <a:t>: </a:t>
            </a:r>
            <a:r>
              <a:rPr lang="it-IT" sz="1050" dirty="0" err="1">
                <a:latin typeface="Arial" panose="020B0604020202020204" pitchFamily="34" charset="0"/>
              </a:rPr>
              <a:t>missing</a:t>
            </a:r>
            <a:r>
              <a:rPr lang="it-IT" sz="1050" dirty="0">
                <a:latin typeface="Arial" panose="020B0604020202020204" pitchFamily="34" charset="0"/>
              </a:rPr>
              <a:t> data </a:t>
            </a:r>
            <a:r>
              <a:rPr lang="it-IT" sz="1050" dirty="0" err="1">
                <a:latin typeface="Arial" panose="020B0604020202020204" pitchFamily="34" charset="0"/>
              </a:rPr>
              <a:t>produced</a:t>
            </a:r>
            <a:r>
              <a:rPr lang="it-IT" sz="1050" dirty="0">
                <a:latin typeface="Arial" panose="020B0604020202020204" pitchFamily="34" charset="0"/>
              </a:rPr>
              <a:t> with </a:t>
            </a:r>
            <a:r>
              <a:rPr lang="it-IT" sz="1050" dirty="0" err="1">
                <a:latin typeface="Arial" panose="020B0604020202020204" pitchFamily="34" charset="0"/>
              </a:rPr>
              <a:t>univariate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mean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imputing</a:t>
            </a:r>
            <a:r>
              <a:rPr lang="it-IT" sz="1050" dirty="0">
                <a:latin typeface="Arial" panose="020B0604020202020204" pitchFamily="34" charset="0"/>
              </a:rPr>
              <a:t>. 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426125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863F-184B-1DB3-E10D-36994B97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erubino_pant541.eps">
            <a:extLst>
              <a:ext uri="{FF2B5EF4-FFF2-40B4-BE49-F238E27FC236}">
                <a16:creationId xmlns:a16="http://schemas.microsoft.com/office/drawing/2014/main" id="{A85330DE-5903-8426-C684-BA5FE09BE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2" name="Parallelogramma 1">
            <a:extLst>
              <a:ext uri="{FF2B5EF4-FFF2-40B4-BE49-F238E27FC236}">
                <a16:creationId xmlns:a16="http://schemas.microsoft.com/office/drawing/2014/main" id="{E280CC01-7F9B-7BDE-310D-0F5E1A2D4409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6" name="Immagine 5" descr="logo_white.eps">
            <a:extLst>
              <a:ext uri="{FF2B5EF4-FFF2-40B4-BE49-F238E27FC236}">
                <a16:creationId xmlns:a16="http://schemas.microsoft.com/office/drawing/2014/main" id="{7F3CDF80-7529-B392-F570-450788C1D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70F9DD63-8973-CEB4-AF9F-2C6A2944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3" y="306102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CXR images split</a:t>
            </a:r>
          </a:p>
        </p:txBody>
      </p:sp>
      <p:pic>
        <p:nvPicPr>
          <p:cNvPr id="5" name="Immagine 4" descr="Immagine che contiene testo, Carattere, schermata, numero&#10;&#10;Descrizione generata automaticamente">
            <a:extLst>
              <a:ext uri="{FF2B5EF4-FFF2-40B4-BE49-F238E27FC236}">
                <a16:creationId xmlns:a16="http://schemas.microsoft.com/office/drawing/2014/main" id="{72D88E42-6A9F-0D0B-D7E2-BCCB607AF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897" y="3262672"/>
            <a:ext cx="5128207" cy="115911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0BA896-88F0-4128-37F0-6CD80FCD829A}"/>
              </a:ext>
            </a:extLst>
          </p:cNvPr>
          <p:cNvSpPr txBox="1"/>
          <p:nvPr/>
        </p:nvSpPr>
        <p:spPr>
          <a:xfrm>
            <a:off x="658368" y="886008"/>
            <a:ext cx="780744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</a:rPr>
              <a:t>The Gray Net Model </a:t>
            </a:r>
            <a:r>
              <a:rPr lang="it-IT" sz="1050" dirty="0" err="1">
                <a:latin typeface="Arial" panose="020B0604020202020204" pitchFamily="34" charset="0"/>
              </a:rPr>
              <a:t>was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trained</a:t>
            </a:r>
            <a:r>
              <a:rPr lang="it-IT" sz="1050" dirty="0">
                <a:latin typeface="Arial" panose="020B0604020202020204" pitchFamily="34" charset="0"/>
              </a:rPr>
              <a:t> on 120 </a:t>
            </a:r>
            <a:r>
              <a:rPr lang="it-IT" sz="1050" dirty="0" err="1">
                <a:latin typeface="Arial" panose="020B0604020202020204" pitchFamily="34" charset="0"/>
              </a:rPr>
              <a:t>pre-processed</a:t>
            </a:r>
            <a:r>
              <a:rPr lang="it-IT" sz="1050" dirty="0">
                <a:latin typeface="Arial" panose="020B0604020202020204" pitchFamily="34" charset="0"/>
              </a:rPr>
              <a:t> images </a:t>
            </a:r>
            <a:r>
              <a:rPr lang="it-IT" sz="1050" dirty="0" err="1">
                <a:latin typeface="Arial" panose="020B0604020202020204" pitchFamily="34" charset="0"/>
              </a:rPr>
              <a:t>selected</a:t>
            </a:r>
            <a:r>
              <a:rPr lang="it-IT" sz="1050" dirty="0">
                <a:latin typeface="Arial" panose="020B0604020202020204" pitchFamily="34" charset="0"/>
              </a:rPr>
              <a:t> by visual </a:t>
            </a:r>
            <a:r>
              <a:rPr lang="it-IT" sz="1050" dirty="0" err="1">
                <a:latin typeface="Arial" panose="020B0604020202020204" pitchFamily="34" charset="0"/>
              </a:rPr>
              <a:t>assessment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among</a:t>
            </a:r>
            <a:r>
              <a:rPr lang="it-IT" sz="1050" dirty="0">
                <a:latin typeface="Arial" panose="020B0604020202020204" pitchFamily="34" charset="0"/>
              </a:rPr>
              <a:t> the 1103 </a:t>
            </a:r>
            <a:r>
              <a:rPr lang="it-IT" sz="1050" dirty="0" err="1">
                <a:latin typeface="Arial" panose="020B0604020202020204" pitchFamily="34" charset="0"/>
              </a:rPr>
              <a:t>ones</a:t>
            </a:r>
            <a:r>
              <a:rPr lang="it-IT" sz="1050" dirty="0">
                <a:latin typeface="Arial" panose="020B0604020202020204" pitchFamily="34" charset="0"/>
              </a:rPr>
              <a:t> of the AI4COVID dataset, 60 for </a:t>
            </a:r>
            <a:r>
              <a:rPr lang="it-IT" sz="1050" dirty="0" err="1">
                <a:latin typeface="Arial" panose="020B0604020202020204" pitchFamily="34" charset="0"/>
              </a:rPr>
              <a:t>each</a:t>
            </a:r>
            <a:r>
              <a:rPr lang="it-IT" sz="1050" dirty="0">
                <a:latin typeface="Arial" panose="020B0604020202020204" pitchFamily="34" charset="0"/>
              </a:rPr>
              <a:t> class. 30 images </a:t>
            </a:r>
            <a:r>
              <a:rPr lang="it-IT" sz="1050" dirty="0" err="1">
                <a:latin typeface="Arial" panose="020B0604020202020204" pitchFamily="34" charset="0"/>
              </a:rPr>
              <a:t>were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used</a:t>
            </a:r>
            <a:r>
              <a:rPr lang="it-IT" sz="1050" dirty="0">
                <a:latin typeface="Arial" panose="020B0604020202020204" pitchFamily="34" charset="0"/>
              </a:rPr>
              <a:t> for the </a:t>
            </a:r>
            <a:r>
              <a:rPr lang="it-IT" sz="1050" dirty="0" err="1">
                <a:latin typeface="Arial" panose="020B0604020202020204" pitchFamily="34" charset="0"/>
              </a:rPr>
              <a:t>validation</a:t>
            </a:r>
            <a:r>
              <a:rPr lang="it-IT" sz="1050" dirty="0">
                <a:latin typeface="Arial" panose="020B0604020202020204" pitchFamily="34" charset="0"/>
              </a:rPr>
              <a:t> set. </a:t>
            </a:r>
            <a:r>
              <a:rPr lang="it-IT" sz="1050" dirty="0" err="1">
                <a:latin typeface="Arial" panose="020B0604020202020204" pitchFamily="34" charset="0"/>
              </a:rPr>
              <a:t>Then</a:t>
            </a:r>
            <a:r>
              <a:rPr lang="it-IT" sz="1050" dirty="0">
                <a:latin typeface="Arial" panose="020B0604020202020204" pitchFamily="34" charset="0"/>
              </a:rPr>
              <a:t> the </a:t>
            </a:r>
            <a:r>
              <a:rPr lang="it-IT" sz="1050" dirty="0" err="1">
                <a:latin typeface="Arial" panose="020B0604020202020204" pitchFamily="34" charset="0"/>
              </a:rPr>
              <a:t>prediction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was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computed</a:t>
            </a:r>
            <a:r>
              <a:rPr lang="it-IT" sz="1050" dirty="0">
                <a:latin typeface="Arial" panose="020B0604020202020204" pitchFamily="34" charset="0"/>
              </a:rPr>
              <a:t> on the </a:t>
            </a:r>
            <a:r>
              <a:rPr lang="it-IT" sz="1050" dirty="0" err="1">
                <a:latin typeface="Arial" panose="020B0604020202020204" pitchFamily="34" charset="0"/>
              </a:rPr>
              <a:t>whole</a:t>
            </a:r>
            <a:r>
              <a:rPr lang="it-IT" sz="1050" dirty="0">
                <a:latin typeface="Arial" panose="020B0604020202020204" pitchFamily="34" charset="0"/>
              </a:rPr>
              <a:t> AI4COVID training dataset.</a:t>
            </a:r>
            <a:endParaRPr lang="it-IT" sz="105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127E0D-EF76-BECC-6358-B3A64F9C7A86}"/>
              </a:ext>
            </a:extLst>
          </p:cNvPr>
          <p:cNvSpPr txBox="1"/>
          <p:nvPr/>
        </p:nvSpPr>
        <p:spPr>
          <a:xfrm>
            <a:off x="658368" y="1645887"/>
            <a:ext cx="80908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</a:rPr>
              <a:t>The U-net </a:t>
            </a:r>
            <a:r>
              <a:rPr lang="it-IT" sz="1050" dirty="0" err="1">
                <a:latin typeface="Arial" panose="020B0604020202020204" pitchFamily="34" charset="0"/>
              </a:rPr>
              <a:t>devoted</a:t>
            </a:r>
            <a:r>
              <a:rPr lang="it-IT" sz="1050" dirty="0">
                <a:latin typeface="Arial" panose="020B0604020202020204" pitchFamily="34" charset="0"/>
              </a:rPr>
              <a:t> to </a:t>
            </a:r>
            <a:r>
              <a:rPr lang="it-IT" sz="1050" dirty="0" err="1">
                <a:latin typeface="Arial" panose="020B0604020202020204" pitchFamily="34" charset="0"/>
              </a:rPr>
              <a:t>lung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segmentation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was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trained</a:t>
            </a:r>
            <a:r>
              <a:rPr lang="it-IT" sz="1050" dirty="0">
                <a:latin typeface="Arial" panose="020B0604020202020204" pitchFamily="34" charset="0"/>
              </a:rPr>
              <a:t> on the Shenzhen and Montgomery datasets, </a:t>
            </a:r>
            <a:r>
              <a:rPr lang="it-IT" sz="1050" dirty="0" err="1">
                <a:latin typeface="Arial" panose="020B0604020202020204" pitchFamily="34" charset="0"/>
              </a:rPr>
              <a:t>divided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into</a:t>
            </a:r>
            <a:r>
              <a:rPr lang="it-IT" sz="1050" dirty="0">
                <a:latin typeface="Arial" panose="020B0604020202020204" pitchFamily="34" charset="0"/>
              </a:rPr>
              <a:t> a training set (80%), a </a:t>
            </a:r>
            <a:r>
              <a:rPr lang="it-IT" sz="1050" dirty="0" err="1">
                <a:latin typeface="Arial" panose="020B0604020202020204" pitchFamily="34" charset="0"/>
              </a:rPr>
              <a:t>validation</a:t>
            </a:r>
            <a:r>
              <a:rPr lang="it-IT" sz="1050" dirty="0">
                <a:latin typeface="Arial" panose="020B0604020202020204" pitchFamily="34" charset="0"/>
              </a:rPr>
              <a:t> set (10%), and a test set (10%). The performance </a:t>
            </a:r>
            <a:r>
              <a:rPr lang="it-IT" sz="1050" dirty="0" err="1">
                <a:latin typeface="Arial" panose="020B0604020202020204" pitchFamily="34" charset="0"/>
              </a:rPr>
              <a:t>was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evaluated</a:t>
            </a:r>
            <a:r>
              <a:rPr lang="it-IT" sz="1050" dirty="0">
                <a:latin typeface="Arial" panose="020B0604020202020204" pitchFamily="34" charset="0"/>
              </a:rPr>
              <a:t> with the </a:t>
            </a:r>
            <a:r>
              <a:rPr lang="it-IT" sz="1050" dirty="0" err="1">
                <a:latin typeface="Arial" panose="020B0604020202020204" pitchFamily="34" charset="0"/>
              </a:rPr>
              <a:t>mean</a:t>
            </a:r>
            <a:r>
              <a:rPr lang="it-IT" sz="1050" dirty="0">
                <a:latin typeface="Arial" panose="020B0604020202020204" pitchFamily="34" charset="0"/>
              </a:rPr>
              <a:t> DSC on the </a:t>
            </a:r>
            <a:r>
              <a:rPr lang="it-IT" sz="1050" dirty="0" err="1">
                <a:latin typeface="Arial" panose="020B0604020202020204" pitchFamily="34" charset="0"/>
              </a:rPr>
              <a:t>internal</a:t>
            </a:r>
            <a:r>
              <a:rPr lang="it-IT" sz="1050" dirty="0">
                <a:latin typeface="Arial" panose="020B0604020202020204" pitchFamily="34" charset="0"/>
              </a:rPr>
              <a:t> test set.</a:t>
            </a:r>
            <a:endParaRPr lang="it-IT" sz="105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35238B9-17C5-7F51-64CC-3D5722C6F44D}"/>
              </a:ext>
            </a:extLst>
          </p:cNvPr>
          <p:cNvSpPr txBox="1"/>
          <p:nvPr/>
        </p:nvSpPr>
        <p:spPr>
          <a:xfrm>
            <a:off x="658368" y="2447843"/>
            <a:ext cx="78855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</a:rPr>
              <a:t>For the </a:t>
            </a:r>
            <a:r>
              <a:rPr lang="it-IT" sz="1050" dirty="0" err="1">
                <a:latin typeface="Arial" panose="020B0604020202020204" pitchFamily="34" charset="0"/>
              </a:rPr>
              <a:t>Severity</a:t>
            </a:r>
            <a:r>
              <a:rPr lang="it-IT" sz="1050" dirty="0">
                <a:latin typeface="Arial" panose="020B0604020202020204" pitchFamily="34" charset="0"/>
              </a:rPr>
              <a:t> net, 888 images of the </a:t>
            </a:r>
            <a:r>
              <a:rPr lang="it-IT" sz="1050" dirty="0" err="1">
                <a:latin typeface="Arial" panose="020B0604020202020204" pitchFamily="34" charset="0"/>
              </a:rPr>
              <a:t>preprocessed</a:t>
            </a:r>
            <a:r>
              <a:rPr lang="it-IT" sz="1050" dirty="0">
                <a:latin typeface="Arial" panose="020B0604020202020204" pitchFamily="34" charset="0"/>
              </a:rPr>
              <a:t> dataset </a:t>
            </a:r>
            <a:r>
              <a:rPr lang="it-IT" sz="1050" dirty="0" err="1">
                <a:latin typeface="Arial" panose="020B0604020202020204" pitchFamily="34" charset="0"/>
              </a:rPr>
              <a:t>were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used</a:t>
            </a:r>
            <a:r>
              <a:rPr lang="it-IT" sz="1050" dirty="0">
                <a:latin typeface="Arial" panose="020B0604020202020204" pitchFamily="34" charset="0"/>
              </a:rPr>
              <a:t> for the training of the model, 200 for the </a:t>
            </a:r>
            <a:r>
              <a:rPr lang="it-IT" sz="1050" dirty="0" err="1">
                <a:latin typeface="Arial" panose="020B0604020202020204" pitchFamily="34" charset="0"/>
              </a:rPr>
              <a:t>validation</a:t>
            </a:r>
            <a:r>
              <a:rPr lang="it-IT" sz="1050" dirty="0">
                <a:latin typeface="Arial" panose="020B0604020202020204" pitchFamily="34" charset="0"/>
              </a:rPr>
              <a:t>, and the 486 </a:t>
            </a:r>
            <a:r>
              <a:rPr lang="it-IT" sz="1050" dirty="0" err="1">
                <a:latin typeface="Arial" panose="020B0604020202020204" pitchFamily="34" charset="0"/>
              </a:rPr>
              <a:t>additional</a:t>
            </a:r>
            <a:r>
              <a:rPr lang="it-IT" sz="1050" dirty="0">
                <a:latin typeface="Arial" panose="020B0604020202020204" pitchFamily="34" charset="0"/>
              </a:rPr>
              <a:t> CXR </a:t>
            </a:r>
            <a:r>
              <a:rPr lang="it-IT" sz="1050" dirty="0" err="1">
                <a:latin typeface="Arial" panose="020B0604020202020204" pitchFamily="34" charset="0"/>
              </a:rPr>
              <a:t>scans</a:t>
            </a:r>
            <a:r>
              <a:rPr lang="it-IT" sz="1050" dirty="0">
                <a:latin typeface="Arial" panose="020B0604020202020204" pitchFamily="34" charset="0"/>
              </a:rPr>
              <a:t> made </a:t>
            </a:r>
            <a:r>
              <a:rPr lang="it-IT" sz="1050" dirty="0" err="1">
                <a:latin typeface="Arial" panose="020B0604020202020204" pitchFamily="34" charset="0"/>
              </a:rPr>
              <a:t>available</a:t>
            </a:r>
            <a:r>
              <a:rPr lang="it-IT" sz="1050" dirty="0">
                <a:latin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</a:rPr>
              <a:t>during</a:t>
            </a:r>
            <a:r>
              <a:rPr lang="it-IT" sz="1050" dirty="0">
                <a:latin typeface="Arial" panose="020B0604020202020204" pitchFamily="34" charset="0"/>
              </a:rPr>
              <a:t> the challenge </a:t>
            </a:r>
            <a:r>
              <a:rPr lang="it-IT" sz="1050" dirty="0" err="1">
                <a:latin typeface="Arial" panose="020B0604020202020204" pitchFamily="34" charset="0"/>
              </a:rPr>
              <a:t>as</a:t>
            </a:r>
            <a:r>
              <a:rPr lang="it-IT" sz="1050" dirty="0">
                <a:latin typeface="Arial" panose="020B0604020202020204" pitchFamily="34" charset="0"/>
              </a:rPr>
              <a:t> an </a:t>
            </a:r>
            <a:r>
              <a:rPr lang="it-IT" sz="1050" dirty="0" err="1">
                <a:latin typeface="Arial" panose="020B0604020202020204" pitchFamily="34" charset="0"/>
              </a:rPr>
              <a:t>external</a:t>
            </a:r>
            <a:r>
              <a:rPr lang="it-IT" sz="1050" dirty="0">
                <a:latin typeface="Arial" panose="020B0604020202020204" pitchFamily="34" charset="0"/>
              </a:rPr>
              <a:t> test set.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41052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CFBE-61F0-3322-112B-9510EBBF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erubino_pant541.eps">
            <a:extLst>
              <a:ext uri="{FF2B5EF4-FFF2-40B4-BE49-F238E27FC236}">
                <a16:creationId xmlns:a16="http://schemas.microsoft.com/office/drawing/2014/main" id="{6488B00B-744C-64F3-8B99-2CC3A5594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2" name="Parallelogramma 1">
            <a:extLst>
              <a:ext uri="{FF2B5EF4-FFF2-40B4-BE49-F238E27FC236}">
                <a16:creationId xmlns:a16="http://schemas.microsoft.com/office/drawing/2014/main" id="{E0D4B4C2-76F8-1602-8DDD-5F5E156C58D3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6" name="Immagine 5" descr="logo_white.eps">
            <a:extLst>
              <a:ext uri="{FF2B5EF4-FFF2-40B4-BE49-F238E27FC236}">
                <a16:creationId xmlns:a16="http://schemas.microsoft.com/office/drawing/2014/main" id="{58509DFE-9C26-594C-DA77-52ABCBD06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48F16AE7-8B63-3638-5946-654CD8E3B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3" y="306102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Radiomic</a:t>
            </a:r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 features</a:t>
            </a:r>
          </a:p>
        </p:txBody>
      </p:sp>
      <p:pic>
        <p:nvPicPr>
          <p:cNvPr id="8" name="Immagine 7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C153F23C-4445-566B-CF49-6DFEC150C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463"/>
          <a:stretch/>
        </p:blipFill>
        <p:spPr>
          <a:xfrm>
            <a:off x="2711693" y="2539571"/>
            <a:ext cx="6382103" cy="2035146"/>
          </a:xfrm>
          <a:prstGeom prst="rect">
            <a:avLst/>
          </a:prstGeom>
        </p:spPr>
      </p:pic>
      <p:pic>
        <p:nvPicPr>
          <p:cNvPr id="13" name="Immagine 12" descr="Immagine che contiene testo, Carattere, schermata, algebra&#10;&#10;Descrizione generata automaticamente">
            <a:extLst>
              <a:ext uri="{FF2B5EF4-FFF2-40B4-BE49-F238E27FC236}">
                <a16:creationId xmlns:a16="http://schemas.microsoft.com/office/drawing/2014/main" id="{427990EC-6DD5-EF48-E986-EDDF02C74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418" y="315372"/>
            <a:ext cx="3075549" cy="1656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141164-348E-25A7-A7FB-3CEF9852118F}"/>
              </a:ext>
            </a:extLst>
          </p:cNvPr>
          <p:cNvSpPr txBox="1"/>
          <p:nvPr/>
        </p:nvSpPr>
        <p:spPr>
          <a:xfrm>
            <a:off x="7275233" y="513852"/>
            <a:ext cx="150896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it-IT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Scapicchio</a:t>
            </a:r>
            <a:r>
              <a:rPr lang="it-IT" sz="900" dirty="0">
                <a:solidFill>
                  <a:srgbClr val="222222"/>
                </a:solidFill>
                <a:latin typeface="Arial" panose="020B0604020202020204" pitchFamily="34" charset="0"/>
              </a:rPr>
              <a:t>, Camilla, et al. "A deep look </a:t>
            </a:r>
            <a:r>
              <a:rPr lang="it-IT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into</a:t>
            </a:r>
            <a:r>
              <a:rPr lang="it-IT" sz="9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radiomics</a:t>
            </a:r>
            <a:r>
              <a:rPr lang="it-IT" sz="900" dirty="0">
                <a:solidFill>
                  <a:srgbClr val="222222"/>
                </a:solidFill>
                <a:latin typeface="Arial" panose="020B0604020202020204" pitchFamily="34" charset="0"/>
              </a:rPr>
              <a:t>." </a:t>
            </a:r>
            <a:r>
              <a:rPr lang="it-IT" sz="900" i="1" dirty="0">
                <a:solidFill>
                  <a:srgbClr val="222222"/>
                </a:solidFill>
                <a:latin typeface="Arial" panose="020B0604020202020204" pitchFamily="34" charset="0"/>
              </a:rPr>
              <a:t>La radiologia medica</a:t>
            </a:r>
            <a:r>
              <a:rPr lang="it-IT" sz="900" dirty="0">
                <a:solidFill>
                  <a:srgbClr val="222222"/>
                </a:solidFill>
                <a:latin typeface="Arial" panose="020B0604020202020204" pitchFamily="34" charset="0"/>
              </a:rPr>
              <a:t> 126.10 (2021): 1296-1311].</a:t>
            </a:r>
            <a:endParaRPr lang="it-IT" sz="9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ADF803C-A652-32DE-8DFA-79DE81C4F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73" y="731254"/>
            <a:ext cx="4483181" cy="203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9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5E7BA-1240-E0AF-4545-68175472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erubino_pant541.eps">
            <a:extLst>
              <a:ext uri="{FF2B5EF4-FFF2-40B4-BE49-F238E27FC236}">
                <a16:creationId xmlns:a16="http://schemas.microsoft.com/office/drawing/2014/main" id="{A550609C-CB97-CADF-C79C-EFE4F7C2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2" name="Parallelogramma 1">
            <a:extLst>
              <a:ext uri="{FF2B5EF4-FFF2-40B4-BE49-F238E27FC236}">
                <a16:creationId xmlns:a16="http://schemas.microsoft.com/office/drawing/2014/main" id="{00802839-54C4-5FEF-F2AF-81EBCE1406A9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6" name="Immagine 5" descr="logo_white.eps">
            <a:extLst>
              <a:ext uri="{FF2B5EF4-FFF2-40B4-BE49-F238E27FC236}">
                <a16:creationId xmlns:a16="http://schemas.microsoft.com/office/drawing/2014/main" id="{185F4510-A1CA-C1DA-8190-46895E357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D3EC96BC-5257-15F4-9370-D75B2001D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87" y="193216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Radiomic</a:t>
            </a:r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 features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D11A5C-31A2-7A4D-92F9-F6C974220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77" y="864377"/>
            <a:ext cx="4212197" cy="1099959"/>
          </a:xfrm>
          <a:prstGeom prst="rect">
            <a:avLst/>
          </a:prstGeom>
        </p:spPr>
      </p:pic>
      <p:pic>
        <p:nvPicPr>
          <p:cNvPr id="8" name="Immagine 7" descr="Immagine che contiene testo, Carattere, ricevuta, schermata&#10;&#10;Descrizione generata automaticamente">
            <a:extLst>
              <a:ext uri="{FF2B5EF4-FFF2-40B4-BE49-F238E27FC236}">
                <a16:creationId xmlns:a16="http://schemas.microsoft.com/office/drawing/2014/main" id="{773F95C7-FDF6-C94D-80D7-1F6647F98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612" y="868636"/>
            <a:ext cx="4268886" cy="1099958"/>
          </a:xfrm>
          <a:prstGeom prst="rect">
            <a:avLst/>
          </a:prstGeom>
        </p:spPr>
      </p:pic>
      <p:pic>
        <p:nvPicPr>
          <p:cNvPr id="10" name="Immagine 9" descr="Immagine che contiene testo, ricevuta, Carattere, bianco&#10;&#10;Descrizione generata automaticamente">
            <a:extLst>
              <a:ext uri="{FF2B5EF4-FFF2-40B4-BE49-F238E27FC236}">
                <a16:creationId xmlns:a16="http://schemas.microsoft.com/office/drawing/2014/main" id="{1E956DE8-BAC1-7F3C-5B2D-F05F94233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803" y="2178586"/>
            <a:ext cx="4076334" cy="109578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977CDB-C593-BBE4-3AFA-76F374E12538}"/>
              </a:ext>
            </a:extLst>
          </p:cNvPr>
          <p:cNvSpPr txBox="1"/>
          <p:nvPr/>
        </p:nvSpPr>
        <p:spPr>
          <a:xfrm>
            <a:off x="1767374" y="3784277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GLSZM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321CA6-D50A-6F5E-5F6E-B797CE6A65CA}"/>
              </a:ext>
            </a:extLst>
          </p:cNvPr>
          <p:cNvSpPr txBox="1"/>
          <p:nvPr/>
        </p:nvSpPr>
        <p:spPr>
          <a:xfrm>
            <a:off x="4210341" y="1931676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GLRLM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33E60D-779C-24EF-412E-F26E5A1DE517}"/>
              </a:ext>
            </a:extLst>
          </p:cNvPr>
          <p:cNvSpPr txBox="1"/>
          <p:nvPr/>
        </p:nvSpPr>
        <p:spPr>
          <a:xfrm>
            <a:off x="4245511" y="628161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GLDM</a:t>
            </a:r>
          </a:p>
        </p:txBody>
      </p:sp>
      <p:pic>
        <p:nvPicPr>
          <p:cNvPr id="16" name="Immagine 15" descr="Immagine che contiene testo, ricevuta, Carattere, bianco&#10;&#10;Descrizione generata automaticamente">
            <a:extLst>
              <a:ext uri="{FF2B5EF4-FFF2-40B4-BE49-F238E27FC236}">
                <a16:creationId xmlns:a16="http://schemas.microsoft.com/office/drawing/2014/main" id="{18DAAA83-4418-5ECB-269F-6840D698C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301" y="2164335"/>
            <a:ext cx="4227686" cy="1197961"/>
          </a:xfrm>
          <a:prstGeom prst="rect">
            <a:avLst/>
          </a:prstGeom>
        </p:spPr>
      </p:pic>
      <p:pic>
        <p:nvPicPr>
          <p:cNvPr id="18" name="Immagine 17" descr="Immagine che contiene testo, ricevuta, Carattere, schermata&#10;&#10;Descrizione generata automaticamente">
            <a:extLst>
              <a:ext uri="{FF2B5EF4-FFF2-40B4-BE49-F238E27FC236}">
                <a16:creationId xmlns:a16="http://schemas.microsoft.com/office/drawing/2014/main" id="{485E1F6F-B5BD-75A6-4E61-9DC492FC3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3765" y="3427233"/>
            <a:ext cx="4472162" cy="11702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20FF13EE-9F9E-B7CC-1ED5-DA8F4C1AFB47}"/>
              </a:ext>
            </a:extLst>
          </p:cNvPr>
          <p:cNvSpPr/>
          <p:nvPr/>
        </p:nvSpPr>
        <p:spPr>
          <a:xfrm>
            <a:off x="347076" y="603668"/>
            <a:ext cx="8589911" cy="13361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83DAA87-54F1-2732-4DEA-5DFEB85243DC}"/>
              </a:ext>
            </a:extLst>
          </p:cNvPr>
          <p:cNvSpPr/>
          <p:nvPr/>
        </p:nvSpPr>
        <p:spPr>
          <a:xfrm>
            <a:off x="347076" y="1977255"/>
            <a:ext cx="8589911" cy="13361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2A2DACC-55B2-9700-6BED-EE11943DBAFE}"/>
              </a:ext>
            </a:extLst>
          </p:cNvPr>
          <p:cNvSpPr/>
          <p:nvPr/>
        </p:nvSpPr>
        <p:spPr>
          <a:xfrm>
            <a:off x="1767374" y="3375216"/>
            <a:ext cx="5407149" cy="133617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2449593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6882B-B40F-7334-E914-09677A3C9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erubino_pant541.eps">
            <a:extLst>
              <a:ext uri="{FF2B5EF4-FFF2-40B4-BE49-F238E27FC236}">
                <a16:creationId xmlns:a16="http://schemas.microsoft.com/office/drawing/2014/main" id="{3A2E5111-38ED-F648-3CF4-6AEA226A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2" name="Parallelogramma 1">
            <a:extLst>
              <a:ext uri="{FF2B5EF4-FFF2-40B4-BE49-F238E27FC236}">
                <a16:creationId xmlns:a16="http://schemas.microsoft.com/office/drawing/2014/main" id="{06C57D77-74B8-1ACC-E797-E9511D377F2E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6" name="Immagine 5" descr="logo_white.eps">
            <a:extLst>
              <a:ext uri="{FF2B5EF4-FFF2-40B4-BE49-F238E27FC236}">
                <a16:creationId xmlns:a16="http://schemas.microsoft.com/office/drawing/2014/main" id="{4749C3FE-7A2F-FB3C-E673-6B8FCEDC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53AA5006-32FB-B704-E4AE-6ABCCD146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3" y="306102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Feature </a:t>
            </a:r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Selection</a:t>
            </a:r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 </a:t>
            </a:r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methods</a:t>
            </a:r>
            <a:endParaRPr lang="it-IT" sz="2250" b="1" u="sng" dirty="0">
              <a:solidFill>
                <a:srgbClr val="0E406B"/>
              </a:solidFill>
              <a:latin typeface="Montserrat" pitchFamily="2" charset="77"/>
              <a:cs typeface="Gill Sans SemiBold" panose="020B0502020104020203" pitchFamily="34" charset="-79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AD4819-B427-8094-AB1B-48219B632841}"/>
              </a:ext>
            </a:extLst>
          </p:cNvPr>
          <p:cNvSpPr txBox="1"/>
          <p:nvPr/>
        </p:nvSpPr>
        <p:spPr>
          <a:xfrm>
            <a:off x="275758" y="1100142"/>
            <a:ext cx="86000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dirty="0">
                <a:latin typeface="Arial" panose="020B0604020202020204" pitchFamily="34" charset="0"/>
              </a:rPr>
              <a:t>minimum </a:t>
            </a:r>
            <a:r>
              <a:rPr lang="it-IT" sz="1200" b="1" dirty="0" err="1">
                <a:latin typeface="Arial" panose="020B0604020202020204" pitchFamily="34" charset="0"/>
              </a:rPr>
              <a:t>Redundancy</a:t>
            </a:r>
            <a:r>
              <a:rPr lang="it-IT" sz="1200" b="1" dirty="0">
                <a:latin typeface="Arial" panose="020B0604020202020204" pitchFamily="34" charset="0"/>
              </a:rPr>
              <a:t> – Maximum </a:t>
            </a:r>
            <a:r>
              <a:rPr lang="it-IT" sz="1200" b="1" dirty="0" err="1">
                <a:latin typeface="Arial" panose="020B0604020202020204" pitchFamily="34" charset="0"/>
              </a:rPr>
              <a:t>Relevance</a:t>
            </a:r>
            <a:r>
              <a:rPr lang="it-IT" sz="1200" b="1" dirty="0">
                <a:latin typeface="Arial" panose="020B0604020202020204" pitchFamily="34" charset="0"/>
              </a:rPr>
              <a:t> (</a:t>
            </a:r>
            <a:r>
              <a:rPr lang="it-IT" sz="1200" b="1" dirty="0" err="1">
                <a:latin typeface="Arial" panose="020B0604020202020204" pitchFamily="34" charset="0"/>
              </a:rPr>
              <a:t>mRMR</a:t>
            </a:r>
            <a:r>
              <a:rPr lang="it-IT" sz="1200" b="1" dirty="0">
                <a:latin typeface="Arial" panose="020B0604020202020204" pitchFamily="34" charset="0"/>
              </a:rPr>
              <a:t>): </a:t>
            </a:r>
            <a:r>
              <a:rPr lang="it-IT" sz="1200" dirty="0">
                <a:latin typeface="Arial" panose="020B0604020202020204" pitchFamily="34" charset="0"/>
              </a:rPr>
              <a:t>works </a:t>
            </a:r>
            <a:r>
              <a:rPr lang="it-IT" sz="1200" dirty="0" err="1">
                <a:latin typeface="Arial" panose="020B0604020202020204" pitchFamily="34" charset="0"/>
              </a:rPr>
              <a:t>iteratively</a:t>
            </a:r>
            <a:r>
              <a:rPr lang="it-IT" sz="1200" dirty="0">
                <a:latin typeface="Arial" panose="020B0604020202020204" pitchFamily="34" charset="0"/>
              </a:rPr>
              <a:t> by </a:t>
            </a:r>
            <a:r>
              <a:rPr lang="it-IT" sz="1200" dirty="0" err="1">
                <a:latin typeface="Arial" panose="020B0604020202020204" pitchFamily="34" charset="0"/>
              </a:rPr>
              <a:t>assigning</a:t>
            </a:r>
            <a:r>
              <a:rPr lang="it-IT" sz="1200" dirty="0">
                <a:latin typeface="Arial" panose="020B0604020202020204" pitchFamily="34" charset="0"/>
              </a:rPr>
              <a:t> a score to </a:t>
            </a:r>
            <a:r>
              <a:rPr lang="it-IT" sz="1200" dirty="0" err="1">
                <a:latin typeface="Arial" panose="020B0604020202020204" pitchFamily="34" charset="0"/>
              </a:rPr>
              <a:t>each</a:t>
            </a:r>
            <a:r>
              <a:rPr lang="it-IT" sz="1200" dirty="0">
                <a:latin typeface="Arial" panose="020B0604020202020204" pitchFamily="34" charset="0"/>
              </a:rPr>
              <a:t> feature </a:t>
            </a:r>
            <a:r>
              <a:rPr lang="it-IT" sz="1200" dirty="0" err="1">
                <a:latin typeface="Arial" panose="020B0604020202020204" pitchFamily="34" charset="0"/>
              </a:rPr>
              <a:t>given</a:t>
            </a:r>
            <a:r>
              <a:rPr lang="it-IT" sz="1200" dirty="0">
                <a:latin typeface="Arial" panose="020B0604020202020204" pitchFamily="34" charset="0"/>
              </a:rPr>
              <a:t> by the ratio of the </a:t>
            </a:r>
            <a:r>
              <a:rPr lang="it-IT" sz="1200" dirty="0" err="1">
                <a:latin typeface="Arial" panose="020B0604020202020204" pitchFamily="34" charset="0"/>
              </a:rPr>
              <a:t>feature's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relevance</a:t>
            </a:r>
            <a:r>
              <a:rPr lang="it-IT" sz="1200" dirty="0">
                <a:latin typeface="Arial" panose="020B0604020202020204" pitchFamily="34" charset="0"/>
              </a:rPr>
              <a:t> for the target to be </a:t>
            </a:r>
            <a:r>
              <a:rPr lang="it-IT" sz="1200" dirty="0" err="1">
                <a:latin typeface="Arial" panose="020B0604020202020204" pitchFamily="34" charset="0"/>
              </a:rPr>
              <a:t>predicted</a:t>
            </a:r>
            <a:r>
              <a:rPr lang="it-IT" sz="1200" dirty="0">
                <a:latin typeface="Arial" panose="020B0604020202020204" pitchFamily="34" charset="0"/>
              </a:rPr>
              <a:t> and the </a:t>
            </a:r>
            <a:r>
              <a:rPr lang="it-IT" sz="1200" dirty="0" err="1">
                <a:latin typeface="Arial" panose="020B0604020202020204" pitchFamily="34" charset="0"/>
              </a:rPr>
              <a:t>redundancy</a:t>
            </a:r>
            <a:r>
              <a:rPr lang="it-IT" sz="1200" dirty="0">
                <a:latin typeface="Arial" panose="020B0604020202020204" pitchFamily="34" charset="0"/>
              </a:rPr>
              <a:t> with the features </a:t>
            </a:r>
            <a:r>
              <a:rPr lang="it-IT" sz="1200" dirty="0" err="1">
                <a:latin typeface="Arial" panose="020B0604020202020204" pitchFamily="34" charset="0"/>
              </a:rPr>
              <a:t>selected</a:t>
            </a:r>
            <a:r>
              <a:rPr lang="it-IT" sz="1200" dirty="0">
                <a:latin typeface="Arial" panose="020B0604020202020204" pitchFamily="34" charset="0"/>
              </a:rPr>
              <a:t> in the </a:t>
            </a:r>
            <a:r>
              <a:rPr lang="it-IT" sz="1200" dirty="0" err="1">
                <a:latin typeface="Arial" panose="020B0604020202020204" pitchFamily="34" charset="0"/>
              </a:rPr>
              <a:t>previous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iteration</a:t>
            </a:r>
            <a:r>
              <a:rPr lang="it-IT" sz="1200" dirty="0">
                <a:latin typeface="Arial" panose="020B0604020202020204" pitchFamily="34" charset="0"/>
              </a:rPr>
              <a:t>. </a:t>
            </a:r>
            <a:r>
              <a:rPr lang="it-IT" sz="1200" dirty="0" err="1">
                <a:latin typeface="Arial" panose="020B0604020202020204" pitchFamily="34" charset="0"/>
              </a:rPr>
              <a:t>Thus</a:t>
            </a:r>
            <a:r>
              <a:rPr lang="it-IT" sz="1200" dirty="0">
                <a:latin typeface="Arial" panose="020B0604020202020204" pitchFamily="34" charset="0"/>
              </a:rPr>
              <a:t>, an </a:t>
            </a:r>
            <a:r>
              <a:rPr lang="it-IT" sz="1200" dirty="0" err="1">
                <a:latin typeface="Arial" panose="020B0604020202020204" pitchFamily="34" charset="0"/>
              </a:rPr>
              <a:t>algorithm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that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goes</a:t>
            </a:r>
            <a:r>
              <a:rPr lang="it-IT" sz="1200" dirty="0">
                <a:latin typeface="Arial" panose="020B0604020202020204" pitchFamily="34" charset="0"/>
              </a:rPr>
              <a:t> to </a:t>
            </a:r>
            <a:r>
              <a:rPr lang="it-IT" sz="1200" dirty="0" err="1">
                <a:latin typeface="Arial" panose="020B0604020202020204" pitchFamily="34" charset="0"/>
              </a:rPr>
              <a:t>select</a:t>
            </a:r>
            <a:r>
              <a:rPr lang="it-IT" sz="1200" dirty="0">
                <a:latin typeface="Arial" panose="020B0604020202020204" pitchFamily="34" charset="0"/>
              </a:rPr>
              <a:t> the k </a:t>
            </a:r>
            <a:r>
              <a:rPr lang="it-IT" sz="1200" dirty="0" err="1">
                <a:latin typeface="Arial" panose="020B0604020202020204" pitchFamily="34" charset="0"/>
              </a:rPr>
              <a:t>most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significant</a:t>
            </a:r>
            <a:r>
              <a:rPr lang="it-IT" sz="1200" dirty="0">
                <a:latin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</a:rPr>
              <a:t>least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redundant</a:t>
            </a:r>
            <a:r>
              <a:rPr lang="it-IT" sz="1200" dirty="0">
                <a:latin typeface="Arial" panose="020B0604020202020204" pitchFamily="34" charset="0"/>
              </a:rPr>
              <a:t> features for the target to be </a:t>
            </a:r>
            <a:r>
              <a:rPr lang="it-IT" sz="1200" dirty="0" err="1">
                <a:latin typeface="Arial" panose="020B0604020202020204" pitchFamily="34" charset="0"/>
              </a:rPr>
              <a:t>predicted</a:t>
            </a:r>
            <a:r>
              <a:rPr lang="it-IT" sz="1200" dirty="0">
                <a:latin typeface="Arial" panose="020B0604020202020204" pitchFamily="34" charset="0"/>
              </a:rPr>
              <a:t>, and </a:t>
            </a:r>
            <a:r>
              <a:rPr lang="it-IT" sz="1200" dirty="0" err="1">
                <a:latin typeface="Arial" panose="020B0604020202020204" pitchFamily="34" charset="0"/>
              </a:rPr>
              <a:t>agnostically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concerning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type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classifier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we</a:t>
            </a:r>
            <a:r>
              <a:rPr lang="it-IT" sz="1200" dirty="0">
                <a:latin typeface="Arial" panose="020B0604020202020204" pitchFamily="34" charset="0"/>
              </a:rPr>
              <a:t> use. The </a:t>
            </a:r>
            <a:r>
              <a:rPr lang="it-IT" sz="1200" dirty="0" err="1">
                <a:latin typeface="Arial" panose="020B0604020202020204" pitchFamily="34" charset="0"/>
              </a:rPr>
              <a:t>mrmr_selection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publicly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available</a:t>
            </a:r>
            <a:r>
              <a:rPr lang="it-IT" sz="1200" dirty="0">
                <a:latin typeface="Arial" panose="020B0604020202020204" pitchFamily="34" charset="0"/>
              </a:rPr>
              <a:t> package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used</a:t>
            </a:r>
            <a:r>
              <a:rPr lang="it-IT" sz="1200" dirty="0">
                <a:latin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</a:rPr>
              <a:t>imported</a:t>
            </a:r>
            <a:r>
              <a:rPr lang="it-IT" sz="1200" dirty="0">
                <a:latin typeface="Arial" panose="020B0604020202020204" pitchFamily="34" charset="0"/>
              </a:rPr>
              <a:t> in Python and k =15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set </a:t>
            </a:r>
            <a:r>
              <a:rPr lang="it-IT" sz="1200" dirty="0" err="1">
                <a:latin typeface="Arial" panose="020B0604020202020204" pitchFamily="34" charset="0"/>
              </a:rPr>
              <a:t>as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number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selected</a:t>
            </a:r>
            <a:r>
              <a:rPr lang="it-IT" sz="1200" dirty="0">
                <a:latin typeface="Arial" panose="020B0604020202020204" pitchFamily="34" charset="0"/>
              </a:rPr>
              <a:t> features.</a:t>
            </a:r>
          </a:p>
          <a:p>
            <a:endParaRPr lang="it-IT" sz="1200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dirty="0">
                <a:latin typeface="Arial" panose="020B0604020202020204" pitchFamily="34" charset="0"/>
              </a:rPr>
              <a:t>Feature </a:t>
            </a:r>
            <a:r>
              <a:rPr lang="it-IT" sz="1200" b="1" dirty="0" err="1">
                <a:latin typeface="Arial" panose="020B0604020202020204" pitchFamily="34" charset="0"/>
              </a:rPr>
              <a:t>Importance</a:t>
            </a:r>
            <a:r>
              <a:rPr lang="it-IT" sz="1200" dirty="0">
                <a:latin typeface="Arial" panose="020B0604020202020204" pitchFamily="34" charset="0"/>
              </a:rPr>
              <a:t>: </a:t>
            </a:r>
            <a:r>
              <a:rPr lang="it-IT" sz="1200" dirty="0" err="1">
                <a:latin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</a:rPr>
              <a:t> works by </a:t>
            </a:r>
            <a:r>
              <a:rPr lang="it-IT" sz="1200" dirty="0" err="1">
                <a:latin typeface="Arial" panose="020B0604020202020204" pitchFamily="34" charset="0"/>
              </a:rPr>
              <a:t>assigning</a:t>
            </a:r>
            <a:r>
              <a:rPr lang="it-IT" sz="1200" dirty="0">
                <a:latin typeface="Arial" panose="020B0604020202020204" pitchFamily="34" charset="0"/>
              </a:rPr>
              <a:t> a score to </a:t>
            </a:r>
            <a:r>
              <a:rPr lang="it-IT" sz="1200" dirty="0" err="1">
                <a:latin typeface="Arial" panose="020B0604020202020204" pitchFamily="34" charset="0"/>
              </a:rPr>
              <a:t>individual</a:t>
            </a:r>
            <a:r>
              <a:rPr lang="it-IT" sz="1200" dirty="0">
                <a:latin typeface="Arial" panose="020B0604020202020204" pitchFamily="34" charset="0"/>
              </a:rPr>
              <a:t> features </a:t>
            </a:r>
            <a:r>
              <a:rPr lang="it-IT" sz="1200" dirty="0" err="1">
                <a:latin typeface="Arial" panose="020B0604020202020204" pitchFamily="34" charset="0"/>
              </a:rPr>
              <a:t>based</a:t>
            </a:r>
            <a:r>
              <a:rPr lang="it-IT" sz="1200" dirty="0">
                <a:latin typeface="Arial" panose="020B0604020202020204" pitchFamily="34" charset="0"/>
              </a:rPr>
              <a:t> on </a:t>
            </a:r>
            <a:r>
              <a:rPr lang="it-IT" sz="1200" dirty="0" err="1">
                <a:latin typeface="Arial" panose="020B0604020202020204" pitchFamily="34" charset="0"/>
              </a:rPr>
              <a:t>relevance</a:t>
            </a:r>
            <a:r>
              <a:rPr lang="it-IT" sz="1200" dirty="0">
                <a:latin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</a:rPr>
              <a:t>but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it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does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not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consider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redundancy</a:t>
            </a:r>
            <a:r>
              <a:rPr lang="it-IT" sz="1200" dirty="0">
                <a:latin typeface="Arial" panose="020B0604020202020204" pitchFamily="34" charset="0"/>
              </a:rPr>
              <a:t> with </a:t>
            </a:r>
            <a:r>
              <a:rPr lang="it-IT" sz="1200" dirty="0" err="1">
                <a:latin typeface="Arial" panose="020B0604020202020204" pitchFamily="34" charset="0"/>
              </a:rPr>
              <a:t>previous</a:t>
            </a:r>
            <a:r>
              <a:rPr lang="it-IT" sz="1200" dirty="0">
                <a:latin typeface="Arial" panose="020B0604020202020204" pitchFamily="34" charset="0"/>
              </a:rPr>
              <a:t> features and </a:t>
            </a:r>
            <a:r>
              <a:rPr lang="it-IT" sz="1200" dirty="0" err="1">
                <a:latin typeface="Arial" panose="020B0604020202020204" pitchFamily="34" charset="0"/>
              </a:rPr>
              <a:t>depends</a:t>
            </a:r>
            <a:r>
              <a:rPr lang="it-IT" sz="1200" dirty="0">
                <a:latin typeface="Arial" panose="020B0604020202020204" pitchFamily="34" charset="0"/>
              </a:rPr>
              <a:t> on the </a:t>
            </a:r>
            <a:r>
              <a:rPr lang="it-IT" sz="1200" dirty="0" err="1">
                <a:latin typeface="Arial" panose="020B0604020202020204" pitchFamily="34" charset="0"/>
              </a:rPr>
              <a:t>specific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classifier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used</a:t>
            </a:r>
            <a:r>
              <a:rPr lang="it-IT" sz="1200" dirty="0">
                <a:latin typeface="Arial" panose="020B0604020202020204" pitchFamily="34" charset="0"/>
              </a:rPr>
              <a:t>. Feature </a:t>
            </a:r>
            <a:r>
              <a:rPr lang="it-IT" sz="1200" dirty="0" err="1">
                <a:latin typeface="Arial" panose="020B0604020202020204" pitchFamily="34" charset="0"/>
              </a:rPr>
              <a:t>Importance</a:t>
            </a:r>
            <a:r>
              <a:rPr lang="it-IT" sz="1200" dirty="0">
                <a:latin typeface="Arial" panose="020B0604020202020204" pitchFamily="34" charset="0"/>
              </a:rPr>
              <a:t> in </a:t>
            </a:r>
            <a:r>
              <a:rPr lang="it-IT" sz="1200" dirty="0" err="1">
                <a:latin typeface="Arial" panose="020B0604020202020204" pitchFamily="34" charset="0"/>
              </a:rPr>
              <a:t>XGBoost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used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through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feature_importances</a:t>
            </a:r>
            <a:r>
              <a:rPr lang="it-IT" sz="1200" dirty="0">
                <a:latin typeface="Arial" panose="020B0604020202020204" pitchFamily="34" charset="0"/>
              </a:rPr>
              <a:t>_ </a:t>
            </a:r>
            <a:r>
              <a:rPr lang="it-IT" sz="1200" dirty="0" err="1">
                <a:latin typeface="Arial" panose="020B0604020202020204" pitchFamily="34" charset="0"/>
              </a:rPr>
              <a:t>attribute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scikit-learn</a:t>
            </a:r>
            <a:r>
              <a:rPr lang="it-IT" sz="1200" dirty="0">
                <a:latin typeface="Arial" panose="020B0604020202020204" pitchFamily="34" charset="0"/>
              </a:rPr>
              <a:t>. </a:t>
            </a:r>
            <a:r>
              <a:rPr lang="it-IT" sz="1200" dirty="0" err="1">
                <a:latin typeface="Arial" panose="020B0604020202020204" pitchFamily="34" charset="0"/>
              </a:rPr>
              <a:t>Since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selected</a:t>
            </a:r>
            <a:r>
              <a:rPr lang="it-IT" sz="1200" dirty="0">
                <a:latin typeface="Arial" panose="020B0604020202020204" pitchFamily="34" charset="0"/>
              </a:rPr>
              <a:t> features can </a:t>
            </a:r>
            <a:r>
              <a:rPr lang="it-IT" sz="1200" dirty="0" err="1">
                <a:latin typeface="Arial" panose="020B0604020202020204" pitchFamily="34" charset="0"/>
              </a:rPr>
              <a:t>change</a:t>
            </a:r>
            <a:r>
              <a:rPr lang="it-IT" sz="1200" dirty="0">
                <a:latin typeface="Arial" panose="020B0604020202020204" pitchFamily="34" charset="0"/>
              </a:rPr>
              <a:t> in the </a:t>
            </a:r>
            <a:r>
              <a:rPr lang="it-IT" sz="1200" dirty="0" err="1">
                <a:latin typeface="Arial" panose="020B0604020202020204" pitchFamily="34" charset="0"/>
              </a:rPr>
              <a:t>various</a:t>
            </a:r>
            <a:r>
              <a:rPr lang="it-IT" sz="1200" dirty="0">
                <a:latin typeface="Arial" panose="020B0604020202020204" pitchFamily="34" charset="0"/>
              </a:rPr>
              <a:t> trials </a:t>
            </a:r>
            <a:r>
              <a:rPr lang="it-IT" sz="1200" dirty="0" err="1">
                <a:latin typeface="Arial" panose="020B0604020202020204" pitchFamily="34" charset="0"/>
              </a:rPr>
              <a:t>within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nested</a:t>
            </a:r>
            <a:r>
              <a:rPr lang="it-IT" sz="1200" dirty="0">
                <a:latin typeface="Arial" panose="020B0604020202020204" pitchFamily="34" charset="0"/>
              </a:rPr>
              <a:t> CV, to </a:t>
            </a:r>
            <a:r>
              <a:rPr lang="it-IT" sz="1200" dirty="0" err="1">
                <a:latin typeface="Arial" panose="020B0604020202020204" pitchFamily="34" charset="0"/>
              </a:rPr>
              <a:t>obtain</a:t>
            </a:r>
            <a:r>
              <a:rPr lang="it-IT" sz="1200" dirty="0">
                <a:latin typeface="Arial" panose="020B0604020202020204" pitchFamily="34" charset="0"/>
              </a:rPr>
              <a:t> a ranking of the features, a new score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given</a:t>
            </a:r>
            <a:r>
              <a:rPr lang="it-IT" sz="1200" dirty="0">
                <a:latin typeface="Arial" panose="020B0604020202020204" pitchFamily="34" charset="0"/>
              </a:rPr>
              <a:t> to </a:t>
            </a:r>
            <a:r>
              <a:rPr lang="it-IT" sz="1200" dirty="0" err="1">
                <a:latin typeface="Arial" panose="020B0604020202020204" pitchFamily="34" charset="0"/>
              </a:rPr>
              <a:t>each</a:t>
            </a:r>
            <a:r>
              <a:rPr lang="it-IT" sz="1200" dirty="0">
                <a:latin typeface="Arial" panose="020B0604020202020204" pitchFamily="34" charset="0"/>
              </a:rPr>
              <a:t> feature, </a:t>
            </a:r>
            <a:r>
              <a:rPr lang="it-IT" sz="1200" dirty="0" err="1">
                <a:latin typeface="Arial" panose="020B0604020202020204" pitchFamily="34" charset="0"/>
              </a:rPr>
              <a:t>which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total</a:t>
            </a:r>
            <a:r>
              <a:rPr lang="it-IT" sz="1200" dirty="0">
                <a:latin typeface="Arial" panose="020B0604020202020204" pitchFamily="34" charset="0"/>
              </a:rPr>
              <a:t> score on </a:t>
            </a:r>
            <a:r>
              <a:rPr lang="it-IT" sz="1200" dirty="0" err="1">
                <a:latin typeface="Arial" panose="020B0604020202020204" pitchFamily="34" charset="0"/>
              </a:rPr>
              <a:t>all</a:t>
            </a:r>
            <a:r>
              <a:rPr lang="it-IT" sz="1200" dirty="0">
                <a:latin typeface="Arial" panose="020B0604020202020204" pitchFamily="34" charset="0"/>
              </a:rPr>
              <a:t> trials, </a:t>
            </a:r>
            <a:r>
              <a:rPr lang="it-IT" sz="1200" dirty="0" err="1">
                <a:latin typeface="Arial" panose="020B0604020202020204" pitchFamily="34" charset="0"/>
              </a:rPr>
              <a:t>given</a:t>
            </a:r>
            <a:r>
              <a:rPr lang="it-IT" sz="1200" dirty="0">
                <a:latin typeface="Arial" panose="020B0604020202020204" pitchFamily="34" charset="0"/>
              </a:rPr>
              <a:t> by the sum of the scores for </a:t>
            </a:r>
            <a:r>
              <a:rPr lang="it-IT" sz="1200" dirty="0" err="1">
                <a:latin typeface="Arial" panose="020B0604020202020204" pitchFamily="34" charset="0"/>
              </a:rPr>
              <a:t>individual</a:t>
            </a:r>
            <a:r>
              <a:rPr lang="it-IT" sz="1200" dirty="0">
                <a:latin typeface="Arial" panose="020B0604020202020204" pitchFamily="34" charset="0"/>
              </a:rPr>
              <a:t> trials. The first 15 features </a:t>
            </a:r>
            <a:r>
              <a:rPr lang="it-IT" sz="1200" dirty="0" err="1">
                <a:latin typeface="Arial" panose="020B0604020202020204" pitchFamily="34" charset="0"/>
              </a:rPr>
              <a:t>were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then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considered</a:t>
            </a:r>
            <a:r>
              <a:rPr lang="it-IT" sz="1200" dirty="0">
                <a:latin typeface="Arial" panose="020B0604020202020204" pitchFamily="34" charset="0"/>
              </a:rPr>
              <a:t> in </a:t>
            </a:r>
            <a:r>
              <a:rPr lang="it-IT" sz="1200" dirty="0" err="1">
                <a:latin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final</a:t>
            </a:r>
            <a:r>
              <a:rPr lang="it-IT" sz="1200" dirty="0">
                <a:latin typeface="Arial" panose="020B0604020202020204" pitchFamily="34" charset="0"/>
              </a:rPr>
              <a:t> ranking.</a:t>
            </a:r>
          </a:p>
          <a:p>
            <a:endParaRPr lang="it-IT" sz="1200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dirty="0" err="1">
                <a:latin typeface="Arial" panose="020B0604020202020204" pitchFamily="34" charset="0"/>
              </a:rPr>
              <a:t>Mutual</a:t>
            </a:r>
            <a:r>
              <a:rPr lang="it-IT" sz="1200" b="1" dirty="0">
                <a:latin typeface="Arial" panose="020B0604020202020204" pitchFamily="34" charset="0"/>
              </a:rPr>
              <a:t> Information</a:t>
            </a:r>
            <a:r>
              <a:rPr lang="it-IT" sz="1200" dirty="0">
                <a:latin typeface="Arial" panose="020B0604020202020204" pitchFamily="34" charset="0"/>
              </a:rPr>
              <a:t>: </a:t>
            </a:r>
            <a:r>
              <a:rPr lang="it-IT" sz="1200" dirty="0" err="1">
                <a:latin typeface="Arial" panose="020B0604020202020204" pitchFamily="34" charset="0"/>
              </a:rPr>
              <a:t>which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measures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uncertainty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reduction</a:t>
            </a:r>
            <a:r>
              <a:rPr lang="it-IT" sz="1200" dirty="0">
                <a:latin typeface="Arial" panose="020B0604020202020204" pitchFamily="34" charset="0"/>
              </a:rPr>
              <a:t> for one </a:t>
            </a:r>
            <a:r>
              <a:rPr lang="it-IT" sz="1200" dirty="0" err="1">
                <a:latin typeface="Arial" panose="020B0604020202020204" pitchFamily="34" charset="0"/>
              </a:rPr>
              <a:t>variable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given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known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value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another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variable</a:t>
            </a:r>
            <a:r>
              <a:rPr lang="it-IT" sz="1200" dirty="0">
                <a:latin typeface="Arial" panose="020B0604020202020204" pitchFamily="34" charset="0"/>
              </a:rPr>
              <a:t>. The </a:t>
            </a:r>
            <a:r>
              <a:rPr lang="it-IT" sz="1200" dirty="0" err="1">
                <a:latin typeface="Arial" panose="020B0604020202020204" pitchFamily="34" charset="0"/>
              </a:rPr>
              <a:t>mutual_info_classif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function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scikit-learn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used</a:t>
            </a:r>
            <a:r>
              <a:rPr lang="it-IT" sz="1200" dirty="0">
                <a:latin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</a:rPr>
              <a:t>considering</a:t>
            </a:r>
            <a:r>
              <a:rPr lang="it-IT" sz="1200" dirty="0">
                <a:latin typeface="Arial" panose="020B0604020202020204" pitchFamily="34" charset="0"/>
              </a:rPr>
              <a:t> the 15 best features. 15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chosen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as</a:t>
            </a:r>
            <a:r>
              <a:rPr lang="it-IT" sz="1200" dirty="0">
                <a:latin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</a:rPr>
              <a:t>number</a:t>
            </a:r>
            <a:r>
              <a:rPr lang="it-IT" sz="1200" dirty="0">
                <a:latin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</a:rPr>
              <a:t>selected</a:t>
            </a:r>
            <a:r>
              <a:rPr lang="it-IT" sz="1200" dirty="0">
                <a:latin typeface="Arial" panose="020B0604020202020204" pitchFamily="34" charset="0"/>
              </a:rPr>
              <a:t> features </a:t>
            </a:r>
            <a:r>
              <a:rPr lang="it-IT" sz="1200" dirty="0" err="1">
                <a:latin typeface="Arial" panose="020B0604020202020204" pitchFamily="34" charset="0"/>
              </a:rPr>
              <a:t>as</a:t>
            </a:r>
            <a:r>
              <a:rPr lang="it-IT" sz="1200" dirty="0">
                <a:latin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</a:rPr>
              <a:t>typically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applied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empirical</a:t>
            </a:r>
            <a:r>
              <a:rPr lang="it-IT" sz="1200" dirty="0">
                <a:latin typeface="Arial" panose="020B0604020202020204" pitchFamily="34" charset="0"/>
              </a:rPr>
              <a:t> rule</a:t>
            </a:r>
            <a:br>
              <a:rPr lang="it-IT" sz="1200" dirty="0"/>
            </a:br>
            <a:r>
              <a:rPr lang="it-IT" sz="1200" dirty="0">
                <a:latin typeface="Arial" panose="020B0604020202020204" pitchFamily="34" charset="0"/>
              </a:rPr>
              <a:t>(</a:t>
            </a:r>
            <a:r>
              <a:rPr lang="it-IT" sz="1200" dirty="0" err="1">
                <a:latin typeface="Arial" panose="020B0604020202020204" pitchFamily="34" charset="0"/>
              </a:rPr>
              <a:t>Widrow</a:t>
            </a:r>
            <a:r>
              <a:rPr lang="it-IT" sz="1200" dirty="0">
                <a:latin typeface="Arial" panose="020B0604020202020204" pitchFamily="34" charset="0"/>
              </a:rPr>
              <a:t>-Hoff learning rule) </a:t>
            </a:r>
            <a:r>
              <a:rPr lang="it-IT" sz="1200" dirty="0" err="1">
                <a:latin typeface="Arial" panose="020B0604020202020204" pitchFamily="34" charset="0"/>
              </a:rPr>
              <a:t>suggests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approximately</a:t>
            </a:r>
            <a:r>
              <a:rPr lang="it-IT" sz="1200" dirty="0">
                <a:latin typeface="Arial" panose="020B0604020202020204" pitchFamily="34" charset="0"/>
              </a:rPr>
              <a:t> 10 data (in </a:t>
            </a:r>
            <a:r>
              <a:rPr lang="it-IT" sz="1200" dirty="0" err="1">
                <a:latin typeface="Arial" panose="020B0604020202020204" pitchFamily="34" charset="0"/>
              </a:rPr>
              <a:t>our</a:t>
            </a:r>
            <a:r>
              <a:rPr lang="it-IT" sz="1200" dirty="0">
                <a:latin typeface="Arial" panose="020B0604020202020204" pitchFamily="34" charset="0"/>
              </a:rPr>
              <a:t> case </a:t>
            </a:r>
            <a:r>
              <a:rPr lang="it-IT" sz="1200" dirty="0" err="1">
                <a:latin typeface="Arial" panose="020B0604020202020204" pitchFamily="34" charset="0"/>
              </a:rPr>
              <a:t>patients</a:t>
            </a:r>
            <a:r>
              <a:rPr lang="it-IT" sz="1200" dirty="0">
                <a:latin typeface="Arial" panose="020B0604020202020204" pitchFamily="34" charset="0"/>
              </a:rPr>
              <a:t>) for </a:t>
            </a:r>
            <a:r>
              <a:rPr lang="it-IT" sz="1200" dirty="0" err="1">
                <a:latin typeface="Arial" panose="020B0604020202020204" pitchFamily="34" charset="0"/>
              </a:rPr>
              <a:t>each</a:t>
            </a:r>
            <a:r>
              <a:rPr lang="it-IT" sz="1200" dirty="0">
                <a:latin typeface="Arial" panose="020B0604020202020204" pitchFamily="34" charset="0"/>
              </a:rPr>
              <a:t> imaging feature </a:t>
            </a:r>
            <a:r>
              <a:rPr lang="it-IT" sz="1200" dirty="0" err="1">
                <a:latin typeface="Arial" panose="020B0604020202020204" pitchFamily="34" charset="0"/>
              </a:rPr>
              <a:t>used</a:t>
            </a:r>
            <a:r>
              <a:rPr lang="it-IT" sz="1200" dirty="0">
                <a:latin typeface="Arial" panose="020B0604020202020204" pitchFamily="34" charset="0"/>
              </a:rPr>
              <a:t> in the model and, in </a:t>
            </a:r>
            <a:r>
              <a:rPr lang="it-IT" sz="1200" dirty="0" err="1">
                <a:latin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</a:rPr>
              <a:t> case, the </a:t>
            </a:r>
            <a:r>
              <a:rPr lang="it-IT" sz="1200" dirty="0" err="1">
                <a:latin typeface="Arial" panose="020B0604020202020204" pitchFamily="34" charset="0"/>
              </a:rPr>
              <a:t>most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populated</a:t>
            </a:r>
            <a:r>
              <a:rPr lang="it-IT" sz="1200" dirty="0">
                <a:latin typeface="Arial" panose="020B0604020202020204" pitchFamily="34" charset="0"/>
              </a:rPr>
              <a:t> dataset of Milan with 160 </a:t>
            </a:r>
            <a:r>
              <a:rPr lang="it-IT" sz="1200" dirty="0" err="1">
                <a:latin typeface="Arial" panose="020B0604020202020204" pitchFamily="34" charset="0"/>
              </a:rPr>
              <a:t>patients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was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considered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as</a:t>
            </a:r>
            <a:r>
              <a:rPr lang="it-IT" sz="1200" dirty="0">
                <a:latin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</a:rPr>
              <a:t>reference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27685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Covid19-WG  [PI,MI,PV,GE,FI,PA,CA]</a:t>
            </a:r>
            <a:endParaRPr dirty="0"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47" name="Google Shape;47;p10"/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Immagine che contiene testo, diverso&#10;&#10;Descrizione generata automaticamente">
            <a:extLst>
              <a:ext uri="{FF2B5EF4-FFF2-40B4-BE49-F238E27FC236}">
                <a16:creationId xmlns:a16="http://schemas.microsoft.com/office/drawing/2014/main" id="{CF4F1FC1-94F0-E0D5-1CB5-5782C5ED6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04" y="2221891"/>
            <a:ext cx="1753817" cy="25282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5DA4E9-33D9-4141-0610-342B47435733}"/>
              </a:ext>
            </a:extLst>
          </p:cNvPr>
          <p:cNvSpPr txBox="1"/>
          <p:nvPr/>
        </p:nvSpPr>
        <p:spPr>
          <a:xfrm>
            <a:off x="955144" y="1813931"/>
            <a:ext cx="5077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CT images (3D)</a:t>
            </a:r>
            <a:endParaRPr lang="it-IT" sz="1800" dirty="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161254-C02D-5463-24C0-07D58EEFF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01" y="2216416"/>
            <a:ext cx="1726601" cy="25546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0E66CF-F5A7-CD6D-92BC-B688A07EE87F}"/>
              </a:ext>
            </a:extLst>
          </p:cNvPr>
          <p:cNvSpPr txBox="1"/>
          <p:nvPr/>
        </p:nvSpPr>
        <p:spPr>
          <a:xfrm>
            <a:off x="6219543" y="1559913"/>
            <a:ext cx="270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Signs</a:t>
            </a:r>
            <a:r>
              <a:rPr lang="it-IT" sz="1800" dirty="0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it-IT" sz="1800" dirty="0" err="1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critical</a:t>
            </a:r>
            <a:r>
              <a:rPr lang="it-IT" sz="1800" dirty="0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it-IT" sz="1800" dirty="0" err="1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disease</a:t>
            </a:r>
            <a:r>
              <a:rPr lang="it-IT" sz="1800" dirty="0">
                <a:solidFill>
                  <a:schemeClr val="bg2">
                    <a:lumMod val="75000"/>
                  </a:schemeClr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</a:t>
            </a:r>
          </a:p>
        </p:txBody>
      </p:sp>
      <p:pic>
        <p:nvPicPr>
          <p:cNvPr id="6" name="Picture 4" descr="Fig. 5">
            <a:extLst>
              <a:ext uri="{FF2B5EF4-FFF2-40B4-BE49-F238E27FC236}">
                <a16:creationId xmlns:a16="http://schemas.microsoft.com/office/drawing/2014/main" id="{FE67C330-6FDD-A229-7FAE-8B5DFE373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/>
          <a:stretch/>
        </p:blipFill>
        <p:spPr bwMode="auto">
          <a:xfrm>
            <a:off x="6565347" y="1982037"/>
            <a:ext cx="1962175" cy="28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9715D9-AE5A-EFC2-FA31-1D733934D633}"/>
              </a:ext>
            </a:extLst>
          </p:cNvPr>
          <p:cNvSpPr txBox="1"/>
          <p:nvPr/>
        </p:nvSpPr>
        <p:spPr>
          <a:xfrm>
            <a:off x="582490" y="905968"/>
            <a:ext cx="7979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Both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qualitative and quantitative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characteristics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of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chest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CTs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can be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used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to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define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the </a:t>
            </a:r>
            <a:r>
              <a:rPr lang="it-IT" sz="2000" dirty="0" err="1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severity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rPr>
              <a:t> of COVID-19 pneumonia</a:t>
            </a:r>
            <a:endParaRPr lang="it-IT" sz="2000" dirty="0">
              <a:solidFill>
                <a:schemeClr val="bg2">
                  <a:lumMod val="75000"/>
                </a:schemeClr>
              </a:solidFill>
              <a:effectLst/>
              <a:latin typeface="Montserrat" pitchFamily="2" charset="77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93D0BC-2E2A-DC1D-9271-1BCA46946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1" name="Google Shape;36;gb7baa80a22_0_21">
            <a:extLst>
              <a:ext uri="{FF2B5EF4-FFF2-40B4-BE49-F238E27FC236}">
                <a16:creationId xmlns:a16="http://schemas.microsoft.com/office/drawing/2014/main" id="{9C7F6C54-EE2C-3B65-6984-3FBA759542C7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" name="Picture 2" descr="COVID-19 (Coronavirus) Diagnosis, Chest X-ray and CT Scan">
            <a:extLst>
              <a:ext uri="{FF2B5EF4-FFF2-40B4-BE49-F238E27FC236}">
                <a16:creationId xmlns:a16="http://schemas.microsoft.com/office/drawing/2014/main" id="{2132C07C-48A6-D6D2-55E7-37D1E6DC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97" y="3284481"/>
            <a:ext cx="1845103" cy="14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090CB4-E9A8-DD45-0A53-4F3989A975DC}"/>
              </a:ext>
            </a:extLst>
          </p:cNvPr>
          <p:cNvSpPr txBox="1"/>
          <p:nvPr/>
        </p:nvSpPr>
        <p:spPr>
          <a:xfrm>
            <a:off x="4034566" y="1773143"/>
            <a:ext cx="5077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CXR images (2D)</a:t>
            </a:r>
            <a:endParaRPr lang="it-IT" sz="1800" dirty="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14" name="Picture 4" descr="X-ray dark-field chest imaging for detection and quantification of  emphysema in patients with chronic obstructive pulmonary disease: a  diagnostic accuracy study - The Lancet Digital Health">
            <a:extLst>
              <a:ext uri="{FF2B5EF4-FFF2-40B4-BE49-F238E27FC236}">
                <a16:creationId xmlns:a16="http://schemas.microsoft.com/office/drawing/2014/main" id="{F7453A58-F4CF-BB26-DBD3-20EA5E787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38555"/>
          <a:stretch/>
        </p:blipFill>
        <p:spPr bwMode="auto">
          <a:xfrm>
            <a:off x="4076140" y="2140240"/>
            <a:ext cx="1978062" cy="11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29C996-32DB-86C4-7B34-39FF5B8E48F2}"/>
              </a:ext>
            </a:extLst>
          </p:cNvPr>
          <p:cNvSpPr txBox="1"/>
          <p:nvPr/>
        </p:nvSpPr>
        <p:spPr>
          <a:xfrm>
            <a:off x="7210843" y="1992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GGO</a:t>
            </a:r>
            <a:endParaRPr lang="it-IT" sz="1800" b="1" dirty="0">
              <a:solidFill>
                <a:schemeClr val="bg1"/>
              </a:solidFill>
              <a:highlight>
                <a:srgbClr val="800000"/>
              </a:highligh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F371492-7D47-582C-766D-A69288F72E19}"/>
              </a:ext>
            </a:extLst>
          </p:cNvPr>
          <p:cNvSpPr txBox="1"/>
          <p:nvPr/>
        </p:nvSpPr>
        <p:spPr>
          <a:xfrm>
            <a:off x="6729022" y="3424318"/>
            <a:ext cx="1962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Consolidation</a:t>
            </a:r>
            <a:endParaRPr lang="it-IT" sz="1800" b="1" dirty="0">
              <a:solidFill>
                <a:schemeClr val="bg1"/>
              </a:solidFill>
              <a:highlight>
                <a:srgbClr val="800000"/>
              </a:highligh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2B80A-84B6-4C1F-820E-5562C7FC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C5F9512D-FB06-320B-365B-1E365185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03" y="306102"/>
            <a:ext cx="766590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it-IT" sz="2250" b="1" u="sng" dirty="0" err="1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ComBat</a:t>
            </a:r>
            <a:r>
              <a:rPr lang="it-IT" sz="2250" b="1" u="sng" dirty="0">
                <a:solidFill>
                  <a:srgbClr val="0E406B"/>
                </a:solidFill>
                <a:latin typeface="Montserrat" pitchFamily="2" charset="77"/>
                <a:cs typeface="Gill Sans SemiBold" panose="020B0502020104020203" pitchFamily="34" charset="-79"/>
              </a:rPr>
              <a:t> HARMONIZATION METHOD</a:t>
            </a:r>
          </a:p>
        </p:txBody>
      </p:sp>
      <p:pic>
        <p:nvPicPr>
          <p:cNvPr id="7" name="Immagine 6" descr="cherubino_pant541.eps">
            <a:extLst>
              <a:ext uri="{FF2B5EF4-FFF2-40B4-BE49-F238E27FC236}">
                <a16:creationId xmlns:a16="http://schemas.microsoft.com/office/drawing/2014/main" id="{28E9B739-CB47-C2FF-6D5C-B589B5EA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9" y="4773295"/>
            <a:ext cx="344597" cy="351800"/>
          </a:xfrm>
          <a:prstGeom prst="rect">
            <a:avLst/>
          </a:prstGeom>
        </p:spPr>
      </p:pic>
      <p:sp>
        <p:nvSpPr>
          <p:cNvPr id="8" name="Parallelogramma 7">
            <a:extLst>
              <a:ext uri="{FF2B5EF4-FFF2-40B4-BE49-F238E27FC236}">
                <a16:creationId xmlns:a16="http://schemas.microsoft.com/office/drawing/2014/main" id="{920EDEAC-38E9-9E9B-5992-7CDDCFE67B6C}"/>
              </a:ext>
            </a:extLst>
          </p:cNvPr>
          <p:cNvSpPr/>
          <p:nvPr/>
        </p:nvSpPr>
        <p:spPr>
          <a:xfrm>
            <a:off x="1" y="4760257"/>
            <a:ext cx="8715746" cy="361004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rgbClr val="0F406B"/>
              </a:solidFill>
            </a:endParaRPr>
          </a:p>
        </p:txBody>
      </p:sp>
      <p:pic>
        <p:nvPicPr>
          <p:cNvPr id="9" name="Immagine 8" descr="logo_white.eps">
            <a:extLst>
              <a:ext uri="{FF2B5EF4-FFF2-40B4-BE49-F238E27FC236}">
                <a16:creationId xmlns:a16="http://schemas.microsoft.com/office/drawing/2014/main" id="{0C766379-89AE-4156-8DAC-0F360C72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6" y="4866365"/>
            <a:ext cx="1796749" cy="1656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BB1EA7-ADCB-1E1E-9E6F-CD6DD4E81467}"/>
              </a:ext>
            </a:extLst>
          </p:cNvPr>
          <p:cNvSpPr txBox="1"/>
          <p:nvPr/>
        </p:nvSpPr>
        <p:spPr>
          <a:xfrm>
            <a:off x="289466" y="862781"/>
            <a:ext cx="87339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 err="1">
                <a:latin typeface="Helvetica" pitchFamily="2" charset="0"/>
              </a:rPr>
              <a:t>This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method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is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based</a:t>
            </a:r>
            <a:r>
              <a:rPr lang="it-IT" sz="1050" dirty="0">
                <a:latin typeface="Helvetica" pitchFamily="2" charset="0"/>
              </a:rPr>
              <a:t> on the </a:t>
            </a:r>
            <a:r>
              <a:rPr lang="it-IT" sz="1050" dirty="0" err="1">
                <a:latin typeface="Helvetica" pitchFamily="2" charset="0"/>
              </a:rPr>
              <a:t>empirical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Bayes</a:t>
            </a:r>
            <a:r>
              <a:rPr lang="it-IT" sz="1050" dirty="0">
                <a:latin typeface="Helvetica" pitchFamily="2" charset="0"/>
              </a:rPr>
              <a:t> frameworks and </a:t>
            </a:r>
            <a:r>
              <a:rPr lang="it-IT" sz="1050" dirty="0" err="1">
                <a:latin typeface="Helvetica" pitchFamily="2" charset="0"/>
              </a:rPr>
              <a:t>was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initially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developed</a:t>
            </a:r>
            <a:r>
              <a:rPr lang="it-IT" sz="1050" dirty="0">
                <a:latin typeface="Helvetica" pitchFamily="2" charset="0"/>
              </a:rPr>
              <a:t> for large-scale </a:t>
            </a:r>
            <a:r>
              <a:rPr lang="it-IT" sz="1050" dirty="0" err="1">
                <a:latin typeface="Helvetica" pitchFamily="2" charset="0"/>
              </a:rPr>
              <a:t>genomic</a:t>
            </a:r>
            <a:r>
              <a:rPr lang="it-IT" sz="1050" dirty="0">
                <a:latin typeface="Helvetica" pitchFamily="2" charset="0"/>
              </a:rPr>
              <a:t> data </a:t>
            </a:r>
            <a:r>
              <a:rPr lang="it-IT" sz="1050" dirty="0" err="1">
                <a:latin typeface="Helvetica" pitchFamily="2" charset="0"/>
              </a:rPr>
              <a:t>analysis</a:t>
            </a:r>
            <a:r>
              <a:rPr lang="it-IT" sz="1050" dirty="0">
                <a:latin typeface="Helvetica" pitchFamily="2" charset="0"/>
              </a:rPr>
              <a:t> to </a:t>
            </a:r>
            <a:r>
              <a:rPr lang="it-IT" sz="1050" dirty="0" err="1">
                <a:latin typeface="Helvetica" pitchFamily="2" charset="0"/>
              </a:rPr>
              <a:t>remove</a:t>
            </a:r>
            <a:r>
              <a:rPr lang="it-IT" sz="1050" dirty="0">
                <a:latin typeface="Helvetica" pitchFamily="2" charset="0"/>
              </a:rPr>
              <a:t> batch </a:t>
            </a:r>
            <a:r>
              <a:rPr lang="it-IT" sz="1050" dirty="0" err="1">
                <a:latin typeface="Helvetica" pitchFamily="2" charset="0"/>
              </a:rPr>
              <a:t>effects</a:t>
            </a:r>
            <a:r>
              <a:rPr lang="it-IT" sz="1050" dirty="0">
                <a:latin typeface="Helvetica" pitchFamily="2" charset="0"/>
              </a:rPr>
              <a:t>. </a:t>
            </a:r>
          </a:p>
          <a:p>
            <a:endParaRPr lang="it-IT" sz="1050" dirty="0">
              <a:latin typeface="Helvetica" pitchFamily="2" charset="0"/>
            </a:endParaRPr>
          </a:p>
          <a:p>
            <a:r>
              <a:rPr lang="it-IT" sz="1050" dirty="0">
                <a:latin typeface="Helvetica" pitchFamily="2" charset="0"/>
              </a:rPr>
              <a:t>In </a:t>
            </a:r>
            <a:r>
              <a:rPr lang="it-IT" sz="1050" dirty="0" err="1">
                <a:latin typeface="Helvetica" pitchFamily="2" charset="0"/>
              </a:rPr>
              <a:t>medical</a:t>
            </a:r>
            <a:r>
              <a:rPr lang="it-IT" sz="1050" dirty="0">
                <a:latin typeface="Helvetica" pitchFamily="2" charset="0"/>
              </a:rPr>
              <a:t> imaging </a:t>
            </a:r>
            <a:r>
              <a:rPr lang="it-IT" sz="1050" dirty="0" err="1">
                <a:latin typeface="Helvetica" pitchFamily="2" charset="0"/>
              </a:rPr>
              <a:t>radiomics</a:t>
            </a:r>
            <a:r>
              <a:rPr lang="it-IT" sz="1050" dirty="0">
                <a:latin typeface="Helvetica" pitchFamily="2" charset="0"/>
              </a:rPr>
              <a:t>, </a:t>
            </a:r>
            <a:r>
              <a:rPr lang="it-IT" sz="1050" dirty="0" err="1">
                <a:latin typeface="Helvetica" pitchFamily="2" charset="0"/>
              </a:rPr>
              <a:t>batches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refer</a:t>
            </a:r>
            <a:r>
              <a:rPr lang="it-IT" sz="1050" dirty="0">
                <a:latin typeface="Helvetica" pitchFamily="2" charset="0"/>
              </a:rPr>
              <a:t> to scanners, imaging </a:t>
            </a:r>
            <a:r>
              <a:rPr lang="it-IT" sz="1050" dirty="0" err="1">
                <a:latin typeface="Helvetica" pitchFamily="2" charset="0"/>
              </a:rPr>
              <a:t>protocols</a:t>
            </a:r>
            <a:r>
              <a:rPr lang="it-IT" sz="1050" dirty="0">
                <a:latin typeface="Helvetica" pitchFamily="2" charset="0"/>
              </a:rPr>
              <a:t>, </a:t>
            </a:r>
            <a:r>
              <a:rPr lang="it-IT" sz="1050" dirty="0" err="1">
                <a:latin typeface="Helvetica" pitchFamily="2" charset="0"/>
              </a:rPr>
              <a:t>individual</a:t>
            </a:r>
            <a:r>
              <a:rPr lang="it-IT" sz="1050" dirty="0">
                <a:latin typeface="Helvetica" pitchFamily="2" charset="0"/>
              </a:rPr>
              <a:t> imaging </a:t>
            </a:r>
            <a:r>
              <a:rPr lang="it-IT" sz="1050" dirty="0" err="1">
                <a:latin typeface="Helvetica" pitchFamily="2" charset="0"/>
              </a:rPr>
              <a:t>parameters</a:t>
            </a:r>
            <a:r>
              <a:rPr lang="it-IT" sz="1050" dirty="0">
                <a:latin typeface="Helvetica" pitchFamily="2" charset="0"/>
              </a:rPr>
              <a:t>, etc. </a:t>
            </a:r>
          </a:p>
          <a:p>
            <a:r>
              <a:rPr lang="it-IT" sz="1050" dirty="0" err="1">
                <a:latin typeface="Helvetica" pitchFamily="2" charset="0"/>
              </a:rPr>
              <a:t>Unlike</a:t>
            </a:r>
            <a:r>
              <a:rPr lang="it-IT" sz="1050" dirty="0">
                <a:latin typeface="Helvetica" pitchFamily="2" charset="0"/>
              </a:rPr>
              <a:t> imaging </a:t>
            </a:r>
            <a:r>
              <a:rPr lang="it-IT" sz="1050" dirty="0" err="1">
                <a:latin typeface="Helvetica" pitchFamily="2" charset="0"/>
              </a:rPr>
              <a:t>harmonization</a:t>
            </a:r>
            <a:r>
              <a:rPr lang="it-IT" sz="1050" dirty="0">
                <a:latin typeface="Helvetica" pitchFamily="2" charset="0"/>
              </a:rPr>
              <a:t>, the </a:t>
            </a:r>
            <a:r>
              <a:rPr lang="it-IT" sz="1050" dirty="0" err="1">
                <a:latin typeface="Helvetica" pitchFamily="2" charset="0"/>
              </a:rPr>
              <a:t>ComBat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method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operates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directly</a:t>
            </a:r>
            <a:r>
              <a:rPr lang="it-IT" sz="1050" dirty="0">
                <a:latin typeface="Helvetica" pitchFamily="2" charset="0"/>
              </a:rPr>
              <a:t> on the </a:t>
            </a:r>
            <a:r>
              <a:rPr lang="it-IT" sz="1050" dirty="0" err="1">
                <a:latin typeface="Helvetica" pitchFamily="2" charset="0"/>
              </a:rPr>
              <a:t>computed</a:t>
            </a:r>
            <a:r>
              <a:rPr lang="it-IT" sz="1050" dirty="0">
                <a:latin typeface="Helvetica" pitchFamily="2" charset="0"/>
              </a:rPr>
              <a:t> feature </a:t>
            </a:r>
            <a:r>
              <a:rPr lang="it-IT" sz="1050" dirty="0" err="1">
                <a:latin typeface="Helvetica" pitchFamily="2" charset="0"/>
              </a:rPr>
              <a:t>values</a:t>
            </a:r>
            <a:r>
              <a:rPr lang="it-IT" sz="1050" dirty="0">
                <a:latin typeface="Helvetica" pitchFamily="2" charset="0"/>
              </a:rPr>
              <a:t> to </a:t>
            </a:r>
            <a:r>
              <a:rPr lang="it-IT" sz="1050" dirty="0" err="1">
                <a:latin typeface="Helvetica" pitchFamily="2" charset="0"/>
              </a:rPr>
              <a:t>remove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any</a:t>
            </a:r>
            <a:r>
              <a:rPr lang="it-IT" sz="1050" dirty="0">
                <a:latin typeface="Helvetica" pitchFamily="2" charset="0"/>
              </a:rPr>
              <a:t> batch-</a:t>
            </a:r>
            <a:r>
              <a:rPr lang="it-IT" sz="1050" dirty="0" err="1">
                <a:latin typeface="Helvetica" pitchFamily="2" charset="0"/>
              </a:rPr>
              <a:t>induced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bias</a:t>
            </a:r>
            <a:r>
              <a:rPr lang="it-IT" sz="1050" dirty="0">
                <a:latin typeface="Helvetica" pitchFamily="2" charset="0"/>
              </a:rPr>
              <a:t>. </a:t>
            </a:r>
          </a:p>
          <a:p>
            <a:endParaRPr lang="it-IT" sz="1050" dirty="0">
              <a:latin typeface="Helvetica" pitchFamily="2" charset="0"/>
            </a:endParaRPr>
          </a:p>
          <a:p>
            <a:r>
              <a:rPr lang="it-IT" sz="1050" dirty="0" err="1">
                <a:latin typeface="Helvetica" pitchFamily="2" charset="0"/>
              </a:rPr>
              <a:t>This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is</a:t>
            </a:r>
            <a:r>
              <a:rPr lang="it-IT" sz="1050" dirty="0">
                <a:latin typeface="Helvetica" pitchFamily="2" charset="0"/>
              </a:rPr>
              <a:t> a data-</a:t>
            </a:r>
            <a:r>
              <a:rPr lang="it-IT" sz="1050" dirty="0" err="1">
                <a:latin typeface="Helvetica" pitchFamily="2" charset="0"/>
              </a:rPr>
              <a:t>driven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method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that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identifies</a:t>
            </a:r>
            <a:r>
              <a:rPr lang="it-IT" sz="1050" dirty="0">
                <a:latin typeface="Helvetica" pitchFamily="2" charset="0"/>
              </a:rPr>
              <a:t> the </a:t>
            </a:r>
            <a:r>
              <a:rPr lang="it-IT" sz="1050" dirty="0" err="1">
                <a:latin typeface="Helvetica" pitchFamily="2" charset="0"/>
              </a:rPr>
              <a:t>protocol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effect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assuming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that</a:t>
            </a:r>
            <a:r>
              <a:rPr lang="it-IT" sz="1050" dirty="0">
                <a:latin typeface="Helvetica" pitchFamily="2" charset="0"/>
              </a:rPr>
              <a:t> the </a:t>
            </a:r>
            <a:r>
              <a:rPr lang="it-IT" sz="1050" dirty="0" err="1">
                <a:latin typeface="Helvetica" pitchFamily="2" charset="0"/>
              </a:rPr>
              <a:t>value</a:t>
            </a:r>
            <a:r>
              <a:rPr lang="it-IT" sz="1050" dirty="0">
                <a:latin typeface="Helvetica" pitchFamily="2" charset="0"/>
              </a:rPr>
              <a:t> of </a:t>
            </a:r>
            <a:r>
              <a:rPr lang="it-IT" sz="1050" dirty="0" err="1">
                <a:latin typeface="Helvetica" pitchFamily="2" charset="0"/>
              </a:rPr>
              <a:t>each</a:t>
            </a:r>
            <a:r>
              <a:rPr lang="it-IT" sz="1050" dirty="0">
                <a:latin typeface="Helvetica" pitchFamily="2" charset="0"/>
              </a:rPr>
              <a:t> feature </a:t>
            </a:r>
            <a:r>
              <a:rPr lang="it-IT" sz="1050" i="1" dirty="0">
                <a:latin typeface="Helvetica" pitchFamily="2" charset="0"/>
              </a:rPr>
              <a:t>y</a:t>
            </a:r>
            <a:r>
              <a:rPr lang="it-IT" sz="1050" dirty="0">
                <a:latin typeface="Helvetica" pitchFamily="2" charset="0"/>
              </a:rPr>
              <a:t>, </a:t>
            </a:r>
            <a:r>
              <a:rPr lang="it-IT" sz="1050" dirty="0" err="1">
                <a:latin typeface="Helvetica" pitchFamily="2" charset="0"/>
              </a:rPr>
              <a:t>measured</a:t>
            </a:r>
            <a:r>
              <a:rPr lang="it-IT" sz="1050" dirty="0">
                <a:latin typeface="Helvetica" pitchFamily="2" charset="0"/>
              </a:rPr>
              <a:t> in the VOI </a:t>
            </a:r>
            <a:r>
              <a:rPr lang="it-IT" sz="1050" i="1" dirty="0" err="1">
                <a:latin typeface="Helvetica" pitchFamily="2" charset="0"/>
              </a:rPr>
              <a:t>j</a:t>
            </a:r>
            <a:r>
              <a:rPr lang="it-IT" sz="1050" dirty="0">
                <a:latin typeface="Helvetica" pitchFamily="2" charset="0"/>
              </a:rPr>
              <a:t>, with imaging </a:t>
            </a:r>
            <a:r>
              <a:rPr lang="it-IT" sz="1050" dirty="0" err="1">
                <a:latin typeface="Helvetica" pitchFamily="2" charset="0"/>
              </a:rPr>
              <a:t>protocol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i="1" dirty="0">
                <a:latin typeface="Helvetica" pitchFamily="2" charset="0"/>
              </a:rPr>
              <a:t>i</a:t>
            </a:r>
            <a:r>
              <a:rPr lang="it-IT" sz="1050" dirty="0">
                <a:latin typeface="Helvetica" pitchFamily="2" charset="0"/>
              </a:rPr>
              <a:t>, can be </a:t>
            </a:r>
            <a:r>
              <a:rPr lang="it-IT" sz="1050" dirty="0" err="1">
                <a:latin typeface="Helvetica" pitchFamily="2" charset="0"/>
              </a:rPr>
              <a:t>written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as</a:t>
            </a:r>
            <a:endParaRPr lang="it-IT" sz="1050" dirty="0">
              <a:latin typeface="Helvetica" pitchFamily="2" charset="0"/>
            </a:endParaRPr>
          </a:p>
        </p:txBody>
      </p:sp>
      <p:pic>
        <p:nvPicPr>
          <p:cNvPr id="10" name="Immagine 9" descr="Immagine che contiene Carattere, tipografia, testo, calligrafia&#10;&#10;Descrizione generata automaticamente">
            <a:extLst>
              <a:ext uri="{FF2B5EF4-FFF2-40B4-BE49-F238E27FC236}">
                <a16:creationId xmlns:a16="http://schemas.microsoft.com/office/drawing/2014/main" id="{6F4D98EB-3C3A-6E25-A5EB-FE4FDDC56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368" y="2853414"/>
            <a:ext cx="1804481" cy="50124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89AC2A-87CC-CF3B-DBB3-411B967ACF25}"/>
              </a:ext>
            </a:extLst>
          </p:cNvPr>
          <p:cNvSpPr txBox="1"/>
          <p:nvPr/>
        </p:nvSpPr>
        <p:spPr>
          <a:xfrm>
            <a:off x="4110504" y="2827038"/>
            <a:ext cx="5117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4D5156"/>
                </a:solidFill>
                <a:latin typeface="arial" panose="020B0604020202020204" pitchFamily="34" charset="0"/>
              </a:rPr>
              <a:t>α</a:t>
            </a:r>
            <a:r>
              <a:rPr lang="it-IT" sz="1200" dirty="0">
                <a:solidFill>
                  <a:srgbClr val="4D5156"/>
                </a:solidFill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is</a:t>
            </a:r>
            <a:r>
              <a:rPr lang="it-IT" sz="1200" dirty="0">
                <a:latin typeface="Helvetica" pitchFamily="2" charset="0"/>
              </a:rPr>
              <a:t> the </a:t>
            </a:r>
            <a:r>
              <a:rPr lang="it-IT" sz="1200" dirty="0" err="1">
                <a:latin typeface="Helvetica" pitchFamily="2" charset="0"/>
              </a:rPr>
              <a:t>average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value</a:t>
            </a:r>
            <a:r>
              <a:rPr lang="it-IT" sz="1200" dirty="0">
                <a:latin typeface="Helvetica" pitchFamily="2" charset="0"/>
              </a:rPr>
              <a:t> for feature </a:t>
            </a:r>
            <a:r>
              <a:rPr lang="it-IT" sz="1200" i="1" dirty="0" err="1">
                <a:latin typeface="Helvetica" pitchFamily="2" charset="0"/>
              </a:rPr>
              <a:t>y</a:t>
            </a:r>
            <a:r>
              <a:rPr lang="it-IT" sz="1200" i="1" baseline="-25000" dirty="0" err="1">
                <a:latin typeface="Helvetica" pitchFamily="2" charset="0"/>
              </a:rPr>
              <a:t>ij</a:t>
            </a:r>
            <a:r>
              <a:rPr lang="it-IT" sz="1200" dirty="0">
                <a:latin typeface="Helvetica" pitchFamily="2" charset="0"/>
              </a:rPr>
              <a:t> , </a:t>
            </a:r>
          </a:p>
          <a:p>
            <a:r>
              <a:rPr lang="el-GR" sz="1200" dirty="0">
                <a:solidFill>
                  <a:srgbClr val="4D5156"/>
                </a:solidFill>
                <a:latin typeface="arial" panose="020B0604020202020204" pitchFamily="34" charset="0"/>
              </a:rPr>
              <a:t>γ</a:t>
            </a:r>
            <a:r>
              <a:rPr lang="it-IT" sz="1200" i="1" baseline="-25000" dirty="0">
                <a:latin typeface="Helvetica" pitchFamily="2" charset="0"/>
              </a:rPr>
              <a:t>i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is</a:t>
            </a:r>
            <a:r>
              <a:rPr lang="it-IT" sz="1200" dirty="0">
                <a:latin typeface="Helvetica" pitchFamily="2" charset="0"/>
              </a:rPr>
              <a:t> an additive </a:t>
            </a:r>
            <a:r>
              <a:rPr lang="it-IT" sz="1200" dirty="0" err="1">
                <a:latin typeface="Helvetica" pitchFamily="2" charset="0"/>
              </a:rPr>
              <a:t>protocol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effect</a:t>
            </a:r>
            <a:r>
              <a:rPr lang="it-IT" sz="1200" dirty="0">
                <a:latin typeface="Helvetica" pitchFamily="2" charset="0"/>
              </a:rPr>
              <a:t>,  </a:t>
            </a:r>
          </a:p>
          <a:p>
            <a:r>
              <a:rPr lang="el-GR" sz="1200" dirty="0">
                <a:solidFill>
                  <a:srgbClr val="4D5156"/>
                </a:solidFill>
                <a:latin typeface="arial" panose="020B0604020202020204" pitchFamily="34" charset="0"/>
              </a:rPr>
              <a:t>δ</a:t>
            </a:r>
            <a:r>
              <a:rPr lang="it-IT" sz="1200" i="1" baseline="-25000" dirty="0">
                <a:latin typeface="Helvetica" pitchFamily="2" charset="0"/>
              </a:rPr>
              <a:t>i  </a:t>
            </a:r>
            <a:r>
              <a:rPr lang="it-IT" sz="1200" dirty="0" err="1">
                <a:latin typeface="Helvetica" pitchFamily="2" charset="0"/>
              </a:rPr>
              <a:t>is</a:t>
            </a:r>
            <a:r>
              <a:rPr lang="it-IT" sz="1200" dirty="0">
                <a:latin typeface="Helvetica" pitchFamily="2" charset="0"/>
              </a:rPr>
              <a:t> a </a:t>
            </a:r>
            <a:r>
              <a:rPr lang="it-IT" sz="1200" dirty="0" err="1">
                <a:latin typeface="Helvetica" pitchFamily="2" charset="0"/>
              </a:rPr>
              <a:t>multiplicative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protocol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effect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affected</a:t>
            </a:r>
            <a:r>
              <a:rPr lang="it-IT" sz="1200" dirty="0">
                <a:latin typeface="Helvetica" pitchFamily="2" charset="0"/>
              </a:rPr>
              <a:t> by an </a:t>
            </a:r>
            <a:r>
              <a:rPr lang="it-IT" sz="1200" dirty="0" err="1">
                <a:latin typeface="Helvetica" pitchFamily="2" charset="0"/>
              </a:rPr>
              <a:t>error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term</a:t>
            </a:r>
            <a:r>
              <a:rPr lang="it-IT" sz="1200" dirty="0">
                <a:latin typeface="Helvetica" pitchFamily="2" charset="0"/>
              </a:rPr>
              <a:t> (</a:t>
            </a:r>
            <a:r>
              <a:rPr lang="el-GR" sz="1200" dirty="0">
                <a:solidFill>
                  <a:srgbClr val="4D5156"/>
                </a:solidFill>
                <a:latin typeface="arial" panose="020B0604020202020204" pitchFamily="34" charset="0"/>
              </a:rPr>
              <a:t>ε</a:t>
            </a:r>
            <a:r>
              <a:rPr lang="it-IT" sz="1200" i="1" baseline="-25000" dirty="0" err="1">
                <a:latin typeface="Helvetica" pitchFamily="2" charset="0"/>
              </a:rPr>
              <a:t>ij</a:t>
            </a:r>
            <a:r>
              <a:rPr lang="it-IT" sz="1200" dirty="0">
                <a:latin typeface="Helvetica" pitchFamily="2" charset="0"/>
              </a:rPr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CC88FE-53CB-6D8E-3C71-B68CA2447738}"/>
              </a:ext>
            </a:extLst>
          </p:cNvPr>
          <p:cNvSpPr txBox="1"/>
          <p:nvPr/>
        </p:nvSpPr>
        <p:spPr>
          <a:xfrm>
            <a:off x="359803" y="3691462"/>
            <a:ext cx="6164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Helvetica" pitchFamily="2" charset="0"/>
              </a:rPr>
              <a:t>The </a:t>
            </a:r>
            <a:r>
              <a:rPr lang="it-IT" sz="1050" dirty="0" err="1">
                <a:latin typeface="Helvetica" pitchFamily="2" charset="0"/>
              </a:rPr>
              <a:t>compensation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consists</a:t>
            </a:r>
            <a:r>
              <a:rPr lang="it-IT" sz="1050" dirty="0">
                <a:latin typeface="Helvetica" pitchFamily="2" charset="0"/>
              </a:rPr>
              <a:t> in </a:t>
            </a:r>
            <a:r>
              <a:rPr lang="it-IT" sz="1050" dirty="0" err="1">
                <a:latin typeface="Helvetica" pitchFamily="2" charset="0"/>
              </a:rPr>
              <a:t>estimating</a:t>
            </a:r>
            <a:r>
              <a:rPr lang="it-IT" sz="1050" dirty="0">
                <a:latin typeface="Helvetica" pitchFamily="2" charset="0"/>
              </a:rPr>
              <a:t> the model </a:t>
            </a:r>
            <a:r>
              <a:rPr lang="it-IT" sz="1050" dirty="0" err="1">
                <a:latin typeface="Helvetica" pitchFamily="2" charset="0"/>
              </a:rPr>
              <a:t>parameters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el-GR" sz="1350" dirty="0">
                <a:solidFill>
                  <a:srgbClr val="4D5156"/>
                </a:solidFill>
                <a:latin typeface="arial" panose="020B0604020202020204" pitchFamily="34" charset="0"/>
              </a:rPr>
              <a:t>α</a:t>
            </a:r>
            <a:r>
              <a:rPr lang="it-IT" sz="1050" dirty="0">
                <a:latin typeface="Helvetica" pitchFamily="2" charset="0"/>
              </a:rPr>
              <a:t>, </a:t>
            </a:r>
            <a:r>
              <a:rPr lang="el-GR" sz="1350" dirty="0">
                <a:solidFill>
                  <a:srgbClr val="4D5156"/>
                </a:solidFill>
                <a:latin typeface="arial" panose="020B0604020202020204" pitchFamily="34" charset="0"/>
              </a:rPr>
              <a:t> γ</a:t>
            </a:r>
            <a:r>
              <a:rPr lang="it-IT" sz="1350" i="1" baseline="-25000" dirty="0">
                <a:latin typeface="Helvetica" pitchFamily="2" charset="0"/>
              </a:rPr>
              <a:t>i</a:t>
            </a:r>
            <a:r>
              <a:rPr lang="it-IT" sz="1050" dirty="0">
                <a:latin typeface="Helvetica" pitchFamily="2" charset="0"/>
              </a:rPr>
              <a:t>, and </a:t>
            </a:r>
            <a:r>
              <a:rPr lang="el-GR" sz="1350" dirty="0">
                <a:solidFill>
                  <a:srgbClr val="4D5156"/>
                </a:solidFill>
                <a:latin typeface="arial" panose="020B0604020202020204" pitchFamily="34" charset="0"/>
              </a:rPr>
              <a:t>δ</a:t>
            </a:r>
            <a:r>
              <a:rPr lang="it-IT" sz="1350" i="1" baseline="-25000" dirty="0">
                <a:latin typeface="Helvetica" pitchFamily="2" charset="0"/>
              </a:rPr>
              <a:t>i</a:t>
            </a:r>
            <a:r>
              <a:rPr lang="it-IT" sz="1050" dirty="0">
                <a:latin typeface="Helvetica" pitchFamily="2" charset="0"/>
              </a:rPr>
              <a:t> by </a:t>
            </a:r>
            <a:r>
              <a:rPr lang="it-IT" sz="1050" dirty="0" err="1">
                <a:latin typeface="Helvetica" pitchFamily="2" charset="0"/>
              </a:rPr>
              <a:t>using</a:t>
            </a:r>
            <a:r>
              <a:rPr lang="it-IT" sz="1050" dirty="0">
                <a:latin typeface="Helvetica" pitchFamily="2" charset="0"/>
              </a:rPr>
              <a:t> a maximum </a:t>
            </a:r>
            <a:r>
              <a:rPr lang="it-IT" sz="1050" dirty="0" err="1">
                <a:latin typeface="Helvetica" pitchFamily="2" charset="0"/>
              </a:rPr>
              <a:t>likelihood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approach</a:t>
            </a:r>
            <a:r>
              <a:rPr lang="it-IT" sz="1050" dirty="0">
                <a:latin typeface="Helvetica" pitchFamily="2" charset="0"/>
              </a:rPr>
              <a:t> on the </a:t>
            </a:r>
            <a:r>
              <a:rPr lang="it-IT" sz="1050" dirty="0" err="1">
                <a:latin typeface="Helvetica" pitchFamily="2" charset="0"/>
              </a:rPr>
              <a:t>basis</a:t>
            </a:r>
            <a:r>
              <a:rPr lang="it-IT" sz="1050" dirty="0">
                <a:latin typeface="Helvetica" pitchFamily="2" charset="0"/>
              </a:rPr>
              <a:t> of the set of </a:t>
            </a:r>
            <a:r>
              <a:rPr lang="it-IT" sz="1050" dirty="0" err="1">
                <a:latin typeface="Helvetica" pitchFamily="2" charset="0"/>
              </a:rPr>
              <a:t>available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dirty="0" err="1">
                <a:latin typeface="Helvetica" pitchFamily="2" charset="0"/>
              </a:rPr>
              <a:t>observations</a:t>
            </a:r>
            <a:r>
              <a:rPr lang="it-IT" sz="1050" dirty="0">
                <a:latin typeface="Helvetica" pitchFamily="2" charset="0"/>
              </a:rPr>
              <a:t>:</a:t>
            </a:r>
          </a:p>
        </p:txBody>
      </p:sp>
      <p:pic>
        <p:nvPicPr>
          <p:cNvPr id="18" name="Immagine 17" descr="Immagine che contiene Carattere, linea, testo, diagramma&#10;&#10;Descrizione generata automaticamente">
            <a:extLst>
              <a:ext uri="{FF2B5EF4-FFF2-40B4-BE49-F238E27FC236}">
                <a16:creationId xmlns:a16="http://schemas.microsoft.com/office/drawing/2014/main" id="{00882D62-9689-E50E-AA86-F2698FEA5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449" y="3691462"/>
            <a:ext cx="21907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2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E04F880B-AED6-EB90-EBF3-0C5C4E169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DF394A26-1DB8-AA93-AC9B-6FD1C00F9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Explainability in Covid19 pneumonia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74AB603C-D752-78B8-BD8B-C2E4378306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2B742491-DF91-B9D2-68A0-10418A5EE6B4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7A71DA1E-D58E-9A98-08E4-7B274E3E7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5DB2E7-E775-69E9-D1A0-42DB44155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B82740E8-1E88-C237-6BF9-9814C35F7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514366"/>
              </p:ext>
            </p:extLst>
          </p:nvPr>
        </p:nvGraphicFramePr>
        <p:xfrm>
          <a:off x="918371" y="759407"/>
          <a:ext cx="10962533" cy="509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Ovale 11">
            <a:extLst>
              <a:ext uri="{FF2B5EF4-FFF2-40B4-BE49-F238E27FC236}">
                <a16:creationId xmlns:a16="http://schemas.microsoft.com/office/drawing/2014/main" id="{273B6103-F657-5D39-ED5E-0602BFFC7AC3}"/>
              </a:ext>
            </a:extLst>
          </p:cNvPr>
          <p:cNvSpPr/>
          <p:nvPr/>
        </p:nvSpPr>
        <p:spPr>
          <a:xfrm>
            <a:off x="224901" y="2135809"/>
            <a:ext cx="2425234" cy="2375667"/>
          </a:xfrm>
          <a:prstGeom prst="ellipse">
            <a:avLst/>
          </a:prstGeom>
          <a:solidFill>
            <a:srgbClr val="0F406B"/>
          </a:solidFill>
          <a:ln>
            <a:solidFill>
              <a:schemeClr val="accent6">
                <a:lumMod val="40000"/>
                <a:lumOff val="60000"/>
                <a:alpha val="6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09F570-B80B-0941-CA30-841FF418CD8E}"/>
              </a:ext>
            </a:extLst>
          </p:cNvPr>
          <p:cNvSpPr txBox="1"/>
          <p:nvPr/>
        </p:nvSpPr>
        <p:spPr>
          <a:xfrm>
            <a:off x="130520" y="2803487"/>
            <a:ext cx="2615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Trustworthiness</a:t>
            </a:r>
            <a:endParaRPr lang="it-IT" sz="2000" dirty="0">
              <a:solidFill>
                <a:schemeClr val="bg1"/>
              </a:solidFill>
              <a:latin typeface="Montserrat" pitchFamily="2" charset="77"/>
              <a:cs typeface="Gill Sans" panose="020B0502020104020203" pitchFamily="34" charset="-79"/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and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Explainability</a:t>
            </a:r>
            <a:endParaRPr lang="it-IT" sz="2000" dirty="0">
              <a:solidFill>
                <a:schemeClr val="bg1"/>
              </a:solidFill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56BB15AC-89E2-6213-8AAE-DEA2A286B5B2}"/>
              </a:ext>
            </a:extLst>
          </p:cNvPr>
          <p:cNvSpPr/>
          <p:nvPr/>
        </p:nvSpPr>
        <p:spPr>
          <a:xfrm>
            <a:off x="3266618" y="3267840"/>
            <a:ext cx="2888551" cy="26024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CXR and clinical feature 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A6935F4-7856-903D-6411-B2331C08A8D9}"/>
              </a:ext>
            </a:extLst>
          </p:cNvPr>
          <p:cNvSpPr/>
          <p:nvPr/>
        </p:nvSpPr>
        <p:spPr>
          <a:xfrm>
            <a:off x="6399638" y="3673193"/>
            <a:ext cx="2615116" cy="61759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Grad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-CAM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visualization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Clinical Features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importance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43778D3-A545-D717-B64D-9DC28B3334ED}"/>
              </a:ext>
            </a:extLst>
          </p:cNvPr>
          <p:cNvSpPr/>
          <p:nvPr/>
        </p:nvSpPr>
        <p:spPr>
          <a:xfrm>
            <a:off x="3193850" y="1885442"/>
            <a:ext cx="1967525" cy="26024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CT </a:t>
            </a:r>
            <a:r>
              <a:rPr lang="it-IT" sz="1600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scans</a:t>
            </a:r>
            <a:r>
              <a:rPr lang="it-IT" sz="1600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9839865-184B-B73D-8AE5-F9F9CA49AC17}"/>
              </a:ext>
            </a:extLst>
          </p:cNvPr>
          <p:cNvSpPr/>
          <p:nvPr/>
        </p:nvSpPr>
        <p:spPr>
          <a:xfrm>
            <a:off x="6337623" y="2060552"/>
            <a:ext cx="2252754" cy="120032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Finding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consistent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 features in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multicenter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analysis</a:t>
            </a:r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Possible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harmonization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Gill Sans" panose="020B0502020104020203" pitchFamily="34" charset="-79"/>
              </a:rPr>
              <a:t> strategies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1B4BDB3B-D502-907A-3549-B9DF656B8E81}"/>
              </a:ext>
            </a:extLst>
          </p:cNvPr>
          <p:cNvSpPr/>
          <p:nvPr/>
        </p:nvSpPr>
        <p:spPr>
          <a:xfrm>
            <a:off x="6252828" y="3371186"/>
            <a:ext cx="2766905" cy="252965"/>
          </a:xfrm>
          <a:prstGeom prst="roundRect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Explaining</a:t>
            </a:r>
            <a:r>
              <a:rPr lang="it-IT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prediction</a:t>
            </a:r>
            <a:endParaRPr lang="it-IT" dirty="0">
              <a:solidFill>
                <a:schemeClr val="bg1"/>
              </a:solidFill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A1FA7725-52CC-133A-8C44-DE1422FD7533}"/>
              </a:ext>
            </a:extLst>
          </p:cNvPr>
          <p:cNvSpPr/>
          <p:nvPr/>
        </p:nvSpPr>
        <p:spPr>
          <a:xfrm>
            <a:off x="6155170" y="1758155"/>
            <a:ext cx="2252754" cy="252966"/>
          </a:xfrm>
          <a:prstGeom prst="roundRect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Assessing</a:t>
            </a:r>
            <a:r>
              <a:rPr lang="it-IT" dirty="0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Montserrat" pitchFamily="2" charset="77"/>
                <a:cs typeface="Gill Sans" panose="020B0502020104020203" pitchFamily="34" charset="-79"/>
              </a:rPr>
              <a:t>robustness</a:t>
            </a:r>
            <a:endParaRPr lang="it-IT" dirty="0">
              <a:solidFill>
                <a:schemeClr val="bg1"/>
              </a:solidFill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7D68E9-C79A-ECFB-4C2B-1B848EE96953}"/>
              </a:ext>
            </a:extLst>
          </p:cNvPr>
          <p:cNvSpPr txBox="1"/>
          <p:nvPr/>
        </p:nvSpPr>
        <p:spPr>
          <a:xfrm>
            <a:off x="628303" y="882161"/>
            <a:ext cx="7507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1)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It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is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difficult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to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provide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a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meaningful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explanation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for a deep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complex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model.</a:t>
            </a:r>
          </a:p>
          <a:p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2)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Issues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related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to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reproducibility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and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robustness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impede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 the full </a:t>
            </a:r>
            <a:r>
              <a:rPr lang="it-IT" dirty="0" err="1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trustworthiness</a:t>
            </a:r>
            <a:r>
              <a:rPr lang="it-IT" dirty="0">
                <a:solidFill>
                  <a:srgbClr val="0F406B"/>
                </a:solidFill>
                <a:latin typeface="Montserrat" pitchFamily="2" charset="77"/>
                <a:cs typeface="Gill Sans" panose="020B0502020104020203" pitchFamily="34" charset="-79"/>
              </a:rPr>
              <a:t>.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8F7271B-B632-C287-0A88-6AC53924BA76}"/>
              </a:ext>
            </a:extLst>
          </p:cNvPr>
          <p:cNvSpPr/>
          <p:nvPr/>
        </p:nvSpPr>
        <p:spPr>
          <a:xfrm>
            <a:off x="533399" y="852713"/>
            <a:ext cx="7692229" cy="683421"/>
          </a:xfrm>
          <a:prstGeom prst="roundRect">
            <a:avLst/>
          </a:prstGeom>
          <a:noFill/>
          <a:ln w="38100">
            <a:solidFill>
              <a:srgbClr val="0F40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9EFE3C-6821-DA04-6C10-7017713FEDE6}"/>
              </a:ext>
            </a:extLst>
          </p:cNvPr>
          <p:cNvSpPr txBox="1"/>
          <p:nvPr/>
        </p:nvSpPr>
        <p:spPr>
          <a:xfrm>
            <a:off x="2776060" y="2469393"/>
            <a:ext cx="448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7BDF41-C857-BE21-3A39-33191A4D98CA}"/>
              </a:ext>
            </a:extLst>
          </p:cNvPr>
          <p:cNvSpPr txBox="1"/>
          <p:nvPr/>
        </p:nvSpPr>
        <p:spPr>
          <a:xfrm>
            <a:off x="2821780" y="3876409"/>
            <a:ext cx="448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6" name="Google Shape;36;gb7baa80a22_0_21">
            <a:extLst>
              <a:ext uri="{FF2B5EF4-FFF2-40B4-BE49-F238E27FC236}">
                <a16:creationId xmlns:a16="http://schemas.microsoft.com/office/drawing/2014/main" id="{56D91269-F4F1-EFA9-F683-D30FDD3D2012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93573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7296AD51-E82F-80E5-9EAD-4FC6089F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E61FC9A9-5A5D-5077-826F-07674D75CA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ML pipeline for severity prediction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7AFD64DA-380F-4D62-5E79-57170F9A01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C3DC67F0-3496-2261-67C3-DC2EB238F599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02EA036E-BB78-8B55-315D-35C172D667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4E6430-0B3A-6417-411D-ED8C621F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1FAA5CF4-528A-35C6-6C14-0ADE8C221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293" y="1465748"/>
            <a:ext cx="6097014" cy="15779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894FFE-7272-6BF9-30C0-25DAEE0C9716}"/>
              </a:ext>
            </a:extLst>
          </p:cNvPr>
          <p:cNvSpPr txBox="1"/>
          <p:nvPr/>
        </p:nvSpPr>
        <p:spPr>
          <a:xfrm>
            <a:off x="1736270" y="2986647"/>
            <a:ext cx="6875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Different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vendor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machines,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acquisition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parameters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, and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reconstruction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filters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have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been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used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.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717A397-CD0F-E334-E810-014144B5FCD8}"/>
              </a:ext>
            </a:extLst>
          </p:cNvPr>
          <p:cNvSpPr/>
          <p:nvPr/>
        </p:nvSpPr>
        <p:spPr>
          <a:xfrm>
            <a:off x="601980" y="3619846"/>
            <a:ext cx="7894320" cy="10551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id="{27CABFCB-197C-A22E-2301-C8F940340D4E}"/>
              </a:ext>
            </a:extLst>
          </p:cNvPr>
          <p:cNvSpPr txBox="1">
            <a:spLocks/>
          </p:cNvSpPr>
          <p:nvPr/>
        </p:nvSpPr>
        <p:spPr>
          <a:xfrm>
            <a:off x="188775" y="775063"/>
            <a:ext cx="1663673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Dataset</a:t>
            </a:r>
          </a:p>
        </p:txBody>
      </p:sp>
      <p:sp>
        <p:nvSpPr>
          <p:cNvPr id="20" name="Sottotitolo 8">
            <a:extLst>
              <a:ext uri="{FF2B5EF4-FFF2-40B4-BE49-F238E27FC236}">
                <a16:creationId xmlns:a16="http://schemas.microsoft.com/office/drawing/2014/main" id="{10EB2D7D-715C-FC6B-3BA6-21C0AE58B492}"/>
              </a:ext>
            </a:extLst>
          </p:cNvPr>
          <p:cNvSpPr txBox="1">
            <a:spLocks/>
          </p:cNvSpPr>
          <p:nvPr/>
        </p:nvSpPr>
        <p:spPr>
          <a:xfrm>
            <a:off x="526653" y="3739964"/>
            <a:ext cx="1547495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800" dirty="0" err="1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Aim</a:t>
            </a:r>
            <a:endParaRPr lang="it-IT" sz="2800" dirty="0">
              <a:solidFill>
                <a:schemeClr val="tx1"/>
              </a:solidFill>
              <a:latin typeface="Montserrat" pitchFamily="2" charset="77"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7F4414F-06DB-3399-D1FF-D86CDE21C2BA}"/>
              </a:ext>
            </a:extLst>
          </p:cNvPr>
          <p:cNvSpPr txBox="1"/>
          <p:nvPr/>
        </p:nvSpPr>
        <p:spPr>
          <a:xfrm>
            <a:off x="1751293" y="962715"/>
            <a:ext cx="6635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  <a:cs typeface="Gill Sans" panose="020B0502020104020203" pitchFamily="34" charset="-79"/>
              </a:rPr>
              <a:t>CT </a:t>
            </a:r>
            <a:r>
              <a:rPr lang="it-IT" b="1" dirty="0" err="1">
                <a:latin typeface="Montserrat" pitchFamily="2" charset="77"/>
                <a:cs typeface="Gill Sans" panose="020B0502020104020203" pitchFamily="34" charset="-79"/>
              </a:rPr>
              <a:t>scans</a:t>
            </a:r>
            <a:r>
              <a:rPr lang="it-IT" b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with the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related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clinical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outcome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on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severity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(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died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or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intubated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)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about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one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month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after CT </a:t>
            </a:r>
            <a:r>
              <a:rPr lang="it-IT" dirty="0" err="1">
                <a:latin typeface="Montserrat" pitchFamily="2" charset="77"/>
                <a:cs typeface="Gill Sans Light" panose="020B0302020104020203" pitchFamily="34" charset="-79"/>
              </a:rPr>
              <a:t>acquisition</a:t>
            </a:r>
            <a:r>
              <a:rPr lang="it-IT" dirty="0">
                <a:latin typeface="Montserrat" pitchFamily="2" charset="77"/>
                <a:cs typeface="Gill Sans Light" panose="020B0302020104020203" pitchFamily="34" charset="-79"/>
              </a:rPr>
              <a:t> from 5 clinical centers.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A5DE387-B243-97C7-292F-F21A60905891}"/>
              </a:ext>
            </a:extLst>
          </p:cNvPr>
          <p:cNvSpPr txBox="1"/>
          <p:nvPr/>
        </p:nvSpPr>
        <p:spPr>
          <a:xfrm>
            <a:off x="2018966" y="3750113"/>
            <a:ext cx="63131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Prediction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of the clinical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prognosis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(severe /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not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severe)  for COVID-19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patients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by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means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of a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traditional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ML-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based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classifier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trained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on </a:t>
            </a:r>
            <a:r>
              <a:rPr lang="it-IT" sz="1500" b="1" dirty="0" err="1">
                <a:latin typeface="Montserrat" pitchFamily="2" charset="77"/>
                <a:cs typeface="Gill Sans" panose="020B0502020104020203" pitchFamily="34" charset="-79"/>
              </a:rPr>
              <a:t>radiomics</a:t>
            </a:r>
            <a:r>
              <a:rPr lang="it-IT" sz="1500" b="1" dirty="0">
                <a:latin typeface="Montserrat" pitchFamily="2" charset="77"/>
                <a:cs typeface="Gill Sans" panose="020B0502020104020203" pitchFamily="34" charset="-79"/>
              </a:rPr>
              <a:t> features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extracted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 from CT </a:t>
            </a:r>
            <a:r>
              <a:rPr lang="it-IT" sz="1500" dirty="0" err="1">
                <a:latin typeface="Montserrat" pitchFamily="2" charset="77"/>
                <a:cs typeface="Gill Sans" panose="020B0502020104020203" pitchFamily="34" charset="-79"/>
              </a:rPr>
              <a:t>scans</a:t>
            </a:r>
            <a:r>
              <a:rPr lang="it-IT" sz="1500" dirty="0">
                <a:latin typeface="Montserrat" pitchFamily="2" charset="77"/>
                <a:cs typeface="Gill Sans" panose="020B0502020104020203" pitchFamily="34" charset="-79"/>
              </a:rPr>
              <a:t>. </a:t>
            </a:r>
          </a:p>
        </p:txBody>
      </p:sp>
      <p:sp>
        <p:nvSpPr>
          <p:cNvPr id="24" name="Google Shape;36;gb7baa80a22_0_21">
            <a:extLst>
              <a:ext uri="{FF2B5EF4-FFF2-40B4-BE49-F238E27FC236}">
                <a16:creationId xmlns:a16="http://schemas.microsoft.com/office/drawing/2014/main" id="{1E641328-84D0-9EC0-1252-1FE57CD5C22B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74812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6A09CC9F-8DB1-1EC8-27C4-7559EE073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3CC83BED-DE03-3316-6053-BB30A18F4D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ML pipeline for severity prediction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9C2BFA69-B63B-12E2-DFFA-FF8B0D801F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0E5AA9BC-786F-6CBC-1F2C-AEC2F93E0BC7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4F08D27C-8D3C-996E-59DB-77B2267484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8D1991-5974-AD2F-BDF7-D7B06F4BD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pic>
        <p:nvPicPr>
          <p:cNvPr id="2" name="Immagine 1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62F2D5F-9D77-F2B3-FF38-5B206351E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896" y="915950"/>
            <a:ext cx="6638870" cy="3807587"/>
          </a:xfrm>
          <a:prstGeom prst="rect">
            <a:avLst/>
          </a:prstGeom>
        </p:spPr>
      </p:pic>
      <p:pic>
        <p:nvPicPr>
          <p:cNvPr id="3" name="Picture 2" descr="PyRadiomics (Radiomics Feature Extraction in Python) – NMMItools">
            <a:extLst>
              <a:ext uri="{FF2B5EF4-FFF2-40B4-BE49-F238E27FC236}">
                <a16:creationId xmlns:a16="http://schemas.microsoft.com/office/drawing/2014/main" id="{43560BF7-D5EF-02D4-194E-BD73F78C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60" y="813594"/>
            <a:ext cx="2023840" cy="5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F91C02-3231-0B8B-3D6A-6166DB2AF88F}"/>
              </a:ext>
            </a:extLst>
          </p:cNvPr>
          <p:cNvSpPr txBox="1"/>
          <p:nvPr/>
        </p:nvSpPr>
        <p:spPr>
          <a:xfrm>
            <a:off x="293233" y="2627349"/>
            <a:ext cx="221374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gamma: [0.5, 1, 1.5, 2, 5] 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max_depth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: [3, 4, 5]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subsample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: [0.6, 0.8, 1.0]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colsample_bytree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: [0.6, 0.8, 1.0] 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min_child_weight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: [1, 5, 10]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learning_rate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=0.02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n_estimators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=600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objective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='</a:t>
            </a:r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binary:logistic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’</a:t>
            </a:r>
          </a:p>
          <a:p>
            <a:r>
              <a:rPr lang="it-IT" sz="1100" dirty="0" err="1">
                <a:latin typeface="Montserrat" pitchFamily="2" charset="77"/>
                <a:cs typeface="Gill Sans Light" panose="020B0302020104020203" pitchFamily="34" charset="-79"/>
              </a:rPr>
              <a:t>nthread</a:t>
            </a:r>
            <a:r>
              <a:rPr lang="it-IT" sz="1100" dirty="0">
                <a:latin typeface="Montserrat" pitchFamily="2" charset="77"/>
                <a:cs typeface="Gill Sans Light" panose="020B0302020104020203" pitchFamily="34" charset="-79"/>
              </a:rPr>
              <a:t>=1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86ECBB2-9978-69AD-A4DD-971BD0A0543D}"/>
              </a:ext>
            </a:extLst>
          </p:cNvPr>
          <p:cNvSpPr/>
          <p:nvPr/>
        </p:nvSpPr>
        <p:spPr>
          <a:xfrm>
            <a:off x="207889" y="2570006"/>
            <a:ext cx="2213747" cy="18674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44C70A-12C6-4D8D-BA13-9A6192EAA3F0}"/>
              </a:ext>
            </a:extLst>
          </p:cNvPr>
          <p:cNvSpPr txBox="1"/>
          <p:nvPr/>
        </p:nvSpPr>
        <p:spPr>
          <a:xfrm>
            <a:off x="225234" y="1789898"/>
            <a:ext cx="25595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latin typeface="Montserrat" pitchFamily="2" charset="77"/>
                <a:cs typeface="Gill Sans Light" panose="020B0302020104020203" pitchFamily="34" charset="-79"/>
              </a:rPr>
              <a:t>10 trials</a:t>
            </a:r>
          </a:p>
          <a:p>
            <a:r>
              <a:rPr lang="it-IT" sz="1000" dirty="0">
                <a:latin typeface="Montserrat" pitchFamily="2" charset="77"/>
                <a:cs typeface="Gill Sans Light" panose="020B0302020104020203" pitchFamily="34" charset="-79"/>
              </a:rPr>
              <a:t>15% of the dataset in Test</a:t>
            </a:r>
          </a:p>
          <a:p>
            <a:r>
              <a:rPr lang="it-IT" sz="1000" dirty="0">
                <a:latin typeface="Montserrat" pitchFamily="2" charset="77"/>
                <a:cs typeface="Gill Sans Light" panose="020B0302020104020203" pitchFamily="34" charset="-79"/>
              </a:rPr>
              <a:t>4-fold CV of </a:t>
            </a:r>
            <a:r>
              <a:rPr lang="it-IT" sz="1000" dirty="0" err="1">
                <a:latin typeface="Montserrat" pitchFamily="2" charset="77"/>
                <a:cs typeface="Gill Sans Light" panose="020B0302020104020203" pitchFamily="34" charset="-79"/>
              </a:rPr>
              <a:t>remaining</a:t>
            </a:r>
            <a:r>
              <a:rPr lang="it-IT" sz="1000" dirty="0">
                <a:latin typeface="Montserrat" pitchFamily="2" charset="77"/>
                <a:cs typeface="Gill Sans Light" panose="020B0302020104020203" pitchFamily="34" charset="-79"/>
              </a:rPr>
              <a:t> 85%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7DF6FE1-D991-B80F-801A-4ED463024C93}"/>
              </a:ext>
            </a:extLst>
          </p:cNvPr>
          <p:cNvSpPr/>
          <p:nvPr/>
        </p:nvSpPr>
        <p:spPr>
          <a:xfrm>
            <a:off x="225234" y="1789899"/>
            <a:ext cx="1893707" cy="6113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E7B53D-535F-9AC4-4757-CBED1FC11F9F}"/>
              </a:ext>
            </a:extLst>
          </p:cNvPr>
          <p:cNvSpPr txBox="1"/>
          <p:nvPr/>
        </p:nvSpPr>
        <p:spPr>
          <a:xfrm>
            <a:off x="179612" y="4548424"/>
            <a:ext cx="3087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[1] Lizzi, </a:t>
            </a:r>
            <a:r>
              <a:rPr lang="it-IT" sz="1000" dirty="0" err="1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F</a:t>
            </a:r>
            <a:r>
              <a:rPr lang="it-IT" sz="1000" dirty="0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., et al.     https://</a:t>
            </a:r>
            <a:r>
              <a:rPr lang="it-IT" sz="1000" dirty="0" err="1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doi.org</a:t>
            </a:r>
            <a:r>
              <a:rPr lang="it-IT" sz="1000" dirty="0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/10.1140/</a:t>
            </a:r>
            <a:r>
              <a:rPr lang="it-IT" sz="1000" dirty="0" err="1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epjp</a:t>
            </a:r>
            <a:r>
              <a:rPr lang="it-IT" sz="1000" dirty="0">
                <a:solidFill>
                  <a:srgbClr val="3E6E98"/>
                </a:solidFill>
                <a:effectLst/>
                <a:latin typeface="+mj-lt"/>
                <a:cs typeface="Gill Sans Light" panose="020B0302020104020203" pitchFamily="34" charset="-79"/>
              </a:rPr>
              <a:t>/s13360-023-03896-4</a:t>
            </a:r>
            <a:endParaRPr lang="it-IT" sz="1000" dirty="0">
              <a:solidFill>
                <a:srgbClr val="3E6E98"/>
              </a:solidFill>
              <a:latin typeface="+mj-lt"/>
              <a:cs typeface="Gill Sans Light" panose="020B0302020104020203" pitchFamily="34" charset="-79"/>
            </a:endParaRPr>
          </a:p>
        </p:txBody>
      </p:sp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EBA7BB84-B664-605D-6531-ADB600B65993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" name="Sottotitolo 8">
            <a:extLst>
              <a:ext uri="{FF2B5EF4-FFF2-40B4-BE49-F238E27FC236}">
                <a16:creationId xmlns:a16="http://schemas.microsoft.com/office/drawing/2014/main" id="{4F5C3943-14E0-1187-3C84-8B8E4AACD301}"/>
              </a:ext>
            </a:extLst>
          </p:cNvPr>
          <p:cNvSpPr txBox="1">
            <a:spLocks/>
          </p:cNvSpPr>
          <p:nvPr/>
        </p:nvSpPr>
        <p:spPr>
          <a:xfrm>
            <a:off x="272532" y="786408"/>
            <a:ext cx="1753338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800" dirty="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Pipeline</a:t>
            </a:r>
          </a:p>
        </p:txBody>
      </p:sp>
    </p:spTree>
    <p:extLst>
      <p:ext uri="{BB962C8B-B14F-4D97-AF65-F5344CB8AC3E}">
        <p14:creationId xmlns:p14="http://schemas.microsoft.com/office/powerpoint/2010/main" val="129258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B960689C-8D93-A50A-5978-EE2C97C2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550B6FED-6AB2-166B-E22D-E0E411028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ML pipeline for severity prediction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2FAA2FAD-7839-9661-5775-323DED2344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A2AB3260-0B47-6645-1182-38D798718160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B711B3B3-0FD7-3FB4-C0B8-F85122376E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53F0FA-8F66-3CFE-6958-DDED2E383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AB284652-F433-55AE-26DA-CC2E9EAC076D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B86F4B6A-9846-6F4B-E956-AD47E7F56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0" y="1798597"/>
            <a:ext cx="8877234" cy="2596053"/>
          </a:xfrm>
          <a:prstGeom prst="rect">
            <a:avLst/>
          </a:prstGeom>
        </p:spPr>
      </p:pic>
      <p:sp>
        <p:nvSpPr>
          <p:cNvPr id="8" name="Sottotitolo 8">
            <a:extLst>
              <a:ext uri="{FF2B5EF4-FFF2-40B4-BE49-F238E27FC236}">
                <a16:creationId xmlns:a16="http://schemas.microsoft.com/office/drawing/2014/main" id="{8802895C-C35C-AB64-5AD1-ED11398A55CC}"/>
              </a:ext>
            </a:extLst>
          </p:cNvPr>
          <p:cNvSpPr txBox="1">
            <a:spLocks/>
          </p:cNvSpPr>
          <p:nvPr/>
        </p:nvSpPr>
        <p:spPr>
          <a:xfrm>
            <a:off x="393599" y="857463"/>
            <a:ext cx="2357483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800" dirty="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First </a:t>
            </a:r>
            <a:r>
              <a:rPr lang="it-IT" sz="2800" dirty="0" err="1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results</a:t>
            </a:r>
            <a:endParaRPr lang="it-IT" sz="2800" dirty="0">
              <a:solidFill>
                <a:schemeClr val="tx1"/>
              </a:solidFill>
              <a:latin typeface="Montserrat" pitchFamily="2" charset="77"/>
              <a:ea typeface="+mn-ea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794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179F868B-76FA-7673-63BD-206E55240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749B0751-A53A-47B5-29B9-5876E352F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Finding consistent features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E69B4AC9-ABC3-68B8-A4BE-8B16A20CD1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1A651EC1-F995-2EA1-13FA-E27051144DFC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C6D7EE56-D90B-C5A7-A733-7BADBCB435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006F3FA-ECA0-4EEF-4252-CF01239A5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67CFC859-C57E-9CA6-7940-7D2DCB9D6F0E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3" name="Immagine 2" descr="Immagine che contiene testo, Carattere, design, schermata&#10;&#10;Descrizione generata automaticamente">
            <a:extLst>
              <a:ext uri="{FF2B5EF4-FFF2-40B4-BE49-F238E27FC236}">
                <a16:creationId xmlns:a16="http://schemas.microsoft.com/office/drawing/2014/main" id="{40EAC6CE-ABD9-DB03-B2FB-18DD514958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382"/>
          <a:stretch/>
        </p:blipFill>
        <p:spPr>
          <a:xfrm>
            <a:off x="523425" y="778400"/>
            <a:ext cx="3323361" cy="20499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3CFCF3-144D-06EB-8176-A00B08DCFB42}"/>
              </a:ext>
            </a:extLst>
          </p:cNvPr>
          <p:cNvSpPr txBox="1"/>
          <p:nvPr/>
        </p:nvSpPr>
        <p:spPr>
          <a:xfrm>
            <a:off x="786064" y="3027132"/>
            <a:ext cx="317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Florence + Milan + Palermo + Pisa + Pavia  (432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cases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22">
                <a:extLst>
                  <a:ext uri="{FF2B5EF4-FFF2-40B4-BE49-F238E27FC236}">
                    <a16:creationId xmlns:a16="http://schemas.microsoft.com/office/drawing/2014/main" id="{43A12124-CC16-3241-00EC-1421B6A373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2535611"/>
                  </p:ext>
                </p:extLst>
              </p:nvPr>
            </p:nvGraphicFramePr>
            <p:xfrm>
              <a:off x="4065324" y="2872602"/>
              <a:ext cx="4202376" cy="60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0594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3087160486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1709228731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989053514"/>
                        </a:ext>
                      </a:extLst>
                    </a:gridCol>
                  </a:tblGrid>
                  <a:tr h="290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accuracy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precision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recall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290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0.85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0.80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0.70</m:t>
                              </m:r>
                            </m:oMath>
                          </a14:m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it-IT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0.82</m:t>
                              </m:r>
                            </m:oMath>
                          </a14:m>
                          <a:endParaRPr lang="it-IT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22">
                <a:extLst>
                  <a:ext uri="{FF2B5EF4-FFF2-40B4-BE49-F238E27FC236}">
                    <a16:creationId xmlns:a16="http://schemas.microsoft.com/office/drawing/2014/main" id="{43A12124-CC16-3241-00EC-1421B6A373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2535611"/>
                  </p:ext>
                </p:extLst>
              </p:nvPr>
            </p:nvGraphicFramePr>
            <p:xfrm>
              <a:off x="4065324" y="2872602"/>
              <a:ext cx="4202376" cy="60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0594">
                      <a:extLst>
                        <a:ext uri="{9D8B030D-6E8A-4147-A177-3AD203B41FA5}">
                          <a16:colId xmlns:a16="http://schemas.microsoft.com/office/drawing/2014/main" val="3366329903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3087160486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1709228731"/>
                        </a:ext>
                      </a:extLst>
                    </a:gridCol>
                    <a:gridCol w="1050594">
                      <a:extLst>
                        <a:ext uri="{9D8B030D-6E8A-4147-A177-3AD203B41FA5}">
                          <a16:colId xmlns:a16="http://schemas.microsoft.com/office/drawing/2014/main" val="989053514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roc_auc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accuracy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precision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recall</a:t>
                          </a:r>
                          <a:endParaRPr lang="it-IT" sz="14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Gill Sans MT" panose="020B0502020104020203" pitchFamily="34" charset="77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194773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205" t="-112500" r="-30241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01205" t="-112500" r="-20241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203659" t="-112500" r="-10487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112500" r="-3614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25977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50FBD1-B9A3-E9A1-217E-CEA8B3CB87EE}"/>
              </a:ext>
            </a:extLst>
          </p:cNvPr>
          <p:cNvSpPr txBox="1"/>
          <p:nvPr/>
        </p:nvSpPr>
        <p:spPr>
          <a:xfrm>
            <a:off x="454845" y="2679832"/>
            <a:ext cx="611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Montserrat" pitchFamily="2" charset="77"/>
                <a:cs typeface="Gill Sans" panose="020B0502020104020203" pitchFamily="34" charset="-79"/>
              </a:rPr>
              <a:t>Severity</a:t>
            </a:r>
            <a:r>
              <a:rPr lang="it-IT" sz="1600" b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600" b="1" dirty="0" err="1">
                <a:latin typeface="Montserrat" pitchFamily="2" charset="77"/>
                <a:cs typeface="Gill Sans" panose="020B0502020104020203" pitchFamily="34" charset="-79"/>
              </a:rPr>
              <a:t>prediction</a:t>
            </a:r>
            <a:endParaRPr lang="it-IT" sz="1600" b="1" dirty="0"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C763EA56-8838-2DFE-26E9-F6341BA8DEC0}"/>
              </a:ext>
            </a:extLst>
          </p:cNvPr>
          <p:cNvSpPr/>
          <p:nvPr/>
        </p:nvSpPr>
        <p:spPr>
          <a:xfrm>
            <a:off x="6338446" y="3626355"/>
            <a:ext cx="2634183" cy="1208962"/>
          </a:xfrm>
          <a:prstGeom prst="roundRect">
            <a:avLst/>
          </a:prstGeom>
          <a:gradFill flip="none" rotWithShape="1">
            <a:gsLst>
              <a:gs pos="70004">
                <a:srgbClr val="CDC9EC">
                  <a:alpha val="81541"/>
                </a:srgbClr>
              </a:gs>
              <a:gs pos="70004">
                <a:srgbClr val="CDC9EC"/>
              </a:gs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63A06E-4187-2F96-20D1-9A7F2A0F1E3C}"/>
              </a:ext>
            </a:extLst>
          </p:cNvPr>
          <p:cNvSpPr txBox="1"/>
          <p:nvPr/>
        </p:nvSpPr>
        <p:spPr>
          <a:xfrm>
            <a:off x="325621" y="3537131"/>
            <a:ext cx="2634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Montserrat" pitchFamily="2" charset="77"/>
                <a:cs typeface="Gill Sans" panose="020B0502020104020203" pitchFamily="34" charset="-79"/>
              </a:rPr>
              <a:t>Analysis of </a:t>
            </a:r>
            <a:r>
              <a:rPr lang="it-IT" sz="1600" b="1" dirty="0" err="1">
                <a:latin typeface="Montserrat" pitchFamily="2" charset="77"/>
                <a:cs typeface="Gill Sans" panose="020B0502020104020203" pitchFamily="34" charset="-79"/>
              </a:rPr>
              <a:t>consistent</a:t>
            </a:r>
            <a:r>
              <a:rPr lang="it-IT" sz="1600" b="1" dirty="0">
                <a:latin typeface="Montserrat" pitchFamily="2" charset="77"/>
                <a:cs typeface="Gill Sans" panose="020B0502020104020203" pitchFamily="34" charset="-79"/>
              </a:rPr>
              <a:t> features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00B438-8FCF-6BA8-7467-3AA0EDD4DDB7}"/>
              </a:ext>
            </a:extLst>
          </p:cNvPr>
          <p:cNvSpPr txBox="1"/>
          <p:nvPr/>
        </p:nvSpPr>
        <p:spPr>
          <a:xfrm>
            <a:off x="2861955" y="3594621"/>
            <a:ext cx="337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most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relevant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features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selected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on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different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datasets and with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different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selection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methods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EDECB1-C2E2-6B51-7EB4-AF69A72351A8}"/>
              </a:ext>
            </a:extLst>
          </p:cNvPr>
          <p:cNvSpPr txBox="1"/>
          <p:nvPr/>
        </p:nvSpPr>
        <p:spPr>
          <a:xfrm>
            <a:off x="314168" y="4221745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mRMR</a:t>
            </a: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Montserrat" pitchFamily="2" charset="77"/>
                <a:cs typeface="Gill Sans Light" panose="020B0302020104020203" pitchFamily="34" charset="-79"/>
              </a:rPr>
              <a:t>Feature </a:t>
            </a:r>
            <a:r>
              <a:rPr lang="it-IT" sz="1200" dirty="0" err="1">
                <a:latin typeface="Montserrat" pitchFamily="2" charset="77"/>
                <a:cs typeface="Gill Sans Light" panose="020B0302020104020203" pitchFamily="34" charset="-79"/>
              </a:rPr>
              <a:t>Importance</a:t>
            </a:r>
            <a:endParaRPr lang="it-IT" sz="1200" dirty="0">
              <a:latin typeface="Montserrat" pitchFamily="2" charset="77"/>
              <a:cs typeface="Gill Sans Light" panose="020B0302020104020203" pitchFamily="34" charset="-79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ADC387E-5A7A-D410-2A67-87DC4B841C3A}"/>
              </a:ext>
            </a:extLst>
          </p:cNvPr>
          <p:cNvSpPr txBox="1"/>
          <p:nvPr/>
        </p:nvSpPr>
        <p:spPr>
          <a:xfrm>
            <a:off x="6342758" y="3771592"/>
            <a:ext cx="26308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i="1" dirty="0" err="1">
                <a:latin typeface="Montserrat" pitchFamily="2" charset="77"/>
                <a:cs typeface="Gill Sans" panose="020B0502020104020203" pitchFamily="34" charset="-79"/>
              </a:rPr>
              <a:t>g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ldm</a:t>
            </a:r>
            <a:r>
              <a:rPr lang="it-IT" sz="1100" b="1" i="1" dirty="0">
                <a:effectLst/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DependenceNonUniformity</a:t>
            </a:r>
            <a:endParaRPr lang="it-IT" sz="1100" b="1" i="1" dirty="0">
              <a:effectLst/>
              <a:latin typeface="Montserrat" pitchFamily="2" charset="77"/>
              <a:cs typeface="Gill Sans" panose="020B0502020104020203" pitchFamily="34" charset="-79"/>
            </a:endParaRPr>
          </a:p>
          <a:p>
            <a:r>
              <a:rPr lang="it-IT" sz="1100" b="1" i="1" dirty="0" err="1">
                <a:latin typeface="Montserrat" pitchFamily="2" charset="77"/>
                <a:cs typeface="Gill Sans" panose="020B0502020104020203" pitchFamily="34" charset="-79"/>
              </a:rPr>
              <a:t>g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ldm</a:t>
            </a:r>
            <a:r>
              <a:rPr lang="it-IT" sz="1100" b="1" i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GrayLevelNonUniformity</a:t>
            </a:r>
            <a:endParaRPr lang="it-IT" sz="1100" b="1" i="1" dirty="0">
              <a:effectLst/>
              <a:latin typeface="Montserrat" pitchFamily="2" charset="77"/>
              <a:cs typeface="Gill Sans" panose="020B0502020104020203" pitchFamily="34" charset="-79"/>
            </a:endParaRPr>
          </a:p>
          <a:p>
            <a:r>
              <a:rPr lang="it-IT" sz="1100" b="1" i="1" dirty="0" err="1">
                <a:latin typeface="Montserrat" pitchFamily="2" charset="77"/>
                <a:cs typeface="Gill Sans" panose="020B0502020104020203" pitchFamily="34" charset="-79"/>
              </a:rPr>
              <a:t>g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lrlm</a:t>
            </a:r>
            <a:r>
              <a:rPr lang="it-IT" sz="1100" b="1" i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GrayLevelNonUniformity</a:t>
            </a:r>
            <a:r>
              <a:rPr lang="it-IT" sz="1100" b="1" i="1" dirty="0">
                <a:effectLst/>
                <a:latin typeface="Montserrat" pitchFamily="2" charset="77"/>
                <a:cs typeface="Gill Sans" panose="020B0502020104020203" pitchFamily="34" charset="-79"/>
              </a:rPr>
              <a:t> </a:t>
            </a:r>
          </a:p>
          <a:p>
            <a:r>
              <a:rPr lang="it-IT" sz="1100" b="1" i="1" dirty="0" err="1">
                <a:latin typeface="Montserrat" pitchFamily="2" charset="77"/>
                <a:cs typeface="Gill Sans" panose="020B0502020104020203" pitchFamily="34" charset="-79"/>
              </a:rPr>
              <a:t>g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lrlm</a:t>
            </a:r>
            <a:r>
              <a:rPr lang="it-IT" sz="1100" b="1" i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RunLenghtNonUniformity</a:t>
            </a:r>
            <a:endParaRPr lang="it-IT" sz="1100" b="1" i="1" dirty="0">
              <a:effectLst/>
              <a:latin typeface="Montserrat" pitchFamily="2" charset="77"/>
              <a:cs typeface="Gill Sans" panose="020B0502020104020203" pitchFamily="34" charset="-79"/>
            </a:endParaRPr>
          </a:p>
          <a:p>
            <a:r>
              <a:rPr lang="it-IT" sz="1100" b="1" i="1" dirty="0" err="1">
                <a:latin typeface="Montserrat" pitchFamily="2" charset="77"/>
                <a:cs typeface="Gill Sans" panose="020B0502020104020203" pitchFamily="34" charset="-79"/>
              </a:rPr>
              <a:t>g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lszm</a:t>
            </a:r>
            <a:r>
              <a:rPr lang="it-IT" sz="1100" b="1" i="1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100" b="1" i="1" dirty="0" err="1">
                <a:effectLst/>
                <a:latin typeface="Montserrat" pitchFamily="2" charset="77"/>
                <a:cs typeface="Gill Sans" panose="020B0502020104020203" pitchFamily="34" charset="-79"/>
              </a:rPr>
              <a:t>GrayLevelNonUniformity</a:t>
            </a:r>
            <a:endParaRPr lang="it-IT" sz="1100" b="1" i="1" dirty="0">
              <a:latin typeface="Montserrat" pitchFamily="2" charset="77"/>
              <a:cs typeface="Gill Sans" panose="020B0502020104020203" pitchFamily="34" charset="-79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0E69D1-2649-82E5-AB8E-FFF97E082201}"/>
              </a:ext>
            </a:extLst>
          </p:cNvPr>
          <p:cNvSpPr txBox="1"/>
          <p:nvPr/>
        </p:nvSpPr>
        <p:spPr>
          <a:xfrm>
            <a:off x="2223905" y="4194829"/>
            <a:ext cx="4016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The </a:t>
            </a:r>
            <a:r>
              <a:rPr lang="it-IT" dirty="0" err="1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same</a:t>
            </a:r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 Non-</a:t>
            </a:r>
            <a:r>
              <a:rPr lang="it-IT" dirty="0" err="1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Uniformity</a:t>
            </a:r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 features are </a:t>
            </a:r>
            <a:r>
              <a:rPr lang="it-IT" dirty="0" err="1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significant</a:t>
            </a:r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before</a:t>
            </a:r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 and after data </a:t>
            </a:r>
            <a:r>
              <a:rPr lang="it-IT" dirty="0" err="1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harmonization</a:t>
            </a:r>
            <a:r>
              <a:rPr lang="it-IT" dirty="0">
                <a:solidFill>
                  <a:srgbClr val="C00000"/>
                </a:solidFill>
                <a:latin typeface="Montserrat" pitchFamily="2" charset="77"/>
                <a:cs typeface="Gill Sans" panose="020B0502020104020203" pitchFamily="34" charset="-79"/>
              </a:rPr>
              <a:t>!</a:t>
            </a:r>
          </a:p>
        </p:txBody>
      </p:sp>
      <p:pic>
        <p:nvPicPr>
          <p:cNvPr id="2" name="Immagine 1" descr="Immagine che contiene testo, Carattere, design, schermata&#10;&#10;Descrizione generata automaticamente">
            <a:extLst>
              <a:ext uri="{FF2B5EF4-FFF2-40B4-BE49-F238E27FC236}">
                <a16:creationId xmlns:a16="http://schemas.microsoft.com/office/drawing/2014/main" id="{AC17BD88-D6E0-7897-EEEC-EE00061507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087" r="24757"/>
          <a:stretch/>
        </p:blipFill>
        <p:spPr>
          <a:xfrm>
            <a:off x="3846786" y="788841"/>
            <a:ext cx="2585545" cy="2049921"/>
          </a:xfrm>
          <a:prstGeom prst="rect">
            <a:avLst/>
          </a:prstGeom>
        </p:spPr>
      </p:pic>
      <p:pic>
        <p:nvPicPr>
          <p:cNvPr id="7" name="Immagine 6" descr="Immagine che contiene testo, Carattere, design, schermata&#10;&#10;Descrizione generata automaticamente">
            <a:extLst>
              <a:ext uri="{FF2B5EF4-FFF2-40B4-BE49-F238E27FC236}">
                <a16:creationId xmlns:a16="http://schemas.microsoft.com/office/drawing/2014/main" id="{97817DF7-7F44-F42C-CCB2-40104AB0E8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109"/>
          <a:stretch/>
        </p:blipFill>
        <p:spPr>
          <a:xfrm>
            <a:off x="6574291" y="850922"/>
            <a:ext cx="1940926" cy="20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1" grpId="0"/>
      <p:bldP spid="12" grpId="0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6C245A71-7742-BD1E-C0B5-BC1DE14E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>
            <a:extLst>
              <a:ext uri="{FF2B5EF4-FFF2-40B4-BE49-F238E27FC236}">
                <a16:creationId xmlns:a16="http://schemas.microsoft.com/office/drawing/2014/main" id="{72FC199F-EBCD-F368-3F97-10F6B81E25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3E6E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	Multi-input CNN for severity prediction</a:t>
            </a:r>
            <a:endParaRPr dirty="0"/>
          </a:p>
        </p:txBody>
      </p:sp>
      <p:sp>
        <p:nvSpPr>
          <p:cNvPr id="45" name="Google Shape;45;p10">
            <a:extLst>
              <a:ext uri="{FF2B5EF4-FFF2-40B4-BE49-F238E27FC236}">
                <a16:creationId xmlns:a16="http://schemas.microsoft.com/office/drawing/2014/main" id="{F0D1D528-9B0C-C4AC-F4F5-75C0BCDD0E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47" name="Google Shape;47;p10">
            <a:extLst>
              <a:ext uri="{FF2B5EF4-FFF2-40B4-BE49-F238E27FC236}">
                <a16:creationId xmlns:a16="http://schemas.microsoft.com/office/drawing/2014/main" id="{2D16E3CF-3495-2288-F0F5-76F94707401C}"/>
              </a:ext>
            </a:extLst>
          </p:cNvPr>
          <p:cNvSpPr/>
          <p:nvPr/>
        </p:nvSpPr>
        <p:spPr>
          <a:xfrm>
            <a:off x="7651102" y="0"/>
            <a:ext cx="1101012" cy="205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0">
            <a:extLst>
              <a:ext uri="{FF2B5EF4-FFF2-40B4-BE49-F238E27FC236}">
                <a16:creationId xmlns:a16="http://schemas.microsoft.com/office/drawing/2014/main" id="{0A5F601D-5174-FF20-F326-EF13E53929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224" y="205975"/>
            <a:ext cx="579776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E4FF095-A669-8913-3819-127F0D448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278" y="205975"/>
            <a:ext cx="551250" cy="504000"/>
          </a:xfrm>
          <a:prstGeom prst="rect">
            <a:avLst/>
          </a:prstGeom>
        </p:spPr>
      </p:pic>
      <p:sp>
        <p:nvSpPr>
          <p:cNvPr id="14" name="Google Shape;36;gb7baa80a22_0_21">
            <a:extLst>
              <a:ext uri="{FF2B5EF4-FFF2-40B4-BE49-F238E27FC236}">
                <a16:creationId xmlns:a16="http://schemas.microsoft.com/office/drawing/2014/main" id="{6C814565-E51C-B8EA-DF7C-71EAE7118F35}"/>
              </a:ext>
            </a:extLst>
          </p:cNvPr>
          <p:cNvSpPr txBox="1"/>
          <p:nvPr/>
        </p:nvSpPr>
        <p:spPr>
          <a:xfrm>
            <a:off x="76199" y="4898650"/>
            <a:ext cx="33201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C.Scapicchio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, NEXT-AIM meeting, 17 October 2024</a:t>
            </a:r>
            <a:endParaRPr sz="900" b="0" i="0" u="none" strike="noStrike" cap="none" dirty="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A06EF46-E589-0346-F504-11E1615690EE}"/>
              </a:ext>
            </a:extLst>
          </p:cNvPr>
          <p:cNvGrpSpPr/>
          <p:nvPr/>
        </p:nvGrpSpPr>
        <p:grpSpPr>
          <a:xfrm>
            <a:off x="4482937" y="2273355"/>
            <a:ext cx="4324552" cy="2680901"/>
            <a:chOff x="632932" y="2883158"/>
            <a:chExt cx="4192047" cy="294403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4DE648B-AF40-F60B-6E7A-022447995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3139"/>
            <a:stretch/>
          </p:blipFill>
          <p:spPr>
            <a:xfrm>
              <a:off x="632932" y="2883158"/>
              <a:ext cx="4081633" cy="2944036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D5D2515-EB71-0EDE-87A3-0105FE992F26}"/>
                </a:ext>
              </a:extLst>
            </p:cNvPr>
            <p:cNvSpPr/>
            <p:nvPr/>
          </p:nvSpPr>
          <p:spPr>
            <a:xfrm>
              <a:off x="4548857" y="4433248"/>
              <a:ext cx="276122" cy="210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7E9680-E589-7009-04AE-B065256EBA8E}"/>
              </a:ext>
            </a:extLst>
          </p:cNvPr>
          <p:cNvSpPr txBox="1"/>
          <p:nvPr/>
        </p:nvSpPr>
        <p:spPr>
          <a:xfrm>
            <a:off x="3981473" y="1763776"/>
            <a:ext cx="5874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effectLst/>
                <a:latin typeface="Montserrat" pitchFamily="2" charset="77"/>
              </a:rPr>
              <a:t>AI4COVID Hackathon</a:t>
            </a:r>
          </a:p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  <a:effectLst/>
                <a:latin typeface="Montserrat" pitchFamily="2" charset="77"/>
              </a:rPr>
              <a:t>(https://ai4covid-hackathon.it/)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6AF920-DB5B-F1B2-0951-082DC4FBE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947" y="1775969"/>
            <a:ext cx="535272" cy="535272"/>
          </a:xfrm>
          <a:prstGeom prst="rect">
            <a:avLst/>
          </a:prstGeom>
        </p:spPr>
      </p:pic>
      <p:sp>
        <p:nvSpPr>
          <p:cNvPr id="20" name="Sottotitolo 8">
            <a:extLst>
              <a:ext uri="{FF2B5EF4-FFF2-40B4-BE49-F238E27FC236}">
                <a16:creationId xmlns:a16="http://schemas.microsoft.com/office/drawing/2014/main" id="{FCAA7D90-0E93-0D93-194B-83DEC77BCC9F}"/>
              </a:ext>
            </a:extLst>
          </p:cNvPr>
          <p:cNvSpPr txBox="1">
            <a:spLocks/>
          </p:cNvSpPr>
          <p:nvPr/>
        </p:nvSpPr>
        <p:spPr>
          <a:xfrm>
            <a:off x="196800" y="614289"/>
            <a:ext cx="1547495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600" dirty="0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Dataset</a:t>
            </a:r>
          </a:p>
        </p:txBody>
      </p:sp>
      <p:pic>
        <p:nvPicPr>
          <p:cNvPr id="27" name="Immagine 26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D5A9078-B7CD-DD63-6C94-7A0F948F9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225" y="2986029"/>
            <a:ext cx="1989392" cy="1906270"/>
          </a:xfrm>
          <a:prstGeom prst="rect">
            <a:avLst/>
          </a:prstGeom>
        </p:spPr>
      </p:pic>
      <p:pic>
        <p:nvPicPr>
          <p:cNvPr id="29" name="Immagine 28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CBFE32DB-5EE1-D327-DBC5-0E6BA9194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60" y="1164878"/>
            <a:ext cx="3436009" cy="1825543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96743AC-5038-123A-52C4-4059246544CF}"/>
              </a:ext>
            </a:extLst>
          </p:cNvPr>
          <p:cNvSpPr/>
          <p:nvPr/>
        </p:nvSpPr>
        <p:spPr>
          <a:xfrm>
            <a:off x="4283014" y="913386"/>
            <a:ext cx="4542754" cy="7484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ottotitolo 8">
            <a:extLst>
              <a:ext uri="{FF2B5EF4-FFF2-40B4-BE49-F238E27FC236}">
                <a16:creationId xmlns:a16="http://schemas.microsoft.com/office/drawing/2014/main" id="{7B26C293-ED95-FD2A-8E7B-57812EB78B6F}"/>
              </a:ext>
            </a:extLst>
          </p:cNvPr>
          <p:cNvSpPr txBox="1">
            <a:spLocks/>
          </p:cNvSpPr>
          <p:nvPr/>
        </p:nvSpPr>
        <p:spPr>
          <a:xfrm>
            <a:off x="4309795" y="847411"/>
            <a:ext cx="888788" cy="10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 algn="ctr">
              <a:buNone/>
            </a:pPr>
            <a:r>
              <a:rPr lang="it-IT" sz="2600" dirty="0" err="1">
                <a:solidFill>
                  <a:schemeClr val="tx1"/>
                </a:solidFill>
                <a:latin typeface="Montserrat" pitchFamily="2" charset="77"/>
                <a:ea typeface="+mn-ea"/>
                <a:cs typeface="Gill Sans" panose="020B0502020104020203" pitchFamily="34" charset="-79"/>
              </a:rPr>
              <a:t>Aim</a:t>
            </a:r>
            <a:endParaRPr lang="it-IT" sz="2600" dirty="0">
              <a:solidFill>
                <a:schemeClr val="tx1"/>
              </a:solidFill>
              <a:latin typeface="Montserrat" pitchFamily="2" charset="77"/>
              <a:ea typeface="+mn-ea"/>
              <a:cs typeface="Gill Sans" panose="020B0502020104020203" pitchFamily="34" charset="-79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6816C51-4D77-61A4-80AD-9468F505512C}"/>
              </a:ext>
            </a:extLst>
          </p:cNvPr>
          <p:cNvSpPr txBox="1"/>
          <p:nvPr/>
        </p:nvSpPr>
        <p:spPr>
          <a:xfrm>
            <a:off x="5074403" y="955365"/>
            <a:ext cx="374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A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fully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automated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algorithm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for the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prediction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of COVID-19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patient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severity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outcomes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based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on </a:t>
            </a:r>
            <a:r>
              <a:rPr lang="it-IT" sz="1200" dirty="0" err="1">
                <a:latin typeface="Montserrat" pitchFamily="2" charset="77"/>
                <a:cs typeface="Gill Sans" panose="020B0502020104020203" pitchFamily="34" charset="-79"/>
              </a:rPr>
              <a:t>Chest</a:t>
            </a:r>
            <a:r>
              <a:rPr lang="it-IT" sz="1200" dirty="0">
                <a:latin typeface="Montserrat" pitchFamily="2" charset="77"/>
                <a:cs typeface="Gill Sans" panose="020B0502020104020203" pitchFamily="34" charset="-79"/>
              </a:rPr>
              <a:t> X-Ray images and clinical data.</a:t>
            </a:r>
          </a:p>
        </p:txBody>
      </p:sp>
    </p:spTree>
    <p:extLst>
      <p:ext uri="{BB962C8B-B14F-4D97-AF65-F5344CB8AC3E}">
        <p14:creationId xmlns:p14="http://schemas.microsoft.com/office/powerpoint/2010/main" val="33671971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2451</Words>
  <Application>Microsoft Macintosh PowerPoint</Application>
  <PresentationFormat>Presentazione su schermo (16:9)</PresentationFormat>
  <Paragraphs>309</Paragraphs>
  <Slides>30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6" baseType="lpstr">
      <vt:lpstr>Arial</vt:lpstr>
      <vt:lpstr>Avenir Book</vt:lpstr>
      <vt:lpstr>Avenir Medium</vt:lpstr>
      <vt:lpstr>Old Standard TT</vt:lpstr>
      <vt:lpstr>FUTURA MEDIUM</vt:lpstr>
      <vt:lpstr>Montserrat</vt:lpstr>
      <vt:lpstr>Helvetica</vt:lpstr>
      <vt:lpstr>FUTURA MEDIUM</vt:lpstr>
      <vt:lpstr>Avenir</vt:lpstr>
      <vt:lpstr>Open Sans</vt:lpstr>
      <vt:lpstr>Cambria Math</vt:lpstr>
      <vt:lpstr>Calibri</vt:lpstr>
      <vt:lpstr>Gill Sans MT</vt:lpstr>
      <vt:lpstr>Gill Sans Light</vt:lpstr>
      <vt:lpstr>Arial</vt:lpstr>
      <vt:lpstr>Simple Light</vt:lpstr>
      <vt:lpstr>    Artificial      Intelligence      in Medicine:      next steps</vt:lpstr>
      <vt:lpstr> Outline</vt:lpstr>
      <vt:lpstr> Covid19-WG  [PI,MI,PV,GE,FI,PA,CA]</vt:lpstr>
      <vt:lpstr> Explainability in Covid19 pneumonia</vt:lpstr>
      <vt:lpstr> ML pipeline for severity prediction</vt:lpstr>
      <vt:lpstr> ML pipeline for severity prediction</vt:lpstr>
      <vt:lpstr> ML pipeline for severity prediction</vt:lpstr>
      <vt:lpstr> Finding consistent features</vt:lpstr>
      <vt:lpstr> Multi-input CNN for severity prediction</vt:lpstr>
      <vt:lpstr> Multi-input CNN for severity prediction</vt:lpstr>
      <vt:lpstr> Explainability</vt:lpstr>
      <vt:lpstr> Pipeline optimization</vt:lpstr>
      <vt:lpstr> Explainability</vt:lpstr>
      <vt:lpstr> Conclusions</vt:lpstr>
      <vt:lpstr>Thank you for your attention!</vt:lpstr>
      <vt:lpstr>Back-up slides</vt:lpstr>
      <vt:lpstr> Il software di segmentazione LungQuant</vt:lpstr>
      <vt:lpstr> Il software di segmentazione LungQuant</vt:lpstr>
      <vt:lpstr> Machine Learning pipeline: Nested CV</vt:lpstr>
      <vt:lpstr> Machine Learning pipeline: XGBoost classifier</vt:lpstr>
      <vt:lpstr> Combinazione dei dataset</vt:lpstr>
      <vt:lpstr> Parametri XGBoost</vt:lpstr>
      <vt:lpstr> Parametri per armonizzazione </vt:lpstr>
      <vt:lpstr> Performance metrics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Artificial      Intelligence      in Medicine:      next steps</dc:title>
  <cp:lastModifiedBy>Camilla Scapicchio</cp:lastModifiedBy>
  <cp:revision>49</cp:revision>
  <dcterms:modified xsi:type="dcterms:W3CDTF">2024-10-16T15:51:02Z</dcterms:modified>
</cp:coreProperties>
</file>