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92" r:id="rId4"/>
    <p:sldId id="295" r:id="rId5"/>
    <p:sldId id="331" r:id="rId6"/>
    <p:sldId id="296" r:id="rId7"/>
    <p:sldId id="332" r:id="rId8"/>
    <p:sldId id="322" r:id="rId9"/>
    <p:sldId id="323" r:id="rId10"/>
    <p:sldId id="333" r:id="rId11"/>
    <p:sldId id="324" r:id="rId12"/>
    <p:sldId id="325" r:id="rId13"/>
    <p:sldId id="339" r:id="rId14"/>
    <p:sldId id="326" r:id="rId15"/>
    <p:sldId id="327" r:id="rId16"/>
    <p:sldId id="338" r:id="rId17"/>
    <p:sldId id="309" r:id="rId18"/>
    <p:sldId id="328" r:id="rId19"/>
    <p:sldId id="334" r:id="rId20"/>
    <p:sldId id="329" r:id="rId21"/>
    <p:sldId id="330" r:id="rId22"/>
    <p:sldId id="340" r:id="rId23"/>
    <p:sldId id="310" r:id="rId24"/>
    <p:sldId id="335" r:id="rId25"/>
    <p:sldId id="336" r:id="rId26"/>
    <p:sldId id="320" r:id="rId27"/>
    <p:sldId id="315" r:id="rId28"/>
    <p:sldId id="319" r:id="rId29"/>
    <p:sldId id="297" r:id="rId30"/>
    <p:sldId id="337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MBRI Nicola ICH" initials="LNI" lastIdx="1" clrIdx="0">
    <p:extLst>
      <p:ext uri="{19B8F6BF-5375-455C-9EA6-DF929625EA0E}">
        <p15:presenceInfo xmlns:p15="http://schemas.microsoft.com/office/powerpoint/2012/main" userId="S-1-5-21-2111445166-760548989-242692186-1047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86628" autoAdjust="0"/>
  </p:normalViewPr>
  <p:slideViewPr>
    <p:cSldViewPr snapToGrid="0">
      <p:cViewPr varScale="1">
        <p:scale>
          <a:sx n="100" d="100"/>
          <a:sy n="100" d="100"/>
        </p:scale>
        <p:origin x="9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FA159-58A2-4332-BAF2-51923524F94C}" type="doc">
      <dgm:prSet loTypeId="urn:microsoft.com/office/officeart/2005/8/layout/pyramid1" loCatId="pyramid" qsTypeId="urn:microsoft.com/office/officeart/2005/8/quickstyle/simple1" qsCatId="simple" csTypeId="urn:microsoft.com/office/officeart/2005/8/colors/accent0_1" csCatId="mainScheme" phldr="1"/>
      <dgm:spPr/>
    </dgm:pt>
    <dgm:pt modelId="{8715EE86-F810-44B8-AE21-28151DCB3128}">
      <dgm:prSet phldrT="[Testo]" custT="1"/>
      <dgm:spPr/>
      <dgm:t>
        <a:bodyPr/>
        <a:lstStyle/>
        <a:p>
          <a:endParaRPr lang="en-US" sz="1400" b="1" i="0" noProof="0" dirty="0" smtClean="0"/>
        </a:p>
        <a:p>
          <a:r>
            <a:rPr lang="en-US" sz="1400" b="1" i="0" noProof="0" dirty="0" smtClean="0"/>
            <a:t>Octavius</a:t>
          </a:r>
          <a:endParaRPr lang="en-US" sz="1400" b="1" i="0" noProof="0" dirty="0"/>
        </a:p>
      </dgm:t>
    </dgm:pt>
    <dgm:pt modelId="{D5574756-DAEB-47DA-B5F7-F6D283A99D86}" type="parTrans" cxnId="{7EA06C16-D51B-4382-BF7D-B2A21CA9A571}">
      <dgm:prSet/>
      <dgm:spPr/>
      <dgm:t>
        <a:bodyPr/>
        <a:lstStyle/>
        <a:p>
          <a:endParaRPr lang="it-IT"/>
        </a:p>
      </dgm:t>
    </dgm:pt>
    <dgm:pt modelId="{B942B29F-5AEA-4241-BBEB-A77687264CC9}" type="sibTrans" cxnId="{7EA06C16-D51B-4382-BF7D-B2A21CA9A571}">
      <dgm:prSet/>
      <dgm:spPr/>
      <dgm:t>
        <a:bodyPr/>
        <a:lstStyle/>
        <a:p>
          <a:endParaRPr lang="it-IT"/>
        </a:p>
      </dgm:t>
    </dgm:pt>
    <dgm:pt modelId="{CB5D1F04-14C7-46F8-8797-CB566D9A04D0}">
      <dgm:prSet phldrT="[Testo]" custT="1"/>
      <dgm:spPr/>
      <dgm:t>
        <a:bodyPr/>
        <a:lstStyle/>
        <a:p>
          <a:r>
            <a:rPr lang="en-US" sz="1400" b="1" noProof="0" smtClean="0"/>
            <a:t>Epiqa: </a:t>
          </a:r>
          <a:r>
            <a:rPr lang="en-US" sz="1400" i="1" noProof="0" smtClean="0"/>
            <a:t>if PD analysis edge case (e.g., HyperArc)</a:t>
          </a:r>
          <a:endParaRPr lang="en-US" sz="1400" i="1" noProof="0" dirty="0"/>
        </a:p>
      </dgm:t>
    </dgm:pt>
    <dgm:pt modelId="{8AD3D24D-FB12-4635-BD4D-946870BE7429}" type="parTrans" cxnId="{6F9F7D72-7791-4D99-99FF-AA5E476D37CC}">
      <dgm:prSet/>
      <dgm:spPr/>
      <dgm:t>
        <a:bodyPr/>
        <a:lstStyle/>
        <a:p>
          <a:endParaRPr lang="it-IT"/>
        </a:p>
      </dgm:t>
    </dgm:pt>
    <dgm:pt modelId="{35328955-9AE2-44CC-A25A-34D9F2DA9A4A}" type="sibTrans" cxnId="{6F9F7D72-7791-4D99-99FF-AA5E476D37CC}">
      <dgm:prSet/>
      <dgm:spPr/>
      <dgm:t>
        <a:bodyPr/>
        <a:lstStyle/>
        <a:p>
          <a:endParaRPr lang="it-IT"/>
        </a:p>
      </dgm:t>
    </dgm:pt>
    <dgm:pt modelId="{2FA18CCB-7A65-4B87-810E-9F5F5D3C4724}">
      <dgm:prSet phldrT="[Testo]" custT="1"/>
      <dgm:spPr/>
      <dgm:t>
        <a:bodyPr/>
        <a:lstStyle/>
        <a:p>
          <a:r>
            <a:rPr lang="en-US" sz="1400" b="1" noProof="0" dirty="0" smtClean="0"/>
            <a:t>Portal Dosimetry (PD): </a:t>
          </a:r>
          <a:r>
            <a:rPr lang="en-US" sz="1400" i="1" noProof="0" dirty="0" smtClean="0"/>
            <a:t>if ≤ 5fr and warning/fail of Mobius3D</a:t>
          </a:r>
          <a:endParaRPr lang="en-US" sz="1400" i="1" noProof="0" dirty="0"/>
        </a:p>
      </dgm:t>
    </dgm:pt>
    <dgm:pt modelId="{B9D658C2-E98E-43D3-BE13-1CC79E619C3B}" type="parTrans" cxnId="{4DED2330-A67E-47A2-B8F1-F6B35B0CA5C4}">
      <dgm:prSet/>
      <dgm:spPr/>
      <dgm:t>
        <a:bodyPr/>
        <a:lstStyle/>
        <a:p>
          <a:endParaRPr lang="it-IT"/>
        </a:p>
      </dgm:t>
    </dgm:pt>
    <dgm:pt modelId="{3D8A007F-12CB-4374-A97D-67F52BEBFABE}" type="sibTrans" cxnId="{4DED2330-A67E-47A2-B8F1-F6B35B0CA5C4}">
      <dgm:prSet/>
      <dgm:spPr/>
      <dgm:t>
        <a:bodyPr/>
        <a:lstStyle/>
        <a:p>
          <a:endParaRPr lang="it-IT"/>
        </a:p>
      </dgm:t>
    </dgm:pt>
    <dgm:pt modelId="{9CAD0BFF-3616-41EB-A14B-4101C44F5271}">
      <dgm:prSet phldrT="[Testo]" custT="1"/>
      <dgm:spPr/>
      <dgm:t>
        <a:bodyPr/>
        <a:lstStyle/>
        <a:p>
          <a:r>
            <a:rPr lang="en-US" sz="1400" b="1" noProof="0" dirty="0" smtClean="0"/>
            <a:t>Mobius3D: </a:t>
          </a:r>
          <a:r>
            <a:rPr lang="en-US" sz="1400" i="1" noProof="0" dirty="0" smtClean="0"/>
            <a:t>for all treatments</a:t>
          </a:r>
          <a:endParaRPr lang="en-US" sz="1400" i="1" noProof="0" dirty="0"/>
        </a:p>
      </dgm:t>
    </dgm:pt>
    <dgm:pt modelId="{343E859A-B928-4C66-AF67-BA1108ED97CF}" type="parTrans" cxnId="{44F14FE8-6C9E-48EC-A1E2-3CDE551939B2}">
      <dgm:prSet/>
      <dgm:spPr/>
      <dgm:t>
        <a:bodyPr/>
        <a:lstStyle/>
        <a:p>
          <a:endParaRPr lang="it-IT"/>
        </a:p>
      </dgm:t>
    </dgm:pt>
    <dgm:pt modelId="{317C8E13-858A-4063-8E62-BA1ABE422438}" type="sibTrans" cxnId="{44F14FE8-6C9E-48EC-A1E2-3CDE551939B2}">
      <dgm:prSet/>
      <dgm:spPr/>
      <dgm:t>
        <a:bodyPr/>
        <a:lstStyle/>
        <a:p>
          <a:endParaRPr lang="it-IT"/>
        </a:p>
      </dgm:t>
    </dgm:pt>
    <dgm:pt modelId="{A15A13FC-D425-4F82-A327-210ED9FA85F8}">
      <dgm:prSet phldrT="[Testo]" custT="1"/>
      <dgm:spPr/>
      <dgm:t>
        <a:bodyPr/>
        <a:lstStyle/>
        <a:p>
          <a:r>
            <a:rPr lang="en-US" sz="1400" b="1" noProof="0" dirty="0" smtClean="0"/>
            <a:t>Complexity and virtual PSQA: </a:t>
          </a:r>
          <a:r>
            <a:rPr lang="en-US" sz="1400" i="1" noProof="0" dirty="0" smtClean="0"/>
            <a:t>for all treatments</a:t>
          </a:r>
          <a:endParaRPr lang="en-US" sz="1400" i="1" noProof="0" dirty="0"/>
        </a:p>
      </dgm:t>
    </dgm:pt>
    <dgm:pt modelId="{47EE51BD-554C-4087-A2C1-BDF0CD599EE1}" type="parTrans" cxnId="{FECB0594-8EE8-42EC-B57B-94E86253EC1F}">
      <dgm:prSet/>
      <dgm:spPr/>
      <dgm:t>
        <a:bodyPr/>
        <a:lstStyle/>
        <a:p>
          <a:endParaRPr lang="it-IT"/>
        </a:p>
      </dgm:t>
    </dgm:pt>
    <dgm:pt modelId="{0FB4C2B1-55E6-435B-A32B-B923A20676A5}" type="sibTrans" cxnId="{FECB0594-8EE8-42EC-B57B-94E86253EC1F}">
      <dgm:prSet/>
      <dgm:spPr/>
      <dgm:t>
        <a:bodyPr/>
        <a:lstStyle/>
        <a:p>
          <a:endParaRPr lang="it-IT"/>
        </a:p>
      </dgm:t>
    </dgm:pt>
    <dgm:pt modelId="{BD4F95BC-6F75-44FA-9C82-84598DCCC45E}" type="pres">
      <dgm:prSet presAssocID="{33CFA159-58A2-4332-BAF2-51923524F94C}" presName="Name0" presStyleCnt="0">
        <dgm:presLayoutVars>
          <dgm:dir/>
          <dgm:animLvl val="lvl"/>
          <dgm:resizeHandles val="exact"/>
        </dgm:presLayoutVars>
      </dgm:prSet>
      <dgm:spPr/>
    </dgm:pt>
    <dgm:pt modelId="{D5A34286-D76E-4877-BDC2-8438D26A491F}" type="pres">
      <dgm:prSet presAssocID="{8715EE86-F810-44B8-AE21-28151DCB3128}" presName="Name8" presStyleCnt="0"/>
      <dgm:spPr/>
    </dgm:pt>
    <dgm:pt modelId="{E216E69D-7EC1-4B0B-B8EE-7C3BF499FCBD}" type="pres">
      <dgm:prSet presAssocID="{8715EE86-F810-44B8-AE21-28151DCB3128}" presName="level" presStyleLbl="node1" presStyleIdx="0" presStyleCnt="5" custScaleY="145933" custLinFactNeighborY="-1049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35F0216-5410-46F0-A73C-FD7A82FF6340}" type="pres">
      <dgm:prSet presAssocID="{8715EE86-F810-44B8-AE21-28151DCB312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AEE678F-9EBA-4C6B-A217-2557D8EF8F26}" type="pres">
      <dgm:prSet presAssocID="{CB5D1F04-14C7-46F8-8797-CB566D9A04D0}" presName="Name8" presStyleCnt="0"/>
      <dgm:spPr/>
    </dgm:pt>
    <dgm:pt modelId="{225C8E84-DE90-4284-8666-7D4C9F33CD89}" type="pres">
      <dgm:prSet presAssocID="{CB5D1F04-14C7-46F8-8797-CB566D9A04D0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E47AF5-EE76-4838-BBFE-90F172187415}" type="pres">
      <dgm:prSet presAssocID="{CB5D1F04-14C7-46F8-8797-CB566D9A04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A3992FD-A6D5-413D-801C-A92F60CCD0D9}" type="pres">
      <dgm:prSet presAssocID="{2FA18CCB-7A65-4B87-810E-9F5F5D3C4724}" presName="Name8" presStyleCnt="0"/>
      <dgm:spPr/>
    </dgm:pt>
    <dgm:pt modelId="{845FB4C1-8CC3-44A8-828B-8FD44EBA6E2F}" type="pres">
      <dgm:prSet presAssocID="{2FA18CCB-7A65-4B87-810E-9F5F5D3C4724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827265-E986-41E9-84D5-CB9FE140B677}" type="pres">
      <dgm:prSet presAssocID="{2FA18CCB-7A65-4B87-810E-9F5F5D3C472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2D7D9D-6775-40EE-AB6F-D834CCBA7E47}" type="pres">
      <dgm:prSet presAssocID="{9CAD0BFF-3616-41EB-A14B-4101C44F5271}" presName="Name8" presStyleCnt="0"/>
      <dgm:spPr/>
    </dgm:pt>
    <dgm:pt modelId="{E975BD80-8379-4FBB-BBA5-2B1DC7C4F8BE}" type="pres">
      <dgm:prSet presAssocID="{9CAD0BFF-3616-41EB-A14B-4101C44F52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82AA202-B4E6-4562-82E7-75DFF74277AD}" type="pres">
      <dgm:prSet presAssocID="{9CAD0BFF-3616-41EB-A14B-4101C44F52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865EEA5-B039-49C5-809A-65AE13130E27}" type="pres">
      <dgm:prSet presAssocID="{A15A13FC-D425-4F82-A327-210ED9FA85F8}" presName="Name8" presStyleCnt="0"/>
      <dgm:spPr/>
    </dgm:pt>
    <dgm:pt modelId="{7F33AB8B-2D98-48FC-8DF4-76F73B4EE65E}" type="pres">
      <dgm:prSet presAssocID="{A15A13FC-D425-4F82-A327-210ED9FA85F8}" presName="level" presStyleLbl="node1" presStyleIdx="4" presStyleCnt="5" custLinFactNeighborX="-127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948418C-4AC8-4AB9-BB55-E8B30A085FD7}" type="pres">
      <dgm:prSet presAssocID="{A15A13FC-D425-4F82-A327-210ED9FA85F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C79F70E-DB31-4045-A365-2839CA57CA4E}" type="presOf" srcId="{33CFA159-58A2-4332-BAF2-51923524F94C}" destId="{BD4F95BC-6F75-44FA-9C82-84598DCCC45E}" srcOrd="0" destOrd="0" presId="urn:microsoft.com/office/officeart/2005/8/layout/pyramid1"/>
    <dgm:cxn modelId="{4DED2330-A67E-47A2-B8F1-F6B35B0CA5C4}" srcId="{33CFA159-58A2-4332-BAF2-51923524F94C}" destId="{2FA18CCB-7A65-4B87-810E-9F5F5D3C4724}" srcOrd="2" destOrd="0" parTransId="{B9D658C2-E98E-43D3-BE13-1CC79E619C3B}" sibTransId="{3D8A007F-12CB-4374-A97D-67F52BEBFABE}"/>
    <dgm:cxn modelId="{7228B4B0-0312-42D5-B643-7B6D007E5C9A}" type="presOf" srcId="{CB5D1F04-14C7-46F8-8797-CB566D9A04D0}" destId="{D0E47AF5-EE76-4838-BBFE-90F172187415}" srcOrd="1" destOrd="0" presId="urn:microsoft.com/office/officeart/2005/8/layout/pyramid1"/>
    <dgm:cxn modelId="{AFD9A76C-7D64-4CFA-B746-2CC996061349}" type="presOf" srcId="{9CAD0BFF-3616-41EB-A14B-4101C44F5271}" destId="{E975BD80-8379-4FBB-BBA5-2B1DC7C4F8BE}" srcOrd="0" destOrd="0" presId="urn:microsoft.com/office/officeart/2005/8/layout/pyramid1"/>
    <dgm:cxn modelId="{44F14FE8-6C9E-48EC-A1E2-3CDE551939B2}" srcId="{33CFA159-58A2-4332-BAF2-51923524F94C}" destId="{9CAD0BFF-3616-41EB-A14B-4101C44F5271}" srcOrd="3" destOrd="0" parTransId="{343E859A-B928-4C66-AF67-BA1108ED97CF}" sibTransId="{317C8E13-858A-4063-8E62-BA1ABE422438}"/>
    <dgm:cxn modelId="{F603FCF6-7CDE-4371-8D11-6EDA0729F383}" type="presOf" srcId="{CB5D1F04-14C7-46F8-8797-CB566D9A04D0}" destId="{225C8E84-DE90-4284-8666-7D4C9F33CD89}" srcOrd="0" destOrd="0" presId="urn:microsoft.com/office/officeart/2005/8/layout/pyramid1"/>
    <dgm:cxn modelId="{8BA6B0DF-5956-4E25-A4C9-7586AB4B3A4F}" type="presOf" srcId="{2FA18CCB-7A65-4B87-810E-9F5F5D3C4724}" destId="{CB827265-E986-41E9-84D5-CB9FE140B677}" srcOrd="1" destOrd="0" presId="urn:microsoft.com/office/officeart/2005/8/layout/pyramid1"/>
    <dgm:cxn modelId="{5F045147-416C-4D1B-8D03-F3B83D517973}" type="presOf" srcId="{A15A13FC-D425-4F82-A327-210ED9FA85F8}" destId="{7F33AB8B-2D98-48FC-8DF4-76F73B4EE65E}" srcOrd="0" destOrd="0" presId="urn:microsoft.com/office/officeart/2005/8/layout/pyramid1"/>
    <dgm:cxn modelId="{87E35CD2-73A2-44BC-9090-88CCC89418C5}" type="presOf" srcId="{8715EE86-F810-44B8-AE21-28151DCB3128}" destId="{E216E69D-7EC1-4B0B-B8EE-7C3BF499FCBD}" srcOrd="0" destOrd="0" presId="urn:microsoft.com/office/officeart/2005/8/layout/pyramid1"/>
    <dgm:cxn modelId="{82E8D0A7-93DB-472B-AD08-523D8DD6990B}" type="presOf" srcId="{8715EE86-F810-44B8-AE21-28151DCB3128}" destId="{335F0216-5410-46F0-A73C-FD7A82FF6340}" srcOrd="1" destOrd="0" presId="urn:microsoft.com/office/officeart/2005/8/layout/pyramid1"/>
    <dgm:cxn modelId="{06B82B73-25E1-4DF0-8B5A-7C51E68BD752}" type="presOf" srcId="{2FA18CCB-7A65-4B87-810E-9F5F5D3C4724}" destId="{845FB4C1-8CC3-44A8-828B-8FD44EBA6E2F}" srcOrd="0" destOrd="0" presId="urn:microsoft.com/office/officeart/2005/8/layout/pyramid1"/>
    <dgm:cxn modelId="{9B8DAEC4-074F-4A9B-9882-CE7A5FBB42E4}" type="presOf" srcId="{A15A13FC-D425-4F82-A327-210ED9FA85F8}" destId="{6948418C-4AC8-4AB9-BB55-E8B30A085FD7}" srcOrd="1" destOrd="0" presId="urn:microsoft.com/office/officeart/2005/8/layout/pyramid1"/>
    <dgm:cxn modelId="{FECB0594-8EE8-42EC-B57B-94E86253EC1F}" srcId="{33CFA159-58A2-4332-BAF2-51923524F94C}" destId="{A15A13FC-D425-4F82-A327-210ED9FA85F8}" srcOrd="4" destOrd="0" parTransId="{47EE51BD-554C-4087-A2C1-BDF0CD599EE1}" sibTransId="{0FB4C2B1-55E6-435B-A32B-B923A20676A5}"/>
    <dgm:cxn modelId="{E230E32D-F027-44E3-B9AC-BF44C1AE67FC}" type="presOf" srcId="{9CAD0BFF-3616-41EB-A14B-4101C44F5271}" destId="{482AA202-B4E6-4562-82E7-75DFF74277AD}" srcOrd="1" destOrd="0" presId="urn:microsoft.com/office/officeart/2005/8/layout/pyramid1"/>
    <dgm:cxn modelId="{7EA06C16-D51B-4382-BF7D-B2A21CA9A571}" srcId="{33CFA159-58A2-4332-BAF2-51923524F94C}" destId="{8715EE86-F810-44B8-AE21-28151DCB3128}" srcOrd="0" destOrd="0" parTransId="{D5574756-DAEB-47DA-B5F7-F6D283A99D86}" sibTransId="{B942B29F-5AEA-4241-BBEB-A77687264CC9}"/>
    <dgm:cxn modelId="{6F9F7D72-7791-4D99-99FF-AA5E476D37CC}" srcId="{33CFA159-58A2-4332-BAF2-51923524F94C}" destId="{CB5D1F04-14C7-46F8-8797-CB566D9A04D0}" srcOrd="1" destOrd="0" parTransId="{8AD3D24D-FB12-4635-BD4D-946870BE7429}" sibTransId="{35328955-9AE2-44CC-A25A-34D9F2DA9A4A}"/>
    <dgm:cxn modelId="{B4CDDB84-E201-4D5E-8E80-34F58578C345}" type="presParOf" srcId="{BD4F95BC-6F75-44FA-9C82-84598DCCC45E}" destId="{D5A34286-D76E-4877-BDC2-8438D26A491F}" srcOrd="0" destOrd="0" presId="urn:microsoft.com/office/officeart/2005/8/layout/pyramid1"/>
    <dgm:cxn modelId="{396C47C9-D4E1-480C-A274-4117AEE984E7}" type="presParOf" srcId="{D5A34286-D76E-4877-BDC2-8438D26A491F}" destId="{E216E69D-7EC1-4B0B-B8EE-7C3BF499FCBD}" srcOrd="0" destOrd="0" presId="urn:microsoft.com/office/officeart/2005/8/layout/pyramid1"/>
    <dgm:cxn modelId="{0FA4C26E-6EA1-4F5A-A006-3A1FEA74395D}" type="presParOf" srcId="{D5A34286-D76E-4877-BDC2-8438D26A491F}" destId="{335F0216-5410-46F0-A73C-FD7A82FF6340}" srcOrd="1" destOrd="0" presId="urn:microsoft.com/office/officeart/2005/8/layout/pyramid1"/>
    <dgm:cxn modelId="{91824D6D-F743-4737-8E3D-7DD21DC265E0}" type="presParOf" srcId="{BD4F95BC-6F75-44FA-9C82-84598DCCC45E}" destId="{BAEE678F-9EBA-4C6B-A217-2557D8EF8F26}" srcOrd="1" destOrd="0" presId="urn:microsoft.com/office/officeart/2005/8/layout/pyramid1"/>
    <dgm:cxn modelId="{BC13D42A-B87B-402D-A096-F33D979146C9}" type="presParOf" srcId="{BAEE678F-9EBA-4C6B-A217-2557D8EF8F26}" destId="{225C8E84-DE90-4284-8666-7D4C9F33CD89}" srcOrd="0" destOrd="0" presId="urn:microsoft.com/office/officeart/2005/8/layout/pyramid1"/>
    <dgm:cxn modelId="{20E26F51-32F6-4FF7-8D8A-212E9BEAA598}" type="presParOf" srcId="{BAEE678F-9EBA-4C6B-A217-2557D8EF8F26}" destId="{D0E47AF5-EE76-4838-BBFE-90F172187415}" srcOrd="1" destOrd="0" presId="urn:microsoft.com/office/officeart/2005/8/layout/pyramid1"/>
    <dgm:cxn modelId="{1619A7F9-6B8E-47B2-B0FC-B40296516ABD}" type="presParOf" srcId="{BD4F95BC-6F75-44FA-9C82-84598DCCC45E}" destId="{9A3992FD-A6D5-413D-801C-A92F60CCD0D9}" srcOrd="2" destOrd="0" presId="urn:microsoft.com/office/officeart/2005/8/layout/pyramid1"/>
    <dgm:cxn modelId="{5DFA8DD9-1602-43BF-9B97-1CAF59656873}" type="presParOf" srcId="{9A3992FD-A6D5-413D-801C-A92F60CCD0D9}" destId="{845FB4C1-8CC3-44A8-828B-8FD44EBA6E2F}" srcOrd="0" destOrd="0" presId="urn:microsoft.com/office/officeart/2005/8/layout/pyramid1"/>
    <dgm:cxn modelId="{C0E3A6FE-0EFA-4E4B-8AE5-A734E821A31A}" type="presParOf" srcId="{9A3992FD-A6D5-413D-801C-A92F60CCD0D9}" destId="{CB827265-E986-41E9-84D5-CB9FE140B677}" srcOrd="1" destOrd="0" presId="urn:microsoft.com/office/officeart/2005/8/layout/pyramid1"/>
    <dgm:cxn modelId="{6875F6C3-48FD-4EFB-9EFD-59379B7C2604}" type="presParOf" srcId="{BD4F95BC-6F75-44FA-9C82-84598DCCC45E}" destId="{932D7D9D-6775-40EE-AB6F-D834CCBA7E47}" srcOrd="3" destOrd="0" presId="urn:microsoft.com/office/officeart/2005/8/layout/pyramid1"/>
    <dgm:cxn modelId="{3F3BE114-38BB-4508-AA7C-3BFE198306E9}" type="presParOf" srcId="{932D7D9D-6775-40EE-AB6F-D834CCBA7E47}" destId="{E975BD80-8379-4FBB-BBA5-2B1DC7C4F8BE}" srcOrd="0" destOrd="0" presId="urn:microsoft.com/office/officeart/2005/8/layout/pyramid1"/>
    <dgm:cxn modelId="{F61B3CD9-BA81-4B09-9921-732DC3A28782}" type="presParOf" srcId="{932D7D9D-6775-40EE-AB6F-D834CCBA7E47}" destId="{482AA202-B4E6-4562-82E7-75DFF74277AD}" srcOrd="1" destOrd="0" presId="urn:microsoft.com/office/officeart/2005/8/layout/pyramid1"/>
    <dgm:cxn modelId="{68AED630-7652-4FE8-BD14-F052C6D47987}" type="presParOf" srcId="{BD4F95BC-6F75-44FA-9C82-84598DCCC45E}" destId="{2865EEA5-B039-49C5-809A-65AE13130E27}" srcOrd="4" destOrd="0" presId="urn:microsoft.com/office/officeart/2005/8/layout/pyramid1"/>
    <dgm:cxn modelId="{BFEDA380-6669-4D61-980C-B95BD50AA980}" type="presParOf" srcId="{2865EEA5-B039-49C5-809A-65AE13130E27}" destId="{7F33AB8B-2D98-48FC-8DF4-76F73B4EE65E}" srcOrd="0" destOrd="0" presId="urn:microsoft.com/office/officeart/2005/8/layout/pyramid1"/>
    <dgm:cxn modelId="{E923F512-256C-493B-A625-141F0D64CDC9}" type="presParOf" srcId="{2865EEA5-B039-49C5-809A-65AE13130E27}" destId="{6948418C-4AC8-4AB9-BB55-E8B30A085FD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6E69D-7EC1-4B0B-B8EE-7C3BF499FCBD}">
      <dsp:nvSpPr>
        <dsp:cNvPr id="0" name=""/>
        <dsp:cNvSpPr/>
      </dsp:nvSpPr>
      <dsp:spPr>
        <a:xfrm>
          <a:off x="2527240" y="0"/>
          <a:ext cx="1844038" cy="1433999"/>
        </a:xfrm>
        <a:prstGeom prst="trapezoid">
          <a:avLst>
            <a:gd name="adj" fmla="val 6429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i="0" kern="1200" noProof="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noProof="0" dirty="0" smtClean="0"/>
            <a:t>Octavius</a:t>
          </a:r>
          <a:endParaRPr lang="en-US" sz="1400" b="1" i="0" kern="1200" noProof="0" dirty="0"/>
        </a:p>
      </dsp:txBody>
      <dsp:txXfrm>
        <a:off x="2527240" y="0"/>
        <a:ext cx="1844038" cy="1433999"/>
      </dsp:txXfrm>
    </dsp:sp>
    <dsp:sp modelId="{225C8E84-DE90-4284-8666-7D4C9F33CD89}">
      <dsp:nvSpPr>
        <dsp:cNvPr id="0" name=""/>
        <dsp:cNvSpPr/>
      </dsp:nvSpPr>
      <dsp:spPr>
        <a:xfrm>
          <a:off x="1895430" y="1433999"/>
          <a:ext cx="3107658" cy="982642"/>
        </a:xfrm>
        <a:prstGeom prst="trapezoid">
          <a:avLst>
            <a:gd name="adj" fmla="val 6429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smtClean="0"/>
            <a:t>Epiqa: </a:t>
          </a:r>
          <a:r>
            <a:rPr lang="en-US" sz="1400" i="1" kern="1200" noProof="0" smtClean="0"/>
            <a:t>if PD analysis edge case (e.g., HyperArc)</a:t>
          </a:r>
          <a:endParaRPr lang="en-US" sz="1400" i="1" kern="1200" noProof="0" dirty="0"/>
        </a:p>
      </dsp:txBody>
      <dsp:txXfrm>
        <a:off x="2439270" y="1433999"/>
        <a:ext cx="2019978" cy="982642"/>
      </dsp:txXfrm>
    </dsp:sp>
    <dsp:sp modelId="{845FB4C1-8CC3-44A8-828B-8FD44EBA6E2F}">
      <dsp:nvSpPr>
        <dsp:cNvPr id="0" name=""/>
        <dsp:cNvSpPr/>
      </dsp:nvSpPr>
      <dsp:spPr>
        <a:xfrm>
          <a:off x="1263620" y="2416641"/>
          <a:ext cx="4371278" cy="982642"/>
        </a:xfrm>
        <a:prstGeom prst="trapezoid">
          <a:avLst>
            <a:gd name="adj" fmla="val 6429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Portal Dosimetry (PD): </a:t>
          </a:r>
          <a:r>
            <a:rPr lang="en-US" sz="1400" i="1" kern="1200" noProof="0" dirty="0" smtClean="0"/>
            <a:t>if ≤ 5fr and warning/fail of Mobius3D</a:t>
          </a:r>
          <a:endParaRPr lang="en-US" sz="1400" i="1" kern="1200" noProof="0" dirty="0"/>
        </a:p>
      </dsp:txBody>
      <dsp:txXfrm>
        <a:off x="2028593" y="2416641"/>
        <a:ext cx="2841331" cy="982642"/>
      </dsp:txXfrm>
    </dsp:sp>
    <dsp:sp modelId="{E975BD80-8379-4FBB-BBA5-2B1DC7C4F8BE}">
      <dsp:nvSpPr>
        <dsp:cNvPr id="0" name=""/>
        <dsp:cNvSpPr/>
      </dsp:nvSpPr>
      <dsp:spPr>
        <a:xfrm>
          <a:off x="631810" y="3399283"/>
          <a:ext cx="5634898" cy="982642"/>
        </a:xfrm>
        <a:prstGeom prst="trapezoid">
          <a:avLst>
            <a:gd name="adj" fmla="val 6429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Mobius3D: </a:t>
          </a:r>
          <a:r>
            <a:rPr lang="en-US" sz="1400" i="1" kern="1200" noProof="0" dirty="0" smtClean="0"/>
            <a:t>for all treatments</a:t>
          </a:r>
          <a:endParaRPr lang="en-US" sz="1400" i="1" kern="1200" noProof="0" dirty="0"/>
        </a:p>
      </dsp:txBody>
      <dsp:txXfrm>
        <a:off x="1617917" y="3399283"/>
        <a:ext cx="3662684" cy="982642"/>
      </dsp:txXfrm>
    </dsp:sp>
    <dsp:sp modelId="{7F33AB8B-2D98-48FC-8DF4-76F73B4EE65E}">
      <dsp:nvSpPr>
        <dsp:cNvPr id="0" name=""/>
        <dsp:cNvSpPr/>
      </dsp:nvSpPr>
      <dsp:spPr>
        <a:xfrm>
          <a:off x="0" y="4381925"/>
          <a:ext cx="6898519" cy="982642"/>
        </a:xfrm>
        <a:prstGeom prst="trapezoid">
          <a:avLst>
            <a:gd name="adj" fmla="val 6429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/>
            <a:t>Complexity and virtual PSQA: </a:t>
          </a:r>
          <a:r>
            <a:rPr lang="en-US" sz="1400" i="1" kern="1200" noProof="0" dirty="0" smtClean="0"/>
            <a:t>for all treatments</a:t>
          </a:r>
          <a:endParaRPr lang="en-US" sz="1400" i="1" kern="1200" noProof="0" dirty="0"/>
        </a:p>
      </dsp:txBody>
      <dsp:txXfrm>
        <a:off x="1207240" y="4381925"/>
        <a:ext cx="4484037" cy="982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B675C-BE24-4C91-8D7A-2A3898A6233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928699-00FA-46ED-984C-3AFA9F832D0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60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56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23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Ease of access and use,</a:t>
            </a:r>
            <a:r>
              <a:rPr lang="en-US" baseline="0" dirty="0" smtClean="0"/>
              <a:t> especially in small centers where data is scarce or lack of expertise</a:t>
            </a:r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88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4501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28699-00FA-46ED-984C-3AFA9F832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280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928699-00FA-46ED-984C-3AFA9F832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77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40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Dose difference (DD, e.g. 3%) for low dose gradients</a:t>
            </a:r>
          </a:p>
          <a:p>
            <a:r>
              <a:rPr lang="en-US" dirty="0" smtClean="0"/>
              <a:t>Distance to agreement (DTA, e.g. 1-3 mm) for high dose gradients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5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Fluence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metrics exclusively consider the resulting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fluence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modulated plan or beam.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Hypothesis: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 heterogeneous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fluence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reflects a high level of complexity.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Limitation: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same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fluence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map could be generated either by a single large beam or by a combination of successive small beams.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Deliverability metrics focus on machine capability of delivering the treatment as planned due to the variation of mechanical (gantry, MLC) and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dosimetric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(dose rate, MU) machine parameters.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Accuracy metrics aim to quantify the parameters identified as most likely to compromise accurate dose calculation due to the machine modelling and algorithm inaccuracy in the TPS.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Deliverability and accuracy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metrics are linked.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1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GPR is a percent (range 0%-100%)</a:t>
            </a:r>
          </a:p>
          <a:p>
            <a:r>
              <a:rPr lang="en-US" dirty="0" smtClean="0"/>
              <a:t>The GPR considers both the dose difference and the physical distance</a:t>
            </a:r>
          </a:p>
          <a:p>
            <a:r>
              <a:rPr lang="en-US" dirty="0" smtClean="0"/>
              <a:t>Usually a simple pass/fail approach is used (e.g., GPR(3%,2 mm)≥90%)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Internal department guidelines for the gamma criteria changed over the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Systematically lower GPR for DHX and Unique machines</a:t>
            </a:r>
            <a:r>
              <a:rPr lang="en-US" sz="1200" baseline="0" dirty="0"/>
              <a:t> </a:t>
            </a:r>
            <a:r>
              <a:rPr lang="en-US" sz="1200" baseline="0" dirty="0" smtClean="0"/>
              <a:t>which are now dismissed</a:t>
            </a:r>
            <a:endParaRPr lang="en-US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87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27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3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01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98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48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Brain case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 smtClean="0"/>
              <a:t>Institute</a:t>
            </a:r>
            <a:r>
              <a:rPr lang="it-IT" sz="1200" dirty="0" smtClean="0"/>
              <a:t> 2: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 smtClean="0"/>
              <a:t>&lt;5% error (except one case)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 smtClean="0"/>
              <a:t>37 VMAT arcs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 smtClean="0"/>
              <a:t>Institute</a:t>
            </a:r>
            <a:r>
              <a:rPr lang="it-IT" sz="1200" dirty="0" smtClean="0"/>
              <a:t> 3: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 smtClean="0"/>
              <a:t>Underestimated GPR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 smtClean="0"/>
              <a:t>304 VMAT arcs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928699-00FA-46ED-984C-3AFA9F832D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1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CC3C6-8A5B-42EA-A8AD-78088B74AD0D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7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2380A-41EC-4B62-91B6-4A3E04E766B3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2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F6844-D9AB-4D1A-8856-18BDEC84497A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3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umanitas_Cover">
  <p:cSld name="Humanitas_Cov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096000" y="2070100"/>
            <a:ext cx="5364400" cy="40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 Black"/>
              <a:buNone/>
              <a:defRPr sz="3733" i="0" u="none" strike="noStrike" cap="none">
                <a:solidFill>
                  <a:schemeClr val="accent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933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933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933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933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933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933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933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9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476" y="6354742"/>
            <a:ext cx="390145" cy="32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137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>
  <p:cSld name="Layout personalizzato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718800" y="784233"/>
            <a:ext cx="10192000" cy="413200"/>
          </a:xfrm>
          <a:prstGeom prst="rect">
            <a:avLst/>
          </a:prstGeom>
        </p:spPr>
        <p:txBody>
          <a:bodyPr spcFirstLastPara="1" wrap="square" lIns="34300" tIns="17150" rIns="34300" bIns="171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64933" y="6444448"/>
            <a:ext cx="32676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 sz="800"/>
            </a:lvl1pPr>
            <a:lvl2pPr lvl="1" rtl="0">
              <a:buClr>
                <a:srgbClr val="000000"/>
              </a:buClr>
              <a:buFont typeface="Arial"/>
              <a:buNone/>
              <a:defRPr sz="800"/>
            </a:lvl2pPr>
            <a:lvl3pPr lvl="2" rtl="0">
              <a:buClr>
                <a:srgbClr val="000000"/>
              </a:buClr>
              <a:buFont typeface="Arial"/>
              <a:buNone/>
              <a:defRPr sz="800"/>
            </a:lvl3pPr>
            <a:lvl4pPr lvl="3" rtl="0">
              <a:buClr>
                <a:srgbClr val="000000"/>
              </a:buClr>
              <a:buFont typeface="Arial"/>
              <a:buNone/>
              <a:defRPr sz="800"/>
            </a:lvl4pPr>
            <a:lvl5pPr lvl="4" rtl="0">
              <a:buClr>
                <a:srgbClr val="000000"/>
              </a:buClr>
              <a:buFont typeface="Arial"/>
              <a:buNone/>
              <a:defRPr sz="800"/>
            </a:lvl5pPr>
            <a:lvl6pPr lvl="5" rtl="0">
              <a:buClr>
                <a:srgbClr val="000000"/>
              </a:buClr>
              <a:buFont typeface="Arial"/>
              <a:buNone/>
              <a:defRPr sz="800"/>
            </a:lvl6pPr>
            <a:lvl7pPr lvl="6" rtl="0">
              <a:buClr>
                <a:srgbClr val="000000"/>
              </a:buClr>
              <a:buFont typeface="Arial"/>
              <a:buNone/>
              <a:defRPr sz="800"/>
            </a:lvl7pPr>
            <a:lvl8pPr lvl="7" rtl="0">
              <a:buClr>
                <a:srgbClr val="000000"/>
              </a:buClr>
              <a:buFont typeface="Arial"/>
              <a:buNone/>
              <a:defRPr sz="800"/>
            </a:lvl8pPr>
            <a:lvl9pPr lvl="8" rtl="0">
              <a:buClr>
                <a:srgbClr val="000000"/>
              </a:buClr>
              <a:buFont typeface="Arial"/>
              <a:buNone/>
              <a:defRPr sz="800"/>
            </a:lvl9pPr>
          </a:lstStyle>
          <a:p>
            <a:pPr defTabSz="1219170"/>
            <a:fld id="{00000000-1234-1234-1234-123412341234}" type="slidenum">
              <a:rPr lang="en-US" kern="0" smtClean="0">
                <a:solidFill>
                  <a:srgbClr val="007953"/>
                </a:solidFill>
              </a:rPr>
              <a:pPr defTabSz="1219170"/>
              <a:t>‹N›</a:t>
            </a:fld>
            <a:endParaRPr lang="en-US" kern="0">
              <a:solidFill>
                <a:srgbClr val="007953"/>
              </a:solidFill>
            </a:endParaRPr>
          </a:p>
        </p:txBody>
      </p:sp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476" y="6354742"/>
            <a:ext cx="390145" cy="32854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sldNum" idx="2"/>
          </p:nvPr>
        </p:nvSpPr>
        <p:spPr>
          <a:xfrm>
            <a:off x="6324767" y="6508003"/>
            <a:ext cx="52032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1pPr>
            <a:lvl2pPr lvl="1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2pPr>
            <a:lvl3pPr lvl="2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3pPr>
            <a:lvl4pPr lvl="3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4pPr>
            <a:lvl5pPr lvl="4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5pPr>
            <a:lvl6pPr lvl="5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6pPr>
            <a:lvl7pPr lvl="6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7pPr>
            <a:lvl8pPr lvl="7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8pPr>
            <a:lvl9pPr lvl="8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9pPr>
          </a:lstStyle>
          <a:p>
            <a:pPr defTabSz="1219170"/>
            <a:r>
              <a:rPr lang="en-US" kern="0" smtClean="0">
                <a:solidFill>
                  <a:srgbClr val="494949"/>
                </a:solidFill>
              </a:rPr>
              <a:t>Hunimed Strategic Plan – PRIVATE &amp; CONFIDENTIAL</a:t>
            </a:r>
          </a:p>
          <a:p>
            <a:pPr>
              <a:buClr>
                <a:srgbClr val="000000"/>
              </a:buClr>
            </a:pPr>
            <a:endParaRPr lang="en-US" kern="0">
              <a:solidFill>
                <a:srgbClr val="49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662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67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 1">
  <p:cSld name="Layout personalizzato 1 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476" y="6354742"/>
            <a:ext cx="390145" cy="32854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564933" y="6444448"/>
            <a:ext cx="32676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 sz="800"/>
            </a:lvl1pPr>
            <a:lvl2pPr lvl="1" rtl="0">
              <a:buClr>
                <a:srgbClr val="000000"/>
              </a:buClr>
              <a:buFont typeface="Arial"/>
              <a:buNone/>
              <a:defRPr sz="800"/>
            </a:lvl2pPr>
            <a:lvl3pPr lvl="2" rtl="0">
              <a:buClr>
                <a:srgbClr val="000000"/>
              </a:buClr>
              <a:buFont typeface="Arial"/>
              <a:buNone/>
              <a:defRPr sz="800"/>
            </a:lvl3pPr>
            <a:lvl4pPr lvl="3" rtl="0">
              <a:buClr>
                <a:srgbClr val="000000"/>
              </a:buClr>
              <a:buFont typeface="Arial"/>
              <a:buNone/>
              <a:defRPr sz="800"/>
            </a:lvl4pPr>
            <a:lvl5pPr lvl="4" rtl="0">
              <a:buClr>
                <a:srgbClr val="000000"/>
              </a:buClr>
              <a:buFont typeface="Arial"/>
              <a:buNone/>
              <a:defRPr sz="800"/>
            </a:lvl5pPr>
            <a:lvl6pPr lvl="5" rtl="0">
              <a:buClr>
                <a:srgbClr val="000000"/>
              </a:buClr>
              <a:buFont typeface="Arial"/>
              <a:buNone/>
              <a:defRPr sz="800"/>
            </a:lvl6pPr>
            <a:lvl7pPr lvl="6" rtl="0">
              <a:buClr>
                <a:srgbClr val="000000"/>
              </a:buClr>
              <a:buFont typeface="Arial"/>
              <a:buNone/>
              <a:defRPr sz="800"/>
            </a:lvl7pPr>
            <a:lvl8pPr lvl="7" rtl="0">
              <a:buClr>
                <a:srgbClr val="000000"/>
              </a:buClr>
              <a:buFont typeface="Arial"/>
              <a:buNone/>
              <a:defRPr sz="800"/>
            </a:lvl8pPr>
            <a:lvl9pPr lvl="8" rtl="0">
              <a:buClr>
                <a:srgbClr val="000000"/>
              </a:buClr>
              <a:buFont typeface="Arial"/>
              <a:buNone/>
              <a:defRPr sz="800"/>
            </a:lvl9pPr>
          </a:lstStyle>
          <a:p>
            <a:pPr defTabSz="1219170"/>
            <a:fld id="{00000000-1234-1234-1234-123412341234}" type="slidenum">
              <a:rPr lang="en-US" kern="0" smtClean="0">
                <a:solidFill>
                  <a:srgbClr val="007953"/>
                </a:solidFill>
              </a:rPr>
              <a:pPr defTabSz="1219170"/>
              <a:t>‹N›</a:t>
            </a:fld>
            <a:endParaRPr lang="en-US" kern="0">
              <a:solidFill>
                <a:srgbClr val="007953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2"/>
          </p:nvPr>
        </p:nvSpPr>
        <p:spPr>
          <a:xfrm>
            <a:off x="6324767" y="6508003"/>
            <a:ext cx="52032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1pPr>
            <a:lvl2pPr lvl="1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2pPr>
            <a:lvl3pPr lvl="2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3pPr>
            <a:lvl4pPr lvl="3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4pPr>
            <a:lvl5pPr lvl="4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5pPr>
            <a:lvl6pPr lvl="5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6pPr>
            <a:lvl7pPr lvl="6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7pPr>
            <a:lvl8pPr lvl="7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8pPr>
            <a:lvl9pPr lvl="8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9pPr>
          </a:lstStyle>
          <a:p>
            <a:pPr defTabSz="1219170"/>
            <a:r>
              <a:rPr lang="en-US" kern="0" smtClean="0">
                <a:solidFill>
                  <a:srgbClr val="494949"/>
                </a:solidFill>
              </a:rPr>
              <a:t>Hunimed Strategic Plan – PRIVATE &amp; CONFIDENTIAL</a:t>
            </a:r>
          </a:p>
          <a:p>
            <a:pPr>
              <a:buClr>
                <a:srgbClr val="000000"/>
              </a:buClr>
            </a:pPr>
            <a:endParaRPr lang="en-US" kern="0">
              <a:solidFill>
                <a:srgbClr val="49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014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6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2">
  <p:cSld name="Layout personalizzato 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-267" y="300"/>
            <a:ext cx="6096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7"/>
          <p:cNvSpPr/>
          <p:nvPr/>
        </p:nvSpPr>
        <p:spPr>
          <a:xfrm>
            <a:off x="6096133" y="0"/>
            <a:ext cx="60964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 txBox="1">
            <a:spLocks noGrp="1"/>
          </p:cNvSpPr>
          <p:nvPr>
            <p:ph type="sldNum" idx="12"/>
          </p:nvPr>
        </p:nvSpPr>
        <p:spPr>
          <a:xfrm>
            <a:off x="8564933" y="6457967"/>
            <a:ext cx="32676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>
              <a:buClr>
                <a:srgbClr val="000000"/>
              </a:buClr>
              <a:buFont typeface="Arial"/>
              <a:buNone/>
              <a:defRPr/>
            </a:lvl1pPr>
            <a:lvl2pPr lvl="1">
              <a:buClr>
                <a:srgbClr val="000000"/>
              </a:buClr>
              <a:buFont typeface="Arial"/>
              <a:buNone/>
              <a:defRPr/>
            </a:lvl2pPr>
            <a:lvl3pPr lvl="2">
              <a:buClr>
                <a:srgbClr val="000000"/>
              </a:buClr>
              <a:buFont typeface="Arial"/>
              <a:buNone/>
              <a:defRPr/>
            </a:lvl3pPr>
            <a:lvl4pPr lvl="3">
              <a:buClr>
                <a:srgbClr val="000000"/>
              </a:buClr>
              <a:buFont typeface="Arial"/>
              <a:buNone/>
              <a:defRPr/>
            </a:lvl4pPr>
            <a:lvl5pPr lvl="4">
              <a:buClr>
                <a:srgbClr val="000000"/>
              </a:buClr>
              <a:buFont typeface="Arial"/>
              <a:buNone/>
              <a:defRPr/>
            </a:lvl5pPr>
            <a:lvl6pPr lvl="5">
              <a:buClr>
                <a:srgbClr val="000000"/>
              </a:buClr>
              <a:buFont typeface="Arial"/>
              <a:buNone/>
              <a:defRPr/>
            </a:lvl6pPr>
            <a:lvl7pPr lvl="6">
              <a:buClr>
                <a:srgbClr val="000000"/>
              </a:buClr>
              <a:buFont typeface="Arial"/>
              <a:buNone/>
              <a:defRPr/>
            </a:lvl7pPr>
            <a:lvl8pPr lvl="7">
              <a:buClr>
                <a:srgbClr val="000000"/>
              </a:buClr>
              <a:buFont typeface="Arial"/>
              <a:buNone/>
              <a:defRPr/>
            </a:lvl8pPr>
            <a:lvl9pPr lvl="8">
              <a:buClr>
                <a:srgbClr val="000000"/>
              </a:buClr>
              <a:buFont typeface="Arial"/>
              <a:buNone/>
              <a:defRPr/>
            </a:lvl9pPr>
          </a:lstStyle>
          <a:p>
            <a:pPr defTabSz="1219170"/>
            <a:fld id="{00000000-1234-1234-1234-123412341234}" type="slidenum">
              <a:rPr lang="en-US" kern="0" smtClean="0">
                <a:solidFill>
                  <a:srgbClr val="007953"/>
                </a:solidFill>
              </a:rPr>
              <a:pPr defTabSz="1219170"/>
              <a:t>‹N›</a:t>
            </a:fld>
            <a:endParaRPr lang="en-US" kern="0">
              <a:solidFill>
                <a:srgbClr val="FFFFFF"/>
              </a:solidFill>
            </a:endParaRPr>
          </a:p>
        </p:txBody>
      </p:sp>
      <p:pic>
        <p:nvPicPr>
          <p:cNvPr id="48" name="Google Shape;4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476" y="6354742"/>
            <a:ext cx="390145" cy="32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2328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2 1">
  <p:cSld name="Layout personalizzato 2 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64933" y="6457967"/>
            <a:ext cx="32676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7953"/>
                </a:solidFill>
              </a:rPr>
              <a:pPr defTabSz="1219170">
                <a:buClr>
                  <a:srgbClr val="000000"/>
                </a:buClr>
              </a:pPr>
              <a:t>‹N›</a:t>
            </a:fld>
            <a:endParaRPr lang="en-US" kern="0">
              <a:solidFill>
                <a:srgbClr val="007953"/>
              </a:solidFill>
            </a:endParaRPr>
          </a:p>
        </p:txBody>
      </p:sp>
      <p:sp>
        <p:nvSpPr>
          <p:cNvPr id="51" name="Google Shape;51;p8"/>
          <p:cNvSpPr/>
          <p:nvPr/>
        </p:nvSpPr>
        <p:spPr>
          <a:xfrm>
            <a:off x="0" y="0"/>
            <a:ext cx="12192000" cy="343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533" y="3425600"/>
            <a:ext cx="12192000" cy="3432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476" y="6354742"/>
            <a:ext cx="390145" cy="32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8646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2 1 2">
  <p:cSld name="Layout personalizzato 2 1 2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564933" y="6457967"/>
            <a:ext cx="32676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7953"/>
                </a:solidFill>
              </a:rPr>
              <a:pPr defTabSz="1219170">
                <a:buClr>
                  <a:srgbClr val="000000"/>
                </a:buClr>
              </a:pPr>
              <a:t>‹N›</a:t>
            </a:fld>
            <a:endParaRPr lang="en-US" kern="0">
              <a:solidFill>
                <a:srgbClr val="007953"/>
              </a:solidFill>
            </a:endParaRPr>
          </a:p>
        </p:txBody>
      </p:sp>
      <p:sp>
        <p:nvSpPr>
          <p:cNvPr id="56" name="Google Shape;5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476" y="6354742"/>
            <a:ext cx="390145" cy="32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4865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2 1 1">
  <p:cSld name="Layout personalizzato 2 1 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564933" y="6457967"/>
            <a:ext cx="32676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7953"/>
                </a:solidFill>
              </a:rPr>
              <a:pPr defTabSz="1219170">
                <a:buClr>
                  <a:srgbClr val="000000"/>
                </a:buClr>
              </a:pPr>
              <a:t>‹N›</a:t>
            </a:fld>
            <a:endParaRPr lang="en-US" kern="0">
              <a:solidFill>
                <a:srgbClr val="007953"/>
              </a:solidFill>
            </a:endParaRPr>
          </a:p>
        </p:txBody>
      </p:sp>
      <p:sp>
        <p:nvSpPr>
          <p:cNvPr id="60" name="Google Shape;60;p10"/>
          <p:cNvSpPr/>
          <p:nvPr/>
        </p:nvSpPr>
        <p:spPr>
          <a:xfrm>
            <a:off x="0" y="0"/>
            <a:ext cx="121924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1" name="Google Shape;6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476" y="6354742"/>
            <a:ext cx="390145" cy="32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2952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- Blank">
  <p:cSld name="Page - 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ctrTitle"/>
          </p:nvPr>
        </p:nvSpPr>
        <p:spPr>
          <a:xfrm>
            <a:off x="1215100" y="609600"/>
            <a:ext cx="9761600" cy="6092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1215100" y="400"/>
            <a:ext cx="7625200" cy="609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800"/>
              <a:buNone/>
              <a:defRPr sz="1067"/>
            </a:lvl1pPr>
            <a:lvl2pPr lvl="1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pic>
        <p:nvPicPr>
          <p:cNvPr id="65" name="Google Shape;6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476" y="6354742"/>
            <a:ext cx="390145" cy="328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64933" y="6444448"/>
            <a:ext cx="32676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 sz="800"/>
            </a:lvl1pPr>
            <a:lvl2pPr lvl="1" rtl="0">
              <a:buClr>
                <a:srgbClr val="000000"/>
              </a:buClr>
              <a:buFont typeface="Arial"/>
              <a:buNone/>
              <a:defRPr sz="800"/>
            </a:lvl2pPr>
            <a:lvl3pPr lvl="2" rtl="0">
              <a:buClr>
                <a:srgbClr val="000000"/>
              </a:buClr>
              <a:buFont typeface="Arial"/>
              <a:buNone/>
              <a:defRPr sz="800"/>
            </a:lvl3pPr>
            <a:lvl4pPr lvl="3" rtl="0">
              <a:buClr>
                <a:srgbClr val="000000"/>
              </a:buClr>
              <a:buFont typeface="Arial"/>
              <a:buNone/>
              <a:defRPr sz="800"/>
            </a:lvl4pPr>
            <a:lvl5pPr lvl="4" rtl="0">
              <a:buClr>
                <a:srgbClr val="000000"/>
              </a:buClr>
              <a:buFont typeface="Arial"/>
              <a:buNone/>
              <a:defRPr sz="800"/>
            </a:lvl5pPr>
            <a:lvl6pPr lvl="5" rtl="0">
              <a:buClr>
                <a:srgbClr val="000000"/>
              </a:buClr>
              <a:buFont typeface="Arial"/>
              <a:buNone/>
              <a:defRPr sz="800"/>
            </a:lvl6pPr>
            <a:lvl7pPr lvl="6" rtl="0">
              <a:buClr>
                <a:srgbClr val="000000"/>
              </a:buClr>
              <a:buFont typeface="Arial"/>
              <a:buNone/>
              <a:defRPr sz="800"/>
            </a:lvl7pPr>
            <a:lvl8pPr lvl="7" rtl="0">
              <a:buClr>
                <a:srgbClr val="000000"/>
              </a:buClr>
              <a:buFont typeface="Arial"/>
              <a:buNone/>
              <a:defRPr sz="800"/>
            </a:lvl8pPr>
            <a:lvl9pPr lvl="8" rtl="0">
              <a:buClr>
                <a:srgbClr val="000000"/>
              </a:buClr>
              <a:buFont typeface="Arial"/>
              <a:buNone/>
              <a:defRPr sz="800"/>
            </a:lvl9pPr>
          </a:lstStyle>
          <a:p>
            <a:pPr defTabSz="1219170"/>
            <a:fld id="{00000000-1234-1234-1234-123412341234}" type="slidenum">
              <a:rPr lang="en-US" kern="0" smtClean="0">
                <a:solidFill>
                  <a:srgbClr val="007953"/>
                </a:solidFill>
              </a:rPr>
              <a:pPr defTabSz="1219170"/>
              <a:t>‹N›</a:t>
            </a:fld>
            <a:endParaRPr lang="en-US" kern="0">
              <a:solidFill>
                <a:srgbClr val="007953"/>
              </a:solidFill>
            </a:endParaRPr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2"/>
          </p:nvPr>
        </p:nvSpPr>
        <p:spPr>
          <a:xfrm>
            <a:off x="6324767" y="6508003"/>
            <a:ext cx="52032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1pPr>
            <a:lvl2pPr lvl="1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2pPr>
            <a:lvl3pPr lvl="2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3pPr>
            <a:lvl4pPr lvl="3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4pPr>
            <a:lvl5pPr lvl="4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5pPr>
            <a:lvl6pPr lvl="5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6pPr>
            <a:lvl7pPr lvl="6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7pPr>
            <a:lvl8pPr lvl="7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8pPr>
            <a:lvl9pPr lvl="8" rtl="0">
              <a:buClr>
                <a:srgbClr val="007852"/>
              </a:buClr>
              <a:buSzPts val="1300"/>
              <a:buFont typeface="Arial"/>
              <a:buNone/>
              <a:defRPr sz="800">
                <a:solidFill>
                  <a:schemeClr val="dk2"/>
                </a:solidFill>
              </a:defRPr>
            </a:lvl9pPr>
          </a:lstStyle>
          <a:p>
            <a:pPr defTabSz="1219170"/>
            <a:r>
              <a:rPr lang="en-US" kern="0" smtClean="0">
                <a:solidFill>
                  <a:srgbClr val="494949"/>
                </a:solidFill>
              </a:rPr>
              <a:t>Hunimed Strategic Plan – PRIVATE &amp; CONFIDENTIAL</a:t>
            </a:r>
          </a:p>
          <a:p>
            <a:pPr>
              <a:buClr>
                <a:srgbClr val="000000"/>
              </a:buClr>
            </a:pPr>
            <a:endParaRPr lang="en-US" kern="0">
              <a:solidFill>
                <a:srgbClr val="4949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103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74">
          <p15:clr>
            <a:srgbClr val="FA7B17"/>
          </p15:clr>
        </p15:guide>
        <p15:guide id="2" pos="2880">
          <p15:clr>
            <a:srgbClr val="FA7B17"/>
          </p15:clr>
        </p15:guide>
        <p15:guide id="3" pos="5186">
          <p15:clr>
            <a:srgbClr val="FA7B17"/>
          </p15:clr>
        </p15:guide>
        <p15:guide id="4" pos="288">
          <p15:clr>
            <a:srgbClr val="FA7B17"/>
          </p15:clr>
        </p15:guide>
        <p15:guide id="5" pos="5472">
          <p15:clr>
            <a:srgbClr val="FA7B17"/>
          </p15:clr>
        </p15:guide>
        <p15:guide id="6">
          <p15:clr>
            <a:srgbClr val="FA7B17"/>
          </p15:clr>
        </p15:guide>
        <p15:guide id="7" pos="5760">
          <p15:clr>
            <a:srgbClr val="FA7B17"/>
          </p15:clr>
        </p15:guide>
        <p15:guide id="8" orient="horz">
          <p15:clr>
            <a:srgbClr val="FA7B17"/>
          </p15:clr>
        </p15:guide>
        <p15:guide id="9" orient="horz" pos="3240">
          <p15:clr>
            <a:srgbClr val="FA7B17"/>
          </p15:clr>
        </p15:guide>
        <p15:guide id="10" orient="horz" pos="1620">
          <p15:clr>
            <a:srgbClr val="FA7B17"/>
          </p15:clr>
        </p15:guide>
        <p15:guide id="11" orient="horz" pos="2952">
          <p15:clr>
            <a:srgbClr val="FA7B17"/>
          </p15:clr>
        </p15:guide>
        <p15:guide id="12" orient="horz" pos="288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D680-99AB-4B9B-B3F8-CC113185DDD2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37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315216" y="644344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7953"/>
              </a:buClr>
            </a:pPr>
            <a:endParaRPr lang="en-US" kern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69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xfrm>
            <a:off x="914400" y="2130427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ctr" rtl="0"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851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7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1333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609585" marR="0" lvl="0" indent="-304792" algn="l" rtl="0">
              <a:spcBef>
                <a:spcPts val="1067"/>
              </a:spcBef>
              <a:spcAft>
                <a:spcPts val="0"/>
              </a:spcAft>
              <a:buSzPts val="21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spcBef>
                <a:spcPts val="533"/>
              </a:spcBef>
              <a:spcAft>
                <a:spcPts val="0"/>
              </a:spcAft>
              <a:buSzPts val="18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spcBef>
                <a:spcPts val="533"/>
              </a:spcBef>
              <a:spcAft>
                <a:spcPts val="0"/>
              </a:spcAft>
              <a:buSzPts val="15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spcBef>
                <a:spcPts val="533"/>
              </a:spcBef>
              <a:spcAft>
                <a:spcPts val="0"/>
              </a:spcAft>
              <a:buSzPts val="13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spcBef>
                <a:spcPts val="533"/>
              </a:spcBef>
              <a:spcAft>
                <a:spcPts val="0"/>
              </a:spcAft>
              <a:buSzPts val="13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304792" algn="l" rtl="0">
              <a:spcBef>
                <a:spcPts val="533"/>
              </a:spcBef>
              <a:spcAft>
                <a:spcPts val="0"/>
              </a:spcAft>
              <a:buSzPts val="13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304792" algn="l" rtl="0">
              <a:spcBef>
                <a:spcPts val="533"/>
              </a:spcBef>
              <a:spcAft>
                <a:spcPts val="0"/>
              </a:spcAft>
              <a:buSzPts val="13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304792" algn="l" rtl="0">
              <a:spcBef>
                <a:spcPts val="533"/>
              </a:spcBef>
              <a:spcAft>
                <a:spcPts val="0"/>
              </a:spcAft>
              <a:buSzPts val="13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304792" algn="l" rtl="0">
              <a:spcBef>
                <a:spcPts val="533"/>
              </a:spcBef>
              <a:spcAft>
                <a:spcPts val="0"/>
              </a:spcAft>
              <a:buSzPts val="1300"/>
              <a:buNone/>
              <a:defRPr sz="1333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defTabSz="1219170"/>
            <a:endParaRPr lang="en-US" kern="0"/>
          </a:p>
        </p:txBody>
      </p:sp>
      <p:sp>
        <p:nvSpPr>
          <p:cNvPr id="80" name="Google Shape;80;p16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  <a:defRPr sz="4533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defTabSz="1219170"/>
            <a:endParaRPr lang="en-US" kern="0"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4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4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4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4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4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4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4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4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0404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4040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fld id="{00000000-1234-1234-1234-123412341234}" type="slidenum">
              <a:rPr lang="en-US" kern="0" smtClean="0"/>
              <a:pPr defTabSz="1219170"/>
              <a:t>‹N›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35992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anca numero pagina">
  <p:cSld name="Bianca numero pagina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564933" y="6444448"/>
            <a:ext cx="3267600" cy="365200"/>
          </a:xfrm>
          <a:prstGeom prst="rect">
            <a:avLst/>
          </a:prstGeom>
        </p:spPr>
        <p:txBody>
          <a:bodyPr spcFirstLastPara="1" wrap="square" lIns="34300" tIns="17150" rIns="34300" bIns="17150" anchor="ctr" anchorCtr="0">
            <a:noAutofit/>
          </a:bodyPr>
          <a:lstStyle>
            <a:lvl1pPr lvl="0" rtl="0">
              <a:buClr>
                <a:srgbClr val="000000"/>
              </a:buClr>
              <a:buFont typeface="Arial"/>
              <a:buNone/>
              <a:defRPr sz="800"/>
            </a:lvl1pPr>
            <a:lvl2pPr lvl="1" rtl="0">
              <a:buClr>
                <a:srgbClr val="000000"/>
              </a:buClr>
              <a:buFont typeface="Arial"/>
              <a:buNone/>
              <a:defRPr sz="800"/>
            </a:lvl2pPr>
            <a:lvl3pPr lvl="2" rtl="0">
              <a:buClr>
                <a:srgbClr val="000000"/>
              </a:buClr>
              <a:buFont typeface="Arial"/>
              <a:buNone/>
              <a:defRPr sz="800"/>
            </a:lvl3pPr>
            <a:lvl4pPr lvl="3" rtl="0">
              <a:buClr>
                <a:srgbClr val="000000"/>
              </a:buClr>
              <a:buFont typeface="Arial"/>
              <a:buNone/>
              <a:defRPr sz="800"/>
            </a:lvl4pPr>
            <a:lvl5pPr lvl="4" rtl="0">
              <a:buClr>
                <a:srgbClr val="000000"/>
              </a:buClr>
              <a:buFont typeface="Arial"/>
              <a:buNone/>
              <a:defRPr sz="800"/>
            </a:lvl5pPr>
            <a:lvl6pPr lvl="5" rtl="0">
              <a:buClr>
                <a:srgbClr val="000000"/>
              </a:buClr>
              <a:buFont typeface="Arial"/>
              <a:buNone/>
              <a:defRPr sz="800"/>
            </a:lvl6pPr>
            <a:lvl7pPr lvl="6" rtl="0">
              <a:buClr>
                <a:srgbClr val="000000"/>
              </a:buClr>
              <a:buFont typeface="Arial"/>
              <a:buNone/>
              <a:defRPr sz="800"/>
            </a:lvl7pPr>
            <a:lvl8pPr lvl="7" rtl="0">
              <a:buClr>
                <a:srgbClr val="000000"/>
              </a:buClr>
              <a:buFont typeface="Arial"/>
              <a:buNone/>
              <a:defRPr sz="800"/>
            </a:lvl8pPr>
            <a:lvl9pPr lvl="8" rtl="0">
              <a:buClr>
                <a:srgbClr val="000000"/>
              </a:buClr>
              <a:buFont typeface="Arial"/>
              <a:buNone/>
              <a:defRPr sz="800"/>
            </a:lvl9pPr>
          </a:lstStyle>
          <a:p>
            <a:pPr defTabSz="1219170"/>
            <a:fld id="{00000000-1234-1234-1234-123412341234}" type="slidenum">
              <a:rPr lang="en-US" kern="0" smtClean="0">
                <a:solidFill>
                  <a:srgbClr val="007953"/>
                </a:solidFill>
              </a:rPr>
              <a:pPr defTabSz="1219170"/>
              <a:t>‹N›</a:t>
            </a:fld>
            <a:endParaRPr lang="en-US" kern="0">
              <a:solidFill>
                <a:srgbClr val="0079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6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E972F-A762-4111-8B1F-932F7B9A3EB7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2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89AC0-5EDA-4957-8426-60F89E2C226D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8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C56F2-4943-4C47-A1A9-C5D22F6EF14B}" type="datetime1">
              <a:rPr lang="en-US" smtClean="0"/>
              <a:t>10/16/2024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9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0D45-E110-4579-9942-81B177B7D74F}" type="datetime1">
              <a:rPr lang="en-US" smtClean="0"/>
              <a:t>10/16/2024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3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028EF-F22E-4847-A326-3584F4CE2893}" type="datetime1">
              <a:rPr lang="en-US" smtClean="0"/>
              <a:t>10/16/2024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1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F24DE-F2CD-40B6-BD2F-5D63D3BD879C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44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F27C-3CA8-47DC-9E1C-814A7A4A0D65}" type="datetime1">
              <a:rPr lang="en-US" smtClean="0"/>
              <a:t>10/16/2024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9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46BA9-1DBE-400D-87BC-E3E0DBF9B84C}" type="datetime1">
              <a:rPr lang="en-US" smtClean="0"/>
              <a:t>10/16/2024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4FC5-2348-41F6-B7F1-C6D5D04AE1B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2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18800" y="365133"/>
            <a:ext cx="81964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700"/>
              <a:buFont typeface="Montserrat Black"/>
              <a:buNone/>
              <a:defRPr sz="2700" i="0" u="none" strike="noStrike" cap="none">
                <a:solidFill>
                  <a:schemeClr val="accent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7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7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7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7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7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7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7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None/>
              <a:defRPr sz="7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718800" y="1710400"/>
            <a:ext cx="5377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 Light"/>
              <a:buNone/>
              <a:defRPr sz="210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Light"/>
              <a:buNone/>
              <a:defRPr sz="180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 Light"/>
              <a:buNone/>
              <a:defRPr sz="150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Light"/>
              <a:buNone/>
              <a:defRPr sz="130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Light"/>
              <a:buNone/>
              <a:defRPr sz="130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Light"/>
              <a:buChar char="•"/>
              <a:defRPr sz="130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Light"/>
              <a:buChar char="•"/>
              <a:defRPr sz="130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Light"/>
              <a:buChar char="•"/>
              <a:defRPr sz="130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11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Montserrat Light"/>
              <a:buChar char="•"/>
              <a:defRPr sz="1300" i="0" u="none" strike="noStrike" cap="none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718800" y="6457967"/>
            <a:ext cx="281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defTabSz="1219170">
              <a:buClr>
                <a:srgbClr val="007953"/>
              </a:buClr>
            </a:pPr>
            <a:endParaRPr lang="en-US" kern="0">
              <a:solidFill>
                <a:srgbClr val="007953"/>
              </a:solidFill>
            </a:endParaRPr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992933" y="6457967"/>
            <a:ext cx="416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Montserrat Light"/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defTabSz="1219170">
              <a:buClr>
                <a:srgbClr val="007953"/>
              </a:buClr>
            </a:pPr>
            <a:endParaRPr lang="en-US" kern="0">
              <a:solidFill>
                <a:srgbClr val="007953"/>
              </a:solidFill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564933" y="6457967"/>
            <a:ext cx="3267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67" i="0" u="none" strike="noStrike" cap="non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7953"/>
                </a:solidFill>
              </a:rPr>
              <a:pPr defTabSz="1219170">
                <a:buClr>
                  <a:srgbClr val="000000"/>
                </a:buClr>
              </a:pPr>
              <a:t>‹N›</a:t>
            </a:fld>
            <a:endParaRPr lang="en-US" kern="0">
              <a:solidFill>
                <a:srgbClr val="0079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44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EA4335"/>
          </p15:clr>
        </p15:guide>
        <p15:guide id="2" orient="horz" pos="364">
          <p15:clr>
            <a:srgbClr val="EA4335"/>
          </p15:clr>
        </p15:guide>
        <p15:guide id="3" pos="170">
          <p15:clr>
            <a:srgbClr val="EA4335"/>
          </p15:clr>
        </p15:guide>
        <p15:guide id="4" orient="horz" pos="176">
          <p15:clr>
            <a:srgbClr val="EA4335"/>
          </p15:clr>
        </p15:guide>
        <p15:guide id="5" pos="5590">
          <p15:clr>
            <a:srgbClr val="EA4335"/>
          </p15:clr>
        </p15:guide>
        <p15:guide id="6" orient="horz" pos="2864">
          <p15:clr>
            <a:srgbClr val="EA4335"/>
          </p15:clr>
        </p15:guide>
        <p15:guide id="7" orient="horz" pos="3052">
          <p15:clr>
            <a:srgbClr val="EA4335"/>
          </p15:clr>
        </p15:guide>
        <p15:guide id="8" pos="2880">
          <p15:clr>
            <a:srgbClr val="EA4335"/>
          </p15:clr>
        </p15:guide>
        <p15:guide id="9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8000" y="1888622"/>
            <a:ext cx="1101634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+mj-lt"/>
              </a:rPr>
              <a:t>Explainability</a:t>
            </a:r>
            <a:r>
              <a:rPr lang="en-US" sz="4400" dirty="0">
                <a:latin typeface="+mj-lt"/>
              </a:rPr>
              <a:t> for machine learning models and applications in clinical </a:t>
            </a:r>
            <a:r>
              <a:rPr lang="en-US" sz="4400" dirty="0" smtClean="0">
                <a:latin typeface="+mj-lt"/>
              </a:rPr>
              <a:t>practice</a:t>
            </a:r>
          </a:p>
          <a:p>
            <a:pPr algn="ctr"/>
            <a:endParaRPr lang="en-US" sz="1100" dirty="0" smtClean="0">
              <a:latin typeface="+mj-lt"/>
            </a:endParaRPr>
          </a:p>
          <a:p>
            <a:pPr algn="ctr"/>
            <a:r>
              <a:rPr lang="en-US" sz="2000" dirty="0" err="1" smtClean="0">
                <a:latin typeface="+mj-lt"/>
              </a:rPr>
              <a:t>next_AIM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workshop </a:t>
            </a:r>
            <a:r>
              <a:rPr lang="en-US" sz="2000" dirty="0">
                <a:latin typeface="+mj-lt"/>
              </a:rPr>
              <a:t>on XAI techniques for medical data </a:t>
            </a:r>
            <a:r>
              <a:rPr lang="en-US" sz="2000" dirty="0" smtClean="0">
                <a:latin typeface="+mj-lt"/>
              </a:rPr>
              <a:t>analysis</a:t>
            </a:r>
            <a:endParaRPr lang="en-US" sz="2000" dirty="0">
              <a:latin typeface="+mj-lt"/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17D93D7C-03DC-414A-9AD3-9113697CC8AE}"/>
              </a:ext>
            </a:extLst>
          </p:cNvPr>
          <p:cNvSpPr txBox="1">
            <a:spLocks/>
          </p:cNvSpPr>
          <p:nvPr/>
        </p:nvSpPr>
        <p:spPr>
          <a:xfrm>
            <a:off x="341148" y="3931333"/>
            <a:ext cx="11350047" cy="15291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dirty="0" smtClean="0">
                <a:latin typeface="+mn-lt"/>
              </a:rPr>
              <a:t>Nicola </a:t>
            </a:r>
            <a:r>
              <a:rPr lang="it-IT" sz="2600" dirty="0" smtClean="0">
                <a:latin typeface="+mn-lt"/>
              </a:rPr>
              <a:t>Lambri, PhD</a:t>
            </a:r>
            <a:r>
              <a:rPr lang="it-IT" sz="1693" baseline="30000" dirty="0" smtClean="0">
                <a:latin typeface="+mn-lt"/>
              </a:rPr>
              <a:t/>
            </a:r>
            <a:br>
              <a:rPr lang="it-IT" sz="1693" baseline="30000" dirty="0" smtClean="0">
                <a:latin typeface="+mn-lt"/>
              </a:rPr>
            </a:br>
            <a:r>
              <a:rPr lang="it-IT" sz="1693" baseline="30000" dirty="0" smtClean="0">
                <a:latin typeface="+mn-lt"/>
              </a:rPr>
              <a:t/>
            </a:r>
            <a:br>
              <a:rPr lang="it-IT" sz="1693" baseline="30000" dirty="0" smtClean="0">
                <a:latin typeface="+mn-lt"/>
              </a:rPr>
            </a:br>
            <a:endParaRPr lang="it-IT" sz="1693" baseline="30000" dirty="0" smtClean="0">
              <a:latin typeface="+mn-lt"/>
            </a:endParaRPr>
          </a:p>
          <a:p>
            <a:r>
              <a:rPr lang="it-IT" sz="1693" dirty="0">
                <a:latin typeface="+mn-lt"/>
              </a:rPr>
              <a:t>Dipartimento di Fisica “Aldo Pontremoli”, Università degli Studi di Milano, Milan, </a:t>
            </a:r>
            <a:r>
              <a:rPr lang="it-IT" sz="1693" dirty="0" err="1" smtClean="0">
                <a:latin typeface="+mn-lt"/>
              </a:rPr>
              <a:t>Italy</a:t>
            </a:r>
            <a:endParaRPr lang="en-US" sz="1693" dirty="0">
              <a:latin typeface="+mn-lt"/>
            </a:endParaRPr>
          </a:p>
          <a:p>
            <a:r>
              <a:rPr lang="en-US" sz="1693" dirty="0" err="1" smtClean="0">
                <a:latin typeface="+mn-lt"/>
              </a:rPr>
              <a:t>Istituto</a:t>
            </a:r>
            <a:r>
              <a:rPr lang="en-US" sz="1693" dirty="0" smtClean="0">
                <a:latin typeface="+mn-lt"/>
              </a:rPr>
              <a:t> Nazionale di </a:t>
            </a:r>
            <a:r>
              <a:rPr lang="en-US" sz="1693" dirty="0" err="1" smtClean="0">
                <a:latin typeface="+mn-lt"/>
              </a:rPr>
              <a:t>Fisica</a:t>
            </a:r>
            <a:r>
              <a:rPr lang="en-US" sz="1693" dirty="0" smtClean="0">
                <a:latin typeface="+mn-lt"/>
              </a:rPr>
              <a:t> </a:t>
            </a:r>
            <a:r>
              <a:rPr lang="en-US" sz="1693" dirty="0" err="1" smtClean="0">
                <a:latin typeface="+mn-lt"/>
              </a:rPr>
              <a:t>Nucleare</a:t>
            </a:r>
            <a:r>
              <a:rPr lang="en-US" sz="1693" dirty="0" smtClean="0">
                <a:latin typeface="+mn-lt"/>
              </a:rPr>
              <a:t>, </a:t>
            </a:r>
            <a:r>
              <a:rPr lang="en-US" sz="1693" dirty="0" err="1" smtClean="0">
                <a:latin typeface="+mn-lt"/>
              </a:rPr>
              <a:t>Sezione</a:t>
            </a:r>
            <a:r>
              <a:rPr lang="en-US" sz="1693" dirty="0" smtClean="0">
                <a:latin typeface="+mn-lt"/>
              </a:rPr>
              <a:t> di Milano, </a:t>
            </a:r>
            <a:r>
              <a:rPr lang="en-US" sz="1693" dirty="0">
                <a:latin typeface="+mn-lt"/>
              </a:rPr>
              <a:t>20133 Milan, Italy</a:t>
            </a:r>
            <a:endParaRPr lang="it-IT" sz="1693" dirty="0">
              <a:latin typeface="+mn-lt"/>
            </a:endParaRPr>
          </a:p>
          <a:p>
            <a:r>
              <a:rPr lang="en-US" sz="1693" dirty="0" smtClean="0">
                <a:latin typeface="+mn-lt"/>
              </a:rPr>
              <a:t>IRCCS </a:t>
            </a:r>
            <a:r>
              <a:rPr lang="en-US" sz="1693" dirty="0" err="1" smtClean="0">
                <a:latin typeface="+mn-lt"/>
              </a:rPr>
              <a:t>Humanitas</a:t>
            </a:r>
            <a:r>
              <a:rPr lang="en-US" sz="1693" dirty="0" smtClean="0">
                <a:latin typeface="+mn-lt"/>
              </a:rPr>
              <a:t> Research Hospital, Radiotherapy and Radiosurgery Department, Milan, Italy</a:t>
            </a:r>
            <a:br>
              <a:rPr lang="en-US" sz="1693" dirty="0" smtClean="0">
                <a:latin typeface="+mn-lt"/>
              </a:rPr>
            </a:br>
            <a:r>
              <a:rPr lang="en-US" sz="1693" dirty="0" err="1" smtClean="0">
                <a:latin typeface="+mn-lt"/>
              </a:rPr>
              <a:t>Humanitas</a:t>
            </a:r>
            <a:r>
              <a:rPr lang="en-US" sz="1693" dirty="0" smtClean="0">
                <a:latin typeface="+mn-lt"/>
              </a:rPr>
              <a:t> University, Department of Biomedical Sciences, Milan, Italy</a:t>
            </a:r>
            <a:endParaRPr lang="en-US" sz="1693" baseline="30000" dirty="0" smtClean="0">
              <a:latin typeface="+mn-l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8" y="5661083"/>
            <a:ext cx="2802369" cy="85200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l="15167" t="20250" r="12667" b="16916"/>
          <a:stretch/>
        </p:blipFill>
        <p:spPr>
          <a:xfrm>
            <a:off x="10086910" y="5661083"/>
            <a:ext cx="971944" cy="84624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24685" t="18363" r="24324" b="16727"/>
          <a:stretch/>
        </p:blipFill>
        <p:spPr>
          <a:xfrm>
            <a:off x="7754521" y="368909"/>
            <a:ext cx="1902921" cy="120025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48" y="386636"/>
            <a:ext cx="5380657" cy="103743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4786" y="431858"/>
            <a:ext cx="1176191" cy="107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Results: Internal validation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684" y="2660592"/>
            <a:ext cx="9634924" cy="375183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248" y="1690688"/>
            <a:ext cx="2453921" cy="746067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4487848" y="5116121"/>
            <a:ext cx="1412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MAE = 2.3%</a:t>
            </a:r>
          </a:p>
          <a:p>
            <a:r>
              <a:rPr lang="en-US" sz="1400" dirty="0" smtClean="0"/>
              <a:t>Sensitivity = 61%</a:t>
            </a:r>
          </a:p>
          <a:p>
            <a:r>
              <a:rPr lang="en-US" sz="1400" dirty="0" smtClean="0"/>
              <a:t>Specificity = 90%</a:t>
            </a:r>
            <a:endParaRPr lang="en-US" sz="1400" dirty="0"/>
          </a:p>
        </p:txBody>
      </p:sp>
      <p:sp>
        <p:nvSpPr>
          <p:cNvPr id="21" name="Rettangolo 20"/>
          <p:cNvSpPr/>
          <p:nvPr/>
        </p:nvSpPr>
        <p:spPr>
          <a:xfrm>
            <a:off x="6781800" y="5854785"/>
            <a:ext cx="1384300" cy="36573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0198100" y="5854785"/>
            <a:ext cx="558800" cy="36573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Results: Internal validation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684" y="2660592"/>
            <a:ext cx="9634924" cy="375183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248" y="1690688"/>
            <a:ext cx="2453921" cy="746067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6781800" y="5854785"/>
            <a:ext cx="1384300" cy="36573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0198100" y="5854785"/>
            <a:ext cx="558800" cy="36573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487848" y="5116121"/>
            <a:ext cx="1412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MAE = 2.3%</a:t>
            </a:r>
          </a:p>
          <a:p>
            <a:r>
              <a:rPr lang="en-US" sz="1400" dirty="0" smtClean="0"/>
              <a:t>Sensitivity = 61%</a:t>
            </a:r>
          </a:p>
          <a:p>
            <a:r>
              <a:rPr lang="en-US" sz="1400" dirty="0" smtClean="0"/>
              <a:t>Specificity = 90%</a:t>
            </a:r>
            <a:endParaRPr lang="en-US" sz="14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/>
          <a:stretch/>
        </p:blipFill>
        <p:spPr>
          <a:xfrm>
            <a:off x="1181100" y="2614584"/>
            <a:ext cx="4914900" cy="398751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462462" y="5995988"/>
            <a:ext cx="1095375" cy="180976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13" name="Connettore diritto 12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5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Results: Model explanation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674" y="2568576"/>
            <a:ext cx="5607870" cy="34955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46818" t="12269" r="29657" b="59369"/>
          <a:stretch/>
        </p:blipFill>
        <p:spPr>
          <a:xfrm>
            <a:off x="291504" y="3786887"/>
            <a:ext cx="2826436" cy="19168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47292" t="12593" r="29479" b="59259"/>
          <a:stretch/>
        </p:blipFill>
        <p:spPr>
          <a:xfrm>
            <a:off x="3269564" y="3782027"/>
            <a:ext cx="2826436" cy="1926539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681046" y="5751846"/>
            <a:ext cx="1782219" cy="779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First delivery</a:t>
            </a:r>
          </a:p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GPR 70.1%</a:t>
            </a:r>
            <a:endParaRPr lang="en-US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3522531" y="5751846"/>
            <a:ext cx="2157065" cy="779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Second delivery</a:t>
            </a:r>
          </a:p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GPR 92.4%</a:t>
            </a:r>
            <a:endParaRPr lang="en-US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7771508" y="1911719"/>
            <a:ext cx="2798202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Predicted GPR 92.8%</a:t>
            </a:r>
            <a:endParaRPr lang="en-US" sz="24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/>
          <a:srcRect l="40476" t="26967" r="32936" b="42275"/>
          <a:stretch/>
        </p:blipFill>
        <p:spPr>
          <a:xfrm>
            <a:off x="1657881" y="1669236"/>
            <a:ext cx="2943183" cy="1915266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Results: External validation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r="48236"/>
          <a:stretch/>
        </p:blipFill>
        <p:spPr>
          <a:xfrm>
            <a:off x="1162135" y="2433698"/>
            <a:ext cx="4577141" cy="344322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r="48844"/>
          <a:stretch/>
        </p:blipFill>
        <p:spPr>
          <a:xfrm>
            <a:off x="6098913" y="2433696"/>
            <a:ext cx="4523444" cy="344322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031" y="1690688"/>
            <a:ext cx="2681775" cy="69590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/>
          <a:srcRect l="16392" t="23610" r="19098" b="17330"/>
          <a:stretch/>
        </p:blipFill>
        <p:spPr>
          <a:xfrm>
            <a:off x="7839982" y="1630690"/>
            <a:ext cx="1855403" cy="755904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3952959" y="4746008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MAE = </a:t>
            </a:r>
            <a:r>
              <a:rPr lang="it-IT" sz="1400" dirty="0" smtClean="0"/>
              <a:t>2.5%</a:t>
            </a:r>
            <a:endParaRPr lang="it-IT" sz="1400" dirty="0"/>
          </a:p>
          <a:p>
            <a:r>
              <a:rPr lang="en-US" sz="1400" dirty="0"/>
              <a:t>Sensitivity = 25%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8530100" y="4746008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MAE = </a:t>
            </a:r>
            <a:r>
              <a:rPr lang="it-IT" sz="1400" dirty="0" smtClean="0"/>
              <a:t>3.9%</a:t>
            </a:r>
            <a:endParaRPr lang="it-IT" sz="1400" dirty="0"/>
          </a:p>
          <a:p>
            <a:r>
              <a:rPr lang="en-US" sz="1400" dirty="0"/>
              <a:t>Sensitivity = 55%</a:t>
            </a:r>
          </a:p>
        </p:txBody>
      </p:sp>
      <p:sp>
        <p:nvSpPr>
          <p:cNvPr id="27" name="Rettangolo arrotondato 26"/>
          <p:cNvSpPr/>
          <p:nvPr/>
        </p:nvSpPr>
        <p:spPr>
          <a:xfrm>
            <a:off x="4502972" y="6109155"/>
            <a:ext cx="3118473" cy="51077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/>
              <a:t>Manual data extraction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Results: Model explanation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150" y="2441289"/>
            <a:ext cx="4820405" cy="35404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23" y="2422360"/>
            <a:ext cx="4846179" cy="355934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2780689" y="2447761"/>
            <a:ext cx="1489698" cy="178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8147051" y="2466567"/>
            <a:ext cx="1562100" cy="186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Montserrat" panose="020B0604020202020204" charset="0"/>
              <a:ea typeface="+mn-ea"/>
              <a:cs typeface="+mn-cs"/>
              <a:sym typeface="Arial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406" y="1685329"/>
            <a:ext cx="2366264" cy="71941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2002" y="1779302"/>
            <a:ext cx="2209576" cy="573373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7"/>
          <a:srcRect l="16392" t="23610" r="19098" b="17330"/>
          <a:stretch/>
        </p:blipFill>
        <p:spPr>
          <a:xfrm>
            <a:off x="9100562" y="1702943"/>
            <a:ext cx="1594799" cy="649732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6437273" y="4150073"/>
            <a:ext cx="779501" cy="23460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1080693" y="2743200"/>
            <a:ext cx="3862781" cy="317445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509943" y="3314700"/>
            <a:ext cx="3862781" cy="280178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1080693" y="4150073"/>
            <a:ext cx="779501" cy="234602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Agenda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Connettore diritto 12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Segnaposto contenuto 2"/>
          <p:cNvSpPr txBox="1">
            <a:spLocks/>
          </p:cNvSpPr>
          <p:nvPr/>
        </p:nvSpPr>
        <p:spPr>
          <a:xfrm>
            <a:off x="838200" y="1825625"/>
            <a:ext cx="10515600" cy="30892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Introduction: Patient-specific quality assurance (PSQA)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Purpose: Machine learning for virtual PSQA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Results</a:t>
            </a:r>
          </a:p>
          <a:p>
            <a:r>
              <a:rPr lang="en-US" sz="2400" dirty="0"/>
              <a:t>Applications in clinical practice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Next steps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Conclusions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Application in clinical practice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610" y="3238179"/>
            <a:ext cx="5138720" cy="3062217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38200" y="1905840"/>
            <a:ext cx="6181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GPR prediction </a:t>
            </a:r>
            <a:r>
              <a:rPr lang="en-US" sz="2400" dirty="0"/>
              <a:t>just after plan </a:t>
            </a:r>
            <a:r>
              <a:rPr lang="en-US" sz="2400" dirty="0" smtClean="0"/>
              <a:t>optimization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Automated reports at the end of each day</a:t>
            </a:r>
            <a:endParaRPr lang="en-US" sz="2400" dirty="0"/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4"/>
          <a:srcRect l="13384" t="41919" r="24533" b="28347"/>
          <a:stretch/>
        </p:blipFill>
        <p:spPr>
          <a:xfrm>
            <a:off x="7019925" y="1602569"/>
            <a:ext cx="4608950" cy="12949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2" name="Picture 2" descr="phiRO | Physics and Imaging in Radiation Oncology | Journal |  ScienceDirect.com by Elsevi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729" y="2984306"/>
            <a:ext cx="1016146" cy="133401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/>
          <p:cNvSpPr txBox="1"/>
          <p:nvPr/>
        </p:nvSpPr>
        <p:spPr>
          <a:xfrm>
            <a:off x="10845726" y="3635505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2024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114" y="3402892"/>
            <a:ext cx="3776499" cy="2863845"/>
          </a:xfrm>
          <a:prstGeom prst="rect">
            <a:avLst/>
          </a:prstGeom>
        </p:spPr>
      </p:pic>
      <p:cxnSp>
        <p:nvCxnSpPr>
          <p:cNvPr id="14" name="Connettore diritto 13"/>
          <p:cNvCxnSpPr/>
          <p:nvPr/>
        </p:nvCxnSpPr>
        <p:spPr>
          <a:xfrm>
            <a:off x="2454275" y="3231422"/>
            <a:ext cx="156484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/>
          <p:cNvCxnSpPr/>
          <p:nvPr/>
        </p:nvCxnSpPr>
        <p:spPr>
          <a:xfrm flipV="1">
            <a:off x="2457450" y="3238179"/>
            <a:ext cx="0" cy="288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 flipV="1">
            <a:off x="4015724" y="3231422"/>
            <a:ext cx="0" cy="288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091432" y="300938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endParaRPr lang="en-US" sz="1400" dirty="0"/>
          </a:p>
        </p:txBody>
      </p:sp>
      <p:sp>
        <p:nvSpPr>
          <p:cNvPr id="22" name="Rettangolo 21"/>
          <p:cNvSpPr/>
          <p:nvPr/>
        </p:nvSpPr>
        <p:spPr>
          <a:xfrm>
            <a:off x="2435002" y="6368745"/>
            <a:ext cx="158729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7352" indent="-207352" defTabSz="829407">
              <a:spcBef>
                <a:spcPts val="907"/>
              </a:spcBef>
            </a:pPr>
            <a:r>
              <a:rPr lang="en-US" sz="1050" dirty="0" smtClean="0">
                <a:solidFill>
                  <a:schemeClr val="bg2">
                    <a:lumMod val="50000"/>
                  </a:schemeClr>
                </a:solidFill>
              </a:rPr>
              <a:t>* Mann-Whitney p=0.007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010" y="139635"/>
            <a:ext cx="842310" cy="119149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92774" y="-104969"/>
            <a:ext cx="1189680" cy="168252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" name="Rettangolo 20"/>
          <p:cNvSpPr/>
          <p:nvPr/>
        </p:nvSpPr>
        <p:spPr>
          <a:xfrm>
            <a:off x="9450740" y="2984306"/>
            <a:ext cx="1049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Selected for ESTRO newsletter</a:t>
            </a:r>
            <a:endParaRPr lang="en-US" sz="1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Application in clinical practice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Reoptimization</a:t>
            </a:r>
            <a:r>
              <a:rPr lang="en-US" sz="2400" dirty="0" smtClean="0"/>
              <a:t> of plans at risk of PSQA failure</a:t>
            </a:r>
          </a:p>
          <a:p>
            <a:r>
              <a:rPr lang="en-US" sz="2400" dirty="0" smtClean="0"/>
              <a:t>Selection of cases knowing model limitations with </a:t>
            </a:r>
            <a:r>
              <a:rPr lang="en-US" sz="2400" dirty="0" err="1" smtClean="0"/>
              <a:t>explainability</a:t>
            </a:r>
            <a:r>
              <a:rPr lang="en-US" sz="2400" dirty="0" smtClean="0"/>
              <a:t> (small fields)</a:t>
            </a:r>
          </a:p>
          <a:p>
            <a:r>
              <a:rPr lang="en-US" sz="2400" dirty="0" err="1" smtClean="0"/>
              <a:t>Replanning</a:t>
            </a:r>
            <a:r>
              <a:rPr lang="en-US" sz="2400" dirty="0" smtClean="0"/>
              <a:t> strategies to improve deliverability and maintain quality</a:t>
            </a:r>
            <a:endParaRPr lang="en-US" sz="2400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3"/>
          <a:srcRect l="23810" t="21049" r="24921" b="47346"/>
          <a:stretch/>
        </p:blipFill>
        <p:spPr>
          <a:xfrm>
            <a:off x="5372725" y="3426109"/>
            <a:ext cx="5809172" cy="20143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21334"/>
            <a:ext cx="3867150" cy="3251822"/>
          </a:xfrm>
          <a:prstGeom prst="rect">
            <a:avLst/>
          </a:prstGeom>
          <a:noFill/>
        </p:spPr>
      </p:pic>
      <p:sp>
        <p:nvSpPr>
          <p:cNvPr id="26" name="CasellaDiTesto 25"/>
          <p:cNvSpPr txBox="1"/>
          <p:nvPr/>
        </p:nvSpPr>
        <p:spPr>
          <a:xfrm>
            <a:off x="6960985" y="3500517"/>
            <a:ext cx="550151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2024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439" y="5719410"/>
            <a:ext cx="4069458" cy="784623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6"/>
          <a:srcRect l="24685" t="18363" r="24324" b="16727"/>
          <a:stretch/>
        </p:blipFill>
        <p:spPr>
          <a:xfrm>
            <a:off x="5416625" y="5720832"/>
            <a:ext cx="1241713" cy="783201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Agenda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Connettore diritto 12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Segnaposto contenuto 2"/>
          <p:cNvSpPr txBox="1">
            <a:spLocks/>
          </p:cNvSpPr>
          <p:nvPr/>
        </p:nvSpPr>
        <p:spPr>
          <a:xfrm>
            <a:off x="838200" y="1825625"/>
            <a:ext cx="10515600" cy="30892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Introduction: Patient-specific quality assurance (PSQA)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Purpose: Machine learning for virtual PSQA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Results</a:t>
            </a:r>
          </a:p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Applications in clinical practice</a:t>
            </a:r>
          </a:p>
          <a:p>
            <a:r>
              <a:rPr lang="en-US" sz="2400" dirty="0" smtClean="0"/>
              <a:t>Next steps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Conclusions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Next steps: Uncertainty quantification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509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Uncertainty quantification of model predictions</a:t>
            </a:r>
          </a:p>
          <a:p>
            <a:r>
              <a:rPr lang="en-US" sz="2400" dirty="0" smtClean="0"/>
              <a:t>Automated data extraction at UCLH (work in progress)</a:t>
            </a:r>
            <a:endParaRPr lang="en-US" sz="2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5164"/>
          <a:stretch/>
        </p:blipFill>
        <p:spPr>
          <a:xfrm>
            <a:off x="838200" y="3096675"/>
            <a:ext cx="4135759" cy="311241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t="6265"/>
          <a:stretch/>
        </p:blipFill>
        <p:spPr>
          <a:xfrm>
            <a:off x="5057415" y="3096675"/>
            <a:ext cx="4290855" cy="3228560"/>
          </a:xfrm>
          <a:prstGeom prst="rect">
            <a:avLst/>
          </a:prstGeom>
        </p:spPr>
      </p:pic>
      <p:pic>
        <p:nvPicPr>
          <p:cNvPr id="13" name="Picture 4" descr="UCL Medical Physics and Biomedical Engineering - YouTub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1" b="23852"/>
          <a:stretch/>
        </p:blipFill>
        <p:spPr bwMode="auto">
          <a:xfrm>
            <a:off x="9134476" y="1609060"/>
            <a:ext cx="2389867" cy="13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Agenda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Connettore diritto 12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Segnaposto contenuto 2"/>
          <p:cNvSpPr txBox="1">
            <a:spLocks/>
          </p:cNvSpPr>
          <p:nvPr/>
        </p:nvSpPr>
        <p:spPr>
          <a:xfrm>
            <a:off x="838200" y="1825625"/>
            <a:ext cx="10515600" cy="30892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Introduction: Patient-specific quality assurance (PSQA)</a:t>
            </a:r>
          </a:p>
          <a:p>
            <a:r>
              <a:rPr lang="en-US" sz="2400" dirty="0" smtClean="0"/>
              <a:t>Purpose: Machine learning for virtual PSQA</a:t>
            </a:r>
          </a:p>
          <a:p>
            <a:r>
              <a:rPr lang="en-US" sz="2400" dirty="0" smtClean="0"/>
              <a:t>Methods</a:t>
            </a:r>
          </a:p>
          <a:p>
            <a:r>
              <a:rPr lang="en-US" sz="2400" dirty="0" smtClean="0"/>
              <a:t>Results</a:t>
            </a:r>
          </a:p>
          <a:p>
            <a:r>
              <a:rPr lang="en-US" sz="2400" dirty="0" smtClean="0"/>
              <a:t>Applications in clinical practice</a:t>
            </a:r>
          </a:p>
          <a:p>
            <a:r>
              <a:rPr lang="en-US" sz="2400" dirty="0" smtClean="0"/>
              <a:t>Next steps</a:t>
            </a:r>
          </a:p>
          <a:p>
            <a:r>
              <a:rPr lang="en-US" sz="2400" dirty="0" smtClean="0"/>
              <a:t>Conclusions</a:t>
            </a:r>
            <a:endParaRPr lang="en-US" sz="2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Conclusions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Machine learning models can be integrated into clinical practice for virtual PSQA</a:t>
            </a:r>
          </a:p>
          <a:p>
            <a:r>
              <a:rPr lang="en-US" sz="2400" dirty="0" smtClean="0"/>
              <a:t>Data extraction is challenging:</a:t>
            </a:r>
          </a:p>
          <a:p>
            <a:pPr lvl="1"/>
            <a:r>
              <a:rPr lang="en-US" sz="2000" dirty="0" smtClean="0"/>
              <a:t>Automation</a:t>
            </a:r>
          </a:p>
          <a:p>
            <a:pPr lvl="1"/>
            <a:r>
              <a:rPr lang="en-US" sz="2000" dirty="0" err="1"/>
              <a:t>Multicentric</a:t>
            </a:r>
            <a:r>
              <a:rPr lang="en-US" sz="2000" dirty="0"/>
              <a:t> settings</a:t>
            </a:r>
          </a:p>
          <a:p>
            <a:pPr lvl="1"/>
            <a:r>
              <a:rPr lang="en-US" sz="2000" dirty="0" smtClean="0"/>
              <a:t>Privacy </a:t>
            </a:r>
            <a:r>
              <a:rPr lang="en-US" sz="2000" dirty="0"/>
              <a:t>regulations</a:t>
            </a:r>
          </a:p>
          <a:p>
            <a:r>
              <a:rPr lang="en-US" sz="2400" dirty="0" smtClean="0"/>
              <a:t>Model might not generalize well:</a:t>
            </a:r>
          </a:p>
          <a:p>
            <a:pPr lvl="1"/>
            <a:r>
              <a:rPr lang="en-US" sz="2000" dirty="0" smtClean="0"/>
              <a:t>Transferability</a:t>
            </a:r>
          </a:p>
          <a:p>
            <a:pPr lvl="1"/>
            <a:r>
              <a:rPr lang="en-US" sz="2000" dirty="0" err="1" smtClean="0"/>
              <a:t>Explainability</a:t>
            </a:r>
            <a:endParaRPr lang="en-US" sz="2000" dirty="0" smtClean="0"/>
          </a:p>
          <a:p>
            <a:pPr lvl="1"/>
            <a:r>
              <a:rPr lang="en-US" sz="2000" dirty="0" smtClean="0"/>
              <a:t>Uncertainty quantification</a:t>
            </a:r>
            <a:endParaRPr lang="en-US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1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t="28553" r="2381" b="2175"/>
          <a:stretch/>
        </p:blipFill>
        <p:spPr>
          <a:xfrm>
            <a:off x="-18467" y="0"/>
            <a:ext cx="12502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 flipH="1">
            <a:off x="-18467" y="-167"/>
            <a:ext cx="12502800" cy="6858000"/>
          </a:xfrm>
          <a:prstGeom prst="rect">
            <a:avLst/>
          </a:prstGeom>
          <a:gradFill>
            <a:gsLst>
              <a:gs pos="0">
                <a:srgbClr val="037E99">
                  <a:alpha val="28235"/>
                </a:srgbClr>
              </a:gs>
              <a:gs pos="0">
                <a:srgbClr val="1D7B90">
                  <a:alpha val="69019"/>
                </a:srgbClr>
              </a:gs>
              <a:gs pos="100000">
                <a:srgbClr val="007953">
                  <a:alpha val="45098"/>
                </a:srgbClr>
              </a:gs>
            </a:gsLst>
            <a:lin ang="10801400" scaled="0"/>
          </a:gra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lang="en-US" sz="1867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0" y="1768867"/>
            <a:ext cx="359200" cy="166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5733" tIns="22867" rIns="45733" bIns="22867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33" y="3429000"/>
            <a:ext cx="359200" cy="166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89;p17">
            <a:extLst>
              <a:ext uri="{FF2B5EF4-FFF2-40B4-BE49-F238E27FC236}">
                <a16:creationId xmlns:a16="http://schemas.microsoft.com/office/drawing/2014/main" id="{F60948C6-FFF4-A5AC-C178-956A663B43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6264" y="2909277"/>
            <a:ext cx="7486067" cy="84100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it-IT" sz="64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9" name="Google Shape;89;p17">
            <a:extLst>
              <a:ext uri="{FF2B5EF4-FFF2-40B4-BE49-F238E27FC236}">
                <a16:creationId xmlns:a16="http://schemas.microsoft.com/office/drawing/2014/main" id="{F60948C6-FFF4-A5AC-C178-956A663B4367}"/>
              </a:ext>
            </a:extLst>
          </p:cNvPr>
          <p:cNvSpPr txBox="1">
            <a:spLocks/>
          </p:cNvSpPr>
          <p:nvPr/>
        </p:nvSpPr>
        <p:spPr>
          <a:xfrm>
            <a:off x="7564352" y="5789980"/>
            <a:ext cx="4555957" cy="429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Montserrat Black"/>
              <a:buNone/>
              <a:defRPr sz="3733" b="0" i="0" u="none" strike="noStrike" cap="none">
                <a:solidFill>
                  <a:schemeClr val="accent4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Font typeface="Arial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Font typeface="Arial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Font typeface="Arial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Font typeface="Arial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Font typeface="Arial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Font typeface="Arial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Font typeface="Arial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"/>
              <a:buFont typeface="Arial"/>
              <a:buNone/>
              <a:defRPr sz="933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400" kern="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sz="2400" kern="0" dirty="0" smtClean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icola.lambri@humanitas.it</a:t>
            </a:r>
            <a:endParaRPr lang="it-IT" sz="2400" kern="0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/>
              <a:t>Extra</a:t>
            </a:r>
            <a:endParaRPr lang="en-US" sz="88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Virtual QA: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</a:rPr>
              <a:t>Multicentric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 studies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3"/>
          <a:srcRect t="26210" b="17509"/>
          <a:stretch/>
        </p:blipFill>
        <p:spPr>
          <a:xfrm>
            <a:off x="2016770" y="1886046"/>
            <a:ext cx="4669648" cy="68253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84154"/>
            <a:ext cx="1005766" cy="1313412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28584"/>
            <a:ext cx="1005766" cy="13500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6"/>
          <a:srcRect l="12063" t="33324" r="39524" b="54400"/>
          <a:stretch/>
        </p:blipFill>
        <p:spPr>
          <a:xfrm>
            <a:off x="2016770" y="4932673"/>
            <a:ext cx="5871377" cy="837393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5009624"/>
            <a:ext cx="1005766" cy="1318585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8"/>
          <a:srcRect l="23095" t="48986" r="41588" b="43113"/>
          <a:stretch/>
        </p:blipFill>
        <p:spPr>
          <a:xfrm>
            <a:off x="2016770" y="2591437"/>
            <a:ext cx="4852502" cy="610653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7886552" y="2084527"/>
            <a:ext cx="3637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701 IMRT </a:t>
            </a:r>
            <a:r>
              <a:rPr lang="en-US" sz="2000" dirty="0" smtClean="0"/>
              <a:t>plans (two institutions)</a:t>
            </a:r>
            <a:endParaRPr lang="en-US" sz="2000" dirty="0"/>
          </a:p>
          <a:p>
            <a:r>
              <a:rPr lang="en-US" sz="2000" b="1" dirty="0" smtClean="0"/>
              <a:t>Model retrained locally</a:t>
            </a:r>
            <a:endParaRPr lang="en-US" sz="2000" b="1" dirty="0"/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9"/>
          <a:srcRect l="14128" t="62672" r="40555" b="31825"/>
          <a:stretch/>
        </p:blipFill>
        <p:spPr>
          <a:xfrm>
            <a:off x="2016770" y="4313564"/>
            <a:ext cx="6208898" cy="424076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10"/>
          <a:srcRect l="11905" t="33889" r="40396" b="51579"/>
          <a:stretch/>
        </p:blipFill>
        <p:spPr>
          <a:xfrm>
            <a:off x="2016770" y="3495532"/>
            <a:ext cx="4455755" cy="763632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7692474" y="3347716"/>
            <a:ext cx="4043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1835 VMAT plans (seven institutions)</a:t>
            </a:r>
          </a:p>
          <a:p>
            <a:r>
              <a:rPr lang="en-US" sz="2000" b="1" dirty="0" smtClean="0"/>
              <a:t>Error increased with tighter criteria</a:t>
            </a:r>
            <a:endParaRPr lang="en-US" sz="2000" b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8060951" y="5312520"/>
            <a:ext cx="360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749 VMAT arcs (four institutions)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1027638" y="2627100"/>
            <a:ext cx="632978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2017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027638" y="4364996"/>
            <a:ext cx="632978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2021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027638" y="5625865"/>
            <a:ext cx="632978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2024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11"/>
          <a:srcRect l="14028" t="70009" r="39127" b="21667"/>
          <a:stretch/>
        </p:blipFill>
        <p:spPr>
          <a:xfrm>
            <a:off x="2016770" y="5770067"/>
            <a:ext cx="5869782" cy="58673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Data extraction in multiple centers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Connettore diritto 1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722" y="2008224"/>
            <a:ext cx="5764621" cy="402629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2"/>
          <a:stretch/>
        </p:blipFill>
        <p:spPr>
          <a:xfrm>
            <a:off x="600075" y="1795279"/>
            <a:ext cx="4810124" cy="2111016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674358" y="4010886"/>
            <a:ext cx="46120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46" indent="-1714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Identification of relevant cases</a:t>
            </a:r>
          </a:p>
          <a:p>
            <a:pPr marL="171446" indent="-1714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storage systems</a:t>
            </a:r>
          </a:p>
          <a:p>
            <a:pPr marL="171446" indent="-1714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data formats</a:t>
            </a:r>
          </a:p>
          <a:p>
            <a:pPr marL="171446" indent="-1714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Different software</a:t>
            </a:r>
          </a:p>
          <a:p>
            <a:pPr marL="171446" indent="-1714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Security</a:t>
            </a:r>
          </a:p>
          <a:p>
            <a:pPr marL="171446" indent="-17144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Privacy regulations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866" y="3681252"/>
            <a:ext cx="844333" cy="1106942"/>
          </a:xfrm>
          <a:prstGeom prst="rect">
            <a:avLst/>
          </a:prstGeom>
        </p:spPr>
      </p:pic>
      <p:sp>
        <p:nvSpPr>
          <p:cNvPr id="40" name="Rettangolo 39"/>
          <p:cNvSpPr/>
          <p:nvPr/>
        </p:nvSpPr>
        <p:spPr>
          <a:xfrm>
            <a:off x="866776" y="6191250"/>
            <a:ext cx="1885950" cy="332981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asellaDiTesto 40"/>
          <p:cNvSpPr txBox="1"/>
          <p:nvPr/>
        </p:nvSpPr>
        <p:spPr>
          <a:xfrm>
            <a:off x="4671543" y="4234723"/>
            <a:ext cx="632978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2024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2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The pyramid of QA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504361" y="5880355"/>
            <a:ext cx="3339378" cy="349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Predictive model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372230" y="4911984"/>
            <a:ext cx="4467981" cy="349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Independent calculation system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110969" y="3845647"/>
            <a:ext cx="4732768" cy="349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</a:t>
            </a:r>
            <a:r>
              <a:rPr lang="en-US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Measurement</a:t>
            </a:r>
            <a:endParaRPr lang="en-US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414273" y="2828293"/>
            <a:ext cx="5425937" cy="349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Independent analysis software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804665" y="1727685"/>
            <a:ext cx="6035546" cy="349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Independent </a:t>
            </a:r>
            <a:r>
              <a:rPr lang="en-US" dirty="0" smtClean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measurement </a:t>
            </a:r>
            <a:r>
              <a:rPr lang="en-US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system</a:t>
            </a:r>
          </a:p>
        </p:txBody>
      </p:sp>
      <p:graphicFrame>
        <p:nvGraphicFramePr>
          <p:cNvPr id="12" name="Diagramma 11"/>
          <p:cNvGraphicFramePr/>
          <p:nvPr>
            <p:extLst/>
          </p:nvPr>
        </p:nvGraphicFramePr>
        <p:xfrm>
          <a:off x="2215450" y="1251826"/>
          <a:ext cx="6898519" cy="536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870784" y="6348933"/>
            <a:ext cx="1040221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200" dirty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Credits: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A.B.</a:t>
            </a:r>
            <a:endParaRPr lang="en-US" sz="1200" dirty="0">
              <a:solidFill>
                <a:srgbClr val="000000"/>
              </a:solidFill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Automated report</a:t>
            </a:r>
          </a:p>
        </p:txBody>
      </p:sp>
      <p:pic>
        <p:nvPicPr>
          <p:cNvPr id="16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3492"/>
          <a:stretch/>
        </p:blipFill>
        <p:spPr>
          <a:xfrm>
            <a:off x="1050898" y="1777386"/>
            <a:ext cx="10237292" cy="139592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948" y="3272974"/>
            <a:ext cx="4764168" cy="313513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3" y="3272974"/>
            <a:ext cx="5261077" cy="3135130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1306218" y="2135161"/>
            <a:ext cx="3160289" cy="1403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7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7874908" y="2135161"/>
            <a:ext cx="522523" cy="1403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177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005914" y="3708409"/>
            <a:ext cx="1023037" cy="403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177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Field 1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0102000" y="3708409"/>
            <a:ext cx="1023037" cy="403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177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Field 2</a:t>
            </a:r>
          </a:p>
        </p:txBody>
      </p:sp>
      <p:cxnSp>
        <p:nvCxnSpPr>
          <p:cNvPr id="10" name="Connettore diritto 9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Gamma analysis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85982"/>
          </a:xfrm>
        </p:spPr>
        <p:txBody>
          <a:bodyPr/>
          <a:lstStyle/>
          <a:p>
            <a:r>
              <a:rPr lang="en-US" dirty="0" smtClean="0"/>
              <a:t>Composite test combining dose difference and physical distance</a:t>
            </a:r>
          </a:p>
        </p:txBody>
      </p:sp>
      <p:grpSp>
        <p:nvGrpSpPr>
          <p:cNvPr id="87" name="Gruppo 86"/>
          <p:cNvGrpSpPr/>
          <p:nvPr/>
        </p:nvGrpSpPr>
        <p:grpSpPr>
          <a:xfrm>
            <a:off x="2315448" y="5328878"/>
            <a:ext cx="1176543" cy="801380"/>
            <a:chOff x="7062337" y="5882905"/>
            <a:chExt cx="1176543" cy="801380"/>
          </a:xfrm>
        </p:grpSpPr>
        <p:sp>
          <p:nvSpPr>
            <p:cNvPr id="88" name="CasellaDiTesto 87"/>
            <p:cNvSpPr txBox="1"/>
            <p:nvPr/>
          </p:nvSpPr>
          <p:spPr>
            <a:xfrm>
              <a:off x="7086752" y="5882905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prstClr val="black"/>
                  </a:solidFill>
                  <a:latin typeface="Calibri"/>
                </a:rPr>
                <a:t>γ</a:t>
              </a:r>
              <a:r>
                <a:rPr lang="it-IT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l-GR" dirty="0">
                  <a:solidFill>
                    <a:prstClr val="black"/>
                  </a:solidFill>
                  <a:latin typeface="Calibri"/>
                </a:rPr>
                <a:t>≥</a:t>
              </a:r>
              <a:r>
                <a:rPr lang="it-IT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90% </a:t>
              </a:r>
              <a:endParaRPr lang="en-US" dirty="0" err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Freccia a destra 88"/>
            <p:cNvSpPr/>
            <p:nvPr/>
          </p:nvSpPr>
          <p:spPr bwMode="auto">
            <a:xfrm>
              <a:off x="8022856" y="5954913"/>
              <a:ext cx="216024" cy="216024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57200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aseline="-25000">
                <a:solidFill>
                  <a:prstClr val="black"/>
                </a:solidFill>
                <a:latin typeface="HelveticaNeueLT Com 55 Roman" pitchFamily="34" charset="0"/>
                <a:cs typeface="Arial" charset="0"/>
              </a:endParaRPr>
            </a:p>
          </p:txBody>
        </p:sp>
        <p:sp>
          <p:nvSpPr>
            <p:cNvPr id="90" name="CasellaDiTesto 89"/>
            <p:cNvSpPr txBox="1"/>
            <p:nvPr/>
          </p:nvSpPr>
          <p:spPr>
            <a:xfrm>
              <a:off x="7062337" y="6314953"/>
              <a:ext cx="960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prstClr val="black"/>
                  </a:solidFill>
                  <a:latin typeface="Calibri"/>
                </a:rPr>
                <a:t>γ</a:t>
              </a:r>
              <a:r>
                <a:rPr lang="it-IT" dirty="0">
                  <a:solidFill>
                    <a:prstClr val="black"/>
                  </a:solidFill>
                  <a:latin typeface="Calibri"/>
                </a:rPr>
                <a:t> &lt; </a:t>
              </a:r>
              <a:r>
                <a:rPr lang="it-IT" dirty="0" smtClean="0">
                  <a:solidFill>
                    <a:prstClr val="black"/>
                  </a:solidFill>
                  <a:latin typeface="Calibri"/>
                </a:rPr>
                <a:t>90% </a:t>
              </a:r>
              <a:endParaRPr lang="en-US" dirty="0" err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Freccia a destra 90"/>
            <p:cNvSpPr/>
            <p:nvPr/>
          </p:nvSpPr>
          <p:spPr bwMode="auto">
            <a:xfrm>
              <a:off x="8022856" y="6377669"/>
              <a:ext cx="216024" cy="216024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57200"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aseline="-25000">
                <a:solidFill>
                  <a:prstClr val="black"/>
                </a:solidFill>
                <a:latin typeface="HelveticaNeueLT Com 55 Roman" pitchFamily="34" charset="0"/>
                <a:cs typeface="Arial" charset="0"/>
              </a:endParaRPr>
            </a:p>
          </p:txBody>
        </p:sp>
      </p:grpSp>
      <p:pic>
        <p:nvPicPr>
          <p:cNvPr id="9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991" y="4081032"/>
            <a:ext cx="1677057" cy="97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" name="Gruppo 95"/>
          <p:cNvGrpSpPr/>
          <p:nvPr/>
        </p:nvGrpSpPr>
        <p:grpSpPr>
          <a:xfrm>
            <a:off x="1159963" y="4175744"/>
            <a:ext cx="2041759" cy="738188"/>
            <a:chOff x="6072188" y="4857751"/>
            <a:chExt cx="2722345" cy="984250"/>
          </a:xfrm>
        </p:grpSpPr>
        <p:sp>
          <p:nvSpPr>
            <p:cNvPr id="97" name="Text Box 4"/>
            <p:cNvSpPr txBox="1">
              <a:spLocks noChangeArrowheads="1"/>
            </p:cNvSpPr>
            <p:nvPr/>
          </p:nvSpPr>
          <p:spPr bwMode="auto">
            <a:xfrm>
              <a:off x="6420073" y="4903731"/>
              <a:ext cx="731397" cy="4001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b">
              <a:spAutoFit/>
            </a:bodyPr>
            <a:lstStyle/>
            <a:p>
              <a:pPr algn="ctr" eaLnBrk="0" hangingPunct="0"/>
              <a:r>
                <a:rPr kumimoji="1" lang="en-US" sz="1350">
                  <a:solidFill>
                    <a:srgbClr val="003399"/>
                  </a:solidFill>
                  <a:latin typeface="Symbol" pitchFamily="18" charset="2"/>
                </a:rPr>
                <a:t>g</a:t>
              </a:r>
              <a:r>
                <a:rPr kumimoji="1" lang="en-US" sz="1350">
                  <a:solidFill>
                    <a:srgbClr val="003399"/>
                  </a:solidFill>
                  <a:latin typeface="Arial" pitchFamily="34" charset="0"/>
                </a:rPr>
                <a:t> &lt; 1</a:t>
              </a:r>
            </a:p>
          </p:txBody>
        </p:sp>
        <p:sp>
          <p:nvSpPr>
            <p:cNvPr id="98" name="Text Box 5"/>
            <p:cNvSpPr txBox="1">
              <a:spLocks noChangeArrowheads="1"/>
            </p:cNvSpPr>
            <p:nvPr/>
          </p:nvSpPr>
          <p:spPr bwMode="auto">
            <a:xfrm>
              <a:off x="8063136" y="4886267"/>
              <a:ext cx="731397" cy="4001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b">
              <a:spAutoFit/>
            </a:bodyPr>
            <a:lstStyle/>
            <a:p>
              <a:pPr algn="ctr" eaLnBrk="0" hangingPunct="0"/>
              <a:r>
                <a:rPr kumimoji="1" lang="en-US" sz="1350">
                  <a:solidFill>
                    <a:srgbClr val="003399"/>
                  </a:solidFill>
                  <a:latin typeface="Symbol" pitchFamily="18" charset="2"/>
                </a:rPr>
                <a:t>g</a:t>
              </a:r>
              <a:r>
                <a:rPr kumimoji="1" lang="en-US" sz="1350">
                  <a:solidFill>
                    <a:srgbClr val="003399"/>
                  </a:solidFill>
                  <a:latin typeface="Arial" pitchFamily="34" charset="0"/>
                </a:rPr>
                <a:t> &gt; 1</a:t>
              </a:r>
            </a:p>
          </p:txBody>
        </p:sp>
        <p:grpSp>
          <p:nvGrpSpPr>
            <p:cNvPr id="99" name="Group 23"/>
            <p:cNvGrpSpPr>
              <a:grpSpLocks/>
            </p:cNvGrpSpPr>
            <p:nvPr/>
          </p:nvGrpSpPr>
          <p:grpSpPr bwMode="auto">
            <a:xfrm>
              <a:off x="6072188" y="4857751"/>
              <a:ext cx="1844675" cy="984250"/>
              <a:chOff x="3128" y="3274"/>
              <a:chExt cx="1162" cy="620"/>
            </a:xfrm>
          </p:grpSpPr>
          <p:sp>
            <p:nvSpPr>
              <p:cNvPr id="104" name="Oval 24"/>
              <p:cNvSpPr>
                <a:spLocks noChangeArrowheads="1"/>
              </p:cNvSpPr>
              <p:nvPr/>
            </p:nvSpPr>
            <p:spPr bwMode="auto">
              <a:xfrm>
                <a:off x="3128" y="3274"/>
                <a:ext cx="1162" cy="6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Oval 25"/>
              <p:cNvSpPr>
                <a:spLocks noChangeArrowheads="1"/>
              </p:cNvSpPr>
              <p:nvPr/>
            </p:nvSpPr>
            <p:spPr bwMode="auto">
              <a:xfrm>
                <a:off x="3690" y="3559"/>
                <a:ext cx="62" cy="6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0" name="Oval 26"/>
            <p:cNvSpPr>
              <a:spLocks noChangeArrowheads="1"/>
            </p:cNvSpPr>
            <p:nvPr/>
          </p:nvSpPr>
          <p:spPr bwMode="auto">
            <a:xfrm>
              <a:off x="8096251" y="4916489"/>
              <a:ext cx="92075" cy="10001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Line 27"/>
            <p:cNvSpPr>
              <a:spLocks noChangeShapeType="1"/>
            </p:cNvSpPr>
            <p:nvPr/>
          </p:nvSpPr>
          <p:spPr bwMode="auto">
            <a:xfrm flipV="1">
              <a:off x="7013576" y="4992689"/>
              <a:ext cx="1087437" cy="3714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b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Oval 28"/>
            <p:cNvSpPr>
              <a:spLocks noChangeArrowheads="1"/>
            </p:cNvSpPr>
            <p:nvPr/>
          </p:nvSpPr>
          <p:spPr bwMode="auto">
            <a:xfrm>
              <a:off x="7250113" y="4989514"/>
              <a:ext cx="92075" cy="984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Line 29"/>
            <p:cNvSpPr>
              <a:spLocks noChangeShapeType="1"/>
            </p:cNvSpPr>
            <p:nvPr/>
          </p:nvSpPr>
          <p:spPr bwMode="auto">
            <a:xfrm flipV="1">
              <a:off x="7013576" y="5081589"/>
              <a:ext cx="257175" cy="2825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b"/>
            <a:lstStyle/>
            <a:p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106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045518"/>
              </p:ext>
            </p:extLst>
          </p:nvPr>
        </p:nvGraphicFramePr>
        <p:xfrm>
          <a:off x="739530" y="2716612"/>
          <a:ext cx="3257782" cy="995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Equazione" r:id="rId5" imgW="1663700" imgH="508000" progId="Equation.3">
                  <p:embed/>
                </p:oleObj>
              </mc:Choice>
              <mc:Fallback>
                <p:oleObj name="Equazione" r:id="rId5" imgW="1663700" imgH="508000" progId="Equation.3">
                  <p:embed/>
                  <p:pic>
                    <p:nvPicPr>
                      <p:cNvPr id="12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530" y="2716612"/>
                        <a:ext cx="3257782" cy="99501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6" name="Gruppo 135"/>
          <p:cNvGrpSpPr/>
          <p:nvPr/>
        </p:nvGrpSpPr>
        <p:grpSpPr>
          <a:xfrm>
            <a:off x="5804072" y="2497960"/>
            <a:ext cx="5693744" cy="4012016"/>
            <a:chOff x="3855176" y="1479644"/>
            <a:chExt cx="5693744" cy="4012016"/>
          </a:xfrm>
        </p:grpSpPr>
        <p:cxnSp>
          <p:nvCxnSpPr>
            <p:cNvPr id="137" name="Connettore diritto 136"/>
            <p:cNvCxnSpPr/>
            <p:nvPr/>
          </p:nvCxnSpPr>
          <p:spPr>
            <a:xfrm>
              <a:off x="6159881" y="1703308"/>
              <a:ext cx="0" cy="3204201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Connettore diritto 137"/>
            <p:cNvCxnSpPr/>
            <p:nvPr/>
          </p:nvCxnSpPr>
          <p:spPr>
            <a:xfrm flipH="1" flipV="1">
              <a:off x="3855176" y="3356991"/>
              <a:ext cx="5148211" cy="0"/>
            </a:xfrm>
            <a:prstGeom prst="line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9" name="Ovale 138"/>
            <p:cNvSpPr/>
            <p:nvPr/>
          </p:nvSpPr>
          <p:spPr>
            <a:xfrm>
              <a:off x="4730737" y="2355987"/>
              <a:ext cx="2855740" cy="203280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Figura a mano libera 139"/>
            <p:cNvSpPr/>
            <p:nvPr/>
          </p:nvSpPr>
          <p:spPr>
            <a:xfrm>
              <a:off x="4449079" y="1984184"/>
              <a:ext cx="3137398" cy="3501745"/>
            </a:xfrm>
            <a:custGeom>
              <a:avLst/>
              <a:gdLst>
                <a:gd name="connsiteX0" fmla="*/ 0 w 2384385"/>
                <a:gd name="connsiteY0" fmla="*/ 26720 h 2676546"/>
                <a:gd name="connsiteX1" fmla="*/ 868102 w 2384385"/>
                <a:gd name="connsiteY1" fmla="*/ 327661 h 2676546"/>
                <a:gd name="connsiteX2" fmla="*/ 1932972 w 2384385"/>
                <a:gd name="connsiteY2" fmla="*/ 2341656 h 2676546"/>
                <a:gd name="connsiteX3" fmla="*/ 2384385 w 2384385"/>
                <a:gd name="connsiteY3" fmla="*/ 2654173 h 267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4385" h="2676546">
                  <a:moveTo>
                    <a:pt x="0" y="26720"/>
                  </a:moveTo>
                  <a:cubicBezTo>
                    <a:pt x="272970" y="-15721"/>
                    <a:pt x="545940" y="-58162"/>
                    <a:pt x="868102" y="327661"/>
                  </a:cubicBezTo>
                  <a:cubicBezTo>
                    <a:pt x="1190264" y="713484"/>
                    <a:pt x="1680258" y="1953904"/>
                    <a:pt x="1932972" y="2341656"/>
                  </a:cubicBezTo>
                  <a:cubicBezTo>
                    <a:pt x="2185686" y="2729408"/>
                    <a:pt x="2285035" y="2691790"/>
                    <a:pt x="2384385" y="265417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Figura a mano libera 140"/>
            <p:cNvSpPr/>
            <p:nvPr/>
          </p:nvSpPr>
          <p:spPr>
            <a:xfrm rot="21329693">
              <a:off x="5060383" y="1484784"/>
              <a:ext cx="3137398" cy="3501745"/>
            </a:xfrm>
            <a:custGeom>
              <a:avLst/>
              <a:gdLst>
                <a:gd name="connsiteX0" fmla="*/ 0 w 2384385"/>
                <a:gd name="connsiteY0" fmla="*/ 26720 h 2676546"/>
                <a:gd name="connsiteX1" fmla="*/ 868102 w 2384385"/>
                <a:gd name="connsiteY1" fmla="*/ 327661 h 2676546"/>
                <a:gd name="connsiteX2" fmla="*/ 1932972 w 2384385"/>
                <a:gd name="connsiteY2" fmla="*/ 2341656 h 2676546"/>
                <a:gd name="connsiteX3" fmla="*/ 2384385 w 2384385"/>
                <a:gd name="connsiteY3" fmla="*/ 2654173 h 267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4385" h="2676546">
                  <a:moveTo>
                    <a:pt x="0" y="26720"/>
                  </a:moveTo>
                  <a:cubicBezTo>
                    <a:pt x="272970" y="-15721"/>
                    <a:pt x="545940" y="-58162"/>
                    <a:pt x="868102" y="327661"/>
                  </a:cubicBezTo>
                  <a:cubicBezTo>
                    <a:pt x="1190264" y="713484"/>
                    <a:pt x="1680258" y="1953904"/>
                    <a:pt x="1932972" y="2341656"/>
                  </a:cubicBezTo>
                  <a:cubicBezTo>
                    <a:pt x="2185686" y="2729408"/>
                    <a:pt x="2285035" y="2691790"/>
                    <a:pt x="2384385" y="2654173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2" name="Text Box 12"/>
            <p:cNvSpPr txBox="1">
              <a:spLocks noChangeArrowheads="1"/>
            </p:cNvSpPr>
            <p:nvPr/>
          </p:nvSpPr>
          <p:spPr bwMode="auto">
            <a:xfrm>
              <a:off x="8037116" y="3349657"/>
              <a:ext cx="151180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Position</a:t>
              </a:r>
              <a:endParaRPr lang="nl-BE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Text Box 12"/>
            <p:cNvSpPr txBox="1">
              <a:spLocks noChangeArrowheads="1"/>
            </p:cNvSpPr>
            <p:nvPr/>
          </p:nvSpPr>
          <p:spPr bwMode="auto">
            <a:xfrm>
              <a:off x="6164664" y="1479644"/>
              <a:ext cx="151180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prstClr val="black"/>
                  </a:solidFill>
                  <a:latin typeface="Calibri"/>
                </a:rPr>
                <a:t>Dose</a:t>
              </a:r>
              <a:endParaRPr lang="nl-BE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Text Box 17"/>
            <p:cNvSpPr txBox="1">
              <a:spLocks noChangeArrowheads="1"/>
            </p:cNvSpPr>
            <p:nvPr/>
          </p:nvSpPr>
          <p:spPr bwMode="auto">
            <a:xfrm>
              <a:off x="7025960" y="4379633"/>
              <a:ext cx="23130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FF0000"/>
                  </a:solidFill>
                  <a:latin typeface="Calibri"/>
                </a:rPr>
                <a:t>Measured dose</a:t>
              </a:r>
            </a:p>
          </p:txBody>
        </p:sp>
        <p:sp>
          <p:nvSpPr>
            <p:cNvPr id="145" name="Text Box 17"/>
            <p:cNvSpPr txBox="1">
              <a:spLocks noChangeArrowheads="1"/>
            </p:cNvSpPr>
            <p:nvPr/>
          </p:nvSpPr>
          <p:spPr bwMode="auto">
            <a:xfrm>
              <a:off x="6122743" y="5029995"/>
              <a:ext cx="217565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tabLst>
                  <a:tab pos="66675" algn="l"/>
                </a:tabLst>
              </a:pPr>
              <a:r>
                <a:rPr lang="en-US" sz="2400" dirty="0">
                  <a:solidFill>
                    <a:srgbClr val="123D6D"/>
                  </a:solidFill>
                  <a:latin typeface="Calibri"/>
                </a:rPr>
                <a:t>Reference dose</a:t>
              </a:r>
              <a:endParaRPr lang="nl-BE" sz="2400" dirty="0">
                <a:solidFill>
                  <a:srgbClr val="123D6D"/>
                </a:solidFill>
                <a:latin typeface="Calibri"/>
              </a:endParaRPr>
            </a:p>
          </p:txBody>
        </p:sp>
        <p:cxnSp>
          <p:nvCxnSpPr>
            <p:cNvPr id="146" name="Connettore 2 145"/>
            <p:cNvCxnSpPr/>
            <p:nvPr/>
          </p:nvCxnSpPr>
          <p:spPr>
            <a:xfrm flipV="1">
              <a:off x="6164664" y="2930904"/>
              <a:ext cx="604303" cy="418074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2 147"/>
            <p:cNvCxnSpPr/>
            <p:nvPr/>
          </p:nvCxnSpPr>
          <p:spPr>
            <a:xfrm flipV="1">
              <a:off x="4730737" y="3315875"/>
              <a:ext cx="1401433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CasellaDiTesto 149"/>
            <p:cNvSpPr txBox="1"/>
            <p:nvPr/>
          </p:nvSpPr>
          <p:spPr>
            <a:xfrm>
              <a:off x="6276985" y="3348716"/>
              <a:ext cx="534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dirty="0" err="1">
                  <a:solidFill>
                    <a:prstClr val="black"/>
                  </a:solidFill>
                  <a:latin typeface="Calibri"/>
                </a:rPr>
                <a:t>d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51" name="Connettore 2 150"/>
            <p:cNvCxnSpPr/>
            <p:nvPr/>
          </p:nvCxnSpPr>
          <p:spPr>
            <a:xfrm flipH="1" flipV="1">
              <a:off x="6122743" y="3362962"/>
              <a:ext cx="0" cy="995754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ttangolo 151"/>
            <p:cNvSpPr/>
            <p:nvPr/>
          </p:nvSpPr>
          <p:spPr>
            <a:xfrm>
              <a:off x="5109196" y="2963889"/>
              <a:ext cx="6749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DTA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CasellaDiTesto 152"/>
            <p:cNvSpPr txBox="1"/>
            <p:nvPr/>
          </p:nvSpPr>
          <p:spPr>
            <a:xfrm>
              <a:off x="5227253" y="3637677"/>
              <a:ext cx="9089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dirty="0" err="1">
                  <a:solidFill>
                    <a:prstClr val="black"/>
                  </a:solidFill>
                </a:rPr>
                <a:t>D</a:t>
              </a:r>
              <a:r>
                <a:rPr lang="en-US" sz="2400" baseline="-25000" dirty="0" err="1">
                  <a:solidFill>
                    <a:prstClr val="black"/>
                  </a:solidFill>
                </a:rPr>
                <a:t>max</a:t>
              </a:r>
              <a:endParaRPr lang="en-US" sz="2400" baseline="-25000" dirty="0">
                <a:solidFill>
                  <a:prstClr val="black"/>
                </a:solidFill>
              </a:endParaRPr>
            </a:p>
          </p:txBody>
        </p:sp>
        <p:cxnSp>
          <p:nvCxnSpPr>
            <p:cNvPr id="154" name="Connettore 2 153"/>
            <p:cNvCxnSpPr/>
            <p:nvPr/>
          </p:nvCxnSpPr>
          <p:spPr>
            <a:xfrm flipH="1" flipV="1">
              <a:off x="6764187" y="2947573"/>
              <a:ext cx="0" cy="39600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2 154"/>
            <p:cNvCxnSpPr/>
            <p:nvPr/>
          </p:nvCxnSpPr>
          <p:spPr>
            <a:xfrm flipH="1" flipV="1">
              <a:off x="6173387" y="3400274"/>
              <a:ext cx="622330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CasellaDiTesto 148"/>
            <p:cNvSpPr txBox="1"/>
            <p:nvPr/>
          </p:nvSpPr>
          <p:spPr>
            <a:xfrm>
              <a:off x="6751407" y="2889785"/>
              <a:ext cx="559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panose="05050102010706020507" pitchFamily="18" charset="2"/>
                </a:rPr>
                <a:t>D</a:t>
              </a:r>
              <a:r>
                <a:rPr lang="en-US" sz="2400" dirty="0" smtClean="0">
                  <a:solidFill>
                    <a:prstClr val="black"/>
                  </a:solidFill>
                </a:rPr>
                <a:t>D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4278970" y="2891145"/>
            <a:ext cx="1311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D</a:t>
            </a:r>
            <a:r>
              <a:rPr lang="en-US" dirty="0" err="1" smtClean="0">
                <a:solidFill>
                  <a:prstClr val="black"/>
                </a:solidFill>
              </a:rPr>
              <a:t>D</a:t>
            </a:r>
            <a:r>
              <a:rPr lang="en-US" baseline="-25000" dirty="0" err="1" smtClean="0">
                <a:solidFill>
                  <a:prstClr val="black"/>
                </a:solidFill>
              </a:rPr>
              <a:t>max</a:t>
            </a:r>
            <a:r>
              <a:rPr lang="en-US" dirty="0" smtClean="0"/>
              <a:t> = 3%</a:t>
            </a:r>
          </a:p>
          <a:p>
            <a:r>
              <a:rPr lang="en-US" dirty="0" smtClean="0"/>
              <a:t>DTA = 2 mm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/>
          <a:srcRect l="1977" t="12664" r="49539" b="13310"/>
          <a:stretch/>
        </p:blipFill>
        <p:spPr>
          <a:xfrm>
            <a:off x="3588375" y="5328878"/>
            <a:ext cx="361129" cy="367284"/>
          </a:xfrm>
          <a:prstGeom prst="rect">
            <a:avLst/>
          </a:prstGeom>
        </p:spPr>
      </p:pic>
      <p:pic>
        <p:nvPicPr>
          <p:cNvPr id="156" name="Immagine 155"/>
          <p:cNvPicPr>
            <a:picLocks noChangeAspect="1"/>
          </p:cNvPicPr>
          <p:nvPr/>
        </p:nvPicPr>
        <p:blipFill rotWithShape="1">
          <a:blip r:embed="rId7"/>
          <a:srcRect l="49599" t="14197" r="1365" b="13844"/>
          <a:stretch/>
        </p:blipFill>
        <p:spPr>
          <a:xfrm>
            <a:off x="3588375" y="5742420"/>
            <a:ext cx="352862" cy="344933"/>
          </a:xfrm>
          <a:prstGeom prst="rect">
            <a:avLst/>
          </a:prstGeom>
        </p:spPr>
      </p:pic>
      <p:cxnSp>
        <p:nvCxnSpPr>
          <p:cNvPr id="43" name="Connettore diritto 42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5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Complexity metrics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49276"/>
          </a:xfrm>
        </p:spPr>
        <p:txBody>
          <a:bodyPr>
            <a:normAutofit/>
          </a:bodyPr>
          <a:lstStyle/>
          <a:p>
            <a:r>
              <a:rPr lang="en-US" dirty="0" smtClean="0"/>
              <a:t>Complexity metrics can be categorized into three groups: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906620" y="2594087"/>
            <a:ext cx="202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Fluence</a:t>
            </a:r>
            <a:endParaRPr lang="en-US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4977836" y="2594087"/>
            <a:ext cx="202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Deliverability</a:t>
            </a:r>
            <a:endParaRPr lang="en-US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306438" y="2594087"/>
            <a:ext cx="202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Accuracy</a:t>
            </a:r>
            <a:endParaRPr lang="en-US" dirty="0"/>
          </a:p>
        </p:txBody>
      </p:sp>
      <p:pic>
        <p:nvPicPr>
          <p:cNvPr id="13" name="Main graphic"/>
          <p:cNvPicPr>
            <a:picLocks noChangeAspect="1"/>
          </p:cNvPicPr>
          <p:nvPr/>
        </p:nvPicPr>
        <p:blipFill rotWithShape="1">
          <a:blip r:embed="rId3"/>
          <a:srcRect l="50476" t="-2" b="50942"/>
          <a:stretch/>
        </p:blipFill>
        <p:spPr>
          <a:xfrm>
            <a:off x="7959253" y="3110554"/>
            <a:ext cx="2718434" cy="2176881"/>
          </a:xfrm>
          <a:prstGeom prst="rect">
            <a:avLst/>
          </a:prstGeom>
          <a:ln>
            <a:noFill/>
          </a:ln>
        </p:spPr>
      </p:pic>
      <p:pic>
        <p:nvPicPr>
          <p:cNvPr id="14" name="Main graphic"/>
          <p:cNvPicPr>
            <a:picLocks noChangeAspect="1"/>
          </p:cNvPicPr>
          <p:nvPr/>
        </p:nvPicPr>
        <p:blipFill rotWithShape="1">
          <a:blip r:embed="rId4"/>
          <a:srcRect b="58717"/>
          <a:stretch/>
        </p:blipFill>
        <p:spPr>
          <a:xfrm>
            <a:off x="4566625" y="3067203"/>
            <a:ext cx="2846486" cy="2263581"/>
          </a:xfrm>
          <a:prstGeom prst="rect">
            <a:avLst/>
          </a:prstGeom>
          <a:ln>
            <a:noFill/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5"/>
          <a:srcRect t="1945"/>
          <a:stretch/>
        </p:blipFill>
        <p:spPr>
          <a:xfrm>
            <a:off x="2001506" y="3057440"/>
            <a:ext cx="1834293" cy="222999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8964" y="5776967"/>
            <a:ext cx="1052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Siggel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M.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(2012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)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Concepts for the efficient Monte Carlo-based treatment plan optimization in radiotherapy.</a:t>
            </a:r>
          </a:p>
          <a:p>
            <a:r>
              <a:rPr lang="en-US" sz="1100" dirty="0" err="1">
                <a:solidFill>
                  <a:schemeClr val="bg2">
                    <a:lumMod val="75000"/>
                  </a:schemeClr>
                </a:solidFill>
              </a:rPr>
              <a:t>McNiven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, A.L. et al. (2010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)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A new metric for assessing IMRT modulation complexity and plan deliverability. Med. Phys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37:505-515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. https://doi.org/10.1118/1.3276775</a:t>
            </a:r>
          </a:p>
          <a:p>
            <a:r>
              <a:rPr lang="en-US" sz="1100" dirty="0" err="1">
                <a:solidFill>
                  <a:schemeClr val="bg2">
                    <a:lumMod val="75000"/>
                  </a:schemeClr>
                </a:solidFill>
              </a:rPr>
              <a:t>Younge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, K.C. et al. (2012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) 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Penalization of aperture complexity in inversely planned volumetric modulated arc therapy. Med. Phys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39:7160-7170</a:t>
            </a:r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. https://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doi.org/10.1118/1.4762566</a:t>
            </a:r>
          </a:p>
          <a:p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Chiavassa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 S. et al. (2019) Complexity metrics for IMRT and VMAT plans: a review of current literature and applications. Brit. J.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Radiol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92:1102 https://doi.org/10.1259/bjr.20190270 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6" name="Connettore diritto 15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8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117976"/>
          </a:xfrm>
        </p:spPr>
        <p:txBody>
          <a:bodyPr>
            <a:normAutofit/>
          </a:bodyPr>
          <a:lstStyle/>
          <a:p>
            <a:r>
              <a:rPr lang="en-US" dirty="0" smtClean="0"/>
              <a:t>PSQA analyses were heterogeneous:</a:t>
            </a:r>
          </a:p>
          <a:p>
            <a:pPr lvl="1"/>
            <a:r>
              <a:rPr lang="en-US" dirty="0" smtClean="0"/>
              <a:t>Gamma criteria and software</a:t>
            </a:r>
          </a:p>
          <a:p>
            <a:pPr lvl="1"/>
            <a:r>
              <a:rPr lang="en-US" dirty="0" smtClean="0"/>
              <a:t>GPR dependent on the treatment unit</a:t>
            </a:r>
          </a:p>
        </p:txBody>
      </p:sp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Methods: Data exploration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r="32351"/>
          <a:stretch/>
        </p:blipFill>
        <p:spPr>
          <a:xfrm>
            <a:off x="838200" y="3333749"/>
            <a:ext cx="4393019" cy="316850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218" y="3333749"/>
            <a:ext cx="4836283" cy="340623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3"/>
          <a:srcRect l="67431" t="27223" b="39891"/>
          <a:stretch/>
        </p:blipFill>
        <p:spPr>
          <a:xfrm>
            <a:off x="4950557" y="3408177"/>
            <a:ext cx="1524671" cy="751149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ccia a destra 4"/>
          <p:cNvSpPr/>
          <p:nvPr/>
        </p:nvSpPr>
        <p:spPr>
          <a:xfrm>
            <a:off x="564572" y="5888539"/>
            <a:ext cx="11106727" cy="58678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Introduction: Patient-specific quality 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ssurance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74061"/>
          </a:xfrm>
        </p:spPr>
        <p:txBody>
          <a:bodyPr>
            <a:noAutofit/>
          </a:bodyPr>
          <a:lstStyle/>
          <a:p>
            <a:r>
              <a:rPr lang="en-US" sz="2400" dirty="0" smtClean="0"/>
              <a:t>Modulated radiotherapy (RT) plans should be verified before the beginning of the first treatment session (AAPM TG-218)</a:t>
            </a:r>
          </a:p>
          <a:p>
            <a:r>
              <a:rPr lang="en-US" sz="2400" dirty="0" smtClean="0"/>
              <a:t>To identify discrepancies between calculated and delivered doses</a:t>
            </a:r>
          </a:p>
          <a:p>
            <a:r>
              <a:rPr lang="en-US" sz="2400" dirty="0"/>
              <a:t>The agreement is quantified with the gamma passing rate (GPR)</a:t>
            </a:r>
          </a:p>
          <a:p>
            <a:endParaRPr lang="en-US" sz="2400" dirty="0" smtClean="0"/>
          </a:p>
        </p:txBody>
      </p:sp>
      <p:pic>
        <p:nvPicPr>
          <p:cNvPr id="21" name="0C8D45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9" end="1727.678"/>
                </p14:media>
              </p:ext>
            </p:extLst>
          </p:nvPr>
        </p:nvPicPr>
        <p:blipFill rotWithShape="1">
          <a:blip r:embed="rId5"/>
          <a:srcRect l="40193" t="15370" r="21802" b="34303"/>
          <a:stretch/>
        </p:blipFill>
        <p:spPr>
          <a:xfrm>
            <a:off x="794188" y="4216989"/>
            <a:ext cx="2139512" cy="1593730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927100" y="3751470"/>
            <a:ext cx="188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Plan optimization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/>
          <a:srcRect l="32411" t="23235" r="26510" b="30784"/>
          <a:stretch/>
        </p:blipFill>
        <p:spPr>
          <a:xfrm>
            <a:off x="3340131" y="4220272"/>
            <a:ext cx="2526002" cy="1590446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3770115" y="3751470"/>
            <a:ext cx="1666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Calculated dose</a:t>
            </a:r>
            <a:endParaRPr lang="en-US" dirty="0"/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6234779" y="4053816"/>
            <a:ext cx="2042189" cy="1967374"/>
            <a:chOff x="8541544" y="3772559"/>
            <a:chExt cx="2304256" cy="2219840"/>
          </a:xfrm>
        </p:grpSpPr>
        <p:pic>
          <p:nvPicPr>
            <p:cNvPr id="30" name="Picture 6" descr="Immagine correlat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41544" y="3772559"/>
              <a:ext cx="2304256" cy="2219840"/>
            </a:xfrm>
            <a:prstGeom prst="rect">
              <a:avLst/>
            </a:prstGeom>
            <a:noFill/>
          </p:spPr>
        </p:pic>
        <p:sp>
          <p:nvSpPr>
            <p:cNvPr id="32" name="Triangolo isoscele 31"/>
            <p:cNvSpPr/>
            <p:nvPr/>
          </p:nvSpPr>
          <p:spPr bwMode="auto">
            <a:xfrm rot="1650444">
              <a:off x="9770143" y="4580353"/>
              <a:ext cx="389346" cy="644104"/>
            </a:xfrm>
            <a:prstGeom prst="triangle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45720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HelveticaNeueLT Com 55 Roman" pitchFamily="34" charset="0"/>
                <a:cs typeface="Arial" charset="0"/>
              </a:endParaRPr>
            </a:p>
          </p:txBody>
        </p:sp>
      </p:grpSp>
      <p:sp>
        <p:nvSpPr>
          <p:cNvPr id="33" name="Rettangolo 32"/>
          <p:cNvSpPr/>
          <p:nvPr/>
        </p:nvSpPr>
        <p:spPr>
          <a:xfrm>
            <a:off x="6438085" y="3751470"/>
            <a:ext cx="1635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Measured dose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689836" y="5981874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cxnSp>
        <p:nvCxnSpPr>
          <p:cNvPr id="14" name="Connettore diritto 13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8"/>
          <a:srcRect l="34495" t="864" r="32849" b="2769"/>
          <a:stretch/>
        </p:blipFill>
        <p:spPr>
          <a:xfrm>
            <a:off x="8662509" y="4220272"/>
            <a:ext cx="2487744" cy="1667114"/>
          </a:xfrm>
          <a:prstGeom prst="rect">
            <a:avLst/>
          </a:prstGeom>
        </p:spPr>
      </p:pic>
      <p:sp>
        <p:nvSpPr>
          <p:cNvPr id="26" name="Rettangolo 25"/>
          <p:cNvSpPr/>
          <p:nvPr/>
        </p:nvSpPr>
        <p:spPr>
          <a:xfrm>
            <a:off x="8762734" y="3751470"/>
            <a:ext cx="2287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amma analysis (GPR)</a:t>
            </a:r>
            <a:endParaRPr lang="en-US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9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Model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</a:rPr>
              <a:t>explainability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Immagin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2" y="2902732"/>
            <a:ext cx="4741260" cy="313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361" y="2899765"/>
            <a:ext cx="4966439" cy="3137020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241624" y="2041714"/>
            <a:ext cx="1620958" cy="3995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3339" fontAlgn="base" hangingPunct="0">
              <a:lnSpc>
                <a:spcPct val="107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Head and neck</a:t>
            </a:r>
            <a:endParaRPr lang="en-US" sz="1866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046989" y="1928253"/>
            <a:ext cx="1241045" cy="626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Measured</a:t>
            </a:r>
          </a:p>
          <a:p>
            <a:pPr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GPR 72.3%</a:t>
            </a:r>
            <a:endParaRPr lang="en-US" sz="1866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073304" y="3966504"/>
            <a:ext cx="1241045" cy="69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3339" fontAlgn="base" hangingPunct="0">
              <a:lnSpc>
                <a:spcPct val="107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Predicted</a:t>
            </a:r>
          </a:p>
          <a:p>
            <a:pPr algn="ctr" defTabSz="543339" fontAlgn="base" hangingPunct="0">
              <a:lnSpc>
                <a:spcPct val="107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GPR 77.6%</a:t>
            </a:r>
            <a:endParaRPr lang="en-US" sz="1866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9910697" y="1962907"/>
            <a:ext cx="1180131" cy="626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Measured</a:t>
            </a:r>
          </a:p>
          <a:p>
            <a:pPr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GPR 100%</a:t>
            </a:r>
            <a:endParaRPr lang="en-US" sz="1866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6810520" y="2070753"/>
            <a:ext cx="1133644" cy="385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3339" fontAlgn="base" hangingPunct="0">
              <a:lnSpc>
                <a:spcPct val="107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Abdomen</a:t>
            </a:r>
            <a:endParaRPr lang="en-US" sz="1866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0546096" y="3966504"/>
            <a:ext cx="1241045" cy="69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43339" fontAlgn="base" hangingPunct="0">
              <a:lnSpc>
                <a:spcPct val="107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Predicted</a:t>
            </a:r>
          </a:p>
          <a:p>
            <a:pPr algn="ctr" defTabSz="543339" fontAlgn="base" hangingPunct="0">
              <a:lnSpc>
                <a:spcPct val="107000"/>
              </a:lnSpc>
              <a:spcBef>
                <a:spcPct val="0"/>
              </a:spcBef>
              <a:buClr>
                <a:srgbClr val="000000"/>
              </a:buClr>
              <a:buSzPct val="100000"/>
            </a:pPr>
            <a:r>
              <a:rPr lang="en-US" sz="1866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GPR 97.6%</a:t>
            </a:r>
            <a:endParaRPr lang="en-US" sz="1866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magin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4" t="15961" r="31587" b="25485"/>
          <a:stretch>
            <a:fillRect/>
          </a:stretch>
        </p:blipFill>
        <p:spPr bwMode="auto">
          <a:xfrm>
            <a:off x="3022368" y="1686603"/>
            <a:ext cx="879193" cy="121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/>
          <a:srcRect l="40000" t="22452" r="26905" b="31975"/>
          <a:stretch/>
        </p:blipFill>
        <p:spPr>
          <a:xfrm>
            <a:off x="8150547" y="1703624"/>
            <a:ext cx="1553767" cy="120357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539755" y="6531887"/>
            <a:ext cx="10699745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333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Lambri et al. </a:t>
            </a:r>
            <a:r>
              <a:rPr lang="en-US" sz="1200" dirty="0" err="1" smtClean="0">
                <a:solidFill>
                  <a:schemeClr val="bg2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Multicentric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evaluation of a machine learning model to streamline the radiotherapy patient specific quality assurance 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process. </a:t>
            </a:r>
            <a:r>
              <a:rPr lang="en-US" sz="1200" dirty="0" err="1">
                <a:solidFill>
                  <a:schemeClr val="bg2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Phys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Med. 2023 </a:t>
            </a:r>
          </a:p>
        </p:txBody>
      </p:sp>
      <p:cxnSp>
        <p:nvCxnSpPr>
          <p:cNvPr id="14" name="Connettore diritto 13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Agenda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Connettore diritto 12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Segnaposto contenuto 2"/>
          <p:cNvSpPr txBox="1">
            <a:spLocks/>
          </p:cNvSpPr>
          <p:nvPr/>
        </p:nvSpPr>
        <p:spPr>
          <a:xfrm>
            <a:off x="838200" y="1825625"/>
            <a:ext cx="10515600" cy="30892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Introduction: Patient-specific quality assurance (PSQA)</a:t>
            </a:r>
          </a:p>
          <a:p>
            <a:r>
              <a:rPr lang="en-US" sz="2400" dirty="0" smtClean="0"/>
              <a:t>Purpose: Machine learning for virtual PSQA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Results</a:t>
            </a:r>
          </a:p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Applications in clinical practice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Next steps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Conclusions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548" y="3339953"/>
            <a:ext cx="1256068" cy="1666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1179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Measurement-based PSQA is a time-consuming and inefficient process which can slow down the RT workflow</a:t>
            </a:r>
          </a:p>
          <a:p>
            <a:r>
              <a:rPr lang="en-US" sz="2400" dirty="0" smtClean="0"/>
              <a:t>Predictive models can provide a means to intercept potential failures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/>
          <a:srcRect l="13651" t="51799" r="25952" b="28589"/>
          <a:stretch/>
        </p:blipFill>
        <p:spPr>
          <a:xfrm>
            <a:off x="990600" y="3339953"/>
            <a:ext cx="9131249" cy="1667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10517728" y="4382726"/>
            <a:ext cx="7040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dirty="0" smtClean="0"/>
              <a:t>2023</a:t>
            </a:r>
            <a:endParaRPr lang="en-US" sz="20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1034824" y="5447487"/>
            <a:ext cx="6367837" cy="705150"/>
            <a:chOff x="4071433" y="4403246"/>
            <a:chExt cx="6367837" cy="705150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6488060" y="4579732"/>
              <a:ext cx="39512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 smtClean="0"/>
                <a:t>≈</a:t>
              </a:r>
              <a:r>
                <a:rPr lang="en-GB" sz="2400" dirty="0" smtClean="0"/>
                <a:t>70,000 PSQA measurements </a:t>
              </a:r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1433" y="4403246"/>
              <a:ext cx="2319339" cy="705150"/>
            </a:xfrm>
            <a:prstGeom prst="rect">
              <a:avLst/>
            </a:prstGeom>
          </p:spPr>
        </p:pic>
      </p:grpSp>
      <p:sp>
        <p:nvSpPr>
          <p:cNvPr id="15" name="Freccia a destra 14"/>
          <p:cNvSpPr/>
          <p:nvPr/>
        </p:nvSpPr>
        <p:spPr>
          <a:xfrm flipH="1">
            <a:off x="7820894" y="5678227"/>
            <a:ext cx="745227" cy="3556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/>
          <p:cNvSpPr txBox="1"/>
          <p:nvPr/>
        </p:nvSpPr>
        <p:spPr>
          <a:xfrm>
            <a:off x="8984354" y="5439308"/>
            <a:ext cx="2369446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Very few fields with low GPR</a:t>
            </a:r>
            <a:endParaRPr lang="en-GB" sz="2400" dirty="0"/>
          </a:p>
        </p:txBody>
      </p:sp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Purpose: Machine learning for virtual PSQA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Agenda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Connettore diritto 12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Segnaposto contenuto 2"/>
          <p:cNvSpPr txBox="1">
            <a:spLocks/>
          </p:cNvSpPr>
          <p:nvPr/>
        </p:nvSpPr>
        <p:spPr>
          <a:xfrm>
            <a:off x="838200" y="1825625"/>
            <a:ext cx="10515600" cy="30892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Introduction: Patient-specific quality assurance (PSQA)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Purpose: Machine learning for virtual PSQA</a:t>
            </a:r>
          </a:p>
          <a:p>
            <a:r>
              <a:rPr lang="en-US" sz="2400" dirty="0" smtClean="0"/>
              <a:t>Methods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Results</a:t>
            </a:r>
          </a:p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Applications in clinical practice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Next steps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Conclusions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117976"/>
          </a:xfrm>
        </p:spPr>
        <p:txBody>
          <a:bodyPr>
            <a:normAutofit/>
          </a:bodyPr>
          <a:lstStyle/>
          <a:p>
            <a:r>
              <a:rPr lang="en-US" sz="2400" dirty="0"/>
              <a:t>Heterogeneous dataset of 70,000 PSQA measurements (2013-2021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Selection of VMAT arcs delivered on </a:t>
            </a:r>
            <a:r>
              <a:rPr lang="en-US" sz="2400" dirty="0" err="1"/>
              <a:t>TrueBeam</a:t>
            </a:r>
            <a:r>
              <a:rPr lang="en-US" sz="2400" dirty="0"/>
              <a:t> </a:t>
            </a:r>
            <a:r>
              <a:rPr lang="en-US" sz="2400" dirty="0" err="1"/>
              <a:t>linacs</a:t>
            </a:r>
            <a:r>
              <a:rPr lang="en-US" sz="2400" dirty="0"/>
              <a:t> (2018-2022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Gamma analyses recalculated with a 3%/1 mm </a:t>
            </a:r>
            <a:r>
              <a:rPr lang="en-US" sz="2400" dirty="0" smtClean="0"/>
              <a:t>criterion</a:t>
            </a:r>
            <a:endParaRPr lang="en-US" sz="2400" dirty="0"/>
          </a:p>
          <a:p>
            <a:r>
              <a:rPr lang="en-US" sz="2400" dirty="0"/>
              <a:t>Skewed data: 83% of arcs with GPR 3%/1 mm ≥ 95</a:t>
            </a:r>
            <a:r>
              <a:rPr lang="en-US" sz="2400" dirty="0" smtClean="0"/>
              <a:t>%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Methods: Dataset creation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45397" t="36711" r="8254" b="42830"/>
          <a:stretch/>
        </p:blipFill>
        <p:spPr>
          <a:xfrm>
            <a:off x="1030981" y="4061563"/>
            <a:ext cx="8123534" cy="201697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219825" y="5641625"/>
            <a:ext cx="761999" cy="265717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795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96" y="4697015"/>
            <a:ext cx="2453921" cy="746067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7076"/>
          </a:xfrm>
        </p:spPr>
        <p:txBody>
          <a:bodyPr>
            <a:normAutofit/>
          </a:bodyPr>
          <a:lstStyle/>
          <a:p>
            <a:r>
              <a:rPr lang="en-US" sz="2400" dirty="0"/>
              <a:t>Automatic export of 5522 VMAT </a:t>
            </a:r>
            <a:r>
              <a:rPr lang="en-US" sz="2400" dirty="0" smtClean="0"/>
              <a:t>plans</a:t>
            </a:r>
            <a:endParaRPr lang="en-US" sz="2400" dirty="0"/>
          </a:p>
          <a:p>
            <a:r>
              <a:rPr lang="en-US" sz="2400" dirty="0"/>
              <a:t>For each VMAT arc: 10 complexity metrics + 9 dynamic/static </a:t>
            </a:r>
            <a:r>
              <a:rPr lang="en-US" sz="2400" dirty="0" smtClean="0"/>
              <a:t>parameters</a:t>
            </a:r>
            <a:r>
              <a:rPr lang="en-US" sz="2400" baseline="30000" dirty="0" smtClean="0"/>
              <a:t>*</a:t>
            </a:r>
            <a:endParaRPr lang="en-US" sz="2400" baseline="30000" dirty="0"/>
          </a:p>
          <a:p>
            <a:r>
              <a:rPr lang="en-US" sz="2400" dirty="0"/>
              <a:t>Internal validation (1871 </a:t>
            </a:r>
            <a:r>
              <a:rPr lang="en-US" sz="2400" dirty="0" smtClean="0"/>
              <a:t>VMAT </a:t>
            </a:r>
            <a:r>
              <a:rPr lang="en-US" sz="2400" dirty="0"/>
              <a:t>arcs):</a:t>
            </a:r>
          </a:p>
          <a:p>
            <a:pPr lvl="1"/>
            <a:r>
              <a:rPr lang="en-US" sz="2000" dirty="0"/>
              <a:t>Mean absolute error (MAE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/>
              <a:t>Sensitivity and specificity, 95% </a:t>
            </a:r>
            <a:r>
              <a:rPr lang="en-US" sz="2000" dirty="0" smtClean="0"/>
              <a:t>limit</a:t>
            </a:r>
          </a:p>
          <a:p>
            <a:pPr lvl="1"/>
            <a:r>
              <a:rPr lang="it-IT" sz="2000" dirty="0" smtClean="0"/>
              <a:t>SHAP</a:t>
            </a:r>
            <a:endParaRPr lang="en-US" sz="2000" dirty="0"/>
          </a:p>
          <a:p>
            <a:r>
              <a:rPr lang="en-US" sz="2400" dirty="0"/>
              <a:t>External validation:</a:t>
            </a:r>
          </a:p>
          <a:p>
            <a:pPr lvl="1"/>
            <a:r>
              <a:rPr lang="en-US" sz="2000" dirty="0"/>
              <a:t>341 VMAT </a:t>
            </a:r>
            <a:r>
              <a:rPr lang="en-US" sz="2000" dirty="0" smtClean="0"/>
              <a:t>arcs</a:t>
            </a:r>
            <a:endParaRPr lang="en-US" sz="2000" dirty="0"/>
          </a:p>
          <a:p>
            <a:pPr lvl="1"/>
            <a:r>
              <a:rPr lang="en-US" sz="2000" dirty="0"/>
              <a:t>Same </a:t>
            </a:r>
            <a:r>
              <a:rPr lang="en-US" sz="2000" dirty="0" smtClean="0"/>
              <a:t>equipment</a:t>
            </a:r>
            <a:endParaRPr lang="en-US" sz="2000" dirty="0"/>
          </a:p>
        </p:txBody>
      </p:sp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Methods: Dataset creation and model assessment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11" y="3019512"/>
            <a:ext cx="2453921" cy="7460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395" y="4571427"/>
            <a:ext cx="2632677" cy="68316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16392" t="23610" r="19098" b="17330"/>
          <a:stretch/>
        </p:blipFill>
        <p:spPr>
          <a:xfrm>
            <a:off x="7917417" y="4571426"/>
            <a:ext cx="1676870" cy="68316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6267750" y="6362700"/>
            <a:ext cx="5721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aseline="30000" dirty="0" smtClean="0">
                <a:solidFill>
                  <a:schemeClr val="bg2">
                    <a:lumMod val="50000"/>
                  </a:schemeClr>
                </a:solidFill>
              </a:rPr>
              <a:t>*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MATLAB software. Hernandez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et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al. 10.1016/j.phro.2018.02.002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Agenda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Connettore diritto 12"/>
          <p:cNvCxnSpPr/>
          <p:nvPr/>
        </p:nvCxnSpPr>
        <p:spPr>
          <a:xfrm>
            <a:off x="600075" y="1466850"/>
            <a:ext cx="1092426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Segnaposto contenuto 2"/>
          <p:cNvSpPr txBox="1">
            <a:spLocks/>
          </p:cNvSpPr>
          <p:nvPr/>
        </p:nvSpPr>
        <p:spPr>
          <a:xfrm>
            <a:off x="838200" y="1825625"/>
            <a:ext cx="10515600" cy="30892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Introduction: Patient-specific quality assurance (PSQA)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Purpose: Machine learning for virtual PSQA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Methods</a:t>
            </a:r>
          </a:p>
          <a:p>
            <a:r>
              <a:rPr lang="en-US" sz="2400" dirty="0" smtClean="0"/>
              <a:t>Results</a:t>
            </a:r>
          </a:p>
          <a:p>
            <a:r>
              <a:rPr lang="en-US" sz="2400" dirty="0">
                <a:solidFill>
                  <a:schemeClr val="bg2">
                    <a:lumMod val="90000"/>
                  </a:schemeClr>
                </a:solidFill>
              </a:rPr>
              <a:t>Applications in clinical practice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Next steps</a:t>
            </a:r>
          </a:p>
          <a:p>
            <a:r>
              <a:rPr lang="en-US" sz="2400" dirty="0" smtClean="0">
                <a:solidFill>
                  <a:schemeClr val="bg2">
                    <a:lumMod val="90000"/>
                  </a:schemeClr>
                </a:solidFill>
              </a:rPr>
              <a:t>Conclusions</a:t>
            </a:r>
            <a:endParaRPr lang="en-US" sz="24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4FC5-2348-41F6-B7F1-C6D5D04AE1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nserrat Humanitas">
  <a:themeElements>
    <a:clrScheme name="Blue Lime - Rocketo Graphics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1F98D8"/>
      </a:accent1>
      <a:accent2>
        <a:srgbClr val="229CCE"/>
      </a:accent2>
      <a:accent3>
        <a:srgbClr val="27A5C1"/>
      </a:accent3>
      <a:accent4>
        <a:srgbClr val="007953"/>
      </a:accent4>
      <a:accent5>
        <a:srgbClr val="037E99"/>
      </a:accent5>
      <a:accent6>
        <a:srgbClr val="7DC34D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4495</TotalTime>
  <Words>1061</Words>
  <Application>Microsoft Office PowerPoint</Application>
  <PresentationFormat>Widescreen</PresentationFormat>
  <Paragraphs>282</Paragraphs>
  <Slides>30</Slides>
  <Notes>21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5" baseType="lpstr">
      <vt:lpstr>Arial</vt:lpstr>
      <vt:lpstr>Arial Unicode MS</vt:lpstr>
      <vt:lpstr>Calibri</vt:lpstr>
      <vt:lpstr>Calibri Light</vt:lpstr>
      <vt:lpstr>Garamond</vt:lpstr>
      <vt:lpstr>Helvetica Neue Light</vt:lpstr>
      <vt:lpstr>HelveticaNeueLT Com 55 Roman</vt:lpstr>
      <vt:lpstr>Montserrat</vt:lpstr>
      <vt:lpstr>Montserrat Black</vt:lpstr>
      <vt:lpstr>Montserrat Light</vt:lpstr>
      <vt:lpstr>Symbol</vt:lpstr>
      <vt:lpstr>Times New Roman</vt:lpstr>
      <vt:lpstr>Tema di Office</vt:lpstr>
      <vt:lpstr>Monserrat Humanitas</vt:lpstr>
      <vt:lpstr>Equazione</vt:lpstr>
      <vt:lpstr>Presentazione standard di PowerPoint</vt:lpstr>
      <vt:lpstr>Agenda</vt:lpstr>
      <vt:lpstr>Introduction: Patient-specific quality assurance</vt:lpstr>
      <vt:lpstr>Agenda</vt:lpstr>
      <vt:lpstr>Purpose: Machine learning for virtual PSQA</vt:lpstr>
      <vt:lpstr>Agenda</vt:lpstr>
      <vt:lpstr>Methods: Dataset creation</vt:lpstr>
      <vt:lpstr>Methods: Dataset creation and model assessment</vt:lpstr>
      <vt:lpstr>Agenda</vt:lpstr>
      <vt:lpstr>Results: Internal validation</vt:lpstr>
      <vt:lpstr>Results: Internal validation</vt:lpstr>
      <vt:lpstr>Results: Model explanation</vt:lpstr>
      <vt:lpstr>Results: External validation</vt:lpstr>
      <vt:lpstr>Results: Model explanation</vt:lpstr>
      <vt:lpstr>Agenda</vt:lpstr>
      <vt:lpstr>Application in clinical practice</vt:lpstr>
      <vt:lpstr>Application in clinical practice</vt:lpstr>
      <vt:lpstr>Agenda</vt:lpstr>
      <vt:lpstr>Next steps: Uncertainty quantification</vt:lpstr>
      <vt:lpstr>Conclusions</vt:lpstr>
      <vt:lpstr>THANK YOU</vt:lpstr>
      <vt:lpstr>Extra</vt:lpstr>
      <vt:lpstr>Virtual QA: Multicentric studies</vt:lpstr>
      <vt:lpstr>Data extraction in multiple centers</vt:lpstr>
      <vt:lpstr>The pyramid of QA</vt:lpstr>
      <vt:lpstr>Automated report</vt:lpstr>
      <vt:lpstr>Gamma analysis</vt:lpstr>
      <vt:lpstr>Complexity metrics</vt:lpstr>
      <vt:lpstr>Methods: Data exploration</vt:lpstr>
      <vt:lpstr>Model explainability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LAMBRI Nicola ICH</dc:creator>
  <cp:lastModifiedBy>LAMBRI Nicola ICH</cp:lastModifiedBy>
  <cp:revision>289</cp:revision>
  <dcterms:created xsi:type="dcterms:W3CDTF">2024-09-02T15:15:35Z</dcterms:created>
  <dcterms:modified xsi:type="dcterms:W3CDTF">2024-10-16T11:05:42Z</dcterms:modified>
</cp:coreProperties>
</file>