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7" r:id="rId5"/>
    <p:sldId id="258" r:id="rId6"/>
    <p:sldId id="260" r:id="rId7"/>
    <p:sldId id="259" r:id="rId8"/>
    <p:sldId id="261" r:id="rId9"/>
    <p:sldId id="1450" r:id="rId10"/>
    <p:sldId id="325" r:id="rId11"/>
    <p:sldId id="324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37" r:id="rId23"/>
    <p:sldId id="297" r:id="rId24"/>
    <p:sldId id="1451" r:id="rId25"/>
    <p:sldId id="320" r:id="rId26"/>
    <p:sldId id="321" r:id="rId27"/>
    <p:sldId id="322" r:id="rId28"/>
    <p:sldId id="338" r:id="rId29"/>
    <p:sldId id="339" r:id="rId30"/>
    <p:sldId id="1447" r:id="rId31"/>
    <p:sldId id="1452" r:id="rId32"/>
    <p:sldId id="1448" r:id="rId33"/>
    <p:sldId id="335" r:id="rId34"/>
    <p:sldId id="319" r:id="rId35"/>
    <p:sldId id="1454" r:id="rId36"/>
    <p:sldId id="1455" r:id="rId37"/>
    <p:sldId id="1456" r:id="rId38"/>
    <p:sldId id="145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4357B7-C667-C5D8-17DD-5987F7C0BE77}" name="Bharat Mishra" initials="BM" userId="S::bharatmishra@infn.it::1d42ccca-ff0d-44af-bf70-5d925b46ed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BE6AF-293B-54FF-22D3-801659413C94}" v="6" dt="2024-10-05T10:46:08.373"/>
    <p1510:client id="{0697A5DC-E930-E571-35AD-4E3714CA884D}" v="9" dt="2024-10-05T10:50:27.950"/>
    <p1510:client id="{3C9D8D5C-17AF-2E59-33F2-86FEEA20BB13}" v="39" dt="2024-10-06T17:02:33.389"/>
    <p1510:client id="{67C3B950-5554-6A4D-7FA1-6657A035F594}" v="20" dt="2024-10-06T11:35:30.452"/>
    <p1510:client id="{6F586DD0-7905-6CEF-5824-1E5E20B74272}" v="75" dt="2024-10-06T11:46:30.439"/>
    <p1510:client id="{73A93AD7-868F-A11E-6F29-C9A3206AD8B8}" v="62" dt="2024-10-06T11:51:56.910"/>
    <p1510:client id="{79D075A5-A06C-DFF6-FE1A-63F068629297}" v="4" dt="2024-10-04T19:43:35.327"/>
    <p1510:client id="{A5E1B127-27DD-0194-8593-FDAF22022A93}" v="12" dt="2024-10-06T09:53:21.985"/>
    <p1510:client id="{ACD5E117-3344-9B18-347F-843A8E953CAD}" v="310" dt="2024-10-04T19:35:50.082"/>
    <p1510:client id="{C63741D5-A0AA-C2EC-4AA4-113882EB3B9F}" v="9" dt="2024-10-06T09:51:36.301"/>
    <p1510:client id="{CDE51454-4F5B-1B3E-3C3E-9A234C3BA975}" v="2" dt="2024-10-06T11:57:08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4T19:23:24.0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27072 10878 16383 0 0,'10'20'0'0'0,"14"32"0"0"0,27 54 0 0 0,27 17 0 0 0,14 9 0 0 0,-3-7 0 0 0,3-6 0 0 0,-8-12 0 0 0,-14-25 0 0 0,-14-21 0 0 0,-11-16 0 0 0,-13-10 0 0 0,-7-11 0 0 0,-8-5 0 0 0,-2-6 0 0 0,2-4 0 0 0,3-10 0 0 0,-2-9 0 0 0,-4-8 0 0 0,-4-6 0 0 0,-4-5 0 0 0,1 4 0 0 0,1 0 0 0 0,4 0 0 0 0,-1-1 0 0 0,3 3 0 0 0,-1 2 0 0 0,3 3 0 0 0,-2 1 0 0 0,-2-3 0 0 0,-10-3 0 0 0,-9 3 0 0 0,-14 0 0 0 0,-9-3 0 0 0,-3-1 0 0 0,-2-3 0 0 0,0-1 0 0 0,1 4 0 0 0,1 6 0 0 0,1 6 0 0 0,6 11 0 0 0,3 14 0 0 0,5 12 0 0 0,0 5 0 0 0,3 4 0 0 0,5 5 0 0 0,-7 7 0 0 0,-5 5 0 0 0,-9 5 0 0 0,-4 7 0 0 0,-2 4 0 0 0,1-5 0 0 0,-9 7 0 0 0,4-2 0 0 0,3-9 0 0 0,3-13 0 0 0,7-9 0 0 0,5-2 0 0 0,4 0 0 0 0,2 3 0 0 0,3 1 0 0 0,-1-1 0 0 0,-3 4 0 0 0,2-1 0 0 0,3-2 0 0 0,4-2 0 0 0,9-12 0 0 0,14-16 0 0 0,10-14 0 0 0,6-11 0 0 0,3-12 0 0 0,1-8 0 0 0,-1-6 0 0 0,0-2 0 0 0,-6 3 0 0 0,-3 7 0 0 0,-5 5 0 0 0,0 3 0 0 0,0-4 0 0 0,-2-3 0 0 0,1 1 0 0 0,-2-1 0 0 0,0 2 0 0 0,4 0 0 0 0,-3 2 0 0 0,2-1 0 0 0,2-4 0 0 0,3-1 0 0 0,2 5 0 0 0,-3 3 0 0 0,-1 6 0 0 0,-3 2 0 0 0,-6-1 0 0 0,-5-2 0 0 0,2 3 0 0 0,-1 0 0 0 0,2 4 0 0 0,6 3 0 0 0,4 10 0 0 0,3 6 0 0 0,-1 6 0 0 0,-1 3 0 0 0,-3 4 0 0 0,5 4 0 0 0,-2 9 0 0 0,-4 4 0 0 0,-5 3 0 0 0,-6 4 0 0 0,-3 1 0 0 0,-7 4 0 0 0,-4-2 0 0 0,-11 13 0 0 0,-6 2 0 0 0,-6 2 0 0 0,-1-6 0 0 0,-2 5 0 0 0,1-4 0 0 0,0-5 0 0 0,0-2 0 0 0,1-3 0 0 0,1-5 0 0 0,0-4 0 0 0,0-3 0 0 0,-5 3 0 0 0,-1 1 0 0 0,0 3 0 0 0,1 1 0 0 0,1-2 0 0 0,2-7 0 0 0,1-4 0 0 0,6-3 0 0 0,2 6 0 0 0,0 2 0 0 0,-1 1 0 0 0,3-1 0 0 0,0 0 0 0 0,-1 4 0 0 0,-2 0 0 0 0,3 0 0 0 0,0 3 0 0 0,4 0 0 0 0,4-1 0 0 0,5-3 0 0 0,4-2 0 0 0,2-2 0 0 0,1-2 0 0 0,2 0 0 0 0,0 0 0 0 0,0-1 0 0 0,5-4 0 0 0,1-3 0 0 0,5 1 0 0 0,5 7 0 0 0,5 3 0 0 0,9 1 0 0 0,4-1 0 0 0,1-5 0 0 0,0-2 0 0 0,3-1 0 0 0,1 0 0 0 0,9 1 0 0 0,-5 2 0 0 0,-4-5 0 0 0,-4-5 0 0 0,-3-7 0 0 0,-2-4 0 0 0,-6-10 0 0 0,-8-8 0 0 0,-6-13 0 0 0,-11-12 0 0 0,-4-11 0 0 0,-3-12 0 0 0,-4-16 0 0 0,-6-6 0 0 0,0-4 0 0 0,-2 2 0 0 0,2 5 0 0 0,-1-9 0 0 0,3 4 0 0 0,-2 12 0 0 0,3 13 0 0 0,-2 1 0 0 0,2 5 0 0 0,-2 6 0 0 0,-3 2 0 0 0,2 2 0 0 0,3 3 0 0 0,5 4 0 0 0,3 3 0 0 0,3 1 0 0 0,2 1 0 0 0,6 6 0 0 0,3 11 0 0 0,4 9 0 0 0,31 20 0 0 0,13 12 0 0 0,18 12 0 0 0,11 4 0 0 0,16-1 0 0 0,7 3 0 0 0,-1-1 0 0 0,-7-4 0 0 0,-11-3 0 0 0,-11-4 0 0 0,-13-7 0 0 0,-13-8 0 0 0,-5-2 0 0 0,-5-5 0 0 0,-10 2 0 0 0,-6-3 0 0 0,-6-7 0 0 0,-3-5 0 0 0,2-12 0 0 0,7-14 0 0 0,5-18 0 0 0,7-11 0 0 0,7-27 0 0 0,1-14 0 0 0,-2-11 0 0 0,-4-2 0 0 0,-3 2 0 0 0,-3 9 0 0 0,-8 12 0 0 0,-7 5 0 0 0,-3 2 0 0 0,-3 3 0 0 0,-5 11 0 0 0,2 6 0 0 0,-1-2 0 0 0,3-6 0 0 0,0 4 0 0 0,-2 3 0 0 0,1 1 0 0 0,0-4 0 0 0,-2-2 0 0 0,2 6 0 0 0,-1 3 0 0 0,4 0 0 0 0,-2 1 0 0 0,4 9 0 0 0,-3 3 0 0 0,3-7 0 0 0,-1-4 0 0 0,1 2 0 0 0,3 4 0 0 0,4 7 0 0 0,2 4 0 0 0,3 4 0 0 0,6 3 0 0 0,-2 1 0 0 0,-2 6 0 0 0,-1 7 0 0 0,5 2 0 0 0,2 2 0 0 0,-1 5 0 0 0,0-2 0 0 0,-7 5 0 0 0,-18 10 0 0 0,-26 13 0 0 0,-26 9 0 0 0,-45 30 0 0 0,-29 21 0 0 0,-15 17 0 0 0,-6 3 0 0 0,-4 5 0 0 0,6-5 0 0 0,6-4 0 0 0,10-3 0 0 0,5-11 0 0 0,11-10 0 0 0,13-11 0 0 0,17-6 0 0 0,11-7 0 0 0,6-1 0 0 0,7-8 0 0 0,27-10 0 0 0,28-15 0 0 0,37-15 0 0 0,33-12 0 0 0,28-13 0 0 0,27-12 0 0 0,12 0 0 0 0,21-7 0 0 0,-1-7 0 0 0,-24 1 0 0 0,-25 5 0 0 0,-22 10 0 0 0,-21 7 0 0 0,-18 8 0 0 0,-18 4 0 0 0,-10-1 0 0 0,-24 13 0 0 0,-23 19 0 0 0,-27 17 0 0 0,-26 13 0 0 0,-21 11 0 0 0,-14 10 0 0 0,-13 6 0 0 0,-7 0 0 0 0,-1 4 0 0 0,1 5 0 0 0,3 5 0 0 0,-13 28 0 0 0,3 5 0 0 0,18-11 0 0 0,21-14 0 0 0,26-17 0 0 0,21-17 0 0 0,18-12 0 0 0,21-14 0 0 0,52-32 0 0 0,40-27 0 0 0,32-13 0 0 0,27-10 0 0 0,10-7 0 0 0,0-3 0 0 0,0 4 0 0 0,-10 6 0 0 0,-13 7 0 0 0,-19 5 0 0 0,-16 5 0 0 0,-25 3 0 0 0,-17 7 0 0 0,-13 7 0 0 0,-7 7 0 0 0,-19 25 0 0 0,-21 20 0 0 0,-19 20 0 0 0,-14 10 0 0 0,-16 15 0 0 0,-17 3 0 0 0,-10 4 0 0 0,-7 1 0 0 0,3-9 0 0 0,7-7 0 0 0,-2 9 0 0 0,2-10 0 0 0,12-11 0 0 0,12-5 0 0 0,16-8 0 0 0,12-12 0 0 0,10-6 0 0 0,9-14 0 0 0,27-14 0 0 0,21-12 0 0 0,31-10 0 0 0,18-11 0 0 0,36-20 0 0 0,13-12 0 0 0,-1-10 0 0 0,-8-3 0 0 0,-5-8 0 0 0,-12 0 0 0 0,-14 4 0 0 0,-18 12 0 0 0,-17 6 0 0 0,-8 4 0 0 0,-7 2 0 0 0,-2 6 0 0 0,-1-4 0 0 0,-4 3 0 0 0,-2 4 0 0 0,-2 6 0 0 0,9-5 0 0 0,7 0 0 0 0,1-2 0 0 0,2 2 0 0 0,8 5 0 0 0,-1-2 0 0 0,-6 3 0 0 0,-1-3 0 0 0,1 1 0 0 0,1 4 0 0 0,-8 2 0 0 0,-1 3 0 0 0,11-13 0 0 0,3-4 0 0 0,-5 2 0 0 0,0 0 0 0 0,0 2 0 0 0,2-1 0 0 0,1 3 0 0 0,2 4 0 0 0,0 9 0 0 0,2 5 0 0 0,-6 6 0 0 0,-1 3 0 0 0,-4 4 0 0 0,-6 4 0 0 0,-15 4 0 0 0,-23 3 0 0 0,-22 7 0 0 0,-18 3 0 0 0,-19 5 0 0 0,-10 1 0 0 0,-14 3 0 0 0,-10 4 0 0 0,-4 4 0 0 0,-8-3 0 0 0,-11 1 0 0 0,-28 6 0 0 0,-5 4 0 0 0,1-4 0 0 0,15-1 0 0 0,19-6 0 0 0,18-5 0 0 0,15-7 0 0 0,14-4 0 0 0,19-8 0 0 0,31-14 0 0 0,28-14 0 0 0,41-17 0 0 0,27-11 0 0 0,19 1 0 0 0,8 4 0 0 0,19-4 0 0 0,9 3 0 0 0,-4 6 0 0 0,-10 6 0 0 0,-11 10 0 0 0,-5 7 0 0 0,-6 6 0 0 0,-4 7 0 0 0,0 7 0 0 0,-6 3 0 0 0,-14 2 0 0 0,-10 2 0 0 0,-12 1 0 0 0,-10-1 0 0 0,-29 0 0 0 0,-32 5 0 0 0,-34 1 0 0 0,-50 15 0 0 0,-33 9 0 0 0,-15 4 0 0 0,-8 1 0 0 0,-3-6 0 0 0,0-2 0 0 0,1-1 0 0 0,2-6 0 0 0,2 0 0 0 0,6-5 0 0 0,3 1 0 0 0,10-3 0 0 0,8 1 0 0 0,-6 8 0 0 0,10 1 0 0 0,15-4 0 0 0,21-1 0 0 0,9 2 0 0 0,13-3 0 0 0,16 1 0 0 0,13-3 0 0 0,5-4 0 0 0,9 1 0 0 0,7 3 0 0 0,1-1 0 0 0,3 2 0 0 0,-3 8 0 0 0,1 6 0 0 0,3 6 0 0 0,-3 8 0 0 0,0 2 0 0 0,3-3 0 0 0,2 6 0 0 0,2 6 0 0 0,3 2 0 0 0,0 3 0 0 0,1 10 0 0 0,0 14 0 0 0,1 2 0 0 0,-6-3 0 0 0,-1-6 0 0 0,0-1 0 0 0,0-4 0 0 0,-2-8 0 0 0,-6-1 0 0 0,-1-6 0 0 0,-2-3 0 0 0,2 0 0 0 0,-3-5 0 0 0,-7 10 0 0 0,-5-1 0 0 0,-3-5 0 0 0,-5 4 0 0 0,-1 1 0 0 0,0-8 0 0 0,-3 2 0 0 0,-4 1 0 0 0,0 3 0 0 0,-2 1 0 0 0,2-4 0 0 0,-1-1 0 0 0,2-4 0 0 0,-12 4 0 0 0,-5 4 0 0 0,-4-3 0 0 0,1-6 0 0 0,5-6 0 0 0,3-4 0 0 0,7-10 0 0 0,0-4 0 0 0,5-6 0 0 0,10-1 0 0 0,5 2 0 0 0,4-3 0 0 0,0 1 0 0 0,0-2 0 0 0,-1 2 0 0 0,-1 2 0 0 0,0 3 0 0 0,9-6 0 0 0,18-12 0 0 0,14-17 0 0 0,21-11 0 0 0,34-21 0 0 0,16-14 0 0 0,14-1 0 0 0,11-2 0 0 0,6 1 0 0 0,0 5 0 0 0,0 7 0 0 0,-4 7 0 0 0,9 5 0 0 0,0 5 0 0 0,-5 7 0 0 0,-18 2 0 0 0,-15 6 0 0 0,-16 6 0 0 0,-14 4 0 0 0,-17 9 0 0 0,-8 4 0 0 0,-9 11 0 0 0,-8 7 0 0 0,-10 11 0 0 0,-11 9 0 0 0,-13 7 0 0 0,-8 5 0 0 0,-13 8 0 0 0,-15 4 0 0 0,-27 15 0 0 0,-15-1 0 0 0,-9-5 0 0 0,-2-10 0 0 0,-21-1 0 0 0,-10-7 0 0 0,6-14 0 0 0,1-9 0 0 0,8-10 0 0 0,11-6 0 0 0,10-5 0 0 0,8-5 0 0 0,7-5 0 0 0,8-8 0 0 0,9-4 0 0 0,12 0 0 0 0,6 1 0 0 0,9 1 0 0 0,8 2 0 0 0,4 1 0 0 0,5 1 0 0 0,13 1 0 0 0,9 5 0 0 0,16 12 0 0 0,13 13 0 0 0,13 7 0 0 0,6 2 0 0 0,7 0 0 0 0,0-3 0 0 0,4-1 0 0 0,-2-2 0 0 0,6-2 0 0 0,-1-1 0 0 0,16-5 0 0 0,7-7 0 0 0,6-12 0 0 0,-1-12 0 0 0,-4-4 0 0 0,-10-7 0 0 0,-5 0 0 0 0,-9-1 0 0 0,-8 1 0 0 0,-6-1 0 0 0,-5 2 0 0 0,-3 5 0 0 0,-1 3 0 0 0,0 4 0 0 0,-1 7 0 0 0,0 3 0 0 0,-4 6 0 0 0,-12 0 0 0 0,-12 9 0 0 0,-12 6 0 0 0,-14-2 0 0 0,-8 0 0 0 0,-7 6 0 0 0,-8 3 0 0 0,-10 10 0 0 0,-6 3 0 0 0,-6 4 0 0 0,-2 4 0 0 0,1 1 0 0 0,4-2 0 0 0,-8-1 0 0 0,9 0 0 0 0,7-3 0 0 0,12-5 0 0 0,10-10 0 0 0,7-7 0 0 0,2-7 0 0 0,8-2 0 0 0,11-5 0 0 0,23-25 0 0 0,35-41 0 0 0,24-26 0 0 0,10-16 0 0 0,11-12 0 0 0,6 2 0 0 0,-5 3 0 0 0,3 4 0 0 0,-6 13 0 0 0,-8 11 0 0 0,-7 8 0 0 0,-8 9 0 0 0,-4 10 0 0 0,-3 13 0 0 0,-2 6 0 0 0,-6 3 0 0 0,-7 6 0 0 0,-1 30 0 0 0,-8 25 0 0 0,-21 40 0 0 0,-23 44 0 0 0,-20 20 0 0 0,-16 18 0 0 0,-11 6 0 0 0,-6-9 0 0 0,1-21 0 0 0,7-24 0 0 0,12-20 0 0 0,7-20 0 0 0,4-13 0 0 0,-2-1 0 0 0,-7-4 0 0 0,-2-2 0 0 0,1 1 0 0 0,-3 1 0 0 0,1-2 0 0 0,-9 4 0 0 0,5 4 0 0 0,5-4 0 0 0,4-10 0 0 0,8-9 0 0 0,4-10 0 0 0,6-4 0 0 0,6-1 0 0 0,0-5 0 0 0,2 2 0 0 0,3 1 0 0 0,-3-2 0 0 0,1 1 0 0 0,-4-2 0 0 0,-4 1 0 0 0,-4 2 0 0 0,-10 4 0 0 0,-3 3 0 0 0,-2-4 0 0 0,6 0 0 0 0,2-3 0 0 0,1-6 0 0 0,1-4 0 0 0,-1-5 0 0 0,-1-2 0 0 0,-1-2 0 0 0,5-5 0 0 0,-4-8 0 0 0,3-11 0 0 0,6-12 0 0 0,6-15 0 0 0,5-9 0 0 0,4-5 0 0 0,3 0 0 0 0,11-16 0 0 0,15-4 0 0 0,7-2 0 0 0,9 8 0 0 0,13-7 0 0 0,12 0 0 0 0,5 5 0 0 0,6 6 0 0 0,0 5 0 0 0,-4 5 0 0 0,-8 14 0 0 0,-10 10 0 0 0,-10 6 0 0 0,-8 11 0 0 0,-9 3 0 0 0,-5 5 0 0 0,-1 1 0 0 0,0-3 0 0 0,3 3 0 0 0,-4 8 0 0 0,-1 5 0 0 0,3 9 0 0 0,-4 7 0 0 0,0 7 0 0 0,-3 5 0 0 0,-9 13 0 0 0,-6 16 0 0 0,-13 13 0 0 0,-10 10 0 0 0,-11 7 0 0 0,-5 10 0 0 0,-1-2 0 0 0,1-1 0 0 0,-4-1 0 0 0,1-11 0 0 0,3-9 0 0 0,6-6 0 0 0,5-9 0 0 0,7-10 0 0 0,1-12 0 0 0,4-6 0 0 0,0-4 0 0 0,2-1 0 0 0,-2 2 0 0 0,-3-4 0 0 0,2-1 0 0 0,8-3 0 0 0,10-5 0 0 0,36-30 0 0 0,21-22 0 0 0,17-14 0 0 0,9-13 0 0 0,21-21 0 0 0,3-10 0 0 0,-2 1 0 0 0,-4 7 0 0 0,-14 9 0 0 0,-8 7 0 0 0,-1 12 0 0 0,-10 17 0 0 0,-7 10 0 0 0,-9 11 0 0 0,-8 10 0 0 0,-7 8 0 0 0,-1 9 0 0 0,0 4 0 0 0,-3 2 0 0 0,-2 3 0 0 0,4 6 0 0 0,0 4 0 0 0,5 9 0 0 0,-1 9 0 0 0,14 18 0 0 0,2 14 0 0 0,-3 1 0 0 0,-11-8 0 0 0,-3 0 0 0 0,-8-5 0 0 0,-4-13 0 0 0,-7-10 0 0 0,2-11 0 0 0,4-9 0 0 0,1-9 0 0 0,7-5 0 0 0,12-3 0 0 0,8-1 0 0 0,5-7 0 0 0,8-5 0 0 0,2-7 0 0 0,0-5 0 0 0,-3-3 0 0 0,-2-1 0 0 0,-7-2 0 0 0,-8 5 0 0 0,-3 1 0 0 0,-4 6 0 0 0,-10 1 0 0 0,-4 2 0 0 0,-9 1 0 0 0,-1 1 0 0 0,-15 9 0 0 0,-23 5 0 0 0,-23 8 0 0 0,-31 7 0 0 0,-22 7 0 0 0,-46 4 0 0 0,-30 3 0 0 0,-5-4 0 0 0,1-5 0 0 0,10-7 0 0 0,9-5 0 0 0,19-5 0 0 0,19-7 0 0 0,19-8 0 0 0,21-2 0 0 0,19 1 0 0 0,19-2 0 0 0,12 1 0 0 0,5 4 0 0 0,2 2 0 0 0,4 9 0 0 0,0 9 0 0 0,-2 7 0 0 0,-3 7 0 0 0,-3 4 0 0 0,-2 7 0 0 0,-1 3 0 0 0,-2 0 0 0 0,0-2 0 0 0,-5 9 0 0 0,-3 2 0 0 0,2-3 0 0 0,0-3 0 0 0,3-4 0 0 0,0-8 0 0 0,2-3 0 0 0,1-7 0 0 0,10-7 0 0 0,19-5 0 0 0,15-3 0 0 0,20-3 0 0 0,20-2 0 0 0,20 5 0 0 0,13 1 0 0 0,13 1 0 0 0,3-2 0 0 0,6-1 0 0 0,3-1 0 0 0,4-6 0 0 0,-8-2 0 0 0,-17-1 0 0 0,-19 2 0 0 0,-12 1 0 0 0,-11 2 0 0 0,-8 0 0 0 0,-7 2 0 0 0,-4 0 0 0 0,4 0 0 0 0,0 0 0 0 0,0 0 0 0 0,-1 0 0 0 0,-1 1 0 0 0,0-1 0 0 0,-7-5 0 0 0,3-2 0 0 0,3 1 0 0 0,0 0 0 0 0,0 3 0 0 0,0 0 0 0 0,-1 2 0 0 0,6 1 0 0 0,6 0 0 0 0,6 0 0 0 0,5 0 0 0 0,-1 6 0 0 0,16 1 0 0 0,1 4 0 0 0,-1 1 0 0 0,-6-2 0 0 0,-10-2 0 0 0,-8-3 0 0 0,-1-2 0 0 0,-4-2 0 0 0,-2-6 0 0 0,-3-2 0 0 0,-2 0 0 0 0,3 1 0 0 0,2 2 0 0 0,-7-4 0 0 0,8 0 0 0 0,2 1 0 0 0,-1 2 0 0 0,-6-4 0 0 0,-5 1 0 0 0,-6-5 0 0 0,-3 1 0 0 0,-3-3 0 0 0,-16-4 0 0 0,-17-4 0 0 0,-22-3 0 0 0,-18 3 0 0 0,-41 1 0 0 0,-19 3 0 0 0,-14 5 0 0 0,-1 6 0 0 0,7 3 0 0 0,10 3 0 0 0,14 2 0 0 0,9 0 0 0 0,10 1 0 0 0,9 0 0 0 0,1 0 0 0 0,4 5 0 0 0,-3 1 0 0 0,-14 5 0 0 0,-13 5 0 0 0,-5 5 0 0 0,-1 3 0 0 0,3-1 0 0 0,8-6 0 0 0,0-1 0 0 0,5-3 0 0 0,8 1 0 0 0,2 4 0 0 0,4 2 0 0 0,5 4 0 0 0,-1-3 0 0 0,-15 0 0 0 0,-7 2 0 0 0,-4-4 0 0 0,5-5 0 0 0,-8-5 0 0 0,3 1 0 0 0,8-2 0 0 0,8 3 0 0 0,3-1 0 0 0,9 4 0 0 0,7-2 0 0 0,8-3 0 0 0,8 3 0 0 0,6-2 0 0 0,6 3 0 0 0,-3-2 0 0 0,1 4 0 0 0,0-3 0 0 0,2-2 0 0 0,1-4 0 0 0,6-7 0 0 0,2-10 0 0 0,6-12 0 0 0,5-9 0 0 0,5-3 0 0 0,4-6 0 0 0,3-17 0 0 0,1-3 0 0 0,1-3 0 0 0,5-4 0 0 0,2-2 0 0 0,-1 6 0 0 0,4-2 0 0 0,0 1 0 0 0,3-5 0 0 0,-1 0 0 0 0,-2 1 0 0 0,1 7 0 0 0,0 9 0 0 0,-3 9 0 0 0,2 5 0 0 0,-1 5 0 0 0,-2 3 0 0 0,-2 2 0 0 0,-2 0 0 0 0,3 5 0 0 0,0-4 0 0 0,5-2 0 0 0,4-2 0 0 0,1 0 0 0 0,1 0 0 0 0,9-5 0 0 0,4 4 0 0 0,-3 2 0 0 0,-1-4 0 0 0,0-1 0 0 0,0 0 0 0 0,1 1 0 0 0,1 1 0 0 0,5 2 0 0 0,-3 0 0 0 0,3-4 0 0 0,2-2 0 0 0,4-4 0 0 0,5 0 0 0 0,1 1 0 0 0,-8-2 0 0 0,-5 5 0 0 0,-4 5 0 0 0,-1 2 0 0 0,0 2 0 0 0,0 0 0 0 0,0 5 0 0 0,-4 1 0 0 0,-2-1 0 0 0,-4-1 0 0 0,-5-2 0 0 0,0-1 0 0 0,3-2 0 0 0,-2 0 0 0 0,3 4 0 0 0,-2 2 0 0 0,-9 4 0 0 0,-5 1 0 0 0,-8-2 0 0 0,-13-2 0 0 0,-23 2 0 0 0,-14 4 0 0 0,-14 6 0 0 0,-4 4 0 0 0,1 3 0 0 0,2 2 0 0 0,-1 1 0 0 0,6 1 0 0 0,10 0 0 0 0,9 0 0 0 0,8 0 0 0 0,5-1 0 0 0,5 0 0 0 0,1 0 0 0 0,1 1 0 0 0,0-2 0 0 0,0 1 0 0 0,4-5 0 0 0,7-6 0 0 0,6-8 0 0 0,5-4 0 0 0,3-4 0 0 0,3-3 0 0 0,0 0 0 0 0,7-7 0 0 0,6 0 0 0 0,6-6 0 0 0,5 1 0 0 0,4 1 0 0 0,6-1 0 0 0,4 0 0 0 0,-1 8 0 0 0,25-6 0 0 0,6 0 0 0 0,18-5 0 0 0,-2 1 0 0 0,-9 8 0 0 0,-13 5 0 0 0,-7-3 0 0 0,-7-5 0 0 0,-7-1 0 0 0,-11 1 0 0 0,-4 2 0 0 0,-8 2 0 0 0,-2-3 0 0 0,-2 0 0 0 0,-5-3 0 0 0,-4-1 0 0 0,-2-3 0 0 0,-7-3 0 0 0,-3-5 0 0 0,-10-13 0 0 0,-8-5 0 0 0,-4-1 0 0 0,-2-4 0 0 0,-7-8 0 0 0,4-1 0 0 0,8-1 0 0 0,7 9 0 0 0,8 13 0 0 0,6 12 0 0 0,3 9 0 0 0,2 8 0 0 0,7 4 0 0 0,11-2 0 0 0,14 4 0 0 0,15-3 0 0 0,12 3 0 0 0,-1 8 0 0 0,6 7 0 0 0,-4 10 0 0 0,-1 7 0 0 0,5 12 0 0 0,1 10 0 0 0,-1 4 0 0 0,0 9 0 0 0,-1 2 0 0 0,-2 4 0 0 0,0 11 0 0 0,9 10 0 0 0,-2 5 0 0 0,-2 1 0 0 0,-3-3 0 0 0,-6-6 0 0 0,-4 0 0 0 0,-5 1 0 0 0,-5-6 0 0 0,-6-8 0 0 0,-4-1 0 0 0,3 0 0 0 0,0 4 0 0 0,-5-4 0 0 0,1 17 0 0 0,6 6 0 0 0,1 2 0 0 0,-1 4 0 0 0,9 14 0 0 0,6 6 0 0 0,9-2 0 0 0,10-3 0 0 0,12-2 0 0 0,8-5 0 0 0,3-3 0 0 0,0 0 0 0 0,20 2 0 0 0,1-4 0 0 0,-5-5 0 0 0,-10-10 0 0 0,-8-6 0 0 0,-5-9 0 0 0,-6-1 0 0 0,3-5 0 0 0,1-5 0 0 0,-2-4 0 0 0,-7-7 0 0 0,-5-4 0 0 0,-11-6 0 0 0,-10-1 0 0 0,-8-3 0 0 0,-8-5 0 0 0,-3-3 0 0 0,-3-2 0 0 0,-1-8 0 0 0,0-8 0 0 0,0-7 0 0 0,0 0 0 0 0,1-2 0 0 0,-5-3 0 0 0,-1-2 0 0 0,-5-1 0 0 0,0-2 0 0 0,-3-1 0 0 0,-5 0 0 0 0,-3 0 0 0 0,-8 4 0 0 0,-10-2 0 0 0,-17-8 0 0 0,-19-7 0 0 0,-23 4 0 0 0,-14 3 0 0 0,-28-8 0 0 0,-10-1 0 0 0,0 3 0 0 0,5 7 0 0 0,9 5 0 0 0,6 8 0 0 0,6 2 0 0 0,8 5 0 0 0,5 5 0 0 0,1 4 0 0 0,5-3 0 0 0,-1 2 0 0 0,3 1 0 0 0,5 1 0 0 0,4 3 0 0 0,7 0 0 0 0,5 2 0 0 0,5 0 0 0 0,7 0 0 0 0,0 0 0 0 0,8 6 0 0 0,3 1 0 0 0,3-1 0 0 0,1 0 0 0 0,0 2 0 0 0,-1 1 0 0 0,0-1 0 0 0,-6 3 0 0 0,-2 4 0 0 0,-10 16 0 0 0,-8 7 0 0 0,-4 2 0 0 0,-3 4 0 0 0,4 6 0 0 0,-3 8 0 0 0,-2 1 0 0 0,0 4 0 0 0,10 3 0 0 0,3-1 0 0 0,6-11 0 0 0,5-4 0 0 0,4-11 0 0 0,2-2 0 0 0,2-8 0 0 0,6-2 0 0 0,7-13 0 0 0,1-12 0 0 0,4-12 0 0 0,-2-10 0 0 0,2-11 0 0 0,3-6 0 0 0,8-6 0 0 0,4-1 0 0 0,2 1 0 0 0,5-1 0 0 0,5 1 0 0 0,1-2 0 0 0,3-3 0 0 0,18-10 0 0 0,18-14 0 0 0,15 0 0 0 0,10-3 0 0 0,3-5 0 0 0,6 7 0 0 0,-6 6 0 0 0,-2 9 0 0 0,-5 4 0 0 0,-5 6 0 0 0,-9 7 0 0 0,-1 9 0 0 0,0 6 0 0 0,5 12 0 0 0,1 14 0 0 0,4 7 0 0 0,1 6 0 0 0,3 8 0 0 0,4 4 0 0 0,-2 8 0 0 0,2 4 0 0 0,3-5 0 0 0,-3-2 0 0 0,0-2 0 0 0,-2 0 0 0 0,-15 0 0 0 0,2 1 0 0 0,-4 0 0 0 0,2-5 0 0 0,-3-1 0 0 0,2-5 0 0 0,7-5 0 0 0,1-5 0 0 0,5-4 0 0 0,0-3 0 0 0,2-1 0 0 0,4-1 0 0 0,3 0 0 0 0,3-5 0 0 0,2-11 0 0 0,-4-14 0 0 0,-1-11 0 0 0,-5-9 0 0 0,1-15 0 0 0,6-18 0 0 0,-6-4 0 0 0,-12 3 0 0 0,-16 10 0 0 0,-13 18 0 0 0,-12 14 0 0 0,-11 9 0 0 0,-13 11 0 0 0,-7 3 0 0 0,-12 1 0 0 0,-14 3 0 0 0,-12 5 0 0 0,-13 3 0 0 0,-13 4 0 0 0,-10 8 0 0 0,-11 2 0 0 0,-11 12 0 0 0,-50 11 0 0 0,-8 12 0 0 0,2 9 0 0 0,-13 26 0 0 0,8 11 0 0 0,15 0 0 0 0,19-4 0 0 0,9-7 0 0 0,11 0 0 0 0,3-8 0 0 0,5-6 0 0 0,-2-3 0 0 0,2-2 0 0 0,7 0 0 0 0,0 1 0 0 0,-15 15 0 0 0,-4 10 0 0 0,-4 7 0 0 0,3-2 0 0 0,-10 5 0 0 0,6-5 0 0 0,13-10 0 0 0,9-15 0 0 0,15-13 0 0 0,16-9 0 0 0,15-12 0 0 0,9-11 0 0 0,13-13 0 0 0,15-8 0 0 0,20-4 0 0 0,19 0 0 0 0,25 6 0 0 0,19 4 0 0 0,17 0 0 0 0,10 6 0 0 0,8 0 0 0 0,1 5 0 0 0,2-1 0 0 0,4-2 0 0 0,3 2 0 0 0,-4-2 0 0 0,0-1 0 0 0,-9-4 0 0 0,8-2 0 0 0,-5-2 0 0 0,-4-2 0 0 0,-10 0 0 0 0,-16 0 0 0 0,-10-1 0 0 0,-7 1 0 0 0,-3-6 0 0 0,0-1 0 0 0,-6-5 0 0 0,0-5 0 0 0,1-5 0 0 0,2 2 0 0 0,2-12 0 0 0,2-5 0 0 0,-4-1 0 0 0,-5-5 0 0 0,-7 1 0 0 0,-4 6 0 0 0,-9 5 0 0 0,-4 3 0 0 0,-11 1 0 0 0,-19-1 0 0 0,-17 6 0 0 0,-21 5 0 0 0,-17 7 0 0 0,-20 9 0 0 0,-25 10 0 0 0,-21 9 0 0 0,-9 7 0 0 0,-36 8 0 0 0,-11 4 0 0 0,2 1 0 0 0,16-1 0 0 0,20-7 0 0 0,26-3 0 0 0,27-6 0 0 0,20-8 0 0 0,16-4 0 0 0,13-5 0 0 0,9-13 0 0 0,10-10 0 0 0,4-7 0 0 0,6-4 0 0 0,4-2 0 0 0,10 4 0 0 0,5 3 0 0 0,6 4 0 0 0,7 7 0 0 0,5 0 0 0 0,3 3 0 0 0,14 8 0 0 0,9 4 0 0 0,6 3 0 0 0,10 5 0 0 0,9 6 0 0 0,11 6 0 0 0,13 0 0 0 0,-1 0 0 0 0,-2 3 0 0 0,-6-4 0 0 0,-4 1 0 0 0,-6 1 0 0 0,-6-3 0 0 0,-5 1 0 0 0,-5-4 0 0 0,-7-4 0 0 0,-4 1 0 0 0,0-2 0 0 0,-4-3 0 0 0,0-2 0 0 0,3-3 0 0 0,-4-6 0 0 0,-4-4 0 0 0,6 0 0 0 0,0 2 0 0 0,-4-5 0 0 0,-4 1 0 0 0,-9 6 0 0 0,-15 4 0 0 0,-16 7 0 0 0,-13 6 0 0 0,-24 17 0 0 0,-17 14 0 0 0,-9 3 0 0 0,1 4 0 0 0,0-2 0 0 0,-4 1 0 0 0,3 2 0 0 0,3-3 0 0 0,6-5 0 0 0,2 0 0 0 0,4-3 0 0 0,11-3 0 0 0,6-8 0 0 0,3-5 0 0 0,1-6 0 0 0,0-7 0 0 0,9-6 0 0 0,13-3 0 0 0,12-3 0 0 0,15-2 0 0 0,19 0 0 0 0,7-1 0 0 0,5 1 0 0 0,4 0 0 0 0,13-9 0 0 0,8-4 0 0 0,7-4 0 0 0,4 1 0 0 0,7 3 0 0 0,-4 4 0 0 0,-1-1 0 0 0,-2 1 0 0 0,-11 2 0 0 0,-8 3 0 0 0,-7 2 0 0 0,-4 7 0 0 0,-7 2 0 0 0,8 6 0 0 0,-2 0 0 0 0,-5 4 0 0 0,-12 3 0 0 0,-9 0 0 0 0,1-5 0 0 0,0 2 0 0 0,14 7 0 0 0,4 5 0 0 0,3 3 0 0 0,8 1 0 0 0,13 6 0 0 0,9-4 0 0 0,-5-3 0 0 0,-6-7 0 0 0,-5-1 0 0 0,-10-6 0 0 0,-9-5 0 0 0,-8-5 0 0 0,-7-4 0 0 0,-19-12 0 0 0,-32-15 0 0 0,-35-13 0 0 0,-27-6 0 0 0,-48-10 0 0 0,-32-7 0 0 0,-19 2 0 0 0,-11 6 0 0 0,-3 6 0 0 0,5 7 0 0 0,4-1 0 0 0,8 6 0 0 0,-13 5 0 0 0,1 6 0 0 0,11 3 0 0 0,16 4 0 0 0,19 6 0 0 0,18 3 0 0 0,15 4 0 0 0,15 2 0 0 0,4 1 0 0 0,6 1 0 0 0,11 0 0 0 0,9 0 0 0 0,4 0 0 0 0,7 4 0 0 0,8 2 0 0 0,5 5 0 0 0,4 0 0 0 0,-2 3 0 0 0,0-1 0 0 0,1 3 0 0 0,2-3 0 0 0,0 3 0 0 0,2-3 0 0 0,1 2 0 0 0,-5-2 0 0 0,-2 2 0 0 0,1-2 0 0 0,2-3 0 0 0,-5-4 0 0 0,1-2 0 0 0,0-3 0 0 0,3-2 0 0 0,1 0 0 0 0,8-6 0 0 0,7-6 0 0 0,7-7 0 0 0,11-5 0 0 0,10-3 0 0 0,15 2 0 0 0,12 1 0 0 0,11-1 0 0 0,12 5 0 0 0,7-1 0 0 0,7 4 0 0 0,31 0 0 0 0,19 3 0 0 0,14 3 0 0 0,8 4 0 0 0,26-2 0 0 0,-1 6 0 0 0,-10 3 0 0 0,-16 2 0 0 0,-18 0 0 0 0,-14 0 0 0 0,-17 0 0 0 0,-15-1 0 0 0,-10 0 0 0 0,-12-1 0 0 0,-11 0 0 0 0,-13 5 0 0 0,-13 7 0 0 0,-14 6 0 0 0,-20 11 0 0 0,-22 9 0 0 0,-15 5 0 0 0,-9 4 0 0 0,-16 5 0 0 0,-9 3 0 0 0,-26 8 0 0 0,-21 3 0 0 0,-2 1 0 0 0,1-6 0 0 0,13-9 0 0 0,6-8 0 0 0,12-6 0 0 0,9-4 0 0 0,4-4 0 0 0,7-6 0 0 0,7-3 0 0 0,6-4 0 0 0,5-5 0 0 0,7 0 0 0 0,9-2 0 0 0,7-3 0 0 0,5-2 0 0 0,14-2 0 0 0,16-7 0 0 0,28-7 0 0 0,26-3 0 0 0,30-3 0 0 0,16-4 0 0 0,13 1 0 0 0,24-5 0 0 0,9-5 0 0 0,6-1 0 0 0,3-1 0 0 0,-13 0 0 0 0,-10 6 0 0 0,-11 1 0 0 0,-11 6 0 0 0,-2 6 0 0 0,-9 5 0 0 0,-10 4 0 0 0,-9 2 0 0 0,-13 2 0 0 0,-1 1 0 0 0,-1 0 0 0 0,-1 6 0 0 0,-5 0 0 0 0,-1 0 0 0 0,-1 4 0 0 0,3 4 0 0 0,0 1 0 0 0,2-3 0 0 0,2 1 0 0 0,-5-1 0 0 0,-6-3 0 0 0,-7 1 0 0 0,1 0 0 0 0,-3-3 0 0 0,-2-2 0 0 0,-7 2 0 0 0,0 1 0 0 0,1-2 0 0 0,1-2 0 0 0,-1-2 0 0 0,-1-1 0 0 0,1-1 0 0 0,-1-1 0 0 0,0 0 0 0 0,0-6 0 0 0,-1-1 0 0 0,1 0 0 0 0,0 2 0 0 0,-10 6 0 0 0,-19 9 0 0 0,-25 12 0 0 0,-23 12 0 0 0,-44 22 0 0 0,-28 10 0 0 0,-18-5 0 0 0,-11-3 0 0 0,-1-2 0 0 0,5-4 0 0 0,6-12 0 0 0,6-8 0 0 0,11-3 0 0 0,1-8 0 0 0,10-6 0 0 0,4-7 0 0 0,9-4 0 0 0,12-3 0 0 0,9-6 0 0 0,9-3 0 0 0,9 0 0 0 0,11 1 0 0 0,7 3 0 0 0,6 1 0 0 0,3 1 0 0 0,13 2 0 0 0,14-1 0 0 0,17 2 0 0 0,13-1 0 0 0,11 0 0 0 0,5 1 0 0 0,5-1 0 0 0,5 5 0 0 0,3 2 0 0 0,3-1 0 0 0,-3 0 0 0 0,4-3 0 0 0,2-1 0 0 0,0 0 0 0 0,11-2 0 0 0,24 0 0 0 0,10 0 0 0 0,-3 0 0 0 0,-3-1 0 0 0,-4 1 0 0 0,-8 0 0 0 0,-9 0 0 0 0,-7 0 0 0 0,-11 0 0 0 0,-7 0 0 0 0,-6-5 0 0 0,-6-2 0 0 0,-7 1 0 0 0,-2 0 0 0 0,-3-2 0 0 0,-1-1 0 0 0,-21 6 0 0 0,-27 14 0 0 0,-30 11 0 0 0,-28 0 0 0 0,-45 3 0 0 0,-18-4 0 0 0,-11-5 0 0 0,11-5 0 0 0,9-5 0 0 0,16-3 0 0 0,18-7 0 0 0,15-3 0 0 0,16 0 0 0 0,10-5 0 0 0,14-4 0 0 0,9 0 0 0 0,10-8 0 0 0,10-4 0 0 0,6-3 0 0 0,9-1 0 0 0,5-5 0 0 0,7-2 0 0 0,5-4 0 0 0,9 1 0 0 0,11-4 0 0 0,9-3 0 0 0,6 1 0 0 0,9 4 0 0 0,14 9 0 0 0,15 11 0 0 0,11 9 0 0 0,9 7 0 0 0,10 11 0 0 0,-4 9 0 0 0,2 8 0 0 0,-9 5 0 0 0,37 14 0 0 0,-1 1 0 0 0,-20-2 0 0 0,-28-8 0 0 0,-19-8 0 0 0,-19-8 0 0 0,-10-2 0 0 0,-8-2 0 0 0,-6-4 0 0 0,0-2 0 0 0,10-2 0 0 0,6-1 0 0 0,15-1 0 0 0,1-1 0 0 0,-2 1 0 0 0,-6-1 0 0 0,-4 1 0 0 0,-7 0 0 0 0,-6-1 0 0 0,-6 1 0 0 0,-4 0 0 0 0,-8-5 0 0 0,1-2 0 0 0,2 1 0 0 0,1 1 0 0 0,0 1 0 0 0,6-3 0 0 0,6-1 0 0 0,11 1 0 0 0,7 2 0 0 0,-1 1 0 0 0,-1 2 0 0 0,-1 1 0 0 0,-4 1 0 0 0,-1 0 0 0 0,-5 1 0 0 0,-4-1 0 0 0,-21 0 0 0 0,-54 1 0 0 0,-37-6 0 0 0,-27-7 0 0 0,-12-1 0 0 0,-14-4 0 0 0,0-4 0 0 0,-1-3 0 0 0,-14-3 0 0 0,1-2 0 0 0,8 5 0 0 0,10-5 0 0 0,16-2 0 0 0,10-1 0 0 0,5 0 0 0 0,7-4 0 0 0,3-2 0 0 0,3 1 0 0 0,0-4 0 0 0,-8-5 0 0 0,-1 1 0 0 0,5 3 0 0 0,-1 8 0 0 0,9 5 0 0 0,6 2 0 0 0,3 1 0 0 0,-2-5 0 0 0,-2-3 0 0 0,6-1 0 0 0,3 2 0 0 0,0 0 0 0 0,11-4 0 0 0,1-6 0 0 0,0-6 0 0 0,1-4 0 0 0,-2-4 0 0 0,1-2 0 0 0,9 4 0 0 0,10 1 0 0 0,9 4 0 0 0,8 7 0 0 0,10 14 0 0 0,35 24 0 0 0,26 16 0 0 0,28 13 0 0 0,40 16 0 0 0,21 8 0 0 0,7-1 0 0 0,-4-7 0 0 0,6-1 0 0 0,-7-2 0 0 0,-16-1 0 0 0,-21-8 0 0 0,-20-4 0 0 0,-17-5 0 0 0,-11-1 0 0 0,-13-4 0 0 0,-6-3 0 0 0,-5-5 0 0 0,-2-3 0 0 0,3-2 0 0 0,-1-1 0 0 0,6-5 0 0 0,5-3 0 0 0,-1 1 0 0 0,-6-4 0 0 0,-6 0 0 0 0,-10-3 0 0 0,-6 1 0 0 0,-7-3 0 0 0,-3 2 0 0 0,-3-2 0 0 0,-5-4 0 0 0,-8 2 0 0 0,-10-6 0 0 0,-19-9 0 0 0,-19-4 0 0 0,-17 4 0 0 0,-23 3 0 0 0,-38-4 0 0 0,-17-1 0 0 0,-5 5 0 0 0,2 3 0 0 0,-9 6 0 0 0,0 7 0 0 0,17 5 0 0 0,17 5 0 0 0,18 2 0 0 0,21 2 0 0 0,20 1 0 0 0,15 1 0 0 0,10-6 0 0 0,6-7 0 0 0,9-7 0 0 0,7-5 0 0 0,6-4 0 0 0,10-2 0 0 0,5-2 0 0 0,5 0 0 0 0,7 0 0 0 0,4 0 0 0 0,4-10 0 0 0,2-3 0 0 0,27-14 0 0 0,14-7 0 0 0,10-4 0 0 0,2 1 0 0 0,7 2 0 0 0,3 1 0 0 0,-3 2 0 0 0,-2 2 0 0 0,0 0 0 0 0,-5 2 0 0 0,3-6 0 0 0,-6-1 0 0 0,-3 0 0 0 0,7-13 0 0 0,4-10 0 0 0,-8 2 0 0 0,-7-1 0 0 0,-10 5 0 0 0,-11 16 0 0 0,-15 10 0 0 0,-12 9 0 0 0,-11 8 0 0 0,-8 6 0 0 0,-14 3 0 0 0,-17 2 0 0 0,-13 6 0 0 0,-16 2 0 0 0,-18 4 0 0 0,-12 6 0 0 0,-38 4 0 0 0,-17 8 0 0 0,-16 5 0 0 0,-43 10 0 0 0,-11 9 0 0 0,3 4 0 0 0,7 3 0 0 0,17 1 0 0 0,15-1 0 0 0,20 1 0 0 0,15-2 0 0 0,10 5 0 0 0,6 1 0 0 0,7 5 0 0 0,3-6 0 0 0,3-3 0 0 0,-15 3 0 0 0,-3 0 0 0 0,9-5 0 0 0,14-9 0 0 0,3-13 0 0 0,13-8 0 0 0,16-4 0 0 0,13-7 0 0 0,12-6 0 0 0,8-1 0 0 0,4-3 0 0 0,-3-2 0 0 0,-6-13 0 0 0,-1-6 0 0 0,1-6 0 0 0,2 0 0 0 0,2 3 0 0 0,8 4 0 0 0,12 3 0 0 0,15 4 0 0 0,17 1 0 0 0,16 2 0 0 0,12 6 0 0 0,20 2 0 0 0,12-1 0 0 0,46-1 0 0 0,25-2 0 0 0,20 4 0 0 0,5 1 0 0 0,0-2 0 0 0,0-2 0 0 0,-4-1 0 0 0,0-2 0 0 0,-4-1 0 0 0,-9-6 0 0 0,-6-6 0 0 0,-14-8 0 0 0,-9-4 0 0 0,-1-15 0 0 0,-11-10 0 0 0,-16-2 0 0 0,-20 2 0 0 0,-17 10 0 0 0,-10 6 0 0 0,-8 3 0 0 0,-7 7 0 0 0,-10 7 0 0 0,-4 6 0 0 0,-1 10 0 0 0,-4 5 0 0 0,-6 1 0 0 0,-4-1 0 0 0,-9 5 0 0 0,-14 4 0 0 0,-15 6 0 0 0,-22 9 0 0 0,-24 4 0 0 0,-28 7 0 0 0,-22 7 0 0 0,-15 5 0 0 0,-9-2 0 0 0,-14 2 0 0 0,-36 11 0 0 0,-13 5 0 0 0,-2 7 0 0 0,6-6 0 0 0,-2-3 0 0 0,14-4 0 0 0,26-7 0 0 0,32-8 0 0 0,23-7 0 0 0,28-6 0 0 0,23-8 0 0 0,17-4 0 0 0,13-6 0 0 0,6-5 0 0 0,3-11 0 0 0,7-15 0 0 0,6-5 0 0 0,5 1 0 0 0,4 3 0 0 0,8-1 0 0 0,8 3 0 0 0,8 3 0 0 0,4 9 0 0 0,10 4 0 0 0,18 7 0 0 0,21 12 0 0 0,18 12 0 0 0,25 11 0 0 0,17 12 0 0 0,11 13 0 0 0,33 14 0 0 0,11 13 0 0 0,-1 6 0 0 0,-12-5 0 0 0,14 6 0 0 0,-8-4 0 0 0,-16-9 0 0 0,-21-15 0 0 0,-19-15 0 0 0,-20-13 0 0 0,-19-10 0 0 0,-14-5 0 0 0,-8-10 0 0 0,-6-7 0 0 0,-2-7 0 0 0,0-6 0 0 0,-5-2 0 0 0,4-6 0 0 0,-2-4 0 0 0,-5-4 0 0 0,-6 0 0 0 0,-5 2 0 0 0,-3 3 0 0 0,-8 3 0 0 0,-3 7 0 0 0,-1-1 0 0 0,-3-1 0 0 0,-6-1 0 0 0,-4 0 0 0 0,-5 1 0 0 0,-2-1 0 0 0,-7 6 0 0 0,-12 7 0 0 0,-9 1 0 0 0,-15-1 0 0 0,-6-3 0 0 0,-9-3 0 0 0,-17-2 0 0 0,-15 3 0 0 0,-23 0 0 0 0,-55 0 0 0 0,-28 3 0 0 0,-12 5 0 0 0,4 5 0 0 0,5 5 0 0 0,7 7 0 0 0,4 4 0 0 0,9 6 0 0 0,14 1 0 0 0,10-2 0 0 0,15-2 0 0 0,6-4 0 0 0,10-2 0 0 0,-9-1 0 0 0,-3-7 0 0 0,6-7 0 0 0,4-1 0 0 0,-6-5 0 0 0,3-8 0 0 0,8-5 0 0 0,4-8 0 0 0,16-2 0 0 0,11 1 0 0 0,4-3 0 0 0,6-4 0 0 0,-8-10 0 0 0,0 6 0 0 0,4 0 0 0 0,1 5 0 0 0,-1-1 0 0 0,4 3 0 0 0,4 4 0 0 0,6 4 0 0 0,8 7 0 0 0,4 10 0 0 0,8 2 0 0 0,6-1 0 0 0,5 3 0 0 0,4-2 0 0 0,2-2 0 0 0,2 2 0 0 0,6-2 0 0 0,1 3 0 0 0,5-1 0 0 0,5-3 0 0 0,10-3 0 0 0,10 3 0 0 0,14-1 0 0 0,23 3 0 0 0,25 5 0 0 0,10 5 0 0 0,2 3 0 0 0,2 3 0 0 0,-3 2 0 0 0,0 6 0 0 0,1 1 0 0 0,-3 6 0 0 0,-5-1 0 0 0,6 4 0 0 0,-2 4 0 0 0,8 3 0 0 0,3-2 0 0 0,7 1 0 0 0,3 1 0 0 0,9 7 0 0 0,-3 4 0 0 0,11 6 0 0 0,-4 1 0 0 0,-11-6 0 0 0,-8-5 0 0 0,-14-6 0 0 0,-11-3 0 0 0,-6 0 0 0 0,1 2 0 0 0,0 2 0 0 0,10-4 0 0 0,7 1 0 0 0,16-5 0 0 0,6-4 0 0 0,17 0 0 0 0,3-1 0 0 0,-4-9 0 0 0,-12-5 0 0 0,-13-1 0 0 0,-9-6 0 0 0,-12-1 0 0 0,-9 1 0 0 0,1-3 0 0 0,-1-4 0 0 0,-2-6 0 0 0,1 3 0 0 0,3-2 0 0 0,2-2 0 0 0,-1 3 0 0 0,-1 0 0 0 0,-7 3 0 0 0,-8 0 0 0 0,-8-3 0 0 0,-5 2 0 0 0,-10-1 0 0 0,-3 4 0 0 0,3-2 0 0 0,8-8 0 0 0,-2-5 0 0 0,8-2 0 0 0,2 0 0 0 0,10-6 0 0 0,0-1 0 0 0,17-4 0 0 0,6 5 0 0 0,1 5 0 0 0,2 1 0 0 0,-2 8 0 0 0,6 2 0 0 0,5 5 0 0 0,1 5 0 0 0,2 10 0 0 0,0 10 0 0 0,1 4 0 0 0,-2 5 0 0 0,-4 0 0 0 0,7 6 0 0 0,4 6 0 0 0,-5 1 0 0 0,-8 2 0 0 0,-13-5 0 0 0,-18-2 0 0 0,-9 0 0 0 0,-6-4 0 0 0,0-6 0 0 0,-1-6 0 0 0,-2 2 0 0 0,-1 3 0 0 0,-2-1 0 0 0,3-2 0 0 0,2-3 0 0 0,-1-3 0 0 0,-1-3 0 0 0,-2 0 0 0 0,-1-2 0 0 0,-17-1 0 0 0,-25-5 0 0 0,-37-1 0 0 0,-30 0 0 0 0,-23 2 0 0 0,-25 6 0 0 0,-16 13 0 0 0,-9 10 0 0 0,-11 10 0 0 0,-2 6 0 0 0,-19 4 0 0 0,5 7 0 0 0,14 3 0 0 0,18-1 0 0 0,4 9 0 0 0,11 6 0 0 0,12-5 0 0 0,16-2 0 0 0,15-2 0 0 0,8-6 0 0 0,16-6 0 0 0,10-7 0 0 0,8-5 0 0 0,2-3 0 0 0,8-2 0 0 0,5-6 0 0 0,2-2 0 0 0,12-5 0 0 0,8 0 0 0 0,10-3 0 0 0,11 1 0 0 0,7-2 0 0 0,11-3 0 0 0,10-9 0 0 0,8-3 0 0 0,7-13 0 0 0,8-8 0 0 0,19-21 0 0 0,10-18 0 0 0,5-14 0 0 0,1-3 0 0 0,14-15 0 0 0,8-6 0 0 0,-2-1 0 0 0,5 6 0 0 0,12 10 0 0 0,-8 8 0 0 0,-10 18 0 0 0,-15 14 0 0 0,-9 14 0 0 0,-17 13 0 0 0,-5 9 0 0 0,-5 6 0 0 0,6 9 0 0 0,-4 8 0 0 0,-4 2 0 0 0,-7 4 0 0 0,-10-3 0 0 0,-6-3 0 0 0,-12 1 0 0 0,-5-3 0 0 0,-7 3 0 0 0,-1-3 0 0 0,-4 3 0 0 0,-10 9 0 0 0,-14 5 0 0 0,-21 13 0 0 0,-26 15 0 0 0,-17 7 0 0 0,-23 14 0 0 0,-18 3 0 0 0,-82 33 0 0 0,-17 9 0 0 0,3-3 0 0 0,32-16 0 0 0,36-26 0 0 0,44-21 0 0 0,32-15 0 0 0,24-10 0 0 0,14-5 0 0 0,12-2 0 0 0,4 5 0 0 0,4 7 0 0 0,4 8 0 0 0,4 11 0 0 0,11 21 0 0 0,10 14 0 0 0,11 0 0 0 0,11 6 0 0 0,4-4 0 0 0,9 3 0 0 0,11 0 0 0 0,4-6 0 0 0,6-3 0 0 0,0-7 0 0 0,-2-11 0 0 0,1-12 0 0 0,-2-17 0 0 0,8-14 0 0 0,5-12 0 0 0,-2-19 0 0 0,1-8 0 0 0,20-27 0 0 0,9-17 0 0 0,10-9 0 0 0,0-14 0 0 0,-2-3 0 0 0,-5 3 0 0 0,-8-1 0 0 0,-11 3 0 0 0,-8 0 0 0 0,-14 3 0 0 0,-14 10 0 0 0,-12 15 0 0 0,-16 11 0 0 0,-7 12 0 0 0,-8 17 0 0 0,-8 14 0 0 0,-5 11 0 0 0,-3 14 0 0 0,-18 23 0 0 0,-16 11 0 0 0,-12 11 0 0 0,-25 3 0 0 0,-51 9 0 0 0,-25-1 0 0 0,-9-9 0 0 0,-3-12 0 0 0,0-13 0 0 0,6-9 0 0 0,3-2 0 0 0,8-8 0 0 0,5-4 0 0 0,18-2 0 0 0,7-5 0 0 0,7-2 0 0 0,16 2 0 0 0,3 7 0 0 0,11 4 0 0 0,12 2 0 0 0,12 4 0 0 0,8 2 0 0 0,8 4 0 0 0,3 9 0 0 0,7 2 0 0 0,7 5 0 0 0,7 9 0 0 0,4 2 0 0 0,4 0 0 0 0,1 2 0 0 0,7 5 0 0 0,1 4 0 0 0,5-8 0 0 0,0-5 0 0 0,3-9 0 0 0,3-11 0 0 0,0-8 0 0 0,0-11 0 0 0,3-10 0 0 0,2-4 0 0 0,3-10 0 0 0,6-6 0 0 0,-2-7 0 0 0,-1-14 0 0 0,19-38 0 0 0,7-29 0 0 0,4-31 0 0 0,-9-19 0 0 0,-2-23 0 0 0,-5-4 0 0 0,1 1 0 0 0,2-2 0 0 0,-1-4 0 0 0,1 3 0 0 0,3 3 0 0 0,3 5 0 0 0,-2 4 0 0 0,10-12 0 0 0,5 7 0 0 0,-3 20 0 0 0,-3 19 0 0 0,4 16 0 0 0,1 19 0 0 0,-6 15 0 0 0,3 14 0 0 0,1 12 0 0 0,-5 8 0 0 0,-8 11 0 0 0,-2 10 0 0 0,6 7 0 0 0,-1 6 0 0 0,-4 2 0 0 0,-6 3 0 0 0,0 0 0 0 0,-2-5 0 0 0,-3-3 0 0 0,2 1 0 0 0,0 1 0 0 0,-3 0 0 0 0,-2 2 0 0 0,-12 6 0 0 0,-35 18 0 0 0,-41 19 0 0 0,-42 14 0 0 0,-31 8 0 0 0,-23 7 0 0 0,-22 8 0 0 0,-13 11 0 0 0,-10 5 0 0 0,-8 2 0 0 0,10-5 0 0 0,13-3 0 0 0,16-1 0 0 0,-5 10 0 0 0,22-7 0 0 0,30-13 0 0 0,29-20 0 0 0,26-19 0 0 0,22-12 0 0 0,13-10 0 0 0,5-7 0 0 0,2-6 0 0 0,4-8 0 0 0,0-9 0 0 0,1-11 0 0 0,5-12 0 0 0,2-10 0 0 0,9-12 0 0 0,8-12 0 0 0,13-8 0 0 0,12-21 0 0 0,11-4 0 0 0,13 0 0 0 0,6 8 0 0 0,38-15 0 0 0,26 1 0 0 0,23 9 0 0 0,4 12 0 0 0,3 15 0 0 0,-7 21 0 0 0,-14 15 0 0 0,-4 7 0 0 0,-10 6 0 0 0,-12 5 0 0 0,-3 3 0 0 0,-11 3 0 0 0,-7-1 0 0 0,2-3 0 0 0,0-3 0 0 0,-6-4 0 0 0,-7-2 0 0 0,-13-2 0 0 0,-12 5 0 0 0,-10 0 0 0 0,-9 0 0 0 0,-4-1 0 0 0,-8-2 0 0 0,-8-1 0 0 0,-2-1 0 0 0,-3 0 0 0 0,1-1 0 0 0,-1 0 0 0 0,3 5 0 0 0,-1 2 0 0 0,-3-1 0 0 0,-3-1 0 0 0,-3 9 0 0 0,-12 23 0 0 0,-15 24 0 0 0,-24 38 0 0 0,-24 33 0 0 0,-20 24 0 0 0,-35 41 0 0 0,-17 23 0 0 0,1 4 0 0 0,4 0 0 0 0,16-3 0 0 0,13-13 0 0 0,10-12 0 0 0,17-19 0 0 0,12-14 0 0 0,8-15 0 0 0,4-16 0 0 0,12-17 0 0 0,4-17 0 0 0,4 1 0 0 0,3-13 0 0 0,8-9 0 0 0,8-9 0 0 0,13-10 0 0 0,37-16 0 0 0,34-9 0 0 0,27-15 0 0 0,22-11 0 0 0,37-22 0 0 0,25-8 0 0 0,1 0 0 0 0,-8 3 0 0 0,-13 6 0 0 0,-18 5 0 0 0,-27 4 0 0 0,-23 3 0 0 0,-20 7 0 0 0,-18 2 0 0 0,-12 6 0 0 0,-17 16 0 0 0,-63 42 0 0 0,-45 26 0 0 0,-27 21 0 0 0,-11 6 0 0 0,-3 2 0 0 0,5 5 0 0 0,2 1 0 0 0,2 3 0 0 0,1-6 0 0 0,0 0 0 0 0,5-6 0 0 0,7-10 0 0 0,-10-2 0 0 0,6-6 0 0 0,10-15 0 0 0,18-14 0 0 0,13-3 0 0 0,12-10 0 0 0,17-5 0 0 0,15-2 0 0 0,21-6 0 0 0,22-11 0 0 0,23-12 0 0 0,15-16 0 0 0,13-15 0 0 0,15-1 0 0 0,23-21 0 0 0,10-10 0 0 0,4 0 0 0 0,2 2 0 0 0,1 2 0 0 0,-6 0 0 0 0,-3 7 0 0 0,-5 12 0 0 0,-7 8 0 0 0,-10 11 0 0 0,-11 4 0 0 0,-14 5 0 0 0,-9 5 0 0 0,-10 5 0 0 0,-7 3 0 0 0,-6-4 0 0 0,-4 0 0 0 0,-3-4 0 0 0,5-1 0 0 0,0-3 0 0 0,6 0 0 0 0,0-2 0 0 0,-1-3 0 0 0,-2-4 0 0 0,-2-3 0 0 0,-3 3 0 0 0,-6 0 0 0 0,-3 4 0 0 0,-9 6 0 0 0,-29 30 0 0 0,-26 27 0 0 0,-17 21 0 0 0,-13 16 0 0 0,-30 23 0 0 0,-19 15 0 0 0,-3-2 0 0 0,-2-2 0 0 0,11-4 0 0 0,4-7 0 0 0,11-5 0 0 0,11-5 0 0 0,7-2 0 0 0,6-2 0 0 0,11-12 0 0 0,11-8 0 0 0,10-12 0 0 0,-3 1 0 0 0,-4-11 0 0 0,1-8 0 0 0,5-11 0 0 0,4-10 0 0 0,3-14 0 0 0,4-7 0 0 0,13-4 0 0 0,14-1 0 0 0,18 7 0 0 0,23 12 0 0 0,20 15 0 0 0,26 13 0 0 0,56 25 0 0 0,29 17 0 0 0,12 4 0 0 0,1 3 0 0 0,-15-9 0 0 0,-19-12 0 0 0,-26-14 0 0 0,-21-10 0 0 0,-24-13 0 0 0,-23-6 0 0 0,-16-8 0 0 0,-9-7 0 0 0,-3-4 0 0 0,-11-5 0 0 0,-13-1 0 0 0,-26-1 0 0 0,-29-5 0 0 0,-30-3 0 0 0,-26 2 0 0 0,-19-4 0 0 0,-18-5 0 0 0,-4 0 0 0 0,4-2 0 0 0,2-3 0 0 0,-20-3 0 0 0,4-3 0 0 0,14-1 0 0 0,22 3 0 0 0,13 2 0 0 0,20-1 0 0 0,21 4 0 0 0,24 0 0 0 0,14 3 0 0 0,13 1 0 0 0,6-9 0 0 0,0-4 0 0 0,-2-8 0 0 0,-3-7 0 0 0,2-7 0 0 0,4 1 0 0 0,5-2 0 0 0,3-7 0 0 0,4 2 0 0 0,2 5 0 0 0,2 16 0 0 0,4 25 0 0 0,8 24 0 0 0,11 21 0 0 0,2 18 0 0 0,6 17 0 0 0,9 12 0 0 0,6 6 0 0 0,1 5 0 0 0,3-4 0 0 0,-3-6 0 0 0,-5-8 0 0 0,2-5 0 0 0,-3-16 0 0 0,-8-10 0 0 0,-5-9 0 0 0,-3-4 0 0 0,6-7 0 0 0,1-3 0 0 0,6-5 0 0 0,1-5 0 0 0,3 1 0 0 0,11-1 0 0 0,6 3 0 0 0,2-2 0 0 0,-4-1 0 0 0,-1 1 0 0 0,-6 0 0 0 0,-6-3 0 0 0,-6-2 0 0 0,-5-2 0 0 0,-7 3 0 0 0,-9 6 0 0 0,-7 5 0 0 0,-6 10 0 0 0,-9 5 0 0 0,-8 8 0 0 0,-8 6 0 0 0,0 1 0 0 0,3-4 0 0 0,-5 2 0 0 0,0-2 0 0 0,0-4 0 0 0,3-3 0 0 0,0-8 0 0 0,3-4 0 0 0,-1-6 0 0 0,-2-7 0 0 0,1 1 0 0 0,20 2 0 0 0,19-1 0 0 0,27 2 0 0 0,25 3 0 0 0,15-1 0 0 0,19 1 0 0 0,5 3 0 0 0,10 2 0 0 0,-6 3 0 0 0,-18-4 0 0 0,-20-6 0 0 0,-23 0 0 0 0,-17-4 0 0 0,-9-3 0 0 0,-4-4 0 0 0,-2-3 0 0 0,0-1 0 0 0,2-2 0 0 0,17-6 0 0 0,5-6 0 0 0,1-7 0 0 0,-3-5 0 0 0,-4 1 0 0 0,-4 0 0 0 0,-3 4 0 0 0,-18-5 0 0 0,-26-9 0 0 0,-22 1 0 0 0,-26-3 0 0 0,-18-7 0 0 0,-17-6 0 0 0,-12 0 0 0 0,-9 3 0 0 0,-5 0 0 0 0,-3 1 0 0 0,4 4 0 0 0,7 3 0 0 0,3-1 0 0 0,8 4 0 0 0,12 4 0 0 0,6-8 0 0 0,11-3 0 0 0,8-5 0 0 0,9 1 0 0 0,10-13 0 0 0,6-6 0 0 0,10 3 0 0 0,10-4 0 0 0,7-6 0 0 0,12-1 0 0 0,5-4 0 0 0,6-3 0 0 0,2-9 0 0 0,3 5 0 0 0,-1 12 0 0 0,2 13 0 0 0,2 16 0 0 0,14 20 0 0 0,21 25 0 0 0,16 26 0 0 0,17 14 0 0 0,13 14 0 0 0,10 8 0 0 0,2 3 0 0 0,1 5 0 0 0,-9 6 0 0 0,-6-6 0 0 0,-5-5 0 0 0,-14-5 0 0 0,-10-6 0 0 0,-6-5 0 0 0,-10-9 0 0 0,-9-9 0 0 0,-7-8 0 0 0,-9-5 0 0 0,-6-6 0 0 0,0-5 0 0 0,5-4 0 0 0,8-9 0 0 0,3-3 0 0 0,0-11 0 0 0,9-8 0 0 0,6-4 0 0 0,-1-8 0 0 0,-5-8 0 0 0,-4-5 0 0 0,-1-6 0 0 0,-2-3 0 0 0,-8 4 0 0 0,-10 1 0 0 0,-3 9 0 0 0,-11 8 0 0 0,-6-5 0 0 0,-15-1 0 0 0,-24-13 0 0 0,-23-7 0 0 0,-15-9 0 0 0,-6 9 0 0 0,-9-1 0 0 0,5 6 0 0 0,1 3 0 0 0,1 5 0 0 0,3 6 0 0 0,0 6 0 0 0,-1 4 0 0 0,-3 2 0 0 0,-3 3 0 0 0,-1 0 0 0 0,-1 6 0 0 0,4 6 0 0 0,11 1 0 0 0,3 3 0 0 0,8 5 0 0 0,5-3 0 0 0,2 2 0 0 0,4 1 0 0 0,2-2 0 0 0,4-5 0 0 0,4 0 0 0 0,-1-2 0 0 0,7-4 0 0 0,4-2 0 0 0,3 1 0 0 0,0 1 0 0 0,1 3 0 0 0,-6-1 0 0 0,-2 4 0 0 0,-6 4 0 0 0,-5 4 0 0 0,-6-3 0 0 0,-3 2 0 0 0,2 1 0 0 0,0 3 0 0 0,-1-4 0 0 0,3-1 0 0 0,1 7 0 0 0,3 4 0 0 0,0 1 0 0 0,3 5 0 0 0,3 2 0 0 0,5-1 0 0 0,2-3 0 0 0,2-1 0 0 0,2 2 0 0 0,6 6 0 0 0,1 1 0 0 0,-4 8 0 0 0,-4 5 0 0 0,4 3 0 0 0,6 2 0 0 0,3-5 0 0 0,-2-7 0 0 0,3-2 0 0 0,-1-3 0 0 0,8-5 0 0 0,15-4 0 0 0,23-9 0 0 0,21-2 0 0 0,28-12 0 0 0,21-7 0 0 0,4-6 0 0 0,5-6 0 0 0,-5-4 0 0 0,-16 1 0 0 0,-6 2 0 0 0,-8 2 0 0 0,-10 7 0 0 0,-6 3 0 0 0,-12 1 0 0 0,-9-1 0 0 0,-5 4 0 0 0,-2 1 0 0 0,-2-2 0 0 0,1 3 0 0 0,0 5 0 0 0,1 5 0 0 0,-5-2 0 0 0,0-3 0 0 0,5 0 0 0 0,-2-2 0 0 0,5 1 0 0 0,2-1 0 0 0,1 1 0 0 0,-1-1 0 0 0,0 2 0 0 0,-2-2 0 0 0,5 2 0 0 0,1 3 0 0 0,0-2 0 0 0,-2 2 0 0 0,-2 3 0 0 0,-1 2 0 0 0,-1 3 0 0 0,4-4 0 0 0,2 0 0 0 0,-1 0 0 0 0,3-2 0 0 0,1-1 0 0 0,4 2 0 0 0,-1 7 0 0 0,-3 3 0 0 0,-3 8 0 0 0,-2 1 0 0 0,-3-1 0 0 0,-1 2 0 0 0,4 16 0 0 0,-4 12 0 0 0,-2 15 0 0 0,-7 13 0 0 0,-5 15 0 0 0,-13 14 0 0 0,-10 31 0 0 0,-11 14 0 0 0,-6-2 0 0 0,-5-9 0 0 0,-3-7 0 0 0,-1-15 0 0 0,5-10 0 0 0,-3-12 0 0 0,-2-11 0 0 0,0-7 0 0 0,0-12 0 0 0,6-9 0 0 0,1-9 0 0 0,6-5 0 0 0,11-9 0 0 0,17-8 0 0 0,17-7 0 0 0,9-6 0 0 0,9-3 0 0 0,2-2 0 0 0,-2-5 0 0 0,-3-3 0 0 0,-3 1 0 0 0,-4-3 0 0 0,-2 0 0 0 0,-7-9 0 0 0,-7-15 0 0 0,-12-17 0 0 0,-12-26 0 0 0,-10-19 0 0 0,-3-14 0 0 0,-2-18 0 0 0,1-7 0 0 0,5-7 0 0 0,5-3 0 0 0,4 7 0 0 0,3 7 0 0 0,7 1 0 0 0,3 7 0 0 0,5 15 0 0 0,1 21 0 0 0,-2 20 0 0 0,-3 17 0 0 0,-3 11 0 0 0,-2 9 0 0 0,-1 13 0 0 0,-2 16 0 0 0,5 23 0 0 0,6 23 0 0 0,2 19 0 0 0,3 20 0 0 0,4 15 0 0 0,4 12 0 0 0,8 7 0 0 0,-1 0 0 0 0,3 4 0 0 0,2 2 0 0 0,0 1 0 0 0,-2-6 0 0 0,-1-7 0 0 0,-1-14 0 0 0,-1-16 0 0 0,-6-9 0 0 0,-7-10 0 0 0,-7-11 0 0 0,-5-9 0 0 0,-3-7 0 0 0,-3-4 0 0 0,-11-7 0 0 0,-9-3 0 0 0,-11-5 0 0 0,-16-5 0 0 0,-9-10 0 0 0,-11-4 0 0 0,1-3 0 0 0,1-4 0 0 0,2-12 0 0 0,2-6 0 0 0,0-9 0 0 0,7-3 0 0 0,1 0 0 0 0,0 7 0 0 0,-1-1 0 0 0,3 0 0 0 0,1-10 0 0 0,-2-1 0 0 0,3 6 0 0 0,5-1 0 0 0,5 2 0 0 0,4-2 0 0 0,2-6 0 0 0,-2-4 0 0 0,-1-4 0 0 0,-5-3 0 0 0,5-2 0 0 0,4 9 0 0 0,2 8 0 0 0,1 6 0 0 0,5 4 0 0 0,2 8 0 0 0,5 2 0 0 0,15 16 0 0 0,59 28 0 0 0,34 27 0 0 0,23 9 0 0 0,7 10 0 0 0,-2 4 0 0 0,-1 0 0 0 0,-6 3 0 0 0,-5-2 0 0 0,-7-2 0 0 0,-10-9 0 0 0,-5-10 0 0 0,-12-8 0 0 0,-14-7 0 0 0,-11-9 0 0 0,-14-5 0 0 0,-7-7 0 0 0,-4-5 0 0 0,-6-10 0 0 0,-10-10 0 0 0,-7-19 0 0 0,-13-19 0 0 0,-15-23 0 0 0,-13-19 0 0 0,-9-21 0 0 0,-17-36 0 0 0,-6-9 0 0 0,-2 7 0 0 0,2 13 0 0 0,-2-1 0 0 0,2 18 0 0 0,-2 14 0 0 0,7 9 0 0 0,4 16 0 0 0,-1 10 0 0 0,5 8 0 0 0,2 4 0 0 0,-14-9 0 0 0,0-3 0 0 0,-3 0 0 0 0,1 1 0 0 0,4-7 0 0 0,7-2 0 0 0,11 8 0 0 0,8 5 0 0 0,7 3 0 0 0,4 2 0 0 0,9 1 0 0 0,2 0 0 0 0,6-5 0 0 0,5-7 0 0 0,9-7 0 0 0,6-1 0 0 0,7-2 0 0 0,6-12 0 0 0,6-7 0 0 0,4 4 0 0 0,2 13 0 0 0,1 10 0 0 0,-3 8 0 0 0,-8 9 0 0 0,-1 4 0 0 0,1 10 0 0 0,7 3 0 0 0,5 2 0 0 0,2 3 0 0 0,0-9 0 0 0,0 3 0 0 0,0 3 0 0 0,-2 7 0 0 0,0 10 0 0 0,-1 7 0 0 0,-5 0 0 0 0,-2 3 0 0 0,0-2 0 0 0,2 1 0 0 0,1 1 0 0 0,11-2 0 0 0,5 1 0 0 0,1 1 0 0 0,-8-1 0 0 0,0-1 0 0 0,0 3 0 0 0,-1 2 0 0 0,-1 2 0 0 0,-2 2 0 0 0,0 1 0 0 0,-6 7 0 0 0,-2 1 0 0 0,-5 5 0 0 0,-6 5 0 0 0,-9 10 0 0 0,-16 21 0 0 0,-16 12 0 0 0,-23 12 0 0 0,-18 8 0 0 0,-12 1 0 0 0,-3 1 0 0 0,-1-2 0 0 0,-2-10 0 0 0,9-7 0 0 0,8-4 0 0 0,11-7 0 0 0,10-7 0 0 0,10-11 0 0 0,5-12 0 0 0,9-4 0 0 0,4-6 0 0 0,6-9 0 0 0,11-16 0 0 0,10-5 0 0 0,11-10 0 0 0,12-10 0 0 0,11-10 0 0 0,0-5 0 0 0,7-5 0 0 0,2 3 0 0 0,3 0 0 0 0,-3 5 0 0 0,1 5 0 0 0,3 6 0 0 0,-4 4 0 0 0,-3 4 0 0 0,-6 1 0 0 0,-8 0 0 0 0,0 2 0 0 0,0 4 0 0 0,-6 2 0 0 0,-1 4 0 0 0,0 6 0 0 0,1-1 0 0 0,-4-3 0 0 0,0 2 0 0 0,-4-3 0 0 0,0 2 0 0 0,-2-1 0 0 0,-5-4 0 0 0,2-3 0 0 0,-1-2 0 0 0,2 2 0 0 0,4 1 0 0 0,0-2 0 0 0,1 4 0 0 0,-2 0 0 0 0,-4-2 0 0 0,-3 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0-04T19:23:24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23125 15796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A55B2-CDDA-45FF-A177-C9E6F7B189D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ED9FC-5AEF-4339-AB78-7130EC43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9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16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9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77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4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27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84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35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974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97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056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1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48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78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060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82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3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1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788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89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6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6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235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1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29A8B-F6EA-480C-A64C-33F440D831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1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4C8CC-39A5-070C-9DE6-F664005E1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D79FF-A22E-E18B-520A-90380A894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5614B-E0C2-AFBA-1976-82FBA2E64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160DF-475F-40C2-88F7-74765C84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1C7C-34B7-991C-B247-DE98DD7C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7FE9-0D6C-CE07-F14B-B5DBA3E3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8FD1B-5782-8B67-85F8-9260188B0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F52D1-5CFD-5A29-5C47-63F51EE4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3C90-F331-76AF-00CF-9AE52F5E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9ED86-A443-266D-AFF5-F2036411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3A146-71A4-525A-03C4-EE7887AED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713C24-A7DE-1B59-560E-2830F9F1C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1B120-339C-8932-C13D-F68C0790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44BBA-C4AE-3E87-0D99-CC032611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586C0-1D89-B72F-C8AD-8B9C12D2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0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1C5E0-6170-25B6-7AB6-DDCC68A0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F8877-43E2-3BE0-C9DA-76BB4C6E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5CC4-C2C0-2888-7576-ABBED0F62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46C55-7158-477E-B84D-EDB89DAD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DA412-6F1D-592C-C149-15FB9AB3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27D2-F4BC-AEB5-8FFD-63BCB497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6E058-2E8F-0ED3-21C7-A7BE9A50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89D59-48DC-BA43-F596-7F8228D7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1A21-4B40-4558-555F-1FB978F2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C755-66BB-6087-A4DD-F9DBAEE9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72AD-97D2-1AEA-67B4-4BDB4DCB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83921-316C-BC50-50CB-83636603B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A178F-DD3F-794B-8D67-E569FF110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345B2-02EB-2768-DE2F-9A93762B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570BC-A84F-0EE4-9620-C0C1D95D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F8ED8-A3EF-5E4E-73BE-448443AE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5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A529-2CFE-F049-CDE5-E0BBA71F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6088-98B2-3D6F-C78A-02F6EFD6E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B7111-1C6F-4AC6-5B40-69EC398B0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69BF3-8AB7-169E-A904-A4D211BB0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5F582-E264-9D2C-D741-DE286244A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20F7B-7D46-43F5-5685-73364DBF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B0F78-E1DA-60B2-1D83-27F8F136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5F400-EE39-D2A4-3A78-83F10F70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5969-F4DF-CB73-D1E1-85C811A2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1E1D5-931A-D419-80F4-BF4998C6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F8749-B60B-DDDE-36BC-9C46C61C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B23F9-D971-D80D-02DD-376AA389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B24A3-61F7-BC13-7509-B7E18DA1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5AD63-5798-318E-413D-14F56E39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7DDEE-AECC-E1AF-8804-725C27BE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910A-FD75-4949-DA3A-74D62EA2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708B6-D59F-33FD-962D-99CFE1CE2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F36C5-DABC-725D-80CF-EEF1816AD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5C3D2-E015-2E98-4C4C-72C55677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DBDA6-783F-0E15-3245-58D50429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DE056-35D9-D797-0D81-D21378AA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1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D4F6-AA50-AA20-AA25-4F4270B5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654CA-229D-3586-B0F0-160D58ACB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BF673-2632-8E1F-BCEC-FCDB6C031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10E3F-164A-E816-206D-082B4242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43A70-396A-8C2C-2E06-510DB35A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80D76-BE7F-313C-3FE1-A7227E65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2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22076-7215-B70E-46F8-35C61099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8F832-5FB3-EF3E-C814-7110DEA7C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97243-4ABC-8FE0-E8B3-279883B1C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0C755-6374-4120-9AC5-0990DB0C4254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7B244-8C77-F9DC-EA5F-C3C3ACEA2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A0FDF-E1DF-507E-AF1C-F5B410F52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417D4-4409-4F87-B940-15494C67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2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2.jpe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3.png"/><Relationship Id="rId21" Type="http://schemas.openxmlformats.org/officeDocument/2006/relationships/image" Target="../media/image75.svg"/><Relationship Id="rId7" Type="http://schemas.openxmlformats.org/officeDocument/2006/relationships/image" Target="../media/image11.pn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24" Type="http://schemas.openxmlformats.org/officeDocument/2006/relationships/image" Target="../media/image78.png"/><Relationship Id="rId5" Type="http://schemas.openxmlformats.org/officeDocument/2006/relationships/image" Target="../media/image9.png"/><Relationship Id="rId15" Type="http://schemas.openxmlformats.org/officeDocument/2006/relationships/image" Target="../media/image69.svg"/><Relationship Id="rId23" Type="http://schemas.openxmlformats.org/officeDocument/2006/relationships/image" Target="../media/image77.png"/><Relationship Id="rId10" Type="http://schemas.openxmlformats.org/officeDocument/2006/relationships/image" Target="../media/image5.png"/><Relationship Id="rId19" Type="http://schemas.openxmlformats.org/officeDocument/2006/relationships/image" Target="../media/image7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5" Type="http://schemas.openxmlformats.org/officeDocument/2006/relationships/image" Target="../media/image85.gif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6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8.png"/><Relationship Id="rId1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5.svg"/><Relationship Id="rId17" Type="http://schemas.openxmlformats.org/officeDocument/2006/relationships/image" Target="../media/image92.jpeg"/><Relationship Id="rId2" Type="http://schemas.openxmlformats.org/officeDocument/2006/relationships/image" Target="../media/image3.png"/><Relationship Id="rId16" Type="http://schemas.openxmlformats.org/officeDocument/2006/relationships/image" Target="../media/image91.pn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4.png"/><Relationship Id="rId5" Type="http://schemas.openxmlformats.org/officeDocument/2006/relationships/image" Target="../media/image10.png"/><Relationship Id="rId15" Type="http://schemas.openxmlformats.org/officeDocument/2006/relationships/image" Target="../media/image90.jpeg"/><Relationship Id="rId10" Type="http://schemas.openxmlformats.org/officeDocument/2006/relationships/image" Target="../media/image1.png"/><Relationship Id="rId19" Type="http://schemas.openxmlformats.org/officeDocument/2006/relationships/image" Target="../media/image94.jpe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10.png"/><Relationship Id="rId18" Type="http://schemas.openxmlformats.org/officeDocument/2006/relationships/image" Target="../media/image1.png"/><Relationship Id="rId3" Type="http://schemas.openxmlformats.org/officeDocument/2006/relationships/image" Target="../media/image93.png"/><Relationship Id="rId21" Type="http://schemas.openxmlformats.org/officeDocument/2006/relationships/image" Target="../media/image102.jpeg"/><Relationship Id="rId7" Type="http://schemas.openxmlformats.org/officeDocument/2006/relationships/image" Target="../media/image91.png"/><Relationship Id="rId12" Type="http://schemas.openxmlformats.org/officeDocument/2006/relationships/image" Target="../media/image9.png"/><Relationship Id="rId17" Type="http://schemas.openxmlformats.org/officeDocument/2006/relationships/image" Target="../media/image5.png"/><Relationship Id="rId2" Type="http://schemas.openxmlformats.org/officeDocument/2006/relationships/image" Target="../media/image96.png"/><Relationship Id="rId16" Type="http://schemas.openxmlformats.org/officeDocument/2006/relationships/image" Target="../media/image13.pn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8.png"/><Relationship Id="rId5" Type="http://schemas.openxmlformats.org/officeDocument/2006/relationships/image" Target="../media/image95.jpeg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19" Type="http://schemas.openxmlformats.org/officeDocument/2006/relationships/image" Target="../media/image100.jpeg"/><Relationship Id="rId4" Type="http://schemas.openxmlformats.org/officeDocument/2006/relationships/image" Target="../media/image97.jpeg"/><Relationship Id="rId9" Type="http://schemas.openxmlformats.org/officeDocument/2006/relationships/image" Target="../media/image99.jpeg"/><Relationship Id="rId14" Type="http://schemas.openxmlformats.org/officeDocument/2006/relationships/image" Target="../media/image11.png"/><Relationship Id="rId22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NFN Laboratori Nazionali del Sud - SHARPER Night">
            <a:extLst>
              <a:ext uri="{FF2B5EF4-FFF2-40B4-BE49-F238E27FC236}">
                <a16:creationId xmlns:a16="http://schemas.microsoft.com/office/drawing/2014/main" id="{4F17B05A-B569-FA2C-18FE-3A3AA7BD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858" y="5777640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09288" y="446190"/>
            <a:ext cx="9186482" cy="103767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/>
                <a:cs typeface="Arial"/>
              </a:rPr>
              <a:t>Gedankenexperiment for PANDORA – Plasma Modelling</a:t>
            </a:r>
            <a:endParaRPr lang="it-IT" sz="3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822356D-B3A3-77DB-E0AF-8FD897BD2FE4}"/>
              </a:ext>
            </a:extLst>
          </p:cNvPr>
          <p:cNvSpPr txBox="1"/>
          <p:nvPr/>
        </p:nvSpPr>
        <p:spPr>
          <a:xfrm>
            <a:off x="115008" y="5754935"/>
            <a:ext cx="736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Bharat Mishra and Angelo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Pidatella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on behalf of the PANDORA collaboration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Istituto Nazionale di Fisica Nucleare – Laboratori Nazionali del Sud – Catania (Italy)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6C1A23A-32BC-1FFA-9B99-D0B5BF36CF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8" y="2021258"/>
            <a:ext cx="5896886" cy="323021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E4302547-E849-D201-3717-01456E27EB44}"/>
              </a:ext>
            </a:extLst>
          </p:cNvPr>
          <p:cNvGrpSpPr>
            <a:grpSpLocks noChangeAspect="1"/>
          </p:cNvGrpSpPr>
          <p:nvPr/>
        </p:nvGrpSpPr>
        <p:grpSpPr>
          <a:xfrm>
            <a:off x="9245008" y="147581"/>
            <a:ext cx="1534706" cy="1717820"/>
            <a:chOff x="8291297" y="-103808"/>
            <a:chExt cx="2885879" cy="3230209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FB361FD7-5A64-04B7-DC7A-B010D6E4A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91297" y="-103808"/>
              <a:ext cx="2885879" cy="3230209"/>
              <a:chOff x="-103713" y="862302"/>
              <a:chExt cx="3850392" cy="4309803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A75A7F22-2552-07DF-008C-17C1A6F08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713" y="888051"/>
                <a:ext cx="3430761" cy="3111495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8998341E-BE9B-A446-21F3-0E63ED1D7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561195" y="1712817"/>
                <a:ext cx="1074270" cy="195024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259AF072-D138-2726-F498-73B405EEF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2120055" y="2361039"/>
                <a:ext cx="1169027" cy="212229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B1AC7C8E-119F-CFBD-7130-908616173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57106" y="2529470"/>
                <a:ext cx="1169028" cy="212228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7D9564F2-7F54-9FCA-1453-37DD77A3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79643" flipV="1">
                <a:off x="735395" y="1579061"/>
                <a:ext cx="1751484" cy="31796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33611628-CD6D-8A1A-002E-D1F357AC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1999093" y="1904504"/>
                <a:ext cx="1214365" cy="22045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AD5DA2D2-254F-50C5-D032-3B9D3E0FF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39529" flipV="1">
                <a:off x="271990" y="1986807"/>
                <a:ext cx="1110628" cy="201625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CF4AE57F-4C5F-833B-4A00-6416609C1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35789" flipV="1">
                <a:off x="2135719" y="3201613"/>
                <a:ext cx="833611" cy="151335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1FDDA4F4-E361-6912-AE63-F28BCD59D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77" y="3256520"/>
                <a:ext cx="2757602" cy="1915585"/>
              </a:xfrm>
              <a:prstGeom prst="rect">
                <a:avLst/>
              </a:prstGeom>
            </p:spPr>
          </p:pic>
        </p:grp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66AE9247-9F37-E791-091C-C01F0367297E}"/>
                </a:ext>
              </a:extLst>
            </p:cNvPr>
            <p:cNvSpPr/>
            <p:nvPr/>
          </p:nvSpPr>
          <p:spPr>
            <a:xfrm>
              <a:off x="9108696" y="843934"/>
              <a:ext cx="1008090" cy="984485"/>
            </a:xfrm>
            <a:prstGeom prst="ellipse">
              <a:avLst/>
            </a:prstGeom>
            <a:solidFill>
              <a:schemeClr val="accent2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" name="Immagine 50">
            <a:extLst>
              <a:ext uri="{FF2B5EF4-FFF2-40B4-BE49-F238E27FC236}">
                <a16:creationId xmlns:a16="http://schemas.microsoft.com/office/drawing/2014/main" id="{9E7BF3EA-9961-8957-ACC3-8FA36BC14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40368" b="5841"/>
          <a:stretch/>
        </p:blipFill>
        <p:spPr>
          <a:xfrm>
            <a:off x="10295972" y="267989"/>
            <a:ext cx="1898747" cy="1099920"/>
          </a:xfrm>
          <a:prstGeom prst="rect">
            <a:avLst/>
          </a:prstGeom>
        </p:spPr>
      </p:pic>
      <p:pic>
        <p:nvPicPr>
          <p:cNvPr id="2" name="PANDORA_animation">
            <a:hlinkClick r:id="" action="ppaction://media"/>
            <a:extLst>
              <a:ext uri="{FF2B5EF4-FFF2-40B4-BE49-F238E27FC236}">
                <a16:creationId xmlns:a16="http://schemas.microsoft.com/office/drawing/2014/main" id="{B30FC9DB-696A-5694-9160-4E034BBFB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12675" y="2098227"/>
            <a:ext cx="5274394" cy="294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ECR Plasma Ion </a:t>
            </a:r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it-IT" sz="2400" b="1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6A56C0CA-69B7-A9E2-7CEC-D3C75DD96C90}"/>
              </a:ext>
            </a:extLst>
          </p:cNvPr>
          <p:cNvSpPr txBox="1"/>
          <p:nvPr/>
        </p:nvSpPr>
        <p:spPr>
          <a:xfrm>
            <a:off x="296453" y="1057962"/>
            <a:ext cx="11362474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simulations for ECR plasma ions: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equations + Balance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</a:t>
            </a:r>
            <a:r>
              <a:rPr lang="en-US" err="1">
                <a:latin typeface="Calibri"/>
                <a:ea typeface="Calibri"/>
                <a:cs typeface="Calibri"/>
              </a:rPr>
              <a:t>Quasineutrality</a:t>
            </a:r>
            <a:r>
              <a:rPr lang="en-US">
                <a:latin typeface="Calibri"/>
                <a:ea typeface="Calibri"/>
                <a:cs typeface="Calibri"/>
              </a:rPr>
              <a:t> with electron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Electron density and energy maps</a:t>
            </a: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932448 (2022)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>
                <a:latin typeface="Calibri"/>
                <a:ea typeface="Calibri"/>
                <a:cs typeface="Calibri"/>
              </a:rPr>
              <a:t> </a:t>
            </a:r>
            <a:r>
              <a:rPr lang="en-US" sz="1050" b="1" i="1">
                <a:latin typeface="Calibri"/>
                <a:ea typeface="Calibri"/>
                <a:cs typeface="Calibri"/>
              </a:rPr>
              <a:t>275</a:t>
            </a:r>
            <a:r>
              <a:rPr lang="en-US" sz="1050" i="1">
                <a:latin typeface="Calibri"/>
                <a:ea typeface="Calibri"/>
                <a:cs typeface="Calibri"/>
              </a:rPr>
              <a:t>, 02001 (2023)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3734349-05FE-9AE5-586B-07FDB716EAEF}"/>
              </a:ext>
            </a:extLst>
          </p:cNvPr>
          <p:cNvSpPr txBox="1"/>
          <p:nvPr/>
        </p:nvSpPr>
        <p:spPr>
          <a:xfrm>
            <a:off x="3333868" y="283661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BD92F5F-2CDB-8AE9-3342-7E56A4FE3126}"/>
              </a:ext>
            </a:extLst>
          </p:cNvPr>
          <p:cNvSpPr txBox="1"/>
          <p:nvPr/>
        </p:nvSpPr>
        <p:spPr>
          <a:xfrm>
            <a:off x="686312" y="4485188"/>
            <a:ext cx="1723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3</a:t>
            </a:r>
            <a:r>
              <a:rPr lang="en-US">
                <a:latin typeface="Calibri"/>
                <a:ea typeface="Calibri"/>
                <a:cs typeface="Calibri"/>
              </a:rPr>
              <a:t> core modules</a:t>
            </a:r>
            <a:endParaRPr lang="en-US" sz="1050" i="1">
              <a:latin typeface="Calibri"/>
              <a:ea typeface="Calibri"/>
              <a:cs typeface="Calibri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479537B4-5E46-1074-68CA-867AF7DA556C}"/>
              </a:ext>
            </a:extLst>
          </p:cNvPr>
          <p:cNvSpPr txBox="1"/>
          <p:nvPr/>
        </p:nvSpPr>
        <p:spPr>
          <a:xfrm>
            <a:off x="3325008" y="4194607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3D1F62BC-245C-DAE9-9807-6607AF1E7E93}"/>
              </a:ext>
            </a:extLst>
          </p:cNvPr>
          <p:cNvSpPr txBox="1"/>
          <p:nvPr/>
        </p:nvSpPr>
        <p:spPr>
          <a:xfrm>
            <a:off x="3333867" y="555339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298C6D24-D6F9-C25B-A1F9-25D740C7F713}"/>
              </a:ext>
            </a:extLst>
          </p:cNvPr>
          <p:cNvSpPr/>
          <p:nvPr/>
        </p:nvSpPr>
        <p:spPr>
          <a:xfrm>
            <a:off x="2407636" y="3066385"/>
            <a:ext cx="450723" cy="32480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0CFA5F55-9F8B-F6A3-1602-7648C4E7D3AC}"/>
              </a:ext>
            </a:extLst>
          </p:cNvPr>
          <p:cNvSpPr txBox="1"/>
          <p:nvPr/>
        </p:nvSpPr>
        <p:spPr>
          <a:xfrm>
            <a:off x="5387034" y="2864682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4A4D7E4B-274E-5347-D435-9ADD7E2E87FF}"/>
              </a:ext>
            </a:extLst>
          </p:cNvPr>
          <p:cNvSpPr txBox="1"/>
          <p:nvPr/>
        </p:nvSpPr>
        <p:spPr>
          <a:xfrm>
            <a:off x="5390781" y="3252854"/>
            <a:ext cx="364650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252FF4B4-6DCF-79AE-0E62-F80A2447EE81}"/>
              </a:ext>
            </a:extLst>
          </p:cNvPr>
          <p:cNvSpPr txBox="1"/>
          <p:nvPr/>
        </p:nvSpPr>
        <p:spPr>
          <a:xfrm>
            <a:off x="5032811" y="4776585"/>
            <a:ext cx="28747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impact ionization (EI)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061139E7-1561-B8CF-F792-442664A9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77" y="4126312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0905610-A9B6-DBB0-52FD-D1DA20567E06}"/>
              </a:ext>
            </a:extLst>
          </p:cNvPr>
          <p:cNvSpPr txBox="1"/>
          <p:nvPr/>
        </p:nvSpPr>
        <p:spPr>
          <a:xfrm>
            <a:off x="8264499" y="4776585"/>
            <a:ext cx="328436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impact charge exchange (CEX)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989ED650-AF13-CF91-CE5D-2BEB3BBF4FF6}"/>
              </a:ext>
            </a:extLst>
          </p:cNvPr>
          <p:cNvSpPr txBox="1"/>
          <p:nvPr/>
        </p:nvSpPr>
        <p:spPr>
          <a:xfrm>
            <a:off x="5516096" y="5813121"/>
            <a:ext cx="35314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Calibri"/>
                <a:cs typeface="Calibri"/>
              </a:rPr>
              <a:t>Iterative scaling of ion occupation map </a:t>
            </a:r>
          </a:p>
        </p:txBody>
      </p:sp>
      <p:pic>
        <p:nvPicPr>
          <p:cNvPr id="56" name="Picture 5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0DB22CB-A9FD-35E2-8016-2ECA2BA84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711" y="5691462"/>
            <a:ext cx="1888633" cy="57995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D8B587DE-7B3D-E2F9-B362-8056EB0928F6}"/>
              </a:ext>
            </a:extLst>
          </p:cNvPr>
          <p:cNvSpPr/>
          <p:nvPr/>
        </p:nvSpPr>
        <p:spPr>
          <a:xfrm>
            <a:off x="6060318" y="4126312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C064977-69D6-5EEE-390F-16A0D8D38D0A}"/>
              </a:ext>
            </a:extLst>
          </p:cNvPr>
          <p:cNvSpPr/>
          <p:nvPr/>
        </p:nvSpPr>
        <p:spPr>
          <a:xfrm>
            <a:off x="7872371" y="4126311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22" grpId="0" animBg="1"/>
      <p:bldP spid="24" grpId="0" animBg="1"/>
      <p:bldP spid="40" grpId="0" animBg="1"/>
      <p:bldP spid="44" grpId="0"/>
      <p:bldP spid="46" grpId="0"/>
      <p:bldP spid="48" grpId="0"/>
      <p:bldP spid="52" grpId="0"/>
      <p:bldP spid="54" grpId="0"/>
      <p:bldP spid="84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233854" y="437171"/>
            <a:ext cx="5715001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Ion Simulations: Results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34F5BCE-B6C3-91BE-8AB5-3A57CA35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1" y="4607768"/>
            <a:ext cx="4254686" cy="19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522CA26-531B-81D7-92F6-EB4F91730702}"/>
              </a:ext>
            </a:extLst>
          </p:cNvPr>
          <p:cNvSpPr txBox="1"/>
          <p:nvPr/>
        </p:nvSpPr>
        <p:spPr>
          <a:xfrm>
            <a:off x="180310" y="1214835"/>
            <a:ext cx="1147573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The main results of the PIC-MC simulations are 3D steady-state maps of ion density in for each </a:t>
            </a:r>
            <a:r>
              <a:rPr lang="en-US" err="1">
                <a:latin typeface="Calibri"/>
                <a:cs typeface="Calibri"/>
              </a:rPr>
              <a:t>ionisation</a:t>
            </a:r>
            <a:r>
              <a:rPr lang="en-US">
                <a:latin typeface="Calibri"/>
                <a:cs typeface="Calibri"/>
              </a:rPr>
              <a:t> stage and </a:t>
            </a:r>
            <a:r>
              <a:rPr lang="en-US" i="1">
                <a:latin typeface="Calibri"/>
                <a:cs typeface="Calibri"/>
              </a:rPr>
              <a:t>&lt;Z&gt;</a:t>
            </a:r>
            <a:r>
              <a:rPr lang="en-US">
                <a:latin typeface="Calibri"/>
                <a:cs typeface="Calibri"/>
              </a:rPr>
              <a:t> </a:t>
            </a:r>
          </a:p>
        </p:txBody>
      </p:sp>
      <p:pic>
        <p:nvPicPr>
          <p:cNvPr id="13" name="Picture 12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7A509C63-FD7C-1CFB-04CB-024C0F7A6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0" y="1795835"/>
            <a:ext cx="4191051" cy="2275069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AA9AF6E2-99C4-D5B8-AE7E-4A0BA803A667}"/>
              </a:ext>
            </a:extLst>
          </p:cNvPr>
          <p:cNvSpPr txBox="1"/>
          <p:nvPr/>
        </p:nvSpPr>
        <p:spPr>
          <a:xfrm>
            <a:off x="-1" y="4079189"/>
            <a:ext cx="437136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&lt;Z&gt; of </a:t>
            </a:r>
            <a:r>
              <a:rPr lang="en-US" sz="1200" err="1">
                <a:latin typeface="Calibri"/>
                <a:ea typeface="Calibri"/>
                <a:cs typeface="Calibri"/>
              </a:rPr>
              <a:t>Ar</a:t>
            </a:r>
            <a:r>
              <a:rPr lang="en-US" sz="1200">
                <a:latin typeface="Calibri"/>
                <a:ea typeface="Calibri"/>
                <a:cs typeface="Calibri"/>
              </a:rPr>
              <a:t> plasma in A-HPC ECRIS as calculated using PIC-MC code (top) and of O plasma in LEGIS (bottom)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CF464-8F41-D74E-C201-5E2BC7C776A6}"/>
              </a:ext>
            </a:extLst>
          </p:cNvPr>
          <p:cNvSpPr txBox="1"/>
          <p:nvPr/>
        </p:nvSpPr>
        <p:spPr>
          <a:xfrm>
            <a:off x="4651989" y="2610219"/>
            <a:ext cx="210542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charge states tend to accumulate in the near-axis region because they are generated from lower charge states through EI in those same regions with high </a:t>
            </a:r>
            <a:r>
              <a:rPr lang="en-US" sz="12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i="1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they are strongly confined by </a:t>
            </a:r>
            <a:r>
              <a:rPr lang="en-US" sz="12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i="1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diffusion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B1E76-6F0B-942A-FD75-6D6ED01B0464}"/>
              </a:ext>
            </a:extLst>
          </p:cNvPr>
          <p:cNvSpPr txBox="1"/>
          <p:nvPr/>
        </p:nvSpPr>
        <p:spPr>
          <a:xfrm>
            <a:off x="4651988" y="4922623"/>
            <a:ext cx="210542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may vary according to the geometry of the system, the magnetostatic field and type of ions (which govern particle transport), and steady state </a:t>
            </a:r>
            <a:r>
              <a:rPr lang="en-US" sz="12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200" i="1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200" i="1" baseline="-250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maps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FD70C2-E3D2-A853-98EB-7A46B7D1B198}"/>
              </a:ext>
            </a:extLst>
          </p:cNvPr>
          <p:cNvSpPr/>
          <p:nvPr/>
        </p:nvSpPr>
        <p:spPr>
          <a:xfrm rot="273599">
            <a:off x="937522" y="4917328"/>
            <a:ext cx="2496312" cy="1616781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DE8809-6083-3D74-E879-FD3EAC729EF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40623" y="5522788"/>
            <a:ext cx="1211365" cy="27729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AD8716A-6E57-F388-C4CF-B20E2A210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07" y="1983361"/>
            <a:ext cx="5023383" cy="2009353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D01B143E-E8D9-C535-5477-130B94FC8FD3}"/>
              </a:ext>
            </a:extLst>
          </p:cNvPr>
          <p:cNvSpPr txBox="1"/>
          <p:nvPr/>
        </p:nvSpPr>
        <p:spPr>
          <a:xfrm>
            <a:off x="7461504" y="4029636"/>
            <a:ext cx="40985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err="1">
                <a:latin typeface="Calibri"/>
                <a:ea typeface="Calibri"/>
                <a:cs typeface="Calibri"/>
              </a:rPr>
              <a:t>n</a:t>
            </a:r>
            <a:r>
              <a:rPr lang="en-US" sz="1200" i="1" baseline="-25000" err="1">
                <a:latin typeface="Calibri"/>
                <a:ea typeface="Calibri"/>
                <a:cs typeface="Calibri"/>
              </a:rPr>
              <a:t>i</a:t>
            </a:r>
            <a:r>
              <a:rPr lang="en-US" sz="1200">
                <a:latin typeface="Calibri"/>
                <a:ea typeface="Calibri"/>
                <a:cs typeface="Calibri"/>
              </a:rPr>
              <a:t> of Ar</a:t>
            </a:r>
            <a:r>
              <a:rPr lang="en-US" sz="1200" baseline="30000">
                <a:latin typeface="Calibri"/>
                <a:ea typeface="Calibri"/>
                <a:cs typeface="Calibri"/>
              </a:rPr>
              <a:t>2+</a:t>
            </a:r>
            <a:r>
              <a:rPr lang="en-US" sz="1200">
                <a:latin typeface="Calibri"/>
                <a:ea typeface="Calibri"/>
                <a:cs typeface="Calibri"/>
              </a:rPr>
              <a:t> and Ar</a:t>
            </a:r>
            <a:r>
              <a:rPr lang="en-US" sz="1200" baseline="30000">
                <a:latin typeface="Calibri"/>
                <a:ea typeface="Calibri"/>
                <a:cs typeface="Calibri"/>
              </a:rPr>
              <a:t>6+</a:t>
            </a:r>
            <a:r>
              <a:rPr lang="en-US" sz="1200">
                <a:latin typeface="Calibri"/>
                <a:ea typeface="Calibri"/>
                <a:cs typeface="Calibri"/>
              </a:rPr>
              <a:t> in A-HPC ECRIS along the radius and axis in A-HPC (top) and same for O</a:t>
            </a:r>
            <a:r>
              <a:rPr lang="en-US" sz="1200" baseline="30000">
                <a:latin typeface="Calibri"/>
                <a:ea typeface="Calibri"/>
                <a:cs typeface="Calibri"/>
              </a:rPr>
              <a:t>1+</a:t>
            </a:r>
            <a:r>
              <a:rPr lang="en-US" sz="1200">
                <a:latin typeface="Calibri"/>
                <a:ea typeface="Calibri"/>
                <a:cs typeface="Calibri"/>
              </a:rPr>
              <a:t> and O</a:t>
            </a:r>
            <a:r>
              <a:rPr lang="en-US" sz="1200" baseline="30000">
                <a:latin typeface="Calibri"/>
                <a:ea typeface="Calibri"/>
                <a:cs typeface="Calibri"/>
              </a:rPr>
              <a:t>3+</a:t>
            </a:r>
            <a:r>
              <a:rPr lang="en-US" sz="1200">
                <a:latin typeface="Calibri"/>
                <a:ea typeface="Calibri"/>
                <a:cs typeface="Calibri"/>
              </a:rPr>
              <a:t> in LEGIS (bottom)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3D94627-6874-C68D-E083-DE64B6FD6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87" y="4690847"/>
            <a:ext cx="2616950" cy="1644266"/>
          </a:xfrm>
          <a:prstGeom prst="rect">
            <a:avLst/>
          </a:prstGeom>
        </p:spPr>
      </p:pic>
      <p:pic>
        <p:nvPicPr>
          <p:cNvPr id="40" name="Picture 39" descr="A graph of a function&#10;&#10;Description automatically generated">
            <a:extLst>
              <a:ext uri="{FF2B5EF4-FFF2-40B4-BE49-F238E27FC236}">
                <a16:creationId xmlns:a16="http://schemas.microsoft.com/office/drawing/2014/main" id="{7E0F3E03-2AF6-B8BA-6EC8-D935B61A9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81" y="4690847"/>
            <a:ext cx="2583310" cy="164426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811707E-C605-041B-34B7-F83F747252FD}"/>
              </a:ext>
            </a:extLst>
          </p:cNvPr>
          <p:cNvSpPr/>
          <p:nvPr/>
        </p:nvSpPr>
        <p:spPr>
          <a:xfrm rot="489935">
            <a:off x="1097280" y="2822025"/>
            <a:ext cx="2496312" cy="283464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ACC4197-898A-11CD-8381-C80E22FCE6B1}"/>
              </a:ext>
            </a:extLst>
          </p:cNvPr>
          <p:cNvCxnSpPr>
            <a:cxnSpLocks/>
            <a:stCxn id="43" idx="6"/>
          </p:cNvCxnSpPr>
          <p:nvPr/>
        </p:nvCxnSpPr>
        <p:spPr>
          <a:xfrm>
            <a:off x="3580938" y="3141038"/>
            <a:ext cx="1071051" cy="25401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4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026088" y="511143"/>
            <a:ext cx="618481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0E2ED88-71F8-278D-CD9B-B0CE9D06CD1D}"/>
              </a:ext>
            </a:extLst>
          </p:cNvPr>
          <p:cNvSpPr txBox="1"/>
          <p:nvPr/>
        </p:nvSpPr>
        <p:spPr>
          <a:xfrm>
            <a:off x="296453" y="1199729"/>
            <a:ext cx="11362474" cy="8079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Radio-isotope ions can be simulated using the same PIC-MC codes, but density maps will evolve according to mass number conservation, and rate-matrix will be more complex 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>
                <a:latin typeface="Calibri"/>
                <a:ea typeface="Calibri"/>
                <a:cs typeface="Calibri"/>
              </a:rPr>
              <a:t> </a:t>
            </a:r>
            <a:r>
              <a:rPr lang="en-US" sz="1050" b="1" i="1">
                <a:latin typeface="Calibri"/>
                <a:ea typeface="Calibri"/>
                <a:cs typeface="Calibri"/>
              </a:rPr>
              <a:t>275</a:t>
            </a:r>
            <a:r>
              <a:rPr lang="en-US" sz="1050" i="1">
                <a:latin typeface="Calibri"/>
                <a:ea typeface="Calibri"/>
                <a:cs typeface="Calibri"/>
              </a:rPr>
              <a:t>, 02001 (2023)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28F1194C-401B-FE3C-EAC0-836CDC4246C1}"/>
              </a:ext>
            </a:extLst>
          </p:cNvPr>
          <p:cNvSpPr txBox="1"/>
          <p:nvPr/>
        </p:nvSpPr>
        <p:spPr>
          <a:xfrm>
            <a:off x="285869" y="2448439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3893440-0EB3-579D-EF0E-A9B66BB6198A}"/>
              </a:ext>
            </a:extLst>
          </p:cNvPr>
          <p:cNvSpPr txBox="1"/>
          <p:nvPr/>
        </p:nvSpPr>
        <p:spPr>
          <a:xfrm>
            <a:off x="277009" y="3806427"/>
            <a:ext cx="150223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126AAC8-3810-F34C-5D7F-1D8932A5641B}"/>
              </a:ext>
            </a:extLst>
          </p:cNvPr>
          <p:cNvSpPr txBox="1"/>
          <p:nvPr/>
        </p:nvSpPr>
        <p:spPr>
          <a:xfrm>
            <a:off x="285868" y="5165211"/>
            <a:ext cx="1497690" cy="841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Density Scaling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2C78AAE-A80F-1E32-0CB8-D33035B90F8A}"/>
              </a:ext>
            </a:extLst>
          </p:cNvPr>
          <p:cNvSpPr txBox="1"/>
          <p:nvPr/>
        </p:nvSpPr>
        <p:spPr>
          <a:xfrm>
            <a:off x="1901192" y="2528278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Calibri"/>
                <a:cs typeface="Calibri"/>
              </a:rPr>
              <a:t>Transport in EM fields under Lorentz force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5184FD5-BFB7-3851-E1EC-B7520FA809FB}"/>
              </a:ext>
            </a:extLst>
          </p:cNvPr>
          <p:cNvSpPr txBox="1"/>
          <p:nvPr/>
        </p:nvSpPr>
        <p:spPr>
          <a:xfrm>
            <a:off x="1904939" y="2916450"/>
            <a:ext cx="364650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Calibri"/>
                <a:ea typeface="Calibri"/>
                <a:cs typeface="Calibri"/>
              </a:rPr>
              <a:t>Collisions by Fokker-Planck equation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6A8147-3B7D-2D48-B30C-C97C43BF5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16" y="3698413"/>
            <a:ext cx="5035266" cy="997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812605-785C-BEB1-2795-38CA94DDE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653" y="3720358"/>
            <a:ext cx="4851018" cy="557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FFD91BC3-AD74-6344-CBBE-637E17683D5A}"/>
              </a:ext>
            </a:extLst>
          </p:cNvPr>
          <p:cNvSpPr txBox="1"/>
          <p:nvPr/>
        </p:nvSpPr>
        <p:spPr>
          <a:xfrm>
            <a:off x="1904300" y="4365239"/>
            <a:ext cx="10301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CSD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DA1C65E-1BA3-17B7-E794-C17703771738}"/>
              </a:ext>
            </a:extLst>
          </p:cNvPr>
          <p:cNvSpPr txBox="1"/>
          <p:nvPr/>
        </p:nvSpPr>
        <p:spPr>
          <a:xfrm>
            <a:off x="7210653" y="4384297"/>
            <a:ext cx="10301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LPD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15C79D-DCE9-FB74-2F34-30DB8DF75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309" y="5360453"/>
            <a:ext cx="2763522" cy="63199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362A2E60-6DF0-ECBD-8650-71D72DCC698A}"/>
              </a:ext>
            </a:extLst>
          </p:cNvPr>
          <p:cNvSpPr/>
          <p:nvPr/>
        </p:nvSpPr>
        <p:spPr>
          <a:xfrm>
            <a:off x="4876043" y="5453770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3CAD8D0-1E58-3996-AB0A-BAC048A50537}"/>
              </a:ext>
            </a:extLst>
          </p:cNvPr>
          <p:cNvCxnSpPr>
            <a:stCxn id="40" idx="2"/>
          </p:cNvCxnSpPr>
          <p:nvPr/>
        </p:nvCxnSpPr>
        <p:spPr>
          <a:xfrm flipH="1" flipV="1">
            <a:off x="4340035" y="5315529"/>
            <a:ext cx="536008" cy="3478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8802259-82D5-B8BE-2D21-6E6F68F08607}"/>
              </a:ext>
            </a:extLst>
          </p:cNvPr>
          <p:cNvSpPr txBox="1"/>
          <p:nvPr/>
        </p:nvSpPr>
        <p:spPr>
          <a:xfrm>
            <a:off x="2703738" y="5131091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Scaling coefficient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4B10562-E0D9-F3FA-3243-8A55F5769DF2}"/>
              </a:ext>
            </a:extLst>
          </p:cNvPr>
          <p:cNvSpPr/>
          <p:nvPr/>
        </p:nvSpPr>
        <p:spPr>
          <a:xfrm>
            <a:off x="5497050" y="5449192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CED9A5-324D-4525-F8C5-173EC43D4F0C}"/>
              </a:ext>
            </a:extLst>
          </p:cNvPr>
          <p:cNvCxnSpPr>
            <a:cxnSpLocks/>
          </p:cNvCxnSpPr>
          <p:nvPr/>
        </p:nvCxnSpPr>
        <p:spPr>
          <a:xfrm flipH="1">
            <a:off x="4382534" y="5670034"/>
            <a:ext cx="1114516" cy="20917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241E411-ADFB-399D-84E7-3675642A21DF}"/>
              </a:ext>
            </a:extLst>
          </p:cNvPr>
          <p:cNvSpPr txBox="1"/>
          <p:nvPr/>
        </p:nvSpPr>
        <p:spPr>
          <a:xfrm>
            <a:off x="2703738" y="5725316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coefficient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FC3207-6EB1-84C7-B342-C89DE9AEA827}"/>
              </a:ext>
            </a:extLst>
          </p:cNvPr>
          <p:cNvSpPr/>
          <p:nvPr/>
        </p:nvSpPr>
        <p:spPr>
          <a:xfrm>
            <a:off x="6380568" y="5454865"/>
            <a:ext cx="314384" cy="41927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0669AF-3648-39A2-02F0-F200EC73CA43}"/>
              </a:ext>
            </a:extLst>
          </p:cNvPr>
          <p:cNvSpPr txBox="1"/>
          <p:nvPr/>
        </p:nvSpPr>
        <p:spPr>
          <a:xfrm>
            <a:off x="5883298" y="5933201"/>
            <a:ext cx="163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Concentration</a:t>
            </a:r>
          </a:p>
        </p:txBody>
      </p:sp>
    </p:spTree>
    <p:extLst>
      <p:ext uri="{BB962C8B-B14F-4D97-AF65-F5344CB8AC3E}">
        <p14:creationId xmlns:p14="http://schemas.microsoft.com/office/powerpoint/2010/main" val="3514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40" grpId="0" animBg="1"/>
      <p:bldP spid="44" grpId="0"/>
      <p:bldP spid="45" grpId="0" animBg="1"/>
      <p:bldP spid="47" grpId="0"/>
      <p:bldP spid="48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026088" y="511143"/>
            <a:ext cx="618481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8505B2B7-D440-6F70-D605-2453E1BFF625}"/>
              </a:ext>
            </a:extLst>
          </p:cNvPr>
          <p:cNvSpPr txBox="1"/>
          <p:nvPr/>
        </p:nvSpPr>
        <p:spPr>
          <a:xfrm>
            <a:off x="296453" y="1199729"/>
            <a:ext cx="11362474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An attempt was made to verify whether the corona model can be applied to model LPD in ECR plasmas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F. </a:t>
            </a:r>
            <a:r>
              <a:rPr lang="en-US" sz="1050" i="1" err="1">
                <a:latin typeface="Calibri"/>
                <a:ea typeface="Calibri"/>
                <a:cs typeface="Calibri"/>
              </a:rPr>
              <a:t>Cittadini</a:t>
            </a:r>
            <a:r>
              <a:rPr lang="en-US" sz="1050" i="1">
                <a:latin typeface="Calibri"/>
                <a:ea typeface="Calibri"/>
                <a:cs typeface="Calibri"/>
              </a:rPr>
              <a:t>, Master Thesis</a:t>
            </a:r>
          </a:p>
        </p:txBody>
      </p:sp>
      <p:pic>
        <p:nvPicPr>
          <p:cNvPr id="3" name="Immagine 17">
            <a:extLst>
              <a:ext uri="{FF2B5EF4-FFF2-40B4-BE49-F238E27FC236}">
                <a16:creationId xmlns:a16="http://schemas.microsoft.com/office/drawing/2014/main" id="{8EB5BB51-B4F4-74A9-59F2-FB12977B1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3" y="2263062"/>
            <a:ext cx="3962743" cy="647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0A6AFB70-1682-8372-4C63-42764039DE57}"/>
              </a:ext>
            </a:extLst>
          </p:cNvPr>
          <p:cNvSpPr txBox="1"/>
          <p:nvPr/>
        </p:nvSpPr>
        <p:spPr>
          <a:xfrm>
            <a:off x="285104" y="1961248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cs typeface="Calibri"/>
              </a:rPr>
              <a:t>Electron impact collisional excitation rate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0EF8B83-44D0-E359-0F5D-3266394AB8CF}"/>
              </a:ext>
            </a:extLst>
          </p:cNvPr>
          <p:cNvSpPr txBox="1"/>
          <p:nvPr/>
        </p:nvSpPr>
        <p:spPr>
          <a:xfrm>
            <a:off x="285104" y="2966056"/>
            <a:ext cx="39740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alibri"/>
                <a:cs typeface="Calibri"/>
              </a:rPr>
              <a:t>Spontaneous emission rate</a:t>
            </a:r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F37133E8-48BE-1EFB-BC0C-5579C23CC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3" y="3304610"/>
            <a:ext cx="2437075" cy="746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35074C0-6E7B-86E0-0FCE-781EF1250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00" y="1520643"/>
            <a:ext cx="6140632" cy="2583136"/>
          </a:xfrm>
          <a:prstGeom prst="rect">
            <a:avLst/>
          </a:prstGeom>
        </p:spPr>
      </p:pic>
      <p:pic>
        <p:nvPicPr>
          <p:cNvPr id="19" name="Immagine 11">
            <a:extLst>
              <a:ext uri="{FF2B5EF4-FFF2-40B4-BE49-F238E27FC236}">
                <a16:creationId xmlns:a16="http://schemas.microsoft.com/office/drawing/2014/main" id="{6887A1B7-B200-48B9-6712-21BD38F8B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89" y="3906196"/>
            <a:ext cx="4833867" cy="2653592"/>
          </a:xfrm>
          <a:prstGeom prst="rect">
            <a:avLst/>
          </a:prstGeom>
        </p:spPr>
      </p:pic>
      <p:pic>
        <p:nvPicPr>
          <p:cNvPr id="21" name="Immagine 13">
            <a:extLst>
              <a:ext uri="{FF2B5EF4-FFF2-40B4-BE49-F238E27FC236}">
                <a16:creationId xmlns:a16="http://schemas.microsoft.com/office/drawing/2014/main" id="{055C01D5-DE26-D399-FBB4-11E13C144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2" y="3907876"/>
            <a:ext cx="4833867" cy="26535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C5AB91-0DEB-E70A-8600-23A43F11F125}"/>
              </a:ext>
            </a:extLst>
          </p:cNvPr>
          <p:cNvSpPr txBox="1"/>
          <p:nvPr/>
        </p:nvSpPr>
        <p:spPr>
          <a:xfrm>
            <a:off x="153578" y="4951889"/>
            <a:ext cx="30196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/>
                <a:cs typeface="Calibri"/>
              </a:rPr>
              <a:t>Corona model NOT applicable. Each process needs to be balanced by its own inverse process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99AF2D-F849-BF8A-6DFE-0B5084FB7A4A}"/>
              </a:ext>
            </a:extLst>
          </p:cNvPr>
          <p:cNvSpPr/>
          <p:nvPr/>
        </p:nvSpPr>
        <p:spPr>
          <a:xfrm>
            <a:off x="5812221" y="2586940"/>
            <a:ext cx="199696" cy="1785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878BDA-94D4-D048-BA02-F72A15A2EA1D}"/>
              </a:ext>
            </a:extLst>
          </p:cNvPr>
          <p:cNvSpPr/>
          <p:nvPr/>
        </p:nvSpPr>
        <p:spPr>
          <a:xfrm>
            <a:off x="6009220" y="2951804"/>
            <a:ext cx="1644366" cy="2306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AC81F8A-6E89-5C79-6B54-24CAB6D0457E}"/>
              </a:ext>
            </a:extLst>
          </p:cNvPr>
          <p:cNvSpPr txBox="1"/>
          <p:nvPr/>
        </p:nvSpPr>
        <p:spPr>
          <a:xfrm>
            <a:off x="6093861" y="2532624"/>
            <a:ext cx="11358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err="1">
                <a:latin typeface="Calibri"/>
                <a:cs typeface="Calibri"/>
              </a:rPr>
              <a:t>Superlevels</a:t>
            </a:r>
            <a:endParaRPr lang="en-US"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7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5" grpId="0"/>
      <p:bldP spid="26" grpId="0" animBg="1"/>
      <p:bldP spid="28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2294591" y="511293"/>
            <a:ext cx="7234955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Simulations: Radioisotope Results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B33D961B-CD35-9B6D-C52E-DB9D0395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" y="2030761"/>
            <a:ext cx="2199871" cy="1207638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3C7D598E-6A4B-7A46-CF35-CB00B903052E}"/>
              </a:ext>
            </a:extLst>
          </p:cNvPr>
          <p:cNvSpPr txBox="1"/>
          <p:nvPr/>
        </p:nvSpPr>
        <p:spPr>
          <a:xfrm>
            <a:off x="180310" y="1214835"/>
            <a:ext cx="1147573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The main results of the PIC-MC simulations are 3D steady-state maps of ion density, the CSD and the LPD. For now, all ions are taken to be in ground state, till collisional de-excitation is included in the atomic processes</a:t>
            </a:r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A895484D-0CA8-E816-8C00-2D354480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42" y="2035242"/>
            <a:ext cx="4958974" cy="2722271"/>
          </a:xfrm>
          <a:prstGeom prst="rect">
            <a:avLst/>
          </a:prstGeom>
        </p:spPr>
      </p:pic>
      <p:pic>
        <p:nvPicPr>
          <p:cNvPr id="11" name="Immagine 17">
            <a:extLst>
              <a:ext uri="{FF2B5EF4-FFF2-40B4-BE49-F238E27FC236}">
                <a16:creationId xmlns:a16="http://schemas.microsoft.com/office/drawing/2014/main" id="{848D2AF2-20BD-D500-E7B0-89EB54CBA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19" y="1977821"/>
            <a:ext cx="5051655" cy="2773148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60EBE989-4F39-A64F-6FE5-4FD890AC7E3B}"/>
              </a:ext>
            </a:extLst>
          </p:cNvPr>
          <p:cNvSpPr txBox="1"/>
          <p:nvPr/>
        </p:nvSpPr>
        <p:spPr>
          <a:xfrm>
            <a:off x="355995" y="4926060"/>
            <a:ext cx="1147573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Calibri"/>
                <a:cs typeface="Calibri"/>
              </a:rPr>
              <a:t>First calculations show sharp contrasts in density distribution of </a:t>
            </a:r>
            <a:r>
              <a:rPr lang="en-US" baseline="30000">
                <a:latin typeface="Calibri"/>
                <a:cs typeface="Calibri"/>
              </a:rPr>
              <a:t>7</a:t>
            </a:r>
            <a:r>
              <a:rPr lang="en-US">
                <a:latin typeface="Calibri"/>
                <a:cs typeface="Calibri"/>
              </a:rPr>
              <a:t>Be</a:t>
            </a:r>
            <a:r>
              <a:rPr lang="en-US" baseline="30000">
                <a:latin typeface="Calibri"/>
                <a:cs typeface="Calibri"/>
              </a:rPr>
              <a:t>0+</a:t>
            </a:r>
            <a:r>
              <a:rPr lang="en-US">
                <a:latin typeface="Calibri"/>
                <a:cs typeface="Calibri"/>
              </a:rPr>
              <a:t> (left) and </a:t>
            </a:r>
            <a:r>
              <a:rPr lang="en-US" baseline="30000">
                <a:latin typeface="Calibri"/>
                <a:cs typeface="Calibri"/>
              </a:rPr>
              <a:t>7</a:t>
            </a:r>
            <a:r>
              <a:rPr lang="en-US">
                <a:latin typeface="Calibri"/>
                <a:cs typeface="Calibri"/>
              </a:rPr>
              <a:t>Be</a:t>
            </a:r>
            <a:r>
              <a:rPr lang="en-US" baseline="30000">
                <a:latin typeface="Calibri"/>
                <a:cs typeface="Calibri"/>
              </a:rPr>
              <a:t>2+</a:t>
            </a:r>
            <a:r>
              <a:rPr lang="en-US">
                <a:latin typeface="Calibri"/>
                <a:cs typeface="Calibri"/>
              </a:rPr>
              <a:t> (right) in the plasma, leading to very different CSD in different regions of the plasma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Calibri"/>
                <a:cs typeface="Calibri"/>
              </a:rPr>
              <a:t>The initial distribution of </a:t>
            </a:r>
            <a:r>
              <a:rPr lang="en-US" baseline="30000">
                <a:latin typeface="Calibri"/>
                <a:cs typeface="Calibri"/>
              </a:rPr>
              <a:t>7</a:t>
            </a:r>
            <a:r>
              <a:rPr lang="en-US">
                <a:latin typeface="Calibri"/>
                <a:cs typeface="Calibri"/>
              </a:rPr>
              <a:t>Be</a:t>
            </a:r>
            <a:r>
              <a:rPr lang="en-US" baseline="30000">
                <a:latin typeface="Calibri"/>
                <a:cs typeface="Calibri"/>
              </a:rPr>
              <a:t>0+</a:t>
            </a:r>
            <a:r>
              <a:rPr lang="en-US">
                <a:latin typeface="Calibri"/>
                <a:cs typeface="Calibri"/>
              </a:rPr>
              <a:t> macroparticles was assumed to be a Gaussian plume (top right), just for sake of a gedankenexperiment.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Calibri"/>
                <a:cs typeface="Calibri"/>
              </a:rPr>
              <a:t>The CSD and decay maps vary according to injection conditions</a:t>
            </a:r>
          </a:p>
        </p:txBody>
      </p:sp>
    </p:spTree>
    <p:extLst>
      <p:ext uri="{BB962C8B-B14F-4D97-AF65-F5344CB8AC3E}">
        <p14:creationId xmlns:p14="http://schemas.microsoft.com/office/powerpoint/2010/main" val="26359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2BEA5477-B3A8-218C-30FE-079522300AC1}"/>
              </a:ext>
            </a:extLst>
          </p:cNvPr>
          <p:cNvSpPr txBox="1"/>
          <p:nvPr/>
        </p:nvSpPr>
        <p:spPr>
          <a:xfrm>
            <a:off x="296453" y="1291169"/>
            <a:ext cx="11362474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Plasma diagnostic technique developed by INFN – LNS, Catania and ATOMKI, Debrecen to study properties of warm/hot electrons in ECR plasma using volumetric and space-resolved soft X-ray spectroscopy (2 &lt; </a:t>
            </a:r>
            <a:r>
              <a:rPr lang="en-US" err="1">
                <a:latin typeface="Calibri"/>
                <a:cs typeface="Calibri"/>
              </a:rPr>
              <a:t>E</a:t>
            </a:r>
            <a:r>
              <a:rPr lang="en-US" baseline="-25000" err="1">
                <a:latin typeface="Calibri"/>
                <a:cs typeface="Calibri"/>
              </a:rPr>
              <a:t>h</a:t>
            </a:r>
            <a:r>
              <a:rPr lang="en-US" baseline="-25000" err="1">
                <a:ea typeface="+mn-lt"/>
                <a:cs typeface="+mn-lt"/>
              </a:rPr>
              <a:t>ν</a:t>
            </a:r>
            <a:r>
              <a:rPr lang="en-US">
                <a:latin typeface="Calibri"/>
                <a:cs typeface="Calibri"/>
              </a:rPr>
              <a:t> &lt; 30 keV)</a:t>
            </a: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R. </a:t>
            </a:r>
            <a:r>
              <a:rPr lang="en-US" sz="1050" i="1" err="1">
                <a:latin typeface="Calibri"/>
                <a:ea typeface="Calibri"/>
                <a:cs typeface="Calibri"/>
              </a:rPr>
              <a:t>Racz</a:t>
            </a:r>
            <a:r>
              <a:rPr lang="en-US" sz="1050" i="1">
                <a:latin typeface="Calibri"/>
                <a:ea typeface="Calibri"/>
                <a:cs typeface="Calibri"/>
              </a:rPr>
              <a:t>, D. Mascali et al , Plasma Sources Sci. Technol. </a:t>
            </a:r>
            <a:r>
              <a:rPr lang="en-US" sz="1050" b="1" i="1">
                <a:latin typeface="Calibri"/>
                <a:ea typeface="Calibri"/>
                <a:cs typeface="Calibri"/>
              </a:rPr>
              <a:t>26</a:t>
            </a:r>
            <a:r>
              <a:rPr lang="en-US" sz="1050" i="1">
                <a:latin typeface="Calibri"/>
                <a:ea typeface="Calibri"/>
                <a:cs typeface="Calibri"/>
              </a:rPr>
              <a:t>, 075011 (2017)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D. Mascali et al, Rev. Sci. </a:t>
            </a:r>
            <a:r>
              <a:rPr lang="en-US" sz="1050" i="1" err="1">
                <a:latin typeface="Calibri"/>
                <a:ea typeface="Calibri"/>
                <a:cs typeface="Calibri"/>
              </a:rPr>
              <a:t>Instrum</a:t>
            </a:r>
            <a:r>
              <a:rPr lang="en-US" sz="1050" i="1">
                <a:latin typeface="Calibri"/>
                <a:ea typeface="Calibri"/>
                <a:cs typeface="Calibri"/>
              </a:rPr>
              <a:t>. </a:t>
            </a:r>
            <a:r>
              <a:rPr lang="en-US" sz="1050" b="1" i="1">
                <a:latin typeface="Calibri"/>
                <a:ea typeface="Calibri"/>
                <a:cs typeface="Calibri"/>
              </a:rPr>
              <a:t>87</a:t>
            </a:r>
            <a:r>
              <a:rPr lang="en-US" sz="1050" i="1">
                <a:latin typeface="Calibri"/>
                <a:ea typeface="Calibri"/>
                <a:cs typeface="Calibri"/>
              </a:rPr>
              <a:t>, 02A510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6B5BB-782E-4AE9-5D5E-9FE056FA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1" y="4472848"/>
            <a:ext cx="6096000" cy="216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B8A-7DA5-6FC1-7C55-77AE36D1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48" y="2871038"/>
            <a:ext cx="6096000" cy="131805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20926FD-EA2F-A5A3-4F91-87578EB95707}"/>
              </a:ext>
            </a:extLst>
          </p:cNvPr>
          <p:cNvSpPr/>
          <p:nvPr/>
        </p:nvSpPr>
        <p:spPr>
          <a:xfrm>
            <a:off x="6857969" y="3450151"/>
            <a:ext cx="922985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1A3B25B-491B-F536-3537-9962A61C85A4}"/>
              </a:ext>
            </a:extLst>
          </p:cNvPr>
          <p:cNvSpPr/>
          <p:nvPr/>
        </p:nvSpPr>
        <p:spPr>
          <a:xfrm>
            <a:off x="6857969" y="5392714"/>
            <a:ext cx="922985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C2F31234-0E0E-4AF0-7B47-0D2CDCDAB471}"/>
              </a:ext>
            </a:extLst>
          </p:cNvPr>
          <p:cNvSpPr txBox="1"/>
          <p:nvPr/>
        </p:nvSpPr>
        <p:spPr>
          <a:xfrm>
            <a:off x="7959382" y="3147873"/>
            <a:ext cx="333464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latin typeface="Calibri"/>
                <a:cs typeface="Calibri"/>
              </a:rPr>
              <a:t>Volumetric X-ray emission from near-axis region, measured using SDD detector + collimator</a:t>
            </a:r>
            <a:endParaRPr lang="en-US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4A88A890-6C39-0E5F-AC67-0A30911B7BB7}"/>
              </a:ext>
            </a:extLst>
          </p:cNvPr>
          <p:cNvSpPr txBox="1"/>
          <p:nvPr/>
        </p:nvSpPr>
        <p:spPr>
          <a:xfrm>
            <a:off x="7959382" y="5090436"/>
            <a:ext cx="35278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latin typeface="Calibri"/>
                <a:cs typeface="Calibri"/>
              </a:rPr>
              <a:t>Space-resolved X-ray emission from different plasma zones, measured using CCD camera + pinhole </a:t>
            </a:r>
          </a:p>
        </p:txBody>
      </p:sp>
    </p:spTree>
    <p:extLst>
      <p:ext uri="{BB962C8B-B14F-4D97-AF65-F5344CB8AC3E}">
        <p14:creationId xmlns:p14="http://schemas.microsoft.com/office/powerpoint/2010/main" val="19872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Picture 16" descr="A graph of a graph&#10;&#10;Description automatically generated">
            <a:extLst>
              <a:ext uri="{FF2B5EF4-FFF2-40B4-BE49-F238E27FC236}">
                <a16:creationId xmlns:a16="http://schemas.microsoft.com/office/drawing/2014/main" id="{BDCA286E-A317-6FC6-D515-FBE6CB52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05" y="3133456"/>
            <a:ext cx="4493790" cy="3355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A073AB-0200-FC0D-3A42-977EC7A4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900" y="1214377"/>
            <a:ext cx="2928738" cy="1943772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DBDB9E9A-4341-7C8B-80DA-B1FBB9DA14B5}"/>
              </a:ext>
            </a:extLst>
          </p:cNvPr>
          <p:cNvSpPr txBox="1"/>
          <p:nvPr/>
        </p:nvSpPr>
        <p:spPr>
          <a:xfrm>
            <a:off x="156931" y="1366296"/>
            <a:ext cx="7520277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Raw data from SDD detector can be converted into X-ray emissivity density by calibration with Fe lines and correction for quantum efficiency and dead time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 , Phys. Plasmas. </a:t>
            </a:r>
            <a:r>
              <a:rPr lang="en-US" sz="1050" b="1" i="1">
                <a:latin typeface="Calibri"/>
                <a:ea typeface="Calibri"/>
                <a:cs typeface="Calibri"/>
              </a:rPr>
              <a:t>28</a:t>
            </a:r>
            <a:r>
              <a:rPr lang="en-US" sz="1050" i="1">
                <a:latin typeface="Calibri"/>
                <a:ea typeface="Calibri"/>
                <a:cs typeface="Calibri"/>
              </a:rPr>
              <a:t>, 102509 (2021)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Cond. Matter (2021)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B78E4E70-7B65-85E5-3F73-5090BD9E5610}"/>
              </a:ext>
            </a:extLst>
          </p:cNvPr>
          <p:cNvSpPr txBox="1"/>
          <p:nvPr/>
        </p:nvSpPr>
        <p:spPr>
          <a:xfrm>
            <a:off x="294851" y="3259871"/>
            <a:ext cx="25647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Plasma Emissivity Model</a:t>
            </a:r>
          </a:p>
        </p:txBody>
      </p:sp>
      <p:pic>
        <p:nvPicPr>
          <p:cNvPr id="23" name="Picture 22" descr="A diagram of a collimator&#10;&#10;Description automatically generated">
            <a:extLst>
              <a:ext uri="{FF2B5EF4-FFF2-40B4-BE49-F238E27FC236}">
                <a16:creationId xmlns:a16="http://schemas.microsoft.com/office/drawing/2014/main" id="{214CFA1C-CB50-ADF8-C09D-056C518B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5" y="3759491"/>
            <a:ext cx="5801396" cy="1024005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A5C003E-E9DF-0478-FDF6-6CB516DAC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57" y="4900143"/>
            <a:ext cx="4287861" cy="6423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93E881-F055-F54C-9307-F55991EDA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2" y="5571521"/>
            <a:ext cx="4811333" cy="630395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09BF9E8E-B616-046D-412D-D08D912390F9}"/>
              </a:ext>
            </a:extLst>
          </p:cNvPr>
          <p:cNvSpPr txBox="1"/>
          <p:nvPr/>
        </p:nvSpPr>
        <p:spPr>
          <a:xfrm>
            <a:off x="55480" y="3235201"/>
            <a:ext cx="6869470" cy="276998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e</a:t>
            </a:r>
            <a:r>
              <a:rPr lang="en-US" sz="2000" i="1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i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 ~ 1.32x10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32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-6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expected 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n</a:t>
            </a:r>
            <a:r>
              <a:rPr lang="en-US" sz="2000" baseline="-25000">
                <a:solidFill>
                  <a:schemeClr val="accent5">
                    <a:lumMod val="75000"/>
                  </a:schemeClr>
                </a:solidFill>
                <a:latin typeface="Calibri"/>
                <a:ea typeface="+mn-lt"/>
                <a:cs typeface="Calibri"/>
              </a:rPr>
              <a:t>e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10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16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-3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 algn="ctr"/>
            <a:r>
              <a:rPr lang="en-US" sz="2000" i="1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k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</a:t>
            </a:r>
            <a:r>
              <a:rPr lang="en-US" sz="2000" i="1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21.15 keV</a:t>
            </a:r>
          </a:p>
          <a:p>
            <a:pPr algn="ctr"/>
            <a:r>
              <a:rPr lang="el-GR" sz="2000" i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e,loss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10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12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m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-3</a:t>
            </a:r>
          </a:p>
          <a:p>
            <a:pPr algn="ctr"/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estimated </a:t>
            </a:r>
            <a:r>
              <a:rPr lang="en-US" sz="2000" i="1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j</a:t>
            </a:r>
            <a:r>
              <a:rPr lang="en-US" sz="2000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av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~ 2-3 mA/cm</a:t>
            </a:r>
            <a:r>
              <a:rPr lang="en-US" sz="2000" baseline="30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 algn="ctr"/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EMISSIVITY MODEL REPRODUCES EXPECTED PLASMA PARAMETERS!</a:t>
            </a:r>
          </a:p>
          <a:p>
            <a:pPr algn="ctr"/>
            <a:endParaRPr lang="en-US" sz="1400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8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A blue and yellow object with lines&#10;&#10;Description automatically generated">
            <a:extLst>
              <a:ext uri="{FF2B5EF4-FFF2-40B4-BE49-F238E27FC236}">
                <a16:creationId xmlns:a16="http://schemas.microsoft.com/office/drawing/2014/main" id="{179433C0-A36B-5E59-6672-F55EA7824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7" y="3405547"/>
            <a:ext cx="3285135" cy="163408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D541AA0-303F-7CCB-9D25-701B7495EF8C}"/>
              </a:ext>
            </a:extLst>
          </p:cNvPr>
          <p:cNvSpPr/>
          <p:nvPr/>
        </p:nvSpPr>
        <p:spPr>
          <a:xfrm>
            <a:off x="5203782" y="2152797"/>
            <a:ext cx="849496" cy="3219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60B13939-2C90-E4F1-F59E-0247925BB650}"/>
              </a:ext>
            </a:extLst>
          </p:cNvPr>
          <p:cNvSpPr txBox="1"/>
          <p:nvPr/>
        </p:nvSpPr>
        <p:spPr>
          <a:xfrm>
            <a:off x="236114" y="1503683"/>
            <a:ext cx="5466824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Groups of pixels (ROIs) can be selected on the CCD and raw binary data can be converted into soft X-ray spectrum using Single Photon Counting (</a:t>
            </a:r>
            <a:r>
              <a:rPr lang="en-US" err="1">
                <a:latin typeface="Calibri"/>
                <a:cs typeface="Calibri"/>
              </a:rPr>
              <a:t>SPhC</a:t>
            </a:r>
            <a:r>
              <a:rPr lang="en-US">
                <a:latin typeface="Calibri"/>
                <a:cs typeface="Calibri"/>
              </a:rPr>
              <a:t>) algorithm. </a:t>
            </a:r>
          </a:p>
          <a:p>
            <a:endParaRPr lang="en-US" sz="600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E. </a:t>
            </a:r>
            <a:r>
              <a:rPr lang="en-US" sz="1050" i="1" err="1">
                <a:latin typeface="Calibri"/>
                <a:ea typeface="Calibri"/>
                <a:cs typeface="Calibri"/>
              </a:rPr>
              <a:t>Naselli</a:t>
            </a:r>
            <a:r>
              <a:rPr lang="en-US" sz="1050" i="1">
                <a:latin typeface="Calibri"/>
                <a:ea typeface="Calibri"/>
                <a:cs typeface="Calibri"/>
              </a:rPr>
              <a:t> et al, </a:t>
            </a:r>
            <a:r>
              <a:rPr lang="en-US" sz="1050" i="1" err="1">
                <a:latin typeface="Calibri"/>
                <a:ea typeface="Calibri"/>
                <a:cs typeface="Calibri"/>
              </a:rPr>
              <a:t>Condens</a:t>
            </a:r>
            <a:r>
              <a:rPr lang="en-US" sz="1050" i="1">
                <a:latin typeface="Calibri"/>
                <a:ea typeface="Calibri"/>
                <a:cs typeface="Calibri"/>
              </a:rPr>
              <a:t>. Matter </a:t>
            </a:r>
            <a:r>
              <a:rPr lang="en-US" sz="1050" b="1" i="1">
                <a:latin typeface="Calibri"/>
                <a:ea typeface="Calibri"/>
                <a:cs typeface="Calibri"/>
              </a:rPr>
              <a:t>7</a:t>
            </a:r>
            <a:r>
              <a:rPr lang="en-US" sz="1050" i="1">
                <a:latin typeface="Calibri"/>
                <a:ea typeface="Calibri"/>
                <a:cs typeface="Calibri"/>
              </a:rPr>
              <a:t>, 1 (2022)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G. </a:t>
            </a:r>
            <a:r>
              <a:rPr lang="en-US" sz="1050" i="1" err="1">
                <a:latin typeface="Calibri"/>
                <a:ea typeface="Calibri"/>
                <a:cs typeface="Calibri"/>
              </a:rPr>
              <a:t>Finocchiaro</a:t>
            </a:r>
            <a:r>
              <a:rPr lang="en-US" sz="1050" i="1">
                <a:latin typeface="Calibri"/>
                <a:ea typeface="Calibri"/>
                <a:cs typeface="Calibri"/>
              </a:rPr>
              <a:t> et al, Phys. Plasmas </a:t>
            </a:r>
            <a:r>
              <a:rPr lang="en-US" sz="1050" b="1" i="1">
                <a:latin typeface="Calibri"/>
                <a:ea typeface="Calibri"/>
                <a:cs typeface="Calibri"/>
              </a:rPr>
              <a:t>31</a:t>
            </a:r>
            <a:r>
              <a:rPr lang="en-US" sz="1050" i="1">
                <a:latin typeface="Calibri"/>
                <a:ea typeface="Calibri"/>
                <a:cs typeface="Calibri"/>
              </a:rPr>
              <a:t>, 6 (2024)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14D4808-5B35-2122-21A4-4399822C5387}"/>
              </a:ext>
            </a:extLst>
          </p:cNvPr>
          <p:cNvSpPr txBox="1"/>
          <p:nvPr/>
        </p:nvSpPr>
        <p:spPr>
          <a:xfrm>
            <a:off x="295440" y="3610520"/>
            <a:ext cx="25647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X-Ray Emissivity Density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1057658-8B98-B033-3BB3-5579C409F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5" y="5288670"/>
            <a:ext cx="2146639" cy="556612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49F99705-0450-1B2B-2FBE-061B6F7D71DF}"/>
              </a:ext>
            </a:extLst>
          </p:cNvPr>
          <p:cNvSpPr txBox="1"/>
          <p:nvPr/>
        </p:nvSpPr>
        <p:spPr>
          <a:xfrm>
            <a:off x="171718" y="4188724"/>
            <a:ext cx="439113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Calibri"/>
                <a:ea typeface="Calibri"/>
                <a:cs typeface="Calibri"/>
              </a:rPr>
              <a:t>Soft X-ray spectrum can be converted into X-ray emissivity density </a:t>
            </a:r>
            <a:r>
              <a:rPr lang="en-US" sz="1400" i="1">
                <a:latin typeface="Calibri"/>
                <a:ea typeface="Calibri"/>
                <a:cs typeface="Calibri"/>
              </a:rPr>
              <a:t>J(h</a:t>
            </a:r>
            <a:r>
              <a:rPr lang="el-GR" sz="1400" b="0" i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ν</a:t>
            </a:r>
            <a:r>
              <a:rPr lang="en-US" sz="1400" i="1">
                <a:latin typeface="Calibri"/>
                <a:ea typeface="Calibri"/>
                <a:cs typeface="Calibri"/>
              </a:rPr>
              <a:t>)</a:t>
            </a:r>
            <a:r>
              <a:rPr lang="en-US" sz="1400">
                <a:latin typeface="Calibri"/>
                <a:ea typeface="Calibri"/>
                <a:cs typeface="Calibri"/>
              </a:rPr>
              <a:t> by calculating the emissivity volume </a:t>
            </a:r>
            <a:r>
              <a:rPr lang="en-US" sz="1400" i="1">
                <a:latin typeface="Calibri"/>
                <a:ea typeface="Calibri"/>
                <a:cs typeface="Calibri"/>
              </a:rPr>
              <a:t>V</a:t>
            </a:r>
            <a:r>
              <a:rPr lang="en-US" sz="1400" i="1" baseline="-25000">
                <a:latin typeface="Calibri"/>
                <a:ea typeface="Calibri"/>
                <a:cs typeface="Calibri"/>
              </a:rPr>
              <a:t>P</a:t>
            </a:r>
            <a:r>
              <a:rPr lang="en-US" sz="1400">
                <a:latin typeface="Calibri"/>
                <a:ea typeface="Calibri"/>
                <a:cs typeface="Calibri"/>
              </a:rPr>
              <a:t> and geometrical efficiency </a:t>
            </a:r>
            <a:r>
              <a:rPr lang="el-GR" sz="1400" b="0" i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400" b="0" i="1" baseline="-2500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1400" i="1" baseline="-25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461E0093-99F4-7365-8498-ECF383B5995E}"/>
              </a:ext>
            </a:extLst>
          </p:cNvPr>
          <p:cNvSpPr txBox="1"/>
          <p:nvPr/>
        </p:nvSpPr>
        <p:spPr>
          <a:xfrm>
            <a:off x="2350554" y="5315513"/>
            <a:ext cx="2276498" cy="6309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Calibri"/>
                <a:ea typeface="Calibri"/>
                <a:cs typeface="Calibri"/>
              </a:rPr>
              <a:t>Ray-tracing MC simulation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 , Phys. Plasmas. (2021)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Cond. Matter (2021)</a:t>
            </a:r>
          </a:p>
        </p:txBody>
      </p:sp>
      <p:pic>
        <p:nvPicPr>
          <p:cNvPr id="9" name="Picture 8" descr="A blue and yellow object with lines&#10;&#10;Description automatically generated">
            <a:extLst>
              <a:ext uri="{FF2B5EF4-FFF2-40B4-BE49-F238E27FC236}">
                <a16:creationId xmlns:a16="http://schemas.microsoft.com/office/drawing/2014/main" id="{C5A39BFB-7858-A8D5-AB81-92C8BE0C6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7" y="4889677"/>
            <a:ext cx="3285135" cy="1634081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C6B2E048-3F07-AB56-4521-0144B8B2C195}"/>
              </a:ext>
            </a:extLst>
          </p:cNvPr>
          <p:cNvSpPr txBox="1"/>
          <p:nvPr/>
        </p:nvSpPr>
        <p:spPr>
          <a:xfrm>
            <a:off x="4164306" y="6300340"/>
            <a:ext cx="492236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Ray-tracing code evaluates the region of the plasma seen by CCD ROI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graph with a line graph&#10;&#10;Description automatically generated">
            <a:extLst>
              <a:ext uri="{FF2B5EF4-FFF2-40B4-BE49-F238E27FC236}">
                <a16:creationId xmlns:a16="http://schemas.microsoft.com/office/drawing/2014/main" id="{411EDBC1-C543-B949-C8DA-7503B22ED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77" y="3613550"/>
            <a:ext cx="3955526" cy="2669276"/>
          </a:xfrm>
          <a:prstGeom prst="rect">
            <a:avLst/>
          </a:prstGeom>
        </p:spPr>
      </p:pic>
      <p:pic>
        <p:nvPicPr>
          <p:cNvPr id="12" name="Picture 11" descr="A blue and yellow flag with a curved yellow circle&#10;&#10;Description automatically generated with medium confidence">
            <a:extLst>
              <a:ext uri="{FF2B5EF4-FFF2-40B4-BE49-F238E27FC236}">
                <a16:creationId xmlns:a16="http://schemas.microsoft.com/office/drawing/2014/main" id="{3A3DA9A7-C142-8D11-8957-5EC5B2C3C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44" y="1188567"/>
            <a:ext cx="3184084" cy="2145584"/>
          </a:xfrm>
          <a:prstGeom prst="rect">
            <a:avLst/>
          </a:prstGeom>
        </p:spPr>
      </p:pic>
      <p:pic>
        <p:nvPicPr>
          <p:cNvPr id="13" name="Picture 12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C0641CA1-2309-CCA8-6EC1-976B18AF3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76" y="1175550"/>
            <a:ext cx="3277488" cy="2161287"/>
          </a:xfrm>
          <a:prstGeom prst="rect">
            <a:avLst/>
          </a:prstGeom>
        </p:spPr>
      </p:pic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DE7FF32-187C-A6C5-21C1-F54D7B0DD5EE}"/>
              </a:ext>
            </a:extLst>
          </p:cNvPr>
          <p:cNvSpPr txBox="1"/>
          <p:nvPr/>
        </p:nvSpPr>
        <p:spPr>
          <a:xfrm>
            <a:off x="1705015" y="1149651"/>
            <a:ext cx="118309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CCD ROIs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8BC8CE1-D01F-FC51-58B0-63BCEFF0939E}"/>
              </a:ext>
            </a:extLst>
          </p:cNvPr>
          <p:cNvSpPr txBox="1"/>
          <p:nvPr/>
        </p:nvSpPr>
        <p:spPr>
          <a:xfrm>
            <a:off x="1023378" y="5096955"/>
            <a:ext cx="25103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X-Ray Emissivity Model</a:t>
            </a:r>
          </a:p>
        </p:txBody>
      </p:sp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E1D6FE0-2619-F064-7247-6AB1D6AE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31" y="5525903"/>
            <a:ext cx="3315006" cy="496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C21C0-5EC4-1CA4-794C-30C6B731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35" y="5993802"/>
            <a:ext cx="3790161" cy="496598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3D39B31D-8685-4243-A3AA-70818291ACD9}"/>
              </a:ext>
            </a:extLst>
          </p:cNvPr>
          <p:cNvSpPr txBox="1"/>
          <p:nvPr/>
        </p:nvSpPr>
        <p:spPr>
          <a:xfrm>
            <a:off x="9473795" y="1949797"/>
            <a:ext cx="263017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Warm electron </a:t>
            </a:r>
            <a:r>
              <a:rPr lang="en-US" sz="2000" b="1" i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2000" b="1" i="1" baseline="-250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and </a:t>
            </a:r>
            <a:r>
              <a:rPr lang="en-US" sz="2000" b="1" i="1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kT</a:t>
            </a:r>
            <a:r>
              <a:rPr lang="en-US" sz="2000" b="1" i="1" baseline="-2500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can be extracted from the emissivity by performing an inverse </a:t>
            </a:r>
            <a:r>
              <a:rPr lang="el-GR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σ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-fit, neglecting spurious dips and Ti/Ta fluorescence peaks</a:t>
            </a:r>
          </a:p>
          <a:p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29F1D7B9-B61B-83BD-C06A-492DF48C4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521515"/>
            <a:ext cx="2462319" cy="1623737"/>
          </a:xfrm>
          <a:prstGeom prst="rect">
            <a:avLst/>
          </a:prstGeom>
        </p:spPr>
      </p:pic>
      <p:pic>
        <p:nvPicPr>
          <p:cNvPr id="22" name="Picture 21" descr="A blue and yellow flag with a curved yellow circle&#10;&#10;Description automatically generated with medium confidence">
            <a:extLst>
              <a:ext uri="{FF2B5EF4-FFF2-40B4-BE49-F238E27FC236}">
                <a16:creationId xmlns:a16="http://schemas.microsoft.com/office/drawing/2014/main" id="{618D3278-6899-9133-F78F-45A055E0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5" y="1521517"/>
            <a:ext cx="2462318" cy="1623736"/>
          </a:xfrm>
          <a:prstGeom prst="rect">
            <a:avLst/>
          </a:prstGeom>
        </p:spPr>
      </p:pic>
      <p:pic>
        <p:nvPicPr>
          <p:cNvPr id="23" name="Picture 22" descr="A graph of a graph showing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6E0CDF28-648C-2D38-F8D9-125F550BB6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3265556"/>
            <a:ext cx="2462319" cy="1663324"/>
          </a:xfrm>
          <a:prstGeom prst="rect">
            <a:avLst/>
          </a:prstGeom>
        </p:spPr>
      </p:pic>
      <p:pic>
        <p:nvPicPr>
          <p:cNvPr id="24" name="Picture 23" descr="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25187464-1634-BCCA-EEB8-F7278CB07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8" y="3263464"/>
            <a:ext cx="2464016" cy="1663324"/>
          </a:xfrm>
          <a:prstGeom prst="rect">
            <a:avLst/>
          </a:prstGeom>
        </p:spPr>
      </p:pic>
      <p:pic>
        <p:nvPicPr>
          <p:cNvPr id="25" name="Picture 24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4BE61BC0-996F-DD2B-76F0-52E5791D7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1318928"/>
            <a:ext cx="4591385" cy="2427372"/>
          </a:xfrm>
          <a:prstGeom prst="rect">
            <a:avLst/>
          </a:prstGeom>
        </p:spPr>
      </p:pic>
      <p:pic>
        <p:nvPicPr>
          <p:cNvPr id="26" name="Picture 25" descr="A graph with a red line&#10;&#10;Description automatically generated">
            <a:extLst>
              <a:ext uri="{FF2B5EF4-FFF2-40B4-BE49-F238E27FC236}">
                <a16:creationId xmlns:a16="http://schemas.microsoft.com/office/drawing/2014/main" id="{ED1767E4-F56C-FCFD-FF3B-EC5CDA0D30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7" y="3826437"/>
            <a:ext cx="4591387" cy="24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ttangolo con angoli arrotondati 19">
            <a:extLst>
              <a:ext uri="{FF2B5EF4-FFF2-40B4-BE49-F238E27FC236}">
                <a16:creationId xmlns:a16="http://schemas.microsoft.com/office/drawing/2014/main" id="{B381DA39-3F48-249D-A50C-94A6C2B3FB32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 Electrons Benchmark: Soft X-ray Spectroscopy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2B811CEA-6667-5BC4-16C0-F5351CD77E56}"/>
              </a:ext>
            </a:extLst>
          </p:cNvPr>
          <p:cNvSpPr txBox="1"/>
          <p:nvPr/>
        </p:nvSpPr>
        <p:spPr>
          <a:xfrm>
            <a:off x="296453" y="1291169"/>
            <a:ext cx="113624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Extracting warm electron parameters from different plasma zones generates observables against which the PIC simulation results can be benchmarked</a:t>
            </a:r>
          </a:p>
        </p:txBody>
      </p:sp>
      <p:pic>
        <p:nvPicPr>
          <p:cNvPr id="3" name="Picture 2" descr="A blue and yellow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ACC1C0B2-E0D1-D216-37C1-A8842BCF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05" y="2208388"/>
            <a:ext cx="3127727" cy="2063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F674A-3A9E-8BB9-6574-F653AAC9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7" y="2434322"/>
            <a:ext cx="7061915" cy="3674342"/>
          </a:xfrm>
          <a:prstGeom prst="rect">
            <a:avLst/>
          </a:prstGeom>
        </p:spPr>
      </p:pic>
      <p:pic>
        <p:nvPicPr>
          <p:cNvPr id="5" name="Picture 4" descr="A yellow circle on a blue background&#10;&#10;Description automatically generated">
            <a:extLst>
              <a:ext uri="{FF2B5EF4-FFF2-40B4-BE49-F238E27FC236}">
                <a16:creationId xmlns:a16="http://schemas.microsoft.com/office/drawing/2014/main" id="{A09A1660-25DF-48BE-7727-390587441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981" y="4269346"/>
            <a:ext cx="2917081" cy="192539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7A858E-27F4-C75A-22B9-FD2D2BE30871}"/>
              </a:ext>
            </a:extLst>
          </p:cNvPr>
          <p:cNvCxnSpPr/>
          <p:nvPr/>
        </p:nvCxnSpPr>
        <p:spPr>
          <a:xfrm flipH="1">
            <a:off x="5977943" y="2919211"/>
            <a:ext cx="3208984" cy="1427408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D323C-E45F-C38C-7970-F99A163F8C62}"/>
              </a:ext>
            </a:extLst>
          </p:cNvPr>
          <p:cNvCxnSpPr>
            <a:cxnSpLocks/>
          </p:cNvCxnSpPr>
          <p:nvPr/>
        </p:nvCxnSpPr>
        <p:spPr>
          <a:xfrm flipH="1" flipV="1">
            <a:off x="5752563" y="4475408"/>
            <a:ext cx="3777800" cy="60101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6790401-4E8F-76CD-E924-6FDAFD434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132" y="1028610"/>
            <a:ext cx="8016781" cy="5563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1FAD1-1C03-F6DA-C658-74A294183E7E}"/>
              </a:ext>
            </a:extLst>
          </p:cNvPr>
          <p:cNvSpPr txBox="1"/>
          <p:nvPr/>
        </p:nvSpPr>
        <p:spPr>
          <a:xfrm>
            <a:off x="3233854" y="3145312"/>
            <a:ext cx="5989972" cy="190821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RESULTS MATCH WELL! </a:t>
            </a:r>
            <a:endParaRPr lang="en-US" sz="2000" b="1">
              <a:solidFill>
                <a:schemeClr val="accent5">
                  <a:lumMod val="75000"/>
                </a:schemeClr>
              </a:solidFill>
              <a:latin typeface="Aptos"/>
              <a:cs typeface="Calibri"/>
            </a:endParaRPr>
          </a:p>
          <a:p>
            <a:pPr algn="ctr"/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Calibri"/>
                <a:cs typeface="Calibri"/>
              </a:rPr>
              <a:t>NEW TECHNIQUE WHICH MEASURES LOCAL DENSITY AND TEMPERATURE AND ALSO BENCHMARKS PIC SIMULATIONS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algn="ctr"/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4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023FF-321C-56CA-5384-E27F5E43E814}"/>
              </a:ext>
            </a:extLst>
          </p:cNvPr>
          <p:cNvSpPr txBox="1"/>
          <p:nvPr/>
        </p:nvSpPr>
        <p:spPr>
          <a:xfrm>
            <a:off x="565681" y="17323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Why model ECR plasmas?</a:t>
            </a:r>
          </a:p>
          <a:p>
            <a:r>
              <a:rPr lang="en-US" sz="2800">
                <a:latin typeface="Calibri"/>
                <a:cs typeface="Calibri"/>
              </a:rPr>
              <a:t>    </a:t>
            </a:r>
            <a:r>
              <a:rPr lang="en-US" i="1">
                <a:latin typeface="Calibri"/>
                <a:cs typeface="Calibri"/>
              </a:rPr>
              <a:t>Bridge the gap between stars and the lab</a:t>
            </a:r>
          </a:p>
          <a:p>
            <a:r>
              <a:rPr lang="en-US" i="1">
                <a:latin typeface="Calibri"/>
                <a:cs typeface="Calibri"/>
              </a:rPr>
              <a:t>      Test competing models of in-plasma decay rates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3125104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How can we study ECR plasmas?</a:t>
            </a:r>
            <a:endParaRPr lang="en-US"/>
          </a:p>
          <a:p>
            <a:r>
              <a:rPr lang="en-US" sz="2800">
                <a:latin typeface="Calibri"/>
                <a:cs typeface="Calibri"/>
              </a:rPr>
              <a:t>    </a:t>
            </a:r>
            <a:r>
              <a:rPr lang="en-US" i="1">
                <a:latin typeface="Calibri"/>
                <a:cs typeface="Calibri"/>
              </a:rPr>
              <a:t>Particle-in-Cell (PIC) codes for ECR plasma electrons</a:t>
            </a:r>
            <a:endParaRPr lang="en-US" sz="2800">
              <a:latin typeface="Calibri"/>
              <a:cs typeface="Calibri"/>
            </a:endParaRPr>
          </a:p>
          <a:p>
            <a:r>
              <a:rPr lang="en-US" i="1">
                <a:latin typeface="Calibri"/>
                <a:cs typeface="Calibri"/>
              </a:rPr>
              <a:t>      Particle-in-Cell Monte Carlo (PIC-MC) codes for ECR plasma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6312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How do ECR plasmas affect </a:t>
            </a:r>
            <a:r>
              <a:rPr lang="en-US" sz="2800">
                <a:ea typeface="+mn-lt"/>
                <a:cs typeface="+mn-lt"/>
              </a:rPr>
              <a:t>β-decay rates?</a:t>
            </a:r>
            <a:endParaRPr lang="en-US" i="1">
              <a:latin typeface="Calibri"/>
              <a:ea typeface="+mn-lt"/>
              <a:cs typeface="Calibri"/>
            </a:endParaRPr>
          </a:p>
          <a:p>
            <a:r>
              <a:rPr lang="en-US" sz="2800">
                <a:latin typeface="Aptos"/>
                <a:cs typeface="Calibri"/>
              </a:rPr>
              <a:t>     </a:t>
            </a:r>
            <a:r>
              <a:rPr lang="en-US" i="1">
                <a:latin typeface="Aptos"/>
                <a:cs typeface="Calibri"/>
              </a:rPr>
              <a:t>PIC-MC codes for injected radio-isotopes </a:t>
            </a:r>
          </a:p>
          <a:p>
            <a:r>
              <a:rPr lang="en-US" i="1">
                <a:latin typeface="Aptos"/>
                <a:cs typeface="Calibri"/>
              </a:rPr>
              <a:t>        3D maps of decay rates in realistic ECR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240C-ECA3-7C4A-116D-7D69FA1587CE}"/>
              </a:ext>
            </a:extLst>
          </p:cNvPr>
          <p:cNvSpPr txBox="1"/>
          <p:nvPr/>
        </p:nvSpPr>
        <p:spPr>
          <a:xfrm>
            <a:off x="521551" y="6058651"/>
            <a:ext cx="11193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>
                <a:latin typeface="Calibri"/>
                <a:cs typeface="Arial"/>
              </a:rPr>
              <a:t>Conclusions and Future Outlook for PANDORA</a:t>
            </a:r>
            <a:endParaRPr lang="en-US">
              <a:latin typeface="Calibri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A128AE-6773-734E-5397-55EE9904200C}"/>
              </a:ext>
            </a:extLst>
          </p:cNvPr>
          <p:cNvSpPr/>
          <p:nvPr/>
        </p:nvSpPr>
        <p:spPr>
          <a:xfrm>
            <a:off x="6976872" y="3611880"/>
            <a:ext cx="182880" cy="66751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F51-CB3B-61B5-A59A-AFB60577A04D}"/>
              </a:ext>
            </a:extLst>
          </p:cNvPr>
          <p:cNvSpPr txBox="1"/>
          <p:nvPr/>
        </p:nvSpPr>
        <p:spPr>
          <a:xfrm>
            <a:off x="7201670" y="3750066"/>
            <a:ext cx="4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OBSERVABLES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90732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8">
            <a:extLst>
              <a:ext uri="{FF2B5EF4-FFF2-40B4-BE49-F238E27FC236}">
                <a16:creationId xmlns:a16="http://schemas.microsoft.com/office/drawing/2014/main" id="{6978DD49-9AD4-AF6D-7CF1-14B5ABC385DF}"/>
              </a:ext>
            </a:extLst>
          </p:cNvPr>
          <p:cNvSpPr txBox="1"/>
          <p:nvPr/>
        </p:nvSpPr>
        <p:spPr>
          <a:xfrm>
            <a:off x="296453" y="1291169"/>
            <a:ext cx="113624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The PIC-MC simulations can be benchmarked against certain observables from experiment for purposes of validation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CC0F3-7549-FB14-E014-44EBA1C0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8" y="2221992"/>
            <a:ext cx="5342342" cy="195199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7FD51B7-4732-8462-A5BC-E39E7CC41A11}"/>
              </a:ext>
            </a:extLst>
          </p:cNvPr>
          <p:cNvSpPr txBox="1"/>
          <p:nvPr/>
        </p:nvSpPr>
        <p:spPr>
          <a:xfrm>
            <a:off x="295702" y="1751939"/>
            <a:ext cx="275839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profile in Faraday cup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378AF6EB-D38B-E056-C886-D10EB86D4E2E}"/>
              </a:ext>
            </a:extLst>
          </p:cNvPr>
          <p:cNvSpPr txBox="1"/>
          <p:nvPr/>
        </p:nvSpPr>
        <p:spPr>
          <a:xfrm>
            <a:off x="115458" y="4172935"/>
            <a:ext cx="53423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recorded in the Faraday cup as a function of ion m/q ratio in A-HPC and corresponding current profile</a:t>
            </a:r>
          </a:p>
        </p:txBody>
      </p:sp>
      <p:pic>
        <p:nvPicPr>
          <p:cNvPr id="12" name="Picture 11" descr="A diagram of a cylinder&#10;&#10;Description automatically generated">
            <a:extLst>
              <a:ext uri="{FF2B5EF4-FFF2-40B4-BE49-F238E27FC236}">
                <a16:creationId xmlns:a16="http://schemas.microsoft.com/office/drawing/2014/main" id="{3E11D59A-16B5-F660-EF27-7CB8DA198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8" y="4814399"/>
            <a:ext cx="3813412" cy="2009166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BF95FA27-A66F-EE9F-C43E-6CA39F8AFB88}"/>
              </a:ext>
            </a:extLst>
          </p:cNvPr>
          <p:cNvSpPr txBox="1"/>
          <p:nvPr/>
        </p:nvSpPr>
        <p:spPr>
          <a:xfrm>
            <a:off x="3883150" y="5564916"/>
            <a:ext cx="230166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PIC-MC simulations also generate data on particles lost from the plasma domain, including walls, and extraction hole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6A6BF6-7292-5CD5-A339-0D51A41D2A27}"/>
              </a:ext>
            </a:extLst>
          </p:cNvPr>
          <p:cNvSpPr/>
          <p:nvPr/>
        </p:nvSpPr>
        <p:spPr>
          <a:xfrm>
            <a:off x="3310128" y="5842183"/>
            <a:ext cx="228600" cy="284297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2994EA-53C4-23E3-0701-1E5F6364C073}"/>
              </a:ext>
            </a:extLst>
          </p:cNvPr>
          <p:cNvSpPr txBox="1"/>
          <p:nvPr/>
        </p:nvSpPr>
        <p:spPr>
          <a:xfrm>
            <a:off x="110360" y="4641880"/>
            <a:ext cx="591740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12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MODEL PREDICTS CURRENT PROFILE QUITE SIMILAR TO MEASURED PROFILE!</a:t>
            </a:r>
            <a:endParaRPr lang="en-US" sz="2000" b="1">
              <a:solidFill>
                <a:schemeClr val="accent5">
                  <a:lumMod val="75000"/>
                </a:schemeClr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FEW COMPLETE AND SELF-CONSISTENT ECRIS MODELS</a:t>
            </a:r>
          </a:p>
          <a:p>
            <a:pPr algn="ctr"/>
            <a:endParaRPr lang="en-US" sz="16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70853694-EE8E-B4EB-D82D-602593EB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552" y="1823728"/>
            <a:ext cx="2076568" cy="637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4697-11CE-E045-9A71-E5B58E79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805" y="2452177"/>
            <a:ext cx="5312137" cy="38469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C2F155-95DC-2544-0FD9-AF840F6200FB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15" name="Rettangolo 29">
              <a:extLst>
                <a:ext uri="{FF2B5EF4-FFF2-40B4-BE49-F238E27FC236}">
                  <a16:creationId xmlns:a16="http://schemas.microsoft.com/office/drawing/2014/main" id="{53720756-D5F0-D7AD-3EA7-FDF55C6F867C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6" name="Rettangolo 28">
              <a:extLst>
                <a:ext uri="{FF2B5EF4-FFF2-40B4-BE49-F238E27FC236}">
                  <a16:creationId xmlns:a16="http://schemas.microsoft.com/office/drawing/2014/main" id="{40CF84D7-1AFF-5313-61D6-019A35B61ED3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7" name="Rettangolo 17">
              <a:extLst>
                <a:ext uri="{FF2B5EF4-FFF2-40B4-BE49-F238E27FC236}">
                  <a16:creationId xmlns:a16="http://schemas.microsoft.com/office/drawing/2014/main" id="{1AD1FC18-AC3C-B5B5-CED9-450AC8053C59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9" name="CasellaDiTesto 38">
              <a:extLst>
                <a:ext uri="{FF2B5EF4-FFF2-40B4-BE49-F238E27FC236}">
                  <a16:creationId xmlns:a16="http://schemas.microsoft.com/office/drawing/2014/main" id="{E0641490-248A-7ED5-70A4-0678C0506CB5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1" name="Rettangolo con angoli arrotondati 19">
            <a:extLst>
              <a:ext uri="{FF2B5EF4-FFF2-40B4-BE49-F238E27FC236}">
                <a16:creationId xmlns:a16="http://schemas.microsoft.com/office/drawing/2014/main" id="{996BCDCB-0AEB-75B6-2AEA-24DFD9D15BAB}"/>
              </a:ext>
            </a:extLst>
          </p:cNvPr>
          <p:cNvSpPr/>
          <p:nvPr/>
        </p:nvSpPr>
        <p:spPr>
          <a:xfrm>
            <a:off x="1586030" y="542824"/>
            <a:ext cx="9015662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ECR Plasma Ion Benchmark: Ion </a:t>
            </a:r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Current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Profile</a:t>
            </a:r>
          </a:p>
        </p:txBody>
      </p:sp>
    </p:spTree>
    <p:extLst>
      <p:ext uri="{BB962C8B-B14F-4D97-AF65-F5344CB8AC3E}">
        <p14:creationId xmlns:p14="http://schemas.microsoft.com/office/powerpoint/2010/main" val="40295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  <p:bldP spid="14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023FF-321C-56CA-5384-E27F5E43E814}"/>
              </a:ext>
            </a:extLst>
          </p:cNvPr>
          <p:cNvSpPr txBox="1"/>
          <p:nvPr/>
        </p:nvSpPr>
        <p:spPr>
          <a:xfrm>
            <a:off x="565681" y="17323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Why model ECR plasmas?</a:t>
            </a:r>
          </a:p>
          <a:p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Bridge the gap between stars and the lab</a:t>
            </a:r>
          </a:p>
          <a:p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      Test competing models of in-plasma decay rates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3125104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How can we study ECR plasmas?</a:t>
            </a:r>
            <a:endParaRPr lang="en-US">
              <a:solidFill>
                <a:srgbClr val="47D45A"/>
              </a:solidFill>
            </a:endParaRPr>
          </a:p>
          <a:p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Particle-in-Cell (PIC) codes for ECR plasma electrons</a:t>
            </a:r>
            <a:endParaRPr lang="en-US" sz="2800">
              <a:solidFill>
                <a:srgbClr val="47D45A"/>
              </a:solidFill>
              <a:latin typeface="Calibri"/>
              <a:cs typeface="Calibri"/>
            </a:endParaRPr>
          </a:p>
          <a:p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      Particle-in-Cell Monte Carlo (PIC-MC) codes for ECR plasma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6312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How do ECR plasmas affect </a:t>
            </a:r>
            <a:r>
              <a:rPr lang="en-US" sz="2800">
                <a:solidFill>
                  <a:srgbClr val="000000"/>
                </a:solidFill>
                <a:ea typeface="+mn-lt"/>
                <a:cs typeface="+mn-lt"/>
              </a:rPr>
              <a:t>β-decay rates?</a:t>
            </a:r>
            <a:endParaRPr lang="en-US" i="1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r>
              <a:rPr lang="en-US" sz="2800">
                <a:solidFill>
                  <a:srgbClr val="000000"/>
                </a:solidFill>
                <a:latin typeface="Aptos"/>
                <a:cs typeface="Calibri"/>
              </a:rPr>
              <a:t>     </a:t>
            </a:r>
            <a:r>
              <a:rPr lang="en-US" i="1">
                <a:solidFill>
                  <a:srgbClr val="000000"/>
                </a:solidFill>
                <a:latin typeface="Aptos"/>
                <a:cs typeface="Calibri"/>
              </a:rPr>
              <a:t>PIC-MC codes for injected radio-isotopes </a:t>
            </a:r>
          </a:p>
          <a:p>
            <a:r>
              <a:rPr lang="en-US" i="1">
                <a:solidFill>
                  <a:srgbClr val="000000"/>
                </a:solidFill>
                <a:latin typeface="Aptos"/>
                <a:cs typeface="Calibri"/>
              </a:rPr>
              <a:t>        3D maps of decay rates in realistic ECR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240C-ECA3-7C4A-116D-7D69FA1587CE}"/>
              </a:ext>
            </a:extLst>
          </p:cNvPr>
          <p:cNvSpPr txBox="1"/>
          <p:nvPr/>
        </p:nvSpPr>
        <p:spPr>
          <a:xfrm>
            <a:off x="521551" y="6058651"/>
            <a:ext cx="11193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Arial"/>
              </a:rPr>
              <a:t>Conclusions and Future Outlook for PANDORA</a:t>
            </a:r>
            <a:endParaRPr lang="en-US">
              <a:solidFill>
                <a:schemeClr val="bg2">
                  <a:lumMod val="90000"/>
                </a:schemeClr>
              </a:solidFill>
              <a:latin typeface="Calibri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A128AE-6773-734E-5397-55EE9904200C}"/>
              </a:ext>
            </a:extLst>
          </p:cNvPr>
          <p:cNvSpPr/>
          <p:nvPr/>
        </p:nvSpPr>
        <p:spPr>
          <a:xfrm>
            <a:off x="6976872" y="3611880"/>
            <a:ext cx="182880" cy="667512"/>
          </a:xfrm>
          <a:prstGeom prst="rightBrac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F51-CB3B-61B5-A59A-AFB60577A04D}"/>
              </a:ext>
            </a:extLst>
          </p:cNvPr>
          <p:cNvSpPr txBox="1"/>
          <p:nvPr/>
        </p:nvSpPr>
        <p:spPr>
          <a:xfrm>
            <a:off x="7201670" y="3750066"/>
            <a:ext cx="4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solidFill>
                  <a:srgbClr val="47D45A"/>
                </a:solidFill>
              </a:rPr>
              <a:t>OBSERVABLES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2884294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1753732" y="446693"/>
            <a:ext cx="8361818" cy="735587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PIC-MC codes for injected radio-isotopes: evaporation dynamics of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in the plasma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58CF33-1D6B-FC11-06D3-114F27BB842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0140" y="1419146"/>
            <a:ext cx="3837071" cy="1379491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33377A7-F249-C176-EEAA-F47B94EB3783}"/>
              </a:ext>
            </a:extLst>
          </p:cNvPr>
          <p:cNvGraphicFramePr>
            <a:graphicFrameLocks noGrp="1"/>
          </p:cNvGraphicFramePr>
          <p:nvPr/>
        </p:nvGraphicFramePr>
        <p:xfrm>
          <a:off x="8938790" y="2991144"/>
          <a:ext cx="3066967" cy="16734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75235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924514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390094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520724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Isotope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t</a:t>
                      </a:r>
                      <a:r>
                        <a:rPr lang="it-IT" sz="1400" baseline="-25000"/>
                        <a:t>1/2</a:t>
                      </a:r>
                      <a:r>
                        <a:rPr lang="it-IT" sz="1400"/>
                        <a:t> [ </a:t>
                      </a:r>
                      <a:r>
                        <a:rPr lang="it-IT" sz="1400" err="1"/>
                        <a:t>yr</a:t>
                      </a:r>
                      <a:r>
                        <a:rPr lang="it-IT" sz="1400"/>
                        <a:t> ]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E</a:t>
                      </a:r>
                      <a:r>
                        <a:rPr lang="el-GR" sz="1400" baseline="-25000"/>
                        <a:t>γ</a:t>
                      </a:r>
                      <a:r>
                        <a:rPr lang="it-IT" sz="1400"/>
                        <a:t> [ </a:t>
                      </a:r>
                      <a:r>
                        <a:rPr lang="it-IT" sz="1400" err="1"/>
                        <a:t>keV</a:t>
                      </a:r>
                      <a:r>
                        <a:rPr lang="it-IT" sz="1400"/>
                        <a:t> ]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520724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>
                          <a:solidFill>
                            <a:schemeClr val="bg1"/>
                          </a:solidFill>
                        </a:rPr>
                        <a:t>176</a:t>
                      </a:r>
                      <a:r>
                        <a:rPr lang="it-IT" sz="1400">
                          <a:solidFill>
                            <a:schemeClr val="bg1"/>
                          </a:solidFill>
                        </a:rPr>
                        <a:t>Lu</a:t>
                      </a:r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</a:rPr>
                        <a:t>3.78 · 10</a:t>
                      </a:r>
                      <a:r>
                        <a:rPr lang="it-IT" sz="1400" baseline="3000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1400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kern="1200">
                          <a:solidFill>
                            <a:schemeClr val="bg1"/>
                          </a:solidFill>
                        </a:rPr>
                        <a:t>202.88 &amp; 306.78</a:t>
                      </a:r>
                      <a:endParaRPr kumimoji="0" lang="en-US" sz="1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16013">
                <a:tc>
                  <a:txBody>
                    <a:bodyPr/>
                    <a:lstStyle/>
                    <a:p>
                      <a:pPr algn="ctr"/>
                      <a:r>
                        <a:rPr lang="it-IT" sz="1400" b="1" baseline="30000">
                          <a:highlight>
                            <a:srgbClr val="FFFF00"/>
                          </a:highlight>
                        </a:rPr>
                        <a:t>134</a:t>
                      </a:r>
                      <a:r>
                        <a:rPr lang="it-IT" sz="1400" b="1">
                          <a:highlight>
                            <a:srgbClr val="FFFF00"/>
                          </a:highlight>
                        </a:rPr>
                        <a:t>Cs</a:t>
                      </a:r>
                      <a:endParaRPr lang="en-US" sz="1400" b="1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>
                          <a:highlight>
                            <a:srgbClr val="FFFF00"/>
                          </a:highlight>
                        </a:rPr>
                        <a:t>2.06</a:t>
                      </a:r>
                      <a:endParaRPr lang="en-US" sz="1400" b="1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="1">
                          <a:highlight>
                            <a:srgbClr val="FFFF00"/>
                          </a:highlight>
                        </a:rPr>
                        <a:t> 795.86</a:t>
                      </a:r>
                      <a:endParaRPr lang="en-US" sz="1400" b="1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16013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30000">
                          <a:solidFill>
                            <a:schemeClr val="bg1"/>
                          </a:solidFill>
                        </a:rPr>
                        <a:t>94</a:t>
                      </a:r>
                      <a:r>
                        <a:rPr lang="it-IT" sz="1400">
                          <a:solidFill>
                            <a:schemeClr val="bg1"/>
                          </a:solidFill>
                        </a:rPr>
                        <a:t>Nb</a:t>
                      </a:r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</a:rPr>
                        <a:t>2.03 · 10</a:t>
                      </a:r>
                      <a:r>
                        <a:rPr lang="it-IT" sz="1400" baseline="3000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1400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400" baseline="0">
                          <a:solidFill>
                            <a:schemeClr val="bg1"/>
                          </a:solidFill>
                        </a:rPr>
                        <a:t>871.09</a:t>
                      </a:r>
                      <a:endParaRPr lang="it-IT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cell3D prstMaterial="dkEdge">
                      <a:bevel/>
                      <a:lightRig rig="flood" dir="t"/>
                    </a:cell3D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5FF54BDD-B741-0D15-9F9C-1F352F0B8FFD}"/>
              </a:ext>
            </a:extLst>
          </p:cNvPr>
          <p:cNvSpPr/>
          <p:nvPr/>
        </p:nvSpPr>
        <p:spPr>
          <a:xfrm>
            <a:off x="454228" y="1715466"/>
            <a:ext cx="6608242" cy="94947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rgbClr val="005EA8"/>
              </a:solidFill>
              <a:latin typeface="Aptos" panose="020B00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D3ED9D-A4A8-8B8D-1530-B89374DE7A52}"/>
              </a:ext>
            </a:extLst>
          </p:cNvPr>
          <p:cNvSpPr txBox="1"/>
          <p:nvPr/>
        </p:nvSpPr>
        <p:spPr>
          <a:xfrm>
            <a:off x="202295" y="2802632"/>
            <a:ext cx="8591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via </a:t>
            </a:r>
            <a:r>
              <a:rPr lang="it-IT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resistively</a:t>
            </a:r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</a:t>
            </a:r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ovens</a:t>
            </a:r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Cs (</a:t>
            </a:r>
            <a:r>
              <a:rPr lang="it-IT" sz="1600" b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~420 K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- 1 ppm w.r.t. plasma ion density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AB51E3-29A3-F3DB-85AD-FC7819F86244}"/>
              </a:ext>
            </a:extLst>
          </p:cNvPr>
          <p:cNvSpPr txBox="1"/>
          <p:nvPr/>
        </p:nvSpPr>
        <p:spPr>
          <a:xfrm>
            <a:off x="268577" y="3387773"/>
            <a:ext cx="5721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b="1" i="1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Expected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600" b="1" i="1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measurement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time for </a:t>
            </a:r>
            <a:r>
              <a:rPr lang="it-IT" sz="1600" b="1" i="1" baseline="3000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134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Cs: 12 h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sz="1600" b="1" i="1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Expected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600" b="1" i="1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quantity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600" b="1" i="1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used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5.5E-10 mg of </a:t>
            </a:r>
            <a:r>
              <a:rPr lang="it-IT" sz="1600" b="1" i="1" baseline="3000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134</a:t>
            </a:r>
            <a:r>
              <a:rPr lang="it-IT" sz="1600" b="1" i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Cs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A33F1D1-E0FB-DD39-4502-B9AC9642B12B}"/>
              </a:ext>
            </a:extLst>
          </p:cNvPr>
          <p:cNvSpPr/>
          <p:nvPr/>
        </p:nvSpPr>
        <p:spPr>
          <a:xfrm>
            <a:off x="531769" y="4305937"/>
            <a:ext cx="5583770" cy="83237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 w="28575">
            <a:solidFill>
              <a:srgbClr val="FF0000"/>
            </a:solidFill>
            <a:prstDash val="dash"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it-IT" sz="1100">
              <a:latin typeface="Aptos" panose="020B0004020202020204" pitchFamily="34" charset="0"/>
            </a:endParaRPr>
          </a:p>
          <a:p>
            <a:endParaRPr lang="it-IT" sz="1100">
              <a:latin typeface="Aptos" panose="020B0004020202020204" pitchFamily="34" charset="0"/>
            </a:endParaRPr>
          </a:p>
          <a:p>
            <a:endParaRPr lang="it-IT" sz="1100">
              <a:latin typeface="Aptos" panose="020B0004020202020204" pitchFamily="34" charset="0"/>
            </a:endParaRPr>
          </a:p>
          <a:p>
            <a:endParaRPr lang="it-IT" sz="1100">
              <a:latin typeface="Aptos" panose="020B00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75503C-B96E-4DF5-FB4D-EE3CFBF413AC}"/>
              </a:ext>
            </a:extLst>
          </p:cNvPr>
          <p:cNvSpPr txBox="1"/>
          <p:nvPr/>
        </p:nvSpPr>
        <p:spPr>
          <a:xfrm>
            <a:off x="544605" y="4301178"/>
            <a:ext cx="5544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Study of metallic atoms diffusion, transport, and deposition in ECR plasma evidencing the plasma role on a space-dependent ionisation</a:t>
            </a: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9B44EC-45F6-F223-3DD6-C4A65AA52FF1}"/>
              </a:ext>
            </a:extLst>
          </p:cNvPr>
          <p:cNvSpPr txBox="1"/>
          <p:nvPr/>
        </p:nvSpPr>
        <p:spPr>
          <a:xfrm>
            <a:off x="454228" y="1763593"/>
            <a:ext cx="6603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poisoning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l-GR" sz="160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-ray signal-to-background ratio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HpGe detection array from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decaying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baseline="3000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on chamber wall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C67799B-A69A-6A4C-E48A-98F4DE1F883F}"/>
              </a:ext>
            </a:extLst>
          </p:cNvPr>
          <p:cNvSpPr txBox="1"/>
          <p:nvPr/>
        </p:nvSpPr>
        <p:spPr>
          <a:xfrm>
            <a:off x="143811" y="5130931"/>
            <a:ext cx="11671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Reaction maps: </a:t>
            </a:r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self-consistent Particle-In-Cell </a:t>
            </a:r>
            <a:r>
              <a:rPr lang="en-US" sz="1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PANDORA plasma </a:t>
            </a:r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en-US" sz="1600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(EM field coupled to particle motion in trap) providing 3D plasma electron/ion density and energy maps</a:t>
            </a:r>
            <a:endParaRPr lang="en-US" sz="16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8C641A2-68F0-AEF5-D4EE-F343DFC5268E}"/>
              </a:ext>
            </a:extLst>
          </p:cNvPr>
          <p:cNvSpPr txBox="1"/>
          <p:nvPr/>
        </p:nvSpPr>
        <p:spPr>
          <a:xfrm>
            <a:off x="8766810" y="5926332"/>
            <a:ext cx="4401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Mishra, B., </a:t>
            </a:r>
            <a:r>
              <a:rPr lang="en-US" sz="900" i="1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., Front. 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90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, 932448, (2022)</a:t>
            </a:r>
          </a:p>
          <a:p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Galatà, A., </a:t>
            </a:r>
            <a:r>
              <a:rPr lang="it-IT" sz="900" i="1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., Front. in </a:t>
            </a:r>
            <a:r>
              <a:rPr lang="it-IT" sz="90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, 947194, (2022)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DEB7FB7-F5D1-2E95-6F13-B87E4B6B9B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7288" y="3228850"/>
            <a:ext cx="2247361" cy="1642140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AD18959-ED54-A36A-78AF-B762B556A5B5}"/>
              </a:ext>
            </a:extLst>
          </p:cNvPr>
          <p:cNvSpPr txBox="1"/>
          <p:nvPr/>
        </p:nvSpPr>
        <p:spPr>
          <a:xfrm>
            <a:off x="6571897" y="4853846"/>
            <a:ext cx="2241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err="1"/>
              <a:t>Courtesy</a:t>
            </a:r>
            <a:r>
              <a:rPr lang="it-IT" sz="1000"/>
              <a:t> of F. Maimone and GSI </a:t>
            </a:r>
            <a:r>
              <a:rPr lang="it-IT" sz="1000" err="1"/>
              <a:t>colleagues</a:t>
            </a:r>
            <a:endParaRPr lang="it-IT" sz="100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1E521CF-503B-9F8F-BF6F-BE069EAD38EB}"/>
              </a:ext>
            </a:extLst>
          </p:cNvPr>
          <p:cNvSpPr txBox="1"/>
          <p:nvPr/>
        </p:nvSpPr>
        <p:spPr>
          <a:xfrm>
            <a:off x="460769" y="6084501"/>
            <a:ext cx="37878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Pidatella, A. </a:t>
            </a:r>
            <a:r>
              <a:rPr lang="it-IT" sz="900" i="1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Plasma Phys. Control. Fusion </a:t>
            </a:r>
            <a:r>
              <a:rPr lang="it-IT" sz="900" b="1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it-IT" sz="900">
                <a:latin typeface="Arial" panose="020B0604020202020204" pitchFamily="34" charset="0"/>
                <a:cs typeface="Arial" panose="020B0604020202020204" pitchFamily="34" charset="0"/>
              </a:rPr>
              <a:t> (3), 035016 (2024)</a:t>
            </a:r>
          </a:p>
        </p:txBody>
      </p:sp>
    </p:spTree>
    <p:extLst>
      <p:ext uri="{BB962C8B-B14F-4D97-AF65-F5344CB8AC3E}">
        <p14:creationId xmlns:p14="http://schemas.microsoft.com/office/powerpoint/2010/main" val="255407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17C7B8-AA49-558B-BD48-64C748BB24C9}"/>
              </a:ext>
            </a:extLst>
          </p:cNvPr>
          <p:cNvSpPr txBox="1"/>
          <p:nvPr/>
        </p:nvSpPr>
        <p:spPr>
          <a:xfrm>
            <a:off x="8226399" y="3138091"/>
            <a:ext cx="122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log10</a:t>
            </a:r>
            <a:r>
              <a:rPr lang="it-IT" sz="1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  <a:r>
              <a:rPr lang="it-IT" sz="1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E42308A-EE52-F8B2-4CBC-72418A3185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53" y="1202767"/>
            <a:ext cx="2709441" cy="203208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DDE1A8-9C07-0A59-EE86-4709CC796B2C}"/>
              </a:ext>
            </a:extLst>
          </p:cNvPr>
          <p:cNvSpPr txBox="1"/>
          <p:nvPr/>
        </p:nvSpPr>
        <p:spPr>
          <a:xfrm>
            <a:off x="9496850" y="2247985"/>
            <a:ext cx="1275875" cy="578882"/>
          </a:xfrm>
          <a:prstGeom prst="roundRect">
            <a:avLst/>
          </a:prstGeom>
          <a:solidFill>
            <a:srgbClr val="005EA8">
              <a:alpha val="42000"/>
            </a:srgbClr>
          </a:solidFill>
          <a:ln w="38100">
            <a:solidFill>
              <a:srgbClr val="EDB767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Deposited: 100 %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D6A651B-86EE-91E7-19D8-30DD902412E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9735" y="3295676"/>
            <a:ext cx="2709442" cy="2032080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5DFC18C5-CA13-8751-9F25-F58D807C18CD}"/>
              </a:ext>
            </a:extLst>
          </p:cNvPr>
          <p:cNvSpPr/>
          <p:nvPr/>
        </p:nvSpPr>
        <p:spPr>
          <a:xfrm>
            <a:off x="10175765" y="3795139"/>
            <a:ext cx="1179388" cy="138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81920EB8-1743-43A6-45A5-72D670DDA567}"/>
              </a:ext>
            </a:extLst>
          </p:cNvPr>
          <p:cNvSpPr/>
          <p:nvPr/>
        </p:nvSpPr>
        <p:spPr>
          <a:xfrm>
            <a:off x="9950590" y="4346778"/>
            <a:ext cx="1179388" cy="138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51C9D69-6807-D036-6152-30192B78E98E}"/>
              </a:ext>
            </a:extLst>
          </p:cNvPr>
          <p:cNvSpPr/>
          <p:nvPr/>
        </p:nvSpPr>
        <p:spPr>
          <a:xfrm>
            <a:off x="10191686" y="4885995"/>
            <a:ext cx="1091780" cy="14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Elemento grafico 26" descr="Badge con riempimento a tinta unita">
            <a:extLst>
              <a:ext uri="{FF2B5EF4-FFF2-40B4-BE49-F238E27FC236}">
                <a16:creationId xmlns:a16="http://schemas.microsoft.com/office/drawing/2014/main" id="{3309A204-22D8-3D0C-2752-6F18B55622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0483" y="4291773"/>
            <a:ext cx="254096" cy="254096"/>
          </a:xfrm>
          <a:prstGeom prst="rect">
            <a:avLst/>
          </a:prstGeom>
        </p:spPr>
      </p:pic>
      <p:pic>
        <p:nvPicPr>
          <p:cNvPr id="43" name="Elemento grafico 42" descr="Badge 3 con riempimento a tinta unita">
            <a:extLst>
              <a:ext uri="{FF2B5EF4-FFF2-40B4-BE49-F238E27FC236}">
                <a16:creationId xmlns:a16="http://schemas.microsoft.com/office/drawing/2014/main" id="{47C1882E-E031-5437-1D8A-1A03DA3F69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22265" y="4712767"/>
            <a:ext cx="252556" cy="252556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62129CC-5CBA-BD7E-A7B7-C5BF54F5E58C}"/>
              </a:ext>
            </a:extLst>
          </p:cNvPr>
          <p:cNvSpPr txBox="1"/>
          <p:nvPr/>
        </p:nvSpPr>
        <p:spPr>
          <a:xfrm>
            <a:off x="10616396" y="5442731"/>
            <a:ext cx="1334141" cy="476726"/>
          </a:xfrm>
          <a:prstGeom prst="roundRect">
            <a:avLst/>
          </a:prstGeom>
          <a:solidFill>
            <a:srgbClr val="005EA8">
              <a:alpha val="46000"/>
            </a:srgbClr>
          </a:solidFill>
          <a:ln w="38100">
            <a:solidFill>
              <a:srgbClr val="EDB767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Deposited: 78 %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Reacting: 47 %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94A56DA9-A24B-9BF9-6157-6F882133A3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6594"/>
          <a:stretch/>
        </p:blipFill>
        <p:spPr>
          <a:xfrm>
            <a:off x="6653481" y="1097278"/>
            <a:ext cx="2492633" cy="2345251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F5B3A64-FF44-A89C-97FA-7771F5A0064B}"/>
              </a:ext>
            </a:extLst>
          </p:cNvPr>
          <p:cNvSpPr txBox="1"/>
          <p:nvPr/>
        </p:nvSpPr>
        <p:spPr>
          <a:xfrm>
            <a:off x="7965270" y="1840773"/>
            <a:ext cx="88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Max. deposition ~ oven location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9F891A1-A960-0F38-6380-C1E080604A4E}"/>
              </a:ext>
            </a:extLst>
          </p:cNvPr>
          <p:cNvCxnSpPr>
            <a:cxnSpLocks/>
          </p:cNvCxnSpPr>
          <p:nvPr/>
        </p:nvCxnSpPr>
        <p:spPr>
          <a:xfrm flipH="1">
            <a:off x="7836493" y="2635423"/>
            <a:ext cx="518113" cy="786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magine 49">
            <a:extLst>
              <a:ext uri="{FF2B5EF4-FFF2-40B4-BE49-F238E27FC236}">
                <a16:creationId xmlns:a16="http://schemas.microsoft.com/office/drawing/2014/main" id="{BEB0F15C-7690-0A45-E121-6D80AC50560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6544"/>
          <a:stretch/>
        </p:blipFill>
        <p:spPr>
          <a:xfrm>
            <a:off x="6524684" y="3220803"/>
            <a:ext cx="2596879" cy="2240960"/>
          </a:xfrm>
          <a:prstGeom prst="rect">
            <a:avLst/>
          </a:prstGeom>
        </p:spPr>
      </p:pic>
      <p:pic>
        <p:nvPicPr>
          <p:cNvPr id="51" name="Elemento grafico 50" descr="Badge 1 con riempimento a tinta unita">
            <a:extLst>
              <a:ext uri="{FF2B5EF4-FFF2-40B4-BE49-F238E27FC236}">
                <a16:creationId xmlns:a16="http://schemas.microsoft.com/office/drawing/2014/main" id="{DDBF8FB3-2BBF-3B1B-7307-030D1433E0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71243" y="3698295"/>
            <a:ext cx="254096" cy="254096"/>
          </a:xfrm>
          <a:prstGeom prst="rect">
            <a:avLst/>
          </a:prstGeom>
        </p:spPr>
      </p:pic>
      <p:pic>
        <p:nvPicPr>
          <p:cNvPr id="52" name="Elemento grafico 51" descr="Badge con riempimento a tinta unita">
            <a:extLst>
              <a:ext uri="{FF2B5EF4-FFF2-40B4-BE49-F238E27FC236}">
                <a16:creationId xmlns:a16="http://schemas.microsoft.com/office/drawing/2014/main" id="{B5317B3A-49A6-2D85-0A0B-28226F1134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42550" y="3563020"/>
            <a:ext cx="254096" cy="254096"/>
          </a:xfrm>
          <a:prstGeom prst="rect">
            <a:avLst/>
          </a:prstGeom>
        </p:spPr>
      </p:pic>
      <p:pic>
        <p:nvPicPr>
          <p:cNvPr id="53" name="Elemento grafico 52" descr="Badge 3 con riempimento a tinta unita">
            <a:extLst>
              <a:ext uri="{FF2B5EF4-FFF2-40B4-BE49-F238E27FC236}">
                <a16:creationId xmlns:a16="http://schemas.microsoft.com/office/drawing/2014/main" id="{91DBDC05-ADFC-4327-7CAE-094FBC963A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69272" y="3430931"/>
            <a:ext cx="252556" cy="252556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CD7F511-80B8-6EC2-A06F-4F5C54989C7D}"/>
              </a:ext>
            </a:extLst>
          </p:cNvPr>
          <p:cNvSpPr txBox="1"/>
          <p:nvPr/>
        </p:nvSpPr>
        <p:spPr>
          <a:xfrm rot="16200000">
            <a:off x="5725346" y="4132751"/>
            <a:ext cx="182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PLASMA</a:t>
            </a:r>
          </a:p>
        </p:txBody>
      </p:sp>
      <p:pic>
        <p:nvPicPr>
          <p:cNvPr id="55" name="Elemento grafico 54" descr="Badge 1 con riempimento a tinta unita">
            <a:extLst>
              <a:ext uri="{FF2B5EF4-FFF2-40B4-BE49-F238E27FC236}">
                <a16:creationId xmlns:a16="http://schemas.microsoft.com/office/drawing/2014/main" id="{E99569C3-1062-F795-015D-FDAA64AFFD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10482" y="3898380"/>
            <a:ext cx="254096" cy="254096"/>
          </a:xfrm>
          <a:prstGeom prst="rect">
            <a:avLst/>
          </a:prstGeom>
        </p:spPr>
      </p:pic>
      <p:grpSp>
        <p:nvGrpSpPr>
          <p:cNvPr id="56" name="Gruppo 55">
            <a:extLst>
              <a:ext uri="{FF2B5EF4-FFF2-40B4-BE49-F238E27FC236}">
                <a16:creationId xmlns:a16="http://schemas.microsoft.com/office/drawing/2014/main" id="{7F4B416E-20BE-00E4-1302-F63AAACA9E98}"/>
              </a:ext>
            </a:extLst>
          </p:cNvPr>
          <p:cNvGrpSpPr/>
          <p:nvPr/>
        </p:nvGrpSpPr>
        <p:grpSpPr>
          <a:xfrm>
            <a:off x="36380" y="1577693"/>
            <a:ext cx="2776842" cy="3558802"/>
            <a:chOff x="-827547" y="-670748"/>
            <a:chExt cx="6082593" cy="8354270"/>
          </a:xfrm>
        </p:grpSpPr>
        <p:pic>
          <p:nvPicPr>
            <p:cNvPr id="57" name="Immagine 56" descr="Immagine che contiene schizzo, disegno, testo, illustrazione&#10;&#10;Descrizione generata automaticamente">
              <a:extLst>
                <a:ext uri="{FF2B5EF4-FFF2-40B4-BE49-F238E27FC236}">
                  <a16:creationId xmlns:a16="http://schemas.microsoft.com/office/drawing/2014/main" id="{472887D6-CA2F-8A95-B697-E87988345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8" t="15195" r="24898" b="12247"/>
            <a:stretch/>
          </p:blipFill>
          <p:spPr>
            <a:xfrm>
              <a:off x="669850" y="228949"/>
              <a:ext cx="4157331" cy="6400102"/>
            </a:xfrm>
            <a:prstGeom prst="roundRect">
              <a:avLst/>
            </a:prstGeom>
          </p:spPr>
        </p:pic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0CAE14B0-3BDF-F41E-006F-C21CC122799C}"/>
                </a:ext>
              </a:extLst>
            </p:cNvPr>
            <p:cNvCxnSpPr/>
            <p:nvPr/>
          </p:nvCxnSpPr>
          <p:spPr>
            <a:xfrm flipH="1" flipV="1">
              <a:off x="2392326" y="3429000"/>
              <a:ext cx="499730" cy="1749056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e 7">
              <a:extLst>
                <a:ext uri="{FF2B5EF4-FFF2-40B4-BE49-F238E27FC236}">
                  <a16:creationId xmlns:a16="http://schemas.microsoft.com/office/drawing/2014/main" id="{222EFF3F-6BCA-F099-6B3D-5600D747C57E}"/>
                </a:ext>
              </a:extLst>
            </p:cNvPr>
            <p:cNvSpPr/>
            <p:nvPr/>
          </p:nvSpPr>
          <p:spPr>
            <a:xfrm>
              <a:off x="2703329" y="5018566"/>
              <a:ext cx="419986" cy="425303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A86FD331-80E5-25E9-7CE5-9079BB7AD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5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571" r="37171"/>
            <a:stretch/>
          </p:blipFill>
          <p:spPr>
            <a:xfrm>
              <a:off x="-827547" y="-670748"/>
              <a:ext cx="6082593" cy="8354270"/>
            </a:xfrm>
            <a:prstGeom prst="roundRect">
              <a:avLst/>
            </a:prstGeom>
            <a:effectLst>
              <a:softEdge rad="508000"/>
            </a:effectLst>
          </p:spPr>
        </p:pic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F71A0F6-8DA4-F597-B08A-5F918EFEC592}"/>
              </a:ext>
            </a:extLst>
          </p:cNvPr>
          <p:cNvSpPr txBox="1"/>
          <p:nvPr/>
        </p:nvSpPr>
        <p:spPr>
          <a:xfrm>
            <a:off x="2592883" y="4766293"/>
            <a:ext cx="4038226" cy="523220"/>
          </a:xfrm>
          <a:prstGeom prst="rect">
            <a:avLst/>
          </a:prstGeom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for electron impact (EI) and charge-exchange (CEX) 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ionisation only 0</a:t>
            </a:r>
            <a:r>
              <a:rPr lang="en-GB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-&gt;1</a:t>
            </a:r>
            <a:r>
              <a:rPr lang="en-GB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14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16BEAB0B-49DE-4A75-E7F6-621F933D0A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07247" y="5952859"/>
            <a:ext cx="1921299" cy="51694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34BA501B-446C-B3EE-9486-BB1F099E6A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43396" y="5305867"/>
            <a:ext cx="1921298" cy="731183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13F7EB60-1E03-D5F2-697A-3FD61241753B}"/>
              </a:ext>
            </a:extLst>
          </p:cNvPr>
          <p:cNvSpPr txBox="1"/>
          <p:nvPr/>
        </p:nvSpPr>
        <p:spPr>
          <a:xfrm>
            <a:off x="5026030" y="5485115"/>
            <a:ext cx="1920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900">
                <a:latin typeface="Arial" panose="020B0604020202020204" pitchFamily="34" charset="0"/>
                <a:cs typeface="Arial" panose="020B0604020202020204" pitchFamily="34" charset="0"/>
              </a:rPr>
              <a:t>Lotz, W., Zeitschrift fur Physik 216, pp. 241–247, (1968).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22977647-2EB3-DAED-C012-4AAA385B997E}"/>
              </a:ext>
            </a:extLst>
          </p:cNvPr>
          <p:cNvSpPr txBox="1"/>
          <p:nvPr/>
        </p:nvSpPr>
        <p:spPr>
          <a:xfrm>
            <a:off x="5091154" y="6008782"/>
            <a:ext cx="1762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900">
                <a:latin typeface="Arial" panose="020B0604020202020204" pitchFamily="34" charset="0"/>
                <a:cs typeface="Arial" panose="020B0604020202020204" pitchFamily="34" charset="0"/>
              </a:rPr>
              <a:t>Müller, A</a:t>
            </a:r>
            <a:r>
              <a:rPr lang="fr-FR" sz="900" i="1">
                <a:latin typeface="Arial" panose="020B0604020202020204" pitchFamily="34" charset="0"/>
                <a:cs typeface="Arial" panose="020B0604020202020204" pitchFamily="34" charset="0"/>
              </a:rPr>
              <a:t>. et al.</a:t>
            </a:r>
            <a:r>
              <a:rPr lang="fr-FR" sz="900">
                <a:latin typeface="Arial" panose="020B0604020202020204" pitchFamily="34" charset="0"/>
                <a:cs typeface="Arial" panose="020B0604020202020204" pitchFamily="34" charset="0"/>
              </a:rPr>
              <a:t>, Phys. Lett. A, 62A:391-4, (1977).</a:t>
            </a:r>
            <a:endParaRPr lang="it-IT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77AC186-F576-214C-E328-BF896AD1D6B7}"/>
              </a:ext>
            </a:extLst>
          </p:cNvPr>
          <p:cNvSpPr txBox="1"/>
          <p:nvPr/>
        </p:nvSpPr>
        <p:spPr>
          <a:xfrm>
            <a:off x="375414" y="4677779"/>
            <a:ext cx="2017680" cy="105560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: non-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axisymmetric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tilted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chamber center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80AB9BC8-39E9-C296-534D-21CA798A4698}"/>
              </a:ext>
            </a:extLst>
          </p:cNvPr>
          <p:cNvSpPr txBox="1"/>
          <p:nvPr/>
        </p:nvSpPr>
        <p:spPr>
          <a:xfrm>
            <a:off x="7399086" y="5610625"/>
            <a:ext cx="3008528" cy="81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features: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: 10</a:t>
            </a:r>
            <a:r>
              <a:rPr lang="it-IT" sz="1400" baseline="30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400" baseline="-25000" err="1"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= 3e-3 s, </a:t>
            </a:r>
            <a:r>
              <a:rPr lang="it-IT" sz="140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δ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= 1e-8 s </a:t>
            </a:r>
          </a:p>
        </p:txBody>
      </p: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FA272949-AB9F-31E7-0D87-D3F093DD3AE6}"/>
              </a:ext>
            </a:extLst>
          </p:cNvPr>
          <p:cNvCxnSpPr>
            <a:cxnSpLocks/>
          </p:cNvCxnSpPr>
          <p:nvPr/>
        </p:nvCxnSpPr>
        <p:spPr>
          <a:xfrm>
            <a:off x="1052450" y="2081649"/>
            <a:ext cx="90775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ED2CE9CA-20AC-8EDF-B056-2E2538381DD1}"/>
              </a:ext>
            </a:extLst>
          </p:cNvPr>
          <p:cNvCxnSpPr>
            <a:cxnSpLocks/>
          </p:cNvCxnSpPr>
          <p:nvPr/>
        </p:nvCxnSpPr>
        <p:spPr>
          <a:xfrm>
            <a:off x="836847" y="2173028"/>
            <a:ext cx="0" cy="200940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FCF85F55-4B78-B007-4C1F-88DEEC7A17B7}"/>
              </a:ext>
            </a:extLst>
          </p:cNvPr>
          <p:cNvSpPr txBox="1"/>
          <p:nvPr/>
        </p:nvSpPr>
        <p:spPr>
          <a:xfrm rot="16200000">
            <a:off x="242263" y="2842106"/>
            <a:ext cx="8390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000" b="1">
                <a:latin typeface="Arial" panose="020B0604020202020204" pitchFamily="34" charset="0"/>
                <a:cs typeface="Arial" panose="020B0604020202020204" pitchFamily="34" charset="0"/>
              </a:rPr>
              <a:t>L = 700 mm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1D45419D-070F-AE28-3303-043AD2886072}"/>
              </a:ext>
            </a:extLst>
          </p:cNvPr>
          <p:cNvSpPr txBox="1"/>
          <p:nvPr/>
        </p:nvSpPr>
        <p:spPr>
          <a:xfrm>
            <a:off x="1155242" y="1780353"/>
            <a:ext cx="10327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000" b="1">
                <a:latin typeface="Arial" panose="020B0604020202020204" pitchFamily="34" charset="0"/>
                <a:cs typeface="Arial" panose="020B0604020202020204" pitchFamily="34" charset="0"/>
              </a:rPr>
              <a:t>D = 280 mm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4E5A5CDD-398A-C948-3BBE-77B9FC552696}"/>
              </a:ext>
            </a:extLst>
          </p:cNvPr>
          <p:cNvGrpSpPr/>
          <p:nvPr/>
        </p:nvGrpSpPr>
        <p:grpSpPr>
          <a:xfrm>
            <a:off x="2349556" y="1144943"/>
            <a:ext cx="4218667" cy="3724065"/>
            <a:chOff x="788579" y="356228"/>
            <a:chExt cx="5624890" cy="4965421"/>
          </a:xfrm>
        </p:grpSpPr>
        <p:grpSp>
          <p:nvGrpSpPr>
            <p:cNvPr id="73" name="Gruppo 72">
              <a:extLst>
                <a:ext uri="{FF2B5EF4-FFF2-40B4-BE49-F238E27FC236}">
                  <a16:creationId xmlns:a16="http://schemas.microsoft.com/office/drawing/2014/main" id="{AE76C6FC-5F2E-92FA-72E1-B78CAFFE6B19}"/>
                </a:ext>
              </a:extLst>
            </p:cNvPr>
            <p:cNvGrpSpPr/>
            <p:nvPr/>
          </p:nvGrpSpPr>
          <p:grpSpPr>
            <a:xfrm>
              <a:off x="967160" y="3529963"/>
              <a:ext cx="4891045" cy="1791686"/>
              <a:chOff x="1052747" y="3534320"/>
              <a:chExt cx="5044708" cy="1848245"/>
            </a:xfrm>
          </p:grpSpPr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1B7C74A4-9952-28E4-A2A6-72EA3384FFF7}"/>
                  </a:ext>
                </a:extLst>
              </p:cNvPr>
              <p:cNvSpPr txBox="1"/>
              <p:nvPr/>
            </p:nvSpPr>
            <p:spPr>
              <a:xfrm>
                <a:off x="1052747" y="3534320"/>
                <a:ext cx="4870757" cy="423324"/>
              </a:xfrm>
              <a:prstGeom prst="rect">
                <a:avLst/>
              </a:prstGeom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EI/CEX mean-free path</a:t>
                </a:r>
                <a:endParaRPr lang="it-IT" sz="1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6" name="Immagine 75">
                <a:extLst>
                  <a:ext uri="{FF2B5EF4-FFF2-40B4-BE49-F238E27FC236}">
                    <a16:creationId xmlns:a16="http://schemas.microsoft.com/office/drawing/2014/main" id="{36514FE9-1A9F-AA8C-D41D-93A66A90F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75779" y="3899386"/>
                <a:ext cx="4321676" cy="148317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0A8FECCB-D1D9-55FD-EC34-9DDC60145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8579" y="356228"/>
              <a:ext cx="5624890" cy="3094543"/>
            </a:xfrm>
            <a:prstGeom prst="rect">
              <a:avLst/>
            </a:prstGeom>
          </p:spPr>
        </p:pic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FEA71F61-C7DD-2F23-9E69-FE3E570F711B}"/>
              </a:ext>
            </a:extLst>
          </p:cNvPr>
          <p:cNvSpPr txBox="1"/>
          <p:nvPr/>
        </p:nvSpPr>
        <p:spPr>
          <a:xfrm rot="16200000">
            <a:off x="5725347" y="2015219"/>
            <a:ext cx="182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PLASMA</a:t>
            </a:r>
          </a:p>
        </p:txBody>
      </p:sp>
      <p:sp>
        <p:nvSpPr>
          <p:cNvPr id="78" name="Rettangolo con angoli arrotondati 77">
            <a:extLst>
              <a:ext uri="{FF2B5EF4-FFF2-40B4-BE49-F238E27FC236}">
                <a16:creationId xmlns:a16="http://schemas.microsoft.com/office/drawing/2014/main" id="{BD3524D8-3204-96CE-DBF0-38E92030F04B}"/>
              </a:ext>
            </a:extLst>
          </p:cNvPr>
          <p:cNvSpPr/>
          <p:nvPr/>
        </p:nvSpPr>
        <p:spPr>
          <a:xfrm>
            <a:off x="1753732" y="446693"/>
            <a:ext cx="8361818" cy="735587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PIC-MC codes for injected radio-isotopes: evaporation dynamics of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in the plasma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7" grpId="0" animBg="1"/>
      <p:bldP spid="22" grpId="0" animBg="1"/>
      <p:bldP spid="23" grpId="0" animBg="1"/>
      <p:bldP spid="46" grpId="0" animBg="1"/>
      <p:bldP spid="48" grpId="0"/>
      <p:bldP spid="54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6FDB36A0-CC37-8C5A-5306-BE2BDB0A5C9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1"/>
          <a:stretch/>
        </p:blipFill>
        <p:spPr>
          <a:xfrm>
            <a:off x="5020437" y="3641741"/>
            <a:ext cx="2840192" cy="2817744"/>
          </a:xfrm>
          <a:prstGeom prst="rect">
            <a:avLst/>
          </a:prstGeom>
        </p:spPr>
      </p:pic>
      <p:pic>
        <p:nvPicPr>
          <p:cNvPr id="6" name="Immagine 5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5CFCC5FA-91E7-5260-60E9-71B89F2C1D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1"/>
          <a:stretch/>
        </p:blipFill>
        <p:spPr>
          <a:xfrm>
            <a:off x="5070881" y="1074706"/>
            <a:ext cx="2833076" cy="2702990"/>
          </a:xfrm>
          <a:prstGeom prst="rect">
            <a:avLst/>
          </a:prstGeom>
        </p:spPr>
      </p:pic>
      <p:pic>
        <p:nvPicPr>
          <p:cNvPr id="7" name="Immagine 6" descr="Immagine che contiene testo, diagramma, schizzo, schermata&#10;&#10;Descrizione generata automaticamente">
            <a:extLst>
              <a:ext uri="{FF2B5EF4-FFF2-40B4-BE49-F238E27FC236}">
                <a16:creationId xmlns:a16="http://schemas.microsoft.com/office/drawing/2014/main" id="{46CD502C-8983-08F1-3A68-7D67FBF5C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41" y="3825643"/>
            <a:ext cx="3383476" cy="2056510"/>
          </a:xfrm>
          <a:prstGeom prst="rect">
            <a:avLst/>
          </a:prstGeom>
          <a:noFill/>
        </p:spPr>
      </p:pic>
      <p:pic>
        <p:nvPicPr>
          <p:cNvPr id="8" name="Immagine 7" descr="Immagine che contiene testo, diagramma, schermata, schizzo&#10;&#10;Descrizione generata automaticamente">
            <a:extLst>
              <a:ext uri="{FF2B5EF4-FFF2-40B4-BE49-F238E27FC236}">
                <a16:creationId xmlns:a16="http://schemas.microsoft.com/office/drawing/2014/main" id="{414856A4-4953-B034-8A7F-B929B5AAD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/>
        </p:blipFill>
        <p:spPr>
          <a:xfrm>
            <a:off x="1296644" y="1477491"/>
            <a:ext cx="3383476" cy="20034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F0005F-DFFF-3A16-C7B6-AC4292E47034}"/>
              </a:ext>
            </a:extLst>
          </p:cNvPr>
          <p:cNvSpPr txBox="1"/>
          <p:nvPr/>
        </p:nvSpPr>
        <p:spPr>
          <a:xfrm>
            <a:off x="1265461" y="1204203"/>
            <a:ext cx="3593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aseline="3000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&amp; transport– no hot screen</a:t>
            </a:r>
            <a:endParaRPr lang="it-I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CDB406-E794-9573-B269-398E81EF1959}"/>
              </a:ext>
            </a:extLst>
          </p:cNvPr>
          <p:cNvSpPr txBox="1"/>
          <p:nvPr/>
        </p:nvSpPr>
        <p:spPr>
          <a:xfrm>
            <a:off x="664166" y="3525108"/>
            <a:ext cx="438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aseline="3000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Cs –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&amp; transport with </a:t>
            </a:r>
            <a:r>
              <a:rPr lang="it-IT" sz="14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screen (870 K)</a:t>
            </a:r>
            <a:endParaRPr lang="it-IT" sz="1000">
              <a:solidFill>
                <a:srgbClr val="005E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73C12F-A2CA-44C9-94AD-C7D68ABE8070}"/>
              </a:ext>
            </a:extLst>
          </p:cNvPr>
          <p:cNvSpPr txBox="1"/>
          <p:nvPr/>
        </p:nvSpPr>
        <p:spPr>
          <a:xfrm>
            <a:off x="8196146" y="1683849"/>
            <a:ext cx="3798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RESULT:</a:t>
            </a:r>
            <a:r>
              <a:rPr lang="it-IT" sz="16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γ signal arising from deposited short lived β-decaying  Cs isotopes at the trap’s wall is negligible along the detection sight-lines</a:t>
            </a:r>
            <a:r>
              <a:rPr lang="it-IT" sz="16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>
              <a:solidFill>
                <a:srgbClr val="005E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21D1A9E-D829-F7C8-1DC0-B7A7995ACF5A}"/>
              </a:ext>
            </a:extLst>
          </p:cNvPr>
          <p:cNvSpPr txBox="1"/>
          <p:nvPr/>
        </p:nvSpPr>
        <p:spPr>
          <a:xfrm>
            <a:off x="1850465" y="5882153"/>
            <a:ext cx="2275833" cy="578882"/>
          </a:xfrm>
          <a:prstGeom prst="roundRect">
            <a:avLst/>
          </a:prstGeom>
          <a:solidFill>
            <a:srgbClr val="005EA8">
              <a:alpha val="46000"/>
            </a:srgbClr>
          </a:solidFill>
          <a:ln w="38100">
            <a:solidFill>
              <a:srgbClr val="EDB767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 Ionisations 10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higher than no hot screen case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F2DC2EC-5D91-D642-DF30-6ABE5269C5E0}"/>
              </a:ext>
            </a:extLst>
          </p:cNvPr>
          <p:cNvSpPr txBox="1"/>
          <p:nvPr/>
        </p:nvSpPr>
        <p:spPr>
          <a:xfrm>
            <a:off x="8456931" y="4033569"/>
            <a:ext cx="2452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About </a:t>
            </a:r>
            <a:r>
              <a:rPr lang="en-US" b="1" i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the impact on the gamma detection s</a:t>
            </a:r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ee talk </a:t>
            </a:r>
            <a:r>
              <a:rPr lang="en-US" b="1" i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by</a:t>
            </a:r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 D. </a:t>
            </a:r>
            <a:r>
              <a:rPr lang="en-US" b="1" err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Santonocito</a:t>
            </a:r>
            <a:endParaRPr lang="it-IT">
              <a:highlight>
                <a:srgbClr val="EDB767"/>
              </a:highlight>
              <a:latin typeface="Aptos" panose="020B0004020202020204" pitchFamily="34" charset="0"/>
            </a:endParaRPr>
          </a:p>
        </p:txBody>
      </p:sp>
      <p:pic>
        <p:nvPicPr>
          <p:cNvPr id="40" name="Elemento grafico 39" descr="Podcast con riempimento a tinta unita">
            <a:extLst>
              <a:ext uri="{FF2B5EF4-FFF2-40B4-BE49-F238E27FC236}">
                <a16:creationId xmlns:a16="http://schemas.microsoft.com/office/drawing/2014/main" id="{62EABA1B-1DC6-D604-67B5-E6DB0E4835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66097" y="3609102"/>
            <a:ext cx="685800" cy="685800"/>
          </a:xfrm>
          <a:prstGeom prst="rect">
            <a:avLst/>
          </a:prstGeom>
        </p:spPr>
      </p:pic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49677A04-C9A7-455C-A597-415A5964F803}"/>
              </a:ext>
            </a:extLst>
          </p:cNvPr>
          <p:cNvSpPr/>
          <p:nvPr/>
        </p:nvSpPr>
        <p:spPr>
          <a:xfrm>
            <a:off x="1753732" y="446693"/>
            <a:ext cx="8361818" cy="735587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PIC-MC codes for injected radio-isotopes: evaporation dynamics of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in the plasma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9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BE14AC0-80DB-4CC8-B0DA-F9F236BBCA37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C2C146E-7426-492A-4FC3-F6C1D2A5B0E9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322A61-884B-6963-2B1C-1FB5437F3F05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3FC4FA-B59C-B829-DA50-1C084C47A470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058642-69DA-1B89-D08E-F2C73FC83E39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4C45DBB-F71F-DA2A-E8C8-304EB4069E41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612DF0E2-2BD3-F728-EF9D-03B135EFF0A6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C70DC27-1679-3E50-0741-91E8AF33AC9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12E270FF-CA72-94DB-52E8-1E80DBD76BB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BA2288CC-89B7-DA23-FB5E-0690AE0A31DB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54" name="Immagine 53">
                <a:extLst>
                  <a:ext uri="{FF2B5EF4-FFF2-40B4-BE49-F238E27FC236}">
                    <a16:creationId xmlns:a16="http://schemas.microsoft.com/office/drawing/2014/main" id="{C056908F-ACE3-4D85-27CF-567C6F1EE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5E9A5C9C-2B44-FF00-A4FF-DE125D3C1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56" name="Immagine 55">
                <a:extLst>
                  <a:ext uri="{FF2B5EF4-FFF2-40B4-BE49-F238E27FC236}">
                    <a16:creationId xmlns:a16="http://schemas.microsoft.com/office/drawing/2014/main" id="{E4F3B519-AA1A-E7B0-058E-B7E0F2EEF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8F40B279-2C7C-5597-E248-FFEE1D86A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43EB57E3-0A8E-9FE2-A5DE-0D5A93649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444166EA-586A-BEB3-655E-BA6C44C1A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A0CBF681-81EF-F87F-8E1F-ED23AA273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3EBA45C1-E546-DCF6-D493-3B399A645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94361BF0-B11A-C8CC-8A74-7888F65B8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3B40F9F2-0926-92C1-3017-7E408F484463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3" name="Picture 2" descr="INFN Laboratori Nazionali del Sud - SHARPER Night">
            <a:extLst>
              <a:ext uri="{FF2B5EF4-FFF2-40B4-BE49-F238E27FC236}">
                <a16:creationId xmlns:a16="http://schemas.microsoft.com/office/drawing/2014/main" id="{FD8ABC31-5488-0C60-6CA4-821135CA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58CDF343-3616-D24A-5C9E-1088C999FA5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6C08CA27-F845-51DF-5C89-86A735DD47A1}"/>
              </a:ext>
            </a:extLst>
          </p:cNvPr>
          <p:cNvSpPr txBox="1"/>
          <p:nvPr/>
        </p:nvSpPr>
        <p:spPr>
          <a:xfrm>
            <a:off x="6197668" y="1667359"/>
            <a:ext cx="2452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About </a:t>
            </a:r>
            <a:r>
              <a:rPr lang="en-US" b="1" i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the nuclear decay in plasma theory s</a:t>
            </a:r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ee talk </a:t>
            </a:r>
            <a:r>
              <a:rPr lang="en-US" b="1" i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by</a:t>
            </a:r>
            <a:r>
              <a:rPr lang="en-US" b="1">
                <a:highlight>
                  <a:srgbClr val="EDB767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 B. Mishra</a:t>
            </a:r>
            <a:endParaRPr lang="it-IT">
              <a:highlight>
                <a:srgbClr val="EDB767"/>
              </a:highlight>
              <a:latin typeface="Aptos" panose="020B0004020202020204" pitchFamily="34" charset="0"/>
            </a:endParaRPr>
          </a:p>
        </p:txBody>
      </p:sp>
      <p:pic>
        <p:nvPicPr>
          <p:cNvPr id="66" name="Elemento grafico 65" descr="Podcast con riempimento a tinta unita">
            <a:extLst>
              <a:ext uri="{FF2B5EF4-FFF2-40B4-BE49-F238E27FC236}">
                <a16:creationId xmlns:a16="http://schemas.microsoft.com/office/drawing/2014/main" id="{1AA5B02A-2BFB-6A4C-FD84-E664E84FF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06834" y="1242892"/>
            <a:ext cx="685800" cy="685800"/>
          </a:xfrm>
          <a:prstGeom prst="rect">
            <a:avLst/>
          </a:prstGeom>
        </p:spPr>
      </p:pic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C725206C-F552-03E7-3CB4-221AD9EACA1F}"/>
              </a:ext>
            </a:extLst>
          </p:cNvPr>
          <p:cNvSpPr/>
          <p:nvPr/>
        </p:nvSpPr>
        <p:spPr>
          <a:xfrm>
            <a:off x="1753732" y="446694"/>
            <a:ext cx="8972616" cy="767568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maps of decay rates in realistic ECR plasmas: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case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82023D0-1195-298E-383D-B96A463D2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679" y="2154071"/>
            <a:ext cx="6701589" cy="2549860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EF9E169F-3079-3DCB-6FE4-2A2837C0F8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4894" y="1925053"/>
            <a:ext cx="4627898" cy="4291264"/>
          </a:xfrm>
          <a:prstGeom prst="rect">
            <a:avLst/>
          </a:prstGeom>
        </p:spPr>
      </p:pic>
      <p:sp>
        <p:nvSpPr>
          <p:cNvPr id="13" name="CasellaDiTesto 116">
            <a:extLst>
              <a:ext uri="{FF2B5EF4-FFF2-40B4-BE49-F238E27FC236}">
                <a16:creationId xmlns:a16="http://schemas.microsoft.com/office/drawing/2014/main" id="{60160765-9CD1-3719-FEAA-6D39A574FF48}"/>
              </a:ext>
            </a:extLst>
          </p:cNvPr>
          <p:cNvSpPr txBox="1"/>
          <p:nvPr/>
        </p:nvSpPr>
        <p:spPr>
          <a:xfrm>
            <a:off x="430806" y="6047607"/>
            <a:ext cx="405669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25">
                <a:latin typeface="Aptos" panose="020B0004020202020204" pitchFamily="34" charset="0"/>
              </a:rPr>
              <a:t>Mishra, B, Pidatella, A. </a:t>
            </a:r>
            <a:r>
              <a:rPr lang="it-IT" sz="825" i="1">
                <a:latin typeface="Aptos" panose="020B0004020202020204" pitchFamily="34" charset="0"/>
              </a:rPr>
              <a:t>et al., </a:t>
            </a:r>
            <a:r>
              <a:rPr lang="nn-NO" sz="825">
                <a:latin typeface="Aptos" panose="020B0004020202020204" pitchFamily="34" charset="0"/>
              </a:rPr>
              <a:t>arXiv:2407.01787 , https://doi.org/10.48550/arXiv.2407.01787</a:t>
            </a:r>
            <a:endParaRPr lang="it-IT" sz="825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8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2893E8C8-2EC8-2128-5FC6-3792C3DE8918}"/>
              </a:ext>
            </a:extLst>
          </p:cNvPr>
          <p:cNvSpPr/>
          <p:nvPr/>
        </p:nvSpPr>
        <p:spPr>
          <a:xfrm>
            <a:off x="1753732" y="446694"/>
            <a:ext cx="8972616" cy="767568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maps of decay rates in realistic ECR plasmas: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case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8EA8C117-2A0C-1DBD-945B-1089A82E7BC3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7129137A-1D73-FD04-CC43-B297E3D1F516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BC59845-0F70-E064-8BDF-EC1D7733BA49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5CF7CDF1-17AA-08DB-35F4-43816818CA3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C36452FD-58B1-71F6-6F7D-1F3EA1B6BF44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68" name="Immagine 67">
                <a:extLst>
                  <a:ext uri="{FF2B5EF4-FFF2-40B4-BE49-F238E27FC236}">
                    <a16:creationId xmlns:a16="http://schemas.microsoft.com/office/drawing/2014/main" id="{4A26E78F-4797-41E1-9F8B-8D7DA898B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4E7ABF1D-3F94-C91F-2089-900B8FEB3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70" name="Immagine 69">
                <a:extLst>
                  <a:ext uri="{FF2B5EF4-FFF2-40B4-BE49-F238E27FC236}">
                    <a16:creationId xmlns:a16="http://schemas.microsoft.com/office/drawing/2014/main" id="{951F13B0-1016-A781-7FF7-C10A9245B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71" name="Immagine 70">
                <a:extLst>
                  <a:ext uri="{FF2B5EF4-FFF2-40B4-BE49-F238E27FC236}">
                    <a16:creationId xmlns:a16="http://schemas.microsoft.com/office/drawing/2014/main" id="{EDC130C2-E3C8-96D5-02B7-221FEB3CB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72" name="Immagine 71">
                <a:extLst>
                  <a:ext uri="{FF2B5EF4-FFF2-40B4-BE49-F238E27FC236}">
                    <a16:creationId xmlns:a16="http://schemas.microsoft.com/office/drawing/2014/main" id="{1BD3746D-C8D2-3CF1-9451-4FCB2A606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73" name="Immagine 72">
                <a:extLst>
                  <a:ext uri="{FF2B5EF4-FFF2-40B4-BE49-F238E27FC236}">
                    <a16:creationId xmlns:a16="http://schemas.microsoft.com/office/drawing/2014/main" id="{A94FD516-DA7F-813A-BB7C-9DEE36DEF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7151AC9B-12A0-BD76-FF12-B235E7F36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75" name="Immagine 74">
                <a:extLst>
                  <a:ext uri="{FF2B5EF4-FFF2-40B4-BE49-F238E27FC236}">
                    <a16:creationId xmlns:a16="http://schemas.microsoft.com/office/drawing/2014/main" id="{38A039D8-C5B9-0C8D-1271-DB8FBE29F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76" name="Immagine 75">
                <a:extLst>
                  <a:ext uri="{FF2B5EF4-FFF2-40B4-BE49-F238E27FC236}">
                    <a16:creationId xmlns:a16="http://schemas.microsoft.com/office/drawing/2014/main" id="{BFADF9A6-D6F2-327D-4C67-1981ECA90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692FF183-8A44-F818-696C-84C8E0422A0B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7" name="Rettangolo 76">
            <a:extLst>
              <a:ext uri="{FF2B5EF4-FFF2-40B4-BE49-F238E27FC236}">
                <a16:creationId xmlns:a16="http://schemas.microsoft.com/office/drawing/2014/main" id="{81AD9BFD-B36F-5DE9-7BDE-F55DB00BE845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4022F63E-3CC6-791F-98DB-37845DA437F9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60E3ABB4-D85F-6557-7BD7-5F901EAF1E44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BF514D27-DC45-9FD3-B207-1DE10BD62A36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B7DA1A05-8267-EFA3-3818-61921F8D5903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0143EBCF-DCEF-A987-7236-400772477178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3" name="Picture 2" descr="INFN Laboratori Nazionali del Sud - SHARPER Night">
            <a:extLst>
              <a:ext uri="{FF2B5EF4-FFF2-40B4-BE49-F238E27FC236}">
                <a16:creationId xmlns:a16="http://schemas.microsoft.com/office/drawing/2014/main" id="{C67D996E-4333-BDD9-7DB1-F0B76934A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uppo 83">
            <a:extLst>
              <a:ext uri="{FF2B5EF4-FFF2-40B4-BE49-F238E27FC236}">
                <a16:creationId xmlns:a16="http://schemas.microsoft.com/office/drawing/2014/main" id="{97DBEC29-DE61-7E5D-F0FF-2B8873E7AC1E}"/>
              </a:ext>
            </a:extLst>
          </p:cNvPr>
          <p:cNvGrpSpPr/>
          <p:nvPr/>
        </p:nvGrpSpPr>
        <p:grpSpPr>
          <a:xfrm>
            <a:off x="7482740" y="2191645"/>
            <a:ext cx="4751635" cy="1110613"/>
            <a:chOff x="24872555" y="32437325"/>
            <a:chExt cx="4663460" cy="1130457"/>
          </a:xfrm>
        </p:grpSpPr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ACD6BF7E-E0D6-6940-490F-643DAAC60BCF}"/>
                </a:ext>
              </a:extLst>
            </p:cNvPr>
            <p:cNvSpPr txBox="1"/>
            <p:nvPr/>
          </p:nvSpPr>
          <p:spPr>
            <a:xfrm>
              <a:off x="24872555" y="32459788"/>
              <a:ext cx="4663460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PIC-MC simulated 3D </a:t>
              </a:r>
              <a:r>
                <a:rPr lang="en-US" sz="1600" b="1" baseline="3000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Be CSD       and       E.C. half-life in ECR plasma</a:t>
              </a:r>
            </a:p>
          </p:txBody>
        </p:sp>
        <p:pic>
          <p:nvPicPr>
            <p:cNvPr id="86" name="Elemento grafico 85" descr="Badge 1 con riempimento a tinta unita">
              <a:extLst>
                <a:ext uri="{FF2B5EF4-FFF2-40B4-BE49-F238E27FC236}">
                  <a16:creationId xmlns:a16="http://schemas.microsoft.com/office/drawing/2014/main" id="{5AC7DEC5-6E0B-8928-B11C-E2BF192493A8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886217" y="32437325"/>
              <a:ext cx="353320" cy="366433"/>
            </a:xfrm>
            <a:prstGeom prst="rect">
              <a:avLst/>
            </a:prstGeom>
          </p:spPr>
        </p:pic>
        <p:pic>
          <p:nvPicPr>
            <p:cNvPr id="87" name="Elemento grafico 86" descr="Badge con riempimento a tinta unita">
              <a:extLst>
                <a:ext uri="{FF2B5EF4-FFF2-40B4-BE49-F238E27FC236}">
                  <a16:creationId xmlns:a16="http://schemas.microsoft.com/office/drawing/2014/main" id="{0EA13C4D-BD91-DA14-DABE-CA0546ECB810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649450" y="32438940"/>
              <a:ext cx="353320" cy="366433"/>
            </a:xfrm>
            <a:prstGeom prst="rect">
              <a:avLst/>
            </a:prstGeom>
          </p:spPr>
        </p:pic>
      </p:grp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C7C47AC9-BB99-9CA5-2F94-F4A14EE1D07C}"/>
              </a:ext>
            </a:extLst>
          </p:cNvPr>
          <p:cNvSpPr txBox="1"/>
          <p:nvPr/>
        </p:nvSpPr>
        <p:spPr>
          <a:xfrm>
            <a:off x="3417051" y="6045035"/>
            <a:ext cx="4831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GENERATES 3D E.C. DECAY RATES IN ECR PLASMA!</a:t>
            </a:r>
          </a:p>
          <a:p>
            <a:pPr algn="ctr"/>
            <a:endParaRPr lang="it-IT" sz="1400">
              <a:solidFill>
                <a:srgbClr val="005E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uppo 88">
            <a:extLst>
              <a:ext uri="{FF2B5EF4-FFF2-40B4-BE49-F238E27FC236}">
                <a16:creationId xmlns:a16="http://schemas.microsoft.com/office/drawing/2014/main" id="{D9F0B20E-DAB3-0E23-8257-23D70518644D}"/>
              </a:ext>
            </a:extLst>
          </p:cNvPr>
          <p:cNvGrpSpPr>
            <a:grpSpLocks noChangeAspect="1"/>
          </p:cNvGrpSpPr>
          <p:nvPr/>
        </p:nvGrpSpPr>
        <p:grpSpPr>
          <a:xfrm>
            <a:off x="5744416" y="3114783"/>
            <a:ext cx="4831363" cy="2724034"/>
            <a:chOff x="25205916" y="36112472"/>
            <a:chExt cx="4476041" cy="2523694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ACA39560-D650-B0E6-C75A-B4011F482A10}"/>
                </a:ext>
              </a:extLst>
            </p:cNvPr>
            <p:cNvGrpSpPr/>
            <p:nvPr/>
          </p:nvGrpSpPr>
          <p:grpSpPr>
            <a:xfrm>
              <a:off x="25205916" y="36120730"/>
              <a:ext cx="4292314" cy="2515436"/>
              <a:chOff x="24834427" y="36293119"/>
              <a:chExt cx="4292314" cy="2515436"/>
            </a:xfrm>
          </p:grpSpPr>
          <p:pic>
            <p:nvPicPr>
              <p:cNvPr id="92" name="Immagine 91">
                <a:extLst>
                  <a:ext uri="{FF2B5EF4-FFF2-40B4-BE49-F238E27FC236}">
                    <a16:creationId xmlns:a16="http://schemas.microsoft.com/office/drawing/2014/main" id="{0F9A40E2-9B1C-B100-4815-6A7F907DD2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1" t="9125" r="12493" b="9535"/>
              <a:stretch/>
            </p:blipFill>
            <p:spPr>
              <a:xfrm>
                <a:off x="24942346" y="36293119"/>
                <a:ext cx="4184395" cy="2206839"/>
              </a:xfrm>
              <a:prstGeom prst="rect">
                <a:avLst/>
              </a:prstGeom>
            </p:spPr>
          </p:pic>
          <p:pic>
            <p:nvPicPr>
              <p:cNvPr id="93" name="Immagine 92" descr="Immagine che contiene nero, oscurità&#10;&#10;Descrizione generata automaticamente">
                <a:extLst>
                  <a:ext uri="{FF2B5EF4-FFF2-40B4-BE49-F238E27FC236}">
                    <a16:creationId xmlns:a16="http://schemas.microsoft.com/office/drawing/2014/main" id="{72371994-41FD-D8AC-846C-AA5BF0458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01085" y="38127641"/>
                <a:ext cx="379687" cy="306494"/>
              </a:xfrm>
              <a:prstGeom prst="rect">
                <a:avLst/>
              </a:prstGeom>
            </p:spPr>
          </p:pic>
          <p:pic>
            <p:nvPicPr>
              <p:cNvPr id="94" name="Immagine 93">
                <a:extLst>
                  <a:ext uri="{FF2B5EF4-FFF2-40B4-BE49-F238E27FC236}">
                    <a16:creationId xmlns:a16="http://schemas.microsoft.com/office/drawing/2014/main" id="{382A4F75-ABB3-3382-A0E3-0D3967A8D7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97" t="-5582" r="5658" b="5582"/>
              <a:stretch/>
            </p:blipFill>
            <p:spPr>
              <a:xfrm rot="16569960">
                <a:off x="26508422" y="36517366"/>
                <a:ext cx="617194" cy="3965184"/>
              </a:xfrm>
              <a:prstGeom prst="rect">
                <a:avLst/>
              </a:prstGeom>
            </p:spPr>
          </p:pic>
        </p:grpSp>
        <p:pic>
          <p:nvPicPr>
            <p:cNvPr id="91" name="Elemento grafico 90" descr="Badge con riempimento a tinta unita">
              <a:extLst>
                <a:ext uri="{FF2B5EF4-FFF2-40B4-BE49-F238E27FC236}">
                  <a16:creationId xmlns:a16="http://schemas.microsoft.com/office/drawing/2014/main" id="{03CE2DA4-69FE-A87B-DE46-898E3A64D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9096529" y="36112472"/>
              <a:ext cx="585428" cy="585428"/>
            </a:xfrm>
            <a:prstGeom prst="rect">
              <a:avLst/>
            </a:prstGeom>
          </p:spPr>
        </p:pic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456B36E0-00A1-16D7-4540-864640AE116F}"/>
              </a:ext>
            </a:extLst>
          </p:cNvPr>
          <p:cNvGrpSpPr>
            <a:grpSpLocks noChangeAspect="1"/>
          </p:cNvGrpSpPr>
          <p:nvPr/>
        </p:nvGrpSpPr>
        <p:grpSpPr>
          <a:xfrm>
            <a:off x="649004" y="2852898"/>
            <a:ext cx="4792302" cy="2911267"/>
            <a:chOff x="25200115" y="33127181"/>
            <a:chExt cx="4807081" cy="2920246"/>
          </a:xfrm>
        </p:grpSpPr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D79339D6-A1E8-B2AA-8322-C0F569E1E0EA}"/>
                </a:ext>
              </a:extLst>
            </p:cNvPr>
            <p:cNvGrpSpPr/>
            <p:nvPr/>
          </p:nvGrpSpPr>
          <p:grpSpPr>
            <a:xfrm>
              <a:off x="25200115" y="33127181"/>
              <a:ext cx="4381633" cy="2920246"/>
              <a:chOff x="25188382" y="32704909"/>
              <a:chExt cx="4381633" cy="2920246"/>
            </a:xfrm>
          </p:grpSpPr>
          <p:pic>
            <p:nvPicPr>
              <p:cNvPr id="98" name="Immagine 97" descr="Immagine che contiene nero, oscurità&#10;&#10;Descrizione generata automaticamente">
                <a:extLst>
                  <a:ext uri="{FF2B5EF4-FFF2-40B4-BE49-F238E27FC236}">
                    <a16:creationId xmlns:a16="http://schemas.microsoft.com/office/drawing/2014/main" id="{1DEBE38C-A744-AFBE-DBFF-7DBED7F47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9369" y="35081657"/>
                <a:ext cx="730646" cy="262650"/>
              </a:xfrm>
              <a:prstGeom prst="rect">
                <a:avLst/>
              </a:prstGeom>
            </p:spPr>
          </p:pic>
          <p:pic>
            <p:nvPicPr>
              <p:cNvPr id="99" name="Immagine 98">
                <a:extLst>
                  <a:ext uri="{FF2B5EF4-FFF2-40B4-BE49-F238E27FC236}">
                    <a16:creationId xmlns:a16="http://schemas.microsoft.com/office/drawing/2014/main" id="{8F8E1D6D-26C9-89D8-D2DA-847C69B17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894" r="17310"/>
              <a:stretch/>
            </p:blipFill>
            <p:spPr>
              <a:xfrm>
                <a:off x="25188382" y="32704909"/>
                <a:ext cx="4226134" cy="2914893"/>
              </a:xfrm>
              <a:prstGeom prst="rect">
                <a:avLst/>
              </a:prstGeom>
            </p:spPr>
          </p:pic>
          <p:pic>
            <p:nvPicPr>
              <p:cNvPr id="100" name="Immagine 99">
                <a:extLst>
                  <a:ext uri="{FF2B5EF4-FFF2-40B4-BE49-F238E27FC236}">
                    <a16:creationId xmlns:a16="http://schemas.microsoft.com/office/drawing/2014/main" id="{11446D35-E856-F224-575F-B195A52C8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00" r="2812"/>
              <a:stretch/>
            </p:blipFill>
            <p:spPr>
              <a:xfrm rot="16579477">
                <a:off x="27003414" y="33213789"/>
                <a:ext cx="804264" cy="4018468"/>
              </a:xfrm>
              <a:prstGeom prst="rect">
                <a:avLst/>
              </a:prstGeom>
            </p:spPr>
          </p:pic>
        </p:grpSp>
        <p:pic>
          <p:nvPicPr>
            <p:cNvPr id="97" name="Elemento grafico 96" descr="Badge 1 con riempimento a tinta unita">
              <a:extLst>
                <a:ext uri="{FF2B5EF4-FFF2-40B4-BE49-F238E27FC236}">
                  <a16:creationId xmlns:a16="http://schemas.microsoft.com/office/drawing/2014/main" id="{7EE89A52-7B18-C59E-2B50-689A2366B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441127" y="33143080"/>
              <a:ext cx="566069" cy="566069"/>
            </a:xfrm>
            <a:prstGeom prst="rect">
              <a:avLst/>
            </a:prstGeom>
          </p:spPr>
        </p:pic>
      </p:grpSp>
      <p:sp>
        <p:nvSpPr>
          <p:cNvPr id="101" name="TextBox 18">
            <a:extLst>
              <a:ext uri="{FF2B5EF4-FFF2-40B4-BE49-F238E27FC236}">
                <a16:creationId xmlns:a16="http://schemas.microsoft.com/office/drawing/2014/main" id="{F779E1E2-9881-408F-7601-D963F58C125F}"/>
              </a:ext>
            </a:extLst>
          </p:cNvPr>
          <p:cNvSpPr txBox="1"/>
          <p:nvPr/>
        </p:nvSpPr>
        <p:spPr>
          <a:xfrm>
            <a:off x="1333236" y="1336336"/>
            <a:ext cx="6151823" cy="15465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PIC simulations of reacting </a:t>
            </a:r>
            <a:r>
              <a:rPr lang="en-US" sz="1600" b="1" baseline="30000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b="1" i="1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ions in ECR plasma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14313" indent="-214313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Description: Steady-state maps of plasma electrons and ions +Balance equation (EI + CEX) + </a:t>
            </a:r>
            <a:r>
              <a:rPr lang="en-US" sz="1600" b="1" i="1">
                <a:solidFill>
                  <a:srgbClr val="005EA8"/>
                </a:solidFill>
                <a:highlight>
                  <a:srgbClr val="EDB767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W.I.P.</a:t>
            </a:r>
            <a:r>
              <a:rPr lang="en-US" sz="1600">
                <a:highlight>
                  <a:srgbClr val="EDB767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: atomic excitations (electron collisional (de)excitation)</a:t>
            </a:r>
          </a:p>
          <a:p>
            <a:pPr marL="214313" indent="-214313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Self-consistency: Electron/ion density and energy maps</a:t>
            </a:r>
          </a:p>
          <a:p>
            <a:pPr marL="214313" indent="-214313">
              <a:buFont typeface="Arial"/>
              <a:buChar char="•"/>
            </a:pPr>
            <a:r>
              <a:rPr lang="en-US" sz="16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Scaling: Fraction of buffer ion density</a:t>
            </a:r>
          </a:p>
        </p:txBody>
      </p:sp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53DB6986-03F0-3CA2-0DB1-FFCEC3C50BCE}"/>
              </a:ext>
            </a:extLst>
          </p:cNvPr>
          <p:cNvSpPr/>
          <p:nvPr/>
        </p:nvSpPr>
        <p:spPr>
          <a:xfrm>
            <a:off x="1250871" y="1380358"/>
            <a:ext cx="6156631" cy="1504713"/>
          </a:xfrm>
          <a:prstGeom prst="roundRect">
            <a:avLst/>
          </a:prstGeom>
          <a:noFill/>
          <a:ln w="38100">
            <a:solidFill>
              <a:srgbClr val="EDB7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ACF338C5-F439-2F7C-37CE-61802123FCF6}"/>
              </a:ext>
            </a:extLst>
          </p:cNvPr>
          <p:cNvSpPr txBox="1"/>
          <p:nvPr/>
        </p:nvSpPr>
        <p:spPr>
          <a:xfrm>
            <a:off x="216911" y="6141186"/>
            <a:ext cx="405669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25">
                <a:latin typeface="Aptos" panose="020B0004020202020204" pitchFamily="34" charset="0"/>
              </a:rPr>
              <a:t>Mishra, B, Pidatella, A. </a:t>
            </a:r>
            <a:r>
              <a:rPr lang="it-IT" sz="825" i="1">
                <a:latin typeface="Aptos" panose="020B0004020202020204" pitchFamily="34" charset="0"/>
              </a:rPr>
              <a:t>et al., </a:t>
            </a:r>
            <a:r>
              <a:rPr lang="nn-NO" sz="825">
                <a:latin typeface="Aptos" panose="020B0004020202020204" pitchFamily="34" charset="0"/>
              </a:rPr>
              <a:t>arXiv:2407.01787 , https://doi.org/10.48550/arXiv.2407.01787</a:t>
            </a:r>
            <a:endParaRPr lang="it-IT" sz="825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7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5C8588B3-5D3E-63BE-BEE3-BFDBA5D9C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686" y="2018681"/>
            <a:ext cx="3302057" cy="1928474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C0E03E30-590F-A72C-1556-EAF5404001D5}"/>
              </a:ext>
            </a:extLst>
          </p:cNvPr>
          <p:cNvGrpSpPr/>
          <p:nvPr/>
        </p:nvGrpSpPr>
        <p:grpSpPr>
          <a:xfrm>
            <a:off x="343801" y="1840568"/>
            <a:ext cx="2622330" cy="1747715"/>
            <a:chOff x="25188382" y="32704909"/>
            <a:chExt cx="4381633" cy="2920246"/>
          </a:xfrm>
        </p:grpSpPr>
        <p:pic>
          <p:nvPicPr>
            <p:cNvPr id="22" name="Immagine 21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EA6FFB88-F874-6282-76A5-6311F0CAC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9369" y="35081657"/>
              <a:ext cx="730646" cy="26265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49A9BC8-37A6-DEA8-BEAC-95EF6DE89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894" r="17310"/>
            <a:stretch/>
          </p:blipFill>
          <p:spPr>
            <a:xfrm>
              <a:off x="25188382" y="32704909"/>
              <a:ext cx="4226134" cy="2914893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F5BBC5F9-D103-F456-012A-E026B4B82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00" r="2812"/>
            <a:stretch/>
          </p:blipFill>
          <p:spPr>
            <a:xfrm rot="16579477">
              <a:off x="27003414" y="33213789"/>
              <a:ext cx="804264" cy="4018468"/>
            </a:xfrm>
            <a:prstGeom prst="rect">
              <a:avLst/>
            </a:prstGeom>
          </p:spPr>
        </p:pic>
      </p:grpSp>
      <p:sp>
        <p:nvSpPr>
          <p:cNvPr id="25" name="TextBox 30">
            <a:extLst>
              <a:ext uri="{FF2B5EF4-FFF2-40B4-BE49-F238E27FC236}">
                <a16:creationId xmlns:a16="http://schemas.microsoft.com/office/drawing/2014/main" id="{24173856-712D-01DA-C3F5-97CAFC37A679}"/>
              </a:ext>
            </a:extLst>
          </p:cNvPr>
          <p:cNvSpPr txBox="1"/>
          <p:nvPr/>
        </p:nvSpPr>
        <p:spPr>
          <a:xfrm>
            <a:off x="-17436" y="1648432"/>
            <a:ext cx="3542335" cy="28469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Be– starting normal distribution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76D9FFC9-72A0-5F8F-7935-DBFAC44B9B6A}"/>
              </a:ext>
            </a:extLst>
          </p:cNvPr>
          <p:cNvGrpSpPr/>
          <p:nvPr/>
        </p:nvGrpSpPr>
        <p:grpSpPr>
          <a:xfrm>
            <a:off x="343801" y="4290088"/>
            <a:ext cx="2693926" cy="1578729"/>
            <a:chOff x="24834427" y="36293119"/>
            <a:chExt cx="4292314" cy="2515436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15A52956-C3A6-3FC8-4841-F8419FD49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" t="9125" r="12493" b="9535"/>
            <a:stretch/>
          </p:blipFill>
          <p:spPr>
            <a:xfrm>
              <a:off x="24942346" y="36293119"/>
              <a:ext cx="4184395" cy="2206839"/>
            </a:xfrm>
            <a:prstGeom prst="rect">
              <a:avLst/>
            </a:prstGeom>
          </p:spPr>
        </p:pic>
        <p:pic>
          <p:nvPicPr>
            <p:cNvPr id="31" name="Immagine 30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41827689-1EE9-3F6F-2921-65C125590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1085" y="38127641"/>
              <a:ext cx="379687" cy="306494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5EAC1114-AFE0-AD5E-4445-CBEB34412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-5582" r="5658" b="5582"/>
            <a:stretch/>
          </p:blipFill>
          <p:spPr>
            <a:xfrm rot="16569960">
              <a:off x="26508422" y="36517366"/>
              <a:ext cx="617194" cy="3965184"/>
            </a:xfrm>
            <a:prstGeom prst="rect">
              <a:avLst/>
            </a:prstGeom>
          </p:spPr>
        </p:pic>
      </p:grpSp>
      <p:sp>
        <p:nvSpPr>
          <p:cNvPr id="34" name="TextBox 30">
            <a:extLst>
              <a:ext uri="{FF2B5EF4-FFF2-40B4-BE49-F238E27FC236}">
                <a16:creationId xmlns:a16="http://schemas.microsoft.com/office/drawing/2014/main" id="{6D545145-27D8-6A0E-EF44-672C2F3DD0CE}"/>
              </a:ext>
            </a:extLst>
          </p:cNvPr>
          <p:cNvSpPr txBox="1"/>
          <p:nvPr/>
        </p:nvSpPr>
        <p:spPr>
          <a:xfrm>
            <a:off x="4249844" y="1536761"/>
            <a:ext cx="2941763" cy="28469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Be– starting injection of 1+ beam</a:t>
            </a:r>
          </a:p>
        </p:txBody>
      </p:sp>
      <p:pic>
        <p:nvPicPr>
          <p:cNvPr id="36" name="Immagine 35" descr="Immagine che contiene diagramma, testo, Policromia, linea&#10;&#10;Descrizione generata automaticamente">
            <a:extLst>
              <a:ext uri="{FF2B5EF4-FFF2-40B4-BE49-F238E27FC236}">
                <a16:creationId xmlns:a16="http://schemas.microsoft.com/office/drawing/2014/main" id="{D64E5BAE-470D-1614-07D5-B4E62E62C04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0"/>
          <a:stretch/>
        </p:blipFill>
        <p:spPr>
          <a:xfrm>
            <a:off x="5620962" y="2032972"/>
            <a:ext cx="3016846" cy="1744526"/>
          </a:xfrm>
          <a:prstGeom prst="rect">
            <a:avLst/>
          </a:prstGeom>
        </p:spPr>
      </p:pic>
      <p:pic>
        <p:nvPicPr>
          <p:cNvPr id="37" name="Immagine 36" descr="Immagine che contiene diagramma, testo, Policromia, linea&#10;&#10;Descrizione generata automaticamente">
            <a:extLst>
              <a:ext uri="{FF2B5EF4-FFF2-40B4-BE49-F238E27FC236}">
                <a16:creationId xmlns:a16="http://schemas.microsoft.com/office/drawing/2014/main" id="{6E4E1BED-69DD-E0F9-CFE7-2A1C23587D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0"/>
          <a:stretch/>
        </p:blipFill>
        <p:spPr>
          <a:xfrm rot="16499732">
            <a:off x="6895608" y="2230010"/>
            <a:ext cx="681121" cy="2453284"/>
          </a:xfrm>
          <a:prstGeom prst="rect">
            <a:avLst/>
          </a:prstGeom>
        </p:spPr>
      </p:pic>
      <p:sp>
        <p:nvSpPr>
          <p:cNvPr id="42" name="TextBox 30">
            <a:extLst>
              <a:ext uri="{FF2B5EF4-FFF2-40B4-BE49-F238E27FC236}">
                <a16:creationId xmlns:a16="http://schemas.microsoft.com/office/drawing/2014/main" id="{B885F368-F9C1-F619-B024-6902D6023D51}"/>
              </a:ext>
            </a:extLst>
          </p:cNvPr>
          <p:cNvSpPr txBox="1"/>
          <p:nvPr/>
        </p:nvSpPr>
        <p:spPr>
          <a:xfrm>
            <a:off x="-94692" y="3905815"/>
            <a:ext cx="3696848" cy="28469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Be– in-plasma half-life only GS</a:t>
            </a:r>
          </a:p>
        </p:txBody>
      </p:sp>
      <p:sp>
        <p:nvSpPr>
          <p:cNvPr id="43" name="TextBox 30">
            <a:extLst>
              <a:ext uri="{FF2B5EF4-FFF2-40B4-BE49-F238E27FC236}">
                <a16:creationId xmlns:a16="http://schemas.microsoft.com/office/drawing/2014/main" id="{D83B8D44-DF98-7DF1-709D-38A028CD991A}"/>
              </a:ext>
            </a:extLst>
          </p:cNvPr>
          <p:cNvSpPr txBox="1"/>
          <p:nvPr/>
        </p:nvSpPr>
        <p:spPr>
          <a:xfrm>
            <a:off x="5248876" y="4243982"/>
            <a:ext cx="2941763" cy="500137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Be– in-plasma half-life only GS (up 2</a:t>
            </a:r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D40D9134-3001-3D36-816E-914D8205EA0A}"/>
              </a:ext>
            </a:extLst>
          </p:cNvPr>
          <p:cNvSpPr txBox="1"/>
          <p:nvPr/>
        </p:nvSpPr>
        <p:spPr>
          <a:xfrm>
            <a:off x="8718876" y="4156765"/>
            <a:ext cx="2941763" cy="500137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7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Be– in-plasma half-life </a:t>
            </a:r>
            <a:r>
              <a:rPr lang="en-US" sz="1400" b="1">
                <a:highlight>
                  <a:srgbClr val="FFFF00"/>
                </a:highlight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with 1</a:t>
            </a:r>
            <a:r>
              <a:rPr lang="en-US" sz="1400" b="1" baseline="30000">
                <a:highlight>
                  <a:srgbClr val="FFFF00"/>
                </a:highlight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st</a:t>
            </a:r>
            <a:r>
              <a:rPr lang="en-US" sz="1400" b="1">
                <a:highlight>
                  <a:srgbClr val="FFFF00"/>
                </a:highlight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 ES 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(up 2</a:t>
            </a:r>
            <a:r>
              <a:rPr lang="en-US" sz="1400" b="1" baseline="30000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lang="en-US" sz="1400" b="1"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FB3B347C-680A-D9BD-9B49-9327716BB943}"/>
              </a:ext>
            </a:extLst>
          </p:cNvPr>
          <p:cNvCxnSpPr>
            <a:stCxn id="37" idx="1"/>
            <a:endCxn id="43" idx="0"/>
          </p:cNvCxnSpPr>
          <p:nvPr/>
        </p:nvCxnSpPr>
        <p:spPr>
          <a:xfrm flipH="1">
            <a:off x="6719758" y="3795919"/>
            <a:ext cx="486755" cy="4480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1C5DEC02-BF4D-0663-51FE-FE323E855F3C}"/>
              </a:ext>
            </a:extLst>
          </p:cNvPr>
          <p:cNvCxnSpPr>
            <a:cxnSpLocks/>
            <a:stCxn id="37" idx="1"/>
            <a:endCxn id="44" idx="0"/>
          </p:cNvCxnSpPr>
          <p:nvPr/>
        </p:nvCxnSpPr>
        <p:spPr>
          <a:xfrm>
            <a:off x="7206513" y="3795919"/>
            <a:ext cx="2983245" cy="360846"/>
          </a:xfrm>
          <a:prstGeom prst="straightConnector1">
            <a:avLst/>
          </a:prstGeom>
          <a:ln w="28575">
            <a:solidFill>
              <a:srgbClr val="ED7D3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ADB5B4AF-2124-C002-745B-24CAEC5F4E8A}"/>
              </a:ext>
            </a:extLst>
          </p:cNvPr>
          <p:cNvCxnSpPr>
            <a:cxnSpLocks/>
            <a:stCxn id="24" idx="1"/>
            <a:endCxn id="42" idx="0"/>
          </p:cNvCxnSpPr>
          <p:nvPr/>
        </p:nvCxnSpPr>
        <p:spPr>
          <a:xfrm>
            <a:off x="1644223" y="3586818"/>
            <a:ext cx="109509" cy="3189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7935A6E6-BABC-5896-4834-999FB06E6A3C}"/>
              </a:ext>
            </a:extLst>
          </p:cNvPr>
          <p:cNvSpPr/>
          <p:nvPr/>
        </p:nvSpPr>
        <p:spPr>
          <a:xfrm>
            <a:off x="10458801" y="2159539"/>
            <a:ext cx="146535" cy="12192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EBC26903-CEA0-18B9-E8E7-0AD5B3537165}"/>
              </a:ext>
            </a:extLst>
          </p:cNvPr>
          <p:cNvSpPr/>
          <p:nvPr/>
        </p:nvSpPr>
        <p:spPr>
          <a:xfrm>
            <a:off x="10706820" y="2157221"/>
            <a:ext cx="146535" cy="1219200"/>
          </a:xfrm>
          <a:prstGeom prst="roundRect">
            <a:avLst/>
          </a:prstGeom>
          <a:solidFill>
            <a:srgbClr val="ED7D31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6106C39-7B44-2860-796D-F0345BFF1B10}"/>
              </a:ext>
            </a:extLst>
          </p:cNvPr>
          <p:cNvSpPr txBox="1"/>
          <p:nvPr/>
        </p:nvSpPr>
        <p:spPr>
          <a:xfrm>
            <a:off x="8621500" y="1376129"/>
            <a:ext cx="3274206" cy="578882"/>
          </a:xfrm>
          <a:prstGeom prst="roundRect">
            <a:avLst/>
          </a:prstGeom>
          <a:solidFill>
            <a:srgbClr val="4472C4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ptos" panose="020B0004020202020204" pitchFamily="34" charset="0"/>
                <a:cs typeface="Arial" panose="020B0604020202020204" pitchFamily="34" charset="0"/>
              </a:rPr>
              <a:t>Impact of </a:t>
            </a:r>
            <a:r>
              <a:rPr lang="en-US" sz="1400" b="1" i="1">
                <a:latin typeface="Aptos" panose="020B0004020202020204" pitchFamily="34" charset="0"/>
                <a:cs typeface="Arial" panose="020B0604020202020204" pitchFamily="34" charset="0"/>
              </a:rPr>
              <a:t>different isotope injection conditions </a:t>
            </a:r>
            <a:r>
              <a:rPr lang="en-US" sz="1400" b="1">
                <a:latin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i="1">
                <a:latin typeface="Aptos" panose="020B0004020202020204" pitchFamily="34" charset="0"/>
                <a:cs typeface="Arial" panose="020B0604020202020204" pitchFamily="34" charset="0"/>
              </a:rPr>
              <a:t>atomic excitation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F5C76A2-8EA2-837D-4BCA-B852DBD49371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8A3DE60-3B2E-C70A-C18A-A0B4FF1D3369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0D35B4B-B655-B9C0-30D3-1B25FE91A0F7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230D94-4B0F-EF2C-9BEC-11E55924BE1E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9DD4EA-C3EE-FC7D-6483-A334C57FA8DD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D74D94-CD5F-2775-3C1E-ADA79114D855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6855F02-1304-F3DE-F44E-853E0F3C256B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47DA0DB-65FF-C18C-D164-8BBC8680BE84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0E3DBFA-019E-6FE3-4F16-68782AE2F7B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8C2EEF4-B83A-DE43-D19C-326957565A85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CB21E260-D1BD-9C65-AD4B-F66EEF72A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DE4BA072-84CD-5EEA-356B-5369E818E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8F204C92-67FB-49A2-06E0-29BFCC19A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8D009A89-B563-4A0B-F835-ACB0AA1F0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761E4EA7-6FAC-3149-ACB6-3BC8F34A8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E8F02D10-1FCA-E348-700B-29D6C6283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555C5985-FF30-5D6E-F8BC-CFD332038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044A2C89-5DF3-08B1-6B42-39772EBCC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673D21E5-9FDA-3457-1B8A-D1F000B44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55106C2-F0C4-9F4A-C334-B79B5511C981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1" name="Picture 2" descr="INFN Laboratori Nazionali del Sud - SHARPER Night">
            <a:extLst>
              <a:ext uri="{FF2B5EF4-FFF2-40B4-BE49-F238E27FC236}">
                <a16:creationId xmlns:a16="http://schemas.microsoft.com/office/drawing/2014/main" id="{1835CBC9-496F-F5E1-9739-A3CA7AE5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AB1FC35-1FB3-1E86-B003-7B0F8F24CAE6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383A8425-0BA5-466A-5F31-BEB08EB3AB9B}"/>
              </a:ext>
            </a:extLst>
          </p:cNvPr>
          <p:cNvSpPr/>
          <p:nvPr/>
        </p:nvSpPr>
        <p:spPr>
          <a:xfrm>
            <a:off x="1753732" y="446694"/>
            <a:ext cx="8972616" cy="767568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maps of decay rates in realistic ECR plasmas: </a:t>
            </a:r>
            <a:r>
              <a:rPr lang="en-US" sz="24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case</a:t>
            </a:r>
            <a:endParaRPr lang="it-IT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2B9BA3AF-33D9-D44F-2192-13E0B699533C}"/>
              </a:ext>
            </a:extLst>
          </p:cNvPr>
          <p:cNvGrpSpPr/>
          <p:nvPr/>
        </p:nvGrpSpPr>
        <p:grpSpPr>
          <a:xfrm>
            <a:off x="5303233" y="4520586"/>
            <a:ext cx="3388152" cy="1875026"/>
            <a:chOff x="4426888" y="4410545"/>
            <a:chExt cx="3388152" cy="1875026"/>
          </a:xfrm>
        </p:grpSpPr>
        <p:pic>
          <p:nvPicPr>
            <p:cNvPr id="63" name="Immagine 62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2CD724A2-1973-DE23-E075-D91CC2FB4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257" y="4410545"/>
              <a:ext cx="238298" cy="192361"/>
            </a:xfrm>
            <a:prstGeom prst="rect">
              <a:avLst/>
            </a:prstGeom>
          </p:spPr>
        </p:pic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9F16B8E0-3F0E-C36A-3744-9574F3E0FA9C}"/>
                </a:ext>
              </a:extLst>
            </p:cNvPr>
            <p:cNvGrpSpPr/>
            <p:nvPr/>
          </p:nvGrpSpPr>
          <p:grpSpPr>
            <a:xfrm>
              <a:off x="4426888" y="4591536"/>
              <a:ext cx="3388152" cy="1694035"/>
              <a:chOff x="4426888" y="4591536"/>
              <a:chExt cx="3388152" cy="1694035"/>
            </a:xfrm>
          </p:grpSpPr>
          <p:pic>
            <p:nvPicPr>
              <p:cNvPr id="39" name="Immagine 38" descr="Immagine che contiene diagramma, testo, Policromia, Elementi grafici&#10;&#10;Descrizione generata automaticamente">
                <a:extLst>
                  <a:ext uri="{FF2B5EF4-FFF2-40B4-BE49-F238E27FC236}">
                    <a16:creationId xmlns:a16="http://schemas.microsoft.com/office/drawing/2014/main" id="{106D46DB-73A9-E235-5546-F6F351F11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6888" y="4600248"/>
                <a:ext cx="3388152" cy="1685323"/>
              </a:xfrm>
              <a:prstGeom prst="rect">
                <a:avLst/>
              </a:prstGeom>
            </p:spPr>
          </p:pic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664D8D97-7388-E76A-F975-D21CFA7B6597}"/>
                  </a:ext>
                </a:extLst>
              </p:cNvPr>
              <p:cNvSpPr/>
              <p:nvPr/>
            </p:nvSpPr>
            <p:spPr>
              <a:xfrm>
                <a:off x="7285635" y="4591536"/>
                <a:ext cx="315543" cy="160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6B6B6544-E58C-A68A-70DC-BC81DA99851C}"/>
              </a:ext>
            </a:extLst>
          </p:cNvPr>
          <p:cNvGrpSpPr/>
          <p:nvPr/>
        </p:nvGrpSpPr>
        <p:grpSpPr>
          <a:xfrm>
            <a:off x="8660693" y="4419288"/>
            <a:ext cx="3388153" cy="1896957"/>
            <a:chOff x="7581432" y="4366719"/>
            <a:chExt cx="3388153" cy="1896957"/>
          </a:xfrm>
        </p:grpSpPr>
        <p:pic>
          <p:nvPicPr>
            <p:cNvPr id="64" name="Immagine 63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9CD22418-69E3-1AD8-C41E-F0A6AFFC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852" y="4366719"/>
              <a:ext cx="238298" cy="192361"/>
            </a:xfrm>
            <a:prstGeom prst="rect">
              <a:avLst/>
            </a:prstGeom>
          </p:spPr>
        </p:pic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61B0C175-4AA6-BB8C-DEF4-8271336F31D2}"/>
                </a:ext>
              </a:extLst>
            </p:cNvPr>
            <p:cNvGrpSpPr/>
            <p:nvPr/>
          </p:nvGrpSpPr>
          <p:grpSpPr>
            <a:xfrm>
              <a:off x="7581432" y="4556405"/>
              <a:ext cx="3388153" cy="1707271"/>
              <a:chOff x="7581432" y="4556405"/>
              <a:chExt cx="3388153" cy="1707271"/>
            </a:xfrm>
          </p:grpSpPr>
          <p:pic>
            <p:nvPicPr>
              <p:cNvPr id="41" name="Immagine 40" descr="Immagine che contiene testo, diagramma, mappa, Elementi grafici&#10;&#10;Descrizione generata automaticamente">
                <a:extLst>
                  <a:ext uri="{FF2B5EF4-FFF2-40B4-BE49-F238E27FC236}">
                    <a16:creationId xmlns:a16="http://schemas.microsoft.com/office/drawing/2014/main" id="{E049B1BE-556B-F7DD-3186-163FE4C5C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432" y="4578352"/>
                <a:ext cx="3388153" cy="1685324"/>
              </a:xfrm>
              <a:prstGeom prst="rect">
                <a:avLst/>
              </a:prstGeom>
            </p:spPr>
          </p:pic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id="{1796F63E-70E0-6CEB-0EFD-C04F57A80DBB}"/>
                  </a:ext>
                </a:extLst>
              </p:cNvPr>
              <p:cNvSpPr/>
              <p:nvPr/>
            </p:nvSpPr>
            <p:spPr>
              <a:xfrm>
                <a:off x="10423607" y="4556405"/>
                <a:ext cx="315543" cy="160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3CBC60AC-95FF-3FAA-BFA5-A0B901DAD464}"/>
              </a:ext>
            </a:extLst>
          </p:cNvPr>
          <p:cNvCxnSpPr>
            <a:cxnSpLocks/>
          </p:cNvCxnSpPr>
          <p:nvPr/>
        </p:nvCxnSpPr>
        <p:spPr>
          <a:xfrm>
            <a:off x="4806176" y="2765502"/>
            <a:ext cx="1025912" cy="78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Immagine 78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5577CEA5-D6E3-9A94-BCF0-F764EC3F527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02" y="3305368"/>
            <a:ext cx="2421960" cy="1525626"/>
          </a:xfrm>
          <a:prstGeom prst="rect">
            <a:avLst/>
          </a:prstGeom>
        </p:spPr>
      </p:pic>
      <p:pic>
        <p:nvPicPr>
          <p:cNvPr id="80" name="Immagine 79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FCAD290F-4913-5C48-F53C-79B58427E688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37" y="1904113"/>
            <a:ext cx="2292047" cy="14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42" grpId="0"/>
      <p:bldP spid="43" grpId="0"/>
      <p:bldP spid="44" grpId="0"/>
      <p:bldP spid="54" grpId="0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023FF-321C-56CA-5384-E27F5E43E814}"/>
              </a:ext>
            </a:extLst>
          </p:cNvPr>
          <p:cNvSpPr txBox="1"/>
          <p:nvPr/>
        </p:nvSpPr>
        <p:spPr>
          <a:xfrm>
            <a:off x="565681" y="17323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Why model ECR plasmas?</a:t>
            </a:r>
          </a:p>
          <a:p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Bridge the gap between stars and the lab</a:t>
            </a:r>
          </a:p>
          <a:p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      Test competing models of in-plasma decay rates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3125104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How can we study ECR plasmas?</a:t>
            </a:r>
            <a:endParaRPr lang="en-US">
              <a:solidFill>
                <a:srgbClr val="47D45A"/>
              </a:solidFill>
            </a:endParaRPr>
          </a:p>
          <a:p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Particle-in-Cell (PIC) codes for ECR plasma electrons</a:t>
            </a:r>
            <a:endParaRPr lang="en-US" sz="2800">
              <a:solidFill>
                <a:srgbClr val="47D45A"/>
              </a:solidFill>
              <a:latin typeface="Calibri"/>
              <a:cs typeface="Calibri"/>
            </a:endParaRPr>
          </a:p>
          <a:p>
            <a:r>
              <a:rPr lang="en-US" i="1">
                <a:solidFill>
                  <a:srgbClr val="47D45A"/>
                </a:solidFill>
                <a:latin typeface="Calibri"/>
                <a:cs typeface="Calibri"/>
              </a:rPr>
              <a:t>      Particle-in-Cell Monte Carlo (PIC-MC) codes for ECR plasma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6312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47D45A"/>
                </a:solidFill>
                <a:latin typeface="Calibri"/>
                <a:cs typeface="Calibri"/>
              </a:rPr>
              <a:t>How do ECR plasmas affect </a:t>
            </a:r>
            <a:r>
              <a:rPr lang="en-US" sz="2800">
                <a:solidFill>
                  <a:srgbClr val="47D45A"/>
                </a:solidFill>
                <a:ea typeface="+mn-lt"/>
                <a:cs typeface="+mn-lt"/>
              </a:rPr>
              <a:t>β-decay rates?</a:t>
            </a:r>
            <a:endParaRPr lang="en-US" i="1">
              <a:solidFill>
                <a:srgbClr val="47D45A"/>
              </a:solidFill>
              <a:latin typeface="Calibri"/>
              <a:ea typeface="+mn-lt"/>
              <a:cs typeface="Calibri"/>
            </a:endParaRPr>
          </a:p>
          <a:p>
            <a:r>
              <a:rPr lang="en-US" sz="2800">
                <a:solidFill>
                  <a:srgbClr val="47D45A"/>
                </a:solidFill>
                <a:latin typeface="Aptos"/>
                <a:cs typeface="Calibri"/>
              </a:rPr>
              <a:t>     </a:t>
            </a:r>
            <a:r>
              <a:rPr lang="en-US" i="1">
                <a:solidFill>
                  <a:srgbClr val="47D45A"/>
                </a:solidFill>
                <a:latin typeface="Aptos"/>
                <a:cs typeface="Calibri"/>
              </a:rPr>
              <a:t>PIC-MC codes for injected radio-isotopes </a:t>
            </a:r>
          </a:p>
          <a:p>
            <a:r>
              <a:rPr lang="en-US" i="1">
                <a:solidFill>
                  <a:srgbClr val="47D45A"/>
                </a:solidFill>
                <a:latin typeface="Aptos"/>
                <a:cs typeface="Calibri"/>
              </a:rPr>
              <a:t>        3D maps of decay rates in realistic ECR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240C-ECA3-7C4A-116D-7D69FA1587CE}"/>
              </a:ext>
            </a:extLst>
          </p:cNvPr>
          <p:cNvSpPr txBox="1"/>
          <p:nvPr/>
        </p:nvSpPr>
        <p:spPr>
          <a:xfrm>
            <a:off x="521551" y="6058651"/>
            <a:ext cx="11193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cs typeface="Arial"/>
              </a:rPr>
              <a:t>Conclusions and Future Outlook for PANDORA</a:t>
            </a: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A128AE-6773-734E-5397-55EE9904200C}"/>
              </a:ext>
            </a:extLst>
          </p:cNvPr>
          <p:cNvSpPr/>
          <p:nvPr/>
        </p:nvSpPr>
        <p:spPr>
          <a:xfrm>
            <a:off x="6976872" y="3611880"/>
            <a:ext cx="182880" cy="667512"/>
          </a:xfrm>
          <a:prstGeom prst="rightBrac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F51-CB3B-61B5-A59A-AFB60577A04D}"/>
              </a:ext>
            </a:extLst>
          </p:cNvPr>
          <p:cNvSpPr txBox="1"/>
          <p:nvPr/>
        </p:nvSpPr>
        <p:spPr>
          <a:xfrm>
            <a:off x="7201670" y="3750066"/>
            <a:ext cx="4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solidFill>
                  <a:srgbClr val="47D45A"/>
                </a:solidFill>
              </a:rPr>
              <a:t>OBSERVABLES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2772626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BE14AC0-80DB-4CC8-B0DA-F9F236BBCA37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C2C146E-7426-492A-4FC3-F6C1D2A5B0E9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322A61-884B-6963-2B1C-1FB5437F3F05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3FC4FA-B59C-B829-DA50-1C084C47A470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058642-69DA-1B89-D08E-F2C73FC83E39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34C45DBB-F71F-DA2A-E8C8-304EB4069E41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612DF0E2-2BD3-F728-EF9D-03B135EFF0A6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C70DC27-1679-3E50-0741-91E8AF33AC9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12E270FF-CA72-94DB-52E8-1E80DBD76BB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BA2288CC-89B7-DA23-FB5E-0690AE0A31DB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54" name="Immagine 53">
                <a:extLst>
                  <a:ext uri="{FF2B5EF4-FFF2-40B4-BE49-F238E27FC236}">
                    <a16:creationId xmlns:a16="http://schemas.microsoft.com/office/drawing/2014/main" id="{C056908F-ACE3-4D85-27CF-567C6F1EE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5E9A5C9C-2B44-FF00-A4FF-DE125D3C1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56" name="Immagine 55">
                <a:extLst>
                  <a:ext uri="{FF2B5EF4-FFF2-40B4-BE49-F238E27FC236}">
                    <a16:creationId xmlns:a16="http://schemas.microsoft.com/office/drawing/2014/main" id="{E4F3B519-AA1A-E7B0-058E-B7E0F2EEF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8F40B279-2C7C-5597-E248-FFEE1D86A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43EB57E3-0A8E-9FE2-A5DE-0D5A93649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444166EA-586A-BEB3-655E-BA6C44C1A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A0CBF681-81EF-F87F-8E1F-ED23AA273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3EBA45C1-E546-DCF6-D493-3B399A645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62" name="Immagine 61">
                <a:extLst>
                  <a:ext uri="{FF2B5EF4-FFF2-40B4-BE49-F238E27FC236}">
                    <a16:creationId xmlns:a16="http://schemas.microsoft.com/office/drawing/2014/main" id="{94361BF0-B11A-C8CC-8A74-7888F65B8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3B40F9F2-0926-92C1-3017-7E408F484463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3" name="Picture 2" descr="INFN Laboratori Nazionali del Sud - SHARPER Night">
            <a:extLst>
              <a:ext uri="{FF2B5EF4-FFF2-40B4-BE49-F238E27FC236}">
                <a16:creationId xmlns:a16="http://schemas.microsoft.com/office/drawing/2014/main" id="{FD8ABC31-5488-0C60-6CA4-821135CA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58CDF343-3616-D24A-5C9E-1088C999FA5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C725206C-F552-03E7-3CB4-221AD9EACA1F}"/>
              </a:ext>
            </a:extLst>
          </p:cNvPr>
          <p:cNvSpPr/>
          <p:nvPr/>
        </p:nvSpPr>
        <p:spPr>
          <a:xfrm>
            <a:off x="1753732" y="446694"/>
            <a:ext cx="8972616" cy="767568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Future Outlook for PANDORA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28625D-02C8-9ADA-77AC-4DCC36FF9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71" y="2637068"/>
            <a:ext cx="4294425" cy="23524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1E9F34-43CE-D0E5-A165-08C14317A6F3}"/>
              </a:ext>
            </a:extLst>
          </p:cNvPr>
          <p:cNvSpPr txBox="1"/>
          <p:nvPr/>
        </p:nvSpPr>
        <p:spPr>
          <a:xfrm>
            <a:off x="4489055" y="1451477"/>
            <a:ext cx="3807451" cy="1021556"/>
          </a:xfrm>
          <a:prstGeom prst="roundRect">
            <a:avLst/>
          </a:prstGeom>
          <a:solidFill>
            <a:srgbClr val="4472C4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In-plasma decay rate study NEEDS to disentangle PLASMA from NUCLEAR contributions</a:t>
            </a:r>
            <a:endParaRPr lang="en-US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ccia circolare in giù 8">
            <a:extLst>
              <a:ext uri="{FF2B5EF4-FFF2-40B4-BE49-F238E27FC236}">
                <a16:creationId xmlns:a16="http://schemas.microsoft.com/office/drawing/2014/main" id="{0E64C821-5049-F294-6BD4-747505014FAD}"/>
              </a:ext>
            </a:extLst>
          </p:cNvPr>
          <p:cNvSpPr/>
          <p:nvPr/>
        </p:nvSpPr>
        <p:spPr>
          <a:xfrm rot="2854780">
            <a:off x="7887289" y="3773670"/>
            <a:ext cx="1844461" cy="779240"/>
          </a:xfrm>
          <a:prstGeom prst="curvedDownArrow">
            <a:avLst>
              <a:gd name="adj1" fmla="val 25000"/>
              <a:gd name="adj2" fmla="val 38697"/>
              <a:gd name="adj3" fmla="val 7901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59E781-4C53-ABEE-3483-8938902AF147}"/>
              </a:ext>
            </a:extLst>
          </p:cNvPr>
          <p:cNvSpPr txBox="1"/>
          <p:nvPr/>
        </p:nvSpPr>
        <p:spPr>
          <a:xfrm>
            <a:off x="6674689" y="4967187"/>
            <a:ext cx="5379654" cy="1532334"/>
          </a:xfrm>
          <a:prstGeom prst="roundRect">
            <a:avLst/>
          </a:prstGeom>
          <a:solidFill>
            <a:srgbClr val="4472C4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GENERATING NEW PLASMA OBSERVABLES to BENCHMARK NUMERICAL PREDICTIONS</a:t>
            </a:r>
          </a:p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ATOMKI: experimental campaign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) to study plasma instability, gas dynamics, electric field and CSD distribution </a:t>
            </a:r>
          </a:p>
        </p:txBody>
      </p:sp>
      <p:sp>
        <p:nvSpPr>
          <p:cNvPr id="11" name="Freccia circolare in giù 10">
            <a:extLst>
              <a:ext uri="{FF2B5EF4-FFF2-40B4-BE49-F238E27FC236}">
                <a16:creationId xmlns:a16="http://schemas.microsoft.com/office/drawing/2014/main" id="{3336F4F9-1851-9933-B634-68C9A2689FC5}"/>
              </a:ext>
            </a:extLst>
          </p:cNvPr>
          <p:cNvSpPr/>
          <p:nvPr/>
        </p:nvSpPr>
        <p:spPr>
          <a:xfrm rot="10800000">
            <a:off x="2659093" y="4538546"/>
            <a:ext cx="2137179" cy="517496"/>
          </a:xfrm>
          <a:prstGeom prst="curvedDownArrow">
            <a:avLst>
              <a:gd name="adj1" fmla="val 25000"/>
              <a:gd name="adj2" fmla="val 38697"/>
              <a:gd name="adj3" fmla="val 7901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DE0AA9-68CD-2B3E-B704-8DA466B32F44}"/>
              </a:ext>
            </a:extLst>
          </p:cNvPr>
          <p:cNvSpPr txBox="1"/>
          <p:nvPr/>
        </p:nvSpPr>
        <p:spPr>
          <a:xfrm>
            <a:off x="95207" y="1679291"/>
            <a:ext cx="4042320" cy="296251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GENERATING NUCLEAR DECAY OBSERVABLES to BENCHMARK NUMERICAL PREDICTIONS</a:t>
            </a:r>
          </a:p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GSI: experimental proposal </a:t>
            </a:r>
            <a:r>
              <a:rPr lang="en-US" sz="1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2026-27</a:t>
            </a:r>
            <a:r>
              <a:rPr lang="en-US" sz="1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to study different </a:t>
            </a:r>
            <a:r>
              <a:rPr lang="en-US" sz="1400" b="1" i="1" baseline="3000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Cs singly-charged/bare isotopes decay in 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rings 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to validate generalized TY theory, bound-state vs. continuum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ERNA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i="1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400" b="1" i="1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 and bare activation measurements (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n-US" sz="1400" b="1" i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9422D37-9703-A6B9-6780-AEDDD67CE027}"/>
              </a:ext>
            </a:extLst>
          </p:cNvPr>
          <p:cNvSpPr txBox="1"/>
          <p:nvPr/>
        </p:nvSpPr>
        <p:spPr>
          <a:xfrm>
            <a:off x="3295837" y="4692681"/>
            <a:ext cx="1063694" cy="975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ArchDown">
              <a:avLst>
                <a:gd name="adj" fmla="val 938302"/>
              </a:avLst>
            </a:prstTxWarp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EXPERIMENTS</a:t>
            </a:r>
            <a:endParaRPr lang="en-US" sz="3200" b="1" i="1">
              <a:ln w="12700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8032C2-01AB-D699-CCBD-B56E0B104586}"/>
              </a:ext>
            </a:extLst>
          </p:cNvPr>
          <p:cNvSpPr txBox="1"/>
          <p:nvPr/>
        </p:nvSpPr>
        <p:spPr>
          <a:xfrm rot="10800000">
            <a:off x="7810794" y="3681210"/>
            <a:ext cx="1463812" cy="499476"/>
          </a:xfrm>
          <a:prstGeom prst="roundRect">
            <a:avLst>
              <a:gd name="adj" fmla="val 6336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ArchDown">
              <a:avLst>
                <a:gd name="adj" fmla="val 13389696"/>
              </a:avLst>
            </a:prstTxWarp>
            <a:spAutoFit/>
          </a:bodyPr>
          <a:lstStyle/>
          <a:p>
            <a:pPr algn="ctr"/>
            <a:r>
              <a:rPr lang="en-US" sz="3200" b="1">
                <a:ln w="12700">
                  <a:noFill/>
                  <a:prstDash val="solid"/>
                </a:ln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EXPERIMENTS</a:t>
            </a:r>
            <a:endParaRPr lang="en-US" sz="3200" b="1" i="1">
              <a:ln w="12700">
                <a:noFill/>
                <a:prstDash val="solid"/>
              </a:ln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FDBEBE8-E9F7-484A-EF48-F58E62B4E307}"/>
              </a:ext>
            </a:extLst>
          </p:cNvPr>
          <p:cNvCxnSpPr>
            <a:cxnSpLocks/>
          </p:cNvCxnSpPr>
          <p:nvPr/>
        </p:nvCxnSpPr>
        <p:spPr>
          <a:xfrm flipV="1">
            <a:off x="8049175" y="2639877"/>
            <a:ext cx="869022" cy="51881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806D453-3CAF-F53C-CDC0-D04925924516}"/>
              </a:ext>
            </a:extLst>
          </p:cNvPr>
          <p:cNvSpPr txBox="1"/>
          <p:nvPr/>
        </p:nvSpPr>
        <p:spPr>
          <a:xfrm>
            <a:off x="9048939" y="1395921"/>
            <a:ext cx="2778314" cy="20090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PLASMA MODELLING UPGRADE</a:t>
            </a:r>
          </a:p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model in PIC-MC code: </a:t>
            </a: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LPD including inverse atomic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solver</a:t>
            </a:r>
            <a:endParaRPr lang="en-US" sz="14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1453310-EE25-17E4-A2B4-9A2F15FA888C}"/>
              </a:ext>
            </a:extLst>
          </p:cNvPr>
          <p:cNvSpPr txBox="1"/>
          <p:nvPr/>
        </p:nvSpPr>
        <p:spPr>
          <a:xfrm>
            <a:off x="156682" y="5380960"/>
            <a:ext cx="5859259" cy="105560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NUCLEAR MODELLING UPGRADE</a:t>
            </a:r>
          </a:p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Ab-initio DHF models </a:t>
            </a:r>
            <a:r>
              <a:rPr lang="en-US" sz="1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constrain the electronic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model calculations </a:t>
            </a:r>
            <a:r>
              <a:rPr lang="en-US" sz="1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constrain the nuclear contribution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3BADCDB-DE01-C162-F11C-4EBDA92B66A1}"/>
              </a:ext>
            </a:extLst>
          </p:cNvPr>
          <p:cNvCxnSpPr>
            <a:cxnSpLocks/>
          </p:cNvCxnSpPr>
          <p:nvPr/>
        </p:nvCxnSpPr>
        <p:spPr>
          <a:xfrm flipH="1">
            <a:off x="4489056" y="4415394"/>
            <a:ext cx="1526886" cy="90008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5688EE-98E4-CA22-3EEE-5A22C77379DF}"/>
              </a:ext>
            </a:extLst>
          </p:cNvPr>
          <p:cNvSpPr txBox="1"/>
          <p:nvPr/>
        </p:nvSpPr>
        <p:spPr>
          <a:xfrm rot="8883408">
            <a:off x="7702083" y="2391027"/>
            <a:ext cx="1463812" cy="285957"/>
          </a:xfrm>
          <a:prstGeom prst="roundRect">
            <a:avLst>
              <a:gd name="adj" fmla="val 6336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ArchDown">
              <a:avLst>
                <a:gd name="adj" fmla="val 13389696"/>
              </a:avLst>
            </a:prstTxWarp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THEORY</a:t>
            </a:r>
            <a:endParaRPr lang="en-US" sz="3200" b="1" i="1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3DE6B08-BB08-3FEE-BFC3-FC329A273BD2}"/>
              </a:ext>
            </a:extLst>
          </p:cNvPr>
          <p:cNvSpPr txBox="1"/>
          <p:nvPr/>
        </p:nvSpPr>
        <p:spPr>
          <a:xfrm rot="8883408">
            <a:off x="4644936" y="4824209"/>
            <a:ext cx="1463812" cy="285957"/>
          </a:xfrm>
          <a:prstGeom prst="roundRect">
            <a:avLst>
              <a:gd name="adj" fmla="val 6336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ArchDown">
              <a:avLst>
                <a:gd name="adj" fmla="val 13389696"/>
              </a:avLst>
            </a:prstTxWarp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THEORY</a:t>
            </a:r>
            <a:endParaRPr lang="en-US" sz="3200" b="1" i="1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023FF-321C-56CA-5384-E27F5E43E814}"/>
              </a:ext>
            </a:extLst>
          </p:cNvPr>
          <p:cNvSpPr txBox="1"/>
          <p:nvPr/>
        </p:nvSpPr>
        <p:spPr>
          <a:xfrm>
            <a:off x="565681" y="17323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Why model ECR plasmas?</a:t>
            </a:r>
          </a:p>
          <a:p>
            <a:r>
              <a:rPr lang="en-US" sz="2800">
                <a:latin typeface="Calibri"/>
                <a:cs typeface="Calibri"/>
              </a:rPr>
              <a:t>    </a:t>
            </a:r>
            <a:r>
              <a:rPr lang="en-US" i="1">
                <a:latin typeface="Calibri"/>
                <a:cs typeface="Calibri"/>
              </a:rPr>
              <a:t>Bridge the gap between stars and the lab</a:t>
            </a:r>
          </a:p>
          <a:p>
            <a:r>
              <a:rPr lang="en-US" i="1">
                <a:latin typeface="Calibri"/>
                <a:cs typeface="Calibri"/>
              </a:rPr>
              <a:t>      Test competing models of in-plasma decay rates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3125104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How can we study ECR plasmas?</a:t>
            </a:r>
            <a:endParaRPr lang="en-US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Particle-in-Cell (PIC) codes for ECR plasma electrons</a:t>
            </a:r>
            <a:endParaRPr lang="en-US" sz="2800">
              <a:solidFill>
                <a:schemeClr val="bg2">
                  <a:lumMod val="90000"/>
                </a:schemeClr>
              </a:solidFill>
              <a:latin typeface="Calibri"/>
              <a:cs typeface="Calibri"/>
            </a:endParaRPr>
          </a:p>
          <a:p>
            <a:r>
              <a:rPr lang="en-US" i="1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      Particle-in-Cell Monte Carlo (PIC-MC) codes for ECR plasma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6312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How do ECR plasmas affect </a:t>
            </a:r>
            <a:r>
              <a:rPr lang="en-US" sz="2800">
                <a:solidFill>
                  <a:schemeClr val="bg2">
                    <a:lumMod val="90000"/>
                  </a:schemeClr>
                </a:solidFill>
                <a:ea typeface="+mn-lt"/>
                <a:cs typeface="+mn-lt"/>
              </a:rPr>
              <a:t>β-decay rates?</a:t>
            </a:r>
            <a:endParaRPr lang="en-US" i="1">
              <a:solidFill>
                <a:schemeClr val="bg2">
                  <a:lumMod val="90000"/>
                </a:schemeClr>
              </a:solidFill>
              <a:latin typeface="Calibri"/>
              <a:ea typeface="+mn-lt"/>
              <a:cs typeface="Calibri"/>
            </a:endParaRPr>
          </a:p>
          <a:p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     </a:t>
            </a:r>
            <a:r>
              <a:rPr lang="en-US" i="1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PIC-MC codes for injected radio-isotopes </a:t>
            </a:r>
          </a:p>
          <a:p>
            <a:r>
              <a:rPr lang="en-US" i="1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        3D maps of decay rates in realistic ECR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240C-ECA3-7C4A-116D-7D69FA1587CE}"/>
              </a:ext>
            </a:extLst>
          </p:cNvPr>
          <p:cNvSpPr txBox="1"/>
          <p:nvPr/>
        </p:nvSpPr>
        <p:spPr>
          <a:xfrm>
            <a:off x="521551" y="6058651"/>
            <a:ext cx="11193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Arial"/>
              </a:rPr>
              <a:t>Conclusions and Future Outlook for PANDORA</a:t>
            </a:r>
            <a:endParaRPr lang="en-US">
              <a:solidFill>
                <a:schemeClr val="bg2">
                  <a:lumMod val="90000"/>
                </a:schemeClr>
              </a:solidFill>
              <a:latin typeface="Calibri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A128AE-6773-734E-5397-55EE9904200C}"/>
              </a:ext>
            </a:extLst>
          </p:cNvPr>
          <p:cNvSpPr/>
          <p:nvPr/>
        </p:nvSpPr>
        <p:spPr>
          <a:xfrm>
            <a:off x="6976872" y="3611880"/>
            <a:ext cx="182880" cy="667512"/>
          </a:xfrm>
          <a:prstGeom prst="rightBrac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F51-CB3B-61B5-A59A-AFB60577A04D}"/>
              </a:ext>
            </a:extLst>
          </p:cNvPr>
          <p:cNvSpPr txBox="1"/>
          <p:nvPr/>
        </p:nvSpPr>
        <p:spPr>
          <a:xfrm>
            <a:off x="7201670" y="3750066"/>
            <a:ext cx="4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solidFill>
                  <a:schemeClr val="bg2">
                    <a:lumMod val="90000"/>
                  </a:schemeClr>
                </a:solidFill>
              </a:rPr>
              <a:t>OBSERVABLES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3930167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steps…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1916725"/>
            <a:ext cx="11193887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Observables: Electron simulations</a:t>
            </a:r>
            <a:endParaRPr lang="en-US"/>
          </a:p>
          <a:p>
            <a:r>
              <a:rPr lang="en-US" sz="2800">
                <a:latin typeface="Calibri"/>
                <a:cs typeface="Calibri"/>
              </a:rPr>
              <a:t>    </a:t>
            </a:r>
            <a:r>
              <a:rPr lang="en-US" i="1">
                <a:latin typeface="Calibri"/>
                <a:cs typeface="Calibri"/>
              </a:rPr>
              <a:t>Investigate possibility to perform plasma tomography with space-resolved spectroscopy</a:t>
            </a:r>
            <a:endParaRPr lang="en-US" sz="2800">
              <a:latin typeface="Calibri"/>
              <a:cs typeface="Calibri"/>
            </a:endParaRPr>
          </a:p>
          <a:p>
            <a:r>
              <a:rPr lang="en-US" i="1">
                <a:latin typeface="Calibri"/>
                <a:cs typeface="Calibri"/>
              </a:rPr>
              <a:t>      Include recombination spectrum into plasma emissivity model</a:t>
            </a:r>
          </a:p>
          <a:p>
            <a:r>
              <a:rPr lang="en-US" i="1">
                <a:latin typeface="Calibri"/>
                <a:cs typeface="Calibri"/>
              </a:rPr>
              <a:t>      Fit spectra from mixture of gases to extract n</a:t>
            </a:r>
            <a:r>
              <a:rPr lang="en-US" i="1" baseline="-25000">
                <a:latin typeface="Calibri"/>
                <a:cs typeface="Calibri"/>
              </a:rPr>
              <a:t>e</a:t>
            </a:r>
            <a:r>
              <a:rPr lang="en-US" i="1">
                <a:latin typeface="Calibri"/>
                <a:cs typeface="Calibri"/>
              </a:rPr>
              <a:t> and </a:t>
            </a:r>
            <a:r>
              <a:rPr lang="en-US" i="1" err="1">
                <a:latin typeface="Calibri"/>
                <a:cs typeface="Calibri"/>
              </a:rPr>
              <a:t>kT</a:t>
            </a:r>
            <a:r>
              <a:rPr lang="en-US" i="1" baseline="-25000" err="1">
                <a:latin typeface="Calibri"/>
                <a:cs typeface="Calibri"/>
              </a:rPr>
              <a:t>e</a:t>
            </a:r>
            <a:r>
              <a:rPr lang="en-US" i="1">
                <a:latin typeface="Calibri"/>
                <a:cs typeface="Calibri"/>
              </a:rPr>
              <a:t> independently of ion density (ATOMKI campaign)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100908"/>
            <a:ext cx="11193887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cs typeface="Calibri"/>
              </a:rPr>
              <a:t>Observables: Ion simulations</a:t>
            </a:r>
            <a:endParaRPr lang="en-US" i="1">
              <a:latin typeface="Calibri"/>
              <a:ea typeface="+mn-lt"/>
              <a:cs typeface="Calibri"/>
            </a:endParaRPr>
          </a:p>
          <a:p>
            <a:r>
              <a:rPr lang="en-US" sz="2800">
                <a:latin typeface="Aptos"/>
                <a:cs typeface="Calibri"/>
              </a:rPr>
              <a:t>     </a:t>
            </a:r>
            <a:r>
              <a:rPr lang="en-US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optical emission spectra through radiation transport </a:t>
            </a:r>
          </a:p>
          <a:p>
            <a:r>
              <a:rPr lang="en-US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   New method to evaluate current extracted from plasma and comparison with Faraday cup measurements</a:t>
            </a:r>
          </a:p>
          <a:p>
            <a:r>
              <a:rPr lang="en-US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Possibility to study measure profile and magnitude of double layer electric field (ATOMKI campaign)</a:t>
            </a:r>
          </a:p>
        </p:txBody>
      </p:sp>
    </p:spTree>
    <p:extLst>
      <p:ext uri="{BB962C8B-B14F-4D97-AF65-F5344CB8AC3E}">
        <p14:creationId xmlns:p14="http://schemas.microsoft.com/office/powerpoint/2010/main" val="799085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8">
            <a:extLst>
              <a:ext uri="{FF2B5EF4-FFF2-40B4-BE49-F238E27FC236}">
                <a16:creationId xmlns:a16="http://schemas.microsoft.com/office/drawing/2014/main" id="{81C5EAD2-3F58-CE5A-C4C0-E1E5D55F6EC1}"/>
              </a:ext>
            </a:extLst>
          </p:cNvPr>
          <p:cNvSpPr txBox="1"/>
          <p:nvPr/>
        </p:nvSpPr>
        <p:spPr>
          <a:xfrm>
            <a:off x="296453" y="1199729"/>
            <a:ext cx="11362474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ECR plasma ions can be simulated PIC-MC codes, which evolve the density maps of successive ionization stages self-consistently with electron density and energy maps given as input </a:t>
            </a: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932448 (2022)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B. Mishra, EPJ </a:t>
            </a:r>
            <a:r>
              <a:rPr lang="en-US" sz="1050" i="1" err="1">
                <a:latin typeface="Calibri"/>
                <a:ea typeface="Calibri"/>
                <a:cs typeface="Calibri"/>
              </a:rPr>
              <a:t>WoC</a:t>
            </a:r>
            <a:r>
              <a:rPr lang="en-US" sz="1050" i="1">
                <a:latin typeface="Calibri"/>
                <a:ea typeface="Calibri"/>
                <a:cs typeface="Calibri"/>
              </a:rPr>
              <a:t> </a:t>
            </a:r>
            <a:r>
              <a:rPr lang="en-US" sz="1050" b="1" i="1">
                <a:latin typeface="Calibri"/>
                <a:ea typeface="Calibri"/>
                <a:cs typeface="Calibri"/>
              </a:rPr>
              <a:t>275</a:t>
            </a:r>
            <a:r>
              <a:rPr lang="en-US" sz="1050" i="1">
                <a:latin typeface="Calibri"/>
                <a:ea typeface="Calibri"/>
                <a:cs typeface="Calibri"/>
              </a:rPr>
              <a:t>, 02001 (2023)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CBF8A8-F858-2F35-0384-B83A4FCE40F8}"/>
              </a:ext>
            </a:extLst>
          </p:cNvPr>
          <p:cNvGrpSpPr/>
          <p:nvPr/>
        </p:nvGrpSpPr>
        <p:grpSpPr>
          <a:xfrm>
            <a:off x="3523669" y="2048785"/>
            <a:ext cx="7587787" cy="488879"/>
            <a:chOff x="63427" y="1146440"/>
            <a:chExt cx="7587787" cy="488879"/>
          </a:xfrm>
        </p:grpSpPr>
        <p:sp>
          <p:nvSpPr>
            <p:cNvPr id="8" name="CustomShape 13">
              <a:extLst>
                <a:ext uri="{FF2B5EF4-FFF2-40B4-BE49-F238E27FC236}">
                  <a16:creationId xmlns:a16="http://schemas.microsoft.com/office/drawing/2014/main" id="{ADD17DF9-8419-76F6-9C0D-47B3913A8D3F}"/>
                </a:ext>
              </a:extLst>
            </p:cNvPr>
            <p:cNvSpPr/>
            <p:nvPr/>
          </p:nvSpPr>
          <p:spPr>
            <a:xfrm>
              <a:off x="63427" y="1250466"/>
              <a:ext cx="3236892" cy="28477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GB" sz="1400" spc="-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BUFFER IONS BALANCE EQUATION:</a:t>
              </a:r>
              <a:r>
                <a:rPr lang="en-GB" sz="1400" spc="-1">
                  <a:solidFill>
                    <a:srgbClr val="000000"/>
                  </a:solidFill>
                  <a:latin typeface="Avenir Next LT Pro Light"/>
                  <a:ea typeface="FreeSerif"/>
                </a:rPr>
                <a:t> </a:t>
              </a:r>
              <a:endParaRPr lang="en-GB" sz="2000" spc="-1">
                <a:solidFill>
                  <a:srgbClr val="000000"/>
                </a:solidFill>
                <a:latin typeface="Avenir Next LT Pro Light"/>
                <a:ea typeface="FreeSerif"/>
              </a:endParaRPr>
            </a:p>
          </p:txBody>
        </p:sp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3955E8FF-5459-D211-2999-8D17100E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6304" y="1146440"/>
              <a:ext cx="4404910" cy="488879"/>
            </a:xfrm>
            <a:prstGeom prst="rect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10" name="Line 15">
            <a:extLst>
              <a:ext uri="{FF2B5EF4-FFF2-40B4-BE49-F238E27FC236}">
                <a16:creationId xmlns:a16="http://schemas.microsoft.com/office/drawing/2014/main" id="{1199CE13-7DF6-58EB-92E6-DA7B8F6830ED}"/>
              </a:ext>
            </a:extLst>
          </p:cNvPr>
          <p:cNvSpPr/>
          <p:nvPr/>
        </p:nvSpPr>
        <p:spPr>
          <a:xfrm>
            <a:off x="3026286" y="3418214"/>
            <a:ext cx="0" cy="284460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D1D6FA7D-5CCF-D504-AED1-CEF47997CEB3}"/>
              </a:ext>
            </a:extLst>
          </p:cNvPr>
          <p:cNvSpPr/>
          <p:nvPr/>
        </p:nvSpPr>
        <p:spPr>
          <a:xfrm flipH="1">
            <a:off x="777336" y="2865764"/>
            <a:ext cx="1753650" cy="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3DCD6C34-AD5B-8560-84D7-FA75E63A35CC}"/>
              </a:ext>
            </a:extLst>
          </p:cNvPr>
          <p:cNvSpPr/>
          <p:nvPr/>
        </p:nvSpPr>
        <p:spPr>
          <a:xfrm flipH="1">
            <a:off x="777336" y="3936389"/>
            <a:ext cx="3912525" cy="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3" name="Line 18">
            <a:extLst>
              <a:ext uri="{FF2B5EF4-FFF2-40B4-BE49-F238E27FC236}">
                <a16:creationId xmlns:a16="http://schemas.microsoft.com/office/drawing/2014/main" id="{F0246A1F-FA96-0838-8919-565E69C75F3D}"/>
              </a:ext>
            </a:extLst>
          </p:cNvPr>
          <p:cNvSpPr/>
          <p:nvPr/>
        </p:nvSpPr>
        <p:spPr>
          <a:xfrm flipH="1">
            <a:off x="777336" y="5376389"/>
            <a:ext cx="5998425" cy="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" name="Line 22">
            <a:extLst>
              <a:ext uri="{FF2B5EF4-FFF2-40B4-BE49-F238E27FC236}">
                <a16:creationId xmlns:a16="http://schemas.microsoft.com/office/drawing/2014/main" id="{9DE2FAA1-1084-3088-724C-358790EB3012}"/>
              </a:ext>
            </a:extLst>
          </p:cNvPr>
          <p:cNvSpPr/>
          <p:nvPr/>
        </p:nvSpPr>
        <p:spPr>
          <a:xfrm>
            <a:off x="5061336" y="4509989"/>
            <a:ext cx="0" cy="174225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959DE71B-FC48-B6E0-9F7B-D0501FF241EB}"/>
              </a:ext>
            </a:extLst>
          </p:cNvPr>
          <p:cNvSpPr/>
          <p:nvPr/>
        </p:nvSpPr>
        <p:spPr>
          <a:xfrm>
            <a:off x="7139811" y="5833589"/>
            <a:ext cx="0" cy="417600"/>
          </a:xfrm>
          <a:prstGeom prst="line">
            <a:avLst/>
          </a:prstGeom>
          <a:ln w="38160">
            <a:solidFill>
              <a:srgbClr val="5521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" name="CustomShape 40">
            <a:extLst>
              <a:ext uri="{FF2B5EF4-FFF2-40B4-BE49-F238E27FC236}">
                <a16:creationId xmlns:a16="http://schemas.microsoft.com/office/drawing/2014/main" id="{977C6353-D352-1B39-85B7-ABAD512E6A44}"/>
              </a:ext>
            </a:extLst>
          </p:cNvPr>
          <p:cNvSpPr/>
          <p:nvPr/>
        </p:nvSpPr>
        <p:spPr>
          <a:xfrm>
            <a:off x="472386" y="2913014"/>
            <a:ext cx="1368000" cy="257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Neutrals’ map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ustomShape 43">
            <a:extLst>
              <a:ext uri="{FF2B5EF4-FFF2-40B4-BE49-F238E27FC236}">
                <a16:creationId xmlns:a16="http://schemas.microsoft.com/office/drawing/2014/main" id="{AFC4D262-C275-21DB-4019-14D30E939471}"/>
              </a:ext>
            </a:extLst>
          </p:cNvPr>
          <p:cNvSpPr/>
          <p:nvPr/>
        </p:nvSpPr>
        <p:spPr>
          <a:xfrm>
            <a:off x="2977536" y="3610289"/>
            <a:ext cx="1800000" cy="755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occupation map </a:t>
            </a:r>
            <a:r>
              <a:rPr lang="en-GB" sz="1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200" b="1" i="1" strike="noStrike" spc="-1" baseline="-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Electrostatic field map from 1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stomShape 45">
            <a:extLst>
              <a:ext uri="{FF2B5EF4-FFF2-40B4-BE49-F238E27FC236}">
                <a16:creationId xmlns:a16="http://schemas.microsoft.com/office/drawing/2014/main" id="{C2241F86-D077-9FD0-5B1A-13BDF78E320B}"/>
              </a:ext>
            </a:extLst>
          </p:cNvPr>
          <p:cNvSpPr/>
          <p:nvPr/>
        </p:nvSpPr>
        <p:spPr>
          <a:xfrm>
            <a:off x="5012586" y="5076764"/>
            <a:ext cx="1800000" cy="755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occupation map </a:t>
            </a:r>
            <a:r>
              <a:rPr lang="en-GB" sz="1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200" b="1" i="1" strike="noStrike" spc="-1" baseline="-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Electrostatic field map from 1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2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stomShape 37">
            <a:extLst>
              <a:ext uri="{FF2B5EF4-FFF2-40B4-BE49-F238E27FC236}">
                <a16:creationId xmlns:a16="http://schemas.microsoft.com/office/drawing/2014/main" id="{26E72229-30DB-4A30-9D71-090F826BA948}"/>
              </a:ext>
            </a:extLst>
          </p:cNvPr>
          <p:cNvSpPr/>
          <p:nvPr/>
        </p:nvSpPr>
        <p:spPr>
          <a:xfrm>
            <a:off x="164211" y="2437589"/>
            <a:ext cx="2076490" cy="423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electron density and energy maps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AFE3D8-B4C4-1CBA-ACA0-0313481FF353}"/>
              </a:ext>
            </a:extLst>
          </p:cNvPr>
          <p:cNvSpPr/>
          <p:nvPr/>
        </p:nvSpPr>
        <p:spPr>
          <a:xfrm>
            <a:off x="2526410" y="2441563"/>
            <a:ext cx="1038225" cy="981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baseline="30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 loop</a:t>
            </a:r>
            <a:endParaRPr lang="en-US" sz="1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stomShape 40">
            <a:extLst>
              <a:ext uri="{FF2B5EF4-FFF2-40B4-BE49-F238E27FC236}">
                <a16:creationId xmlns:a16="http://schemas.microsoft.com/office/drawing/2014/main" id="{56EC8FD9-2D09-6E88-8693-C96A580594C2}"/>
              </a:ext>
            </a:extLst>
          </p:cNvPr>
          <p:cNvSpPr/>
          <p:nvPr/>
        </p:nvSpPr>
        <p:spPr>
          <a:xfrm>
            <a:off x="472385" y="3979813"/>
            <a:ext cx="1368000" cy="257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Neutrals’ map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stomShape 37">
            <a:extLst>
              <a:ext uri="{FF2B5EF4-FFF2-40B4-BE49-F238E27FC236}">
                <a16:creationId xmlns:a16="http://schemas.microsoft.com/office/drawing/2014/main" id="{695166F3-A1F5-1B85-AC76-68F8E732DD53}"/>
              </a:ext>
            </a:extLst>
          </p:cNvPr>
          <p:cNvSpPr/>
          <p:nvPr/>
        </p:nvSpPr>
        <p:spPr>
          <a:xfrm>
            <a:off x="164211" y="3531634"/>
            <a:ext cx="2076490" cy="423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electron density and energy maps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4F000F-AB1B-F001-7F16-11ADA0BB1904}"/>
              </a:ext>
            </a:extLst>
          </p:cNvPr>
          <p:cNvSpPr/>
          <p:nvPr/>
        </p:nvSpPr>
        <p:spPr>
          <a:xfrm>
            <a:off x="4688585" y="3527413"/>
            <a:ext cx="1038225" cy="981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baseline="30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 loop</a:t>
            </a:r>
            <a:endParaRPr lang="en-US" sz="1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stomShape 37">
            <a:extLst>
              <a:ext uri="{FF2B5EF4-FFF2-40B4-BE49-F238E27FC236}">
                <a16:creationId xmlns:a16="http://schemas.microsoft.com/office/drawing/2014/main" id="{6C19CAF1-5FE0-9BE3-77EC-6DCDA5149A2E}"/>
              </a:ext>
            </a:extLst>
          </p:cNvPr>
          <p:cNvSpPr/>
          <p:nvPr/>
        </p:nvSpPr>
        <p:spPr>
          <a:xfrm>
            <a:off x="164211" y="4914089"/>
            <a:ext cx="2076490" cy="423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Stationary electron density and energy maps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stomShape 40">
            <a:extLst>
              <a:ext uri="{FF2B5EF4-FFF2-40B4-BE49-F238E27FC236}">
                <a16:creationId xmlns:a16="http://schemas.microsoft.com/office/drawing/2014/main" id="{6BB903CE-50EE-1197-0DDE-6C6192BF5AF5}"/>
              </a:ext>
            </a:extLst>
          </p:cNvPr>
          <p:cNvSpPr/>
          <p:nvPr/>
        </p:nvSpPr>
        <p:spPr>
          <a:xfrm>
            <a:off x="472385" y="5427613"/>
            <a:ext cx="1368000" cy="257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Neutrals’ map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stomShape 43">
            <a:extLst>
              <a:ext uri="{FF2B5EF4-FFF2-40B4-BE49-F238E27FC236}">
                <a16:creationId xmlns:a16="http://schemas.microsoft.com/office/drawing/2014/main" id="{97FA20F0-D943-5946-6207-D1386715BB17}"/>
              </a:ext>
            </a:extLst>
          </p:cNvPr>
          <p:cNvSpPr/>
          <p:nvPr/>
        </p:nvSpPr>
        <p:spPr>
          <a:xfrm>
            <a:off x="3091835" y="5077139"/>
            <a:ext cx="1800000" cy="2570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b="1" strike="noStrike" spc="-1" baseline="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200" b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occupation map </a:t>
            </a:r>
            <a:r>
              <a:rPr lang="en-GB" sz="1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1200" b="1" i="1" strike="noStrike" spc="-1" baseline="-33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1200" b="0" strike="noStrike" spc="-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DAB796-946D-CE2B-2F11-606323C72488}"/>
              </a:ext>
            </a:extLst>
          </p:cNvPr>
          <p:cNvSpPr/>
          <p:nvPr/>
        </p:nvSpPr>
        <p:spPr>
          <a:xfrm>
            <a:off x="6774560" y="4965688"/>
            <a:ext cx="1038225" cy="981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baseline="30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 loop</a:t>
            </a:r>
            <a:endParaRPr lang="en-US" sz="1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DF5533-D896-4770-1563-83775CDBACFB}"/>
              </a:ext>
            </a:extLst>
          </p:cNvPr>
          <p:cNvCxnSpPr/>
          <p:nvPr/>
        </p:nvCxnSpPr>
        <p:spPr>
          <a:xfrm flipV="1">
            <a:off x="630936" y="6356339"/>
            <a:ext cx="6810375" cy="28575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>
            <a:extLst>
              <a:ext uri="{FF2B5EF4-FFF2-40B4-BE49-F238E27FC236}">
                <a16:creationId xmlns:a16="http://schemas.microsoft.com/office/drawing/2014/main" id="{F650006A-20D9-7BB9-E2F1-23ED39B8DECF}"/>
              </a:ext>
            </a:extLst>
          </p:cNvPr>
          <p:cNvSpPr txBox="1"/>
          <p:nvPr/>
        </p:nvSpPr>
        <p:spPr>
          <a:xfrm>
            <a:off x="2688335" y="6432538"/>
            <a:ext cx="260032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Till convergence...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EF5BB4A-29ED-534F-4F78-B94F6C585F79}"/>
              </a:ext>
            </a:extLst>
          </p:cNvPr>
          <p:cNvSpPr/>
          <p:nvPr/>
        </p:nvSpPr>
        <p:spPr>
          <a:xfrm>
            <a:off x="5831585" y="3927463"/>
            <a:ext cx="1819275" cy="25717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diagram of a process&#10;&#10;Description automatically generated">
            <a:extLst>
              <a:ext uri="{FF2B5EF4-FFF2-40B4-BE49-F238E27FC236}">
                <a16:creationId xmlns:a16="http://schemas.microsoft.com/office/drawing/2014/main" id="{F7A930C8-1263-BBAF-04EC-CF8D54E7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14" y="2728882"/>
            <a:ext cx="3282950" cy="3627457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728951B-8055-9A89-FD96-C15CE6822AA2}"/>
              </a:ext>
            </a:extLst>
          </p:cNvPr>
          <p:cNvSpPr/>
          <p:nvPr/>
        </p:nvSpPr>
        <p:spPr>
          <a:xfrm>
            <a:off x="4581144" y="3319272"/>
            <a:ext cx="1382290" cy="130144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DAA5EE-3432-526C-6986-798A068B0062}"/>
              </a:ext>
            </a:extLst>
          </p:cNvPr>
          <p:cNvCxnSpPr>
            <a:stCxn id="34" idx="7"/>
          </p:cNvCxnSpPr>
          <p:nvPr/>
        </p:nvCxnSpPr>
        <p:spPr>
          <a:xfrm flipV="1">
            <a:off x="5761002" y="3170092"/>
            <a:ext cx="2422878" cy="33977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19">
            <a:extLst>
              <a:ext uri="{FF2B5EF4-FFF2-40B4-BE49-F238E27FC236}">
                <a16:creationId xmlns:a16="http://schemas.microsoft.com/office/drawing/2014/main" id="{412AFDAC-0786-F84F-86B1-4C4E15C5BBF0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Additional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Slides...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2" descr="INFN Laboratori Nazionali del Sud - SHARPER Night">
            <a:extLst>
              <a:ext uri="{FF2B5EF4-FFF2-40B4-BE49-F238E27FC236}">
                <a16:creationId xmlns:a16="http://schemas.microsoft.com/office/drawing/2014/main" id="{62BC2A74-5F42-6C87-15CF-D8915102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38">
            <a:extLst>
              <a:ext uri="{FF2B5EF4-FFF2-40B4-BE49-F238E27FC236}">
                <a16:creationId xmlns:a16="http://schemas.microsoft.com/office/drawing/2014/main" id="{81FA3A85-D466-8D89-FED3-93BDFCE329A8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331DD2-B0C5-F99B-BE3D-CD8AE4B6AEEE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55" name="Rettangolo 29">
              <a:extLst>
                <a:ext uri="{FF2B5EF4-FFF2-40B4-BE49-F238E27FC236}">
                  <a16:creationId xmlns:a16="http://schemas.microsoft.com/office/drawing/2014/main" id="{C4FBEA37-0701-177C-FDCE-923477028D80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56" name="Rettangolo 28">
              <a:extLst>
                <a:ext uri="{FF2B5EF4-FFF2-40B4-BE49-F238E27FC236}">
                  <a16:creationId xmlns:a16="http://schemas.microsoft.com/office/drawing/2014/main" id="{D4A7EFEE-AC19-C524-B024-8B93338F59E5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57" name="Rettangolo 17">
              <a:extLst>
                <a:ext uri="{FF2B5EF4-FFF2-40B4-BE49-F238E27FC236}">
                  <a16:creationId xmlns:a16="http://schemas.microsoft.com/office/drawing/2014/main" id="{3AE6578D-0A70-1961-1673-7A7B0B19DBB8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58" name="CasellaDiTesto 38">
              <a:extLst>
                <a:ext uri="{FF2B5EF4-FFF2-40B4-BE49-F238E27FC236}">
                  <a16:creationId xmlns:a16="http://schemas.microsoft.com/office/drawing/2014/main" id="{2CC53879-AD33-2B8D-637A-40920F6BD518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60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/>
      <p:bldP spid="28" grpId="0" animBg="1"/>
      <p:bldP spid="30" grpId="0" animBg="1"/>
      <p:bldP spid="31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6C47733E-9689-A7FF-4C2F-F8F51DF4EA0B}"/>
              </a:ext>
            </a:extLst>
          </p:cNvPr>
          <p:cNvSpPr txBox="1"/>
          <p:nvPr/>
        </p:nvSpPr>
        <p:spPr>
          <a:xfrm>
            <a:off x="294851" y="1252914"/>
            <a:ext cx="1502236" cy="349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Transport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B1337D8-6000-FC49-C643-46FCCC535021}"/>
              </a:ext>
            </a:extLst>
          </p:cNvPr>
          <p:cNvSpPr txBox="1"/>
          <p:nvPr/>
        </p:nvSpPr>
        <p:spPr>
          <a:xfrm>
            <a:off x="156407" y="1647638"/>
            <a:ext cx="113624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Being charged particles, ions in an ECR plasma move under the influence of EM fields (self-generated and external) and undergo collisions with other plasma species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4FB9916-0575-4046-755D-922F9916693B}"/>
              </a:ext>
            </a:extLst>
          </p:cNvPr>
          <p:cNvSpPr txBox="1"/>
          <p:nvPr/>
        </p:nvSpPr>
        <p:spPr>
          <a:xfrm>
            <a:off x="293567" y="2363087"/>
            <a:ext cx="1502236" cy="3492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transport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683D3-5502-B775-3E69-944073A1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67" y="4939600"/>
            <a:ext cx="1727257" cy="844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7E5EE-2EED-AAE8-A898-704242F9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84" y="2451160"/>
            <a:ext cx="2657216" cy="2767246"/>
          </a:xfrm>
          <a:prstGeom prst="rect">
            <a:avLst/>
          </a:prstGeom>
        </p:spPr>
      </p:pic>
      <p:pic>
        <p:nvPicPr>
          <p:cNvPr id="10" name="Picture 9" descr="A blue and green grid on a white background&#10;&#10;Description automatically generated">
            <a:extLst>
              <a:ext uri="{FF2B5EF4-FFF2-40B4-BE49-F238E27FC236}">
                <a16:creationId xmlns:a16="http://schemas.microsoft.com/office/drawing/2014/main" id="{A0E5A397-1451-86C3-A716-9C86F64DC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" y="2948082"/>
            <a:ext cx="3552284" cy="1847264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B7BD853-1CAB-01AC-DC89-F5EFBAC9EFAF}"/>
              </a:ext>
            </a:extLst>
          </p:cNvPr>
          <p:cNvSpPr txBox="1"/>
          <p:nvPr/>
        </p:nvSpPr>
        <p:spPr>
          <a:xfrm>
            <a:off x="369311" y="4572076"/>
            <a:ext cx="3172009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latin typeface="Calibri"/>
                <a:ea typeface="Calibri"/>
                <a:cs typeface="Calibri"/>
              </a:rPr>
              <a:t>Magnetostatic field profile in A-HPC ECRIS</a:t>
            </a:r>
            <a:endParaRPr lang="en-US" sz="1200" b="1" i="1">
              <a:latin typeface="Calibri"/>
              <a:ea typeface="Calibri"/>
              <a:cs typeface="Calibri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7ECFFA-17C9-D4B7-03A6-980AF07939BC}"/>
              </a:ext>
            </a:extLst>
          </p:cNvPr>
          <p:cNvSpPr txBox="1"/>
          <p:nvPr/>
        </p:nvSpPr>
        <p:spPr>
          <a:xfrm>
            <a:off x="293567" y="5858800"/>
            <a:ext cx="2383034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i="1">
                <a:latin typeface="Calibri"/>
                <a:ea typeface="Calibri"/>
                <a:cs typeface="Calibri"/>
              </a:rPr>
              <a:t>Equation of motion for charged particles under Lorentz force</a:t>
            </a:r>
            <a:endParaRPr lang="en-US" sz="1200" b="1" i="1"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7DC86C6C-A6B5-B3C9-9E40-D497A3292570}"/>
              </a:ext>
            </a:extLst>
          </p:cNvPr>
          <p:cNvSpPr txBox="1"/>
          <p:nvPr/>
        </p:nvSpPr>
        <p:spPr>
          <a:xfrm>
            <a:off x="3145574" y="5218406"/>
            <a:ext cx="2852889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i="1">
                <a:latin typeface="Calibri"/>
                <a:ea typeface="Calibri"/>
                <a:cs typeface="Calibri"/>
              </a:rPr>
              <a:t>Numerical implementation of Lorentz force using Boris method, with correction by </a:t>
            </a:r>
            <a:r>
              <a:rPr lang="en-US" sz="1300" b="1" i="1" err="1">
                <a:latin typeface="Calibri"/>
                <a:ea typeface="Calibri"/>
                <a:cs typeface="Calibri"/>
              </a:rPr>
              <a:t>Zenitani</a:t>
            </a:r>
            <a:r>
              <a:rPr lang="en-US" sz="1300" b="1" i="1">
                <a:latin typeface="Calibri"/>
                <a:ea typeface="Calibri"/>
                <a:cs typeface="Calibri"/>
              </a:rPr>
              <a:t> and Umeda</a:t>
            </a:r>
          </a:p>
          <a:p>
            <a:endParaRPr lang="en-US" sz="1300" b="1" i="1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J.P. Boris, Proc. 4</a:t>
            </a:r>
            <a:r>
              <a:rPr lang="en-US" sz="1050" i="1" baseline="30000">
                <a:latin typeface="Calibri"/>
                <a:ea typeface="Calibri"/>
                <a:cs typeface="Calibri"/>
              </a:rPr>
              <a:t>th</a:t>
            </a:r>
            <a:r>
              <a:rPr lang="en-US" sz="1050" i="1">
                <a:latin typeface="Calibri"/>
                <a:ea typeface="Calibri"/>
                <a:cs typeface="Calibri"/>
              </a:rPr>
              <a:t> Naval Conf. on Numerical Simulation of Plasmas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S. </a:t>
            </a:r>
            <a:r>
              <a:rPr lang="en-US" sz="1050" i="1" err="1">
                <a:latin typeface="Calibri"/>
                <a:ea typeface="Calibri"/>
                <a:cs typeface="Calibri"/>
              </a:rPr>
              <a:t>Zenitani</a:t>
            </a:r>
            <a:r>
              <a:rPr lang="en-US" sz="1050" i="1">
                <a:latin typeface="Calibri"/>
                <a:ea typeface="Calibri"/>
                <a:cs typeface="Calibri"/>
              </a:rPr>
              <a:t> and T. Umeda, Phys. Plasmas </a:t>
            </a:r>
            <a:r>
              <a:rPr lang="en-US" sz="1050" b="1" i="1">
                <a:latin typeface="Calibri"/>
                <a:ea typeface="Calibri"/>
                <a:cs typeface="Calibri"/>
              </a:rPr>
              <a:t>25</a:t>
            </a:r>
            <a:r>
              <a:rPr lang="en-US" sz="1050" i="1">
                <a:latin typeface="Calibri"/>
                <a:ea typeface="Calibri"/>
                <a:cs typeface="Calibri"/>
              </a:rPr>
              <a:t> (2018)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66CC1B7-416B-889E-244D-254E632DEFB2}"/>
              </a:ext>
            </a:extLst>
          </p:cNvPr>
          <p:cNvSpPr txBox="1"/>
          <p:nvPr/>
        </p:nvSpPr>
        <p:spPr>
          <a:xfrm>
            <a:off x="6802637" y="2363087"/>
            <a:ext cx="1502236" cy="3492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Collisions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01D7508-8994-845E-9E68-F1A2E0CE9DC6}"/>
              </a:ext>
            </a:extLst>
          </p:cNvPr>
          <p:cNvSpPr txBox="1"/>
          <p:nvPr/>
        </p:nvSpPr>
        <p:spPr>
          <a:xfrm>
            <a:off x="6403779" y="2723289"/>
            <a:ext cx="539198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i="1">
                <a:latin typeface="Calibri"/>
                <a:ea typeface="Calibri"/>
                <a:cs typeface="Calibri"/>
              </a:rPr>
              <a:t>Numerical implementation of Fokker-Planck equation using </a:t>
            </a:r>
            <a:r>
              <a:rPr lang="en-US" sz="1300" b="1" i="1" err="1">
                <a:latin typeface="Calibri"/>
                <a:ea typeface="Calibri"/>
                <a:cs typeface="Calibri"/>
              </a:rPr>
              <a:t>superpotential</a:t>
            </a:r>
            <a:r>
              <a:rPr lang="en-US" sz="1300" b="1" i="1">
                <a:latin typeface="Calibri"/>
                <a:ea typeface="Calibri"/>
                <a:cs typeface="Calibri"/>
              </a:rPr>
              <a:t> formalism by MacDonald and Rosenbluth</a:t>
            </a:r>
          </a:p>
          <a:p>
            <a:endParaRPr lang="en-US" sz="1300" b="1" i="1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W.M. MacDonald, M.N. </a:t>
            </a:r>
            <a:r>
              <a:rPr lang="en-US" sz="1050" i="1" err="1">
                <a:latin typeface="Calibri"/>
                <a:ea typeface="Calibri"/>
                <a:cs typeface="Calibri"/>
              </a:rPr>
              <a:t>Rosenluth</a:t>
            </a:r>
            <a:r>
              <a:rPr lang="en-US" sz="1050" i="1">
                <a:latin typeface="Calibri"/>
                <a:ea typeface="Calibri"/>
                <a:cs typeface="Calibri"/>
              </a:rPr>
              <a:t> and W. Chuck, Phys. Plasmas </a:t>
            </a:r>
            <a:r>
              <a:rPr lang="en-US" sz="1050" b="1" i="1">
                <a:latin typeface="Calibri"/>
                <a:ea typeface="Calibri"/>
                <a:cs typeface="Calibri"/>
              </a:rPr>
              <a:t>107</a:t>
            </a:r>
            <a:r>
              <a:rPr lang="en-US" sz="1050" i="1">
                <a:latin typeface="Calibri"/>
                <a:ea typeface="Calibri"/>
                <a:cs typeface="Calibri"/>
              </a:rPr>
              <a:t>, 350 (1957)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A. </a:t>
            </a:r>
            <a:r>
              <a:rPr lang="en-US" sz="1050" i="1" err="1">
                <a:latin typeface="Calibri"/>
                <a:ea typeface="Calibri"/>
                <a:cs typeface="Calibri"/>
              </a:rPr>
              <a:t>Galatà</a:t>
            </a:r>
            <a:r>
              <a:rPr lang="en-US" sz="1050" i="1">
                <a:latin typeface="Calibri"/>
                <a:ea typeface="Calibri"/>
                <a:cs typeface="Calibri"/>
              </a:rPr>
              <a:t> et al, Plasma Sources Sci. Technol. </a:t>
            </a:r>
            <a:r>
              <a:rPr lang="en-US" sz="1050" b="1" i="1">
                <a:latin typeface="Calibri"/>
                <a:ea typeface="Calibri"/>
                <a:cs typeface="Calibri"/>
              </a:rPr>
              <a:t>25</a:t>
            </a:r>
            <a:r>
              <a:rPr lang="en-US" sz="1050" i="1">
                <a:latin typeface="Calibri"/>
                <a:ea typeface="Calibri"/>
                <a:cs typeface="Calibri"/>
              </a:rPr>
              <a:t> (2016)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612527-3FA0-967F-99BB-75F3569A8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240" y="3991896"/>
            <a:ext cx="3194526" cy="1275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328EC0-CD56-3301-8D33-3CBABFA4F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655" y="4036306"/>
            <a:ext cx="1612329" cy="5319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BE9258-C9DB-783E-60D1-B362BAD814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0915" y="4575647"/>
            <a:ext cx="2114845" cy="438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AD8D92-2A71-B014-D692-7B1ED4D7A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694" y="5516048"/>
            <a:ext cx="3995290" cy="59238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98BB6EA-D734-C280-092D-794A99AAB0A9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9" name="Rettangolo 29">
              <a:extLst>
                <a:ext uri="{FF2B5EF4-FFF2-40B4-BE49-F238E27FC236}">
                  <a16:creationId xmlns:a16="http://schemas.microsoft.com/office/drawing/2014/main" id="{27FB1829-799D-2827-DF76-D819C0FEF3A6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2" name="Rettangolo 28">
              <a:extLst>
                <a:ext uri="{FF2B5EF4-FFF2-40B4-BE49-F238E27FC236}">
                  <a16:creationId xmlns:a16="http://schemas.microsoft.com/office/drawing/2014/main" id="{DF34E640-0EF1-3974-EE59-58B884D4A94D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4" name="Rettangolo 17">
              <a:extLst>
                <a:ext uri="{FF2B5EF4-FFF2-40B4-BE49-F238E27FC236}">
                  <a16:creationId xmlns:a16="http://schemas.microsoft.com/office/drawing/2014/main" id="{4455828D-BFFB-8D7D-2425-CA6DFF570079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" name="CasellaDiTesto 38">
              <a:extLst>
                <a:ext uri="{FF2B5EF4-FFF2-40B4-BE49-F238E27FC236}">
                  <a16:creationId xmlns:a16="http://schemas.microsoft.com/office/drawing/2014/main" id="{50122623-01BE-8970-80A1-3915AADF339B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6" name="Rettangolo con angoli arrotondati 19">
            <a:extLst>
              <a:ext uri="{FF2B5EF4-FFF2-40B4-BE49-F238E27FC236}">
                <a16:creationId xmlns:a16="http://schemas.microsoft.com/office/drawing/2014/main" id="{0E7AD817-3BAA-C20B-C7E4-7F577ADCE532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Additional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Slides...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CD4BB013-CCFD-2AC7-D239-600D2309D383}"/>
              </a:ext>
            </a:extLst>
          </p:cNvPr>
          <p:cNvSpPr txBox="1"/>
          <p:nvPr/>
        </p:nvSpPr>
        <p:spPr>
          <a:xfrm>
            <a:off x="294851" y="1252914"/>
            <a:ext cx="150223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 Sampling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E001F3FD-E217-BF53-48D1-9F92DC359FED}"/>
              </a:ext>
            </a:extLst>
          </p:cNvPr>
          <p:cNvSpPr txBox="1"/>
          <p:nvPr/>
        </p:nvSpPr>
        <p:spPr>
          <a:xfrm>
            <a:off x="156407" y="1647638"/>
            <a:ext cx="499166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Ions in a plasma can interact with each other and electrons to undergo competing reactions.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Ion transport occurs simultaneously with reactions, which can be sampled using MC methods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24B09B0-1AF9-79F2-F7AA-FD5E5968BAED}"/>
              </a:ext>
            </a:extLst>
          </p:cNvPr>
          <p:cNvSpPr txBox="1"/>
          <p:nvPr/>
        </p:nvSpPr>
        <p:spPr>
          <a:xfrm>
            <a:off x="156407" y="3893707"/>
            <a:ext cx="16406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impact ionization (EI)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BBE0C37-1DAE-3E77-4F17-193DDA5F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51" y="3264897"/>
            <a:ext cx="4404910" cy="488879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9CD076-C61F-AEBC-8B3A-B58B4CFAAF1C}"/>
              </a:ext>
            </a:extLst>
          </p:cNvPr>
          <p:cNvSpPr txBox="1"/>
          <p:nvPr/>
        </p:nvSpPr>
        <p:spPr>
          <a:xfrm>
            <a:off x="2497306" y="3893706"/>
            <a:ext cx="18948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impact charge exchange (CEX)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4EE57F-EBE6-7E1D-9611-4274E473F87F}"/>
              </a:ext>
            </a:extLst>
          </p:cNvPr>
          <p:cNvSpPr/>
          <p:nvPr/>
        </p:nvSpPr>
        <p:spPr>
          <a:xfrm>
            <a:off x="768096" y="3264897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11CC99-2547-7697-24AF-432300A0D832}"/>
              </a:ext>
            </a:extLst>
          </p:cNvPr>
          <p:cNvSpPr/>
          <p:nvPr/>
        </p:nvSpPr>
        <p:spPr>
          <a:xfrm>
            <a:off x="2580149" y="3264896"/>
            <a:ext cx="1729210" cy="48887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405D4-2496-A671-DC73-685875E1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07" y="4674173"/>
            <a:ext cx="2294679" cy="5890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6C6CA2-F2E6-0A14-B5D5-16DB2EEC5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07" y="5458946"/>
            <a:ext cx="2805667" cy="377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77BBA1-EF9C-D5E1-F8F7-7D002A576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07" y="5994782"/>
            <a:ext cx="1562665" cy="326212"/>
          </a:xfrm>
          <a:prstGeom prst="rect">
            <a:avLst/>
          </a:prstGeom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3B5B1D77-E7D7-E905-8677-6964E9866442}"/>
              </a:ext>
            </a:extLst>
          </p:cNvPr>
          <p:cNvSpPr/>
          <p:nvPr/>
        </p:nvSpPr>
        <p:spPr>
          <a:xfrm>
            <a:off x="3026664" y="4674173"/>
            <a:ext cx="274320" cy="1646821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0C49DE-C494-CC89-64D1-E63858365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735" y="4388505"/>
            <a:ext cx="4078225" cy="1148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AB4B83-F9E2-C8F5-FABA-AEAE1141A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153" y="5640587"/>
            <a:ext cx="3059837" cy="1091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B17CAF-8524-8CBF-127C-818521F41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424" y="1192885"/>
            <a:ext cx="3300262" cy="2605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01F4BB-84EA-2F1C-8D0D-0BAB34DD7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424" y="4199337"/>
            <a:ext cx="3300262" cy="2492669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52F0E6A9-CE9D-36E1-C5F3-6FCB81097109}"/>
              </a:ext>
            </a:extLst>
          </p:cNvPr>
          <p:cNvSpPr txBox="1"/>
          <p:nvPr/>
        </p:nvSpPr>
        <p:spPr>
          <a:xfrm>
            <a:off x="8364893" y="3662873"/>
            <a:ext cx="37733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Comparison between EI and CEX frequencies in A-HPC with argon (top) and LEGIS with oxygen (bottom)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EFD6D-7DBB-65C9-392A-FB8C6AA1C7CC}"/>
              </a:ext>
            </a:extLst>
          </p:cNvPr>
          <p:cNvSpPr txBox="1"/>
          <p:nvPr/>
        </p:nvSpPr>
        <p:spPr>
          <a:xfrm>
            <a:off x="5161603" y="2169414"/>
            <a:ext cx="316865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plots comparing the frequencies of the various processes offer insight into the dynamics of atomic processes as a function of </a:t>
            </a:r>
            <a:r>
              <a:rPr lang="en-U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ionisation</a:t>
            </a: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stage.</a:t>
            </a:r>
          </a:p>
          <a:p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conditions of perfect confinement, the simulated EI and CEX coefficients would resemble these plots</a:t>
            </a:r>
          </a:p>
        </p:txBody>
      </p:sp>
      <p:sp>
        <p:nvSpPr>
          <p:cNvPr id="13" name="Rettangolo con angoli arrotondati 19">
            <a:extLst>
              <a:ext uri="{FF2B5EF4-FFF2-40B4-BE49-F238E27FC236}">
                <a16:creationId xmlns:a16="http://schemas.microsoft.com/office/drawing/2014/main" id="{DA14DB36-16D6-24BF-4B80-44B182C976FF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Additional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Slides...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INFN Laboratori Nazionali del Sud - SHARPER Night">
            <a:extLst>
              <a:ext uri="{FF2B5EF4-FFF2-40B4-BE49-F238E27FC236}">
                <a16:creationId xmlns:a16="http://schemas.microsoft.com/office/drawing/2014/main" id="{EB92FCA1-2B25-051F-A44A-2549291F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64D0CB-495F-C487-8B14-63BB26EEAC36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22" name="Rettangolo 29">
              <a:extLst>
                <a:ext uri="{FF2B5EF4-FFF2-40B4-BE49-F238E27FC236}">
                  <a16:creationId xmlns:a16="http://schemas.microsoft.com/office/drawing/2014/main" id="{68A7BF0B-8366-FE96-A70F-AC8B47B2F6D5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4" name="Rettangolo 28">
              <a:extLst>
                <a:ext uri="{FF2B5EF4-FFF2-40B4-BE49-F238E27FC236}">
                  <a16:creationId xmlns:a16="http://schemas.microsoft.com/office/drawing/2014/main" id="{00A9BEE9-0F13-52B6-BF09-CBAA7EF333D2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6" name="Rettangolo 17">
              <a:extLst>
                <a:ext uri="{FF2B5EF4-FFF2-40B4-BE49-F238E27FC236}">
                  <a16:creationId xmlns:a16="http://schemas.microsoft.com/office/drawing/2014/main" id="{5F96C037-417B-06E2-7454-B155B64D18B2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30" name="CasellaDiTesto 38">
              <a:extLst>
                <a:ext uri="{FF2B5EF4-FFF2-40B4-BE49-F238E27FC236}">
                  <a16:creationId xmlns:a16="http://schemas.microsoft.com/office/drawing/2014/main" id="{85AD0E3F-AFA4-1D1E-9114-1D8427E10566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8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 animBg="1"/>
      <p:bldP spid="19" grpId="0" animBg="1"/>
      <p:bldP spid="28" grpId="0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63A9AE67-00C9-733E-885F-E5A4668329A9}"/>
              </a:ext>
            </a:extLst>
          </p:cNvPr>
          <p:cNvSpPr txBox="1"/>
          <p:nvPr/>
        </p:nvSpPr>
        <p:spPr>
          <a:xfrm>
            <a:off x="294850" y="1252914"/>
            <a:ext cx="237519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Scaling and CSD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7FA9F7A4-8916-EA97-00D5-7E9EC236FCCC}"/>
              </a:ext>
            </a:extLst>
          </p:cNvPr>
          <p:cNvSpPr txBox="1"/>
          <p:nvPr/>
        </p:nvSpPr>
        <p:spPr>
          <a:xfrm>
            <a:off x="156407" y="1647638"/>
            <a:ext cx="1137417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The results of ion transport + MC sampling are 3D accumulation maps which denote relative particle occupation in each simulation cell, and transfer coefficient which weigh the accumulation maps according to EI and CEX reactions. 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The accumulation maps can be scaled by considering global charge neutrality with electrons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A825D-8035-8F10-2DF3-1A5DF0C8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3" y="3393147"/>
            <a:ext cx="6000126" cy="2063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C141B-8C65-5661-2046-BA4E0EC39DC4}"/>
              </a:ext>
            </a:extLst>
          </p:cNvPr>
          <p:cNvSpPr txBox="1"/>
          <p:nvPr/>
        </p:nvSpPr>
        <p:spPr>
          <a:xfrm>
            <a:off x="156406" y="2951280"/>
            <a:ext cx="463504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 After simulating first 3 charge states…</a:t>
            </a:r>
            <a:endParaRPr lang="en-US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9E522A-1100-16CF-616B-CF970B1B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06" y="5663756"/>
            <a:ext cx="4507921" cy="101340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F3F606D-5818-D1D3-53D8-32910EDD50D7}"/>
              </a:ext>
            </a:extLst>
          </p:cNvPr>
          <p:cNvSpPr/>
          <p:nvPr/>
        </p:nvSpPr>
        <p:spPr>
          <a:xfrm>
            <a:off x="1847088" y="3529584"/>
            <a:ext cx="548640" cy="32708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9E6F52-8E73-DC95-E127-DED118C769C4}"/>
              </a:ext>
            </a:extLst>
          </p:cNvPr>
          <p:cNvSpPr/>
          <p:nvPr/>
        </p:nvSpPr>
        <p:spPr>
          <a:xfrm>
            <a:off x="2473930" y="4507760"/>
            <a:ext cx="548640" cy="32708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634181-7146-1110-00D6-D5640F3321F2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2395728" y="3693129"/>
            <a:ext cx="3335080" cy="29998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544396-4418-998D-2E95-97A80F956A71}"/>
              </a:ext>
            </a:extLst>
          </p:cNvPr>
          <p:cNvCxnSpPr>
            <a:cxnSpLocks/>
          </p:cNvCxnSpPr>
          <p:nvPr/>
        </p:nvCxnSpPr>
        <p:spPr>
          <a:xfrm flipV="1">
            <a:off x="3043906" y="4156655"/>
            <a:ext cx="2686902" cy="51464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21F944-E5D4-9281-BF6E-EA947576138B}"/>
              </a:ext>
            </a:extLst>
          </p:cNvPr>
          <p:cNvSpPr txBox="1"/>
          <p:nvPr/>
        </p:nvSpPr>
        <p:spPr>
          <a:xfrm>
            <a:off x="5790739" y="3895512"/>
            <a:ext cx="163629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coefficients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8B4C02-ADEC-2154-C4E8-DB949218D2B8}"/>
              </a:ext>
            </a:extLst>
          </p:cNvPr>
          <p:cNvSpPr/>
          <p:nvPr/>
        </p:nvSpPr>
        <p:spPr>
          <a:xfrm>
            <a:off x="1024128" y="3529584"/>
            <a:ext cx="460249" cy="32708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54672E-77DD-57FB-40E2-120BE36CC907}"/>
              </a:ext>
            </a:extLst>
          </p:cNvPr>
          <p:cNvCxnSpPr>
            <a:cxnSpLocks/>
          </p:cNvCxnSpPr>
          <p:nvPr/>
        </p:nvCxnSpPr>
        <p:spPr>
          <a:xfrm>
            <a:off x="1427156" y="3773519"/>
            <a:ext cx="4004380" cy="133965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25BADDD-F584-6481-A6E6-E5411A83D3C6}"/>
              </a:ext>
            </a:extLst>
          </p:cNvPr>
          <p:cNvSpPr txBox="1"/>
          <p:nvPr/>
        </p:nvSpPr>
        <p:spPr>
          <a:xfrm>
            <a:off x="4912660" y="5139894"/>
            <a:ext cx="163629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Scaling coefficient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EA32AF-E4D2-BEAA-6877-83F0884F2F91}"/>
              </a:ext>
            </a:extLst>
          </p:cNvPr>
          <p:cNvSpPr txBox="1"/>
          <p:nvPr/>
        </p:nvSpPr>
        <p:spPr>
          <a:xfrm>
            <a:off x="7621155" y="2951280"/>
            <a:ext cx="4261104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Scaling the density also helps evaluating self-consistently the electrostatic double layer field</a:t>
            </a:r>
          </a:p>
          <a:p>
            <a:endParaRPr lang="en-US" sz="1600" b="1" u="sng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Mascali et al, Rev. Sci. </a:t>
            </a:r>
            <a:r>
              <a:rPr lang="en-US" sz="1050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</a:t>
            </a:r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5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 </a:t>
            </a:r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(2012)</a:t>
            </a:r>
          </a:p>
          <a:p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K. Takahashi, T. Kaneko and R. </a:t>
            </a:r>
            <a:r>
              <a:rPr lang="en-US" sz="1050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Hatakeyama</a:t>
            </a:r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Phys. Plasmas </a:t>
            </a:r>
            <a:r>
              <a:rPr lang="en-US" sz="105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105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(2008)</a:t>
            </a:r>
            <a:endParaRPr lang="en-US" sz="105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41D2B3-F5CB-8131-72AF-C3C84ED84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852" y="4256644"/>
            <a:ext cx="5114407" cy="1812631"/>
          </a:xfrm>
          <a:prstGeom prst="rect">
            <a:avLst/>
          </a:prstGeom>
        </p:spPr>
      </p:pic>
      <p:sp>
        <p:nvSpPr>
          <p:cNvPr id="31" name="TextBox 18">
            <a:extLst>
              <a:ext uri="{FF2B5EF4-FFF2-40B4-BE49-F238E27FC236}">
                <a16:creationId xmlns:a16="http://schemas.microsoft.com/office/drawing/2014/main" id="{9FAB9EFD-5D96-35D2-BB98-8C12A9EB3263}"/>
              </a:ext>
            </a:extLst>
          </p:cNvPr>
          <p:cNvSpPr txBox="1"/>
          <p:nvPr/>
        </p:nvSpPr>
        <p:spPr>
          <a:xfrm>
            <a:off x="7059167" y="6030404"/>
            <a:ext cx="48861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Calibri"/>
                <a:ea typeface="Calibri"/>
                <a:cs typeface="Calibri"/>
              </a:rPr>
              <a:t>Iterative evolution of the double layer electrostatic field arising self-consistently with charge separation in the plasma, along </a:t>
            </a:r>
            <a:r>
              <a:rPr lang="en-US" sz="1200" i="1">
                <a:latin typeface="Calibri"/>
                <a:ea typeface="Calibri"/>
                <a:cs typeface="Calibri"/>
              </a:rPr>
              <a:t>y-</a:t>
            </a:r>
            <a:r>
              <a:rPr lang="en-US" sz="1200">
                <a:latin typeface="Calibri"/>
                <a:ea typeface="Calibri"/>
                <a:cs typeface="Calibri"/>
              </a:rPr>
              <a:t> and </a:t>
            </a:r>
            <a:r>
              <a:rPr lang="en-US" sz="1200" i="1">
                <a:latin typeface="Calibri"/>
                <a:ea typeface="Calibri"/>
                <a:cs typeface="Calibri"/>
              </a:rPr>
              <a:t>z-</a:t>
            </a:r>
            <a:r>
              <a:rPr lang="en-US" sz="1200">
                <a:latin typeface="Calibri"/>
                <a:ea typeface="Calibri"/>
                <a:cs typeface="Calibri"/>
              </a:rPr>
              <a:t>axes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con angoli arrotondati 19">
            <a:extLst>
              <a:ext uri="{FF2B5EF4-FFF2-40B4-BE49-F238E27FC236}">
                <a16:creationId xmlns:a16="http://schemas.microsoft.com/office/drawing/2014/main" id="{9A98789A-3A53-1933-E342-5803FC54CD9F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Additional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Slides...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INFN Laboratori Nazionali del Sud - SHARPER Night">
            <a:extLst>
              <a:ext uri="{FF2B5EF4-FFF2-40B4-BE49-F238E27FC236}">
                <a16:creationId xmlns:a16="http://schemas.microsoft.com/office/drawing/2014/main" id="{054B46D7-C82A-26CB-EAE6-CB689359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AC631B-71DC-AB0D-C0A9-D39C371DF7C8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22" name="Rettangolo 29">
              <a:extLst>
                <a:ext uri="{FF2B5EF4-FFF2-40B4-BE49-F238E27FC236}">
                  <a16:creationId xmlns:a16="http://schemas.microsoft.com/office/drawing/2014/main" id="{AF0659BD-4D52-BCFE-D58F-CF0BBC5F65F1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5" name="Rettangolo 28">
              <a:extLst>
                <a:ext uri="{FF2B5EF4-FFF2-40B4-BE49-F238E27FC236}">
                  <a16:creationId xmlns:a16="http://schemas.microsoft.com/office/drawing/2014/main" id="{BEDD7618-9964-BBE2-2A8A-C74BC4538EB0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7" name="Rettangolo 17">
              <a:extLst>
                <a:ext uri="{FF2B5EF4-FFF2-40B4-BE49-F238E27FC236}">
                  <a16:creationId xmlns:a16="http://schemas.microsoft.com/office/drawing/2014/main" id="{515A8B4F-C501-0441-0B80-3202AB24A91D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8" name="CasellaDiTesto 38">
              <a:extLst>
                <a:ext uri="{FF2B5EF4-FFF2-40B4-BE49-F238E27FC236}">
                  <a16:creationId xmlns:a16="http://schemas.microsoft.com/office/drawing/2014/main" id="{4B365CD3-BE89-EC33-8E80-F5BAF03DB704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9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9" grpId="0" animBg="1"/>
      <p:bldP spid="20" grpId="0" animBg="1"/>
      <p:bldP spid="23" grpId="0" animBg="1"/>
      <p:bldP spid="24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19">
            <a:extLst>
              <a:ext uri="{FF2B5EF4-FFF2-40B4-BE49-F238E27FC236}">
                <a16:creationId xmlns:a16="http://schemas.microsoft.com/office/drawing/2014/main" id="{B7A3C05A-F27E-0112-2FB6-70B8D862BB46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Additional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Slides...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NFN Laboratori Nazionali del Sud - SHARPER Night">
            <a:extLst>
              <a:ext uri="{FF2B5EF4-FFF2-40B4-BE49-F238E27FC236}">
                <a16:creationId xmlns:a16="http://schemas.microsoft.com/office/drawing/2014/main" id="{C4212595-0359-EA30-A921-E4F282FC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B3DAB2-92D7-BD86-DF9A-C2A2BB2D4C41}"/>
              </a:ext>
            </a:extLst>
          </p:cNvPr>
          <p:cNvGrpSpPr/>
          <p:nvPr/>
        </p:nvGrpSpPr>
        <p:grpSpPr>
          <a:xfrm>
            <a:off x="0" y="-14840"/>
            <a:ext cx="12778740" cy="358273"/>
            <a:chOff x="0" y="-14840"/>
            <a:chExt cx="12778740" cy="358273"/>
          </a:xfrm>
        </p:grpSpPr>
        <p:sp>
          <p:nvSpPr>
            <p:cNvPr id="7" name="Rettangolo 29">
              <a:extLst>
                <a:ext uri="{FF2B5EF4-FFF2-40B4-BE49-F238E27FC236}">
                  <a16:creationId xmlns:a16="http://schemas.microsoft.com/office/drawing/2014/main" id="{D8CB23C1-4D06-1725-4958-29F7A281A2C4}"/>
                </a:ext>
              </a:extLst>
            </p:cNvPr>
            <p:cNvSpPr/>
            <p:nvPr/>
          </p:nvSpPr>
          <p:spPr>
            <a:xfrm>
              <a:off x="3176337" y="192545"/>
              <a:ext cx="9015663" cy="150888"/>
            </a:xfrm>
            <a:prstGeom prst="rect">
              <a:avLst/>
            </a:prstGeom>
            <a:solidFill>
              <a:srgbClr val="274AB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8" name="Rettangolo 28">
              <a:extLst>
                <a:ext uri="{FF2B5EF4-FFF2-40B4-BE49-F238E27FC236}">
                  <a16:creationId xmlns:a16="http://schemas.microsoft.com/office/drawing/2014/main" id="{38334BA0-B68F-29C5-FF1D-2C71CD3D1008}"/>
                </a:ext>
              </a:extLst>
            </p:cNvPr>
            <p:cNvSpPr/>
            <p:nvPr/>
          </p:nvSpPr>
          <p:spPr>
            <a:xfrm>
              <a:off x="2834639" y="131803"/>
              <a:ext cx="9368791" cy="136978"/>
            </a:xfrm>
            <a:prstGeom prst="rect">
              <a:avLst/>
            </a:prstGeom>
            <a:solidFill>
              <a:srgbClr val="274AB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9" name="Rettangolo 17">
              <a:extLst>
                <a:ext uri="{FF2B5EF4-FFF2-40B4-BE49-F238E27FC236}">
                  <a16:creationId xmlns:a16="http://schemas.microsoft.com/office/drawing/2014/main" id="{1E490AD5-37BA-2077-F966-6E4DC553DCF1}"/>
                </a:ext>
              </a:extLst>
            </p:cNvPr>
            <p:cNvSpPr/>
            <p:nvPr/>
          </p:nvSpPr>
          <p:spPr>
            <a:xfrm>
              <a:off x="0" y="2262"/>
              <a:ext cx="12196631" cy="207217"/>
            </a:xfrm>
            <a:prstGeom prst="rect">
              <a:avLst/>
            </a:prstGeom>
            <a:solidFill>
              <a:srgbClr val="274A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0" name="CasellaDiTesto 38">
              <a:extLst>
                <a:ext uri="{FF2B5EF4-FFF2-40B4-BE49-F238E27FC236}">
                  <a16:creationId xmlns:a16="http://schemas.microsoft.com/office/drawing/2014/main" id="{4DE63146-A4D0-A3C5-ED3F-D1FE8B33A0D3}"/>
                </a:ext>
              </a:extLst>
            </p:cNvPr>
            <p:cNvSpPr txBox="1"/>
            <p:nvPr/>
          </p:nvSpPr>
          <p:spPr>
            <a:xfrm>
              <a:off x="7399086" y="-14840"/>
              <a:ext cx="53796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3</a:t>
              </a:r>
              <a:r>
                <a:rPr lang="en-US" sz="1000" b="1" baseline="30000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rd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PANDORA Progress Meeting – </a:t>
              </a:r>
              <a:r>
                <a:rPr lang="en-US" sz="1000" b="1" err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Legnaro</a:t>
              </a:r>
              <a:r>
                <a:rPr lang="en-US" sz="1000" b="1">
                  <a:solidFill>
                    <a:schemeClr val="bg1"/>
                  </a:solidFill>
                  <a:latin typeface="+mj-lt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– October 7-8, 2024</a:t>
              </a:r>
              <a:endParaRPr lang="it-IT" sz="1000" b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E0CDFE3-6E36-6858-179E-48731BF31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60" y="1521732"/>
            <a:ext cx="3360964" cy="2278289"/>
          </a:xfrm>
          <a:prstGeom prst="rect">
            <a:avLst/>
          </a:prstGeom>
        </p:spPr>
      </p:pic>
      <p:pic>
        <p:nvPicPr>
          <p:cNvPr id="13" name="Picture 12" descr="Immagine che contiene testo, diagramma, linea, mappa&#10;&#10;Descrizione generata automaticamente">
            <a:extLst>
              <a:ext uri="{FF2B5EF4-FFF2-40B4-BE49-F238E27FC236}">
                <a16:creationId xmlns:a16="http://schemas.microsoft.com/office/drawing/2014/main" id="{881CE1C4-35E9-AC28-1D7A-5A120CBAB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1501321"/>
            <a:ext cx="3351439" cy="2296885"/>
          </a:xfrm>
          <a:prstGeom prst="rect">
            <a:avLst/>
          </a:prstGeom>
        </p:spPr>
      </p:pic>
      <p:pic>
        <p:nvPicPr>
          <p:cNvPr id="14" name="Picture 1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1C7E4359-A71F-3683-56E1-D2E1FA584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268" y="1499054"/>
            <a:ext cx="3408135" cy="2278289"/>
          </a:xfrm>
          <a:prstGeom prst="rect">
            <a:avLst/>
          </a:prstGeom>
        </p:spPr>
      </p:pic>
      <p:pic>
        <p:nvPicPr>
          <p:cNvPr id="15" name="Picture 1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1AB42CF-5E2F-8644-436A-167F4ACA1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71" y="3991429"/>
            <a:ext cx="3408135" cy="2476046"/>
          </a:xfrm>
          <a:prstGeom prst="rect">
            <a:avLst/>
          </a:prstGeom>
        </p:spPr>
      </p:pic>
      <p:pic>
        <p:nvPicPr>
          <p:cNvPr id="16" name="Picture 1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C8792BB-9B4F-A878-7FB8-ACE8649DE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518" y="3998232"/>
            <a:ext cx="3398610" cy="2476046"/>
          </a:xfrm>
          <a:prstGeom prst="rect">
            <a:avLst/>
          </a:prstGeom>
        </p:spPr>
      </p:pic>
      <p:pic>
        <p:nvPicPr>
          <p:cNvPr id="17" name="Picture 16" descr="Immagine che contiene testo, diagramma, mappa, linea&#10;&#10;Descrizione generata automaticamente">
            <a:extLst>
              <a:ext uri="{FF2B5EF4-FFF2-40B4-BE49-F238E27FC236}">
                <a16:creationId xmlns:a16="http://schemas.microsoft.com/office/drawing/2014/main" id="{3869458B-337F-83D9-CBFF-0CBEF827A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964" y="4014107"/>
            <a:ext cx="3351439" cy="24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E85AA3-CECF-3AF4-B488-2F542BF62AD1}"/>
              </a:ext>
            </a:extLst>
          </p:cNvPr>
          <p:cNvSpPr/>
          <p:nvPr/>
        </p:nvSpPr>
        <p:spPr>
          <a:xfrm>
            <a:off x="339184" y="2397133"/>
            <a:ext cx="11090816" cy="55951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model ECR plasmas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50627-60E6-0334-1B58-4194028665EF}"/>
              </a:ext>
            </a:extLst>
          </p:cNvPr>
          <p:cNvSpPr txBox="1"/>
          <p:nvPr/>
        </p:nvSpPr>
        <p:spPr>
          <a:xfrm>
            <a:off x="342472" y="1727879"/>
            <a:ext cx="111938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Objective 1: Check </a:t>
            </a:r>
            <a:r>
              <a:rPr lang="en-US" sz="2400" i="1">
                <a:latin typeface="Calibri"/>
                <a:cs typeface="Calibri"/>
              </a:rPr>
              <a:t>if</a:t>
            </a:r>
            <a:r>
              <a:rPr lang="en-US" sz="2400">
                <a:latin typeface="Calibri"/>
                <a:cs typeface="Calibri"/>
              </a:rPr>
              <a:t> decay rates are changing in the plasma → </a:t>
            </a:r>
            <a:r>
              <a:rPr lang="en-US" sz="2400" b="1">
                <a:latin typeface="Calibri"/>
                <a:cs typeface="Calibri"/>
              </a:rPr>
              <a:t>qualitative</a:t>
            </a:r>
            <a:r>
              <a:rPr lang="en-US" sz="2400">
                <a:latin typeface="Calibri"/>
                <a:cs typeface="Calibri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6F3E4-C1C8-039B-9710-B38721136D6E}"/>
              </a:ext>
            </a:extLst>
          </p:cNvPr>
          <p:cNvSpPr txBox="1"/>
          <p:nvPr/>
        </p:nvSpPr>
        <p:spPr>
          <a:xfrm>
            <a:off x="342472" y="2415421"/>
            <a:ext cx="111938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Objective 2: Check </a:t>
            </a:r>
            <a:r>
              <a:rPr lang="en-US" sz="2400" i="1">
                <a:latin typeface="Calibri"/>
                <a:cs typeface="Calibri"/>
              </a:rPr>
              <a:t>how much</a:t>
            </a:r>
            <a:r>
              <a:rPr lang="en-US" sz="2400">
                <a:latin typeface="Calibri"/>
                <a:cs typeface="Calibri"/>
              </a:rPr>
              <a:t> the decay rates are changing in the plasma → </a:t>
            </a:r>
            <a:r>
              <a:rPr lang="en-US" sz="2400" b="1">
                <a:latin typeface="Calibri"/>
                <a:cs typeface="Calibri"/>
              </a:rPr>
              <a:t>quantitative</a:t>
            </a:r>
            <a:r>
              <a:rPr lang="en-US" sz="2400">
                <a:latin typeface="Calibri"/>
                <a:cs typeface="Calibri"/>
              </a:rPr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C00B6B-7C5E-38A7-F59E-D66406B59461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602736" y="2956645"/>
            <a:ext cx="2281856" cy="932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07EA13-C902-AA80-A368-517BD5662928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884592" y="2956645"/>
            <a:ext cx="2326720" cy="1005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C0B48C-4FB5-0FEF-1542-B5030806EFFA}"/>
              </a:ext>
            </a:extLst>
          </p:cNvPr>
          <p:cNvSpPr txBox="1"/>
          <p:nvPr/>
        </p:nvSpPr>
        <p:spPr>
          <a:xfrm>
            <a:off x="130184" y="3784174"/>
            <a:ext cx="39215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Pure experiment, no theory</a:t>
            </a:r>
          </a:p>
        </p:txBody>
      </p:sp>
      <p:pic>
        <p:nvPicPr>
          <p:cNvPr id="43" name="Picture 42" descr="A graph showing a graph showing a graph showing a graph showing a graph showing a graph showing a graph showing a graph showing a graph showing a graph showing a graph showing a graph showing a graph showing&#10;&#10;Description automatically generated">
            <a:extLst>
              <a:ext uri="{FF2B5EF4-FFF2-40B4-BE49-F238E27FC236}">
                <a16:creationId xmlns:a16="http://schemas.microsoft.com/office/drawing/2014/main" id="{99B177B6-6475-3A73-B483-A67428668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56" y="3540514"/>
            <a:ext cx="1872888" cy="2948374"/>
          </a:xfrm>
          <a:prstGeom prst="rect">
            <a:avLst/>
          </a:prstGeom>
        </p:spPr>
      </p:pic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80317E36-7A38-49AD-EE53-338EFD7E97A0}"/>
              </a:ext>
            </a:extLst>
          </p:cNvPr>
          <p:cNvSpPr/>
          <p:nvPr/>
        </p:nvSpPr>
        <p:spPr>
          <a:xfrm rot="14558360" flipH="1">
            <a:off x="4867927" y="4600478"/>
            <a:ext cx="111568" cy="1393220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30213F-89AC-F86B-E3C3-4BD5B7F28E49}"/>
              </a:ext>
            </a:extLst>
          </p:cNvPr>
          <p:cNvSpPr txBox="1"/>
          <p:nvPr/>
        </p:nvSpPr>
        <p:spPr>
          <a:xfrm>
            <a:off x="130184" y="4264821"/>
            <a:ext cx="428636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cs typeface="Calibri"/>
              </a:rPr>
              <a:t>Measure </a:t>
            </a:r>
            <a:r>
              <a:rPr lang="el-GR" sz="1600">
                <a:latin typeface="Aptos Narrow" panose="020B0004020202020204" pitchFamily="34" charset="0"/>
                <a:cs typeface="Calibri"/>
              </a:rPr>
              <a:t>λ</a:t>
            </a:r>
            <a:r>
              <a:rPr lang="en-US" sz="1600">
                <a:latin typeface="Aptos Narrow" panose="020B0004020202020204" pitchFamily="34" charset="0"/>
                <a:cs typeface="Calibri"/>
              </a:rPr>
              <a:t>* along line of sight of detector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cs typeface="Calibri"/>
              </a:rPr>
              <a:t>Measure </a:t>
            </a:r>
            <a:r>
              <a:rPr lang="en-US" sz="1600" i="1">
                <a:latin typeface="Calibri"/>
                <a:cs typeface="Calibri"/>
              </a:rPr>
              <a:t>n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  <a:r>
              <a:rPr lang="en-US" sz="1600">
                <a:latin typeface="Calibri"/>
                <a:cs typeface="Calibri"/>
              </a:rPr>
              <a:t>, </a:t>
            </a:r>
            <a:r>
              <a:rPr lang="en-US" sz="1600" i="1" err="1">
                <a:latin typeface="Calibri"/>
                <a:cs typeface="Calibri"/>
              </a:rPr>
              <a:t>kT</a:t>
            </a:r>
            <a:r>
              <a:rPr lang="en-US" sz="1600" i="1" baseline="-25000" err="1">
                <a:latin typeface="Calibri"/>
                <a:cs typeface="Calibri"/>
              </a:rPr>
              <a:t>e</a:t>
            </a:r>
            <a:r>
              <a:rPr lang="en-US" sz="1600">
                <a:latin typeface="Calibri"/>
                <a:cs typeface="Calibri"/>
              </a:rPr>
              <a:t> and CSD in the same 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cs typeface="Calibri"/>
              </a:rPr>
              <a:t>Map </a:t>
            </a:r>
            <a:r>
              <a:rPr lang="el-GR" sz="1600">
                <a:latin typeface="Aptos Narrow" panose="020B0004020202020204" pitchFamily="34" charset="0"/>
                <a:cs typeface="Calibri"/>
              </a:rPr>
              <a:t>λ</a:t>
            </a:r>
            <a:r>
              <a:rPr lang="en-US" sz="1600">
                <a:latin typeface="Aptos Narrow" panose="020B0004020202020204" pitchFamily="34" charset="0"/>
                <a:cs typeface="Calibri"/>
              </a:rPr>
              <a:t>* to plasma properties and extrapolate to stars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9B5306-3CB1-F338-520B-CA3ED9317588}"/>
              </a:ext>
            </a:extLst>
          </p:cNvPr>
          <p:cNvSpPr txBox="1"/>
          <p:nvPr/>
        </p:nvSpPr>
        <p:spPr>
          <a:xfrm>
            <a:off x="156683" y="5588927"/>
            <a:ext cx="412270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Can’t measure plasma properties along each cone of sight</a:t>
            </a:r>
          </a:p>
        </p:txBody>
      </p:sp>
      <p:sp>
        <p:nvSpPr>
          <p:cNvPr id="53" name="Multiplication Sign 52">
            <a:extLst>
              <a:ext uri="{FF2B5EF4-FFF2-40B4-BE49-F238E27FC236}">
                <a16:creationId xmlns:a16="http://schemas.microsoft.com/office/drawing/2014/main" id="{9858967D-3D25-82D0-4626-D94BBC7ECECD}"/>
              </a:ext>
            </a:extLst>
          </p:cNvPr>
          <p:cNvSpPr/>
          <p:nvPr/>
        </p:nvSpPr>
        <p:spPr>
          <a:xfrm>
            <a:off x="2807454" y="5859954"/>
            <a:ext cx="466345" cy="43161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ABB4C5-095A-60EB-7845-3C4587DF5EE6}"/>
              </a:ext>
            </a:extLst>
          </p:cNvPr>
          <p:cNvSpPr txBox="1"/>
          <p:nvPr/>
        </p:nvSpPr>
        <p:spPr>
          <a:xfrm>
            <a:off x="8174736" y="3851468"/>
            <a:ext cx="39215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Experiment + theory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164AE6-3016-5A7E-835F-72B1945A9782}"/>
              </a:ext>
            </a:extLst>
          </p:cNvPr>
          <p:cNvSpPr txBox="1"/>
          <p:nvPr/>
        </p:nvSpPr>
        <p:spPr>
          <a:xfrm>
            <a:off x="7684168" y="4292033"/>
            <a:ext cx="428636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Calculate plasma properties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maps of decay rates and </a:t>
            </a:r>
            <a:r>
              <a:rPr lang="el-G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-emission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with experimental data and extrapolate model to stars</a:t>
            </a:r>
          </a:p>
        </p:txBody>
      </p:sp>
      <p:sp>
        <p:nvSpPr>
          <p:cNvPr id="56" name="L-Shape 55">
            <a:extLst>
              <a:ext uri="{FF2B5EF4-FFF2-40B4-BE49-F238E27FC236}">
                <a16:creationId xmlns:a16="http://schemas.microsoft.com/office/drawing/2014/main" id="{F4FC0D19-BC63-2F63-360C-2FDCAEE470F5}"/>
              </a:ext>
            </a:extLst>
          </p:cNvPr>
          <p:cNvSpPr/>
          <p:nvPr/>
        </p:nvSpPr>
        <p:spPr>
          <a:xfrm rot="19458695">
            <a:off x="9396419" y="5177991"/>
            <a:ext cx="728264" cy="246221"/>
          </a:xfrm>
          <a:prstGeom prst="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6" grpId="0" animBg="1"/>
      <p:bldP spid="47" grpId="0"/>
      <p:bldP spid="52" grpId="0"/>
      <p:bldP spid="53" grpId="0" animBg="1"/>
      <p:bldP spid="54" grpId="0"/>
      <p:bldP spid="55" grpId="0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model ECR plasmas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1A289-A5F6-16AE-2E73-8DBF11C582F5}"/>
              </a:ext>
            </a:extLst>
          </p:cNvPr>
          <p:cNvSpPr txBox="1"/>
          <p:nvPr/>
        </p:nvSpPr>
        <p:spPr>
          <a:xfrm>
            <a:off x="2541346" y="1308120"/>
            <a:ext cx="77417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So we need to model plasmas. But why complicate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00FBB-20DC-AC15-1A1B-E51068D3ED9F}"/>
              </a:ext>
            </a:extLst>
          </p:cNvPr>
          <p:cNvSpPr txBox="1"/>
          <p:nvPr/>
        </p:nvSpPr>
        <p:spPr>
          <a:xfrm>
            <a:off x="2538178" y="2168425"/>
            <a:ext cx="31996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In-plasma decay models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4B631E-42AD-316C-F190-04F5C099B16D}"/>
              </a:ext>
            </a:extLst>
          </p:cNvPr>
          <p:cNvCxnSpPr>
            <a:cxnSpLocks/>
          </p:cNvCxnSpPr>
          <p:nvPr/>
        </p:nvCxnSpPr>
        <p:spPr>
          <a:xfrm flipV="1">
            <a:off x="5770118" y="2058720"/>
            <a:ext cx="773069" cy="348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E63A9C-DBE9-7F24-A1CA-EC867EB63D85}"/>
              </a:ext>
            </a:extLst>
          </p:cNvPr>
          <p:cNvSpPr txBox="1"/>
          <p:nvPr/>
        </p:nvSpPr>
        <p:spPr>
          <a:xfrm>
            <a:off x="6516381" y="1838552"/>
            <a:ext cx="32187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Systematics: Takahashi-Yokoi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8357C-AC62-FC39-039F-1B1708F23F3B}"/>
              </a:ext>
            </a:extLst>
          </p:cNvPr>
          <p:cNvCxnSpPr>
            <a:cxnSpLocks/>
          </p:cNvCxnSpPr>
          <p:nvPr/>
        </p:nvCxnSpPr>
        <p:spPr>
          <a:xfrm>
            <a:off x="5764641" y="2412616"/>
            <a:ext cx="751740" cy="327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E321369-C6DA-4CA8-1A26-1E671DE8AAE7}"/>
              </a:ext>
            </a:extLst>
          </p:cNvPr>
          <p:cNvSpPr txBox="1"/>
          <p:nvPr/>
        </p:nvSpPr>
        <p:spPr>
          <a:xfrm>
            <a:off x="6543187" y="2553206"/>
            <a:ext cx="168056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Ab-initio: DHF</a:t>
            </a:r>
          </a:p>
        </p:txBody>
      </p:sp>
      <p:pic>
        <p:nvPicPr>
          <p:cNvPr id="54" name="Picture 53" descr="A graph of a charge state&#10;&#10;Description automatically generated">
            <a:extLst>
              <a:ext uri="{FF2B5EF4-FFF2-40B4-BE49-F238E27FC236}">
                <a16:creationId xmlns:a16="http://schemas.microsoft.com/office/drawing/2014/main" id="{26E47854-7C01-8557-0CBC-2A75100EC7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35" y="3081534"/>
            <a:ext cx="4044218" cy="3144032"/>
          </a:xfrm>
          <a:prstGeom prst="rect">
            <a:avLst/>
          </a:prstGeom>
        </p:spPr>
      </p:pic>
      <p:pic>
        <p:nvPicPr>
          <p:cNvPr id="55" name="Picture 54" descr="A graph showing a graph showing a graph showing a graph showing a graph showing a graph showing a graph showing a graph showing a graph showing a graph showing a graph showing a graph showing a graph showing&#10;&#10;Description automatically generated">
            <a:extLst>
              <a:ext uri="{FF2B5EF4-FFF2-40B4-BE49-F238E27FC236}">
                <a16:creationId xmlns:a16="http://schemas.microsoft.com/office/drawing/2014/main" id="{34F8F20A-CAB5-275D-7CAA-D9EDEB1B2F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8" y="2987935"/>
            <a:ext cx="2116089" cy="3331231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54C378-C286-FBD3-B53F-623A52E4E93A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1800562" y="4393783"/>
            <a:ext cx="2541532" cy="208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65862E8-9ED2-EDD0-7ACC-9F48169492E0}"/>
              </a:ext>
            </a:extLst>
          </p:cNvPr>
          <p:cNvSpPr/>
          <p:nvPr/>
        </p:nvSpPr>
        <p:spPr>
          <a:xfrm>
            <a:off x="1612002" y="4518428"/>
            <a:ext cx="188560" cy="1675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4DC95-E81F-0D93-8C77-A317C38E902D}"/>
              </a:ext>
            </a:extLst>
          </p:cNvPr>
          <p:cNvSpPr txBox="1"/>
          <p:nvPr/>
        </p:nvSpPr>
        <p:spPr>
          <a:xfrm>
            <a:off x="8396453" y="3521234"/>
            <a:ext cx="377331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cs typeface="Calibri"/>
              </a:rPr>
              <a:t>CSD calculated under assumption of locality </a:t>
            </a:r>
            <a:r>
              <a:rPr lang="en-US" sz="1600" b="1">
                <a:latin typeface="Calibri"/>
                <a:cs typeface="Calibri"/>
              </a:rPr>
              <a:t>does not match</a:t>
            </a:r>
            <a:r>
              <a:rPr lang="en-US" sz="1600">
                <a:latin typeface="Calibri"/>
                <a:cs typeface="Calibri"/>
              </a:rPr>
              <a:t> real physics where particle transport needs to be considered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cs typeface="Calibri"/>
              </a:rPr>
              <a:t>A </a:t>
            </a:r>
            <a:r>
              <a:rPr lang="en-US" sz="1600" b="1">
                <a:latin typeface="Calibri"/>
                <a:cs typeface="Calibri"/>
              </a:rPr>
              <a:t>full 3D-NLTE plasma dynamics model </a:t>
            </a:r>
            <a:r>
              <a:rPr lang="en-US" sz="1600">
                <a:latin typeface="Calibri"/>
                <a:cs typeface="Calibri"/>
              </a:rPr>
              <a:t>must be developed and combined with decay rates for each charge state and excitation level to generate realistic picture of PANDORA</a:t>
            </a:r>
          </a:p>
        </p:txBody>
      </p:sp>
    </p:spTree>
    <p:extLst>
      <p:ext uri="{BB962C8B-B14F-4D97-AF65-F5344CB8AC3E}">
        <p14:creationId xmlns:p14="http://schemas.microsoft.com/office/powerpoint/2010/main" val="24493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931920" y="446694"/>
            <a:ext cx="4617720" cy="495796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023FF-321C-56CA-5384-E27F5E43E814}"/>
              </a:ext>
            </a:extLst>
          </p:cNvPr>
          <p:cNvSpPr txBox="1"/>
          <p:nvPr/>
        </p:nvSpPr>
        <p:spPr>
          <a:xfrm>
            <a:off x="565681" y="17323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84E291"/>
                </a:solidFill>
                <a:latin typeface="Calibri"/>
                <a:cs typeface="Calibri"/>
              </a:rPr>
              <a:t>Why model ECR plasmas?</a:t>
            </a:r>
          </a:p>
          <a:p>
            <a:r>
              <a:rPr lang="en-US" sz="2800">
                <a:solidFill>
                  <a:srgbClr val="84E291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84E291"/>
                </a:solidFill>
                <a:latin typeface="Calibri"/>
                <a:cs typeface="Calibri"/>
              </a:rPr>
              <a:t>Bridge the gap between stars and the lab</a:t>
            </a:r>
          </a:p>
          <a:p>
            <a:r>
              <a:rPr lang="en-US" i="1">
                <a:solidFill>
                  <a:srgbClr val="84E291"/>
                </a:solidFill>
                <a:latin typeface="Calibri"/>
                <a:cs typeface="Calibri"/>
              </a:rPr>
              <a:t>      Test competing models of in-plasma decay rates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2A278-9136-51AA-0124-12C84163A5C0}"/>
              </a:ext>
            </a:extLst>
          </p:cNvPr>
          <p:cNvSpPr txBox="1"/>
          <p:nvPr/>
        </p:nvSpPr>
        <p:spPr>
          <a:xfrm>
            <a:off x="521551" y="3125104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How can we study ECR plasmas?</a:t>
            </a:r>
            <a:endParaRPr lang="en-US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    </a:t>
            </a:r>
            <a:r>
              <a:rPr lang="en-US" i="1">
                <a:solidFill>
                  <a:srgbClr val="000000"/>
                </a:solidFill>
                <a:latin typeface="Calibri"/>
                <a:cs typeface="Calibri"/>
              </a:rPr>
              <a:t>Particle-in-Cell (PIC) codes for ECR plasma electrons</a:t>
            </a:r>
            <a:endParaRPr lang="en-US" sz="28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i="1">
                <a:solidFill>
                  <a:srgbClr val="000000"/>
                </a:solidFill>
                <a:latin typeface="Calibri"/>
                <a:cs typeface="Calibri"/>
              </a:rPr>
              <a:t>      Particle-in-Cell Monte Carlo (PIC-MC) codes for ECR plasma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49628-9074-848A-14DF-086C08A4EDD9}"/>
              </a:ext>
            </a:extLst>
          </p:cNvPr>
          <p:cNvSpPr txBox="1"/>
          <p:nvPr/>
        </p:nvSpPr>
        <p:spPr>
          <a:xfrm>
            <a:off x="521551" y="4631243"/>
            <a:ext cx="1119388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Calibri"/>
              </a:rPr>
              <a:t>How do ECR plasmas affect </a:t>
            </a:r>
            <a:r>
              <a:rPr lang="en-US" sz="2800">
                <a:solidFill>
                  <a:schemeClr val="bg2">
                    <a:lumMod val="90000"/>
                  </a:schemeClr>
                </a:solidFill>
                <a:ea typeface="+mn-lt"/>
                <a:cs typeface="+mn-lt"/>
              </a:rPr>
              <a:t>β-decay rates?</a:t>
            </a:r>
            <a:endParaRPr lang="en-US" i="1">
              <a:solidFill>
                <a:schemeClr val="bg2">
                  <a:lumMod val="90000"/>
                </a:schemeClr>
              </a:solidFill>
              <a:latin typeface="Calibri"/>
              <a:ea typeface="+mn-lt"/>
              <a:cs typeface="Calibri"/>
            </a:endParaRPr>
          </a:p>
          <a:p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     </a:t>
            </a:r>
            <a:r>
              <a:rPr lang="en-US" i="1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PIC-MC codes for injected radio-isotopes </a:t>
            </a:r>
          </a:p>
          <a:p>
            <a:r>
              <a:rPr lang="en-US" i="1">
                <a:solidFill>
                  <a:schemeClr val="bg2">
                    <a:lumMod val="90000"/>
                  </a:schemeClr>
                </a:solidFill>
                <a:latin typeface="Aptos"/>
                <a:cs typeface="Calibri"/>
              </a:rPr>
              <a:t>        3D maps of decay rates in realistic ECR plasmas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240C-ECA3-7C4A-116D-7D69FA1587CE}"/>
              </a:ext>
            </a:extLst>
          </p:cNvPr>
          <p:cNvSpPr txBox="1"/>
          <p:nvPr/>
        </p:nvSpPr>
        <p:spPr>
          <a:xfrm>
            <a:off x="521551" y="6058651"/>
            <a:ext cx="11193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libri"/>
                <a:cs typeface="Arial"/>
              </a:rPr>
              <a:t>Conclusions and Future Outlook for PANDORA</a:t>
            </a:r>
            <a:endParaRPr lang="en-US">
              <a:solidFill>
                <a:schemeClr val="bg2">
                  <a:lumMod val="90000"/>
                </a:schemeClr>
              </a:solidFill>
              <a:latin typeface="Calibri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A128AE-6773-734E-5397-55EE9904200C}"/>
              </a:ext>
            </a:extLst>
          </p:cNvPr>
          <p:cNvSpPr/>
          <p:nvPr/>
        </p:nvSpPr>
        <p:spPr>
          <a:xfrm>
            <a:off x="6976872" y="3611880"/>
            <a:ext cx="182880" cy="6675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F51-CB3B-61B5-A59A-AFB60577A04D}"/>
              </a:ext>
            </a:extLst>
          </p:cNvPr>
          <p:cNvSpPr txBox="1"/>
          <p:nvPr/>
        </p:nvSpPr>
        <p:spPr>
          <a:xfrm>
            <a:off x="7201670" y="3750066"/>
            <a:ext cx="4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solidFill>
                  <a:srgbClr val="000000"/>
                </a:solidFill>
              </a:rPr>
              <a:t>OBSERVABLES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32238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F714E-2A77-A312-FA1F-99D7F923E899}"/>
              </a:ext>
            </a:extLst>
          </p:cNvPr>
          <p:cNvSpPr txBox="1"/>
          <p:nvPr/>
        </p:nvSpPr>
        <p:spPr>
          <a:xfrm>
            <a:off x="829047" y="2037654"/>
            <a:ext cx="27564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 SIMULATIONS FOR ELECTRONS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C7790-7656-72D8-A5D9-4A7B60FF02AF}"/>
              </a:ext>
            </a:extLst>
          </p:cNvPr>
          <p:cNvSpPr txBox="1"/>
          <p:nvPr/>
        </p:nvSpPr>
        <p:spPr>
          <a:xfrm>
            <a:off x="957112" y="2756724"/>
            <a:ext cx="25002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n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  <a:r>
              <a:rPr lang="en-US" sz="1600">
                <a:latin typeface="Calibri"/>
                <a:cs typeface="Calibri"/>
              </a:rPr>
              <a:t> and </a:t>
            </a:r>
            <a:r>
              <a:rPr lang="en-US" sz="1600" i="1">
                <a:latin typeface="Calibri"/>
                <a:cs typeface="Calibri"/>
              </a:rPr>
              <a:t>E</a:t>
            </a:r>
            <a:r>
              <a:rPr lang="en-US" sz="1600" i="1" baseline="-25000">
                <a:latin typeface="Calibri"/>
                <a:cs typeface="Calibri"/>
              </a:rPr>
              <a:t>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6C0D5C-ABC2-9301-463E-21B1542050C8}"/>
              </a:ext>
            </a:extLst>
          </p:cNvPr>
          <p:cNvSpPr/>
          <p:nvPr/>
        </p:nvSpPr>
        <p:spPr>
          <a:xfrm>
            <a:off x="3744981" y="2758225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EF38EA-9066-73A8-7EC5-7216B7E178BC}"/>
              </a:ext>
            </a:extLst>
          </p:cNvPr>
          <p:cNvSpPr txBox="1"/>
          <p:nvPr/>
        </p:nvSpPr>
        <p:spPr>
          <a:xfrm>
            <a:off x="4864428" y="2756724"/>
            <a:ext cx="2702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PLASMA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44B702-A7E1-F112-D61D-AC5B976C9D90}"/>
              </a:ext>
            </a:extLst>
          </p:cNvPr>
          <p:cNvSpPr txBox="1"/>
          <p:nvPr/>
        </p:nvSpPr>
        <p:spPr>
          <a:xfrm>
            <a:off x="4864428" y="3432865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 </a:t>
            </a:r>
            <a:r>
              <a:rPr lang="en-US" sz="1600" i="1" err="1">
                <a:latin typeface="Calibri"/>
                <a:cs typeface="Calibri"/>
              </a:rPr>
              <a:t>n</a:t>
            </a:r>
            <a:r>
              <a:rPr lang="en-US" sz="1600" i="1" baseline="-25000" err="1">
                <a:latin typeface="Calibri"/>
                <a:cs typeface="Calibri"/>
              </a:rPr>
              <a:t>i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1115AF4-A882-6A6F-C691-ED6BC1AAACE1}"/>
              </a:ext>
            </a:extLst>
          </p:cNvPr>
          <p:cNvSpPr/>
          <p:nvPr/>
        </p:nvSpPr>
        <p:spPr>
          <a:xfrm>
            <a:off x="7836170" y="3436512"/>
            <a:ext cx="869324" cy="33270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45DD96-7DAA-DFD2-0BF2-93D49D61F099}"/>
              </a:ext>
            </a:extLst>
          </p:cNvPr>
          <p:cNvSpPr txBox="1"/>
          <p:nvPr/>
        </p:nvSpPr>
        <p:spPr>
          <a:xfrm>
            <a:off x="8889075" y="3282611"/>
            <a:ext cx="2702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PIC-MC SIMULATIONS FOR ISOTOPE 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07E246-5C6D-0FA6-7F92-2280DA3AA04E}"/>
              </a:ext>
            </a:extLst>
          </p:cNvPr>
          <p:cNvSpPr txBox="1"/>
          <p:nvPr/>
        </p:nvSpPr>
        <p:spPr>
          <a:xfrm>
            <a:off x="8889075" y="4001681"/>
            <a:ext cx="27027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cs typeface="Calibri"/>
              </a:rPr>
              <a:t>3D, steady-state maps of </a:t>
            </a:r>
            <a:r>
              <a:rPr lang="en-US" sz="1600" i="1">
                <a:latin typeface="Calibri"/>
                <a:cs typeface="Calibri"/>
              </a:rPr>
              <a:t>&lt;Z&gt; </a:t>
            </a:r>
            <a:r>
              <a:rPr lang="en-US" sz="1600">
                <a:latin typeface="Calibri"/>
                <a:cs typeface="Calibri"/>
              </a:rPr>
              <a:t>and</a:t>
            </a:r>
            <a:r>
              <a:rPr lang="en-US" sz="1600" i="1">
                <a:latin typeface="Calibri"/>
                <a:cs typeface="Calibri"/>
              </a:rPr>
              <a:t> </a:t>
            </a:r>
            <a:r>
              <a:rPr lang="en-US" sz="1600" i="1">
                <a:ea typeface="+mn-lt"/>
                <a:cs typeface="+mn-lt"/>
              </a:rPr>
              <a:t>λ*</a:t>
            </a:r>
            <a:endParaRPr lang="en-US" sz="1600" i="1" baseline="-25000">
              <a:latin typeface="Calibri"/>
              <a:cs typeface="Calibri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214D9A4-8C6C-960F-2F3E-DECD26142667}"/>
              </a:ext>
            </a:extLst>
          </p:cNvPr>
          <p:cNvSpPr/>
          <p:nvPr/>
        </p:nvSpPr>
        <p:spPr>
          <a:xfrm>
            <a:off x="673578" y="1751457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9EF8D737-88EC-70A0-1A48-87FB2CF5B618}"/>
              </a:ext>
            </a:extLst>
          </p:cNvPr>
          <p:cNvSpPr/>
          <p:nvPr/>
        </p:nvSpPr>
        <p:spPr>
          <a:xfrm>
            <a:off x="2021675" y="3715181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2970B-BF47-CFB9-7DD7-31286C264DE1}"/>
              </a:ext>
            </a:extLst>
          </p:cNvPr>
          <p:cNvSpPr txBox="1"/>
          <p:nvPr/>
        </p:nvSpPr>
        <p:spPr>
          <a:xfrm>
            <a:off x="625132" y="4409514"/>
            <a:ext cx="3164252" cy="20313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First level input to all codes and therefore precision needed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Soft X-ray spectroscopy</a:t>
            </a:r>
            <a:r>
              <a:rPr lang="en-US">
                <a:latin typeface="Calibri"/>
                <a:cs typeface="Calibri"/>
              </a:rPr>
              <a:t>, interferometry, polarimetry, profilometry, Thomson scattering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31E8F6F-EAF3-23A8-37D4-935689A1D852}"/>
              </a:ext>
            </a:extLst>
          </p:cNvPr>
          <p:cNvSpPr/>
          <p:nvPr/>
        </p:nvSpPr>
        <p:spPr>
          <a:xfrm>
            <a:off x="4730422" y="2406133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E8BC8488-B3F6-4A37-3879-8537B411C7E1}"/>
              </a:ext>
            </a:extLst>
          </p:cNvPr>
          <p:cNvSpPr/>
          <p:nvPr/>
        </p:nvSpPr>
        <p:spPr>
          <a:xfrm>
            <a:off x="6024857" y="4337660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63D072-AC78-A5D7-9FB9-72DB75F38E55}"/>
              </a:ext>
            </a:extLst>
          </p:cNvPr>
          <p:cNvSpPr txBox="1"/>
          <p:nvPr/>
        </p:nvSpPr>
        <p:spPr>
          <a:xfrm>
            <a:off x="4080963" y="4903204"/>
            <a:ext cx="4269688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Second level input to in-plasma decay code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Faraday cup</a:t>
            </a:r>
            <a:r>
              <a:rPr lang="en-US">
                <a:latin typeface="Calibri"/>
                <a:cs typeface="Calibri"/>
              </a:rPr>
              <a:t>, optical emission spectroscopy, </a:t>
            </a:r>
            <a:r>
              <a:rPr lang="en-US" b="1">
                <a:latin typeface="Calibri"/>
                <a:cs typeface="Calibri"/>
              </a:rPr>
              <a:t>X-ray fluorescence</a:t>
            </a:r>
            <a:endParaRPr lang="en-US" b="1">
              <a:latin typeface="Calibri"/>
              <a:ea typeface="Calibri"/>
              <a:cs typeface="Calibri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32EBCFB-E8A2-DD9E-5600-27C488638412}"/>
              </a:ext>
            </a:extLst>
          </p:cNvPr>
          <p:cNvSpPr/>
          <p:nvPr/>
        </p:nvSpPr>
        <p:spPr>
          <a:xfrm>
            <a:off x="8755071" y="3028612"/>
            <a:ext cx="2972873" cy="179230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D5F86243-F8A1-EFB4-BC7E-89EC1833AC14}"/>
              </a:ext>
            </a:extLst>
          </p:cNvPr>
          <p:cNvSpPr/>
          <p:nvPr/>
        </p:nvSpPr>
        <p:spPr>
          <a:xfrm>
            <a:off x="10049506" y="4938674"/>
            <a:ext cx="375633" cy="56881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EC1D7A-DD53-196A-EC37-E9B658A3C7C1}"/>
              </a:ext>
            </a:extLst>
          </p:cNvPr>
          <p:cNvSpPr txBox="1"/>
          <p:nvPr/>
        </p:nvSpPr>
        <p:spPr>
          <a:xfrm>
            <a:off x="8889074" y="5611542"/>
            <a:ext cx="289594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Observables: </a:t>
            </a:r>
            <a:r>
              <a:rPr lang="en-US" b="1">
                <a:latin typeface="Calibri"/>
                <a:cs typeface="Calibri"/>
              </a:rPr>
              <a:t>PANDORA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807873" y="446694"/>
            <a:ext cx="5220231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ECR plasma </a:t>
            </a:r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simulation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 pipeline</a:t>
            </a:r>
          </a:p>
        </p:txBody>
      </p:sp>
    </p:spTree>
    <p:extLst>
      <p:ext uri="{BB962C8B-B14F-4D97-AF65-F5344CB8AC3E}">
        <p14:creationId xmlns:p14="http://schemas.microsoft.com/office/powerpoint/2010/main" val="34157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17" grpId="0" animBg="1"/>
      <p:bldP spid="23" grpId="0"/>
      <p:bldP spid="27" grpId="0" animBg="1"/>
      <p:bldP spid="44" grpId="0" animBg="1"/>
      <p:bldP spid="46" grpId="0"/>
      <p:bldP spid="48" grpId="0" animBg="1"/>
      <p:bldP spid="50" grpId="0" animBg="1"/>
      <p:bldP spid="52" grpId="0"/>
      <p:bldP spid="56" grpId="0" animBg="1"/>
      <p:bldP spid="61" grpId="0" animBg="1"/>
      <p:bldP spid="63" grpId="0"/>
      <p:bldP spid="65" grpId="0" animBg="1"/>
      <p:bldP spid="67" grpId="0" animBg="1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0B417DB-88BD-8B14-85C1-2FCCE598A2C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2357"/>
            <a:ext cx="1383030" cy="1368394"/>
            <a:chOff x="4807023" y="490906"/>
            <a:chExt cx="2628494" cy="262527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66D430B-C7D3-6851-7B5E-06837ECAFE11}"/>
                </a:ext>
              </a:extLst>
            </p:cNvPr>
            <p:cNvGrpSpPr/>
            <p:nvPr/>
          </p:nvGrpSpPr>
          <p:grpSpPr>
            <a:xfrm>
              <a:off x="4807023" y="490906"/>
              <a:ext cx="2628494" cy="2625273"/>
              <a:chOff x="4782958" y="719506"/>
              <a:chExt cx="4338115" cy="448466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C2D1792F-ADA4-F18E-D5D0-5E599365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958" y="719506"/>
                <a:ext cx="3335676" cy="3025259"/>
              </a:xfrm>
              <a:prstGeom prst="rect">
                <a:avLst/>
              </a:prstGeo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62D9F58-CB96-29BE-884D-47E3E776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177221" flipV="1">
                <a:off x="6333891" y="1836381"/>
                <a:ext cx="1344058" cy="244002"/>
              </a:xfrm>
              <a:prstGeom prst="rect">
                <a:avLst/>
              </a:prstGeom>
              <a:effectLst>
                <a:glow rad="38100">
                  <a:srgbClr val="0066FF">
                    <a:alpha val="37000"/>
                  </a:srgbClr>
                </a:glow>
              </a:effectLst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EC5FBB6C-0E32-0CC6-EADA-453D45CB8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1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65167" flipV="1">
                <a:off x="5169341" y="2130710"/>
                <a:ext cx="1080867" cy="196223"/>
              </a:xfrm>
              <a:prstGeom prst="rect">
                <a:avLst/>
              </a:prstGeom>
              <a:effectLst>
                <a:glow rad="38100">
                  <a:srgbClr val="66FF33">
                    <a:alpha val="30000"/>
                  </a:srgbClr>
                </a:glow>
              </a:effectLst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E412B30-25AE-B1CE-1E17-A9CE21DA2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022495" y="2661566"/>
                <a:ext cx="1361220" cy="247119"/>
              </a:xfrm>
              <a:prstGeom prst="rect">
                <a:avLst/>
              </a:prstGeom>
              <a:effectLst>
                <a:glow rad="38100">
                  <a:srgbClr val="66FF33">
                    <a:alpha val="26000"/>
                  </a:srgbClr>
                </a:glow>
              </a:effectLst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33298571-2B04-3071-D578-AE546423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38880">
                <a:off x="6947638" y="1564649"/>
                <a:ext cx="1308995" cy="237636"/>
              </a:xfrm>
              <a:prstGeom prst="rect">
                <a:avLst/>
              </a:prstGeom>
              <a:effectLst>
                <a:glow rad="38100">
                  <a:srgbClr val="0066FF">
                    <a:alpha val="19000"/>
                  </a:srgbClr>
                </a:glow>
              </a:effectLst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76F53837-2536-7D83-3A5D-A97095778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70993" flipV="1">
                <a:off x="6590006" y="1004060"/>
                <a:ext cx="1512475" cy="274577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C2E2CBEA-68E6-62B0-B295-E13BE59A5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10605" flipV="1">
                <a:off x="5169249" y="1323556"/>
                <a:ext cx="1355996" cy="246170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0B72DE2-BD72-76B4-B13C-6079E5EFB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23" flipV="1">
                <a:off x="6821682" y="3023414"/>
                <a:ext cx="1048209" cy="190294"/>
              </a:xfrm>
              <a:prstGeom prst="rect">
                <a:avLst/>
              </a:prstGeom>
              <a:effectLst>
                <a:glow rad="38100">
                  <a:schemeClr val="accent2">
                    <a:lumMod val="20000"/>
                    <a:lumOff val="80000"/>
                    <a:alpha val="31000"/>
                  </a:schemeClr>
                </a:glow>
              </a:effectLst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EA063EFC-78D6-9875-0BC6-B013BE4A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247" y="2929989"/>
                <a:ext cx="3273826" cy="2274183"/>
              </a:xfrm>
              <a:prstGeom prst="rect">
                <a:avLst/>
              </a:prstGeom>
            </p:spPr>
          </p:pic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0C4773F-3624-D028-08AD-41A229ADA692}"/>
                </a:ext>
              </a:extLst>
            </p:cNvPr>
            <p:cNvSpPr/>
            <p:nvPr/>
          </p:nvSpPr>
          <p:spPr>
            <a:xfrm>
              <a:off x="5364761" y="881351"/>
              <a:ext cx="1034716" cy="991133"/>
            </a:xfrm>
            <a:prstGeom prst="ellipse">
              <a:avLst/>
            </a:prstGeom>
            <a:solidFill>
              <a:schemeClr val="accent2">
                <a:alpha val="1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" name="Picture 2" descr="INFN Laboratori Nazionali del Sud - SHARPER Night">
            <a:extLst>
              <a:ext uri="{FF2B5EF4-FFF2-40B4-BE49-F238E27FC236}">
                <a16:creationId xmlns:a16="http://schemas.microsoft.com/office/drawing/2014/main" id="{A398C622-F9EC-C8FD-E88E-90A9984F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8" y="351072"/>
            <a:ext cx="1334142" cy="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4298F9-CF1D-28EC-D089-3C7427068F74}"/>
              </a:ext>
            </a:extLst>
          </p:cNvPr>
          <p:cNvSpPr txBox="1"/>
          <p:nvPr/>
        </p:nvSpPr>
        <p:spPr>
          <a:xfrm>
            <a:off x="1221994" y="1526245"/>
            <a:ext cx="503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PIC is a technique to simulate plasma.</a:t>
            </a:r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92A1B6-5759-5FC4-A264-FA3528A47A0E}"/>
              </a:ext>
            </a:extLst>
          </p:cNvPr>
          <p:cNvSpPr txBox="1"/>
          <p:nvPr/>
        </p:nvSpPr>
        <p:spPr>
          <a:xfrm>
            <a:off x="300506" y="2103548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  <a:ea typeface="Calibri"/>
                <a:cs typeface="Calibri"/>
              </a:rPr>
              <a:t>N</a:t>
            </a:r>
            <a:r>
              <a:rPr lang="en-US">
                <a:latin typeface="Calibri"/>
                <a:ea typeface="Calibri"/>
                <a:cs typeface="Calibri"/>
              </a:rPr>
              <a:t> macroparticles, each representing a certain number of real particles, are </a:t>
            </a:r>
            <a:r>
              <a:rPr lang="en-US" err="1">
                <a:latin typeface="Calibri"/>
                <a:ea typeface="Calibri"/>
                <a:cs typeface="Calibri"/>
              </a:rPr>
              <a:t>initialised</a:t>
            </a:r>
            <a:r>
              <a:rPr lang="en-US">
                <a:latin typeface="Calibri"/>
                <a:ea typeface="Calibri"/>
                <a:cs typeface="Calibri"/>
              </a:rPr>
              <a:t> and transported according to equations of motion</a:t>
            </a:r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E05F69-B572-FB33-BE54-21FAF871415F}"/>
              </a:ext>
            </a:extLst>
          </p:cNvPr>
          <p:cNvSpPr txBox="1"/>
          <p:nvPr/>
        </p:nvSpPr>
        <p:spPr>
          <a:xfrm>
            <a:off x="4303689" y="2103548"/>
            <a:ext cx="34987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The simulation domain is divided into a grid, and particle trajectories leaves traces at grid points which leads to an occupation map</a:t>
            </a:r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96C3F7A-FB18-6DC7-1CBF-A5FDCF8C3921}"/>
              </a:ext>
            </a:extLst>
          </p:cNvPr>
          <p:cNvSpPr txBox="1"/>
          <p:nvPr/>
        </p:nvSpPr>
        <p:spPr>
          <a:xfrm>
            <a:off x="8145886" y="2103547"/>
            <a:ext cx="37348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Occupation maps are scaled to density maps according to some physical law, and fields are calculated on grid points using FEM/FDM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DC5FC6E-F867-6F2D-9741-8D08B5234180}"/>
              </a:ext>
            </a:extLst>
          </p:cNvPr>
          <p:cNvGrpSpPr/>
          <p:nvPr/>
        </p:nvGrpSpPr>
        <p:grpSpPr>
          <a:xfrm>
            <a:off x="8245610" y="3427269"/>
            <a:ext cx="3275636" cy="2786603"/>
            <a:chOff x="8245610" y="3427269"/>
            <a:chExt cx="3275636" cy="2786603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0BB3322-8427-520D-5979-6E815E61B7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2853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EE66B07-CD0D-91AA-4B01-86710608E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1739" y="342727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C95B676-AF5F-226B-FC23-21C87E5FC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6297" y="342726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149F242-4E42-5853-C70A-06E557297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3" y="385167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DE36092-574D-8775-C281-32DE79751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1" y="483552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BFF55E5-B14A-E225-38C0-17304955E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5610" y="568433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57">
              <a:extLst>
                <a:ext uri="{FF2B5EF4-FFF2-40B4-BE49-F238E27FC236}">
                  <a16:creationId xmlns:a16="http://schemas.microsoft.com/office/drawing/2014/main" id="{34EC64C7-F014-A07C-50D8-501804F3C74A}"/>
                </a:ext>
              </a:extLst>
            </p:cNvPr>
            <p:cNvSpPr txBox="1"/>
            <p:nvPr/>
          </p:nvSpPr>
          <p:spPr>
            <a:xfrm>
              <a:off x="9727172" y="486349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6" name="TextBox 58">
              <a:extLst>
                <a:ext uri="{FF2B5EF4-FFF2-40B4-BE49-F238E27FC236}">
                  <a16:creationId xmlns:a16="http://schemas.microsoft.com/office/drawing/2014/main" id="{EBE33DD8-5D81-E1B1-C44C-2DFBD37F83CD}"/>
                </a:ext>
              </a:extLst>
            </p:cNvPr>
            <p:cNvSpPr txBox="1"/>
            <p:nvPr/>
          </p:nvSpPr>
          <p:spPr>
            <a:xfrm>
              <a:off x="9727172" y="386035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7" name="TextBox 59">
              <a:extLst>
                <a:ext uri="{FF2B5EF4-FFF2-40B4-BE49-F238E27FC236}">
                  <a16:creationId xmlns:a16="http://schemas.microsoft.com/office/drawing/2014/main" id="{1B19F047-C781-D69A-E0E3-FC57740C292A}"/>
                </a:ext>
              </a:extLst>
            </p:cNvPr>
            <p:cNvSpPr txBox="1"/>
            <p:nvPr/>
          </p:nvSpPr>
          <p:spPr>
            <a:xfrm>
              <a:off x="9717526" y="569301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8" name="TextBox 60">
              <a:extLst>
                <a:ext uri="{FF2B5EF4-FFF2-40B4-BE49-F238E27FC236}">
                  <a16:creationId xmlns:a16="http://schemas.microsoft.com/office/drawing/2014/main" id="{0157D2C6-5817-EF7E-9193-39745273C91F}"/>
                </a:ext>
              </a:extLst>
            </p:cNvPr>
            <p:cNvSpPr txBox="1"/>
            <p:nvPr/>
          </p:nvSpPr>
          <p:spPr>
            <a:xfrm>
              <a:off x="8598640" y="387964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89" name="TextBox 61">
              <a:extLst>
                <a:ext uri="{FF2B5EF4-FFF2-40B4-BE49-F238E27FC236}">
                  <a16:creationId xmlns:a16="http://schemas.microsoft.com/office/drawing/2014/main" id="{8DC5FB1F-FF4E-D291-118B-AD2888E20B7B}"/>
                </a:ext>
              </a:extLst>
            </p:cNvPr>
            <p:cNvSpPr txBox="1"/>
            <p:nvPr/>
          </p:nvSpPr>
          <p:spPr>
            <a:xfrm>
              <a:off x="8598640" y="486349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90" name="TextBox 62">
              <a:extLst>
                <a:ext uri="{FF2B5EF4-FFF2-40B4-BE49-F238E27FC236}">
                  <a16:creationId xmlns:a16="http://schemas.microsoft.com/office/drawing/2014/main" id="{6BC397A1-0C88-2285-FC5E-36CC1C5C3913}"/>
                </a:ext>
              </a:extLst>
            </p:cNvPr>
            <p:cNvSpPr txBox="1"/>
            <p:nvPr/>
          </p:nvSpPr>
          <p:spPr>
            <a:xfrm>
              <a:off x="8598639" y="568336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91" name="TextBox 63">
              <a:extLst>
                <a:ext uri="{FF2B5EF4-FFF2-40B4-BE49-F238E27FC236}">
                  <a16:creationId xmlns:a16="http://schemas.microsoft.com/office/drawing/2014/main" id="{F4D385E8-3A6D-DCDE-332B-1CA393F22E3F}"/>
                </a:ext>
              </a:extLst>
            </p:cNvPr>
            <p:cNvSpPr txBox="1"/>
            <p:nvPr/>
          </p:nvSpPr>
          <p:spPr>
            <a:xfrm>
              <a:off x="10672438" y="387964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92" name="TextBox 64">
              <a:extLst>
                <a:ext uri="{FF2B5EF4-FFF2-40B4-BE49-F238E27FC236}">
                  <a16:creationId xmlns:a16="http://schemas.microsoft.com/office/drawing/2014/main" id="{CAA8F739-98BF-A345-64B3-2126DBCF21D6}"/>
                </a:ext>
              </a:extLst>
            </p:cNvPr>
            <p:cNvSpPr txBox="1"/>
            <p:nvPr/>
          </p:nvSpPr>
          <p:spPr>
            <a:xfrm>
              <a:off x="10672439" y="486349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93" name="TextBox 65">
              <a:extLst>
                <a:ext uri="{FF2B5EF4-FFF2-40B4-BE49-F238E27FC236}">
                  <a16:creationId xmlns:a16="http://schemas.microsoft.com/office/drawing/2014/main" id="{447D2C17-F8C6-DD47-EFCF-06AED804DCCB}"/>
                </a:ext>
              </a:extLst>
            </p:cNvPr>
            <p:cNvSpPr txBox="1"/>
            <p:nvPr/>
          </p:nvSpPr>
          <p:spPr>
            <a:xfrm>
              <a:off x="10643502" y="569301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87D5B7E-F1BE-EA00-39CB-5D2445F2E691}"/>
                </a:ext>
              </a:extLst>
            </p:cNvPr>
            <p:cNvSpPr/>
            <p:nvPr/>
          </p:nvSpPr>
          <p:spPr>
            <a:xfrm>
              <a:off x="10286617" y="529754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3EFDAEC-69F5-4C9A-E0BB-4024C732522D}"/>
                </a:ext>
              </a:extLst>
            </p:cNvPr>
            <p:cNvSpPr/>
            <p:nvPr/>
          </p:nvSpPr>
          <p:spPr>
            <a:xfrm>
              <a:off x="10431301" y="459342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F2C6AB5-ABA5-7CCA-7E62-60E3D5260397}"/>
                </a:ext>
              </a:extLst>
            </p:cNvPr>
            <p:cNvSpPr/>
            <p:nvPr/>
          </p:nvSpPr>
          <p:spPr>
            <a:xfrm>
              <a:off x="10141932" y="44873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22CA8D0-0E72-AAE9-BEC8-1EB4A19A4FAF}"/>
                </a:ext>
              </a:extLst>
            </p:cNvPr>
            <p:cNvSpPr/>
            <p:nvPr/>
          </p:nvSpPr>
          <p:spPr>
            <a:xfrm>
              <a:off x="9350995" y="458377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910705B-A89C-FE21-A535-3D5F696F6111}"/>
                </a:ext>
              </a:extLst>
            </p:cNvPr>
            <p:cNvSpPr/>
            <p:nvPr/>
          </p:nvSpPr>
          <p:spPr>
            <a:xfrm>
              <a:off x="9229543" y="431478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72EE9BB-D16C-1413-3F0A-8E32582F3D4E}"/>
                </a:ext>
              </a:extLst>
            </p:cNvPr>
            <p:cNvSpPr/>
            <p:nvPr/>
          </p:nvSpPr>
          <p:spPr>
            <a:xfrm>
              <a:off x="8907298" y="452590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BCFFB2B-66E4-717C-5BAD-0F56860BA6B1}"/>
                </a:ext>
              </a:extLst>
            </p:cNvPr>
            <p:cNvSpPr/>
            <p:nvPr/>
          </p:nvSpPr>
          <p:spPr>
            <a:xfrm>
              <a:off x="8907298" y="535541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9C55FCD-596C-6444-BE3F-1223C61A4EDA}"/>
                </a:ext>
              </a:extLst>
            </p:cNvPr>
            <p:cNvSpPr/>
            <p:nvPr/>
          </p:nvSpPr>
          <p:spPr>
            <a:xfrm>
              <a:off x="9177373" y="543258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0DFB91F-BAC1-6812-405C-AAA72727EB08}"/>
                </a:ext>
              </a:extLst>
            </p:cNvPr>
            <p:cNvSpPr/>
            <p:nvPr/>
          </p:nvSpPr>
          <p:spPr>
            <a:xfrm>
              <a:off x="9408866" y="610777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D59E630-CDD1-4BAA-9E7E-394F481343AE}"/>
                </a:ext>
              </a:extLst>
            </p:cNvPr>
            <p:cNvSpPr/>
            <p:nvPr/>
          </p:nvSpPr>
          <p:spPr>
            <a:xfrm>
              <a:off x="10884636" y="604989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C02EBB9-C7CA-BB5F-CA81-89BA9ECE87B7}"/>
                    </a:ext>
                  </a:extLst>
                </p14:cNvPr>
                <p14:cNvContentPartPr/>
                <p14:nvPr/>
              </p14:nvContentPartPr>
              <p14:xfrm>
                <a:off x="8288560" y="3689344"/>
                <a:ext cx="2938333" cy="2328363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C02EBB9-C7CA-BB5F-CA81-89BA9ECE87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34566" y="3581366"/>
                  <a:ext cx="3045960" cy="254395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0998559-DC8B-3418-C582-38F797CAE0DA}"/>
                </a:ext>
              </a:extLst>
            </p:cNvPr>
            <p:cNvCxnSpPr/>
            <p:nvPr/>
          </p:nvCxnSpPr>
          <p:spPr>
            <a:xfrm flipH="1">
              <a:off x="9304985" y="3863662"/>
              <a:ext cx="418563" cy="31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AFC8192-3A0A-59E9-22EC-EF17DD438517}"/>
                </a:ext>
              </a:extLst>
            </p:cNvPr>
            <p:cNvCxnSpPr>
              <a:cxnSpLocks/>
            </p:cNvCxnSpPr>
            <p:nvPr/>
          </p:nvCxnSpPr>
          <p:spPr>
            <a:xfrm>
              <a:off x="10671934" y="3855165"/>
              <a:ext cx="241837" cy="476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97C6D92-E57F-931B-6A31-3C36F7CE8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1271" y="4693454"/>
              <a:ext cx="697963" cy="1650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A89D6C8-84CA-FE7A-0901-6192BA4352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9970" y="4388653"/>
              <a:ext cx="170913" cy="4507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A30305CC-DBBE-7BF0-B3E5-6F0AEEA54E70}"/>
                </a:ext>
              </a:extLst>
            </p:cNvPr>
            <p:cNvCxnSpPr>
              <a:cxnSpLocks/>
            </p:cNvCxnSpPr>
            <p:nvPr/>
          </p:nvCxnSpPr>
          <p:spPr>
            <a:xfrm>
              <a:off x="9713083" y="4858464"/>
              <a:ext cx="210087" cy="692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0887445-D357-AEF1-A4A3-C863045C7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2669" y="3855163"/>
              <a:ext cx="101063" cy="2223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AF41320-C192-F99A-2E8D-E412940B2855}"/>
                </a:ext>
              </a:extLst>
            </p:cNvPr>
            <p:cNvCxnSpPr>
              <a:cxnSpLocks/>
            </p:cNvCxnSpPr>
            <p:nvPr/>
          </p:nvCxnSpPr>
          <p:spPr>
            <a:xfrm>
              <a:off x="8576432" y="5677613"/>
              <a:ext cx="794287" cy="5017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4181588-52ED-FD41-F7FE-2F7FF9494300}"/>
                </a:ext>
              </a:extLst>
            </p:cNvPr>
            <p:cNvCxnSpPr>
              <a:cxnSpLocks/>
            </p:cNvCxnSpPr>
            <p:nvPr/>
          </p:nvCxnSpPr>
          <p:spPr>
            <a:xfrm>
              <a:off x="9706731" y="5683962"/>
              <a:ext cx="152937" cy="2858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45CC373-889A-2169-37AA-9DBE0F661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8281" y="5474501"/>
              <a:ext cx="540287" cy="2348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C9C838D-C9BE-4984-40EF-472A95932184}"/>
              </a:ext>
            </a:extLst>
          </p:cNvPr>
          <p:cNvGrpSpPr/>
          <p:nvPr/>
        </p:nvGrpSpPr>
        <p:grpSpPr>
          <a:xfrm>
            <a:off x="4446343" y="3470199"/>
            <a:ext cx="3275636" cy="2786603"/>
            <a:chOff x="4446343" y="3470199"/>
            <a:chExt cx="3275636" cy="2786603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1EC17130-7915-F406-9399-5A8427315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586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B215EC33-24DC-D35D-90B5-78C442714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247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267C54ED-D16E-3627-AEEE-7BCDE5E0D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7030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2CA40A1D-1EE2-4513-169B-1052739A33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6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63B9CEA-C563-5228-4097-8FCB290D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4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C1ACDF14-61B9-03CE-A546-A45ADF5A6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6343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57">
              <a:extLst>
                <a:ext uri="{FF2B5EF4-FFF2-40B4-BE49-F238E27FC236}">
                  <a16:creationId xmlns:a16="http://schemas.microsoft.com/office/drawing/2014/main" id="{A7701CBB-BDD9-2FCA-C11D-EAA54D280738}"/>
                </a:ext>
              </a:extLst>
            </p:cNvPr>
            <p:cNvSpPr txBox="1"/>
            <p:nvPr/>
          </p:nvSpPr>
          <p:spPr>
            <a:xfrm>
              <a:off x="5927905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3" name="TextBox 58">
              <a:extLst>
                <a:ext uri="{FF2B5EF4-FFF2-40B4-BE49-F238E27FC236}">
                  <a16:creationId xmlns:a16="http://schemas.microsoft.com/office/drawing/2014/main" id="{1A210460-FD02-E272-E25E-733519F83294}"/>
                </a:ext>
              </a:extLst>
            </p:cNvPr>
            <p:cNvSpPr txBox="1"/>
            <p:nvPr/>
          </p:nvSpPr>
          <p:spPr>
            <a:xfrm>
              <a:off x="5927905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4" name="TextBox 59">
              <a:extLst>
                <a:ext uri="{FF2B5EF4-FFF2-40B4-BE49-F238E27FC236}">
                  <a16:creationId xmlns:a16="http://schemas.microsoft.com/office/drawing/2014/main" id="{718F85A2-B472-EFBD-33EB-BEDD0E4A11B9}"/>
                </a:ext>
              </a:extLst>
            </p:cNvPr>
            <p:cNvSpPr txBox="1"/>
            <p:nvPr/>
          </p:nvSpPr>
          <p:spPr>
            <a:xfrm>
              <a:off x="5918258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5" name="TextBox 60">
              <a:extLst>
                <a:ext uri="{FF2B5EF4-FFF2-40B4-BE49-F238E27FC236}">
                  <a16:creationId xmlns:a16="http://schemas.microsoft.com/office/drawing/2014/main" id="{1B1B1587-65E7-882C-B9E3-D2D08B21CE6C}"/>
                </a:ext>
              </a:extLst>
            </p:cNvPr>
            <p:cNvSpPr txBox="1"/>
            <p:nvPr/>
          </p:nvSpPr>
          <p:spPr>
            <a:xfrm>
              <a:off x="4799373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6" name="TextBox 61">
              <a:extLst>
                <a:ext uri="{FF2B5EF4-FFF2-40B4-BE49-F238E27FC236}">
                  <a16:creationId xmlns:a16="http://schemas.microsoft.com/office/drawing/2014/main" id="{26E20994-C1D2-BF36-3498-289A59E9F3E3}"/>
                </a:ext>
              </a:extLst>
            </p:cNvPr>
            <p:cNvSpPr txBox="1"/>
            <p:nvPr/>
          </p:nvSpPr>
          <p:spPr>
            <a:xfrm>
              <a:off x="4799373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7" name="TextBox 62">
              <a:extLst>
                <a:ext uri="{FF2B5EF4-FFF2-40B4-BE49-F238E27FC236}">
                  <a16:creationId xmlns:a16="http://schemas.microsoft.com/office/drawing/2014/main" id="{68C0D2E2-295C-95C3-69AF-FE799B9C476F}"/>
                </a:ext>
              </a:extLst>
            </p:cNvPr>
            <p:cNvSpPr txBox="1"/>
            <p:nvPr/>
          </p:nvSpPr>
          <p:spPr>
            <a:xfrm>
              <a:off x="4799372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8" name="TextBox 63">
              <a:extLst>
                <a:ext uri="{FF2B5EF4-FFF2-40B4-BE49-F238E27FC236}">
                  <a16:creationId xmlns:a16="http://schemas.microsoft.com/office/drawing/2014/main" id="{CD2818A0-4B33-5C7A-4541-53C5C16743FB}"/>
                </a:ext>
              </a:extLst>
            </p:cNvPr>
            <p:cNvSpPr txBox="1"/>
            <p:nvPr/>
          </p:nvSpPr>
          <p:spPr>
            <a:xfrm>
              <a:off x="6873171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29" name="TextBox 64">
              <a:extLst>
                <a:ext uri="{FF2B5EF4-FFF2-40B4-BE49-F238E27FC236}">
                  <a16:creationId xmlns:a16="http://schemas.microsoft.com/office/drawing/2014/main" id="{1E4A6B3E-A8C1-2DAB-D22D-68E20731D7D1}"/>
                </a:ext>
              </a:extLst>
            </p:cNvPr>
            <p:cNvSpPr txBox="1"/>
            <p:nvPr/>
          </p:nvSpPr>
          <p:spPr>
            <a:xfrm>
              <a:off x="6873172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30" name="TextBox 65">
              <a:extLst>
                <a:ext uri="{FF2B5EF4-FFF2-40B4-BE49-F238E27FC236}">
                  <a16:creationId xmlns:a16="http://schemas.microsoft.com/office/drawing/2014/main" id="{951E5EDB-B662-8DAD-0742-E251B8624A08}"/>
                </a:ext>
              </a:extLst>
            </p:cNvPr>
            <p:cNvSpPr txBox="1"/>
            <p:nvPr/>
          </p:nvSpPr>
          <p:spPr>
            <a:xfrm>
              <a:off x="6844235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8E073C5-325E-71B6-0E6B-1B7EC2AE2CBA}"/>
                </a:ext>
              </a:extLst>
            </p:cNvPr>
            <p:cNvSpPr/>
            <p:nvPr/>
          </p:nvSpPr>
          <p:spPr>
            <a:xfrm>
              <a:off x="6487350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796A4FB-AB44-42AF-A07F-8254088509DA}"/>
                </a:ext>
              </a:extLst>
            </p:cNvPr>
            <p:cNvSpPr/>
            <p:nvPr/>
          </p:nvSpPr>
          <p:spPr>
            <a:xfrm>
              <a:off x="6632034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8F264D0-120A-0FF5-6A10-F3DB52814B35}"/>
                </a:ext>
              </a:extLst>
            </p:cNvPr>
            <p:cNvSpPr/>
            <p:nvPr/>
          </p:nvSpPr>
          <p:spPr>
            <a:xfrm>
              <a:off x="6342665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7266BDC-6C8C-7B91-0736-07DCEF0BCDE8}"/>
                </a:ext>
              </a:extLst>
            </p:cNvPr>
            <p:cNvSpPr/>
            <p:nvPr/>
          </p:nvSpPr>
          <p:spPr>
            <a:xfrm>
              <a:off x="5551728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CB72E4B-5F56-9B52-4FD9-3D2BCE0A685E}"/>
                </a:ext>
              </a:extLst>
            </p:cNvPr>
            <p:cNvSpPr/>
            <p:nvPr/>
          </p:nvSpPr>
          <p:spPr>
            <a:xfrm>
              <a:off x="5677120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A478BCC-B575-7747-C1B0-C703AAC19FC9}"/>
                </a:ext>
              </a:extLst>
            </p:cNvPr>
            <p:cNvSpPr/>
            <p:nvPr/>
          </p:nvSpPr>
          <p:spPr>
            <a:xfrm>
              <a:off x="5108031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2879215-8FEE-5BC6-F5B4-4F873F8FBB9C}"/>
                </a:ext>
              </a:extLst>
            </p:cNvPr>
            <p:cNvSpPr/>
            <p:nvPr/>
          </p:nvSpPr>
          <p:spPr>
            <a:xfrm>
              <a:off x="5108031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6D8DE98-6362-81AB-D20C-B4EA0452B7A6}"/>
                </a:ext>
              </a:extLst>
            </p:cNvPr>
            <p:cNvSpPr/>
            <p:nvPr/>
          </p:nvSpPr>
          <p:spPr>
            <a:xfrm>
              <a:off x="5378106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946770B-E026-AB30-078F-7CEB5A13A761}"/>
                </a:ext>
              </a:extLst>
            </p:cNvPr>
            <p:cNvSpPr/>
            <p:nvPr/>
          </p:nvSpPr>
          <p:spPr>
            <a:xfrm>
              <a:off x="5609599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65C385A-3DC4-5205-416F-C5B05E9A9664}"/>
                </a:ext>
              </a:extLst>
            </p:cNvPr>
            <p:cNvSpPr/>
            <p:nvPr/>
          </p:nvSpPr>
          <p:spPr>
            <a:xfrm>
              <a:off x="7085369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08E81CFA-F657-D388-0EC3-4C4B6490AB93}"/>
                </a:ext>
              </a:extLst>
            </p:cNvPr>
            <p:cNvCxnSpPr>
              <a:cxnSpLocks/>
            </p:cNvCxnSpPr>
            <p:nvPr/>
          </p:nvCxnSpPr>
          <p:spPr>
            <a:xfrm>
              <a:off x="6579948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3467871-87D1-FF3F-2165-1992DFEBB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004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D48C948-5DAF-9851-74DF-06DEC7638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6324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3B60FC2C-1F6C-2ED7-ABF9-55D506AD6E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032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12CFC749-32F0-09C2-1A3B-ADC31848AD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5282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0CFAC57-411C-2E57-00E3-73F3351406E3}"/>
                </a:ext>
              </a:extLst>
            </p:cNvPr>
            <p:cNvCxnSpPr>
              <a:cxnSpLocks/>
            </p:cNvCxnSpPr>
            <p:nvPr/>
          </p:nvCxnSpPr>
          <p:spPr>
            <a:xfrm>
              <a:off x="5174003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62A62267-EB26-B446-FAEB-7B648FCFC8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6972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D713EF7-D9CA-6747-6E2C-4DD4199FE956}"/>
                </a:ext>
              </a:extLst>
            </p:cNvPr>
            <p:cNvSpPr/>
            <p:nvPr/>
          </p:nvSpPr>
          <p:spPr>
            <a:xfrm>
              <a:off x="6686281" y="5537915"/>
              <a:ext cx="461491" cy="397098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8CB7648-D219-8110-086A-E599BDD0B9FA}"/>
                </a:ext>
              </a:extLst>
            </p:cNvPr>
            <p:cNvSpPr/>
            <p:nvPr/>
          </p:nvSpPr>
          <p:spPr>
            <a:xfrm>
              <a:off x="5795492" y="5602309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9398232-0B75-4013-093A-6F07FC45F849}"/>
                </a:ext>
              </a:extLst>
            </p:cNvPr>
            <p:cNvSpPr/>
            <p:nvPr/>
          </p:nvSpPr>
          <p:spPr>
            <a:xfrm>
              <a:off x="5795492" y="3788534"/>
              <a:ext cx="257577" cy="268309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DCA9D1F-B679-2D6F-3A09-855AAC5A9239}"/>
                </a:ext>
              </a:extLst>
            </p:cNvPr>
            <p:cNvSpPr/>
            <p:nvPr/>
          </p:nvSpPr>
          <p:spPr>
            <a:xfrm>
              <a:off x="4700787" y="5666703"/>
              <a:ext cx="203916" cy="182450"/>
            </a:xfrm>
            <a:prstGeom prst="ellipse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8670179-60F4-3877-9503-5547588477ED}"/>
                    </a:ext>
                  </a:extLst>
                </p14:cNvPr>
                <p14:cNvContentPartPr/>
                <p14:nvPr/>
              </p14:nvContentPartPr>
              <p14:xfrm>
                <a:off x="6943859" y="5795493"/>
                <a:ext cx="10732" cy="10732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8670179-60F4-3877-9503-5547588477E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34059" y="2575893"/>
                  <a:ext cx="3219600" cy="6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322D231-322A-320C-65C9-D3567E6E0C2E}"/>
              </a:ext>
            </a:extLst>
          </p:cNvPr>
          <p:cNvGrpSpPr/>
          <p:nvPr/>
        </p:nvGrpSpPr>
        <p:grpSpPr>
          <a:xfrm>
            <a:off x="529019" y="3470199"/>
            <a:ext cx="3275636" cy="2786603"/>
            <a:chOff x="529019" y="3470199"/>
            <a:chExt cx="3275636" cy="2786603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41F510A0-1E8F-1DDE-3F40-E3A6DDAC2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262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683A489C-B552-224E-0B8B-42293F5642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48" y="3470200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7BF45AF0-62F5-0FE7-97CB-F314B758F8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9706" y="3470199"/>
              <a:ext cx="1930" cy="2785639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1B2D3008-3A93-84AB-3940-D0E0C2E32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2" y="3894605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07FA9458-9C2D-8D34-2D2B-953309E0E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20" y="487845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BCD94C02-04DB-9021-6DC3-EF0F1800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019" y="5727262"/>
              <a:ext cx="2905246" cy="771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57">
              <a:extLst>
                <a:ext uri="{FF2B5EF4-FFF2-40B4-BE49-F238E27FC236}">
                  <a16:creationId xmlns:a16="http://schemas.microsoft.com/office/drawing/2014/main" id="{C42C6B41-27E5-89B7-220C-4DCF0BF1E1FD}"/>
                </a:ext>
              </a:extLst>
            </p:cNvPr>
            <p:cNvSpPr txBox="1"/>
            <p:nvPr/>
          </p:nvSpPr>
          <p:spPr>
            <a:xfrm>
              <a:off x="2010581" y="4906428"/>
              <a:ext cx="50156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2" name="TextBox 58">
              <a:extLst>
                <a:ext uri="{FF2B5EF4-FFF2-40B4-BE49-F238E27FC236}">
                  <a16:creationId xmlns:a16="http://schemas.microsoft.com/office/drawing/2014/main" id="{515A2CB4-5EEE-4716-AC0E-0546F9906FD6}"/>
                </a:ext>
              </a:extLst>
            </p:cNvPr>
            <p:cNvSpPr txBox="1"/>
            <p:nvPr/>
          </p:nvSpPr>
          <p:spPr>
            <a:xfrm>
              <a:off x="2010581" y="390328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3" name="TextBox 59">
              <a:extLst>
                <a:ext uri="{FF2B5EF4-FFF2-40B4-BE49-F238E27FC236}">
                  <a16:creationId xmlns:a16="http://schemas.microsoft.com/office/drawing/2014/main" id="{C0D0232F-10B0-70A5-3AE0-3B508988A3A3}"/>
                </a:ext>
              </a:extLst>
            </p:cNvPr>
            <p:cNvSpPr txBox="1"/>
            <p:nvPr/>
          </p:nvSpPr>
          <p:spPr>
            <a:xfrm>
              <a:off x="2000934" y="5735946"/>
              <a:ext cx="684833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4" name="TextBox 60">
              <a:extLst>
                <a:ext uri="{FF2B5EF4-FFF2-40B4-BE49-F238E27FC236}">
                  <a16:creationId xmlns:a16="http://schemas.microsoft.com/office/drawing/2014/main" id="{81D6618F-7BB5-A406-FC27-FF8BCB8C2281}"/>
                </a:ext>
              </a:extLst>
            </p:cNvPr>
            <p:cNvSpPr txBox="1"/>
            <p:nvPr/>
          </p:nvSpPr>
          <p:spPr>
            <a:xfrm>
              <a:off x="882049" y="3922579"/>
              <a:ext cx="761997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5" name="TextBox 61">
              <a:extLst>
                <a:ext uri="{FF2B5EF4-FFF2-40B4-BE49-F238E27FC236}">
                  <a16:creationId xmlns:a16="http://schemas.microsoft.com/office/drawing/2014/main" id="{01022632-8804-12D3-9771-8C9757286DA3}"/>
                </a:ext>
              </a:extLst>
            </p:cNvPr>
            <p:cNvSpPr txBox="1"/>
            <p:nvPr/>
          </p:nvSpPr>
          <p:spPr>
            <a:xfrm>
              <a:off x="882049" y="4906427"/>
              <a:ext cx="646251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6" name="TextBox 62">
              <a:extLst>
                <a:ext uri="{FF2B5EF4-FFF2-40B4-BE49-F238E27FC236}">
                  <a16:creationId xmlns:a16="http://schemas.microsoft.com/office/drawing/2014/main" id="{94FF40D2-9CDB-EAA7-2638-576F311B73E4}"/>
                </a:ext>
              </a:extLst>
            </p:cNvPr>
            <p:cNvSpPr txBox="1"/>
            <p:nvPr/>
          </p:nvSpPr>
          <p:spPr>
            <a:xfrm>
              <a:off x="882048" y="572629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(i+1,j-1)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7" name="TextBox 63">
              <a:extLst>
                <a:ext uri="{FF2B5EF4-FFF2-40B4-BE49-F238E27FC236}">
                  <a16:creationId xmlns:a16="http://schemas.microsoft.com/office/drawing/2014/main" id="{B608F6B6-4FD6-782E-9376-44009117E86F}"/>
                </a:ext>
              </a:extLst>
            </p:cNvPr>
            <p:cNvSpPr txBox="1"/>
            <p:nvPr/>
          </p:nvSpPr>
          <p:spPr>
            <a:xfrm>
              <a:off x="2955847" y="3922579"/>
              <a:ext cx="829516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(i-1,j+1)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8" name="TextBox 64">
              <a:extLst>
                <a:ext uri="{FF2B5EF4-FFF2-40B4-BE49-F238E27FC236}">
                  <a16:creationId xmlns:a16="http://schemas.microsoft.com/office/drawing/2014/main" id="{4F2F40B7-CCD0-3E36-8882-DF2FF920BDF5}"/>
                </a:ext>
              </a:extLst>
            </p:cNvPr>
            <p:cNvSpPr txBox="1"/>
            <p:nvPr/>
          </p:nvSpPr>
          <p:spPr>
            <a:xfrm>
              <a:off x="2955848" y="4906427"/>
              <a:ext cx="694479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69" name="TextBox 65">
              <a:extLst>
                <a:ext uri="{FF2B5EF4-FFF2-40B4-BE49-F238E27FC236}">
                  <a16:creationId xmlns:a16="http://schemas.microsoft.com/office/drawing/2014/main" id="{8E265AB0-1113-A566-284F-EF194E1BD724}"/>
                </a:ext>
              </a:extLst>
            </p:cNvPr>
            <p:cNvSpPr txBox="1"/>
            <p:nvPr/>
          </p:nvSpPr>
          <p:spPr>
            <a:xfrm>
              <a:off x="2926911" y="5735944"/>
              <a:ext cx="877744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latin typeface="Sitka Heading"/>
                  <a:ea typeface="Calibri"/>
                  <a:cs typeface="Calibri"/>
                </a:rPr>
                <a:t>(i+1,j+1)</a:t>
              </a:r>
              <a:endParaRPr lang="en-US" sz="1400" b="1">
                <a:latin typeface="Sitka Heading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64D3FE1-DFB2-03E4-4661-657762A6307D}"/>
                </a:ext>
              </a:extLst>
            </p:cNvPr>
            <p:cNvSpPr/>
            <p:nvPr/>
          </p:nvSpPr>
          <p:spPr>
            <a:xfrm>
              <a:off x="2570026" y="534047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135A026-9E1E-2C58-1D1D-A5094E079BF5}"/>
                </a:ext>
              </a:extLst>
            </p:cNvPr>
            <p:cNvSpPr/>
            <p:nvPr/>
          </p:nvSpPr>
          <p:spPr>
            <a:xfrm>
              <a:off x="2714710" y="463635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71A6201-215B-16BB-D163-4D6DA4976B55}"/>
                </a:ext>
              </a:extLst>
            </p:cNvPr>
            <p:cNvSpPr/>
            <p:nvPr/>
          </p:nvSpPr>
          <p:spPr>
            <a:xfrm>
              <a:off x="2425341" y="45302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BCBE2E3-4C5F-E72F-FFC7-AF03B53163C3}"/>
                </a:ext>
              </a:extLst>
            </p:cNvPr>
            <p:cNvSpPr/>
            <p:nvPr/>
          </p:nvSpPr>
          <p:spPr>
            <a:xfrm>
              <a:off x="1634404" y="4626704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1F15900-6ABD-F32D-B2E1-EC52846C8744}"/>
                </a:ext>
              </a:extLst>
            </p:cNvPr>
            <p:cNvSpPr/>
            <p:nvPr/>
          </p:nvSpPr>
          <p:spPr>
            <a:xfrm>
              <a:off x="1759796" y="434698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A56F501-299C-8447-0641-BD8567F06789}"/>
                </a:ext>
              </a:extLst>
            </p:cNvPr>
            <p:cNvSpPr/>
            <p:nvPr/>
          </p:nvSpPr>
          <p:spPr>
            <a:xfrm>
              <a:off x="1190707" y="4568830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134E77C-FEBD-09FC-981D-D6E56F87F374}"/>
                </a:ext>
              </a:extLst>
            </p:cNvPr>
            <p:cNvSpPr/>
            <p:nvPr/>
          </p:nvSpPr>
          <p:spPr>
            <a:xfrm>
              <a:off x="1190707" y="5398349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E6D256B-23AD-D913-E215-9F07D32E4341}"/>
                </a:ext>
              </a:extLst>
            </p:cNvPr>
            <p:cNvSpPr/>
            <p:nvPr/>
          </p:nvSpPr>
          <p:spPr>
            <a:xfrm>
              <a:off x="1460782" y="5475513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E5CBF464-BCBD-A78F-469E-2ABC1B75CDB2}"/>
                </a:ext>
              </a:extLst>
            </p:cNvPr>
            <p:cNvSpPr/>
            <p:nvPr/>
          </p:nvSpPr>
          <p:spPr>
            <a:xfrm>
              <a:off x="1692275" y="6150702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1BF96D0-57F2-4CA8-E828-E4007A270611}"/>
                </a:ext>
              </a:extLst>
            </p:cNvPr>
            <p:cNvSpPr/>
            <p:nvPr/>
          </p:nvSpPr>
          <p:spPr>
            <a:xfrm>
              <a:off x="3168045" y="6092828"/>
              <a:ext cx="106100" cy="106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69B0A2DE-04BA-EA70-8C20-DE925817A032}"/>
                </a:ext>
              </a:extLst>
            </p:cNvPr>
            <p:cNvCxnSpPr/>
            <p:nvPr/>
          </p:nvCxnSpPr>
          <p:spPr>
            <a:xfrm>
              <a:off x="2662624" y="5437898"/>
              <a:ext cx="248855" cy="239210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764459B5-FDF3-A318-8328-FA5240617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0680" y="4335559"/>
              <a:ext cx="334714" cy="318874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78F40C1A-7FEC-0411-779C-8BD97EC97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9000" y="4292628"/>
              <a:ext cx="201905" cy="28667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ED4B710F-0F2A-6095-B6E0-B07A3480B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6708" y="4378488"/>
              <a:ext cx="120066" cy="329606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028AD2C8-F2CE-ACE2-08C4-A81416F42A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7958" y="4646798"/>
              <a:ext cx="234102" cy="791098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53D10B79-3AFB-3FFE-1145-C428136BBE44}"/>
                </a:ext>
              </a:extLst>
            </p:cNvPr>
            <p:cNvCxnSpPr>
              <a:cxnSpLocks/>
            </p:cNvCxnSpPr>
            <p:nvPr/>
          </p:nvCxnSpPr>
          <p:spPr>
            <a:xfrm>
              <a:off x="1256679" y="5384234"/>
              <a:ext cx="1869447" cy="722169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9BB9E3BE-F20E-3267-8470-25D370435E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648" y="5891756"/>
              <a:ext cx="706328" cy="275945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945C081-EEC1-A550-7EDD-2A3756546DE8}"/>
              </a:ext>
            </a:extLst>
          </p:cNvPr>
          <p:cNvSpPr/>
          <p:nvPr/>
        </p:nvSpPr>
        <p:spPr>
          <a:xfrm>
            <a:off x="180974" y="1905000"/>
            <a:ext cx="11591925" cy="46101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EB0761C-A646-4687-5238-C679832D0FD4}"/>
              </a:ext>
            </a:extLst>
          </p:cNvPr>
          <p:cNvSpPr txBox="1"/>
          <p:nvPr/>
        </p:nvSpPr>
        <p:spPr>
          <a:xfrm>
            <a:off x="6257925" y="1533524"/>
            <a:ext cx="39338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Self-consistent, steady-state solution</a:t>
            </a:r>
          </a:p>
        </p:txBody>
      </p:sp>
      <p:sp>
        <p:nvSpPr>
          <p:cNvPr id="4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442953" y="495106"/>
            <a:ext cx="5220231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Particle</a:t>
            </a:r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-in-Cell </a:t>
            </a:r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7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7" grpId="0"/>
      <p:bldP spid="189" grpId="0" animBg="1"/>
      <p:bldP spid="1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EFFD1E5-CE0B-530C-148F-FC181D89D98B}"/>
              </a:ext>
            </a:extLst>
          </p:cNvPr>
          <p:cNvSpPr/>
          <p:nvPr/>
        </p:nvSpPr>
        <p:spPr>
          <a:xfrm>
            <a:off x="3480036" y="446694"/>
            <a:ext cx="5229092" cy="460355"/>
          </a:xfrm>
          <a:prstGeom prst="roundRect">
            <a:avLst/>
          </a:prstGeom>
          <a:solidFill>
            <a:srgbClr val="FCE99A">
              <a:alpha val="40000"/>
            </a:srgbClr>
          </a:solidFill>
          <a:ln w="38100">
            <a:solidFill>
              <a:srgbClr val="E225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ECR Plasma Electron </a:t>
            </a:r>
            <a:r>
              <a:rPr lang="it-IT" sz="2400" b="1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endParaRPr lang="it-IT" sz="2400" b="1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5E45581-2678-608A-A1C1-FC7832157B8D}"/>
              </a:ext>
            </a:extLst>
          </p:cNvPr>
          <p:cNvSpPr/>
          <p:nvPr/>
        </p:nvSpPr>
        <p:spPr>
          <a:xfrm>
            <a:off x="3176337" y="19254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14B7ECE-9641-51D2-32F6-3422976E509C}"/>
              </a:ext>
            </a:extLst>
          </p:cNvPr>
          <p:cNvSpPr/>
          <p:nvPr/>
        </p:nvSpPr>
        <p:spPr>
          <a:xfrm>
            <a:off x="2834639" y="131803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377910E3-9673-D23F-AB53-C6FD70F93870}"/>
              </a:ext>
            </a:extLst>
          </p:cNvPr>
          <p:cNvSpPr/>
          <p:nvPr/>
        </p:nvSpPr>
        <p:spPr>
          <a:xfrm>
            <a:off x="0" y="2262"/>
            <a:ext cx="12196631" cy="207217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7F6E19D2-1DDA-0AD7-6FAE-0B732F4D2AAC}"/>
              </a:ext>
            </a:extLst>
          </p:cNvPr>
          <p:cNvSpPr/>
          <p:nvPr/>
        </p:nvSpPr>
        <p:spPr>
          <a:xfrm rot="10800000" flipH="1" flipV="1">
            <a:off x="-4275" y="6525855"/>
            <a:ext cx="9015663" cy="150888"/>
          </a:xfrm>
          <a:prstGeom prst="rect">
            <a:avLst/>
          </a:prstGeom>
          <a:solidFill>
            <a:srgbClr val="274AB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FBE2AEF-2484-9838-EE56-385FDD53AB8A}"/>
              </a:ext>
            </a:extLst>
          </p:cNvPr>
          <p:cNvSpPr/>
          <p:nvPr/>
        </p:nvSpPr>
        <p:spPr>
          <a:xfrm rot="10800000" flipH="1" flipV="1">
            <a:off x="-4275" y="6576732"/>
            <a:ext cx="9368791" cy="136978"/>
          </a:xfrm>
          <a:prstGeom prst="rect">
            <a:avLst/>
          </a:prstGeom>
          <a:solidFill>
            <a:srgbClr val="274AB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3AF0509-9D04-0EF1-0FD9-92E2DBBEFCCA}"/>
              </a:ext>
            </a:extLst>
          </p:cNvPr>
          <p:cNvSpPr/>
          <p:nvPr/>
        </p:nvSpPr>
        <p:spPr>
          <a:xfrm rot="10800000" flipH="1" flipV="1">
            <a:off x="-4276" y="6640830"/>
            <a:ext cx="12196275" cy="219526"/>
          </a:xfrm>
          <a:prstGeom prst="rect">
            <a:avLst/>
          </a:prstGeom>
          <a:solidFill>
            <a:srgbClr val="274A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E926FB-B274-62B9-8128-B36B33F358F5}"/>
              </a:ext>
            </a:extLst>
          </p:cNvPr>
          <p:cNvSpPr txBox="1"/>
          <p:nvPr/>
        </p:nvSpPr>
        <p:spPr>
          <a:xfrm>
            <a:off x="7399086" y="-1484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sz="1000" b="1" baseline="30000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PANDORA Progress Meeting – </a:t>
            </a:r>
            <a:r>
              <a:rPr lang="en-US" sz="1000" b="1" err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Legnaro</a:t>
            </a:r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October 7-8, 2024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440B551-81F1-36B2-5AEA-66619A58E8EF}"/>
              </a:ext>
            </a:extLst>
          </p:cNvPr>
          <p:cNvSpPr txBox="1"/>
          <p:nvPr/>
        </p:nvSpPr>
        <p:spPr>
          <a:xfrm>
            <a:off x="55480" y="6618617"/>
            <a:ext cx="6356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AND SIMULATIONS 1 – </a:t>
            </a:r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Gedankenexperiment for PANDORA – Plasma Modelling</a:t>
            </a:r>
            <a:endParaRPr lang="it-IT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14F6CAE-8868-08A6-C60A-66B23B1A9511}"/>
              </a:ext>
            </a:extLst>
          </p:cNvPr>
          <p:cNvSpPr txBox="1"/>
          <p:nvPr/>
        </p:nvSpPr>
        <p:spPr>
          <a:xfrm>
            <a:off x="6832333" y="6629400"/>
            <a:ext cx="5379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B. Mishra and A. Pidatella – INFN - LNS</a:t>
            </a:r>
            <a:endParaRPr lang="it-IT" sz="10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24F2892D-B15D-DED4-903A-0DE2E21C89DC}"/>
              </a:ext>
            </a:extLst>
          </p:cNvPr>
          <p:cNvSpPr txBox="1"/>
          <p:nvPr/>
        </p:nvSpPr>
        <p:spPr>
          <a:xfrm>
            <a:off x="220253" y="1138769"/>
            <a:ext cx="4237750" cy="19620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PIC simulation for ECR plasma electrons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Description: Vlasov-Maxwell equation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Scaling: Plasma cutoff density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Self-consistency: Microwave EM field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1050" i="1">
                <a:latin typeface="Calibri"/>
                <a:ea typeface="Calibri"/>
                <a:cs typeface="Calibri"/>
              </a:rPr>
              <a:t>D. Mascali, G. Torrisi et al , Eur. Phys. J. D. </a:t>
            </a:r>
            <a:r>
              <a:rPr lang="en-US" sz="1050" b="1" i="1">
                <a:latin typeface="Calibri"/>
                <a:ea typeface="Calibri"/>
                <a:cs typeface="Calibri"/>
              </a:rPr>
              <a:t>69</a:t>
            </a:r>
            <a:r>
              <a:rPr lang="en-US" sz="1050" i="1">
                <a:latin typeface="Calibri"/>
                <a:ea typeface="Calibri"/>
                <a:cs typeface="Calibri"/>
              </a:rPr>
              <a:t>, 27 (2015)</a:t>
            </a:r>
            <a:endParaRPr lang="en-US"/>
          </a:p>
          <a:p>
            <a:r>
              <a:rPr lang="en-US" sz="1050" i="1">
                <a:latin typeface="Calibri"/>
                <a:ea typeface="Calibri"/>
                <a:cs typeface="Calibri"/>
              </a:rPr>
              <a:t>G. Torrisi, D. Mascali et al, JEWA </a:t>
            </a:r>
            <a:r>
              <a:rPr lang="en-US" sz="1050" b="1" i="1">
                <a:latin typeface="Calibri"/>
                <a:ea typeface="Calibri"/>
                <a:cs typeface="Calibri"/>
              </a:rPr>
              <a:t>28</a:t>
            </a:r>
            <a:r>
              <a:rPr lang="en-US" sz="1050" i="1">
                <a:latin typeface="Calibri"/>
                <a:ea typeface="Calibri"/>
                <a:cs typeface="Calibri"/>
              </a:rPr>
              <a:t>, 9 (2014)</a:t>
            </a:r>
          </a:p>
          <a:p>
            <a:r>
              <a:rPr lang="en-US" sz="1050" i="1">
                <a:latin typeface="Calibri"/>
                <a:ea typeface="Calibri"/>
                <a:cs typeface="Calibri"/>
              </a:rPr>
              <a:t>A. </a:t>
            </a:r>
            <a:r>
              <a:rPr lang="en-US" sz="1050" i="1" err="1">
                <a:latin typeface="Calibri"/>
                <a:ea typeface="Calibri"/>
                <a:cs typeface="Calibri"/>
              </a:rPr>
              <a:t>Galatà</a:t>
            </a:r>
            <a:r>
              <a:rPr lang="en-US" sz="1050" i="1">
                <a:latin typeface="Calibri"/>
                <a:ea typeface="Calibri"/>
                <a:cs typeface="Calibri"/>
              </a:rPr>
              <a:t> et al, Front. Phys. </a:t>
            </a:r>
            <a:r>
              <a:rPr lang="en-US" sz="1050" b="1" i="1">
                <a:latin typeface="Calibri"/>
                <a:ea typeface="Calibri"/>
                <a:cs typeface="Calibri"/>
              </a:rPr>
              <a:t>10</a:t>
            </a:r>
            <a:r>
              <a:rPr lang="en-US" sz="1050" i="1">
                <a:latin typeface="Calibri"/>
                <a:ea typeface="Calibri"/>
                <a:cs typeface="Calibri"/>
              </a:rPr>
              <a:t>, 947194 (2022)</a:t>
            </a:r>
          </a:p>
        </p:txBody>
      </p:sp>
      <p:pic>
        <p:nvPicPr>
          <p:cNvPr id="14" name="Picture 13" descr="A diagram of a diagram&#10;&#10;Description automatically generated">
            <a:extLst>
              <a:ext uri="{FF2B5EF4-FFF2-40B4-BE49-F238E27FC236}">
                <a16:creationId xmlns:a16="http://schemas.microsoft.com/office/drawing/2014/main" id="{0AE671C9-6DC8-D67D-E7A5-0A250C236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3796751" cy="2938902"/>
          </a:xfrm>
          <a:prstGeom prst="rect">
            <a:avLst/>
          </a:prstGeom>
        </p:spPr>
      </p:pic>
      <p:pic>
        <p:nvPicPr>
          <p:cNvPr id="16" name="Picture 15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E1B72B83-09DE-96D3-3EAF-D5D7F341A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56" y="4063609"/>
            <a:ext cx="4237750" cy="2062158"/>
          </a:xfrm>
          <a:prstGeom prst="rect">
            <a:avLst/>
          </a:prstGeom>
        </p:spPr>
      </p:pic>
      <p:pic>
        <p:nvPicPr>
          <p:cNvPr id="22" name="Picture 21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E4EAB969-A803-607F-6C43-5796FC097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870" y="4060706"/>
            <a:ext cx="4028696" cy="2062158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44640C43-AF5C-ABFD-44DB-6436B7DFF97B}"/>
              </a:ext>
            </a:extLst>
          </p:cNvPr>
          <p:cNvSpPr txBox="1"/>
          <p:nvPr/>
        </p:nvSpPr>
        <p:spPr>
          <a:xfrm>
            <a:off x="4423745" y="6195296"/>
            <a:ext cx="75529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latin typeface="Calibri"/>
                <a:cs typeface="Calibri"/>
              </a:rPr>
              <a:t>Electron density </a:t>
            </a:r>
            <a:r>
              <a:rPr lang="en-US" sz="1400" i="1">
                <a:latin typeface="Calibri"/>
                <a:cs typeface="Calibri"/>
              </a:rPr>
              <a:t>n</a:t>
            </a:r>
            <a:r>
              <a:rPr lang="en-US" sz="1400" i="1" baseline="-25000">
                <a:latin typeface="Calibri"/>
                <a:cs typeface="Calibri"/>
              </a:rPr>
              <a:t>e </a:t>
            </a:r>
            <a:r>
              <a:rPr lang="en-US" sz="1400">
                <a:latin typeface="Calibri"/>
                <a:cs typeface="Calibri"/>
              </a:rPr>
              <a:t>(m</a:t>
            </a:r>
            <a:r>
              <a:rPr lang="en-US" sz="1400" baseline="30000">
                <a:latin typeface="Calibri"/>
                <a:cs typeface="Calibri"/>
              </a:rPr>
              <a:t>-3</a:t>
            </a:r>
            <a:r>
              <a:rPr lang="en-US" sz="1400">
                <a:latin typeface="Calibri"/>
                <a:cs typeface="Calibri"/>
              </a:rPr>
              <a:t>) and mean energy </a:t>
            </a:r>
            <a:r>
              <a:rPr lang="en-US" sz="1400" i="1">
                <a:latin typeface="Calibri"/>
                <a:cs typeface="Calibri"/>
              </a:rPr>
              <a:t>E</a:t>
            </a:r>
            <a:r>
              <a:rPr lang="en-US" sz="1400" i="1" baseline="-25000">
                <a:latin typeface="Calibri"/>
                <a:cs typeface="Calibri"/>
              </a:rPr>
              <a:t>e</a:t>
            </a:r>
            <a:r>
              <a:rPr lang="en-US" sz="1400">
                <a:latin typeface="Calibri"/>
                <a:cs typeface="Calibri"/>
              </a:rPr>
              <a:t> (keV) maps for A-HPC obtained from PIC simulations.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FDF36F9-4CE4-230A-2B05-49A55A155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06" y="1189567"/>
            <a:ext cx="3796750" cy="206248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76ECADD-FA6C-3C69-C912-CBDF91ED6575}"/>
              </a:ext>
            </a:extLst>
          </p:cNvPr>
          <p:cNvGrpSpPr/>
          <p:nvPr/>
        </p:nvGrpSpPr>
        <p:grpSpPr>
          <a:xfrm>
            <a:off x="4570136" y="1866213"/>
            <a:ext cx="3399705" cy="1879544"/>
            <a:chOff x="4570136" y="1866213"/>
            <a:chExt cx="3399705" cy="187954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7AB7487-3A1D-E5CA-E428-507D4FE4F8DA}"/>
                </a:ext>
              </a:extLst>
            </p:cNvPr>
            <p:cNvSpPr/>
            <p:nvPr/>
          </p:nvSpPr>
          <p:spPr>
            <a:xfrm>
              <a:off x="5424759" y="2642131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8FE9AAB-4797-0BCA-8FB1-0DD3D1A9FFA6}"/>
                </a:ext>
              </a:extLst>
            </p:cNvPr>
            <p:cNvSpPr/>
            <p:nvPr/>
          </p:nvSpPr>
          <p:spPr>
            <a:xfrm>
              <a:off x="7412057" y="1866213"/>
              <a:ext cx="557784" cy="10319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A37713-16C2-2C8B-A70B-8C973811F4CD}"/>
                </a:ext>
              </a:extLst>
            </p:cNvPr>
            <p:cNvCxnSpPr>
              <a:cxnSpLocks/>
              <a:stCxn id="10" idx="0"/>
              <a:endCxn id="17" idx="0"/>
            </p:cNvCxnSpPr>
            <p:nvPr/>
          </p:nvCxnSpPr>
          <p:spPr>
            <a:xfrm flipV="1">
              <a:off x="5703651" y="1866213"/>
              <a:ext cx="1987298" cy="7759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8D7167-0CCA-FB38-4909-51E4824ED41D}"/>
                </a:ext>
              </a:extLst>
            </p:cNvPr>
            <p:cNvCxnSpPr/>
            <p:nvPr/>
          </p:nvCxnSpPr>
          <p:spPr>
            <a:xfrm flipV="1">
              <a:off x="5976211" y="2480978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DD48C0-1AE0-9D1F-972C-7891E68F3BAD}"/>
                </a:ext>
              </a:extLst>
            </p:cNvPr>
            <p:cNvCxnSpPr/>
            <p:nvPr/>
          </p:nvCxnSpPr>
          <p:spPr>
            <a:xfrm flipV="1">
              <a:off x="5749371" y="2879773"/>
              <a:ext cx="1987298" cy="785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EA7A1E-A22C-149E-F2B8-E80A7C73F93E}"/>
                </a:ext>
              </a:extLst>
            </p:cNvPr>
            <p:cNvCxnSpPr/>
            <p:nvPr/>
          </p:nvCxnSpPr>
          <p:spPr>
            <a:xfrm flipV="1">
              <a:off x="5906279" y="2100052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6A1C5B5-165A-8B4A-B035-092BFA3BA3C3}"/>
                </a:ext>
              </a:extLst>
            </p:cNvPr>
            <p:cNvCxnSpPr/>
            <p:nvPr/>
          </p:nvCxnSpPr>
          <p:spPr>
            <a:xfrm flipV="1">
              <a:off x="5824048" y="2931941"/>
              <a:ext cx="2071116" cy="8138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428314B-38A8-8B69-EEB8-90A00B571C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363" y="2635006"/>
              <a:ext cx="6977" cy="5139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DD67F6-F56E-95FE-E548-70D030D8694D}"/>
                </a:ext>
              </a:extLst>
            </p:cNvPr>
            <p:cNvSpPr txBox="1"/>
            <p:nvPr/>
          </p:nvSpPr>
          <p:spPr>
            <a:xfrm>
              <a:off x="6570909" y="342643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L = 210 mm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6A5D5B-60A6-9E2C-D9E1-DBBF2AA8C978}"/>
                </a:ext>
              </a:extLst>
            </p:cNvPr>
            <p:cNvSpPr txBox="1"/>
            <p:nvPr/>
          </p:nvSpPr>
          <p:spPr>
            <a:xfrm>
              <a:off x="4570136" y="2835655"/>
              <a:ext cx="966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R = 29 mm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ECDE3C-476A-F67A-5CC3-AEBE5D0CF53F}"/>
                </a:ext>
              </a:extLst>
            </p:cNvPr>
            <p:cNvCxnSpPr/>
            <p:nvPr/>
          </p:nvCxnSpPr>
          <p:spPr>
            <a:xfrm flipV="1">
              <a:off x="5434373" y="2522057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1AF173-B4E5-9A5B-5EB6-F5F77BE7E330}"/>
                </a:ext>
              </a:extLst>
            </p:cNvPr>
            <p:cNvCxnSpPr/>
            <p:nvPr/>
          </p:nvCxnSpPr>
          <p:spPr>
            <a:xfrm flipV="1">
              <a:off x="5465027" y="2071501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8F4065-6D12-19AD-1DA3-D56DA208792C}"/>
                </a:ext>
              </a:extLst>
            </p:cNvPr>
            <p:cNvCxnSpPr/>
            <p:nvPr/>
          </p:nvCxnSpPr>
          <p:spPr>
            <a:xfrm flipV="1">
              <a:off x="5610927" y="2838199"/>
              <a:ext cx="1987298" cy="78506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89928E-4223-4757-DA89-A35B5C29A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3745" y="1237001"/>
            <a:ext cx="3712125" cy="5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30e81a-876c-40fa-afc3-659f76f48137">
      <Terms xmlns="http://schemas.microsoft.com/office/infopath/2007/PartnerControls"/>
    </lcf76f155ced4ddcb4097134ff3c332f>
    <_ip_UnifiedCompliancePolicyUIAction xmlns="http://schemas.microsoft.com/sharepoint/v3" xsi:nil="true"/>
    <TaxCatchAll xmlns="33d1be05-7d02-4e2b-a5f0-a73cf0ce1e4d" xsi:nil="true"/>
    <_ip_UnifiedCompliancePolicyProperties xmlns="http://schemas.microsoft.com/sharepoint/v3" xsi:nil="true"/>
    <Gruppi_x0020_di_x0020_destinatari xmlns="0d30e81a-876c-40fa-afc3-659f76f48137" xsi:nil="true"/>
    <_ModernAudienceTargetUserField xmlns="0d30e81a-876c-40fa-afc3-659f76f48137">
      <UserInfo>
        <DisplayName/>
        <AccountId xsi:nil="true"/>
        <AccountType/>
      </UserInfo>
    </_ModernAudienceTargetUser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13113D60DC242AFAD4A69C58D707A" ma:contentTypeVersion="23" ma:contentTypeDescription="Creare un nuovo documento." ma:contentTypeScope="" ma:versionID="4c2dcaf321aca90ef9d6c61458156f33">
  <xsd:schema xmlns:xsd="http://www.w3.org/2001/XMLSchema" xmlns:xs="http://www.w3.org/2001/XMLSchema" xmlns:p="http://schemas.microsoft.com/office/2006/metadata/properties" xmlns:ns1="http://schemas.microsoft.com/sharepoint/v3" xmlns:ns2="0d30e81a-876c-40fa-afc3-659f76f48137" xmlns:ns3="33d1be05-7d02-4e2b-a5f0-a73cf0ce1e4d" targetNamespace="http://schemas.microsoft.com/office/2006/metadata/properties" ma:root="true" ma:fieldsID="f3cb5dc128d8f145078d48bfcbecd53d" ns1:_="" ns2:_="" ns3:_="">
    <xsd:import namespace="http://schemas.microsoft.com/sharepoint/v3"/>
    <xsd:import namespace="0d30e81a-876c-40fa-afc3-659f76f48137"/>
    <xsd:import namespace="33d1be05-7d02-4e2b-a5f0-a73cf0ce1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Gruppi_x0020_di_x0020_destinatari" minOccurs="0"/>
                <xsd:element ref="ns2:_ModernAudienceTargetUserField" minOccurs="0"/>
                <xsd:element ref="ns2:_ModernAudienceAadObjectI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0e81a-876c-40fa-afc3-659f76f48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Gruppi_x0020_di_x0020_destinatari" ma:index="18" nillable="true" ma:displayName="Gruppi di destinatari" ma:internalName="Gruppi_x0020_di_x0020_destinatari">
      <xsd:simpleType>
        <xsd:restriction base="dms:Unknown"/>
      </xsd:simpleType>
    </xsd:element>
    <xsd:element name="_ModernAudienceTargetUserField" ma:index="19" nillable="true" ma:displayName="Gruppo di destinatari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0" nillable="true" ma:displayName="ID gruppi di destinatari" ma:list="{bbede0ca-4dc1-488a-9073-3c9e330b20d7}" ma:internalName="_ModernAudienceAadObjectIds" ma:readOnly="true" ma:showField="_AadObjectIdForUser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1be05-7d02-4e2b-a5f0-a73cf0ce1e4d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137d681-4531-44a5-a634-fec393f51e54}" ma:internalName="TaxCatchAll" ma:showField="CatchAllData" ma:web="33d1be05-7d02-4e2b-a5f0-a73cf0ce1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F6A5BD-ED56-45DC-948B-8BC2694AA54B}">
  <ds:schemaRefs>
    <ds:schemaRef ds:uri="0d30e81a-876c-40fa-afc3-659f76f48137"/>
    <ds:schemaRef ds:uri="33d1be05-7d02-4e2b-a5f0-a73cf0ce1e4d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8900B1C-38B7-4BCC-9E08-4FC17EA763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51E160-265D-46B5-BB5B-D5C8DCBD1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30e81a-876c-40fa-afc3-659f76f48137"/>
    <ds:schemaRef ds:uri="33d1be05-7d02-4e2b-a5f0-a73cf0ce1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Bharat Mishra</dc:creator>
  <cp:revision>30</cp:revision>
  <dcterms:created xsi:type="dcterms:W3CDTF">2024-10-04T13:08:31Z</dcterms:created>
  <dcterms:modified xsi:type="dcterms:W3CDTF">2024-10-06T17:07:54Z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0x0101004F313113D60DC242AFAD4A69C58D707A</vt:lpwstr>
  </property>
  <property fmtid="{D5CDD505-2E9C-101B-9397-08002B2CF9AE}" pid="3" name="MediaServiceImageTags">
    <vt:lpwstr/>
  </property>
</Properties>
</file>