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9144000"/>
  <p:notesSz cx="6858000" cy="9144000"/>
  <p:embeddedFontLst>
    <p:embeddedFont>
      <p:font typeface="Roboto"/>
      <p:regular r:id="rId27"/>
      <p:bold r:id="rId28"/>
      <p:italic r:id="rId29"/>
      <p:boldItalic r:id="rId30"/>
    </p:embeddedFont>
    <p:embeddedFont>
      <p:font typeface="Roboto Mon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luana test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ED8C2C-A8BF-42DD-924A-533390802F96}">
  <a:tblStyle styleId="{9CED8C2C-A8BF-42DD-924A-533390802F9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Mono-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RobotoMono-italic.fntdata"/><Relationship Id="rId10" Type="http://schemas.openxmlformats.org/officeDocument/2006/relationships/slide" Target="slides/slide3.xml"/><Relationship Id="rId32" Type="http://schemas.openxmlformats.org/officeDocument/2006/relationships/font" Target="fonts/RobotoMono-bold.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RobotoMono-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09T13:49:54.248">
    <p:pos x="6000" y="0"/>
    <p:text>loghi</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7-09T07:55:49.670">
    <p:pos x="24" y="542"/>
    <p:text>CNAO2023 -&gt; C 0.2 Full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2400" u="none" cap="none" strike="noStrike">
                <a:solidFill>
                  <a:srgbClr val="000000"/>
                </a:solidFill>
                <a:latin typeface="Arial"/>
                <a:ea typeface="Arial"/>
                <a:cs typeface="Arial"/>
                <a:sym typeface="Arial"/>
              </a:rPr>
              <a:t>‹#›</a:t>
            </a:fld>
            <a:endParaRPr/>
          </a:p>
        </p:txBody>
      </p:sp>
      <p:sp>
        <p:nvSpPr>
          <p:cNvPr id="4" name="Google Shape;4;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6" name="Google Shape;6;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
              <a:t>‹#›</a:t>
            </a:fld>
            <a:endParaRPr/>
          </a:p>
        </p:txBody>
      </p:sp>
      <p:sp>
        <p:nvSpPr>
          <p:cNvPr id="41" name="Google Shape;4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2" name="Google Shape;4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b41786a06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226" name="Google Shape;226;g2eb41786a0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eb41786a06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eb41786a06_0_0: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b59cc655a_0_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237" name="Google Shape;237;g2eb59cc655a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eb59cc655a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eb59cc655a_0_9: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b6039060a_0_5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259" name="Google Shape;259;g2eb6039060a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eb6039060a_0_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eb6039060a_0_54: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7846e50c25_0_1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279" name="Google Shape;279;g27846e50c25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7846e50c25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27846e50c25_0_18: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1ba366f9ef_0_3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294" name="Google Shape;294;g21ba366f9ef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1ba366f9ef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21ba366f9ef_0_31: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1ba366f9ef_0_5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312" name="Google Shape;312;g21ba366f9ef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1ba366f9ef_0_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1ba366f9ef_0_53: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eb6039060a_0_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333" name="Google Shape;333;g2eb6039060a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eb6039060a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2eb6039060a_0_1: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7846e50c25_0_3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346" name="Google Shape;346;g27846e50c25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7846e50c25_0_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27846e50c25_0_32: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ec3456d564_0_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360" name="Google Shape;360;g2ec3456d564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ec3456d564_0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2ec3456d564_0_2: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ec3456d564_0_7: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367" name="Google Shape;367;g2ec3456d564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ec3456d564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ec3456d564_0_7: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a9eee9394_1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58" name="Google Shape;58;g2ea9eee939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ea9eee9394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g2ea9eee9394_1_0: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
              <a:t>‹#›</a:t>
            </a:fld>
            <a:endParaRPr/>
          </a:p>
        </p:txBody>
      </p:sp>
      <p:sp>
        <p:nvSpPr>
          <p:cNvPr id="68" name="Google Shape;6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9" name="Google Shape;6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a9eee9394_1_3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89" name="Google Shape;89;g2ea9eee9394_1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ea9eee9394_1_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2ea9eee9394_1_38: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a9eeec0a6_0_1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104" name="Google Shape;104;g2ea9eeec0a6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ea9eeec0a6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2ea9eeec0a6_0_12: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b01e19d60_0_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119" name="Google Shape;119;g2eb01e19d60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eb01e19d60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eb01e19d60_0_9: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b01e19d60_0_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
              <a:t>‹#›</a:t>
            </a:fld>
            <a:endParaRPr/>
          </a:p>
        </p:txBody>
      </p:sp>
      <p:sp>
        <p:nvSpPr>
          <p:cNvPr id="142" name="Google Shape;142;g2eb01e19d60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3" name="Google Shape;143;g2eb01e19d60_0_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b01e19d60_0_10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170" name="Google Shape;170;g2eb01e19d60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b01e19d60_0_10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eb01e19d60_0_105: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b01e19d60_0_11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sz="1400"/>
          </a:p>
        </p:txBody>
      </p:sp>
      <p:sp>
        <p:nvSpPr>
          <p:cNvPr id="192" name="Google Shape;192;g2eb01e19d60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b01e19d60_0_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eb01e19d60_0_119: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20" name="Shape 20"/>
        <p:cNvGrpSpPr/>
        <p:nvPr/>
      </p:nvGrpSpPr>
      <p:grpSpPr>
        <a:xfrm>
          <a:off x="0" y="0"/>
          <a:ext cx="0" cy="0"/>
          <a:chOff x="0" y="0"/>
          <a:chExt cx="0" cy="0"/>
        </a:xfrm>
      </p:grpSpPr>
      <p:sp>
        <p:nvSpPr>
          <p:cNvPr id="21" name="Google Shape;21;p2"/>
          <p:cNvSpPr txBox="1"/>
          <p:nvPr>
            <p:ph idx="10" type="dt"/>
          </p:nvPr>
        </p:nvSpPr>
        <p:spPr>
          <a:xfrm>
            <a:off x="5315300" y="6146800"/>
            <a:ext cx="3179400" cy="457200"/>
          </a:xfrm>
          <a:prstGeom prst="rect">
            <a:avLst/>
          </a:prstGeom>
          <a:noFill/>
          <a:ln>
            <a:noFill/>
          </a:ln>
        </p:spPr>
        <p:txBody>
          <a:bodyPr anchorCtr="0" anchor="t" bIns="45700" lIns="91425" spcFirstLastPara="1" rIns="91425" wrap="square" tIns="4570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23" name="Shape 23"/>
        <p:cNvGrpSpPr/>
        <p:nvPr/>
      </p:nvGrpSpPr>
      <p:grpSpPr>
        <a:xfrm>
          <a:off x="0" y="0"/>
          <a:ext cx="0" cy="0"/>
          <a:chOff x="0" y="0"/>
          <a:chExt cx="0" cy="0"/>
        </a:xfrm>
      </p:grpSpPr>
      <p:sp>
        <p:nvSpPr>
          <p:cNvPr id="24" name="Google Shape;24;p3"/>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100">
                <a:solidFill>
                  <a:schemeClr val="lt1"/>
                </a:solidFill>
              </a:defRPr>
            </a:lvl1pPr>
            <a:lvl2pPr indent="0" lvl="1" marL="0" algn="r">
              <a:lnSpc>
                <a:spcPct val="100000"/>
              </a:lnSpc>
              <a:spcBef>
                <a:spcPts val="0"/>
              </a:spcBef>
              <a:spcAft>
                <a:spcPts val="0"/>
              </a:spcAft>
              <a:buNone/>
              <a:defRPr sz="1100">
                <a:solidFill>
                  <a:schemeClr val="lt1"/>
                </a:solidFill>
              </a:defRPr>
            </a:lvl2pPr>
            <a:lvl3pPr indent="0" lvl="2" marL="0" algn="r">
              <a:lnSpc>
                <a:spcPct val="100000"/>
              </a:lnSpc>
              <a:spcBef>
                <a:spcPts val="0"/>
              </a:spcBef>
              <a:spcAft>
                <a:spcPts val="0"/>
              </a:spcAft>
              <a:buNone/>
              <a:defRPr sz="1100">
                <a:solidFill>
                  <a:schemeClr val="lt1"/>
                </a:solidFill>
              </a:defRPr>
            </a:lvl3pPr>
            <a:lvl4pPr indent="0" lvl="3" marL="0" algn="r">
              <a:lnSpc>
                <a:spcPct val="100000"/>
              </a:lnSpc>
              <a:spcBef>
                <a:spcPts val="0"/>
              </a:spcBef>
              <a:spcAft>
                <a:spcPts val="0"/>
              </a:spcAft>
              <a:buNone/>
              <a:defRPr sz="1100">
                <a:solidFill>
                  <a:schemeClr val="lt1"/>
                </a:solidFill>
              </a:defRPr>
            </a:lvl4pPr>
            <a:lvl5pPr indent="0" lvl="4" marL="0" algn="r">
              <a:lnSpc>
                <a:spcPct val="100000"/>
              </a:lnSpc>
              <a:spcBef>
                <a:spcPts val="0"/>
              </a:spcBef>
              <a:spcAft>
                <a:spcPts val="0"/>
              </a:spcAft>
              <a:buNone/>
              <a:defRPr sz="1100">
                <a:solidFill>
                  <a:schemeClr val="lt1"/>
                </a:solidFill>
              </a:defRPr>
            </a:lvl5pPr>
            <a:lvl6pPr indent="0" lvl="5" marL="0" algn="r">
              <a:lnSpc>
                <a:spcPct val="100000"/>
              </a:lnSpc>
              <a:spcBef>
                <a:spcPts val="0"/>
              </a:spcBef>
              <a:spcAft>
                <a:spcPts val="0"/>
              </a:spcAft>
              <a:buNone/>
              <a:defRPr sz="1100">
                <a:solidFill>
                  <a:schemeClr val="lt1"/>
                </a:solidFill>
              </a:defRPr>
            </a:lvl6pPr>
            <a:lvl7pPr indent="0" lvl="6" marL="0" algn="r">
              <a:lnSpc>
                <a:spcPct val="100000"/>
              </a:lnSpc>
              <a:spcBef>
                <a:spcPts val="0"/>
              </a:spcBef>
              <a:spcAft>
                <a:spcPts val="0"/>
              </a:spcAft>
              <a:buNone/>
              <a:defRPr sz="1100">
                <a:solidFill>
                  <a:schemeClr val="lt1"/>
                </a:solidFill>
              </a:defRPr>
            </a:lvl7pPr>
            <a:lvl8pPr indent="0" lvl="7" marL="0" algn="r">
              <a:lnSpc>
                <a:spcPct val="100000"/>
              </a:lnSpc>
              <a:spcBef>
                <a:spcPts val="0"/>
              </a:spcBef>
              <a:spcAft>
                <a:spcPts val="0"/>
              </a:spcAft>
              <a:buNone/>
              <a:defRPr sz="1100">
                <a:solidFill>
                  <a:schemeClr val="lt1"/>
                </a:solidFill>
              </a:defRPr>
            </a:lvl8pPr>
            <a:lvl9pPr indent="0" lvl="8" marL="0" algn="r">
              <a:lnSpc>
                <a:spcPct val="100000"/>
              </a:lnSpc>
              <a:spcBef>
                <a:spcPts val="0"/>
              </a:spcBef>
              <a:spcAft>
                <a:spcPts val="0"/>
              </a:spcAft>
              <a:buNone/>
              <a:defRPr sz="11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1116012" y="409575"/>
            <a:ext cx="7559675" cy="5048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1116012" y="1752600"/>
            <a:ext cx="7559675"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lnSpc>
                <a:spcPct val="100000"/>
              </a:lnSpc>
              <a:spcBef>
                <a:spcPts val="360"/>
              </a:spcBef>
              <a:spcAft>
                <a:spcPts val="0"/>
              </a:spcAft>
              <a:buClr>
                <a:srgbClr val="000000"/>
              </a:buClr>
              <a:buSzPts val="1800"/>
              <a:buChar char="»"/>
              <a:defRPr/>
            </a:lvl6pPr>
            <a:lvl7pPr indent="-342900" lvl="6" marL="3200400" algn="l">
              <a:lnSpc>
                <a:spcPct val="100000"/>
              </a:lnSpc>
              <a:spcBef>
                <a:spcPts val="360"/>
              </a:spcBef>
              <a:spcAft>
                <a:spcPts val="0"/>
              </a:spcAft>
              <a:buClr>
                <a:srgbClr val="000000"/>
              </a:buClr>
              <a:buSzPts val="1800"/>
              <a:buChar char="»"/>
              <a:defRPr/>
            </a:lvl7pPr>
            <a:lvl8pPr indent="-342900" lvl="7" marL="3657600" algn="l">
              <a:lnSpc>
                <a:spcPct val="100000"/>
              </a:lnSpc>
              <a:spcBef>
                <a:spcPts val="360"/>
              </a:spcBef>
              <a:spcAft>
                <a:spcPts val="0"/>
              </a:spcAft>
              <a:buClr>
                <a:srgbClr val="000000"/>
              </a:buClr>
              <a:buSzPts val="1800"/>
              <a:buChar char="»"/>
              <a:defRPr/>
            </a:lvl8pPr>
            <a:lvl9pPr indent="-342900" lvl="8" marL="4114800" algn="l">
              <a:lnSpc>
                <a:spcPct val="100000"/>
              </a:lnSpc>
              <a:spcBef>
                <a:spcPts val="360"/>
              </a:spcBef>
              <a:spcAft>
                <a:spcPts val="0"/>
              </a:spcAft>
              <a:buClr>
                <a:srgbClr val="000000"/>
              </a:buClr>
              <a:buSzPts val="1800"/>
              <a:buChar char="»"/>
              <a:defRPr/>
            </a:lvl9pPr>
          </a:lstStyle>
          <a:p/>
        </p:txBody>
      </p:sp>
      <p:sp>
        <p:nvSpPr>
          <p:cNvPr id="30" name="Google Shape;30;p4"/>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100">
                <a:solidFill>
                  <a:schemeClr val="lt1"/>
                </a:solidFill>
              </a:defRPr>
            </a:lvl1pPr>
            <a:lvl2pPr indent="0" lvl="1" marL="0" algn="r">
              <a:lnSpc>
                <a:spcPct val="100000"/>
              </a:lnSpc>
              <a:spcBef>
                <a:spcPts val="0"/>
              </a:spcBef>
              <a:spcAft>
                <a:spcPts val="0"/>
              </a:spcAft>
              <a:buNone/>
              <a:defRPr sz="1100">
                <a:solidFill>
                  <a:schemeClr val="lt1"/>
                </a:solidFill>
              </a:defRPr>
            </a:lvl2pPr>
            <a:lvl3pPr indent="0" lvl="2" marL="0" algn="r">
              <a:lnSpc>
                <a:spcPct val="100000"/>
              </a:lnSpc>
              <a:spcBef>
                <a:spcPts val="0"/>
              </a:spcBef>
              <a:spcAft>
                <a:spcPts val="0"/>
              </a:spcAft>
              <a:buNone/>
              <a:defRPr sz="1100">
                <a:solidFill>
                  <a:schemeClr val="lt1"/>
                </a:solidFill>
              </a:defRPr>
            </a:lvl3pPr>
            <a:lvl4pPr indent="0" lvl="3" marL="0" algn="r">
              <a:lnSpc>
                <a:spcPct val="100000"/>
              </a:lnSpc>
              <a:spcBef>
                <a:spcPts val="0"/>
              </a:spcBef>
              <a:spcAft>
                <a:spcPts val="0"/>
              </a:spcAft>
              <a:buNone/>
              <a:defRPr sz="1100">
                <a:solidFill>
                  <a:schemeClr val="lt1"/>
                </a:solidFill>
              </a:defRPr>
            </a:lvl4pPr>
            <a:lvl5pPr indent="0" lvl="4" marL="0" algn="r">
              <a:lnSpc>
                <a:spcPct val="100000"/>
              </a:lnSpc>
              <a:spcBef>
                <a:spcPts val="0"/>
              </a:spcBef>
              <a:spcAft>
                <a:spcPts val="0"/>
              </a:spcAft>
              <a:buNone/>
              <a:defRPr sz="1100">
                <a:solidFill>
                  <a:schemeClr val="lt1"/>
                </a:solidFill>
              </a:defRPr>
            </a:lvl5pPr>
            <a:lvl6pPr indent="0" lvl="5" marL="0" algn="r">
              <a:lnSpc>
                <a:spcPct val="100000"/>
              </a:lnSpc>
              <a:spcBef>
                <a:spcPts val="0"/>
              </a:spcBef>
              <a:spcAft>
                <a:spcPts val="0"/>
              </a:spcAft>
              <a:buNone/>
              <a:defRPr sz="1100">
                <a:solidFill>
                  <a:schemeClr val="lt1"/>
                </a:solidFill>
              </a:defRPr>
            </a:lvl6pPr>
            <a:lvl7pPr indent="0" lvl="6" marL="0" algn="r">
              <a:lnSpc>
                <a:spcPct val="100000"/>
              </a:lnSpc>
              <a:spcBef>
                <a:spcPts val="0"/>
              </a:spcBef>
              <a:spcAft>
                <a:spcPts val="0"/>
              </a:spcAft>
              <a:buNone/>
              <a:defRPr sz="1100">
                <a:solidFill>
                  <a:schemeClr val="lt1"/>
                </a:solidFill>
              </a:defRPr>
            </a:lvl7pPr>
            <a:lvl8pPr indent="0" lvl="7" marL="0" algn="r">
              <a:lnSpc>
                <a:spcPct val="100000"/>
              </a:lnSpc>
              <a:spcBef>
                <a:spcPts val="0"/>
              </a:spcBef>
              <a:spcAft>
                <a:spcPts val="0"/>
              </a:spcAft>
              <a:buNone/>
              <a:defRPr sz="1100">
                <a:solidFill>
                  <a:schemeClr val="lt1"/>
                </a:solidFill>
              </a:defRPr>
            </a:lvl8pPr>
            <a:lvl9pPr indent="0" lvl="8" marL="0" algn="r">
              <a:lnSpc>
                <a:spcPct val="100000"/>
              </a:lnSpc>
              <a:spcBef>
                <a:spcPts val="0"/>
              </a:spcBef>
              <a:spcAft>
                <a:spcPts val="0"/>
              </a:spcAft>
              <a:buNone/>
              <a:defRPr sz="11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 name="Google Shape;37;p5"/>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5"/>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 name="Shape 10"/>
        <p:cNvGrpSpPr/>
        <p:nvPr/>
      </p:nvGrpSpPr>
      <p:grpSpPr>
        <a:xfrm>
          <a:off x="0" y="0"/>
          <a:ext cx="0" cy="0"/>
          <a:chOff x="0" y="0"/>
          <a:chExt cx="0" cy="0"/>
        </a:xfrm>
      </p:grpSpPr>
      <p:grpSp>
        <p:nvGrpSpPr>
          <p:cNvPr id="11" name="Google Shape;11;p1"/>
          <p:cNvGrpSpPr/>
          <p:nvPr/>
        </p:nvGrpSpPr>
        <p:grpSpPr>
          <a:xfrm>
            <a:off x="0" y="6096000"/>
            <a:ext cx="9144000" cy="762000"/>
            <a:chOff x="0" y="3840"/>
            <a:chExt cx="5760" cy="480"/>
          </a:xfrm>
        </p:grpSpPr>
        <p:sp>
          <p:nvSpPr>
            <p:cNvPr id="12" name="Google Shape;12;p1"/>
            <p:cNvSpPr/>
            <p:nvPr/>
          </p:nvSpPr>
          <p:spPr>
            <a:xfrm>
              <a:off x="0" y="3984"/>
              <a:ext cx="5760" cy="336"/>
            </a:xfrm>
            <a:prstGeom prst="rect">
              <a:avLst/>
            </a:prstGeom>
            <a:solidFill>
              <a:srgbClr val="82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3" name="Google Shape;13;p1"/>
            <p:cNvSpPr/>
            <p:nvPr/>
          </p:nvSpPr>
          <p:spPr>
            <a:xfrm>
              <a:off x="768" y="3840"/>
              <a:ext cx="4992" cy="480"/>
            </a:xfrm>
            <a:prstGeom prst="rect">
              <a:avLst/>
            </a:prstGeom>
            <a:solidFill>
              <a:srgbClr val="82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sp>
        <p:nvSpPr>
          <p:cNvPr id="14" name="Google Shape;14;p1"/>
          <p:cNvSpPr txBox="1"/>
          <p:nvPr>
            <p:ph type="title"/>
          </p:nvPr>
        </p:nvSpPr>
        <p:spPr>
          <a:xfrm>
            <a:off x="1116012" y="409575"/>
            <a:ext cx="7559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1pPr>
            <a:lvl2pPr lvl="1"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2pPr>
            <a:lvl3pPr lvl="2"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3pPr>
            <a:lvl4pPr lvl="3"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4pPr>
            <a:lvl5pPr lvl="4"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5pPr>
            <a:lvl6pPr lvl="5"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6pPr>
            <a:lvl7pPr lvl="6"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7pPr>
            <a:lvl8pPr lvl="7"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8pPr>
            <a:lvl9pPr lvl="8"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9pPr>
          </a:lstStyle>
          <a:p/>
        </p:txBody>
      </p:sp>
      <p:sp>
        <p:nvSpPr>
          <p:cNvPr id="15" name="Google Shape;15;p1"/>
          <p:cNvSpPr txBox="1"/>
          <p:nvPr>
            <p:ph idx="1" type="body"/>
          </p:nvPr>
        </p:nvSpPr>
        <p:spPr>
          <a:xfrm>
            <a:off x="1116012" y="1752600"/>
            <a:ext cx="7559675" cy="4114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822433"/>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100000"/>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30200" lvl="2" marL="1371600" marR="0" rtl="0" algn="l">
              <a:lnSpc>
                <a:spcPct val="100000"/>
              </a:lnSpc>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lnSpc>
                <a:spcPct val="100000"/>
              </a:lnSpc>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04800" lvl="4" marL="22860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16" name="Google Shape;16;p1"/>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1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7" name="Google Shape;17;p1"/>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1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8" name="Google Shape;18;p1"/>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9pPr>
          </a:lstStyle>
          <a:p>
            <a:pPr indent="0" lvl="0" marL="0" rtl="0" algn="r">
              <a:spcBef>
                <a:spcPts val="0"/>
              </a:spcBef>
              <a:spcAft>
                <a:spcPts val="0"/>
              </a:spcAft>
              <a:buNone/>
            </a:pPr>
            <a:r>
              <a:rPr lang="en"/>
              <a:t>Pagina </a:t>
            </a:r>
            <a:fld id="{00000000-1234-1234-1234-123412341234}" type="slidenum">
              <a:rPr lang="en"/>
              <a:t>‹#›</a:t>
            </a:fld>
            <a:endParaRPr sz="1400">
              <a:solidFill>
                <a:srgbClr val="000000"/>
              </a:solidFill>
            </a:endParaRPr>
          </a:p>
        </p:txBody>
      </p:sp>
      <p:sp>
        <p:nvSpPr>
          <p:cNvPr id="19" name="Google Shape;19;p1"/>
          <p:cNvSpPr txBox="1"/>
          <p:nvPr/>
        </p:nvSpPr>
        <p:spPr>
          <a:xfrm>
            <a:off x="5899675" y="6210700"/>
            <a:ext cx="31602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Luana Testa</a:t>
            </a:r>
            <a:endParaRPr>
              <a:solidFill>
                <a:schemeClr val="lt1"/>
              </a:solidFill>
            </a:endParaRPr>
          </a:p>
          <a:p>
            <a:pPr indent="0" lvl="0" marL="0" rtl="0" algn="l">
              <a:spcBef>
                <a:spcPts val="0"/>
              </a:spcBef>
              <a:spcAft>
                <a:spcPts val="0"/>
              </a:spcAft>
              <a:buNone/>
            </a:pPr>
            <a:r>
              <a:rPr lang="en">
                <a:solidFill>
                  <a:schemeClr val="lt1"/>
                </a:solidFill>
              </a:rPr>
              <a:t>testa.1913445@studenti.uniroma1.it</a:t>
            </a:r>
            <a:endParaRPr>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52.png"/><Relationship Id="rId5"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9.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image" Target="../media/image3.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7.png"/><Relationship Id="rId4" Type="http://schemas.openxmlformats.org/officeDocument/2006/relationships/image" Target="../media/image49.png"/><Relationship Id="rId5" Type="http://schemas.openxmlformats.org/officeDocument/2006/relationships/image" Target="../media/image44.png"/><Relationship Id="rId6"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6.png"/><Relationship Id="rId5" Type="http://schemas.openxmlformats.org/officeDocument/2006/relationships/image" Target="../media/image10.png"/><Relationship Id="rId6" Type="http://schemas.openxmlformats.org/officeDocument/2006/relationships/image" Target="../media/image59.png"/><Relationship Id="rId7" Type="http://schemas.openxmlformats.org/officeDocument/2006/relationships/image" Target="../media/image32.png"/><Relationship Id="rId8"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54.png"/><Relationship Id="rId5"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0.png"/><Relationship Id="rId4" Type="http://schemas.openxmlformats.org/officeDocument/2006/relationships/image" Target="../media/image50.png"/><Relationship Id="rId5"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28.png"/><Relationship Id="rId6" Type="http://schemas.openxmlformats.org/officeDocument/2006/relationships/image" Target="../media/image16.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26.png"/><Relationship Id="rId9"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40.png"/><Relationship Id="rId7" Type="http://schemas.openxmlformats.org/officeDocument/2006/relationships/image" Target="../media/image18.png"/><Relationship Id="rId8"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6.png"/><Relationship Id="rId13" Type="http://schemas.openxmlformats.org/officeDocument/2006/relationships/image" Target="../media/image34.png"/><Relationship Id="rId12"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3" name="Shape 43"/>
        <p:cNvGrpSpPr/>
        <p:nvPr/>
      </p:nvGrpSpPr>
      <p:grpSpPr>
        <a:xfrm>
          <a:off x="0" y="0"/>
          <a:ext cx="0" cy="0"/>
          <a:chOff x="0" y="0"/>
          <a:chExt cx="0" cy="0"/>
        </a:xfrm>
      </p:grpSpPr>
      <p:sp>
        <p:nvSpPr>
          <p:cNvPr id="44" name="Google Shape;44;p6"/>
          <p:cNvSpPr txBox="1"/>
          <p:nvPr>
            <p:ph idx="10" type="dt"/>
          </p:nvPr>
        </p:nvSpPr>
        <p:spPr>
          <a:xfrm>
            <a:off x="5315300" y="6146800"/>
            <a:ext cx="3179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2400" u="none">
                <a:solidFill>
                  <a:schemeClr val="dk1"/>
                </a:solidFill>
                <a:latin typeface="Arial"/>
                <a:ea typeface="Arial"/>
                <a:cs typeface="Arial"/>
                <a:sym typeface="Arial"/>
              </a:rPr>
              <a:t>09/24/2023</a:t>
            </a:r>
            <a:endParaRPr/>
          </a:p>
        </p:txBody>
      </p:sp>
      <p:sp>
        <p:nvSpPr>
          <p:cNvPr id="45" name="Google Shape;45;p6"/>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2400" u="none">
                <a:solidFill>
                  <a:schemeClr val="dk1"/>
                </a:solidFill>
                <a:latin typeface="Arial"/>
                <a:ea typeface="Arial"/>
                <a:cs typeface="Arial"/>
                <a:sym typeface="Arial"/>
              </a:rPr>
              <a:t>Titolo Presentazione</a:t>
            </a:r>
            <a:endParaRPr/>
          </a:p>
        </p:txBody>
      </p:sp>
      <p:sp>
        <p:nvSpPr>
          <p:cNvPr id="46" name="Google Shape;46;p6"/>
          <p:cNvSpPr txBox="1"/>
          <p:nvPr>
            <p:ph idx="4294967295"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2400" u="none">
                <a:solidFill>
                  <a:schemeClr val="dk1"/>
                </a:solidFill>
                <a:latin typeface="Arial"/>
                <a:ea typeface="Arial"/>
                <a:cs typeface="Arial"/>
                <a:sym typeface="Arial"/>
              </a:rPr>
              <a:t>‹#›</a:t>
            </a:fld>
            <a:endParaRPr/>
          </a:p>
        </p:txBody>
      </p:sp>
      <p:sp>
        <p:nvSpPr>
          <p:cNvPr id="47" name="Google Shape;47;p6"/>
          <p:cNvSpPr/>
          <p:nvPr/>
        </p:nvSpPr>
        <p:spPr>
          <a:xfrm>
            <a:off x="0" y="0"/>
            <a:ext cx="9144000" cy="3429000"/>
          </a:xfrm>
          <a:prstGeom prst="rect">
            <a:avLst/>
          </a:prstGeom>
          <a:solidFill>
            <a:srgbClr val="0067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t/>
            </a:r>
            <a:endParaRPr sz="1700">
              <a:solidFill>
                <a:schemeClr val="dk1"/>
              </a:solidFill>
            </a:endParaRPr>
          </a:p>
          <a:p>
            <a:pPr indent="0" lvl="0" marL="0" marR="0" rtl="0" algn="l">
              <a:lnSpc>
                <a:spcPct val="100000"/>
              </a:lnSpc>
              <a:spcBef>
                <a:spcPts val="0"/>
              </a:spcBef>
              <a:spcAft>
                <a:spcPts val="0"/>
              </a:spcAft>
              <a:buNone/>
            </a:pPr>
            <a:r>
              <a:t/>
            </a:r>
            <a:endParaRPr sz="1700">
              <a:solidFill>
                <a:schemeClr val="dk1"/>
              </a:solidFill>
            </a:endParaRPr>
          </a:p>
          <a:p>
            <a:pPr indent="0" lvl="0" marL="0" marR="0" rtl="0" algn="l">
              <a:lnSpc>
                <a:spcPct val="100000"/>
              </a:lnSpc>
              <a:spcBef>
                <a:spcPts val="0"/>
              </a:spcBef>
              <a:spcAft>
                <a:spcPts val="0"/>
              </a:spcAft>
              <a:buNone/>
            </a:pPr>
            <a:r>
              <a:t/>
            </a:r>
            <a:endParaRPr sz="1700">
              <a:solidFill>
                <a:schemeClr val="dk1"/>
              </a:solidFill>
            </a:endParaRPr>
          </a:p>
        </p:txBody>
      </p:sp>
      <p:sp>
        <p:nvSpPr>
          <p:cNvPr id="48" name="Google Shape;48;p6"/>
          <p:cNvSpPr txBox="1"/>
          <p:nvPr>
            <p:ph idx="4294967295" type="subTitle"/>
          </p:nvPr>
        </p:nvSpPr>
        <p:spPr>
          <a:xfrm>
            <a:off x="2133380" y="980925"/>
            <a:ext cx="3433200" cy="685800"/>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822433"/>
              </a:buClr>
              <a:buSzPts val="2400"/>
              <a:buFont typeface="Arial"/>
              <a:buNone/>
            </a:pPr>
            <a:r>
              <a:rPr b="1" lang="en" sz="3200">
                <a:solidFill>
                  <a:schemeClr val="lt1"/>
                </a:solidFill>
              </a:rPr>
              <a:t>Study on vertex</a:t>
            </a:r>
            <a:endParaRPr b="1" i="0" sz="3200" u="none">
              <a:solidFill>
                <a:schemeClr val="lt1"/>
              </a:solidFill>
            </a:endParaRPr>
          </a:p>
        </p:txBody>
      </p:sp>
      <p:sp>
        <p:nvSpPr>
          <p:cNvPr id="49" name="Google Shape;49;p6"/>
          <p:cNvSpPr txBox="1"/>
          <p:nvPr>
            <p:ph idx="4294967295" type="ctrTitle"/>
          </p:nvPr>
        </p:nvSpPr>
        <p:spPr>
          <a:xfrm>
            <a:off x="2133375" y="263450"/>
            <a:ext cx="1999500" cy="58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 sz="4200"/>
              <a:t>FOOT</a:t>
            </a:r>
            <a:endParaRPr b="1" i="0" sz="4200" u="none">
              <a:solidFill>
                <a:srgbClr val="822433"/>
              </a:solidFill>
              <a:latin typeface="Arial"/>
              <a:ea typeface="Arial"/>
              <a:cs typeface="Arial"/>
              <a:sym typeface="Arial"/>
            </a:endParaRPr>
          </a:p>
        </p:txBody>
      </p:sp>
      <p:grpSp>
        <p:nvGrpSpPr>
          <p:cNvPr id="50" name="Google Shape;50;p6"/>
          <p:cNvGrpSpPr/>
          <p:nvPr/>
        </p:nvGrpSpPr>
        <p:grpSpPr>
          <a:xfrm>
            <a:off x="-1400" y="2756025"/>
            <a:ext cx="9146809" cy="4101973"/>
            <a:chOff x="0" y="1738"/>
            <a:chExt cx="5762" cy="2584"/>
          </a:xfrm>
        </p:grpSpPr>
        <p:pic>
          <p:nvPicPr>
            <p:cNvPr id="51" name="Google Shape;51;p6"/>
            <p:cNvPicPr preferRelativeResize="0"/>
            <p:nvPr/>
          </p:nvPicPr>
          <p:blipFill rotWithShape="1">
            <a:blip r:embed="rId4">
              <a:alphaModFix/>
            </a:blip>
            <a:srcRect b="0" l="0" r="0" t="0"/>
            <a:stretch/>
          </p:blipFill>
          <p:spPr>
            <a:xfrm>
              <a:off x="0" y="2160"/>
              <a:ext cx="5761" cy="2162"/>
            </a:xfrm>
            <a:prstGeom prst="rect">
              <a:avLst/>
            </a:prstGeom>
            <a:noFill/>
            <a:ln>
              <a:noFill/>
            </a:ln>
          </p:spPr>
        </p:pic>
        <p:pic>
          <p:nvPicPr>
            <p:cNvPr id="52" name="Google Shape;52;p6"/>
            <p:cNvPicPr preferRelativeResize="0"/>
            <p:nvPr/>
          </p:nvPicPr>
          <p:blipFill rotWithShape="1">
            <a:blip r:embed="rId5">
              <a:alphaModFix/>
            </a:blip>
            <a:srcRect b="0" l="0" r="0" t="0"/>
            <a:stretch/>
          </p:blipFill>
          <p:spPr>
            <a:xfrm>
              <a:off x="0" y="2160"/>
              <a:ext cx="5761" cy="722"/>
            </a:xfrm>
            <a:prstGeom prst="rect">
              <a:avLst/>
            </a:prstGeom>
            <a:noFill/>
            <a:ln>
              <a:noFill/>
            </a:ln>
          </p:spPr>
        </p:pic>
        <p:pic>
          <p:nvPicPr>
            <p:cNvPr id="53" name="Google Shape;53;p6"/>
            <p:cNvPicPr preferRelativeResize="0"/>
            <p:nvPr/>
          </p:nvPicPr>
          <p:blipFill rotWithShape="1">
            <a:blip r:embed="rId6">
              <a:alphaModFix/>
            </a:blip>
            <a:srcRect b="0" l="0" r="0" t="0"/>
            <a:stretch/>
          </p:blipFill>
          <p:spPr>
            <a:xfrm>
              <a:off x="1316" y="1738"/>
              <a:ext cx="4444" cy="422"/>
            </a:xfrm>
            <a:prstGeom prst="rect">
              <a:avLst/>
            </a:prstGeom>
            <a:noFill/>
            <a:ln>
              <a:noFill/>
            </a:ln>
          </p:spPr>
        </p:pic>
      </p:grpSp>
      <p:sp>
        <p:nvSpPr>
          <p:cNvPr id="54" name="Google Shape;54;p6"/>
          <p:cNvSpPr txBox="1"/>
          <p:nvPr/>
        </p:nvSpPr>
        <p:spPr>
          <a:xfrm>
            <a:off x="4572000" y="5635875"/>
            <a:ext cx="4517700" cy="10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t/>
            </a:r>
            <a:endParaRPr sz="1700">
              <a:solidFill>
                <a:schemeClr val="lt1"/>
              </a:solidFill>
            </a:endParaRPr>
          </a:p>
          <a:p>
            <a:pPr indent="0" lvl="0" marL="0" rtl="0" algn="l">
              <a:spcBef>
                <a:spcPts val="0"/>
              </a:spcBef>
              <a:spcAft>
                <a:spcPts val="0"/>
              </a:spcAft>
              <a:buClr>
                <a:srgbClr val="000000"/>
              </a:buClr>
              <a:buFont typeface="Arial"/>
              <a:buNone/>
            </a:pPr>
            <a:r>
              <a:rPr lang="en" sz="1700" u="sng">
                <a:solidFill>
                  <a:schemeClr val="lt1"/>
                </a:solidFill>
              </a:rPr>
              <a:t>Lu</a:t>
            </a:r>
            <a:r>
              <a:rPr lang="en" sz="1700" u="sng">
                <a:solidFill>
                  <a:schemeClr val="lt1"/>
                </a:solidFill>
              </a:rPr>
              <a:t>ana Testa</a:t>
            </a:r>
            <a:r>
              <a:rPr lang="en" sz="1700">
                <a:solidFill>
                  <a:schemeClr val="lt1"/>
                </a:solidFill>
              </a:rPr>
              <a:t>, Christian Finck, Marco Toppi</a:t>
            </a:r>
            <a:endParaRPr sz="1700">
              <a:solidFill>
                <a:schemeClr val="lt1"/>
              </a:solidFill>
            </a:endParaRPr>
          </a:p>
          <a:p>
            <a:pPr indent="0" lvl="0" marL="0" rtl="0" algn="l">
              <a:spcBef>
                <a:spcPts val="0"/>
              </a:spcBef>
              <a:spcAft>
                <a:spcPts val="0"/>
              </a:spcAft>
              <a:buClr>
                <a:srgbClr val="000000"/>
              </a:buClr>
              <a:buFont typeface="Arial"/>
              <a:buNone/>
            </a:pPr>
            <a:r>
              <a:t/>
            </a:r>
            <a:endParaRPr sz="1700">
              <a:solidFill>
                <a:schemeClr val="lt1"/>
              </a:solidFill>
            </a:endParaRPr>
          </a:p>
          <a:p>
            <a:pPr indent="0" lvl="0" marL="0" rtl="0" algn="l">
              <a:spcBef>
                <a:spcPts val="0"/>
              </a:spcBef>
              <a:spcAft>
                <a:spcPts val="0"/>
              </a:spcAft>
              <a:buNone/>
            </a:pPr>
            <a:r>
              <a:rPr lang="en" sz="1700">
                <a:solidFill>
                  <a:schemeClr val="lt1"/>
                </a:solidFill>
              </a:rPr>
              <a:t>testa.1913445@studenti.uniroma1.it</a:t>
            </a:r>
            <a:endParaRPr sz="1700">
              <a:solidFill>
                <a:schemeClr val="lt1"/>
              </a:solidFill>
            </a:endParaRPr>
          </a:p>
          <a:p>
            <a:pPr indent="0" lvl="0" marL="0" rtl="0" algn="l">
              <a:spcBef>
                <a:spcPts val="0"/>
              </a:spcBef>
              <a:spcAft>
                <a:spcPts val="0"/>
              </a:spcAft>
              <a:buNone/>
            </a:pPr>
            <a:r>
              <a:t/>
            </a:r>
            <a:endParaRPr sz="1700">
              <a:solidFill>
                <a:schemeClr val="lt1"/>
              </a:solidFill>
            </a:endParaRPr>
          </a:p>
        </p:txBody>
      </p:sp>
      <p:sp>
        <p:nvSpPr>
          <p:cNvPr id="55" name="Google Shape;55;p6"/>
          <p:cNvSpPr txBox="1"/>
          <p:nvPr/>
        </p:nvSpPr>
        <p:spPr>
          <a:xfrm>
            <a:off x="2133375" y="2889288"/>
            <a:ext cx="6663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rPr>
              <a:t>FACULTY OF PHYSICS</a:t>
            </a:r>
            <a:endParaRPr sz="1600">
              <a:solidFill>
                <a:schemeClr val="lt1"/>
              </a:solidFill>
            </a:endParaRPr>
          </a:p>
          <a:p>
            <a:pPr indent="0" lvl="0" marL="0" rtl="0" algn="l">
              <a:spcBef>
                <a:spcPts val="0"/>
              </a:spcBef>
              <a:spcAft>
                <a:spcPts val="0"/>
              </a:spcAft>
              <a:buNone/>
            </a:pPr>
            <a:r>
              <a:rPr lang="en" sz="1600">
                <a:solidFill>
                  <a:schemeClr val="lt1"/>
                </a:solidFill>
              </a:rPr>
              <a:t>CURRICULUM: Fundamental interactions: Theory and Experiment</a:t>
            </a:r>
            <a:endParaRPr sz="16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5"/>
          <p:cNvSpPr txBox="1"/>
          <p:nvPr/>
        </p:nvSpPr>
        <p:spPr>
          <a:xfrm>
            <a:off x="136750" y="98700"/>
            <a:ext cx="65400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rPr>
              <a:t>Threshold studies with 2 cm All target </a:t>
            </a:r>
            <a:endParaRPr b="1" sz="2300">
              <a:solidFill>
                <a:schemeClr val="dk1"/>
              </a:solidFill>
            </a:endParaRPr>
          </a:p>
        </p:txBody>
      </p:sp>
      <p:graphicFrame>
        <p:nvGraphicFramePr>
          <p:cNvPr id="231" name="Google Shape;231;p15"/>
          <p:cNvGraphicFramePr/>
          <p:nvPr/>
        </p:nvGraphicFramePr>
        <p:xfrm>
          <a:off x="136750" y="676925"/>
          <a:ext cx="3000000" cy="3000000"/>
        </p:xfrm>
        <a:graphic>
          <a:graphicData uri="http://schemas.openxmlformats.org/drawingml/2006/table">
            <a:tbl>
              <a:tblPr>
                <a:noFill/>
                <a:tableStyleId>{9CED8C2C-A8BF-42DD-924A-533390802F96}</a:tableStyleId>
              </a:tblPr>
              <a:tblGrid>
                <a:gridCol w="1689375"/>
                <a:gridCol w="1640175"/>
              </a:tblGrid>
              <a:tr h="446300">
                <a:tc>
                  <a:txBody>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run</a:t>
                      </a:r>
                      <a:r>
                        <a:rPr b="1" lang="en" sz="1200">
                          <a:solidFill>
                            <a:srgbClr val="FFFFFF"/>
                          </a:solidFill>
                          <a:latin typeface="Roboto"/>
                          <a:ea typeface="Roboto"/>
                          <a:cs typeface="Roboto"/>
                          <a:sym typeface="Roboto"/>
                        </a:rPr>
                        <a:t> </a:t>
                      </a:r>
                      <a:endParaRPr b="1" sz="1200">
                        <a:solidFill>
                          <a:srgbClr val="FFFFFF"/>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356854"/>
                      </a:solidFill>
                      <a:prstDash val="solid"/>
                      <a:round/>
                      <a:headEnd len="sm" w="sm" type="none"/>
                      <a:tailEnd len="sm" w="sm" type="none"/>
                    </a:lnR>
                    <a:lnT cap="flat" cmpd="sng" w="10575">
                      <a:solidFill>
                        <a:srgbClr val="284E3F"/>
                      </a:solidFill>
                      <a:prstDash val="solid"/>
                      <a:round/>
                      <a:headEnd len="sm" w="sm" type="none"/>
                      <a:tailEnd len="sm" w="sm" type="none"/>
                    </a:lnT>
                    <a:lnB cap="flat" cmpd="sng" w="10575">
                      <a:solidFill>
                        <a:srgbClr val="284E3F"/>
                      </a:solidFill>
                      <a:prstDash val="solid"/>
                      <a:round/>
                      <a:headEnd len="sm" w="sm" type="none"/>
                      <a:tailEnd len="sm" w="sm" type="none"/>
                    </a:lnB>
                    <a:solidFill>
                      <a:srgbClr val="356854"/>
                    </a:solidFill>
                  </a:tcPr>
                </a:tc>
                <a:tc>
                  <a:txBody>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valid vtx/entries</a:t>
                      </a:r>
                      <a:endParaRPr b="1" sz="1200">
                        <a:solidFill>
                          <a:srgbClr val="FFFFFF"/>
                        </a:solidFill>
                        <a:latin typeface="Roboto"/>
                        <a:ea typeface="Roboto"/>
                        <a:cs typeface="Roboto"/>
                        <a:sym typeface="Roboto"/>
                      </a:endParaRPr>
                    </a:p>
                  </a:txBody>
                  <a:tcPr marT="19050" marB="19050" marR="76200" marL="76200" anchor="ctr">
                    <a:lnL cap="flat" cmpd="sng" w="10575">
                      <a:solidFill>
                        <a:srgbClr val="356854"/>
                      </a:solidFill>
                      <a:prstDash val="solid"/>
                      <a:round/>
                      <a:headEnd len="sm" w="sm" type="none"/>
                      <a:tailEnd len="sm" w="sm" type="none"/>
                    </a:lnL>
                    <a:lnR cap="flat" cmpd="sng" w="10575">
                      <a:solidFill>
                        <a:srgbClr val="356854"/>
                      </a:solidFill>
                      <a:prstDash val="solid"/>
                      <a:round/>
                      <a:headEnd len="sm" w="sm" type="none"/>
                      <a:tailEnd len="sm" w="sm" type="none"/>
                    </a:lnR>
                    <a:lnT cap="flat" cmpd="sng" w="10575">
                      <a:solidFill>
                        <a:srgbClr val="284E3F"/>
                      </a:solidFill>
                      <a:prstDash val="solid"/>
                      <a:round/>
                      <a:headEnd len="sm" w="sm" type="none"/>
                      <a:tailEnd len="sm" w="sm" type="none"/>
                    </a:lnT>
                    <a:lnB cap="flat" cmpd="sng" w="10575">
                      <a:solidFill>
                        <a:srgbClr val="284E3F"/>
                      </a:solidFill>
                      <a:prstDash val="solid"/>
                      <a:round/>
                      <a:headEnd len="sm" w="sm" type="none"/>
                      <a:tailEnd len="sm" w="sm" type="none"/>
                    </a:lnB>
                    <a:solidFill>
                      <a:srgbClr val="356854"/>
                    </a:solidFill>
                  </a:tcPr>
                </a:tc>
              </a:tr>
              <a:tr h="305350">
                <a:tc>
                  <a:txBody>
                    <a:bodyPr/>
                    <a:lstStyle/>
                    <a:p>
                      <a:pPr indent="0" lvl="0" marL="0" rtl="0" algn="l">
                        <a:lnSpc>
                          <a:spcPct val="115000"/>
                        </a:lnSpc>
                        <a:spcBef>
                          <a:spcPts val="0"/>
                        </a:spcBef>
                        <a:spcAft>
                          <a:spcPts val="0"/>
                        </a:spcAft>
                        <a:buNone/>
                      </a:pPr>
                      <a:r>
                        <a:rPr lang="en" sz="1200">
                          <a:solidFill>
                            <a:srgbClr val="434343"/>
                          </a:solidFill>
                          <a:latin typeface="Roboto"/>
                          <a:ea typeface="Roboto"/>
                          <a:cs typeface="Roboto"/>
                          <a:sym typeface="Roboto"/>
                        </a:rPr>
                        <a:t>6064 </a:t>
                      </a:r>
                      <a:endParaRPr sz="1200">
                        <a:solidFill>
                          <a:srgbClr val="434343"/>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284E3F"/>
                      </a:solidFill>
                      <a:prstDash val="solid"/>
                      <a:round/>
                      <a:headEnd len="sm" w="sm" type="none"/>
                      <a:tailEnd len="sm" w="sm" type="none"/>
                    </a:lnT>
                    <a:lnB cap="flat" cmpd="sng" w="10575">
                      <a:solidFill>
                        <a:srgbClr val="F8F9FA"/>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solidFill>
                            <a:srgbClr val="434343"/>
                          </a:solidFill>
                          <a:latin typeface="Roboto"/>
                          <a:ea typeface="Roboto"/>
                          <a:cs typeface="Roboto"/>
                          <a:sym typeface="Roboto"/>
                        </a:rPr>
                        <a:t>(</a:t>
                      </a:r>
                      <a:r>
                        <a:rPr lang="en" sz="1200">
                          <a:solidFill>
                            <a:srgbClr val="434343"/>
                          </a:solidFill>
                          <a:latin typeface="Roboto"/>
                          <a:ea typeface="Roboto"/>
                          <a:cs typeface="Roboto"/>
                          <a:sym typeface="Roboto"/>
                        </a:rPr>
                        <a:t>4,65±0.12)%</a:t>
                      </a:r>
                      <a:endParaRPr sz="1200">
                        <a:solidFill>
                          <a:srgbClr val="434343"/>
                        </a:solidFill>
                        <a:latin typeface="Roboto"/>
                        <a:ea typeface="Roboto"/>
                        <a:cs typeface="Roboto"/>
                        <a:sym typeface="Roboto"/>
                      </a:endParaRPr>
                    </a:p>
                  </a:txBody>
                  <a:tcPr marT="19050" marB="19050" marR="76200" marL="76200" anchor="ctr">
                    <a:lnL cap="flat" cmpd="sng" w="10575">
                      <a:solidFill>
                        <a:srgbClr val="FFFFFF"/>
                      </a:solidFill>
                      <a:prstDash val="solid"/>
                      <a:round/>
                      <a:headEnd len="sm" w="sm" type="none"/>
                      <a:tailEnd len="sm" w="sm" type="none"/>
                    </a:lnL>
                    <a:lnR cap="flat" cmpd="sng" w="10575">
                      <a:solidFill>
                        <a:srgbClr val="F8F9FA"/>
                      </a:solidFill>
                      <a:prstDash val="solid"/>
                      <a:round/>
                      <a:headEnd len="sm" w="sm" type="none"/>
                      <a:tailEnd len="sm" w="sm" type="none"/>
                    </a:lnR>
                    <a:lnT cap="flat" cmpd="sng" w="10575">
                      <a:solidFill>
                        <a:srgbClr val="284E3F"/>
                      </a:solidFill>
                      <a:prstDash val="solid"/>
                      <a:round/>
                      <a:headEnd len="sm" w="sm" type="none"/>
                      <a:tailEnd len="sm" w="sm" type="none"/>
                    </a:lnT>
                    <a:lnB cap="flat" cmpd="sng" w="10575">
                      <a:solidFill>
                        <a:srgbClr val="F8F9FA"/>
                      </a:solidFill>
                      <a:prstDash val="solid"/>
                      <a:round/>
                      <a:headEnd len="sm" w="sm" type="none"/>
                      <a:tailEnd len="sm" w="sm" type="none"/>
                    </a:lnB>
                    <a:solidFill>
                      <a:srgbClr val="F8F9FA"/>
                    </a:solidFill>
                  </a:tcPr>
                </a:tc>
              </a:tr>
              <a:tr h="305350">
                <a:tc>
                  <a:txBody>
                    <a:bodyPr/>
                    <a:lstStyle/>
                    <a:p>
                      <a:pPr indent="0" lvl="0" marL="0" rtl="0" algn="l">
                        <a:lnSpc>
                          <a:spcPct val="115000"/>
                        </a:lnSpc>
                        <a:spcBef>
                          <a:spcPts val="0"/>
                        </a:spcBef>
                        <a:spcAft>
                          <a:spcPts val="0"/>
                        </a:spcAft>
                        <a:buNone/>
                      </a:pPr>
                      <a:r>
                        <a:rPr lang="en" sz="1200">
                          <a:solidFill>
                            <a:srgbClr val="434343"/>
                          </a:solidFill>
                          <a:latin typeface="Roboto"/>
                          <a:ea typeface="Roboto"/>
                          <a:cs typeface="Roboto"/>
                          <a:sym typeface="Roboto"/>
                        </a:rPr>
                        <a:t>6065 </a:t>
                      </a:r>
                      <a:endParaRPr sz="1200">
                        <a:solidFill>
                          <a:srgbClr val="434343"/>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F8F9FA"/>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8F9FA"/>
                    </a:solidFill>
                  </a:tcPr>
                </a:tc>
                <a:tc>
                  <a:txBody>
                    <a:bodyPr/>
                    <a:lstStyle/>
                    <a:p>
                      <a:pPr indent="0" lvl="0" marL="0" rtl="0" algn="r">
                        <a:lnSpc>
                          <a:spcPct val="115000"/>
                        </a:lnSpc>
                        <a:spcBef>
                          <a:spcPts val="0"/>
                        </a:spcBef>
                        <a:spcAft>
                          <a:spcPts val="0"/>
                        </a:spcAft>
                        <a:buNone/>
                      </a:pPr>
                      <a:r>
                        <a:rPr lang="en" sz="1200">
                          <a:solidFill>
                            <a:srgbClr val="434343"/>
                          </a:solidFill>
                          <a:latin typeface="Roboto"/>
                          <a:ea typeface="Roboto"/>
                          <a:cs typeface="Roboto"/>
                          <a:sym typeface="Roboto"/>
                        </a:rPr>
                        <a:t>(</a:t>
                      </a:r>
                      <a:r>
                        <a:rPr lang="en" sz="1200">
                          <a:solidFill>
                            <a:srgbClr val="434343"/>
                          </a:solidFill>
                          <a:latin typeface="Roboto"/>
                          <a:ea typeface="Roboto"/>
                          <a:cs typeface="Roboto"/>
                          <a:sym typeface="Roboto"/>
                        </a:rPr>
                        <a:t>4,76±0.16)%</a:t>
                      </a:r>
                      <a:endParaRPr sz="1200">
                        <a:solidFill>
                          <a:srgbClr val="434343"/>
                        </a:solidFill>
                        <a:latin typeface="Roboto"/>
                        <a:ea typeface="Roboto"/>
                        <a:cs typeface="Roboto"/>
                        <a:sym typeface="Roboto"/>
                      </a:endParaRPr>
                    </a:p>
                  </a:txBody>
                  <a:tcPr marT="19050" marB="19050" marR="76200" marL="76200" anchor="ctr">
                    <a:lnL cap="flat" cmpd="sng" w="10575">
                      <a:solidFill>
                        <a:srgbClr val="F8F9FA"/>
                      </a:solidFill>
                      <a:prstDash val="solid"/>
                      <a:round/>
                      <a:headEnd len="sm" w="sm" type="none"/>
                      <a:tailEnd len="sm" w="sm" type="none"/>
                    </a:lnL>
                    <a:lnR cap="flat" cmpd="sng" w="10575">
                      <a:solidFill>
                        <a:srgbClr val="F8F9FA"/>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8F9FA"/>
                    </a:solidFill>
                  </a:tcPr>
                </a:tc>
              </a:tr>
              <a:tr h="305350">
                <a:tc>
                  <a:txBody>
                    <a:bodyPr/>
                    <a:lstStyle/>
                    <a:p>
                      <a:pPr indent="0" lvl="0" marL="0" rtl="0" algn="l">
                        <a:lnSpc>
                          <a:spcPct val="115000"/>
                        </a:lnSpc>
                        <a:spcBef>
                          <a:spcPts val="0"/>
                        </a:spcBef>
                        <a:spcAft>
                          <a:spcPts val="0"/>
                        </a:spcAft>
                        <a:buNone/>
                      </a:pPr>
                      <a:r>
                        <a:rPr lang="en" sz="1200">
                          <a:solidFill>
                            <a:srgbClr val="434343"/>
                          </a:solidFill>
                          <a:latin typeface="Roboto"/>
                          <a:ea typeface="Roboto"/>
                          <a:cs typeface="Roboto"/>
                          <a:sym typeface="Roboto"/>
                        </a:rPr>
                        <a:t>6066 </a:t>
                      </a:r>
                      <a:endParaRPr sz="1200">
                        <a:solidFill>
                          <a:srgbClr val="434343"/>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solidFill>
                            <a:srgbClr val="434343"/>
                          </a:solidFill>
                          <a:latin typeface="Roboto"/>
                          <a:ea typeface="Roboto"/>
                          <a:cs typeface="Roboto"/>
                          <a:sym typeface="Roboto"/>
                        </a:rPr>
                        <a:t>(</a:t>
                      </a:r>
                      <a:r>
                        <a:rPr lang="en" sz="1200">
                          <a:solidFill>
                            <a:srgbClr val="434343"/>
                          </a:solidFill>
                          <a:latin typeface="Roboto"/>
                          <a:ea typeface="Roboto"/>
                          <a:cs typeface="Roboto"/>
                          <a:sym typeface="Roboto"/>
                        </a:rPr>
                        <a:t>4,95±0.29)%</a:t>
                      </a:r>
                      <a:endParaRPr sz="1200">
                        <a:solidFill>
                          <a:srgbClr val="434343"/>
                        </a:solidFill>
                        <a:latin typeface="Roboto"/>
                        <a:ea typeface="Roboto"/>
                        <a:cs typeface="Roboto"/>
                        <a:sym typeface="Roboto"/>
                      </a:endParaRPr>
                    </a:p>
                  </a:txBody>
                  <a:tcPr marT="19050" marB="19050" marR="76200" marL="76200" anchor="ctr">
                    <a:lnL cap="flat" cmpd="sng" w="10575">
                      <a:solidFill>
                        <a:srgbClr val="FFFFF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FFFFF"/>
                    </a:solidFill>
                  </a:tcPr>
                </a:tc>
              </a:tr>
              <a:tr h="305350">
                <a:tc>
                  <a:txBody>
                    <a:bodyPr/>
                    <a:lstStyle/>
                    <a:p>
                      <a:pPr indent="0" lvl="0" marL="0" rtl="0" algn="l">
                        <a:lnSpc>
                          <a:spcPct val="115000"/>
                        </a:lnSpc>
                        <a:spcBef>
                          <a:spcPts val="0"/>
                        </a:spcBef>
                        <a:spcAft>
                          <a:spcPts val="0"/>
                        </a:spcAft>
                        <a:buNone/>
                      </a:pPr>
                      <a:r>
                        <a:rPr lang="en" sz="1200">
                          <a:solidFill>
                            <a:srgbClr val="434343"/>
                          </a:solidFill>
                          <a:latin typeface="Roboto"/>
                          <a:ea typeface="Roboto"/>
                          <a:cs typeface="Roboto"/>
                          <a:sym typeface="Roboto"/>
                        </a:rPr>
                        <a:t>6067 </a:t>
                      </a:r>
                      <a:endParaRPr sz="1200">
                        <a:solidFill>
                          <a:srgbClr val="434343"/>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F8F9FA"/>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8F9FA"/>
                    </a:solidFill>
                  </a:tcPr>
                </a:tc>
                <a:tc>
                  <a:txBody>
                    <a:bodyPr/>
                    <a:lstStyle/>
                    <a:p>
                      <a:pPr indent="0" lvl="0" marL="0" rtl="0" algn="r">
                        <a:lnSpc>
                          <a:spcPct val="115000"/>
                        </a:lnSpc>
                        <a:spcBef>
                          <a:spcPts val="0"/>
                        </a:spcBef>
                        <a:spcAft>
                          <a:spcPts val="0"/>
                        </a:spcAft>
                        <a:buNone/>
                      </a:pPr>
                      <a:r>
                        <a:rPr lang="en" sz="1200">
                          <a:solidFill>
                            <a:srgbClr val="434343"/>
                          </a:solidFill>
                          <a:latin typeface="Roboto"/>
                          <a:ea typeface="Roboto"/>
                          <a:cs typeface="Roboto"/>
                          <a:sym typeface="Roboto"/>
                        </a:rPr>
                        <a:t>(</a:t>
                      </a:r>
                      <a:r>
                        <a:rPr lang="en" sz="1200">
                          <a:solidFill>
                            <a:srgbClr val="434343"/>
                          </a:solidFill>
                          <a:latin typeface="Roboto"/>
                          <a:ea typeface="Roboto"/>
                          <a:cs typeface="Roboto"/>
                          <a:sym typeface="Roboto"/>
                        </a:rPr>
                        <a:t>4,84±0.29)%</a:t>
                      </a:r>
                      <a:endParaRPr sz="1200">
                        <a:solidFill>
                          <a:srgbClr val="434343"/>
                        </a:solidFill>
                        <a:latin typeface="Roboto"/>
                        <a:ea typeface="Roboto"/>
                        <a:cs typeface="Roboto"/>
                        <a:sym typeface="Roboto"/>
                      </a:endParaRPr>
                    </a:p>
                  </a:txBody>
                  <a:tcPr marT="19050" marB="19050" marR="76200" marL="76200" anchor="ctr">
                    <a:lnL cap="flat" cmpd="sng" w="10575">
                      <a:solidFill>
                        <a:srgbClr val="F8F9FA"/>
                      </a:solidFill>
                      <a:prstDash val="solid"/>
                      <a:round/>
                      <a:headEnd len="sm" w="sm" type="none"/>
                      <a:tailEnd len="sm" w="sm" type="none"/>
                    </a:lnL>
                    <a:lnR cap="flat" cmpd="sng" w="10575">
                      <a:solidFill>
                        <a:srgbClr val="F8F9FA"/>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8F9FA"/>
                    </a:solidFill>
                  </a:tcPr>
                </a:tc>
              </a:tr>
              <a:tr h="305350">
                <a:tc>
                  <a:txBody>
                    <a:bodyPr/>
                    <a:lstStyle/>
                    <a:p>
                      <a:pPr indent="0" lvl="0" marL="0" rtl="0" algn="l">
                        <a:lnSpc>
                          <a:spcPct val="115000"/>
                        </a:lnSpc>
                        <a:spcBef>
                          <a:spcPts val="0"/>
                        </a:spcBef>
                        <a:spcAft>
                          <a:spcPts val="0"/>
                        </a:spcAft>
                        <a:buNone/>
                      </a:pPr>
                      <a:r>
                        <a:rPr lang="en" sz="1200">
                          <a:solidFill>
                            <a:srgbClr val="434343"/>
                          </a:solidFill>
                          <a:latin typeface="Roboto"/>
                          <a:ea typeface="Roboto"/>
                          <a:cs typeface="Roboto"/>
                          <a:sym typeface="Roboto"/>
                        </a:rPr>
                        <a:t>6068 </a:t>
                      </a:r>
                      <a:endParaRPr sz="1200">
                        <a:solidFill>
                          <a:srgbClr val="434343"/>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solidFill>
                            <a:srgbClr val="434343"/>
                          </a:solidFill>
                          <a:latin typeface="Roboto"/>
                          <a:ea typeface="Roboto"/>
                          <a:cs typeface="Roboto"/>
                          <a:sym typeface="Roboto"/>
                        </a:rPr>
                        <a:t>(</a:t>
                      </a:r>
                      <a:r>
                        <a:rPr lang="en" sz="1200">
                          <a:solidFill>
                            <a:srgbClr val="434343"/>
                          </a:solidFill>
                          <a:latin typeface="Roboto"/>
                          <a:ea typeface="Roboto"/>
                          <a:cs typeface="Roboto"/>
                          <a:sym typeface="Roboto"/>
                        </a:rPr>
                        <a:t>4,86±0.12)%</a:t>
                      </a:r>
                      <a:endParaRPr sz="1200">
                        <a:solidFill>
                          <a:srgbClr val="434343"/>
                        </a:solidFill>
                        <a:latin typeface="Roboto"/>
                        <a:ea typeface="Roboto"/>
                        <a:cs typeface="Roboto"/>
                        <a:sym typeface="Roboto"/>
                      </a:endParaRPr>
                    </a:p>
                  </a:txBody>
                  <a:tcPr marT="19050" marB="19050" marR="76200" marL="76200" anchor="ctr">
                    <a:lnL cap="flat" cmpd="sng" w="10575">
                      <a:solidFill>
                        <a:srgbClr val="FFFFF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F8F9FA"/>
                      </a:solidFill>
                      <a:prstDash val="solid"/>
                      <a:round/>
                      <a:headEnd len="sm" w="sm" type="none"/>
                      <a:tailEnd len="sm" w="sm" type="none"/>
                    </a:lnB>
                    <a:solidFill>
                      <a:srgbClr val="FFFFFF"/>
                    </a:solidFill>
                  </a:tcPr>
                </a:tc>
              </a:tr>
              <a:tr h="305350">
                <a:tc>
                  <a:txBody>
                    <a:bodyPr/>
                    <a:lstStyle/>
                    <a:p>
                      <a:pPr indent="0" lvl="0" marL="0" rtl="0" algn="l">
                        <a:lnSpc>
                          <a:spcPct val="115000"/>
                        </a:lnSpc>
                        <a:spcBef>
                          <a:spcPts val="0"/>
                        </a:spcBef>
                        <a:spcAft>
                          <a:spcPts val="0"/>
                        </a:spcAft>
                        <a:buNone/>
                      </a:pPr>
                      <a:r>
                        <a:rPr lang="en" sz="1200">
                          <a:solidFill>
                            <a:srgbClr val="434343"/>
                          </a:solidFill>
                          <a:latin typeface="Roboto"/>
                          <a:ea typeface="Roboto"/>
                          <a:cs typeface="Roboto"/>
                          <a:sym typeface="Roboto"/>
                        </a:rPr>
                        <a:t>MC</a:t>
                      </a:r>
                      <a:endParaRPr sz="1200">
                        <a:solidFill>
                          <a:srgbClr val="434343"/>
                        </a:solidFill>
                        <a:latin typeface="Roboto"/>
                        <a:ea typeface="Roboto"/>
                        <a:cs typeface="Roboto"/>
                        <a:sym typeface="Roboto"/>
                      </a:endParaRPr>
                    </a:p>
                  </a:txBody>
                  <a:tcPr marT="19050" marB="19050" marR="76200" marL="76200" anchor="ctr">
                    <a:lnL cap="flat" cmpd="sng" w="10575">
                      <a:solidFill>
                        <a:srgbClr val="284E3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284E3F"/>
                      </a:solidFill>
                      <a:prstDash val="solid"/>
                      <a:round/>
                      <a:headEnd len="sm" w="sm" type="none"/>
                      <a:tailEnd len="sm" w="sm" type="none"/>
                    </a:lnB>
                    <a:solidFill>
                      <a:srgbClr val="B6D7A8"/>
                    </a:solidFill>
                  </a:tcPr>
                </a:tc>
                <a:tc>
                  <a:txBody>
                    <a:bodyPr/>
                    <a:lstStyle/>
                    <a:p>
                      <a:pPr indent="0" lvl="0" marL="0" rtl="0" algn="r">
                        <a:lnSpc>
                          <a:spcPct val="115000"/>
                        </a:lnSpc>
                        <a:spcBef>
                          <a:spcPts val="0"/>
                        </a:spcBef>
                        <a:spcAft>
                          <a:spcPts val="0"/>
                        </a:spcAft>
                        <a:buNone/>
                      </a:pPr>
                      <a:r>
                        <a:rPr lang="en" sz="1200">
                          <a:solidFill>
                            <a:srgbClr val="434343"/>
                          </a:solidFill>
                          <a:latin typeface="Roboto"/>
                          <a:ea typeface="Roboto"/>
                          <a:cs typeface="Roboto"/>
                          <a:sym typeface="Roboto"/>
                        </a:rPr>
                        <a:t>(7.15±0.03)%</a:t>
                      </a:r>
                      <a:endParaRPr sz="1200">
                        <a:solidFill>
                          <a:srgbClr val="434343"/>
                        </a:solidFill>
                        <a:latin typeface="Roboto"/>
                        <a:ea typeface="Roboto"/>
                        <a:cs typeface="Roboto"/>
                        <a:sym typeface="Roboto"/>
                      </a:endParaRPr>
                    </a:p>
                  </a:txBody>
                  <a:tcPr marT="19050" marB="19050" marR="76200" marL="76200" anchor="ctr">
                    <a:lnL cap="flat" cmpd="sng" w="10575">
                      <a:solidFill>
                        <a:srgbClr val="FFFFFF"/>
                      </a:solidFill>
                      <a:prstDash val="solid"/>
                      <a:round/>
                      <a:headEnd len="sm" w="sm" type="none"/>
                      <a:tailEnd len="sm" w="sm" type="none"/>
                    </a:lnL>
                    <a:lnR cap="flat" cmpd="sng" w="10575">
                      <a:solidFill>
                        <a:srgbClr val="FFFFFF"/>
                      </a:solidFill>
                      <a:prstDash val="solid"/>
                      <a:round/>
                      <a:headEnd len="sm" w="sm" type="none"/>
                      <a:tailEnd len="sm" w="sm" type="none"/>
                    </a:lnR>
                    <a:lnT cap="flat" cmpd="sng" w="10575">
                      <a:solidFill>
                        <a:srgbClr val="F8F9FA"/>
                      </a:solidFill>
                      <a:prstDash val="solid"/>
                      <a:round/>
                      <a:headEnd len="sm" w="sm" type="none"/>
                      <a:tailEnd len="sm" w="sm" type="none"/>
                    </a:lnT>
                    <a:lnB cap="flat" cmpd="sng" w="10575">
                      <a:solidFill>
                        <a:srgbClr val="284E3F"/>
                      </a:solidFill>
                      <a:prstDash val="solid"/>
                      <a:round/>
                      <a:headEnd len="sm" w="sm" type="none"/>
                      <a:tailEnd len="sm" w="sm" type="none"/>
                    </a:lnB>
                    <a:solidFill>
                      <a:srgbClr val="B6D7A8"/>
                    </a:solidFill>
                  </a:tcPr>
                </a:tc>
              </a:tr>
            </a:tbl>
          </a:graphicData>
        </a:graphic>
      </p:graphicFrame>
      <p:sp>
        <p:nvSpPr>
          <p:cNvPr id="232" name="Google Shape;232;p15"/>
          <p:cNvSpPr txBox="1"/>
          <p:nvPr/>
        </p:nvSpPr>
        <p:spPr>
          <a:xfrm>
            <a:off x="6630900" y="98700"/>
            <a:ext cx="2513100" cy="459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entries= event with 1BM and at least 1 vtx-track</a:t>
            </a:r>
            <a:endParaRPr sz="1100"/>
          </a:p>
        </p:txBody>
      </p:sp>
      <p:sp>
        <p:nvSpPr>
          <p:cNvPr id="233" name="Google Shape;233;p15"/>
          <p:cNvSpPr txBox="1"/>
          <p:nvPr/>
        </p:nvSpPr>
        <p:spPr>
          <a:xfrm>
            <a:off x="3804825" y="632275"/>
            <a:ext cx="5257200" cy="30762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These runs are referred to as </a:t>
            </a:r>
            <a:r>
              <a:rPr b="1" lang="en" sz="1600"/>
              <a:t>threshold studies</a:t>
            </a:r>
            <a:r>
              <a:rPr lang="en" sz="1600"/>
              <a:t>, but currently, from the logbook, it is not very clear whether only the inner track threshold is varied or also that of the vertex. Therefore, there are two possibilities:</a:t>
            </a:r>
            <a:endParaRPr sz="1600"/>
          </a:p>
          <a:p>
            <a:pPr indent="-330200" lvl="0" marL="457200" rtl="0" algn="l">
              <a:spcBef>
                <a:spcPts val="0"/>
              </a:spcBef>
              <a:spcAft>
                <a:spcPts val="0"/>
              </a:spcAft>
              <a:buSzPts val="1600"/>
              <a:buChar char="●"/>
            </a:pPr>
            <a:r>
              <a:rPr lang="en" sz="1600"/>
              <a:t>if only the inner track threshold is varied, the study on valid vertices does not provide useful information</a:t>
            </a:r>
            <a:endParaRPr sz="1600"/>
          </a:p>
          <a:p>
            <a:pPr indent="-330200" lvl="0" marL="457200" rtl="0" algn="l">
              <a:spcBef>
                <a:spcPts val="0"/>
              </a:spcBef>
              <a:spcAft>
                <a:spcPts val="0"/>
              </a:spcAft>
              <a:buSzPts val="1600"/>
              <a:buChar char="●"/>
            </a:pPr>
            <a:r>
              <a:rPr lang="en" sz="1600"/>
              <a:t>if the vertex threshold is also varied since the percentages of valid vertices remain consistent within uncertainties as the threshold varies, indicating that it does not appear to be a threshold dependence </a:t>
            </a:r>
            <a:endParaRPr sz="1600"/>
          </a:p>
          <a:p>
            <a:pPr indent="0" lvl="0" marL="0" rtl="0" algn="l">
              <a:spcBef>
                <a:spcPts val="0"/>
              </a:spcBef>
              <a:spcAft>
                <a:spcPts val="0"/>
              </a:spcAft>
              <a:buNone/>
            </a:pPr>
            <a:r>
              <a:t/>
            </a:r>
            <a:endParaRPr sz="1600"/>
          </a:p>
        </p:txBody>
      </p:sp>
      <p:sp>
        <p:nvSpPr>
          <p:cNvPr id="234" name="Google Shape;234;p15"/>
          <p:cNvSpPr txBox="1"/>
          <p:nvPr/>
        </p:nvSpPr>
        <p:spPr>
          <a:xfrm>
            <a:off x="136750" y="3998675"/>
            <a:ext cx="84900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Why do the data deviate so much from the MC?</a:t>
            </a:r>
            <a:endParaRPr sz="1600"/>
          </a:p>
          <a:p>
            <a:pPr indent="-330200" lvl="0" marL="457200" rtl="0" algn="l">
              <a:spcBef>
                <a:spcPts val="0"/>
              </a:spcBef>
              <a:spcAft>
                <a:spcPts val="0"/>
              </a:spcAft>
              <a:buSzPts val="1600"/>
              <a:buChar char="●"/>
            </a:pPr>
            <a:r>
              <a:rPr lang="en" sz="1600"/>
              <a:t>Are we losing particles (e.g., protons)?</a:t>
            </a:r>
            <a:endParaRPr sz="1600"/>
          </a:p>
          <a:p>
            <a:pPr indent="-330200" lvl="0" marL="457200" rtl="0" algn="l">
              <a:spcBef>
                <a:spcPts val="0"/>
              </a:spcBef>
              <a:spcAft>
                <a:spcPts val="0"/>
              </a:spcAft>
              <a:buSzPts val="1600"/>
              <a:buChar char="●"/>
            </a:pPr>
            <a:r>
              <a:rPr lang="en" sz="1600"/>
              <a:t>Can Flag 2 events be valid vertices that we can recover?</a:t>
            </a:r>
            <a:endParaRPr sz="1600"/>
          </a:p>
          <a:p>
            <a:pPr indent="-330200" lvl="0" marL="457200" rtl="0" algn="l">
              <a:spcBef>
                <a:spcPts val="0"/>
              </a:spcBef>
              <a:spcAft>
                <a:spcPts val="0"/>
              </a:spcAft>
              <a:buSzPts val="1600"/>
              <a:buChar char="●"/>
            </a:pPr>
            <a:r>
              <a:rPr lang="en" sz="1600"/>
              <a:t>Is it possible that some of the valid vertices we are observing have missing tracks, and if so, can we recover them?</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nvSpPr>
        <p:spPr>
          <a:xfrm>
            <a:off x="122925" y="59650"/>
            <a:ext cx="1178700" cy="5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Flag 2</a:t>
            </a:r>
            <a:endParaRPr b="1" sz="2400">
              <a:solidFill>
                <a:schemeClr val="dk1"/>
              </a:solidFill>
            </a:endParaRPr>
          </a:p>
        </p:txBody>
      </p:sp>
      <p:sp>
        <p:nvSpPr>
          <p:cNvPr id="242" name="Google Shape;242;p16"/>
          <p:cNvSpPr/>
          <p:nvPr/>
        </p:nvSpPr>
        <p:spPr>
          <a:xfrm>
            <a:off x="1222075" y="200950"/>
            <a:ext cx="392400" cy="2196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43" name="Google Shape;243;p16"/>
          <p:cNvSpPr txBox="1"/>
          <p:nvPr/>
        </p:nvSpPr>
        <p:spPr>
          <a:xfrm>
            <a:off x="1614475" y="106725"/>
            <a:ext cx="7392600" cy="1655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In Shoe already implemented by Chris the code to </a:t>
            </a:r>
            <a:r>
              <a:rPr lang="en" sz="1500"/>
              <a:t>flag</a:t>
            </a:r>
            <a:r>
              <a:rPr lang="en" sz="1500"/>
              <a:t> the “nuclear reaction” (</a:t>
            </a:r>
            <a:r>
              <a:rPr b="1" lang="en" sz="1500"/>
              <a:t>flag 2: only 1 track in vtx with θ&gt;θ_MS</a:t>
            </a:r>
            <a:r>
              <a:rPr lang="en" sz="1500"/>
              <a:t>)</a:t>
            </a:r>
            <a:endParaRPr sz="1500"/>
          </a:p>
          <a:p>
            <a:pPr indent="-323850" lvl="0" marL="457200" rtl="0" algn="l">
              <a:lnSpc>
                <a:spcPct val="115000"/>
              </a:lnSpc>
              <a:spcBef>
                <a:spcPts val="0"/>
              </a:spcBef>
              <a:spcAft>
                <a:spcPts val="0"/>
              </a:spcAft>
              <a:buSzPts val="1500"/>
              <a:buChar char="●"/>
            </a:pPr>
            <a:r>
              <a:rPr lang="en" sz="1500"/>
              <a:t>Up to now it was not used in </a:t>
            </a:r>
            <a:r>
              <a:rPr lang="en" sz="1500"/>
              <a:t>reconstruction</a:t>
            </a:r>
            <a:r>
              <a:rPr lang="en" sz="1500"/>
              <a:t>, we want put it back after fix some bags</a:t>
            </a:r>
            <a:endParaRPr sz="1500"/>
          </a:p>
          <a:p>
            <a:pPr indent="-323850" lvl="0" marL="457200" rtl="0" algn="l">
              <a:lnSpc>
                <a:spcPct val="115000"/>
              </a:lnSpc>
              <a:spcBef>
                <a:spcPts val="0"/>
              </a:spcBef>
              <a:spcAft>
                <a:spcPts val="0"/>
              </a:spcAft>
              <a:buSzPts val="1500"/>
              <a:buChar char="●"/>
            </a:pPr>
            <a:r>
              <a:rPr lang="en" sz="1500"/>
              <a:t>We are </a:t>
            </a:r>
            <a:r>
              <a:rPr lang="en" sz="1500"/>
              <a:t>interested</a:t>
            </a:r>
            <a:r>
              <a:rPr lang="en" sz="1500"/>
              <a:t> to recover event like: C -&gt; B+p, with missing proton in the VD</a:t>
            </a:r>
            <a:endParaRPr sz="1500"/>
          </a:p>
          <a:p>
            <a:pPr indent="0" lvl="0" marL="0" rtl="0" algn="l">
              <a:spcBef>
                <a:spcPts val="0"/>
              </a:spcBef>
              <a:spcAft>
                <a:spcPts val="0"/>
              </a:spcAft>
              <a:buNone/>
            </a:pPr>
            <a:r>
              <a:t/>
            </a:r>
            <a:endParaRPr sz="1500"/>
          </a:p>
        </p:txBody>
      </p:sp>
      <p:sp>
        <p:nvSpPr>
          <p:cNvPr id="244" name="Google Shape;244;p16"/>
          <p:cNvSpPr txBox="1"/>
          <p:nvPr/>
        </p:nvSpPr>
        <p:spPr>
          <a:xfrm>
            <a:off x="403500" y="1541325"/>
            <a:ext cx="8337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What the algorithm do:</a:t>
            </a:r>
            <a:endParaRPr sz="1600"/>
          </a:p>
          <a:p>
            <a:pPr indent="-330200" lvl="0" marL="457200" rtl="0" algn="l">
              <a:spcBef>
                <a:spcPts val="0"/>
              </a:spcBef>
              <a:spcAft>
                <a:spcPts val="0"/>
              </a:spcAft>
              <a:buSzPts val="1600"/>
              <a:buChar char="●"/>
            </a:pPr>
            <a:r>
              <a:rPr lang="en" sz="1600"/>
              <a:t>BM_direction  -&gt;  θ_BM=direction.Theta()</a:t>
            </a:r>
            <a:endParaRPr sz="1600"/>
          </a:p>
          <a:p>
            <a:pPr indent="-330200" lvl="0" marL="457200" rtl="0" algn="l">
              <a:spcBef>
                <a:spcPts val="0"/>
              </a:spcBef>
              <a:spcAft>
                <a:spcPts val="0"/>
              </a:spcAft>
              <a:buSzPts val="1600"/>
              <a:buChar char="●"/>
            </a:pPr>
            <a:r>
              <a:rPr lang="en" sz="1600"/>
              <a:t>Trk_direction   -&gt;   θ_Trk=Trk_direction.Theta()</a:t>
            </a:r>
            <a:endParaRPr sz="1600"/>
          </a:p>
          <a:p>
            <a:pPr indent="0" lvl="0" marL="457200" rtl="0" algn="l">
              <a:spcBef>
                <a:spcPts val="0"/>
              </a:spcBef>
              <a:spcAft>
                <a:spcPts val="0"/>
              </a:spcAft>
              <a:buNone/>
            </a:pPr>
            <a:r>
              <a:rPr lang="en" sz="1600"/>
              <a:t>                       </a:t>
            </a:r>
            <a:endParaRPr sz="1600"/>
          </a:p>
          <a:p>
            <a:pPr indent="0" lvl="0" marL="457200" rtl="0" algn="l">
              <a:spcBef>
                <a:spcPts val="0"/>
              </a:spcBef>
              <a:spcAft>
                <a:spcPts val="0"/>
              </a:spcAft>
              <a:buNone/>
            </a:pPr>
            <a:r>
              <a:rPr lang="en" sz="1600"/>
              <a:t>    </a:t>
            </a:r>
            <a:r>
              <a:rPr lang="en" sz="1600">
                <a:highlight>
                  <a:srgbClr val="FFF2CC"/>
                </a:highlight>
              </a:rPr>
              <a:t> (θ_BM- θ_Trk) &lt; Scattering_angle</a:t>
            </a:r>
            <a:endParaRPr sz="1600">
              <a:highlight>
                <a:srgbClr val="FFF2CC"/>
              </a:highlight>
            </a:endParaRPr>
          </a:p>
          <a:p>
            <a:pPr indent="0" lvl="0" marL="457200" rtl="0" algn="l">
              <a:spcBef>
                <a:spcPts val="0"/>
              </a:spcBef>
              <a:spcAft>
                <a:spcPts val="0"/>
              </a:spcAft>
              <a:buNone/>
            </a:pPr>
            <a:r>
              <a:t/>
            </a:r>
            <a:endParaRPr sz="1600"/>
          </a:p>
          <a:p>
            <a:pPr indent="0" lvl="0" marL="0" rtl="0" algn="l">
              <a:spcBef>
                <a:spcPts val="0"/>
              </a:spcBef>
              <a:spcAft>
                <a:spcPts val="0"/>
              </a:spcAft>
              <a:buNone/>
            </a:pPr>
            <a:r>
              <a:rPr lang="en" sz="1600"/>
              <a:t>Correction:</a:t>
            </a:r>
            <a:endParaRPr sz="1600"/>
          </a:p>
          <a:p>
            <a:pPr indent="-330200" lvl="0" marL="457200" rtl="0" algn="l">
              <a:spcBef>
                <a:spcPts val="0"/>
              </a:spcBef>
              <a:spcAft>
                <a:spcPts val="0"/>
              </a:spcAft>
              <a:buSzPts val="1600"/>
              <a:buChar char="●"/>
            </a:pPr>
            <a:r>
              <a:rPr lang="en" sz="1600"/>
              <a:t>BM_direction</a:t>
            </a:r>
            <a:endParaRPr sz="1600"/>
          </a:p>
          <a:p>
            <a:pPr indent="-330200" lvl="0" marL="457200" rtl="0" algn="l">
              <a:spcBef>
                <a:spcPts val="0"/>
              </a:spcBef>
              <a:spcAft>
                <a:spcPts val="0"/>
              </a:spcAft>
              <a:buSzPts val="1600"/>
              <a:buChar char="●"/>
            </a:pPr>
            <a:r>
              <a:rPr lang="en" sz="1600"/>
              <a:t>Trk_direction</a:t>
            </a:r>
            <a:endParaRPr sz="1300"/>
          </a:p>
        </p:txBody>
      </p:sp>
      <p:sp>
        <p:nvSpPr>
          <p:cNvPr id="245" name="Google Shape;245;p16"/>
          <p:cNvSpPr/>
          <p:nvPr/>
        </p:nvSpPr>
        <p:spPr>
          <a:xfrm>
            <a:off x="2368925" y="3465225"/>
            <a:ext cx="392400" cy="2196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246" name="Google Shape;246;p16"/>
          <p:cNvCxnSpPr/>
          <p:nvPr/>
        </p:nvCxnSpPr>
        <p:spPr>
          <a:xfrm>
            <a:off x="403500" y="2978513"/>
            <a:ext cx="7972200" cy="23700"/>
          </a:xfrm>
          <a:prstGeom prst="straightConnector1">
            <a:avLst/>
          </a:prstGeom>
          <a:noFill/>
          <a:ln cap="flat" cmpd="sng" w="19050">
            <a:solidFill>
              <a:schemeClr val="dk1"/>
            </a:solidFill>
            <a:prstDash val="dashDot"/>
            <a:round/>
            <a:headEnd len="med" w="med" type="none"/>
            <a:tailEnd len="med" w="med" type="none"/>
          </a:ln>
        </p:spPr>
      </p:cxnSp>
      <p:sp>
        <p:nvSpPr>
          <p:cNvPr id="247" name="Google Shape;247;p16"/>
          <p:cNvSpPr/>
          <p:nvPr/>
        </p:nvSpPr>
        <p:spPr>
          <a:xfrm>
            <a:off x="693025" y="2586375"/>
            <a:ext cx="392400" cy="2196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48" name="Google Shape;248;p16"/>
          <p:cNvSpPr txBox="1"/>
          <p:nvPr/>
        </p:nvSpPr>
        <p:spPr>
          <a:xfrm>
            <a:off x="2761325" y="3319300"/>
            <a:ext cx="52494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FFF2CC"/>
                </a:highlight>
              </a:rPr>
              <a:t>BM_direction.</a:t>
            </a:r>
            <a:r>
              <a:rPr lang="en" sz="1600">
                <a:solidFill>
                  <a:srgbClr val="006778"/>
                </a:solidFill>
                <a:highlight>
                  <a:srgbClr val="FFF2CC"/>
                </a:highlight>
              </a:rPr>
              <a:t>Angle</a:t>
            </a:r>
            <a:r>
              <a:rPr lang="en" sz="1600">
                <a:highlight>
                  <a:srgbClr val="FFF2CC"/>
                </a:highlight>
              </a:rPr>
              <a:t>(Trk_direction)&lt; Scattering_Angle</a:t>
            </a:r>
            <a:endParaRPr sz="1600">
              <a:highlight>
                <a:srgbClr val="FFF2CC"/>
              </a:highlight>
            </a:endParaRPr>
          </a:p>
        </p:txBody>
      </p:sp>
      <p:pic>
        <p:nvPicPr>
          <p:cNvPr id="249" name="Google Shape;249;p16"/>
          <p:cNvPicPr preferRelativeResize="0"/>
          <p:nvPr/>
        </p:nvPicPr>
        <p:blipFill>
          <a:blip r:embed="rId3">
            <a:alphaModFix/>
          </a:blip>
          <a:stretch>
            <a:fillRect/>
          </a:stretch>
        </p:blipFill>
        <p:spPr>
          <a:xfrm>
            <a:off x="8089100" y="3180262"/>
            <a:ext cx="723608" cy="740975"/>
          </a:xfrm>
          <a:prstGeom prst="rect">
            <a:avLst/>
          </a:prstGeom>
          <a:noFill/>
          <a:ln>
            <a:noFill/>
          </a:ln>
        </p:spPr>
      </p:pic>
      <p:pic>
        <p:nvPicPr>
          <p:cNvPr id="250" name="Google Shape;250;p16"/>
          <p:cNvPicPr preferRelativeResize="0"/>
          <p:nvPr/>
        </p:nvPicPr>
        <p:blipFill>
          <a:blip r:embed="rId4">
            <a:alphaModFix/>
          </a:blip>
          <a:stretch>
            <a:fillRect/>
          </a:stretch>
        </p:blipFill>
        <p:spPr>
          <a:xfrm>
            <a:off x="7829075" y="1955173"/>
            <a:ext cx="823325" cy="740975"/>
          </a:xfrm>
          <a:prstGeom prst="rect">
            <a:avLst/>
          </a:prstGeom>
          <a:solidFill>
            <a:schemeClr val="dk1"/>
          </a:solidFill>
          <a:ln>
            <a:noFill/>
          </a:ln>
        </p:spPr>
      </p:pic>
      <p:sp>
        <p:nvSpPr>
          <p:cNvPr id="251" name="Google Shape;251;p16"/>
          <p:cNvSpPr txBox="1"/>
          <p:nvPr/>
        </p:nvSpPr>
        <p:spPr>
          <a:xfrm>
            <a:off x="4307025" y="5748500"/>
            <a:ext cx="506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r>
              <a:rPr lang="en" sz="1100"/>
              <a:t>The </a:t>
            </a:r>
            <a:r>
              <a:rPr lang="en" sz="1100">
                <a:solidFill>
                  <a:srgbClr val="356854"/>
                </a:solidFill>
                <a:latin typeface="Roboto Mono"/>
                <a:ea typeface="Roboto Mono"/>
                <a:cs typeface="Roboto Mono"/>
                <a:sym typeface="Roboto Mono"/>
              </a:rPr>
              <a:t>Angle()</a:t>
            </a:r>
            <a:r>
              <a:rPr lang="en" sz="1100"/>
              <a:t> method in ROOT calculates the angle between two vectors.</a:t>
            </a:r>
            <a:endParaRPr sz="1200"/>
          </a:p>
        </p:txBody>
      </p:sp>
      <p:pic>
        <p:nvPicPr>
          <p:cNvPr id="252" name="Google Shape;252;p16"/>
          <p:cNvPicPr preferRelativeResize="0"/>
          <p:nvPr/>
        </p:nvPicPr>
        <p:blipFill rotWithShape="1">
          <a:blip r:embed="rId5">
            <a:alphaModFix/>
          </a:blip>
          <a:srcRect b="0" l="0" r="0" t="9305"/>
          <a:stretch/>
        </p:blipFill>
        <p:spPr>
          <a:xfrm>
            <a:off x="1614475" y="4147813"/>
            <a:ext cx="3644600" cy="795612"/>
          </a:xfrm>
          <a:prstGeom prst="rect">
            <a:avLst/>
          </a:prstGeom>
          <a:noFill/>
          <a:ln>
            <a:noFill/>
          </a:ln>
        </p:spPr>
      </p:pic>
      <p:sp>
        <p:nvSpPr>
          <p:cNvPr id="253" name="Google Shape;253;p16"/>
          <p:cNvSpPr txBox="1"/>
          <p:nvPr/>
        </p:nvSpPr>
        <p:spPr>
          <a:xfrm>
            <a:off x="122925" y="4312550"/>
            <a:ext cx="16368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Scattering_angle:</a:t>
            </a:r>
            <a:endParaRPr u="sng"/>
          </a:p>
        </p:txBody>
      </p:sp>
      <p:cxnSp>
        <p:nvCxnSpPr>
          <p:cNvPr id="254" name="Google Shape;254;p16"/>
          <p:cNvCxnSpPr/>
          <p:nvPr/>
        </p:nvCxnSpPr>
        <p:spPr>
          <a:xfrm>
            <a:off x="403500" y="4061100"/>
            <a:ext cx="7972200" cy="23700"/>
          </a:xfrm>
          <a:prstGeom prst="straightConnector1">
            <a:avLst/>
          </a:prstGeom>
          <a:noFill/>
          <a:ln cap="flat" cmpd="sng" w="19050">
            <a:solidFill>
              <a:schemeClr val="dk1"/>
            </a:solidFill>
            <a:prstDash val="dashDot"/>
            <a:round/>
            <a:headEnd len="med" w="med" type="none"/>
            <a:tailEnd len="med" w="med" type="none"/>
          </a:ln>
        </p:spPr>
      </p:cxnSp>
      <p:sp>
        <p:nvSpPr>
          <p:cNvPr id="255" name="Google Shape;255;p16"/>
          <p:cNvSpPr txBox="1"/>
          <p:nvPr/>
        </p:nvSpPr>
        <p:spPr>
          <a:xfrm>
            <a:off x="61975" y="4891475"/>
            <a:ext cx="9039300" cy="7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The angle obtained in this way seems to be too small, now all invalid tracks are assigned a flag of 2.</a:t>
            </a:r>
            <a:endParaRPr sz="1500"/>
          </a:p>
          <a:p>
            <a:pPr indent="0" lvl="0" marL="0" rtl="0" algn="l">
              <a:spcBef>
                <a:spcPts val="0"/>
              </a:spcBef>
              <a:spcAft>
                <a:spcPts val="0"/>
              </a:spcAft>
              <a:buNone/>
            </a:pPr>
            <a:r>
              <a:rPr lang="en" sz="1500"/>
              <a:t> An angle of </a:t>
            </a:r>
            <a:r>
              <a:rPr lang="en" sz="1500">
                <a:solidFill>
                  <a:srgbClr val="356854"/>
                </a:solidFill>
              </a:rPr>
              <a:t>0.2 rad </a:t>
            </a:r>
            <a:r>
              <a:rPr lang="en" sz="1500"/>
              <a:t>seems to be a better cut. A detailed study is expected in the future through the MC.</a:t>
            </a:r>
            <a:endParaRPr sz="1500"/>
          </a:p>
          <a:p>
            <a:pPr indent="0" lvl="0" marL="0" rtl="0" algn="l">
              <a:spcBef>
                <a:spcPts val="0"/>
              </a:spcBef>
              <a:spcAft>
                <a:spcPts val="0"/>
              </a:spcAft>
              <a:buNone/>
            </a:pPr>
            <a:r>
              <a:t/>
            </a:r>
            <a:endParaRPr sz="1600"/>
          </a:p>
        </p:txBody>
      </p:sp>
      <p:sp>
        <p:nvSpPr>
          <p:cNvPr id="256" name="Google Shape;256;p16"/>
          <p:cNvSpPr txBox="1"/>
          <p:nvPr/>
        </p:nvSpPr>
        <p:spPr>
          <a:xfrm>
            <a:off x="0" y="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7"/>
          <p:cNvSpPr txBox="1"/>
          <p:nvPr/>
        </p:nvSpPr>
        <p:spPr>
          <a:xfrm>
            <a:off x="179675" y="75325"/>
            <a:ext cx="3562500" cy="7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Some vertices lost</a:t>
            </a:r>
            <a:endParaRPr b="1" sz="2400">
              <a:solidFill>
                <a:schemeClr val="dk1"/>
              </a:solidFill>
            </a:endParaRPr>
          </a:p>
        </p:txBody>
      </p:sp>
      <p:pic>
        <p:nvPicPr>
          <p:cNvPr id="264" name="Google Shape;264;p17"/>
          <p:cNvPicPr preferRelativeResize="0"/>
          <p:nvPr/>
        </p:nvPicPr>
        <p:blipFill rotWithShape="1">
          <a:blip r:embed="rId3">
            <a:alphaModFix/>
          </a:blip>
          <a:srcRect b="13128" l="22573" r="4396" t="23294"/>
          <a:stretch/>
        </p:blipFill>
        <p:spPr>
          <a:xfrm>
            <a:off x="179675" y="569625"/>
            <a:ext cx="4692326" cy="2057875"/>
          </a:xfrm>
          <a:prstGeom prst="rect">
            <a:avLst/>
          </a:prstGeom>
          <a:noFill/>
          <a:ln>
            <a:noFill/>
          </a:ln>
        </p:spPr>
      </p:pic>
      <p:sp>
        <p:nvSpPr>
          <p:cNvPr id="265" name="Google Shape;265;p17"/>
          <p:cNvSpPr txBox="1"/>
          <p:nvPr/>
        </p:nvSpPr>
        <p:spPr>
          <a:xfrm>
            <a:off x="5837150" y="805075"/>
            <a:ext cx="3028800" cy="10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We fix a small bug in the vertex algorithm, that was preventing to reconstruct some valid vertex! 💪💪</a:t>
            </a:r>
            <a:endParaRPr sz="1700"/>
          </a:p>
        </p:txBody>
      </p:sp>
      <p:cxnSp>
        <p:nvCxnSpPr>
          <p:cNvPr id="266" name="Google Shape;266;p17"/>
          <p:cNvCxnSpPr/>
          <p:nvPr/>
        </p:nvCxnSpPr>
        <p:spPr>
          <a:xfrm flipH="1" rot="10800000">
            <a:off x="132600" y="2625550"/>
            <a:ext cx="8804100" cy="7800"/>
          </a:xfrm>
          <a:prstGeom prst="straightConnector1">
            <a:avLst/>
          </a:prstGeom>
          <a:noFill/>
          <a:ln cap="flat" cmpd="sng" w="19050">
            <a:solidFill>
              <a:schemeClr val="dk2"/>
            </a:solidFill>
            <a:prstDash val="dashDot"/>
            <a:round/>
            <a:headEnd len="med" w="med" type="none"/>
            <a:tailEnd len="med" w="med" type="none"/>
          </a:ln>
        </p:spPr>
      </p:cxnSp>
      <p:sp>
        <p:nvSpPr>
          <p:cNvPr id="267" name="Google Shape;267;p17"/>
          <p:cNvSpPr txBox="1"/>
          <p:nvPr/>
        </p:nvSpPr>
        <p:spPr>
          <a:xfrm>
            <a:off x="69825" y="2690100"/>
            <a:ext cx="7422900" cy="1246800"/>
          </a:xfrm>
          <a:prstGeom prst="rect">
            <a:avLst/>
          </a:prstGeom>
          <a:noFill/>
          <a:ln>
            <a:noFill/>
          </a:ln>
        </p:spPr>
        <p:txBody>
          <a:bodyPr anchorCtr="0" anchor="t" bIns="45700" lIns="91425" spcFirstLastPara="1" rIns="91425" wrap="square" tIns="45700">
            <a:spAutoFit/>
          </a:bodyPr>
          <a:lstStyle/>
          <a:p>
            <a:pPr indent="-266700" lvl="0" marL="285750" marR="0" rtl="0" algn="l">
              <a:spcBef>
                <a:spcPts val="0"/>
              </a:spcBef>
              <a:spcAft>
                <a:spcPts val="0"/>
              </a:spcAft>
              <a:buSzPts val="1500"/>
              <a:buFont typeface="Arial"/>
              <a:buChar char="•"/>
            </a:pPr>
            <a:r>
              <a:rPr lang="en" sz="1500">
                <a:latin typeface="Calibri"/>
                <a:ea typeface="Calibri"/>
                <a:cs typeface="Calibri"/>
                <a:sym typeface="Calibri"/>
              </a:rPr>
              <a:t>For each pair of tracks it create 2 vertices as the middle point of the intersection of the 2  tracks with the 2 plane</a:t>
            </a:r>
            <a:endParaRPr sz="1500">
              <a:latin typeface="Calibri"/>
              <a:ea typeface="Calibri"/>
              <a:cs typeface="Calibri"/>
              <a:sym typeface="Calibri"/>
            </a:endParaRPr>
          </a:p>
          <a:p>
            <a:pPr indent="-266700" lvl="0" marL="285750" marR="0" rtl="0" algn="l">
              <a:spcBef>
                <a:spcPts val="0"/>
              </a:spcBef>
              <a:spcAft>
                <a:spcPts val="0"/>
              </a:spcAft>
              <a:buSzPts val="1500"/>
              <a:buFont typeface="Arial"/>
              <a:buChar char="•"/>
            </a:pPr>
            <a:r>
              <a:rPr lang="en" sz="1500">
                <a:latin typeface="Calibri"/>
                <a:ea typeface="Calibri"/>
                <a:cs typeface="Calibri"/>
                <a:sym typeface="Calibri"/>
              </a:rPr>
              <a:t>Calculate the probability of each trace to belong to the found vertices</a:t>
            </a:r>
            <a:endParaRPr sz="1500">
              <a:latin typeface="Calibri"/>
              <a:ea typeface="Calibri"/>
              <a:cs typeface="Calibri"/>
              <a:sym typeface="Calibri"/>
            </a:endParaRPr>
          </a:p>
          <a:p>
            <a:pPr indent="-266700" lvl="0" marL="285750" marR="0" rtl="0" algn="l">
              <a:spcBef>
                <a:spcPts val="0"/>
              </a:spcBef>
              <a:spcAft>
                <a:spcPts val="0"/>
              </a:spcAft>
              <a:buSzPts val="1500"/>
              <a:buFont typeface="Calibri"/>
              <a:buChar char="•"/>
            </a:pPr>
            <a:r>
              <a:t/>
            </a:r>
            <a:endParaRPr sz="1500">
              <a:latin typeface="Calibri"/>
              <a:ea typeface="Calibri"/>
              <a:cs typeface="Calibri"/>
              <a:sym typeface="Calibri"/>
            </a:endParaRPr>
          </a:p>
          <a:p>
            <a:pPr indent="0" lvl="0" marL="0" marR="0" rtl="0" algn="l">
              <a:spcBef>
                <a:spcPts val="0"/>
              </a:spcBef>
              <a:spcAft>
                <a:spcPts val="0"/>
              </a:spcAft>
              <a:buNone/>
            </a:pPr>
            <a:r>
              <a:t/>
            </a:r>
            <a:endParaRPr sz="1500">
              <a:latin typeface="Calibri"/>
              <a:ea typeface="Calibri"/>
              <a:cs typeface="Calibri"/>
              <a:sym typeface="Calibri"/>
            </a:endParaRPr>
          </a:p>
        </p:txBody>
      </p:sp>
      <p:pic>
        <p:nvPicPr>
          <p:cNvPr id="268" name="Google Shape;268;p17"/>
          <p:cNvPicPr preferRelativeResize="0"/>
          <p:nvPr/>
        </p:nvPicPr>
        <p:blipFill rotWithShape="1">
          <a:blip r:embed="rId4">
            <a:alphaModFix/>
          </a:blip>
          <a:srcRect b="0" l="0" r="0" t="0"/>
          <a:stretch/>
        </p:blipFill>
        <p:spPr>
          <a:xfrm>
            <a:off x="7444660" y="2348982"/>
            <a:ext cx="1636541" cy="1546621"/>
          </a:xfrm>
          <a:prstGeom prst="rect">
            <a:avLst/>
          </a:prstGeom>
          <a:noFill/>
          <a:ln>
            <a:noFill/>
          </a:ln>
        </p:spPr>
      </p:pic>
      <p:pic>
        <p:nvPicPr>
          <p:cNvPr id="269" name="Google Shape;269;p17"/>
          <p:cNvPicPr preferRelativeResize="0"/>
          <p:nvPr/>
        </p:nvPicPr>
        <p:blipFill rotWithShape="1">
          <a:blip r:embed="rId5">
            <a:alphaModFix/>
          </a:blip>
          <a:srcRect b="0" l="10281" r="0" t="24636"/>
          <a:stretch/>
        </p:blipFill>
        <p:spPr>
          <a:xfrm>
            <a:off x="5892050" y="3017850"/>
            <a:ext cx="1333950" cy="633025"/>
          </a:xfrm>
          <a:prstGeom prst="rect">
            <a:avLst/>
          </a:prstGeom>
          <a:noFill/>
          <a:ln>
            <a:noFill/>
          </a:ln>
        </p:spPr>
      </p:pic>
      <p:pic>
        <p:nvPicPr>
          <p:cNvPr id="270" name="Google Shape;270;p17"/>
          <p:cNvPicPr preferRelativeResize="0"/>
          <p:nvPr/>
        </p:nvPicPr>
        <p:blipFill rotWithShape="1">
          <a:blip r:embed="rId6">
            <a:alphaModFix/>
          </a:blip>
          <a:srcRect b="0" l="12549" r="0" t="20879"/>
          <a:stretch/>
        </p:blipFill>
        <p:spPr>
          <a:xfrm>
            <a:off x="462175" y="3468250"/>
            <a:ext cx="1773350" cy="547850"/>
          </a:xfrm>
          <a:prstGeom prst="rect">
            <a:avLst/>
          </a:prstGeom>
          <a:noFill/>
          <a:ln>
            <a:noFill/>
          </a:ln>
        </p:spPr>
      </p:pic>
      <p:pic>
        <p:nvPicPr>
          <p:cNvPr id="271" name="Google Shape;271;p17"/>
          <p:cNvPicPr preferRelativeResize="0"/>
          <p:nvPr/>
        </p:nvPicPr>
        <p:blipFill rotWithShape="1">
          <a:blip r:embed="rId7">
            <a:alphaModFix/>
          </a:blip>
          <a:srcRect b="8996" l="0" r="0" t="11952"/>
          <a:stretch/>
        </p:blipFill>
        <p:spPr>
          <a:xfrm>
            <a:off x="2153275" y="3530450"/>
            <a:ext cx="2240511" cy="633025"/>
          </a:xfrm>
          <a:prstGeom prst="rect">
            <a:avLst/>
          </a:prstGeom>
          <a:noFill/>
          <a:ln>
            <a:noFill/>
          </a:ln>
        </p:spPr>
      </p:pic>
      <p:sp>
        <p:nvSpPr>
          <p:cNvPr id="272" name="Google Shape;272;p17"/>
          <p:cNvSpPr txBox="1"/>
          <p:nvPr/>
        </p:nvSpPr>
        <p:spPr>
          <a:xfrm>
            <a:off x="179675" y="4163475"/>
            <a:ext cx="8686200" cy="18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If slope ==0?</a:t>
            </a:r>
            <a:endParaRPr sz="1700"/>
          </a:p>
          <a:p>
            <a:pPr indent="0" lvl="0" marL="0" rtl="0" algn="l">
              <a:spcBef>
                <a:spcPts val="0"/>
              </a:spcBef>
              <a:spcAft>
                <a:spcPts val="0"/>
              </a:spcAft>
              <a:buNone/>
            </a:pPr>
            <a:r>
              <a:rPr lang="en" sz="1500"/>
              <a:t>Sometimes (when the vtx is in the center of the target) the slope turns out to be 0, so the program enters the else and redefines B. It can happens that by doing so the vtx turns out to be outside the range in which it is searched for.</a:t>
            </a:r>
            <a:endParaRPr sz="1500"/>
          </a:p>
          <a:p>
            <a:pPr indent="0" lvl="0" marL="0" rtl="0" algn="l">
              <a:spcBef>
                <a:spcPts val="0"/>
              </a:spcBef>
              <a:spcAft>
                <a:spcPts val="0"/>
              </a:spcAft>
              <a:buNone/>
            </a:pPr>
            <a:r>
              <a:rPr lang="en" sz="1500">
                <a:highlight>
                  <a:srgbClr val="F4CCCC"/>
                </a:highlight>
              </a:rPr>
              <a:t>Solution:</a:t>
            </a:r>
            <a:r>
              <a:rPr lang="en" sz="1500"/>
              <a:t> When the slope is 0 we tighten the range at the two extremes A=A+0.1 and B=B-0.1 (0.1 for All and 0.01 for C and Poly).</a:t>
            </a:r>
            <a:endParaRPr sz="1500"/>
          </a:p>
          <a:p>
            <a:pPr indent="0" lvl="0" marL="0" rtl="0" algn="l">
              <a:spcBef>
                <a:spcPts val="0"/>
              </a:spcBef>
              <a:spcAft>
                <a:spcPts val="0"/>
              </a:spcAft>
              <a:buNone/>
            </a:pPr>
            <a:r>
              <a:t/>
            </a:r>
            <a:endParaRPr sz="1500"/>
          </a:p>
        </p:txBody>
      </p:sp>
      <p:sp>
        <p:nvSpPr>
          <p:cNvPr id="273" name="Google Shape;273;p17"/>
          <p:cNvSpPr txBox="1"/>
          <p:nvPr/>
        </p:nvSpPr>
        <p:spPr>
          <a:xfrm>
            <a:off x="7555575" y="3818200"/>
            <a:ext cx="14124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FF00"/>
                </a:solidFill>
              </a:rPr>
              <a:t>A             B</a:t>
            </a:r>
            <a:endParaRPr sz="1800">
              <a:solidFill>
                <a:srgbClr val="00FF00"/>
              </a:solidFill>
            </a:endParaRPr>
          </a:p>
        </p:txBody>
      </p:sp>
      <p:cxnSp>
        <p:nvCxnSpPr>
          <p:cNvPr id="274" name="Google Shape;274;p17"/>
          <p:cNvCxnSpPr/>
          <p:nvPr/>
        </p:nvCxnSpPr>
        <p:spPr>
          <a:xfrm flipH="1">
            <a:off x="8191200" y="2162550"/>
            <a:ext cx="7800" cy="2126400"/>
          </a:xfrm>
          <a:prstGeom prst="straightConnector1">
            <a:avLst/>
          </a:prstGeom>
          <a:noFill/>
          <a:ln cap="flat" cmpd="sng" w="19050">
            <a:solidFill>
              <a:srgbClr val="FF0000"/>
            </a:solidFill>
            <a:prstDash val="dot"/>
            <a:round/>
            <a:headEnd len="med" w="med" type="none"/>
            <a:tailEnd len="med" w="med" type="none"/>
          </a:ln>
        </p:spPr>
      </p:cxnSp>
      <p:cxnSp>
        <p:nvCxnSpPr>
          <p:cNvPr id="275" name="Google Shape;275;p17"/>
          <p:cNvCxnSpPr/>
          <p:nvPr/>
        </p:nvCxnSpPr>
        <p:spPr>
          <a:xfrm>
            <a:off x="7900825" y="2005625"/>
            <a:ext cx="0" cy="2385300"/>
          </a:xfrm>
          <a:prstGeom prst="straightConnector1">
            <a:avLst/>
          </a:prstGeom>
          <a:noFill/>
          <a:ln cap="flat" cmpd="sng" w="19050">
            <a:solidFill>
              <a:schemeClr val="dk2"/>
            </a:solidFill>
            <a:prstDash val="dash"/>
            <a:round/>
            <a:headEnd len="med" w="med" type="none"/>
            <a:tailEnd len="med" w="med" type="none"/>
          </a:ln>
        </p:spPr>
      </p:cxnSp>
      <p:cxnSp>
        <p:nvCxnSpPr>
          <p:cNvPr id="276" name="Google Shape;276;p17"/>
          <p:cNvCxnSpPr/>
          <p:nvPr/>
        </p:nvCxnSpPr>
        <p:spPr>
          <a:xfrm>
            <a:off x="8524025" y="2005625"/>
            <a:ext cx="0" cy="2385300"/>
          </a:xfrm>
          <a:prstGeom prst="straightConnector1">
            <a:avLst/>
          </a:prstGeom>
          <a:noFill/>
          <a:ln cap="flat" cmpd="sng" w="19050">
            <a:solidFill>
              <a:schemeClr val="dk2"/>
            </a:solidFill>
            <a:prstDash val="dash"/>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8"/>
          <p:cNvPicPr preferRelativeResize="0"/>
          <p:nvPr/>
        </p:nvPicPr>
        <p:blipFill rotWithShape="1">
          <a:blip r:embed="rId3">
            <a:alphaModFix/>
          </a:blip>
          <a:srcRect b="0" l="0" r="0" t="0"/>
          <a:stretch/>
        </p:blipFill>
        <p:spPr>
          <a:xfrm>
            <a:off x="312551" y="4291349"/>
            <a:ext cx="3335421" cy="1989875"/>
          </a:xfrm>
          <a:prstGeom prst="rect">
            <a:avLst/>
          </a:prstGeom>
          <a:noFill/>
          <a:ln>
            <a:noFill/>
          </a:ln>
        </p:spPr>
      </p:pic>
      <p:sp>
        <p:nvSpPr>
          <p:cNvPr id="284" name="Google Shape;284;p18"/>
          <p:cNvSpPr txBox="1"/>
          <p:nvPr/>
        </p:nvSpPr>
        <p:spPr>
          <a:xfrm>
            <a:off x="438600" y="153800"/>
            <a:ext cx="85059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Misposition of the vertexes with respect to the target (in data and in MC)</a:t>
            </a:r>
            <a:endParaRPr b="1" sz="2400">
              <a:solidFill>
                <a:schemeClr val="dk1"/>
              </a:solidFill>
            </a:endParaRPr>
          </a:p>
        </p:txBody>
      </p:sp>
      <p:pic>
        <p:nvPicPr>
          <p:cNvPr id="285" name="Google Shape;285;p18"/>
          <p:cNvPicPr preferRelativeResize="0"/>
          <p:nvPr/>
        </p:nvPicPr>
        <p:blipFill rotWithShape="1">
          <a:blip r:embed="rId4">
            <a:alphaModFix/>
          </a:blip>
          <a:srcRect b="0" l="0" r="0" t="0"/>
          <a:stretch/>
        </p:blipFill>
        <p:spPr>
          <a:xfrm>
            <a:off x="171925" y="1502631"/>
            <a:ext cx="3774149" cy="2224701"/>
          </a:xfrm>
          <a:prstGeom prst="rect">
            <a:avLst/>
          </a:prstGeom>
          <a:noFill/>
          <a:ln>
            <a:noFill/>
          </a:ln>
        </p:spPr>
      </p:pic>
      <p:sp>
        <p:nvSpPr>
          <p:cNvPr id="286" name="Google Shape;286;p18"/>
          <p:cNvSpPr txBox="1"/>
          <p:nvPr/>
        </p:nvSpPr>
        <p:spPr>
          <a:xfrm>
            <a:off x="312550" y="1146063"/>
            <a:ext cx="3868500" cy="2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CNAO2022: run 5468</a:t>
            </a:r>
            <a:endParaRPr b="1" sz="2600"/>
          </a:p>
        </p:txBody>
      </p:sp>
      <p:sp>
        <p:nvSpPr>
          <p:cNvPr id="287" name="Google Shape;287;p18"/>
          <p:cNvSpPr txBox="1"/>
          <p:nvPr/>
        </p:nvSpPr>
        <p:spPr>
          <a:xfrm>
            <a:off x="171925" y="3840575"/>
            <a:ext cx="19068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GSI2021_MC</a:t>
            </a:r>
            <a:endParaRPr b="1" sz="1700"/>
          </a:p>
        </p:txBody>
      </p:sp>
      <p:pic>
        <p:nvPicPr>
          <p:cNvPr id="288" name="Google Shape;288;p18"/>
          <p:cNvPicPr preferRelativeResize="0"/>
          <p:nvPr/>
        </p:nvPicPr>
        <p:blipFill>
          <a:blip r:embed="rId5">
            <a:alphaModFix/>
          </a:blip>
          <a:stretch>
            <a:fillRect/>
          </a:stretch>
        </p:blipFill>
        <p:spPr>
          <a:xfrm>
            <a:off x="5085826" y="1551813"/>
            <a:ext cx="3465150" cy="2126325"/>
          </a:xfrm>
          <a:prstGeom prst="rect">
            <a:avLst/>
          </a:prstGeom>
          <a:noFill/>
          <a:ln>
            <a:noFill/>
          </a:ln>
        </p:spPr>
      </p:pic>
      <p:sp>
        <p:nvSpPr>
          <p:cNvPr id="289" name="Google Shape;289;p18"/>
          <p:cNvSpPr txBox="1"/>
          <p:nvPr/>
        </p:nvSpPr>
        <p:spPr>
          <a:xfrm>
            <a:off x="5085825" y="1123550"/>
            <a:ext cx="3868500" cy="2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CNAO2023: run 6136</a:t>
            </a:r>
            <a:endParaRPr b="1" sz="2600"/>
          </a:p>
        </p:txBody>
      </p:sp>
      <p:sp>
        <p:nvSpPr>
          <p:cNvPr id="290" name="Google Shape;290;p18"/>
          <p:cNvSpPr txBox="1"/>
          <p:nvPr/>
        </p:nvSpPr>
        <p:spPr>
          <a:xfrm>
            <a:off x="4380900" y="5214925"/>
            <a:ext cx="4763100" cy="72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Is there some </a:t>
            </a:r>
            <a:r>
              <a:rPr b="1" lang="en" sz="1800"/>
              <a:t>reconstruction</a:t>
            </a:r>
            <a:r>
              <a:rPr b="1" lang="en" sz="1800"/>
              <a:t> </a:t>
            </a:r>
            <a:r>
              <a:rPr b="1" lang="en" sz="1800"/>
              <a:t>algorithm</a:t>
            </a:r>
            <a:r>
              <a:rPr b="1" lang="en" sz="1800"/>
              <a:t> effect or is only geometry?</a:t>
            </a:r>
            <a:endParaRPr b="1" sz="1800"/>
          </a:p>
        </p:txBody>
      </p:sp>
      <p:sp>
        <p:nvSpPr>
          <p:cNvPr id="291" name="Google Shape;291;p18"/>
          <p:cNvSpPr txBox="1"/>
          <p:nvPr/>
        </p:nvSpPr>
        <p:spPr>
          <a:xfrm>
            <a:off x="4572000" y="3863125"/>
            <a:ext cx="4205700" cy="14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Only i</a:t>
            </a:r>
            <a:r>
              <a:rPr lang="en" sz="1700"/>
              <a:t>n the MC campaigns: </a:t>
            </a:r>
            <a:r>
              <a:rPr b="1" lang="en" sz="1700"/>
              <a:t>CNAO23PS_MC, CNAO2022_MC, GSI21PS_MC </a:t>
            </a:r>
            <a:r>
              <a:rPr lang="en" sz="1700"/>
              <a:t>the position of the vertices is center in the target</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9"/>
          <p:cNvSpPr txBox="1"/>
          <p:nvPr/>
        </p:nvSpPr>
        <p:spPr>
          <a:xfrm>
            <a:off x="0" y="-22675"/>
            <a:ext cx="4393200" cy="6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Center of the target: MC</a:t>
            </a:r>
            <a:endParaRPr b="1" sz="1500">
              <a:solidFill>
                <a:schemeClr val="dk1"/>
              </a:solidFill>
            </a:endParaRPr>
          </a:p>
        </p:txBody>
      </p:sp>
      <p:pic>
        <p:nvPicPr>
          <p:cNvPr id="299" name="Google Shape;299;p19"/>
          <p:cNvPicPr preferRelativeResize="0"/>
          <p:nvPr/>
        </p:nvPicPr>
        <p:blipFill rotWithShape="1">
          <a:blip r:embed="rId3">
            <a:alphaModFix/>
          </a:blip>
          <a:srcRect b="0" l="0" r="0" t="0"/>
          <a:stretch/>
        </p:blipFill>
        <p:spPr>
          <a:xfrm>
            <a:off x="116398" y="1034727"/>
            <a:ext cx="2456549" cy="1465550"/>
          </a:xfrm>
          <a:prstGeom prst="rect">
            <a:avLst/>
          </a:prstGeom>
          <a:noFill/>
          <a:ln>
            <a:noFill/>
          </a:ln>
        </p:spPr>
      </p:pic>
      <p:sp>
        <p:nvSpPr>
          <p:cNvPr id="300" name="Google Shape;300;p19"/>
          <p:cNvSpPr txBox="1"/>
          <p:nvPr/>
        </p:nvSpPr>
        <p:spPr>
          <a:xfrm>
            <a:off x="163950" y="697213"/>
            <a:ext cx="19068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GSI2021_MC</a:t>
            </a:r>
            <a:endParaRPr/>
          </a:p>
        </p:txBody>
      </p:sp>
      <p:pic>
        <p:nvPicPr>
          <p:cNvPr id="301" name="Google Shape;301;p19"/>
          <p:cNvPicPr preferRelativeResize="0"/>
          <p:nvPr/>
        </p:nvPicPr>
        <p:blipFill rotWithShape="1">
          <a:blip r:embed="rId4">
            <a:alphaModFix/>
          </a:blip>
          <a:srcRect b="0" l="0" r="0" t="0"/>
          <a:stretch/>
        </p:blipFill>
        <p:spPr>
          <a:xfrm>
            <a:off x="2856122" y="1114738"/>
            <a:ext cx="2334199" cy="1385525"/>
          </a:xfrm>
          <a:prstGeom prst="rect">
            <a:avLst/>
          </a:prstGeom>
          <a:noFill/>
          <a:ln>
            <a:noFill/>
          </a:ln>
        </p:spPr>
      </p:pic>
      <p:sp>
        <p:nvSpPr>
          <p:cNvPr id="302" name="Google Shape;302;p19"/>
          <p:cNvSpPr txBox="1"/>
          <p:nvPr/>
        </p:nvSpPr>
        <p:spPr>
          <a:xfrm>
            <a:off x="2976375" y="777238"/>
            <a:ext cx="19068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CNAO2023</a:t>
            </a:r>
            <a:r>
              <a:rPr lang="en"/>
              <a:t>_MC</a:t>
            </a:r>
            <a:endParaRPr/>
          </a:p>
        </p:txBody>
      </p:sp>
      <p:pic>
        <p:nvPicPr>
          <p:cNvPr id="303" name="Google Shape;303;p19"/>
          <p:cNvPicPr preferRelativeResize="0"/>
          <p:nvPr/>
        </p:nvPicPr>
        <p:blipFill rotWithShape="1">
          <a:blip r:embed="rId5">
            <a:alphaModFix/>
          </a:blip>
          <a:srcRect b="0" l="0" r="20867" t="16819"/>
          <a:stretch/>
        </p:blipFill>
        <p:spPr>
          <a:xfrm>
            <a:off x="0" y="3198300"/>
            <a:ext cx="3679273" cy="2118849"/>
          </a:xfrm>
          <a:prstGeom prst="rect">
            <a:avLst/>
          </a:prstGeom>
          <a:noFill/>
          <a:ln>
            <a:noFill/>
          </a:ln>
        </p:spPr>
      </p:pic>
      <p:sp>
        <p:nvSpPr>
          <p:cNvPr id="304" name="Google Shape;304;p19"/>
          <p:cNvSpPr txBox="1"/>
          <p:nvPr/>
        </p:nvSpPr>
        <p:spPr>
          <a:xfrm>
            <a:off x="168600" y="2766775"/>
            <a:ext cx="2801400" cy="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Event6_12C_CNAO2023_MC</a:t>
            </a:r>
            <a:endParaRPr sz="1500"/>
          </a:p>
        </p:txBody>
      </p:sp>
      <p:pic>
        <p:nvPicPr>
          <p:cNvPr id="305" name="Google Shape;305;p19"/>
          <p:cNvPicPr preferRelativeResize="0"/>
          <p:nvPr/>
        </p:nvPicPr>
        <p:blipFill rotWithShape="1">
          <a:blip r:embed="rId6">
            <a:alphaModFix/>
          </a:blip>
          <a:srcRect b="38554" l="38050" r="40555" t="40986"/>
          <a:stretch/>
        </p:blipFill>
        <p:spPr>
          <a:xfrm>
            <a:off x="3836200" y="3331436"/>
            <a:ext cx="2802299" cy="1477215"/>
          </a:xfrm>
          <a:prstGeom prst="rect">
            <a:avLst/>
          </a:prstGeom>
          <a:noFill/>
          <a:ln>
            <a:noFill/>
          </a:ln>
        </p:spPr>
      </p:pic>
      <p:sp>
        <p:nvSpPr>
          <p:cNvPr id="306" name="Google Shape;306;p19"/>
          <p:cNvSpPr txBox="1"/>
          <p:nvPr/>
        </p:nvSpPr>
        <p:spPr>
          <a:xfrm>
            <a:off x="3467450" y="2766775"/>
            <a:ext cx="41901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Event0_16O_C_400_1_GSI2021_MC</a:t>
            </a:r>
            <a:endParaRPr sz="1600"/>
          </a:p>
        </p:txBody>
      </p:sp>
      <p:sp>
        <p:nvSpPr>
          <p:cNvPr id="307" name="Google Shape;307;p19"/>
          <p:cNvSpPr txBox="1"/>
          <p:nvPr/>
        </p:nvSpPr>
        <p:spPr>
          <a:xfrm>
            <a:off x="6708100" y="3237550"/>
            <a:ext cx="2334300" cy="13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The reconstructed MC deviates from the true MC (the dots).</a:t>
            </a:r>
            <a:endParaRPr sz="1900"/>
          </a:p>
        </p:txBody>
      </p:sp>
      <p:sp>
        <p:nvSpPr>
          <p:cNvPr id="308" name="Google Shape;308;p19"/>
          <p:cNvSpPr txBox="1"/>
          <p:nvPr/>
        </p:nvSpPr>
        <p:spPr>
          <a:xfrm>
            <a:off x="163950" y="5427075"/>
            <a:ext cx="90978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highlight>
                  <a:srgbClr val="F4CCCC"/>
                </a:highlight>
              </a:rPr>
              <a:t>Solution</a:t>
            </a:r>
            <a:r>
              <a:rPr lang="en" sz="1800"/>
              <a:t>: It was only a matter of </a:t>
            </a:r>
            <a:r>
              <a:rPr lang="en" sz="1800" u="sng"/>
              <a:t>geo-files</a:t>
            </a:r>
            <a:r>
              <a:rPr lang="en" sz="1800"/>
              <a:t> to be fixed (not committed yet)</a:t>
            </a:r>
            <a:endParaRPr sz="1800"/>
          </a:p>
        </p:txBody>
      </p:sp>
      <p:sp>
        <p:nvSpPr>
          <p:cNvPr id="309" name="Google Shape;309;p19"/>
          <p:cNvSpPr txBox="1"/>
          <p:nvPr/>
        </p:nvSpPr>
        <p:spPr>
          <a:xfrm>
            <a:off x="666175" y="569675"/>
            <a:ext cx="4519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nvSpPr>
        <p:spPr>
          <a:xfrm>
            <a:off x="0" y="0"/>
            <a:ext cx="4519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2. DATA</a:t>
            </a:r>
            <a:endParaRPr b="1" sz="1500">
              <a:solidFill>
                <a:schemeClr val="dk1"/>
              </a:solidFill>
            </a:endParaRPr>
          </a:p>
        </p:txBody>
      </p:sp>
      <p:pic>
        <p:nvPicPr>
          <p:cNvPr id="317" name="Google Shape;317;p20"/>
          <p:cNvPicPr preferRelativeResize="0"/>
          <p:nvPr/>
        </p:nvPicPr>
        <p:blipFill rotWithShape="1">
          <a:blip r:embed="rId3">
            <a:alphaModFix/>
          </a:blip>
          <a:srcRect b="0" l="0" r="0" t="0"/>
          <a:stretch/>
        </p:blipFill>
        <p:spPr>
          <a:xfrm>
            <a:off x="30675" y="2514263"/>
            <a:ext cx="2517875" cy="1484176"/>
          </a:xfrm>
          <a:prstGeom prst="rect">
            <a:avLst/>
          </a:prstGeom>
          <a:noFill/>
          <a:ln>
            <a:noFill/>
          </a:ln>
        </p:spPr>
      </p:pic>
      <p:sp>
        <p:nvSpPr>
          <p:cNvPr id="318" name="Google Shape;318;p20"/>
          <p:cNvSpPr txBox="1"/>
          <p:nvPr/>
        </p:nvSpPr>
        <p:spPr>
          <a:xfrm>
            <a:off x="242500" y="1974550"/>
            <a:ext cx="493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lang="en"/>
              <a:t>CNAO2022: run 5468                                                                       </a:t>
            </a:r>
            <a:endParaRPr/>
          </a:p>
          <a:p>
            <a:pPr indent="0" lvl="0" marL="0" rtl="0" algn="l">
              <a:spcBef>
                <a:spcPts val="0"/>
              </a:spcBef>
              <a:spcAft>
                <a:spcPts val="0"/>
              </a:spcAft>
              <a:buNone/>
            </a:pPr>
            <a:r>
              <a:rPr lang="en"/>
              <a:t>VtxPosZ: 2.35                                                   VtxPosZ: 1.90                                                            </a:t>
            </a:r>
            <a:endParaRPr/>
          </a:p>
        </p:txBody>
      </p:sp>
      <p:pic>
        <p:nvPicPr>
          <p:cNvPr id="319" name="Google Shape;319;p20"/>
          <p:cNvPicPr preferRelativeResize="0"/>
          <p:nvPr/>
        </p:nvPicPr>
        <p:blipFill>
          <a:blip r:embed="rId4">
            <a:alphaModFix/>
          </a:blip>
          <a:stretch>
            <a:fillRect/>
          </a:stretch>
        </p:blipFill>
        <p:spPr>
          <a:xfrm>
            <a:off x="3172612" y="2472438"/>
            <a:ext cx="2300439" cy="1439550"/>
          </a:xfrm>
          <a:prstGeom prst="rect">
            <a:avLst/>
          </a:prstGeom>
          <a:noFill/>
          <a:ln>
            <a:noFill/>
          </a:ln>
        </p:spPr>
      </p:pic>
      <p:sp>
        <p:nvSpPr>
          <p:cNvPr id="320" name="Google Shape;320;p20"/>
          <p:cNvSpPr/>
          <p:nvPr/>
        </p:nvSpPr>
        <p:spPr>
          <a:xfrm>
            <a:off x="2125650" y="4329900"/>
            <a:ext cx="1326000" cy="141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20"/>
          <p:cNvSpPr txBox="1"/>
          <p:nvPr/>
        </p:nvSpPr>
        <p:spPr>
          <a:xfrm>
            <a:off x="251375" y="94675"/>
            <a:ext cx="508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GSI2021: run 4305                                                                       </a:t>
            </a:r>
            <a:endParaRPr/>
          </a:p>
          <a:p>
            <a:pPr indent="0" lvl="0" marL="0" rtl="0" algn="l">
              <a:spcBef>
                <a:spcPts val="0"/>
              </a:spcBef>
              <a:spcAft>
                <a:spcPts val="0"/>
              </a:spcAft>
              <a:buNone/>
            </a:pPr>
            <a:r>
              <a:rPr lang="en"/>
              <a:t>VtxPosZ: 2.10                                                   VtxPosZ: 1.90                                                            </a:t>
            </a:r>
            <a:endParaRPr/>
          </a:p>
        </p:txBody>
      </p:sp>
      <p:sp>
        <p:nvSpPr>
          <p:cNvPr id="322" name="Google Shape;322;p20"/>
          <p:cNvSpPr/>
          <p:nvPr/>
        </p:nvSpPr>
        <p:spPr>
          <a:xfrm>
            <a:off x="2284300" y="6716700"/>
            <a:ext cx="706200" cy="141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3" name="Google Shape;323;p20"/>
          <p:cNvPicPr preferRelativeResize="0"/>
          <p:nvPr/>
        </p:nvPicPr>
        <p:blipFill rotWithShape="1">
          <a:blip r:embed="rId5">
            <a:alphaModFix/>
          </a:blip>
          <a:srcRect b="0" l="0" r="0" t="0"/>
          <a:stretch/>
        </p:blipFill>
        <p:spPr>
          <a:xfrm>
            <a:off x="96700" y="644875"/>
            <a:ext cx="2385826" cy="1439550"/>
          </a:xfrm>
          <a:prstGeom prst="rect">
            <a:avLst/>
          </a:prstGeom>
          <a:noFill/>
          <a:ln>
            <a:noFill/>
          </a:ln>
        </p:spPr>
      </p:pic>
      <p:pic>
        <p:nvPicPr>
          <p:cNvPr id="324" name="Google Shape;324;p20"/>
          <p:cNvPicPr preferRelativeResize="0"/>
          <p:nvPr/>
        </p:nvPicPr>
        <p:blipFill>
          <a:blip r:embed="rId6">
            <a:alphaModFix/>
          </a:blip>
          <a:stretch>
            <a:fillRect/>
          </a:stretch>
        </p:blipFill>
        <p:spPr>
          <a:xfrm>
            <a:off x="3172600" y="710275"/>
            <a:ext cx="2385824" cy="1264282"/>
          </a:xfrm>
          <a:prstGeom prst="rect">
            <a:avLst/>
          </a:prstGeom>
          <a:noFill/>
          <a:ln>
            <a:noFill/>
          </a:ln>
        </p:spPr>
      </p:pic>
      <p:sp>
        <p:nvSpPr>
          <p:cNvPr id="325" name="Google Shape;325;p20"/>
          <p:cNvSpPr txBox="1"/>
          <p:nvPr/>
        </p:nvSpPr>
        <p:spPr>
          <a:xfrm>
            <a:off x="324275" y="3963850"/>
            <a:ext cx="493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CNAO2023: run 6136                                                                       </a:t>
            </a:r>
            <a:endParaRPr/>
          </a:p>
          <a:p>
            <a:pPr indent="0" lvl="0" marL="0" rtl="0" algn="l">
              <a:spcBef>
                <a:spcPts val="0"/>
              </a:spcBef>
              <a:spcAft>
                <a:spcPts val="0"/>
              </a:spcAft>
              <a:buNone/>
            </a:pPr>
            <a:r>
              <a:rPr lang="en"/>
              <a:t>VtxPosZ: 2.60                                                   VtxPosZ: 2.35                                                            </a:t>
            </a:r>
            <a:endParaRPr/>
          </a:p>
        </p:txBody>
      </p:sp>
      <p:pic>
        <p:nvPicPr>
          <p:cNvPr id="326" name="Google Shape;326;p20"/>
          <p:cNvPicPr preferRelativeResize="0"/>
          <p:nvPr/>
        </p:nvPicPr>
        <p:blipFill>
          <a:blip r:embed="rId7">
            <a:alphaModFix/>
          </a:blip>
          <a:stretch>
            <a:fillRect/>
          </a:stretch>
        </p:blipFill>
        <p:spPr>
          <a:xfrm>
            <a:off x="219299" y="4579450"/>
            <a:ext cx="2140624" cy="1313550"/>
          </a:xfrm>
          <a:prstGeom prst="rect">
            <a:avLst/>
          </a:prstGeom>
          <a:noFill/>
          <a:ln>
            <a:noFill/>
          </a:ln>
        </p:spPr>
      </p:pic>
      <p:pic>
        <p:nvPicPr>
          <p:cNvPr id="327" name="Google Shape;327;p20"/>
          <p:cNvPicPr preferRelativeResize="0"/>
          <p:nvPr/>
        </p:nvPicPr>
        <p:blipFill>
          <a:blip r:embed="rId8">
            <a:alphaModFix/>
          </a:blip>
          <a:stretch>
            <a:fillRect/>
          </a:stretch>
        </p:blipFill>
        <p:spPr>
          <a:xfrm>
            <a:off x="3064425" y="4670550"/>
            <a:ext cx="2805973" cy="1313550"/>
          </a:xfrm>
          <a:prstGeom prst="rect">
            <a:avLst/>
          </a:prstGeom>
          <a:noFill/>
          <a:ln>
            <a:noFill/>
          </a:ln>
        </p:spPr>
      </p:pic>
      <p:sp>
        <p:nvSpPr>
          <p:cNvPr id="328" name="Google Shape;328;p20"/>
          <p:cNvSpPr/>
          <p:nvPr/>
        </p:nvSpPr>
        <p:spPr>
          <a:xfrm>
            <a:off x="2188425" y="2372975"/>
            <a:ext cx="1263300" cy="141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20"/>
          <p:cNvSpPr/>
          <p:nvPr/>
        </p:nvSpPr>
        <p:spPr>
          <a:xfrm>
            <a:off x="2125650" y="459525"/>
            <a:ext cx="1365300" cy="141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20"/>
          <p:cNvSpPr txBox="1"/>
          <p:nvPr/>
        </p:nvSpPr>
        <p:spPr>
          <a:xfrm>
            <a:off x="5829275" y="812925"/>
            <a:ext cx="3107100" cy="4464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The shift appears to be associated with a measurement error: the vertexes position measurements is more precise </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Although the difference is very small (on the order of 2 mm) it has a significant impact when we require the vertex to be within the target</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Modified the geo files: not yet committed is Shoe</a:t>
            </a:r>
            <a:endParaRPr sz="1700"/>
          </a:p>
          <a:p>
            <a:pPr indent="0" lvl="0" marL="0" rtl="0" algn="l">
              <a:spcBef>
                <a:spcPts val="0"/>
              </a:spcBef>
              <a:spcAft>
                <a:spcPts val="0"/>
              </a:spcAft>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1"/>
          <p:cNvSpPr txBox="1"/>
          <p:nvPr/>
        </p:nvSpPr>
        <p:spPr>
          <a:xfrm>
            <a:off x="218900" y="318575"/>
            <a:ext cx="8435100" cy="49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338" name="Google Shape;338;p21"/>
          <p:cNvSpPr txBox="1"/>
          <p:nvPr/>
        </p:nvSpPr>
        <p:spPr>
          <a:xfrm>
            <a:off x="93350" y="36075"/>
            <a:ext cx="1467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Pile-up</a:t>
            </a:r>
            <a:endParaRPr b="1" sz="2400">
              <a:solidFill>
                <a:schemeClr val="dk1"/>
              </a:solidFill>
            </a:endParaRPr>
          </a:p>
        </p:txBody>
      </p:sp>
      <p:sp>
        <p:nvSpPr>
          <p:cNvPr id="339" name="Google Shape;339;p21"/>
          <p:cNvSpPr txBox="1"/>
          <p:nvPr/>
        </p:nvSpPr>
        <p:spPr>
          <a:xfrm>
            <a:off x="0" y="436150"/>
            <a:ext cx="8639100" cy="14283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Is the pile-up a real problem for the vtx?</a:t>
            </a:r>
            <a:endParaRPr sz="1900"/>
          </a:p>
          <a:p>
            <a:pPr indent="0" lvl="0" marL="0" rtl="0" algn="l">
              <a:spcBef>
                <a:spcPts val="0"/>
              </a:spcBef>
              <a:spcAft>
                <a:spcPts val="0"/>
              </a:spcAft>
              <a:buNone/>
            </a:pPr>
            <a:r>
              <a:rPr lang="en" sz="1600"/>
              <a:t>Looking at the events through DisplayFOOT we can see that the vertex is able to reconstruct the valid vertexes even when there are primaries in the same event</a:t>
            </a:r>
            <a:r>
              <a:rPr lang="en" sz="1600"/>
              <a:t>, and at the same time if in an event there are multiple tracks but they are all primaries the algorithm is able to recognize them.</a:t>
            </a:r>
            <a:endParaRPr sz="1600"/>
          </a:p>
        </p:txBody>
      </p:sp>
      <p:pic>
        <p:nvPicPr>
          <p:cNvPr id="340" name="Google Shape;340;p21"/>
          <p:cNvPicPr preferRelativeResize="0"/>
          <p:nvPr/>
        </p:nvPicPr>
        <p:blipFill rotWithShape="1">
          <a:blip r:embed="rId3">
            <a:alphaModFix/>
          </a:blip>
          <a:srcRect b="10625" l="38389" r="17846" t="26465"/>
          <a:stretch/>
        </p:blipFill>
        <p:spPr>
          <a:xfrm>
            <a:off x="6079275" y="1746675"/>
            <a:ext cx="2621902" cy="1490876"/>
          </a:xfrm>
          <a:prstGeom prst="rect">
            <a:avLst/>
          </a:prstGeom>
          <a:noFill/>
          <a:ln>
            <a:noFill/>
          </a:ln>
        </p:spPr>
      </p:pic>
      <p:pic>
        <p:nvPicPr>
          <p:cNvPr id="341" name="Google Shape;341;p21"/>
          <p:cNvPicPr preferRelativeResize="0"/>
          <p:nvPr/>
        </p:nvPicPr>
        <p:blipFill rotWithShape="1">
          <a:blip r:embed="rId4">
            <a:alphaModFix/>
          </a:blip>
          <a:srcRect b="13122" l="28236" r="18132" t="19857"/>
          <a:stretch/>
        </p:blipFill>
        <p:spPr>
          <a:xfrm>
            <a:off x="140475" y="1808625"/>
            <a:ext cx="3238258" cy="1880813"/>
          </a:xfrm>
          <a:prstGeom prst="rect">
            <a:avLst/>
          </a:prstGeom>
          <a:noFill/>
          <a:ln>
            <a:noFill/>
          </a:ln>
        </p:spPr>
      </p:pic>
      <p:sp>
        <p:nvSpPr>
          <p:cNvPr id="342" name="Google Shape;342;p21"/>
          <p:cNvSpPr txBox="1"/>
          <p:nvPr/>
        </p:nvSpPr>
        <p:spPr>
          <a:xfrm>
            <a:off x="837000" y="5356150"/>
            <a:ext cx="7470000" cy="7299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If the valid vertex was the one matched with the BM and the fragments detected by subsequent detectors, could we recover this type of event?</a:t>
            </a:r>
            <a:endParaRPr sz="1800"/>
          </a:p>
        </p:txBody>
      </p:sp>
      <p:pic>
        <p:nvPicPr>
          <p:cNvPr id="343" name="Google Shape;343;p21"/>
          <p:cNvPicPr preferRelativeResize="0"/>
          <p:nvPr/>
        </p:nvPicPr>
        <p:blipFill rotWithShape="1">
          <a:blip r:embed="rId5">
            <a:alphaModFix/>
          </a:blip>
          <a:srcRect b="35202" l="31617" r="20585" t="15529"/>
          <a:stretch/>
        </p:blipFill>
        <p:spPr>
          <a:xfrm>
            <a:off x="4001050" y="3072775"/>
            <a:ext cx="4370601" cy="2173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22"/>
          <p:cNvPicPr preferRelativeResize="0"/>
          <p:nvPr/>
        </p:nvPicPr>
        <p:blipFill rotWithShape="1">
          <a:blip r:embed="rId3">
            <a:alphaModFix/>
          </a:blip>
          <a:srcRect b="0" l="4725" r="0" t="0"/>
          <a:stretch/>
        </p:blipFill>
        <p:spPr>
          <a:xfrm>
            <a:off x="0" y="1369825"/>
            <a:ext cx="2987948" cy="1840700"/>
          </a:xfrm>
          <a:prstGeom prst="rect">
            <a:avLst/>
          </a:prstGeom>
          <a:noFill/>
          <a:ln>
            <a:noFill/>
          </a:ln>
        </p:spPr>
      </p:pic>
      <p:pic>
        <p:nvPicPr>
          <p:cNvPr id="351" name="Google Shape;351;p22"/>
          <p:cNvPicPr preferRelativeResize="0"/>
          <p:nvPr/>
        </p:nvPicPr>
        <p:blipFill rotWithShape="1">
          <a:blip r:embed="rId4">
            <a:alphaModFix/>
          </a:blip>
          <a:srcRect b="0" l="5926" r="0" t="0"/>
          <a:stretch/>
        </p:blipFill>
        <p:spPr>
          <a:xfrm>
            <a:off x="3096788" y="1399025"/>
            <a:ext cx="2950424" cy="1820251"/>
          </a:xfrm>
          <a:prstGeom prst="rect">
            <a:avLst/>
          </a:prstGeom>
          <a:noFill/>
          <a:ln>
            <a:noFill/>
          </a:ln>
        </p:spPr>
      </p:pic>
      <p:pic>
        <p:nvPicPr>
          <p:cNvPr id="352" name="Google Shape;352;p22"/>
          <p:cNvPicPr preferRelativeResize="0"/>
          <p:nvPr/>
        </p:nvPicPr>
        <p:blipFill>
          <a:blip r:embed="rId5">
            <a:alphaModFix/>
          </a:blip>
          <a:stretch>
            <a:fillRect/>
          </a:stretch>
        </p:blipFill>
        <p:spPr>
          <a:xfrm>
            <a:off x="6047200" y="1481413"/>
            <a:ext cx="3096800" cy="1655475"/>
          </a:xfrm>
          <a:prstGeom prst="rect">
            <a:avLst/>
          </a:prstGeom>
          <a:noFill/>
          <a:ln>
            <a:noFill/>
          </a:ln>
        </p:spPr>
      </p:pic>
      <p:sp>
        <p:nvSpPr>
          <p:cNvPr id="353" name="Google Shape;353;p22"/>
          <p:cNvSpPr txBox="1"/>
          <p:nvPr/>
        </p:nvSpPr>
        <p:spPr>
          <a:xfrm>
            <a:off x="148300" y="758000"/>
            <a:ext cx="88668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GSI2021                                         CNAO2022                                       CNAO2023</a:t>
            </a:r>
            <a:endParaRPr sz="1600"/>
          </a:p>
        </p:txBody>
      </p:sp>
      <p:sp>
        <p:nvSpPr>
          <p:cNvPr id="354" name="Google Shape;354;p22"/>
          <p:cNvSpPr txBox="1"/>
          <p:nvPr/>
        </p:nvSpPr>
        <p:spPr>
          <a:xfrm>
            <a:off x="203225" y="83175"/>
            <a:ext cx="3381900" cy="5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PileUp</a:t>
            </a:r>
            <a:endParaRPr b="1" sz="2400">
              <a:solidFill>
                <a:schemeClr val="dk1"/>
              </a:solidFill>
            </a:endParaRPr>
          </a:p>
        </p:txBody>
      </p:sp>
      <p:sp>
        <p:nvSpPr>
          <p:cNvPr id="355" name="Google Shape;355;p22"/>
          <p:cNvSpPr txBox="1"/>
          <p:nvPr/>
        </p:nvSpPr>
        <p:spPr>
          <a:xfrm>
            <a:off x="187525" y="3535725"/>
            <a:ext cx="8725500" cy="23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Looking across different campaigns, we now observe a peak corresponding to the target in all of them. This is linked to the higher fragmentation probability within the target compared to that in air. </a:t>
            </a:r>
            <a:endParaRPr sz="1900"/>
          </a:p>
          <a:p>
            <a:pPr indent="0" lvl="0" marL="0" rtl="0" algn="l">
              <a:spcBef>
                <a:spcPts val="0"/>
              </a:spcBef>
              <a:spcAft>
                <a:spcPts val="0"/>
              </a:spcAft>
              <a:buNone/>
            </a:pPr>
            <a:r>
              <a:rPr lang="en" sz="1900"/>
              <a:t>However, upon closer examination, it appears that in GSI2021, valid vertices outside the target are present in higher percentages compared to other campaigns. Could this abundance of valid vertices outside the target be an effect of higher PileUp in GSI2021? Or is there some vertexes algorithm to be understood?</a:t>
            </a:r>
            <a:endParaRPr sz="1900"/>
          </a:p>
        </p:txBody>
      </p:sp>
      <p:sp>
        <p:nvSpPr>
          <p:cNvPr id="356" name="Google Shape;356;p22"/>
          <p:cNvSpPr/>
          <p:nvPr/>
        </p:nvSpPr>
        <p:spPr>
          <a:xfrm>
            <a:off x="1470000" y="2193950"/>
            <a:ext cx="376800" cy="888000"/>
          </a:xfrm>
          <a:prstGeom prst="ellipse">
            <a:avLst/>
          </a:prstGeom>
          <a:noFill/>
          <a:ln cap="flat" cmpd="sng" w="1905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 name="Google Shape;357;p22"/>
          <p:cNvSpPr/>
          <p:nvPr/>
        </p:nvSpPr>
        <p:spPr>
          <a:xfrm>
            <a:off x="944125" y="2193950"/>
            <a:ext cx="376800" cy="888000"/>
          </a:xfrm>
          <a:prstGeom prst="ellipse">
            <a:avLst/>
          </a:prstGeom>
          <a:noFill/>
          <a:ln cap="flat" cmpd="sng" w="1905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nvSpPr>
        <p:spPr>
          <a:xfrm>
            <a:off x="226775" y="114575"/>
            <a:ext cx="8670600" cy="59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Next steps</a:t>
            </a:r>
            <a:endParaRPr b="1" sz="2400">
              <a:solidFill>
                <a:schemeClr val="dk1"/>
              </a:solidFill>
            </a:endParaRPr>
          </a:p>
          <a:p>
            <a:pPr indent="-349250" lvl="0" marL="457200" rtl="0" algn="l">
              <a:spcBef>
                <a:spcPts val="0"/>
              </a:spcBef>
              <a:spcAft>
                <a:spcPts val="0"/>
              </a:spcAft>
              <a:buSzPts val="1900"/>
              <a:buChar char="●"/>
            </a:pPr>
            <a:r>
              <a:rPr lang="en" sz="1900"/>
              <a:t>Study of post-tracking</a:t>
            </a:r>
            <a:endParaRPr sz="1900"/>
          </a:p>
          <a:p>
            <a:pPr indent="-349250" lvl="0" marL="457200" rtl="0" algn="l">
              <a:spcBef>
                <a:spcPts val="0"/>
              </a:spcBef>
              <a:spcAft>
                <a:spcPts val="0"/>
              </a:spcAft>
              <a:buSzPts val="1900"/>
              <a:buChar char="●"/>
            </a:pPr>
            <a:r>
              <a:rPr lang="en" sz="1900"/>
              <a:t>Studies on layer 2 (Activating it introduces only noise or, despite its low efficiency, it allows us to recover some tracks?)</a:t>
            </a:r>
            <a:endParaRPr sz="1900"/>
          </a:p>
          <a:p>
            <a:pPr indent="-349250" lvl="0" marL="457200" rtl="0" algn="l">
              <a:spcBef>
                <a:spcPts val="0"/>
              </a:spcBef>
              <a:spcAft>
                <a:spcPts val="0"/>
              </a:spcAft>
              <a:buSzPts val="1900"/>
              <a:buChar char="●"/>
            </a:pPr>
            <a:r>
              <a:rPr lang="en" sz="1900"/>
              <a:t>Efficiency studies for different configuration (protons 100-200 MeV, C 200 MeV, O 200-400 MeV)</a:t>
            </a:r>
            <a:endParaRPr sz="1900"/>
          </a:p>
          <a:p>
            <a:pPr indent="-349250" lvl="0" marL="457200" rtl="0" algn="l">
              <a:spcBef>
                <a:spcPts val="0"/>
              </a:spcBef>
              <a:spcAft>
                <a:spcPts val="0"/>
              </a:spcAft>
              <a:buSzPts val="1900"/>
              <a:buChar char="●"/>
            </a:pPr>
            <a:r>
              <a:rPr lang="en" sz="1900"/>
              <a:t>PileUp studies:</a:t>
            </a:r>
            <a:endParaRPr sz="1900"/>
          </a:p>
          <a:p>
            <a:pPr indent="-349250" lvl="1" marL="914400" rtl="0" algn="l">
              <a:spcBef>
                <a:spcPts val="0"/>
              </a:spcBef>
              <a:spcAft>
                <a:spcPts val="0"/>
              </a:spcAft>
              <a:buSzPts val="1900"/>
              <a:buChar char="○"/>
            </a:pPr>
            <a:r>
              <a:rPr lang="en" sz="1900"/>
              <a:t>Differences between the different campaigns</a:t>
            </a:r>
            <a:endParaRPr sz="1900"/>
          </a:p>
          <a:p>
            <a:pPr indent="-349250" lvl="1" marL="914400" rtl="0" algn="l">
              <a:spcBef>
                <a:spcPts val="0"/>
              </a:spcBef>
              <a:spcAft>
                <a:spcPts val="0"/>
              </a:spcAft>
              <a:buSzPts val="1900"/>
              <a:buChar char="○"/>
            </a:pPr>
            <a:r>
              <a:rPr lang="en" sz="1900"/>
              <a:t>Using the global tracking are we able to recover some valid vertex that have PileUp?</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ctr">
              <a:spcBef>
                <a:spcPts val="0"/>
              </a:spcBef>
              <a:spcAft>
                <a:spcPts val="0"/>
              </a:spcAft>
              <a:buNone/>
            </a:pPr>
            <a:r>
              <a:rPr b="1" lang="en" sz="2400">
                <a:solidFill>
                  <a:schemeClr val="dk1"/>
                </a:solidFill>
              </a:rPr>
              <a:t>Interesting Aspects to Explore</a:t>
            </a:r>
            <a:endParaRPr b="1" sz="2400">
              <a:solidFill>
                <a:schemeClr val="dk1"/>
              </a:solidFill>
            </a:endParaRPr>
          </a:p>
          <a:p>
            <a:pPr indent="-349250" lvl="0" marL="457200" rtl="0" algn="l">
              <a:spcBef>
                <a:spcPts val="0"/>
              </a:spcBef>
              <a:spcAft>
                <a:spcPts val="0"/>
              </a:spcAft>
              <a:buSzPts val="1900"/>
              <a:buChar char="●"/>
            </a:pPr>
            <a:r>
              <a:rPr lang="en" sz="1900"/>
              <a:t>Use the proton runs on All and with the help of the inner track to measure the efficiencies of the vertex layers</a:t>
            </a:r>
            <a:endParaRPr sz="1900"/>
          </a:p>
          <a:p>
            <a:pPr indent="0" lvl="0" marL="457200" rtl="0" algn="l">
              <a:spcBef>
                <a:spcPts val="0"/>
              </a:spcBef>
              <a:spcAft>
                <a:spcPts val="0"/>
              </a:spcAft>
              <a:buNone/>
            </a:pPr>
            <a:r>
              <a:t/>
            </a:r>
            <a:endParaRPr sz="1900"/>
          </a:p>
          <a:p>
            <a:pPr indent="0" lvl="0" marL="0" rtl="0" algn="ctr">
              <a:spcBef>
                <a:spcPts val="0"/>
              </a:spcBef>
              <a:spcAft>
                <a:spcPts val="0"/>
              </a:spcAft>
              <a:buNone/>
            </a:pPr>
            <a:r>
              <a:rPr b="1" lang="en" sz="2400">
                <a:solidFill>
                  <a:schemeClr val="dk1"/>
                </a:solidFill>
              </a:rPr>
              <a:t>Potential Measurements for CNAO2024</a:t>
            </a:r>
            <a:endParaRPr b="1" sz="2400">
              <a:solidFill>
                <a:schemeClr val="dk1"/>
              </a:solidFill>
            </a:endParaRPr>
          </a:p>
          <a:p>
            <a:pPr indent="-349250" lvl="0" marL="457200" rtl="0" algn="l">
              <a:spcBef>
                <a:spcPts val="0"/>
              </a:spcBef>
              <a:spcAft>
                <a:spcPts val="0"/>
              </a:spcAft>
              <a:buSzPts val="1900"/>
              <a:buChar char="●"/>
            </a:pPr>
            <a:r>
              <a:rPr lang="en" sz="1900"/>
              <a:t>Using a new layer 2 to estimate efficiencies of the other 3 layers (if efficiency does not decrease over time)</a:t>
            </a:r>
            <a:endParaRPr sz="1900"/>
          </a:p>
          <a:p>
            <a:pPr indent="0" lvl="0" marL="457200" rtl="0" algn="ctr">
              <a:spcBef>
                <a:spcPts val="0"/>
              </a:spcBef>
              <a:spcAft>
                <a:spcPts val="0"/>
              </a:spcAft>
              <a:buNone/>
            </a:pPr>
            <a:r>
              <a:t/>
            </a:r>
            <a:endParaRPr b="1" sz="2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0" name="Shape 370"/>
        <p:cNvGrpSpPr/>
        <p:nvPr/>
      </p:nvGrpSpPr>
      <p:grpSpPr>
        <a:xfrm>
          <a:off x="0" y="0"/>
          <a:ext cx="0" cy="0"/>
          <a:chOff x="0" y="0"/>
          <a:chExt cx="0" cy="0"/>
        </a:xfrm>
      </p:grpSpPr>
      <p:sp>
        <p:nvSpPr>
          <p:cNvPr id="371" name="Google Shape;371;p24"/>
          <p:cNvSpPr txBox="1"/>
          <p:nvPr/>
        </p:nvSpPr>
        <p:spPr>
          <a:xfrm>
            <a:off x="2064950" y="1762375"/>
            <a:ext cx="5286600" cy="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lt1"/>
                </a:solidFill>
              </a:rPr>
              <a:t>Thank you for your attention!</a:t>
            </a:r>
            <a:endParaRPr b="1" sz="27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7"/>
          <p:cNvSpPr txBox="1"/>
          <p:nvPr/>
        </p:nvSpPr>
        <p:spPr>
          <a:xfrm>
            <a:off x="253275" y="146125"/>
            <a:ext cx="8890800" cy="27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rPr>
              <a:t>Study on Vertex</a:t>
            </a:r>
            <a:endParaRPr b="1" sz="2800">
              <a:solidFill>
                <a:schemeClr val="dk1"/>
              </a:solidFill>
            </a:endParaRPr>
          </a:p>
          <a:p>
            <a:pPr indent="-336550" lvl="0" marL="457200" rtl="0" algn="l">
              <a:spcBef>
                <a:spcPts val="0"/>
              </a:spcBef>
              <a:spcAft>
                <a:spcPts val="0"/>
              </a:spcAft>
              <a:buSzPts val="1700"/>
              <a:buChar char="●"/>
            </a:pPr>
            <a:r>
              <a:rPr lang="en" sz="2000"/>
              <a:t>Vertex reconstruction algorithm</a:t>
            </a:r>
            <a:endParaRPr sz="2000"/>
          </a:p>
          <a:p>
            <a:pPr indent="-355600" lvl="0" marL="457200" rtl="0" algn="l">
              <a:spcBef>
                <a:spcPts val="0"/>
              </a:spcBef>
              <a:spcAft>
                <a:spcPts val="0"/>
              </a:spcAft>
              <a:buSzPts val="2000"/>
              <a:buChar char="●"/>
            </a:pPr>
            <a:r>
              <a:rPr lang="en" sz="2000"/>
              <a:t>Acquire distributions to assess the algorithm's performance:</a:t>
            </a:r>
            <a:endParaRPr sz="2000"/>
          </a:p>
          <a:p>
            <a:pPr indent="-355600" lvl="1" marL="914400" rtl="0" algn="l">
              <a:spcBef>
                <a:spcPts val="0"/>
              </a:spcBef>
              <a:spcAft>
                <a:spcPts val="0"/>
              </a:spcAft>
              <a:buSzPts val="2000"/>
              <a:buChar char="○"/>
            </a:pPr>
            <a:r>
              <a:rPr b="1" lang="en" sz="2000"/>
              <a:t>CNAO2023 </a:t>
            </a:r>
            <a:r>
              <a:rPr lang="en" sz="2000"/>
              <a:t>  </a:t>
            </a:r>
            <a:endParaRPr sz="2000"/>
          </a:p>
          <a:p>
            <a:pPr indent="-355600" lvl="1" marL="914400" rtl="0" algn="l">
              <a:spcBef>
                <a:spcPts val="0"/>
              </a:spcBef>
              <a:spcAft>
                <a:spcPts val="0"/>
              </a:spcAft>
              <a:buSzPts val="2000"/>
              <a:buChar char="○"/>
            </a:pPr>
            <a:r>
              <a:rPr lang="en" sz="2000"/>
              <a:t>Comparison with MC </a:t>
            </a:r>
            <a:endParaRPr sz="2000"/>
          </a:p>
          <a:p>
            <a:pPr indent="-355600" lvl="1" marL="914400" rtl="0" algn="l">
              <a:spcBef>
                <a:spcPts val="0"/>
              </a:spcBef>
              <a:spcAft>
                <a:spcPts val="0"/>
              </a:spcAft>
              <a:buSzPts val="2000"/>
              <a:buChar char="○"/>
            </a:pPr>
            <a:r>
              <a:rPr lang="en" sz="2000"/>
              <a:t>Comparison with previous campaign</a:t>
            </a:r>
            <a:endParaRPr sz="2000"/>
          </a:p>
          <a:p>
            <a:pPr indent="-355600" lvl="2" marL="1371600" rtl="0" algn="l">
              <a:spcBef>
                <a:spcPts val="0"/>
              </a:spcBef>
              <a:spcAft>
                <a:spcPts val="0"/>
              </a:spcAft>
              <a:buSzPts val="2000"/>
              <a:buChar char="■"/>
            </a:pPr>
            <a:r>
              <a:rPr lang="en" sz="2000"/>
              <a:t>CNAO2022</a:t>
            </a:r>
            <a:endParaRPr sz="2000"/>
          </a:p>
          <a:p>
            <a:pPr indent="-355600" lvl="2" marL="1371600" rtl="0" algn="l">
              <a:spcBef>
                <a:spcPts val="0"/>
              </a:spcBef>
              <a:spcAft>
                <a:spcPts val="0"/>
              </a:spcAft>
              <a:buSzPts val="2000"/>
              <a:buChar char="■"/>
            </a:pPr>
            <a:r>
              <a:rPr lang="en" sz="2000"/>
              <a:t>GSI2021     </a:t>
            </a:r>
            <a:endParaRPr sz="2000"/>
          </a:p>
        </p:txBody>
      </p:sp>
      <p:sp>
        <p:nvSpPr>
          <p:cNvPr id="63" name="Google Shape;63;p7"/>
          <p:cNvSpPr txBox="1"/>
          <p:nvPr/>
        </p:nvSpPr>
        <p:spPr>
          <a:xfrm>
            <a:off x="128250" y="3546725"/>
            <a:ext cx="4711500" cy="20076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b="1" lang="en" sz="1800">
                <a:solidFill>
                  <a:schemeClr val="dk1"/>
                </a:solidFill>
                <a:highlight>
                  <a:srgbClr val="CFE2F3"/>
                </a:highlight>
              </a:rPr>
              <a:t>-1</a:t>
            </a:r>
            <a:r>
              <a:rPr b="1" lang="en" sz="1800">
                <a:solidFill>
                  <a:schemeClr val="dk1"/>
                </a:solidFill>
              </a:rPr>
              <a:t>  </a:t>
            </a:r>
            <a:r>
              <a:rPr b="1" lang="en" sz="1800"/>
              <a:t>no BM </a:t>
            </a:r>
            <a:r>
              <a:rPr lang="en"/>
              <a:t>(check only for not valid vertex)</a:t>
            </a:r>
            <a:endParaRPr/>
          </a:p>
          <a:p>
            <a:pPr indent="0" lvl="0" marL="0" marR="38100" rtl="0" algn="l">
              <a:lnSpc>
                <a:spcPct val="128571"/>
              </a:lnSpc>
              <a:spcBef>
                <a:spcPts val="0"/>
              </a:spcBef>
              <a:spcAft>
                <a:spcPts val="0"/>
              </a:spcAft>
              <a:buNone/>
            </a:pPr>
            <a:r>
              <a:rPr b="1" lang="en" sz="1800">
                <a:solidFill>
                  <a:schemeClr val="dk1"/>
                </a:solidFill>
                <a:highlight>
                  <a:srgbClr val="CFE2F3"/>
                </a:highlight>
              </a:rPr>
              <a:t>0</a:t>
            </a:r>
            <a:r>
              <a:rPr b="1" lang="en" sz="1800">
                <a:solidFill>
                  <a:schemeClr val="dk1"/>
                </a:solidFill>
              </a:rPr>
              <a:t>   </a:t>
            </a:r>
            <a:r>
              <a:rPr b="1" lang="en" sz="1800"/>
              <a:t>Diffusion</a:t>
            </a:r>
            <a:endParaRPr b="1" sz="1800"/>
          </a:p>
          <a:p>
            <a:pPr indent="0" lvl="0" marL="0" marR="38100" rtl="0" algn="l">
              <a:lnSpc>
                <a:spcPct val="128571"/>
              </a:lnSpc>
              <a:spcBef>
                <a:spcPts val="0"/>
              </a:spcBef>
              <a:spcAft>
                <a:spcPts val="0"/>
              </a:spcAft>
              <a:buNone/>
            </a:pPr>
            <a:r>
              <a:rPr b="1" lang="en" sz="1800">
                <a:solidFill>
                  <a:schemeClr val="dk1"/>
                </a:solidFill>
                <a:highlight>
                  <a:srgbClr val="EA9999"/>
                </a:highlight>
              </a:rPr>
              <a:t>1</a:t>
            </a:r>
            <a:r>
              <a:rPr b="1" lang="en" sz="1800">
                <a:solidFill>
                  <a:schemeClr val="dk1"/>
                </a:solidFill>
              </a:rPr>
              <a:t>   </a:t>
            </a:r>
            <a:r>
              <a:rPr b="1" lang="en" sz="1800"/>
              <a:t>Valid vertex:</a:t>
            </a:r>
            <a:r>
              <a:rPr b="1" lang="en" sz="1800">
                <a:solidFill>
                  <a:schemeClr val="dk1"/>
                </a:solidFill>
              </a:rPr>
              <a:t> </a:t>
            </a:r>
            <a:r>
              <a:rPr lang="en" sz="1500"/>
              <a:t>is a </a:t>
            </a:r>
            <a:r>
              <a:rPr lang="en" sz="1500" u="sng"/>
              <a:t>fragmentation vertex</a:t>
            </a:r>
            <a:endParaRPr sz="1500"/>
          </a:p>
          <a:p>
            <a:pPr indent="0" lvl="0" marL="0" rtl="0" algn="l">
              <a:spcBef>
                <a:spcPts val="0"/>
              </a:spcBef>
              <a:spcAft>
                <a:spcPts val="0"/>
              </a:spcAft>
              <a:buNone/>
            </a:pPr>
            <a:r>
              <a:rPr b="1" lang="en" sz="1800">
                <a:solidFill>
                  <a:schemeClr val="dk1"/>
                </a:solidFill>
                <a:highlight>
                  <a:srgbClr val="CFE2F3"/>
                </a:highlight>
              </a:rPr>
              <a:t>2</a:t>
            </a:r>
            <a:r>
              <a:rPr b="1" lang="en" sz="1800">
                <a:solidFill>
                  <a:schemeClr val="dk1"/>
                </a:solidFill>
              </a:rPr>
              <a:t>   </a:t>
            </a:r>
            <a:r>
              <a:rPr b="1" lang="en" sz="1800"/>
              <a:t>Nuclear reaction</a:t>
            </a:r>
            <a:endParaRPr b="1" sz="1800"/>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lang="en" sz="1300"/>
              <a:t>(not valid vertex consist of only one track)</a:t>
            </a:r>
            <a:endParaRPr sz="1300"/>
          </a:p>
        </p:txBody>
      </p:sp>
      <p:pic>
        <p:nvPicPr>
          <p:cNvPr id="64" name="Google Shape;64;p7"/>
          <p:cNvPicPr preferRelativeResize="0"/>
          <p:nvPr/>
        </p:nvPicPr>
        <p:blipFill>
          <a:blip r:embed="rId3">
            <a:alphaModFix/>
          </a:blip>
          <a:stretch>
            <a:fillRect/>
          </a:stretch>
        </p:blipFill>
        <p:spPr>
          <a:xfrm>
            <a:off x="4982174" y="2802125"/>
            <a:ext cx="4077625" cy="2786099"/>
          </a:xfrm>
          <a:prstGeom prst="rect">
            <a:avLst/>
          </a:prstGeom>
          <a:noFill/>
          <a:ln>
            <a:noFill/>
          </a:ln>
        </p:spPr>
      </p:pic>
      <p:sp>
        <p:nvSpPr>
          <p:cNvPr id="65" name="Google Shape;65;p7"/>
          <p:cNvSpPr txBox="1"/>
          <p:nvPr/>
        </p:nvSpPr>
        <p:spPr>
          <a:xfrm>
            <a:off x="-47900" y="3084425"/>
            <a:ext cx="36567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Classification of Vertices: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8"/>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2400" u="none">
                <a:solidFill>
                  <a:schemeClr val="dk1"/>
                </a:solidFill>
                <a:latin typeface="Arial"/>
                <a:ea typeface="Arial"/>
                <a:cs typeface="Arial"/>
                <a:sym typeface="Arial"/>
              </a:rPr>
              <a:t>09/24/2023</a:t>
            </a:r>
            <a:endParaRPr/>
          </a:p>
        </p:txBody>
      </p:sp>
      <p:sp>
        <p:nvSpPr>
          <p:cNvPr id="72" name="Google Shape;72;p8"/>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2400" u="none">
                <a:solidFill>
                  <a:schemeClr val="dk1"/>
                </a:solidFill>
                <a:latin typeface="Arial"/>
                <a:ea typeface="Arial"/>
                <a:cs typeface="Arial"/>
                <a:sym typeface="Arial"/>
              </a:rPr>
              <a:t>Titolo Presentazione</a:t>
            </a:r>
            <a:endParaRPr/>
          </a:p>
        </p:txBody>
      </p:sp>
      <p:sp>
        <p:nvSpPr>
          <p:cNvPr id="73" name="Google Shape;73;p8"/>
          <p:cNvSpPr txBox="1"/>
          <p:nvPr/>
        </p:nvSpPr>
        <p:spPr>
          <a:xfrm>
            <a:off x="1954212" y="630237"/>
            <a:ext cx="184150" cy="22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 name="Google Shape;74;p8"/>
          <p:cNvSpPr txBox="1"/>
          <p:nvPr/>
        </p:nvSpPr>
        <p:spPr>
          <a:xfrm>
            <a:off x="1116012" y="776287"/>
            <a:ext cx="7404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a:p>
        </p:txBody>
      </p:sp>
      <p:sp>
        <p:nvSpPr>
          <p:cNvPr id="75" name="Google Shape;75;p8"/>
          <p:cNvSpPr txBox="1"/>
          <p:nvPr/>
        </p:nvSpPr>
        <p:spPr>
          <a:xfrm>
            <a:off x="198000" y="155050"/>
            <a:ext cx="8748000" cy="12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“Valid” and “not valid”  vertex classifications </a:t>
            </a:r>
            <a:endParaRPr b="1" sz="2400">
              <a:solidFill>
                <a:schemeClr val="dk1"/>
              </a:solidFill>
            </a:endParaRPr>
          </a:p>
          <a:p>
            <a:pPr indent="0" lvl="0" marL="0" rtl="0" algn="l">
              <a:spcBef>
                <a:spcPts val="0"/>
              </a:spcBef>
              <a:spcAft>
                <a:spcPts val="0"/>
              </a:spcAft>
              <a:buClr>
                <a:srgbClr val="000000"/>
              </a:buClr>
              <a:buSzPts val="1600"/>
              <a:buFont typeface="Arial"/>
              <a:buNone/>
            </a:pPr>
            <a:r>
              <a:rPr lang="en" sz="1600"/>
              <a:t>Entries: Events with a single track in the BM and at least one track in the vertex</a:t>
            </a:r>
            <a:endParaRPr/>
          </a:p>
          <a:p>
            <a:pPr indent="0" lvl="0" marL="0" rtl="0" algn="l">
              <a:spcBef>
                <a:spcPts val="0"/>
              </a:spcBef>
              <a:spcAft>
                <a:spcPts val="0"/>
              </a:spcAft>
              <a:buClr>
                <a:srgbClr val="000000"/>
              </a:buClr>
              <a:buSzPts val="1600"/>
              <a:buFont typeface="Arial"/>
              <a:buNone/>
            </a:pPr>
            <a:r>
              <a:rPr lang="en" sz="1600"/>
              <a:t>Bin 0: event with 0 valid vertex</a:t>
            </a:r>
            <a:endParaRPr/>
          </a:p>
          <a:p>
            <a:pPr indent="0" lvl="0" marL="0" rtl="0" algn="l">
              <a:spcBef>
                <a:spcPts val="0"/>
              </a:spcBef>
              <a:spcAft>
                <a:spcPts val="0"/>
              </a:spcAft>
              <a:buClr>
                <a:srgbClr val="000000"/>
              </a:buClr>
              <a:buSzPts val="1600"/>
              <a:buFont typeface="Arial"/>
              <a:buNone/>
            </a:pPr>
            <a:r>
              <a:rPr lang="en" sz="1600"/>
              <a:t>Bin 1: event with 1 valid vertex</a:t>
            </a:r>
            <a:endParaRPr b="1" sz="2400">
              <a:solidFill>
                <a:schemeClr val="dk1"/>
              </a:solidFill>
            </a:endParaRPr>
          </a:p>
        </p:txBody>
      </p:sp>
      <p:sp>
        <p:nvSpPr>
          <p:cNvPr id="76" name="Google Shape;76;p8"/>
          <p:cNvSpPr txBox="1"/>
          <p:nvPr/>
        </p:nvSpPr>
        <p:spPr>
          <a:xfrm>
            <a:off x="194832" y="1642449"/>
            <a:ext cx="1859100" cy="677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822433"/>
              </a:buClr>
              <a:buSzPts val="2000"/>
              <a:buFont typeface="Noto Sans Symbols"/>
              <a:buChar char="❖"/>
            </a:pPr>
            <a:r>
              <a:rPr b="1" lang="en" sz="2000">
                <a:solidFill>
                  <a:srgbClr val="822433"/>
                </a:solidFill>
                <a:latin typeface="Arial"/>
                <a:ea typeface="Arial"/>
                <a:cs typeface="Arial"/>
                <a:sym typeface="Arial"/>
              </a:rPr>
              <a:t>CNAO2023</a:t>
            </a:r>
            <a:endParaRPr b="1" sz="2000">
              <a:solidFill>
                <a:srgbClr val="822433"/>
              </a:solidFill>
              <a:latin typeface="Arial"/>
              <a:ea typeface="Arial"/>
              <a:cs typeface="Arial"/>
              <a:sym typeface="Arial"/>
            </a:endParaRPr>
          </a:p>
          <a:p>
            <a:pPr indent="0" lvl="0" marL="0" rtl="0" algn="l">
              <a:spcBef>
                <a:spcPts val="0"/>
              </a:spcBef>
              <a:spcAft>
                <a:spcPts val="0"/>
              </a:spcAft>
              <a:buNone/>
            </a:pPr>
            <a:r>
              <a:rPr lang="en" sz="1800"/>
              <a:t>Run: 6136</a:t>
            </a:r>
            <a:endParaRPr b="1" sz="2000">
              <a:solidFill>
                <a:srgbClr val="822433"/>
              </a:solidFill>
            </a:endParaRPr>
          </a:p>
        </p:txBody>
      </p:sp>
      <p:sp>
        <p:nvSpPr>
          <p:cNvPr id="77" name="Google Shape;77;p8"/>
          <p:cNvSpPr txBox="1"/>
          <p:nvPr/>
        </p:nvSpPr>
        <p:spPr>
          <a:xfrm>
            <a:off x="4393175" y="1671725"/>
            <a:ext cx="4470900" cy="457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Noto Sans Symbols"/>
              <a:buChar char="❖"/>
            </a:pPr>
            <a:r>
              <a:rPr b="1" lang="en" sz="2000">
                <a:solidFill>
                  <a:schemeClr val="dk1"/>
                </a:solidFill>
              </a:rPr>
              <a:t>MC: </a:t>
            </a:r>
            <a:r>
              <a:rPr b="1" lang="en" sz="2000">
                <a:solidFill>
                  <a:schemeClr val="dk1"/>
                </a:solidFill>
              </a:rPr>
              <a:t>CNAO23_PS</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rPr lang="en" sz="1800">
                <a:latin typeface="Calibri"/>
                <a:ea typeface="Calibri"/>
                <a:cs typeface="Calibri"/>
                <a:sym typeface="Calibri"/>
              </a:rPr>
              <a:t> </a:t>
            </a:r>
            <a:endParaRPr b="1" sz="2000">
              <a:solidFill>
                <a:schemeClr val="dk1"/>
              </a:solidFill>
            </a:endParaRPr>
          </a:p>
        </p:txBody>
      </p:sp>
      <p:pic>
        <p:nvPicPr>
          <p:cNvPr id="78" name="Google Shape;78;p8"/>
          <p:cNvPicPr preferRelativeResize="0"/>
          <p:nvPr/>
        </p:nvPicPr>
        <p:blipFill rotWithShape="1">
          <a:blip r:embed="rId3">
            <a:alphaModFix/>
          </a:blip>
          <a:srcRect b="0" l="0" r="0" t="0"/>
          <a:stretch/>
        </p:blipFill>
        <p:spPr>
          <a:xfrm>
            <a:off x="82925" y="2277612"/>
            <a:ext cx="4031885" cy="2426726"/>
          </a:xfrm>
          <a:prstGeom prst="rect">
            <a:avLst/>
          </a:prstGeom>
          <a:noFill/>
          <a:ln>
            <a:noFill/>
          </a:ln>
        </p:spPr>
      </p:pic>
      <p:sp>
        <p:nvSpPr>
          <p:cNvPr id="79" name="Google Shape;79;p8"/>
          <p:cNvSpPr txBox="1"/>
          <p:nvPr/>
        </p:nvSpPr>
        <p:spPr>
          <a:xfrm>
            <a:off x="194822" y="5392481"/>
            <a:ext cx="1313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Arial"/>
              <a:buNone/>
            </a:pPr>
            <a:r>
              <a:rPr lang="en" sz="1800">
                <a:solidFill>
                  <a:srgbClr val="000000"/>
                </a:solidFill>
                <a:latin typeface="Arial"/>
                <a:ea typeface="Arial"/>
                <a:cs typeface="Arial"/>
                <a:sym typeface="Arial"/>
              </a:rPr>
              <a:t>Run: 6124 </a:t>
            </a:r>
            <a:endParaRPr sz="1800">
              <a:solidFill>
                <a:srgbClr val="000000"/>
              </a:solidFill>
              <a:latin typeface="Arial"/>
              <a:ea typeface="Arial"/>
              <a:cs typeface="Arial"/>
              <a:sym typeface="Arial"/>
            </a:endParaRPr>
          </a:p>
        </p:txBody>
      </p:sp>
      <p:sp>
        <p:nvSpPr>
          <p:cNvPr id="80" name="Google Shape;80;p8"/>
          <p:cNvSpPr txBox="1"/>
          <p:nvPr/>
        </p:nvSpPr>
        <p:spPr>
          <a:xfrm>
            <a:off x="7385225" y="1193250"/>
            <a:ext cx="1557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EFEFEF"/>
                </a:highlight>
              </a:rPr>
              <a:t>Layer 3= OFF</a:t>
            </a:r>
            <a:endParaRPr sz="1600">
              <a:highlight>
                <a:srgbClr val="EFEFEF"/>
              </a:highlight>
            </a:endParaRPr>
          </a:p>
        </p:txBody>
      </p:sp>
      <p:pic>
        <p:nvPicPr>
          <p:cNvPr id="81" name="Google Shape;81;p8"/>
          <p:cNvPicPr preferRelativeResize="0"/>
          <p:nvPr/>
        </p:nvPicPr>
        <p:blipFill>
          <a:blip r:embed="rId4">
            <a:alphaModFix/>
          </a:blip>
          <a:stretch>
            <a:fillRect/>
          </a:stretch>
        </p:blipFill>
        <p:spPr>
          <a:xfrm>
            <a:off x="813226" y="4643443"/>
            <a:ext cx="1557600" cy="652507"/>
          </a:xfrm>
          <a:prstGeom prst="rect">
            <a:avLst/>
          </a:prstGeom>
          <a:noFill/>
          <a:ln>
            <a:noFill/>
          </a:ln>
        </p:spPr>
      </p:pic>
      <p:pic>
        <p:nvPicPr>
          <p:cNvPr id="82" name="Google Shape;82;p8"/>
          <p:cNvPicPr preferRelativeResize="0"/>
          <p:nvPr/>
        </p:nvPicPr>
        <p:blipFill>
          <a:blip r:embed="rId5">
            <a:alphaModFix/>
          </a:blip>
          <a:stretch>
            <a:fillRect/>
          </a:stretch>
        </p:blipFill>
        <p:spPr>
          <a:xfrm>
            <a:off x="1648500" y="5395117"/>
            <a:ext cx="1557600" cy="652508"/>
          </a:xfrm>
          <a:prstGeom prst="rect">
            <a:avLst/>
          </a:prstGeom>
          <a:noFill/>
          <a:ln>
            <a:noFill/>
          </a:ln>
        </p:spPr>
      </p:pic>
      <p:pic>
        <p:nvPicPr>
          <p:cNvPr id="83" name="Google Shape;83;p8"/>
          <p:cNvPicPr preferRelativeResize="0"/>
          <p:nvPr/>
        </p:nvPicPr>
        <p:blipFill>
          <a:blip r:embed="rId6">
            <a:alphaModFix/>
          </a:blip>
          <a:stretch>
            <a:fillRect/>
          </a:stretch>
        </p:blipFill>
        <p:spPr>
          <a:xfrm>
            <a:off x="4789592" y="2289450"/>
            <a:ext cx="3677558" cy="2426725"/>
          </a:xfrm>
          <a:prstGeom prst="rect">
            <a:avLst/>
          </a:prstGeom>
          <a:noFill/>
          <a:ln>
            <a:noFill/>
          </a:ln>
        </p:spPr>
      </p:pic>
      <p:pic>
        <p:nvPicPr>
          <p:cNvPr id="84" name="Google Shape;84;p8"/>
          <p:cNvPicPr preferRelativeResize="0"/>
          <p:nvPr/>
        </p:nvPicPr>
        <p:blipFill>
          <a:blip r:embed="rId7">
            <a:alphaModFix/>
          </a:blip>
          <a:stretch>
            <a:fillRect/>
          </a:stretch>
        </p:blipFill>
        <p:spPr>
          <a:xfrm>
            <a:off x="5759601" y="4916477"/>
            <a:ext cx="1557600" cy="764098"/>
          </a:xfrm>
          <a:prstGeom prst="rect">
            <a:avLst/>
          </a:prstGeom>
          <a:noFill/>
          <a:ln>
            <a:noFill/>
          </a:ln>
        </p:spPr>
      </p:pic>
      <p:sp>
        <p:nvSpPr>
          <p:cNvPr id="85" name="Google Shape;85;p8"/>
          <p:cNvSpPr txBox="1"/>
          <p:nvPr/>
        </p:nvSpPr>
        <p:spPr>
          <a:xfrm>
            <a:off x="7518900" y="0"/>
            <a:ext cx="16251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highlight>
                  <a:srgbClr val="DD7E6B"/>
                </a:highlight>
              </a:rPr>
              <a:t>Old configuration</a:t>
            </a:r>
            <a:endParaRPr sz="1300">
              <a:highlight>
                <a:srgbClr val="DD7E6B"/>
              </a:highlight>
            </a:endParaRPr>
          </a:p>
        </p:txBody>
      </p:sp>
      <p:sp>
        <p:nvSpPr>
          <p:cNvPr id="86" name="Google Shape;86;p8"/>
          <p:cNvSpPr txBox="1"/>
          <p:nvPr/>
        </p:nvSpPr>
        <p:spPr>
          <a:xfrm>
            <a:off x="1364500" y="2877925"/>
            <a:ext cx="2895600" cy="9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600"/>
              <a:buFont typeface="Arial"/>
              <a:buNone/>
            </a:pPr>
            <a:r>
              <a:rPr b="1" lang="en" sz="1200"/>
              <a:t>Bin 0: event with 0 valid vertex</a:t>
            </a:r>
            <a:endParaRPr b="1" sz="1200"/>
          </a:p>
          <a:p>
            <a:pPr indent="0" lvl="0" marL="0" rtl="0" algn="l">
              <a:spcBef>
                <a:spcPts val="0"/>
              </a:spcBef>
              <a:spcAft>
                <a:spcPts val="0"/>
              </a:spcAft>
              <a:buClr>
                <a:srgbClr val="000000"/>
              </a:buClr>
              <a:buSzPts val="1600"/>
              <a:buFont typeface="Arial"/>
              <a:buNone/>
            </a:pPr>
            <a:r>
              <a:rPr b="1" lang="en" sz="1200"/>
              <a:t>Bin 1: event with 1 valid vertex</a:t>
            </a:r>
            <a:endParaRPr b="1"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9"/>
          <p:cNvSpPr txBox="1"/>
          <p:nvPr/>
        </p:nvSpPr>
        <p:spPr>
          <a:xfrm>
            <a:off x="166172" y="439820"/>
            <a:ext cx="1542300" cy="400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en" sz="2000">
                <a:solidFill>
                  <a:schemeClr val="dk1"/>
                </a:solidFill>
                <a:latin typeface="Arial"/>
                <a:ea typeface="Arial"/>
                <a:cs typeface="Arial"/>
                <a:sym typeface="Arial"/>
              </a:rPr>
              <a:t>GSI2021</a:t>
            </a:r>
            <a:endParaRPr b="1" sz="2000">
              <a:solidFill>
                <a:schemeClr val="dk1"/>
              </a:solidFill>
              <a:latin typeface="Arial"/>
              <a:ea typeface="Arial"/>
              <a:cs typeface="Arial"/>
              <a:sym typeface="Arial"/>
            </a:endParaRPr>
          </a:p>
        </p:txBody>
      </p:sp>
      <p:sp>
        <p:nvSpPr>
          <p:cNvPr id="94" name="Google Shape;94;p9"/>
          <p:cNvSpPr txBox="1"/>
          <p:nvPr/>
        </p:nvSpPr>
        <p:spPr>
          <a:xfrm>
            <a:off x="459219" y="907760"/>
            <a:ext cx="1249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Arial"/>
              <a:buNone/>
            </a:pPr>
            <a:r>
              <a:rPr lang="en" sz="1800">
                <a:solidFill>
                  <a:srgbClr val="000000"/>
                </a:solidFill>
                <a:latin typeface="Arial"/>
                <a:ea typeface="Arial"/>
                <a:cs typeface="Arial"/>
                <a:sym typeface="Arial"/>
              </a:rPr>
              <a:t>Run: 4305</a:t>
            </a:r>
            <a:endParaRPr/>
          </a:p>
        </p:txBody>
      </p:sp>
      <p:pic>
        <p:nvPicPr>
          <p:cNvPr id="95" name="Google Shape;95;p9"/>
          <p:cNvPicPr preferRelativeResize="0"/>
          <p:nvPr/>
        </p:nvPicPr>
        <p:blipFill rotWithShape="1">
          <a:blip r:embed="rId3">
            <a:alphaModFix/>
          </a:blip>
          <a:srcRect b="0" l="0" r="0" t="0"/>
          <a:stretch/>
        </p:blipFill>
        <p:spPr>
          <a:xfrm>
            <a:off x="113675" y="1736650"/>
            <a:ext cx="4281472" cy="2551187"/>
          </a:xfrm>
          <a:prstGeom prst="rect">
            <a:avLst/>
          </a:prstGeom>
          <a:noFill/>
          <a:ln>
            <a:noFill/>
          </a:ln>
        </p:spPr>
      </p:pic>
      <p:pic>
        <p:nvPicPr>
          <p:cNvPr id="96" name="Google Shape;96;p9"/>
          <p:cNvPicPr preferRelativeResize="0"/>
          <p:nvPr/>
        </p:nvPicPr>
        <p:blipFill rotWithShape="1">
          <a:blip r:embed="rId4">
            <a:alphaModFix/>
          </a:blip>
          <a:srcRect b="0" l="0" r="0" t="0"/>
          <a:stretch/>
        </p:blipFill>
        <p:spPr>
          <a:xfrm>
            <a:off x="4791179" y="1714400"/>
            <a:ext cx="4067523" cy="2454375"/>
          </a:xfrm>
          <a:prstGeom prst="rect">
            <a:avLst/>
          </a:prstGeom>
          <a:noFill/>
          <a:ln>
            <a:noFill/>
          </a:ln>
        </p:spPr>
      </p:pic>
      <p:sp>
        <p:nvSpPr>
          <p:cNvPr id="97" name="Google Shape;97;p9"/>
          <p:cNvSpPr txBox="1"/>
          <p:nvPr/>
        </p:nvSpPr>
        <p:spPr>
          <a:xfrm>
            <a:off x="5391256" y="507542"/>
            <a:ext cx="1859100" cy="400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en" sz="2000">
                <a:solidFill>
                  <a:schemeClr val="dk1"/>
                </a:solidFill>
                <a:latin typeface="Arial"/>
                <a:ea typeface="Arial"/>
                <a:cs typeface="Arial"/>
                <a:sym typeface="Arial"/>
              </a:rPr>
              <a:t>CNAO2022</a:t>
            </a:r>
            <a:endParaRPr>
              <a:solidFill>
                <a:schemeClr val="dk1"/>
              </a:solidFill>
            </a:endParaRPr>
          </a:p>
        </p:txBody>
      </p:sp>
      <p:sp>
        <p:nvSpPr>
          <p:cNvPr id="98" name="Google Shape;98;p9"/>
          <p:cNvSpPr txBox="1"/>
          <p:nvPr/>
        </p:nvSpPr>
        <p:spPr>
          <a:xfrm>
            <a:off x="5773830" y="907755"/>
            <a:ext cx="1249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Arial"/>
              <a:buNone/>
            </a:pPr>
            <a:r>
              <a:rPr lang="en" sz="1800">
                <a:solidFill>
                  <a:srgbClr val="000000"/>
                </a:solidFill>
                <a:latin typeface="Arial"/>
                <a:ea typeface="Arial"/>
                <a:cs typeface="Arial"/>
                <a:sym typeface="Arial"/>
              </a:rPr>
              <a:t>Run: 5468</a:t>
            </a:r>
            <a:endParaRPr sz="1800">
              <a:solidFill>
                <a:srgbClr val="000000"/>
              </a:solidFill>
              <a:latin typeface="Arial"/>
              <a:ea typeface="Arial"/>
              <a:cs typeface="Arial"/>
              <a:sym typeface="Arial"/>
            </a:endParaRPr>
          </a:p>
        </p:txBody>
      </p:sp>
      <p:pic>
        <p:nvPicPr>
          <p:cNvPr id="99" name="Google Shape;99;p9"/>
          <p:cNvPicPr preferRelativeResize="0"/>
          <p:nvPr/>
        </p:nvPicPr>
        <p:blipFill>
          <a:blip r:embed="rId5">
            <a:alphaModFix/>
          </a:blip>
          <a:stretch>
            <a:fillRect/>
          </a:stretch>
        </p:blipFill>
        <p:spPr>
          <a:xfrm>
            <a:off x="1553400" y="4757950"/>
            <a:ext cx="1747144" cy="692700"/>
          </a:xfrm>
          <a:prstGeom prst="rect">
            <a:avLst/>
          </a:prstGeom>
          <a:noFill/>
          <a:ln>
            <a:noFill/>
          </a:ln>
        </p:spPr>
      </p:pic>
      <p:pic>
        <p:nvPicPr>
          <p:cNvPr id="100" name="Google Shape;100;p9"/>
          <p:cNvPicPr preferRelativeResize="0"/>
          <p:nvPr/>
        </p:nvPicPr>
        <p:blipFill>
          <a:blip r:embed="rId6">
            <a:alphaModFix/>
          </a:blip>
          <a:stretch>
            <a:fillRect/>
          </a:stretch>
        </p:blipFill>
        <p:spPr>
          <a:xfrm>
            <a:off x="6199000" y="4606125"/>
            <a:ext cx="1747150" cy="692700"/>
          </a:xfrm>
          <a:prstGeom prst="rect">
            <a:avLst/>
          </a:prstGeom>
          <a:noFill/>
          <a:ln>
            <a:noFill/>
          </a:ln>
        </p:spPr>
      </p:pic>
      <p:sp>
        <p:nvSpPr>
          <p:cNvPr id="101" name="Google Shape;101;p9"/>
          <p:cNvSpPr txBox="1"/>
          <p:nvPr/>
        </p:nvSpPr>
        <p:spPr>
          <a:xfrm>
            <a:off x="7545975" y="70525"/>
            <a:ext cx="1557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EFEFEF"/>
                </a:highlight>
              </a:rPr>
              <a:t>Layer 3= OFF</a:t>
            </a:r>
            <a:endParaRPr sz="1600">
              <a:highlight>
                <a:srgbClr val="EFEFE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0"/>
          <p:cNvSpPr txBox="1"/>
          <p:nvPr/>
        </p:nvSpPr>
        <p:spPr>
          <a:xfrm>
            <a:off x="71425" y="0"/>
            <a:ext cx="8795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822433"/>
                </a:solidFill>
              </a:rPr>
              <a:t>Z position of valid vertex</a:t>
            </a:r>
            <a:endParaRPr b="1" sz="2400">
              <a:solidFill>
                <a:srgbClr val="822433"/>
              </a:solidFill>
            </a:endParaRPr>
          </a:p>
        </p:txBody>
      </p:sp>
      <p:pic>
        <p:nvPicPr>
          <p:cNvPr id="109" name="Google Shape;109;p10"/>
          <p:cNvPicPr preferRelativeResize="0"/>
          <p:nvPr/>
        </p:nvPicPr>
        <p:blipFill rotWithShape="1">
          <a:blip r:embed="rId3">
            <a:alphaModFix/>
          </a:blip>
          <a:srcRect b="0" l="0" r="0" t="0"/>
          <a:stretch/>
        </p:blipFill>
        <p:spPr>
          <a:xfrm>
            <a:off x="196450" y="1167550"/>
            <a:ext cx="3431199" cy="2071701"/>
          </a:xfrm>
          <a:prstGeom prst="rect">
            <a:avLst/>
          </a:prstGeom>
          <a:noFill/>
          <a:ln>
            <a:noFill/>
          </a:ln>
        </p:spPr>
      </p:pic>
      <p:pic>
        <p:nvPicPr>
          <p:cNvPr id="110" name="Google Shape;110;p10"/>
          <p:cNvPicPr preferRelativeResize="0"/>
          <p:nvPr/>
        </p:nvPicPr>
        <p:blipFill>
          <a:blip r:embed="rId4">
            <a:alphaModFix/>
          </a:blip>
          <a:stretch>
            <a:fillRect/>
          </a:stretch>
        </p:blipFill>
        <p:spPr>
          <a:xfrm>
            <a:off x="5233237" y="1247925"/>
            <a:ext cx="3088775" cy="1937425"/>
          </a:xfrm>
          <a:prstGeom prst="rect">
            <a:avLst/>
          </a:prstGeom>
          <a:noFill/>
          <a:ln>
            <a:noFill/>
          </a:ln>
        </p:spPr>
      </p:pic>
      <p:sp>
        <p:nvSpPr>
          <p:cNvPr id="111" name="Google Shape;111;p10"/>
          <p:cNvSpPr txBox="1"/>
          <p:nvPr/>
        </p:nvSpPr>
        <p:spPr>
          <a:xfrm>
            <a:off x="5348874" y="628900"/>
            <a:ext cx="2857500" cy="400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822433"/>
              </a:buClr>
              <a:buSzPts val="2000"/>
              <a:buFont typeface="Noto Sans Symbols"/>
              <a:buChar char="❖"/>
            </a:pPr>
            <a:r>
              <a:rPr b="1" lang="en" sz="2000">
                <a:solidFill>
                  <a:srgbClr val="822433"/>
                </a:solidFill>
              </a:rPr>
              <a:t>MC </a:t>
            </a:r>
            <a:r>
              <a:rPr b="1" lang="en" sz="2000">
                <a:solidFill>
                  <a:srgbClr val="822433"/>
                </a:solidFill>
                <a:latin typeface="Arial"/>
                <a:ea typeface="Arial"/>
                <a:cs typeface="Arial"/>
                <a:sym typeface="Arial"/>
              </a:rPr>
              <a:t>CNAO2</a:t>
            </a:r>
            <a:r>
              <a:rPr b="1" lang="en" sz="2000">
                <a:solidFill>
                  <a:srgbClr val="822433"/>
                </a:solidFill>
              </a:rPr>
              <a:t>3_PS</a:t>
            </a:r>
            <a:endParaRPr b="1" sz="2000">
              <a:solidFill>
                <a:srgbClr val="822433"/>
              </a:solidFill>
            </a:endParaRPr>
          </a:p>
        </p:txBody>
      </p:sp>
      <p:pic>
        <p:nvPicPr>
          <p:cNvPr id="112" name="Google Shape;112;p10"/>
          <p:cNvPicPr preferRelativeResize="0"/>
          <p:nvPr/>
        </p:nvPicPr>
        <p:blipFill rotWithShape="1">
          <a:blip r:embed="rId5">
            <a:alphaModFix/>
          </a:blip>
          <a:srcRect b="0" l="0" r="0" t="0"/>
          <a:stretch/>
        </p:blipFill>
        <p:spPr>
          <a:xfrm>
            <a:off x="408175" y="4083225"/>
            <a:ext cx="3219474" cy="1897725"/>
          </a:xfrm>
          <a:prstGeom prst="rect">
            <a:avLst/>
          </a:prstGeom>
          <a:noFill/>
          <a:ln>
            <a:noFill/>
          </a:ln>
        </p:spPr>
      </p:pic>
      <p:sp>
        <p:nvSpPr>
          <p:cNvPr id="113" name="Google Shape;113;p10"/>
          <p:cNvSpPr txBox="1"/>
          <p:nvPr/>
        </p:nvSpPr>
        <p:spPr>
          <a:xfrm>
            <a:off x="346657" y="490449"/>
            <a:ext cx="1859100" cy="677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822433"/>
              </a:buClr>
              <a:buSzPts val="2000"/>
              <a:buFont typeface="Noto Sans Symbols"/>
              <a:buChar char="❖"/>
            </a:pPr>
            <a:r>
              <a:rPr b="1" lang="en" sz="2000">
                <a:solidFill>
                  <a:srgbClr val="822433"/>
                </a:solidFill>
                <a:latin typeface="Arial"/>
                <a:ea typeface="Arial"/>
                <a:cs typeface="Arial"/>
                <a:sym typeface="Arial"/>
              </a:rPr>
              <a:t>CNAO2023</a:t>
            </a:r>
            <a:endParaRPr b="1" sz="2000">
              <a:solidFill>
                <a:srgbClr val="822433"/>
              </a:solidFill>
              <a:latin typeface="Arial"/>
              <a:ea typeface="Arial"/>
              <a:cs typeface="Arial"/>
              <a:sym typeface="Arial"/>
            </a:endParaRPr>
          </a:p>
          <a:p>
            <a:pPr indent="0" lvl="0" marL="0" rtl="0" algn="l">
              <a:spcBef>
                <a:spcPts val="0"/>
              </a:spcBef>
              <a:spcAft>
                <a:spcPts val="0"/>
              </a:spcAft>
              <a:buNone/>
            </a:pPr>
            <a:r>
              <a:rPr lang="en" sz="1800"/>
              <a:t>Run: 6136</a:t>
            </a:r>
            <a:endParaRPr b="1" sz="2000">
              <a:solidFill>
                <a:srgbClr val="822433"/>
              </a:solidFill>
            </a:endParaRPr>
          </a:p>
        </p:txBody>
      </p:sp>
      <p:sp>
        <p:nvSpPr>
          <p:cNvPr id="114" name="Google Shape;114;p10"/>
          <p:cNvSpPr txBox="1"/>
          <p:nvPr/>
        </p:nvSpPr>
        <p:spPr>
          <a:xfrm>
            <a:off x="408182" y="3406124"/>
            <a:ext cx="1859100" cy="677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822433"/>
              </a:buClr>
              <a:buSzPts val="2000"/>
              <a:buFont typeface="Noto Sans Symbols"/>
              <a:buChar char="❖"/>
            </a:pPr>
            <a:r>
              <a:rPr b="1" lang="en" sz="2000">
                <a:solidFill>
                  <a:srgbClr val="822433"/>
                </a:solidFill>
                <a:latin typeface="Arial"/>
                <a:ea typeface="Arial"/>
                <a:cs typeface="Arial"/>
                <a:sym typeface="Arial"/>
              </a:rPr>
              <a:t>CNAO202</a:t>
            </a:r>
            <a:r>
              <a:rPr b="1" lang="en" sz="2000">
                <a:solidFill>
                  <a:srgbClr val="822433"/>
                </a:solidFill>
              </a:rPr>
              <a:t>2</a:t>
            </a:r>
            <a:endParaRPr b="1" sz="2000">
              <a:solidFill>
                <a:srgbClr val="822433"/>
              </a:solidFill>
              <a:latin typeface="Arial"/>
              <a:ea typeface="Arial"/>
              <a:cs typeface="Arial"/>
              <a:sym typeface="Arial"/>
            </a:endParaRPr>
          </a:p>
          <a:p>
            <a:pPr indent="0" lvl="0" marL="0" rtl="0" algn="l">
              <a:spcBef>
                <a:spcPts val="0"/>
              </a:spcBef>
              <a:spcAft>
                <a:spcPts val="0"/>
              </a:spcAft>
              <a:buNone/>
            </a:pPr>
            <a:r>
              <a:rPr lang="en" sz="1800"/>
              <a:t>Run: 5468</a:t>
            </a:r>
            <a:endParaRPr b="1" sz="2000">
              <a:solidFill>
                <a:srgbClr val="822433"/>
              </a:solidFill>
            </a:endParaRPr>
          </a:p>
        </p:txBody>
      </p:sp>
      <p:sp>
        <p:nvSpPr>
          <p:cNvPr id="115" name="Google Shape;115;p10"/>
          <p:cNvSpPr txBox="1"/>
          <p:nvPr/>
        </p:nvSpPr>
        <p:spPr>
          <a:xfrm>
            <a:off x="5348882" y="3331349"/>
            <a:ext cx="1859100" cy="677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822433"/>
              </a:buClr>
              <a:buSzPts val="2000"/>
              <a:buFont typeface="Noto Sans Symbols"/>
              <a:buChar char="❖"/>
            </a:pPr>
            <a:r>
              <a:rPr b="1" lang="en" sz="2000">
                <a:solidFill>
                  <a:srgbClr val="822433"/>
                </a:solidFill>
              </a:rPr>
              <a:t>GSI2021</a:t>
            </a:r>
            <a:endParaRPr b="1" sz="2000">
              <a:solidFill>
                <a:srgbClr val="822433"/>
              </a:solidFill>
              <a:latin typeface="Arial"/>
              <a:ea typeface="Arial"/>
              <a:cs typeface="Arial"/>
              <a:sym typeface="Arial"/>
            </a:endParaRPr>
          </a:p>
          <a:p>
            <a:pPr indent="0" lvl="0" marL="0" rtl="0" algn="l">
              <a:spcBef>
                <a:spcPts val="0"/>
              </a:spcBef>
              <a:spcAft>
                <a:spcPts val="0"/>
              </a:spcAft>
              <a:buNone/>
            </a:pPr>
            <a:r>
              <a:rPr lang="en" sz="1800"/>
              <a:t>Run: 4305</a:t>
            </a:r>
            <a:endParaRPr b="1" sz="2000">
              <a:solidFill>
                <a:srgbClr val="822433"/>
              </a:solidFill>
            </a:endParaRPr>
          </a:p>
        </p:txBody>
      </p:sp>
      <p:pic>
        <p:nvPicPr>
          <p:cNvPr id="116" name="Google Shape;116;p10"/>
          <p:cNvPicPr preferRelativeResize="0"/>
          <p:nvPr/>
        </p:nvPicPr>
        <p:blipFill rotWithShape="1">
          <a:blip r:embed="rId6">
            <a:alphaModFix/>
          </a:blip>
          <a:srcRect b="0" l="0" r="0" t="0"/>
          <a:stretch/>
        </p:blipFill>
        <p:spPr>
          <a:xfrm>
            <a:off x="5233235" y="4050584"/>
            <a:ext cx="3461429" cy="20885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nvSpPr>
        <p:spPr>
          <a:xfrm>
            <a:off x="321475" y="133975"/>
            <a:ext cx="5188200" cy="6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rPr>
              <a:t>Event display</a:t>
            </a:r>
            <a:endParaRPr b="1" sz="2500">
              <a:solidFill>
                <a:schemeClr val="dk1"/>
              </a:solidFill>
            </a:endParaRPr>
          </a:p>
        </p:txBody>
      </p:sp>
      <p:pic>
        <p:nvPicPr>
          <p:cNvPr id="124" name="Google Shape;124;p11"/>
          <p:cNvPicPr preferRelativeResize="0"/>
          <p:nvPr/>
        </p:nvPicPr>
        <p:blipFill rotWithShape="1">
          <a:blip r:embed="rId3">
            <a:alphaModFix/>
          </a:blip>
          <a:srcRect b="0" l="0" r="26750" t="0"/>
          <a:stretch/>
        </p:blipFill>
        <p:spPr>
          <a:xfrm>
            <a:off x="0" y="745450"/>
            <a:ext cx="2844826" cy="2046224"/>
          </a:xfrm>
          <a:prstGeom prst="rect">
            <a:avLst/>
          </a:prstGeom>
          <a:noFill/>
          <a:ln>
            <a:noFill/>
          </a:ln>
        </p:spPr>
      </p:pic>
      <p:pic>
        <p:nvPicPr>
          <p:cNvPr id="125" name="Google Shape;125;p11"/>
          <p:cNvPicPr preferRelativeResize="0"/>
          <p:nvPr/>
        </p:nvPicPr>
        <p:blipFill rotWithShape="1">
          <a:blip r:embed="rId4">
            <a:alphaModFix/>
          </a:blip>
          <a:srcRect b="0" l="0" r="32450" t="0"/>
          <a:stretch/>
        </p:blipFill>
        <p:spPr>
          <a:xfrm>
            <a:off x="3037788" y="1047763"/>
            <a:ext cx="3030651" cy="2363725"/>
          </a:xfrm>
          <a:prstGeom prst="rect">
            <a:avLst/>
          </a:prstGeom>
          <a:noFill/>
          <a:ln>
            <a:noFill/>
          </a:ln>
        </p:spPr>
      </p:pic>
      <p:sp>
        <p:nvSpPr>
          <p:cNvPr id="126" name="Google Shape;126;p11"/>
          <p:cNvSpPr txBox="1"/>
          <p:nvPr/>
        </p:nvSpPr>
        <p:spPr>
          <a:xfrm>
            <a:off x="113400" y="2939175"/>
            <a:ext cx="2198400" cy="5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0000"/>
                </a:solidFill>
                <a:highlight>
                  <a:srgbClr val="F6F8FC"/>
                </a:highlight>
                <a:latin typeface="Roboto"/>
                <a:ea typeface="Roboto"/>
                <a:cs typeface="Roboto"/>
                <a:sym typeface="Roboto"/>
              </a:rPr>
              <a:t>run: 6136      event:536</a:t>
            </a:r>
            <a:endParaRPr sz="1500">
              <a:solidFill>
                <a:srgbClr val="000000"/>
              </a:solidFill>
              <a:highlight>
                <a:srgbClr val="F6F8FC"/>
              </a:highlight>
              <a:latin typeface="Roboto"/>
              <a:ea typeface="Roboto"/>
              <a:cs typeface="Roboto"/>
              <a:sym typeface="Roboto"/>
            </a:endParaRPr>
          </a:p>
          <a:p>
            <a:pPr indent="0" lvl="0" marL="0" rtl="0" algn="l">
              <a:spcBef>
                <a:spcPts val="0"/>
              </a:spcBef>
              <a:spcAft>
                <a:spcPts val="0"/>
              </a:spcAft>
              <a:buNone/>
            </a:pPr>
            <a:r>
              <a:rPr lang="en" sz="1050">
                <a:solidFill>
                  <a:srgbClr val="C4C7C5"/>
                </a:solidFill>
                <a:highlight>
                  <a:srgbClr val="F6F8FC"/>
                </a:highlight>
                <a:latin typeface="Roboto"/>
                <a:ea typeface="Roboto"/>
                <a:cs typeface="Roboto"/>
                <a:sym typeface="Roboto"/>
              </a:rPr>
              <a:t> </a:t>
            </a:r>
            <a:endParaRPr sz="1050">
              <a:solidFill>
                <a:srgbClr val="C4C7C5"/>
              </a:solidFill>
              <a:highlight>
                <a:srgbClr val="F6F8FC"/>
              </a:highlight>
              <a:latin typeface="Roboto"/>
              <a:ea typeface="Roboto"/>
              <a:cs typeface="Roboto"/>
              <a:sym typeface="Roboto"/>
            </a:endParaRPr>
          </a:p>
        </p:txBody>
      </p:sp>
      <p:sp>
        <p:nvSpPr>
          <p:cNvPr id="127" name="Google Shape;127;p11"/>
          <p:cNvSpPr txBox="1"/>
          <p:nvPr/>
        </p:nvSpPr>
        <p:spPr>
          <a:xfrm>
            <a:off x="3308000" y="3664400"/>
            <a:ext cx="2303700" cy="5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0000"/>
                </a:solidFill>
                <a:highlight>
                  <a:srgbClr val="F6F8FC"/>
                </a:highlight>
                <a:latin typeface="Roboto"/>
                <a:ea typeface="Roboto"/>
                <a:cs typeface="Roboto"/>
                <a:sym typeface="Roboto"/>
              </a:rPr>
              <a:t>run: 6136       event:384</a:t>
            </a:r>
            <a:endParaRPr sz="1500">
              <a:solidFill>
                <a:srgbClr val="000000"/>
              </a:solidFill>
              <a:highlight>
                <a:srgbClr val="F6F8FC"/>
              </a:highlight>
              <a:latin typeface="Roboto"/>
              <a:ea typeface="Roboto"/>
              <a:cs typeface="Roboto"/>
              <a:sym typeface="Roboto"/>
            </a:endParaRPr>
          </a:p>
          <a:p>
            <a:pPr indent="0" lvl="0" marL="0" rtl="0" algn="l">
              <a:spcBef>
                <a:spcPts val="0"/>
              </a:spcBef>
              <a:spcAft>
                <a:spcPts val="0"/>
              </a:spcAft>
              <a:buNone/>
            </a:pPr>
            <a:r>
              <a:rPr lang="en" sz="1050">
                <a:solidFill>
                  <a:srgbClr val="C4C7C5"/>
                </a:solidFill>
                <a:highlight>
                  <a:srgbClr val="F6F8FC"/>
                </a:highlight>
                <a:latin typeface="Roboto"/>
                <a:ea typeface="Roboto"/>
                <a:cs typeface="Roboto"/>
                <a:sym typeface="Roboto"/>
              </a:rPr>
              <a:t> </a:t>
            </a:r>
            <a:endParaRPr sz="1050">
              <a:solidFill>
                <a:srgbClr val="C4C7C5"/>
              </a:solidFill>
              <a:highlight>
                <a:srgbClr val="F6F8FC"/>
              </a:highlight>
              <a:latin typeface="Roboto"/>
              <a:ea typeface="Roboto"/>
              <a:cs typeface="Roboto"/>
              <a:sym typeface="Roboto"/>
            </a:endParaRPr>
          </a:p>
        </p:txBody>
      </p:sp>
      <p:sp>
        <p:nvSpPr>
          <p:cNvPr id="128" name="Google Shape;128;p11"/>
          <p:cNvSpPr txBox="1"/>
          <p:nvPr/>
        </p:nvSpPr>
        <p:spPr>
          <a:xfrm>
            <a:off x="223250" y="4241600"/>
            <a:ext cx="8751300" cy="1302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alibri"/>
              <a:buChar char="●"/>
            </a:pPr>
            <a:r>
              <a:rPr lang="en" sz="1600">
                <a:latin typeface="Calibri"/>
                <a:ea typeface="Calibri"/>
                <a:cs typeface="Calibri"/>
                <a:sym typeface="Calibri"/>
              </a:rPr>
              <a:t>By examining the event display, it was observed that for several events, </a:t>
            </a:r>
            <a:r>
              <a:rPr b="1" lang="en" sz="1600">
                <a:latin typeface="Calibri"/>
                <a:ea typeface="Calibri"/>
                <a:cs typeface="Calibri"/>
                <a:sym typeface="Calibri"/>
              </a:rPr>
              <a:t>the vertices appeared to be present but were oriented in the opposite direction</a:t>
            </a:r>
            <a:r>
              <a:rPr lang="en" sz="1600">
                <a:latin typeface="Calibri"/>
                <a:ea typeface="Calibri"/>
                <a:cs typeface="Calibri"/>
                <a:sym typeface="Calibri"/>
              </a:rPr>
              <a:t>.</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 sz="1600">
                <a:latin typeface="Calibri"/>
                <a:ea typeface="Calibri"/>
                <a:cs typeface="Calibri"/>
                <a:sym typeface="Calibri"/>
              </a:rPr>
              <a:t>Now in Shoe the vertex is in the right position</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Still needed some inter-</a:t>
            </a:r>
            <a:r>
              <a:rPr lang="en" sz="1600">
                <a:latin typeface="Calibri"/>
                <a:ea typeface="Calibri"/>
                <a:cs typeface="Calibri"/>
                <a:sym typeface="Calibri"/>
              </a:rPr>
              <a:t>alignment (Chris)</a:t>
            </a:r>
            <a:r>
              <a:rPr lang="en" sz="1600">
                <a:latin typeface="Calibri"/>
                <a:ea typeface="Calibri"/>
                <a:cs typeface="Calibri"/>
                <a:sym typeface="Calibri"/>
              </a:rPr>
              <a:t> and alignements with other detectors (Yun)</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In the new </a:t>
            </a:r>
            <a:r>
              <a:rPr lang="en" sz="1600">
                <a:latin typeface="Calibri"/>
                <a:ea typeface="Calibri"/>
                <a:cs typeface="Calibri"/>
                <a:sym typeface="Calibri"/>
              </a:rPr>
              <a:t>configuration the “inefficient” layer is the number 2</a:t>
            </a:r>
            <a:endParaRPr sz="1600">
              <a:latin typeface="Calibri"/>
              <a:ea typeface="Calibri"/>
              <a:cs typeface="Calibri"/>
              <a:sym typeface="Calibri"/>
            </a:endParaRPr>
          </a:p>
        </p:txBody>
      </p:sp>
      <p:sp>
        <p:nvSpPr>
          <p:cNvPr id="129" name="Google Shape;129;p11"/>
          <p:cNvSpPr txBox="1"/>
          <p:nvPr/>
        </p:nvSpPr>
        <p:spPr>
          <a:xfrm>
            <a:off x="4016675" y="5607250"/>
            <a:ext cx="4731600" cy="4158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From now on, the new configuration will be used</a:t>
            </a:r>
            <a:endParaRPr sz="1600"/>
          </a:p>
        </p:txBody>
      </p:sp>
      <p:sp>
        <p:nvSpPr>
          <p:cNvPr id="130" name="Google Shape;130;p11"/>
          <p:cNvSpPr/>
          <p:nvPr/>
        </p:nvSpPr>
        <p:spPr>
          <a:xfrm>
            <a:off x="6417775" y="83200"/>
            <a:ext cx="2432400" cy="17970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1" name="Google Shape;131;p11"/>
          <p:cNvCxnSpPr/>
          <p:nvPr/>
        </p:nvCxnSpPr>
        <p:spPr>
          <a:xfrm>
            <a:off x="6794425" y="397050"/>
            <a:ext cx="7800" cy="1035900"/>
          </a:xfrm>
          <a:prstGeom prst="straightConnector1">
            <a:avLst/>
          </a:prstGeom>
          <a:noFill/>
          <a:ln cap="flat" cmpd="sng" w="19050">
            <a:solidFill>
              <a:schemeClr val="dk1"/>
            </a:solidFill>
            <a:prstDash val="solid"/>
            <a:round/>
            <a:headEnd len="med" w="med" type="none"/>
            <a:tailEnd len="med" w="med" type="none"/>
          </a:ln>
        </p:spPr>
      </p:cxnSp>
      <p:cxnSp>
        <p:nvCxnSpPr>
          <p:cNvPr id="132" name="Google Shape;132;p11"/>
          <p:cNvCxnSpPr/>
          <p:nvPr/>
        </p:nvCxnSpPr>
        <p:spPr>
          <a:xfrm>
            <a:off x="7158675" y="397050"/>
            <a:ext cx="7800" cy="1035900"/>
          </a:xfrm>
          <a:prstGeom prst="straightConnector1">
            <a:avLst/>
          </a:prstGeom>
          <a:noFill/>
          <a:ln cap="flat" cmpd="sng" w="19050">
            <a:solidFill>
              <a:schemeClr val="dk1"/>
            </a:solidFill>
            <a:prstDash val="solid"/>
            <a:round/>
            <a:headEnd len="med" w="med" type="none"/>
            <a:tailEnd len="med" w="med" type="none"/>
          </a:ln>
        </p:spPr>
      </p:cxnSp>
      <p:cxnSp>
        <p:nvCxnSpPr>
          <p:cNvPr id="133" name="Google Shape;133;p11"/>
          <p:cNvCxnSpPr/>
          <p:nvPr/>
        </p:nvCxnSpPr>
        <p:spPr>
          <a:xfrm>
            <a:off x="8001600" y="397050"/>
            <a:ext cx="7800" cy="1035900"/>
          </a:xfrm>
          <a:prstGeom prst="straightConnector1">
            <a:avLst/>
          </a:prstGeom>
          <a:noFill/>
          <a:ln cap="flat" cmpd="sng" w="19050">
            <a:solidFill>
              <a:schemeClr val="dk1"/>
            </a:solidFill>
            <a:prstDash val="solid"/>
            <a:round/>
            <a:headEnd len="med" w="med" type="none"/>
            <a:tailEnd len="med" w="med" type="none"/>
          </a:ln>
        </p:spPr>
      </p:cxnSp>
      <p:cxnSp>
        <p:nvCxnSpPr>
          <p:cNvPr id="134" name="Google Shape;134;p11"/>
          <p:cNvCxnSpPr/>
          <p:nvPr/>
        </p:nvCxnSpPr>
        <p:spPr>
          <a:xfrm>
            <a:off x="8444325" y="397050"/>
            <a:ext cx="7800" cy="1035900"/>
          </a:xfrm>
          <a:prstGeom prst="straightConnector1">
            <a:avLst/>
          </a:prstGeom>
          <a:noFill/>
          <a:ln cap="flat" cmpd="sng" w="19050">
            <a:solidFill>
              <a:schemeClr val="dk1"/>
            </a:solidFill>
            <a:prstDash val="solid"/>
            <a:round/>
            <a:headEnd len="med" w="med" type="none"/>
            <a:tailEnd len="med" w="med" type="none"/>
          </a:ln>
        </p:spPr>
      </p:cxnSp>
      <p:sp>
        <p:nvSpPr>
          <p:cNvPr id="135" name="Google Shape;135;p11"/>
          <p:cNvSpPr txBox="1"/>
          <p:nvPr/>
        </p:nvSpPr>
        <p:spPr>
          <a:xfrm>
            <a:off x="5465975" y="83200"/>
            <a:ext cx="32823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chemeClr val="accent2"/>
                </a:highlight>
              </a:rPr>
              <a:t>Old config.:</a:t>
            </a:r>
            <a:r>
              <a:rPr lang="en" sz="1200"/>
              <a:t>         </a:t>
            </a:r>
            <a:r>
              <a:rPr lang="en" sz="1200">
                <a:highlight>
                  <a:srgbClr val="FFFF00"/>
                </a:highlight>
              </a:rPr>
              <a:t> 4 </a:t>
            </a:r>
            <a:r>
              <a:rPr lang="en" sz="1200"/>
              <a:t>    </a:t>
            </a:r>
            <a:r>
              <a:rPr lang="en" sz="1200">
                <a:highlight>
                  <a:srgbClr val="FFFF00"/>
                </a:highlight>
              </a:rPr>
              <a:t>  3 </a:t>
            </a:r>
            <a:r>
              <a:rPr lang="en" sz="1200"/>
              <a:t>              </a:t>
            </a:r>
            <a:r>
              <a:rPr lang="en" sz="1200">
                <a:highlight>
                  <a:schemeClr val="accent2"/>
                </a:highlight>
              </a:rPr>
              <a:t>  2  </a:t>
            </a:r>
            <a:r>
              <a:rPr lang="en" sz="1200"/>
              <a:t>     </a:t>
            </a:r>
            <a:r>
              <a:rPr lang="en" sz="1200">
                <a:highlight>
                  <a:srgbClr val="FFFF00"/>
                </a:highlight>
              </a:rPr>
              <a:t> </a:t>
            </a:r>
            <a:r>
              <a:rPr lang="en" sz="1200">
                <a:highlight>
                  <a:srgbClr val="FFFF00"/>
                </a:highlight>
              </a:rPr>
              <a:t> 1</a:t>
            </a:r>
            <a:r>
              <a:rPr lang="en" sz="1200">
                <a:solidFill>
                  <a:schemeClr val="accent2"/>
                </a:solidFill>
                <a:highlight>
                  <a:srgbClr val="FFFF00"/>
                </a:highlight>
              </a:rPr>
              <a:t>.</a:t>
            </a:r>
            <a:r>
              <a:rPr lang="en" sz="1200">
                <a:highlight>
                  <a:srgbClr val="FFFF00"/>
                </a:highlight>
              </a:rPr>
              <a:t> </a:t>
            </a:r>
            <a:endParaRPr sz="1200">
              <a:highlight>
                <a:srgbClr val="FFFF00"/>
              </a:highlight>
            </a:endParaRPr>
          </a:p>
        </p:txBody>
      </p:sp>
      <p:sp>
        <p:nvSpPr>
          <p:cNvPr id="136" name="Google Shape;136;p11"/>
          <p:cNvSpPr txBox="1"/>
          <p:nvPr/>
        </p:nvSpPr>
        <p:spPr>
          <a:xfrm>
            <a:off x="5327100" y="1432950"/>
            <a:ext cx="35232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00FF00"/>
                </a:highlight>
              </a:rPr>
              <a:t> New </a:t>
            </a:r>
            <a:r>
              <a:rPr lang="en" sz="1200">
                <a:highlight>
                  <a:srgbClr val="00FF00"/>
                </a:highlight>
              </a:rPr>
              <a:t>config.: </a:t>
            </a:r>
            <a:r>
              <a:rPr lang="en" sz="1200"/>
              <a:t>         </a:t>
            </a:r>
            <a:r>
              <a:rPr lang="en" sz="1200">
                <a:highlight>
                  <a:srgbClr val="00FF00"/>
                </a:highlight>
              </a:rPr>
              <a:t> </a:t>
            </a:r>
            <a:r>
              <a:rPr lang="en" sz="1200">
                <a:highlight>
                  <a:srgbClr val="00FF00"/>
                </a:highlight>
              </a:rPr>
              <a:t>1</a:t>
            </a:r>
            <a:r>
              <a:rPr lang="en" sz="1200">
                <a:highlight>
                  <a:srgbClr val="00FF00"/>
                </a:highlight>
              </a:rPr>
              <a:t> </a:t>
            </a:r>
            <a:r>
              <a:rPr lang="en" sz="1200"/>
              <a:t>     </a:t>
            </a:r>
            <a:r>
              <a:rPr lang="en" sz="1200">
                <a:highlight>
                  <a:srgbClr val="00FF00"/>
                </a:highlight>
              </a:rPr>
              <a:t> 2 </a:t>
            </a:r>
            <a:r>
              <a:rPr lang="en" sz="1200"/>
              <a:t>               </a:t>
            </a:r>
            <a:r>
              <a:rPr lang="en" sz="1200">
                <a:highlight>
                  <a:srgbClr val="00FF00"/>
                </a:highlight>
              </a:rPr>
              <a:t> 3 </a:t>
            </a:r>
            <a:r>
              <a:rPr lang="en" sz="1200"/>
              <a:t>      </a:t>
            </a:r>
            <a:r>
              <a:rPr lang="en" sz="1200">
                <a:highlight>
                  <a:srgbClr val="00FF00"/>
                </a:highlight>
              </a:rPr>
              <a:t>  4</a:t>
            </a:r>
            <a:r>
              <a:rPr lang="en" sz="1200">
                <a:solidFill>
                  <a:srgbClr val="00FF00"/>
                </a:solidFill>
                <a:highlight>
                  <a:srgbClr val="00FF00"/>
                </a:highlight>
              </a:rPr>
              <a:t>.</a:t>
            </a:r>
            <a:r>
              <a:rPr lang="en" sz="1200">
                <a:highlight>
                  <a:srgbClr val="00FF00"/>
                </a:highlight>
              </a:rPr>
              <a:t>  </a:t>
            </a:r>
            <a:endParaRPr sz="1200">
              <a:highlight>
                <a:srgbClr val="00FF00"/>
              </a:highlight>
            </a:endParaRPr>
          </a:p>
        </p:txBody>
      </p:sp>
      <p:sp>
        <p:nvSpPr>
          <p:cNvPr id="137" name="Google Shape;137;p11"/>
          <p:cNvSpPr txBox="1"/>
          <p:nvPr/>
        </p:nvSpPr>
        <p:spPr>
          <a:xfrm>
            <a:off x="6970275" y="695225"/>
            <a:ext cx="384600" cy="5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FF0000"/>
                </a:solidFill>
              </a:rPr>
              <a:t>X</a:t>
            </a:r>
            <a:endParaRPr sz="2300">
              <a:solidFill>
                <a:srgbClr val="FF0000"/>
              </a:solidFill>
            </a:endParaRPr>
          </a:p>
        </p:txBody>
      </p:sp>
      <p:cxnSp>
        <p:nvCxnSpPr>
          <p:cNvPr id="138" name="Google Shape;138;p11"/>
          <p:cNvCxnSpPr/>
          <p:nvPr/>
        </p:nvCxnSpPr>
        <p:spPr>
          <a:xfrm flipH="1" rot="10800000">
            <a:off x="4536563" y="917413"/>
            <a:ext cx="1773300" cy="7800"/>
          </a:xfrm>
          <a:prstGeom prst="straightConnector1">
            <a:avLst/>
          </a:prstGeom>
          <a:noFill/>
          <a:ln cap="flat" cmpd="sng" w="28575">
            <a:solidFill>
              <a:schemeClr val="dk1"/>
            </a:solidFill>
            <a:prstDash val="solid"/>
            <a:round/>
            <a:headEnd len="med" w="med" type="none"/>
            <a:tailEnd len="med" w="med" type="triangle"/>
          </a:ln>
        </p:spPr>
      </p:cxnSp>
      <p:sp>
        <p:nvSpPr>
          <p:cNvPr id="139" name="Google Shape;139;p11"/>
          <p:cNvSpPr txBox="1"/>
          <p:nvPr/>
        </p:nvSpPr>
        <p:spPr>
          <a:xfrm>
            <a:off x="4915713" y="631975"/>
            <a:ext cx="9651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BEAM</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2"/>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2400" u="none">
                <a:solidFill>
                  <a:schemeClr val="dk1"/>
                </a:solidFill>
                <a:latin typeface="Arial"/>
                <a:ea typeface="Arial"/>
                <a:cs typeface="Arial"/>
                <a:sym typeface="Arial"/>
              </a:rPr>
              <a:t>09/24/2023</a:t>
            </a:r>
            <a:endParaRPr/>
          </a:p>
        </p:txBody>
      </p:sp>
      <p:sp>
        <p:nvSpPr>
          <p:cNvPr id="146" name="Google Shape;146;p12"/>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2400" u="none">
                <a:solidFill>
                  <a:schemeClr val="dk1"/>
                </a:solidFill>
                <a:latin typeface="Arial"/>
                <a:ea typeface="Arial"/>
                <a:cs typeface="Arial"/>
                <a:sym typeface="Arial"/>
              </a:rPr>
              <a:t>Titolo Presentazione</a:t>
            </a:r>
            <a:endParaRPr/>
          </a:p>
        </p:txBody>
      </p:sp>
      <p:sp>
        <p:nvSpPr>
          <p:cNvPr id="147" name="Google Shape;147;p12"/>
          <p:cNvSpPr txBox="1"/>
          <p:nvPr/>
        </p:nvSpPr>
        <p:spPr>
          <a:xfrm>
            <a:off x="1954212" y="630237"/>
            <a:ext cx="184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48" name="Google Shape;148;p12"/>
          <p:cNvSpPr txBox="1"/>
          <p:nvPr/>
        </p:nvSpPr>
        <p:spPr>
          <a:xfrm>
            <a:off x="1116012" y="776287"/>
            <a:ext cx="7404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a:p>
        </p:txBody>
      </p:sp>
      <p:sp>
        <p:nvSpPr>
          <p:cNvPr id="149" name="Google Shape;149;p12"/>
          <p:cNvSpPr txBox="1"/>
          <p:nvPr/>
        </p:nvSpPr>
        <p:spPr>
          <a:xfrm>
            <a:off x="147993" y="461400"/>
            <a:ext cx="3805500" cy="400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822433"/>
              </a:buClr>
              <a:buSzPts val="2000"/>
              <a:buFont typeface="Noto Sans Symbols"/>
              <a:buChar char="❖"/>
            </a:pPr>
            <a:r>
              <a:rPr b="1" lang="en" sz="2000">
                <a:solidFill>
                  <a:srgbClr val="822433"/>
                </a:solidFill>
                <a:latin typeface="Arial"/>
                <a:ea typeface="Arial"/>
                <a:cs typeface="Arial"/>
                <a:sym typeface="Arial"/>
              </a:rPr>
              <a:t>CNAO202</a:t>
            </a:r>
            <a:r>
              <a:rPr b="1" lang="en" sz="2000">
                <a:solidFill>
                  <a:srgbClr val="822433"/>
                </a:solidFill>
              </a:rPr>
              <a:t>3 </a:t>
            </a:r>
            <a:r>
              <a:rPr lang="en" sz="1800"/>
              <a:t>Run: 6136</a:t>
            </a:r>
            <a:endParaRPr b="1" sz="2000">
              <a:solidFill>
                <a:srgbClr val="822433"/>
              </a:solidFill>
            </a:endParaRPr>
          </a:p>
        </p:txBody>
      </p:sp>
      <p:sp>
        <p:nvSpPr>
          <p:cNvPr id="150" name="Google Shape;150;p12"/>
          <p:cNvSpPr txBox="1"/>
          <p:nvPr/>
        </p:nvSpPr>
        <p:spPr>
          <a:xfrm>
            <a:off x="4714200" y="461400"/>
            <a:ext cx="4470900" cy="457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Noto Sans Symbols"/>
              <a:buChar char="❖"/>
            </a:pPr>
            <a:r>
              <a:rPr b="1" lang="en" sz="2000">
                <a:solidFill>
                  <a:schemeClr val="dk1"/>
                </a:solidFill>
              </a:rPr>
              <a:t>MC: CNAO23_PS</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rPr lang="en" sz="1800">
                <a:latin typeface="Calibri"/>
                <a:ea typeface="Calibri"/>
                <a:cs typeface="Calibri"/>
                <a:sym typeface="Calibri"/>
              </a:rPr>
              <a:t> </a:t>
            </a:r>
            <a:endParaRPr b="1" sz="2000">
              <a:solidFill>
                <a:schemeClr val="dk1"/>
              </a:solidFill>
            </a:endParaRPr>
          </a:p>
        </p:txBody>
      </p:sp>
      <p:sp>
        <p:nvSpPr>
          <p:cNvPr id="151" name="Google Shape;151;p12"/>
          <p:cNvSpPr txBox="1"/>
          <p:nvPr/>
        </p:nvSpPr>
        <p:spPr>
          <a:xfrm>
            <a:off x="7552650" y="347925"/>
            <a:ext cx="1557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EFEFEF"/>
                </a:highlight>
              </a:rPr>
              <a:t>Layer 2= OFF</a:t>
            </a:r>
            <a:endParaRPr sz="1600">
              <a:highlight>
                <a:srgbClr val="EFEFEF"/>
              </a:highlight>
            </a:endParaRPr>
          </a:p>
        </p:txBody>
      </p:sp>
      <p:sp>
        <p:nvSpPr>
          <p:cNvPr id="152" name="Google Shape;152;p12"/>
          <p:cNvSpPr txBox="1"/>
          <p:nvPr/>
        </p:nvSpPr>
        <p:spPr>
          <a:xfrm>
            <a:off x="7518900" y="0"/>
            <a:ext cx="16251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highlight>
                  <a:srgbClr val="DD7E6B"/>
                </a:highlight>
              </a:rPr>
              <a:t>New configuration</a:t>
            </a:r>
            <a:endParaRPr sz="1300">
              <a:highlight>
                <a:srgbClr val="6D9EEB"/>
              </a:highlight>
            </a:endParaRPr>
          </a:p>
        </p:txBody>
      </p:sp>
      <p:pic>
        <p:nvPicPr>
          <p:cNvPr id="153" name="Google Shape;153;p12"/>
          <p:cNvPicPr preferRelativeResize="0"/>
          <p:nvPr/>
        </p:nvPicPr>
        <p:blipFill>
          <a:blip r:embed="rId4">
            <a:alphaModFix/>
          </a:blip>
          <a:stretch>
            <a:fillRect/>
          </a:stretch>
        </p:blipFill>
        <p:spPr>
          <a:xfrm>
            <a:off x="38100" y="861588"/>
            <a:ext cx="3424693" cy="2056337"/>
          </a:xfrm>
          <a:prstGeom prst="rect">
            <a:avLst/>
          </a:prstGeom>
          <a:noFill/>
          <a:ln>
            <a:noFill/>
          </a:ln>
        </p:spPr>
      </p:pic>
      <p:pic>
        <p:nvPicPr>
          <p:cNvPr id="154" name="Google Shape;154;p12"/>
          <p:cNvPicPr preferRelativeResize="0"/>
          <p:nvPr/>
        </p:nvPicPr>
        <p:blipFill>
          <a:blip r:embed="rId5">
            <a:alphaModFix/>
          </a:blip>
          <a:stretch>
            <a:fillRect/>
          </a:stretch>
        </p:blipFill>
        <p:spPr>
          <a:xfrm>
            <a:off x="797950" y="2865704"/>
            <a:ext cx="1905000" cy="880533"/>
          </a:xfrm>
          <a:prstGeom prst="rect">
            <a:avLst/>
          </a:prstGeom>
          <a:noFill/>
          <a:ln>
            <a:noFill/>
          </a:ln>
        </p:spPr>
      </p:pic>
      <p:pic>
        <p:nvPicPr>
          <p:cNvPr id="155" name="Google Shape;155;p12"/>
          <p:cNvPicPr preferRelativeResize="0"/>
          <p:nvPr/>
        </p:nvPicPr>
        <p:blipFill>
          <a:blip r:embed="rId6">
            <a:alphaModFix/>
          </a:blip>
          <a:stretch>
            <a:fillRect/>
          </a:stretch>
        </p:blipFill>
        <p:spPr>
          <a:xfrm>
            <a:off x="5233275" y="888237"/>
            <a:ext cx="3067221" cy="2056325"/>
          </a:xfrm>
          <a:prstGeom prst="rect">
            <a:avLst/>
          </a:prstGeom>
          <a:noFill/>
          <a:ln>
            <a:noFill/>
          </a:ln>
        </p:spPr>
      </p:pic>
      <p:pic>
        <p:nvPicPr>
          <p:cNvPr id="156" name="Google Shape;156;p12"/>
          <p:cNvPicPr preferRelativeResize="0"/>
          <p:nvPr/>
        </p:nvPicPr>
        <p:blipFill>
          <a:blip r:embed="rId7">
            <a:alphaModFix/>
          </a:blip>
          <a:stretch>
            <a:fillRect/>
          </a:stretch>
        </p:blipFill>
        <p:spPr>
          <a:xfrm>
            <a:off x="6309211" y="2931543"/>
            <a:ext cx="1905000" cy="936218"/>
          </a:xfrm>
          <a:prstGeom prst="rect">
            <a:avLst/>
          </a:prstGeom>
          <a:noFill/>
          <a:ln>
            <a:noFill/>
          </a:ln>
        </p:spPr>
      </p:pic>
      <p:sp>
        <p:nvSpPr>
          <p:cNvPr id="157" name="Google Shape;157;p12"/>
          <p:cNvSpPr txBox="1"/>
          <p:nvPr/>
        </p:nvSpPr>
        <p:spPr>
          <a:xfrm>
            <a:off x="2473400" y="3504200"/>
            <a:ext cx="5567100" cy="6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Z position of valid vertex </a:t>
            </a:r>
            <a:endParaRPr b="1" sz="2400">
              <a:solidFill>
                <a:schemeClr val="dk1"/>
              </a:solidFill>
            </a:endParaRPr>
          </a:p>
          <a:p>
            <a:pPr indent="0" lvl="0" marL="0" rtl="0" algn="l">
              <a:spcBef>
                <a:spcPts val="0"/>
              </a:spcBef>
              <a:spcAft>
                <a:spcPts val="0"/>
              </a:spcAft>
              <a:buClr>
                <a:srgbClr val="000000"/>
              </a:buClr>
              <a:buSzPts val="1600"/>
              <a:buFont typeface="Arial"/>
              <a:buNone/>
            </a:pPr>
            <a:r>
              <a:t/>
            </a:r>
            <a:endParaRPr b="1" sz="2400">
              <a:solidFill>
                <a:schemeClr val="dk1"/>
              </a:solidFill>
            </a:endParaRPr>
          </a:p>
        </p:txBody>
      </p:sp>
      <p:pic>
        <p:nvPicPr>
          <p:cNvPr id="158" name="Google Shape;158;p12"/>
          <p:cNvPicPr preferRelativeResize="0"/>
          <p:nvPr/>
        </p:nvPicPr>
        <p:blipFill>
          <a:blip r:embed="rId8">
            <a:alphaModFix/>
          </a:blip>
          <a:stretch>
            <a:fillRect/>
          </a:stretch>
        </p:blipFill>
        <p:spPr>
          <a:xfrm>
            <a:off x="291048" y="4038900"/>
            <a:ext cx="3351059" cy="2056325"/>
          </a:xfrm>
          <a:prstGeom prst="rect">
            <a:avLst/>
          </a:prstGeom>
          <a:noFill/>
          <a:ln>
            <a:noFill/>
          </a:ln>
        </p:spPr>
      </p:pic>
      <p:pic>
        <p:nvPicPr>
          <p:cNvPr id="159" name="Google Shape;159;p12"/>
          <p:cNvPicPr preferRelativeResize="0"/>
          <p:nvPr/>
        </p:nvPicPr>
        <p:blipFill>
          <a:blip r:embed="rId9">
            <a:alphaModFix/>
          </a:blip>
          <a:stretch>
            <a:fillRect/>
          </a:stretch>
        </p:blipFill>
        <p:spPr>
          <a:xfrm>
            <a:off x="4912688" y="4018475"/>
            <a:ext cx="3708401" cy="1977600"/>
          </a:xfrm>
          <a:prstGeom prst="rect">
            <a:avLst/>
          </a:prstGeom>
          <a:noFill/>
          <a:ln>
            <a:noFill/>
          </a:ln>
        </p:spPr>
      </p:pic>
      <p:cxnSp>
        <p:nvCxnSpPr>
          <p:cNvPr id="160" name="Google Shape;160;p12"/>
          <p:cNvCxnSpPr>
            <a:endCxn id="161" idx="0"/>
          </p:cNvCxnSpPr>
          <p:nvPr/>
        </p:nvCxnSpPr>
        <p:spPr>
          <a:xfrm flipH="1" rot="10800000">
            <a:off x="4337775" y="678450"/>
            <a:ext cx="18000" cy="2647500"/>
          </a:xfrm>
          <a:prstGeom prst="straightConnector1">
            <a:avLst/>
          </a:prstGeom>
          <a:noFill/>
          <a:ln cap="flat" cmpd="sng" w="19050">
            <a:solidFill>
              <a:schemeClr val="dk2"/>
            </a:solidFill>
            <a:prstDash val="dashDot"/>
            <a:round/>
            <a:headEnd len="med" w="med" type="none"/>
            <a:tailEnd len="med" w="med" type="none"/>
          </a:ln>
        </p:spPr>
      </p:cxnSp>
      <p:sp>
        <p:nvSpPr>
          <p:cNvPr id="162" name="Google Shape;162;p12"/>
          <p:cNvSpPr txBox="1"/>
          <p:nvPr/>
        </p:nvSpPr>
        <p:spPr>
          <a:xfrm>
            <a:off x="3443100" y="93700"/>
            <a:ext cx="22578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Valid Vertex</a:t>
            </a:r>
            <a:endParaRPr b="1" sz="2400">
              <a:solidFill>
                <a:schemeClr val="dk1"/>
              </a:solidFill>
            </a:endParaRPr>
          </a:p>
        </p:txBody>
      </p:sp>
      <p:cxnSp>
        <p:nvCxnSpPr>
          <p:cNvPr id="163" name="Google Shape;163;p12"/>
          <p:cNvCxnSpPr/>
          <p:nvPr/>
        </p:nvCxnSpPr>
        <p:spPr>
          <a:xfrm flipH="1" rot="10800000">
            <a:off x="4268400" y="3956500"/>
            <a:ext cx="18000" cy="2647500"/>
          </a:xfrm>
          <a:prstGeom prst="straightConnector1">
            <a:avLst/>
          </a:prstGeom>
          <a:noFill/>
          <a:ln cap="flat" cmpd="sng" w="19050">
            <a:solidFill>
              <a:schemeClr val="dk2"/>
            </a:solidFill>
            <a:prstDash val="dashDot"/>
            <a:round/>
            <a:headEnd len="med" w="med" type="none"/>
            <a:tailEnd len="med" w="med" type="none"/>
          </a:ln>
        </p:spPr>
      </p:cxnSp>
      <p:sp>
        <p:nvSpPr>
          <p:cNvPr id="164" name="Google Shape;164;p12"/>
          <p:cNvSpPr txBox="1"/>
          <p:nvPr/>
        </p:nvSpPr>
        <p:spPr>
          <a:xfrm>
            <a:off x="148000" y="4220875"/>
            <a:ext cx="2024400" cy="3231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 sz="1500">
                <a:solidFill>
                  <a:schemeClr val="dk1"/>
                </a:solidFill>
              </a:rPr>
              <a:t>Run: 6136</a:t>
            </a:r>
            <a:endParaRPr b="1" sz="1700">
              <a:solidFill>
                <a:schemeClr val="dk1"/>
              </a:solidFill>
            </a:endParaRPr>
          </a:p>
        </p:txBody>
      </p:sp>
      <p:sp>
        <p:nvSpPr>
          <p:cNvPr id="165" name="Google Shape;165;p12"/>
          <p:cNvSpPr txBox="1"/>
          <p:nvPr/>
        </p:nvSpPr>
        <p:spPr>
          <a:xfrm>
            <a:off x="5347800" y="4220875"/>
            <a:ext cx="7272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MC</a:t>
            </a:r>
            <a:endParaRPr b="1" sz="16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rPr lang="en" sz="1800">
                <a:latin typeface="Calibri"/>
                <a:ea typeface="Calibri"/>
                <a:cs typeface="Calibri"/>
                <a:sym typeface="Calibri"/>
              </a:rPr>
              <a:t> </a:t>
            </a:r>
            <a:endParaRPr b="1" sz="2000">
              <a:solidFill>
                <a:schemeClr val="dk1"/>
              </a:solidFill>
            </a:endParaRPr>
          </a:p>
        </p:txBody>
      </p:sp>
      <p:sp>
        <p:nvSpPr>
          <p:cNvPr id="166" name="Google Shape;166;p12"/>
          <p:cNvSpPr txBox="1"/>
          <p:nvPr/>
        </p:nvSpPr>
        <p:spPr>
          <a:xfrm>
            <a:off x="3363000" y="5737075"/>
            <a:ext cx="923400" cy="3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Z [cm]</a:t>
            </a:r>
            <a:endParaRPr b="1" sz="1600"/>
          </a:p>
        </p:txBody>
      </p:sp>
      <p:sp>
        <p:nvSpPr>
          <p:cNvPr id="167" name="Google Shape;167;p12"/>
          <p:cNvSpPr txBox="1"/>
          <p:nvPr/>
        </p:nvSpPr>
        <p:spPr>
          <a:xfrm>
            <a:off x="8300500" y="5690075"/>
            <a:ext cx="923400" cy="3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Z [cm]</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3"/>
          <p:cNvPicPr preferRelativeResize="0"/>
          <p:nvPr/>
        </p:nvPicPr>
        <p:blipFill>
          <a:blip r:embed="rId3">
            <a:alphaModFix/>
          </a:blip>
          <a:stretch>
            <a:fillRect/>
          </a:stretch>
        </p:blipFill>
        <p:spPr>
          <a:xfrm>
            <a:off x="5083850" y="-55474"/>
            <a:ext cx="3613674" cy="2469100"/>
          </a:xfrm>
          <a:prstGeom prst="rect">
            <a:avLst/>
          </a:prstGeom>
          <a:noFill/>
          <a:ln>
            <a:noFill/>
          </a:ln>
        </p:spPr>
      </p:pic>
      <p:sp>
        <p:nvSpPr>
          <p:cNvPr id="175" name="Google Shape;175;p13"/>
          <p:cNvSpPr txBox="1"/>
          <p:nvPr/>
        </p:nvSpPr>
        <p:spPr>
          <a:xfrm>
            <a:off x="0" y="446450"/>
            <a:ext cx="4668000" cy="30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600"/>
              <a:t>By examining the event display, it appears that with </a:t>
            </a:r>
            <a:r>
              <a:rPr b="1" lang="en" sz="1600"/>
              <a:t>one of the four layers turned off</a:t>
            </a:r>
            <a:r>
              <a:rPr lang="en" sz="1600"/>
              <a:t> (layer 2), and since </a:t>
            </a:r>
            <a:r>
              <a:rPr b="1" lang="en" sz="1600"/>
              <a:t>we need at least three layers to reconstruct a track</a:t>
            </a:r>
            <a:r>
              <a:rPr lang="en" sz="1600"/>
              <a:t>, some particles are not detected by one of the three functioning layers, making it impossible to track them.</a:t>
            </a:r>
            <a:endParaRPr sz="1600"/>
          </a:p>
          <a:p>
            <a:pPr indent="0" lvl="0" marL="0" rtl="0" algn="l">
              <a:lnSpc>
                <a:spcPct val="115000"/>
              </a:lnSpc>
              <a:spcBef>
                <a:spcPts val="1200"/>
              </a:spcBef>
              <a:spcAft>
                <a:spcPts val="0"/>
              </a:spcAft>
              <a:buNone/>
            </a:pPr>
            <a:r>
              <a:rPr lang="en" sz="1600"/>
              <a:t>Additionally, it appears that there are significantly more flag 2 vertices in the data compared to the Monte Carlo (we will examine this in detail later).</a:t>
            </a:r>
            <a:endParaRPr sz="1600"/>
          </a:p>
          <a:p>
            <a:pPr indent="0" lvl="0" marL="0" rtl="0" algn="l">
              <a:lnSpc>
                <a:spcPct val="115000"/>
              </a:lnSpc>
              <a:spcBef>
                <a:spcPts val="1200"/>
              </a:spcBef>
              <a:spcAft>
                <a:spcPts val="0"/>
              </a:spcAft>
              <a:buNone/>
            </a:pPr>
            <a:r>
              <a:t/>
            </a:r>
            <a:endParaRPr sz="1700"/>
          </a:p>
          <a:p>
            <a:pPr indent="0" lvl="0" marL="0" rtl="0" algn="l">
              <a:lnSpc>
                <a:spcPct val="115000"/>
              </a:lnSpc>
              <a:spcBef>
                <a:spcPts val="1200"/>
              </a:spcBef>
              <a:spcAft>
                <a:spcPts val="1200"/>
              </a:spcAft>
              <a:buNone/>
            </a:pPr>
            <a:r>
              <a:t/>
            </a:r>
            <a:endParaRPr sz="1700"/>
          </a:p>
        </p:txBody>
      </p:sp>
      <p:cxnSp>
        <p:nvCxnSpPr>
          <p:cNvPr id="176" name="Google Shape;176;p13"/>
          <p:cNvCxnSpPr/>
          <p:nvPr/>
        </p:nvCxnSpPr>
        <p:spPr>
          <a:xfrm flipH="1" rot="10800000">
            <a:off x="5241825" y="936525"/>
            <a:ext cx="3455700" cy="393000"/>
          </a:xfrm>
          <a:prstGeom prst="straightConnector1">
            <a:avLst/>
          </a:prstGeom>
          <a:noFill/>
          <a:ln cap="flat" cmpd="sng" w="19050">
            <a:solidFill>
              <a:schemeClr val="accent2"/>
            </a:solidFill>
            <a:prstDash val="solid"/>
            <a:round/>
            <a:headEnd len="med" w="med" type="none"/>
            <a:tailEnd len="med" w="med" type="none"/>
          </a:ln>
        </p:spPr>
      </p:cxnSp>
      <p:sp>
        <p:nvSpPr>
          <p:cNvPr id="177" name="Google Shape;177;p13"/>
          <p:cNvSpPr txBox="1"/>
          <p:nvPr/>
        </p:nvSpPr>
        <p:spPr>
          <a:xfrm>
            <a:off x="111600" y="0"/>
            <a:ext cx="37149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Are we losing tracks?</a:t>
            </a:r>
            <a:endParaRPr b="1" sz="2400">
              <a:solidFill>
                <a:schemeClr val="dk1"/>
              </a:solidFill>
            </a:endParaRPr>
          </a:p>
        </p:txBody>
      </p:sp>
      <p:sp>
        <p:nvSpPr>
          <p:cNvPr id="178" name="Google Shape;178;p13"/>
          <p:cNvSpPr txBox="1"/>
          <p:nvPr/>
        </p:nvSpPr>
        <p:spPr>
          <a:xfrm>
            <a:off x="111600" y="3871325"/>
            <a:ext cx="3393300" cy="759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We are losing tracks?</a:t>
            </a:r>
            <a:endParaRPr sz="1700"/>
          </a:p>
          <a:p>
            <a:pPr indent="-336550" lvl="0" marL="457200" rtl="0" algn="l">
              <a:spcBef>
                <a:spcPts val="0"/>
              </a:spcBef>
              <a:spcAft>
                <a:spcPts val="0"/>
              </a:spcAft>
              <a:buSzPts val="1700"/>
              <a:buChar char="●"/>
            </a:pPr>
            <a:r>
              <a:rPr lang="en" sz="1700"/>
              <a:t>Is the threshold too high?</a:t>
            </a:r>
            <a:endParaRPr sz="1700"/>
          </a:p>
        </p:txBody>
      </p:sp>
      <p:cxnSp>
        <p:nvCxnSpPr>
          <p:cNvPr id="179" name="Google Shape;179;p13"/>
          <p:cNvCxnSpPr/>
          <p:nvPr/>
        </p:nvCxnSpPr>
        <p:spPr>
          <a:xfrm>
            <a:off x="1750150" y="4630325"/>
            <a:ext cx="9000" cy="464400"/>
          </a:xfrm>
          <a:prstGeom prst="straightConnector1">
            <a:avLst/>
          </a:prstGeom>
          <a:noFill/>
          <a:ln cap="flat" cmpd="sng" w="38100">
            <a:solidFill>
              <a:schemeClr val="dk2"/>
            </a:solidFill>
            <a:prstDash val="solid"/>
            <a:round/>
            <a:headEnd len="med" w="med" type="none"/>
            <a:tailEnd len="med" w="med" type="triangle"/>
          </a:ln>
        </p:spPr>
      </p:cxnSp>
      <p:sp>
        <p:nvSpPr>
          <p:cNvPr id="180" name="Google Shape;180;p13"/>
          <p:cNvSpPr/>
          <p:nvPr/>
        </p:nvSpPr>
        <p:spPr>
          <a:xfrm>
            <a:off x="111600" y="3871313"/>
            <a:ext cx="3393300" cy="759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13"/>
          <p:cNvSpPr txBox="1"/>
          <p:nvPr/>
        </p:nvSpPr>
        <p:spPr>
          <a:xfrm>
            <a:off x="315125" y="5056375"/>
            <a:ext cx="37149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Study:</a:t>
            </a:r>
            <a:endParaRPr sz="1700"/>
          </a:p>
          <a:p>
            <a:pPr indent="-336550" lvl="0" marL="457200" rtl="0" algn="l">
              <a:spcBef>
                <a:spcPts val="0"/>
              </a:spcBef>
              <a:spcAft>
                <a:spcPts val="0"/>
              </a:spcAft>
              <a:buSzPts val="1700"/>
              <a:buChar char="●"/>
            </a:pPr>
            <a:r>
              <a:rPr lang="en" sz="1700"/>
              <a:t>All run -&gt;Threshold study</a:t>
            </a:r>
            <a:endParaRPr sz="1700"/>
          </a:p>
          <a:p>
            <a:pPr indent="-336550" lvl="0" marL="457200" rtl="0" algn="l">
              <a:spcBef>
                <a:spcPts val="0"/>
              </a:spcBef>
              <a:spcAft>
                <a:spcPts val="0"/>
              </a:spcAft>
              <a:buSzPts val="1700"/>
              <a:buChar char="●"/>
            </a:pPr>
            <a:r>
              <a:rPr lang="en" sz="1700"/>
              <a:t>Protons run</a:t>
            </a:r>
            <a:endParaRPr sz="1700"/>
          </a:p>
        </p:txBody>
      </p:sp>
      <p:pic>
        <p:nvPicPr>
          <p:cNvPr id="182" name="Google Shape;182;p13"/>
          <p:cNvPicPr preferRelativeResize="0"/>
          <p:nvPr/>
        </p:nvPicPr>
        <p:blipFill rotWithShape="1">
          <a:blip r:embed="rId4">
            <a:alphaModFix/>
          </a:blip>
          <a:srcRect b="18217" l="0" r="8725" t="15727"/>
          <a:stretch/>
        </p:blipFill>
        <p:spPr>
          <a:xfrm>
            <a:off x="3826500" y="4249075"/>
            <a:ext cx="3309976" cy="1795000"/>
          </a:xfrm>
          <a:prstGeom prst="rect">
            <a:avLst/>
          </a:prstGeom>
          <a:noFill/>
          <a:ln>
            <a:noFill/>
          </a:ln>
        </p:spPr>
      </p:pic>
      <p:pic>
        <p:nvPicPr>
          <p:cNvPr id="183" name="Google Shape;183;p13"/>
          <p:cNvPicPr preferRelativeResize="0"/>
          <p:nvPr/>
        </p:nvPicPr>
        <p:blipFill rotWithShape="1">
          <a:blip r:embed="rId5">
            <a:alphaModFix/>
          </a:blip>
          <a:srcRect b="35178" l="31874" r="21271" t="13845"/>
          <a:stretch/>
        </p:blipFill>
        <p:spPr>
          <a:xfrm>
            <a:off x="5633100" y="2271725"/>
            <a:ext cx="3016241" cy="2150926"/>
          </a:xfrm>
          <a:prstGeom prst="rect">
            <a:avLst/>
          </a:prstGeom>
          <a:noFill/>
          <a:ln>
            <a:noFill/>
          </a:ln>
        </p:spPr>
      </p:pic>
      <p:cxnSp>
        <p:nvCxnSpPr>
          <p:cNvPr id="184" name="Google Shape;184;p13"/>
          <p:cNvCxnSpPr/>
          <p:nvPr/>
        </p:nvCxnSpPr>
        <p:spPr>
          <a:xfrm flipH="1" rot="10800000">
            <a:off x="5813600" y="2928950"/>
            <a:ext cx="2456100" cy="455100"/>
          </a:xfrm>
          <a:prstGeom prst="straightConnector1">
            <a:avLst/>
          </a:prstGeom>
          <a:noFill/>
          <a:ln cap="flat" cmpd="sng" w="19050">
            <a:solidFill>
              <a:schemeClr val="accent2"/>
            </a:solidFill>
            <a:prstDash val="solid"/>
            <a:round/>
            <a:headEnd len="med" w="med" type="none"/>
            <a:tailEnd len="med" w="med" type="none"/>
          </a:ln>
        </p:spPr>
      </p:cxnSp>
      <p:pic>
        <p:nvPicPr>
          <p:cNvPr id="185" name="Google Shape;185;p13"/>
          <p:cNvPicPr preferRelativeResize="0"/>
          <p:nvPr/>
        </p:nvPicPr>
        <p:blipFill rotWithShape="1">
          <a:blip r:embed="rId5">
            <a:alphaModFix/>
          </a:blip>
          <a:srcRect b="35178" l="31874" r="21271" t="13845"/>
          <a:stretch/>
        </p:blipFill>
        <p:spPr>
          <a:xfrm>
            <a:off x="5533525" y="2271725"/>
            <a:ext cx="3016241" cy="2150926"/>
          </a:xfrm>
          <a:prstGeom prst="rect">
            <a:avLst/>
          </a:prstGeom>
          <a:noFill/>
          <a:ln>
            <a:noFill/>
          </a:ln>
        </p:spPr>
      </p:pic>
      <p:cxnSp>
        <p:nvCxnSpPr>
          <p:cNvPr id="186" name="Google Shape;186;p13"/>
          <p:cNvCxnSpPr/>
          <p:nvPr/>
        </p:nvCxnSpPr>
        <p:spPr>
          <a:xfrm flipH="1" rot="10800000">
            <a:off x="5711575" y="2866450"/>
            <a:ext cx="2911200" cy="501900"/>
          </a:xfrm>
          <a:prstGeom prst="straightConnector1">
            <a:avLst/>
          </a:prstGeom>
          <a:noFill/>
          <a:ln cap="flat" cmpd="sng" w="19050">
            <a:solidFill>
              <a:schemeClr val="accent2"/>
            </a:solidFill>
            <a:prstDash val="solid"/>
            <a:round/>
            <a:headEnd len="med" w="med" type="none"/>
            <a:tailEnd len="med" w="med" type="none"/>
          </a:ln>
        </p:spPr>
      </p:cxnSp>
      <p:sp>
        <p:nvSpPr>
          <p:cNvPr id="187" name="Google Shape;187;p13"/>
          <p:cNvSpPr txBox="1"/>
          <p:nvPr/>
        </p:nvSpPr>
        <p:spPr>
          <a:xfrm>
            <a:off x="7531975" y="4461625"/>
            <a:ext cx="1090800" cy="9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TW points:3</a:t>
            </a:r>
            <a:endParaRPr sz="1300"/>
          </a:p>
          <a:p>
            <a:pPr indent="0" lvl="0" marL="0" rtl="0" algn="l">
              <a:spcBef>
                <a:spcPts val="0"/>
              </a:spcBef>
              <a:spcAft>
                <a:spcPts val="0"/>
              </a:spcAft>
              <a:buNone/>
            </a:pPr>
            <a:r>
              <a:rPr lang="en" sz="1300"/>
              <a:t>charge : 2</a:t>
            </a:r>
            <a:endParaRPr sz="1300"/>
          </a:p>
          <a:p>
            <a:pPr indent="0" lvl="0" marL="0" rtl="0" algn="l">
              <a:spcBef>
                <a:spcPts val="0"/>
              </a:spcBef>
              <a:spcAft>
                <a:spcPts val="0"/>
              </a:spcAft>
              <a:buNone/>
            </a:pPr>
            <a:r>
              <a:rPr lang="en" sz="1300"/>
              <a:t>charge : 3</a:t>
            </a:r>
            <a:endParaRPr sz="1300"/>
          </a:p>
          <a:p>
            <a:pPr indent="0" lvl="0" marL="0" rtl="0" algn="l">
              <a:spcBef>
                <a:spcPts val="0"/>
              </a:spcBef>
              <a:spcAft>
                <a:spcPts val="0"/>
              </a:spcAft>
              <a:buNone/>
            </a:pPr>
            <a:r>
              <a:rPr lang="en" sz="1300"/>
              <a:t>charge : 1</a:t>
            </a:r>
            <a:endParaRPr sz="13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88" name="Google Shape;188;p13"/>
          <p:cNvSpPr/>
          <p:nvPr/>
        </p:nvSpPr>
        <p:spPr>
          <a:xfrm>
            <a:off x="7539850" y="4474725"/>
            <a:ext cx="1083000" cy="894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89" name="Google Shape;189;p13"/>
          <p:cNvCxnSpPr>
            <a:stCxn id="188" idx="0"/>
          </p:cNvCxnSpPr>
          <p:nvPr/>
        </p:nvCxnSpPr>
        <p:spPr>
          <a:xfrm rot="10800000">
            <a:off x="7814350" y="4192125"/>
            <a:ext cx="267000" cy="2826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nvSpPr>
        <p:spPr>
          <a:xfrm>
            <a:off x="0" y="-12"/>
            <a:ext cx="51435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Threshold M28</a:t>
            </a:r>
            <a:endParaRPr b="1" sz="2400">
              <a:solidFill>
                <a:schemeClr val="dk1"/>
              </a:solidFill>
            </a:endParaRPr>
          </a:p>
        </p:txBody>
      </p:sp>
      <p:pic>
        <p:nvPicPr>
          <p:cNvPr id="197" name="Google Shape;197;p14"/>
          <p:cNvPicPr preferRelativeResize="0"/>
          <p:nvPr/>
        </p:nvPicPr>
        <p:blipFill>
          <a:blip r:embed="rId3">
            <a:alphaModFix/>
          </a:blip>
          <a:stretch>
            <a:fillRect/>
          </a:stretch>
        </p:blipFill>
        <p:spPr>
          <a:xfrm>
            <a:off x="62500" y="517800"/>
            <a:ext cx="4384475" cy="772625"/>
          </a:xfrm>
          <a:prstGeom prst="rect">
            <a:avLst/>
          </a:prstGeom>
          <a:noFill/>
          <a:ln>
            <a:noFill/>
          </a:ln>
        </p:spPr>
      </p:pic>
      <p:cxnSp>
        <p:nvCxnSpPr>
          <p:cNvPr id="198" name="Google Shape;198;p14"/>
          <p:cNvCxnSpPr/>
          <p:nvPr/>
        </p:nvCxnSpPr>
        <p:spPr>
          <a:xfrm>
            <a:off x="4188000" y="831338"/>
            <a:ext cx="580500" cy="0"/>
          </a:xfrm>
          <a:prstGeom prst="straightConnector1">
            <a:avLst/>
          </a:prstGeom>
          <a:noFill/>
          <a:ln cap="flat" cmpd="sng" w="28575">
            <a:solidFill>
              <a:schemeClr val="dk2"/>
            </a:solidFill>
            <a:prstDash val="solid"/>
            <a:round/>
            <a:headEnd len="med" w="med" type="none"/>
            <a:tailEnd len="med" w="med" type="triangle"/>
          </a:ln>
        </p:spPr>
      </p:cxnSp>
      <p:pic>
        <p:nvPicPr>
          <p:cNvPr id="199" name="Google Shape;199;p14"/>
          <p:cNvPicPr preferRelativeResize="0"/>
          <p:nvPr/>
        </p:nvPicPr>
        <p:blipFill rotWithShape="1">
          <a:blip r:embed="rId4">
            <a:alphaModFix/>
          </a:blip>
          <a:srcRect b="127129" l="-14980" r="14980" t="-127130"/>
          <a:stretch/>
        </p:blipFill>
        <p:spPr>
          <a:xfrm>
            <a:off x="5590050" y="587013"/>
            <a:ext cx="1609636" cy="772625"/>
          </a:xfrm>
          <a:prstGeom prst="rect">
            <a:avLst/>
          </a:prstGeom>
          <a:noFill/>
          <a:ln>
            <a:noFill/>
          </a:ln>
        </p:spPr>
      </p:pic>
      <p:sp>
        <p:nvSpPr>
          <p:cNvPr id="200" name="Google Shape;200;p14"/>
          <p:cNvSpPr/>
          <p:nvPr/>
        </p:nvSpPr>
        <p:spPr>
          <a:xfrm>
            <a:off x="4871500" y="476300"/>
            <a:ext cx="1848300" cy="710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1" name="Google Shape;201;p14"/>
          <p:cNvPicPr preferRelativeResize="0"/>
          <p:nvPr/>
        </p:nvPicPr>
        <p:blipFill rotWithShape="1">
          <a:blip r:embed="rId4">
            <a:alphaModFix/>
          </a:blip>
          <a:srcRect b="26475" l="0" r="0" t="22688"/>
          <a:stretch/>
        </p:blipFill>
        <p:spPr>
          <a:xfrm>
            <a:off x="4962213" y="617038"/>
            <a:ext cx="1666875" cy="428625"/>
          </a:xfrm>
          <a:prstGeom prst="rect">
            <a:avLst/>
          </a:prstGeom>
          <a:noFill/>
          <a:ln>
            <a:noFill/>
          </a:ln>
        </p:spPr>
      </p:pic>
      <p:sp>
        <p:nvSpPr>
          <p:cNvPr id="202" name="Google Shape;202;p14"/>
          <p:cNvSpPr txBox="1"/>
          <p:nvPr/>
        </p:nvSpPr>
        <p:spPr>
          <a:xfrm>
            <a:off x="62500" y="1045650"/>
            <a:ext cx="2580600" cy="464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100 MeV Protons</a:t>
            </a:r>
            <a:endParaRPr sz="1700"/>
          </a:p>
        </p:txBody>
      </p:sp>
      <p:sp>
        <p:nvSpPr>
          <p:cNvPr id="203" name="Google Shape;203;p14"/>
          <p:cNvSpPr txBox="1"/>
          <p:nvPr/>
        </p:nvSpPr>
        <p:spPr>
          <a:xfrm>
            <a:off x="7295575" y="-57712"/>
            <a:ext cx="10449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      M28 :</a:t>
            </a:r>
            <a:endParaRPr/>
          </a:p>
        </p:txBody>
      </p:sp>
      <p:pic>
        <p:nvPicPr>
          <p:cNvPr id="204" name="Google Shape;204;p14"/>
          <p:cNvPicPr preferRelativeResize="0"/>
          <p:nvPr/>
        </p:nvPicPr>
        <p:blipFill>
          <a:blip r:embed="rId5">
            <a:alphaModFix/>
          </a:blip>
          <a:stretch>
            <a:fillRect/>
          </a:stretch>
        </p:blipFill>
        <p:spPr>
          <a:xfrm>
            <a:off x="7144325" y="262425"/>
            <a:ext cx="1924050" cy="942975"/>
          </a:xfrm>
          <a:prstGeom prst="rect">
            <a:avLst/>
          </a:prstGeom>
          <a:noFill/>
          <a:ln>
            <a:noFill/>
          </a:ln>
        </p:spPr>
      </p:pic>
      <p:cxnSp>
        <p:nvCxnSpPr>
          <p:cNvPr id="205" name="Google Shape;205;p14"/>
          <p:cNvCxnSpPr/>
          <p:nvPr/>
        </p:nvCxnSpPr>
        <p:spPr>
          <a:xfrm>
            <a:off x="7090175" y="0"/>
            <a:ext cx="26700" cy="2152200"/>
          </a:xfrm>
          <a:prstGeom prst="straightConnector1">
            <a:avLst/>
          </a:prstGeom>
          <a:noFill/>
          <a:ln cap="flat" cmpd="sng" w="9525">
            <a:solidFill>
              <a:schemeClr val="dk2"/>
            </a:solidFill>
            <a:prstDash val="dot"/>
            <a:round/>
            <a:headEnd len="med" w="med" type="none"/>
            <a:tailEnd len="med" w="med" type="none"/>
          </a:ln>
        </p:spPr>
      </p:cxnSp>
      <p:cxnSp>
        <p:nvCxnSpPr>
          <p:cNvPr id="206" name="Google Shape;206;p14"/>
          <p:cNvCxnSpPr/>
          <p:nvPr/>
        </p:nvCxnSpPr>
        <p:spPr>
          <a:xfrm>
            <a:off x="7108025" y="1178725"/>
            <a:ext cx="2071800" cy="18000"/>
          </a:xfrm>
          <a:prstGeom prst="straightConnector1">
            <a:avLst/>
          </a:prstGeom>
          <a:noFill/>
          <a:ln cap="flat" cmpd="sng" w="9525">
            <a:solidFill>
              <a:schemeClr val="dk2"/>
            </a:solidFill>
            <a:prstDash val="dot"/>
            <a:round/>
            <a:headEnd len="med" w="med" type="none"/>
            <a:tailEnd len="med" w="med" type="none"/>
          </a:ln>
        </p:spPr>
      </p:cxnSp>
      <p:sp>
        <p:nvSpPr>
          <p:cNvPr id="207" name="Google Shape;207;p14"/>
          <p:cNvSpPr txBox="1"/>
          <p:nvPr/>
        </p:nvSpPr>
        <p:spPr>
          <a:xfrm>
            <a:off x="7295575" y="5741775"/>
            <a:ext cx="18483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 NIST </a:t>
            </a:r>
            <a:r>
              <a:rPr lang="en" sz="1100">
                <a:highlight>
                  <a:srgbClr val="FFFFFF"/>
                </a:highlight>
              </a:rPr>
              <a:t> PSTAR program </a:t>
            </a:r>
            <a:endParaRPr sz="1200"/>
          </a:p>
        </p:txBody>
      </p:sp>
      <p:pic>
        <p:nvPicPr>
          <p:cNvPr id="208" name="Google Shape;208;p14"/>
          <p:cNvPicPr preferRelativeResize="0"/>
          <p:nvPr/>
        </p:nvPicPr>
        <p:blipFill>
          <a:blip r:embed="rId6">
            <a:alphaModFix/>
          </a:blip>
          <a:stretch>
            <a:fillRect/>
          </a:stretch>
        </p:blipFill>
        <p:spPr>
          <a:xfrm>
            <a:off x="161325" y="1427863"/>
            <a:ext cx="6600825" cy="619125"/>
          </a:xfrm>
          <a:prstGeom prst="rect">
            <a:avLst/>
          </a:prstGeom>
          <a:noFill/>
          <a:ln>
            <a:noFill/>
          </a:ln>
        </p:spPr>
      </p:pic>
      <p:pic>
        <p:nvPicPr>
          <p:cNvPr id="209" name="Google Shape;209;p14"/>
          <p:cNvPicPr preferRelativeResize="0"/>
          <p:nvPr/>
        </p:nvPicPr>
        <p:blipFill>
          <a:blip r:embed="rId7">
            <a:alphaModFix/>
          </a:blip>
          <a:stretch>
            <a:fillRect/>
          </a:stretch>
        </p:blipFill>
        <p:spPr>
          <a:xfrm>
            <a:off x="7295575" y="1650800"/>
            <a:ext cx="1344316" cy="464400"/>
          </a:xfrm>
          <a:prstGeom prst="rect">
            <a:avLst/>
          </a:prstGeom>
          <a:noFill/>
          <a:ln>
            <a:noFill/>
          </a:ln>
        </p:spPr>
      </p:pic>
      <p:sp>
        <p:nvSpPr>
          <p:cNvPr id="210" name="Google Shape;210;p14"/>
          <p:cNvSpPr txBox="1"/>
          <p:nvPr/>
        </p:nvSpPr>
        <p:spPr>
          <a:xfrm>
            <a:off x="7099175" y="1178725"/>
            <a:ext cx="2306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Energy for e</a:t>
            </a:r>
            <a:r>
              <a:rPr lang="en" sz="1200"/>
              <a:t>lectron-hole pair production:</a:t>
            </a:r>
            <a:endParaRPr sz="1200"/>
          </a:p>
        </p:txBody>
      </p:sp>
      <p:cxnSp>
        <p:nvCxnSpPr>
          <p:cNvPr id="211" name="Google Shape;211;p14"/>
          <p:cNvCxnSpPr/>
          <p:nvPr/>
        </p:nvCxnSpPr>
        <p:spPr>
          <a:xfrm>
            <a:off x="7116950" y="2134200"/>
            <a:ext cx="2009100" cy="9000"/>
          </a:xfrm>
          <a:prstGeom prst="straightConnector1">
            <a:avLst/>
          </a:prstGeom>
          <a:noFill/>
          <a:ln cap="flat" cmpd="sng" w="9525">
            <a:solidFill>
              <a:schemeClr val="dk2"/>
            </a:solidFill>
            <a:prstDash val="dot"/>
            <a:round/>
            <a:headEnd len="med" w="med" type="none"/>
            <a:tailEnd len="med" w="med" type="none"/>
          </a:ln>
        </p:spPr>
      </p:cxnSp>
      <p:sp>
        <p:nvSpPr>
          <p:cNvPr id="212" name="Google Shape;212;p14"/>
          <p:cNvSpPr txBox="1"/>
          <p:nvPr/>
        </p:nvSpPr>
        <p:spPr>
          <a:xfrm>
            <a:off x="132950" y="2682938"/>
            <a:ext cx="2580600" cy="464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2</a:t>
            </a:r>
            <a:r>
              <a:rPr lang="en" sz="1700"/>
              <a:t>00 MeV Protons</a:t>
            </a:r>
            <a:endParaRPr sz="1700"/>
          </a:p>
        </p:txBody>
      </p:sp>
      <p:pic>
        <p:nvPicPr>
          <p:cNvPr id="213" name="Google Shape;213;p14"/>
          <p:cNvPicPr preferRelativeResize="0"/>
          <p:nvPr/>
        </p:nvPicPr>
        <p:blipFill>
          <a:blip r:embed="rId8">
            <a:alphaModFix/>
          </a:blip>
          <a:stretch>
            <a:fillRect/>
          </a:stretch>
        </p:blipFill>
        <p:spPr>
          <a:xfrm>
            <a:off x="497833" y="3028375"/>
            <a:ext cx="6057900" cy="714375"/>
          </a:xfrm>
          <a:prstGeom prst="rect">
            <a:avLst/>
          </a:prstGeom>
          <a:noFill/>
          <a:ln>
            <a:noFill/>
          </a:ln>
        </p:spPr>
      </p:pic>
      <p:sp>
        <p:nvSpPr>
          <p:cNvPr id="214" name="Google Shape;214;p14"/>
          <p:cNvSpPr txBox="1"/>
          <p:nvPr/>
        </p:nvSpPr>
        <p:spPr>
          <a:xfrm>
            <a:off x="62500" y="4434700"/>
            <a:ext cx="3271500" cy="464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1 GeV</a:t>
            </a:r>
            <a:r>
              <a:rPr lang="en" sz="1700"/>
              <a:t> Protons (MIP)</a:t>
            </a:r>
            <a:endParaRPr sz="1700"/>
          </a:p>
        </p:txBody>
      </p:sp>
      <p:pic>
        <p:nvPicPr>
          <p:cNvPr id="215" name="Google Shape;215;p14"/>
          <p:cNvPicPr preferRelativeResize="0"/>
          <p:nvPr/>
        </p:nvPicPr>
        <p:blipFill>
          <a:blip r:embed="rId9">
            <a:alphaModFix/>
          </a:blip>
          <a:stretch>
            <a:fillRect/>
          </a:stretch>
        </p:blipFill>
        <p:spPr>
          <a:xfrm>
            <a:off x="419618" y="4778075"/>
            <a:ext cx="5934075" cy="657225"/>
          </a:xfrm>
          <a:prstGeom prst="rect">
            <a:avLst/>
          </a:prstGeom>
          <a:noFill/>
          <a:ln>
            <a:noFill/>
          </a:ln>
        </p:spPr>
      </p:pic>
      <p:pic>
        <p:nvPicPr>
          <p:cNvPr id="216" name="Google Shape;216;p14"/>
          <p:cNvPicPr preferRelativeResize="0"/>
          <p:nvPr/>
        </p:nvPicPr>
        <p:blipFill rotWithShape="1">
          <a:blip r:embed="rId10">
            <a:alphaModFix/>
          </a:blip>
          <a:srcRect b="28977" l="0" r="0" t="0"/>
          <a:stretch/>
        </p:blipFill>
        <p:spPr>
          <a:xfrm>
            <a:off x="673100" y="5415674"/>
            <a:ext cx="2009100" cy="619125"/>
          </a:xfrm>
          <a:prstGeom prst="rect">
            <a:avLst/>
          </a:prstGeom>
          <a:noFill/>
          <a:ln>
            <a:noFill/>
          </a:ln>
        </p:spPr>
      </p:pic>
      <p:sp>
        <p:nvSpPr>
          <p:cNvPr id="217" name="Google Shape;217;p14"/>
          <p:cNvSpPr/>
          <p:nvPr/>
        </p:nvSpPr>
        <p:spPr>
          <a:xfrm>
            <a:off x="1390375" y="5480696"/>
            <a:ext cx="1383900" cy="554100"/>
          </a:xfrm>
          <a:prstGeom prst="ellipse">
            <a:avLst/>
          </a:prstGeom>
          <a:noFill/>
          <a:ln cap="flat" cmpd="sng" w="38100">
            <a:solidFill>
              <a:schemeClr val="accent2"/>
            </a:solidFill>
            <a:prstDash val="solid"/>
            <a:round/>
            <a:headEnd len="sm" w="sm" type="none"/>
            <a:tailEnd len="sm" w="sm" type="none"/>
          </a:ln>
          <a:effectLst>
            <a:outerShdw blurRad="57150" rotWithShape="0" algn="bl" dir="5400000" dist="19050">
              <a:srgbClr val="000000">
                <a:alpha val="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8" name="Google Shape;218;p14"/>
          <p:cNvPicPr preferRelativeResize="0"/>
          <p:nvPr/>
        </p:nvPicPr>
        <p:blipFill rotWithShape="1">
          <a:blip r:embed="rId11">
            <a:alphaModFix/>
          </a:blip>
          <a:srcRect b="33665" l="0" r="0" t="0"/>
          <a:stretch/>
        </p:blipFill>
        <p:spPr>
          <a:xfrm>
            <a:off x="673013" y="3760125"/>
            <a:ext cx="2283562" cy="657225"/>
          </a:xfrm>
          <a:prstGeom prst="rect">
            <a:avLst/>
          </a:prstGeom>
          <a:noFill/>
          <a:ln>
            <a:noFill/>
          </a:ln>
        </p:spPr>
      </p:pic>
      <p:sp>
        <p:nvSpPr>
          <p:cNvPr id="219" name="Google Shape;219;p14"/>
          <p:cNvSpPr/>
          <p:nvPr/>
        </p:nvSpPr>
        <p:spPr>
          <a:xfrm>
            <a:off x="1505525" y="3880596"/>
            <a:ext cx="1383900" cy="554100"/>
          </a:xfrm>
          <a:prstGeom prst="ellipse">
            <a:avLst/>
          </a:prstGeom>
          <a:noFill/>
          <a:ln cap="flat" cmpd="sng" w="38100">
            <a:solidFill>
              <a:schemeClr val="accent2"/>
            </a:solidFill>
            <a:prstDash val="solid"/>
            <a:round/>
            <a:headEnd len="sm" w="sm" type="none"/>
            <a:tailEnd len="sm" w="sm" type="none"/>
          </a:ln>
          <a:effectLst>
            <a:outerShdw blurRad="57150" rotWithShape="0" algn="bl" dir="5400000" dist="19050">
              <a:srgbClr val="000000">
                <a:alpha val="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0" name="Google Shape;220;p14"/>
          <p:cNvPicPr preferRelativeResize="0"/>
          <p:nvPr/>
        </p:nvPicPr>
        <p:blipFill>
          <a:blip r:embed="rId12">
            <a:alphaModFix/>
          </a:blip>
          <a:stretch>
            <a:fillRect/>
          </a:stretch>
        </p:blipFill>
        <p:spPr>
          <a:xfrm>
            <a:off x="676350" y="1988050"/>
            <a:ext cx="2280225" cy="772625"/>
          </a:xfrm>
          <a:prstGeom prst="rect">
            <a:avLst/>
          </a:prstGeom>
          <a:noFill/>
          <a:ln>
            <a:noFill/>
          </a:ln>
        </p:spPr>
      </p:pic>
      <p:sp>
        <p:nvSpPr>
          <p:cNvPr id="221" name="Google Shape;221;p14"/>
          <p:cNvSpPr/>
          <p:nvPr/>
        </p:nvSpPr>
        <p:spPr>
          <a:xfrm>
            <a:off x="1505525" y="2087921"/>
            <a:ext cx="1383900" cy="554100"/>
          </a:xfrm>
          <a:prstGeom prst="ellipse">
            <a:avLst/>
          </a:prstGeom>
          <a:noFill/>
          <a:ln cap="flat" cmpd="sng" w="38100">
            <a:solidFill>
              <a:schemeClr val="accent2"/>
            </a:solidFill>
            <a:prstDash val="solid"/>
            <a:round/>
            <a:headEnd len="sm" w="sm" type="none"/>
            <a:tailEnd len="sm" w="sm" type="none"/>
          </a:ln>
          <a:effectLst>
            <a:outerShdw blurRad="57150" rotWithShape="0" algn="bl" dir="5400000" dist="19050">
              <a:srgbClr val="000000">
                <a:alpha val="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2" name="Google Shape;222;p14"/>
          <p:cNvPicPr preferRelativeResize="0"/>
          <p:nvPr/>
        </p:nvPicPr>
        <p:blipFill rotWithShape="1">
          <a:blip r:embed="rId13">
            <a:alphaModFix/>
          </a:blip>
          <a:srcRect b="18109" l="36970" r="9858" t="14016"/>
          <a:stretch/>
        </p:blipFill>
        <p:spPr>
          <a:xfrm>
            <a:off x="4572000" y="2642025"/>
            <a:ext cx="3896059" cy="2582174"/>
          </a:xfrm>
          <a:prstGeom prst="rect">
            <a:avLst/>
          </a:prstGeom>
          <a:noFill/>
          <a:ln>
            <a:noFill/>
          </a:ln>
        </p:spPr>
      </p:pic>
      <p:cxnSp>
        <p:nvCxnSpPr>
          <p:cNvPr id="223" name="Google Shape;223;p14"/>
          <p:cNvCxnSpPr/>
          <p:nvPr/>
        </p:nvCxnSpPr>
        <p:spPr>
          <a:xfrm flipH="1" rot="10800000">
            <a:off x="4848450" y="3551575"/>
            <a:ext cx="3782100" cy="329400"/>
          </a:xfrm>
          <a:prstGeom prst="straightConnector1">
            <a:avLst/>
          </a:prstGeom>
          <a:noFill/>
          <a:ln cap="flat" cmpd="sng" w="19050">
            <a:solidFill>
              <a:schemeClr val="accent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 sapienza">
  <a:themeElements>
    <a:clrScheme name="la sapienza">
      <a:dk1>
        <a:srgbClr val="822433"/>
      </a:dk1>
      <a:lt1>
        <a:srgbClr val="FFFFFF"/>
      </a:lt1>
      <a:dk2>
        <a:srgbClr val="822433"/>
      </a:dk2>
      <a:lt2>
        <a:srgbClr val="808080"/>
      </a:lt2>
      <a:accent1>
        <a:srgbClr val="BBE0E3"/>
      </a:accent1>
      <a:accent2>
        <a:srgbClr val="FFFF00"/>
      </a:accent2>
      <a:accent3>
        <a:srgbClr val="FFFFFF"/>
      </a:accent3>
      <a:accent4>
        <a:srgbClr val="BBE0E3"/>
      </a:accent4>
      <a:accent5>
        <a:srgbClr val="FFFF00"/>
      </a:accent5>
      <a:accent6>
        <a:srgbClr val="FFFFFF"/>
      </a:accent6>
      <a:hlink>
        <a:srgbClr val="0000FF"/>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