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sldIdLst>
    <p:sldId id="3163" r:id="rId2"/>
    <p:sldId id="3104" r:id="rId3"/>
    <p:sldId id="1999" r:id="rId4"/>
    <p:sldId id="3121" r:id="rId5"/>
    <p:sldId id="3122" r:id="rId6"/>
    <p:sldId id="3115" r:id="rId7"/>
    <p:sldId id="3116" r:id="rId8"/>
    <p:sldId id="3119" r:id="rId9"/>
    <p:sldId id="3118" r:id="rId10"/>
    <p:sldId id="1123" r:id="rId11"/>
    <p:sldId id="2024" r:id="rId12"/>
    <p:sldId id="3108" r:id="rId13"/>
    <p:sldId id="3124" r:id="rId14"/>
    <p:sldId id="3123" r:id="rId15"/>
    <p:sldId id="3120" r:id="rId16"/>
    <p:sldId id="3167" r:id="rId17"/>
    <p:sldId id="3176" r:id="rId18"/>
    <p:sldId id="3126" r:id="rId19"/>
    <p:sldId id="3127" r:id="rId20"/>
    <p:sldId id="3128" r:id="rId21"/>
    <p:sldId id="3125" r:id="rId22"/>
    <p:sldId id="385" r:id="rId23"/>
    <p:sldId id="2096" r:id="rId24"/>
    <p:sldId id="2098" r:id="rId25"/>
    <p:sldId id="384" r:id="rId26"/>
    <p:sldId id="380" r:id="rId27"/>
    <p:sldId id="3180" r:id="rId28"/>
    <p:sldId id="1657" r:id="rId29"/>
    <p:sldId id="262" r:id="rId30"/>
    <p:sldId id="3177" r:id="rId31"/>
    <p:sldId id="3101" r:id="rId32"/>
    <p:sldId id="3168" r:id="rId33"/>
    <p:sldId id="3107" r:id="rId34"/>
    <p:sldId id="3165" r:id="rId35"/>
    <p:sldId id="3179" r:id="rId36"/>
    <p:sldId id="2215" r:id="rId37"/>
    <p:sldId id="3170" r:id="rId38"/>
    <p:sldId id="3145" r:id="rId39"/>
    <p:sldId id="3159" r:id="rId40"/>
    <p:sldId id="3161" r:id="rId41"/>
    <p:sldId id="3160" r:id="rId42"/>
    <p:sldId id="3154" r:id="rId43"/>
    <p:sldId id="264" r:id="rId44"/>
    <p:sldId id="3164" r:id="rId45"/>
    <p:sldId id="3181"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83DFF"/>
    <a:srgbClr val="FFFFFF"/>
    <a:srgbClr val="FF6600"/>
    <a:srgbClr val="FFFF00"/>
    <a:srgbClr val="AD94FF"/>
    <a:srgbClr val="5731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57" autoAdjust="0"/>
    <p:restoredTop sz="94660"/>
  </p:normalViewPr>
  <p:slideViewPr>
    <p:cSldViewPr snapToGrid="0">
      <p:cViewPr varScale="1">
        <p:scale>
          <a:sx n="55" d="100"/>
          <a:sy n="55" d="100"/>
        </p:scale>
        <p:origin x="1044" y="40"/>
      </p:cViewPr>
      <p:guideLst/>
    </p:cSldViewPr>
  </p:slideViewPr>
  <p:notesTextViewPr>
    <p:cViewPr>
      <p:scale>
        <a:sx n="1" d="1"/>
        <a:sy n="1" d="1"/>
      </p:scale>
      <p:origin x="0" y="0"/>
    </p:cViewPr>
  </p:notesTextViewPr>
  <p:sorterViewPr>
    <p:cViewPr>
      <p:scale>
        <a:sx n="75" d="100"/>
        <a:sy n="75" d="100"/>
      </p:scale>
      <p:origin x="0" y="-1008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77D94C-44E2-4090-83CA-A4B6F8682FF1}" type="doc">
      <dgm:prSet loTypeId="urn:microsoft.com/office/officeart/2005/8/layout/cycle7" loCatId="cycle" qsTypeId="urn:microsoft.com/office/officeart/2005/8/quickstyle/simple1" qsCatId="simple" csTypeId="urn:microsoft.com/office/officeart/2005/8/colors/accent4_2" csCatId="accent4" phldr="1"/>
      <dgm:spPr/>
      <dgm:t>
        <a:bodyPr/>
        <a:lstStyle/>
        <a:p>
          <a:endParaRPr lang="it-IT"/>
        </a:p>
      </dgm:t>
    </dgm:pt>
    <dgm:pt modelId="{CD1E3DB1-657C-42C6-9CC1-80127CEAFFD2}">
      <dgm:prSet phldrT="[Testo]" custT="1"/>
      <dgm:spPr/>
      <dgm:t>
        <a:bodyPr/>
        <a:lstStyle/>
        <a:p>
          <a:r>
            <a:rPr lang="it-IT" sz="1600" dirty="0"/>
            <a:t> </a:t>
          </a:r>
        </a:p>
      </dgm:t>
    </dgm:pt>
    <dgm:pt modelId="{561FB440-73CA-4584-9BB5-6ECFCA8F7296}" type="parTrans" cxnId="{87FD51C4-2EFE-4815-ABA2-C2FB05597D3D}">
      <dgm:prSet/>
      <dgm:spPr/>
      <dgm:t>
        <a:bodyPr/>
        <a:lstStyle/>
        <a:p>
          <a:endParaRPr lang="it-IT"/>
        </a:p>
      </dgm:t>
    </dgm:pt>
    <dgm:pt modelId="{821BD153-41FA-48FA-AED7-FCC5805FFC13}" type="sibTrans" cxnId="{87FD51C4-2EFE-4815-ABA2-C2FB05597D3D}">
      <dgm:prSet/>
      <dgm:spPr/>
      <dgm:t>
        <a:bodyPr/>
        <a:lstStyle/>
        <a:p>
          <a:endParaRPr lang="it-IT"/>
        </a:p>
      </dgm:t>
    </dgm:pt>
    <dgm:pt modelId="{96F44BE3-6FDD-4F12-9CDD-0B359ED91770}">
      <dgm:prSet phldrT="[Testo]"/>
      <dgm:spPr/>
      <dgm:t>
        <a:bodyPr/>
        <a:lstStyle/>
        <a:p>
          <a:r>
            <a:rPr lang="it-IT" dirty="0"/>
            <a:t> </a:t>
          </a:r>
        </a:p>
      </dgm:t>
    </dgm:pt>
    <dgm:pt modelId="{4760BA51-2EDF-4AE6-BA22-1BA463446039}" type="parTrans" cxnId="{1B222B61-AB4F-4D6B-A763-CC1B4F75259E}">
      <dgm:prSet/>
      <dgm:spPr/>
      <dgm:t>
        <a:bodyPr/>
        <a:lstStyle/>
        <a:p>
          <a:endParaRPr lang="it-IT"/>
        </a:p>
      </dgm:t>
    </dgm:pt>
    <dgm:pt modelId="{D26A4024-28EB-4F48-B872-04C48105413D}" type="sibTrans" cxnId="{1B222B61-AB4F-4D6B-A763-CC1B4F75259E}">
      <dgm:prSet/>
      <dgm:spPr/>
      <dgm:t>
        <a:bodyPr/>
        <a:lstStyle/>
        <a:p>
          <a:endParaRPr lang="it-IT"/>
        </a:p>
      </dgm:t>
    </dgm:pt>
    <dgm:pt modelId="{E045B8C8-434B-4DA0-B0CB-6D6BF60E8BBE}">
      <dgm:prSet phldrT="[Testo]" custT="1"/>
      <dgm:spPr/>
      <dgm:t>
        <a:bodyPr/>
        <a:lstStyle/>
        <a:p>
          <a:r>
            <a:rPr lang="it-IT" sz="1800" dirty="0"/>
            <a:t> </a:t>
          </a:r>
        </a:p>
      </dgm:t>
    </dgm:pt>
    <dgm:pt modelId="{730A186A-2399-433A-A5C7-9AA296B6F976}" type="parTrans" cxnId="{CE2CA08E-366B-4D78-ABDE-001BAB8C4942}">
      <dgm:prSet/>
      <dgm:spPr/>
      <dgm:t>
        <a:bodyPr/>
        <a:lstStyle/>
        <a:p>
          <a:endParaRPr lang="it-IT"/>
        </a:p>
      </dgm:t>
    </dgm:pt>
    <dgm:pt modelId="{34760CF9-45D1-42BE-9F17-1A4C6CC21AB1}" type="sibTrans" cxnId="{CE2CA08E-366B-4D78-ABDE-001BAB8C4942}">
      <dgm:prSet/>
      <dgm:spPr/>
      <dgm:t>
        <a:bodyPr/>
        <a:lstStyle/>
        <a:p>
          <a:endParaRPr lang="it-IT"/>
        </a:p>
      </dgm:t>
    </dgm:pt>
    <dgm:pt modelId="{97AEB225-53C4-4BC1-9361-D819CAF79139}">
      <dgm:prSet/>
      <dgm:spPr/>
      <dgm:t>
        <a:bodyPr/>
        <a:lstStyle/>
        <a:p>
          <a:endParaRPr lang="it-IT"/>
        </a:p>
      </dgm:t>
    </dgm:pt>
    <dgm:pt modelId="{1C9CC6B0-7E97-4A69-958F-9CDA430C7FB9}" type="parTrans" cxnId="{78165BCC-4802-4662-A46E-F6C763669B34}">
      <dgm:prSet/>
      <dgm:spPr/>
      <dgm:t>
        <a:bodyPr/>
        <a:lstStyle/>
        <a:p>
          <a:endParaRPr lang="it-IT"/>
        </a:p>
      </dgm:t>
    </dgm:pt>
    <dgm:pt modelId="{1D89E217-C51D-411A-8416-942A13CCF614}" type="sibTrans" cxnId="{78165BCC-4802-4662-A46E-F6C763669B34}">
      <dgm:prSet/>
      <dgm:spPr/>
      <dgm:t>
        <a:bodyPr/>
        <a:lstStyle/>
        <a:p>
          <a:endParaRPr lang="it-IT"/>
        </a:p>
      </dgm:t>
    </dgm:pt>
    <dgm:pt modelId="{D5BDFA0F-66C9-44B4-9EF7-C7EA3EB9CC11}">
      <dgm:prSet/>
      <dgm:spPr/>
      <dgm:t>
        <a:bodyPr/>
        <a:lstStyle/>
        <a:p>
          <a:endParaRPr lang="it-IT"/>
        </a:p>
      </dgm:t>
    </dgm:pt>
    <dgm:pt modelId="{2D121668-FF5E-4C3A-8204-A35B74EF348F}" type="parTrans" cxnId="{00F787A4-1E36-484E-B3F8-B8A4DC10D2ED}">
      <dgm:prSet/>
      <dgm:spPr/>
      <dgm:t>
        <a:bodyPr/>
        <a:lstStyle/>
        <a:p>
          <a:endParaRPr lang="it-IT"/>
        </a:p>
      </dgm:t>
    </dgm:pt>
    <dgm:pt modelId="{AEC8FB86-2570-4496-82DA-410B36B60079}" type="sibTrans" cxnId="{00F787A4-1E36-484E-B3F8-B8A4DC10D2ED}">
      <dgm:prSet/>
      <dgm:spPr/>
      <dgm:t>
        <a:bodyPr/>
        <a:lstStyle/>
        <a:p>
          <a:endParaRPr lang="it-IT"/>
        </a:p>
      </dgm:t>
    </dgm:pt>
    <dgm:pt modelId="{E0AE74BE-DF8D-4447-9084-1BCDC2846847}">
      <dgm:prSet/>
      <dgm:spPr/>
      <dgm:t>
        <a:bodyPr/>
        <a:lstStyle/>
        <a:p>
          <a:endParaRPr lang="it-IT"/>
        </a:p>
      </dgm:t>
    </dgm:pt>
    <dgm:pt modelId="{9C9FA4BB-A7F3-4932-ADA1-9ECCF83B3754}" type="parTrans" cxnId="{E002596F-DECD-4B58-8380-1788A3D35231}">
      <dgm:prSet/>
      <dgm:spPr/>
      <dgm:t>
        <a:bodyPr/>
        <a:lstStyle/>
        <a:p>
          <a:endParaRPr lang="it-IT"/>
        </a:p>
      </dgm:t>
    </dgm:pt>
    <dgm:pt modelId="{8E781265-6C62-4661-AAE6-3C39009F1B03}" type="sibTrans" cxnId="{E002596F-DECD-4B58-8380-1788A3D35231}">
      <dgm:prSet/>
      <dgm:spPr/>
      <dgm:t>
        <a:bodyPr/>
        <a:lstStyle/>
        <a:p>
          <a:endParaRPr lang="it-IT"/>
        </a:p>
      </dgm:t>
    </dgm:pt>
    <dgm:pt modelId="{E10A19DE-3A61-4F90-9CA5-26B88C147598}" type="pres">
      <dgm:prSet presAssocID="{A077D94C-44E2-4090-83CA-A4B6F8682FF1}" presName="Name0" presStyleCnt="0">
        <dgm:presLayoutVars>
          <dgm:dir/>
          <dgm:resizeHandles val="exact"/>
        </dgm:presLayoutVars>
      </dgm:prSet>
      <dgm:spPr/>
    </dgm:pt>
    <dgm:pt modelId="{9EF0BD04-BF02-4D84-AC4E-2B4B567848E0}" type="pres">
      <dgm:prSet presAssocID="{97AEB225-53C4-4BC1-9361-D819CAF79139}" presName="node" presStyleLbl="node1" presStyleIdx="0" presStyleCnt="6" custScaleX="191859" custScaleY="187627" custRadScaleRad="100010" custRadScaleInc="-1809">
        <dgm:presLayoutVars>
          <dgm:bulletEnabled val="1"/>
        </dgm:presLayoutVars>
      </dgm:prSet>
      <dgm:spPr/>
    </dgm:pt>
    <dgm:pt modelId="{D23C68EE-468B-4514-AF9B-4941FCCB13F7}" type="pres">
      <dgm:prSet presAssocID="{1D89E217-C51D-411A-8416-942A13CCF614}" presName="sibTrans" presStyleLbl="sibTrans2D1" presStyleIdx="0" presStyleCnt="6" custScaleX="1977257" custLinFactX="1600000" custLinFactNeighborX="1678948" custLinFactNeighborY="-43177"/>
      <dgm:spPr/>
    </dgm:pt>
    <dgm:pt modelId="{0C290450-4290-417E-9589-D39162581085}" type="pres">
      <dgm:prSet presAssocID="{1D89E217-C51D-411A-8416-942A13CCF614}" presName="connectorText" presStyleLbl="sibTrans2D1" presStyleIdx="0" presStyleCnt="6"/>
      <dgm:spPr/>
    </dgm:pt>
    <dgm:pt modelId="{76C94C5F-BA7A-4DED-A6FE-766B65627BEC}" type="pres">
      <dgm:prSet presAssocID="{CD1E3DB1-657C-42C6-9CC1-80127CEAFFD2}" presName="node" presStyleLbl="node1" presStyleIdx="1" presStyleCnt="6" custScaleX="180060" custScaleY="205566" custRadScaleRad="110369" custRadScaleInc="41590">
        <dgm:presLayoutVars>
          <dgm:bulletEnabled val="1"/>
        </dgm:presLayoutVars>
      </dgm:prSet>
      <dgm:spPr/>
    </dgm:pt>
    <dgm:pt modelId="{3B3F9043-632F-4432-A7E7-2A5D1E42F826}" type="pres">
      <dgm:prSet presAssocID="{821BD153-41FA-48FA-AED7-FCC5805FFC13}" presName="sibTrans" presStyleLbl="sibTrans2D1" presStyleIdx="1" presStyleCnt="6" custAng="149670" custScaleX="2000000"/>
      <dgm:spPr/>
    </dgm:pt>
    <dgm:pt modelId="{B1A78344-9053-4E71-86CA-D4C9F5B13398}" type="pres">
      <dgm:prSet presAssocID="{821BD153-41FA-48FA-AED7-FCC5805FFC13}" presName="connectorText" presStyleLbl="sibTrans2D1" presStyleIdx="1" presStyleCnt="6"/>
      <dgm:spPr/>
    </dgm:pt>
    <dgm:pt modelId="{26B47FC1-152A-47FA-81E8-66F8A214A231}" type="pres">
      <dgm:prSet presAssocID="{96F44BE3-6FDD-4F12-9CDD-0B359ED91770}" presName="node" presStyleLbl="node1" presStyleIdx="2" presStyleCnt="6" custScaleX="180060" custScaleY="180060" custRadScaleRad="117824" custRadScaleInc="-24253">
        <dgm:presLayoutVars>
          <dgm:bulletEnabled val="1"/>
        </dgm:presLayoutVars>
      </dgm:prSet>
      <dgm:spPr/>
    </dgm:pt>
    <dgm:pt modelId="{9F5E25AD-B111-456A-903E-1FF14F9ABDDF}" type="pres">
      <dgm:prSet presAssocID="{D26A4024-28EB-4F48-B872-04C48105413D}" presName="sibTrans" presStyleLbl="sibTrans2D1" presStyleIdx="2" presStyleCnt="6" custAng="21047171" custScaleX="2000000" custLinFactX="1094400" custLinFactY="38118" custLinFactNeighborX="1100000" custLinFactNeighborY="100000"/>
      <dgm:spPr/>
    </dgm:pt>
    <dgm:pt modelId="{2ED63642-EB35-4BA6-9CDB-18A85928FE50}" type="pres">
      <dgm:prSet presAssocID="{D26A4024-28EB-4F48-B872-04C48105413D}" presName="connectorText" presStyleLbl="sibTrans2D1" presStyleIdx="2" presStyleCnt="6"/>
      <dgm:spPr/>
    </dgm:pt>
    <dgm:pt modelId="{4562DC3C-A3CC-4E88-98BB-A9C62582AD56}" type="pres">
      <dgm:prSet presAssocID="{E045B8C8-434B-4DA0-B0CB-6D6BF60E8BBE}" presName="node" presStyleLbl="node1" presStyleIdx="3" presStyleCnt="6" custScaleX="170026" custScaleY="180060" custRadScaleRad="96047" custRadScaleInc="-10150">
        <dgm:presLayoutVars>
          <dgm:bulletEnabled val="1"/>
        </dgm:presLayoutVars>
      </dgm:prSet>
      <dgm:spPr/>
    </dgm:pt>
    <dgm:pt modelId="{BB5E4D1A-F45E-4751-8899-FA9A201B20A0}" type="pres">
      <dgm:prSet presAssocID="{34760CF9-45D1-42BE-9F17-1A4C6CC21AB1}" presName="sibTrans" presStyleLbl="sibTrans2D1" presStyleIdx="3" presStyleCnt="6" custAng="1119004" custScaleX="2000000" custLinFactX="-992871" custLinFactY="32652" custLinFactNeighborX="-1000000" custLinFactNeighborY="100000"/>
      <dgm:spPr/>
    </dgm:pt>
    <dgm:pt modelId="{2B6EE543-01DA-4049-A89D-94CF33D82DA6}" type="pres">
      <dgm:prSet presAssocID="{34760CF9-45D1-42BE-9F17-1A4C6CC21AB1}" presName="connectorText" presStyleLbl="sibTrans2D1" presStyleIdx="3" presStyleCnt="6"/>
      <dgm:spPr/>
    </dgm:pt>
    <dgm:pt modelId="{8CAAF6C9-BB50-4996-8EB4-69EFED2DAA58}" type="pres">
      <dgm:prSet presAssocID="{D5BDFA0F-66C9-44B4-9EF7-C7EA3EB9CC11}" presName="node" presStyleLbl="node1" presStyleIdx="4" presStyleCnt="6" custScaleX="180060" custScaleY="180060" custRadScaleRad="111217" custRadScaleInc="20961">
        <dgm:presLayoutVars>
          <dgm:bulletEnabled val="1"/>
        </dgm:presLayoutVars>
      </dgm:prSet>
      <dgm:spPr/>
    </dgm:pt>
    <dgm:pt modelId="{ED5D7CEB-E6D8-46D0-865D-CED14FEAC918}" type="pres">
      <dgm:prSet presAssocID="{AEC8FB86-2570-4496-82DA-410B36B60079}" presName="sibTrans" presStyleLbl="sibTrans2D1" presStyleIdx="4" presStyleCnt="6" custScaleX="2000000"/>
      <dgm:spPr/>
    </dgm:pt>
    <dgm:pt modelId="{0F40DA5D-7B65-4A97-AC29-28068063EF9A}" type="pres">
      <dgm:prSet presAssocID="{AEC8FB86-2570-4496-82DA-410B36B60079}" presName="connectorText" presStyleLbl="sibTrans2D1" presStyleIdx="4" presStyleCnt="6"/>
      <dgm:spPr/>
    </dgm:pt>
    <dgm:pt modelId="{6E32657A-A1C3-45BD-AF2F-3B4F6B85136B}" type="pres">
      <dgm:prSet presAssocID="{E0AE74BE-DF8D-4447-9084-1BCDC2846847}" presName="node" presStyleLbl="node1" presStyleIdx="5" presStyleCnt="6" custScaleX="180060" custScaleY="180060" custRadScaleRad="107039" custRadScaleInc="-34192">
        <dgm:presLayoutVars>
          <dgm:bulletEnabled val="1"/>
        </dgm:presLayoutVars>
      </dgm:prSet>
      <dgm:spPr/>
    </dgm:pt>
    <dgm:pt modelId="{2314F45E-A714-433B-8071-80E736148972}" type="pres">
      <dgm:prSet presAssocID="{8E781265-6C62-4661-AAE6-3C39009F1B03}" presName="sibTrans" presStyleLbl="sibTrans2D1" presStyleIdx="5" presStyleCnt="6" custScaleX="1874844" custLinFactX="-1379265" custLinFactNeighborX="-1400000" custLinFactNeighborY="-81441"/>
      <dgm:spPr/>
    </dgm:pt>
    <dgm:pt modelId="{100E11E9-3640-4779-AF5C-FB7713B53EE5}" type="pres">
      <dgm:prSet presAssocID="{8E781265-6C62-4661-AAE6-3C39009F1B03}" presName="connectorText" presStyleLbl="sibTrans2D1" presStyleIdx="5" presStyleCnt="6"/>
      <dgm:spPr/>
    </dgm:pt>
  </dgm:ptLst>
  <dgm:cxnLst>
    <dgm:cxn modelId="{D7230309-5BAA-4014-91D6-3B9A7C165F3C}" type="presOf" srcId="{D5BDFA0F-66C9-44B4-9EF7-C7EA3EB9CC11}" destId="{8CAAF6C9-BB50-4996-8EB4-69EFED2DAA58}" srcOrd="0" destOrd="0" presId="urn:microsoft.com/office/officeart/2005/8/layout/cycle7"/>
    <dgm:cxn modelId="{12A60E0D-0D35-42FA-8838-44230E39F8BB}" type="presOf" srcId="{1D89E217-C51D-411A-8416-942A13CCF614}" destId="{D23C68EE-468B-4514-AF9B-4941FCCB13F7}" srcOrd="0" destOrd="0" presId="urn:microsoft.com/office/officeart/2005/8/layout/cycle7"/>
    <dgm:cxn modelId="{1DA53221-8E15-4BD2-BAC1-5EFBD34626C8}" type="presOf" srcId="{34760CF9-45D1-42BE-9F17-1A4C6CC21AB1}" destId="{BB5E4D1A-F45E-4751-8899-FA9A201B20A0}" srcOrd="0" destOrd="0" presId="urn:microsoft.com/office/officeart/2005/8/layout/cycle7"/>
    <dgm:cxn modelId="{6919C429-0643-42E7-9910-AB6BF2A17B7A}" type="presOf" srcId="{CD1E3DB1-657C-42C6-9CC1-80127CEAFFD2}" destId="{76C94C5F-BA7A-4DED-A6FE-766B65627BEC}" srcOrd="0" destOrd="0" presId="urn:microsoft.com/office/officeart/2005/8/layout/cycle7"/>
    <dgm:cxn modelId="{B90BA139-FE75-42AB-9413-2CA56512F06E}" type="presOf" srcId="{8E781265-6C62-4661-AAE6-3C39009F1B03}" destId="{2314F45E-A714-433B-8071-80E736148972}" srcOrd="0" destOrd="0" presId="urn:microsoft.com/office/officeart/2005/8/layout/cycle7"/>
    <dgm:cxn modelId="{0B3D0040-FF8A-47E8-A198-43EBF5EEF513}" type="presOf" srcId="{D26A4024-28EB-4F48-B872-04C48105413D}" destId="{9F5E25AD-B111-456A-903E-1FF14F9ABDDF}" srcOrd="0" destOrd="0" presId="urn:microsoft.com/office/officeart/2005/8/layout/cycle7"/>
    <dgm:cxn modelId="{1B222B61-AB4F-4D6B-A763-CC1B4F75259E}" srcId="{A077D94C-44E2-4090-83CA-A4B6F8682FF1}" destId="{96F44BE3-6FDD-4F12-9CDD-0B359ED91770}" srcOrd="2" destOrd="0" parTransId="{4760BA51-2EDF-4AE6-BA22-1BA463446039}" sibTransId="{D26A4024-28EB-4F48-B872-04C48105413D}"/>
    <dgm:cxn modelId="{AE852C61-78DE-4B26-B1E0-5835C21E90A5}" type="presOf" srcId="{821BD153-41FA-48FA-AED7-FCC5805FFC13}" destId="{B1A78344-9053-4E71-86CA-D4C9F5B13398}" srcOrd="1" destOrd="0" presId="urn:microsoft.com/office/officeart/2005/8/layout/cycle7"/>
    <dgm:cxn modelId="{C40D0C63-9661-406B-A008-57B7BA156711}" type="presOf" srcId="{A077D94C-44E2-4090-83CA-A4B6F8682FF1}" destId="{E10A19DE-3A61-4F90-9CA5-26B88C147598}" srcOrd="0" destOrd="0" presId="urn:microsoft.com/office/officeart/2005/8/layout/cycle7"/>
    <dgm:cxn modelId="{E002596F-DECD-4B58-8380-1788A3D35231}" srcId="{A077D94C-44E2-4090-83CA-A4B6F8682FF1}" destId="{E0AE74BE-DF8D-4447-9084-1BCDC2846847}" srcOrd="5" destOrd="0" parTransId="{9C9FA4BB-A7F3-4932-ADA1-9ECCF83B3754}" sibTransId="{8E781265-6C62-4661-AAE6-3C39009F1B03}"/>
    <dgm:cxn modelId="{A660B352-4DC6-490E-A71C-DC31FA025F02}" type="presOf" srcId="{96F44BE3-6FDD-4F12-9CDD-0B359ED91770}" destId="{26B47FC1-152A-47FA-81E8-66F8A214A231}" srcOrd="0" destOrd="0" presId="urn:microsoft.com/office/officeart/2005/8/layout/cycle7"/>
    <dgm:cxn modelId="{4C932453-B386-44DF-A93E-8A453C17DDE3}" type="presOf" srcId="{34760CF9-45D1-42BE-9F17-1A4C6CC21AB1}" destId="{2B6EE543-01DA-4049-A89D-94CF33D82DA6}" srcOrd="1" destOrd="0" presId="urn:microsoft.com/office/officeart/2005/8/layout/cycle7"/>
    <dgm:cxn modelId="{39AE3556-0166-4CFD-A17D-CB558DAB8D14}" type="presOf" srcId="{D26A4024-28EB-4F48-B872-04C48105413D}" destId="{2ED63642-EB35-4BA6-9CDB-18A85928FE50}" srcOrd="1" destOrd="0" presId="urn:microsoft.com/office/officeart/2005/8/layout/cycle7"/>
    <dgm:cxn modelId="{E0609E84-AAEE-40C5-BFA7-DD613FC8414E}" type="presOf" srcId="{E0AE74BE-DF8D-4447-9084-1BCDC2846847}" destId="{6E32657A-A1C3-45BD-AF2F-3B4F6B85136B}" srcOrd="0" destOrd="0" presId="urn:microsoft.com/office/officeart/2005/8/layout/cycle7"/>
    <dgm:cxn modelId="{CE2CA08E-366B-4D78-ABDE-001BAB8C4942}" srcId="{A077D94C-44E2-4090-83CA-A4B6F8682FF1}" destId="{E045B8C8-434B-4DA0-B0CB-6D6BF60E8BBE}" srcOrd="3" destOrd="0" parTransId="{730A186A-2399-433A-A5C7-9AA296B6F976}" sibTransId="{34760CF9-45D1-42BE-9F17-1A4C6CC21AB1}"/>
    <dgm:cxn modelId="{BFC3499C-CA0E-4E3D-8BC7-CF84EE4A5CE5}" type="presOf" srcId="{AEC8FB86-2570-4496-82DA-410B36B60079}" destId="{0F40DA5D-7B65-4A97-AC29-28068063EF9A}" srcOrd="1" destOrd="0" presId="urn:microsoft.com/office/officeart/2005/8/layout/cycle7"/>
    <dgm:cxn modelId="{00F787A4-1E36-484E-B3F8-B8A4DC10D2ED}" srcId="{A077D94C-44E2-4090-83CA-A4B6F8682FF1}" destId="{D5BDFA0F-66C9-44B4-9EF7-C7EA3EB9CC11}" srcOrd="4" destOrd="0" parTransId="{2D121668-FF5E-4C3A-8204-A35B74EF348F}" sibTransId="{AEC8FB86-2570-4496-82DA-410B36B60079}"/>
    <dgm:cxn modelId="{EB5AE2A6-2FCD-4EFE-9BA1-51C711FF3A22}" type="presOf" srcId="{E045B8C8-434B-4DA0-B0CB-6D6BF60E8BBE}" destId="{4562DC3C-A3CC-4E88-98BB-A9C62582AD56}" srcOrd="0" destOrd="0" presId="urn:microsoft.com/office/officeart/2005/8/layout/cycle7"/>
    <dgm:cxn modelId="{4E6A1EB2-342F-4E5C-9DA3-D9C29729A898}" type="presOf" srcId="{97AEB225-53C4-4BC1-9361-D819CAF79139}" destId="{9EF0BD04-BF02-4D84-AC4E-2B4B567848E0}" srcOrd="0" destOrd="0" presId="urn:microsoft.com/office/officeart/2005/8/layout/cycle7"/>
    <dgm:cxn modelId="{A59960B5-BD2D-4C06-B887-D091AB78091F}" type="presOf" srcId="{821BD153-41FA-48FA-AED7-FCC5805FFC13}" destId="{3B3F9043-632F-4432-A7E7-2A5D1E42F826}" srcOrd="0" destOrd="0" presId="urn:microsoft.com/office/officeart/2005/8/layout/cycle7"/>
    <dgm:cxn modelId="{87FD51C4-2EFE-4815-ABA2-C2FB05597D3D}" srcId="{A077D94C-44E2-4090-83CA-A4B6F8682FF1}" destId="{CD1E3DB1-657C-42C6-9CC1-80127CEAFFD2}" srcOrd="1" destOrd="0" parTransId="{561FB440-73CA-4584-9BB5-6ECFCA8F7296}" sibTransId="{821BD153-41FA-48FA-AED7-FCC5805FFC13}"/>
    <dgm:cxn modelId="{78165BCC-4802-4662-A46E-F6C763669B34}" srcId="{A077D94C-44E2-4090-83CA-A4B6F8682FF1}" destId="{97AEB225-53C4-4BC1-9361-D819CAF79139}" srcOrd="0" destOrd="0" parTransId="{1C9CC6B0-7E97-4A69-958F-9CDA430C7FB9}" sibTransId="{1D89E217-C51D-411A-8416-942A13CCF614}"/>
    <dgm:cxn modelId="{71D37BDC-13B1-40AA-A8CC-4459C18E245F}" type="presOf" srcId="{8E781265-6C62-4661-AAE6-3C39009F1B03}" destId="{100E11E9-3640-4779-AF5C-FB7713B53EE5}" srcOrd="1" destOrd="0" presId="urn:microsoft.com/office/officeart/2005/8/layout/cycle7"/>
    <dgm:cxn modelId="{2FE369DE-ABB0-46AE-AEE8-A76FD231FE9E}" type="presOf" srcId="{1D89E217-C51D-411A-8416-942A13CCF614}" destId="{0C290450-4290-417E-9589-D39162581085}" srcOrd="1" destOrd="0" presId="urn:microsoft.com/office/officeart/2005/8/layout/cycle7"/>
    <dgm:cxn modelId="{1DCEF3EF-39D9-4C4D-9839-EA39FE4BAF55}" type="presOf" srcId="{AEC8FB86-2570-4496-82DA-410B36B60079}" destId="{ED5D7CEB-E6D8-46D0-865D-CED14FEAC918}" srcOrd="0" destOrd="0" presId="urn:microsoft.com/office/officeart/2005/8/layout/cycle7"/>
    <dgm:cxn modelId="{3975BE21-0D62-4980-BE7D-01BCF6949E23}" type="presParOf" srcId="{E10A19DE-3A61-4F90-9CA5-26B88C147598}" destId="{9EF0BD04-BF02-4D84-AC4E-2B4B567848E0}" srcOrd="0" destOrd="0" presId="urn:microsoft.com/office/officeart/2005/8/layout/cycle7"/>
    <dgm:cxn modelId="{3B7DB600-59EC-44B5-8AF8-A3AEA49CD18B}" type="presParOf" srcId="{E10A19DE-3A61-4F90-9CA5-26B88C147598}" destId="{D23C68EE-468B-4514-AF9B-4941FCCB13F7}" srcOrd="1" destOrd="0" presId="urn:microsoft.com/office/officeart/2005/8/layout/cycle7"/>
    <dgm:cxn modelId="{6C26C1CE-2CBA-4F4E-B1B7-C823876F9CD9}" type="presParOf" srcId="{D23C68EE-468B-4514-AF9B-4941FCCB13F7}" destId="{0C290450-4290-417E-9589-D39162581085}" srcOrd="0" destOrd="0" presId="urn:microsoft.com/office/officeart/2005/8/layout/cycle7"/>
    <dgm:cxn modelId="{37EA2D90-E2EE-4EEB-85AD-A2C99DB63BE8}" type="presParOf" srcId="{E10A19DE-3A61-4F90-9CA5-26B88C147598}" destId="{76C94C5F-BA7A-4DED-A6FE-766B65627BEC}" srcOrd="2" destOrd="0" presId="urn:microsoft.com/office/officeart/2005/8/layout/cycle7"/>
    <dgm:cxn modelId="{5DB19826-676F-4BDC-84B7-018D238FD752}" type="presParOf" srcId="{E10A19DE-3A61-4F90-9CA5-26B88C147598}" destId="{3B3F9043-632F-4432-A7E7-2A5D1E42F826}" srcOrd="3" destOrd="0" presId="urn:microsoft.com/office/officeart/2005/8/layout/cycle7"/>
    <dgm:cxn modelId="{62DAA4B0-6143-4819-BC7D-359F8FC24ABF}" type="presParOf" srcId="{3B3F9043-632F-4432-A7E7-2A5D1E42F826}" destId="{B1A78344-9053-4E71-86CA-D4C9F5B13398}" srcOrd="0" destOrd="0" presId="urn:microsoft.com/office/officeart/2005/8/layout/cycle7"/>
    <dgm:cxn modelId="{CB7C6A0A-00B5-4C06-900A-89B02EBC01A4}" type="presParOf" srcId="{E10A19DE-3A61-4F90-9CA5-26B88C147598}" destId="{26B47FC1-152A-47FA-81E8-66F8A214A231}" srcOrd="4" destOrd="0" presId="urn:microsoft.com/office/officeart/2005/8/layout/cycle7"/>
    <dgm:cxn modelId="{FA11F780-B9D5-46B2-A8AB-E73F11859526}" type="presParOf" srcId="{E10A19DE-3A61-4F90-9CA5-26B88C147598}" destId="{9F5E25AD-B111-456A-903E-1FF14F9ABDDF}" srcOrd="5" destOrd="0" presId="urn:microsoft.com/office/officeart/2005/8/layout/cycle7"/>
    <dgm:cxn modelId="{C728D336-0065-49F4-BA24-3A08402A293F}" type="presParOf" srcId="{9F5E25AD-B111-456A-903E-1FF14F9ABDDF}" destId="{2ED63642-EB35-4BA6-9CDB-18A85928FE50}" srcOrd="0" destOrd="0" presId="urn:microsoft.com/office/officeart/2005/8/layout/cycle7"/>
    <dgm:cxn modelId="{BC855CC7-4D4E-4471-A1F0-2989C06A47F7}" type="presParOf" srcId="{E10A19DE-3A61-4F90-9CA5-26B88C147598}" destId="{4562DC3C-A3CC-4E88-98BB-A9C62582AD56}" srcOrd="6" destOrd="0" presId="urn:microsoft.com/office/officeart/2005/8/layout/cycle7"/>
    <dgm:cxn modelId="{A2AE1015-ACBA-40D5-B09E-05B71FE79141}" type="presParOf" srcId="{E10A19DE-3A61-4F90-9CA5-26B88C147598}" destId="{BB5E4D1A-F45E-4751-8899-FA9A201B20A0}" srcOrd="7" destOrd="0" presId="urn:microsoft.com/office/officeart/2005/8/layout/cycle7"/>
    <dgm:cxn modelId="{A1BC7F9B-2327-49DD-9A69-1BCD9CAE58D0}" type="presParOf" srcId="{BB5E4D1A-F45E-4751-8899-FA9A201B20A0}" destId="{2B6EE543-01DA-4049-A89D-94CF33D82DA6}" srcOrd="0" destOrd="0" presId="urn:microsoft.com/office/officeart/2005/8/layout/cycle7"/>
    <dgm:cxn modelId="{8E24B1A4-D714-4D98-BA51-D723B2AEC6EE}" type="presParOf" srcId="{E10A19DE-3A61-4F90-9CA5-26B88C147598}" destId="{8CAAF6C9-BB50-4996-8EB4-69EFED2DAA58}" srcOrd="8" destOrd="0" presId="urn:microsoft.com/office/officeart/2005/8/layout/cycle7"/>
    <dgm:cxn modelId="{7B49088F-E3C0-434E-B4B1-F1EA473832DD}" type="presParOf" srcId="{E10A19DE-3A61-4F90-9CA5-26B88C147598}" destId="{ED5D7CEB-E6D8-46D0-865D-CED14FEAC918}" srcOrd="9" destOrd="0" presId="urn:microsoft.com/office/officeart/2005/8/layout/cycle7"/>
    <dgm:cxn modelId="{BA39FD7E-5276-4747-B792-19AE4B0ED494}" type="presParOf" srcId="{ED5D7CEB-E6D8-46D0-865D-CED14FEAC918}" destId="{0F40DA5D-7B65-4A97-AC29-28068063EF9A}" srcOrd="0" destOrd="0" presId="urn:microsoft.com/office/officeart/2005/8/layout/cycle7"/>
    <dgm:cxn modelId="{C6BCDA50-C0A9-4FF3-8C00-887E6A505F42}" type="presParOf" srcId="{E10A19DE-3A61-4F90-9CA5-26B88C147598}" destId="{6E32657A-A1C3-45BD-AF2F-3B4F6B85136B}" srcOrd="10" destOrd="0" presId="urn:microsoft.com/office/officeart/2005/8/layout/cycle7"/>
    <dgm:cxn modelId="{AA8E9EED-5E50-4DB0-9F8F-649B98CE80A7}" type="presParOf" srcId="{E10A19DE-3A61-4F90-9CA5-26B88C147598}" destId="{2314F45E-A714-433B-8071-80E736148972}" srcOrd="11" destOrd="0" presId="urn:microsoft.com/office/officeart/2005/8/layout/cycle7"/>
    <dgm:cxn modelId="{5E1DC8DC-F0C5-4AD7-9636-48684F24AC4A}" type="presParOf" srcId="{2314F45E-A714-433B-8071-80E736148972}" destId="{100E11E9-3640-4779-AF5C-FB7713B53EE5}"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F0BD04-BF02-4D84-AC4E-2B4B567848E0}">
      <dsp:nvSpPr>
        <dsp:cNvPr id="0" name=""/>
        <dsp:cNvSpPr/>
      </dsp:nvSpPr>
      <dsp:spPr>
        <a:xfrm>
          <a:off x="2796621" y="-333949"/>
          <a:ext cx="3068724" cy="1500517"/>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6220" tIns="236220" rIns="236220" bIns="236220" numCol="1" spcCol="1270" anchor="ctr" anchorCtr="0">
          <a:noAutofit/>
        </a:bodyPr>
        <a:lstStyle/>
        <a:p>
          <a:pPr marL="0" lvl="0" indent="0" algn="ctr" defTabSz="2755900">
            <a:lnSpc>
              <a:spcPct val="90000"/>
            </a:lnSpc>
            <a:spcBef>
              <a:spcPct val="0"/>
            </a:spcBef>
            <a:spcAft>
              <a:spcPct val="35000"/>
            </a:spcAft>
            <a:buNone/>
          </a:pPr>
          <a:endParaRPr lang="it-IT" sz="6200" kern="1200"/>
        </a:p>
      </dsp:txBody>
      <dsp:txXfrm>
        <a:off x="2840570" y="-290000"/>
        <a:ext cx="2980826" cy="1412619"/>
      </dsp:txXfrm>
    </dsp:sp>
    <dsp:sp modelId="{D23C68EE-468B-4514-AF9B-4941FCCB13F7}">
      <dsp:nvSpPr>
        <dsp:cNvPr id="0" name=""/>
        <dsp:cNvSpPr/>
      </dsp:nvSpPr>
      <dsp:spPr>
        <a:xfrm rot="1929560">
          <a:off x="6165179" y="1001260"/>
          <a:ext cx="422188" cy="279907"/>
        </a:xfrm>
        <a:prstGeom prst="lef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it-IT" sz="1100" kern="1200"/>
        </a:p>
      </dsp:txBody>
      <dsp:txXfrm>
        <a:off x="6249151" y="1057241"/>
        <a:ext cx="254244" cy="167945"/>
      </dsp:txXfrm>
    </dsp:sp>
    <dsp:sp modelId="{76C94C5F-BA7A-4DED-A6FE-766B65627BEC}">
      <dsp:nvSpPr>
        <dsp:cNvPr id="0" name=""/>
        <dsp:cNvSpPr/>
      </dsp:nvSpPr>
      <dsp:spPr>
        <a:xfrm>
          <a:off x="5695393" y="1357571"/>
          <a:ext cx="2880003" cy="1643981"/>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kern="1200" dirty="0"/>
            <a:t> </a:t>
          </a:r>
        </a:p>
      </dsp:txBody>
      <dsp:txXfrm>
        <a:off x="5743544" y="1405722"/>
        <a:ext cx="2783701" cy="1547679"/>
      </dsp:txXfrm>
    </dsp:sp>
    <dsp:sp modelId="{3B3F9043-632F-4432-A7E7-2A5D1E42F826}">
      <dsp:nvSpPr>
        <dsp:cNvPr id="0" name=""/>
        <dsp:cNvSpPr/>
      </dsp:nvSpPr>
      <dsp:spPr>
        <a:xfrm rot="5400000">
          <a:off x="6969391" y="3130367"/>
          <a:ext cx="427044" cy="279907"/>
        </a:xfrm>
        <a:prstGeom prst="lef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it-IT" sz="1100" kern="1200"/>
        </a:p>
      </dsp:txBody>
      <dsp:txXfrm>
        <a:off x="7053363" y="3186348"/>
        <a:ext cx="259100" cy="167945"/>
      </dsp:txXfrm>
    </dsp:sp>
    <dsp:sp modelId="{26B47FC1-152A-47FA-81E8-66F8A214A231}">
      <dsp:nvSpPr>
        <dsp:cNvPr id="0" name=""/>
        <dsp:cNvSpPr/>
      </dsp:nvSpPr>
      <dsp:spPr>
        <a:xfrm>
          <a:off x="5785987" y="3539089"/>
          <a:ext cx="2880003" cy="1440001"/>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6220" tIns="236220" rIns="236220" bIns="236220" numCol="1" spcCol="1270" anchor="ctr" anchorCtr="0">
          <a:noAutofit/>
        </a:bodyPr>
        <a:lstStyle/>
        <a:p>
          <a:pPr marL="0" lvl="0" indent="0" algn="ctr" defTabSz="2755900">
            <a:lnSpc>
              <a:spcPct val="90000"/>
            </a:lnSpc>
            <a:spcBef>
              <a:spcPct val="0"/>
            </a:spcBef>
            <a:spcAft>
              <a:spcPct val="35000"/>
            </a:spcAft>
            <a:buNone/>
          </a:pPr>
          <a:r>
            <a:rPr lang="it-IT" sz="6200" kern="1200" dirty="0"/>
            <a:t> </a:t>
          </a:r>
        </a:p>
      </dsp:txBody>
      <dsp:txXfrm>
        <a:off x="5828163" y="3581265"/>
        <a:ext cx="2795651" cy="1355649"/>
      </dsp:txXfrm>
    </dsp:sp>
    <dsp:sp modelId="{9F5E25AD-B111-456A-903E-1FF14F9ABDDF}">
      <dsp:nvSpPr>
        <dsp:cNvPr id="0" name=""/>
        <dsp:cNvSpPr/>
      </dsp:nvSpPr>
      <dsp:spPr>
        <a:xfrm rot="19490408">
          <a:off x="6073270" y="5190703"/>
          <a:ext cx="427044" cy="279907"/>
        </a:xfrm>
        <a:prstGeom prst="lef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it-IT" sz="1100" kern="1200"/>
        </a:p>
      </dsp:txBody>
      <dsp:txXfrm>
        <a:off x="6157242" y="5246684"/>
        <a:ext cx="259100" cy="167945"/>
      </dsp:txXfrm>
    </dsp:sp>
    <dsp:sp modelId="{4562DC3C-A3CC-4E88-98BB-A9C62582AD56}">
      <dsp:nvSpPr>
        <dsp:cNvPr id="0" name=""/>
        <dsp:cNvSpPr/>
      </dsp:nvSpPr>
      <dsp:spPr>
        <a:xfrm>
          <a:off x="3130979" y="4869974"/>
          <a:ext cx="2719512" cy="1440001"/>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a:t> </a:t>
          </a:r>
        </a:p>
      </dsp:txBody>
      <dsp:txXfrm>
        <a:off x="3173155" y="4912150"/>
        <a:ext cx="2635160" cy="1355649"/>
      </dsp:txXfrm>
    </dsp:sp>
    <dsp:sp modelId="{BB5E4D1A-F45E-4751-8899-FA9A201B20A0}">
      <dsp:nvSpPr>
        <dsp:cNvPr id="0" name=""/>
        <dsp:cNvSpPr/>
      </dsp:nvSpPr>
      <dsp:spPr>
        <a:xfrm rot="13453823">
          <a:off x="2479898" y="5164650"/>
          <a:ext cx="427044" cy="279907"/>
        </a:xfrm>
        <a:prstGeom prst="lef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it-IT" sz="1100" kern="1200"/>
        </a:p>
      </dsp:txBody>
      <dsp:txXfrm rot="10800000">
        <a:off x="2563870" y="5220631"/>
        <a:ext cx="259100" cy="167945"/>
      </dsp:txXfrm>
    </dsp:sp>
    <dsp:sp modelId="{8CAAF6C9-BB50-4996-8EB4-69EFED2DAA58}">
      <dsp:nvSpPr>
        <dsp:cNvPr id="0" name=""/>
        <dsp:cNvSpPr/>
      </dsp:nvSpPr>
      <dsp:spPr>
        <a:xfrm>
          <a:off x="226901" y="3518213"/>
          <a:ext cx="2880003" cy="1440001"/>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6220" tIns="236220" rIns="236220" bIns="236220" numCol="1" spcCol="1270" anchor="ctr" anchorCtr="0">
          <a:noAutofit/>
        </a:bodyPr>
        <a:lstStyle/>
        <a:p>
          <a:pPr marL="0" lvl="0" indent="0" algn="ctr" defTabSz="2755900">
            <a:lnSpc>
              <a:spcPct val="90000"/>
            </a:lnSpc>
            <a:spcBef>
              <a:spcPct val="0"/>
            </a:spcBef>
            <a:spcAft>
              <a:spcPct val="35000"/>
            </a:spcAft>
            <a:buNone/>
          </a:pPr>
          <a:endParaRPr lang="it-IT" sz="6200" kern="1200"/>
        </a:p>
      </dsp:txBody>
      <dsp:txXfrm>
        <a:off x="269077" y="3560389"/>
        <a:ext cx="2795651" cy="1355649"/>
      </dsp:txXfrm>
    </dsp:sp>
    <dsp:sp modelId="{ED5D7CEB-E6D8-46D0-865D-CED14FEAC918}">
      <dsp:nvSpPr>
        <dsp:cNvPr id="0" name=""/>
        <dsp:cNvSpPr/>
      </dsp:nvSpPr>
      <dsp:spPr>
        <a:xfrm rot="16245934">
          <a:off x="1467652" y="3030299"/>
          <a:ext cx="427044" cy="279907"/>
        </a:xfrm>
        <a:prstGeom prst="lef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it-IT" sz="1100" kern="1200"/>
        </a:p>
      </dsp:txBody>
      <dsp:txXfrm>
        <a:off x="1551624" y="3086280"/>
        <a:ext cx="259100" cy="167945"/>
      </dsp:txXfrm>
    </dsp:sp>
    <dsp:sp modelId="{6E32657A-A1C3-45BD-AF2F-3B4F6B85136B}">
      <dsp:nvSpPr>
        <dsp:cNvPr id="0" name=""/>
        <dsp:cNvSpPr/>
      </dsp:nvSpPr>
      <dsp:spPr>
        <a:xfrm>
          <a:off x="255443" y="1382289"/>
          <a:ext cx="2880003" cy="1440001"/>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6220" tIns="236220" rIns="236220" bIns="236220" numCol="1" spcCol="1270" anchor="ctr" anchorCtr="0">
          <a:noAutofit/>
        </a:bodyPr>
        <a:lstStyle/>
        <a:p>
          <a:pPr marL="0" lvl="0" indent="0" algn="ctr" defTabSz="2755900">
            <a:lnSpc>
              <a:spcPct val="90000"/>
            </a:lnSpc>
            <a:spcBef>
              <a:spcPct val="0"/>
            </a:spcBef>
            <a:spcAft>
              <a:spcPct val="35000"/>
            </a:spcAft>
            <a:buNone/>
          </a:pPr>
          <a:endParaRPr lang="it-IT" sz="6200" kern="1200"/>
        </a:p>
      </dsp:txBody>
      <dsp:txXfrm>
        <a:off x="297619" y="1424465"/>
        <a:ext cx="2795651" cy="1355649"/>
      </dsp:txXfrm>
    </dsp:sp>
    <dsp:sp modelId="{2314F45E-A714-433B-8071-80E736148972}">
      <dsp:nvSpPr>
        <dsp:cNvPr id="0" name=""/>
        <dsp:cNvSpPr/>
      </dsp:nvSpPr>
      <dsp:spPr>
        <a:xfrm rot="19643553">
          <a:off x="2195970" y="906516"/>
          <a:ext cx="400320" cy="279907"/>
        </a:xfrm>
        <a:prstGeom prst="lef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it-IT" sz="1100" kern="1200"/>
        </a:p>
      </dsp:txBody>
      <dsp:txXfrm>
        <a:off x="2279942" y="962497"/>
        <a:ext cx="232376" cy="167945"/>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42D2C3-AACE-404D-A0C9-E0593D373E6B}" type="datetimeFigureOut">
              <a:rPr lang="it-IT" smtClean="0"/>
              <a:t>30/09/2024</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ECD41D-8FDA-41C7-A03D-9898AD342E59}" type="slidenum">
              <a:rPr lang="it-IT" smtClean="0"/>
              <a:t>‹N›</a:t>
            </a:fld>
            <a:endParaRPr lang="it-IT"/>
          </a:p>
        </p:txBody>
      </p:sp>
    </p:spTree>
    <p:extLst>
      <p:ext uri="{BB962C8B-B14F-4D97-AF65-F5344CB8AC3E}">
        <p14:creationId xmlns:p14="http://schemas.microsoft.com/office/powerpoint/2010/main" val="909958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24ECD41D-8FDA-41C7-A03D-9898AD342E59}" type="slidenum">
              <a:rPr lang="it-IT" smtClean="0"/>
              <a:t>3</a:t>
            </a:fld>
            <a:endParaRPr lang="it-IT"/>
          </a:p>
        </p:txBody>
      </p:sp>
    </p:spTree>
    <p:extLst>
      <p:ext uri="{BB962C8B-B14F-4D97-AF65-F5344CB8AC3E}">
        <p14:creationId xmlns:p14="http://schemas.microsoft.com/office/powerpoint/2010/main" val="3677575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a:ln/>
        </p:spPr>
      </p:sp>
      <p:sp>
        <p:nvSpPr>
          <p:cNvPr id="201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en-US"/>
          </a:p>
        </p:txBody>
      </p:sp>
      <p:sp>
        <p:nvSpPr>
          <p:cNvPr id="201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9611564-2C85-49BB-AB0D-C144A35FFCCC}" type="slidenum">
              <a:rPr lang="en-US" altLang="en-US" smtClean="0">
                <a:solidFill>
                  <a:srgbClr val="000000"/>
                </a:solidFill>
              </a:rPr>
              <a:pPr>
                <a:spcBef>
                  <a:spcPct val="0"/>
                </a:spcBef>
              </a:pPr>
              <a:t>10</a:t>
            </a:fld>
            <a:endParaRPr lang="en-US" altLang="en-US">
              <a:solidFill>
                <a:srgbClr val="000000"/>
              </a:solidFill>
            </a:endParaRPr>
          </a:p>
        </p:txBody>
      </p:sp>
    </p:spTree>
    <p:extLst>
      <p:ext uri="{BB962C8B-B14F-4D97-AF65-F5344CB8AC3E}">
        <p14:creationId xmlns:p14="http://schemas.microsoft.com/office/powerpoint/2010/main" val="300487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24ECD41D-8FDA-41C7-A03D-9898AD342E59}" type="slidenum">
              <a:rPr lang="it-IT" smtClean="0"/>
              <a:t>14</a:t>
            </a:fld>
            <a:endParaRPr lang="it-IT"/>
          </a:p>
        </p:txBody>
      </p:sp>
    </p:spTree>
    <p:extLst>
      <p:ext uri="{BB962C8B-B14F-4D97-AF65-F5344CB8AC3E}">
        <p14:creationId xmlns:p14="http://schemas.microsoft.com/office/powerpoint/2010/main" val="951431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AEAF0EF5-9B63-C1A1-77F4-C67EFCF11FE4}"/>
            </a:ext>
          </a:extLst>
        </p:cNvPr>
        <p:cNvGrpSpPr/>
        <p:nvPr/>
      </p:nvGrpSpPr>
      <p:grpSpPr>
        <a:xfrm>
          <a:off x="0" y="0"/>
          <a:ext cx="0" cy="0"/>
          <a:chOff x="0" y="0"/>
          <a:chExt cx="0" cy="0"/>
        </a:xfrm>
      </p:grpSpPr>
      <p:sp>
        <p:nvSpPr>
          <p:cNvPr id="17409" name="Google Shape;351;g2c9e7058585_28_1:notes">
            <a:extLst>
              <a:ext uri="{FF2B5EF4-FFF2-40B4-BE49-F238E27FC236}">
                <a16:creationId xmlns:a16="http://schemas.microsoft.com/office/drawing/2014/main" id="{B591952A-52B1-EBA2-B098-CE7194A6315A}"/>
              </a:ext>
            </a:extLst>
          </p:cNvPr>
          <p:cNvSpPr>
            <a:spLocks noGrp="1" noRot="1" noChangeAspect="1" noTextEdit="1"/>
          </p:cNvSpPr>
          <p:nvPr>
            <p:ph type="sldImg" idx="2"/>
          </p:nvPr>
        </p:nvSpPr>
        <p:spPr>
          <a:xfrm>
            <a:off x="993775" y="768350"/>
            <a:ext cx="5116513" cy="3836988"/>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round/>
            <a:headEnd type="none" w="sm" len="sm"/>
            <a:tailEnd type="none" w="sm" len="sm"/>
          </a:ln>
        </p:spPr>
      </p:sp>
      <p:sp>
        <p:nvSpPr>
          <p:cNvPr id="17410" name="Google Shape;352;g2c9e7058585_28_1:notes">
            <a:extLst>
              <a:ext uri="{FF2B5EF4-FFF2-40B4-BE49-F238E27FC236}">
                <a16:creationId xmlns:a16="http://schemas.microsoft.com/office/drawing/2014/main" id="{F67CE087-8860-245B-A16E-CAF0F8F50560}"/>
              </a:ext>
            </a:extLst>
          </p:cNvPr>
          <p:cNvSpPr>
            <a:spLocks noGrp="1" noChangeArrowheads="1"/>
          </p:cNvSpPr>
          <p:nvPr>
            <p:ph type="body" idx="1"/>
          </p:nvPr>
        </p:nvSpPr>
        <p:spPr>
          <a:xfrm>
            <a:off x="711200" y="4860925"/>
            <a:ext cx="5681663"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50" tIns="99050" rIns="99050" bIns="99050"/>
          <a:lstStyle/>
          <a:p>
            <a:pPr algn="just">
              <a:lnSpc>
                <a:spcPct val="115000"/>
              </a:lnSpc>
              <a:spcBef>
                <a:spcPct val="0"/>
              </a:spcBef>
              <a:buSzPts val="1800"/>
            </a:pPr>
            <a:endParaRPr lang="en-US" altLang="en-US">
              <a:latin typeface="Arial" panose="020B0604020202020204" pitchFamily="34" charset="0"/>
            </a:endParaRPr>
          </a:p>
        </p:txBody>
      </p:sp>
      <p:sp>
        <p:nvSpPr>
          <p:cNvPr id="17411" name="Google Shape;353;g2c9e7058585_28_1:notes">
            <a:extLst>
              <a:ext uri="{FF2B5EF4-FFF2-40B4-BE49-F238E27FC236}">
                <a16:creationId xmlns:a16="http://schemas.microsoft.com/office/drawing/2014/main" id="{31058B27-F7A8-1900-09C0-402568F5E5F1}"/>
              </a:ext>
            </a:extLst>
          </p:cNvPr>
          <p:cNvSpPr>
            <a:spLocks noGrp="1" noChangeArrowheads="1"/>
          </p:cNvSpPr>
          <p:nvPr>
            <p:ph type="sldNum" sz="quarter" idx="5"/>
          </p:nvPr>
        </p:nvSpPr>
        <p:spPr>
          <a:xfrm>
            <a:off x="4024313" y="9721850"/>
            <a:ext cx="3078162" cy="5127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50" tIns="49500" rIns="99050" bIns="49500"/>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Pts val="1300"/>
              <a:buFontTx/>
              <a:buNone/>
              <a:tabLst/>
              <a:defRPr/>
            </a:pPr>
            <a:fld id="{0BEB023D-27EB-2143-9B35-1FBEA791950A}" type="slidenum">
              <a:rPr kumimoji="0" lang="en-US" altLang="en-US" sz="13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Pts val="1300"/>
                <a:buFontTx/>
                <a:buNone/>
                <a:tabLst/>
                <a:defRPr/>
              </a:pPr>
              <a:t>36</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017746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8EB7C06-FC36-E1B2-49DE-6C87951E251F}" type="slidenum">
              <a:rPr/>
              <a:t>38</a:t>
            </a:fld>
            <a:endParaRPr/>
          </a:p>
        </p:txBody>
      </p:sp>
    </p:spTree>
    <p:extLst>
      <p:ext uri="{BB962C8B-B14F-4D97-AF65-F5344CB8AC3E}">
        <p14:creationId xmlns:p14="http://schemas.microsoft.com/office/powerpoint/2010/main" val="3582818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Se si riuscisse a caratterizzare con sufficiente precisione il plasma si potrebbe pensare di effettuare misure di attivazione</a:t>
            </a:r>
          </a:p>
        </p:txBody>
      </p:sp>
      <p:sp>
        <p:nvSpPr>
          <p:cNvPr id="4" name="Segnaposto numero diapositiva 3"/>
          <p:cNvSpPr>
            <a:spLocks noGrp="1"/>
          </p:cNvSpPr>
          <p:nvPr>
            <p:ph type="sldNum" sz="quarter" idx="5"/>
          </p:nvPr>
        </p:nvSpPr>
        <p:spPr/>
        <p:txBody>
          <a:bodyPr/>
          <a:lstStyle/>
          <a:p>
            <a:fld id="{FCD20C42-B9CE-8549-98B3-5C0AF4CFF267}" type="slidenum">
              <a:rPr lang="it-IT" smtClean="0"/>
              <a:t>41</a:t>
            </a:fld>
            <a:endParaRPr lang="it-IT"/>
          </a:p>
        </p:txBody>
      </p:sp>
    </p:spTree>
    <p:extLst>
      <p:ext uri="{BB962C8B-B14F-4D97-AF65-F5344CB8AC3E}">
        <p14:creationId xmlns:p14="http://schemas.microsoft.com/office/powerpoint/2010/main" val="2439657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dirty="0"/>
              <a:t>SPES-gamma prevede l’utilizzo del fascio di protoni fornito dal ciclotrone (35-70 MeV) per applicazioni in ambito medicale, in particolare per la produzione di radionuclidi e radiofarmaci. </a:t>
            </a:r>
          </a:p>
          <a:p>
            <a:pPr marL="0" lvl="0" indent="0" algn="l" rtl="0">
              <a:lnSpc>
                <a:spcPct val="100000"/>
              </a:lnSpc>
              <a:spcBef>
                <a:spcPts val="0"/>
              </a:spcBef>
              <a:spcAft>
                <a:spcPts val="0"/>
              </a:spcAft>
              <a:buSzPts val="1400"/>
              <a:buNone/>
            </a:pPr>
            <a:r>
              <a:rPr lang="it-IT" dirty="0"/>
              <a:t>Sono attivi due approcci, uno che sfrutta la tecnica ISOL (progetto ISOLPHARM), uno che sfrutta l’attivazione diretta del bersaglio (progetto LARAMED). </a:t>
            </a:r>
          </a:p>
          <a:p>
            <a:pPr marL="0" lvl="0" indent="0" algn="l" rtl="0">
              <a:lnSpc>
                <a:spcPct val="100000"/>
              </a:lnSpc>
              <a:spcBef>
                <a:spcPts val="0"/>
              </a:spcBef>
              <a:spcAft>
                <a:spcPts val="0"/>
              </a:spcAft>
              <a:buSzPts val="1400"/>
              <a:buNone/>
            </a:pPr>
            <a:r>
              <a:rPr lang="it-IT" dirty="0"/>
              <a:t>Quando SPES sarà operativo, i LNL saranno un centro di ricerca unico in Europa, proprio perché in grado di sfruttare entrambe le tecniche per la produzione di radionuclidi medicali. INFN-LNL è infatti già coinvolto nel consorzio europeo PRISMAP (per la produzione e l’utilizzo di radionuclidi e radiofarmaci innovativi) come facility emergente. In questo contesto a novembre 2022 abbiamo ospitato il primo workshop </a:t>
            </a:r>
            <a:r>
              <a:rPr lang="en-GB" noProof="0" dirty="0"/>
              <a:t>prismap</a:t>
            </a:r>
            <a:r>
              <a:rPr lang="it-IT" dirty="0"/>
              <a:t> ai LNL ed è stato sottolineato l’importante ruolo che l’INFN potrà avere a livello europeo ed internazionale.</a:t>
            </a:r>
          </a:p>
          <a:p>
            <a:pPr marL="0" lvl="0" indent="0" algn="l" rtl="0">
              <a:lnSpc>
                <a:spcPct val="100000"/>
              </a:lnSpc>
              <a:spcBef>
                <a:spcPts val="0"/>
              </a:spcBef>
              <a:spcAft>
                <a:spcPts val="0"/>
              </a:spcAft>
              <a:buSzPts val="1400"/>
              <a:buNone/>
            </a:pPr>
            <a:endParaRPr lang="it-IT" dirty="0"/>
          </a:p>
          <a:p>
            <a:pPr marL="0" lvl="0" indent="0" algn="l" rtl="0">
              <a:lnSpc>
                <a:spcPct val="100000"/>
              </a:lnSpc>
              <a:spcBef>
                <a:spcPts val="0"/>
              </a:spcBef>
              <a:spcAft>
                <a:spcPts val="0"/>
              </a:spcAft>
              <a:buSzPts val="1400"/>
              <a:buNone/>
            </a:pPr>
            <a:r>
              <a:rPr lang="it-IT" dirty="0"/>
              <a:t>Queste attività di ricerca, altamente inter e multi-disciplinari (come si vede dalla figura a destra), vedono la fisica nucleare giocare un ruolo centrale perché permette di esplorare nuove reazioni per la produzione di radionuclidi promettenti e non ancora disponibili alla ricerca clinica. Queste tematiche sono state approfondite anche nel workshop </a:t>
            </a:r>
            <a:r>
              <a:rPr lang="it-IT" dirty="0" err="1"/>
              <a:t>nuclear</a:t>
            </a:r>
            <a:r>
              <a:rPr lang="it-IT" dirty="0"/>
              <a:t> </a:t>
            </a:r>
            <a:r>
              <a:rPr lang="it-IT" dirty="0" err="1"/>
              <a:t>physics</a:t>
            </a:r>
            <a:r>
              <a:rPr lang="it-IT" dirty="0"/>
              <a:t> </a:t>
            </a:r>
            <a:r>
              <a:rPr lang="it-IT" dirty="0" err="1"/>
              <a:t>mid</a:t>
            </a:r>
            <a:r>
              <a:rPr lang="it-IT" dirty="0"/>
              <a:t> </a:t>
            </a:r>
            <a:r>
              <a:rPr lang="it-IT" dirty="0" err="1"/>
              <a:t>term</a:t>
            </a:r>
            <a:r>
              <a:rPr lang="it-IT" dirty="0"/>
              <a:t> plan, svoltosi ai LNL ad aprile 2022.</a:t>
            </a:r>
            <a:endParaRPr dirty="0"/>
          </a:p>
        </p:txBody>
      </p:sp>
      <p:sp>
        <p:nvSpPr>
          <p:cNvPr id="163" name="Google Shape;163;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62252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BD2E0F72-2F77-4D39-A090-68A8B37CE45C}" type="datetime1">
              <a:rPr lang="it-IT" smtClean="0"/>
              <a:t>30/09/2024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263E47ED-7611-415B-9D62-3BAB27B496D0}" type="slidenum">
              <a:rPr lang="it-IT" smtClean="0"/>
              <a:t>‹N›</a:t>
            </a:fld>
            <a:endParaRPr lang="it-IT"/>
          </a:p>
        </p:txBody>
      </p:sp>
    </p:spTree>
    <p:extLst>
      <p:ext uri="{BB962C8B-B14F-4D97-AF65-F5344CB8AC3E}">
        <p14:creationId xmlns:p14="http://schemas.microsoft.com/office/powerpoint/2010/main" val="2510778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F63E8E5D-B2AF-4324-83BD-5588984337CD}" type="datetime1">
              <a:rPr lang="it-IT" smtClean="0"/>
              <a:t>30/09/2024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263E47ED-7611-415B-9D62-3BAB27B496D0}" type="slidenum">
              <a:rPr lang="it-IT" smtClean="0"/>
              <a:t>‹N›</a:t>
            </a:fld>
            <a:endParaRPr lang="it-IT"/>
          </a:p>
        </p:txBody>
      </p:sp>
    </p:spTree>
    <p:extLst>
      <p:ext uri="{BB962C8B-B14F-4D97-AF65-F5344CB8AC3E}">
        <p14:creationId xmlns:p14="http://schemas.microsoft.com/office/powerpoint/2010/main" val="1615289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F93F1B61-6B00-4B01-8295-64D21974310C}" type="datetime1">
              <a:rPr lang="it-IT" smtClean="0"/>
              <a:t>30/09/2024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263E47ED-7611-415B-9D62-3BAB27B496D0}" type="slidenum">
              <a:rPr lang="it-IT" smtClean="0"/>
              <a:t>‹N›</a:t>
            </a:fld>
            <a:endParaRPr lang="it-IT"/>
          </a:p>
        </p:txBody>
      </p:sp>
    </p:spTree>
    <p:extLst>
      <p:ext uri="{BB962C8B-B14F-4D97-AF65-F5344CB8AC3E}">
        <p14:creationId xmlns:p14="http://schemas.microsoft.com/office/powerpoint/2010/main" val="7167661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olo e contenuto">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6E15534-7320-B840-99D2-1564F7E7EAAA}"/>
              </a:ext>
            </a:extLst>
          </p:cNvPr>
          <p:cNvSpPr>
            <a:spLocks noGrp="1"/>
          </p:cNvSpPr>
          <p:nvPr>
            <p:ph idx="1"/>
          </p:nvPr>
        </p:nvSpPr>
        <p:spPr>
          <a:xfrm>
            <a:off x="628650" y="1825625"/>
            <a:ext cx="7886700" cy="4351338"/>
          </a:xfrm>
          <a:prstGeom prst="rect">
            <a:avLst/>
          </a:prstGeo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9E9AB05-E8F2-7347-8CDE-0A1DAA6BA870}"/>
              </a:ext>
            </a:extLst>
          </p:cNvPr>
          <p:cNvSpPr>
            <a:spLocks noGrp="1"/>
          </p:cNvSpPr>
          <p:nvPr>
            <p:ph type="dt" sz="half" idx="10"/>
          </p:nvPr>
        </p:nvSpPr>
        <p:spPr>
          <a:xfrm>
            <a:off x="628650" y="6356351"/>
            <a:ext cx="2057400" cy="365125"/>
          </a:xfrm>
          <a:prstGeom prst="rect">
            <a:avLst/>
          </a:prstGeom>
        </p:spPr>
        <p:txBody>
          <a:bodyPr/>
          <a:lstStyle/>
          <a:p>
            <a:fld id="{6239486B-495F-4468-8259-22390353306D}" type="datetime1">
              <a:rPr lang="it-IT" smtClean="0"/>
              <a:t>30/09/2024</a:t>
            </a:fld>
            <a:endParaRPr lang="it-IT"/>
          </a:p>
        </p:txBody>
      </p:sp>
      <p:sp>
        <p:nvSpPr>
          <p:cNvPr id="5" name="Segnaposto piè di pagina 4">
            <a:extLst>
              <a:ext uri="{FF2B5EF4-FFF2-40B4-BE49-F238E27FC236}">
                <a16:creationId xmlns:a16="http://schemas.microsoft.com/office/drawing/2014/main" id="{FD4CA97D-2D95-3942-B696-781431B40CC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1B57E1A-A285-C74C-BA58-E9D089A5B84C}"/>
              </a:ext>
            </a:extLst>
          </p:cNvPr>
          <p:cNvSpPr>
            <a:spLocks noGrp="1"/>
          </p:cNvSpPr>
          <p:nvPr>
            <p:ph type="sldNum" sz="quarter" idx="12"/>
          </p:nvPr>
        </p:nvSpPr>
        <p:spPr/>
        <p:txBody>
          <a:bodyPr/>
          <a:lstStyle/>
          <a:p>
            <a:fld id="{7D84FBAB-90D3-5047-9528-A2D7D06A9AFF}" type="slidenum">
              <a:rPr/>
              <a:t>‹N›</a:t>
            </a:fld>
            <a:endParaRPr lang="it-IT"/>
          </a:p>
        </p:txBody>
      </p:sp>
    </p:spTree>
    <p:extLst>
      <p:ext uri="{BB962C8B-B14F-4D97-AF65-F5344CB8AC3E}">
        <p14:creationId xmlns:p14="http://schemas.microsoft.com/office/powerpoint/2010/main" val="16668688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olo e contenuto">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6E15534-7320-B840-99D2-1564F7E7EAAA}"/>
              </a:ext>
            </a:extLst>
          </p:cNvPr>
          <p:cNvSpPr>
            <a:spLocks noGrp="1"/>
          </p:cNvSpPr>
          <p:nvPr>
            <p:ph idx="1"/>
          </p:nvPr>
        </p:nvSpPr>
        <p:spPr>
          <a:xfrm>
            <a:off x="628650" y="1825625"/>
            <a:ext cx="7886700" cy="4351338"/>
          </a:xfrm>
          <a:prstGeom prst="rect">
            <a:avLst/>
          </a:prstGeo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9E9AB05-E8F2-7347-8CDE-0A1DAA6BA870}"/>
              </a:ext>
            </a:extLst>
          </p:cNvPr>
          <p:cNvSpPr>
            <a:spLocks noGrp="1"/>
          </p:cNvSpPr>
          <p:nvPr>
            <p:ph type="dt" sz="half" idx="10"/>
          </p:nvPr>
        </p:nvSpPr>
        <p:spPr>
          <a:xfrm>
            <a:off x="628650" y="6356351"/>
            <a:ext cx="2057400" cy="365125"/>
          </a:xfrm>
          <a:prstGeom prst="rect">
            <a:avLst/>
          </a:prstGeom>
        </p:spPr>
        <p:txBody>
          <a:bodyPr/>
          <a:lstStyle/>
          <a:p>
            <a:fld id="{28E6998F-D025-4D8B-B780-BF23A040C503}" type="datetime1">
              <a:rPr lang="it-IT" smtClean="0"/>
              <a:t>30/09/2024</a:t>
            </a:fld>
            <a:endParaRPr lang="it-IT"/>
          </a:p>
        </p:txBody>
      </p:sp>
      <p:sp>
        <p:nvSpPr>
          <p:cNvPr id="5" name="Segnaposto piè di pagina 4">
            <a:extLst>
              <a:ext uri="{FF2B5EF4-FFF2-40B4-BE49-F238E27FC236}">
                <a16:creationId xmlns:a16="http://schemas.microsoft.com/office/drawing/2014/main" id="{FD4CA97D-2D95-3942-B696-781431B40CC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1B57E1A-A285-C74C-BA58-E9D089A5B84C}"/>
              </a:ext>
            </a:extLst>
          </p:cNvPr>
          <p:cNvSpPr>
            <a:spLocks noGrp="1"/>
          </p:cNvSpPr>
          <p:nvPr>
            <p:ph type="sldNum" sz="quarter" idx="12"/>
          </p:nvPr>
        </p:nvSpPr>
        <p:spPr/>
        <p:txBody>
          <a:bodyPr/>
          <a:lstStyle/>
          <a:p>
            <a:fld id="{7D84FBAB-90D3-5047-9528-A2D7D06A9AFF}" type="slidenum">
              <a:rPr/>
              <a:t>‹N›</a:t>
            </a:fld>
            <a:endParaRPr lang="it-IT"/>
          </a:p>
        </p:txBody>
      </p:sp>
    </p:spTree>
    <p:extLst>
      <p:ext uri="{BB962C8B-B14F-4D97-AF65-F5344CB8AC3E}">
        <p14:creationId xmlns:p14="http://schemas.microsoft.com/office/powerpoint/2010/main" val="5770330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type="tx" userDrawn="1">
  <p:cSld name="1_Title Slide">
    <p:spTree>
      <p:nvGrpSpPr>
        <p:cNvPr id="1" name=""/>
        <p:cNvGrpSpPr/>
        <p:nvPr/>
      </p:nvGrpSpPr>
      <p:grpSpPr bwMode="auto">
        <a:xfrm>
          <a:off x="0" y="0"/>
          <a:ext cx="0" cy="0"/>
          <a:chOff x="0" y="0"/>
          <a:chExt cx="0" cy="0"/>
        </a:xfrm>
      </p:grpSpPr>
      <p:sp>
        <p:nvSpPr>
          <p:cNvPr id="2" name="PlaceHolder 1"/>
          <p:cNvSpPr>
            <a:spLocks noGrp="1"/>
          </p:cNvSpPr>
          <p:nvPr>
            <p:ph type="title"/>
          </p:nvPr>
        </p:nvSpPr>
        <p:spPr bwMode="auto">
          <a:xfrm>
            <a:off x="457172" y="273422"/>
            <a:ext cx="8229089" cy="1144630"/>
          </a:xfrm>
          <a:prstGeom prst="rect">
            <a:avLst/>
          </a:prstGeom>
          <a:noFill/>
          <a:ln w="0">
            <a:noFill/>
          </a:ln>
        </p:spPr>
        <p:txBody>
          <a:bodyPr lIns="0" tIns="0" rIns="0" bIns="0" anchor="ctr">
            <a:noAutofit/>
          </a:bodyPr>
          <a:lstStyle/>
          <a:p>
            <a:pPr algn="ctr">
              <a:buNone/>
              <a:defRPr/>
            </a:pPr>
            <a:endParaRPr lang="en-GB" sz="3300" b="0" strike="noStrike" spc="-1">
              <a:latin typeface="Arial"/>
            </a:endParaRPr>
          </a:p>
        </p:txBody>
      </p:sp>
      <p:sp>
        <p:nvSpPr>
          <p:cNvPr id="3" name="PlaceHolder 2"/>
          <p:cNvSpPr>
            <a:spLocks noGrp="1"/>
          </p:cNvSpPr>
          <p:nvPr>
            <p:ph type="subTitle"/>
          </p:nvPr>
        </p:nvSpPr>
        <p:spPr bwMode="auto">
          <a:xfrm>
            <a:off x="457172" y="1604398"/>
            <a:ext cx="8229089" cy="3977254"/>
          </a:xfrm>
          <a:prstGeom prst="rect">
            <a:avLst/>
          </a:prstGeom>
          <a:noFill/>
          <a:ln w="0">
            <a:noFill/>
          </a:ln>
        </p:spPr>
        <p:txBody>
          <a:bodyPr lIns="0" tIns="0" rIns="0" bIns="0" anchor="ctr">
            <a:noAutofit/>
          </a:bodyPr>
          <a:lstStyle/>
          <a:p>
            <a:pPr algn="ctr">
              <a:buNone/>
              <a:defRPr/>
            </a:pPr>
            <a:endParaRPr lang="en-GB" sz="2400" b="0" strike="noStrike" spc="-1">
              <a:latin typeface="Arial"/>
            </a:endParaRPr>
          </a:p>
        </p:txBody>
      </p:sp>
    </p:spTree>
    <p:extLst>
      <p:ext uri="{BB962C8B-B14F-4D97-AF65-F5344CB8AC3E}">
        <p14:creationId xmlns:p14="http://schemas.microsoft.com/office/powerpoint/2010/main" val="16185075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Layout personalizza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5F77C74-1E97-AC05-7142-851E9F286EC9}"/>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218C8B5A-865E-3CBA-43B1-BF53E26A72F8}"/>
              </a:ext>
            </a:extLst>
          </p:cNvPr>
          <p:cNvSpPr>
            <a:spLocks noGrp="1"/>
          </p:cNvSpPr>
          <p:nvPr>
            <p:ph type="dt" sz="half" idx="10"/>
          </p:nvPr>
        </p:nvSpPr>
        <p:spPr/>
        <p:txBody>
          <a:bodyPr/>
          <a:lstStyle/>
          <a:p>
            <a:fld id="{7B7B7ED1-8DDF-41F0-A8AF-A45FED7CE972}" type="datetime1">
              <a:rPr lang="it-IT" smtClean="0"/>
              <a:t>30/09/2024</a:t>
            </a:fld>
            <a:endParaRPr lang="it-IT"/>
          </a:p>
        </p:txBody>
      </p:sp>
      <p:sp>
        <p:nvSpPr>
          <p:cNvPr id="4" name="Segnaposto piè di pagina 3">
            <a:extLst>
              <a:ext uri="{FF2B5EF4-FFF2-40B4-BE49-F238E27FC236}">
                <a16:creationId xmlns:a16="http://schemas.microsoft.com/office/drawing/2014/main" id="{0F3B071E-42D1-5092-61FE-2BF84E1314FA}"/>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97DE035F-9419-3F13-5E8D-41C2651B7443}"/>
              </a:ext>
            </a:extLst>
          </p:cNvPr>
          <p:cNvSpPr>
            <a:spLocks noGrp="1"/>
          </p:cNvSpPr>
          <p:nvPr>
            <p:ph type="sldNum" sz="quarter" idx="12"/>
          </p:nvPr>
        </p:nvSpPr>
        <p:spPr/>
        <p:txBody>
          <a:bodyPr/>
          <a:lstStyle/>
          <a:p>
            <a:fld id="{4A810957-9F4F-0C44-A888-85968B549A9B}" type="slidenum">
              <a:rPr lang="it-IT" smtClean="0"/>
              <a:t>‹N›</a:t>
            </a:fld>
            <a:endParaRPr lang="it-IT"/>
          </a:p>
        </p:txBody>
      </p:sp>
    </p:spTree>
    <p:extLst>
      <p:ext uri="{BB962C8B-B14F-4D97-AF65-F5344CB8AC3E}">
        <p14:creationId xmlns:p14="http://schemas.microsoft.com/office/powerpoint/2010/main" val="30098749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413225240"/>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2" name="Google Shape;18;p27"/>
          <p:cNvSpPr/>
          <p:nvPr/>
        </p:nvSpPr>
        <p:spPr>
          <a:xfrm>
            <a:off x="0" y="6727827"/>
            <a:ext cx="9144000" cy="130175"/>
          </a:xfrm>
          <a:prstGeom prst="rect">
            <a:avLst/>
          </a:prstGeom>
          <a:solidFill>
            <a:schemeClr val="accent3"/>
          </a:solidFill>
          <a:ln>
            <a:noFill/>
          </a:ln>
        </p:spPr>
        <p:txBody>
          <a:bodyPr spcFirstLastPara="1" lIns="68569" tIns="68569" rIns="68569" bIns="68569" anchor="ctr"/>
          <a:lstStyle/>
          <a:p>
            <a:pPr>
              <a:spcBef>
                <a:spcPts val="0"/>
              </a:spcBef>
              <a:spcAft>
                <a:spcPts val="0"/>
              </a:spcAft>
              <a:buClr>
                <a:srgbClr val="000000"/>
              </a:buClr>
              <a:buSzPts val="1400"/>
              <a:buFont typeface="Arial" panose="020B0604020202020204"/>
              <a:buNone/>
              <a:defRPr/>
            </a:pPr>
            <a:endParaRPr sz="1050">
              <a:solidFill>
                <a:srgbClr val="000000"/>
              </a:solidFill>
              <a:latin typeface="Arial" panose="020B0604020202020204"/>
              <a:ea typeface="Arial" panose="020B0604020202020204"/>
              <a:cs typeface="Arial" panose="020B0604020202020204"/>
              <a:sym typeface="Arial" panose="020B0604020202020204"/>
            </a:endParaRPr>
          </a:p>
        </p:txBody>
      </p:sp>
      <p:sp>
        <p:nvSpPr>
          <p:cNvPr id="19" name="Google Shape;19;p27"/>
          <p:cNvSpPr txBox="1">
            <a:spLocks noGrp="1"/>
          </p:cNvSpPr>
          <p:nvPr>
            <p:ph type="title"/>
          </p:nvPr>
        </p:nvSpPr>
        <p:spPr>
          <a:xfrm>
            <a:off x="311700" y="593367"/>
            <a:ext cx="8520600" cy="943200"/>
          </a:xfrm>
          <a:prstGeom prst="rect">
            <a:avLst/>
          </a:prstGeom>
          <a:noFill/>
          <a:ln>
            <a:noFill/>
          </a:ln>
        </p:spPr>
        <p:txBody>
          <a:bodyPr spcFirstLastPara="1" lIns="91425" tIns="91425" rIns="91425" bIns="91425" anchor="t">
            <a:noAutofit/>
          </a:bodyPr>
          <a:lstStyle>
            <a:lvl1pPr marR="0" lvl="0" algn="l">
              <a:lnSpc>
                <a:spcPct val="100000"/>
              </a:lnSpc>
              <a:spcBef>
                <a:spcPts val="0"/>
              </a:spcBef>
              <a:spcAft>
                <a:spcPts val="0"/>
              </a:spcAft>
              <a:buClr>
                <a:schemeClr val="accent1"/>
              </a:buClr>
              <a:buSzPts val="3600"/>
              <a:buFont typeface="PT Sans Narrow"/>
              <a:buNone/>
              <a:defRPr sz="2700" b="1" i="0" u="none" strike="noStrike" cap="none">
                <a:solidFill>
                  <a:schemeClr val="accent1"/>
                </a:solidFill>
                <a:latin typeface="PT Sans Narrow"/>
                <a:ea typeface="PT Sans Narrow"/>
                <a:cs typeface="PT Sans Narrow"/>
                <a:sym typeface="PT Sans Narrow"/>
              </a:defRPr>
            </a:lvl1pPr>
            <a:lvl2pPr lvl="1" algn="l">
              <a:lnSpc>
                <a:spcPct val="100000"/>
              </a:lnSpc>
              <a:spcBef>
                <a:spcPts val="0"/>
              </a:spcBef>
              <a:spcAft>
                <a:spcPts val="0"/>
              </a:spcAft>
              <a:buClr>
                <a:schemeClr val="accent1"/>
              </a:buClr>
              <a:buSzPts val="3600"/>
              <a:buFont typeface="PT Sans Narrow"/>
              <a:buNone/>
              <a:defRPr sz="2700" b="1">
                <a:solidFill>
                  <a:schemeClr val="accent1"/>
                </a:solidFill>
                <a:latin typeface="PT Sans Narrow"/>
                <a:ea typeface="PT Sans Narrow"/>
                <a:cs typeface="PT Sans Narrow"/>
                <a:sym typeface="PT Sans Narrow"/>
              </a:defRPr>
            </a:lvl2pPr>
            <a:lvl3pPr lvl="2" algn="l">
              <a:lnSpc>
                <a:spcPct val="100000"/>
              </a:lnSpc>
              <a:spcBef>
                <a:spcPts val="0"/>
              </a:spcBef>
              <a:spcAft>
                <a:spcPts val="0"/>
              </a:spcAft>
              <a:buClr>
                <a:schemeClr val="accent1"/>
              </a:buClr>
              <a:buSzPts val="3600"/>
              <a:buFont typeface="PT Sans Narrow"/>
              <a:buNone/>
              <a:defRPr sz="2700" b="1">
                <a:solidFill>
                  <a:schemeClr val="accent1"/>
                </a:solidFill>
                <a:latin typeface="PT Sans Narrow"/>
                <a:ea typeface="PT Sans Narrow"/>
                <a:cs typeface="PT Sans Narrow"/>
                <a:sym typeface="PT Sans Narrow"/>
              </a:defRPr>
            </a:lvl3pPr>
            <a:lvl4pPr lvl="3" algn="l">
              <a:lnSpc>
                <a:spcPct val="100000"/>
              </a:lnSpc>
              <a:spcBef>
                <a:spcPts val="0"/>
              </a:spcBef>
              <a:spcAft>
                <a:spcPts val="0"/>
              </a:spcAft>
              <a:buClr>
                <a:schemeClr val="accent1"/>
              </a:buClr>
              <a:buSzPts val="3600"/>
              <a:buFont typeface="PT Sans Narrow"/>
              <a:buNone/>
              <a:defRPr sz="2700" b="1">
                <a:solidFill>
                  <a:schemeClr val="accent1"/>
                </a:solidFill>
                <a:latin typeface="PT Sans Narrow"/>
                <a:ea typeface="PT Sans Narrow"/>
                <a:cs typeface="PT Sans Narrow"/>
                <a:sym typeface="PT Sans Narrow"/>
              </a:defRPr>
            </a:lvl4pPr>
            <a:lvl5pPr lvl="4" algn="l">
              <a:lnSpc>
                <a:spcPct val="100000"/>
              </a:lnSpc>
              <a:spcBef>
                <a:spcPts val="0"/>
              </a:spcBef>
              <a:spcAft>
                <a:spcPts val="0"/>
              </a:spcAft>
              <a:buClr>
                <a:schemeClr val="accent1"/>
              </a:buClr>
              <a:buSzPts val="3600"/>
              <a:buFont typeface="PT Sans Narrow"/>
              <a:buNone/>
              <a:defRPr sz="2700" b="1">
                <a:solidFill>
                  <a:schemeClr val="accent1"/>
                </a:solidFill>
                <a:latin typeface="PT Sans Narrow"/>
                <a:ea typeface="PT Sans Narrow"/>
                <a:cs typeface="PT Sans Narrow"/>
                <a:sym typeface="PT Sans Narrow"/>
              </a:defRPr>
            </a:lvl5pPr>
            <a:lvl6pPr lvl="5" algn="l">
              <a:lnSpc>
                <a:spcPct val="100000"/>
              </a:lnSpc>
              <a:spcBef>
                <a:spcPts val="0"/>
              </a:spcBef>
              <a:spcAft>
                <a:spcPts val="0"/>
              </a:spcAft>
              <a:buClr>
                <a:schemeClr val="accent1"/>
              </a:buClr>
              <a:buSzPts val="3600"/>
              <a:buFont typeface="PT Sans Narrow"/>
              <a:buNone/>
              <a:defRPr sz="2700" b="1">
                <a:solidFill>
                  <a:schemeClr val="accent1"/>
                </a:solidFill>
                <a:latin typeface="PT Sans Narrow"/>
                <a:ea typeface="PT Sans Narrow"/>
                <a:cs typeface="PT Sans Narrow"/>
                <a:sym typeface="PT Sans Narrow"/>
              </a:defRPr>
            </a:lvl6pPr>
            <a:lvl7pPr lvl="6" algn="l">
              <a:lnSpc>
                <a:spcPct val="100000"/>
              </a:lnSpc>
              <a:spcBef>
                <a:spcPts val="0"/>
              </a:spcBef>
              <a:spcAft>
                <a:spcPts val="0"/>
              </a:spcAft>
              <a:buClr>
                <a:schemeClr val="accent1"/>
              </a:buClr>
              <a:buSzPts val="3600"/>
              <a:buFont typeface="PT Sans Narrow"/>
              <a:buNone/>
              <a:defRPr sz="2700" b="1">
                <a:solidFill>
                  <a:schemeClr val="accent1"/>
                </a:solidFill>
                <a:latin typeface="PT Sans Narrow"/>
                <a:ea typeface="PT Sans Narrow"/>
                <a:cs typeface="PT Sans Narrow"/>
                <a:sym typeface="PT Sans Narrow"/>
              </a:defRPr>
            </a:lvl7pPr>
            <a:lvl8pPr lvl="7" algn="l">
              <a:lnSpc>
                <a:spcPct val="100000"/>
              </a:lnSpc>
              <a:spcBef>
                <a:spcPts val="0"/>
              </a:spcBef>
              <a:spcAft>
                <a:spcPts val="0"/>
              </a:spcAft>
              <a:buClr>
                <a:schemeClr val="accent1"/>
              </a:buClr>
              <a:buSzPts val="3600"/>
              <a:buFont typeface="PT Sans Narrow"/>
              <a:buNone/>
              <a:defRPr sz="2700" b="1">
                <a:solidFill>
                  <a:schemeClr val="accent1"/>
                </a:solidFill>
                <a:latin typeface="PT Sans Narrow"/>
                <a:ea typeface="PT Sans Narrow"/>
                <a:cs typeface="PT Sans Narrow"/>
                <a:sym typeface="PT Sans Narrow"/>
              </a:defRPr>
            </a:lvl8pPr>
            <a:lvl9pPr lvl="8" algn="l">
              <a:lnSpc>
                <a:spcPct val="100000"/>
              </a:lnSpc>
              <a:spcBef>
                <a:spcPts val="0"/>
              </a:spcBef>
              <a:spcAft>
                <a:spcPts val="0"/>
              </a:spcAft>
              <a:buClr>
                <a:schemeClr val="accent1"/>
              </a:buClr>
              <a:buSzPts val="3600"/>
              <a:buFont typeface="PT Sans Narrow"/>
              <a:buNone/>
              <a:defRPr sz="2700" b="1">
                <a:solidFill>
                  <a:schemeClr val="accent1"/>
                </a:solidFill>
                <a:latin typeface="PT Sans Narrow"/>
                <a:ea typeface="PT Sans Narrow"/>
                <a:cs typeface="PT Sans Narrow"/>
                <a:sym typeface="PT Sans Narrow"/>
              </a:defRPr>
            </a:lvl9pPr>
          </a:lstStyle>
          <a:p>
            <a:endParaRPr/>
          </a:p>
        </p:txBody>
      </p:sp>
      <p:sp>
        <p:nvSpPr>
          <p:cNvPr id="20" name="Google Shape;20;p27"/>
          <p:cNvSpPr txBox="1">
            <a:spLocks noGrp="1"/>
          </p:cNvSpPr>
          <p:nvPr>
            <p:ph type="body" idx="1"/>
          </p:nvPr>
        </p:nvSpPr>
        <p:spPr>
          <a:xfrm>
            <a:off x="311700" y="1688433"/>
            <a:ext cx="8520600" cy="4403600"/>
          </a:xfrm>
          <a:prstGeom prst="rect">
            <a:avLst/>
          </a:prstGeom>
          <a:noFill/>
          <a:ln>
            <a:noFill/>
          </a:ln>
        </p:spPr>
        <p:txBody>
          <a:bodyPr spcFirstLastPara="1" wrap="square" lIns="91425" tIns="91425" rIns="91425" bIns="91425" anchor="t" anchorCtr="0">
            <a:noAutofit/>
          </a:bodyPr>
          <a:lstStyle>
            <a:lvl1pPr marL="342900" marR="0" lvl="0" indent="-171450" algn="l">
              <a:lnSpc>
                <a:spcPct val="115000"/>
              </a:lnSpc>
              <a:spcBef>
                <a:spcPts val="0"/>
              </a:spcBef>
              <a:spcAft>
                <a:spcPts val="0"/>
              </a:spcAft>
              <a:buClr>
                <a:schemeClr val="dk2"/>
              </a:buClr>
              <a:buSzPts val="1800"/>
              <a:buFont typeface="Open Sans"/>
              <a:buNone/>
              <a:defRPr sz="1350" b="0" i="0" u="none" strike="noStrike" cap="none">
                <a:solidFill>
                  <a:schemeClr val="dk2"/>
                </a:solidFill>
                <a:latin typeface="Open Sans"/>
                <a:ea typeface="Open Sans"/>
                <a:cs typeface="Open Sans"/>
                <a:sym typeface="Open Sans"/>
              </a:defRPr>
            </a:lvl1pPr>
            <a:lvl2pPr marL="685800" marR="0" lvl="1" indent="-171450" algn="l">
              <a:lnSpc>
                <a:spcPct val="115000"/>
              </a:lnSpc>
              <a:spcBef>
                <a:spcPts val="1200"/>
              </a:spcBef>
              <a:spcAft>
                <a:spcPts val="0"/>
              </a:spcAft>
              <a:buClr>
                <a:schemeClr val="dk2"/>
              </a:buClr>
              <a:buSzPts val="1400"/>
              <a:buFont typeface="Open Sans"/>
              <a:buNone/>
              <a:defRPr sz="1050" b="0" i="0" u="none" strike="noStrike" cap="none">
                <a:solidFill>
                  <a:schemeClr val="dk2"/>
                </a:solidFill>
                <a:latin typeface="Open Sans"/>
                <a:ea typeface="Open Sans"/>
                <a:cs typeface="Open Sans"/>
                <a:sym typeface="Open Sans"/>
              </a:defRPr>
            </a:lvl2pPr>
            <a:lvl3pPr marL="1028700" marR="0" lvl="2" indent="-171450" algn="l">
              <a:lnSpc>
                <a:spcPct val="115000"/>
              </a:lnSpc>
              <a:spcBef>
                <a:spcPts val="1200"/>
              </a:spcBef>
              <a:spcAft>
                <a:spcPts val="0"/>
              </a:spcAft>
              <a:buClr>
                <a:schemeClr val="dk2"/>
              </a:buClr>
              <a:buSzPts val="1400"/>
              <a:buFont typeface="Open Sans"/>
              <a:buNone/>
              <a:defRPr sz="1050" b="0" i="0" u="none" strike="noStrike" cap="none">
                <a:solidFill>
                  <a:schemeClr val="dk2"/>
                </a:solidFill>
                <a:latin typeface="Open Sans"/>
                <a:ea typeface="Open Sans"/>
                <a:cs typeface="Open Sans"/>
                <a:sym typeface="Open Sans"/>
              </a:defRPr>
            </a:lvl3pPr>
            <a:lvl4pPr marL="1371600" marR="0" lvl="3" indent="-171450" algn="l">
              <a:lnSpc>
                <a:spcPct val="115000"/>
              </a:lnSpc>
              <a:spcBef>
                <a:spcPts val="1200"/>
              </a:spcBef>
              <a:spcAft>
                <a:spcPts val="0"/>
              </a:spcAft>
              <a:buClr>
                <a:schemeClr val="dk2"/>
              </a:buClr>
              <a:buSzPts val="1400"/>
              <a:buFont typeface="Open Sans"/>
              <a:buNone/>
              <a:defRPr sz="1050" b="0" i="0" u="none" strike="noStrike" cap="none">
                <a:solidFill>
                  <a:schemeClr val="dk2"/>
                </a:solidFill>
                <a:latin typeface="Open Sans"/>
                <a:ea typeface="Open Sans"/>
                <a:cs typeface="Open Sans"/>
                <a:sym typeface="Open Sans"/>
              </a:defRPr>
            </a:lvl4pPr>
            <a:lvl5pPr marL="1714500" marR="0" lvl="4" indent="-171450" algn="l">
              <a:lnSpc>
                <a:spcPct val="115000"/>
              </a:lnSpc>
              <a:spcBef>
                <a:spcPts val="1200"/>
              </a:spcBef>
              <a:spcAft>
                <a:spcPts val="0"/>
              </a:spcAft>
              <a:buClr>
                <a:schemeClr val="dk2"/>
              </a:buClr>
              <a:buSzPts val="1400"/>
              <a:buFont typeface="Open Sans"/>
              <a:buNone/>
              <a:defRPr sz="1050" b="0" i="0" u="none" strike="noStrike" cap="none">
                <a:solidFill>
                  <a:schemeClr val="dk2"/>
                </a:solidFill>
                <a:latin typeface="Open Sans"/>
                <a:ea typeface="Open Sans"/>
                <a:cs typeface="Open Sans"/>
                <a:sym typeface="Open Sans"/>
              </a:defRPr>
            </a:lvl5pPr>
            <a:lvl6pPr marL="2057400" marR="0" lvl="5" indent="-171450" algn="l">
              <a:lnSpc>
                <a:spcPct val="115000"/>
              </a:lnSpc>
              <a:spcBef>
                <a:spcPts val="1200"/>
              </a:spcBef>
              <a:spcAft>
                <a:spcPts val="0"/>
              </a:spcAft>
              <a:buClr>
                <a:schemeClr val="dk2"/>
              </a:buClr>
              <a:buSzPts val="1400"/>
              <a:buFont typeface="Open Sans"/>
              <a:buNone/>
              <a:defRPr sz="1050" b="0" i="0" u="none" strike="noStrike" cap="none">
                <a:solidFill>
                  <a:schemeClr val="dk2"/>
                </a:solidFill>
                <a:latin typeface="Open Sans"/>
                <a:ea typeface="Open Sans"/>
                <a:cs typeface="Open Sans"/>
                <a:sym typeface="Open Sans"/>
              </a:defRPr>
            </a:lvl6pPr>
            <a:lvl7pPr marL="2400300" marR="0" lvl="6" indent="-171450" algn="l">
              <a:lnSpc>
                <a:spcPct val="115000"/>
              </a:lnSpc>
              <a:spcBef>
                <a:spcPts val="1200"/>
              </a:spcBef>
              <a:spcAft>
                <a:spcPts val="0"/>
              </a:spcAft>
              <a:buClr>
                <a:schemeClr val="dk2"/>
              </a:buClr>
              <a:buSzPts val="1400"/>
              <a:buFont typeface="Open Sans"/>
              <a:buNone/>
              <a:defRPr sz="1050" b="0" i="0" u="none" strike="noStrike" cap="none">
                <a:solidFill>
                  <a:schemeClr val="dk2"/>
                </a:solidFill>
                <a:latin typeface="Open Sans"/>
                <a:ea typeface="Open Sans"/>
                <a:cs typeface="Open Sans"/>
                <a:sym typeface="Open Sans"/>
              </a:defRPr>
            </a:lvl7pPr>
            <a:lvl8pPr marL="2743200" marR="0" lvl="7" indent="-171450" algn="l">
              <a:lnSpc>
                <a:spcPct val="115000"/>
              </a:lnSpc>
              <a:spcBef>
                <a:spcPts val="1200"/>
              </a:spcBef>
              <a:spcAft>
                <a:spcPts val="0"/>
              </a:spcAft>
              <a:buClr>
                <a:schemeClr val="dk2"/>
              </a:buClr>
              <a:buSzPts val="1400"/>
              <a:buFont typeface="Open Sans"/>
              <a:buNone/>
              <a:defRPr sz="1050" b="0" i="0" u="none" strike="noStrike" cap="none">
                <a:solidFill>
                  <a:schemeClr val="dk2"/>
                </a:solidFill>
                <a:latin typeface="Open Sans"/>
                <a:ea typeface="Open Sans"/>
                <a:cs typeface="Open Sans"/>
                <a:sym typeface="Open Sans"/>
              </a:defRPr>
            </a:lvl8pPr>
            <a:lvl9pPr marL="3086100" marR="0" lvl="8" indent="-171450" algn="l">
              <a:lnSpc>
                <a:spcPct val="115000"/>
              </a:lnSpc>
              <a:spcBef>
                <a:spcPts val="1200"/>
              </a:spcBef>
              <a:spcAft>
                <a:spcPts val="1200"/>
              </a:spcAft>
              <a:buClr>
                <a:schemeClr val="dk2"/>
              </a:buClr>
              <a:buSzPts val="1400"/>
              <a:buFont typeface="Open Sans"/>
              <a:buNone/>
              <a:defRPr sz="1050" b="0" i="0" u="none" strike="noStrike" cap="none">
                <a:solidFill>
                  <a:schemeClr val="dk2"/>
                </a:solidFill>
                <a:latin typeface="Open Sans"/>
                <a:ea typeface="Open Sans"/>
                <a:cs typeface="Open Sans"/>
                <a:sym typeface="Open Sans"/>
              </a:defRPr>
            </a:lvl9pPr>
          </a:lstStyle>
          <a:p>
            <a:endParaRPr/>
          </a:p>
        </p:txBody>
      </p:sp>
      <p:sp>
        <p:nvSpPr>
          <p:cNvPr id="3" name="Google Shape;21;p27"/>
          <p:cNvSpPr txBox="1">
            <a:spLocks noGrp="1"/>
          </p:cNvSpPr>
          <p:nvPr>
            <p:ph type="sldNum" idx="10"/>
          </p:nvPr>
        </p:nvSpPr>
        <p:spPr>
          <a:xfrm>
            <a:off x="8472489" y="6218240"/>
            <a:ext cx="549275" cy="523875"/>
          </a:xfrm>
          <a:prstGeom prst="rect">
            <a:avLst/>
          </a:prstGeom>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400"/>
              <a:buFont typeface="Arial" panose="020B0604020202020204"/>
              <a:buNone/>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l">
              <a:lnSpc>
                <a:spcPct val="100000"/>
              </a:lnSpc>
              <a:spcBef>
                <a:spcPts val="0"/>
              </a:spcBef>
              <a:spcAft>
                <a:spcPts val="0"/>
              </a:spcAft>
              <a:buClr>
                <a:srgbClr val="000000"/>
              </a:buClr>
              <a:buSzPts val="1400"/>
              <a:buFont typeface="Arial" panose="020B0604020202020204"/>
              <a:buNone/>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l">
              <a:lnSpc>
                <a:spcPct val="100000"/>
              </a:lnSpc>
              <a:spcBef>
                <a:spcPts val="0"/>
              </a:spcBef>
              <a:spcAft>
                <a:spcPts val="0"/>
              </a:spcAft>
              <a:buClr>
                <a:srgbClr val="000000"/>
              </a:buClr>
              <a:buSzPts val="1400"/>
              <a:buFont typeface="Arial" panose="020B0604020202020204"/>
              <a:buNone/>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l">
              <a:lnSpc>
                <a:spcPct val="100000"/>
              </a:lnSpc>
              <a:spcBef>
                <a:spcPts val="0"/>
              </a:spcBef>
              <a:spcAft>
                <a:spcPts val="0"/>
              </a:spcAft>
              <a:buClr>
                <a:srgbClr val="000000"/>
              </a:buClr>
              <a:buSzPts val="1400"/>
              <a:buFont typeface="Arial" panose="020B0604020202020204"/>
              <a:buNone/>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l">
              <a:lnSpc>
                <a:spcPct val="100000"/>
              </a:lnSpc>
              <a:spcBef>
                <a:spcPts val="0"/>
              </a:spcBef>
              <a:spcAft>
                <a:spcPts val="0"/>
              </a:spcAft>
              <a:buClr>
                <a:srgbClr val="000000"/>
              </a:buClr>
              <a:buSzPts val="1400"/>
              <a:buFont typeface="Arial" panose="020B0604020202020204"/>
              <a:buNone/>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l">
              <a:lnSpc>
                <a:spcPct val="100000"/>
              </a:lnSpc>
              <a:spcBef>
                <a:spcPts val="0"/>
              </a:spcBef>
              <a:spcAft>
                <a:spcPts val="0"/>
              </a:spcAft>
              <a:buClr>
                <a:srgbClr val="000000"/>
              </a:buClr>
              <a:buSzPts val="1400"/>
              <a:buFont typeface="Arial" panose="020B0604020202020204"/>
              <a:buNone/>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l">
              <a:lnSpc>
                <a:spcPct val="100000"/>
              </a:lnSpc>
              <a:spcBef>
                <a:spcPts val="0"/>
              </a:spcBef>
              <a:spcAft>
                <a:spcPts val="0"/>
              </a:spcAft>
              <a:buClr>
                <a:srgbClr val="000000"/>
              </a:buClr>
              <a:buSzPts val="1400"/>
              <a:buFont typeface="Arial" panose="020B0604020202020204"/>
              <a:buNone/>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l">
              <a:lnSpc>
                <a:spcPct val="100000"/>
              </a:lnSpc>
              <a:spcBef>
                <a:spcPts val="0"/>
              </a:spcBef>
              <a:spcAft>
                <a:spcPts val="0"/>
              </a:spcAft>
              <a:buClr>
                <a:srgbClr val="000000"/>
              </a:buClr>
              <a:buSzPts val="1400"/>
              <a:buFont typeface="Arial" panose="020B0604020202020204"/>
              <a:buNone/>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l">
              <a:lnSpc>
                <a:spcPct val="100000"/>
              </a:lnSpc>
              <a:spcBef>
                <a:spcPts val="0"/>
              </a:spcBef>
              <a:spcAft>
                <a:spcPts val="0"/>
              </a:spcAft>
              <a:buClr>
                <a:srgbClr val="000000"/>
              </a:buClr>
              <a:buSzPts val="1400"/>
              <a:buFont typeface="Arial" panose="020B0604020202020204"/>
              <a:buNone/>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defRPr/>
            </a:pPr>
            <a:fld id="{A52974C0-664A-2842-9491-D821B62EB2E2}" type="slidenum">
              <a:rPr lang="en-US"/>
              <a:t>‹N›</a:t>
            </a:fld>
            <a:endParaRPr lang="en-US"/>
          </a:p>
        </p:txBody>
      </p:sp>
    </p:spTree>
    <p:extLst>
      <p:ext uri="{BB962C8B-B14F-4D97-AF65-F5344CB8AC3E}">
        <p14:creationId xmlns:p14="http://schemas.microsoft.com/office/powerpoint/2010/main" val="394922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A957718-8F94-48B4-95E7-72CCC524E615}" type="datetime1">
              <a:rPr lang="it-IT" smtClean="0"/>
              <a:t>30/09/2024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263E47ED-7611-415B-9D62-3BAB27B496D0}" type="slidenum">
              <a:rPr lang="it-IT" smtClean="0"/>
              <a:t>‹N›</a:t>
            </a:fld>
            <a:endParaRPr lang="it-IT"/>
          </a:p>
        </p:txBody>
      </p:sp>
    </p:spTree>
    <p:extLst>
      <p:ext uri="{BB962C8B-B14F-4D97-AF65-F5344CB8AC3E}">
        <p14:creationId xmlns:p14="http://schemas.microsoft.com/office/powerpoint/2010/main" val="311823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C9919D12-C69F-46CC-9180-767664F4BC7C}" type="datetime1">
              <a:rPr lang="it-IT" smtClean="0"/>
              <a:t>30/09/2024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263E47ED-7611-415B-9D62-3BAB27B496D0}" type="slidenum">
              <a:rPr lang="it-IT" smtClean="0"/>
              <a:t>‹N›</a:t>
            </a:fld>
            <a:endParaRPr lang="it-IT"/>
          </a:p>
        </p:txBody>
      </p:sp>
    </p:spTree>
    <p:extLst>
      <p:ext uri="{BB962C8B-B14F-4D97-AF65-F5344CB8AC3E}">
        <p14:creationId xmlns:p14="http://schemas.microsoft.com/office/powerpoint/2010/main" val="2835433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B0F18F56-248D-4F04-9313-57C54E370696}" type="datetime1">
              <a:rPr lang="it-IT" smtClean="0"/>
              <a:t>30/09/2024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263E47ED-7611-415B-9D62-3BAB27B496D0}" type="slidenum">
              <a:rPr lang="it-IT" smtClean="0"/>
              <a:t>‹N›</a:t>
            </a:fld>
            <a:endParaRPr lang="it-IT"/>
          </a:p>
        </p:txBody>
      </p:sp>
    </p:spTree>
    <p:extLst>
      <p:ext uri="{BB962C8B-B14F-4D97-AF65-F5344CB8AC3E}">
        <p14:creationId xmlns:p14="http://schemas.microsoft.com/office/powerpoint/2010/main" val="4248425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BE8EEF7A-7A2F-4BF4-B2AD-14A6F084F37F}" type="datetime1">
              <a:rPr lang="it-IT" smtClean="0"/>
              <a:t>30/09/2024</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263E47ED-7611-415B-9D62-3BAB27B496D0}" type="slidenum">
              <a:rPr lang="it-IT" smtClean="0"/>
              <a:t>‹N›</a:t>
            </a:fld>
            <a:endParaRPr lang="it-IT"/>
          </a:p>
        </p:txBody>
      </p:sp>
    </p:spTree>
    <p:extLst>
      <p:ext uri="{BB962C8B-B14F-4D97-AF65-F5344CB8AC3E}">
        <p14:creationId xmlns:p14="http://schemas.microsoft.com/office/powerpoint/2010/main" val="4279789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3CC0D50A-4553-436C-88BD-4A8B3F658F3B}" type="datetime1">
              <a:rPr lang="it-IT" smtClean="0"/>
              <a:t>30/09/2024</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263E47ED-7611-415B-9D62-3BAB27B496D0}" type="slidenum">
              <a:rPr lang="it-IT" smtClean="0"/>
              <a:t>‹N›</a:t>
            </a:fld>
            <a:endParaRPr lang="it-IT"/>
          </a:p>
        </p:txBody>
      </p:sp>
    </p:spTree>
    <p:extLst>
      <p:ext uri="{BB962C8B-B14F-4D97-AF65-F5344CB8AC3E}">
        <p14:creationId xmlns:p14="http://schemas.microsoft.com/office/powerpoint/2010/main" val="1701811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70EB33-8B50-4BE0-ACA2-51E6780D5231}" type="datetime1">
              <a:rPr lang="it-IT" smtClean="0"/>
              <a:t>30/09/2024</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263E47ED-7611-415B-9D62-3BAB27B496D0}" type="slidenum">
              <a:rPr lang="it-IT" smtClean="0"/>
              <a:t>‹N›</a:t>
            </a:fld>
            <a:endParaRPr lang="it-IT"/>
          </a:p>
        </p:txBody>
      </p:sp>
    </p:spTree>
    <p:extLst>
      <p:ext uri="{BB962C8B-B14F-4D97-AF65-F5344CB8AC3E}">
        <p14:creationId xmlns:p14="http://schemas.microsoft.com/office/powerpoint/2010/main" val="2482853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C54B621D-9BAD-4735-8AB0-DD31DB423254}" type="datetime1">
              <a:rPr lang="it-IT" smtClean="0"/>
              <a:t>30/09/2024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263E47ED-7611-415B-9D62-3BAB27B496D0}" type="slidenum">
              <a:rPr lang="it-IT" smtClean="0"/>
              <a:t>‹N›</a:t>
            </a:fld>
            <a:endParaRPr lang="it-IT"/>
          </a:p>
        </p:txBody>
      </p:sp>
    </p:spTree>
    <p:extLst>
      <p:ext uri="{BB962C8B-B14F-4D97-AF65-F5344CB8AC3E}">
        <p14:creationId xmlns:p14="http://schemas.microsoft.com/office/powerpoint/2010/main" val="2811644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68E36C6D-673C-43C1-90D0-1C0C03FAD3F8}" type="datetime1">
              <a:rPr lang="it-IT" smtClean="0"/>
              <a:t>30/09/2024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263E47ED-7611-415B-9D62-3BAB27B496D0}" type="slidenum">
              <a:rPr lang="it-IT" smtClean="0"/>
              <a:t>‹N›</a:t>
            </a:fld>
            <a:endParaRPr lang="it-IT"/>
          </a:p>
        </p:txBody>
      </p:sp>
    </p:spTree>
    <p:extLst>
      <p:ext uri="{BB962C8B-B14F-4D97-AF65-F5344CB8AC3E}">
        <p14:creationId xmlns:p14="http://schemas.microsoft.com/office/powerpoint/2010/main" val="37348572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E25A693-DDE1-4C4D-8AA1-777F3E8F91A0}" type="datetime1">
              <a:rPr lang="it-IT" smtClean="0"/>
              <a:t>30/09/2024</a:t>
            </a:fld>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63E47ED-7611-415B-9D62-3BAB27B496D0}" type="slidenum">
              <a:rPr lang="it-IT" smtClean="0"/>
              <a:t>‹N›</a:t>
            </a:fld>
            <a:endParaRPr lang="it-IT"/>
          </a:p>
        </p:txBody>
      </p:sp>
    </p:spTree>
    <p:extLst>
      <p:ext uri="{BB962C8B-B14F-4D97-AF65-F5344CB8AC3E}">
        <p14:creationId xmlns:p14="http://schemas.microsoft.com/office/powerpoint/2010/main" val="1302335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 id="2147483679" r:id="rId14"/>
    <p:sldLayoutId id="2147483680" r:id="rId15"/>
    <p:sldLayoutId id="2147483681" r:id="rId16"/>
    <p:sldLayoutId id="2147483682"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hyperlink" Target="https://web.infn.it/csn3/index.php/it/"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hyperlink" Target="https://indico.cern.ch/event/1377082/contributions/5787662/attachments/2813258/4910604/AW_TestQGP.pdf" TargetMode="External"/><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cds.cern.ch/record/2803563" TargetMode="External"/><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hyperlink" Target="https://arxiv.org/abs/1605.01389v3"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7" Type="http://schemas.microsoft.com/office/2007/relationships/hdphoto" Target="../media/hdphoto1.wdp"/><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9.png"/><Relationship Id="rId7" Type="http://schemas.microsoft.com/office/2007/relationships/hdphoto" Target="../media/hdphoto2.wdp"/><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5.gif"/><Relationship Id="rId4" Type="http://schemas.openxmlformats.org/officeDocument/2006/relationships/image" Target="../media/image50.png"/><Relationship Id="rId9" Type="http://schemas.openxmlformats.org/officeDocument/2006/relationships/image" Target="../media/image54.gif"/></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58.pn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image" Target="../media/image63.jpeg"/><Relationship Id="rId1" Type="http://schemas.openxmlformats.org/officeDocument/2006/relationships/slideLayout" Target="../slideLayouts/slideLayout16.xml"/><Relationship Id="rId5" Type="http://schemas.openxmlformats.org/officeDocument/2006/relationships/image" Target="../media/image65.png"/><Relationship Id="rId4" Type="http://schemas.openxmlformats.org/officeDocument/2006/relationships/hyperlink" Target="http://isolde.cern/"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hyperlink" Target="https://link.springer.com/article/10.1007/s40766-021-00028-5#citeas" TargetMode="External"/><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hyperlink" Target="https://epjplus.epj.org/component/toc/?task=topic&amp;id=1894" TargetMode="External"/><Relationship Id="rId2" Type="http://schemas.openxmlformats.org/officeDocument/2006/relationships/notesSlide" Target="../notesSlides/notesSlide1.xml"/><Relationship Id="rId16" Type="http://schemas.openxmlformats.org/officeDocument/2006/relationships/hyperlink" Target="https://web.infn.it/nucphys-plan-italy/" TargetMode="External"/><Relationship Id="rId1" Type="http://schemas.openxmlformats.org/officeDocument/2006/relationships/slideLayout" Target="../slideLayouts/slideLayout7.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jpeg"/><Relationship Id="rId2"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35.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3.jpg"/><Relationship Id="rId7" Type="http://schemas.openxmlformats.org/officeDocument/2006/relationships/image" Target="../media/image15.jpeg"/><Relationship Id="rId2" Type="http://schemas.openxmlformats.org/officeDocument/2006/relationships/image" Target="../media/image82.png"/><Relationship Id="rId1" Type="http://schemas.openxmlformats.org/officeDocument/2006/relationships/slideLayout" Target="../slideLayouts/slideLayout6.xml"/><Relationship Id="rId6" Type="http://schemas.openxmlformats.org/officeDocument/2006/relationships/image" Target="../media/image86.jpeg"/><Relationship Id="rId5" Type="http://schemas.openxmlformats.org/officeDocument/2006/relationships/image" Target="../media/image85.png"/><Relationship Id="rId4" Type="http://schemas.openxmlformats.org/officeDocument/2006/relationships/image" Target="../media/image84.jpeg"/><Relationship Id="rId9" Type="http://schemas.openxmlformats.org/officeDocument/2006/relationships/image" Target="../media/image88.png"/></Relationships>
</file>

<file path=ppt/slides/_rels/slide3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94.png"/><Relationship Id="rId5" Type="http://schemas.openxmlformats.org/officeDocument/2006/relationships/image" Target="../media/image3.png"/><Relationship Id="rId4" Type="http://schemas.openxmlformats.org/officeDocument/2006/relationships/image" Target="../media/image93.jpeg"/></Relationships>
</file>

<file path=ppt/slides/_rels/slide39.xml.rels><?xml version="1.0" encoding="UTF-8" standalone="yes"?>
<Relationships xmlns="http://schemas.openxmlformats.org/package/2006/relationships"><Relationship Id="rId7" Type="http://schemas.openxmlformats.org/officeDocument/2006/relationships/image" Target="../media/image3.png"/><Relationship Id="rId2" Type="http://schemas.openxmlformats.org/officeDocument/2006/relationships/image" Target="../media/image95.emf"/><Relationship Id="rId1" Type="http://schemas.openxmlformats.org/officeDocument/2006/relationships/slideLayout" Target="../slideLayouts/slideLayout15.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105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s://link.springer.com/article/10.1140/epjp/s13360-023-04358-7" TargetMode="External"/><Relationship Id="rId2" Type="http://schemas.openxmlformats.org/officeDocument/2006/relationships/image" Target="../media/image97.jpe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 Id="rId9"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xml"/><Relationship Id="rId6" Type="http://schemas.openxmlformats.org/officeDocument/2006/relationships/image" Target="../media/image110.emf"/><Relationship Id="rId5" Type="http://schemas.openxmlformats.org/officeDocument/2006/relationships/image" Target="../media/image109.pn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39E84D-89BF-CFF5-E0BF-8AE66F7E2C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570" y="286898"/>
            <a:ext cx="7176859" cy="1549549"/>
          </a:xfrm>
          <a:prstGeom prst="rect">
            <a:avLst/>
          </a:prstGeom>
        </p:spPr>
      </p:pic>
      <p:sp>
        <p:nvSpPr>
          <p:cNvPr id="6" name="TextBox 5">
            <a:extLst>
              <a:ext uri="{FF2B5EF4-FFF2-40B4-BE49-F238E27FC236}">
                <a16:creationId xmlns:a16="http://schemas.microsoft.com/office/drawing/2014/main" id="{B6DE2F82-F3E7-3D16-4DAF-999C62ACBE26}"/>
              </a:ext>
            </a:extLst>
          </p:cNvPr>
          <p:cNvSpPr txBox="1"/>
          <p:nvPr/>
        </p:nvSpPr>
        <p:spPr>
          <a:xfrm>
            <a:off x="3724421" y="935507"/>
            <a:ext cx="2554738" cy="584775"/>
          </a:xfrm>
          <a:prstGeom prst="rect">
            <a:avLst/>
          </a:prstGeom>
          <a:noFill/>
        </p:spPr>
        <p:txBody>
          <a:bodyPr wrap="none" rtlCol="0">
            <a:spAutoFit/>
          </a:bodyPr>
          <a:lstStyle/>
          <a:p>
            <a:r>
              <a:rPr lang="en-US" sz="3200" dirty="0">
                <a:solidFill>
                  <a:schemeClr val="bg1"/>
                </a:solidFill>
              </a:rPr>
              <a:t>Review CSN3</a:t>
            </a:r>
          </a:p>
        </p:txBody>
      </p:sp>
      <p:sp>
        <p:nvSpPr>
          <p:cNvPr id="9" name="TextBox 8">
            <a:extLst>
              <a:ext uri="{FF2B5EF4-FFF2-40B4-BE49-F238E27FC236}">
                <a16:creationId xmlns:a16="http://schemas.microsoft.com/office/drawing/2014/main" id="{2604384E-46AB-82D0-8CA2-BE6B7036F004}"/>
              </a:ext>
            </a:extLst>
          </p:cNvPr>
          <p:cNvSpPr txBox="1"/>
          <p:nvPr/>
        </p:nvSpPr>
        <p:spPr>
          <a:xfrm>
            <a:off x="1457325" y="5922493"/>
            <a:ext cx="5221770" cy="646331"/>
          </a:xfrm>
          <a:prstGeom prst="rect">
            <a:avLst/>
          </a:prstGeom>
          <a:solidFill>
            <a:srgbClr val="FFC000"/>
          </a:solidFill>
        </p:spPr>
        <p:txBody>
          <a:bodyPr wrap="square">
            <a:spAutoFit/>
          </a:bodyPr>
          <a:lstStyle/>
          <a:p>
            <a:r>
              <a:rPr lang="en-US" sz="1800" dirty="0">
                <a:latin typeface="Comic Sans MS" panose="030F0702030302020204" pitchFamily="66" charset="0"/>
              </a:rPr>
              <a:t>How nuclear physics can contribute to the European Strategy for Particle Physics (ESPP)</a:t>
            </a:r>
          </a:p>
        </p:txBody>
      </p:sp>
      <p:pic>
        <p:nvPicPr>
          <p:cNvPr id="10" name="Picture 9">
            <a:extLst>
              <a:ext uri="{FF2B5EF4-FFF2-40B4-BE49-F238E27FC236}">
                <a16:creationId xmlns:a16="http://schemas.microsoft.com/office/drawing/2014/main" id="{83CAA7BC-1F46-CB19-84FB-E5D2657D23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2166613"/>
            <a:ext cx="5406887" cy="3377776"/>
          </a:xfrm>
          <a:prstGeom prst="rect">
            <a:avLst/>
          </a:prstGeom>
        </p:spPr>
      </p:pic>
      <p:sp>
        <p:nvSpPr>
          <p:cNvPr id="11" name="CasellaDiTesto 8">
            <a:extLst>
              <a:ext uri="{FF2B5EF4-FFF2-40B4-BE49-F238E27FC236}">
                <a16:creationId xmlns:a16="http://schemas.microsoft.com/office/drawing/2014/main" id="{56BA690A-2EE6-6340-A4F6-C56930220E90}"/>
              </a:ext>
            </a:extLst>
          </p:cNvPr>
          <p:cNvSpPr txBox="1"/>
          <p:nvPr/>
        </p:nvSpPr>
        <p:spPr>
          <a:xfrm>
            <a:off x="5210440" y="5263553"/>
            <a:ext cx="3573414" cy="307777"/>
          </a:xfrm>
          <a:prstGeom prst="rect">
            <a:avLst/>
          </a:prstGeom>
          <a:solidFill>
            <a:srgbClr val="FFC000"/>
          </a:solidFill>
        </p:spPr>
        <p:txBody>
          <a:bodyPr wrap="none" rtlCol="0">
            <a:spAutoFit/>
          </a:bodyPr>
          <a:lstStyle/>
          <a:p>
            <a:r>
              <a:rPr lang="it-IT" sz="1400" b="1" dirty="0">
                <a:latin typeface="Comic Sans MS" panose="030F0702030302020204" pitchFamily="66" charset="0"/>
                <a:hlinkClick r:id="rId4"/>
              </a:rPr>
              <a:t>https://web.infn.it/csn3/index.php/it/</a:t>
            </a:r>
            <a:endParaRPr lang="it-IT" sz="1400" b="1" dirty="0">
              <a:latin typeface="Comic Sans MS" panose="030F0702030302020204" pitchFamily="66" charset="0"/>
            </a:endParaRPr>
          </a:p>
        </p:txBody>
      </p:sp>
      <p:sp>
        <p:nvSpPr>
          <p:cNvPr id="13" name="TextBox 12">
            <a:extLst>
              <a:ext uri="{FF2B5EF4-FFF2-40B4-BE49-F238E27FC236}">
                <a16:creationId xmlns:a16="http://schemas.microsoft.com/office/drawing/2014/main" id="{D3A23C08-89F1-5FC6-F795-81E3ECCEBFA9}"/>
              </a:ext>
            </a:extLst>
          </p:cNvPr>
          <p:cNvSpPr txBox="1"/>
          <p:nvPr/>
        </p:nvSpPr>
        <p:spPr>
          <a:xfrm>
            <a:off x="6279159" y="2905780"/>
            <a:ext cx="2910094" cy="1046440"/>
          </a:xfrm>
          <a:prstGeom prst="rect">
            <a:avLst/>
          </a:prstGeom>
          <a:noFill/>
        </p:spPr>
        <p:txBody>
          <a:bodyPr wrap="square">
            <a:spAutoFit/>
          </a:bodyPr>
          <a:lstStyle/>
          <a:p>
            <a:r>
              <a:rPr lang="en-US" sz="1400" dirty="0">
                <a:latin typeface="Comic Sans MS" panose="030F0702030302020204" pitchFamily="66" charset="0"/>
              </a:rPr>
              <a:t>R. Nania - 30</a:t>
            </a:r>
            <a:r>
              <a:rPr lang="en-US" sz="1400" baseline="30000" dirty="0">
                <a:latin typeface="Comic Sans MS" panose="030F0702030302020204" pitchFamily="66" charset="0"/>
              </a:rPr>
              <a:t>th</a:t>
            </a:r>
            <a:r>
              <a:rPr lang="en-US" sz="1400" dirty="0">
                <a:latin typeface="Comic Sans MS" panose="030F0702030302020204" pitchFamily="66" charset="0"/>
              </a:rPr>
              <a:t> September 2024</a:t>
            </a:r>
          </a:p>
          <a:p>
            <a:r>
              <a:rPr lang="en-US" sz="1200" dirty="0">
                <a:latin typeface="Comic Sans MS" panose="030F0702030302020204" pitchFamily="66" charset="0"/>
              </a:rPr>
              <a:t>Thanks to P. </a:t>
            </a:r>
            <a:r>
              <a:rPr lang="en-US" sz="1200" dirty="0" err="1">
                <a:latin typeface="Comic Sans MS" panose="030F0702030302020204" pitchFamily="66" charset="0"/>
              </a:rPr>
              <a:t>Giubellino</a:t>
            </a:r>
            <a:r>
              <a:rPr lang="en-US" sz="1200" dirty="0">
                <a:latin typeface="Comic Sans MS" panose="030F0702030302020204" pitchFamily="66" charset="0"/>
              </a:rPr>
              <a:t>, P. </a:t>
            </a:r>
            <a:r>
              <a:rPr lang="en-US" sz="1200" dirty="0" err="1">
                <a:latin typeface="Comic Sans MS" panose="030F0702030302020204" pitchFamily="66" charset="0"/>
              </a:rPr>
              <a:t>Antonioli</a:t>
            </a:r>
            <a:r>
              <a:rPr lang="en-US" sz="1200" dirty="0">
                <a:latin typeface="Comic Sans MS" panose="030F0702030302020204" pitchFamily="66" charset="0"/>
              </a:rPr>
              <a:t>, A. </a:t>
            </a:r>
            <a:r>
              <a:rPr lang="en-US" sz="1200" dirty="0" err="1">
                <a:latin typeface="Comic Sans MS" panose="030F0702030302020204" pitchFamily="66" charset="0"/>
              </a:rPr>
              <a:t>Dainese</a:t>
            </a:r>
            <a:r>
              <a:rPr lang="en-US" sz="1200" dirty="0">
                <a:latin typeface="Comic Sans MS" panose="030F0702030302020204" pitchFamily="66" charset="0"/>
              </a:rPr>
              <a:t>, N. </a:t>
            </a:r>
            <a:r>
              <a:rPr lang="en-US" sz="1200" dirty="0" err="1">
                <a:latin typeface="Comic Sans MS" panose="030F0702030302020204" pitchFamily="66" charset="0"/>
              </a:rPr>
              <a:t>Jacazio</a:t>
            </a:r>
            <a:r>
              <a:rPr lang="en-US" sz="1200" dirty="0">
                <a:latin typeface="Comic Sans MS" panose="030F0702030302020204" pitchFamily="66" charset="0"/>
              </a:rPr>
              <a:t>,  L. </a:t>
            </a:r>
            <a:r>
              <a:rPr lang="en-US" sz="1200" dirty="0" err="1">
                <a:latin typeface="Comic Sans MS" panose="030F0702030302020204" pitchFamily="66" charset="0"/>
              </a:rPr>
              <a:t>Cosentino</a:t>
            </a:r>
            <a:r>
              <a:rPr lang="en-US" sz="1200" dirty="0">
                <a:latin typeface="Comic Sans MS" panose="030F0702030302020204" pitchFamily="66" charset="0"/>
              </a:rPr>
              <a:t>, D. </a:t>
            </a:r>
            <a:r>
              <a:rPr lang="en-US" sz="1200" dirty="0" err="1">
                <a:latin typeface="Comic Sans MS" panose="030F0702030302020204" pitchFamily="66" charset="0"/>
              </a:rPr>
              <a:t>Santonocito</a:t>
            </a:r>
            <a:r>
              <a:rPr lang="en-US" sz="1200" dirty="0">
                <a:latin typeface="Comic Sans MS" panose="030F0702030302020204" pitchFamily="66" charset="0"/>
              </a:rPr>
              <a:t>, L. </a:t>
            </a:r>
            <a:r>
              <a:rPr lang="en-US" sz="1200" dirty="0" err="1">
                <a:latin typeface="Comic Sans MS" panose="030F0702030302020204" pitchFamily="66" charset="0"/>
              </a:rPr>
              <a:t>Venturelli</a:t>
            </a:r>
            <a:r>
              <a:rPr lang="en-US" sz="1200" dirty="0">
                <a:latin typeface="Comic Sans MS" panose="030F0702030302020204" pitchFamily="66" charset="0"/>
              </a:rPr>
              <a:t>, S. Leoni, A. </a:t>
            </a:r>
            <a:r>
              <a:rPr lang="en-US" sz="1200" dirty="0" err="1">
                <a:latin typeface="Comic Sans MS" panose="030F0702030302020204" pitchFamily="66" charset="0"/>
              </a:rPr>
              <a:t>Nannini</a:t>
            </a:r>
            <a:r>
              <a:rPr lang="en-US" sz="1200" dirty="0">
                <a:latin typeface="Comic Sans MS" panose="030F0702030302020204" pitchFamily="66" charset="0"/>
              </a:rPr>
              <a:t>, M. La </a:t>
            </a:r>
            <a:r>
              <a:rPr lang="en-US" sz="1200" dirty="0" err="1">
                <a:latin typeface="Comic Sans MS" panose="030F0702030302020204" pitchFamily="66" charset="0"/>
              </a:rPr>
              <a:t>Cognata</a:t>
            </a:r>
            <a:r>
              <a:rPr lang="en-US" sz="1200" dirty="0">
                <a:latin typeface="Comic Sans MS" panose="030F0702030302020204" pitchFamily="66" charset="0"/>
              </a:rPr>
              <a:t>, C. </a:t>
            </a:r>
            <a:r>
              <a:rPr lang="en-US" sz="1200" dirty="0" err="1">
                <a:latin typeface="Comic Sans MS" panose="030F0702030302020204" pitchFamily="66" charset="0"/>
              </a:rPr>
              <a:t>Agodi</a:t>
            </a:r>
            <a:endParaRPr lang="en-US" sz="1200" dirty="0">
              <a:latin typeface="Comic Sans MS" panose="030F0702030302020204" pitchFamily="66" charset="0"/>
            </a:endParaRPr>
          </a:p>
        </p:txBody>
      </p:sp>
      <p:sp>
        <p:nvSpPr>
          <p:cNvPr id="2" name="Slide Number Placeholder 1">
            <a:extLst>
              <a:ext uri="{FF2B5EF4-FFF2-40B4-BE49-F238E27FC236}">
                <a16:creationId xmlns:a16="http://schemas.microsoft.com/office/drawing/2014/main" id="{DF81ACE5-CDCB-E1A3-AC2A-4380CF0C624C}"/>
              </a:ext>
            </a:extLst>
          </p:cNvPr>
          <p:cNvSpPr>
            <a:spLocks noGrp="1"/>
          </p:cNvSpPr>
          <p:nvPr>
            <p:ph type="sldNum" sz="quarter" idx="12"/>
          </p:nvPr>
        </p:nvSpPr>
        <p:spPr/>
        <p:txBody>
          <a:bodyPr/>
          <a:lstStyle/>
          <a:p>
            <a:fld id="{263E47ED-7611-415B-9D62-3BAB27B496D0}" type="slidenum">
              <a:rPr lang="it-IT" smtClean="0"/>
              <a:t>1</a:t>
            </a:fld>
            <a:endParaRPr lang="it-IT"/>
          </a:p>
        </p:txBody>
      </p:sp>
    </p:spTree>
    <p:extLst>
      <p:ext uri="{BB962C8B-B14F-4D97-AF65-F5344CB8AC3E}">
        <p14:creationId xmlns:p14="http://schemas.microsoft.com/office/powerpoint/2010/main" val="21653128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4" descr="phasendiagramm_qg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3957" y="1268032"/>
            <a:ext cx="6159379" cy="41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4">
            <a:extLst>
              <a:ext uri="{FF2B5EF4-FFF2-40B4-BE49-F238E27FC236}">
                <a16:creationId xmlns:a16="http://schemas.microsoft.com/office/drawing/2014/main" id="{D54AB32A-F2F2-58F7-EF07-1159BF39B08B}"/>
              </a:ext>
            </a:extLst>
          </p:cNvPr>
          <p:cNvSpPr txBox="1"/>
          <p:nvPr/>
        </p:nvSpPr>
        <p:spPr>
          <a:xfrm>
            <a:off x="1378185" y="389175"/>
            <a:ext cx="6570921" cy="707886"/>
          </a:xfrm>
          <a:prstGeom prst="rect">
            <a:avLst/>
          </a:prstGeom>
          <a:solidFill>
            <a:srgbClr val="FFFF00"/>
          </a:solidFill>
        </p:spPr>
        <p:txBody>
          <a:bodyPr wrap="square">
            <a:spAutoFit/>
          </a:bodyPr>
          <a:lstStyle/>
          <a:p>
            <a:pPr algn="ctr"/>
            <a:r>
              <a:rPr lang="en-US" sz="2000" b="1" cap="all" dirty="0">
                <a:solidFill>
                  <a:srgbClr val="FF0000"/>
                </a:solidFill>
                <a:latin typeface="Comic Sans MS" panose="030F0702030302020204" pitchFamily="66" charset="0"/>
              </a:rPr>
              <a:t>The exploration of the phase diagram </a:t>
            </a:r>
          </a:p>
          <a:p>
            <a:pPr algn="ctr"/>
            <a:r>
              <a:rPr lang="en-US" sz="2000" b="1" cap="all" dirty="0">
                <a:solidFill>
                  <a:srgbClr val="FF0000"/>
                </a:solidFill>
                <a:latin typeface="Comic Sans MS" panose="030F0702030302020204" pitchFamily="66" charset="0"/>
              </a:rPr>
              <a:t>of strongly interacting matter</a:t>
            </a:r>
            <a:endParaRPr lang="it-IT" sz="2000" b="1" cap="all" dirty="0">
              <a:solidFill>
                <a:srgbClr val="FF0000"/>
              </a:solidFill>
              <a:latin typeface="Comic Sans MS" panose="030F0702030302020204" pitchFamily="66" charset="0"/>
            </a:endParaRPr>
          </a:p>
        </p:txBody>
      </p:sp>
      <p:sp>
        <p:nvSpPr>
          <p:cNvPr id="6" name="CasellaDiTesto 5">
            <a:extLst>
              <a:ext uri="{FF2B5EF4-FFF2-40B4-BE49-F238E27FC236}">
                <a16:creationId xmlns:a16="http://schemas.microsoft.com/office/drawing/2014/main" id="{6CCF276E-30C2-7DCC-BC4A-AB86091CD35F}"/>
              </a:ext>
            </a:extLst>
          </p:cNvPr>
          <p:cNvSpPr txBox="1"/>
          <p:nvPr/>
        </p:nvSpPr>
        <p:spPr>
          <a:xfrm>
            <a:off x="959472" y="5519758"/>
            <a:ext cx="7408351" cy="646331"/>
          </a:xfrm>
          <a:prstGeom prst="rect">
            <a:avLst/>
          </a:prstGeom>
          <a:solidFill>
            <a:srgbClr val="FFC000"/>
          </a:solidFill>
        </p:spPr>
        <p:txBody>
          <a:bodyPr wrap="square" rtlCol="0">
            <a:spAutoFit/>
          </a:bodyPr>
          <a:lstStyle/>
          <a:p>
            <a:r>
              <a:rPr lang="it-IT" b="1" dirty="0">
                <a:latin typeface="Comic Sans MS" panose="030F0702030302020204" pitchFamily="66" charset="0"/>
              </a:rPr>
              <a:t>Strong LHC </a:t>
            </a:r>
            <a:r>
              <a:rPr lang="it-IT" b="1" dirty="0" err="1">
                <a:latin typeface="Comic Sans MS" panose="030F0702030302020204" pitchFamily="66" charset="0"/>
              </a:rPr>
              <a:t>program</a:t>
            </a:r>
            <a:r>
              <a:rPr lang="it-IT" b="1" dirty="0">
                <a:latin typeface="Comic Sans MS" panose="030F0702030302020204" pitchFamily="66" charset="0"/>
              </a:rPr>
              <a:t> with </a:t>
            </a:r>
            <a:r>
              <a:rPr lang="it-IT" b="1" dirty="0" err="1">
                <a:latin typeface="Comic Sans MS" panose="030F0702030302020204" pitchFamily="66" charset="0"/>
              </a:rPr>
              <a:t>all</a:t>
            </a:r>
            <a:r>
              <a:rPr lang="it-IT" b="1" dirty="0">
                <a:latin typeface="Comic Sans MS" panose="030F0702030302020204" pitchFamily="66" charset="0"/>
              </a:rPr>
              <a:t> </a:t>
            </a:r>
            <a:r>
              <a:rPr lang="it-IT" b="1" dirty="0" err="1">
                <a:latin typeface="Comic Sans MS" panose="030F0702030302020204" pitchFamily="66" charset="0"/>
              </a:rPr>
              <a:t>experiments</a:t>
            </a:r>
            <a:r>
              <a:rPr lang="it-IT" b="1" dirty="0">
                <a:latin typeface="Comic Sans MS" panose="030F0702030302020204" pitchFamily="66" charset="0"/>
              </a:rPr>
              <a:t> </a:t>
            </a:r>
            <a:r>
              <a:rPr lang="it-IT" b="1" dirty="0" err="1">
                <a:latin typeface="Comic Sans MS" panose="030F0702030302020204" pitchFamily="66" charset="0"/>
              </a:rPr>
              <a:t>involved</a:t>
            </a:r>
            <a:r>
              <a:rPr lang="it-IT" b="1" dirty="0">
                <a:latin typeface="Comic Sans MS" panose="030F0702030302020204" pitchFamily="66" charset="0"/>
              </a:rPr>
              <a:t> and long range plans </a:t>
            </a:r>
            <a:r>
              <a:rPr lang="it-IT" b="1" dirty="0" err="1">
                <a:latin typeface="Comic Sans MS" panose="030F0702030302020204" pitchFamily="66" charset="0"/>
              </a:rPr>
              <a:t>already</a:t>
            </a:r>
            <a:r>
              <a:rPr lang="it-IT" b="1" dirty="0">
                <a:latin typeface="Comic Sans MS" panose="030F0702030302020204" pitchFamily="66" charset="0"/>
              </a:rPr>
              <a:t> under </a:t>
            </a:r>
            <a:r>
              <a:rPr lang="it-IT" b="1" dirty="0" err="1">
                <a:latin typeface="Comic Sans MS" panose="030F0702030302020204" pitchFamily="66" charset="0"/>
              </a:rPr>
              <a:t>discussion</a:t>
            </a:r>
            <a:endParaRPr lang="it-IT" b="1" dirty="0">
              <a:latin typeface="Comic Sans MS" panose="030F0702030302020204" pitchFamily="66" charset="0"/>
            </a:endParaRPr>
          </a:p>
        </p:txBody>
      </p:sp>
      <p:sp>
        <p:nvSpPr>
          <p:cNvPr id="7" name="Ovale 6">
            <a:extLst>
              <a:ext uri="{FF2B5EF4-FFF2-40B4-BE49-F238E27FC236}">
                <a16:creationId xmlns:a16="http://schemas.microsoft.com/office/drawing/2014/main" id="{04A1893A-180F-CEB8-4E8D-15673B3289DD}"/>
              </a:ext>
            </a:extLst>
          </p:cNvPr>
          <p:cNvSpPr/>
          <p:nvPr/>
        </p:nvSpPr>
        <p:spPr>
          <a:xfrm rot="20824878">
            <a:off x="2948746" y="2884324"/>
            <a:ext cx="489098" cy="108452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Slide Number Placeholder 1">
            <a:extLst>
              <a:ext uri="{FF2B5EF4-FFF2-40B4-BE49-F238E27FC236}">
                <a16:creationId xmlns:a16="http://schemas.microsoft.com/office/drawing/2014/main" id="{4FB966F0-BEA8-38A8-4DF3-AF38431DC53A}"/>
              </a:ext>
            </a:extLst>
          </p:cNvPr>
          <p:cNvSpPr>
            <a:spLocks noGrp="1"/>
          </p:cNvSpPr>
          <p:nvPr>
            <p:ph type="sldNum" sz="quarter" idx="12"/>
          </p:nvPr>
        </p:nvSpPr>
        <p:spPr/>
        <p:txBody>
          <a:bodyPr/>
          <a:lstStyle/>
          <a:p>
            <a:fld id="{263E47ED-7611-415B-9D62-3BAB27B496D0}" type="slidenum">
              <a:rPr lang="it-IT" smtClean="0"/>
              <a:t>10</a:t>
            </a:fld>
            <a:endParaRPr lang="it-IT"/>
          </a:p>
        </p:txBody>
      </p:sp>
      <p:sp>
        <p:nvSpPr>
          <p:cNvPr id="3" name="CasellaDiTesto 5">
            <a:extLst>
              <a:ext uri="{FF2B5EF4-FFF2-40B4-BE49-F238E27FC236}">
                <a16:creationId xmlns:a16="http://schemas.microsoft.com/office/drawing/2014/main" id="{3BB2A0B0-88F5-D9C5-DB13-6240DF27DDE6}"/>
              </a:ext>
            </a:extLst>
          </p:cNvPr>
          <p:cNvSpPr txBox="1"/>
          <p:nvPr/>
        </p:nvSpPr>
        <p:spPr>
          <a:xfrm>
            <a:off x="1" y="21264"/>
            <a:ext cx="2233914" cy="307777"/>
          </a:xfrm>
          <a:custGeom>
            <a:avLst/>
            <a:gdLst>
              <a:gd name="connsiteX0" fmla="*/ 0 w 2233914"/>
              <a:gd name="connsiteY0" fmla="*/ 0 h 307777"/>
              <a:gd name="connsiteX1" fmla="*/ 536139 w 2233914"/>
              <a:gd name="connsiteY1" fmla="*/ 0 h 307777"/>
              <a:gd name="connsiteX2" fmla="*/ 1094618 w 2233914"/>
              <a:gd name="connsiteY2" fmla="*/ 0 h 307777"/>
              <a:gd name="connsiteX3" fmla="*/ 1653096 w 2233914"/>
              <a:gd name="connsiteY3" fmla="*/ 0 h 307777"/>
              <a:gd name="connsiteX4" fmla="*/ 2233914 w 2233914"/>
              <a:gd name="connsiteY4" fmla="*/ 0 h 307777"/>
              <a:gd name="connsiteX5" fmla="*/ 2233914 w 2233914"/>
              <a:gd name="connsiteY5" fmla="*/ 307777 h 307777"/>
              <a:gd name="connsiteX6" fmla="*/ 1675436 w 2233914"/>
              <a:gd name="connsiteY6" fmla="*/ 307777 h 307777"/>
              <a:gd name="connsiteX7" fmla="*/ 1161635 w 2233914"/>
              <a:gd name="connsiteY7" fmla="*/ 307777 h 307777"/>
              <a:gd name="connsiteX8" fmla="*/ 647835 w 2233914"/>
              <a:gd name="connsiteY8" fmla="*/ 307777 h 307777"/>
              <a:gd name="connsiteX9" fmla="*/ 0 w 2233914"/>
              <a:gd name="connsiteY9" fmla="*/ 307777 h 307777"/>
              <a:gd name="connsiteX10" fmla="*/ 0 w 2233914"/>
              <a:gd name="connsiteY10"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33914" h="307777" fill="none" extrusionOk="0">
                <a:moveTo>
                  <a:pt x="0" y="0"/>
                </a:moveTo>
                <a:cubicBezTo>
                  <a:pt x="239442" y="-35022"/>
                  <a:pt x="409109" y="62303"/>
                  <a:pt x="536139" y="0"/>
                </a:cubicBezTo>
                <a:cubicBezTo>
                  <a:pt x="663169" y="-62303"/>
                  <a:pt x="878084" y="64910"/>
                  <a:pt x="1094618" y="0"/>
                </a:cubicBezTo>
                <a:cubicBezTo>
                  <a:pt x="1311152" y="-64910"/>
                  <a:pt x="1454354" y="2030"/>
                  <a:pt x="1653096" y="0"/>
                </a:cubicBezTo>
                <a:cubicBezTo>
                  <a:pt x="1851838" y="-2030"/>
                  <a:pt x="2045834" y="2324"/>
                  <a:pt x="2233914" y="0"/>
                </a:cubicBezTo>
                <a:cubicBezTo>
                  <a:pt x="2246584" y="94684"/>
                  <a:pt x="2216681" y="199423"/>
                  <a:pt x="2233914" y="307777"/>
                </a:cubicBezTo>
                <a:cubicBezTo>
                  <a:pt x="2001599" y="372019"/>
                  <a:pt x="1863091" y="247178"/>
                  <a:pt x="1675436" y="307777"/>
                </a:cubicBezTo>
                <a:cubicBezTo>
                  <a:pt x="1487781" y="368376"/>
                  <a:pt x="1328988" y="280540"/>
                  <a:pt x="1161635" y="307777"/>
                </a:cubicBezTo>
                <a:cubicBezTo>
                  <a:pt x="994282" y="335014"/>
                  <a:pt x="870387" y="253827"/>
                  <a:pt x="647835" y="307777"/>
                </a:cubicBezTo>
                <a:cubicBezTo>
                  <a:pt x="425283" y="361727"/>
                  <a:pt x="231707" y="281711"/>
                  <a:pt x="0" y="307777"/>
                </a:cubicBezTo>
                <a:cubicBezTo>
                  <a:pt x="-24602" y="180122"/>
                  <a:pt x="25226" y="77435"/>
                  <a:pt x="0" y="0"/>
                </a:cubicBezTo>
                <a:close/>
              </a:path>
              <a:path w="2233914" h="307777" stroke="0" extrusionOk="0">
                <a:moveTo>
                  <a:pt x="0" y="0"/>
                </a:moveTo>
                <a:cubicBezTo>
                  <a:pt x="199049" y="-38076"/>
                  <a:pt x="375677" y="53784"/>
                  <a:pt x="536139" y="0"/>
                </a:cubicBezTo>
                <a:cubicBezTo>
                  <a:pt x="696601" y="-53784"/>
                  <a:pt x="885649" y="56156"/>
                  <a:pt x="1027600" y="0"/>
                </a:cubicBezTo>
                <a:cubicBezTo>
                  <a:pt x="1169551" y="-56156"/>
                  <a:pt x="1404601" y="30931"/>
                  <a:pt x="1630757" y="0"/>
                </a:cubicBezTo>
                <a:cubicBezTo>
                  <a:pt x="1856913" y="-30931"/>
                  <a:pt x="1973111" y="50124"/>
                  <a:pt x="2233914" y="0"/>
                </a:cubicBezTo>
                <a:cubicBezTo>
                  <a:pt x="2235424" y="131595"/>
                  <a:pt x="2200259" y="214584"/>
                  <a:pt x="2233914" y="307777"/>
                </a:cubicBezTo>
                <a:cubicBezTo>
                  <a:pt x="2012340" y="310472"/>
                  <a:pt x="1960284" y="300746"/>
                  <a:pt x="1720114" y="307777"/>
                </a:cubicBezTo>
                <a:cubicBezTo>
                  <a:pt x="1479944" y="314808"/>
                  <a:pt x="1332964" y="281306"/>
                  <a:pt x="1206314" y="307777"/>
                </a:cubicBezTo>
                <a:cubicBezTo>
                  <a:pt x="1079664" y="334248"/>
                  <a:pt x="900377" y="287934"/>
                  <a:pt x="603157" y="307777"/>
                </a:cubicBezTo>
                <a:cubicBezTo>
                  <a:pt x="305937" y="327620"/>
                  <a:pt x="160282" y="288656"/>
                  <a:pt x="0" y="307777"/>
                </a:cubicBezTo>
                <a:cubicBezTo>
                  <a:pt x="-10284" y="203020"/>
                  <a:pt x="5845" y="111831"/>
                  <a:pt x="0" y="0"/>
                </a:cubicBezTo>
                <a:close/>
              </a:path>
            </a:pathLst>
          </a:custGeom>
          <a:solidFill>
            <a:srgbClr val="FF6600"/>
          </a:solidFill>
          <a:ln w="38100">
            <a:no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pPr algn="just">
              <a:spcAft>
                <a:spcPts val="900"/>
              </a:spcAft>
            </a:pPr>
            <a:r>
              <a:rPr lang="en-GB" sz="1400" b="1" i="1" dirty="0">
                <a:solidFill>
                  <a:srgbClr val="002060"/>
                </a:solidFill>
                <a:latin typeface="Comic Sans MS" panose="030F0702030302020204" pitchFamily="66" charset="0"/>
                <a:cs typeface="Calibri" panose="020F0502020204030204" pitchFamily="34" charset="0"/>
              </a:rPr>
              <a:t>High Energy Frontier</a:t>
            </a:r>
            <a:endParaRPr lang="en-GB" sz="1400" b="1" i="1" dirty="0">
              <a:latin typeface="Comic Sans MS" panose="030F0702030302020204" pitchFamily="66" charset="0"/>
              <a:cs typeface="Calibri" panose="020F0502020204030204" pitchFamily="34" charset="0"/>
            </a:endParaRPr>
          </a:p>
        </p:txBody>
      </p:sp>
      <p:sp>
        <p:nvSpPr>
          <p:cNvPr id="4" name="CasellaDiTesto 3">
            <a:extLst>
              <a:ext uri="{FF2B5EF4-FFF2-40B4-BE49-F238E27FC236}">
                <a16:creationId xmlns:a16="http://schemas.microsoft.com/office/drawing/2014/main" id="{46D55B37-B742-2C78-66D4-37AE31D368A8}"/>
              </a:ext>
            </a:extLst>
          </p:cNvPr>
          <p:cNvSpPr txBox="1"/>
          <p:nvPr/>
        </p:nvSpPr>
        <p:spPr>
          <a:xfrm>
            <a:off x="4478681" y="2197045"/>
            <a:ext cx="1979269" cy="646331"/>
          </a:xfrm>
          <a:prstGeom prst="rect">
            <a:avLst/>
          </a:prstGeom>
          <a:noFill/>
        </p:spPr>
        <p:txBody>
          <a:bodyPr wrap="square" rtlCol="0">
            <a:spAutoFit/>
          </a:bodyPr>
          <a:lstStyle/>
          <a:p>
            <a:r>
              <a:rPr lang="it-IT" b="1" dirty="0">
                <a:solidFill>
                  <a:srgbClr val="583DFF"/>
                </a:solidFill>
              </a:rPr>
              <a:t>NA60+ </a:t>
            </a:r>
            <a:r>
              <a:rPr lang="it-IT" b="1" dirty="0" err="1">
                <a:solidFill>
                  <a:srgbClr val="583DFF"/>
                </a:solidFill>
              </a:rPr>
              <a:t>proposal</a:t>
            </a:r>
            <a:r>
              <a:rPr lang="it-IT" b="1" dirty="0">
                <a:solidFill>
                  <a:srgbClr val="583DFF"/>
                </a:solidFill>
              </a:rPr>
              <a:t> CERN </a:t>
            </a:r>
            <a:r>
              <a:rPr lang="it-IT" b="1" dirty="0" err="1">
                <a:solidFill>
                  <a:srgbClr val="583DFF"/>
                </a:solidFill>
              </a:rPr>
              <a:t>SpS</a:t>
            </a:r>
            <a:endParaRPr lang="it-IT" b="1" dirty="0">
              <a:solidFill>
                <a:srgbClr val="583DFF"/>
              </a:solidFill>
            </a:endParaRPr>
          </a:p>
        </p:txBody>
      </p:sp>
      <p:sp>
        <p:nvSpPr>
          <p:cNvPr id="8" name="CasellaDiTesto 7">
            <a:extLst>
              <a:ext uri="{FF2B5EF4-FFF2-40B4-BE49-F238E27FC236}">
                <a16:creationId xmlns:a16="http://schemas.microsoft.com/office/drawing/2014/main" id="{FE711875-3BFF-128D-4D93-72D3ED592B73}"/>
              </a:ext>
            </a:extLst>
          </p:cNvPr>
          <p:cNvSpPr txBox="1"/>
          <p:nvPr/>
        </p:nvSpPr>
        <p:spPr>
          <a:xfrm>
            <a:off x="2365486" y="1248707"/>
            <a:ext cx="1292114" cy="369332"/>
          </a:xfrm>
          <a:prstGeom prst="rect">
            <a:avLst/>
          </a:prstGeom>
          <a:noFill/>
        </p:spPr>
        <p:txBody>
          <a:bodyPr wrap="square" rtlCol="0">
            <a:spAutoFit/>
          </a:bodyPr>
          <a:lstStyle/>
          <a:p>
            <a:r>
              <a:rPr lang="it-IT" b="1" dirty="0">
                <a:solidFill>
                  <a:srgbClr val="583DFF"/>
                </a:solidFill>
              </a:rPr>
              <a:t>LHC/FCC</a:t>
            </a:r>
          </a:p>
        </p:txBody>
      </p:sp>
    </p:spTree>
    <p:extLst>
      <p:ext uri="{BB962C8B-B14F-4D97-AF65-F5344CB8AC3E}">
        <p14:creationId xmlns:p14="http://schemas.microsoft.com/office/powerpoint/2010/main" val="2149193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ttangolo 14">
            <a:extLst>
              <a:ext uri="{FF2B5EF4-FFF2-40B4-BE49-F238E27FC236}">
                <a16:creationId xmlns:a16="http://schemas.microsoft.com/office/drawing/2014/main" id="{4594EA3A-F7E2-C3D9-4745-18C3DD378DC1}"/>
              </a:ext>
            </a:extLst>
          </p:cNvPr>
          <p:cNvSpPr/>
          <p:nvPr/>
        </p:nvSpPr>
        <p:spPr>
          <a:xfrm>
            <a:off x="5320118" y="52360"/>
            <a:ext cx="3823882" cy="666911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CA8A2B39-08EA-6822-89B3-40E8E2CC9151}"/>
              </a:ext>
            </a:extLst>
          </p:cNvPr>
          <p:cNvSpPr/>
          <p:nvPr/>
        </p:nvSpPr>
        <p:spPr>
          <a:xfrm>
            <a:off x="0" y="2751891"/>
            <a:ext cx="4928584" cy="410610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 name="Segnaposto numero diapositiva 3">
            <a:extLst>
              <a:ext uri="{FF2B5EF4-FFF2-40B4-BE49-F238E27FC236}">
                <a16:creationId xmlns:a16="http://schemas.microsoft.com/office/drawing/2014/main" id="{06FF15C0-87CB-01C7-F2B8-D5DB96C93BFB}"/>
              </a:ext>
            </a:extLst>
          </p:cNvPr>
          <p:cNvSpPr>
            <a:spLocks noGrp="1"/>
          </p:cNvSpPr>
          <p:nvPr>
            <p:ph type="sldNum" sz="quarter" idx="12"/>
          </p:nvPr>
        </p:nvSpPr>
        <p:spPr/>
        <p:txBody>
          <a:bodyPr/>
          <a:lstStyle/>
          <a:p>
            <a:fld id="{7C463FEA-DF19-4407-985E-791DFD95E34A}" type="slidenum">
              <a:rPr lang="it-IT" smtClean="0"/>
              <a:t>11</a:t>
            </a:fld>
            <a:endParaRPr lang="it-IT"/>
          </a:p>
        </p:txBody>
      </p:sp>
      <p:pic>
        <p:nvPicPr>
          <p:cNvPr id="6" name="Immagine 5">
            <a:extLst>
              <a:ext uri="{FF2B5EF4-FFF2-40B4-BE49-F238E27FC236}">
                <a16:creationId xmlns:a16="http://schemas.microsoft.com/office/drawing/2014/main" id="{FAEF6399-F0DC-2324-6DC2-D5FDC7C8BC20}"/>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83741" y="-19803"/>
            <a:ext cx="3168955" cy="2727708"/>
          </a:xfrm>
          <a:prstGeom prst="rect">
            <a:avLst/>
          </a:prstGeom>
        </p:spPr>
      </p:pic>
      <p:pic>
        <p:nvPicPr>
          <p:cNvPr id="8" name="Immagine 7">
            <a:extLst>
              <a:ext uri="{FF2B5EF4-FFF2-40B4-BE49-F238E27FC236}">
                <a16:creationId xmlns:a16="http://schemas.microsoft.com/office/drawing/2014/main" id="{32210E75-635C-098C-B068-DF97D0F80862}"/>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10148" y="98392"/>
            <a:ext cx="1952557" cy="1126685"/>
          </a:xfrm>
          <a:prstGeom prst="rect">
            <a:avLst/>
          </a:prstGeom>
        </p:spPr>
      </p:pic>
      <p:sp>
        <p:nvSpPr>
          <p:cNvPr id="11" name="TextBox 9">
            <a:extLst>
              <a:ext uri="{FF2B5EF4-FFF2-40B4-BE49-F238E27FC236}">
                <a16:creationId xmlns:a16="http://schemas.microsoft.com/office/drawing/2014/main" id="{9943CC40-9735-E473-C6C8-FB20E80FAC5A}"/>
              </a:ext>
            </a:extLst>
          </p:cNvPr>
          <p:cNvSpPr txBox="1"/>
          <p:nvPr/>
        </p:nvSpPr>
        <p:spPr>
          <a:xfrm>
            <a:off x="94639" y="2860343"/>
            <a:ext cx="4797456" cy="1107996"/>
          </a:xfrm>
          <a:prstGeom prst="rect">
            <a:avLst/>
          </a:prstGeom>
          <a:noFill/>
        </p:spPr>
        <p:txBody>
          <a:bodyPr wrap="square">
            <a:spAutoFit/>
          </a:bodyPr>
          <a:lstStyle/>
          <a:p>
            <a:r>
              <a:rPr lang="en-US" b="1" dirty="0">
                <a:solidFill>
                  <a:srgbClr val="FF0000"/>
                </a:solidFill>
                <a:latin typeface="Comic Sans MS" panose="030F0702030302020204" pitchFamily="66" charset="0"/>
              </a:rPr>
              <a:t>Via Kaonic atoms</a:t>
            </a:r>
          </a:p>
          <a:p>
            <a:r>
              <a:rPr lang="en-US" sz="1600" dirty="0">
                <a:latin typeface="Comic Sans MS" panose="030F0702030302020204" pitchFamily="66" charset="0"/>
              </a:rPr>
              <a:t>A more precise kaonic helium/deuterium measurement in gas by SIDDHARTA-2 at the DAΦNE</a:t>
            </a:r>
          </a:p>
        </p:txBody>
      </p:sp>
      <p:pic>
        <p:nvPicPr>
          <p:cNvPr id="13" name="Immagine 12">
            <a:extLst>
              <a:ext uri="{FF2B5EF4-FFF2-40B4-BE49-F238E27FC236}">
                <a16:creationId xmlns:a16="http://schemas.microsoft.com/office/drawing/2014/main" id="{E71D30D3-395A-97A6-C07C-F91553700AA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457950" y="480060"/>
            <a:ext cx="1648474" cy="1631075"/>
          </a:xfrm>
          <a:prstGeom prst="rect">
            <a:avLst/>
          </a:prstGeom>
        </p:spPr>
      </p:pic>
      <p:pic>
        <p:nvPicPr>
          <p:cNvPr id="14" name="Immagine 13">
            <a:extLst>
              <a:ext uri="{FF2B5EF4-FFF2-40B4-BE49-F238E27FC236}">
                <a16:creationId xmlns:a16="http://schemas.microsoft.com/office/drawing/2014/main" id="{6A550CCA-66E8-1338-BDC0-1DF272215D8D}"/>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5370771" y="2581238"/>
            <a:ext cx="3735324" cy="2750925"/>
          </a:xfrm>
          <a:prstGeom prst="rect">
            <a:avLst/>
          </a:prstGeom>
        </p:spPr>
      </p:pic>
      <p:sp>
        <p:nvSpPr>
          <p:cNvPr id="17" name="CasellaDiTesto 16">
            <a:extLst>
              <a:ext uri="{FF2B5EF4-FFF2-40B4-BE49-F238E27FC236}">
                <a16:creationId xmlns:a16="http://schemas.microsoft.com/office/drawing/2014/main" id="{8F03C3B8-DD70-3153-6B11-0ACB7ED30EDB}"/>
              </a:ext>
            </a:extLst>
          </p:cNvPr>
          <p:cNvSpPr txBox="1"/>
          <p:nvPr/>
        </p:nvSpPr>
        <p:spPr>
          <a:xfrm>
            <a:off x="5382208" y="51875"/>
            <a:ext cx="3895485" cy="369332"/>
          </a:xfrm>
          <a:prstGeom prst="rect">
            <a:avLst/>
          </a:prstGeom>
          <a:noFill/>
        </p:spPr>
        <p:txBody>
          <a:bodyPr wrap="square">
            <a:spAutoFit/>
          </a:bodyPr>
          <a:lstStyle/>
          <a:p>
            <a:r>
              <a:rPr lang="en-US" sz="1800" b="1" dirty="0">
                <a:solidFill>
                  <a:srgbClr val="FF0000"/>
                </a:solidFill>
                <a:latin typeface="Comic Sans MS" panose="030F0702030302020204" pitchFamily="66" charset="0"/>
              </a:rPr>
              <a:t>Via </a:t>
            </a:r>
            <a:r>
              <a:rPr lang="en-US" b="1" dirty="0">
                <a:solidFill>
                  <a:srgbClr val="FF0000"/>
                </a:solidFill>
                <a:latin typeface="Comic Sans MS" panose="030F0702030302020204" pitchFamily="66" charset="0"/>
              </a:rPr>
              <a:t>particle correlations at LHC</a:t>
            </a:r>
            <a:endParaRPr lang="en-US" sz="1800" b="1" dirty="0">
              <a:solidFill>
                <a:srgbClr val="FF0000"/>
              </a:solidFill>
              <a:latin typeface="Comic Sans MS" panose="030F0702030302020204" pitchFamily="66" charset="0"/>
            </a:endParaRPr>
          </a:p>
        </p:txBody>
      </p:sp>
      <p:sp>
        <p:nvSpPr>
          <p:cNvPr id="18" name="CasellaDiTesto 17">
            <a:extLst>
              <a:ext uri="{FF2B5EF4-FFF2-40B4-BE49-F238E27FC236}">
                <a16:creationId xmlns:a16="http://schemas.microsoft.com/office/drawing/2014/main" id="{40257D13-F112-EFBC-59E2-AD9D424EBBDB}"/>
              </a:ext>
            </a:extLst>
          </p:cNvPr>
          <p:cNvSpPr txBox="1"/>
          <p:nvPr/>
        </p:nvSpPr>
        <p:spPr>
          <a:xfrm>
            <a:off x="3689896" y="1121379"/>
            <a:ext cx="1560982" cy="1077218"/>
          </a:xfrm>
          <a:prstGeom prst="rect">
            <a:avLst/>
          </a:prstGeom>
          <a:solidFill>
            <a:schemeClr val="accent4"/>
          </a:solidFill>
        </p:spPr>
        <p:txBody>
          <a:bodyPr wrap="square">
            <a:spAutoFit/>
          </a:bodyPr>
          <a:lstStyle/>
          <a:p>
            <a:r>
              <a:rPr lang="it-IT" sz="1600" dirty="0">
                <a:latin typeface="Comic Sans MS" panose="030F0702030302020204" pitchFamily="66" charset="0"/>
              </a:rPr>
              <a:t>How to study interactions </a:t>
            </a:r>
            <a:r>
              <a:rPr lang="it-IT" sz="1600" dirty="0" err="1">
                <a:latin typeface="Comic Sans MS" panose="030F0702030302020204" pitchFamily="66" charset="0"/>
              </a:rPr>
              <a:t>among</a:t>
            </a:r>
            <a:r>
              <a:rPr lang="it-IT" sz="1600" dirty="0">
                <a:latin typeface="Comic Sans MS" panose="030F0702030302020204" pitchFamily="66" charset="0"/>
              </a:rPr>
              <a:t> quarks in stars ? </a:t>
            </a:r>
          </a:p>
        </p:txBody>
      </p:sp>
      <p:sp>
        <p:nvSpPr>
          <p:cNvPr id="12" name="Freccia in giù 11">
            <a:extLst>
              <a:ext uri="{FF2B5EF4-FFF2-40B4-BE49-F238E27FC236}">
                <a16:creationId xmlns:a16="http://schemas.microsoft.com/office/drawing/2014/main" id="{3B446609-E99B-C028-FC66-109FF9B01D1D}"/>
              </a:ext>
            </a:extLst>
          </p:cNvPr>
          <p:cNvSpPr/>
          <p:nvPr/>
        </p:nvSpPr>
        <p:spPr>
          <a:xfrm rot="3430079">
            <a:off x="3134255" y="2091638"/>
            <a:ext cx="272884" cy="103728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Freccia in giù 18">
            <a:extLst>
              <a:ext uri="{FF2B5EF4-FFF2-40B4-BE49-F238E27FC236}">
                <a16:creationId xmlns:a16="http://schemas.microsoft.com/office/drawing/2014/main" id="{812A3D5F-F964-EF45-1217-A20F338F1525}"/>
              </a:ext>
            </a:extLst>
          </p:cNvPr>
          <p:cNvSpPr/>
          <p:nvPr/>
        </p:nvSpPr>
        <p:spPr>
          <a:xfrm rot="14125511">
            <a:off x="5407011" y="477918"/>
            <a:ext cx="309890" cy="68420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TextBox 20">
            <a:extLst>
              <a:ext uri="{FF2B5EF4-FFF2-40B4-BE49-F238E27FC236}">
                <a16:creationId xmlns:a16="http://schemas.microsoft.com/office/drawing/2014/main" id="{ACF0BA55-7F0D-893D-14F6-F80EA274AEA0}"/>
              </a:ext>
            </a:extLst>
          </p:cNvPr>
          <p:cNvSpPr txBox="1"/>
          <p:nvPr/>
        </p:nvSpPr>
        <p:spPr>
          <a:xfrm>
            <a:off x="6258739" y="2581239"/>
            <a:ext cx="2455822" cy="276999"/>
          </a:xfrm>
          <a:prstGeom prst="rect">
            <a:avLst/>
          </a:prstGeom>
          <a:noFill/>
        </p:spPr>
        <p:txBody>
          <a:bodyPr wrap="square">
            <a:spAutoFit/>
          </a:bodyPr>
          <a:lstStyle/>
          <a:p>
            <a:r>
              <a:rPr lang="fr-FR" sz="1200" i="1" dirty="0"/>
              <a:t>Nature 588, pages232–238 (2020)</a:t>
            </a:r>
            <a:endParaRPr lang="en-US" sz="1200" i="1" dirty="0"/>
          </a:p>
        </p:txBody>
      </p:sp>
      <p:grpSp>
        <p:nvGrpSpPr>
          <p:cNvPr id="20" name="Gruppo 19">
            <a:extLst>
              <a:ext uri="{FF2B5EF4-FFF2-40B4-BE49-F238E27FC236}">
                <a16:creationId xmlns:a16="http://schemas.microsoft.com/office/drawing/2014/main" id="{7D8CE9B4-39FB-D30F-74AE-8136009FC28D}"/>
              </a:ext>
            </a:extLst>
          </p:cNvPr>
          <p:cNvGrpSpPr>
            <a:grpSpLocks noChangeAspect="1"/>
          </p:cNvGrpSpPr>
          <p:nvPr/>
        </p:nvGrpSpPr>
        <p:grpSpPr>
          <a:xfrm>
            <a:off x="-40188" y="0"/>
            <a:ext cx="926293" cy="485450"/>
            <a:chOff x="7195403" y="589325"/>
            <a:chExt cx="2219185" cy="1163026"/>
          </a:xfrm>
        </p:grpSpPr>
        <p:pic>
          <p:nvPicPr>
            <p:cNvPr id="22" name="Immagine 21">
              <a:extLst>
                <a:ext uri="{FF2B5EF4-FFF2-40B4-BE49-F238E27FC236}">
                  <a16:creationId xmlns:a16="http://schemas.microsoft.com/office/drawing/2014/main" id="{6362AD75-7E00-E50A-8581-10777238A7F8}"/>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7195403" y="589325"/>
              <a:ext cx="1963250" cy="862371"/>
            </a:xfrm>
            <a:prstGeom prst="rect">
              <a:avLst/>
            </a:prstGeom>
          </p:spPr>
        </p:pic>
        <p:sp>
          <p:nvSpPr>
            <p:cNvPr id="23" name="CasellaDiTesto 22">
              <a:extLst>
                <a:ext uri="{FF2B5EF4-FFF2-40B4-BE49-F238E27FC236}">
                  <a16:creationId xmlns:a16="http://schemas.microsoft.com/office/drawing/2014/main" id="{B3971D00-7A8E-AC09-B593-FCB96603F544}"/>
                </a:ext>
              </a:extLst>
            </p:cNvPr>
            <p:cNvSpPr txBox="1"/>
            <p:nvPr/>
          </p:nvSpPr>
          <p:spPr>
            <a:xfrm>
              <a:off x="8073510" y="1125594"/>
              <a:ext cx="1341078" cy="626757"/>
            </a:xfrm>
            <a:prstGeom prst="rect">
              <a:avLst/>
            </a:prstGeom>
            <a:noFill/>
          </p:spPr>
          <p:txBody>
            <a:bodyPr wrap="none" rtlCol="0">
              <a:spAutoFit/>
            </a:bodyPr>
            <a:lstStyle/>
            <a:p>
              <a:r>
                <a:rPr lang="it-IT" sz="1100" b="1" dirty="0">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atin typeface="Arial Nova" panose="020B0504020202020204" pitchFamily="34" charset="0"/>
                </a:rPr>
                <a:t>CSN3</a:t>
              </a:r>
            </a:p>
          </p:txBody>
        </p:sp>
      </p:grpSp>
      <p:pic>
        <p:nvPicPr>
          <p:cNvPr id="5" name="Immagine 4">
            <a:extLst>
              <a:ext uri="{FF2B5EF4-FFF2-40B4-BE49-F238E27FC236}">
                <a16:creationId xmlns:a16="http://schemas.microsoft.com/office/drawing/2014/main" id="{81FF51C1-8EC7-BF6D-988B-1F1BB4C913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639" y="3995484"/>
            <a:ext cx="4740722" cy="2515485"/>
          </a:xfrm>
          <a:prstGeom prst="rect">
            <a:avLst/>
          </a:prstGeom>
        </p:spPr>
      </p:pic>
      <p:sp>
        <p:nvSpPr>
          <p:cNvPr id="2" name="Rettangolo con angoli arrotondati 1">
            <a:extLst>
              <a:ext uri="{FF2B5EF4-FFF2-40B4-BE49-F238E27FC236}">
                <a16:creationId xmlns:a16="http://schemas.microsoft.com/office/drawing/2014/main" id="{61B1CDD0-CB15-1973-0DA0-04471E3B3EA5}"/>
              </a:ext>
            </a:extLst>
          </p:cNvPr>
          <p:cNvSpPr/>
          <p:nvPr/>
        </p:nvSpPr>
        <p:spPr>
          <a:xfrm>
            <a:off x="8342542" y="2833713"/>
            <a:ext cx="706819" cy="276999"/>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8199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2F15B6C-80C3-0610-81C8-9DF5B5827C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0100" y="81561"/>
            <a:ext cx="5169963" cy="5400527"/>
          </a:xfrm>
          <a:prstGeom prst="rect">
            <a:avLst/>
          </a:prstGeom>
        </p:spPr>
      </p:pic>
      <p:sp>
        <p:nvSpPr>
          <p:cNvPr id="2" name="CasellaDiTesto 1">
            <a:extLst>
              <a:ext uri="{FF2B5EF4-FFF2-40B4-BE49-F238E27FC236}">
                <a16:creationId xmlns:a16="http://schemas.microsoft.com/office/drawing/2014/main" id="{B3E50E46-67B0-8E55-1F46-6CEC0EE57E2E}"/>
              </a:ext>
            </a:extLst>
          </p:cNvPr>
          <p:cNvSpPr txBox="1"/>
          <p:nvPr/>
        </p:nvSpPr>
        <p:spPr>
          <a:xfrm>
            <a:off x="0" y="1041375"/>
            <a:ext cx="4070099" cy="3785652"/>
          </a:xfrm>
          <a:prstGeom prst="rect">
            <a:avLst/>
          </a:prstGeom>
          <a:solidFill>
            <a:srgbClr val="FFC000"/>
          </a:solidFill>
        </p:spPr>
        <p:txBody>
          <a:bodyPr wrap="square" rtlCol="0">
            <a:spAutoFit/>
          </a:bodyPr>
          <a:lstStyle/>
          <a:p>
            <a:r>
              <a:rPr lang="it-IT" sz="1600" b="1" dirty="0">
                <a:latin typeface="Comic Sans MS" panose="030F0702030302020204" pitchFamily="66" charset="0"/>
              </a:rPr>
              <a:t>An </a:t>
            </a:r>
            <a:r>
              <a:rPr lang="it-IT" sz="1600" b="1" dirty="0" err="1">
                <a:latin typeface="Comic Sans MS" panose="030F0702030302020204" pitchFamily="66" charset="0"/>
              </a:rPr>
              <a:t>example</a:t>
            </a:r>
            <a:r>
              <a:rPr lang="it-IT" sz="1600" b="1" dirty="0">
                <a:latin typeface="Comic Sans MS" panose="030F0702030302020204" pitchFamily="66" charset="0"/>
              </a:rPr>
              <a:t> of strong </a:t>
            </a:r>
            <a:r>
              <a:rPr lang="it-IT" sz="1600" b="1" dirty="0" err="1">
                <a:latin typeface="Comic Sans MS" panose="030F0702030302020204" pitchFamily="66" charset="0"/>
              </a:rPr>
              <a:t>interconnection</a:t>
            </a:r>
            <a:r>
              <a:rPr lang="it-IT" sz="1600" b="1" dirty="0">
                <a:latin typeface="Comic Sans MS" panose="030F0702030302020204" pitchFamily="66" charset="0"/>
              </a:rPr>
              <a:t> </a:t>
            </a:r>
            <a:r>
              <a:rPr lang="it-IT" sz="1600" b="1" dirty="0" err="1">
                <a:latin typeface="Comic Sans MS" panose="030F0702030302020204" pitchFamily="66" charset="0"/>
              </a:rPr>
              <a:t>among</a:t>
            </a:r>
            <a:r>
              <a:rPr lang="it-IT" sz="1600" b="1" dirty="0">
                <a:latin typeface="Comic Sans MS" panose="030F0702030302020204" pitchFamily="66" charset="0"/>
              </a:rPr>
              <a:t> </a:t>
            </a:r>
            <a:r>
              <a:rPr lang="it-IT" sz="1600" b="1" dirty="0" err="1">
                <a:latin typeface="Comic Sans MS" panose="030F0702030302020204" pitchFamily="66" charset="0"/>
              </a:rPr>
              <a:t>different</a:t>
            </a:r>
            <a:r>
              <a:rPr lang="it-IT" sz="1600" b="1" dirty="0">
                <a:latin typeface="Comic Sans MS" panose="030F0702030302020204" pitchFamily="66" charset="0"/>
              </a:rPr>
              <a:t> size systems (</a:t>
            </a:r>
            <a:r>
              <a:rPr lang="it-IT" sz="1600" b="1" dirty="0" err="1">
                <a:latin typeface="Comic Sans MS" panose="030F0702030302020204" pitchFamily="66" charset="0"/>
              </a:rPr>
              <a:t>pp,pPB</a:t>
            </a:r>
            <a:r>
              <a:rPr lang="it-IT" sz="1600" b="1" dirty="0">
                <a:latin typeface="Comic Sans MS" panose="030F0702030302020204" pitchFamily="66" charset="0"/>
              </a:rPr>
              <a:t>  and </a:t>
            </a:r>
            <a:r>
              <a:rPr lang="it-IT" sz="1600" b="1" dirty="0" err="1">
                <a:latin typeface="Comic Sans MS" panose="030F0702030302020204" pitchFamily="66" charset="0"/>
              </a:rPr>
              <a:t>PbPb</a:t>
            </a:r>
            <a:r>
              <a:rPr lang="it-IT" sz="1600" b="1" dirty="0">
                <a:latin typeface="Comic Sans MS" panose="030F0702030302020204" pitchFamily="66" charset="0"/>
              </a:rPr>
              <a:t> </a:t>
            </a:r>
            <a:r>
              <a:rPr lang="it-IT" sz="1600" b="1" dirty="0" err="1">
                <a:latin typeface="Comic Sans MS" panose="030F0702030302020204" pitchFamily="66" charset="0"/>
              </a:rPr>
              <a:t>collisions</a:t>
            </a:r>
            <a:r>
              <a:rPr lang="it-IT" sz="1600" b="1" dirty="0">
                <a:latin typeface="Comic Sans MS" panose="030F0702030302020204" pitchFamily="66" charset="0"/>
              </a:rPr>
              <a:t>) </a:t>
            </a:r>
            <a:r>
              <a:rPr lang="it-IT" sz="1600" b="1" dirty="0" err="1">
                <a:latin typeface="Comic Sans MS" panose="030F0702030302020204" pitchFamily="66" charset="0"/>
              </a:rPr>
              <a:t>at</a:t>
            </a:r>
            <a:r>
              <a:rPr lang="it-IT" sz="1600" b="1" dirty="0">
                <a:latin typeface="Comic Sans MS" panose="030F0702030302020204" pitchFamily="66" charset="0"/>
              </a:rPr>
              <a:t> LHC : the </a:t>
            </a:r>
            <a:r>
              <a:rPr lang="it-IT" sz="1600" b="1" dirty="0" err="1">
                <a:latin typeface="Comic Sans MS" panose="030F0702030302020204" pitchFamily="66" charset="0"/>
              </a:rPr>
              <a:t>importance</a:t>
            </a:r>
            <a:r>
              <a:rPr lang="it-IT" sz="1600" b="1" dirty="0">
                <a:latin typeface="Comic Sans MS" panose="030F0702030302020204" pitchFamily="66" charset="0"/>
              </a:rPr>
              <a:t> of </a:t>
            </a:r>
            <a:r>
              <a:rPr lang="it-IT" sz="1600" b="1" dirty="0" err="1">
                <a:latin typeface="Comic Sans MS" panose="030F0702030302020204" pitchFamily="66" charset="0"/>
              </a:rPr>
              <a:t>particle</a:t>
            </a:r>
            <a:r>
              <a:rPr lang="it-IT" sz="1600" b="1" dirty="0">
                <a:latin typeface="Comic Sans MS" panose="030F0702030302020204" pitchFamily="66" charset="0"/>
              </a:rPr>
              <a:t> </a:t>
            </a:r>
            <a:r>
              <a:rPr lang="it-IT" sz="1600" b="1" dirty="0" err="1">
                <a:latin typeface="Comic Sans MS" panose="030F0702030302020204" pitchFamily="66" charset="0"/>
              </a:rPr>
              <a:t>multiplicity</a:t>
            </a:r>
            <a:r>
              <a:rPr lang="it-IT" sz="1600" b="1" dirty="0">
                <a:latin typeface="Comic Sans MS" panose="030F0702030302020204" pitchFamily="66" charset="0"/>
              </a:rPr>
              <a:t>.</a:t>
            </a:r>
          </a:p>
          <a:p>
            <a:endParaRPr lang="it-IT" sz="1600" b="1" dirty="0">
              <a:latin typeface="Comic Sans MS" panose="030F0702030302020204" pitchFamily="66" charset="0"/>
            </a:endParaRPr>
          </a:p>
          <a:p>
            <a:r>
              <a:rPr lang="it-IT" sz="1600" b="1" dirty="0">
                <a:latin typeface="Comic Sans MS" panose="030F0702030302020204" pitchFamily="66" charset="0"/>
              </a:rPr>
              <a:t>NB: LHC/RHIC </a:t>
            </a:r>
            <a:r>
              <a:rPr lang="it-IT" sz="1600" b="1" dirty="0" err="1">
                <a:latin typeface="Comic Sans MS" panose="030F0702030302020204" pitchFamily="66" charset="0"/>
              </a:rPr>
              <a:t>important</a:t>
            </a:r>
            <a:r>
              <a:rPr lang="it-IT" sz="1600" b="1" dirty="0">
                <a:latin typeface="Comic Sans MS" panose="030F0702030302020204" pitchFamily="66" charset="0"/>
              </a:rPr>
              <a:t> achievement </a:t>
            </a:r>
            <a:r>
              <a:rPr lang="it-IT" sz="1600" b="1" dirty="0" err="1">
                <a:latin typeface="Comic Sans MS" panose="030F0702030302020204" pitchFamily="66" charset="0"/>
              </a:rPr>
              <a:t>marks</a:t>
            </a:r>
            <a:r>
              <a:rPr lang="it-IT" sz="1600" b="1" dirty="0">
                <a:latin typeface="Comic Sans MS" panose="030F0702030302020204" pitchFamily="66" charset="0"/>
              </a:rPr>
              <a:t> the </a:t>
            </a:r>
            <a:r>
              <a:rPr lang="it-IT" sz="1600" b="1" dirty="0" err="1">
                <a:latin typeface="Comic Sans MS" panose="030F0702030302020204" pitchFamily="66" charset="0"/>
              </a:rPr>
              <a:t>passage</a:t>
            </a:r>
            <a:r>
              <a:rPr lang="it-IT" sz="1600" b="1" dirty="0">
                <a:latin typeface="Comic Sans MS" panose="030F0702030302020204" pitchFamily="66" charset="0"/>
              </a:rPr>
              <a:t> from a </a:t>
            </a:r>
            <a:r>
              <a:rPr lang="it-IT" sz="1600" b="1" dirty="0" err="1">
                <a:latin typeface="Comic Sans MS" panose="030F0702030302020204" pitchFamily="66" charset="0"/>
              </a:rPr>
              <a:t>description</a:t>
            </a:r>
            <a:r>
              <a:rPr lang="it-IT" sz="1600" b="1" dirty="0">
                <a:latin typeface="Comic Sans MS" panose="030F0702030302020204" pitchFamily="66" charset="0"/>
              </a:rPr>
              <a:t> </a:t>
            </a:r>
            <a:r>
              <a:rPr lang="it-IT" sz="1600" b="1" dirty="0" err="1">
                <a:latin typeface="Comic Sans MS" panose="030F0702030302020204" pitchFamily="66" charset="0"/>
              </a:rPr>
              <a:t>purely</a:t>
            </a:r>
            <a:r>
              <a:rPr lang="it-IT" sz="1600" b="1" dirty="0">
                <a:latin typeface="Comic Sans MS" panose="030F0702030302020204" pitchFamily="66" charset="0"/>
              </a:rPr>
              <a:t> </a:t>
            </a:r>
            <a:r>
              <a:rPr lang="it-IT" sz="1600" b="1" dirty="0" err="1">
                <a:latin typeface="Comic Sans MS" panose="030F0702030302020204" pitchFamily="66" charset="0"/>
              </a:rPr>
              <a:t>thermodynamic</a:t>
            </a:r>
            <a:r>
              <a:rPr lang="it-IT" sz="1600" b="1" dirty="0">
                <a:latin typeface="Comic Sans MS" panose="030F0702030302020204" pitchFamily="66" charset="0"/>
              </a:rPr>
              <a:t> to QCD </a:t>
            </a:r>
            <a:r>
              <a:rPr lang="it-IT" sz="1600" b="1" dirty="0" err="1">
                <a:latin typeface="Comic Sans MS" panose="030F0702030302020204" pitchFamily="66" charset="0"/>
              </a:rPr>
              <a:t>based</a:t>
            </a:r>
            <a:r>
              <a:rPr lang="it-IT" sz="1600" b="1" dirty="0">
                <a:latin typeface="Comic Sans MS" panose="030F0702030302020204" pitchFamily="66" charset="0"/>
              </a:rPr>
              <a:t> Monte Carlo </a:t>
            </a:r>
            <a:r>
              <a:rPr lang="it-IT" sz="1600" b="1" dirty="0" err="1">
                <a:latin typeface="Comic Sans MS" panose="030F0702030302020204" pitchFamily="66" charset="0"/>
              </a:rPr>
              <a:t>approaches</a:t>
            </a:r>
            <a:r>
              <a:rPr lang="it-IT" sz="1600" b="1" dirty="0">
                <a:latin typeface="Comic Sans MS" panose="030F0702030302020204" pitchFamily="66" charset="0"/>
              </a:rPr>
              <a:t>. </a:t>
            </a:r>
          </a:p>
          <a:p>
            <a:endParaRPr lang="it-IT" sz="1600" b="1" dirty="0">
              <a:latin typeface="Comic Sans MS" panose="030F0702030302020204" pitchFamily="66" charset="0"/>
            </a:endParaRPr>
          </a:p>
          <a:p>
            <a:pPr marL="285750" indent="-285750">
              <a:buFont typeface="Arial" panose="020B0604020202020204" pitchFamily="34" charset="0"/>
              <a:buChar char="•"/>
            </a:pPr>
            <a:r>
              <a:rPr lang="en-US" sz="1600" b="1" dirty="0">
                <a:latin typeface="Comic Sans MS" panose="030F0702030302020204" pitchFamily="66" charset="0"/>
              </a:rPr>
              <a:t>Core-corona models → EPOS4</a:t>
            </a:r>
          </a:p>
          <a:p>
            <a:pPr marL="285750" indent="-285750">
              <a:buFont typeface="Arial" panose="020B0604020202020204" pitchFamily="34" charset="0"/>
              <a:buChar char="•"/>
            </a:pPr>
            <a:r>
              <a:rPr lang="en-US" sz="1600" b="1" dirty="0">
                <a:latin typeface="Comic Sans MS" panose="030F0702030302020204" pitchFamily="66" charset="0"/>
              </a:rPr>
              <a:t>Models of microscopic interactions of strings → Pythia 8.3</a:t>
            </a:r>
          </a:p>
          <a:p>
            <a:pPr marL="285750" indent="-285750">
              <a:buFont typeface="Arial" panose="020B0604020202020204" pitchFamily="34" charset="0"/>
              <a:buChar char="•"/>
            </a:pPr>
            <a:endParaRPr lang="en-US" sz="1600" b="1" dirty="0">
              <a:latin typeface="Comic Sans MS" panose="030F0702030302020204" pitchFamily="66" charset="0"/>
            </a:endParaRPr>
          </a:p>
          <a:p>
            <a:r>
              <a:rPr lang="en-US" sz="1600" b="1" dirty="0">
                <a:latin typeface="Comic Sans MS" panose="030F0702030302020204" pitchFamily="66" charset="0"/>
              </a:rPr>
              <a:t>See </a:t>
            </a:r>
            <a:r>
              <a:rPr lang="en-US" sz="1600" b="1" dirty="0">
                <a:latin typeface="Comic Sans MS" panose="030F0702030302020204" pitchFamily="66" charset="0"/>
                <a:hlinkClick r:id="rId3"/>
              </a:rPr>
              <a:t>here</a:t>
            </a:r>
            <a:r>
              <a:rPr lang="en-US" sz="1600" b="1" dirty="0">
                <a:latin typeface="Comic Sans MS" panose="030F0702030302020204" pitchFamily="66" charset="0"/>
              </a:rPr>
              <a:t> </a:t>
            </a:r>
          </a:p>
        </p:txBody>
      </p:sp>
      <p:sp>
        <p:nvSpPr>
          <p:cNvPr id="4" name="Slide Number Placeholder 3">
            <a:extLst>
              <a:ext uri="{FF2B5EF4-FFF2-40B4-BE49-F238E27FC236}">
                <a16:creationId xmlns:a16="http://schemas.microsoft.com/office/drawing/2014/main" id="{7BBF8C08-ECDB-B780-615E-F6D4FEAA8623}"/>
              </a:ext>
            </a:extLst>
          </p:cNvPr>
          <p:cNvSpPr>
            <a:spLocks noGrp="1"/>
          </p:cNvSpPr>
          <p:nvPr>
            <p:ph type="sldNum" sz="quarter" idx="12"/>
          </p:nvPr>
        </p:nvSpPr>
        <p:spPr/>
        <p:txBody>
          <a:bodyPr/>
          <a:lstStyle/>
          <a:p>
            <a:fld id="{263E47ED-7611-415B-9D62-3BAB27B496D0}" type="slidenum">
              <a:rPr lang="it-IT" smtClean="0"/>
              <a:t>12</a:t>
            </a:fld>
            <a:endParaRPr lang="it-IT"/>
          </a:p>
        </p:txBody>
      </p:sp>
      <p:sp>
        <p:nvSpPr>
          <p:cNvPr id="5" name="CasellaDiTesto 4">
            <a:extLst>
              <a:ext uri="{FF2B5EF4-FFF2-40B4-BE49-F238E27FC236}">
                <a16:creationId xmlns:a16="http://schemas.microsoft.com/office/drawing/2014/main" id="{09E9151B-0CFE-E4F2-BA67-CA2B022D539E}"/>
              </a:ext>
            </a:extLst>
          </p:cNvPr>
          <p:cNvSpPr txBox="1"/>
          <p:nvPr/>
        </p:nvSpPr>
        <p:spPr>
          <a:xfrm>
            <a:off x="1358986" y="6017797"/>
            <a:ext cx="7350116" cy="338554"/>
          </a:xfrm>
          <a:prstGeom prst="rect">
            <a:avLst/>
          </a:prstGeom>
          <a:solidFill>
            <a:srgbClr val="FFC000"/>
          </a:solidFill>
        </p:spPr>
        <p:txBody>
          <a:bodyPr wrap="square" rtlCol="0">
            <a:spAutoFit/>
          </a:bodyPr>
          <a:lstStyle/>
          <a:p>
            <a:r>
              <a:rPr lang="it-IT" sz="1600" b="1" dirty="0" err="1">
                <a:latin typeface="Comic Sans MS" panose="030F0702030302020204" pitchFamily="66" charset="0"/>
              </a:rPr>
              <a:t>Question</a:t>
            </a:r>
            <a:r>
              <a:rPr lang="it-IT" sz="1600" b="1" dirty="0">
                <a:latin typeface="Comic Sans MS" panose="030F0702030302020204" pitchFamily="66" charset="0"/>
              </a:rPr>
              <a:t>: </a:t>
            </a:r>
            <a:r>
              <a:rPr lang="it-IT" sz="1600" b="1" dirty="0" err="1">
                <a:latin typeface="Comic Sans MS" panose="030F0702030302020204" pitchFamily="66" charset="0"/>
              </a:rPr>
              <a:t>is</a:t>
            </a:r>
            <a:r>
              <a:rPr lang="it-IT" sz="1600" b="1" dirty="0">
                <a:latin typeface="Comic Sans MS" panose="030F0702030302020204" pitchFamily="66" charset="0"/>
              </a:rPr>
              <a:t> HI-LHC event comparable to </a:t>
            </a:r>
            <a:r>
              <a:rPr lang="it-IT" sz="1600" b="1" dirty="0" err="1">
                <a:latin typeface="Comic Sans MS" panose="030F0702030302020204" pitchFamily="66" charset="0"/>
              </a:rPr>
              <a:t>what</a:t>
            </a:r>
            <a:r>
              <a:rPr lang="it-IT" sz="1600" b="1" dirty="0">
                <a:latin typeface="Comic Sans MS" panose="030F0702030302020204" pitchFamily="66" charset="0"/>
              </a:rPr>
              <a:t> </a:t>
            </a:r>
            <a:r>
              <a:rPr lang="it-IT" sz="1600" b="1" dirty="0" err="1">
                <a:latin typeface="Comic Sans MS" panose="030F0702030302020204" pitchFamily="66" charset="0"/>
              </a:rPr>
              <a:t>expected</a:t>
            </a:r>
            <a:r>
              <a:rPr lang="it-IT" sz="1600" b="1" dirty="0">
                <a:latin typeface="Comic Sans MS" panose="030F0702030302020204" pitchFamily="66" charset="0"/>
              </a:rPr>
              <a:t> </a:t>
            </a:r>
            <a:r>
              <a:rPr lang="it-IT" sz="1600" b="1" dirty="0" err="1">
                <a:latin typeface="Comic Sans MS" panose="030F0702030302020204" pitchFamily="66" charset="0"/>
              </a:rPr>
              <a:t>at</a:t>
            </a:r>
            <a:r>
              <a:rPr lang="it-IT" sz="1600" b="1" dirty="0">
                <a:latin typeface="Comic Sans MS" panose="030F0702030302020204" pitchFamily="66" charset="0"/>
              </a:rPr>
              <a:t> FCC  ?</a:t>
            </a:r>
          </a:p>
        </p:txBody>
      </p:sp>
      <p:sp>
        <p:nvSpPr>
          <p:cNvPr id="6" name="CasellaDiTesto 5">
            <a:extLst>
              <a:ext uri="{FF2B5EF4-FFF2-40B4-BE49-F238E27FC236}">
                <a16:creationId xmlns:a16="http://schemas.microsoft.com/office/drawing/2014/main" id="{B4CDA7CC-38F7-ABEE-9AE8-EA231C6B2ECC}"/>
              </a:ext>
            </a:extLst>
          </p:cNvPr>
          <p:cNvSpPr txBox="1"/>
          <p:nvPr/>
        </p:nvSpPr>
        <p:spPr>
          <a:xfrm>
            <a:off x="1" y="21264"/>
            <a:ext cx="2233914" cy="307777"/>
          </a:xfrm>
          <a:custGeom>
            <a:avLst/>
            <a:gdLst>
              <a:gd name="connsiteX0" fmla="*/ 0 w 2233914"/>
              <a:gd name="connsiteY0" fmla="*/ 0 h 307777"/>
              <a:gd name="connsiteX1" fmla="*/ 536139 w 2233914"/>
              <a:gd name="connsiteY1" fmla="*/ 0 h 307777"/>
              <a:gd name="connsiteX2" fmla="*/ 1094618 w 2233914"/>
              <a:gd name="connsiteY2" fmla="*/ 0 h 307777"/>
              <a:gd name="connsiteX3" fmla="*/ 1653096 w 2233914"/>
              <a:gd name="connsiteY3" fmla="*/ 0 h 307777"/>
              <a:gd name="connsiteX4" fmla="*/ 2233914 w 2233914"/>
              <a:gd name="connsiteY4" fmla="*/ 0 h 307777"/>
              <a:gd name="connsiteX5" fmla="*/ 2233914 w 2233914"/>
              <a:gd name="connsiteY5" fmla="*/ 307777 h 307777"/>
              <a:gd name="connsiteX6" fmla="*/ 1675436 w 2233914"/>
              <a:gd name="connsiteY6" fmla="*/ 307777 h 307777"/>
              <a:gd name="connsiteX7" fmla="*/ 1161635 w 2233914"/>
              <a:gd name="connsiteY7" fmla="*/ 307777 h 307777"/>
              <a:gd name="connsiteX8" fmla="*/ 647835 w 2233914"/>
              <a:gd name="connsiteY8" fmla="*/ 307777 h 307777"/>
              <a:gd name="connsiteX9" fmla="*/ 0 w 2233914"/>
              <a:gd name="connsiteY9" fmla="*/ 307777 h 307777"/>
              <a:gd name="connsiteX10" fmla="*/ 0 w 2233914"/>
              <a:gd name="connsiteY10"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33914" h="307777" fill="none" extrusionOk="0">
                <a:moveTo>
                  <a:pt x="0" y="0"/>
                </a:moveTo>
                <a:cubicBezTo>
                  <a:pt x="239442" y="-35022"/>
                  <a:pt x="409109" y="62303"/>
                  <a:pt x="536139" y="0"/>
                </a:cubicBezTo>
                <a:cubicBezTo>
                  <a:pt x="663169" y="-62303"/>
                  <a:pt x="878084" y="64910"/>
                  <a:pt x="1094618" y="0"/>
                </a:cubicBezTo>
                <a:cubicBezTo>
                  <a:pt x="1311152" y="-64910"/>
                  <a:pt x="1454354" y="2030"/>
                  <a:pt x="1653096" y="0"/>
                </a:cubicBezTo>
                <a:cubicBezTo>
                  <a:pt x="1851838" y="-2030"/>
                  <a:pt x="2045834" y="2324"/>
                  <a:pt x="2233914" y="0"/>
                </a:cubicBezTo>
                <a:cubicBezTo>
                  <a:pt x="2246584" y="94684"/>
                  <a:pt x="2216681" y="199423"/>
                  <a:pt x="2233914" y="307777"/>
                </a:cubicBezTo>
                <a:cubicBezTo>
                  <a:pt x="2001599" y="372019"/>
                  <a:pt x="1863091" y="247178"/>
                  <a:pt x="1675436" y="307777"/>
                </a:cubicBezTo>
                <a:cubicBezTo>
                  <a:pt x="1487781" y="368376"/>
                  <a:pt x="1328988" y="280540"/>
                  <a:pt x="1161635" y="307777"/>
                </a:cubicBezTo>
                <a:cubicBezTo>
                  <a:pt x="994282" y="335014"/>
                  <a:pt x="870387" y="253827"/>
                  <a:pt x="647835" y="307777"/>
                </a:cubicBezTo>
                <a:cubicBezTo>
                  <a:pt x="425283" y="361727"/>
                  <a:pt x="231707" y="281711"/>
                  <a:pt x="0" y="307777"/>
                </a:cubicBezTo>
                <a:cubicBezTo>
                  <a:pt x="-24602" y="180122"/>
                  <a:pt x="25226" y="77435"/>
                  <a:pt x="0" y="0"/>
                </a:cubicBezTo>
                <a:close/>
              </a:path>
              <a:path w="2233914" h="307777" stroke="0" extrusionOk="0">
                <a:moveTo>
                  <a:pt x="0" y="0"/>
                </a:moveTo>
                <a:cubicBezTo>
                  <a:pt x="199049" y="-38076"/>
                  <a:pt x="375677" y="53784"/>
                  <a:pt x="536139" y="0"/>
                </a:cubicBezTo>
                <a:cubicBezTo>
                  <a:pt x="696601" y="-53784"/>
                  <a:pt x="885649" y="56156"/>
                  <a:pt x="1027600" y="0"/>
                </a:cubicBezTo>
                <a:cubicBezTo>
                  <a:pt x="1169551" y="-56156"/>
                  <a:pt x="1404601" y="30931"/>
                  <a:pt x="1630757" y="0"/>
                </a:cubicBezTo>
                <a:cubicBezTo>
                  <a:pt x="1856913" y="-30931"/>
                  <a:pt x="1973111" y="50124"/>
                  <a:pt x="2233914" y="0"/>
                </a:cubicBezTo>
                <a:cubicBezTo>
                  <a:pt x="2235424" y="131595"/>
                  <a:pt x="2200259" y="214584"/>
                  <a:pt x="2233914" y="307777"/>
                </a:cubicBezTo>
                <a:cubicBezTo>
                  <a:pt x="2012340" y="310472"/>
                  <a:pt x="1960284" y="300746"/>
                  <a:pt x="1720114" y="307777"/>
                </a:cubicBezTo>
                <a:cubicBezTo>
                  <a:pt x="1479944" y="314808"/>
                  <a:pt x="1332964" y="281306"/>
                  <a:pt x="1206314" y="307777"/>
                </a:cubicBezTo>
                <a:cubicBezTo>
                  <a:pt x="1079664" y="334248"/>
                  <a:pt x="900377" y="287934"/>
                  <a:pt x="603157" y="307777"/>
                </a:cubicBezTo>
                <a:cubicBezTo>
                  <a:pt x="305937" y="327620"/>
                  <a:pt x="160282" y="288656"/>
                  <a:pt x="0" y="307777"/>
                </a:cubicBezTo>
                <a:cubicBezTo>
                  <a:pt x="-10284" y="203020"/>
                  <a:pt x="5845" y="111831"/>
                  <a:pt x="0" y="0"/>
                </a:cubicBezTo>
                <a:close/>
              </a:path>
            </a:pathLst>
          </a:custGeom>
          <a:solidFill>
            <a:srgbClr val="FF6600"/>
          </a:solidFill>
          <a:ln w="38100">
            <a:no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pPr algn="just">
              <a:spcAft>
                <a:spcPts val="900"/>
              </a:spcAft>
            </a:pPr>
            <a:r>
              <a:rPr lang="en-GB" sz="1400" b="1" i="1" dirty="0">
                <a:solidFill>
                  <a:srgbClr val="002060"/>
                </a:solidFill>
                <a:latin typeface="Comic Sans MS" panose="030F0702030302020204" pitchFamily="66" charset="0"/>
                <a:cs typeface="Calibri" panose="020F0502020204030204" pitchFamily="34" charset="0"/>
              </a:rPr>
              <a:t>High Energy Frontier</a:t>
            </a:r>
            <a:endParaRPr lang="en-GB" sz="1400" b="1" i="1" dirty="0">
              <a:latin typeface="Comic Sans MS" panose="030F0702030302020204" pitchFamily="66" charset="0"/>
              <a:cs typeface="Calibri" panose="020F0502020204030204" pitchFamily="34" charset="0"/>
            </a:endParaRPr>
          </a:p>
        </p:txBody>
      </p:sp>
    </p:spTree>
    <p:extLst>
      <p:ext uri="{BB962C8B-B14F-4D97-AF65-F5344CB8AC3E}">
        <p14:creationId xmlns:p14="http://schemas.microsoft.com/office/powerpoint/2010/main" val="22873122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Diagram&#10;&#10;Description automatically generated">
            <a:extLst>
              <a:ext uri="{FF2B5EF4-FFF2-40B4-BE49-F238E27FC236}">
                <a16:creationId xmlns:a16="http://schemas.microsoft.com/office/drawing/2014/main" id="{4919B174-6570-661B-4D76-CBD85CF43C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5581" y="2847372"/>
            <a:ext cx="5048281" cy="37590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6311AA7-96D1-B475-6E2E-1312567049C3}"/>
              </a:ext>
            </a:extLst>
          </p:cNvPr>
          <p:cNvSpPr txBox="1"/>
          <p:nvPr/>
        </p:nvSpPr>
        <p:spPr>
          <a:xfrm>
            <a:off x="4572000" y="6488668"/>
            <a:ext cx="4572000" cy="338554"/>
          </a:xfrm>
          <a:prstGeom prst="rect">
            <a:avLst/>
          </a:prstGeom>
          <a:noFill/>
        </p:spPr>
        <p:txBody>
          <a:bodyPr wrap="square">
            <a:spAutoFit/>
          </a:bodyPr>
          <a:lstStyle/>
          <a:p>
            <a:r>
              <a:rPr lang="en-US" sz="1600" b="0" i="0" u="none" strike="noStrike" dirty="0">
                <a:solidFill>
                  <a:srgbClr val="000000"/>
                </a:solidFill>
                <a:effectLst/>
                <a:latin typeface="Helvetica Neue"/>
              </a:rPr>
              <a:t>ALICE 3 </a:t>
            </a:r>
            <a:r>
              <a:rPr lang="en-US" sz="1600" b="0" i="0" u="none" strike="noStrike" dirty="0" err="1">
                <a:solidFill>
                  <a:srgbClr val="000000"/>
                </a:solidFill>
                <a:effectLst/>
                <a:latin typeface="Helvetica Neue"/>
              </a:rPr>
              <a:t>LoI</a:t>
            </a:r>
            <a:r>
              <a:rPr lang="en-US" sz="1600" b="0" i="0" u="none" strike="noStrike" dirty="0">
                <a:solidFill>
                  <a:srgbClr val="000000"/>
                </a:solidFill>
                <a:effectLst/>
                <a:latin typeface="Helvetica Neue"/>
              </a:rPr>
              <a:t>: </a:t>
            </a:r>
            <a:r>
              <a:rPr lang="en-US" sz="1600" b="0" i="0" u="sng" strike="noStrike" dirty="0">
                <a:solidFill>
                  <a:srgbClr val="000000"/>
                </a:solidFill>
                <a:effectLst/>
                <a:latin typeface="Helvetica Neue"/>
                <a:hlinkClick r:id="rId3"/>
              </a:rPr>
              <a:t>CERN-LHCC-2022-009</a:t>
            </a:r>
            <a:endParaRPr lang="en-US" sz="1600" dirty="0"/>
          </a:p>
        </p:txBody>
      </p:sp>
      <p:sp>
        <p:nvSpPr>
          <p:cNvPr id="6" name="TextBox 5">
            <a:extLst>
              <a:ext uri="{FF2B5EF4-FFF2-40B4-BE49-F238E27FC236}">
                <a16:creationId xmlns:a16="http://schemas.microsoft.com/office/drawing/2014/main" id="{B5091A14-8FB1-F2C1-2183-2D81097225FE}"/>
              </a:ext>
            </a:extLst>
          </p:cNvPr>
          <p:cNvSpPr txBox="1"/>
          <p:nvPr/>
        </p:nvSpPr>
        <p:spPr>
          <a:xfrm>
            <a:off x="204329" y="596356"/>
            <a:ext cx="4572000" cy="2139047"/>
          </a:xfrm>
          <a:prstGeom prst="rect">
            <a:avLst/>
          </a:prstGeom>
          <a:solidFill>
            <a:srgbClr val="FFC000"/>
          </a:solidFill>
        </p:spPr>
        <p:txBody>
          <a:bodyPr wrap="square">
            <a:spAutoFit/>
          </a:bodyPr>
          <a:lstStyle/>
          <a:p>
            <a:pPr algn="ctr" rtl="0">
              <a:spcBef>
                <a:spcPts val="0"/>
              </a:spcBef>
              <a:spcAft>
                <a:spcPts val="0"/>
              </a:spcAft>
            </a:pPr>
            <a:r>
              <a:rPr lang="en-US" sz="1400" b="1" i="0" u="none" strike="noStrike" dirty="0">
                <a:solidFill>
                  <a:srgbClr val="0033A0"/>
                </a:solidFill>
                <a:effectLst/>
                <a:latin typeface="Comic Sans MS" panose="030F0702030302020204" pitchFamily="66" charset="0"/>
              </a:rPr>
              <a:t>Novel and innovative detector concept</a:t>
            </a:r>
            <a:endParaRPr lang="en-US" sz="1400" b="0" dirty="0">
              <a:effectLst/>
              <a:latin typeface="Comic Sans MS" panose="030F0702030302020204" pitchFamily="66" charset="0"/>
            </a:endParaRPr>
          </a:p>
          <a:p>
            <a:pPr rtl="0" fontAlgn="base">
              <a:spcBef>
                <a:spcPts val="700"/>
              </a:spcBef>
              <a:spcAft>
                <a:spcPts val="0"/>
              </a:spcAft>
              <a:buFont typeface="Arial" panose="020B0604020202020204" pitchFamily="34" charset="0"/>
              <a:buChar char="•"/>
            </a:pPr>
            <a:r>
              <a:rPr lang="en-US" sz="1400" b="0" i="0" u="none" strike="noStrike" dirty="0">
                <a:solidFill>
                  <a:srgbClr val="0033A0"/>
                </a:solidFill>
                <a:effectLst/>
                <a:latin typeface="Comic Sans MS" panose="030F0702030302020204" pitchFamily="66" charset="0"/>
              </a:rPr>
              <a:t>Compact and lightweight all-silicon tracker</a:t>
            </a:r>
          </a:p>
          <a:p>
            <a:pPr rtl="0" fontAlgn="base">
              <a:spcBef>
                <a:spcPts val="700"/>
              </a:spcBef>
              <a:spcAft>
                <a:spcPts val="0"/>
              </a:spcAft>
              <a:buFont typeface="Arial" panose="020B0604020202020204" pitchFamily="34" charset="0"/>
              <a:buChar char="•"/>
            </a:pPr>
            <a:r>
              <a:rPr lang="en-US" sz="1400" b="0" i="0" u="none" strike="noStrike" dirty="0">
                <a:solidFill>
                  <a:srgbClr val="0033A0"/>
                </a:solidFill>
                <a:effectLst/>
                <a:latin typeface="Comic Sans MS" panose="030F0702030302020204" pitchFamily="66" charset="0"/>
              </a:rPr>
              <a:t>Retractable vertex detector</a:t>
            </a:r>
          </a:p>
          <a:p>
            <a:pPr rtl="0" fontAlgn="base">
              <a:spcBef>
                <a:spcPts val="700"/>
              </a:spcBef>
              <a:spcAft>
                <a:spcPts val="0"/>
              </a:spcAft>
              <a:buFont typeface="Arial" panose="020B0604020202020204" pitchFamily="34" charset="0"/>
              <a:buChar char="•"/>
            </a:pPr>
            <a:r>
              <a:rPr lang="en-US" sz="1400" b="0" i="0" u="none" strike="noStrike" dirty="0">
                <a:solidFill>
                  <a:srgbClr val="0033A0"/>
                </a:solidFill>
                <a:effectLst/>
                <a:latin typeface="Comic Sans MS" panose="030F0702030302020204" pitchFamily="66" charset="0"/>
              </a:rPr>
              <a:t>Extensive particle identification</a:t>
            </a:r>
          </a:p>
          <a:p>
            <a:pPr rtl="0" fontAlgn="base">
              <a:spcBef>
                <a:spcPts val="700"/>
              </a:spcBef>
              <a:spcAft>
                <a:spcPts val="0"/>
              </a:spcAft>
              <a:buFont typeface="Arial" panose="020B0604020202020204" pitchFamily="34" charset="0"/>
              <a:buChar char="•"/>
            </a:pPr>
            <a:r>
              <a:rPr lang="en-US" sz="1400" b="0" i="0" u="none" strike="noStrike" dirty="0">
                <a:solidFill>
                  <a:srgbClr val="0033A0"/>
                </a:solidFill>
                <a:effectLst/>
                <a:latin typeface="Comic Sans MS" panose="030F0702030302020204" pitchFamily="66" charset="0"/>
              </a:rPr>
              <a:t>Large acceptance</a:t>
            </a:r>
          </a:p>
          <a:p>
            <a:pPr rtl="0" fontAlgn="base">
              <a:spcBef>
                <a:spcPts val="700"/>
              </a:spcBef>
              <a:spcAft>
                <a:spcPts val="0"/>
              </a:spcAft>
              <a:buFont typeface="Arial" panose="020B0604020202020204" pitchFamily="34" charset="0"/>
              <a:buChar char="•"/>
            </a:pPr>
            <a:r>
              <a:rPr lang="en-US" sz="1400" b="0" i="0" u="none" strike="noStrike" dirty="0">
                <a:solidFill>
                  <a:srgbClr val="0033A0"/>
                </a:solidFill>
                <a:effectLst/>
                <a:latin typeface="Comic Sans MS" panose="030F0702030302020204" pitchFamily="66" charset="0"/>
              </a:rPr>
              <a:t>Superconducting magnet system</a:t>
            </a:r>
          </a:p>
          <a:p>
            <a:pPr rtl="0" fontAlgn="base">
              <a:spcBef>
                <a:spcPts val="700"/>
              </a:spcBef>
              <a:spcAft>
                <a:spcPts val="0"/>
              </a:spcAft>
              <a:buFont typeface="Arial" panose="020B0604020202020204" pitchFamily="34" charset="0"/>
              <a:buChar char="•"/>
            </a:pPr>
            <a:r>
              <a:rPr lang="en-US" sz="1400" b="0" i="0" u="none" strike="noStrike" dirty="0">
                <a:solidFill>
                  <a:srgbClr val="0033A0"/>
                </a:solidFill>
                <a:effectLst/>
                <a:latin typeface="Comic Sans MS" panose="030F0702030302020204" pitchFamily="66" charset="0"/>
              </a:rPr>
              <a:t>Continuous read-out and online processing</a:t>
            </a:r>
          </a:p>
        </p:txBody>
      </p:sp>
      <p:sp>
        <p:nvSpPr>
          <p:cNvPr id="8" name="TextBox 7">
            <a:extLst>
              <a:ext uri="{FF2B5EF4-FFF2-40B4-BE49-F238E27FC236}">
                <a16:creationId xmlns:a16="http://schemas.microsoft.com/office/drawing/2014/main" id="{603AC88B-9F76-53A2-56BB-F934019FD3D4}"/>
              </a:ext>
            </a:extLst>
          </p:cNvPr>
          <p:cNvSpPr txBox="1"/>
          <p:nvPr/>
        </p:nvSpPr>
        <p:spPr>
          <a:xfrm>
            <a:off x="4906941" y="583785"/>
            <a:ext cx="3620116" cy="1200329"/>
          </a:xfrm>
          <a:prstGeom prst="rect">
            <a:avLst/>
          </a:prstGeom>
          <a:solidFill>
            <a:srgbClr val="FFFF00"/>
          </a:solidFill>
        </p:spPr>
        <p:txBody>
          <a:bodyPr wrap="square">
            <a:spAutoFit/>
          </a:bodyPr>
          <a:lstStyle/>
          <a:p>
            <a:r>
              <a:rPr lang="en-US" sz="2400" b="1" dirty="0">
                <a:solidFill>
                  <a:srgbClr val="FF0000"/>
                </a:solidFill>
                <a:latin typeface="Comic Sans MS" panose="030F0702030302020204" pitchFamily="66" charset="0"/>
              </a:rPr>
              <a:t>ALICE 3 detector proposal for Runs 5-6 ( &gt; 2034) </a:t>
            </a:r>
          </a:p>
        </p:txBody>
      </p:sp>
      <p:sp>
        <p:nvSpPr>
          <p:cNvPr id="2" name="Slide Number Placeholder 1">
            <a:extLst>
              <a:ext uri="{FF2B5EF4-FFF2-40B4-BE49-F238E27FC236}">
                <a16:creationId xmlns:a16="http://schemas.microsoft.com/office/drawing/2014/main" id="{50448E7D-D295-4584-C54A-36F39EF3F406}"/>
              </a:ext>
            </a:extLst>
          </p:cNvPr>
          <p:cNvSpPr>
            <a:spLocks noGrp="1"/>
          </p:cNvSpPr>
          <p:nvPr>
            <p:ph type="sldNum" sz="quarter" idx="12"/>
          </p:nvPr>
        </p:nvSpPr>
        <p:spPr/>
        <p:txBody>
          <a:bodyPr/>
          <a:lstStyle/>
          <a:p>
            <a:fld id="{263E47ED-7611-415B-9D62-3BAB27B496D0}" type="slidenum">
              <a:rPr lang="it-IT" smtClean="0"/>
              <a:t>13</a:t>
            </a:fld>
            <a:endParaRPr lang="it-IT"/>
          </a:p>
        </p:txBody>
      </p:sp>
      <p:sp>
        <p:nvSpPr>
          <p:cNvPr id="3" name="CasellaDiTesto 5">
            <a:extLst>
              <a:ext uri="{FF2B5EF4-FFF2-40B4-BE49-F238E27FC236}">
                <a16:creationId xmlns:a16="http://schemas.microsoft.com/office/drawing/2014/main" id="{BFB7E03B-8F63-56BE-87B7-3CEF5EE440DD}"/>
              </a:ext>
            </a:extLst>
          </p:cNvPr>
          <p:cNvSpPr txBox="1"/>
          <p:nvPr/>
        </p:nvSpPr>
        <p:spPr>
          <a:xfrm>
            <a:off x="1" y="21264"/>
            <a:ext cx="2233914" cy="307777"/>
          </a:xfrm>
          <a:custGeom>
            <a:avLst/>
            <a:gdLst>
              <a:gd name="connsiteX0" fmla="*/ 0 w 2233914"/>
              <a:gd name="connsiteY0" fmla="*/ 0 h 307777"/>
              <a:gd name="connsiteX1" fmla="*/ 536139 w 2233914"/>
              <a:gd name="connsiteY1" fmla="*/ 0 h 307777"/>
              <a:gd name="connsiteX2" fmla="*/ 1094618 w 2233914"/>
              <a:gd name="connsiteY2" fmla="*/ 0 h 307777"/>
              <a:gd name="connsiteX3" fmla="*/ 1653096 w 2233914"/>
              <a:gd name="connsiteY3" fmla="*/ 0 h 307777"/>
              <a:gd name="connsiteX4" fmla="*/ 2233914 w 2233914"/>
              <a:gd name="connsiteY4" fmla="*/ 0 h 307777"/>
              <a:gd name="connsiteX5" fmla="*/ 2233914 w 2233914"/>
              <a:gd name="connsiteY5" fmla="*/ 307777 h 307777"/>
              <a:gd name="connsiteX6" fmla="*/ 1675436 w 2233914"/>
              <a:gd name="connsiteY6" fmla="*/ 307777 h 307777"/>
              <a:gd name="connsiteX7" fmla="*/ 1161635 w 2233914"/>
              <a:gd name="connsiteY7" fmla="*/ 307777 h 307777"/>
              <a:gd name="connsiteX8" fmla="*/ 647835 w 2233914"/>
              <a:gd name="connsiteY8" fmla="*/ 307777 h 307777"/>
              <a:gd name="connsiteX9" fmla="*/ 0 w 2233914"/>
              <a:gd name="connsiteY9" fmla="*/ 307777 h 307777"/>
              <a:gd name="connsiteX10" fmla="*/ 0 w 2233914"/>
              <a:gd name="connsiteY10"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33914" h="307777" fill="none" extrusionOk="0">
                <a:moveTo>
                  <a:pt x="0" y="0"/>
                </a:moveTo>
                <a:cubicBezTo>
                  <a:pt x="239442" y="-35022"/>
                  <a:pt x="409109" y="62303"/>
                  <a:pt x="536139" y="0"/>
                </a:cubicBezTo>
                <a:cubicBezTo>
                  <a:pt x="663169" y="-62303"/>
                  <a:pt x="878084" y="64910"/>
                  <a:pt x="1094618" y="0"/>
                </a:cubicBezTo>
                <a:cubicBezTo>
                  <a:pt x="1311152" y="-64910"/>
                  <a:pt x="1454354" y="2030"/>
                  <a:pt x="1653096" y="0"/>
                </a:cubicBezTo>
                <a:cubicBezTo>
                  <a:pt x="1851838" y="-2030"/>
                  <a:pt x="2045834" y="2324"/>
                  <a:pt x="2233914" y="0"/>
                </a:cubicBezTo>
                <a:cubicBezTo>
                  <a:pt x="2246584" y="94684"/>
                  <a:pt x="2216681" y="199423"/>
                  <a:pt x="2233914" y="307777"/>
                </a:cubicBezTo>
                <a:cubicBezTo>
                  <a:pt x="2001599" y="372019"/>
                  <a:pt x="1863091" y="247178"/>
                  <a:pt x="1675436" y="307777"/>
                </a:cubicBezTo>
                <a:cubicBezTo>
                  <a:pt x="1487781" y="368376"/>
                  <a:pt x="1328988" y="280540"/>
                  <a:pt x="1161635" y="307777"/>
                </a:cubicBezTo>
                <a:cubicBezTo>
                  <a:pt x="994282" y="335014"/>
                  <a:pt x="870387" y="253827"/>
                  <a:pt x="647835" y="307777"/>
                </a:cubicBezTo>
                <a:cubicBezTo>
                  <a:pt x="425283" y="361727"/>
                  <a:pt x="231707" y="281711"/>
                  <a:pt x="0" y="307777"/>
                </a:cubicBezTo>
                <a:cubicBezTo>
                  <a:pt x="-24602" y="180122"/>
                  <a:pt x="25226" y="77435"/>
                  <a:pt x="0" y="0"/>
                </a:cubicBezTo>
                <a:close/>
              </a:path>
              <a:path w="2233914" h="307777" stroke="0" extrusionOk="0">
                <a:moveTo>
                  <a:pt x="0" y="0"/>
                </a:moveTo>
                <a:cubicBezTo>
                  <a:pt x="199049" y="-38076"/>
                  <a:pt x="375677" y="53784"/>
                  <a:pt x="536139" y="0"/>
                </a:cubicBezTo>
                <a:cubicBezTo>
                  <a:pt x="696601" y="-53784"/>
                  <a:pt x="885649" y="56156"/>
                  <a:pt x="1027600" y="0"/>
                </a:cubicBezTo>
                <a:cubicBezTo>
                  <a:pt x="1169551" y="-56156"/>
                  <a:pt x="1404601" y="30931"/>
                  <a:pt x="1630757" y="0"/>
                </a:cubicBezTo>
                <a:cubicBezTo>
                  <a:pt x="1856913" y="-30931"/>
                  <a:pt x="1973111" y="50124"/>
                  <a:pt x="2233914" y="0"/>
                </a:cubicBezTo>
                <a:cubicBezTo>
                  <a:pt x="2235424" y="131595"/>
                  <a:pt x="2200259" y="214584"/>
                  <a:pt x="2233914" y="307777"/>
                </a:cubicBezTo>
                <a:cubicBezTo>
                  <a:pt x="2012340" y="310472"/>
                  <a:pt x="1960284" y="300746"/>
                  <a:pt x="1720114" y="307777"/>
                </a:cubicBezTo>
                <a:cubicBezTo>
                  <a:pt x="1479944" y="314808"/>
                  <a:pt x="1332964" y="281306"/>
                  <a:pt x="1206314" y="307777"/>
                </a:cubicBezTo>
                <a:cubicBezTo>
                  <a:pt x="1079664" y="334248"/>
                  <a:pt x="900377" y="287934"/>
                  <a:pt x="603157" y="307777"/>
                </a:cubicBezTo>
                <a:cubicBezTo>
                  <a:pt x="305937" y="327620"/>
                  <a:pt x="160282" y="288656"/>
                  <a:pt x="0" y="307777"/>
                </a:cubicBezTo>
                <a:cubicBezTo>
                  <a:pt x="-10284" y="203020"/>
                  <a:pt x="5845" y="111831"/>
                  <a:pt x="0" y="0"/>
                </a:cubicBezTo>
                <a:close/>
              </a:path>
            </a:pathLst>
          </a:custGeom>
          <a:solidFill>
            <a:srgbClr val="FF6600"/>
          </a:solidFill>
          <a:ln w="38100">
            <a:no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pPr algn="just">
              <a:spcAft>
                <a:spcPts val="900"/>
              </a:spcAft>
            </a:pPr>
            <a:r>
              <a:rPr lang="en-GB" sz="1400" b="1" i="1" dirty="0">
                <a:solidFill>
                  <a:srgbClr val="002060"/>
                </a:solidFill>
                <a:latin typeface="Comic Sans MS" panose="030F0702030302020204" pitchFamily="66" charset="0"/>
                <a:cs typeface="Calibri" panose="020F0502020204030204" pitchFamily="34" charset="0"/>
              </a:rPr>
              <a:t>High Energy Frontier</a:t>
            </a:r>
            <a:endParaRPr lang="en-GB" sz="1400" b="1" i="1" dirty="0">
              <a:latin typeface="Comic Sans MS" panose="030F0702030302020204" pitchFamily="66" charset="0"/>
              <a:cs typeface="Calibri" panose="020F0502020204030204" pitchFamily="34" charset="0"/>
            </a:endParaRPr>
          </a:p>
        </p:txBody>
      </p:sp>
      <p:sp>
        <p:nvSpPr>
          <p:cNvPr id="5" name="Rettangolo con angoli arrotondati 4">
            <a:extLst>
              <a:ext uri="{FF2B5EF4-FFF2-40B4-BE49-F238E27FC236}">
                <a16:creationId xmlns:a16="http://schemas.microsoft.com/office/drawing/2014/main" id="{2B1FF982-1B6D-F6BC-4EE6-4FE954961F3E}"/>
              </a:ext>
            </a:extLst>
          </p:cNvPr>
          <p:cNvSpPr/>
          <p:nvPr/>
        </p:nvSpPr>
        <p:spPr>
          <a:xfrm>
            <a:off x="6046470" y="3063874"/>
            <a:ext cx="1014087" cy="365126"/>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ttangolo con angoli arrotondati 6">
            <a:extLst>
              <a:ext uri="{FF2B5EF4-FFF2-40B4-BE49-F238E27FC236}">
                <a16:creationId xmlns:a16="http://schemas.microsoft.com/office/drawing/2014/main" id="{F8C59D30-8DB3-D403-2618-95F55126076F}"/>
              </a:ext>
            </a:extLst>
          </p:cNvPr>
          <p:cNvSpPr/>
          <p:nvPr/>
        </p:nvSpPr>
        <p:spPr>
          <a:xfrm>
            <a:off x="6858000" y="5787315"/>
            <a:ext cx="677119" cy="348227"/>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ttangolo con angoli arrotondati 8">
            <a:extLst>
              <a:ext uri="{FF2B5EF4-FFF2-40B4-BE49-F238E27FC236}">
                <a16:creationId xmlns:a16="http://schemas.microsoft.com/office/drawing/2014/main" id="{6FD6C33B-FFF6-07B8-D1DF-5ED36670039D}"/>
              </a:ext>
            </a:extLst>
          </p:cNvPr>
          <p:cNvSpPr/>
          <p:nvPr/>
        </p:nvSpPr>
        <p:spPr>
          <a:xfrm>
            <a:off x="5521124" y="5925988"/>
            <a:ext cx="1539433" cy="56268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4447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14B773-F0D0-304E-003B-F89CA906B1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0803" y="1691140"/>
            <a:ext cx="4386517" cy="4040718"/>
          </a:xfrm>
          <a:prstGeom prst="rect">
            <a:avLst/>
          </a:prstGeom>
        </p:spPr>
      </p:pic>
      <p:sp>
        <p:nvSpPr>
          <p:cNvPr id="8" name="TextBox 7">
            <a:extLst>
              <a:ext uri="{FF2B5EF4-FFF2-40B4-BE49-F238E27FC236}">
                <a16:creationId xmlns:a16="http://schemas.microsoft.com/office/drawing/2014/main" id="{E84DAB97-58F5-8BD1-F3C3-A2350891C76B}"/>
              </a:ext>
            </a:extLst>
          </p:cNvPr>
          <p:cNvSpPr txBox="1"/>
          <p:nvPr/>
        </p:nvSpPr>
        <p:spPr>
          <a:xfrm>
            <a:off x="296026" y="619019"/>
            <a:ext cx="5943600" cy="5986254"/>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
                <a:srgbClr val="EB220C"/>
              </a:buClr>
              <a:buSzPts val="1900"/>
              <a:tabLst/>
              <a:defRPr/>
            </a:pPr>
            <a:r>
              <a:rPr kumimoji="0" lang="en-US" b="1" i="0" u="none" strike="noStrike" kern="0" cap="none" spc="0" normalizeH="0" baseline="0" noProof="0" dirty="0">
                <a:ln>
                  <a:noFill/>
                </a:ln>
                <a:solidFill>
                  <a:srgbClr val="EB220C"/>
                </a:solidFill>
                <a:effectLst/>
                <a:uLnTx/>
                <a:uFillTx/>
                <a:latin typeface="Helvetica Neue"/>
                <a:sym typeface="Helvetica Neue"/>
              </a:rPr>
              <a:t>Precision measurements of dileptons</a:t>
            </a:r>
            <a:endParaRPr kumimoji="0" lang="en-US" sz="2400" b="0" i="0" u="none" strike="noStrike" kern="0" cap="none" spc="0" normalizeH="0" baseline="0" noProof="0" dirty="0">
              <a:ln>
                <a:noFill/>
              </a:ln>
              <a:solidFill>
                <a:srgbClr val="00329E"/>
              </a:solidFill>
              <a:effectLst/>
              <a:uLnTx/>
              <a:uFillTx/>
              <a:latin typeface="Helvetica Neue"/>
              <a:sym typeface="Helvetica Neue"/>
            </a:endParaRPr>
          </a:p>
          <a:p>
            <a:pPr marL="495300" marR="0" lvl="1" indent="-298450" algn="l" defTabSz="914400" rtl="0" eaLnBrk="1" fontAlgn="auto" latinLnBrk="0" hangingPunct="1">
              <a:lnSpc>
                <a:spcPct val="100000"/>
              </a:lnSpc>
              <a:spcBef>
                <a:spcPts val="600"/>
              </a:spcBef>
              <a:spcAft>
                <a:spcPts val="0"/>
              </a:spcAft>
              <a:buClr>
                <a:srgbClr val="0033A0"/>
              </a:buClr>
              <a:buSzPts val="1900"/>
              <a:buFont typeface="Helvetica Neue"/>
              <a:buChar char="➟"/>
              <a:tabLst/>
              <a:defRPr/>
            </a:pPr>
            <a:r>
              <a:rPr kumimoji="0" lang="en-US" b="0" i="0" u="none" strike="noStrike" kern="0" cap="none" spc="0" normalizeH="0" baseline="0" noProof="0" dirty="0">
                <a:ln>
                  <a:noFill/>
                </a:ln>
                <a:solidFill>
                  <a:srgbClr val="00329E"/>
                </a:solidFill>
                <a:effectLst/>
                <a:uLnTx/>
                <a:uFillTx/>
                <a:latin typeface="Helvetica Neue"/>
                <a:sym typeface="Helvetica Neue"/>
              </a:rPr>
              <a:t>evolution of the quark gluon plasma temperature</a:t>
            </a:r>
            <a:endParaRPr kumimoji="0" lang="en-US" sz="2400" b="0" i="0" u="none" strike="noStrike" kern="0" cap="none" spc="0" normalizeH="0" baseline="0" noProof="0" dirty="0">
              <a:ln>
                <a:noFill/>
              </a:ln>
              <a:solidFill>
                <a:srgbClr val="00329E"/>
              </a:solidFill>
              <a:effectLst/>
              <a:uLnTx/>
              <a:uFillTx/>
              <a:latin typeface="Helvetica Neue"/>
              <a:sym typeface="Helvetica Neue"/>
            </a:endParaRPr>
          </a:p>
          <a:p>
            <a:pPr marL="495300" marR="0" lvl="1" indent="-298450" algn="l" defTabSz="914400" rtl="0" eaLnBrk="1" fontAlgn="auto" latinLnBrk="0" hangingPunct="1">
              <a:lnSpc>
                <a:spcPct val="100000"/>
              </a:lnSpc>
              <a:spcBef>
                <a:spcPts val="600"/>
              </a:spcBef>
              <a:spcAft>
                <a:spcPts val="0"/>
              </a:spcAft>
              <a:buClr>
                <a:srgbClr val="0033A0"/>
              </a:buClr>
              <a:buSzPts val="1900"/>
              <a:buFont typeface="Helvetica Neue"/>
              <a:buChar char="➟"/>
              <a:tabLst/>
              <a:defRPr/>
            </a:pPr>
            <a:r>
              <a:rPr kumimoji="0" lang="en-US" b="0" i="0" u="none" strike="noStrike" kern="0" cap="none" spc="0" normalizeH="0" baseline="0" noProof="0" dirty="0">
                <a:ln>
                  <a:noFill/>
                </a:ln>
                <a:solidFill>
                  <a:srgbClr val="00329E"/>
                </a:solidFill>
                <a:effectLst/>
                <a:uLnTx/>
                <a:uFillTx/>
                <a:latin typeface="Helvetica Neue"/>
                <a:sym typeface="Helvetica Neue"/>
              </a:rPr>
              <a:t>mechanisms of  chiral symmetry restoration </a:t>
            </a:r>
            <a:br>
              <a:rPr kumimoji="0" lang="en-US" b="0" i="0" u="none" strike="noStrike" kern="0" cap="none" spc="0" normalizeH="0" baseline="0" noProof="0" dirty="0">
                <a:ln>
                  <a:noFill/>
                </a:ln>
                <a:solidFill>
                  <a:srgbClr val="00329E"/>
                </a:solidFill>
                <a:effectLst/>
                <a:uLnTx/>
                <a:uFillTx/>
                <a:latin typeface="Helvetica Neue"/>
                <a:sym typeface="Helvetica Neue"/>
              </a:rPr>
            </a:br>
            <a:r>
              <a:rPr kumimoji="0" lang="en-US" b="0" i="0" u="none" strike="noStrike" kern="0" cap="none" spc="0" normalizeH="0" baseline="0" noProof="0" dirty="0">
                <a:ln>
                  <a:noFill/>
                </a:ln>
                <a:solidFill>
                  <a:srgbClr val="00329E"/>
                </a:solidFill>
                <a:effectLst/>
                <a:uLnTx/>
                <a:uFillTx/>
                <a:latin typeface="Helvetica Neue"/>
                <a:sym typeface="Helvetica Neue"/>
              </a:rPr>
              <a:t>in the quark-gluon plasma</a:t>
            </a:r>
          </a:p>
          <a:p>
            <a:pPr marL="495300" marR="0" lvl="1" indent="-298450" algn="l" defTabSz="914400" rtl="0" eaLnBrk="1" fontAlgn="auto" latinLnBrk="0" hangingPunct="1">
              <a:lnSpc>
                <a:spcPct val="100000"/>
              </a:lnSpc>
              <a:spcBef>
                <a:spcPts val="600"/>
              </a:spcBef>
              <a:spcAft>
                <a:spcPts val="0"/>
              </a:spcAft>
              <a:buClr>
                <a:srgbClr val="0033A0"/>
              </a:buClr>
              <a:buSzPts val="1900"/>
              <a:buFont typeface="Helvetica Neue"/>
              <a:buChar char="➟"/>
              <a:tabLst/>
              <a:defRPr/>
            </a:pPr>
            <a:endParaRPr lang="en-US" sz="1500" kern="0" dirty="0">
              <a:solidFill>
                <a:srgbClr val="00329E"/>
              </a:solidFill>
              <a:latin typeface="Helvetica Neue"/>
              <a:sym typeface="Helvetica Neue"/>
            </a:endParaRPr>
          </a:p>
          <a:p>
            <a:pPr marL="196850" marR="0" lvl="1" algn="l" defTabSz="914400" rtl="0" eaLnBrk="1" fontAlgn="auto" latinLnBrk="0" hangingPunct="1">
              <a:lnSpc>
                <a:spcPct val="100000"/>
              </a:lnSpc>
              <a:spcBef>
                <a:spcPts val="600"/>
              </a:spcBef>
              <a:spcAft>
                <a:spcPts val="0"/>
              </a:spcAft>
              <a:buClr>
                <a:srgbClr val="0033A0"/>
              </a:buClr>
              <a:buSzPts val="1900"/>
              <a:tabLst/>
              <a:defRPr/>
            </a:pPr>
            <a:endParaRPr kumimoji="0" lang="en-US" sz="1800" b="0" i="0" u="none" strike="noStrike" kern="0" cap="none" spc="0" normalizeH="0" baseline="0" noProof="0" dirty="0">
              <a:ln>
                <a:noFill/>
              </a:ln>
              <a:solidFill>
                <a:srgbClr val="00329E"/>
              </a:solidFill>
              <a:effectLst/>
              <a:uLnTx/>
              <a:uFillTx/>
              <a:latin typeface="Helvetica Neue"/>
              <a:sym typeface="Helvetica Neue"/>
            </a:endParaRPr>
          </a:p>
          <a:p>
            <a:pPr marR="0" lvl="0" algn="l" defTabSz="914400" rtl="0" eaLnBrk="1" fontAlgn="auto" latinLnBrk="0" hangingPunct="1">
              <a:lnSpc>
                <a:spcPct val="100000"/>
              </a:lnSpc>
              <a:spcBef>
                <a:spcPts val="600"/>
              </a:spcBef>
              <a:spcAft>
                <a:spcPts val="0"/>
              </a:spcAft>
              <a:buClr>
                <a:srgbClr val="EB220C"/>
              </a:buClr>
              <a:buSzPts val="1900"/>
              <a:tabLst/>
              <a:defRPr/>
            </a:pPr>
            <a:r>
              <a:rPr kumimoji="0" lang="en-US" b="1" i="0" u="none" strike="noStrike" kern="0" cap="none" spc="0" normalizeH="0" baseline="0" noProof="0" dirty="0">
                <a:ln>
                  <a:noFill/>
                </a:ln>
                <a:solidFill>
                  <a:srgbClr val="EB220C"/>
                </a:solidFill>
                <a:effectLst/>
                <a:uLnTx/>
                <a:uFillTx/>
                <a:latin typeface="Helvetica Neue"/>
                <a:sym typeface="Helvetica Neue"/>
              </a:rPr>
              <a:t>Systematic measurements </a:t>
            </a:r>
            <a:br>
              <a:rPr kumimoji="0" lang="en-US" b="1" i="0" u="none" strike="noStrike" kern="0" cap="none" spc="0" normalizeH="0" baseline="0" noProof="0" dirty="0">
                <a:ln>
                  <a:noFill/>
                </a:ln>
                <a:solidFill>
                  <a:srgbClr val="EB220C"/>
                </a:solidFill>
                <a:effectLst/>
                <a:uLnTx/>
                <a:uFillTx/>
                <a:latin typeface="Helvetica Neue"/>
                <a:sym typeface="Helvetica Neue"/>
              </a:rPr>
            </a:br>
            <a:r>
              <a:rPr kumimoji="0" lang="en-US" b="1" i="0" u="none" strike="noStrike" kern="0" cap="none" spc="0" normalizeH="0" baseline="0" noProof="0" dirty="0">
                <a:ln>
                  <a:noFill/>
                </a:ln>
                <a:solidFill>
                  <a:srgbClr val="EB220C"/>
                </a:solidFill>
                <a:effectLst/>
                <a:uLnTx/>
                <a:uFillTx/>
                <a:latin typeface="Helvetica Neue"/>
                <a:sym typeface="Helvetica Neue"/>
              </a:rPr>
              <a:t>of (multi-)heavy-</a:t>
            </a:r>
            <a:r>
              <a:rPr kumimoji="0" lang="en-US" b="1" i="0" u="none" strike="noStrike" kern="0" cap="none" spc="0" normalizeH="0" baseline="0" noProof="0" dirty="0" err="1">
                <a:ln>
                  <a:noFill/>
                </a:ln>
                <a:solidFill>
                  <a:srgbClr val="EB220C"/>
                </a:solidFill>
                <a:effectLst/>
                <a:uLnTx/>
                <a:uFillTx/>
                <a:latin typeface="Helvetica Neue"/>
                <a:sym typeface="Helvetica Neue"/>
              </a:rPr>
              <a:t>flavoured</a:t>
            </a:r>
            <a:r>
              <a:rPr kumimoji="0" lang="en-US" b="1" i="0" u="none" strike="noStrike" kern="0" cap="none" spc="0" normalizeH="0" baseline="0" noProof="0" dirty="0">
                <a:ln>
                  <a:noFill/>
                </a:ln>
                <a:solidFill>
                  <a:srgbClr val="EB220C"/>
                </a:solidFill>
                <a:effectLst/>
                <a:uLnTx/>
                <a:uFillTx/>
                <a:latin typeface="Helvetica Neue"/>
                <a:sym typeface="Helvetica Neue"/>
              </a:rPr>
              <a:t> hadrons</a:t>
            </a:r>
            <a:endParaRPr kumimoji="0" lang="en-US" sz="2400" b="0" i="0" u="none" strike="noStrike" kern="0" cap="none" spc="0" normalizeH="0" baseline="0" noProof="0" dirty="0">
              <a:ln>
                <a:noFill/>
              </a:ln>
              <a:solidFill>
                <a:srgbClr val="00329E"/>
              </a:solidFill>
              <a:effectLst/>
              <a:uLnTx/>
              <a:uFillTx/>
              <a:latin typeface="Helvetica Neue"/>
              <a:sym typeface="Helvetica Neue"/>
            </a:endParaRPr>
          </a:p>
          <a:p>
            <a:pPr marL="495300" marR="0" lvl="1" indent="-298450" algn="l" defTabSz="914400" rtl="0" eaLnBrk="1" fontAlgn="auto" latinLnBrk="0" hangingPunct="1">
              <a:lnSpc>
                <a:spcPct val="100000"/>
              </a:lnSpc>
              <a:spcBef>
                <a:spcPts val="600"/>
              </a:spcBef>
              <a:spcAft>
                <a:spcPts val="0"/>
              </a:spcAft>
              <a:buClr>
                <a:srgbClr val="0033A0"/>
              </a:buClr>
              <a:buSzPts val="1900"/>
              <a:buFont typeface="Helvetica Neue"/>
              <a:buChar char="➟"/>
              <a:tabLst/>
              <a:defRPr/>
            </a:pPr>
            <a:r>
              <a:rPr kumimoji="0" lang="en-US" b="0" i="0" u="none" strike="noStrike" kern="0" cap="none" spc="0" normalizeH="0" baseline="0" noProof="0" dirty="0">
                <a:ln>
                  <a:noFill/>
                </a:ln>
                <a:solidFill>
                  <a:srgbClr val="00329E"/>
                </a:solidFill>
                <a:effectLst/>
                <a:uLnTx/>
                <a:uFillTx/>
                <a:latin typeface="Helvetica Neue"/>
                <a:sym typeface="Helvetica Neue"/>
              </a:rPr>
              <a:t>transport properties</a:t>
            </a:r>
            <a:br>
              <a:rPr kumimoji="0" lang="en-US" b="0" i="0" u="none" strike="noStrike" kern="0" cap="none" spc="0" normalizeH="0" baseline="0" noProof="0" dirty="0">
                <a:ln>
                  <a:noFill/>
                </a:ln>
                <a:solidFill>
                  <a:srgbClr val="00329E"/>
                </a:solidFill>
                <a:effectLst/>
                <a:uLnTx/>
                <a:uFillTx/>
                <a:latin typeface="Helvetica Neue"/>
                <a:sym typeface="Helvetica Neue"/>
              </a:rPr>
            </a:br>
            <a:r>
              <a:rPr kumimoji="0" lang="en-US" b="0" i="0" u="none" strike="noStrike" kern="0" cap="none" spc="0" normalizeH="0" baseline="0" noProof="0" dirty="0">
                <a:ln>
                  <a:noFill/>
                </a:ln>
                <a:solidFill>
                  <a:srgbClr val="00329E"/>
                </a:solidFill>
                <a:effectLst/>
                <a:uLnTx/>
                <a:uFillTx/>
                <a:latin typeface="Helvetica Neue"/>
                <a:sym typeface="Helvetica Neue"/>
              </a:rPr>
              <a:t>in the quark-gluon plasma</a:t>
            </a:r>
            <a:endParaRPr kumimoji="0" lang="en-US" sz="2400" b="0" i="0" u="none" strike="noStrike" kern="0" cap="none" spc="0" normalizeH="0" baseline="0" noProof="0" dirty="0">
              <a:ln>
                <a:noFill/>
              </a:ln>
              <a:solidFill>
                <a:srgbClr val="00329E"/>
              </a:solidFill>
              <a:effectLst/>
              <a:uLnTx/>
              <a:uFillTx/>
              <a:latin typeface="Helvetica Neue"/>
              <a:sym typeface="Helvetica Neue"/>
            </a:endParaRPr>
          </a:p>
          <a:p>
            <a:pPr marL="495300" marR="0" lvl="1" indent="-298450" algn="l" defTabSz="914400" rtl="0" eaLnBrk="1" fontAlgn="auto" latinLnBrk="0" hangingPunct="1">
              <a:lnSpc>
                <a:spcPct val="100000"/>
              </a:lnSpc>
              <a:spcBef>
                <a:spcPts val="600"/>
              </a:spcBef>
              <a:spcAft>
                <a:spcPts val="0"/>
              </a:spcAft>
              <a:buClr>
                <a:srgbClr val="0033A0"/>
              </a:buClr>
              <a:buSzPts val="1900"/>
              <a:buFont typeface="Helvetica Neue"/>
              <a:buChar char="➟"/>
              <a:tabLst/>
              <a:defRPr/>
            </a:pPr>
            <a:r>
              <a:rPr kumimoji="0" lang="en-US" b="0" i="0" u="none" strike="noStrike" kern="0" cap="none" spc="0" normalizeH="0" baseline="0" noProof="0" dirty="0">
                <a:ln>
                  <a:noFill/>
                </a:ln>
                <a:solidFill>
                  <a:srgbClr val="00329E"/>
                </a:solidFill>
                <a:effectLst/>
                <a:uLnTx/>
                <a:uFillTx/>
                <a:latin typeface="Helvetica Neue"/>
                <a:sym typeface="Helvetica Neue"/>
              </a:rPr>
              <a:t>mechanisms of </a:t>
            </a:r>
            <a:r>
              <a:rPr kumimoji="0" lang="en-US" b="0" i="0" u="none" strike="noStrike" kern="0" cap="none" spc="0" normalizeH="0" baseline="0" noProof="0" dirty="0" err="1">
                <a:ln>
                  <a:noFill/>
                </a:ln>
                <a:solidFill>
                  <a:srgbClr val="00329E"/>
                </a:solidFill>
                <a:effectLst/>
                <a:uLnTx/>
                <a:uFillTx/>
                <a:latin typeface="Helvetica Neue"/>
                <a:sym typeface="Helvetica Neue"/>
              </a:rPr>
              <a:t>hadronisation</a:t>
            </a:r>
            <a:r>
              <a:rPr kumimoji="0" lang="en-US" b="0" i="0" u="none" strike="noStrike" kern="0" cap="none" spc="0" normalizeH="0" baseline="0" noProof="0" dirty="0">
                <a:ln>
                  <a:noFill/>
                </a:ln>
                <a:solidFill>
                  <a:srgbClr val="00329E"/>
                </a:solidFill>
                <a:effectLst/>
                <a:uLnTx/>
                <a:uFillTx/>
                <a:latin typeface="Helvetica Neue"/>
                <a:sym typeface="Helvetica Neue"/>
              </a:rPr>
              <a:t> </a:t>
            </a:r>
            <a:br>
              <a:rPr kumimoji="0" lang="en-US" b="0" i="0" u="none" strike="noStrike" kern="0" cap="none" spc="0" normalizeH="0" baseline="0" noProof="0" dirty="0">
                <a:ln>
                  <a:noFill/>
                </a:ln>
                <a:solidFill>
                  <a:srgbClr val="00329E"/>
                </a:solidFill>
                <a:effectLst/>
                <a:uLnTx/>
                <a:uFillTx/>
                <a:latin typeface="Helvetica Neue"/>
                <a:sym typeface="Helvetica Neue"/>
              </a:rPr>
            </a:br>
            <a:r>
              <a:rPr kumimoji="0" lang="en-US" b="0" i="0" u="none" strike="noStrike" kern="0" cap="none" spc="0" normalizeH="0" baseline="0" noProof="0" dirty="0">
                <a:ln>
                  <a:noFill/>
                </a:ln>
                <a:solidFill>
                  <a:srgbClr val="00329E"/>
                </a:solidFill>
                <a:effectLst/>
                <a:uLnTx/>
                <a:uFillTx/>
                <a:latin typeface="Helvetica Neue"/>
                <a:sym typeface="Helvetica Neue"/>
              </a:rPr>
              <a:t>from the quark-gluon plasma</a:t>
            </a:r>
          </a:p>
          <a:p>
            <a:pPr marL="495300" marR="0" lvl="1" indent="-298450" algn="l" defTabSz="914400" rtl="0" eaLnBrk="1" fontAlgn="auto" latinLnBrk="0" hangingPunct="1">
              <a:lnSpc>
                <a:spcPct val="100000"/>
              </a:lnSpc>
              <a:spcBef>
                <a:spcPts val="600"/>
              </a:spcBef>
              <a:spcAft>
                <a:spcPts val="0"/>
              </a:spcAft>
              <a:buClr>
                <a:srgbClr val="0033A0"/>
              </a:buClr>
              <a:buSzPts val="1900"/>
              <a:buFont typeface="Helvetica Neue"/>
              <a:buChar char="➟"/>
              <a:tabLst/>
              <a:defRPr/>
            </a:pPr>
            <a:endParaRPr lang="en-US" sz="1500" kern="0" dirty="0">
              <a:solidFill>
                <a:srgbClr val="00329E"/>
              </a:solidFill>
              <a:latin typeface="Helvetica Neue"/>
              <a:sym typeface="Helvetica Neue"/>
            </a:endParaRPr>
          </a:p>
          <a:p>
            <a:pPr marL="196850" marR="0" lvl="1" algn="l" defTabSz="914400" rtl="0" eaLnBrk="1" fontAlgn="auto" latinLnBrk="0" hangingPunct="1">
              <a:lnSpc>
                <a:spcPct val="100000"/>
              </a:lnSpc>
              <a:spcBef>
                <a:spcPts val="600"/>
              </a:spcBef>
              <a:spcAft>
                <a:spcPts val="0"/>
              </a:spcAft>
              <a:buClr>
                <a:srgbClr val="0033A0"/>
              </a:buClr>
              <a:buSzPts val="1900"/>
              <a:tabLst/>
              <a:defRPr/>
            </a:pPr>
            <a:endParaRPr kumimoji="0" lang="en-US" sz="1800" b="0" i="0" u="none" strike="noStrike" kern="0" cap="none" spc="0" normalizeH="0" baseline="0" noProof="0" dirty="0">
              <a:ln>
                <a:noFill/>
              </a:ln>
              <a:solidFill>
                <a:srgbClr val="00329E"/>
              </a:solidFill>
              <a:effectLst/>
              <a:uLnTx/>
              <a:uFillTx/>
              <a:latin typeface="Helvetica Neue"/>
              <a:sym typeface="Helvetica Neue"/>
            </a:endParaRPr>
          </a:p>
          <a:p>
            <a:pPr marL="196850" marR="0" lvl="1" algn="l" defTabSz="914400" rtl="0" eaLnBrk="1" fontAlgn="auto" latinLnBrk="0" hangingPunct="1">
              <a:lnSpc>
                <a:spcPct val="100000"/>
              </a:lnSpc>
              <a:spcBef>
                <a:spcPts val="600"/>
              </a:spcBef>
              <a:spcAft>
                <a:spcPts val="0"/>
              </a:spcAft>
              <a:buClr>
                <a:srgbClr val="0033A0"/>
              </a:buClr>
              <a:buSzPts val="1900"/>
              <a:tabLst/>
              <a:defRPr/>
            </a:pPr>
            <a:endParaRPr kumimoji="0" lang="en-US" sz="1800" b="0" i="0" u="none" strike="noStrike" kern="0" cap="none" spc="0" normalizeH="0" baseline="0" noProof="0" dirty="0">
              <a:ln>
                <a:noFill/>
              </a:ln>
              <a:solidFill>
                <a:srgbClr val="00329E"/>
              </a:solidFill>
              <a:effectLst/>
              <a:uLnTx/>
              <a:uFillTx/>
              <a:latin typeface="Helvetica Neue"/>
              <a:sym typeface="Helvetica Neue"/>
            </a:endParaRPr>
          </a:p>
          <a:p>
            <a:pPr marR="0" lvl="0" algn="l" defTabSz="914400" rtl="0" eaLnBrk="1" fontAlgn="auto" latinLnBrk="0" hangingPunct="1">
              <a:lnSpc>
                <a:spcPct val="100000"/>
              </a:lnSpc>
              <a:spcBef>
                <a:spcPts val="600"/>
              </a:spcBef>
              <a:spcAft>
                <a:spcPts val="0"/>
              </a:spcAft>
              <a:buClr>
                <a:srgbClr val="EB220C"/>
              </a:buClr>
              <a:buSzPts val="1900"/>
              <a:tabLst/>
              <a:defRPr/>
            </a:pPr>
            <a:r>
              <a:rPr kumimoji="0" lang="en-US" b="1" i="0" u="none" strike="noStrike" kern="0" cap="none" spc="0" normalizeH="0" baseline="0" noProof="0" dirty="0">
                <a:ln>
                  <a:noFill/>
                </a:ln>
                <a:solidFill>
                  <a:srgbClr val="EB220C"/>
                </a:solidFill>
                <a:effectLst/>
                <a:uLnTx/>
                <a:uFillTx/>
                <a:latin typeface="Helvetica Neue"/>
                <a:sym typeface="Helvetica Neue"/>
              </a:rPr>
              <a:t>Hadron correlations</a:t>
            </a:r>
            <a:endParaRPr kumimoji="0" lang="en-US" sz="2400" b="0" i="0" u="none" strike="noStrike" kern="0" cap="none" spc="0" normalizeH="0" baseline="0" noProof="0" dirty="0">
              <a:ln>
                <a:noFill/>
              </a:ln>
              <a:solidFill>
                <a:srgbClr val="00329E"/>
              </a:solidFill>
              <a:effectLst/>
              <a:uLnTx/>
              <a:uFillTx/>
              <a:latin typeface="Helvetica Neue"/>
              <a:sym typeface="Helvetica Neue"/>
            </a:endParaRPr>
          </a:p>
          <a:p>
            <a:pPr marL="495300" marR="0" lvl="1" indent="-298450" algn="l" defTabSz="914400" rtl="0" eaLnBrk="1" fontAlgn="auto" latinLnBrk="0" hangingPunct="1">
              <a:lnSpc>
                <a:spcPct val="100000"/>
              </a:lnSpc>
              <a:spcBef>
                <a:spcPts val="600"/>
              </a:spcBef>
              <a:spcAft>
                <a:spcPts val="0"/>
              </a:spcAft>
              <a:buClr>
                <a:srgbClr val="0033A0"/>
              </a:buClr>
              <a:buSzPts val="1900"/>
              <a:buFont typeface="Helvetica Neue"/>
              <a:buChar char="➟"/>
              <a:tabLst/>
              <a:defRPr/>
            </a:pPr>
            <a:r>
              <a:rPr kumimoji="0" lang="en-US" b="0" i="0" u="none" strike="noStrike" kern="0" cap="none" spc="0" normalizeH="0" baseline="0" noProof="0" dirty="0">
                <a:ln>
                  <a:noFill/>
                </a:ln>
                <a:solidFill>
                  <a:srgbClr val="00329E"/>
                </a:solidFill>
                <a:effectLst/>
                <a:uLnTx/>
                <a:uFillTx/>
                <a:latin typeface="Helvetica Neue"/>
                <a:sym typeface="Helvetica Neue"/>
              </a:rPr>
              <a:t>hadron-hadron interaction potentials</a:t>
            </a:r>
            <a:endParaRPr kumimoji="0" lang="en-US" sz="2400" b="0" i="0" u="none" strike="noStrike" kern="0" cap="none" spc="0" normalizeH="0" baseline="0" noProof="0" dirty="0">
              <a:ln>
                <a:noFill/>
              </a:ln>
              <a:solidFill>
                <a:srgbClr val="00329E"/>
              </a:solidFill>
              <a:effectLst/>
              <a:uLnTx/>
              <a:uFillTx/>
              <a:latin typeface="Helvetica Neue"/>
              <a:sym typeface="Helvetica Neue"/>
            </a:endParaRPr>
          </a:p>
          <a:p>
            <a:pPr marL="495300" marR="0" lvl="1" indent="-298450" algn="l" defTabSz="914400" rtl="0" eaLnBrk="1" fontAlgn="auto" latinLnBrk="0" hangingPunct="1">
              <a:lnSpc>
                <a:spcPct val="100000"/>
              </a:lnSpc>
              <a:spcBef>
                <a:spcPts val="600"/>
              </a:spcBef>
              <a:spcAft>
                <a:spcPts val="0"/>
              </a:spcAft>
              <a:buClr>
                <a:srgbClr val="0033A0"/>
              </a:buClr>
              <a:buSzPts val="1900"/>
              <a:buFont typeface="Helvetica Neue"/>
              <a:buChar char="➟"/>
              <a:tabLst/>
              <a:defRPr/>
            </a:pPr>
            <a:r>
              <a:rPr kumimoji="0" lang="en-US" b="0" i="0" u="none" strike="noStrike" kern="0" cap="none" spc="0" normalizeH="0" baseline="0" noProof="0" dirty="0">
                <a:ln>
                  <a:noFill/>
                </a:ln>
                <a:solidFill>
                  <a:srgbClr val="00329E"/>
                </a:solidFill>
                <a:effectLst/>
                <a:uLnTx/>
                <a:uFillTx/>
                <a:latin typeface="Helvetica Neue"/>
                <a:sym typeface="Helvetica Neue"/>
              </a:rPr>
              <a:t>net-baryon and net-charm fluctuations</a:t>
            </a:r>
            <a:endParaRPr kumimoji="0" lang="en-US" sz="2400" b="0" i="0" u="none" strike="noStrike" kern="0" cap="none" spc="0" normalizeH="0" baseline="0" noProof="0" dirty="0">
              <a:ln>
                <a:noFill/>
              </a:ln>
              <a:solidFill>
                <a:srgbClr val="00329E"/>
              </a:solidFill>
              <a:effectLst/>
              <a:uLnTx/>
              <a:uFillTx/>
              <a:latin typeface="Helvetica Neue"/>
              <a:sym typeface="Helvetica Neue"/>
            </a:endParaRPr>
          </a:p>
        </p:txBody>
      </p:sp>
      <p:grpSp>
        <p:nvGrpSpPr>
          <p:cNvPr id="9" name="Google Shape;636;p110">
            <a:extLst>
              <a:ext uri="{FF2B5EF4-FFF2-40B4-BE49-F238E27FC236}">
                <a16:creationId xmlns:a16="http://schemas.microsoft.com/office/drawing/2014/main" id="{4E9F46DD-ADD8-EF64-FB8E-7FCD6B4CF74C}"/>
              </a:ext>
            </a:extLst>
          </p:cNvPr>
          <p:cNvGrpSpPr/>
          <p:nvPr/>
        </p:nvGrpSpPr>
        <p:grpSpPr>
          <a:xfrm>
            <a:off x="6268226" y="423286"/>
            <a:ext cx="933988" cy="1162202"/>
            <a:chOff x="0" y="0"/>
            <a:chExt cx="2490634" cy="3099205"/>
          </a:xfrm>
        </p:grpSpPr>
        <p:pic>
          <p:nvPicPr>
            <p:cNvPr id="10" name="Google Shape;637;p110" descr="hic.png">
              <a:extLst>
                <a:ext uri="{FF2B5EF4-FFF2-40B4-BE49-F238E27FC236}">
                  <a16:creationId xmlns:a16="http://schemas.microsoft.com/office/drawing/2014/main" id="{40B09991-4ED0-21BD-F12D-3122DB532971}"/>
                </a:ext>
              </a:extLst>
            </p:cNvPr>
            <p:cNvPicPr preferRelativeResize="0"/>
            <p:nvPr/>
          </p:nvPicPr>
          <p:blipFill rotWithShape="1">
            <a:blip r:embed="rId4">
              <a:alphaModFix/>
              <a:extLst>
                <a:ext uri="{28A0092B-C50C-407E-A947-70E740481C1C}">
                  <a14:useLocalDpi xmlns:a14="http://schemas.microsoft.com/office/drawing/2010/main" val="0"/>
                </a:ext>
              </a:extLst>
            </a:blip>
            <a:srcRect/>
            <a:stretch/>
          </p:blipFill>
          <p:spPr>
            <a:xfrm>
              <a:off x="0" y="20697"/>
              <a:ext cx="2490634" cy="3078508"/>
            </a:xfrm>
            <a:prstGeom prst="rect">
              <a:avLst/>
            </a:prstGeom>
            <a:noFill/>
            <a:ln>
              <a:noFill/>
            </a:ln>
          </p:spPr>
        </p:pic>
        <p:cxnSp>
          <p:nvCxnSpPr>
            <p:cNvPr id="11" name="Google Shape;638;p110">
              <a:extLst>
                <a:ext uri="{FF2B5EF4-FFF2-40B4-BE49-F238E27FC236}">
                  <a16:creationId xmlns:a16="http://schemas.microsoft.com/office/drawing/2014/main" id="{1FDE21E1-79AE-4498-811A-02C3CA8412B0}"/>
                </a:ext>
              </a:extLst>
            </p:cNvPr>
            <p:cNvCxnSpPr/>
            <p:nvPr/>
          </p:nvCxnSpPr>
          <p:spPr>
            <a:xfrm rot="10800000" flipH="1">
              <a:off x="1284846" y="565025"/>
              <a:ext cx="513600" cy="1334700"/>
            </a:xfrm>
            <a:prstGeom prst="straightConnector1">
              <a:avLst/>
            </a:prstGeom>
            <a:noFill/>
            <a:ln w="25400" cap="flat" cmpd="sng">
              <a:solidFill>
                <a:srgbClr val="000000"/>
              </a:solidFill>
              <a:prstDash val="solid"/>
              <a:miter lim="400000"/>
              <a:headEnd type="none" w="sm" len="sm"/>
              <a:tailEnd type="triangle" w="med" len="med"/>
            </a:ln>
          </p:spPr>
        </p:cxnSp>
        <p:cxnSp>
          <p:nvCxnSpPr>
            <p:cNvPr id="12" name="Google Shape;639;p110">
              <a:extLst>
                <a:ext uri="{FF2B5EF4-FFF2-40B4-BE49-F238E27FC236}">
                  <a16:creationId xmlns:a16="http://schemas.microsoft.com/office/drawing/2014/main" id="{DE49A3B5-9763-B426-C819-61B9977AAC84}"/>
                </a:ext>
              </a:extLst>
            </p:cNvPr>
            <p:cNvCxnSpPr/>
            <p:nvPr/>
          </p:nvCxnSpPr>
          <p:spPr>
            <a:xfrm rot="10800000">
              <a:off x="916341" y="565049"/>
              <a:ext cx="348000" cy="1335900"/>
            </a:xfrm>
            <a:prstGeom prst="straightConnector1">
              <a:avLst/>
            </a:prstGeom>
            <a:noFill/>
            <a:ln w="25400" cap="flat" cmpd="sng">
              <a:solidFill>
                <a:srgbClr val="000000"/>
              </a:solidFill>
              <a:prstDash val="solid"/>
              <a:miter lim="400000"/>
              <a:headEnd type="none" w="sm" len="sm"/>
              <a:tailEnd type="triangle" w="med" len="med"/>
            </a:ln>
          </p:spPr>
        </p:cxnSp>
        <p:sp>
          <p:nvSpPr>
            <p:cNvPr id="13" name="Google Shape;640;p110">
              <a:extLst>
                <a:ext uri="{FF2B5EF4-FFF2-40B4-BE49-F238E27FC236}">
                  <a16:creationId xmlns:a16="http://schemas.microsoft.com/office/drawing/2014/main" id="{1BA9B559-DEF9-F5B5-A220-2E7DDE7CC189}"/>
                </a:ext>
              </a:extLst>
            </p:cNvPr>
            <p:cNvSpPr txBox="1"/>
            <p:nvPr/>
          </p:nvSpPr>
          <p:spPr>
            <a:xfrm>
              <a:off x="1603363" y="0"/>
              <a:ext cx="412200" cy="476100"/>
            </a:xfrm>
            <a:prstGeom prst="rect">
              <a:avLst/>
            </a:pr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000000"/>
                </a:buClr>
                <a:buSzPts val="900"/>
                <a:buFont typeface="Helvetica Neue"/>
                <a:buNone/>
              </a:pPr>
              <a:r>
                <a:rPr lang="en-US" sz="900" b="1" i="0" u="none" strike="noStrike" cap="none">
                  <a:solidFill>
                    <a:srgbClr val="000000"/>
                  </a:solidFill>
                  <a:latin typeface="Helvetica Neue"/>
                  <a:ea typeface="Helvetica Neue"/>
                  <a:cs typeface="Helvetica Neue"/>
                  <a:sym typeface="Helvetica Neue"/>
                </a:rPr>
                <a:t>e</a:t>
              </a:r>
              <a:r>
                <a:rPr lang="en-US" sz="900" b="1" i="0" u="none" strike="noStrike" cap="none" baseline="30000">
                  <a:solidFill>
                    <a:srgbClr val="000000"/>
                  </a:solidFill>
                  <a:latin typeface="Helvetica Neue"/>
                  <a:ea typeface="Helvetica Neue"/>
                  <a:cs typeface="Helvetica Neue"/>
                  <a:sym typeface="Helvetica Neue"/>
                </a:rPr>
                <a:t>+</a:t>
              </a:r>
              <a:endParaRPr sz="500" b="0" i="0" u="none" strike="noStrike" cap="none">
                <a:solidFill>
                  <a:srgbClr val="000000"/>
                </a:solidFill>
                <a:latin typeface="Arial"/>
                <a:ea typeface="Arial"/>
                <a:cs typeface="Arial"/>
                <a:sym typeface="Arial"/>
              </a:endParaRPr>
            </a:p>
          </p:txBody>
        </p:sp>
        <p:sp>
          <p:nvSpPr>
            <p:cNvPr id="14" name="Google Shape;641;p110">
              <a:extLst>
                <a:ext uri="{FF2B5EF4-FFF2-40B4-BE49-F238E27FC236}">
                  <a16:creationId xmlns:a16="http://schemas.microsoft.com/office/drawing/2014/main" id="{03AE8958-D50A-CB03-4AC4-E029A5440B1F}"/>
                </a:ext>
              </a:extLst>
            </p:cNvPr>
            <p:cNvSpPr txBox="1"/>
            <p:nvPr/>
          </p:nvSpPr>
          <p:spPr>
            <a:xfrm>
              <a:off x="706888" y="0"/>
              <a:ext cx="370800" cy="476100"/>
            </a:xfrm>
            <a:prstGeom prst="rect">
              <a:avLst/>
            </a:pr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000000"/>
                </a:buClr>
                <a:buSzPts val="900"/>
                <a:buFont typeface="Helvetica Neue"/>
                <a:buNone/>
              </a:pPr>
              <a:r>
                <a:rPr lang="en-US" sz="900" b="1" i="0" u="none" strike="noStrike" cap="none">
                  <a:solidFill>
                    <a:srgbClr val="000000"/>
                  </a:solidFill>
                  <a:latin typeface="Helvetica Neue"/>
                  <a:ea typeface="Helvetica Neue"/>
                  <a:cs typeface="Helvetica Neue"/>
                  <a:sym typeface="Helvetica Neue"/>
                </a:rPr>
                <a:t>e</a:t>
              </a:r>
              <a:r>
                <a:rPr lang="en-US" sz="900" b="1" i="0" u="none" strike="noStrike" cap="none" baseline="30000">
                  <a:solidFill>
                    <a:srgbClr val="000000"/>
                  </a:solidFill>
                  <a:latin typeface="Helvetica Neue"/>
                  <a:ea typeface="Helvetica Neue"/>
                  <a:cs typeface="Helvetica Neue"/>
                  <a:sym typeface="Helvetica Neue"/>
                </a:rPr>
                <a:t>-</a:t>
              </a:r>
              <a:endParaRPr sz="500" b="0" i="0" u="none" strike="noStrike" cap="none">
                <a:solidFill>
                  <a:srgbClr val="000000"/>
                </a:solidFill>
                <a:latin typeface="Arial"/>
                <a:ea typeface="Arial"/>
                <a:cs typeface="Arial"/>
                <a:sym typeface="Arial"/>
              </a:endParaRPr>
            </a:p>
          </p:txBody>
        </p:sp>
      </p:grpSp>
      <p:grpSp>
        <p:nvGrpSpPr>
          <p:cNvPr id="15" name="Google Shape;617;p110">
            <a:extLst>
              <a:ext uri="{FF2B5EF4-FFF2-40B4-BE49-F238E27FC236}">
                <a16:creationId xmlns:a16="http://schemas.microsoft.com/office/drawing/2014/main" id="{34114F19-0844-72FB-43BA-DF7F4A778493}"/>
              </a:ext>
            </a:extLst>
          </p:cNvPr>
          <p:cNvGrpSpPr/>
          <p:nvPr/>
        </p:nvGrpSpPr>
        <p:grpSpPr>
          <a:xfrm>
            <a:off x="3680749" y="4278495"/>
            <a:ext cx="1257689" cy="1453364"/>
            <a:chOff x="0" y="0"/>
            <a:chExt cx="2490634" cy="3518320"/>
          </a:xfrm>
        </p:grpSpPr>
        <p:pic>
          <p:nvPicPr>
            <p:cNvPr id="16" name="Google Shape;618;p110" descr="hic.png">
              <a:extLst>
                <a:ext uri="{FF2B5EF4-FFF2-40B4-BE49-F238E27FC236}">
                  <a16:creationId xmlns:a16="http://schemas.microsoft.com/office/drawing/2014/main" id="{33D368FC-1FF0-691D-BEBC-150EADC050E0}"/>
                </a:ext>
              </a:extLst>
            </p:cNvPr>
            <p:cNvPicPr preferRelativeResize="0"/>
            <p:nvPr/>
          </p:nvPicPr>
          <p:blipFill rotWithShape="1">
            <a:blip r:embed="rId5">
              <a:alphaModFix/>
              <a:extLst>
                <a:ext uri="{28A0092B-C50C-407E-A947-70E740481C1C}">
                  <a14:useLocalDpi xmlns:a14="http://schemas.microsoft.com/office/drawing/2010/main" val="0"/>
                </a:ext>
              </a:extLst>
            </a:blip>
            <a:srcRect/>
            <a:stretch/>
          </p:blipFill>
          <p:spPr>
            <a:xfrm>
              <a:off x="0" y="329463"/>
              <a:ext cx="2490634" cy="3025595"/>
            </a:xfrm>
            <a:prstGeom prst="rect">
              <a:avLst/>
            </a:prstGeom>
            <a:noFill/>
            <a:ln>
              <a:noFill/>
            </a:ln>
          </p:spPr>
        </p:pic>
        <p:cxnSp>
          <p:nvCxnSpPr>
            <p:cNvPr id="17" name="Google Shape;619;p110">
              <a:extLst>
                <a:ext uri="{FF2B5EF4-FFF2-40B4-BE49-F238E27FC236}">
                  <a16:creationId xmlns:a16="http://schemas.microsoft.com/office/drawing/2014/main" id="{A58FFE88-639D-2361-8CD1-68E7F793B153}"/>
                </a:ext>
              </a:extLst>
            </p:cNvPr>
            <p:cNvCxnSpPr/>
            <p:nvPr/>
          </p:nvCxnSpPr>
          <p:spPr>
            <a:xfrm rot="10800000">
              <a:off x="872388" y="510138"/>
              <a:ext cx="366600" cy="1409400"/>
            </a:xfrm>
            <a:prstGeom prst="straightConnector1">
              <a:avLst/>
            </a:prstGeom>
            <a:noFill/>
            <a:ln w="50800" cap="flat" cmpd="sng">
              <a:solidFill>
                <a:srgbClr val="9A251C"/>
              </a:solidFill>
              <a:prstDash val="solid"/>
              <a:miter lim="400000"/>
              <a:headEnd type="none" w="sm" len="sm"/>
              <a:tailEnd type="stealth" w="med" len="med"/>
            </a:ln>
          </p:spPr>
        </p:cxnSp>
        <p:cxnSp>
          <p:nvCxnSpPr>
            <p:cNvPr id="18" name="Google Shape;620;p110">
              <a:extLst>
                <a:ext uri="{FF2B5EF4-FFF2-40B4-BE49-F238E27FC236}">
                  <a16:creationId xmlns:a16="http://schemas.microsoft.com/office/drawing/2014/main" id="{CC868E23-4C8D-05AD-8D65-8FA2716A8198}"/>
                </a:ext>
              </a:extLst>
            </p:cNvPr>
            <p:cNvCxnSpPr/>
            <p:nvPr/>
          </p:nvCxnSpPr>
          <p:spPr>
            <a:xfrm>
              <a:off x="1227738" y="1908288"/>
              <a:ext cx="466200" cy="1009500"/>
            </a:xfrm>
            <a:prstGeom prst="straightConnector1">
              <a:avLst/>
            </a:prstGeom>
            <a:noFill/>
            <a:ln w="50800" cap="flat" cmpd="sng">
              <a:solidFill>
                <a:srgbClr val="9A251C"/>
              </a:solidFill>
              <a:prstDash val="solid"/>
              <a:miter lim="400000"/>
              <a:headEnd type="none" w="sm" len="sm"/>
              <a:tailEnd type="stealth" w="med" len="med"/>
            </a:ln>
          </p:spPr>
        </p:cxnSp>
        <p:sp>
          <p:nvSpPr>
            <p:cNvPr id="19" name="Google Shape;621;p110">
              <a:extLst>
                <a:ext uri="{FF2B5EF4-FFF2-40B4-BE49-F238E27FC236}">
                  <a16:creationId xmlns:a16="http://schemas.microsoft.com/office/drawing/2014/main" id="{F0B4F967-5C17-C257-E55B-8828782600B1}"/>
                </a:ext>
              </a:extLst>
            </p:cNvPr>
            <p:cNvSpPr txBox="1"/>
            <p:nvPr/>
          </p:nvSpPr>
          <p:spPr>
            <a:xfrm>
              <a:off x="518171" y="0"/>
              <a:ext cx="607800" cy="488700"/>
            </a:xfrm>
            <a:prstGeom prst="rect">
              <a:avLst/>
            </a:pr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9A251C"/>
                </a:buClr>
                <a:buSzPts val="900"/>
                <a:buFont typeface="Helvetica Neue"/>
                <a:buNone/>
              </a:pPr>
              <a:r>
                <a:rPr lang="en-US" sz="900" b="0" i="0" u="none" strike="noStrike" cap="none">
                  <a:solidFill>
                    <a:srgbClr val="9A251C"/>
                  </a:solidFill>
                  <a:latin typeface="Helvetica Neue"/>
                  <a:ea typeface="Helvetica Neue"/>
                  <a:cs typeface="Helvetica Neue"/>
                  <a:sym typeface="Helvetica Neue"/>
                </a:rPr>
                <a:t>c/b</a:t>
              </a:r>
              <a:endParaRPr sz="500" b="0" i="0" u="none" strike="noStrike" cap="none">
                <a:solidFill>
                  <a:srgbClr val="000000"/>
                </a:solidFill>
                <a:latin typeface="Arial"/>
                <a:ea typeface="Arial"/>
                <a:cs typeface="Arial"/>
                <a:sym typeface="Arial"/>
              </a:endParaRPr>
            </a:p>
          </p:txBody>
        </p:sp>
        <p:sp>
          <p:nvSpPr>
            <p:cNvPr id="20" name="Google Shape;622;p110">
              <a:extLst>
                <a:ext uri="{FF2B5EF4-FFF2-40B4-BE49-F238E27FC236}">
                  <a16:creationId xmlns:a16="http://schemas.microsoft.com/office/drawing/2014/main" id="{42EC74AD-0BE1-6A22-6465-3D020B867526}"/>
                </a:ext>
              </a:extLst>
            </p:cNvPr>
            <p:cNvSpPr txBox="1"/>
            <p:nvPr/>
          </p:nvSpPr>
          <p:spPr>
            <a:xfrm>
              <a:off x="1339622" y="3029620"/>
              <a:ext cx="607800" cy="488700"/>
            </a:xfrm>
            <a:prstGeom prst="rect">
              <a:avLst/>
            </a:pr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9A251C"/>
                </a:buClr>
                <a:buSzPts val="900"/>
                <a:buFont typeface="Helvetica Neue"/>
                <a:buNone/>
              </a:pPr>
              <a:r>
                <a:rPr lang="en-US" sz="900" b="0" i="0" u="none" strike="noStrike" cap="none">
                  <a:solidFill>
                    <a:srgbClr val="9A251C"/>
                  </a:solidFill>
                  <a:latin typeface="Helvetica Neue"/>
                  <a:ea typeface="Helvetica Neue"/>
                  <a:cs typeface="Helvetica Neue"/>
                  <a:sym typeface="Helvetica Neue"/>
                </a:rPr>
                <a:t>c̅/b̅</a:t>
              </a:r>
              <a:endParaRPr sz="500" b="0" i="0" u="none" strike="noStrike" cap="none">
                <a:solidFill>
                  <a:srgbClr val="000000"/>
                </a:solidFill>
                <a:latin typeface="Arial"/>
                <a:ea typeface="Arial"/>
                <a:cs typeface="Arial"/>
                <a:sym typeface="Arial"/>
              </a:endParaRPr>
            </a:p>
          </p:txBody>
        </p:sp>
      </p:grpSp>
      <p:grpSp>
        <p:nvGrpSpPr>
          <p:cNvPr id="21" name="Google Shape;623;p110">
            <a:extLst>
              <a:ext uri="{FF2B5EF4-FFF2-40B4-BE49-F238E27FC236}">
                <a16:creationId xmlns:a16="http://schemas.microsoft.com/office/drawing/2014/main" id="{F69D9BEF-B000-5F91-9E47-B5F79F900143}"/>
              </a:ext>
            </a:extLst>
          </p:cNvPr>
          <p:cNvGrpSpPr/>
          <p:nvPr/>
        </p:nvGrpSpPr>
        <p:grpSpPr>
          <a:xfrm>
            <a:off x="5578814" y="5501017"/>
            <a:ext cx="933988" cy="1233979"/>
            <a:chOff x="0" y="-132367"/>
            <a:chExt cx="2490634" cy="3290610"/>
          </a:xfrm>
        </p:grpSpPr>
        <p:pic>
          <p:nvPicPr>
            <p:cNvPr id="22" name="Google Shape;624;p110" descr="hic.png">
              <a:extLst>
                <a:ext uri="{FF2B5EF4-FFF2-40B4-BE49-F238E27FC236}">
                  <a16:creationId xmlns:a16="http://schemas.microsoft.com/office/drawing/2014/main" id="{D02E8C25-F0D4-3023-0B8A-DEBEDBB6F496}"/>
                </a:ext>
              </a:extLst>
            </p:cNvPr>
            <p:cNvPicPr preferRelativeResize="0"/>
            <p:nvPr/>
          </p:nvPicPr>
          <p:blipFill rotWithShape="1">
            <a:blip r:embed="rId5">
              <a:alphaModFix/>
              <a:extLst>
                <a:ext uri="{28A0092B-C50C-407E-A947-70E740481C1C}">
                  <a14:useLocalDpi xmlns:a14="http://schemas.microsoft.com/office/drawing/2010/main" val="0"/>
                </a:ext>
              </a:extLst>
            </a:blip>
            <a:srcRect/>
            <a:stretch/>
          </p:blipFill>
          <p:spPr>
            <a:xfrm>
              <a:off x="0" y="132648"/>
              <a:ext cx="2490634" cy="3025595"/>
            </a:xfrm>
            <a:prstGeom prst="rect">
              <a:avLst/>
            </a:prstGeom>
            <a:noFill/>
            <a:ln>
              <a:noFill/>
            </a:ln>
          </p:spPr>
        </p:pic>
        <p:sp>
          <p:nvSpPr>
            <p:cNvPr id="23" name="Google Shape;625;p110">
              <a:extLst>
                <a:ext uri="{FF2B5EF4-FFF2-40B4-BE49-F238E27FC236}">
                  <a16:creationId xmlns:a16="http://schemas.microsoft.com/office/drawing/2014/main" id="{4DE179AC-4112-D985-86BD-67F312381711}"/>
                </a:ext>
              </a:extLst>
            </p:cNvPr>
            <p:cNvSpPr/>
            <p:nvPr/>
          </p:nvSpPr>
          <p:spPr>
            <a:xfrm>
              <a:off x="962996" y="865146"/>
              <a:ext cx="282300" cy="2823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600"/>
                <a:buFont typeface="Helvetica Neue"/>
                <a:buNone/>
              </a:pPr>
              <a:r>
                <a:rPr lang="en-US" sz="600" b="0" i="0" u="none" strike="noStrike" cap="none">
                  <a:solidFill>
                    <a:srgbClr val="FFFFFF"/>
                  </a:solidFill>
                  <a:latin typeface="Helvetica Neue"/>
                  <a:ea typeface="Helvetica Neue"/>
                  <a:cs typeface="Helvetica Neue"/>
                  <a:sym typeface="Helvetica Neue"/>
                </a:rPr>
                <a:t>c</a:t>
              </a:r>
              <a:endParaRPr sz="500" b="0" i="0" u="none" strike="noStrike" cap="none">
                <a:solidFill>
                  <a:srgbClr val="000000"/>
                </a:solidFill>
                <a:latin typeface="Arial"/>
                <a:ea typeface="Arial"/>
                <a:cs typeface="Arial"/>
                <a:sym typeface="Arial"/>
              </a:endParaRPr>
            </a:p>
          </p:txBody>
        </p:sp>
        <p:sp>
          <p:nvSpPr>
            <p:cNvPr id="24" name="Google Shape;626;p110">
              <a:extLst>
                <a:ext uri="{FF2B5EF4-FFF2-40B4-BE49-F238E27FC236}">
                  <a16:creationId xmlns:a16="http://schemas.microsoft.com/office/drawing/2014/main" id="{DC89F373-10B3-14A9-54E6-260F80AFE6EB}"/>
                </a:ext>
              </a:extLst>
            </p:cNvPr>
            <p:cNvSpPr/>
            <p:nvPr/>
          </p:nvSpPr>
          <p:spPr>
            <a:xfrm>
              <a:off x="615976" y="2135588"/>
              <a:ext cx="282300" cy="2823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600"/>
                <a:buFont typeface="Helvetica Neue"/>
                <a:buNone/>
              </a:pPr>
              <a:r>
                <a:rPr lang="en-US" sz="600" b="0" i="0" u="none" strike="noStrike" cap="none">
                  <a:solidFill>
                    <a:srgbClr val="FFFFFF"/>
                  </a:solidFill>
                  <a:latin typeface="Helvetica Neue"/>
                  <a:ea typeface="Helvetica Neue"/>
                  <a:cs typeface="Helvetica Neue"/>
                  <a:sym typeface="Helvetica Neue"/>
                </a:rPr>
                <a:t>c</a:t>
              </a:r>
              <a:endParaRPr sz="500" b="0" i="0" u="none" strike="noStrike" cap="none">
                <a:solidFill>
                  <a:srgbClr val="000000"/>
                </a:solidFill>
                <a:latin typeface="Arial"/>
                <a:ea typeface="Arial"/>
                <a:cs typeface="Arial"/>
                <a:sym typeface="Arial"/>
              </a:endParaRPr>
            </a:p>
          </p:txBody>
        </p:sp>
        <p:sp>
          <p:nvSpPr>
            <p:cNvPr id="25" name="Google Shape;627;p110">
              <a:extLst>
                <a:ext uri="{FF2B5EF4-FFF2-40B4-BE49-F238E27FC236}">
                  <a16:creationId xmlns:a16="http://schemas.microsoft.com/office/drawing/2014/main" id="{B501D264-A497-07EC-03C4-66E4C2C72DF1}"/>
                </a:ext>
              </a:extLst>
            </p:cNvPr>
            <p:cNvSpPr/>
            <p:nvPr/>
          </p:nvSpPr>
          <p:spPr>
            <a:xfrm>
              <a:off x="1493264" y="803520"/>
              <a:ext cx="282300" cy="2823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600"/>
                <a:buFont typeface="Helvetica Neue"/>
                <a:buNone/>
              </a:pPr>
              <a:r>
                <a:rPr lang="en-US" sz="600" b="0" i="0" u="none" strike="noStrike" cap="none">
                  <a:solidFill>
                    <a:srgbClr val="FFFFFF"/>
                  </a:solidFill>
                  <a:latin typeface="Helvetica Neue"/>
                  <a:ea typeface="Helvetica Neue"/>
                  <a:cs typeface="Helvetica Neue"/>
                  <a:sym typeface="Helvetica Neue"/>
                </a:rPr>
                <a:t>c</a:t>
              </a:r>
              <a:endParaRPr sz="500" b="0" i="0" u="none" strike="noStrike" cap="none">
                <a:solidFill>
                  <a:srgbClr val="000000"/>
                </a:solidFill>
                <a:latin typeface="Arial"/>
                <a:ea typeface="Arial"/>
                <a:cs typeface="Arial"/>
                <a:sym typeface="Arial"/>
              </a:endParaRPr>
            </a:p>
          </p:txBody>
        </p:sp>
        <p:sp>
          <p:nvSpPr>
            <p:cNvPr id="26" name="Google Shape;628;p110">
              <a:extLst>
                <a:ext uri="{FF2B5EF4-FFF2-40B4-BE49-F238E27FC236}">
                  <a16:creationId xmlns:a16="http://schemas.microsoft.com/office/drawing/2014/main" id="{77A2B88D-04A0-5F47-9FAD-651EC86A68E9}"/>
                </a:ext>
              </a:extLst>
            </p:cNvPr>
            <p:cNvSpPr/>
            <p:nvPr/>
          </p:nvSpPr>
          <p:spPr>
            <a:xfrm>
              <a:off x="1245317" y="1147466"/>
              <a:ext cx="282300" cy="2823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600"/>
                <a:buFont typeface="Helvetica Neue"/>
                <a:buNone/>
              </a:pPr>
              <a:r>
                <a:rPr lang="en-US" sz="600" b="0" i="0" u="none" strike="noStrike" cap="none">
                  <a:solidFill>
                    <a:srgbClr val="FFFFFF"/>
                  </a:solidFill>
                  <a:latin typeface="Helvetica Neue"/>
                  <a:ea typeface="Helvetica Neue"/>
                  <a:cs typeface="Helvetica Neue"/>
                  <a:sym typeface="Helvetica Neue"/>
                </a:rPr>
                <a:t>c</a:t>
              </a:r>
              <a:endParaRPr sz="500" b="0" i="0" u="none" strike="noStrike" cap="none">
                <a:solidFill>
                  <a:srgbClr val="000000"/>
                </a:solidFill>
                <a:latin typeface="Arial"/>
                <a:ea typeface="Arial"/>
                <a:cs typeface="Arial"/>
                <a:sym typeface="Arial"/>
              </a:endParaRPr>
            </a:p>
          </p:txBody>
        </p:sp>
        <p:sp>
          <p:nvSpPr>
            <p:cNvPr id="27" name="Google Shape;629;p110">
              <a:extLst>
                <a:ext uri="{FF2B5EF4-FFF2-40B4-BE49-F238E27FC236}">
                  <a16:creationId xmlns:a16="http://schemas.microsoft.com/office/drawing/2014/main" id="{743F2D04-3EF9-4216-8333-1B917D3BC711}"/>
                </a:ext>
              </a:extLst>
            </p:cNvPr>
            <p:cNvSpPr/>
            <p:nvPr/>
          </p:nvSpPr>
          <p:spPr>
            <a:xfrm>
              <a:off x="1729999" y="1429787"/>
              <a:ext cx="282300" cy="2823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600"/>
                <a:buFont typeface="Helvetica Neue"/>
                <a:buNone/>
              </a:pPr>
              <a:r>
                <a:rPr lang="en-US" sz="600" b="0" i="0" u="none" strike="noStrike" cap="none">
                  <a:solidFill>
                    <a:srgbClr val="FFFFFF"/>
                  </a:solidFill>
                  <a:latin typeface="Helvetica Neue"/>
                  <a:ea typeface="Helvetica Neue"/>
                  <a:cs typeface="Helvetica Neue"/>
                  <a:sym typeface="Helvetica Neue"/>
                </a:rPr>
                <a:t>c̅</a:t>
              </a:r>
              <a:endParaRPr sz="500" b="0" i="0" u="none" strike="noStrike" cap="none">
                <a:solidFill>
                  <a:srgbClr val="000000"/>
                </a:solidFill>
                <a:latin typeface="Arial"/>
                <a:ea typeface="Arial"/>
                <a:cs typeface="Arial"/>
                <a:sym typeface="Arial"/>
              </a:endParaRPr>
            </a:p>
          </p:txBody>
        </p:sp>
        <p:sp>
          <p:nvSpPr>
            <p:cNvPr id="28" name="Google Shape;630;p110">
              <a:extLst>
                <a:ext uri="{FF2B5EF4-FFF2-40B4-BE49-F238E27FC236}">
                  <a16:creationId xmlns:a16="http://schemas.microsoft.com/office/drawing/2014/main" id="{8156EC63-660E-061B-2EB6-CDB32B765861}"/>
                </a:ext>
              </a:extLst>
            </p:cNvPr>
            <p:cNvSpPr/>
            <p:nvPr/>
          </p:nvSpPr>
          <p:spPr>
            <a:xfrm>
              <a:off x="1352103" y="1967652"/>
              <a:ext cx="282300" cy="2823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600"/>
                <a:buFont typeface="Helvetica Neue"/>
                <a:buNone/>
              </a:pPr>
              <a:r>
                <a:rPr lang="en-US" sz="600" b="0" i="0" u="none" strike="noStrike" cap="none">
                  <a:solidFill>
                    <a:srgbClr val="FFFFFF"/>
                  </a:solidFill>
                  <a:latin typeface="Helvetica Neue"/>
                  <a:ea typeface="Helvetica Neue"/>
                  <a:cs typeface="Helvetica Neue"/>
                  <a:sym typeface="Helvetica Neue"/>
                </a:rPr>
                <a:t>c</a:t>
              </a:r>
              <a:endParaRPr sz="500" b="0" i="0" u="none" strike="noStrike" cap="none">
                <a:solidFill>
                  <a:srgbClr val="000000"/>
                </a:solidFill>
                <a:latin typeface="Arial"/>
                <a:ea typeface="Arial"/>
                <a:cs typeface="Arial"/>
                <a:sym typeface="Arial"/>
              </a:endParaRPr>
            </a:p>
          </p:txBody>
        </p:sp>
        <p:sp>
          <p:nvSpPr>
            <p:cNvPr id="29" name="Google Shape;631;p110">
              <a:extLst>
                <a:ext uri="{FF2B5EF4-FFF2-40B4-BE49-F238E27FC236}">
                  <a16:creationId xmlns:a16="http://schemas.microsoft.com/office/drawing/2014/main" id="{8BFB973D-2FF5-1516-8555-79D299550679}"/>
                </a:ext>
              </a:extLst>
            </p:cNvPr>
            <p:cNvSpPr/>
            <p:nvPr/>
          </p:nvSpPr>
          <p:spPr>
            <a:xfrm>
              <a:off x="615976" y="1288626"/>
              <a:ext cx="282300" cy="2823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600"/>
                <a:buFont typeface="Helvetica Neue"/>
                <a:buNone/>
              </a:pPr>
              <a:r>
                <a:rPr lang="en-US" sz="600" b="0" i="0" u="none" strike="noStrike" cap="none">
                  <a:solidFill>
                    <a:srgbClr val="FFFFFF"/>
                  </a:solidFill>
                  <a:latin typeface="Helvetica Neue"/>
                  <a:ea typeface="Helvetica Neue"/>
                  <a:cs typeface="Helvetica Neue"/>
                  <a:sym typeface="Helvetica Neue"/>
                </a:rPr>
                <a:t>c̅</a:t>
              </a:r>
              <a:endParaRPr sz="500" b="0" i="0" u="none" strike="noStrike" cap="none">
                <a:solidFill>
                  <a:srgbClr val="000000"/>
                </a:solidFill>
                <a:latin typeface="Arial"/>
                <a:ea typeface="Arial"/>
                <a:cs typeface="Arial"/>
                <a:sym typeface="Arial"/>
              </a:endParaRPr>
            </a:p>
          </p:txBody>
        </p:sp>
        <p:sp>
          <p:nvSpPr>
            <p:cNvPr id="30" name="Google Shape;632;p110">
              <a:extLst>
                <a:ext uri="{FF2B5EF4-FFF2-40B4-BE49-F238E27FC236}">
                  <a16:creationId xmlns:a16="http://schemas.microsoft.com/office/drawing/2014/main" id="{187608D5-5F93-A658-3BA0-86DAC578807D}"/>
                </a:ext>
              </a:extLst>
            </p:cNvPr>
            <p:cNvSpPr/>
            <p:nvPr/>
          </p:nvSpPr>
          <p:spPr>
            <a:xfrm>
              <a:off x="1809957" y="2156090"/>
              <a:ext cx="282300" cy="2823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600"/>
                <a:buFont typeface="Helvetica Neue"/>
                <a:buNone/>
              </a:pPr>
              <a:r>
                <a:rPr lang="en-US" sz="600" b="0" i="0" u="none" strike="noStrike" cap="none">
                  <a:solidFill>
                    <a:srgbClr val="FFFFFF"/>
                  </a:solidFill>
                  <a:latin typeface="Helvetica Neue"/>
                  <a:ea typeface="Helvetica Neue"/>
                  <a:cs typeface="Helvetica Neue"/>
                  <a:sym typeface="Helvetica Neue"/>
                </a:rPr>
                <a:t>c̅</a:t>
              </a:r>
              <a:endParaRPr sz="500" b="0" i="0" u="none" strike="noStrike" cap="none">
                <a:solidFill>
                  <a:srgbClr val="000000"/>
                </a:solidFill>
                <a:latin typeface="Arial"/>
                <a:ea typeface="Arial"/>
                <a:cs typeface="Arial"/>
                <a:sym typeface="Arial"/>
              </a:endParaRPr>
            </a:p>
          </p:txBody>
        </p:sp>
        <p:sp>
          <p:nvSpPr>
            <p:cNvPr id="31" name="Google Shape;633;p110">
              <a:extLst>
                <a:ext uri="{FF2B5EF4-FFF2-40B4-BE49-F238E27FC236}">
                  <a16:creationId xmlns:a16="http://schemas.microsoft.com/office/drawing/2014/main" id="{A734D2EE-5B17-AF70-7A1A-1038BD88C312}"/>
                </a:ext>
              </a:extLst>
            </p:cNvPr>
            <p:cNvSpPr/>
            <p:nvPr/>
          </p:nvSpPr>
          <p:spPr>
            <a:xfrm>
              <a:off x="898296" y="1712107"/>
              <a:ext cx="282300" cy="2823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600"/>
                <a:buFont typeface="Helvetica Neue"/>
                <a:buNone/>
              </a:pPr>
              <a:r>
                <a:rPr lang="en-US" sz="600" b="0" i="0" u="none" strike="noStrike" cap="none">
                  <a:solidFill>
                    <a:srgbClr val="FFFFFF"/>
                  </a:solidFill>
                  <a:latin typeface="Helvetica Neue"/>
                  <a:ea typeface="Helvetica Neue"/>
                  <a:cs typeface="Helvetica Neue"/>
                  <a:sym typeface="Helvetica Neue"/>
                </a:rPr>
                <a:t>c̅</a:t>
              </a:r>
              <a:endParaRPr sz="500" b="0" i="0" u="none" strike="noStrike" cap="none">
                <a:solidFill>
                  <a:srgbClr val="000000"/>
                </a:solidFill>
                <a:latin typeface="Arial"/>
                <a:ea typeface="Arial"/>
                <a:cs typeface="Arial"/>
                <a:sym typeface="Arial"/>
              </a:endParaRPr>
            </a:p>
          </p:txBody>
        </p:sp>
        <p:sp>
          <p:nvSpPr>
            <p:cNvPr id="32" name="Google Shape;634;p110">
              <a:extLst>
                <a:ext uri="{FF2B5EF4-FFF2-40B4-BE49-F238E27FC236}">
                  <a16:creationId xmlns:a16="http://schemas.microsoft.com/office/drawing/2014/main" id="{0A56A794-E40F-A63D-B287-9A9A96BD00A8}"/>
                </a:ext>
              </a:extLst>
            </p:cNvPr>
            <p:cNvSpPr/>
            <p:nvPr/>
          </p:nvSpPr>
          <p:spPr>
            <a:xfrm>
              <a:off x="920680" y="553799"/>
              <a:ext cx="941100" cy="941100"/>
            </a:xfrm>
            <a:prstGeom prst="ellipse">
              <a:avLst/>
            </a:prstGeom>
            <a:noFill/>
            <a:ln w="25400" cap="flat" cmpd="sng">
              <a:solidFill>
                <a:srgbClr val="0076B9"/>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0" i="0" u="none" strike="noStrike" cap="none">
                <a:solidFill>
                  <a:srgbClr val="FFFFFF"/>
                </a:solidFill>
                <a:latin typeface="Helvetica Neue"/>
                <a:ea typeface="Helvetica Neue"/>
                <a:cs typeface="Helvetica Neue"/>
                <a:sym typeface="Helvetica Neue"/>
              </a:endParaRPr>
            </a:p>
          </p:txBody>
        </p:sp>
        <p:sp>
          <p:nvSpPr>
            <p:cNvPr id="33" name="Google Shape;635;p110">
              <a:extLst>
                <a:ext uri="{FF2B5EF4-FFF2-40B4-BE49-F238E27FC236}">
                  <a16:creationId xmlns:a16="http://schemas.microsoft.com/office/drawing/2014/main" id="{C674F04A-8091-E580-5752-A07E9507B123}"/>
                </a:ext>
              </a:extLst>
            </p:cNvPr>
            <p:cNvSpPr txBox="1"/>
            <p:nvPr/>
          </p:nvSpPr>
          <p:spPr>
            <a:xfrm>
              <a:off x="564390" y="-132367"/>
              <a:ext cx="950100" cy="504600"/>
            </a:xfrm>
            <a:prstGeom prst="rect">
              <a:avLst/>
            </a:prstGeom>
            <a:solidFill>
              <a:schemeClr val="accent1"/>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1100"/>
                <a:buFont typeface="Helvetica Neue"/>
                <a:buNone/>
              </a:pPr>
              <a:r>
                <a:rPr lang="en-US" sz="1100" b="0" i="0" u="none" strike="noStrike" cap="none">
                  <a:solidFill>
                    <a:srgbClr val="FFFFFF"/>
                  </a:solidFill>
                  <a:latin typeface="Helvetica Neue"/>
                  <a:ea typeface="Helvetica Neue"/>
                  <a:cs typeface="Helvetica Neue"/>
                  <a:sym typeface="Helvetica Neue"/>
                </a:rPr>
                <a:t>Ω</a:t>
              </a:r>
              <a:r>
                <a:rPr lang="en-US" sz="1100" b="0" i="0" u="none" strike="noStrike" cap="none" baseline="-25000">
                  <a:solidFill>
                    <a:srgbClr val="FFFFFF"/>
                  </a:solidFill>
                  <a:latin typeface="Helvetica Neue"/>
                  <a:ea typeface="Helvetica Neue"/>
                  <a:cs typeface="Helvetica Neue"/>
                  <a:sym typeface="Helvetica Neue"/>
                </a:rPr>
                <a:t>ccc</a:t>
              </a:r>
              <a:endParaRPr sz="500" b="0" i="0" u="none" strike="noStrike" cap="none">
                <a:solidFill>
                  <a:srgbClr val="000000"/>
                </a:solidFill>
                <a:latin typeface="Arial"/>
                <a:ea typeface="Arial"/>
                <a:cs typeface="Arial"/>
                <a:sym typeface="Arial"/>
              </a:endParaRPr>
            </a:p>
          </p:txBody>
        </p:sp>
      </p:grpSp>
      <p:sp>
        <p:nvSpPr>
          <p:cNvPr id="2" name="TextBox 7">
            <a:extLst>
              <a:ext uri="{FF2B5EF4-FFF2-40B4-BE49-F238E27FC236}">
                <a16:creationId xmlns:a16="http://schemas.microsoft.com/office/drawing/2014/main" id="{71A66154-7790-C20E-5209-D10A85372813}"/>
              </a:ext>
            </a:extLst>
          </p:cNvPr>
          <p:cNvSpPr txBox="1"/>
          <p:nvPr/>
        </p:nvSpPr>
        <p:spPr>
          <a:xfrm>
            <a:off x="2695921" y="21563"/>
            <a:ext cx="3620116" cy="461665"/>
          </a:xfrm>
          <a:prstGeom prst="rect">
            <a:avLst/>
          </a:prstGeom>
          <a:solidFill>
            <a:srgbClr val="FFFF00"/>
          </a:solidFill>
        </p:spPr>
        <p:txBody>
          <a:bodyPr wrap="square">
            <a:spAutoFit/>
          </a:bodyPr>
          <a:lstStyle/>
          <a:p>
            <a:r>
              <a:rPr lang="en-US" sz="2400" b="1" dirty="0">
                <a:solidFill>
                  <a:srgbClr val="FF0000"/>
                </a:solidFill>
                <a:latin typeface="Comic Sans MS" panose="030F0702030302020204" pitchFamily="66" charset="0"/>
              </a:rPr>
              <a:t>ALICE 3 physics goals</a:t>
            </a:r>
          </a:p>
        </p:txBody>
      </p:sp>
      <p:sp>
        <p:nvSpPr>
          <p:cNvPr id="4" name="Slide Number Placeholder 3">
            <a:extLst>
              <a:ext uri="{FF2B5EF4-FFF2-40B4-BE49-F238E27FC236}">
                <a16:creationId xmlns:a16="http://schemas.microsoft.com/office/drawing/2014/main" id="{86244855-DF4A-2C47-90EE-A80674B0CA8C}"/>
              </a:ext>
            </a:extLst>
          </p:cNvPr>
          <p:cNvSpPr>
            <a:spLocks noGrp="1"/>
          </p:cNvSpPr>
          <p:nvPr>
            <p:ph type="sldNum" sz="quarter" idx="12"/>
          </p:nvPr>
        </p:nvSpPr>
        <p:spPr/>
        <p:txBody>
          <a:bodyPr/>
          <a:lstStyle/>
          <a:p>
            <a:fld id="{263E47ED-7611-415B-9D62-3BAB27B496D0}" type="slidenum">
              <a:rPr lang="it-IT" smtClean="0"/>
              <a:t>14</a:t>
            </a:fld>
            <a:endParaRPr lang="it-IT"/>
          </a:p>
        </p:txBody>
      </p:sp>
      <p:sp>
        <p:nvSpPr>
          <p:cNvPr id="5" name="CasellaDiTesto 5">
            <a:extLst>
              <a:ext uri="{FF2B5EF4-FFF2-40B4-BE49-F238E27FC236}">
                <a16:creationId xmlns:a16="http://schemas.microsoft.com/office/drawing/2014/main" id="{830E4B6D-58D8-1AA8-635D-C10D83D9CC99}"/>
              </a:ext>
            </a:extLst>
          </p:cNvPr>
          <p:cNvSpPr txBox="1"/>
          <p:nvPr/>
        </p:nvSpPr>
        <p:spPr>
          <a:xfrm>
            <a:off x="1" y="21264"/>
            <a:ext cx="2233914" cy="307777"/>
          </a:xfrm>
          <a:custGeom>
            <a:avLst/>
            <a:gdLst>
              <a:gd name="connsiteX0" fmla="*/ 0 w 2233914"/>
              <a:gd name="connsiteY0" fmla="*/ 0 h 307777"/>
              <a:gd name="connsiteX1" fmla="*/ 536139 w 2233914"/>
              <a:gd name="connsiteY1" fmla="*/ 0 h 307777"/>
              <a:gd name="connsiteX2" fmla="*/ 1094618 w 2233914"/>
              <a:gd name="connsiteY2" fmla="*/ 0 h 307777"/>
              <a:gd name="connsiteX3" fmla="*/ 1653096 w 2233914"/>
              <a:gd name="connsiteY3" fmla="*/ 0 h 307777"/>
              <a:gd name="connsiteX4" fmla="*/ 2233914 w 2233914"/>
              <a:gd name="connsiteY4" fmla="*/ 0 h 307777"/>
              <a:gd name="connsiteX5" fmla="*/ 2233914 w 2233914"/>
              <a:gd name="connsiteY5" fmla="*/ 307777 h 307777"/>
              <a:gd name="connsiteX6" fmla="*/ 1675436 w 2233914"/>
              <a:gd name="connsiteY6" fmla="*/ 307777 h 307777"/>
              <a:gd name="connsiteX7" fmla="*/ 1161635 w 2233914"/>
              <a:gd name="connsiteY7" fmla="*/ 307777 h 307777"/>
              <a:gd name="connsiteX8" fmla="*/ 647835 w 2233914"/>
              <a:gd name="connsiteY8" fmla="*/ 307777 h 307777"/>
              <a:gd name="connsiteX9" fmla="*/ 0 w 2233914"/>
              <a:gd name="connsiteY9" fmla="*/ 307777 h 307777"/>
              <a:gd name="connsiteX10" fmla="*/ 0 w 2233914"/>
              <a:gd name="connsiteY10"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33914" h="307777" fill="none" extrusionOk="0">
                <a:moveTo>
                  <a:pt x="0" y="0"/>
                </a:moveTo>
                <a:cubicBezTo>
                  <a:pt x="239442" y="-35022"/>
                  <a:pt x="409109" y="62303"/>
                  <a:pt x="536139" y="0"/>
                </a:cubicBezTo>
                <a:cubicBezTo>
                  <a:pt x="663169" y="-62303"/>
                  <a:pt x="878084" y="64910"/>
                  <a:pt x="1094618" y="0"/>
                </a:cubicBezTo>
                <a:cubicBezTo>
                  <a:pt x="1311152" y="-64910"/>
                  <a:pt x="1454354" y="2030"/>
                  <a:pt x="1653096" y="0"/>
                </a:cubicBezTo>
                <a:cubicBezTo>
                  <a:pt x="1851838" y="-2030"/>
                  <a:pt x="2045834" y="2324"/>
                  <a:pt x="2233914" y="0"/>
                </a:cubicBezTo>
                <a:cubicBezTo>
                  <a:pt x="2246584" y="94684"/>
                  <a:pt x="2216681" y="199423"/>
                  <a:pt x="2233914" y="307777"/>
                </a:cubicBezTo>
                <a:cubicBezTo>
                  <a:pt x="2001599" y="372019"/>
                  <a:pt x="1863091" y="247178"/>
                  <a:pt x="1675436" y="307777"/>
                </a:cubicBezTo>
                <a:cubicBezTo>
                  <a:pt x="1487781" y="368376"/>
                  <a:pt x="1328988" y="280540"/>
                  <a:pt x="1161635" y="307777"/>
                </a:cubicBezTo>
                <a:cubicBezTo>
                  <a:pt x="994282" y="335014"/>
                  <a:pt x="870387" y="253827"/>
                  <a:pt x="647835" y="307777"/>
                </a:cubicBezTo>
                <a:cubicBezTo>
                  <a:pt x="425283" y="361727"/>
                  <a:pt x="231707" y="281711"/>
                  <a:pt x="0" y="307777"/>
                </a:cubicBezTo>
                <a:cubicBezTo>
                  <a:pt x="-24602" y="180122"/>
                  <a:pt x="25226" y="77435"/>
                  <a:pt x="0" y="0"/>
                </a:cubicBezTo>
                <a:close/>
              </a:path>
              <a:path w="2233914" h="307777" stroke="0" extrusionOk="0">
                <a:moveTo>
                  <a:pt x="0" y="0"/>
                </a:moveTo>
                <a:cubicBezTo>
                  <a:pt x="199049" y="-38076"/>
                  <a:pt x="375677" y="53784"/>
                  <a:pt x="536139" y="0"/>
                </a:cubicBezTo>
                <a:cubicBezTo>
                  <a:pt x="696601" y="-53784"/>
                  <a:pt x="885649" y="56156"/>
                  <a:pt x="1027600" y="0"/>
                </a:cubicBezTo>
                <a:cubicBezTo>
                  <a:pt x="1169551" y="-56156"/>
                  <a:pt x="1404601" y="30931"/>
                  <a:pt x="1630757" y="0"/>
                </a:cubicBezTo>
                <a:cubicBezTo>
                  <a:pt x="1856913" y="-30931"/>
                  <a:pt x="1973111" y="50124"/>
                  <a:pt x="2233914" y="0"/>
                </a:cubicBezTo>
                <a:cubicBezTo>
                  <a:pt x="2235424" y="131595"/>
                  <a:pt x="2200259" y="214584"/>
                  <a:pt x="2233914" y="307777"/>
                </a:cubicBezTo>
                <a:cubicBezTo>
                  <a:pt x="2012340" y="310472"/>
                  <a:pt x="1960284" y="300746"/>
                  <a:pt x="1720114" y="307777"/>
                </a:cubicBezTo>
                <a:cubicBezTo>
                  <a:pt x="1479944" y="314808"/>
                  <a:pt x="1332964" y="281306"/>
                  <a:pt x="1206314" y="307777"/>
                </a:cubicBezTo>
                <a:cubicBezTo>
                  <a:pt x="1079664" y="334248"/>
                  <a:pt x="900377" y="287934"/>
                  <a:pt x="603157" y="307777"/>
                </a:cubicBezTo>
                <a:cubicBezTo>
                  <a:pt x="305937" y="327620"/>
                  <a:pt x="160282" y="288656"/>
                  <a:pt x="0" y="307777"/>
                </a:cubicBezTo>
                <a:cubicBezTo>
                  <a:pt x="-10284" y="203020"/>
                  <a:pt x="5845" y="111831"/>
                  <a:pt x="0" y="0"/>
                </a:cubicBezTo>
                <a:close/>
              </a:path>
            </a:pathLst>
          </a:custGeom>
          <a:solidFill>
            <a:srgbClr val="FF6600"/>
          </a:solidFill>
          <a:ln w="38100">
            <a:no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pPr algn="just">
              <a:spcAft>
                <a:spcPts val="900"/>
              </a:spcAft>
            </a:pPr>
            <a:r>
              <a:rPr lang="en-GB" sz="1400" b="1" i="1" dirty="0">
                <a:solidFill>
                  <a:srgbClr val="002060"/>
                </a:solidFill>
                <a:latin typeface="Comic Sans MS" panose="030F0702030302020204" pitchFamily="66" charset="0"/>
                <a:cs typeface="Calibri" panose="020F0502020204030204" pitchFamily="34" charset="0"/>
              </a:rPr>
              <a:t>High Energy Frontier</a:t>
            </a:r>
            <a:endParaRPr lang="en-GB" sz="1400" b="1" i="1" dirty="0">
              <a:latin typeface="Comic Sans MS" panose="030F0702030302020204" pitchFamily="66" charset="0"/>
              <a:cs typeface="Calibri" panose="020F0502020204030204" pitchFamily="34" charset="0"/>
            </a:endParaRPr>
          </a:p>
        </p:txBody>
      </p:sp>
    </p:spTree>
    <p:extLst>
      <p:ext uri="{BB962C8B-B14F-4D97-AF65-F5344CB8AC3E}">
        <p14:creationId xmlns:p14="http://schemas.microsoft.com/office/powerpoint/2010/main" val="17064635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D683E0B-981E-FBAA-A88B-390CDE05CE6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7221" y="864742"/>
            <a:ext cx="3350996" cy="3483343"/>
          </a:xfrm>
          <a:prstGeom prst="rect">
            <a:avLst/>
          </a:prstGeom>
        </p:spPr>
      </p:pic>
      <p:pic>
        <p:nvPicPr>
          <p:cNvPr id="5" name="Immagine 4">
            <a:extLst>
              <a:ext uri="{FF2B5EF4-FFF2-40B4-BE49-F238E27FC236}">
                <a16:creationId xmlns:a16="http://schemas.microsoft.com/office/drawing/2014/main" id="{59D8B22B-8C2B-8681-B1A9-3203AE75BD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039" y="4557171"/>
            <a:ext cx="6287278" cy="2119132"/>
          </a:xfrm>
          <a:prstGeom prst="rect">
            <a:avLst/>
          </a:prstGeom>
        </p:spPr>
      </p:pic>
      <p:pic>
        <p:nvPicPr>
          <p:cNvPr id="2" name="Immagine 1">
            <a:extLst>
              <a:ext uri="{FF2B5EF4-FFF2-40B4-BE49-F238E27FC236}">
                <a16:creationId xmlns:a16="http://schemas.microsoft.com/office/drawing/2014/main" id="{2542D910-61D5-3CB8-0941-40597D0E8D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4290" y="860158"/>
            <a:ext cx="4171607" cy="3483343"/>
          </a:xfrm>
          <a:prstGeom prst="rect">
            <a:avLst/>
          </a:prstGeom>
        </p:spPr>
      </p:pic>
      <p:sp>
        <p:nvSpPr>
          <p:cNvPr id="4" name="TextBox 7">
            <a:extLst>
              <a:ext uri="{FF2B5EF4-FFF2-40B4-BE49-F238E27FC236}">
                <a16:creationId xmlns:a16="http://schemas.microsoft.com/office/drawing/2014/main" id="{8DBEA449-E111-7F6F-4156-50D20DDDC9A5}"/>
              </a:ext>
            </a:extLst>
          </p:cNvPr>
          <p:cNvSpPr txBox="1"/>
          <p:nvPr/>
        </p:nvSpPr>
        <p:spPr>
          <a:xfrm>
            <a:off x="2486600" y="158149"/>
            <a:ext cx="4696397" cy="461665"/>
          </a:xfrm>
          <a:prstGeom prst="rect">
            <a:avLst/>
          </a:prstGeom>
          <a:solidFill>
            <a:srgbClr val="FFFF00"/>
          </a:solidFill>
        </p:spPr>
        <p:txBody>
          <a:bodyPr wrap="square">
            <a:spAutoFit/>
          </a:bodyPr>
          <a:lstStyle/>
          <a:p>
            <a:r>
              <a:rPr lang="en-US" sz="2400" b="1" dirty="0">
                <a:solidFill>
                  <a:srgbClr val="FF0000"/>
                </a:solidFill>
                <a:latin typeface="Comic Sans MS" panose="030F0702030302020204" pitchFamily="66" charset="0"/>
              </a:rPr>
              <a:t>Heavy Ion Physics at FCC </a:t>
            </a:r>
          </a:p>
        </p:txBody>
      </p:sp>
      <p:sp>
        <p:nvSpPr>
          <p:cNvPr id="6" name="Slide Number Placeholder 5">
            <a:extLst>
              <a:ext uri="{FF2B5EF4-FFF2-40B4-BE49-F238E27FC236}">
                <a16:creationId xmlns:a16="http://schemas.microsoft.com/office/drawing/2014/main" id="{B718DA63-115D-53A0-8248-98D1AE4B4367}"/>
              </a:ext>
            </a:extLst>
          </p:cNvPr>
          <p:cNvSpPr>
            <a:spLocks noGrp="1"/>
          </p:cNvSpPr>
          <p:nvPr>
            <p:ph type="sldNum" sz="quarter" idx="12"/>
          </p:nvPr>
        </p:nvSpPr>
        <p:spPr/>
        <p:txBody>
          <a:bodyPr/>
          <a:lstStyle/>
          <a:p>
            <a:fld id="{263E47ED-7611-415B-9D62-3BAB27B496D0}" type="slidenum">
              <a:rPr lang="it-IT" smtClean="0"/>
              <a:t>15</a:t>
            </a:fld>
            <a:endParaRPr lang="it-IT"/>
          </a:p>
        </p:txBody>
      </p:sp>
      <p:sp>
        <p:nvSpPr>
          <p:cNvPr id="7" name="Rectangle: Rounded Corners 6">
            <a:extLst>
              <a:ext uri="{FF2B5EF4-FFF2-40B4-BE49-F238E27FC236}">
                <a16:creationId xmlns:a16="http://schemas.microsoft.com/office/drawing/2014/main" id="{0B927776-6D4E-053E-8FF3-D0C3E01477CD}"/>
              </a:ext>
            </a:extLst>
          </p:cNvPr>
          <p:cNvSpPr/>
          <p:nvPr/>
        </p:nvSpPr>
        <p:spPr>
          <a:xfrm>
            <a:off x="5743575" y="4648200"/>
            <a:ext cx="1524000" cy="2051651"/>
          </a:xfrm>
          <a:prstGeom prst="roundRect">
            <a:avLst/>
          </a:prstGeom>
          <a:solidFill>
            <a:srgbClr val="FF6600">
              <a:alpha val="1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asellaDiTesto 5">
            <a:extLst>
              <a:ext uri="{FF2B5EF4-FFF2-40B4-BE49-F238E27FC236}">
                <a16:creationId xmlns:a16="http://schemas.microsoft.com/office/drawing/2014/main" id="{820180DA-4322-13AE-8419-54AC1B87D128}"/>
              </a:ext>
            </a:extLst>
          </p:cNvPr>
          <p:cNvSpPr txBox="1"/>
          <p:nvPr/>
        </p:nvSpPr>
        <p:spPr>
          <a:xfrm>
            <a:off x="1" y="21264"/>
            <a:ext cx="2233914" cy="307777"/>
          </a:xfrm>
          <a:custGeom>
            <a:avLst/>
            <a:gdLst>
              <a:gd name="connsiteX0" fmla="*/ 0 w 2233914"/>
              <a:gd name="connsiteY0" fmla="*/ 0 h 307777"/>
              <a:gd name="connsiteX1" fmla="*/ 536139 w 2233914"/>
              <a:gd name="connsiteY1" fmla="*/ 0 h 307777"/>
              <a:gd name="connsiteX2" fmla="*/ 1094618 w 2233914"/>
              <a:gd name="connsiteY2" fmla="*/ 0 h 307777"/>
              <a:gd name="connsiteX3" fmla="*/ 1653096 w 2233914"/>
              <a:gd name="connsiteY3" fmla="*/ 0 h 307777"/>
              <a:gd name="connsiteX4" fmla="*/ 2233914 w 2233914"/>
              <a:gd name="connsiteY4" fmla="*/ 0 h 307777"/>
              <a:gd name="connsiteX5" fmla="*/ 2233914 w 2233914"/>
              <a:gd name="connsiteY5" fmla="*/ 307777 h 307777"/>
              <a:gd name="connsiteX6" fmla="*/ 1675436 w 2233914"/>
              <a:gd name="connsiteY6" fmla="*/ 307777 h 307777"/>
              <a:gd name="connsiteX7" fmla="*/ 1161635 w 2233914"/>
              <a:gd name="connsiteY7" fmla="*/ 307777 h 307777"/>
              <a:gd name="connsiteX8" fmla="*/ 647835 w 2233914"/>
              <a:gd name="connsiteY8" fmla="*/ 307777 h 307777"/>
              <a:gd name="connsiteX9" fmla="*/ 0 w 2233914"/>
              <a:gd name="connsiteY9" fmla="*/ 307777 h 307777"/>
              <a:gd name="connsiteX10" fmla="*/ 0 w 2233914"/>
              <a:gd name="connsiteY10"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33914" h="307777" fill="none" extrusionOk="0">
                <a:moveTo>
                  <a:pt x="0" y="0"/>
                </a:moveTo>
                <a:cubicBezTo>
                  <a:pt x="239442" y="-35022"/>
                  <a:pt x="409109" y="62303"/>
                  <a:pt x="536139" y="0"/>
                </a:cubicBezTo>
                <a:cubicBezTo>
                  <a:pt x="663169" y="-62303"/>
                  <a:pt x="878084" y="64910"/>
                  <a:pt x="1094618" y="0"/>
                </a:cubicBezTo>
                <a:cubicBezTo>
                  <a:pt x="1311152" y="-64910"/>
                  <a:pt x="1454354" y="2030"/>
                  <a:pt x="1653096" y="0"/>
                </a:cubicBezTo>
                <a:cubicBezTo>
                  <a:pt x="1851838" y="-2030"/>
                  <a:pt x="2045834" y="2324"/>
                  <a:pt x="2233914" y="0"/>
                </a:cubicBezTo>
                <a:cubicBezTo>
                  <a:pt x="2246584" y="94684"/>
                  <a:pt x="2216681" y="199423"/>
                  <a:pt x="2233914" y="307777"/>
                </a:cubicBezTo>
                <a:cubicBezTo>
                  <a:pt x="2001599" y="372019"/>
                  <a:pt x="1863091" y="247178"/>
                  <a:pt x="1675436" y="307777"/>
                </a:cubicBezTo>
                <a:cubicBezTo>
                  <a:pt x="1487781" y="368376"/>
                  <a:pt x="1328988" y="280540"/>
                  <a:pt x="1161635" y="307777"/>
                </a:cubicBezTo>
                <a:cubicBezTo>
                  <a:pt x="994282" y="335014"/>
                  <a:pt x="870387" y="253827"/>
                  <a:pt x="647835" y="307777"/>
                </a:cubicBezTo>
                <a:cubicBezTo>
                  <a:pt x="425283" y="361727"/>
                  <a:pt x="231707" y="281711"/>
                  <a:pt x="0" y="307777"/>
                </a:cubicBezTo>
                <a:cubicBezTo>
                  <a:pt x="-24602" y="180122"/>
                  <a:pt x="25226" y="77435"/>
                  <a:pt x="0" y="0"/>
                </a:cubicBezTo>
                <a:close/>
              </a:path>
              <a:path w="2233914" h="307777" stroke="0" extrusionOk="0">
                <a:moveTo>
                  <a:pt x="0" y="0"/>
                </a:moveTo>
                <a:cubicBezTo>
                  <a:pt x="199049" y="-38076"/>
                  <a:pt x="375677" y="53784"/>
                  <a:pt x="536139" y="0"/>
                </a:cubicBezTo>
                <a:cubicBezTo>
                  <a:pt x="696601" y="-53784"/>
                  <a:pt x="885649" y="56156"/>
                  <a:pt x="1027600" y="0"/>
                </a:cubicBezTo>
                <a:cubicBezTo>
                  <a:pt x="1169551" y="-56156"/>
                  <a:pt x="1404601" y="30931"/>
                  <a:pt x="1630757" y="0"/>
                </a:cubicBezTo>
                <a:cubicBezTo>
                  <a:pt x="1856913" y="-30931"/>
                  <a:pt x="1973111" y="50124"/>
                  <a:pt x="2233914" y="0"/>
                </a:cubicBezTo>
                <a:cubicBezTo>
                  <a:pt x="2235424" y="131595"/>
                  <a:pt x="2200259" y="214584"/>
                  <a:pt x="2233914" y="307777"/>
                </a:cubicBezTo>
                <a:cubicBezTo>
                  <a:pt x="2012340" y="310472"/>
                  <a:pt x="1960284" y="300746"/>
                  <a:pt x="1720114" y="307777"/>
                </a:cubicBezTo>
                <a:cubicBezTo>
                  <a:pt x="1479944" y="314808"/>
                  <a:pt x="1332964" y="281306"/>
                  <a:pt x="1206314" y="307777"/>
                </a:cubicBezTo>
                <a:cubicBezTo>
                  <a:pt x="1079664" y="334248"/>
                  <a:pt x="900377" y="287934"/>
                  <a:pt x="603157" y="307777"/>
                </a:cubicBezTo>
                <a:cubicBezTo>
                  <a:pt x="305937" y="327620"/>
                  <a:pt x="160282" y="288656"/>
                  <a:pt x="0" y="307777"/>
                </a:cubicBezTo>
                <a:cubicBezTo>
                  <a:pt x="-10284" y="203020"/>
                  <a:pt x="5845" y="111831"/>
                  <a:pt x="0" y="0"/>
                </a:cubicBezTo>
                <a:close/>
              </a:path>
            </a:pathLst>
          </a:custGeom>
          <a:solidFill>
            <a:srgbClr val="FF6600"/>
          </a:solidFill>
          <a:ln w="38100">
            <a:no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pPr algn="just">
              <a:spcAft>
                <a:spcPts val="900"/>
              </a:spcAft>
            </a:pPr>
            <a:r>
              <a:rPr lang="en-GB" sz="1400" b="1" i="1" dirty="0">
                <a:solidFill>
                  <a:srgbClr val="002060"/>
                </a:solidFill>
                <a:latin typeface="Comic Sans MS" panose="030F0702030302020204" pitchFamily="66" charset="0"/>
                <a:cs typeface="Calibri" panose="020F0502020204030204" pitchFamily="34" charset="0"/>
              </a:rPr>
              <a:t>High Energy Frontier</a:t>
            </a:r>
            <a:endParaRPr lang="en-GB" sz="1400" b="1" i="1" dirty="0">
              <a:latin typeface="Comic Sans MS" panose="030F0702030302020204" pitchFamily="66" charset="0"/>
              <a:cs typeface="Calibri" panose="020F0502020204030204" pitchFamily="34" charset="0"/>
            </a:endParaRPr>
          </a:p>
        </p:txBody>
      </p:sp>
    </p:spTree>
    <p:extLst>
      <p:ext uri="{BB962C8B-B14F-4D97-AF65-F5344CB8AC3E}">
        <p14:creationId xmlns:p14="http://schemas.microsoft.com/office/powerpoint/2010/main" val="30448219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5B449E3F-56E1-5E81-6E10-F045A2D6AA2A}"/>
              </a:ext>
            </a:extLst>
          </p:cNvPr>
          <p:cNvSpPr txBox="1"/>
          <p:nvPr/>
        </p:nvSpPr>
        <p:spPr>
          <a:xfrm>
            <a:off x="109132" y="4508246"/>
            <a:ext cx="4649666" cy="1077218"/>
          </a:xfrm>
          <a:prstGeom prst="rect">
            <a:avLst/>
          </a:prstGeom>
          <a:solidFill>
            <a:srgbClr val="FFC000"/>
          </a:solidFill>
        </p:spPr>
        <p:txBody>
          <a:bodyPr wrap="square">
            <a:spAutoFit/>
          </a:bodyPr>
          <a:lstStyle/>
          <a:p>
            <a:r>
              <a:rPr lang="it-IT" sz="1600" b="1" dirty="0" err="1">
                <a:solidFill>
                  <a:srgbClr val="FF0000"/>
                </a:solidFill>
                <a:latin typeface="Comic Sans MS" panose="030F0702030302020204" pitchFamily="66" charset="0"/>
              </a:rPr>
              <a:t>Unique</a:t>
            </a:r>
            <a:r>
              <a:rPr lang="it-IT" sz="1600" b="1" dirty="0">
                <a:solidFill>
                  <a:srgbClr val="FF0000"/>
                </a:solidFill>
                <a:latin typeface="Comic Sans MS" panose="030F0702030302020204" pitchFamily="66" charset="0"/>
              </a:rPr>
              <a:t> studies of high-</a:t>
            </a:r>
            <a:r>
              <a:rPr lang="it-IT" sz="1600" b="1" dirty="0" err="1">
                <a:solidFill>
                  <a:srgbClr val="FF0000"/>
                </a:solidFill>
                <a:latin typeface="Comic Sans MS" panose="030F0702030302020204" pitchFamily="66" charset="0"/>
              </a:rPr>
              <a:t>density</a:t>
            </a:r>
            <a:r>
              <a:rPr lang="it-IT" sz="1600" b="1" dirty="0">
                <a:solidFill>
                  <a:srgbClr val="FF0000"/>
                </a:solidFill>
                <a:latin typeface="Comic Sans MS" panose="030F0702030302020204" pitchFamily="66" charset="0"/>
              </a:rPr>
              <a:t> </a:t>
            </a:r>
            <a:r>
              <a:rPr lang="it-IT" sz="1600" b="1" dirty="0" err="1">
                <a:solidFill>
                  <a:srgbClr val="FF0000"/>
                </a:solidFill>
                <a:latin typeface="Comic Sans MS" panose="030F0702030302020204" pitchFamily="66" charset="0"/>
              </a:rPr>
              <a:t>initial</a:t>
            </a:r>
            <a:r>
              <a:rPr lang="it-IT" sz="1600" b="1" dirty="0">
                <a:solidFill>
                  <a:srgbClr val="FF0000"/>
                </a:solidFill>
                <a:latin typeface="Comic Sans MS" panose="030F0702030302020204" pitchFamily="66" charset="0"/>
              </a:rPr>
              <a:t> state</a:t>
            </a:r>
          </a:p>
          <a:p>
            <a:pPr marL="285750" indent="-285750">
              <a:buFont typeface="Arial" panose="020B0604020202020204" pitchFamily="34" charset="0"/>
              <a:buChar char="•"/>
            </a:pPr>
            <a:r>
              <a:rPr lang="it-IT" sz="1600" dirty="0">
                <a:latin typeface="Comic Sans MS" panose="030F0702030302020204" pitchFamily="66" charset="0"/>
              </a:rPr>
              <a:t>Access to </a:t>
            </a:r>
            <a:r>
              <a:rPr lang="it-IT" sz="1600" dirty="0" err="1">
                <a:latin typeface="Comic Sans MS" panose="030F0702030302020204" pitchFamily="66" charset="0"/>
              </a:rPr>
              <a:t>saturation</a:t>
            </a:r>
            <a:r>
              <a:rPr lang="it-IT" sz="1600" dirty="0">
                <a:latin typeface="Comic Sans MS" panose="030F0702030302020204" pitchFamily="66" charset="0"/>
              </a:rPr>
              <a:t> </a:t>
            </a:r>
            <a:r>
              <a:rPr lang="it-IT" sz="1600" dirty="0" err="1">
                <a:latin typeface="Comic Sans MS" panose="030F0702030302020204" pitchFamily="66" charset="0"/>
              </a:rPr>
              <a:t>region</a:t>
            </a:r>
            <a:r>
              <a:rPr lang="it-IT" sz="1600" dirty="0">
                <a:latin typeface="Comic Sans MS" panose="030F0702030302020204" pitchFamily="66" charset="0"/>
              </a:rPr>
              <a:t> (down to x&lt;10</a:t>
            </a:r>
            <a:r>
              <a:rPr lang="it-IT" sz="1600" baseline="30000" dirty="0">
                <a:latin typeface="Comic Sans MS" panose="030F0702030302020204" pitchFamily="66" charset="0"/>
              </a:rPr>
              <a:t>-6</a:t>
            </a:r>
            <a:r>
              <a:rPr lang="it-IT" sz="1600" dirty="0">
                <a:latin typeface="Comic Sans MS" panose="030F0702030302020204" pitchFamily="66" charset="0"/>
              </a:rPr>
              <a:t>)</a:t>
            </a:r>
          </a:p>
          <a:p>
            <a:pPr marL="285750" indent="-285750">
              <a:buFont typeface="Arial" panose="020B0604020202020204" pitchFamily="34" charset="0"/>
              <a:buChar char="•"/>
            </a:pPr>
            <a:r>
              <a:rPr lang="it-IT" sz="1600" dirty="0">
                <a:latin typeface="Comic Sans MS" panose="030F0702030302020204" pitchFamily="66" charset="0"/>
              </a:rPr>
              <a:t>Access to [small-x, large-Q2] </a:t>
            </a:r>
            <a:r>
              <a:rPr lang="it-IT" sz="1600" dirty="0" err="1">
                <a:latin typeface="Comic Sans MS" panose="030F0702030302020204" pitchFamily="66" charset="0"/>
              </a:rPr>
              <a:t>region</a:t>
            </a:r>
            <a:r>
              <a:rPr lang="it-IT" sz="1600" dirty="0">
                <a:latin typeface="Comic Sans MS" panose="030F0702030302020204" pitchFamily="66" charset="0"/>
              </a:rPr>
              <a:t> with top, W, Z</a:t>
            </a:r>
          </a:p>
        </p:txBody>
      </p:sp>
      <p:pic>
        <p:nvPicPr>
          <p:cNvPr id="4" name="Immagine 3">
            <a:extLst>
              <a:ext uri="{FF2B5EF4-FFF2-40B4-BE49-F238E27FC236}">
                <a16:creationId xmlns:a16="http://schemas.microsoft.com/office/drawing/2014/main" id="{7C59232E-3245-31C2-40F9-8349E4B23C0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58798" y="2991078"/>
            <a:ext cx="4238245" cy="3811837"/>
          </a:xfrm>
          <a:prstGeom prst="rect">
            <a:avLst/>
          </a:prstGeom>
        </p:spPr>
      </p:pic>
      <p:sp>
        <p:nvSpPr>
          <p:cNvPr id="5" name="CasellaDiTesto 4">
            <a:extLst>
              <a:ext uri="{FF2B5EF4-FFF2-40B4-BE49-F238E27FC236}">
                <a16:creationId xmlns:a16="http://schemas.microsoft.com/office/drawing/2014/main" id="{09A801E6-D6DD-207D-7F5F-045EA440BD5C}"/>
              </a:ext>
            </a:extLst>
          </p:cNvPr>
          <p:cNvSpPr txBox="1"/>
          <p:nvPr/>
        </p:nvSpPr>
        <p:spPr>
          <a:xfrm>
            <a:off x="4713106" y="1095204"/>
            <a:ext cx="4329628" cy="1323439"/>
          </a:xfrm>
          <a:prstGeom prst="rect">
            <a:avLst/>
          </a:prstGeom>
          <a:solidFill>
            <a:srgbClr val="FFC000"/>
          </a:solidFill>
        </p:spPr>
        <p:txBody>
          <a:bodyPr wrap="square">
            <a:spAutoFit/>
          </a:bodyPr>
          <a:lstStyle/>
          <a:p>
            <a:r>
              <a:rPr lang="it-IT" sz="1600" dirty="0"/>
              <a:t> </a:t>
            </a:r>
            <a:r>
              <a:rPr lang="it-IT" sz="1600" b="1" dirty="0" err="1">
                <a:solidFill>
                  <a:srgbClr val="FF0000"/>
                </a:solidFill>
              </a:rPr>
              <a:t>Unique</a:t>
            </a:r>
            <a:r>
              <a:rPr lang="it-IT" sz="1600" b="1" dirty="0">
                <a:solidFill>
                  <a:srgbClr val="FF0000"/>
                </a:solidFill>
              </a:rPr>
              <a:t> studies of the Quark-</a:t>
            </a:r>
            <a:r>
              <a:rPr lang="it-IT" sz="1600" b="1" dirty="0" err="1">
                <a:solidFill>
                  <a:srgbClr val="FF0000"/>
                </a:solidFill>
              </a:rPr>
              <a:t>Gluon</a:t>
            </a:r>
            <a:r>
              <a:rPr lang="it-IT" sz="1600" b="1" dirty="0">
                <a:solidFill>
                  <a:srgbClr val="FF0000"/>
                </a:solidFill>
              </a:rPr>
              <a:t> Plasma</a:t>
            </a:r>
          </a:p>
          <a:p>
            <a:pPr marL="285750" indent="-285750">
              <a:buFont typeface="Arial" panose="020B0604020202020204" pitchFamily="34" charset="0"/>
              <a:buChar char="•"/>
            </a:pPr>
            <a:r>
              <a:rPr lang="it-IT" sz="1600" dirty="0" err="1"/>
              <a:t>Larger</a:t>
            </a:r>
            <a:r>
              <a:rPr lang="it-IT" sz="1600" dirty="0"/>
              <a:t> temperature </a:t>
            </a:r>
            <a:r>
              <a:rPr lang="it-IT" sz="1600" dirty="0">
                <a:latin typeface="Calibri" panose="020F0502020204030204" pitchFamily="34" charset="0"/>
                <a:cs typeface="Calibri" panose="020F0502020204030204" pitchFamily="34" charset="0"/>
              </a:rPr>
              <a:t>→ </a:t>
            </a:r>
            <a:r>
              <a:rPr lang="it-IT" sz="1600" dirty="0" err="1"/>
              <a:t>thermal</a:t>
            </a:r>
            <a:r>
              <a:rPr lang="it-IT" sz="1600" dirty="0"/>
              <a:t> production of charm, Y(1S) melting</a:t>
            </a:r>
          </a:p>
          <a:p>
            <a:pPr marL="285750" indent="-285750">
              <a:buFont typeface="Arial" panose="020B0604020202020204" pitchFamily="34" charset="0"/>
              <a:buChar char="•"/>
            </a:pPr>
            <a:r>
              <a:rPr lang="it-IT" sz="1600" dirty="0" err="1"/>
              <a:t>Larger</a:t>
            </a:r>
            <a:r>
              <a:rPr lang="it-IT" sz="1600" dirty="0"/>
              <a:t> √s and </a:t>
            </a:r>
            <a:r>
              <a:rPr lang="it-IT" sz="1600" dirty="0" err="1"/>
              <a:t>L</a:t>
            </a:r>
            <a:r>
              <a:rPr lang="it-IT" sz="1600" baseline="-25000" dirty="0" err="1"/>
              <a:t>int</a:t>
            </a:r>
            <a:r>
              <a:rPr lang="it-IT" sz="1600" dirty="0"/>
              <a:t> </a:t>
            </a:r>
            <a:r>
              <a:rPr lang="it-IT" sz="1600" dirty="0">
                <a:latin typeface="Calibri" panose="020F0502020204030204" pitchFamily="34" charset="0"/>
                <a:cs typeface="Calibri" panose="020F0502020204030204" pitchFamily="34" charset="0"/>
              </a:rPr>
              <a:t>→</a:t>
            </a:r>
            <a:r>
              <a:rPr lang="it-IT" sz="1600" dirty="0"/>
              <a:t> new hard </a:t>
            </a:r>
            <a:r>
              <a:rPr lang="it-IT" sz="1600" dirty="0" err="1"/>
              <a:t>observables</a:t>
            </a:r>
            <a:r>
              <a:rPr lang="it-IT" sz="1600" dirty="0"/>
              <a:t>, e.g. top, Higgs, to </a:t>
            </a:r>
            <a:r>
              <a:rPr lang="it-IT" sz="1600" dirty="0" err="1"/>
              <a:t>characterize</a:t>
            </a:r>
            <a:r>
              <a:rPr lang="it-IT" sz="1600" dirty="0"/>
              <a:t> the QGP</a:t>
            </a:r>
          </a:p>
        </p:txBody>
      </p:sp>
      <p:pic>
        <p:nvPicPr>
          <p:cNvPr id="6" name="Immagine 5">
            <a:extLst>
              <a:ext uri="{FF2B5EF4-FFF2-40B4-BE49-F238E27FC236}">
                <a16:creationId xmlns:a16="http://schemas.microsoft.com/office/drawing/2014/main" id="{0ECD8F06-5F5A-9E11-290C-C2921E3ED1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40" y="914399"/>
            <a:ext cx="4695358" cy="3008489"/>
          </a:xfrm>
          <a:prstGeom prst="rect">
            <a:avLst/>
          </a:prstGeom>
        </p:spPr>
      </p:pic>
      <p:sp>
        <p:nvSpPr>
          <p:cNvPr id="8" name="CasellaDiTesto 7">
            <a:extLst>
              <a:ext uri="{FF2B5EF4-FFF2-40B4-BE49-F238E27FC236}">
                <a16:creationId xmlns:a16="http://schemas.microsoft.com/office/drawing/2014/main" id="{67102FFC-C9BB-EE0B-E85F-D96E030EC25B}"/>
              </a:ext>
            </a:extLst>
          </p:cNvPr>
          <p:cNvSpPr txBox="1"/>
          <p:nvPr/>
        </p:nvSpPr>
        <p:spPr>
          <a:xfrm>
            <a:off x="1452568" y="370345"/>
            <a:ext cx="6612460" cy="400110"/>
          </a:xfrm>
          <a:prstGeom prst="rect">
            <a:avLst/>
          </a:prstGeom>
          <a:solidFill>
            <a:srgbClr val="FFFF00"/>
          </a:solidFill>
        </p:spPr>
        <p:txBody>
          <a:bodyPr wrap="square">
            <a:spAutoFit/>
          </a:bodyPr>
          <a:lstStyle/>
          <a:p>
            <a:r>
              <a:rPr lang="it-IT" sz="2000" b="1" dirty="0">
                <a:solidFill>
                  <a:srgbClr val="FF0000"/>
                </a:solidFill>
                <a:latin typeface="Comic Sans MS" panose="030F0702030302020204" pitchFamily="66" charset="0"/>
              </a:rPr>
              <a:t>Pb-Pb </a:t>
            </a:r>
            <a:r>
              <a:rPr lang="it-IT" sz="2000" b="1" dirty="0" err="1">
                <a:solidFill>
                  <a:srgbClr val="FF0000"/>
                </a:solidFill>
                <a:latin typeface="Comic Sans MS" panose="030F0702030302020204" pitchFamily="66" charset="0"/>
              </a:rPr>
              <a:t>at</a:t>
            </a:r>
            <a:r>
              <a:rPr lang="it-IT" sz="2000" b="1" dirty="0">
                <a:solidFill>
                  <a:srgbClr val="FF0000"/>
                </a:solidFill>
                <a:latin typeface="Comic Sans MS" panose="030F0702030302020204" pitchFamily="66" charset="0"/>
              </a:rPr>
              <a:t> FCC: 39 TeV; </a:t>
            </a:r>
            <a:r>
              <a:rPr lang="it-IT" sz="2000" b="1" dirty="0" err="1">
                <a:solidFill>
                  <a:srgbClr val="FF0000"/>
                </a:solidFill>
                <a:latin typeface="Comic Sans MS" panose="030F0702030302020204" pitchFamily="66" charset="0"/>
              </a:rPr>
              <a:t>L</a:t>
            </a:r>
            <a:r>
              <a:rPr lang="it-IT" sz="2000" b="1" baseline="-25000" dirty="0" err="1">
                <a:solidFill>
                  <a:srgbClr val="FF0000"/>
                </a:solidFill>
                <a:latin typeface="Comic Sans MS" panose="030F0702030302020204" pitchFamily="66" charset="0"/>
              </a:rPr>
              <a:t>int</a:t>
            </a:r>
            <a:r>
              <a:rPr lang="it-IT" sz="2000" b="1" dirty="0">
                <a:solidFill>
                  <a:srgbClr val="FF0000"/>
                </a:solidFill>
                <a:latin typeface="Comic Sans MS" panose="030F0702030302020204" pitchFamily="66" charset="0"/>
              </a:rPr>
              <a:t> &gt;100x LHC </a:t>
            </a:r>
            <a:r>
              <a:rPr lang="it-IT" sz="2000" b="1" dirty="0" err="1">
                <a:solidFill>
                  <a:srgbClr val="FF0000"/>
                </a:solidFill>
                <a:latin typeface="Comic Sans MS" panose="030F0702030302020204" pitchFamily="66" charset="0"/>
              </a:rPr>
              <a:t>programme</a:t>
            </a:r>
            <a:endParaRPr lang="it-IT" sz="2000" b="1" dirty="0">
              <a:solidFill>
                <a:srgbClr val="FF0000"/>
              </a:solidFill>
              <a:latin typeface="Comic Sans MS" panose="030F0702030302020204" pitchFamily="66" charset="0"/>
            </a:endParaRPr>
          </a:p>
        </p:txBody>
      </p:sp>
      <p:sp>
        <p:nvSpPr>
          <p:cNvPr id="2" name="Slide Number Placeholder 1">
            <a:extLst>
              <a:ext uri="{FF2B5EF4-FFF2-40B4-BE49-F238E27FC236}">
                <a16:creationId xmlns:a16="http://schemas.microsoft.com/office/drawing/2014/main" id="{1377184F-D099-AFAD-2D24-14398106F6ED}"/>
              </a:ext>
            </a:extLst>
          </p:cNvPr>
          <p:cNvSpPr>
            <a:spLocks noGrp="1"/>
          </p:cNvSpPr>
          <p:nvPr>
            <p:ph type="sldNum" sz="quarter" idx="12"/>
          </p:nvPr>
        </p:nvSpPr>
        <p:spPr/>
        <p:txBody>
          <a:bodyPr/>
          <a:lstStyle/>
          <a:p>
            <a:fld id="{263E47ED-7611-415B-9D62-3BAB27B496D0}" type="slidenum">
              <a:rPr lang="it-IT" smtClean="0"/>
              <a:t>16</a:t>
            </a:fld>
            <a:endParaRPr lang="it-IT"/>
          </a:p>
        </p:txBody>
      </p:sp>
      <p:sp>
        <p:nvSpPr>
          <p:cNvPr id="7" name="CasellaDiTesto 5">
            <a:extLst>
              <a:ext uri="{FF2B5EF4-FFF2-40B4-BE49-F238E27FC236}">
                <a16:creationId xmlns:a16="http://schemas.microsoft.com/office/drawing/2014/main" id="{C300CD19-D1E4-9238-990C-83DD74835995}"/>
              </a:ext>
            </a:extLst>
          </p:cNvPr>
          <p:cNvSpPr txBox="1"/>
          <p:nvPr/>
        </p:nvSpPr>
        <p:spPr>
          <a:xfrm>
            <a:off x="1" y="21264"/>
            <a:ext cx="2233914" cy="307777"/>
          </a:xfrm>
          <a:custGeom>
            <a:avLst/>
            <a:gdLst>
              <a:gd name="connsiteX0" fmla="*/ 0 w 2233914"/>
              <a:gd name="connsiteY0" fmla="*/ 0 h 307777"/>
              <a:gd name="connsiteX1" fmla="*/ 536139 w 2233914"/>
              <a:gd name="connsiteY1" fmla="*/ 0 h 307777"/>
              <a:gd name="connsiteX2" fmla="*/ 1094618 w 2233914"/>
              <a:gd name="connsiteY2" fmla="*/ 0 h 307777"/>
              <a:gd name="connsiteX3" fmla="*/ 1653096 w 2233914"/>
              <a:gd name="connsiteY3" fmla="*/ 0 h 307777"/>
              <a:gd name="connsiteX4" fmla="*/ 2233914 w 2233914"/>
              <a:gd name="connsiteY4" fmla="*/ 0 h 307777"/>
              <a:gd name="connsiteX5" fmla="*/ 2233914 w 2233914"/>
              <a:gd name="connsiteY5" fmla="*/ 307777 h 307777"/>
              <a:gd name="connsiteX6" fmla="*/ 1675436 w 2233914"/>
              <a:gd name="connsiteY6" fmla="*/ 307777 h 307777"/>
              <a:gd name="connsiteX7" fmla="*/ 1161635 w 2233914"/>
              <a:gd name="connsiteY7" fmla="*/ 307777 h 307777"/>
              <a:gd name="connsiteX8" fmla="*/ 647835 w 2233914"/>
              <a:gd name="connsiteY8" fmla="*/ 307777 h 307777"/>
              <a:gd name="connsiteX9" fmla="*/ 0 w 2233914"/>
              <a:gd name="connsiteY9" fmla="*/ 307777 h 307777"/>
              <a:gd name="connsiteX10" fmla="*/ 0 w 2233914"/>
              <a:gd name="connsiteY10"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33914" h="307777" fill="none" extrusionOk="0">
                <a:moveTo>
                  <a:pt x="0" y="0"/>
                </a:moveTo>
                <a:cubicBezTo>
                  <a:pt x="239442" y="-35022"/>
                  <a:pt x="409109" y="62303"/>
                  <a:pt x="536139" y="0"/>
                </a:cubicBezTo>
                <a:cubicBezTo>
                  <a:pt x="663169" y="-62303"/>
                  <a:pt x="878084" y="64910"/>
                  <a:pt x="1094618" y="0"/>
                </a:cubicBezTo>
                <a:cubicBezTo>
                  <a:pt x="1311152" y="-64910"/>
                  <a:pt x="1454354" y="2030"/>
                  <a:pt x="1653096" y="0"/>
                </a:cubicBezTo>
                <a:cubicBezTo>
                  <a:pt x="1851838" y="-2030"/>
                  <a:pt x="2045834" y="2324"/>
                  <a:pt x="2233914" y="0"/>
                </a:cubicBezTo>
                <a:cubicBezTo>
                  <a:pt x="2246584" y="94684"/>
                  <a:pt x="2216681" y="199423"/>
                  <a:pt x="2233914" y="307777"/>
                </a:cubicBezTo>
                <a:cubicBezTo>
                  <a:pt x="2001599" y="372019"/>
                  <a:pt x="1863091" y="247178"/>
                  <a:pt x="1675436" y="307777"/>
                </a:cubicBezTo>
                <a:cubicBezTo>
                  <a:pt x="1487781" y="368376"/>
                  <a:pt x="1328988" y="280540"/>
                  <a:pt x="1161635" y="307777"/>
                </a:cubicBezTo>
                <a:cubicBezTo>
                  <a:pt x="994282" y="335014"/>
                  <a:pt x="870387" y="253827"/>
                  <a:pt x="647835" y="307777"/>
                </a:cubicBezTo>
                <a:cubicBezTo>
                  <a:pt x="425283" y="361727"/>
                  <a:pt x="231707" y="281711"/>
                  <a:pt x="0" y="307777"/>
                </a:cubicBezTo>
                <a:cubicBezTo>
                  <a:pt x="-24602" y="180122"/>
                  <a:pt x="25226" y="77435"/>
                  <a:pt x="0" y="0"/>
                </a:cubicBezTo>
                <a:close/>
              </a:path>
              <a:path w="2233914" h="307777" stroke="0" extrusionOk="0">
                <a:moveTo>
                  <a:pt x="0" y="0"/>
                </a:moveTo>
                <a:cubicBezTo>
                  <a:pt x="199049" y="-38076"/>
                  <a:pt x="375677" y="53784"/>
                  <a:pt x="536139" y="0"/>
                </a:cubicBezTo>
                <a:cubicBezTo>
                  <a:pt x="696601" y="-53784"/>
                  <a:pt x="885649" y="56156"/>
                  <a:pt x="1027600" y="0"/>
                </a:cubicBezTo>
                <a:cubicBezTo>
                  <a:pt x="1169551" y="-56156"/>
                  <a:pt x="1404601" y="30931"/>
                  <a:pt x="1630757" y="0"/>
                </a:cubicBezTo>
                <a:cubicBezTo>
                  <a:pt x="1856913" y="-30931"/>
                  <a:pt x="1973111" y="50124"/>
                  <a:pt x="2233914" y="0"/>
                </a:cubicBezTo>
                <a:cubicBezTo>
                  <a:pt x="2235424" y="131595"/>
                  <a:pt x="2200259" y="214584"/>
                  <a:pt x="2233914" y="307777"/>
                </a:cubicBezTo>
                <a:cubicBezTo>
                  <a:pt x="2012340" y="310472"/>
                  <a:pt x="1960284" y="300746"/>
                  <a:pt x="1720114" y="307777"/>
                </a:cubicBezTo>
                <a:cubicBezTo>
                  <a:pt x="1479944" y="314808"/>
                  <a:pt x="1332964" y="281306"/>
                  <a:pt x="1206314" y="307777"/>
                </a:cubicBezTo>
                <a:cubicBezTo>
                  <a:pt x="1079664" y="334248"/>
                  <a:pt x="900377" y="287934"/>
                  <a:pt x="603157" y="307777"/>
                </a:cubicBezTo>
                <a:cubicBezTo>
                  <a:pt x="305937" y="327620"/>
                  <a:pt x="160282" y="288656"/>
                  <a:pt x="0" y="307777"/>
                </a:cubicBezTo>
                <a:cubicBezTo>
                  <a:pt x="-10284" y="203020"/>
                  <a:pt x="5845" y="111831"/>
                  <a:pt x="0" y="0"/>
                </a:cubicBezTo>
                <a:close/>
              </a:path>
            </a:pathLst>
          </a:custGeom>
          <a:solidFill>
            <a:srgbClr val="FF6600"/>
          </a:solidFill>
          <a:ln w="38100">
            <a:no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pPr algn="just">
              <a:spcAft>
                <a:spcPts val="900"/>
              </a:spcAft>
            </a:pPr>
            <a:r>
              <a:rPr lang="en-GB" sz="1400" b="1" i="1" dirty="0">
                <a:solidFill>
                  <a:srgbClr val="002060"/>
                </a:solidFill>
                <a:latin typeface="Comic Sans MS" panose="030F0702030302020204" pitchFamily="66" charset="0"/>
                <a:cs typeface="Calibri" panose="020F0502020204030204" pitchFamily="34" charset="0"/>
              </a:rPr>
              <a:t>High Energy Frontier</a:t>
            </a:r>
            <a:endParaRPr lang="en-GB" sz="1400" b="1" i="1" dirty="0">
              <a:latin typeface="Comic Sans MS" panose="030F0702030302020204" pitchFamily="66" charset="0"/>
              <a:cs typeface="Calibri" panose="020F0502020204030204" pitchFamily="34" charset="0"/>
            </a:endParaRPr>
          </a:p>
        </p:txBody>
      </p:sp>
      <p:sp>
        <p:nvSpPr>
          <p:cNvPr id="9" name="CasellaDiTesto 8">
            <a:extLst>
              <a:ext uri="{FF2B5EF4-FFF2-40B4-BE49-F238E27FC236}">
                <a16:creationId xmlns:a16="http://schemas.microsoft.com/office/drawing/2014/main" id="{9A801674-6A95-36BA-E381-938EA5237D14}"/>
              </a:ext>
            </a:extLst>
          </p:cNvPr>
          <p:cNvSpPr txBox="1"/>
          <p:nvPr/>
        </p:nvSpPr>
        <p:spPr>
          <a:xfrm>
            <a:off x="659757" y="6227180"/>
            <a:ext cx="4105611" cy="369332"/>
          </a:xfrm>
          <a:prstGeom prst="rect">
            <a:avLst/>
          </a:prstGeom>
          <a:noFill/>
        </p:spPr>
        <p:txBody>
          <a:bodyPr wrap="none" rtlCol="0">
            <a:spAutoFit/>
          </a:bodyPr>
          <a:lstStyle/>
          <a:p>
            <a:r>
              <a:rPr lang="en-US" dirty="0"/>
              <a:t>See </a:t>
            </a:r>
            <a:r>
              <a:rPr lang="en-US" dirty="0">
                <a:hlinkClick r:id="rId4"/>
              </a:rPr>
              <a:t>https://arxiv.org/abs/1605.01389v3</a:t>
            </a:r>
            <a:r>
              <a:rPr lang="en-US" dirty="0"/>
              <a:t> </a:t>
            </a:r>
          </a:p>
        </p:txBody>
      </p:sp>
    </p:spTree>
    <p:extLst>
      <p:ext uri="{BB962C8B-B14F-4D97-AF65-F5344CB8AC3E}">
        <p14:creationId xmlns:p14="http://schemas.microsoft.com/office/powerpoint/2010/main" val="27739546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77B080-74B1-C398-A565-CE9E17E357D9}"/>
              </a:ext>
            </a:extLst>
          </p:cNvPr>
          <p:cNvSpPr>
            <a:spLocks noGrp="1"/>
          </p:cNvSpPr>
          <p:nvPr>
            <p:ph type="sldNum" sz="quarter" idx="12"/>
          </p:nvPr>
        </p:nvSpPr>
        <p:spPr/>
        <p:txBody>
          <a:bodyPr/>
          <a:lstStyle/>
          <a:p>
            <a:fld id="{263E47ED-7611-415B-9D62-3BAB27B496D0}" type="slidenum">
              <a:rPr lang="it-IT" smtClean="0"/>
              <a:t>17</a:t>
            </a:fld>
            <a:endParaRPr lang="it-IT"/>
          </a:p>
        </p:txBody>
      </p:sp>
      <p:sp>
        <p:nvSpPr>
          <p:cNvPr id="4" name="TextBox 7">
            <a:extLst>
              <a:ext uri="{FF2B5EF4-FFF2-40B4-BE49-F238E27FC236}">
                <a16:creationId xmlns:a16="http://schemas.microsoft.com/office/drawing/2014/main" id="{9509266E-2E6F-1B37-52D1-87B170F2D21E}"/>
              </a:ext>
            </a:extLst>
          </p:cNvPr>
          <p:cNvSpPr txBox="1"/>
          <p:nvPr/>
        </p:nvSpPr>
        <p:spPr>
          <a:xfrm>
            <a:off x="561975" y="2348899"/>
            <a:ext cx="8020050" cy="461665"/>
          </a:xfrm>
          <a:prstGeom prst="rect">
            <a:avLst/>
          </a:prstGeom>
          <a:solidFill>
            <a:srgbClr val="FFFF00"/>
          </a:solidFill>
        </p:spPr>
        <p:txBody>
          <a:bodyPr wrap="square">
            <a:spAutoFit/>
          </a:bodyPr>
          <a:lstStyle/>
          <a:p>
            <a:r>
              <a:rPr lang="en-US" sz="2400" b="1" dirty="0">
                <a:solidFill>
                  <a:srgbClr val="FF0000"/>
                </a:solidFill>
                <a:latin typeface="Comic Sans MS" panose="030F0702030302020204" pitchFamily="66" charset="0"/>
              </a:rPr>
              <a:t>Other programs at CERN that ESPP cannot miss</a:t>
            </a:r>
          </a:p>
        </p:txBody>
      </p:sp>
    </p:spTree>
    <p:extLst>
      <p:ext uri="{BB962C8B-B14F-4D97-AF65-F5344CB8AC3E}">
        <p14:creationId xmlns:p14="http://schemas.microsoft.com/office/powerpoint/2010/main" val="38133080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009989-CCD7-8570-A72B-774AF85AB06B}"/>
              </a:ext>
            </a:extLst>
          </p:cNvPr>
          <p:cNvPicPr>
            <a:picLocks noChangeAspect="1"/>
          </p:cNvPicPr>
          <p:nvPr/>
        </p:nvPicPr>
        <p:blipFill>
          <a:blip r:embed="rId2">
            <a:extLst>
              <a:ext uri="{28A0092B-C50C-407E-A947-70E740481C1C}">
                <a14:useLocalDpi xmlns:a14="http://schemas.microsoft.com/office/drawing/2010/main" val="0"/>
              </a:ext>
            </a:extLst>
          </a:blip>
          <a:srcRect t="7066"/>
          <a:stretch/>
        </p:blipFill>
        <p:spPr>
          <a:xfrm>
            <a:off x="63771" y="981074"/>
            <a:ext cx="9080229" cy="4678955"/>
          </a:xfrm>
          <a:prstGeom prst="rect">
            <a:avLst/>
          </a:prstGeom>
        </p:spPr>
      </p:pic>
      <p:sp>
        <p:nvSpPr>
          <p:cNvPr id="2" name="Slide Number Placeholder 1">
            <a:extLst>
              <a:ext uri="{FF2B5EF4-FFF2-40B4-BE49-F238E27FC236}">
                <a16:creationId xmlns:a16="http://schemas.microsoft.com/office/drawing/2014/main" id="{BE0FFFCA-602C-7552-FADF-C1915E2030A3}"/>
              </a:ext>
            </a:extLst>
          </p:cNvPr>
          <p:cNvSpPr>
            <a:spLocks noGrp="1"/>
          </p:cNvSpPr>
          <p:nvPr>
            <p:ph type="sldNum" sz="quarter" idx="12"/>
          </p:nvPr>
        </p:nvSpPr>
        <p:spPr/>
        <p:txBody>
          <a:bodyPr/>
          <a:lstStyle/>
          <a:p>
            <a:fld id="{263E47ED-7611-415B-9D62-3BAB27B496D0}" type="slidenum">
              <a:rPr lang="it-IT" smtClean="0"/>
              <a:t>18</a:t>
            </a:fld>
            <a:endParaRPr lang="it-IT"/>
          </a:p>
        </p:txBody>
      </p:sp>
      <p:sp>
        <p:nvSpPr>
          <p:cNvPr id="5" name="TextBox 7">
            <a:extLst>
              <a:ext uri="{FF2B5EF4-FFF2-40B4-BE49-F238E27FC236}">
                <a16:creationId xmlns:a16="http://schemas.microsoft.com/office/drawing/2014/main" id="{FA36F8FC-03C9-D421-EF0E-1A6FEB4B0A85}"/>
              </a:ext>
            </a:extLst>
          </p:cNvPr>
          <p:cNvSpPr txBox="1"/>
          <p:nvPr/>
        </p:nvSpPr>
        <p:spPr>
          <a:xfrm>
            <a:off x="692673" y="423958"/>
            <a:ext cx="8020050" cy="400110"/>
          </a:xfrm>
          <a:prstGeom prst="rect">
            <a:avLst/>
          </a:prstGeom>
          <a:solidFill>
            <a:srgbClr val="FFFF00"/>
          </a:solidFill>
        </p:spPr>
        <p:txBody>
          <a:bodyPr wrap="square">
            <a:spAutoFit/>
          </a:bodyPr>
          <a:lstStyle/>
          <a:p>
            <a:r>
              <a:rPr lang="en-US" sz="2000" b="1" dirty="0">
                <a:solidFill>
                  <a:srgbClr val="FF0000"/>
                </a:solidFill>
                <a:latin typeface="Comic Sans MS" panose="030F0702030302020204" pitchFamily="66" charset="0"/>
              </a:rPr>
              <a:t>The Antimatter Factory : AD/ELENA Facility @ CERN</a:t>
            </a:r>
          </a:p>
        </p:txBody>
      </p:sp>
      <p:sp>
        <p:nvSpPr>
          <p:cNvPr id="4" name="CasellaDiTesto 5">
            <a:extLst>
              <a:ext uri="{FF2B5EF4-FFF2-40B4-BE49-F238E27FC236}">
                <a16:creationId xmlns:a16="http://schemas.microsoft.com/office/drawing/2014/main" id="{47E1DD50-5631-D2F6-8A50-EBF9A1ED1DE6}"/>
              </a:ext>
            </a:extLst>
          </p:cNvPr>
          <p:cNvSpPr txBox="1"/>
          <p:nvPr/>
        </p:nvSpPr>
        <p:spPr>
          <a:xfrm>
            <a:off x="1" y="21264"/>
            <a:ext cx="2233914" cy="307777"/>
          </a:xfrm>
          <a:custGeom>
            <a:avLst/>
            <a:gdLst>
              <a:gd name="connsiteX0" fmla="*/ 0 w 2233914"/>
              <a:gd name="connsiteY0" fmla="*/ 0 h 307777"/>
              <a:gd name="connsiteX1" fmla="*/ 536139 w 2233914"/>
              <a:gd name="connsiteY1" fmla="*/ 0 h 307777"/>
              <a:gd name="connsiteX2" fmla="*/ 1094618 w 2233914"/>
              <a:gd name="connsiteY2" fmla="*/ 0 h 307777"/>
              <a:gd name="connsiteX3" fmla="*/ 1653096 w 2233914"/>
              <a:gd name="connsiteY3" fmla="*/ 0 h 307777"/>
              <a:gd name="connsiteX4" fmla="*/ 2233914 w 2233914"/>
              <a:gd name="connsiteY4" fmla="*/ 0 h 307777"/>
              <a:gd name="connsiteX5" fmla="*/ 2233914 w 2233914"/>
              <a:gd name="connsiteY5" fmla="*/ 307777 h 307777"/>
              <a:gd name="connsiteX6" fmla="*/ 1675436 w 2233914"/>
              <a:gd name="connsiteY6" fmla="*/ 307777 h 307777"/>
              <a:gd name="connsiteX7" fmla="*/ 1161635 w 2233914"/>
              <a:gd name="connsiteY7" fmla="*/ 307777 h 307777"/>
              <a:gd name="connsiteX8" fmla="*/ 647835 w 2233914"/>
              <a:gd name="connsiteY8" fmla="*/ 307777 h 307777"/>
              <a:gd name="connsiteX9" fmla="*/ 0 w 2233914"/>
              <a:gd name="connsiteY9" fmla="*/ 307777 h 307777"/>
              <a:gd name="connsiteX10" fmla="*/ 0 w 2233914"/>
              <a:gd name="connsiteY10"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33914" h="307777" fill="none" extrusionOk="0">
                <a:moveTo>
                  <a:pt x="0" y="0"/>
                </a:moveTo>
                <a:cubicBezTo>
                  <a:pt x="239442" y="-35022"/>
                  <a:pt x="409109" y="62303"/>
                  <a:pt x="536139" y="0"/>
                </a:cubicBezTo>
                <a:cubicBezTo>
                  <a:pt x="663169" y="-62303"/>
                  <a:pt x="878084" y="64910"/>
                  <a:pt x="1094618" y="0"/>
                </a:cubicBezTo>
                <a:cubicBezTo>
                  <a:pt x="1311152" y="-64910"/>
                  <a:pt x="1454354" y="2030"/>
                  <a:pt x="1653096" y="0"/>
                </a:cubicBezTo>
                <a:cubicBezTo>
                  <a:pt x="1851838" y="-2030"/>
                  <a:pt x="2045834" y="2324"/>
                  <a:pt x="2233914" y="0"/>
                </a:cubicBezTo>
                <a:cubicBezTo>
                  <a:pt x="2246584" y="94684"/>
                  <a:pt x="2216681" y="199423"/>
                  <a:pt x="2233914" y="307777"/>
                </a:cubicBezTo>
                <a:cubicBezTo>
                  <a:pt x="2001599" y="372019"/>
                  <a:pt x="1863091" y="247178"/>
                  <a:pt x="1675436" y="307777"/>
                </a:cubicBezTo>
                <a:cubicBezTo>
                  <a:pt x="1487781" y="368376"/>
                  <a:pt x="1328988" y="280540"/>
                  <a:pt x="1161635" y="307777"/>
                </a:cubicBezTo>
                <a:cubicBezTo>
                  <a:pt x="994282" y="335014"/>
                  <a:pt x="870387" y="253827"/>
                  <a:pt x="647835" y="307777"/>
                </a:cubicBezTo>
                <a:cubicBezTo>
                  <a:pt x="425283" y="361727"/>
                  <a:pt x="231707" y="281711"/>
                  <a:pt x="0" y="307777"/>
                </a:cubicBezTo>
                <a:cubicBezTo>
                  <a:pt x="-24602" y="180122"/>
                  <a:pt x="25226" y="77435"/>
                  <a:pt x="0" y="0"/>
                </a:cubicBezTo>
                <a:close/>
              </a:path>
              <a:path w="2233914" h="307777" stroke="0" extrusionOk="0">
                <a:moveTo>
                  <a:pt x="0" y="0"/>
                </a:moveTo>
                <a:cubicBezTo>
                  <a:pt x="199049" y="-38076"/>
                  <a:pt x="375677" y="53784"/>
                  <a:pt x="536139" y="0"/>
                </a:cubicBezTo>
                <a:cubicBezTo>
                  <a:pt x="696601" y="-53784"/>
                  <a:pt x="885649" y="56156"/>
                  <a:pt x="1027600" y="0"/>
                </a:cubicBezTo>
                <a:cubicBezTo>
                  <a:pt x="1169551" y="-56156"/>
                  <a:pt x="1404601" y="30931"/>
                  <a:pt x="1630757" y="0"/>
                </a:cubicBezTo>
                <a:cubicBezTo>
                  <a:pt x="1856913" y="-30931"/>
                  <a:pt x="1973111" y="50124"/>
                  <a:pt x="2233914" y="0"/>
                </a:cubicBezTo>
                <a:cubicBezTo>
                  <a:pt x="2235424" y="131595"/>
                  <a:pt x="2200259" y="214584"/>
                  <a:pt x="2233914" y="307777"/>
                </a:cubicBezTo>
                <a:cubicBezTo>
                  <a:pt x="2012340" y="310472"/>
                  <a:pt x="1960284" y="300746"/>
                  <a:pt x="1720114" y="307777"/>
                </a:cubicBezTo>
                <a:cubicBezTo>
                  <a:pt x="1479944" y="314808"/>
                  <a:pt x="1332964" y="281306"/>
                  <a:pt x="1206314" y="307777"/>
                </a:cubicBezTo>
                <a:cubicBezTo>
                  <a:pt x="1079664" y="334248"/>
                  <a:pt x="900377" y="287934"/>
                  <a:pt x="603157" y="307777"/>
                </a:cubicBezTo>
                <a:cubicBezTo>
                  <a:pt x="305937" y="327620"/>
                  <a:pt x="160282" y="288656"/>
                  <a:pt x="0" y="307777"/>
                </a:cubicBezTo>
                <a:cubicBezTo>
                  <a:pt x="-10284" y="203020"/>
                  <a:pt x="5845" y="111831"/>
                  <a:pt x="0" y="0"/>
                </a:cubicBezTo>
                <a:close/>
              </a:path>
            </a:pathLst>
          </a:custGeom>
          <a:solidFill>
            <a:srgbClr val="FF6600"/>
          </a:solidFill>
          <a:ln w="38100">
            <a:no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pPr algn="just">
              <a:spcAft>
                <a:spcPts val="900"/>
              </a:spcAft>
            </a:pPr>
            <a:r>
              <a:rPr lang="en-GB" sz="1400" b="1" i="1" dirty="0">
                <a:solidFill>
                  <a:srgbClr val="002060"/>
                </a:solidFill>
                <a:latin typeface="Comic Sans MS" panose="030F0702030302020204" pitchFamily="66" charset="0"/>
                <a:cs typeface="Calibri" panose="020F0502020204030204" pitchFamily="34" charset="0"/>
              </a:rPr>
              <a:t>Antimatter studies</a:t>
            </a:r>
            <a:endParaRPr lang="en-GB" sz="1400" b="1" i="1" dirty="0">
              <a:latin typeface="Comic Sans MS" panose="030F0702030302020204" pitchFamily="66" charset="0"/>
              <a:cs typeface="Calibri" panose="020F0502020204030204" pitchFamily="34" charset="0"/>
            </a:endParaRPr>
          </a:p>
        </p:txBody>
      </p:sp>
    </p:spTree>
    <p:extLst>
      <p:ext uri="{BB962C8B-B14F-4D97-AF65-F5344CB8AC3E}">
        <p14:creationId xmlns:p14="http://schemas.microsoft.com/office/powerpoint/2010/main" val="14210375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AF1BC7-A2FC-6033-B8D0-56F7CABD41E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46049" y="695325"/>
            <a:ext cx="7917366" cy="3777614"/>
          </a:xfrm>
          <a:prstGeom prst="rect">
            <a:avLst/>
          </a:prstGeom>
        </p:spPr>
      </p:pic>
      <p:sp>
        <p:nvSpPr>
          <p:cNvPr id="5" name="TextBox 4">
            <a:extLst>
              <a:ext uri="{FF2B5EF4-FFF2-40B4-BE49-F238E27FC236}">
                <a16:creationId xmlns:a16="http://schemas.microsoft.com/office/drawing/2014/main" id="{AB4F41B2-9B9A-F7F2-B914-D13030A0748E}"/>
              </a:ext>
            </a:extLst>
          </p:cNvPr>
          <p:cNvSpPr txBox="1"/>
          <p:nvPr/>
        </p:nvSpPr>
        <p:spPr>
          <a:xfrm>
            <a:off x="0" y="4635190"/>
            <a:ext cx="4428781" cy="2390398"/>
          </a:xfrm>
          <a:prstGeom prst="rect">
            <a:avLst/>
          </a:prstGeom>
          <a:noFill/>
        </p:spPr>
        <p:txBody>
          <a:bodyPr wrap="square">
            <a:spAutoFit/>
          </a:bodyPr>
          <a:lstStyle/>
          <a:p>
            <a:r>
              <a:rPr lang="en-US" sz="1600" b="1" i="0" u="sng" strike="noStrike" baseline="0" dirty="0">
                <a:latin typeface="Calibri" panose="020F0502020204030204" pitchFamily="34" charset="0"/>
              </a:rPr>
              <a:t>Consequences:</a:t>
            </a:r>
            <a:endParaRPr lang="en-US" sz="1600" b="1" i="0" u="none" strike="noStrike" baseline="0" dirty="0">
              <a:latin typeface="Calibri" panose="020F0502020204030204" pitchFamily="34" charset="0"/>
            </a:endParaRPr>
          </a:p>
          <a:p>
            <a:pPr lvl="1"/>
            <a:r>
              <a:rPr lang="en-US" sz="1600" b="1" i="0" u="none" strike="noStrike" baseline="0" dirty="0">
                <a:solidFill>
                  <a:srgbClr val="FF0000"/>
                </a:solidFill>
                <a:latin typeface="Calibri" panose="020F0502020204030204" pitchFamily="34" charset="0"/>
              </a:rPr>
              <a:t>particle/antiparticle: equal mass, lifetime; equal and opposite charge and magnetic moment</a:t>
            </a:r>
            <a:endParaRPr lang="en-US" sz="1600" b="0" i="0" u="none" strike="noStrike" baseline="30000" dirty="0">
              <a:solidFill>
                <a:srgbClr val="000000"/>
              </a:solidFill>
              <a:latin typeface="Calibri" panose="020F0502020204030204" pitchFamily="34" charset="0"/>
            </a:endParaRPr>
          </a:p>
          <a:p>
            <a:pPr lvl="1"/>
            <a:r>
              <a:rPr lang="en-US" sz="1600" b="1" i="0" u="none" strike="noStrike" baseline="0" dirty="0">
                <a:solidFill>
                  <a:srgbClr val="FF0000"/>
                </a:solidFill>
                <a:latin typeface="Calibri" panose="020F0502020204030204" pitchFamily="34" charset="0"/>
              </a:rPr>
              <a:t>atom/antiatom: identical energy levels</a:t>
            </a:r>
          </a:p>
          <a:p>
            <a:pPr lvl="1"/>
            <a:endParaRPr lang="en-US" sz="1600" b="1" dirty="0">
              <a:solidFill>
                <a:srgbClr val="FF0000"/>
              </a:solidFill>
              <a:latin typeface="Calibri" panose="020F0502020204030204" pitchFamily="34" charset="0"/>
            </a:endParaRPr>
          </a:p>
          <a:p>
            <a:pPr lvl="1"/>
            <a:endParaRPr lang="en-US" sz="1600" b="1" i="0" u="none" strike="noStrike" baseline="30000" dirty="0">
              <a:solidFill>
                <a:srgbClr val="FF0000"/>
              </a:solidFill>
              <a:latin typeface="Calibri" panose="020F0502020204030204" pitchFamily="34" charset="0"/>
            </a:endParaRPr>
          </a:p>
          <a:p>
            <a:r>
              <a:rPr lang="en-US" sz="1600" b="1" i="0" u="none" strike="noStrike" baseline="0" dirty="0">
                <a:solidFill>
                  <a:srgbClr val="000000"/>
                </a:solidFill>
                <a:latin typeface="Calibri" panose="020F0502020204030204" pitchFamily="34" charset="0"/>
              </a:rPr>
              <a:t>NB: CPT invariance is inside the Standard Model.</a:t>
            </a:r>
          </a:p>
          <a:p>
            <a:r>
              <a:rPr lang="it-IT" sz="1600" b="1" i="0" u="none" strike="noStrike" baseline="0" dirty="0">
                <a:solidFill>
                  <a:srgbClr val="000000"/>
                </a:solidFill>
                <a:latin typeface="Calibri" panose="020F0502020204030204" pitchFamily="34" charset="0"/>
              </a:rPr>
              <a:t>No </a:t>
            </a:r>
            <a:r>
              <a:rPr lang="it-IT" sz="1600" b="1" i="0" u="none" strike="noStrike" baseline="0" dirty="0" err="1">
                <a:solidFill>
                  <a:srgbClr val="000000"/>
                </a:solidFill>
                <a:latin typeface="Calibri" panose="020F0502020204030204" pitchFamily="34" charset="0"/>
              </a:rPr>
              <a:t>measurements</a:t>
            </a:r>
            <a:r>
              <a:rPr lang="it-IT" sz="1600" b="1" i="0" u="none" strike="noStrike" baseline="0" dirty="0">
                <a:solidFill>
                  <a:srgbClr val="000000"/>
                </a:solidFill>
                <a:latin typeface="Calibri" panose="020F0502020204030204" pitchFamily="34" charset="0"/>
              </a:rPr>
              <a:t> of CPT </a:t>
            </a:r>
            <a:r>
              <a:rPr lang="it-IT" sz="1600" b="1" i="0" u="none" strike="noStrike" baseline="0" dirty="0" err="1">
                <a:solidFill>
                  <a:srgbClr val="000000"/>
                </a:solidFill>
                <a:latin typeface="Calibri" panose="020F0502020204030204" pitchFamily="34" charset="0"/>
              </a:rPr>
              <a:t>violation</a:t>
            </a:r>
            <a:r>
              <a:rPr lang="it-IT" sz="1600" b="1" i="0" u="none" strike="noStrike" baseline="0" dirty="0">
                <a:solidFill>
                  <a:srgbClr val="000000"/>
                </a:solidFill>
                <a:latin typeface="Calibri" panose="020F0502020204030204" pitchFamily="34" charset="0"/>
              </a:rPr>
              <a:t> </a:t>
            </a:r>
            <a:r>
              <a:rPr lang="it-IT" sz="1600" b="1" i="0" u="none" strike="noStrike" baseline="0" dirty="0" err="1">
                <a:solidFill>
                  <a:srgbClr val="000000"/>
                </a:solidFill>
                <a:latin typeface="Calibri" panose="020F0502020204030204" pitchFamily="34" charset="0"/>
              </a:rPr>
              <a:t>exists</a:t>
            </a:r>
            <a:endParaRPr lang="en-US" sz="1600" b="1" i="0" u="none" strike="noStrike" baseline="0" dirty="0">
              <a:latin typeface="Calibri" panose="020F0502020204030204" pitchFamily="34" charset="0"/>
            </a:endParaRPr>
          </a:p>
          <a:p>
            <a:pPr lvl="1"/>
            <a:endParaRPr lang="en-US" sz="1600" b="1" i="0" u="none" strike="noStrike" baseline="30000" dirty="0">
              <a:solidFill>
                <a:srgbClr val="000000"/>
              </a:solidFill>
              <a:latin typeface="Calibri" panose="020F0502020204030204" pitchFamily="34" charset="0"/>
            </a:endParaRPr>
          </a:p>
        </p:txBody>
      </p:sp>
      <p:sp>
        <p:nvSpPr>
          <p:cNvPr id="2" name="TextBox 4">
            <a:extLst>
              <a:ext uri="{FF2B5EF4-FFF2-40B4-BE49-F238E27FC236}">
                <a16:creationId xmlns:a16="http://schemas.microsoft.com/office/drawing/2014/main" id="{0E23D5C5-E296-CC9B-E40A-36F20BE5BEA5}"/>
              </a:ext>
            </a:extLst>
          </p:cNvPr>
          <p:cNvSpPr txBox="1"/>
          <p:nvPr/>
        </p:nvSpPr>
        <p:spPr>
          <a:xfrm>
            <a:off x="4404732" y="4635190"/>
            <a:ext cx="4529948" cy="2226250"/>
          </a:xfrm>
          <a:prstGeom prst="rect">
            <a:avLst/>
          </a:prstGeom>
          <a:noFill/>
        </p:spPr>
        <p:txBody>
          <a:bodyPr wrap="square">
            <a:spAutoFit/>
          </a:bodyPr>
          <a:lstStyle/>
          <a:p>
            <a:r>
              <a:rPr lang="en-US" sz="1600" b="1" i="0" u="sng" strike="noStrike" baseline="0" dirty="0">
                <a:latin typeface="Calibri" panose="020F0502020204030204" pitchFamily="34" charset="0"/>
              </a:rPr>
              <a:t>Consequences:</a:t>
            </a:r>
            <a:endParaRPr lang="en-US" sz="1600" b="1" i="0" u="none" strike="noStrike" baseline="0" dirty="0">
              <a:latin typeface="Calibri" panose="020F0502020204030204" pitchFamily="34" charset="0"/>
            </a:endParaRPr>
          </a:p>
          <a:p>
            <a:pPr lvl="1"/>
            <a:r>
              <a:rPr lang="en-US" sz="1600" b="1" dirty="0">
                <a:solidFill>
                  <a:srgbClr val="FF0000"/>
                </a:solidFill>
                <a:latin typeface="Calibri" panose="020F0502020204030204" pitchFamily="34" charset="0"/>
              </a:rPr>
              <a:t>two bodies of different compositions and/or mass fall at the same rate in a gravitational field Newtonian version</a:t>
            </a:r>
          </a:p>
          <a:p>
            <a:pPr lvl="1"/>
            <a:endParaRPr lang="en-US" sz="1600" b="1" dirty="0">
              <a:solidFill>
                <a:srgbClr val="FF0000"/>
              </a:solidFill>
              <a:latin typeface="Calibri" panose="020F0502020204030204" pitchFamily="34" charset="0"/>
            </a:endParaRPr>
          </a:p>
          <a:p>
            <a:pPr lvl="1"/>
            <a:endParaRPr lang="en-US" sz="1600" b="1" dirty="0">
              <a:solidFill>
                <a:srgbClr val="FF0000"/>
              </a:solidFill>
              <a:latin typeface="Calibri" panose="020F0502020204030204" pitchFamily="34" charset="0"/>
            </a:endParaRPr>
          </a:p>
          <a:p>
            <a:pPr lvl="1"/>
            <a:endParaRPr lang="en-US" sz="1600" b="1" i="0" u="none" strike="noStrike" baseline="30000" dirty="0">
              <a:solidFill>
                <a:srgbClr val="FF0000"/>
              </a:solidFill>
              <a:latin typeface="Calibri" panose="020F0502020204030204" pitchFamily="34" charset="0"/>
            </a:endParaRPr>
          </a:p>
          <a:p>
            <a:r>
              <a:rPr lang="en-US" sz="1600" b="1" i="0" u="none" strike="noStrike" baseline="0" dirty="0">
                <a:solidFill>
                  <a:srgbClr val="000000"/>
                </a:solidFill>
                <a:latin typeface="Calibri" panose="020F0502020204030204" pitchFamily="34" charset="0"/>
              </a:rPr>
              <a:t>NB: </a:t>
            </a:r>
            <a:r>
              <a:rPr lang="it-IT" sz="1600" b="0" i="0" u="none" strike="noStrike" baseline="0" dirty="0">
                <a:solidFill>
                  <a:srgbClr val="000000"/>
                </a:solidFill>
                <a:latin typeface="Calibri" panose="020F0502020204030204" pitchFamily="34" charset="0"/>
              </a:rPr>
              <a:t>From </a:t>
            </a:r>
            <a:r>
              <a:rPr lang="it-IT" sz="1600" b="1" i="0" u="none" strike="noStrike" baseline="0" dirty="0">
                <a:solidFill>
                  <a:srgbClr val="000000"/>
                </a:solidFill>
                <a:latin typeface="Calibri" panose="020F0502020204030204" pitchFamily="34" charset="0"/>
              </a:rPr>
              <a:t>General </a:t>
            </a:r>
            <a:r>
              <a:rPr lang="it-IT" sz="1600" b="1" i="0" u="none" strike="noStrike" baseline="0" dirty="0" err="1">
                <a:solidFill>
                  <a:srgbClr val="000000"/>
                </a:solidFill>
                <a:latin typeface="Calibri" panose="020F0502020204030204" pitchFamily="34" charset="0"/>
              </a:rPr>
              <a:t>relativity</a:t>
            </a:r>
            <a:r>
              <a:rPr lang="it-IT" sz="1600" b="1" i="0" u="none" strike="noStrike" baseline="0" dirty="0">
                <a:solidFill>
                  <a:srgbClr val="000000"/>
                </a:solidFill>
                <a:latin typeface="Calibri" panose="020F0502020204030204" pitchFamily="34" charset="0"/>
              </a:rPr>
              <a:t> no </a:t>
            </a:r>
            <a:r>
              <a:rPr lang="it-IT" sz="1600" b="1" i="0" u="none" strike="noStrike" baseline="0" dirty="0" err="1">
                <a:solidFill>
                  <a:srgbClr val="000000"/>
                </a:solidFill>
                <a:latin typeface="Calibri" panose="020F0502020204030204" pitchFamily="34" charset="0"/>
              </a:rPr>
              <a:t>difference</a:t>
            </a:r>
            <a:r>
              <a:rPr lang="it-IT" sz="1600" b="1" dirty="0">
                <a:solidFill>
                  <a:srgbClr val="000000"/>
                </a:solidFill>
                <a:latin typeface="Calibri" panose="020F0502020204030204" pitchFamily="34" charset="0"/>
              </a:rPr>
              <a:t> </a:t>
            </a:r>
            <a:r>
              <a:rPr lang="it-IT" sz="1600" b="1" i="0" u="none" strike="noStrike" baseline="0" dirty="0" err="1">
                <a:solidFill>
                  <a:srgbClr val="000000"/>
                </a:solidFill>
                <a:latin typeface="Calibri" panose="020F0502020204030204" pitchFamily="34" charset="0"/>
              </a:rPr>
              <a:t>expected</a:t>
            </a:r>
            <a:endParaRPr lang="it-IT" sz="1600" b="0" i="0" u="none" strike="noStrike" baseline="0" dirty="0">
              <a:solidFill>
                <a:srgbClr val="000000"/>
              </a:solidFill>
              <a:latin typeface="Calibri" panose="020F0502020204030204" pitchFamily="34" charset="0"/>
            </a:endParaRPr>
          </a:p>
          <a:p>
            <a:r>
              <a:rPr lang="it-IT" sz="1600" b="0" i="0" u="none" strike="noStrike" baseline="0" dirty="0">
                <a:solidFill>
                  <a:srgbClr val="000000"/>
                </a:solidFill>
                <a:latin typeface="Calibri" panose="020F0502020204030204" pitchFamily="34" charset="0"/>
              </a:rPr>
              <a:t>Quantum </a:t>
            </a:r>
            <a:r>
              <a:rPr lang="it-IT" sz="1600" b="0" i="0" u="none" strike="noStrike" baseline="0" dirty="0" err="1">
                <a:solidFill>
                  <a:srgbClr val="000000"/>
                </a:solidFill>
                <a:latin typeface="Calibri" panose="020F0502020204030204" pitchFamily="34" charset="0"/>
              </a:rPr>
              <a:t>gravity</a:t>
            </a:r>
            <a:r>
              <a:rPr lang="it-IT" sz="1600" b="0" i="0" u="none" strike="noStrike" baseline="0" dirty="0">
                <a:solidFill>
                  <a:srgbClr val="000000"/>
                </a:solidFill>
                <a:latin typeface="Calibri" panose="020F0502020204030204" pitchFamily="34" charset="0"/>
              </a:rPr>
              <a:t> </a:t>
            </a:r>
            <a:r>
              <a:rPr lang="it-IT" sz="1600" b="1" i="0" u="none" strike="noStrike" baseline="0" dirty="0">
                <a:solidFill>
                  <a:srgbClr val="000000"/>
                </a:solidFill>
                <a:latin typeface="Calibri" panose="020F0502020204030204" pitchFamily="34" charset="0"/>
              </a:rPr>
              <a:t>theories </a:t>
            </a:r>
            <a:r>
              <a:rPr lang="it-IT" sz="1600" b="1" i="0" u="none" strike="noStrike" baseline="0" dirty="0" err="1">
                <a:solidFill>
                  <a:srgbClr val="000000"/>
                </a:solidFill>
                <a:latin typeface="Calibri" panose="020F0502020204030204" pitchFamily="34" charset="0"/>
              </a:rPr>
              <a:t>may</a:t>
            </a:r>
            <a:r>
              <a:rPr lang="it-IT" sz="1600" b="1" i="0" u="none" strike="noStrike" baseline="0" dirty="0">
                <a:solidFill>
                  <a:srgbClr val="000000"/>
                </a:solidFill>
                <a:latin typeface="Calibri" panose="020F0502020204030204" pitchFamily="34" charset="0"/>
              </a:rPr>
              <a:t> </a:t>
            </a:r>
            <a:r>
              <a:rPr lang="it-IT" sz="1600" b="1" i="0" u="none" strike="noStrike" baseline="0" dirty="0" err="1">
                <a:solidFill>
                  <a:srgbClr val="000000"/>
                </a:solidFill>
                <a:latin typeface="Calibri" panose="020F0502020204030204" pitchFamily="34" charset="0"/>
              </a:rPr>
              <a:t>allow</a:t>
            </a:r>
            <a:r>
              <a:rPr lang="it-IT" sz="1600" b="1" i="0" u="none" strike="noStrike" baseline="0" dirty="0">
                <a:solidFill>
                  <a:srgbClr val="000000"/>
                </a:solidFill>
                <a:latin typeface="Calibri" panose="020F0502020204030204" pitchFamily="34" charset="0"/>
              </a:rPr>
              <a:t> </a:t>
            </a:r>
            <a:r>
              <a:rPr lang="it-IT" sz="1600" b="1" i="0" u="none" strike="noStrike" baseline="0" dirty="0" err="1">
                <a:solidFill>
                  <a:srgbClr val="000000"/>
                </a:solidFill>
                <a:latin typeface="Calibri" panose="020F0502020204030204" pitchFamily="34" charset="0"/>
              </a:rPr>
              <a:t>differences</a:t>
            </a:r>
            <a:endParaRPr lang="en-US" sz="1600" b="1" i="0" u="none" strike="noStrike" baseline="30000" dirty="0">
              <a:solidFill>
                <a:srgbClr val="000000"/>
              </a:solidFill>
              <a:latin typeface="Calibri" panose="020F0502020204030204" pitchFamily="34" charset="0"/>
            </a:endParaRPr>
          </a:p>
        </p:txBody>
      </p:sp>
      <p:sp>
        <p:nvSpPr>
          <p:cNvPr id="4" name="Slide Number Placeholder 3">
            <a:extLst>
              <a:ext uri="{FF2B5EF4-FFF2-40B4-BE49-F238E27FC236}">
                <a16:creationId xmlns:a16="http://schemas.microsoft.com/office/drawing/2014/main" id="{297C1BD6-A808-1948-833E-1A3CE974BA07}"/>
              </a:ext>
            </a:extLst>
          </p:cNvPr>
          <p:cNvSpPr>
            <a:spLocks noGrp="1"/>
          </p:cNvSpPr>
          <p:nvPr>
            <p:ph type="sldNum" sz="quarter" idx="12"/>
          </p:nvPr>
        </p:nvSpPr>
        <p:spPr/>
        <p:txBody>
          <a:bodyPr/>
          <a:lstStyle/>
          <a:p>
            <a:fld id="{263E47ED-7611-415B-9D62-3BAB27B496D0}" type="slidenum">
              <a:rPr lang="it-IT" smtClean="0"/>
              <a:t>19</a:t>
            </a:fld>
            <a:endParaRPr lang="it-IT"/>
          </a:p>
        </p:txBody>
      </p:sp>
      <p:sp>
        <p:nvSpPr>
          <p:cNvPr id="6" name="TextBox 5">
            <a:extLst>
              <a:ext uri="{FF2B5EF4-FFF2-40B4-BE49-F238E27FC236}">
                <a16:creationId xmlns:a16="http://schemas.microsoft.com/office/drawing/2014/main" id="{83E259F5-593E-89B1-F650-9848C0DB4F14}"/>
              </a:ext>
            </a:extLst>
          </p:cNvPr>
          <p:cNvSpPr txBox="1"/>
          <p:nvPr/>
        </p:nvSpPr>
        <p:spPr>
          <a:xfrm>
            <a:off x="2379115" y="244868"/>
            <a:ext cx="5107535" cy="369332"/>
          </a:xfrm>
          <a:prstGeom prst="rect">
            <a:avLst/>
          </a:prstGeom>
          <a:solidFill>
            <a:srgbClr val="FFC000"/>
          </a:solidFill>
        </p:spPr>
        <p:txBody>
          <a:bodyPr wrap="square">
            <a:spAutoFit/>
          </a:bodyPr>
          <a:lstStyle/>
          <a:p>
            <a:r>
              <a:rPr lang="en-US" sz="1800" b="0" i="0" u="none" strike="noStrike" baseline="0" dirty="0">
                <a:solidFill>
                  <a:srgbClr val="000000"/>
                </a:solidFill>
                <a:latin typeface="Comic Sans MS" panose="030F0702030302020204" pitchFamily="66" charset="0"/>
              </a:rPr>
              <a:t>Which studies with antimatter at low energy</a:t>
            </a:r>
          </a:p>
        </p:txBody>
      </p:sp>
      <p:sp>
        <p:nvSpPr>
          <p:cNvPr id="8" name="CasellaDiTesto 5">
            <a:extLst>
              <a:ext uri="{FF2B5EF4-FFF2-40B4-BE49-F238E27FC236}">
                <a16:creationId xmlns:a16="http://schemas.microsoft.com/office/drawing/2014/main" id="{CACE218C-C0DE-B3E0-B927-57A864FFEA70}"/>
              </a:ext>
            </a:extLst>
          </p:cNvPr>
          <p:cNvSpPr txBox="1"/>
          <p:nvPr/>
        </p:nvSpPr>
        <p:spPr>
          <a:xfrm>
            <a:off x="1" y="21264"/>
            <a:ext cx="2233914" cy="307777"/>
          </a:xfrm>
          <a:custGeom>
            <a:avLst/>
            <a:gdLst>
              <a:gd name="connsiteX0" fmla="*/ 0 w 2233914"/>
              <a:gd name="connsiteY0" fmla="*/ 0 h 307777"/>
              <a:gd name="connsiteX1" fmla="*/ 536139 w 2233914"/>
              <a:gd name="connsiteY1" fmla="*/ 0 h 307777"/>
              <a:gd name="connsiteX2" fmla="*/ 1094618 w 2233914"/>
              <a:gd name="connsiteY2" fmla="*/ 0 h 307777"/>
              <a:gd name="connsiteX3" fmla="*/ 1653096 w 2233914"/>
              <a:gd name="connsiteY3" fmla="*/ 0 h 307777"/>
              <a:gd name="connsiteX4" fmla="*/ 2233914 w 2233914"/>
              <a:gd name="connsiteY4" fmla="*/ 0 h 307777"/>
              <a:gd name="connsiteX5" fmla="*/ 2233914 w 2233914"/>
              <a:gd name="connsiteY5" fmla="*/ 307777 h 307777"/>
              <a:gd name="connsiteX6" fmla="*/ 1675436 w 2233914"/>
              <a:gd name="connsiteY6" fmla="*/ 307777 h 307777"/>
              <a:gd name="connsiteX7" fmla="*/ 1161635 w 2233914"/>
              <a:gd name="connsiteY7" fmla="*/ 307777 h 307777"/>
              <a:gd name="connsiteX8" fmla="*/ 647835 w 2233914"/>
              <a:gd name="connsiteY8" fmla="*/ 307777 h 307777"/>
              <a:gd name="connsiteX9" fmla="*/ 0 w 2233914"/>
              <a:gd name="connsiteY9" fmla="*/ 307777 h 307777"/>
              <a:gd name="connsiteX10" fmla="*/ 0 w 2233914"/>
              <a:gd name="connsiteY10"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33914" h="307777" fill="none" extrusionOk="0">
                <a:moveTo>
                  <a:pt x="0" y="0"/>
                </a:moveTo>
                <a:cubicBezTo>
                  <a:pt x="239442" y="-35022"/>
                  <a:pt x="409109" y="62303"/>
                  <a:pt x="536139" y="0"/>
                </a:cubicBezTo>
                <a:cubicBezTo>
                  <a:pt x="663169" y="-62303"/>
                  <a:pt x="878084" y="64910"/>
                  <a:pt x="1094618" y="0"/>
                </a:cubicBezTo>
                <a:cubicBezTo>
                  <a:pt x="1311152" y="-64910"/>
                  <a:pt x="1454354" y="2030"/>
                  <a:pt x="1653096" y="0"/>
                </a:cubicBezTo>
                <a:cubicBezTo>
                  <a:pt x="1851838" y="-2030"/>
                  <a:pt x="2045834" y="2324"/>
                  <a:pt x="2233914" y="0"/>
                </a:cubicBezTo>
                <a:cubicBezTo>
                  <a:pt x="2246584" y="94684"/>
                  <a:pt x="2216681" y="199423"/>
                  <a:pt x="2233914" y="307777"/>
                </a:cubicBezTo>
                <a:cubicBezTo>
                  <a:pt x="2001599" y="372019"/>
                  <a:pt x="1863091" y="247178"/>
                  <a:pt x="1675436" y="307777"/>
                </a:cubicBezTo>
                <a:cubicBezTo>
                  <a:pt x="1487781" y="368376"/>
                  <a:pt x="1328988" y="280540"/>
                  <a:pt x="1161635" y="307777"/>
                </a:cubicBezTo>
                <a:cubicBezTo>
                  <a:pt x="994282" y="335014"/>
                  <a:pt x="870387" y="253827"/>
                  <a:pt x="647835" y="307777"/>
                </a:cubicBezTo>
                <a:cubicBezTo>
                  <a:pt x="425283" y="361727"/>
                  <a:pt x="231707" y="281711"/>
                  <a:pt x="0" y="307777"/>
                </a:cubicBezTo>
                <a:cubicBezTo>
                  <a:pt x="-24602" y="180122"/>
                  <a:pt x="25226" y="77435"/>
                  <a:pt x="0" y="0"/>
                </a:cubicBezTo>
                <a:close/>
              </a:path>
              <a:path w="2233914" h="307777" stroke="0" extrusionOk="0">
                <a:moveTo>
                  <a:pt x="0" y="0"/>
                </a:moveTo>
                <a:cubicBezTo>
                  <a:pt x="199049" y="-38076"/>
                  <a:pt x="375677" y="53784"/>
                  <a:pt x="536139" y="0"/>
                </a:cubicBezTo>
                <a:cubicBezTo>
                  <a:pt x="696601" y="-53784"/>
                  <a:pt x="885649" y="56156"/>
                  <a:pt x="1027600" y="0"/>
                </a:cubicBezTo>
                <a:cubicBezTo>
                  <a:pt x="1169551" y="-56156"/>
                  <a:pt x="1404601" y="30931"/>
                  <a:pt x="1630757" y="0"/>
                </a:cubicBezTo>
                <a:cubicBezTo>
                  <a:pt x="1856913" y="-30931"/>
                  <a:pt x="1973111" y="50124"/>
                  <a:pt x="2233914" y="0"/>
                </a:cubicBezTo>
                <a:cubicBezTo>
                  <a:pt x="2235424" y="131595"/>
                  <a:pt x="2200259" y="214584"/>
                  <a:pt x="2233914" y="307777"/>
                </a:cubicBezTo>
                <a:cubicBezTo>
                  <a:pt x="2012340" y="310472"/>
                  <a:pt x="1960284" y="300746"/>
                  <a:pt x="1720114" y="307777"/>
                </a:cubicBezTo>
                <a:cubicBezTo>
                  <a:pt x="1479944" y="314808"/>
                  <a:pt x="1332964" y="281306"/>
                  <a:pt x="1206314" y="307777"/>
                </a:cubicBezTo>
                <a:cubicBezTo>
                  <a:pt x="1079664" y="334248"/>
                  <a:pt x="900377" y="287934"/>
                  <a:pt x="603157" y="307777"/>
                </a:cubicBezTo>
                <a:cubicBezTo>
                  <a:pt x="305937" y="327620"/>
                  <a:pt x="160282" y="288656"/>
                  <a:pt x="0" y="307777"/>
                </a:cubicBezTo>
                <a:cubicBezTo>
                  <a:pt x="-10284" y="203020"/>
                  <a:pt x="5845" y="111831"/>
                  <a:pt x="0" y="0"/>
                </a:cubicBezTo>
                <a:close/>
              </a:path>
            </a:pathLst>
          </a:custGeom>
          <a:solidFill>
            <a:srgbClr val="FF6600"/>
          </a:solidFill>
          <a:ln w="38100">
            <a:no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pPr algn="just">
              <a:spcAft>
                <a:spcPts val="900"/>
              </a:spcAft>
            </a:pPr>
            <a:r>
              <a:rPr lang="en-GB" sz="1400" b="1" i="1" dirty="0">
                <a:solidFill>
                  <a:srgbClr val="002060"/>
                </a:solidFill>
                <a:latin typeface="Comic Sans MS" panose="030F0702030302020204" pitchFamily="66" charset="0"/>
                <a:cs typeface="Calibri" panose="020F0502020204030204" pitchFamily="34" charset="0"/>
              </a:rPr>
              <a:t>Antimatter studies</a:t>
            </a:r>
            <a:endParaRPr lang="en-GB" sz="1400" b="1" i="1" dirty="0">
              <a:latin typeface="Comic Sans MS" panose="030F0702030302020204" pitchFamily="66" charset="0"/>
              <a:cs typeface="Calibri" panose="020F0502020204030204" pitchFamily="34" charset="0"/>
            </a:endParaRPr>
          </a:p>
        </p:txBody>
      </p:sp>
    </p:spTree>
    <p:extLst>
      <p:ext uri="{BB962C8B-B14F-4D97-AF65-F5344CB8AC3E}">
        <p14:creationId xmlns:p14="http://schemas.microsoft.com/office/powerpoint/2010/main" val="27682156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uppo 24">
            <a:extLst>
              <a:ext uri="{FF2B5EF4-FFF2-40B4-BE49-F238E27FC236}">
                <a16:creationId xmlns:a16="http://schemas.microsoft.com/office/drawing/2014/main" id="{C5217A34-DBA6-4BA1-B6CE-D83E46989ACB}"/>
              </a:ext>
            </a:extLst>
          </p:cNvPr>
          <p:cNvGrpSpPr>
            <a:grpSpLocks noChangeAspect="1"/>
          </p:cNvGrpSpPr>
          <p:nvPr/>
        </p:nvGrpSpPr>
        <p:grpSpPr>
          <a:xfrm>
            <a:off x="8375" y="-3219"/>
            <a:ext cx="1270978" cy="662948"/>
            <a:chOff x="7195403" y="589325"/>
            <a:chExt cx="1963250" cy="1024039"/>
          </a:xfrm>
        </p:grpSpPr>
        <p:pic>
          <p:nvPicPr>
            <p:cNvPr id="26" name="Immagine 25">
              <a:extLst>
                <a:ext uri="{FF2B5EF4-FFF2-40B4-BE49-F238E27FC236}">
                  <a16:creationId xmlns:a16="http://schemas.microsoft.com/office/drawing/2014/main" id="{08E339E6-144F-451E-BFBA-8204F5C3EFDA}"/>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7195403" y="589325"/>
              <a:ext cx="1963250" cy="862371"/>
            </a:xfrm>
            <a:prstGeom prst="rect">
              <a:avLst/>
            </a:prstGeom>
          </p:spPr>
        </p:pic>
        <p:sp>
          <p:nvSpPr>
            <p:cNvPr id="27" name="CasellaDiTesto 26">
              <a:extLst>
                <a:ext uri="{FF2B5EF4-FFF2-40B4-BE49-F238E27FC236}">
                  <a16:creationId xmlns:a16="http://schemas.microsoft.com/office/drawing/2014/main" id="{BA056BB5-4F51-4798-8D10-90B9DF43C992}"/>
                </a:ext>
              </a:extLst>
            </p:cNvPr>
            <p:cNvSpPr txBox="1"/>
            <p:nvPr/>
          </p:nvSpPr>
          <p:spPr>
            <a:xfrm>
              <a:off x="8177027" y="1213654"/>
              <a:ext cx="862291" cy="399710"/>
            </a:xfrm>
            <a:prstGeom prst="rect">
              <a:avLst/>
            </a:prstGeom>
            <a:noFill/>
          </p:spPr>
          <p:txBody>
            <a:bodyPr wrap="none" rtlCol="0">
              <a:spAutoFit/>
            </a:bodyPr>
            <a:lstStyle/>
            <a:p>
              <a:r>
                <a:rPr lang="it-IT" sz="1400" b="1" dirty="0">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atin typeface="Arial Nova" panose="020B0504020202020204" pitchFamily="34" charset="0"/>
                </a:rPr>
                <a:t>CSN3</a:t>
              </a:r>
            </a:p>
          </p:txBody>
        </p:sp>
      </p:grpSp>
      <p:sp>
        <p:nvSpPr>
          <p:cNvPr id="6" name="Segnaposto numero diapositiva 5">
            <a:extLst>
              <a:ext uri="{FF2B5EF4-FFF2-40B4-BE49-F238E27FC236}">
                <a16:creationId xmlns:a16="http://schemas.microsoft.com/office/drawing/2014/main" id="{7B91CADB-F058-44E3-B7E0-185329847780}"/>
              </a:ext>
            </a:extLst>
          </p:cNvPr>
          <p:cNvSpPr>
            <a:spLocks noGrp="1"/>
          </p:cNvSpPr>
          <p:nvPr>
            <p:ph type="sldNum" sz="quarter" idx="12"/>
          </p:nvPr>
        </p:nvSpPr>
        <p:spPr>
          <a:xfrm>
            <a:off x="7526937" y="6260650"/>
            <a:ext cx="2057400" cy="365125"/>
          </a:xfrm>
        </p:spPr>
        <p:txBody>
          <a:bodyPr/>
          <a:lstStyle/>
          <a:p>
            <a:fld id="{04C29943-65B9-489E-900D-9C67D706CC49}" type="slidenum">
              <a:rPr lang="it-IT" smtClean="0">
                <a:latin typeface="Comic Sans MS" panose="030F0702030302020204" pitchFamily="66" charset="0"/>
              </a:rPr>
              <a:t>2</a:t>
            </a:fld>
            <a:endParaRPr lang="it-IT" dirty="0">
              <a:latin typeface="Comic Sans MS" panose="030F0702030302020204" pitchFamily="66" charset="0"/>
            </a:endParaRPr>
          </a:p>
        </p:txBody>
      </p:sp>
      <p:grpSp>
        <p:nvGrpSpPr>
          <p:cNvPr id="5" name="Gruppo 4">
            <a:extLst>
              <a:ext uri="{FF2B5EF4-FFF2-40B4-BE49-F238E27FC236}">
                <a16:creationId xmlns:a16="http://schemas.microsoft.com/office/drawing/2014/main" id="{97C2AD20-F4CE-4AEF-A320-D5E4324A6D4D}"/>
              </a:ext>
            </a:extLst>
          </p:cNvPr>
          <p:cNvGrpSpPr/>
          <p:nvPr/>
        </p:nvGrpSpPr>
        <p:grpSpPr>
          <a:xfrm>
            <a:off x="139223" y="26696"/>
            <a:ext cx="8978147" cy="6597917"/>
            <a:chOff x="215999" y="51446"/>
            <a:chExt cx="8978147" cy="6597917"/>
          </a:xfrm>
        </p:grpSpPr>
        <p:graphicFrame>
          <p:nvGraphicFramePr>
            <p:cNvPr id="10" name="Diagramma 9">
              <a:extLst>
                <a:ext uri="{FF2B5EF4-FFF2-40B4-BE49-F238E27FC236}">
                  <a16:creationId xmlns:a16="http://schemas.microsoft.com/office/drawing/2014/main" id="{B39A1761-003D-460B-BD48-4EB4204405F7}"/>
                </a:ext>
              </a:extLst>
            </p:cNvPr>
            <p:cNvGraphicFramePr>
              <a:graphicFrameLocks/>
            </p:cNvGraphicFramePr>
            <p:nvPr/>
          </p:nvGraphicFramePr>
          <p:xfrm>
            <a:off x="215999" y="515725"/>
            <a:ext cx="8712000" cy="608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CasellaDiTesto 1">
              <a:extLst>
                <a:ext uri="{FF2B5EF4-FFF2-40B4-BE49-F238E27FC236}">
                  <a16:creationId xmlns:a16="http://schemas.microsoft.com/office/drawing/2014/main" id="{F7E5F8AB-C132-4AEA-9371-EB0E6D4024F8}"/>
                </a:ext>
              </a:extLst>
            </p:cNvPr>
            <p:cNvSpPr txBox="1"/>
            <p:nvPr/>
          </p:nvSpPr>
          <p:spPr>
            <a:xfrm>
              <a:off x="3092005" y="353005"/>
              <a:ext cx="3133940" cy="1169551"/>
            </a:xfrm>
            <a:prstGeom prst="rect">
              <a:avLst/>
            </a:prstGeom>
            <a:noFill/>
          </p:spPr>
          <p:txBody>
            <a:bodyPr wrap="square" rtlCol="0">
              <a:spAutoFit/>
            </a:bodyPr>
            <a:lstStyle/>
            <a:p>
              <a:r>
                <a:rPr lang="it-IT" sz="1400" b="1" dirty="0">
                  <a:solidFill>
                    <a:srgbClr val="FF0000"/>
                  </a:solidFill>
                  <a:latin typeface="Comic Sans MS" panose="030F0702030302020204" pitchFamily="66" charset="0"/>
                </a:rPr>
                <a:t>QUARKS AND HADRON DYNAMICS</a:t>
              </a:r>
            </a:p>
            <a:p>
              <a:r>
                <a:rPr lang="it-IT" sz="1400" dirty="0">
                  <a:latin typeface="Comic Sans MS" panose="030F0702030302020204" pitchFamily="66" charset="0"/>
                </a:rPr>
                <a:t>KAONNIS (LNF) , JLAB12 (JLAB), MAMBO (Mainz-Bonn), ULYSSES (JPARC), EIC (BNL) </a:t>
              </a:r>
            </a:p>
          </p:txBody>
        </p:sp>
        <p:sp>
          <p:nvSpPr>
            <p:cNvPr id="3" name="CasellaDiTesto 2">
              <a:extLst>
                <a:ext uri="{FF2B5EF4-FFF2-40B4-BE49-F238E27FC236}">
                  <a16:creationId xmlns:a16="http://schemas.microsoft.com/office/drawing/2014/main" id="{AE6506E9-2143-4B4C-A65C-693DD9496931}"/>
                </a:ext>
              </a:extLst>
            </p:cNvPr>
            <p:cNvSpPr txBox="1"/>
            <p:nvPr/>
          </p:nvSpPr>
          <p:spPr>
            <a:xfrm>
              <a:off x="785587" y="2065269"/>
              <a:ext cx="2070572" cy="1169551"/>
            </a:xfrm>
            <a:prstGeom prst="rect">
              <a:avLst/>
            </a:prstGeom>
            <a:noFill/>
          </p:spPr>
          <p:txBody>
            <a:bodyPr wrap="square" rtlCol="0">
              <a:spAutoFit/>
            </a:bodyPr>
            <a:lstStyle/>
            <a:p>
              <a:r>
                <a:rPr lang="it-IT" sz="1400" b="1" dirty="0">
                  <a:solidFill>
                    <a:srgbClr val="FF0000"/>
                  </a:solidFill>
                  <a:latin typeface="Comic Sans MS" panose="030F0702030302020204" pitchFamily="66" charset="0"/>
                </a:rPr>
                <a:t>PHASE TRANSITION IN HADRONIC MATTER</a:t>
              </a:r>
            </a:p>
            <a:p>
              <a:r>
                <a:rPr lang="it-IT" sz="1400" dirty="0">
                  <a:latin typeface="Comic Sans MS" panose="030F0702030302020204" pitchFamily="66" charset="0"/>
                </a:rPr>
                <a:t>ALICE (CERN) , NA60_PLUS(CERN)</a:t>
              </a:r>
            </a:p>
          </p:txBody>
        </p:sp>
        <p:sp>
          <p:nvSpPr>
            <p:cNvPr id="4" name="CasellaDiTesto 3">
              <a:extLst>
                <a:ext uri="{FF2B5EF4-FFF2-40B4-BE49-F238E27FC236}">
                  <a16:creationId xmlns:a16="http://schemas.microsoft.com/office/drawing/2014/main" id="{5641EA85-426F-4C22-89AC-E5C84251213A}"/>
                </a:ext>
              </a:extLst>
            </p:cNvPr>
            <p:cNvSpPr txBox="1"/>
            <p:nvPr/>
          </p:nvSpPr>
          <p:spPr>
            <a:xfrm>
              <a:off x="6082902" y="1918989"/>
              <a:ext cx="3111244" cy="1600438"/>
            </a:xfrm>
            <a:prstGeom prst="rect">
              <a:avLst/>
            </a:prstGeom>
            <a:noFill/>
          </p:spPr>
          <p:txBody>
            <a:bodyPr wrap="square" rtlCol="0">
              <a:spAutoFit/>
            </a:bodyPr>
            <a:lstStyle/>
            <a:p>
              <a:r>
                <a:rPr lang="it-IT" sz="1400" b="1" dirty="0">
                  <a:solidFill>
                    <a:srgbClr val="FF0000"/>
                  </a:solidFill>
                  <a:latin typeface="Comic Sans MS" panose="030F0702030302020204" pitchFamily="66" charset="0"/>
                </a:rPr>
                <a:t>NUCLEAR STRUCTURE AND REACTION MECHANISM</a:t>
              </a:r>
            </a:p>
            <a:p>
              <a:r>
                <a:rPr lang="it-IT" sz="1400" dirty="0">
                  <a:latin typeface="Comic Sans MS" panose="030F0702030302020204" pitchFamily="66" charset="0"/>
                </a:rPr>
                <a:t>FORTE, GAMMA, CHIRONE, NUCL-EX, NUMEN_GR3, PRISMA_FIDES</a:t>
              </a:r>
            </a:p>
            <a:p>
              <a:r>
                <a:rPr lang="it-IT" sz="1400" dirty="0">
                  <a:latin typeface="Comic Sans MS" panose="030F0702030302020204" pitchFamily="66" charset="0"/>
                </a:rPr>
                <a:t>(LNS, LNL, GANIL, </a:t>
              </a:r>
            </a:p>
            <a:p>
              <a:r>
                <a:rPr lang="it-IT" sz="1400" dirty="0">
                  <a:latin typeface="Comic Sans MS" panose="030F0702030302020204" pitchFamily="66" charset="0"/>
                </a:rPr>
                <a:t>ISOLDE, GSI, RIKEN,….)</a:t>
              </a:r>
            </a:p>
          </p:txBody>
        </p:sp>
        <p:sp>
          <p:nvSpPr>
            <p:cNvPr id="7" name="CasellaDiTesto 6">
              <a:extLst>
                <a:ext uri="{FF2B5EF4-FFF2-40B4-BE49-F238E27FC236}">
                  <a16:creationId xmlns:a16="http://schemas.microsoft.com/office/drawing/2014/main" id="{64AC661F-B2F8-4108-A08A-C40F020AF19D}"/>
                </a:ext>
              </a:extLst>
            </p:cNvPr>
            <p:cNvSpPr txBox="1"/>
            <p:nvPr/>
          </p:nvSpPr>
          <p:spPr>
            <a:xfrm>
              <a:off x="533745" y="4091866"/>
              <a:ext cx="2770358" cy="954107"/>
            </a:xfrm>
            <a:prstGeom prst="rect">
              <a:avLst/>
            </a:prstGeom>
            <a:noFill/>
          </p:spPr>
          <p:txBody>
            <a:bodyPr wrap="square" rtlCol="0">
              <a:spAutoFit/>
            </a:bodyPr>
            <a:lstStyle/>
            <a:p>
              <a:r>
                <a:rPr lang="it-IT" sz="1400" b="1" dirty="0">
                  <a:solidFill>
                    <a:srgbClr val="FF0000"/>
                  </a:solidFill>
                  <a:latin typeface="Comic Sans MS" panose="030F0702030302020204" pitchFamily="66" charset="0"/>
                </a:rPr>
                <a:t>NUCLEAR  ASTROPHYSICS </a:t>
              </a:r>
            </a:p>
            <a:p>
              <a:r>
                <a:rPr lang="it-IT" sz="1400" dirty="0">
                  <a:latin typeface="Comic Sans MS" panose="030F0702030302020204" pitchFamily="66" charset="0"/>
                </a:rPr>
                <a:t>ASFIN, ERNA, LUNA ,  </a:t>
              </a:r>
              <a:r>
                <a:rPr lang="it-IT" sz="1400" dirty="0" err="1">
                  <a:latin typeface="Comic Sans MS" panose="030F0702030302020204" pitchFamily="66" charset="0"/>
                </a:rPr>
                <a:t>n_TOF</a:t>
              </a:r>
              <a:r>
                <a:rPr lang="it-IT" sz="1400" dirty="0">
                  <a:latin typeface="Comic Sans MS" panose="030F0702030302020204" pitchFamily="66" charset="0"/>
                </a:rPr>
                <a:t>, PANDORA (LNS,  LNL, LNGS, CIRCE , CERN…)</a:t>
              </a:r>
            </a:p>
          </p:txBody>
        </p:sp>
        <p:grpSp>
          <p:nvGrpSpPr>
            <p:cNvPr id="12" name="Gruppo 11">
              <a:extLst>
                <a:ext uri="{FF2B5EF4-FFF2-40B4-BE49-F238E27FC236}">
                  <a16:creationId xmlns:a16="http://schemas.microsoft.com/office/drawing/2014/main" id="{0D4D46D1-3C96-4468-87B9-D29AF2502B9C}"/>
                </a:ext>
              </a:extLst>
            </p:cNvPr>
            <p:cNvGrpSpPr/>
            <p:nvPr/>
          </p:nvGrpSpPr>
          <p:grpSpPr>
            <a:xfrm rot="18909673">
              <a:off x="3017851" y="3378309"/>
              <a:ext cx="3108298" cy="439215"/>
              <a:chOff x="2744491" y="1594318"/>
              <a:chExt cx="820623" cy="439215"/>
            </a:xfrm>
          </p:grpSpPr>
          <p:sp>
            <p:nvSpPr>
              <p:cNvPr id="13" name="Freccia bidirezionale orizzontale 12">
                <a:extLst>
                  <a:ext uri="{FF2B5EF4-FFF2-40B4-BE49-F238E27FC236}">
                    <a16:creationId xmlns:a16="http://schemas.microsoft.com/office/drawing/2014/main" id="{9823E8C4-AE2D-4C1C-82AE-2CB8CCCBC35E}"/>
                  </a:ext>
                </a:extLst>
              </p:cNvPr>
              <p:cNvSpPr/>
              <p:nvPr/>
            </p:nvSpPr>
            <p:spPr>
              <a:xfrm rot="18900004">
                <a:off x="2744491" y="1594318"/>
                <a:ext cx="820623" cy="439215"/>
              </a:xfrm>
              <a:prstGeom prst="leftRightArrow">
                <a:avLst>
                  <a:gd name="adj1" fmla="val 60000"/>
                  <a:gd name="adj2" fmla="val 50000"/>
                </a:avLst>
              </a:prstGeom>
            </p:spPr>
            <p:style>
              <a:lnRef idx="0">
                <a:schemeClr val="accent4">
                  <a:tint val="60000"/>
                  <a:hueOff val="0"/>
                  <a:satOff val="0"/>
                  <a:lumOff val="0"/>
                  <a:alphaOff val="0"/>
                </a:schemeClr>
              </a:lnRef>
              <a:fillRef idx="1">
                <a:schemeClr val="accent4">
                  <a:tint val="60000"/>
                  <a:hueOff val="0"/>
                  <a:satOff val="0"/>
                  <a:lumOff val="0"/>
                  <a:alphaOff val="0"/>
                </a:schemeClr>
              </a:fillRef>
              <a:effectRef idx="0">
                <a:schemeClr val="accent4">
                  <a:tint val="60000"/>
                  <a:hueOff val="0"/>
                  <a:satOff val="0"/>
                  <a:lumOff val="0"/>
                  <a:alphaOff val="0"/>
                </a:schemeClr>
              </a:effectRef>
              <a:fontRef idx="minor">
                <a:schemeClr val="lt1"/>
              </a:fontRef>
            </p:style>
            <p:txBody>
              <a:bodyPr/>
              <a:lstStyle/>
              <a:p>
                <a:endParaRPr lang="it-IT"/>
              </a:p>
            </p:txBody>
          </p:sp>
          <p:sp>
            <p:nvSpPr>
              <p:cNvPr id="14" name="Freccia bidirezionale orizzontale 4">
                <a:extLst>
                  <a:ext uri="{FF2B5EF4-FFF2-40B4-BE49-F238E27FC236}">
                    <a16:creationId xmlns:a16="http://schemas.microsoft.com/office/drawing/2014/main" id="{3BFEF865-CEE2-4E31-B2A5-89F98CB05CB6}"/>
                  </a:ext>
                </a:extLst>
              </p:cNvPr>
              <p:cNvSpPr txBox="1"/>
              <p:nvPr/>
            </p:nvSpPr>
            <p:spPr>
              <a:xfrm rot="18900004">
                <a:off x="2876256" y="1682161"/>
                <a:ext cx="557094" cy="2635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it-IT" sz="1400" kern="1200">
                  <a:latin typeface="Comic Sans MS" panose="030F0702030302020204" pitchFamily="66" charset="0"/>
                </a:endParaRPr>
              </a:p>
            </p:txBody>
          </p:sp>
        </p:grpSp>
        <p:grpSp>
          <p:nvGrpSpPr>
            <p:cNvPr id="15" name="Gruppo 14">
              <a:extLst>
                <a:ext uri="{FF2B5EF4-FFF2-40B4-BE49-F238E27FC236}">
                  <a16:creationId xmlns:a16="http://schemas.microsoft.com/office/drawing/2014/main" id="{C2694A4E-D5FA-4FA7-998E-97E07BE4A7CA}"/>
                </a:ext>
              </a:extLst>
            </p:cNvPr>
            <p:cNvGrpSpPr/>
            <p:nvPr/>
          </p:nvGrpSpPr>
          <p:grpSpPr>
            <a:xfrm rot="562710">
              <a:off x="3529114" y="3276649"/>
              <a:ext cx="2089921" cy="439215"/>
              <a:chOff x="2452256" y="1592514"/>
              <a:chExt cx="1407524" cy="439215"/>
            </a:xfrm>
          </p:grpSpPr>
          <p:sp>
            <p:nvSpPr>
              <p:cNvPr id="16" name="Freccia bidirezionale orizzontale 15">
                <a:extLst>
                  <a:ext uri="{FF2B5EF4-FFF2-40B4-BE49-F238E27FC236}">
                    <a16:creationId xmlns:a16="http://schemas.microsoft.com/office/drawing/2014/main" id="{7DD6E3D0-827A-444C-8208-3DCBB4FB2485}"/>
                  </a:ext>
                </a:extLst>
              </p:cNvPr>
              <p:cNvSpPr/>
              <p:nvPr/>
            </p:nvSpPr>
            <p:spPr>
              <a:xfrm rot="18900004">
                <a:off x="2452256" y="1592514"/>
                <a:ext cx="1407524" cy="439215"/>
              </a:xfrm>
              <a:prstGeom prst="leftRightArrow">
                <a:avLst>
                  <a:gd name="adj1" fmla="val 60000"/>
                  <a:gd name="adj2" fmla="val 50000"/>
                </a:avLst>
              </a:prstGeom>
            </p:spPr>
            <p:style>
              <a:lnRef idx="0">
                <a:schemeClr val="accent4">
                  <a:tint val="60000"/>
                  <a:hueOff val="0"/>
                  <a:satOff val="0"/>
                  <a:lumOff val="0"/>
                  <a:alphaOff val="0"/>
                </a:schemeClr>
              </a:lnRef>
              <a:fillRef idx="1">
                <a:schemeClr val="accent4">
                  <a:tint val="60000"/>
                  <a:hueOff val="0"/>
                  <a:satOff val="0"/>
                  <a:lumOff val="0"/>
                  <a:alphaOff val="0"/>
                </a:schemeClr>
              </a:fillRef>
              <a:effectRef idx="0">
                <a:schemeClr val="accent4">
                  <a:tint val="60000"/>
                  <a:hueOff val="0"/>
                  <a:satOff val="0"/>
                  <a:lumOff val="0"/>
                  <a:alphaOff val="0"/>
                </a:schemeClr>
              </a:effectRef>
              <a:fontRef idx="minor">
                <a:schemeClr val="lt1"/>
              </a:fontRef>
            </p:style>
            <p:txBody>
              <a:bodyPr/>
              <a:lstStyle/>
              <a:p>
                <a:endParaRPr lang="it-IT"/>
              </a:p>
            </p:txBody>
          </p:sp>
          <p:sp>
            <p:nvSpPr>
              <p:cNvPr id="17" name="Freccia bidirezionale orizzontale 4">
                <a:extLst>
                  <a:ext uri="{FF2B5EF4-FFF2-40B4-BE49-F238E27FC236}">
                    <a16:creationId xmlns:a16="http://schemas.microsoft.com/office/drawing/2014/main" id="{D3885F71-3099-492E-8608-9F76B3D406A9}"/>
                  </a:ext>
                </a:extLst>
              </p:cNvPr>
              <p:cNvSpPr txBox="1"/>
              <p:nvPr/>
            </p:nvSpPr>
            <p:spPr>
              <a:xfrm rot="18900004">
                <a:off x="2876256" y="1682161"/>
                <a:ext cx="557094" cy="2635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it-IT" sz="1400" kern="1200">
                  <a:latin typeface="Comic Sans MS" panose="030F0702030302020204" pitchFamily="66" charset="0"/>
                </a:endParaRPr>
              </a:p>
            </p:txBody>
          </p:sp>
        </p:grpSp>
        <p:sp>
          <p:nvSpPr>
            <p:cNvPr id="8" name="Ovale 7">
              <a:extLst>
                <a:ext uri="{FF2B5EF4-FFF2-40B4-BE49-F238E27FC236}">
                  <a16:creationId xmlns:a16="http://schemas.microsoft.com/office/drawing/2014/main" id="{84B61C14-7D2D-44A7-8454-2788363FE030}"/>
                </a:ext>
              </a:extLst>
            </p:cNvPr>
            <p:cNvSpPr/>
            <p:nvPr/>
          </p:nvSpPr>
          <p:spPr>
            <a:xfrm>
              <a:off x="5403746" y="98715"/>
              <a:ext cx="548133" cy="5347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latin typeface="Comic Sans MS" panose="030F0702030302020204" pitchFamily="66" charset="0"/>
                </a:rPr>
                <a:t>1</a:t>
              </a:r>
            </a:p>
          </p:txBody>
        </p:sp>
        <p:sp>
          <p:nvSpPr>
            <p:cNvPr id="22" name="Ovale 21">
              <a:extLst>
                <a:ext uri="{FF2B5EF4-FFF2-40B4-BE49-F238E27FC236}">
                  <a16:creationId xmlns:a16="http://schemas.microsoft.com/office/drawing/2014/main" id="{DEE46E24-75B8-4D56-A3B5-D1244AF502F3}"/>
                </a:ext>
              </a:extLst>
            </p:cNvPr>
            <p:cNvSpPr/>
            <p:nvPr/>
          </p:nvSpPr>
          <p:spPr>
            <a:xfrm>
              <a:off x="2885974" y="1796811"/>
              <a:ext cx="548133" cy="5347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latin typeface="Comic Sans MS" panose="030F0702030302020204" pitchFamily="66" charset="0"/>
                </a:rPr>
                <a:t>2</a:t>
              </a:r>
            </a:p>
          </p:txBody>
        </p:sp>
        <p:sp>
          <p:nvSpPr>
            <p:cNvPr id="23" name="Ovale 22">
              <a:extLst>
                <a:ext uri="{FF2B5EF4-FFF2-40B4-BE49-F238E27FC236}">
                  <a16:creationId xmlns:a16="http://schemas.microsoft.com/office/drawing/2014/main" id="{E703F307-B29F-492D-B318-73B0D64FC34F}"/>
                </a:ext>
              </a:extLst>
            </p:cNvPr>
            <p:cNvSpPr/>
            <p:nvPr/>
          </p:nvSpPr>
          <p:spPr>
            <a:xfrm>
              <a:off x="8595867" y="2115290"/>
              <a:ext cx="548133" cy="5347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latin typeface="Comic Sans MS" panose="030F0702030302020204" pitchFamily="66" charset="0"/>
                </a:rPr>
                <a:t>3</a:t>
              </a:r>
            </a:p>
          </p:txBody>
        </p:sp>
        <p:sp>
          <p:nvSpPr>
            <p:cNvPr id="24" name="Ovale 23">
              <a:extLst>
                <a:ext uri="{FF2B5EF4-FFF2-40B4-BE49-F238E27FC236}">
                  <a16:creationId xmlns:a16="http://schemas.microsoft.com/office/drawing/2014/main" id="{5D2D68A6-DF89-45CF-BEF7-2F696B250DBB}"/>
                </a:ext>
              </a:extLst>
            </p:cNvPr>
            <p:cNvSpPr/>
            <p:nvPr/>
          </p:nvSpPr>
          <p:spPr>
            <a:xfrm>
              <a:off x="3083948" y="3669838"/>
              <a:ext cx="548133" cy="5347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latin typeface="Comic Sans MS" panose="030F0702030302020204" pitchFamily="66" charset="0"/>
                </a:rPr>
                <a:t>4</a:t>
              </a:r>
            </a:p>
          </p:txBody>
        </p:sp>
        <p:grpSp>
          <p:nvGrpSpPr>
            <p:cNvPr id="21" name="Gruppo 20">
              <a:extLst>
                <a:ext uri="{FF2B5EF4-FFF2-40B4-BE49-F238E27FC236}">
                  <a16:creationId xmlns:a16="http://schemas.microsoft.com/office/drawing/2014/main" id="{C2694A4E-D5FA-4FA7-998E-97E07BE4A7CA}"/>
                </a:ext>
              </a:extLst>
            </p:cNvPr>
            <p:cNvGrpSpPr/>
            <p:nvPr/>
          </p:nvGrpSpPr>
          <p:grpSpPr>
            <a:xfrm rot="4762931">
              <a:off x="3578204" y="3260494"/>
              <a:ext cx="1984695" cy="439215"/>
              <a:chOff x="2481874" y="1601149"/>
              <a:chExt cx="1336656" cy="439215"/>
            </a:xfrm>
          </p:grpSpPr>
          <p:sp>
            <p:nvSpPr>
              <p:cNvPr id="28" name="Freccia bidirezionale orizzontale 27">
                <a:extLst>
                  <a:ext uri="{FF2B5EF4-FFF2-40B4-BE49-F238E27FC236}">
                    <a16:creationId xmlns:a16="http://schemas.microsoft.com/office/drawing/2014/main" id="{7DD6E3D0-827A-444C-8208-3DCBB4FB2485}"/>
                  </a:ext>
                </a:extLst>
              </p:cNvPr>
              <p:cNvSpPr/>
              <p:nvPr/>
            </p:nvSpPr>
            <p:spPr>
              <a:xfrm rot="18900004">
                <a:off x="2481874" y="1601149"/>
                <a:ext cx="1336656" cy="439215"/>
              </a:xfrm>
              <a:prstGeom prst="leftRightArrow">
                <a:avLst>
                  <a:gd name="adj1" fmla="val 60000"/>
                  <a:gd name="adj2" fmla="val 50000"/>
                </a:avLst>
              </a:prstGeom>
            </p:spPr>
            <p:style>
              <a:lnRef idx="0">
                <a:schemeClr val="accent4">
                  <a:tint val="60000"/>
                  <a:hueOff val="0"/>
                  <a:satOff val="0"/>
                  <a:lumOff val="0"/>
                  <a:alphaOff val="0"/>
                </a:schemeClr>
              </a:lnRef>
              <a:fillRef idx="1">
                <a:schemeClr val="accent4">
                  <a:tint val="60000"/>
                  <a:hueOff val="0"/>
                  <a:satOff val="0"/>
                  <a:lumOff val="0"/>
                  <a:alphaOff val="0"/>
                </a:schemeClr>
              </a:fillRef>
              <a:effectRef idx="0">
                <a:schemeClr val="accent4">
                  <a:tint val="60000"/>
                  <a:hueOff val="0"/>
                  <a:satOff val="0"/>
                  <a:lumOff val="0"/>
                  <a:alphaOff val="0"/>
                </a:schemeClr>
              </a:effectRef>
              <a:fontRef idx="minor">
                <a:schemeClr val="lt1"/>
              </a:fontRef>
            </p:style>
            <p:txBody>
              <a:bodyPr/>
              <a:lstStyle/>
              <a:p>
                <a:endParaRPr lang="it-IT"/>
              </a:p>
            </p:txBody>
          </p:sp>
          <p:sp>
            <p:nvSpPr>
              <p:cNvPr id="29" name="Freccia bidirezionale orizzontale 4">
                <a:extLst>
                  <a:ext uri="{FF2B5EF4-FFF2-40B4-BE49-F238E27FC236}">
                    <a16:creationId xmlns:a16="http://schemas.microsoft.com/office/drawing/2014/main" id="{D3885F71-3099-492E-8608-9F76B3D406A9}"/>
                  </a:ext>
                </a:extLst>
              </p:cNvPr>
              <p:cNvSpPr txBox="1"/>
              <p:nvPr/>
            </p:nvSpPr>
            <p:spPr>
              <a:xfrm rot="18900004">
                <a:off x="2876256" y="1682161"/>
                <a:ext cx="557094" cy="2635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it-IT" sz="1400" kern="1200">
                  <a:latin typeface="Comic Sans MS" panose="030F0702030302020204" pitchFamily="66" charset="0"/>
                </a:endParaRPr>
              </a:p>
            </p:txBody>
          </p:sp>
        </p:grpSp>
        <p:sp>
          <p:nvSpPr>
            <p:cNvPr id="30" name="CasellaDiTesto 29">
              <a:extLst>
                <a:ext uri="{FF2B5EF4-FFF2-40B4-BE49-F238E27FC236}">
                  <a16:creationId xmlns:a16="http://schemas.microsoft.com/office/drawing/2014/main" id="{64AC661F-B2F8-4108-A08A-C40F020AF19D}"/>
                </a:ext>
              </a:extLst>
            </p:cNvPr>
            <p:cNvSpPr txBox="1"/>
            <p:nvPr/>
          </p:nvSpPr>
          <p:spPr>
            <a:xfrm>
              <a:off x="5951878" y="4195961"/>
              <a:ext cx="2976121" cy="954107"/>
            </a:xfrm>
            <a:prstGeom prst="rect">
              <a:avLst/>
            </a:prstGeom>
            <a:noFill/>
          </p:spPr>
          <p:txBody>
            <a:bodyPr wrap="square" rtlCol="0">
              <a:spAutoFit/>
            </a:bodyPr>
            <a:lstStyle/>
            <a:p>
              <a:r>
                <a:rPr lang="it-IT" sz="1400" b="1" dirty="0">
                  <a:solidFill>
                    <a:srgbClr val="FF0000"/>
                  </a:solidFill>
                  <a:latin typeface="Comic Sans MS" panose="030F0702030302020204" pitchFamily="66" charset="0"/>
                </a:rPr>
                <a:t>FUNDAMENTAL INTERACTIONS</a:t>
              </a:r>
            </a:p>
            <a:p>
              <a:r>
                <a:rPr lang="it-IT" sz="1400" dirty="0">
                  <a:latin typeface="Comic Sans MS" panose="030F0702030302020204" pitchFamily="66" charset="0"/>
                </a:rPr>
                <a:t>LEA </a:t>
              </a:r>
              <a:r>
                <a:rPr lang="en-US" sz="1400" dirty="0">
                  <a:latin typeface="Comic Sans MS" panose="030F0702030302020204" pitchFamily="66" charset="0"/>
                </a:rPr>
                <a:t>(CERN), JEDI (</a:t>
              </a:r>
              <a:r>
                <a:rPr lang="en-US" sz="1400" dirty="0" err="1">
                  <a:latin typeface="Comic Sans MS" panose="030F0702030302020204" pitchFamily="66" charset="0"/>
                </a:rPr>
                <a:t>Jülich</a:t>
              </a:r>
              <a:r>
                <a:rPr lang="en-US" sz="1400" dirty="0">
                  <a:latin typeface="Comic Sans MS" panose="030F0702030302020204" pitchFamily="66" charset="0"/>
                </a:rPr>
                <a:t>),VIP (LNGS), FAMU (RAL)</a:t>
              </a:r>
            </a:p>
          </p:txBody>
        </p:sp>
        <p:sp>
          <p:nvSpPr>
            <p:cNvPr id="31" name="CasellaDiTesto 30">
              <a:extLst>
                <a:ext uri="{FF2B5EF4-FFF2-40B4-BE49-F238E27FC236}">
                  <a16:creationId xmlns:a16="http://schemas.microsoft.com/office/drawing/2014/main" id="{64AC661F-B2F8-4108-A08A-C40F020AF19D}"/>
                </a:ext>
              </a:extLst>
            </p:cNvPr>
            <p:cNvSpPr txBox="1"/>
            <p:nvPr/>
          </p:nvSpPr>
          <p:spPr>
            <a:xfrm>
              <a:off x="3339841" y="5695256"/>
              <a:ext cx="2907792" cy="954107"/>
            </a:xfrm>
            <a:prstGeom prst="rect">
              <a:avLst/>
            </a:prstGeom>
            <a:noFill/>
          </p:spPr>
          <p:txBody>
            <a:bodyPr wrap="square" rtlCol="0">
              <a:spAutoFit/>
            </a:bodyPr>
            <a:lstStyle/>
            <a:p>
              <a:pPr fontAlgn="b"/>
              <a:r>
                <a:rPr lang="en-US" sz="1400" b="1" cap="all" dirty="0">
                  <a:solidFill>
                    <a:srgbClr val="FF0000"/>
                  </a:solidFill>
                  <a:latin typeface="Comic Sans MS" panose="030F0702030302020204" pitchFamily="66" charset="0"/>
                </a:rPr>
                <a:t>Applications and societal benefits</a:t>
              </a:r>
            </a:p>
            <a:p>
              <a:r>
                <a:rPr lang="en-US" sz="1400" dirty="0">
                  <a:latin typeface="Comic Sans MS" panose="030F0702030302020204" pitchFamily="66" charset="0"/>
                </a:rPr>
                <a:t>FOOT (GSI,CNAO,TIFPA, HIT)</a:t>
              </a:r>
            </a:p>
            <a:p>
              <a:r>
                <a:rPr lang="en-US" sz="1400" dirty="0">
                  <a:latin typeface="Comic Sans MS" panose="030F0702030302020204" pitchFamily="66" charset="0"/>
                </a:rPr>
                <a:t>SPESMED (LNL)</a:t>
              </a:r>
              <a:endParaRPr lang="it-IT" sz="1400" dirty="0">
                <a:latin typeface="Comic Sans MS" panose="030F0702030302020204" pitchFamily="66" charset="0"/>
              </a:endParaRPr>
            </a:p>
          </p:txBody>
        </p:sp>
        <p:sp>
          <p:nvSpPr>
            <p:cNvPr id="32" name="Ovale 31">
              <a:extLst>
                <a:ext uri="{FF2B5EF4-FFF2-40B4-BE49-F238E27FC236}">
                  <a16:creationId xmlns:a16="http://schemas.microsoft.com/office/drawing/2014/main" id="{5D2D68A6-DF89-45CF-BEF7-2F696B250DBB}"/>
                </a:ext>
              </a:extLst>
            </p:cNvPr>
            <p:cNvSpPr/>
            <p:nvPr/>
          </p:nvSpPr>
          <p:spPr>
            <a:xfrm>
              <a:off x="8281571" y="3805441"/>
              <a:ext cx="548133" cy="5347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a:latin typeface="Comic Sans MS" panose="030F0702030302020204" pitchFamily="66" charset="0"/>
                </a:rPr>
                <a:t>5</a:t>
              </a:r>
              <a:endParaRPr lang="it-IT" dirty="0">
                <a:latin typeface="Comic Sans MS" panose="030F0702030302020204" pitchFamily="66" charset="0"/>
              </a:endParaRPr>
            </a:p>
          </p:txBody>
        </p:sp>
        <p:sp>
          <p:nvSpPr>
            <p:cNvPr id="33" name="Ovale 32">
              <a:extLst>
                <a:ext uri="{FF2B5EF4-FFF2-40B4-BE49-F238E27FC236}">
                  <a16:creationId xmlns:a16="http://schemas.microsoft.com/office/drawing/2014/main" id="{5D2D68A6-DF89-45CF-BEF7-2F696B250DBB}"/>
                </a:ext>
              </a:extLst>
            </p:cNvPr>
            <p:cNvSpPr/>
            <p:nvPr/>
          </p:nvSpPr>
          <p:spPr>
            <a:xfrm>
              <a:off x="5677812" y="5435924"/>
              <a:ext cx="548133" cy="5347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a:latin typeface="Comic Sans MS" panose="030F0702030302020204" pitchFamily="66" charset="0"/>
                </a:rPr>
                <a:t>6</a:t>
              </a:r>
              <a:endParaRPr lang="it-IT" dirty="0">
                <a:latin typeface="Comic Sans MS" panose="030F0702030302020204" pitchFamily="66" charset="0"/>
              </a:endParaRPr>
            </a:p>
          </p:txBody>
        </p:sp>
        <p:sp>
          <p:nvSpPr>
            <p:cNvPr id="35" name="CasellaDiTesto 34"/>
            <p:cNvSpPr txBox="1"/>
            <p:nvPr/>
          </p:nvSpPr>
          <p:spPr>
            <a:xfrm>
              <a:off x="6112933" y="197470"/>
              <a:ext cx="2989017" cy="1200329"/>
            </a:xfrm>
            <a:prstGeom prst="rect">
              <a:avLst/>
            </a:prstGeom>
            <a:solidFill>
              <a:srgbClr val="FFFF00"/>
            </a:solidFill>
          </p:spPr>
          <p:txBody>
            <a:bodyPr wrap="square" rtlCol="0">
              <a:spAutoFit/>
            </a:bodyPr>
            <a:lstStyle/>
            <a:p>
              <a:r>
                <a:rPr lang="it-IT" b="1" dirty="0">
                  <a:solidFill>
                    <a:srgbClr val="FF0000"/>
                  </a:solidFill>
                  <a:latin typeface="Comic Sans MS" panose="030F0702030302020204" pitchFamily="66" charset="0"/>
                </a:rPr>
                <a:t>CSN3 </a:t>
              </a:r>
            </a:p>
            <a:p>
              <a:r>
                <a:rPr lang="it-IT" b="1" dirty="0" err="1">
                  <a:solidFill>
                    <a:srgbClr val="FF0000"/>
                  </a:solidFill>
                  <a:latin typeface="Comic Sans MS" panose="030F0702030302020204" pitchFamily="66" charset="0"/>
                </a:rPr>
                <a:t>Research</a:t>
              </a:r>
              <a:r>
                <a:rPr lang="it-IT" b="1" dirty="0">
                  <a:solidFill>
                    <a:srgbClr val="FF0000"/>
                  </a:solidFill>
                  <a:latin typeface="Comic Sans MS" panose="030F0702030302020204" pitchFamily="66" charset="0"/>
                </a:rPr>
                <a:t> Lines 2024</a:t>
              </a:r>
            </a:p>
            <a:p>
              <a:r>
                <a:rPr lang="it-IT" b="1" dirty="0">
                  <a:solidFill>
                    <a:srgbClr val="FF0000"/>
                  </a:solidFill>
                  <a:latin typeface="Comic Sans MS" panose="030F0702030302020204" pitchFamily="66" charset="0"/>
                </a:rPr>
                <a:t>Following NUPECC </a:t>
              </a:r>
              <a:r>
                <a:rPr lang="it-IT" b="1" dirty="0" err="1">
                  <a:solidFill>
                    <a:srgbClr val="FF0000"/>
                  </a:solidFill>
                  <a:latin typeface="Comic Sans MS" panose="030F0702030302020204" pitchFamily="66" charset="0"/>
                </a:rPr>
                <a:t>indications</a:t>
              </a:r>
              <a:r>
                <a:rPr lang="it-IT" b="1" dirty="0">
                  <a:solidFill>
                    <a:srgbClr val="FF0000"/>
                  </a:solidFill>
                  <a:latin typeface="Comic Sans MS" panose="030F0702030302020204" pitchFamily="66" charset="0"/>
                </a:rPr>
                <a:t> </a:t>
              </a:r>
            </a:p>
          </p:txBody>
        </p:sp>
        <p:pic>
          <p:nvPicPr>
            <p:cNvPr id="34" name="Picture 33">
              <a:extLst>
                <a:ext uri="{FF2B5EF4-FFF2-40B4-BE49-F238E27FC236}">
                  <a16:creationId xmlns:a16="http://schemas.microsoft.com/office/drawing/2014/main" id="{493918EA-7131-4963-9C18-98CFE96A6D92}"/>
                </a:ext>
              </a:extLst>
            </p:cNvPr>
            <p:cNvPicPr>
              <a:picLocks noChangeAspect="1"/>
            </p:cNvPicPr>
            <p:nvPr/>
          </p:nvPicPr>
          <p:blipFill>
            <a:blip r:embed="rId8">
              <a:alphaModFix/>
              <a:extLst>
                <a:ext uri="{28A0092B-C50C-407E-A947-70E740481C1C}">
                  <a14:useLocalDpi xmlns:a14="http://schemas.microsoft.com/office/drawing/2010/main" val="0"/>
                </a:ext>
              </a:extLst>
            </a:blip>
            <a:stretch>
              <a:fillRect/>
            </a:stretch>
          </p:blipFill>
          <p:spPr>
            <a:xfrm>
              <a:off x="1481876" y="51446"/>
              <a:ext cx="1046636" cy="1420434"/>
            </a:xfrm>
            <a:prstGeom prst="rect">
              <a:avLst/>
            </a:prstGeom>
            <a:solidFill>
              <a:srgbClr val="FF0000"/>
            </a:solidFill>
            <a:ln w="19050">
              <a:noFill/>
            </a:ln>
          </p:spPr>
        </p:pic>
      </p:grpSp>
      <p:sp>
        <p:nvSpPr>
          <p:cNvPr id="9" name="Ovale 8">
            <a:extLst>
              <a:ext uri="{FF2B5EF4-FFF2-40B4-BE49-F238E27FC236}">
                <a16:creationId xmlns:a16="http://schemas.microsoft.com/office/drawing/2014/main" id="{1BC44D1C-E303-428C-86FC-62556E625ADC}"/>
              </a:ext>
            </a:extLst>
          </p:cNvPr>
          <p:cNvSpPr/>
          <p:nvPr/>
        </p:nvSpPr>
        <p:spPr>
          <a:xfrm>
            <a:off x="152170" y="5155799"/>
            <a:ext cx="1519176" cy="954106"/>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CNS2</a:t>
            </a:r>
          </a:p>
        </p:txBody>
      </p:sp>
      <p:sp>
        <p:nvSpPr>
          <p:cNvPr id="36" name="Ovale 35">
            <a:extLst>
              <a:ext uri="{FF2B5EF4-FFF2-40B4-BE49-F238E27FC236}">
                <a16:creationId xmlns:a16="http://schemas.microsoft.com/office/drawing/2014/main" id="{285D46B5-31A8-441D-A758-BA219F7210F8}"/>
              </a:ext>
            </a:extLst>
          </p:cNvPr>
          <p:cNvSpPr/>
          <p:nvPr/>
        </p:nvSpPr>
        <p:spPr>
          <a:xfrm>
            <a:off x="3174116" y="1634331"/>
            <a:ext cx="1519176" cy="954106"/>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CNS1</a:t>
            </a:r>
          </a:p>
          <a:p>
            <a:pPr algn="ctr"/>
            <a:r>
              <a:rPr lang="it-IT" dirty="0"/>
              <a:t>CSN2</a:t>
            </a:r>
          </a:p>
        </p:txBody>
      </p:sp>
      <p:sp>
        <p:nvSpPr>
          <p:cNvPr id="37" name="Ovale 36">
            <a:extLst>
              <a:ext uri="{FF2B5EF4-FFF2-40B4-BE49-F238E27FC236}">
                <a16:creationId xmlns:a16="http://schemas.microsoft.com/office/drawing/2014/main" id="{B80572B1-3DF3-4819-B6EF-1262FD9698EB}"/>
              </a:ext>
            </a:extLst>
          </p:cNvPr>
          <p:cNvSpPr/>
          <p:nvPr/>
        </p:nvSpPr>
        <p:spPr>
          <a:xfrm>
            <a:off x="6089309" y="5826162"/>
            <a:ext cx="1519176" cy="954106"/>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INFN-4LS</a:t>
            </a:r>
          </a:p>
        </p:txBody>
      </p:sp>
      <p:sp>
        <p:nvSpPr>
          <p:cNvPr id="38" name="Ovale 37">
            <a:extLst>
              <a:ext uri="{FF2B5EF4-FFF2-40B4-BE49-F238E27FC236}">
                <a16:creationId xmlns:a16="http://schemas.microsoft.com/office/drawing/2014/main" id="{A088BFAB-A805-4AC3-BF5B-362A77B63344}"/>
              </a:ext>
            </a:extLst>
          </p:cNvPr>
          <p:cNvSpPr/>
          <p:nvPr/>
        </p:nvSpPr>
        <p:spPr>
          <a:xfrm>
            <a:off x="3755686" y="2950801"/>
            <a:ext cx="1681077" cy="870189"/>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it-IT" dirty="0"/>
              <a:t>CNS4</a:t>
            </a:r>
          </a:p>
          <a:p>
            <a:pPr algn="ctr"/>
            <a:r>
              <a:rPr lang="it-IT" dirty="0"/>
              <a:t>INFN-ACC</a:t>
            </a:r>
          </a:p>
          <a:p>
            <a:pPr algn="ctr"/>
            <a:r>
              <a:rPr lang="it-IT" dirty="0"/>
              <a:t>CSN5</a:t>
            </a:r>
          </a:p>
        </p:txBody>
      </p:sp>
      <p:sp>
        <p:nvSpPr>
          <p:cNvPr id="39" name="Ovale 38">
            <a:extLst>
              <a:ext uri="{FF2B5EF4-FFF2-40B4-BE49-F238E27FC236}">
                <a16:creationId xmlns:a16="http://schemas.microsoft.com/office/drawing/2014/main" id="{69D3BE28-DEE5-4A55-AC5E-61E811B1AD51}"/>
              </a:ext>
            </a:extLst>
          </p:cNvPr>
          <p:cNvSpPr/>
          <p:nvPr/>
        </p:nvSpPr>
        <p:spPr>
          <a:xfrm>
            <a:off x="7832506" y="2800478"/>
            <a:ext cx="1373170" cy="954106"/>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CNS2</a:t>
            </a:r>
          </a:p>
          <a:p>
            <a:pPr algn="ctr"/>
            <a:r>
              <a:rPr lang="it-IT" dirty="0"/>
              <a:t>INFN-E</a:t>
            </a:r>
          </a:p>
        </p:txBody>
      </p:sp>
    </p:spTree>
    <p:extLst>
      <p:ext uri="{BB962C8B-B14F-4D97-AF65-F5344CB8AC3E}">
        <p14:creationId xmlns:p14="http://schemas.microsoft.com/office/powerpoint/2010/main" val="17159825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62CF61-B8D6-1DC7-B6D9-DB6BA9A1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6883"/>
            <a:ext cx="9144000" cy="5060394"/>
          </a:xfrm>
          <a:prstGeom prst="rect">
            <a:avLst/>
          </a:prstGeom>
        </p:spPr>
      </p:pic>
      <p:sp>
        <p:nvSpPr>
          <p:cNvPr id="2" name="Slide Number Placeholder 1">
            <a:extLst>
              <a:ext uri="{FF2B5EF4-FFF2-40B4-BE49-F238E27FC236}">
                <a16:creationId xmlns:a16="http://schemas.microsoft.com/office/drawing/2014/main" id="{7762F00F-5243-86F8-3CB4-2801C7D64F39}"/>
              </a:ext>
            </a:extLst>
          </p:cNvPr>
          <p:cNvSpPr>
            <a:spLocks noGrp="1"/>
          </p:cNvSpPr>
          <p:nvPr>
            <p:ph type="sldNum" sz="quarter" idx="12"/>
          </p:nvPr>
        </p:nvSpPr>
        <p:spPr/>
        <p:txBody>
          <a:bodyPr/>
          <a:lstStyle/>
          <a:p>
            <a:fld id="{263E47ED-7611-415B-9D62-3BAB27B496D0}" type="slidenum">
              <a:rPr lang="it-IT" smtClean="0"/>
              <a:t>20</a:t>
            </a:fld>
            <a:endParaRPr lang="it-IT"/>
          </a:p>
        </p:txBody>
      </p:sp>
      <p:sp>
        <p:nvSpPr>
          <p:cNvPr id="4" name="CasellaDiTesto 5">
            <a:extLst>
              <a:ext uri="{FF2B5EF4-FFF2-40B4-BE49-F238E27FC236}">
                <a16:creationId xmlns:a16="http://schemas.microsoft.com/office/drawing/2014/main" id="{FF042557-65EE-5735-368E-B9684811F32D}"/>
              </a:ext>
            </a:extLst>
          </p:cNvPr>
          <p:cNvSpPr txBox="1"/>
          <p:nvPr/>
        </p:nvSpPr>
        <p:spPr>
          <a:xfrm>
            <a:off x="1" y="21264"/>
            <a:ext cx="2233914" cy="307777"/>
          </a:xfrm>
          <a:custGeom>
            <a:avLst/>
            <a:gdLst>
              <a:gd name="connsiteX0" fmla="*/ 0 w 2233914"/>
              <a:gd name="connsiteY0" fmla="*/ 0 h 307777"/>
              <a:gd name="connsiteX1" fmla="*/ 536139 w 2233914"/>
              <a:gd name="connsiteY1" fmla="*/ 0 h 307777"/>
              <a:gd name="connsiteX2" fmla="*/ 1094618 w 2233914"/>
              <a:gd name="connsiteY2" fmla="*/ 0 h 307777"/>
              <a:gd name="connsiteX3" fmla="*/ 1653096 w 2233914"/>
              <a:gd name="connsiteY3" fmla="*/ 0 h 307777"/>
              <a:gd name="connsiteX4" fmla="*/ 2233914 w 2233914"/>
              <a:gd name="connsiteY4" fmla="*/ 0 h 307777"/>
              <a:gd name="connsiteX5" fmla="*/ 2233914 w 2233914"/>
              <a:gd name="connsiteY5" fmla="*/ 307777 h 307777"/>
              <a:gd name="connsiteX6" fmla="*/ 1675436 w 2233914"/>
              <a:gd name="connsiteY6" fmla="*/ 307777 h 307777"/>
              <a:gd name="connsiteX7" fmla="*/ 1161635 w 2233914"/>
              <a:gd name="connsiteY7" fmla="*/ 307777 h 307777"/>
              <a:gd name="connsiteX8" fmla="*/ 647835 w 2233914"/>
              <a:gd name="connsiteY8" fmla="*/ 307777 h 307777"/>
              <a:gd name="connsiteX9" fmla="*/ 0 w 2233914"/>
              <a:gd name="connsiteY9" fmla="*/ 307777 h 307777"/>
              <a:gd name="connsiteX10" fmla="*/ 0 w 2233914"/>
              <a:gd name="connsiteY10"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33914" h="307777" fill="none" extrusionOk="0">
                <a:moveTo>
                  <a:pt x="0" y="0"/>
                </a:moveTo>
                <a:cubicBezTo>
                  <a:pt x="239442" y="-35022"/>
                  <a:pt x="409109" y="62303"/>
                  <a:pt x="536139" y="0"/>
                </a:cubicBezTo>
                <a:cubicBezTo>
                  <a:pt x="663169" y="-62303"/>
                  <a:pt x="878084" y="64910"/>
                  <a:pt x="1094618" y="0"/>
                </a:cubicBezTo>
                <a:cubicBezTo>
                  <a:pt x="1311152" y="-64910"/>
                  <a:pt x="1454354" y="2030"/>
                  <a:pt x="1653096" y="0"/>
                </a:cubicBezTo>
                <a:cubicBezTo>
                  <a:pt x="1851838" y="-2030"/>
                  <a:pt x="2045834" y="2324"/>
                  <a:pt x="2233914" y="0"/>
                </a:cubicBezTo>
                <a:cubicBezTo>
                  <a:pt x="2246584" y="94684"/>
                  <a:pt x="2216681" y="199423"/>
                  <a:pt x="2233914" y="307777"/>
                </a:cubicBezTo>
                <a:cubicBezTo>
                  <a:pt x="2001599" y="372019"/>
                  <a:pt x="1863091" y="247178"/>
                  <a:pt x="1675436" y="307777"/>
                </a:cubicBezTo>
                <a:cubicBezTo>
                  <a:pt x="1487781" y="368376"/>
                  <a:pt x="1328988" y="280540"/>
                  <a:pt x="1161635" y="307777"/>
                </a:cubicBezTo>
                <a:cubicBezTo>
                  <a:pt x="994282" y="335014"/>
                  <a:pt x="870387" y="253827"/>
                  <a:pt x="647835" y="307777"/>
                </a:cubicBezTo>
                <a:cubicBezTo>
                  <a:pt x="425283" y="361727"/>
                  <a:pt x="231707" y="281711"/>
                  <a:pt x="0" y="307777"/>
                </a:cubicBezTo>
                <a:cubicBezTo>
                  <a:pt x="-24602" y="180122"/>
                  <a:pt x="25226" y="77435"/>
                  <a:pt x="0" y="0"/>
                </a:cubicBezTo>
                <a:close/>
              </a:path>
              <a:path w="2233914" h="307777" stroke="0" extrusionOk="0">
                <a:moveTo>
                  <a:pt x="0" y="0"/>
                </a:moveTo>
                <a:cubicBezTo>
                  <a:pt x="199049" y="-38076"/>
                  <a:pt x="375677" y="53784"/>
                  <a:pt x="536139" y="0"/>
                </a:cubicBezTo>
                <a:cubicBezTo>
                  <a:pt x="696601" y="-53784"/>
                  <a:pt x="885649" y="56156"/>
                  <a:pt x="1027600" y="0"/>
                </a:cubicBezTo>
                <a:cubicBezTo>
                  <a:pt x="1169551" y="-56156"/>
                  <a:pt x="1404601" y="30931"/>
                  <a:pt x="1630757" y="0"/>
                </a:cubicBezTo>
                <a:cubicBezTo>
                  <a:pt x="1856913" y="-30931"/>
                  <a:pt x="1973111" y="50124"/>
                  <a:pt x="2233914" y="0"/>
                </a:cubicBezTo>
                <a:cubicBezTo>
                  <a:pt x="2235424" y="131595"/>
                  <a:pt x="2200259" y="214584"/>
                  <a:pt x="2233914" y="307777"/>
                </a:cubicBezTo>
                <a:cubicBezTo>
                  <a:pt x="2012340" y="310472"/>
                  <a:pt x="1960284" y="300746"/>
                  <a:pt x="1720114" y="307777"/>
                </a:cubicBezTo>
                <a:cubicBezTo>
                  <a:pt x="1479944" y="314808"/>
                  <a:pt x="1332964" y="281306"/>
                  <a:pt x="1206314" y="307777"/>
                </a:cubicBezTo>
                <a:cubicBezTo>
                  <a:pt x="1079664" y="334248"/>
                  <a:pt x="900377" y="287934"/>
                  <a:pt x="603157" y="307777"/>
                </a:cubicBezTo>
                <a:cubicBezTo>
                  <a:pt x="305937" y="327620"/>
                  <a:pt x="160282" y="288656"/>
                  <a:pt x="0" y="307777"/>
                </a:cubicBezTo>
                <a:cubicBezTo>
                  <a:pt x="-10284" y="203020"/>
                  <a:pt x="5845" y="111831"/>
                  <a:pt x="0" y="0"/>
                </a:cubicBezTo>
                <a:close/>
              </a:path>
            </a:pathLst>
          </a:custGeom>
          <a:solidFill>
            <a:srgbClr val="FF6600"/>
          </a:solidFill>
          <a:ln w="38100">
            <a:no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pPr algn="just">
              <a:spcAft>
                <a:spcPts val="900"/>
              </a:spcAft>
            </a:pPr>
            <a:r>
              <a:rPr lang="en-GB" sz="1400" b="1" i="1" dirty="0">
                <a:solidFill>
                  <a:srgbClr val="002060"/>
                </a:solidFill>
                <a:latin typeface="Comic Sans MS" panose="030F0702030302020204" pitchFamily="66" charset="0"/>
                <a:cs typeface="Calibri" panose="020F0502020204030204" pitchFamily="34" charset="0"/>
              </a:rPr>
              <a:t>Antimatter studies</a:t>
            </a:r>
            <a:endParaRPr lang="en-GB" sz="1400" b="1" i="1" dirty="0">
              <a:latin typeface="Comic Sans MS" panose="030F0702030302020204" pitchFamily="66" charset="0"/>
              <a:cs typeface="Calibri" panose="020F0502020204030204" pitchFamily="34" charset="0"/>
            </a:endParaRPr>
          </a:p>
        </p:txBody>
      </p:sp>
    </p:spTree>
    <p:extLst>
      <p:ext uri="{BB962C8B-B14F-4D97-AF65-F5344CB8AC3E}">
        <p14:creationId xmlns:p14="http://schemas.microsoft.com/office/powerpoint/2010/main" val="11787988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DAB3F8-D28A-D20F-DFAB-8F25D4AD1ECC}"/>
              </a:ext>
            </a:extLst>
          </p:cNvPr>
          <p:cNvSpPr txBox="1"/>
          <p:nvPr/>
        </p:nvSpPr>
        <p:spPr>
          <a:xfrm>
            <a:off x="300530" y="445558"/>
            <a:ext cx="8214820" cy="923330"/>
          </a:xfrm>
          <a:prstGeom prst="rect">
            <a:avLst/>
          </a:prstGeom>
          <a:solidFill>
            <a:srgbClr val="FFC000"/>
          </a:solidFill>
        </p:spPr>
        <p:txBody>
          <a:bodyPr wrap="square">
            <a:spAutoFit/>
          </a:bodyPr>
          <a:lstStyle/>
          <a:p>
            <a:r>
              <a:rPr lang="en-US" sz="1800" b="0" i="0" u="none" strike="noStrike" baseline="0" dirty="0">
                <a:solidFill>
                  <a:srgbClr val="000000"/>
                </a:solidFill>
                <a:latin typeface="Comic Sans MS" panose="030F0702030302020204" pitchFamily="66" charset="0"/>
              </a:rPr>
              <a:t>First Experimental result on antimatter and gravitation (ALPHA Coll.) : </a:t>
            </a:r>
            <a:r>
              <a:rPr lang="en-US" dirty="0">
                <a:solidFill>
                  <a:srgbClr val="000000"/>
                </a:solidFill>
                <a:latin typeface="Comic Sans MS" panose="030F0702030302020204" pitchFamily="66" charset="0"/>
              </a:rPr>
              <a:t>m</a:t>
            </a:r>
            <a:r>
              <a:rPr lang="en-US" sz="1800" b="0" i="0" u="none" strike="noStrike" baseline="0" dirty="0">
                <a:solidFill>
                  <a:srgbClr val="000000"/>
                </a:solidFill>
                <a:latin typeface="Comic Sans MS" panose="030F0702030302020204" pitchFamily="66" charset="0"/>
              </a:rPr>
              <a:t>otion of antihydrogen is due to a combination of magnetic-trap field and gravitational field </a:t>
            </a:r>
          </a:p>
        </p:txBody>
      </p:sp>
      <p:pic>
        <p:nvPicPr>
          <p:cNvPr id="5" name="Picture 4">
            <a:extLst>
              <a:ext uri="{FF2B5EF4-FFF2-40B4-BE49-F238E27FC236}">
                <a16:creationId xmlns:a16="http://schemas.microsoft.com/office/drawing/2014/main" id="{3C934E6D-D0E4-F1BE-A3F9-FC80C754AD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530" y="1536853"/>
            <a:ext cx="8707331" cy="5321147"/>
          </a:xfrm>
          <a:prstGeom prst="rect">
            <a:avLst/>
          </a:prstGeom>
        </p:spPr>
      </p:pic>
      <p:sp>
        <p:nvSpPr>
          <p:cNvPr id="2" name="Slide Number Placeholder 1">
            <a:extLst>
              <a:ext uri="{FF2B5EF4-FFF2-40B4-BE49-F238E27FC236}">
                <a16:creationId xmlns:a16="http://schemas.microsoft.com/office/drawing/2014/main" id="{68940AFC-321C-B623-DE4E-D1654F7612F3}"/>
              </a:ext>
            </a:extLst>
          </p:cNvPr>
          <p:cNvSpPr>
            <a:spLocks noGrp="1"/>
          </p:cNvSpPr>
          <p:nvPr>
            <p:ph type="sldNum" sz="quarter" idx="12"/>
          </p:nvPr>
        </p:nvSpPr>
        <p:spPr/>
        <p:txBody>
          <a:bodyPr/>
          <a:lstStyle/>
          <a:p>
            <a:fld id="{263E47ED-7611-415B-9D62-3BAB27B496D0}" type="slidenum">
              <a:rPr lang="it-IT" smtClean="0"/>
              <a:t>21</a:t>
            </a:fld>
            <a:endParaRPr lang="it-IT"/>
          </a:p>
        </p:txBody>
      </p:sp>
      <p:sp>
        <p:nvSpPr>
          <p:cNvPr id="4" name="CasellaDiTesto 5">
            <a:extLst>
              <a:ext uri="{FF2B5EF4-FFF2-40B4-BE49-F238E27FC236}">
                <a16:creationId xmlns:a16="http://schemas.microsoft.com/office/drawing/2014/main" id="{5B4AB261-7B16-51EB-F1CB-A8A2DB777A0F}"/>
              </a:ext>
            </a:extLst>
          </p:cNvPr>
          <p:cNvSpPr txBox="1"/>
          <p:nvPr/>
        </p:nvSpPr>
        <p:spPr>
          <a:xfrm>
            <a:off x="1" y="21264"/>
            <a:ext cx="2233914" cy="307777"/>
          </a:xfrm>
          <a:custGeom>
            <a:avLst/>
            <a:gdLst>
              <a:gd name="connsiteX0" fmla="*/ 0 w 2233914"/>
              <a:gd name="connsiteY0" fmla="*/ 0 h 307777"/>
              <a:gd name="connsiteX1" fmla="*/ 536139 w 2233914"/>
              <a:gd name="connsiteY1" fmla="*/ 0 h 307777"/>
              <a:gd name="connsiteX2" fmla="*/ 1094618 w 2233914"/>
              <a:gd name="connsiteY2" fmla="*/ 0 h 307777"/>
              <a:gd name="connsiteX3" fmla="*/ 1653096 w 2233914"/>
              <a:gd name="connsiteY3" fmla="*/ 0 h 307777"/>
              <a:gd name="connsiteX4" fmla="*/ 2233914 w 2233914"/>
              <a:gd name="connsiteY4" fmla="*/ 0 h 307777"/>
              <a:gd name="connsiteX5" fmla="*/ 2233914 w 2233914"/>
              <a:gd name="connsiteY5" fmla="*/ 307777 h 307777"/>
              <a:gd name="connsiteX6" fmla="*/ 1675436 w 2233914"/>
              <a:gd name="connsiteY6" fmla="*/ 307777 h 307777"/>
              <a:gd name="connsiteX7" fmla="*/ 1161635 w 2233914"/>
              <a:gd name="connsiteY7" fmla="*/ 307777 h 307777"/>
              <a:gd name="connsiteX8" fmla="*/ 647835 w 2233914"/>
              <a:gd name="connsiteY8" fmla="*/ 307777 h 307777"/>
              <a:gd name="connsiteX9" fmla="*/ 0 w 2233914"/>
              <a:gd name="connsiteY9" fmla="*/ 307777 h 307777"/>
              <a:gd name="connsiteX10" fmla="*/ 0 w 2233914"/>
              <a:gd name="connsiteY10"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33914" h="307777" fill="none" extrusionOk="0">
                <a:moveTo>
                  <a:pt x="0" y="0"/>
                </a:moveTo>
                <a:cubicBezTo>
                  <a:pt x="239442" y="-35022"/>
                  <a:pt x="409109" y="62303"/>
                  <a:pt x="536139" y="0"/>
                </a:cubicBezTo>
                <a:cubicBezTo>
                  <a:pt x="663169" y="-62303"/>
                  <a:pt x="878084" y="64910"/>
                  <a:pt x="1094618" y="0"/>
                </a:cubicBezTo>
                <a:cubicBezTo>
                  <a:pt x="1311152" y="-64910"/>
                  <a:pt x="1454354" y="2030"/>
                  <a:pt x="1653096" y="0"/>
                </a:cubicBezTo>
                <a:cubicBezTo>
                  <a:pt x="1851838" y="-2030"/>
                  <a:pt x="2045834" y="2324"/>
                  <a:pt x="2233914" y="0"/>
                </a:cubicBezTo>
                <a:cubicBezTo>
                  <a:pt x="2246584" y="94684"/>
                  <a:pt x="2216681" y="199423"/>
                  <a:pt x="2233914" y="307777"/>
                </a:cubicBezTo>
                <a:cubicBezTo>
                  <a:pt x="2001599" y="372019"/>
                  <a:pt x="1863091" y="247178"/>
                  <a:pt x="1675436" y="307777"/>
                </a:cubicBezTo>
                <a:cubicBezTo>
                  <a:pt x="1487781" y="368376"/>
                  <a:pt x="1328988" y="280540"/>
                  <a:pt x="1161635" y="307777"/>
                </a:cubicBezTo>
                <a:cubicBezTo>
                  <a:pt x="994282" y="335014"/>
                  <a:pt x="870387" y="253827"/>
                  <a:pt x="647835" y="307777"/>
                </a:cubicBezTo>
                <a:cubicBezTo>
                  <a:pt x="425283" y="361727"/>
                  <a:pt x="231707" y="281711"/>
                  <a:pt x="0" y="307777"/>
                </a:cubicBezTo>
                <a:cubicBezTo>
                  <a:pt x="-24602" y="180122"/>
                  <a:pt x="25226" y="77435"/>
                  <a:pt x="0" y="0"/>
                </a:cubicBezTo>
                <a:close/>
              </a:path>
              <a:path w="2233914" h="307777" stroke="0" extrusionOk="0">
                <a:moveTo>
                  <a:pt x="0" y="0"/>
                </a:moveTo>
                <a:cubicBezTo>
                  <a:pt x="199049" y="-38076"/>
                  <a:pt x="375677" y="53784"/>
                  <a:pt x="536139" y="0"/>
                </a:cubicBezTo>
                <a:cubicBezTo>
                  <a:pt x="696601" y="-53784"/>
                  <a:pt x="885649" y="56156"/>
                  <a:pt x="1027600" y="0"/>
                </a:cubicBezTo>
                <a:cubicBezTo>
                  <a:pt x="1169551" y="-56156"/>
                  <a:pt x="1404601" y="30931"/>
                  <a:pt x="1630757" y="0"/>
                </a:cubicBezTo>
                <a:cubicBezTo>
                  <a:pt x="1856913" y="-30931"/>
                  <a:pt x="1973111" y="50124"/>
                  <a:pt x="2233914" y="0"/>
                </a:cubicBezTo>
                <a:cubicBezTo>
                  <a:pt x="2235424" y="131595"/>
                  <a:pt x="2200259" y="214584"/>
                  <a:pt x="2233914" y="307777"/>
                </a:cubicBezTo>
                <a:cubicBezTo>
                  <a:pt x="2012340" y="310472"/>
                  <a:pt x="1960284" y="300746"/>
                  <a:pt x="1720114" y="307777"/>
                </a:cubicBezTo>
                <a:cubicBezTo>
                  <a:pt x="1479944" y="314808"/>
                  <a:pt x="1332964" y="281306"/>
                  <a:pt x="1206314" y="307777"/>
                </a:cubicBezTo>
                <a:cubicBezTo>
                  <a:pt x="1079664" y="334248"/>
                  <a:pt x="900377" y="287934"/>
                  <a:pt x="603157" y="307777"/>
                </a:cubicBezTo>
                <a:cubicBezTo>
                  <a:pt x="305937" y="327620"/>
                  <a:pt x="160282" y="288656"/>
                  <a:pt x="0" y="307777"/>
                </a:cubicBezTo>
                <a:cubicBezTo>
                  <a:pt x="-10284" y="203020"/>
                  <a:pt x="5845" y="111831"/>
                  <a:pt x="0" y="0"/>
                </a:cubicBezTo>
                <a:close/>
              </a:path>
            </a:pathLst>
          </a:custGeom>
          <a:solidFill>
            <a:srgbClr val="FF6600"/>
          </a:solidFill>
          <a:ln w="38100">
            <a:no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pPr algn="just">
              <a:spcAft>
                <a:spcPts val="900"/>
              </a:spcAft>
            </a:pPr>
            <a:r>
              <a:rPr lang="en-GB" sz="1400" b="1" i="1" dirty="0">
                <a:solidFill>
                  <a:srgbClr val="002060"/>
                </a:solidFill>
                <a:latin typeface="Comic Sans MS" panose="030F0702030302020204" pitchFamily="66" charset="0"/>
                <a:cs typeface="Calibri" panose="020F0502020204030204" pitchFamily="34" charset="0"/>
              </a:rPr>
              <a:t>Antimatter studies</a:t>
            </a:r>
            <a:endParaRPr lang="en-GB" sz="1400" b="1" i="1" dirty="0">
              <a:latin typeface="Comic Sans MS" panose="030F0702030302020204" pitchFamily="66" charset="0"/>
              <a:cs typeface="Calibri" panose="020F0502020204030204" pitchFamily="34" charset="0"/>
            </a:endParaRPr>
          </a:p>
        </p:txBody>
      </p:sp>
    </p:spTree>
    <p:extLst>
      <p:ext uri="{BB962C8B-B14F-4D97-AF65-F5344CB8AC3E}">
        <p14:creationId xmlns:p14="http://schemas.microsoft.com/office/powerpoint/2010/main" val="8409376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6CB7DE25-A418-928C-C256-1BEED8608FF9}"/>
              </a:ext>
            </a:extLst>
          </p:cNvPr>
          <p:cNvSpPr/>
          <p:nvPr/>
        </p:nvSpPr>
        <p:spPr>
          <a:xfrm>
            <a:off x="79513" y="198783"/>
            <a:ext cx="9063295" cy="653994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uppo 15"/>
          <p:cNvGrpSpPr/>
          <p:nvPr/>
        </p:nvGrpSpPr>
        <p:grpSpPr>
          <a:xfrm>
            <a:off x="573799" y="1139130"/>
            <a:ext cx="8447596" cy="4811649"/>
            <a:chOff x="763477" y="375839"/>
            <a:chExt cx="11263461" cy="6415532"/>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2438" y="375839"/>
              <a:ext cx="10604500" cy="5575300"/>
            </a:xfrm>
            <a:prstGeom prst="rect">
              <a:avLst/>
            </a:prstGeom>
          </p:spPr>
        </p:pic>
        <p:grpSp>
          <p:nvGrpSpPr>
            <p:cNvPr id="3" name="Gruppo 2"/>
            <p:cNvGrpSpPr/>
            <p:nvPr/>
          </p:nvGrpSpPr>
          <p:grpSpPr>
            <a:xfrm>
              <a:off x="763477" y="3435892"/>
              <a:ext cx="6387266" cy="3355479"/>
              <a:chOff x="763477" y="3435892"/>
              <a:chExt cx="6387266" cy="3355479"/>
            </a:xfrm>
          </p:grpSpPr>
          <p:cxnSp>
            <p:nvCxnSpPr>
              <p:cNvPr id="6" name="Łącznik prosty ze strzałką 96"/>
              <p:cNvCxnSpPr/>
              <p:nvPr/>
            </p:nvCxnSpPr>
            <p:spPr bwMode="auto">
              <a:xfrm>
                <a:off x="2882419" y="6393230"/>
                <a:ext cx="4268324" cy="95"/>
              </a:xfrm>
              <a:prstGeom prst="straightConnector1">
                <a:avLst/>
              </a:prstGeom>
              <a:solidFill>
                <a:srgbClr val="00FFFF"/>
              </a:solidFill>
              <a:ln w="19050" cap="flat" cmpd="sng" algn="ctr">
                <a:solidFill>
                  <a:schemeClr val="bg1"/>
                </a:solidFill>
                <a:prstDash val="solid"/>
                <a:miter lim="800000"/>
                <a:headEnd type="none" w="med" len="med"/>
                <a:tailEnd type="arrow"/>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7" name="pole tekstowe 101"/>
              <p:cNvSpPr txBox="1"/>
              <p:nvPr/>
            </p:nvSpPr>
            <p:spPr>
              <a:xfrm>
                <a:off x="3657190" y="6375907"/>
                <a:ext cx="2398874" cy="415464"/>
              </a:xfrm>
              <a:prstGeom prst="rect">
                <a:avLst/>
              </a:prstGeom>
              <a:noFill/>
              <a:ln>
                <a:noFill/>
              </a:ln>
            </p:spPr>
            <p:txBody>
              <a:bodyPr wrap="none" lIns="68553" tIns="34277" rIns="68553" bIns="34277" rtlCol="0">
                <a:spAutoFit/>
              </a:bodyPr>
              <a:lstStyle/>
              <a:p>
                <a:pPr defTabSz="685528" fontAlgn="base">
                  <a:spcBef>
                    <a:spcPct val="0"/>
                  </a:spcBef>
                  <a:spcAft>
                    <a:spcPct val="0"/>
                  </a:spcAft>
                  <a:defRPr/>
                </a:pPr>
                <a:r>
                  <a:rPr lang="pl-PL" sz="1575" kern="0" dirty="0">
                    <a:solidFill>
                      <a:srgbClr val="FFFFFF"/>
                    </a:solidFill>
                    <a:latin typeface="Arial" pitchFamily="34" charset="0"/>
                    <a:cs typeface="Arial" pitchFamily="34" charset="0"/>
                  </a:rPr>
                  <a:t>Neutron number N</a:t>
                </a:r>
              </a:p>
            </p:txBody>
          </p:sp>
          <p:cxnSp>
            <p:nvCxnSpPr>
              <p:cNvPr id="8" name="Łącznik prosty ze strzałką 93"/>
              <p:cNvCxnSpPr/>
              <p:nvPr/>
            </p:nvCxnSpPr>
            <p:spPr bwMode="auto">
              <a:xfrm flipV="1">
                <a:off x="1285231" y="3540083"/>
                <a:ext cx="0" cy="2231440"/>
              </a:xfrm>
              <a:prstGeom prst="straightConnector1">
                <a:avLst/>
              </a:prstGeom>
              <a:solidFill>
                <a:srgbClr val="00FFFF"/>
              </a:solidFill>
              <a:ln w="19050" cap="flat" cmpd="sng" algn="ctr">
                <a:solidFill>
                  <a:schemeClr val="bg1"/>
                </a:solidFill>
                <a:prstDash val="solid"/>
                <a:miter lim="800000"/>
                <a:headEnd type="none" w="med" len="med"/>
                <a:tailEnd type="arrow"/>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9" name="pole tekstowe 104"/>
              <p:cNvSpPr txBox="1"/>
              <p:nvPr/>
            </p:nvSpPr>
            <p:spPr>
              <a:xfrm rot="16200000">
                <a:off x="-168383" y="4367752"/>
                <a:ext cx="2279184" cy="415464"/>
              </a:xfrm>
              <a:prstGeom prst="rect">
                <a:avLst/>
              </a:prstGeom>
              <a:noFill/>
              <a:ln>
                <a:noFill/>
              </a:ln>
            </p:spPr>
            <p:txBody>
              <a:bodyPr wrap="none" lIns="68553" tIns="34277" rIns="68553" bIns="34277" rtlCol="0">
                <a:spAutoFit/>
              </a:bodyPr>
              <a:lstStyle/>
              <a:p>
                <a:pPr defTabSz="685528" fontAlgn="base">
                  <a:spcBef>
                    <a:spcPct val="0"/>
                  </a:spcBef>
                  <a:spcAft>
                    <a:spcPct val="0"/>
                  </a:spcAft>
                  <a:defRPr/>
                </a:pPr>
                <a:r>
                  <a:rPr lang="pl-PL" sz="1575" kern="0" dirty="0">
                    <a:solidFill>
                      <a:srgbClr val="FFFFFF"/>
                    </a:solidFill>
                    <a:latin typeface="Arial" pitchFamily="34" charset="0"/>
                    <a:cs typeface="Arial" pitchFamily="34" charset="0"/>
                  </a:rPr>
                  <a:t>Proton number  Z</a:t>
                </a:r>
              </a:p>
            </p:txBody>
          </p:sp>
        </p:grpSp>
      </p:grpSp>
      <p:cxnSp>
        <p:nvCxnSpPr>
          <p:cNvPr id="10" name="Straight Connector 66"/>
          <p:cNvCxnSpPr/>
          <p:nvPr/>
        </p:nvCxnSpPr>
        <p:spPr>
          <a:xfrm flipV="1">
            <a:off x="4276182" y="2239633"/>
            <a:ext cx="535676" cy="1128849"/>
          </a:xfrm>
          <a:prstGeom prst="line">
            <a:avLst/>
          </a:prstGeom>
          <a:noFill/>
          <a:ln w="38100" cap="flat" cmpd="sng" algn="ctr">
            <a:solidFill>
              <a:srgbClr val="00FDFF"/>
            </a:solidFill>
            <a:prstDash val="solid"/>
          </a:ln>
          <a:effectLst/>
        </p:spPr>
      </p:cxnSp>
      <p:sp>
        <p:nvSpPr>
          <p:cNvPr id="11" name="TextBox 17"/>
          <p:cNvSpPr txBox="1">
            <a:spLocks noChangeArrowheads="1"/>
          </p:cNvSpPr>
          <p:nvPr/>
        </p:nvSpPr>
        <p:spPr bwMode="auto">
          <a:xfrm>
            <a:off x="4218275" y="1847218"/>
            <a:ext cx="1372757" cy="3923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53" tIns="34277" rIns="68553" bIns="3427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685528" eaLnBrk="1" hangingPunct="1">
              <a:defRPr/>
            </a:pPr>
            <a:r>
              <a:rPr lang="en-US" sz="2100" b="1" kern="0" dirty="0">
                <a:solidFill>
                  <a:srgbClr val="00FDFF"/>
                </a:solidFill>
                <a:latin typeface="Corbel" charset="0"/>
                <a:cs typeface="Corbel" charset="0"/>
              </a:rPr>
              <a:t>248 Stable</a:t>
            </a:r>
          </a:p>
        </p:txBody>
      </p:sp>
      <p:sp>
        <p:nvSpPr>
          <p:cNvPr id="12" name="TextBox 18"/>
          <p:cNvSpPr txBox="1">
            <a:spLocks noChangeArrowheads="1"/>
          </p:cNvSpPr>
          <p:nvPr/>
        </p:nvSpPr>
        <p:spPr bwMode="auto">
          <a:xfrm>
            <a:off x="2318664" y="2608320"/>
            <a:ext cx="1635650" cy="311598"/>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68553" tIns="34277" rIns="68553" bIns="3427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685528" eaLnBrk="1" hangingPunct="1">
              <a:defRPr/>
            </a:pPr>
            <a:r>
              <a:rPr lang="pl-PL" sz="1575" b="1" kern="0" dirty="0">
                <a:solidFill>
                  <a:srgbClr val="808080">
                    <a:lumMod val="60000"/>
                    <a:lumOff val="40000"/>
                  </a:srgbClr>
                </a:solidFill>
                <a:latin typeface="Corbel" charset="0"/>
                <a:cs typeface="Corbel" charset="0"/>
              </a:rPr>
              <a:t>~</a:t>
            </a:r>
            <a:r>
              <a:rPr lang="en-US" sz="1575" b="1" kern="0" dirty="0">
                <a:solidFill>
                  <a:srgbClr val="808080">
                    <a:lumMod val="60000"/>
                    <a:lumOff val="40000"/>
                  </a:srgbClr>
                </a:solidFill>
                <a:latin typeface="Corbel" charset="0"/>
                <a:cs typeface="Corbel" charset="0"/>
              </a:rPr>
              <a:t>3000 discovered</a:t>
            </a:r>
          </a:p>
        </p:txBody>
      </p:sp>
      <p:cxnSp>
        <p:nvCxnSpPr>
          <p:cNvPr id="13" name="Straight Connector 69"/>
          <p:cNvCxnSpPr/>
          <p:nvPr/>
        </p:nvCxnSpPr>
        <p:spPr>
          <a:xfrm flipV="1">
            <a:off x="2965506" y="2954128"/>
            <a:ext cx="239253" cy="886522"/>
          </a:xfrm>
          <a:prstGeom prst="line">
            <a:avLst/>
          </a:prstGeom>
          <a:noFill/>
          <a:ln w="38100" cap="flat" cmpd="sng" algn="ctr">
            <a:solidFill>
              <a:schemeClr val="bg2">
                <a:lumMod val="60000"/>
                <a:lumOff val="40000"/>
              </a:schemeClr>
            </a:solidFill>
            <a:prstDash val="solid"/>
          </a:ln>
          <a:effectLst/>
        </p:spPr>
      </p:cxnSp>
      <p:sp>
        <p:nvSpPr>
          <p:cNvPr id="14" name="TextBox 18"/>
          <p:cNvSpPr txBox="1">
            <a:spLocks noChangeArrowheads="1"/>
          </p:cNvSpPr>
          <p:nvPr/>
        </p:nvSpPr>
        <p:spPr bwMode="auto">
          <a:xfrm>
            <a:off x="7348999" y="3253036"/>
            <a:ext cx="1666107" cy="553972"/>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68553" tIns="34277" rIns="68553" bIns="3427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685528" eaLnBrk="1" hangingPunct="1">
              <a:defRPr/>
            </a:pPr>
            <a:r>
              <a:rPr lang="pl-PL" sz="1575" b="1" kern="0" dirty="0">
                <a:solidFill>
                  <a:srgbClr val="FFFF00"/>
                </a:solidFill>
                <a:latin typeface="Corbel" charset="0"/>
                <a:cs typeface="Corbel" charset="0"/>
              </a:rPr>
              <a:t>&gt; </a:t>
            </a:r>
            <a:r>
              <a:rPr lang="en-US" sz="1575" b="1" kern="0" dirty="0">
                <a:solidFill>
                  <a:srgbClr val="FFFF00"/>
                </a:solidFill>
                <a:latin typeface="Corbel" charset="0"/>
                <a:cs typeface="Corbel" charset="0"/>
              </a:rPr>
              <a:t>7000 estimated </a:t>
            </a:r>
          </a:p>
          <a:p>
            <a:pPr defTabSz="685528" eaLnBrk="1" hangingPunct="1">
              <a:defRPr/>
            </a:pPr>
            <a:r>
              <a:rPr lang="en-US" sz="1575" b="1" kern="0" dirty="0">
                <a:solidFill>
                  <a:srgbClr val="FFFF00"/>
                </a:solidFill>
                <a:latin typeface="Corbel" charset="0"/>
                <a:cs typeface="Corbel" charset="0"/>
              </a:rPr>
              <a:t>   in the Universe</a:t>
            </a:r>
          </a:p>
        </p:txBody>
      </p:sp>
      <p:cxnSp>
        <p:nvCxnSpPr>
          <p:cNvPr id="15" name="Straight Connector 69"/>
          <p:cNvCxnSpPr/>
          <p:nvPr/>
        </p:nvCxnSpPr>
        <p:spPr>
          <a:xfrm>
            <a:off x="6499266" y="2716614"/>
            <a:ext cx="1214993" cy="515079"/>
          </a:xfrm>
          <a:prstGeom prst="line">
            <a:avLst/>
          </a:prstGeom>
          <a:noFill/>
          <a:ln w="28575" cap="flat" cmpd="sng" algn="ctr">
            <a:solidFill>
              <a:srgbClr val="FFFF00"/>
            </a:solidFill>
            <a:prstDash val="solid"/>
          </a:ln>
          <a:effectLst/>
        </p:spPr>
      </p:cxnSp>
      <p:grpSp>
        <p:nvGrpSpPr>
          <p:cNvPr id="20" name="Gruppo 19"/>
          <p:cNvGrpSpPr/>
          <p:nvPr/>
        </p:nvGrpSpPr>
        <p:grpSpPr>
          <a:xfrm>
            <a:off x="126131" y="1465058"/>
            <a:ext cx="1998001" cy="1838455"/>
            <a:chOff x="6760958" y="612450"/>
            <a:chExt cx="2454701" cy="2451271"/>
          </a:xfrm>
        </p:grpSpPr>
        <p:grpSp>
          <p:nvGrpSpPr>
            <p:cNvPr id="21" name="Gruppo 50"/>
            <p:cNvGrpSpPr/>
            <p:nvPr/>
          </p:nvGrpSpPr>
          <p:grpSpPr>
            <a:xfrm>
              <a:off x="6760958" y="612450"/>
              <a:ext cx="2454701" cy="2433913"/>
              <a:chOff x="6728029" y="1904859"/>
              <a:chExt cx="2454701" cy="2433913"/>
            </a:xfrm>
          </p:grpSpPr>
          <p:grpSp>
            <p:nvGrpSpPr>
              <p:cNvPr id="23" name="Gruppo 117"/>
              <p:cNvGrpSpPr/>
              <p:nvPr/>
            </p:nvGrpSpPr>
            <p:grpSpPr>
              <a:xfrm>
                <a:off x="6728029" y="1904859"/>
                <a:ext cx="2454701" cy="2433913"/>
                <a:chOff x="753848" y="1053062"/>
                <a:chExt cx="2454701" cy="2433913"/>
              </a:xfrm>
            </p:grpSpPr>
            <p:sp>
              <p:nvSpPr>
                <p:cNvPr id="26" name="Rectangle 144"/>
                <p:cNvSpPr>
                  <a:spLocks noChangeArrowheads="1"/>
                </p:cNvSpPr>
                <p:nvPr/>
              </p:nvSpPr>
              <p:spPr bwMode="auto">
                <a:xfrm>
                  <a:off x="753848" y="1053062"/>
                  <a:ext cx="2454701" cy="2433913"/>
                </a:xfrm>
                <a:prstGeom prst="rect">
                  <a:avLst/>
                </a:prstGeom>
                <a:solidFill>
                  <a:sysClr val="window" lastClr="FFFFFF">
                    <a:lumMod val="85000"/>
                  </a:sysClr>
                </a:solidFill>
                <a:ln>
                  <a:noFill/>
                </a:ln>
                <a:effectLst>
                  <a:outerShdw blurRad="50800" dist="38100" dir="8100000" algn="tr" rotWithShape="0">
                    <a:prstClr val="black">
                      <a:alpha val="40000"/>
                    </a:prstClr>
                  </a:outerShdw>
                </a:effectLst>
              </p:spPr>
              <p:txBody>
                <a:bodyPr wrap="square">
                  <a:spAutoFit/>
                </a:bodyPr>
                <a:lstStyle/>
                <a:p>
                  <a:pPr algn="ctr" defTabSz="685528">
                    <a:lnSpc>
                      <a:spcPct val="90000"/>
                    </a:lnSpc>
                    <a:buClr>
                      <a:srgbClr val="FF0000"/>
                    </a:buClr>
                    <a:defRPr/>
                  </a:pPr>
                  <a:r>
                    <a:rPr lang="it-IT" sz="1575" b="1" kern="0" dirty="0">
                      <a:solidFill>
                        <a:srgbClr val="0000FF"/>
                      </a:solidFill>
                      <a:latin typeface="Corbel" charset="0"/>
                      <a:cs typeface="Corbel" charset="0"/>
                    </a:rPr>
                    <a:t>ATOMIC NUCLEI</a:t>
                  </a:r>
                  <a:endParaRPr lang="it-IT" sz="600" kern="0" dirty="0">
                    <a:solidFill>
                      <a:srgbClr val="FF00FF"/>
                    </a:solidFill>
                    <a:latin typeface="Corbel" charset="0"/>
                    <a:cs typeface="Corbel" charset="0"/>
                  </a:endParaRPr>
                </a:p>
                <a:p>
                  <a:pPr algn="ctr" defTabSz="685528">
                    <a:lnSpc>
                      <a:spcPct val="90000"/>
                    </a:lnSpc>
                    <a:buClr>
                      <a:srgbClr val="FF0000"/>
                    </a:buClr>
                    <a:defRPr/>
                  </a:pPr>
                  <a:endParaRPr lang="it-IT" sz="600" kern="0" dirty="0">
                    <a:solidFill>
                      <a:srgbClr val="FF00FF"/>
                    </a:solidFill>
                    <a:latin typeface="Corbel" charset="0"/>
                    <a:cs typeface="Corbel" charset="0"/>
                  </a:endParaRPr>
                </a:p>
                <a:p>
                  <a:pPr algn="ctr" defTabSz="685528">
                    <a:lnSpc>
                      <a:spcPct val="90000"/>
                    </a:lnSpc>
                    <a:buClr>
                      <a:srgbClr val="FF0000"/>
                    </a:buClr>
                    <a:defRPr/>
                  </a:pPr>
                  <a:endParaRPr lang="it-IT" sz="600" kern="0" dirty="0">
                    <a:solidFill>
                      <a:srgbClr val="FF00FF"/>
                    </a:solidFill>
                    <a:latin typeface="Corbel" charset="0"/>
                    <a:cs typeface="Corbel" charset="0"/>
                  </a:endParaRPr>
                </a:p>
                <a:p>
                  <a:pPr algn="ctr" defTabSz="685528">
                    <a:lnSpc>
                      <a:spcPct val="90000"/>
                    </a:lnSpc>
                    <a:buClr>
                      <a:srgbClr val="FF0000"/>
                    </a:buClr>
                    <a:defRPr/>
                  </a:pPr>
                  <a:endParaRPr lang="it-IT" sz="600" kern="0" dirty="0">
                    <a:solidFill>
                      <a:srgbClr val="FF00FF"/>
                    </a:solidFill>
                    <a:latin typeface="Corbel" charset="0"/>
                    <a:cs typeface="Corbel" charset="0"/>
                  </a:endParaRPr>
                </a:p>
                <a:p>
                  <a:pPr algn="ctr" defTabSz="685528">
                    <a:lnSpc>
                      <a:spcPct val="90000"/>
                    </a:lnSpc>
                    <a:buClr>
                      <a:srgbClr val="FF0000"/>
                    </a:buClr>
                    <a:defRPr/>
                  </a:pPr>
                  <a:endParaRPr lang="it-IT" sz="600" kern="0" dirty="0">
                    <a:solidFill>
                      <a:srgbClr val="FF00FF"/>
                    </a:solidFill>
                    <a:latin typeface="Corbel" charset="0"/>
                    <a:cs typeface="Corbel" charset="0"/>
                  </a:endParaRPr>
                </a:p>
                <a:p>
                  <a:pPr algn="ctr" defTabSz="685528">
                    <a:lnSpc>
                      <a:spcPct val="90000"/>
                    </a:lnSpc>
                    <a:buClr>
                      <a:srgbClr val="FF0000"/>
                    </a:buClr>
                    <a:defRPr/>
                  </a:pPr>
                  <a:endParaRPr lang="it-IT" sz="600" kern="0" dirty="0">
                    <a:solidFill>
                      <a:srgbClr val="FF00FF"/>
                    </a:solidFill>
                    <a:latin typeface="Corbel" charset="0"/>
                    <a:cs typeface="Corbel" charset="0"/>
                  </a:endParaRPr>
                </a:p>
                <a:p>
                  <a:pPr algn="ctr" defTabSz="685528">
                    <a:lnSpc>
                      <a:spcPct val="110000"/>
                    </a:lnSpc>
                    <a:buClr>
                      <a:srgbClr val="FF0000"/>
                    </a:buClr>
                    <a:defRPr/>
                  </a:pPr>
                  <a:endParaRPr lang="it-IT" sz="600" kern="0" dirty="0">
                    <a:solidFill>
                      <a:srgbClr val="FF00FF"/>
                    </a:solidFill>
                    <a:latin typeface="Corbel" charset="0"/>
                    <a:cs typeface="Corbel" charset="0"/>
                  </a:endParaRPr>
                </a:p>
                <a:p>
                  <a:pPr algn="ctr" defTabSz="685528">
                    <a:lnSpc>
                      <a:spcPct val="110000"/>
                    </a:lnSpc>
                    <a:buClr>
                      <a:srgbClr val="FF0000"/>
                    </a:buClr>
                    <a:defRPr/>
                  </a:pPr>
                  <a:endParaRPr lang="it-IT" sz="1125" kern="0" dirty="0">
                    <a:solidFill>
                      <a:srgbClr val="FF00FF"/>
                    </a:solidFill>
                    <a:latin typeface="Corbel" charset="0"/>
                    <a:cs typeface="Corbel" charset="0"/>
                  </a:endParaRPr>
                </a:p>
                <a:p>
                  <a:pPr algn="ctr" defTabSz="685528">
                    <a:lnSpc>
                      <a:spcPct val="110000"/>
                    </a:lnSpc>
                    <a:buClr>
                      <a:srgbClr val="FF0000"/>
                    </a:buClr>
                    <a:defRPr/>
                  </a:pPr>
                  <a:endParaRPr lang="it-IT" sz="600" kern="0" dirty="0">
                    <a:solidFill>
                      <a:srgbClr val="FF00FF"/>
                    </a:solidFill>
                    <a:latin typeface="Corbel" charset="0"/>
                    <a:cs typeface="Corbel" charset="0"/>
                  </a:endParaRPr>
                </a:p>
                <a:p>
                  <a:pPr algn="ctr" defTabSz="685528">
                    <a:lnSpc>
                      <a:spcPct val="110000"/>
                    </a:lnSpc>
                    <a:buClr>
                      <a:srgbClr val="FF0000"/>
                    </a:buClr>
                    <a:defRPr/>
                  </a:pPr>
                  <a:endParaRPr lang="it-IT" sz="600" kern="0" dirty="0">
                    <a:solidFill>
                      <a:srgbClr val="FF00FF"/>
                    </a:solidFill>
                    <a:latin typeface="Corbel" charset="0"/>
                    <a:cs typeface="Corbel" charset="0"/>
                  </a:endParaRPr>
                </a:p>
                <a:p>
                  <a:pPr algn="ctr" defTabSz="685528">
                    <a:lnSpc>
                      <a:spcPct val="110000"/>
                    </a:lnSpc>
                    <a:buClr>
                      <a:srgbClr val="FF0000"/>
                    </a:buClr>
                    <a:defRPr/>
                  </a:pPr>
                  <a:endParaRPr lang="it-IT" sz="600" kern="0" dirty="0">
                    <a:solidFill>
                      <a:srgbClr val="FF00FF"/>
                    </a:solidFill>
                    <a:latin typeface="Corbel" charset="0"/>
                    <a:cs typeface="Corbel" charset="0"/>
                  </a:endParaRPr>
                </a:p>
                <a:p>
                  <a:pPr algn="ctr" defTabSz="685528">
                    <a:lnSpc>
                      <a:spcPct val="110000"/>
                    </a:lnSpc>
                    <a:buClr>
                      <a:srgbClr val="FF0000"/>
                    </a:buClr>
                    <a:defRPr/>
                  </a:pPr>
                  <a:endParaRPr lang="it-IT" sz="600" kern="0" dirty="0">
                    <a:solidFill>
                      <a:srgbClr val="FF00FF"/>
                    </a:solidFill>
                    <a:latin typeface="Corbel" charset="0"/>
                    <a:cs typeface="Corbel" charset="0"/>
                  </a:endParaRPr>
                </a:p>
                <a:p>
                  <a:pPr algn="ctr" defTabSz="685528">
                    <a:lnSpc>
                      <a:spcPct val="110000"/>
                    </a:lnSpc>
                    <a:buClr>
                      <a:srgbClr val="FF0000"/>
                    </a:buClr>
                    <a:defRPr/>
                  </a:pPr>
                  <a:endParaRPr lang="it-IT" sz="600" kern="0" dirty="0">
                    <a:solidFill>
                      <a:srgbClr val="FF00FF"/>
                    </a:solidFill>
                    <a:latin typeface="Corbel" charset="0"/>
                    <a:cs typeface="Corbel" charset="0"/>
                  </a:endParaRPr>
                </a:p>
                <a:p>
                  <a:pPr algn="ctr" defTabSz="685528">
                    <a:lnSpc>
                      <a:spcPct val="110000"/>
                    </a:lnSpc>
                    <a:buClr>
                      <a:srgbClr val="FF0000"/>
                    </a:buClr>
                    <a:defRPr/>
                  </a:pPr>
                  <a:endParaRPr lang="it-IT" sz="600" kern="0" dirty="0">
                    <a:solidFill>
                      <a:srgbClr val="FF00FF"/>
                    </a:solidFill>
                    <a:latin typeface="Corbel" charset="0"/>
                    <a:cs typeface="Corbel" charset="0"/>
                  </a:endParaRPr>
                </a:p>
                <a:p>
                  <a:pPr algn="ctr" defTabSz="685528">
                    <a:lnSpc>
                      <a:spcPct val="110000"/>
                    </a:lnSpc>
                    <a:buClr>
                      <a:srgbClr val="FF0000"/>
                    </a:buClr>
                    <a:defRPr/>
                  </a:pPr>
                  <a:endParaRPr lang="it-IT" sz="600" kern="0" dirty="0">
                    <a:solidFill>
                      <a:srgbClr val="FF00FF"/>
                    </a:solidFill>
                    <a:latin typeface="Corbel" charset="0"/>
                    <a:cs typeface="Corbel" charset="0"/>
                  </a:endParaRPr>
                </a:p>
                <a:p>
                  <a:pPr algn="ctr" defTabSz="685528">
                    <a:lnSpc>
                      <a:spcPct val="110000"/>
                    </a:lnSpc>
                    <a:buClr>
                      <a:srgbClr val="FF0000"/>
                    </a:buClr>
                    <a:defRPr/>
                  </a:pPr>
                  <a:endParaRPr lang="it-IT" sz="600" kern="0" dirty="0">
                    <a:solidFill>
                      <a:srgbClr val="FF00FF"/>
                    </a:solidFill>
                    <a:latin typeface="Corbel" charset="0"/>
                    <a:cs typeface="Corbel" charset="0"/>
                  </a:endParaRPr>
                </a:p>
              </p:txBody>
            </p:sp>
            <p:pic>
              <p:nvPicPr>
                <p:cNvPr id="27" name="Picture 146"/>
                <p:cNvPicPr>
                  <a:picLocks/>
                </p:cNvPicPr>
                <p:nvPr/>
              </p:nvPicPr>
              <p:blipFill rotWithShape="1">
                <a:blip r:embed="rId3">
                  <a:extLst>
                    <a:ext uri="{28A0092B-C50C-407E-A947-70E740481C1C}">
                      <a14:useLocalDpi xmlns:a14="http://schemas.microsoft.com/office/drawing/2010/main" val="0"/>
                    </a:ext>
                  </a:extLst>
                </a:blip>
                <a:srcRect/>
                <a:stretch/>
              </p:blipFill>
              <p:spPr>
                <a:xfrm>
                  <a:off x="874902" y="1484634"/>
                  <a:ext cx="829290" cy="827998"/>
                </a:xfrm>
                <a:prstGeom prst="rect">
                  <a:avLst/>
                </a:prstGeom>
              </p:spPr>
            </p:pic>
            <p:sp>
              <p:nvSpPr>
                <p:cNvPr id="28" name="Rectangle 3"/>
                <p:cNvSpPr/>
                <p:nvPr/>
              </p:nvSpPr>
              <p:spPr>
                <a:xfrm>
                  <a:off x="1673117" y="1467604"/>
                  <a:ext cx="1389198" cy="912557"/>
                </a:xfrm>
                <a:prstGeom prst="rect">
                  <a:avLst/>
                </a:prstGeom>
              </p:spPr>
              <p:txBody>
                <a:bodyPr wrap="square">
                  <a:spAutoFit/>
                </a:bodyPr>
                <a:lstStyle/>
                <a:p>
                  <a:pPr algn="ctr" defTabSz="685528">
                    <a:lnSpc>
                      <a:spcPct val="90000"/>
                    </a:lnSpc>
                    <a:buClr>
                      <a:srgbClr val="FF0000"/>
                    </a:buClr>
                    <a:defRPr/>
                  </a:pPr>
                  <a:r>
                    <a:rPr lang="it-IT" sz="1425" b="1" kern="0" dirty="0">
                      <a:solidFill>
                        <a:srgbClr val="CC0099"/>
                      </a:solidFill>
                      <a:latin typeface="Corbel" charset="0"/>
                      <a:cs typeface="Corbel" charset="0"/>
                    </a:rPr>
                    <a:t>Many Body Quantum Systems</a:t>
                  </a:r>
                  <a:endParaRPr lang="it-IT" sz="1125" b="1" kern="0" dirty="0">
                    <a:solidFill>
                      <a:srgbClr val="CC0099"/>
                    </a:solidFill>
                    <a:latin typeface="Corbel" charset="0"/>
                    <a:cs typeface="Corbel" charset="0"/>
                  </a:endParaRPr>
                </a:p>
              </p:txBody>
            </p:sp>
            <p:pic>
              <p:nvPicPr>
                <p:cNvPr id="2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187" y="2423030"/>
                  <a:ext cx="963947" cy="469999"/>
                </a:xfrm>
                <a:prstGeom prst="rect">
                  <a:avLst/>
                </a:prstGeom>
                <a:noFill/>
                <a:ln w="9525">
                  <a:solidFill>
                    <a:srgbClr val="FFFFFF"/>
                  </a:solidFill>
                  <a:miter lim="800000"/>
                  <a:headEnd/>
                  <a:tailEnd/>
                </a:ln>
                <a:extLst>
                  <a:ext uri="{909E8E84-426E-40dd-AFC4-6F175D3DCCD1}">
                    <a14:hiddenFill xmlns:a14="http://schemas.microsoft.com/office/drawing/2010/main" xmlns="">
                      <a:solidFill>
                        <a:schemeClr val="accent1"/>
                      </a:solidFill>
                    </a14:hiddenFill>
                  </a:ext>
                </a:extLst>
              </p:spPr>
            </p:pic>
            <p:sp>
              <p:nvSpPr>
                <p:cNvPr id="30" name="Rectangle 147"/>
                <p:cNvSpPr/>
                <p:nvPr/>
              </p:nvSpPr>
              <p:spPr>
                <a:xfrm>
                  <a:off x="1867890" y="2378148"/>
                  <a:ext cx="1069786" cy="538609"/>
                </a:xfrm>
                <a:prstGeom prst="rect">
                  <a:avLst/>
                </a:prstGeom>
              </p:spPr>
              <p:txBody>
                <a:bodyPr wrap="none">
                  <a:spAutoFit/>
                </a:bodyPr>
                <a:lstStyle/>
                <a:p>
                  <a:pPr algn="ctr" defTabSz="685528">
                    <a:lnSpc>
                      <a:spcPct val="90000"/>
                    </a:lnSpc>
                    <a:defRPr/>
                  </a:pPr>
                  <a:r>
                    <a:rPr lang="it-IT" sz="1125" b="1" kern="0" dirty="0" err="1">
                      <a:solidFill>
                        <a:srgbClr val="0000FF"/>
                      </a:solidFill>
                      <a:latin typeface="Corbel" charset="0"/>
                      <a:cs typeface="Corbel" charset="0"/>
                    </a:rPr>
                    <a:t>Symmetry</a:t>
                  </a:r>
                  <a:r>
                    <a:rPr lang="it-IT" sz="1125" b="1" kern="0" dirty="0">
                      <a:solidFill>
                        <a:srgbClr val="0000FF"/>
                      </a:solidFill>
                      <a:latin typeface="Corbel" charset="0"/>
                      <a:cs typeface="Corbel" charset="0"/>
                    </a:rPr>
                    <a:t> </a:t>
                  </a:r>
                </a:p>
                <a:p>
                  <a:pPr algn="ctr" defTabSz="685528">
                    <a:lnSpc>
                      <a:spcPct val="90000"/>
                    </a:lnSpc>
                    <a:defRPr/>
                  </a:pPr>
                  <a:r>
                    <a:rPr lang="it-IT" sz="1125" b="1" kern="0" dirty="0">
                      <a:solidFill>
                        <a:srgbClr val="0000FF"/>
                      </a:solidFill>
                      <a:latin typeface="Corbel" charset="0"/>
                      <a:cs typeface="Corbel" charset="0"/>
                    </a:rPr>
                    <a:t>Principle</a:t>
                  </a:r>
                  <a:endParaRPr lang="en-US" sz="1125" b="1" kern="0" dirty="0">
                    <a:solidFill>
                      <a:srgbClr val="0000FF"/>
                    </a:solidFill>
                    <a:latin typeface="Times New Roman"/>
                  </a:endParaRPr>
                </a:p>
              </p:txBody>
            </p:sp>
          </p:grpSp>
          <p:sp>
            <p:nvSpPr>
              <p:cNvPr id="24" name="CasellaDiTesto 48"/>
              <p:cNvSpPr txBox="1"/>
              <p:nvPr/>
            </p:nvSpPr>
            <p:spPr>
              <a:xfrm>
                <a:off x="6899606" y="3139537"/>
                <a:ext cx="305653" cy="307776"/>
              </a:xfrm>
              <a:prstGeom prst="rect">
                <a:avLst/>
              </a:prstGeom>
              <a:noFill/>
            </p:spPr>
            <p:txBody>
              <a:bodyPr wrap="none" rtlCol="0">
                <a:spAutoFit/>
              </a:bodyPr>
              <a:lstStyle/>
              <a:p>
                <a:pPr defTabSz="685528">
                  <a:defRPr/>
                </a:pPr>
                <a:r>
                  <a:rPr lang="it-IT" sz="900" b="1" kern="0" dirty="0">
                    <a:solidFill>
                      <a:srgbClr val="0000FF"/>
                    </a:solidFill>
                    <a:latin typeface="Corbel"/>
                    <a:cs typeface="Corbel"/>
                  </a:rPr>
                  <a:t>n</a:t>
                </a:r>
              </a:p>
            </p:txBody>
          </p:sp>
          <p:sp>
            <p:nvSpPr>
              <p:cNvPr id="25" name="CasellaDiTesto 83"/>
              <p:cNvSpPr txBox="1"/>
              <p:nvPr/>
            </p:nvSpPr>
            <p:spPr>
              <a:xfrm>
                <a:off x="7452318" y="3128719"/>
                <a:ext cx="305653" cy="307776"/>
              </a:xfrm>
              <a:prstGeom prst="rect">
                <a:avLst/>
              </a:prstGeom>
              <a:noFill/>
            </p:spPr>
            <p:txBody>
              <a:bodyPr wrap="none" rtlCol="0">
                <a:spAutoFit/>
              </a:bodyPr>
              <a:lstStyle/>
              <a:p>
                <a:pPr defTabSz="685528">
                  <a:defRPr/>
                </a:pPr>
                <a:r>
                  <a:rPr lang="it-IT" sz="900" b="1" kern="0" dirty="0">
                    <a:solidFill>
                      <a:srgbClr val="0000FF"/>
                    </a:solidFill>
                    <a:latin typeface="Corbel"/>
                    <a:cs typeface="Corbel"/>
                  </a:rPr>
                  <a:t>p</a:t>
                </a:r>
              </a:p>
            </p:txBody>
          </p:sp>
        </p:grpSp>
        <p:sp>
          <p:nvSpPr>
            <p:cNvPr id="22" name="Rectangle 3"/>
            <p:cNvSpPr/>
            <p:nvPr/>
          </p:nvSpPr>
          <p:spPr>
            <a:xfrm>
              <a:off x="6762927" y="2466977"/>
              <a:ext cx="2323242" cy="596744"/>
            </a:xfrm>
            <a:prstGeom prst="rect">
              <a:avLst/>
            </a:prstGeom>
          </p:spPr>
          <p:txBody>
            <a:bodyPr wrap="square">
              <a:spAutoFit/>
            </a:bodyPr>
            <a:lstStyle/>
            <a:p>
              <a:pPr algn="ctr" defTabSz="685528">
                <a:lnSpc>
                  <a:spcPct val="80000"/>
                </a:lnSpc>
                <a:buClr>
                  <a:srgbClr val="FF0000"/>
                </a:buClr>
                <a:defRPr/>
              </a:pPr>
              <a:r>
                <a:rPr lang="it-IT" sz="1425" b="1" kern="0" dirty="0">
                  <a:solidFill>
                    <a:srgbClr val="CC0099"/>
                  </a:solidFill>
                  <a:latin typeface="Corbel" charset="0"/>
                  <a:cs typeface="Corbel" charset="0"/>
                </a:rPr>
                <a:t>Effective </a:t>
              </a:r>
            </a:p>
            <a:p>
              <a:pPr algn="ctr" defTabSz="685528">
                <a:lnSpc>
                  <a:spcPct val="80000"/>
                </a:lnSpc>
                <a:buClr>
                  <a:srgbClr val="FF0000"/>
                </a:buClr>
                <a:defRPr/>
              </a:pPr>
              <a:r>
                <a:rPr lang="it-IT" sz="1425" b="1" kern="0" dirty="0">
                  <a:solidFill>
                    <a:srgbClr val="CC0099"/>
                  </a:solidFill>
                  <a:latin typeface="Corbel" charset="0"/>
                  <a:cs typeface="Corbel" charset="0"/>
                </a:rPr>
                <a:t>Nuclear Force</a:t>
              </a:r>
              <a:endParaRPr lang="it-IT" sz="1125" b="1" kern="0" dirty="0">
                <a:solidFill>
                  <a:srgbClr val="CC0099"/>
                </a:solidFill>
                <a:latin typeface="Corbel" charset="0"/>
                <a:cs typeface="Corbel" charset="0"/>
              </a:endParaRPr>
            </a:p>
          </p:txBody>
        </p:sp>
      </p:grpSp>
      <p:sp>
        <p:nvSpPr>
          <p:cNvPr id="31" name="CasellaDiTesto 30"/>
          <p:cNvSpPr txBox="1"/>
          <p:nvPr/>
        </p:nvSpPr>
        <p:spPr>
          <a:xfrm>
            <a:off x="6277628" y="4568549"/>
            <a:ext cx="2643828" cy="986104"/>
          </a:xfrm>
          <a:prstGeom prst="rect">
            <a:avLst/>
          </a:prstGeom>
          <a:noFill/>
        </p:spPr>
        <p:txBody>
          <a:bodyPr wrap="square" rtlCol="0">
            <a:spAutoFit/>
          </a:bodyPr>
          <a:lstStyle/>
          <a:p>
            <a:pPr algn="ctr" defTabSz="342765">
              <a:lnSpc>
                <a:spcPct val="80000"/>
              </a:lnSpc>
            </a:pPr>
            <a:r>
              <a:rPr lang="mr-IN" sz="2400" b="1" i="1" dirty="0">
                <a:solidFill>
                  <a:srgbClr val="00FFFF"/>
                </a:solidFill>
                <a:latin typeface="Calibri"/>
                <a:cs typeface="Calibri"/>
              </a:rPr>
              <a:t>…</a:t>
            </a:r>
            <a:r>
              <a:rPr lang="it-IT" sz="2400" b="1" i="1" dirty="0">
                <a:solidFill>
                  <a:srgbClr val="00FFFF"/>
                </a:solidFill>
                <a:latin typeface="Calibri"/>
                <a:cs typeface="Calibri"/>
              </a:rPr>
              <a:t> a </a:t>
            </a:r>
            <a:r>
              <a:rPr lang="it-IT" sz="2400" b="1" i="1" dirty="0" err="1">
                <a:solidFill>
                  <a:srgbClr val="00FFFF"/>
                </a:solidFill>
                <a:latin typeface="Calibri"/>
                <a:cs typeface="Calibri"/>
              </a:rPr>
              <a:t>research</a:t>
            </a:r>
            <a:r>
              <a:rPr lang="it-IT" sz="2400" b="1" i="1" dirty="0">
                <a:solidFill>
                  <a:srgbClr val="00FFFF"/>
                </a:solidFill>
                <a:latin typeface="Calibri"/>
                <a:cs typeface="Calibri"/>
              </a:rPr>
              <a:t> </a:t>
            </a:r>
            <a:r>
              <a:rPr lang="it-IT" sz="2400" b="1" i="1" dirty="0" err="1">
                <a:solidFill>
                  <a:srgbClr val="00FFFF"/>
                </a:solidFill>
                <a:latin typeface="Calibri"/>
                <a:cs typeface="Calibri"/>
              </a:rPr>
              <a:t>field</a:t>
            </a:r>
            <a:r>
              <a:rPr lang="it-IT" sz="2400" b="1" i="1" dirty="0">
                <a:solidFill>
                  <a:srgbClr val="00FFFF"/>
                </a:solidFill>
                <a:latin typeface="Calibri"/>
                <a:cs typeface="Calibri"/>
              </a:rPr>
              <a:t> with an </a:t>
            </a:r>
            <a:r>
              <a:rPr lang="it-IT" sz="2400" b="1" i="1" dirty="0" err="1">
                <a:solidFill>
                  <a:srgbClr val="00FFFF"/>
                </a:solidFill>
                <a:latin typeface="Calibri"/>
                <a:cs typeface="Calibri"/>
              </a:rPr>
              <a:t>enormous</a:t>
            </a:r>
            <a:r>
              <a:rPr lang="it-IT" sz="2400" b="1" i="1" dirty="0">
                <a:solidFill>
                  <a:srgbClr val="00FFFF"/>
                </a:solidFill>
                <a:latin typeface="Calibri"/>
                <a:cs typeface="Calibri"/>
              </a:rPr>
              <a:t> </a:t>
            </a:r>
          </a:p>
          <a:p>
            <a:pPr algn="ctr" defTabSz="342765">
              <a:lnSpc>
                <a:spcPct val="80000"/>
              </a:lnSpc>
            </a:pPr>
            <a:r>
              <a:rPr lang="it-IT" sz="2400" b="1" i="1" dirty="0" err="1">
                <a:solidFill>
                  <a:srgbClr val="00FFFF"/>
                </a:solidFill>
                <a:latin typeface="Calibri"/>
                <a:cs typeface="Calibri"/>
              </a:rPr>
              <a:t>discovery</a:t>
            </a:r>
            <a:r>
              <a:rPr lang="it-IT" sz="2400" b="1" i="1" dirty="0">
                <a:solidFill>
                  <a:srgbClr val="00FFFF"/>
                </a:solidFill>
                <a:latin typeface="Calibri"/>
                <a:cs typeface="Calibri"/>
              </a:rPr>
              <a:t> </a:t>
            </a:r>
            <a:r>
              <a:rPr lang="it-IT" sz="2400" b="1" i="1" dirty="0" err="1">
                <a:solidFill>
                  <a:srgbClr val="00FFFF"/>
                </a:solidFill>
                <a:latin typeface="Calibri"/>
                <a:cs typeface="Calibri"/>
              </a:rPr>
              <a:t>potential</a:t>
            </a:r>
            <a:endParaRPr lang="it-IT" sz="2400" b="1" i="1" dirty="0">
              <a:solidFill>
                <a:srgbClr val="00FFFF"/>
              </a:solidFill>
              <a:latin typeface="Calibri"/>
              <a:cs typeface="Calibri"/>
            </a:endParaRPr>
          </a:p>
        </p:txBody>
      </p:sp>
      <p:sp>
        <p:nvSpPr>
          <p:cNvPr id="2" name="Rettangolo 1"/>
          <p:cNvSpPr/>
          <p:nvPr/>
        </p:nvSpPr>
        <p:spPr>
          <a:xfrm>
            <a:off x="85863" y="739811"/>
            <a:ext cx="3281668" cy="600164"/>
          </a:xfrm>
          <a:prstGeom prst="rect">
            <a:avLst/>
          </a:prstGeom>
        </p:spPr>
        <p:txBody>
          <a:bodyPr wrap="none">
            <a:spAutoFit/>
          </a:bodyPr>
          <a:lstStyle/>
          <a:p>
            <a:pPr defTabSz="342765"/>
            <a:r>
              <a:rPr lang="it-IT" sz="3300" b="1" dirty="0" err="1">
                <a:solidFill>
                  <a:srgbClr val="FFFFFF"/>
                </a:solidFill>
                <a:latin typeface="Calibri"/>
                <a:cs typeface="Calibri"/>
              </a:rPr>
              <a:t>Nuclear</a:t>
            </a:r>
            <a:r>
              <a:rPr lang="it-IT" sz="3300" b="1" dirty="0">
                <a:solidFill>
                  <a:srgbClr val="FFFFFF"/>
                </a:solidFill>
                <a:latin typeface="Calibri"/>
                <a:cs typeface="Calibri"/>
              </a:rPr>
              <a:t> </a:t>
            </a:r>
            <a:r>
              <a:rPr lang="it-IT" sz="3300" b="1" dirty="0" err="1">
                <a:solidFill>
                  <a:srgbClr val="FFFFFF"/>
                </a:solidFill>
                <a:latin typeface="Calibri"/>
                <a:cs typeface="Calibri"/>
              </a:rPr>
              <a:t>Structure</a:t>
            </a:r>
            <a:endParaRPr lang="it-IT" sz="3300" b="1" dirty="0">
              <a:solidFill>
                <a:srgbClr val="FFFFFF"/>
              </a:solidFill>
              <a:latin typeface="Calibri"/>
              <a:cs typeface="Calibri"/>
            </a:endParaRPr>
          </a:p>
        </p:txBody>
      </p:sp>
      <p:sp>
        <p:nvSpPr>
          <p:cNvPr id="5" name="TextBox 2"/>
          <p:cNvSpPr txBox="1">
            <a:spLocks noChangeArrowheads="1"/>
          </p:cNvSpPr>
          <p:nvPr/>
        </p:nvSpPr>
        <p:spPr bwMode="auto">
          <a:xfrm>
            <a:off x="4065310" y="884689"/>
            <a:ext cx="5077501" cy="3923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8553" tIns="34277" rIns="68553" bIns="3427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342765" eaLnBrk="1" hangingPunct="1"/>
            <a:r>
              <a:rPr lang="it-IT" sz="2100" b="1" dirty="0">
                <a:solidFill>
                  <a:srgbClr val="FFFF00"/>
                </a:solidFill>
                <a:latin typeface="Corbel" charset="0"/>
              </a:rPr>
              <a:t>OUR PLAYGROUND: the NUCLEAR Chart</a:t>
            </a:r>
          </a:p>
        </p:txBody>
      </p:sp>
      <p:sp>
        <p:nvSpPr>
          <p:cNvPr id="17" name="CasellaDiTesto 16">
            <a:extLst>
              <a:ext uri="{FF2B5EF4-FFF2-40B4-BE49-F238E27FC236}">
                <a16:creationId xmlns:a16="http://schemas.microsoft.com/office/drawing/2014/main" id="{9E4A0DFF-4BA8-BFDF-2464-E99D04D417D1}"/>
              </a:ext>
            </a:extLst>
          </p:cNvPr>
          <p:cNvSpPr txBox="1"/>
          <p:nvPr/>
        </p:nvSpPr>
        <p:spPr>
          <a:xfrm rot="20174759">
            <a:off x="5044474" y="3451506"/>
            <a:ext cx="816249" cy="323165"/>
          </a:xfrm>
          <a:prstGeom prst="rect">
            <a:avLst/>
          </a:prstGeom>
          <a:noFill/>
        </p:spPr>
        <p:txBody>
          <a:bodyPr wrap="none" rtlCol="0">
            <a:spAutoFit/>
          </a:bodyPr>
          <a:lstStyle/>
          <a:p>
            <a:r>
              <a:rPr lang="en-US" sz="1500" b="1" dirty="0">
                <a:solidFill>
                  <a:schemeClr val="bg1"/>
                </a:solidFill>
                <a:latin typeface="Corbel" panose="020B0503020204020204" pitchFamily="34" charset="0"/>
              </a:rPr>
              <a:t>dripline</a:t>
            </a:r>
          </a:p>
        </p:txBody>
      </p:sp>
      <p:sp>
        <p:nvSpPr>
          <p:cNvPr id="18" name="Slide Number Placeholder 17">
            <a:extLst>
              <a:ext uri="{FF2B5EF4-FFF2-40B4-BE49-F238E27FC236}">
                <a16:creationId xmlns:a16="http://schemas.microsoft.com/office/drawing/2014/main" id="{276C1BB4-DDBD-0BE6-A497-71536E723D23}"/>
              </a:ext>
            </a:extLst>
          </p:cNvPr>
          <p:cNvSpPr>
            <a:spLocks noGrp="1"/>
          </p:cNvSpPr>
          <p:nvPr>
            <p:ph type="sldNum" sz="quarter" idx="12"/>
          </p:nvPr>
        </p:nvSpPr>
        <p:spPr/>
        <p:txBody>
          <a:bodyPr/>
          <a:lstStyle/>
          <a:p>
            <a:fld id="{263E47ED-7611-415B-9D62-3BAB27B496D0}" type="slidenum">
              <a:rPr lang="it-IT" smtClean="0"/>
              <a:t>22</a:t>
            </a:fld>
            <a:endParaRPr lang="it-IT"/>
          </a:p>
        </p:txBody>
      </p:sp>
    </p:spTree>
    <p:extLst>
      <p:ext uri="{BB962C8B-B14F-4D97-AF65-F5344CB8AC3E}">
        <p14:creationId xmlns:p14="http://schemas.microsoft.com/office/powerpoint/2010/main" val="1882704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dissolve">
                                      <p:cBhvr>
                                        <p:cTn id="10" dur="500"/>
                                        <p:tgtEl>
                                          <p:spTgt spid="17"/>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par>
                          <p:cTn id="30" fill="hold">
                            <p:stCondLst>
                              <p:cond delay="500"/>
                            </p:stCondLst>
                            <p:childTnLst>
                              <p:par>
                                <p:cTn id="31" presetID="22" presetClass="entr" presetSubtype="1"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up)">
                                      <p:cBhvr>
                                        <p:cTn id="33" dur="500"/>
                                        <p:tgtEl>
                                          <p:spTgt spid="14"/>
                                        </p:tgtEl>
                                      </p:cBhvr>
                                    </p:animEffect>
                                  </p:childTnLst>
                                </p:cTn>
                              </p:par>
                            </p:childTnLst>
                          </p:cTn>
                        </p:par>
                        <p:par>
                          <p:cTn id="34" fill="hold">
                            <p:stCondLst>
                              <p:cond delay="1000"/>
                            </p:stCondLst>
                            <p:childTnLst>
                              <p:par>
                                <p:cTn id="35" presetID="22" presetClass="entr" presetSubtype="1"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up)">
                                      <p:cBhvr>
                                        <p:cTn id="37" dur="500"/>
                                        <p:tgtEl>
                                          <p:spTgt spid="15"/>
                                        </p:tgtEl>
                                      </p:cBhvr>
                                    </p:animEffect>
                                  </p:childTnLst>
                                </p:cTn>
                              </p:par>
                            </p:childTnLst>
                          </p:cTn>
                        </p:par>
                        <p:par>
                          <p:cTn id="38" fill="hold">
                            <p:stCondLst>
                              <p:cond delay="1500"/>
                            </p:stCondLst>
                            <p:childTnLst>
                              <p:par>
                                <p:cTn id="39" presetID="10" presetClass="entr" presetSubtype="0" fill="hold" grpId="0" nodeType="after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4" grpId="0" animBg="1"/>
      <p:bldP spid="31" grpId="0"/>
      <p:bldP spid="5"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183DA6-19AB-D1DB-159C-ECF5678A24B1}"/>
              </a:ext>
            </a:extLst>
          </p:cNvPr>
          <p:cNvSpPr/>
          <p:nvPr/>
        </p:nvSpPr>
        <p:spPr>
          <a:xfrm>
            <a:off x="79513" y="198783"/>
            <a:ext cx="9063295" cy="653994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9" name="Gruppo 108">
            <a:extLst>
              <a:ext uri="{FF2B5EF4-FFF2-40B4-BE49-F238E27FC236}">
                <a16:creationId xmlns:a16="http://schemas.microsoft.com/office/drawing/2014/main" id="{FEE1A40A-F66D-3731-20E2-28B030C3F64F}"/>
              </a:ext>
            </a:extLst>
          </p:cNvPr>
          <p:cNvGrpSpPr/>
          <p:nvPr/>
        </p:nvGrpSpPr>
        <p:grpSpPr>
          <a:xfrm>
            <a:off x="4036968" y="4517910"/>
            <a:ext cx="1845016" cy="998396"/>
            <a:chOff x="6038853" y="5784788"/>
            <a:chExt cx="2460021" cy="1331194"/>
          </a:xfrm>
        </p:grpSpPr>
        <p:sp>
          <p:nvSpPr>
            <p:cNvPr id="108" name="Rettangolo 14">
              <a:extLst>
                <a:ext uri="{FF2B5EF4-FFF2-40B4-BE49-F238E27FC236}">
                  <a16:creationId xmlns:a16="http://schemas.microsoft.com/office/drawing/2014/main" id="{04C019E9-AF02-AC82-9C3F-1C2635950A2B}"/>
                </a:ext>
              </a:extLst>
            </p:cNvPr>
            <p:cNvSpPr/>
            <p:nvPr/>
          </p:nvSpPr>
          <p:spPr>
            <a:xfrm>
              <a:off x="6038853" y="5784788"/>
              <a:ext cx="2388845" cy="1331194"/>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it-IT" sz="1350" dirty="0">
                <a:solidFill>
                  <a:srgbClr val="FFFFFF"/>
                </a:solidFill>
                <a:latin typeface="Arial"/>
              </a:endParaRPr>
            </a:p>
          </p:txBody>
        </p:sp>
        <p:pic>
          <p:nvPicPr>
            <p:cNvPr id="107" name="Picture 2" descr="Halo nucleus | TRIUMF : Canada's particle accelerator centre">
              <a:extLst>
                <a:ext uri="{FF2B5EF4-FFF2-40B4-BE49-F238E27FC236}">
                  <a16:creationId xmlns:a16="http://schemas.microsoft.com/office/drawing/2014/main" id="{BE72FDE8-E62F-0427-3DC4-1EF43E7469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7398475" y="6001829"/>
              <a:ext cx="936573" cy="1059954"/>
            </a:xfrm>
            <a:prstGeom prst="rect">
              <a:avLst/>
            </a:prstGeom>
            <a:noFill/>
            <a:extLst>
              <a:ext uri="{909E8E84-426E-40DD-AFC4-6F175D3DCCD1}">
                <a14:hiddenFill xmlns:a14="http://schemas.microsoft.com/office/drawing/2010/main">
                  <a:solidFill>
                    <a:srgbClr val="FFFFFF"/>
                  </a:solidFill>
                </a14:hiddenFill>
              </a:ext>
            </a:extLst>
          </p:spPr>
        </p:pic>
        <p:sp>
          <p:nvSpPr>
            <p:cNvPr id="104" name="Text Box 6">
              <a:extLst>
                <a:ext uri="{FF2B5EF4-FFF2-40B4-BE49-F238E27FC236}">
                  <a16:creationId xmlns:a16="http://schemas.microsoft.com/office/drawing/2014/main" id="{47E32543-28E1-5B0C-DC49-7D1807EE5656}"/>
                </a:ext>
              </a:extLst>
            </p:cNvPr>
            <p:cNvSpPr txBox="1">
              <a:spLocks noChangeArrowheads="1"/>
            </p:cNvSpPr>
            <p:nvPr/>
          </p:nvSpPr>
          <p:spPr bwMode="auto">
            <a:xfrm>
              <a:off x="7701219" y="5791819"/>
              <a:ext cx="797655" cy="4001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685800" eaLnBrk="1" hangingPunct="1">
                <a:defRPr/>
              </a:pPr>
              <a:r>
                <a:rPr lang="en-US" sz="1350" b="1" baseline="30000" dirty="0">
                  <a:solidFill>
                    <a:srgbClr val="FF0000"/>
                  </a:solidFill>
                  <a:latin typeface="Arial"/>
                </a:rPr>
                <a:t>208</a:t>
              </a:r>
              <a:r>
                <a:rPr lang="en-US" sz="1350" b="1" dirty="0">
                  <a:solidFill>
                    <a:srgbClr val="FF0000"/>
                  </a:solidFill>
                  <a:latin typeface="Arial"/>
                </a:rPr>
                <a:t>Pb</a:t>
              </a:r>
            </a:p>
          </p:txBody>
        </p:sp>
      </p:gr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020" y="1139129"/>
            <a:ext cx="7953375" cy="4181475"/>
          </a:xfrm>
          <a:prstGeom prst="rect">
            <a:avLst/>
          </a:prstGeom>
        </p:spPr>
      </p:pic>
      <p:sp>
        <p:nvSpPr>
          <p:cNvPr id="5" name="TextBox 2"/>
          <p:cNvSpPr txBox="1">
            <a:spLocks noChangeArrowheads="1"/>
          </p:cNvSpPr>
          <p:nvPr/>
        </p:nvSpPr>
        <p:spPr bwMode="auto">
          <a:xfrm>
            <a:off x="1192" y="821189"/>
            <a:ext cx="9141619" cy="3923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8553" tIns="34277" rIns="68553" bIns="3427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342765" eaLnBrk="1" hangingPunct="1">
              <a:defRPr/>
            </a:pPr>
            <a:r>
              <a:rPr lang="it-IT" sz="2100" b="1" dirty="0">
                <a:solidFill>
                  <a:srgbClr val="FFFF00"/>
                </a:solidFill>
                <a:latin typeface="Corbel" charset="0"/>
              </a:rPr>
              <a:t>A PUZZLE of INFORMATION</a:t>
            </a:r>
          </a:p>
        </p:txBody>
      </p:sp>
      <p:cxnSp>
        <p:nvCxnSpPr>
          <p:cNvPr id="8" name="Łącznik prosty ze strzałką 93"/>
          <p:cNvCxnSpPr/>
          <p:nvPr/>
        </p:nvCxnSpPr>
        <p:spPr bwMode="auto">
          <a:xfrm flipV="1">
            <a:off x="965114" y="3512312"/>
            <a:ext cx="0" cy="1673580"/>
          </a:xfrm>
          <a:prstGeom prst="straightConnector1">
            <a:avLst/>
          </a:prstGeom>
          <a:solidFill>
            <a:srgbClr val="00FFFF"/>
          </a:solidFill>
          <a:ln w="19050" cap="flat" cmpd="sng" algn="ctr">
            <a:solidFill>
              <a:schemeClr val="bg1"/>
            </a:solidFill>
            <a:prstDash val="solid"/>
            <a:miter lim="800000"/>
            <a:headEnd type="none" w="med" len="med"/>
            <a:tailEnd type="arrow"/>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9" name="pole tekstowe 104"/>
          <p:cNvSpPr txBox="1"/>
          <p:nvPr/>
        </p:nvSpPr>
        <p:spPr>
          <a:xfrm rot="16200000">
            <a:off x="-125096" y="4133065"/>
            <a:ext cx="1709388" cy="311598"/>
          </a:xfrm>
          <a:prstGeom prst="rect">
            <a:avLst/>
          </a:prstGeom>
          <a:noFill/>
          <a:ln>
            <a:noFill/>
          </a:ln>
        </p:spPr>
        <p:txBody>
          <a:bodyPr wrap="none" lIns="68553" tIns="34277" rIns="68553" bIns="34277" rtlCol="0">
            <a:spAutoFit/>
          </a:bodyPr>
          <a:lstStyle/>
          <a:p>
            <a:pPr defTabSz="685528" fontAlgn="base">
              <a:spcBef>
                <a:spcPct val="0"/>
              </a:spcBef>
              <a:spcAft>
                <a:spcPct val="0"/>
              </a:spcAft>
              <a:defRPr/>
            </a:pPr>
            <a:r>
              <a:rPr lang="pl-PL" sz="1575" kern="0" dirty="0">
                <a:solidFill>
                  <a:srgbClr val="FFFFFF"/>
                </a:solidFill>
                <a:latin typeface="Arial" pitchFamily="34" charset="0"/>
                <a:cs typeface="Arial" pitchFamily="34" charset="0"/>
              </a:rPr>
              <a:t>Proton number  Z</a:t>
            </a:r>
          </a:p>
        </p:txBody>
      </p:sp>
      <p:sp>
        <p:nvSpPr>
          <p:cNvPr id="18" name="CasellaDiTesto 17"/>
          <p:cNvSpPr txBox="1"/>
          <p:nvPr/>
        </p:nvSpPr>
        <p:spPr>
          <a:xfrm>
            <a:off x="6277628" y="4568549"/>
            <a:ext cx="2643828" cy="986104"/>
          </a:xfrm>
          <a:prstGeom prst="rect">
            <a:avLst/>
          </a:prstGeom>
          <a:noFill/>
        </p:spPr>
        <p:txBody>
          <a:bodyPr wrap="square" rtlCol="0">
            <a:spAutoFit/>
          </a:bodyPr>
          <a:lstStyle/>
          <a:p>
            <a:pPr algn="ctr" defTabSz="342765">
              <a:lnSpc>
                <a:spcPct val="80000"/>
              </a:lnSpc>
              <a:defRPr/>
            </a:pPr>
            <a:r>
              <a:rPr lang="mr-IN" sz="2400" b="1" i="1" dirty="0">
                <a:solidFill>
                  <a:srgbClr val="00FFFF"/>
                </a:solidFill>
                <a:latin typeface="Calibri"/>
                <a:cs typeface="Calibri"/>
              </a:rPr>
              <a:t>…</a:t>
            </a:r>
            <a:r>
              <a:rPr lang="it-IT" sz="2400" b="1" i="1" dirty="0">
                <a:solidFill>
                  <a:srgbClr val="00FFFF"/>
                </a:solidFill>
                <a:latin typeface="Calibri"/>
                <a:cs typeface="Calibri"/>
              </a:rPr>
              <a:t> a </a:t>
            </a:r>
            <a:r>
              <a:rPr lang="it-IT" sz="2400" b="1" i="1" dirty="0" err="1">
                <a:solidFill>
                  <a:srgbClr val="00FFFF"/>
                </a:solidFill>
                <a:latin typeface="Calibri"/>
                <a:cs typeface="Calibri"/>
              </a:rPr>
              <a:t>research</a:t>
            </a:r>
            <a:r>
              <a:rPr lang="it-IT" sz="2400" b="1" i="1" dirty="0">
                <a:solidFill>
                  <a:srgbClr val="00FFFF"/>
                </a:solidFill>
                <a:latin typeface="Calibri"/>
                <a:cs typeface="Calibri"/>
              </a:rPr>
              <a:t> </a:t>
            </a:r>
            <a:r>
              <a:rPr lang="it-IT" sz="2400" b="1" i="1" dirty="0" err="1">
                <a:solidFill>
                  <a:srgbClr val="00FFFF"/>
                </a:solidFill>
                <a:latin typeface="Calibri"/>
                <a:cs typeface="Calibri"/>
              </a:rPr>
              <a:t>field</a:t>
            </a:r>
            <a:r>
              <a:rPr lang="it-IT" sz="2400" b="1" i="1" dirty="0">
                <a:solidFill>
                  <a:srgbClr val="00FFFF"/>
                </a:solidFill>
                <a:latin typeface="Calibri"/>
                <a:cs typeface="Calibri"/>
              </a:rPr>
              <a:t> with an </a:t>
            </a:r>
            <a:r>
              <a:rPr lang="it-IT" sz="2400" b="1" i="1" dirty="0" err="1">
                <a:solidFill>
                  <a:srgbClr val="00FFFF"/>
                </a:solidFill>
                <a:latin typeface="Calibri"/>
                <a:cs typeface="Calibri"/>
              </a:rPr>
              <a:t>enormous</a:t>
            </a:r>
            <a:r>
              <a:rPr lang="it-IT" sz="2400" b="1" i="1" dirty="0">
                <a:solidFill>
                  <a:srgbClr val="00FFFF"/>
                </a:solidFill>
                <a:latin typeface="Calibri"/>
                <a:cs typeface="Calibri"/>
              </a:rPr>
              <a:t> </a:t>
            </a:r>
          </a:p>
          <a:p>
            <a:pPr algn="ctr" defTabSz="342765">
              <a:lnSpc>
                <a:spcPct val="80000"/>
              </a:lnSpc>
              <a:defRPr/>
            </a:pPr>
            <a:r>
              <a:rPr lang="it-IT" sz="2400" b="1" i="1" dirty="0" err="1">
                <a:solidFill>
                  <a:srgbClr val="00FFFF"/>
                </a:solidFill>
                <a:latin typeface="Calibri"/>
                <a:cs typeface="Calibri"/>
              </a:rPr>
              <a:t>discovery</a:t>
            </a:r>
            <a:r>
              <a:rPr lang="it-IT" sz="2400" b="1" i="1" dirty="0">
                <a:solidFill>
                  <a:srgbClr val="00FFFF"/>
                </a:solidFill>
                <a:latin typeface="Calibri"/>
                <a:cs typeface="Calibri"/>
              </a:rPr>
              <a:t> </a:t>
            </a:r>
            <a:r>
              <a:rPr lang="it-IT" sz="2400" b="1" i="1" dirty="0" err="1">
                <a:solidFill>
                  <a:srgbClr val="00FFFF"/>
                </a:solidFill>
                <a:latin typeface="Calibri"/>
                <a:cs typeface="Calibri"/>
              </a:rPr>
              <a:t>potential</a:t>
            </a:r>
            <a:endParaRPr lang="it-IT" sz="2400" b="1" i="1" dirty="0">
              <a:solidFill>
                <a:srgbClr val="00FFFF"/>
              </a:solidFill>
              <a:latin typeface="Calibri"/>
              <a:cs typeface="Calibri"/>
            </a:endParaRPr>
          </a:p>
        </p:txBody>
      </p:sp>
      <p:grpSp>
        <p:nvGrpSpPr>
          <p:cNvPr id="16" name="Gruppo 14"/>
          <p:cNvGrpSpPr/>
          <p:nvPr/>
        </p:nvGrpSpPr>
        <p:grpSpPr>
          <a:xfrm>
            <a:off x="1320876" y="1876156"/>
            <a:ext cx="5602670" cy="3294299"/>
            <a:chOff x="1219825" y="1877063"/>
            <a:chExt cx="5596145" cy="4357531"/>
          </a:xfrm>
          <a:effectLst>
            <a:outerShdw blurRad="50800" dist="38100" dir="2700000" algn="tl" rotWithShape="0">
              <a:prstClr val="black">
                <a:alpha val="40000"/>
              </a:prstClr>
            </a:outerShdw>
          </a:effectLst>
        </p:grpSpPr>
        <p:cxnSp>
          <p:nvCxnSpPr>
            <p:cNvPr id="17" name="Connettore 1 139"/>
            <p:cNvCxnSpPr/>
            <p:nvPr/>
          </p:nvCxnSpPr>
          <p:spPr>
            <a:xfrm flipH="1">
              <a:off x="2319234" y="4573281"/>
              <a:ext cx="1" cy="118799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Connettore 1 140"/>
            <p:cNvCxnSpPr/>
            <p:nvPr/>
          </p:nvCxnSpPr>
          <p:spPr>
            <a:xfrm flipH="1">
              <a:off x="2271036" y="4573281"/>
              <a:ext cx="4834" cy="118799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nvGrpSpPr>
            <p:cNvPr id="20" name="Gruppo 13"/>
            <p:cNvGrpSpPr/>
            <p:nvPr/>
          </p:nvGrpSpPr>
          <p:grpSpPr>
            <a:xfrm>
              <a:off x="1219825" y="1877063"/>
              <a:ext cx="5596145" cy="4357531"/>
              <a:chOff x="1219825" y="1877063"/>
              <a:chExt cx="5596145" cy="4357531"/>
            </a:xfrm>
          </p:grpSpPr>
          <p:cxnSp>
            <p:nvCxnSpPr>
              <p:cNvPr id="21" name="Connettore 1 4"/>
              <p:cNvCxnSpPr/>
              <p:nvPr/>
            </p:nvCxnSpPr>
            <p:spPr>
              <a:xfrm>
                <a:off x="4783297" y="2523696"/>
                <a:ext cx="2022631"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Connettore 1 126"/>
              <p:cNvCxnSpPr/>
              <p:nvPr/>
            </p:nvCxnSpPr>
            <p:spPr>
              <a:xfrm>
                <a:off x="4766370" y="2583313"/>
                <a:ext cx="2049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 name="Connettore 1 127"/>
              <p:cNvCxnSpPr/>
              <p:nvPr/>
            </p:nvCxnSpPr>
            <p:spPr>
              <a:xfrm>
                <a:off x="2662307" y="3958425"/>
                <a:ext cx="264290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4" name="Connettore 1 128"/>
              <p:cNvCxnSpPr/>
              <p:nvPr/>
            </p:nvCxnSpPr>
            <p:spPr>
              <a:xfrm>
                <a:off x="2657468" y="4027453"/>
                <a:ext cx="264290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 name="Connettore 1 129"/>
              <p:cNvCxnSpPr/>
              <p:nvPr/>
            </p:nvCxnSpPr>
            <p:spPr>
              <a:xfrm>
                <a:off x="1762554" y="4940320"/>
                <a:ext cx="1833850" cy="1533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6" name="Connettore 1 130"/>
              <p:cNvCxnSpPr/>
              <p:nvPr/>
            </p:nvCxnSpPr>
            <p:spPr>
              <a:xfrm>
                <a:off x="1757717" y="4993998"/>
                <a:ext cx="1833850" cy="1533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7" name="Connettore 1 131"/>
              <p:cNvCxnSpPr/>
              <p:nvPr/>
            </p:nvCxnSpPr>
            <p:spPr>
              <a:xfrm>
                <a:off x="1565128" y="5295464"/>
                <a:ext cx="1402365" cy="1533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8" name="Connettore 1 132"/>
              <p:cNvCxnSpPr/>
              <p:nvPr/>
            </p:nvCxnSpPr>
            <p:spPr>
              <a:xfrm>
                <a:off x="1560293" y="5344979"/>
                <a:ext cx="1402365" cy="1533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9" name="Connettore 1 133"/>
              <p:cNvCxnSpPr/>
              <p:nvPr/>
            </p:nvCxnSpPr>
            <p:spPr>
              <a:xfrm>
                <a:off x="1224661" y="5827115"/>
                <a:ext cx="702690" cy="1533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0" name="Connettore 1 134"/>
              <p:cNvCxnSpPr/>
              <p:nvPr/>
            </p:nvCxnSpPr>
            <p:spPr>
              <a:xfrm>
                <a:off x="1219825" y="5874431"/>
                <a:ext cx="702690" cy="1533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1" name="Connettore 1 135"/>
              <p:cNvCxnSpPr/>
              <p:nvPr/>
            </p:nvCxnSpPr>
            <p:spPr>
              <a:xfrm flipH="1">
                <a:off x="1551839" y="5442595"/>
                <a:ext cx="1" cy="79199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2" name="Connettore 1 136"/>
              <p:cNvCxnSpPr/>
              <p:nvPr/>
            </p:nvCxnSpPr>
            <p:spPr>
              <a:xfrm flipH="1">
                <a:off x="1492730" y="5442595"/>
                <a:ext cx="4834" cy="79199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3" name="Connettore 1 137"/>
              <p:cNvCxnSpPr/>
              <p:nvPr/>
            </p:nvCxnSpPr>
            <p:spPr>
              <a:xfrm flipH="1">
                <a:off x="2019498" y="4811158"/>
                <a:ext cx="1" cy="118799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4" name="Connettore 1 138"/>
              <p:cNvCxnSpPr/>
              <p:nvPr/>
            </p:nvCxnSpPr>
            <p:spPr>
              <a:xfrm flipH="1">
                <a:off x="1973236" y="4811158"/>
                <a:ext cx="4834" cy="118799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5" name="Connettore 1 141"/>
              <p:cNvCxnSpPr/>
              <p:nvPr/>
            </p:nvCxnSpPr>
            <p:spPr>
              <a:xfrm flipH="1">
                <a:off x="3152533" y="3595561"/>
                <a:ext cx="1" cy="19439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6" name="Connettore 1 142"/>
              <p:cNvCxnSpPr/>
              <p:nvPr/>
            </p:nvCxnSpPr>
            <p:spPr>
              <a:xfrm flipH="1">
                <a:off x="3103822" y="3595561"/>
                <a:ext cx="4834" cy="19439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7" name="Connettore 1 143"/>
              <p:cNvCxnSpPr/>
              <p:nvPr/>
            </p:nvCxnSpPr>
            <p:spPr>
              <a:xfrm flipH="1">
                <a:off x="4521216" y="2731408"/>
                <a:ext cx="1" cy="20879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8" name="Connettore 1 144"/>
              <p:cNvCxnSpPr/>
              <p:nvPr/>
            </p:nvCxnSpPr>
            <p:spPr>
              <a:xfrm flipH="1">
                <a:off x="4467820" y="2731408"/>
                <a:ext cx="4834" cy="20879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9" name="Connettore 1 145"/>
              <p:cNvCxnSpPr/>
              <p:nvPr/>
            </p:nvCxnSpPr>
            <p:spPr>
              <a:xfrm flipH="1">
                <a:off x="6074664" y="1877063"/>
                <a:ext cx="1" cy="183598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0" name="Connettore 1 146"/>
              <p:cNvCxnSpPr/>
              <p:nvPr/>
            </p:nvCxnSpPr>
            <p:spPr>
              <a:xfrm flipH="1">
                <a:off x="6021267" y="1877063"/>
                <a:ext cx="4834" cy="183598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grpSp>
        <p:nvGrpSpPr>
          <p:cNvPr id="41" name="Gruppo 100"/>
          <p:cNvGrpSpPr>
            <a:grpSpLocks/>
          </p:cNvGrpSpPr>
          <p:nvPr/>
        </p:nvGrpSpPr>
        <p:grpSpPr>
          <a:xfrm>
            <a:off x="1422884" y="2224932"/>
            <a:ext cx="5053368" cy="2852821"/>
            <a:chOff x="1444681" y="2062167"/>
            <a:chExt cx="5014480" cy="3052935"/>
          </a:xfrm>
        </p:grpSpPr>
        <p:grpSp>
          <p:nvGrpSpPr>
            <p:cNvPr id="42" name="Gruppo 101"/>
            <p:cNvGrpSpPr>
              <a:grpSpLocks noChangeAspect="1"/>
            </p:cNvGrpSpPr>
            <p:nvPr/>
          </p:nvGrpSpPr>
          <p:grpSpPr>
            <a:xfrm>
              <a:off x="5876658" y="2062167"/>
              <a:ext cx="582503" cy="462303"/>
              <a:chOff x="5775479" y="2151227"/>
              <a:chExt cx="758616" cy="632856"/>
            </a:xfrm>
          </p:grpSpPr>
          <p:sp>
            <p:nvSpPr>
              <p:cNvPr id="58" name="Ovale 120"/>
              <p:cNvSpPr>
                <a:spLocks noChangeAspect="1"/>
              </p:cNvSpPr>
              <p:nvPr/>
            </p:nvSpPr>
            <p:spPr bwMode="auto">
              <a:xfrm>
                <a:off x="5831380" y="2151227"/>
                <a:ext cx="558136" cy="632856"/>
              </a:xfrm>
              <a:prstGeom prst="ellipse">
                <a:avLst/>
              </a:prstGeom>
              <a:solidFill>
                <a:srgbClr val="FFCC66">
                  <a:lumMod val="40000"/>
                  <a:lumOff val="60000"/>
                </a:srgbClr>
              </a:solidFill>
              <a:ln w="28575" cap="flat" cmpd="sng" algn="ctr">
                <a:solidFill>
                  <a:srgbClr val="FF0000"/>
                </a:solidFill>
                <a:prstDash val="solid"/>
                <a:miter lim="800000"/>
                <a:headEnd type="none" w="med" len="med"/>
                <a:tailEnd type="none" w="med" len="med"/>
              </a:ln>
              <a:effectLst/>
            </p:spPr>
            <p:txBody>
              <a:bodyPr vert="horz" wrap="none" lIns="68580" tIns="34290" rIns="68580" bIns="34290" numCol="1" rtlCol="0" anchor="t" anchorCtr="0" compatLnSpc="1">
                <a:prstTxWarp prst="textNoShape">
                  <a:avLst/>
                </a:prstTxWarp>
              </a:bodyPr>
              <a:lstStyle/>
              <a:p>
                <a:pPr defTabSz="685244" fontAlgn="base">
                  <a:spcBef>
                    <a:spcPct val="0"/>
                  </a:spcBef>
                  <a:spcAft>
                    <a:spcPct val="0"/>
                  </a:spcAft>
                  <a:defRPr/>
                </a:pPr>
                <a:endParaRPr lang="it-IT" sz="3000" kern="0" dirty="0">
                  <a:solidFill>
                    <a:srgbClr val="FFFFFF"/>
                  </a:solidFill>
                  <a:latin typeface="Times New Roman" pitchFamily="18" charset="0"/>
                </a:endParaRPr>
              </a:p>
            </p:txBody>
          </p:sp>
          <p:sp>
            <p:nvSpPr>
              <p:cNvPr id="59" name="TextBox 342"/>
              <p:cNvSpPr txBox="1">
                <a:spLocks/>
              </p:cNvSpPr>
              <p:nvPr/>
            </p:nvSpPr>
            <p:spPr>
              <a:xfrm>
                <a:off x="5775479" y="2246021"/>
                <a:ext cx="758616" cy="456512"/>
              </a:xfrm>
              <a:prstGeom prst="rect">
                <a:avLst/>
              </a:prstGeom>
              <a:noFill/>
            </p:spPr>
            <p:txBody>
              <a:bodyPr wrap="none" rtlCol="0">
                <a:spAutoFit/>
              </a:bodyPr>
              <a:lstStyle/>
              <a:p>
                <a:pPr defTabSz="685244">
                  <a:defRPr/>
                </a:pPr>
                <a:r>
                  <a:rPr lang="en-US" sz="1425" b="1" kern="0" baseline="30000" dirty="0">
                    <a:solidFill>
                      <a:srgbClr val="FF0000"/>
                    </a:solidFill>
                    <a:latin typeface="Corbel"/>
                    <a:cs typeface="Corbel"/>
                  </a:rPr>
                  <a:t>208</a:t>
                </a:r>
                <a:r>
                  <a:rPr lang="en-US" sz="1425" b="1" kern="0" dirty="0">
                    <a:solidFill>
                      <a:srgbClr val="FF0000"/>
                    </a:solidFill>
                    <a:latin typeface="Corbel"/>
                    <a:cs typeface="Corbel"/>
                  </a:rPr>
                  <a:t>Pb</a:t>
                </a:r>
              </a:p>
            </p:txBody>
          </p:sp>
        </p:grpSp>
        <p:grpSp>
          <p:nvGrpSpPr>
            <p:cNvPr id="43" name="Gruppo 102"/>
            <p:cNvGrpSpPr>
              <a:grpSpLocks noChangeAspect="1"/>
            </p:cNvGrpSpPr>
            <p:nvPr/>
          </p:nvGrpSpPr>
          <p:grpSpPr>
            <a:xfrm>
              <a:off x="4326477" y="3176471"/>
              <a:ext cx="666581" cy="433409"/>
              <a:chOff x="4176452" y="3109560"/>
              <a:chExt cx="863147" cy="487593"/>
            </a:xfrm>
          </p:grpSpPr>
          <p:sp>
            <p:nvSpPr>
              <p:cNvPr id="56" name="Ovale 118"/>
              <p:cNvSpPr>
                <a:spLocks/>
              </p:cNvSpPr>
              <p:nvPr/>
            </p:nvSpPr>
            <p:spPr bwMode="auto">
              <a:xfrm>
                <a:off x="4253234" y="3109560"/>
                <a:ext cx="520392" cy="487593"/>
              </a:xfrm>
              <a:prstGeom prst="ellipse">
                <a:avLst/>
              </a:prstGeom>
              <a:solidFill>
                <a:srgbClr val="FFCC66">
                  <a:lumMod val="40000"/>
                  <a:lumOff val="60000"/>
                </a:srgbClr>
              </a:solidFill>
              <a:ln w="28575" cap="flat" cmpd="sng" algn="ctr">
                <a:solidFill>
                  <a:srgbClr val="FF0000"/>
                </a:solidFill>
                <a:prstDash val="solid"/>
                <a:miter lim="800000"/>
                <a:headEnd type="none" w="med" len="med"/>
                <a:tailEnd type="none" w="med" len="med"/>
              </a:ln>
              <a:effectLst/>
            </p:spPr>
            <p:txBody>
              <a:bodyPr vert="horz" wrap="none" lIns="68580" tIns="34290" rIns="68580" bIns="34290" numCol="1" rtlCol="0" anchor="t" anchorCtr="0" compatLnSpc="1">
                <a:prstTxWarp prst="textNoShape">
                  <a:avLst/>
                </a:prstTxWarp>
              </a:bodyPr>
              <a:lstStyle/>
              <a:p>
                <a:pPr defTabSz="685244" fontAlgn="base">
                  <a:spcBef>
                    <a:spcPct val="0"/>
                  </a:spcBef>
                  <a:spcAft>
                    <a:spcPct val="0"/>
                  </a:spcAft>
                  <a:defRPr/>
                </a:pPr>
                <a:endParaRPr lang="it-IT" sz="3000" kern="0" dirty="0">
                  <a:solidFill>
                    <a:srgbClr val="FFFFFF"/>
                  </a:solidFill>
                  <a:latin typeface="Times New Roman" pitchFamily="18" charset="0"/>
                </a:endParaRPr>
              </a:p>
            </p:txBody>
          </p:sp>
          <p:sp>
            <p:nvSpPr>
              <p:cNvPr id="57" name="TextBox 342"/>
              <p:cNvSpPr txBox="1">
                <a:spLocks/>
              </p:cNvSpPr>
              <p:nvPr/>
            </p:nvSpPr>
            <p:spPr>
              <a:xfrm>
                <a:off x="4176452" y="3157477"/>
                <a:ext cx="863147" cy="375175"/>
              </a:xfrm>
              <a:prstGeom prst="rect">
                <a:avLst/>
              </a:prstGeom>
              <a:noFill/>
            </p:spPr>
            <p:txBody>
              <a:bodyPr wrap="square" rtlCol="0">
                <a:spAutoFit/>
              </a:bodyPr>
              <a:lstStyle/>
              <a:p>
                <a:pPr defTabSz="685244">
                  <a:defRPr/>
                </a:pPr>
                <a:r>
                  <a:rPr lang="en-US" sz="1425" b="1" kern="0" baseline="30000" dirty="0">
                    <a:solidFill>
                      <a:srgbClr val="FF0000"/>
                    </a:solidFill>
                    <a:latin typeface="Corbel"/>
                    <a:cs typeface="Corbel"/>
                  </a:rPr>
                  <a:t>132</a:t>
                </a:r>
                <a:r>
                  <a:rPr lang="en-US" sz="1425" b="1" kern="0" dirty="0">
                    <a:solidFill>
                      <a:srgbClr val="FF0000"/>
                    </a:solidFill>
                    <a:latin typeface="Corbel"/>
                    <a:cs typeface="Corbel"/>
                  </a:rPr>
                  <a:t>Sn</a:t>
                </a:r>
              </a:p>
            </p:txBody>
          </p:sp>
        </p:grpSp>
        <p:grpSp>
          <p:nvGrpSpPr>
            <p:cNvPr id="44" name="Gruppo 103"/>
            <p:cNvGrpSpPr>
              <a:grpSpLocks noChangeAspect="1"/>
            </p:cNvGrpSpPr>
            <p:nvPr/>
          </p:nvGrpSpPr>
          <p:grpSpPr>
            <a:xfrm>
              <a:off x="2188495" y="4291779"/>
              <a:ext cx="549098" cy="433409"/>
              <a:chOff x="1626327" y="4589013"/>
              <a:chExt cx="671050" cy="491391"/>
            </a:xfrm>
          </p:grpSpPr>
          <p:sp>
            <p:nvSpPr>
              <p:cNvPr id="54" name="Ovale 116"/>
              <p:cNvSpPr>
                <a:spLocks/>
              </p:cNvSpPr>
              <p:nvPr/>
            </p:nvSpPr>
            <p:spPr bwMode="auto">
              <a:xfrm>
                <a:off x="1679277" y="4589013"/>
                <a:ext cx="491140" cy="491391"/>
              </a:xfrm>
              <a:prstGeom prst="ellipse">
                <a:avLst/>
              </a:prstGeom>
              <a:solidFill>
                <a:srgbClr val="FFCC66">
                  <a:lumMod val="40000"/>
                  <a:lumOff val="60000"/>
                </a:srgbClr>
              </a:solidFill>
              <a:ln w="28575" cap="flat" cmpd="sng" algn="ctr">
                <a:solidFill>
                  <a:srgbClr val="FF0000"/>
                </a:solidFill>
                <a:prstDash val="solid"/>
                <a:miter lim="800000"/>
                <a:headEnd type="none" w="med" len="med"/>
                <a:tailEnd type="none" w="med" len="med"/>
              </a:ln>
              <a:effectLst/>
            </p:spPr>
            <p:txBody>
              <a:bodyPr vert="horz" wrap="none" lIns="68580" tIns="34290" rIns="68580" bIns="34290" numCol="1" rtlCol="0" anchor="t" anchorCtr="0" compatLnSpc="1">
                <a:prstTxWarp prst="textNoShape">
                  <a:avLst/>
                </a:prstTxWarp>
              </a:bodyPr>
              <a:lstStyle/>
              <a:p>
                <a:pPr defTabSz="685244" fontAlgn="base">
                  <a:spcBef>
                    <a:spcPct val="0"/>
                  </a:spcBef>
                  <a:spcAft>
                    <a:spcPct val="0"/>
                  </a:spcAft>
                  <a:defRPr/>
                </a:pPr>
                <a:endParaRPr lang="it-IT" sz="3000" kern="0" dirty="0">
                  <a:solidFill>
                    <a:srgbClr val="FFFFFF"/>
                  </a:solidFill>
                  <a:latin typeface="Times New Roman" pitchFamily="18" charset="0"/>
                </a:endParaRPr>
              </a:p>
            </p:txBody>
          </p:sp>
          <p:sp>
            <p:nvSpPr>
              <p:cNvPr id="55" name="TextBox 342"/>
              <p:cNvSpPr txBox="1">
                <a:spLocks/>
              </p:cNvSpPr>
              <p:nvPr/>
            </p:nvSpPr>
            <p:spPr>
              <a:xfrm>
                <a:off x="1626327" y="4613427"/>
                <a:ext cx="671050" cy="406104"/>
              </a:xfrm>
              <a:prstGeom prst="rect">
                <a:avLst/>
              </a:prstGeom>
              <a:noFill/>
            </p:spPr>
            <p:txBody>
              <a:bodyPr wrap="none" rtlCol="0">
                <a:spAutoFit/>
              </a:bodyPr>
              <a:lstStyle/>
              <a:p>
                <a:pPr defTabSz="685244">
                  <a:defRPr/>
                </a:pPr>
                <a:r>
                  <a:rPr lang="en-US" sz="1575" b="1" kern="0" baseline="30000" dirty="0">
                    <a:solidFill>
                      <a:srgbClr val="FF0000"/>
                    </a:solidFill>
                    <a:latin typeface="Corbel"/>
                    <a:cs typeface="Corbel"/>
                  </a:rPr>
                  <a:t>48</a:t>
                </a:r>
                <a:r>
                  <a:rPr lang="en-US" sz="1575" b="1" kern="0" dirty="0">
                    <a:solidFill>
                      <a:srgbClr val="FF0000"/>
                    </a:solidFill>
                    <a:latin typeface="Corbel"/>
                    <a:cs typeface="Corbel"/>
                  </a:rPr>
                  <a:t>Ca</a:t>
                </a:r>
              </a:p>
            </p:txBody>
          </p:sp>
        </p:grpSp>
        <p:grpSp>
          <p:nvGrpSpPr>
            <p:cNvPr id="45" name="Gruppo 107"/>
            <p:cNvGrpSpPr>
              <a:grpSpLocks noChangeAspect="1"/>
            </p:cNvGrpSpPr>
            <p:nvPr/>
          </p:nvGrpSpPr>
          <p:grpSpPr>
            <a:xfrm>
              <a:off x="3020630" y="3979282"/>
              <a:ext cx="666581" cy="433409"/>
              <a:chOff x="4056293" y="2819711"/>
              <a:chExt cx="863220" cy="487595"/>
            </a:xfrm>
          </p:grpSpPr>
          <p:sp>
            <p:nvSpPr>
              <p:cNvPr id="52" name="Ovale 114"/>
              <p:cNvSpPr>
                <a:spLocks/>
              </p:cNvSpPr>
              <p:nvPr/>
            </p:nvSpPr>
            <p:spPr bwMode="auto">
              <a:xfrm>
                <a:off x="4073045" y="2819711"/>
                <a:ext cx="520438" cy="487595"/>
              </a:xfrm>
              <a:prstGeom prst="ellipse">
                <a:avLst/>
              </a:prstGeom>
              <a:solidFill>
                <a:srgbClr val="FFCC66">
                  <a:lumMod val="40000"/>
                  <a:lumOff val="60000"/>
                </a:srgbClr>
              </a:solidFill>
              <a:ln w="28575" cap="flat" cmpd="sng" algn="ctr">
                <a:solidFill>
                  <a:srgbClr val="FF0000"/>
                </a:solidFill>
                <a:prstDash val="solid"/>
                <a:miter lim="800000"/>
                <a:headEnd type="none" w="med" len="med"/>
                <a:tailEnd type="none" w="med" len="med"/>
              </a:ln>
              <a:effectLst/>
            </p:spPr>
            <p:txBody>
              <a:bodyPr vert="horz" wrap="none" lIns="68580" tIns="34290" rIns="68580" bIns="34290" numCol="1" rtlCol="0" anchor="t" anchorCtr="0" compatLnSpc="1">
                <a:prstTxWarp prst="textNoShape">
                  <a:avLst/>
                </a:prstTxWarp>
              </a:bodyPr>
              <a:lstStyle/>
              <a:p>
                <a:pPr defTabSz="685244" fontAlgn="base">
                  <a:spcBef>
                    <a:spcPct val="0"/>
                  </a:spcBef>
                  <a:spcAft>
                    <a:spcPct val="0"/>
                  </a:spcAft>
                  <a:defRPr/>
                </a:pPr>
                <a:endParaRPr lang="it-IT" sz="3000" kern="0" dirty="0">
                  <a:solidFill>
                    <a:srgbClr val="FFFFFF"/>
                  </a:solidFill>
                  <a:latin typeface="Times New Roman" pitchFamily="18" charset="0"/>
                </a:endParaRPr>
              </a:p>
            </p:txBody>
          </p:sp>
          <p:sp>
            <p:nvSpPr>
              <p:cNvPr id="53" name="TextBox 342"/>
              <p:cNvSpPr txBox="1">
                <a:spLocks/>
              </p:cNvSpPr>
              <p:nvPr/>
            </p:nvSpPr>
            <p:spPr>
              <a:xfrm>
                <a:off x="4056293" y="2881726"/>
                <a:ext cx="863220" cy="375176"/>
              </a:xfrm>
              <a:prstGeom prst="rect">
                <a:avLst/>
              </a:prstGeom>
              <a:noFill/>
            </p:spPr>
            <p:txBody>
              <a:bodyPr wrap="square" rtlCol="0">
                <a:spAutoFit/>
              </a:bodyPr>
              <a:lstStyle/>
              <a:p>
                <a:pPr defTabSz="685244">
                  <a:defRPr/>
                </a:pPr>
                <a:r>
                  <a:rPr lang="en-US" sz="1425" b="1" kern="0" baseline="30000" dirty="0">
                    <a:solidFill>
                      <a:srgbClr val="FF0000"/>
                    </a:solidFill>
                    <a:latin typeface="Corbel"/>
                    <a:cs typeface="Corbel"/>
                  </a:rPr>
                  <a:t>78</a:t>
                </a:r>
                <a:r>
                  <a:rPr lang="en-US" sz="1425" b="1" kern="0" dirty="0">
                    <a:solidFill>
                      <a:srgbClr val="FF0000"/>
                    </a:solidFill>
                    <a:latin typeface="Corbel"/>
                    <a:cs typeface="Corbel"/>
                  </a:rPr>
                  <a:t>Ni</a:t>
                </a:r>
              </a:p>
            </p:txBody>
          </p:sp>
        </p:grpSp>
        <p:grpSp>
          <p:nvGrpSpPr>
            <p:cNvPr id="46" name="Gruppo 108"/>
            <p:cNvGrpSpPr>
              <a:grpSpLocks noChangeAspect="1"/>
            </p:cNvGrpSpPr>
            <p:nvPr/>
          </p:nvGrpSpPr>
          <p:grpSpPr>
            <a:xfrm>
              <a:off x="2989684" y="3192102"/>
              <a:ext cx="666581" cy="435142"/>
              <a:chOff x="4193439" y="3077414"/>
              <a:chExt cx="863135" cy="489541"/>
            </a:xfrm>
          </p:grpSpPr>
          <p:sp>
            <p:nvSpPr>
              <p:cNvPr id="50" name="Ovale 112"/>
              <p:cNvSpPr>
                <a:spLocks/>
              </p:cNvSpPr>
              <p:nvPr/>
            </p:nvSpPr>
            <p:spPr bwMode="auto">
              <a:xfrm>
                <a:off x="4259949" y="3077414"/>
                <a:ext cx="520385" cy="489541"/>
              </a:xfrm>
              <a:prstGeom prst="ellipse">
                <a:avLst/>
              </a:prstGeom>
              <a:solidFill>
                <a:srgbClr val="FFCC66">
                  <a:lumMod val="40000"/>
                  <a:lumOff val="60000"/>
                </a:srgbClr>
              </a:solidFill>
              <a:ln w="28575" cap="flat" cmpd="sng" algn="ctr">
                <a:solidFill>
                  <a:srgbClr val="FF0000"/>
                </a:solidFill>
                <a:prstDash val="solid"/>
                <a:miter lim="800000"/>
                <a:headEnd type="none" w="med" len="med"/>
                <a:tailEnd type="none" w="med" len="med"/>
              </a:ln>
              <a:effectLst/>
            </p:spPr>
            <p:txBody>
              <a:bodyPr vert="horz" wrap="none" lIns="68580" tIns="34290" rIns="68580" bIns="34290" numCol="1" rtlCol="0" anchor="t" anchorCtr="0" compatLnSpc="1">
                <a:prstTxWarp prst="textNoShape">
                  <a:avLst/>
                </a:prstTxWarp>
              </a:bodyPr>
              <a:lstStyle/>
              <a:p>
                <a:pPr defTabSz="685244" fontAlgn="base">
                  <a:spcBef>
                    <a:spcPct val="0"/>
                  </a:spcBef>
                  <a:spcAft>
                    <a:spcPct val="0"/>
                  </a:spcAft>
                  <a:defRPr/>
                </a:pPr>
                <a:endParaRPr lang="it-IT" sz="3000" kern="0" dirty="0">
                  <a:solidFill>
                    <a:srgbClr val="FFFFFF"/>
                  </a:solidFill>
                  <a:latin typeface="Times New Roman" pitchFamily="18" charset="0"/>
                </a:endParaRPr>
              </a:p>
            </p:txBody>
          </p:sp>
          <p:sp>
            <p:nvSpPr>
              <p:cNvPr id="51" name="TextBox 342"/>
              <p:cNvSpPr txBox="1">
                <a:spLocks/>
              </p:cNvSpPr>
              <p:nvPr/>
            </p:nvSpPr>
            <p:spPr>
              <a:xfrm>
                <a:off x="4193439" y="3131953"/>
                <a:ext cx="863135" cy="375174"/>
              </a:xfrm>
              <a:prstGeom prst="rect">
                <a:avLst/>
              </a:prstGeom>
              <a:noFill/>
            </p:spPr>
            <p:txBody>
              <a:bodyPr wrap="square" rtlCol="0">
                <a:spAutoFit/>
              </a:bodyPr>
              <a:lstStyle/>
              <a:p>
                <a:pPr defTabSz="685244">
                  <a:defRPr/>
                </a:pPr>
                <a:r>
                  <a:rPr lang="en-US" sz="1425" b="1" kern="0" baseline="30000" dirty="0">
                    <a:solidFill>
                      <a:srgbClr val="FF0000"/>
                    </a:solidFill>
                    <a:latin typeface="Corbel"/>
                    <a:cs typeface="Corbel"/>
                  </a:rPr>
                  <a:t>100</a:t>
                </a:r>
                <a:r>
                  <a:rPr lang="en-US" sz="1425" b="1" kern="0" dirty="0">
                    <a:solidFill>
                      <a:srgbClr val="FF0000"/>
                    </a:solidFill>
                    <a:latin typeface="Corbel"/>
                    <a:cs typeface="Corbel"/>
                  </a:rPr>
                  <a:t>Sn</a:t>
                </a:r>
              </a:p>
            </p:txBody>
          </p:sp>
        </p:grpSp>
        <p:grpSp>
          <p:nvGrpSpPr>
            <p:cNvPr id="47" name="Gruppo 109"/>
            <p:cNvGrpSpPr>
              <a:grpSpLocks noChangeAspect="1"/>
            </p:cNvGrpSpPr>
            <p:nvPr/>
          </p:nvGrpSpPr>
          <p:grpSpPr>
            <a:xfrm>
              <a:off x="1444681" y="4681693"/>
              <a:ext cx="666581" cy="433409"/>
              <a:chOff x="4104378" y="2653127"/>
              <a:chExt cx="863147" cy="487593"/>
            </a:xfrm>
          </p:grpSpPr>
          <p:sp>
            <p:nvSpPr>
              <p:cNvPr id="48" name="Ovale 110"/>
              <p:cNvSpPr>
                <a:spLocks/>
              </p:cNvSpPr>
              <p:nvPr/>
            </p:nvSpPr>
            <p:spPr bwMode="auto">
              <a:xfrm>
                <a:off x="4143349" y="2653127"/>
                <a:ext cx="520395" cy="487593"/>
              </a:xfrm>
              <a:prstGeom prst="ellipse">
                <a:avLst/>
              </a:prstGeom>
              <a:solidFill>
                <a:srgbClr val="FFCC66">
                  <a:lumMod val="40000"/>
                  <a:lumOff val="60000"/>
                </a:srgbClr>
              </a:solidFill>
              <a:ln w="28575" cap="flat" cmpd="sng" algn="ctr">
                <a:solidFill>
                  <a:srgbClr val="FF0000"/>
                </a:solidFill>
                <a:prstDash val="solid"/>
                <a:miter lim="800000"/>
                <a:headEnd type="none" w="med" len="med"/>
                <a:tailEnd type="none" w="med" len="med"/>
              </a:ln>
              <a:effectLst/>
            </p:spPr>
            <p:txBody>
              <a:bodyPr vert="horz" wrap="none" lIns="68580" tIns="34290" rIns="68580" bIns="34290" numCol="1" rtlCol="0" anchor="t" anchorCtr="0" compatLnSpc="1">
                <a:prstTxWarp prst="textNoShape">
                  <a:avLst/>
                </a:prstTxWarp>
              </a:bodyPr>
              <a:lstStyle/>
              <a:p>
                <a:pPr defTabSz="685244" fontAlgn="base">
                  <a:spcBef>
                    <a:spcPct val="0"/>
                  </a:spcBef>
                  <a:spcAft>
                    <a:spcPct val="0"/>
                  </a:spcAft>
                  <a:defRPr/>
                </a:pPr>
                <a:endParaRPr lang="it-IT" sz="3000" kern="0" dirty="0">
                  <a:solidFill>
                    <a:srgbClr val="FFFFFF"/>
                  </a:solidFill>
                  <a:latin typeface="Times New Roman" pitchFamily="18" charset="0"/>
                </a:endParaRPr>
              </a:p>
            </p:txBody>
          </p:sp>
          <p:sp>
            <p:nvSpPr>
              <p:cNvPr id="49" name="TextBox 342"/>
              <p:cNvSpPr txBox="1">
                <a:spLocks/>
              </p:cNvSpPr>
              <p:nvPr/>
            </p:nvSpPr>
            <p:spPr>
              <a:xfrm>
                <a:off x="4104378" y="2681535"/>
                <a:ext cx="863147" cy="444651"/>
              </a:xfrm>
              <a:prstGeom prst="rect">
                <a:avLst/>
              </a:prstGeom>
              <a:noFill/>
            </p:spPr>
            <p:txBody>
              <a:bodyPr wrap="square" rtlCol="0">
                <a:spAutoFit/>
              </a:bodyPr>
              <a:lstStyle/>
              <a:p>
                <a:pPr defTabSz="685244">
                  <a:defRPr/>
                </a:pPr>
                <a:r>
                  <a:rPr lang="en-US" b="1" kern="0" baseline="30000" dirty="0">
                    <a:solidFill>
                      <a:srgbClr val="FF0000"/>
                    </a:solidFill>
                    <a:latin typeface="Corbel"/>
                    <a:cs typeface="Corbel"/>
                  </a:rPr>
                  <a:t>16</a:t>
                </a:r>
                <a:r>
                  <a:rPr lang="en-US" b="1" kern="0" dirty="0">
                    <a:solidFill>
                      <a:srgbClr val="FF0000"/>
                    </a:solidFill>
                    <a:latin typeface="Corbel"/>
                    <a:cs typeface="Corbel"/>
                  </a:rPr>
                  <a:t>O</a:t>
                </a:r>
              </a:p>
            </p:txBody>
          </p:sp>
        </p:grpSp>
      </p:grpSp>
      <p:sp>
        <p:nvSpPr>
          <p:cNvPr id="73" name="Rettangolo 72"/>
          <p:cNvSpPr/>
          <p:nvPr/>
        </p:nvSpPr>
        <p:spPr>
          <a:xfrm>
            <a:off x="332597" y="1327062"/>
            <a:ext cx="4038285" cy="369332"/>
          </a:xfrm>
          <a:prstGeom prst="rect">
            <a:avLst/>
          </a:prstGeom>
        </p:spPr>
        <p:txBody>
          <a:bodyPr wrap="none">
            <a:spAutoFit/>
          </a:bodyPr>
          <a:lstStyle/>
          <a:p>
            <a:pPr defTabSz="342765">
              <a:defRPr/>
            </a:pPr>
            <a:r>
              <a:rPr lang="it-IT" dirty="0">
                <a:solidFill>
                  <a:srgbClr val="FFFFFF"/>
                </a:solidFill>
                <a:latin typeface="Calibri"/>
                <a:cs typeface="Calibri"/>
              </a:rPr>
              <a:t>SHELL STRUCTURE and MAGIC NUMBERS</a:t>
            </a:r>
            <a:endParaRPr lang="it-IT" sz="1500" dirty="0">
              <a:solidFill>
                <a:srgbClr val="000000"/>
              </a:solidFill>
              <a:latin typeface="Arial"/>
            </a:endParaRPr>
          </a:p>
        </p:txBody>
      </p:sp>
      <p:sp>
        <p:nvSpPr>
          <p:cNvPr id="74" name="Rettangolo 73"/>
          <p:cNvSpPr/>
          <p:nvPr/>
        </p:nvSpPr>
        <p:spPr>
          <a:xfrm>
            <a:off x="327343" y="1634209"/>
            <a:ext cx="2909771" cy="369332"/>
          </a:xfrm>
          <a:prstGeom prst="rect">
            <a:avLst/>
          </a:prstGeom>
        </p:spPr>
        <p:txBody>
          <a:bodyPr wrap="none">
            <a:spAutoFit/>
          </a:bodyPr>
          <a:lstStyle/>
          <a:p>
            <a:pPr defTabSz="342765">
              <a:defRPr/>
            </a:pPr>
            <a:r>
              <a:rPr lang="it-IT" dirty="0">
                <a:solidFill>
                  <a:srgbClr val="FFFFFF"/>
                </a:solidFill>
                <a:latin typeface="Calibri"/>
                <a:cs typeface="Calibri"/>
              </a:rPr>
              <a:t>SHAPES and DEFORMATIONS</a:t>
            </a:r>
          </a:p>
        </p:txBody>
      </p:sp>
      <p:grpSp>
        <p:nvGrpSpPr>
          <p:cNvPr id="75" name="Gruppo 1"/>
          <p:cNvGrpSpPr/>
          <p:nvPr/>
        </p:nvGrpSpPr>
        <p:grpSpPr>
          <a:xfrm>
            <a:off x="3674982" y="2636654"/>
            <a:ext cx="1666159" cy="1508826"/>
            <a:chOff x="4391539" y="2606059"/>
            <a:chExt cx="2221547" cy="2011768"/>
          </a:xfrm>
        </p:grpSpPr>
        <p:pic>
          <p:nvPicPr>
            <p:cNvPr id="76" name="Immagine 3"/>
            <p:cNvPicPr>
              <a:picLocks noChangeAspect="1"/>
            </p:cNvPicPr>
            <p:nvPr/>
          </p:nvPicPr>
          <p:blipFill>
            <a:blip r:embed="rId4">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6073086" y="2606059"/>
              <a:ext cx="540000" cy="954110"/>
            </a:xfrm>
            <a:prstGeom prst="rect">
              <a:avLst/>
            </a:prstGeom>
          </p:spPr>
        </p:pic>
        <p:pic>
          <p:nvPicPr>
            <p:cNvPr id="77" name="Immagine 89"/>
            <p:cNvPicPr>
              <a:picLocks noChangeAspect="1"/>
            </p:cNvPicPr>
            <p:nvPr/>
          </p:nvPicPr>
          <p:blipFill>
            <a:blip r:embed="rId4">
              <a:duotone>
                <a:prstClr val="black"/>
                <a:srgbClr val="0000FF">
                  <a:tint val="45000"/>
                  <a:satMod val="400000"/>
                </a:srgbClr>
              </a:duotone>
              <a:extLst>
                <a:ext uri="{28A0092B-C50C-407E-A947-70E740481C1C}">
                  <a14:useLocalDpi xmlns:a14="http://schemas.microsoft.com/office/drawing/2010/main" val="0"/>
                </a:ext>
              </a:extLst>
            </a:blip>
            <a:stretch>
              <a:fillRect/>
            </a:stretch>
          </p:blipFill>
          <p:spPr>
            <a:xfrm>
              <a:off x="4391539" y="2930221"/>
              <a:ext cx="720001" cy="720000"/>
            </a:xfrm>
            <a:prstGeom prst="rect">
              <a:avLst/>
            </a:prstGeom>
          </p:spPr>
        </p:pic>
        <p:pic>
          <p:nvPicPr>
            <p:cNvPr id="78" name="Immagine 88"/>
            <p:cNvPicPr>
              <a:picLocks noChangeAspect="1"/>
            </p:cNvPicPr>
            <p:nvPr/>
          </p:nvPicPr>
          <p:blipFill>
            <a:blip r:embed="rId4">
              <a:duotone>
                <a:prstClr val="black"/>
                <a:srgbClr val="00FF00">
                  <a:tint val="45000"/>
                  <a:satMod val="400000"/>
                </a:srgbClr>
              </a:duotone>
              <a:extLst>
                <a:ext uri="{28A0092B-C50C-407E-A947-70E740481C1C}">
                  <a14:useLocalDpi xmlns:a14="http://schemas.microsoft.com/office/drawing/2010/main" val="0"/>
                </a:ext>
              </a:extLst>
            </a:blip>
            <a:stretch>
              <a:fillRect/>
            </a:stretch>
          </p:blipFill>
          <p:spPr>
            <a:xfrm>
              <a:off x="4405673" y="4003752"/>
              <a:ext cx="864001" cy="614075"/>
            </a:xfrm>
            <a:prstGeom prst="rect">
              <a:avLst/>
            </a:prstGeom>
          </p:spPr>
        </p:pic>
      </p:grpSp>
      <p:sp>
        <p:nvSpPr>
          <p:cNvPr id="80" name="TextBox 18"/>
          <p:cNvSpPr txBox="1">
            <a:spLocks noChangeArrowheads="1"/>
          </p:cNvSpPr>
          <p:nvPr/>
        </p:nvSpPr>
        <p:spPr bwMode="auto">
          <a:xfrm>
            <a:off x="7348999" y="3253036"/>
            <a:ext cx="1666107" cy="553972"/>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68553" tIns="34277" rIns="68553" bIns="3427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685528" eaLnBrk="1" hangingPunct="1">
              <a:defRPr/>
            </a:pPr>
            <a:r>
              <a:rPr lang="pl-PL" sz="1575" b="1" kern="0" dirty="0">
                <a:solidFill>
                  <a:srgbClr val="FFFF00"/>
                </a:solidFill>
                <a:latin typeface="Corbel" charset="0"/>
                <a:cs typeface="Corbel" charset="0"/>
              </a:rPr>
              <a:t>&gt; </a:t>
            </a:r>
            <a:r>
              <a:rPr lang="en-US" sz="1575" b="1" kern="0" dirty="0">
                <a:solidFill>
                  <a:srgbClr val="FFFF00"/>
                </a:solidFill>
                <a:latin typeface="Corbel" charset="0"/>
                <a:cs typeface="Corbel" charset="0"/>
              </a:rPr>
              <a:t>7000 estimated </a:t>
            </a:r>
          </a:p>
          <a:p>
            <a:pPr defTabSz="685528" eaLnBrk="1" hangingPunct="1">
              <a:defRPr/>
            </a:pPr>
            <a:r>
              <a:rPr lang="en-US" sz="1575" b="1" kern="0" dirty="0">
                <a:solidFill>
                  <a:srgbClr val="FFFF00"/>
                </a:solidFill>
                <a:latin typeface="Corbel" charset="0"/>
                <a:cs typeface="Corbel" charset="0"/>
              </a:rPr>
              <a:t>   in the Universe</a:t>
            </a:r>
          </a:p>
        </p:txBody>
      </p:sp>
      <p:cxnSp>
        <p:nvCxnSpPr>
          <p:cNvPr id="81" name="Straight Connector 69"/>
          <p:cNvCxnSpPr/>
          <p:nvPr/>
        </p:nvCxnSpPr>
        <p:spPr>
          <a:xfrm>
            <a:off x="6499266" y="2716614"/>
            <a:ext cx="1214993" cy="515079"/>
          </a:xfrm>
          <a:prstGeom prst="line">
            <a:avLst/>
          </a:prstGeom>
          <a:noFill/>
          <a:ln w="28575" cap="flat" cmpd="sng" algn="ctr">
            <a:solidFill>
              <a:srgbClr val="FFFF00"/>
            </a:solidFill>
            <a:prstDash val="solid"/>
          </a:ln>
          <a:effectLst/>
        </p:spPr>
      </p:cxnSp>
      <p:cxnSp>
        <p:nvCxnSpPr>
          <p:cNvPr id="90" name="Łącznik prosty ze strzałką 96">
            <a:extLst>
              <a:ext uri="{FF2B5EF4-FFF2-40B4-BE49-F238E27FC236}">
                <a16:creationId xmlns:a16="http://schemas.microsoft.com/office/drawing/2014/main" id="{DA4D9C46-3006-E3FD-EC9D-051461B306B4}"/>
              </a:ext>
            </a:extLst>
          </p:cNvPr>
          <p:cNvCxnSpPr/>
          <p:nvPr/>
        </p:nvCxnSpPr>
        <p:spPr bwMode="auto">
          <a:xfrm>
            <a:off x="2163005" y="5652173"/>
            <a:ext cx="3201243" cy="71"/>
          </a:xfrm>
          <a:prstGeom prst="straightConnector1">
            <a:avLst/>
          </a:prstGeom>
          <a:solidFill>
            <a:srgbClr val="00FFFF"/>
          </a:solidFill>
          <a:ln w="19050" cap="flat" cmpd="sng" algn="ctr">
            <a:solidFill>
              <a:schemeClr val="bg1"/>
            </a:solidFill>
            <a:prstDash val="solid"/>
            <a:miter lim="800000"/>
            <a:headEnd type="none" w="med" len="med"/>
            <a:tailEnd type="arrow"/>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91" name="pole tekstowe 101">
            <a:extLst>
              <a:ext uri="{FF2B5EF4-FFF2-40B4-BE49-F238E27FC236}">
                <a16:creationId xmlns:a16="http://schemas.microsoft.com/office/drawing/2014/main" id="{A70409B2-C130-4120-9A48-C501A1C45D0F}"/>
              </a:ext>
            </a:extLst>
          </p:cNvPr>
          <p:cNvSpPr txBox="1"/>
          <p:nvPr/>
        </p:nvSpPr>
        <p:spPr>
          <a:xfrm>
            <a:off x="2744084" y="5639181"/>
            <a:ext cx="1799156" cy="311598"/>
          </a:xfrm>
          <a:prstGeom prst="rect">
            <a:avLst/>
          </a:prstGeom>
          <a:noFill/>
          <a:ln>
            <a:noFill/>
          </a:ln>
        </p:spPr>
        <p:txBody>
          <a:bodyPr wrap="none" lIns="68553" tIns="34277" rIns="68553" bIns="34277" rtlCol="0">
            <a:spAutoFit/>
          </a:bodyPr>
          <a:lstStyle/>
          <a:p>
            <a:pPr defTabSz="685528" fontAlgn="base">
              <a:spcBef>
                <a:spcPct val="0"/>
              </a:spcBef>
              <a:spcAft>
                <a:spcPct val="0"/>
              </a:spcAft>
              <a:defRPr/>
            </a:pPr>
            <a:r>
              <a:rPr lang="pl-PL" sz="1575" kern="0" dirty="0">
                <a:solidFill>
                  <a:srgbClr val="FFFFFF"/>
                </a:solidFill>
                <a:latin typeface="Arial" pitchFamily="34" charset="0"/>
                <a:cs typeface="Arial" pitchFamily="34" charset="0"/>
              </a:rPr>
              <a:t>Neutron number N</a:t>
            </a:r>
          </a:p>
        </p:txBody>
      </p:sp>
      <p:grpSp>
        <p:nvGrpSpPr>
          <p:cNvPr id="111" name="Gruppo 110">
            <a:extLst>
              <a:ext uri="{FF2B5EF4-FFF2-40B4-BE49-F238E27FC236}">
                <a16:creationId xmlns:a16="http://schemas.microsoft.com/office/drawing/2014/main" id="{8997D9C5-8521-0D6B-C35E-024EAF39AB7A}"/>
              </a:ext>
            </a:extLst>
          </p:cNvPr>
          <p:cNvGrpSpPr/>
          <p:nvPr/>
        </p:nvGrpSpPr>
        <p:grpSpPr>
          <a:xfrm>
            <a:off x="4039981" y="4519914"/>
            <a:ext cx="925493" cy="998396"/>
            <a:chOff x="4955719" y="4883552"/>
            <a:chExt cx="1233990" cy="1331194"/>
          </a:xfrm>
        </p:grpSpPr>
        <p:sp>
          <p:nvSpPr>
            <p:cNvPr id="103" name="Rettangolo 14">
              <a:extLst>
                <a:ext uri="{FF2B5EF4-FFF2-40B4-BE49-F238E27FC236}">
                  <a16:creationId xmlns:a16="http://schemas.microsoft.com/office/drawing/2014/main" id="{24376755-290A-9895-42AE-D14BC5DF6315}"/>
                </a:ext>
              </a:extLst>
            </p:cNvPr>
            <p:cNvSpPr/>
            <p:nvPr/>
          </p:nvSpPr>
          <p:spPr>
            <a:xfrm>
              <a:off x="4955719" y="4883552"/>
              <a:ext cx="1233990" cy="1331194"/>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it-IT" sz="1350" dirty="0">
                <a:solidFill>
                  <a:srgbClr val="FFFFFF"/>
                </a:solidFill>
                <a:latin typeface="Arial"/>
              </a:endParaRPr>
            </a:p>
          </p:txBody>
        </p:sp>
        <p:pic>
          <p:nvPicPr>
            <p:cNvPr id="1026" name="Picture 2" descr="Halo nucleus | TRIUMF : Canada's particle accelerator centre">
              <a:extLst>
                <a:ext uri="{FF2B5EF4-FFF2-40B4-BE49-F238E27FC236}">
                  <a16:creationId xmlns:a16="http://schemas.microsoft.com/office/drawing/2014/main" id="{0439B48C-9A01-FE2A-D628-8BB471264CF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4965433" y="5153333"/>
              <a:ext cx="1161792" cy="1059954"/>
            </a:xfrm>
            <a:prstGeom prst="rect">
              <a:avLst/>
            </a:prstGeom>
            <a:noFill/>
            <a:extLst>
              <a:ext uri="{909E8E84-426E-40DD-AFC4-6F175D3DCCD1}">
                <a14:hiddenFill xmlns:a14="http://schemas.microsoft.com/office/drawing/2010/main">
                  <a:solidFill>
                    <a:srgbClr val="FFFFFF"/>
                  </a:solidFill>
                </a14:hiddenFill>
              </a:ext>
            </a:extLst>
          </p:spPr>
        </p:pic>
        <p:sp>
          <p:nvSpPr>
            <p:cNvPr id="102" name="Text Box 6">
              <a:extLst>
                <a:ext uri="{FF2B5EF4-FFF2-40B4-BE49-F238E27FC236}">
                  <a16:creationId xmlns:a16="http://schemas.microsoft.com/office/drawing/2014/main" id="{781BA7E6-BD45-54DC-BA44-0FD8EDE108C6}"/>
                </a:ext>
              </a:extLst>
            </p:cNvPr>
            <p:cNvSpPr txBox="1">
              <a:spLocks noChangeArrowheads="1"/>
            </p:cNvSpPr>
            <p:nvPr/>
          </p:nvSpPr>
          <p:spPr bwMode="auto">
            <a:xfrm>
              <a:off x="5491844" y="4893797"/>
              <a:ext cx="613929" cy="4001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685800" eaLnBrk="1" hangingPunct="1">
                <a:defRPr/>
              </a:pPr>
              <a:r>
                <a:rPr lang="en-US" sz="1350" b="1" baseline="30000" dirty="0">
                  <a:solidFill>
                    <a:srgbClr val="FF0000"/>
                  </a:solidFill>
                  <a:latin typeface="Arial"/>
                </a:rPr>
                <a:t>11</a:t>
              </a:r>
              <a:r>
                <a:rPr lang="en-US" sz="1350" b="1" dirty="0">
                  <a:solidFill>
                    <a:srgbClr val="FF0000"/>
                  </a:solidFill>
                  <a:latin typeface="Arial"/>
                </a:rPr>
                <a:t>Li</a:t>
              </a:r>
            </a:p>
          </p:txBody>
        </p:sp>
      </p:grpSp>
      <p:sp>
        <p:nvSpPr>
          <p:cNvPr id="11" name="TextBox 17"/>
          <p:cNvSpPr txBox="1">
            <a:spLocks noChangeArrowheads="1"/>
          </p:cNvSpPr>
          <p:nvPr/>
        </p:nvSpPr>
        <p:spPr bwMode="auto">
          <a:xfrm>
            <a:off x="4218275" y="1847218"/>
            <a:ext cx="1372757" cy="3923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53" tIns="34277" rIns="68553" bIns="3427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685528" eaLnBrk="1" hangingPunct="1">
              <a:defRPr/>
            </a:pPr>
            <a:r>
              <a:rPr lang="en-US" sz="2100" b="1" kern="0" dirty="0">
                <a:solidFill>
                  <a:srgbClr val="00FDFF"/>
                </a:solidFill>
                <a:latin typeface="Corbel" charset="0"/>
                <a:cs typeface="Corbel" charset="0"/>
              </a:rPr>
              <a:t>248 Stable</a:t>
            </a:r>
          </a:p>
        </p:txBody>
      </p:sp>
      <p:grpSp>
        <p:nvGrpSpPr>
          <p:cNvPr id="2" name="Gruppo 1"/>
          <p:cNvGrpSpPr/>
          <p:nvPr/>
        </p:nvGrpSpPr>
        <p:grpSpPr>
          <a:xfrm>
            <a:off x="1117836" y="2274346"/>
            <a:ext cx="5235451" cy="3162137"/>
            <a:chOff x="1180239" y="2067500"/>
            <a:chExt cx="6980601" cy="4216183"/>
          </a:xfrm>
        </p:grpSpPr>
        <p:sp>
          <p:nvSpPr>
            <p:cNvPr id="60" name="pole tekstowe 11"/>
            <p:cNvSpPr txBox="1">
              <a:spLocks noChangeArrowheads="1"/>
            </p:cNvSpPr>
            <p:nvPr/>
          </p:nvSpPr>
          <p:spPr bwMode="auto">
            <a:xfrm>
              <a:off x="1180239" y="5351554"/>
              <a:ext cx="291460" cy="323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53" tIns="34277" rIns="68553" bIns="3427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85528" eaLnBrk="1" fontAlgn="base" hangingPunct="1">
                <a:spcBef>
                  <a:spcPct val="0"/>
                </a:spcBef>
                <a:spcAft>
                  <a:spcPct val="0"/>
                </a:spcAft>
                <a:defRPr/>
              </a:pPr>
              <a:r>
                <a:rPr lang="pl-PL" sz="1125" b="1" kern="0" dirty="0">
                  <a:solidFill>
                    <a:srgbClr val="C00000"/>
                  </a:solidFill>
                </a:rPr>
                <a:t>8</a:t>
              </a:r>
            </a:p>
          </p:txBody>
        </p:sp>
        <p:sp>
          <p:nvSpPr>
            <p:cNvPr id="61" name="pole tekstowe 30"/>
            <p:cNvSpPr txBox="1">
              <a:spLocks noChangeArrowheads="1"/>
            </p:cNvSpPr>
            <p:nvPr/>
          </p:nvSpPr>
          <p:spPr bwMode="auto">
            <a:xfrm>
              <a:off x="1494443" y="4806246"/>
              <a:ext cx="398327" cy="323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53" tIns="34277" rIns="68553" bIns="3427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85528" eaLnBrk="1" fontAlgn="base" hangingPunct="1">
                <a:spcBef>
                  <a:spcPct val="0"/>
                </a:spcBef>
                <a:spcAft>
                  <a:spcPct val="0"/>
                </a:spcAft>
                <a:defRPr/>
              </a:pPr>
              <a:r>
                <a:rPr lang="pl-PL" sz="1125" b="1" kern="0" dirty="0">
                  <a:solidFill>
                    <a:srgbClr val="C00000"/>
                  </a:solidFill>
                </a:rPr>
                <a:t>20</a:t>
              </a:r>
            </a:p>
          </p:txBody>
        </p:sp>
        <p:sp>
          <p:nvSpPr>
            <p:cNvPr id="62" name="pole tekstowe 33"/>
            <p:cNvSpPr txBox="1">
              <a:spLocks noChangeArrowheads="1"/>
            </p:cNvSpPr>
            <p:nvPr/>
          </p:nvSpPr>
          <p:spPr bwMode="auto">
            <a:xfrm>
              <a:off x="1756666" y="4430636"/>
              <a:ext cx="398327" cy="323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53" tIns="34277" rIns="68553" bIns="3427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85528" eaLnBrk="1" fontAlgn="base" hangingPunct="1">
                <a:spcBef>
                  <a:spcPct val="0"/>
                </a:spcBef>
                <a:spcAft>
                  <a:spcPct val="0"/>
                </a:spcAft>
                <a:defRPr/>
              </a:pPr>
              <a:r>
                <a:rPr lang="pl-PL" sz="1125" b="1" kern="0" dirty="0">
                  <a:solidFill>
                    <a:srgbClr val="C00000"/>
                  </a:solidFill>
                </a:rPr>
                <a:t>28</a:t>
              </a:r>
            </a:p>
          </p:txBody>
        </p:sp>
        <p:sp>
          <p:nvSpPr>
            <p:cNvPr id="63" name="pole tekstowe 40"/>
            <p:cNvSpPr txBox="1">
              <a:spLocks noChangeArrowheads="1"/>
            </p:cNvSpPr>
            <p:nvPr/>
          </p:nvSpPr>
          <p:spPr bwMode="auto">
            <a:xfrm>
              <a:off x="2978526" y="3459263"/>
              <a:ext cx="398327" cy="323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53" tIns="34277" rIns="68553" bIns="3427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85528" eaLnBrk="1" fontAlgn="base" hangingPunct="1">
                <a:spcBef>
                  <a:spcPct val="0"/>
                </a:spcBef>
                <a:spcAft>
                  <a:spcPct val="0"/>
                </a:spcAft>
                <a:defRPr/>
              </a:pPr>
              <a:r>
                <a:rPr lang="pl-PL" sz="1125" b="1" kern="0" dirty="0">
                  <a:solidFill>
                    <a:srgbClr val="C00000"/>
                  </a:solidFill>
                </a:rPr>
                <a:t>50</a:t>
              </a:r>
            </a:p>
          </p:txBody>
        </p:sp>
        <p:sp>
          <p:nvSpPr>
            <p:cNvPr id="64" name="pole tekstowe 45"/>
            <p:cNvSpPr txBox="1">
              <a:spLocks noChangeArrowheads="1"/>
            </p:cNvSpPr>
            <p:nvPr/>
          </p:nvSpPr>
          <p:spPr bwMode="auto">
            <a:xfrm>
              <a:off x="5817015" y="2067500"/>
              <a:ext cx="398327" cy="323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53" tIns="34277" rIns="68553" bIns="3427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85528" eaLnBrk="1" fontAlgn="base" hangingPunct="1">
                <a:spcBef>
                  <a:spcPct val="0"/>
                </a:spcBef>
                <a:spcAft>
                  <a:spcPct val="0"/>
                </a:spcAft>
                <a:defRPr/>
              </a:pPr>
              <a:r>
                <a:rPr lang="pl-PL" sz="1125" b="1" kern="0" dirty="0">
                  <a:solidFill>
                    <a:srgbClr val="C00000"/>
                  </a:solidFill>
                </a:rPr>
                <a:t>82</a:t>
              </a:r>
            </a:p>
          </p:txBody>
        </p:sp>
        <p:sp>
          <p:nvSpPr>
            <p:cNvPr id="66" name="pole tekstowe 8"/>
            <p:cNvSpPr txBox="1">
              <a:spLocks noChangeArrowheads="1"/>
            </p:cNvSpPr>
            <p:nvPr/>
          </p:nvSpPr>
          <p:spPr bwMode="auto">
            <a:xfrm>
              <a:off x="2705788" y="5504679"/>
              <a:ext cx="398327" cy="323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53" tIns="34277" rIns="68553" bIns="3427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85528" eaLnBrk="1" fontAlgn="base" hangingPunct="1">
                <a:spcBef>
                  <a:spcPct val="0"/>
                </a:spcBef>
                <a:spcAft>
                  <a:spcPct val="0"/>
                </a:spcAft>
                <a:defRPr/>
              </a:pPr>
              <a:r>
                <a:rPr lang="pl-PL" sz="1125" b="1" kern="0" dirty="0">
                  <a:solidFill>
                    <a:srgbClr val="FF0000"/>
                  </a:solidFill>
                </a:rPr>
                <a:t>28</a:t>
              </a:r>
            </a:p>
          </p:txBody>
        </p:sp>
        <p:sp>
          <p:nvSpPr>
            <p:cNvPr id="67" name="pole tekstowe 9"/>
            <p:cNvSpPr txBox="1">
              <a:spLocks noChangeArrowheads="1"/>
            </p:cNvSpPr>
            <p:nvPr/>
          </p:nvSpPr>
          <p:spPr bwMode="auto">
            <a:xfrm>
              <a:off x="2283760" y="5661548"/>
              <a:ext cx="398327" cy="323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53" tIns="34277" rIns="68553" bIns="3427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85528" eaLnBrk="1" fontAlgn="base" hangingPunct="1">
                <a:spcBef>
                  <a:spcPct val="0"/>
                </a:spcBef>
                <a:spcAft>
                  <a:spcPct val="0"/>
                </a:spcAft>
                <a:defRPr/>
              </a:pPr>
              <a:r>
                <a:rPr lang="pl-PL" sz="1125" b="1" kern="0" dirty="0">
                  <a:solidFill>
                    <a:srgbClr val="FF0000"/>
                  </a:solidFill>
                </a:rPr>
                <a:t>20</a:t>
              </a:r>
            </a:p>
          </p:txBody>
        </p:sp>
        <p:sp>
          <p:nvSpPr>
            <p:cNvPr id="68" name="pole tekstowe 10"/>
            <p:cNvSpPr txBox="1">
              <a:spLocks noChangeArrowheads="1"/>
            </p:cNvSpPr>
            <p:nvPr/>
          </p:nvSpPr>
          <p:spPr bwMode="auto">
            <a:xfrm>
              <a:off x="1696082" y="5960552"/>
              <a:ext cx="291460" cy="323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53" tIns="34277" rIns="68553" bIns="3427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85528" eaLnBrk="1" fontAlgn="base" hangingPunct="1">
                <a:spcBef>
                  <a:spcPct val="0"/>
                </a:spcBef>
                <a:spcAft>
                  <a:spcPct val="0"/>
                </a:spcAft>
                <a:defRPr/>
              </a:pPr>
              <a:r>
                <a:rPr lang="pl-PL" sz="1125" b="1" kern="0" dirty="0">
                  <a:solidFill>
                    <a:srgbClr val="FF0000"/>
                  </a:solidFill>
                </a:rPr>
                <a:t>8</a:t>
              </a:r>
            </a:p>
          </p:txBody>
        </p:sp>
        <p:sp>
          <p:nvSpPr>
            <p:cNvPr id="69" name="pole tekstowe 8"/>
            <p:cNvSpPr txBox="1">
              <a:spLocks noChangeArrowheads="1"/>
            </p:cNvSpPr>
            <p:nvPr/>
          </p:nvSpPr>
          <p:spPr bwMode="auto">
            <a:xfrm>
              <a:off x="3818667" y="5253874"/>
              <a:ext cx="398327" cy="323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53" tIns="34277" rIns="68553" bIns="3427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85528" eaLnBrk="1" fontAlgn="base" hangingPunct="1">
                <a:spcBef>
                  <a:spcPct val="0"/>
                </a:spcBef>
                <a:spcAft>
                  <a:spcPct val="0"/>
                </a:spcAft>
                <a:defRPr/>
              </a:pPr>
              <a:r>
                <a:rPr lang="pl-PL" sz="1125" b="1" kern="0" dirty="0">
                  <a:solidFill>
                    <a:srgbClr val="FF0000"/>
                  </a:solidFill>
                </a:rPr>
                <a:t>50</a:t>
              </a:r>
            </a:p>
          </p:txBody>
        </p:sp>
        <p:sp>
          <p:nvSpPr>
            <p:cNvPr id="70" name="pole tekstowe 8"/>
            <p:cNvSpPr txBox="1">
              <a:spLocks noChangeArrowheads="1"/>
            </p:cNvSpPr>
            <p:nvPr/>
          </p:nvSpPr>
          <p:spPr bwMode="auto">
            <a:xfrm>
              <a:off x="5632388" y="4562858"/>
              <a:ext cx="398327" cy="323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53" tIns="34277" rIns="68553" bIns="3427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85528" eaLnBrk="1" fontAlgn="base" hangingPunct="1">
                <a:spcBef>
                  <a:spcPct val="0"/>
                </a:spcBef>
                <a:spcAft>
                  <a:spcPct val="0"/>
                </a:spcAft>
                <a:defRPr/>
              </a:pPr>
              <a:r>
                <a:rPr lang="pl-PL" sz="1125" b="1" kern="0" dirty="0">
                  <a:solidFill>
                    <a:srgbClr val="FF0000"/>
                  </a:solidFill>
                </a:rPr>
                <a:t>82</a:t>
              </a:r>
            </a:p>
          </p:txBody>
        </p:sp>
        <p:sp>
          <p:nvSpPr>
            <p:cNvPr id="72" name="pole tekstowe 8"/>
            <p:cNvSpPr txBox="1">
              <a:spLocks noChangeArrowheads="1"/>
            </p:cNvSpPr>
            <p:nvPr/>
          </p:nvSpPr>
          <p:spPr bwMode="auto">
            <a:xfrm>
              <a:off x="7655647" y="3445057"/>
              <a:ext cx="505193" cy="323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53" tIns="34277" rIns="68553" bIns="3427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85528" eaLnBrk="1" fontAlgn="base" hangingPunct="1">
                <a:spcBef>
                  <a:spcPct val="0"/>
                </a:spcBef>
                <a:spcAft>
                  <a:spcPct val="0"/>
                </a:spcAft>
                <a:defRPr/>
              </a:pPr>
              <a:r>
                <a:rPr lang="pl-PL" sz="1125" b="1" kern="0" dirty="0">
                  <a:solidFill>
                    <a:srgbClr val="FF0000"/>
                  </a:solidFill>
                </a:rPr>
                <a:t>126</a:t>
              </a:r>
            </a:p>
          </p:txBody>
        </p:sp>
      </p:grpSp>
      <p:cxnSp>
        <p:nvCxnSpPr>
          <p:cNvPr id="10" name="Straight Connector 66"/>
          <p:cNvCxnSpPr/>
          <p:nvPr/>
        </p:nvCxnSpPr>
        <p:spPr>
          <a:xfrm flipV="1">
            <a:off x="4276182" y="2239633"/>
            <a:ext cx="535676" cy="1128849"/>
          </a:xfrm>
          <a:prstGeom prst="line">
            <a:avLst/>
          </a:prstGeom>
          <a:noFill/>
          <a:ln w="28575" cap="flat" cmpd="sng" algn="ctr">
            <a:solidFill>
              <a:srgbClr val="00FDFF"/>
            </a:solidFill>
            <a:prstDash val="solid"/>
          </a:ln>
          <a:effectLst/>
        </p:spPr>
      </p:cxnSp>
      <p:grpSp>
        <p:nvGrpSpPr>
          <p:cNvPr id="89" name="Gruppo 88">
            <a:extLst>
              <a:ext uri="{FF2B5EF4-FFF2-40B4-BE49-F238E27FC236}">
                <a16:creationId xmlns:a16="http://schemas.microsoft.com/office/drawing/2014/main" id="{9EEA7785-8293-4BBA-1115-D6AAC4434B69}"/>
              </a:ext>
            </a:extLst>
          </p:cNvPr>
          <p:cNvGrpSpPr/>
          <p:nvPr/>
        </p:nvGrpSpPr>
        <p:grpSpPr>
          <a:xfrm>
            <a:off x="2846275" y="4501410"/>
            <a:ext cx="1079528" cy="1016900"/>
            <a:chOff x="3795032" y="4858880"/>
            <a:chExt cx="1439370" cy="1355866"/>
          </a:xfrm>
        </p:grpSpPr>
        <p:sp>
          <p:nvSpPr>
            <p:cNvPr id="96" name="Rettangolo 95">
              <a:extLst>
                <a:ext uri="{FF2B5EF4-FFF2-40B4-BE49-F238E27FC236}">
                  <a16:creationId xmlns:a16="http://schemas.microsoft.com/office/drawing/2014/main" id="{A44B052F-A016-F24B-1CF5-2074FE14A0D3}"/>
                </a:ext>
              </a:extLst>
            </p:cNvPr>
            <p:cNvSpPr/>
            <p:nvPr/>
          </p:nvSpPr>
          <p:spPr>
            <a:xfrm>
              <a:off x="3795032" y="4858880"/>
              <a:ext cx="1375413" cy="13558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Arial"/>
              </a:endParaRPr>
            </a:p>
          </p:txBody>
        </p:sp>
        <p:grpSp>
          <p:nvGrpSpPr>
            <p:cNvPr id="97" name="Gruppo 96">
              <a:extLst>
                <a:ext uri="{FF2B5EF4-FFF2-40B4-BE49-F238E27FC236}">
                  <a16:creationId xmlns:a16="http://schemas.microsoft.com/office/drawing/2014/main" id="{FA64CC42-580D-0C80-5F3D-2BA67827A315}"/>
                </a:ext>
              </a:extLst>
            </p:cNvPr>
            <p:cNvGrpSpPr>
              <a:grpSpLocks noChangeAspect="1"/>
            </p:cNvGrpSpPr>
            <p:nvPr/>
          </p:nvGrpSpPr>
          <p:grpSpPr>
            <a:xfrm>
              <a:off x="3852920" y="4925465"/>
              <a:ext cx="1381482" cy="1079262"/>
              <a:chOff x="6522236" y="5357259"/>
              <a:chExt cx="1577443" cy="1232352"/>
            </a:xfrm>
          </p:grpSpPr>
          <p:grpSp>
            <p:nvGrpSpPr>
              <p:cNvPr id="98" name="Gruppo 97">
                <a:extLst>
                  <a:ext uri="{FF2B5EF4-FFF2-40B4-BE49-F238E27FC236}">
                    <a16:creationId xmlns:a16="http://schemas.microsoft.com/office/drawing/2014/main" id="{E7AFED04-F82C-D594-762E-F672A36A1F76}"/>
                  </a:ext>
                </a:extLst>
              </p:cNvPr>
              <p:cNvGrpSpPr/>
              <p:nvPr/>
            </p:nvGrpSpPr>
            <p:grpSpPr>
              <a:xfrm>
                <a:off x="6522236" y="5357259"/>
                <a:ext cx="1577443" cy="1232352"/>
                <a:chOff x="6522236" y="5357259"/>
                <a:chExt cx="1577443" cy="1232352"/>
              </a:xfrm>
            </p:grpSpPr>
            <p:grpSp>
              <p:nvGrpSpPr>
                <p:cNvPr id="100" name="Gruppo 99">
                  <a:extLst>
                    <a:ext uri="{FF2B5EF4-FFF2-40B4-BE49-F238E27FC236}">
                      <a16:creationId xmlns:a16="http://schemas.microsoft.com/office/drawing/2014/main" id="{463A8D7E-76F2-DE98-D721-4C85D778C273}"/>
                    </a:ext>
                  </a:extLst>
                </p:cNvPr>
                <p:cNvGrpSpPr/>
                <p:nvPr/>
              </p:nvGrpSpPr>
              <p:grpSpPr>
                <a:xfrm>
                  <a:off x="6522236" y="5543105"/>
                  <a:ext cx="1509194" cy="1046506"/>
                  <a:chOff x="6522236" y="5543105"/>
                  <a:chExt cx="1509194" cy="1046506"/>
                </a:xfrm>
              </p:grpSpPr>
              <p:pic>
                <p:nvPicPr>
                  <p:cNvPr id="105" name="Picture 10" descr="Figure caption">
                    <a:extLst>
                      <a:ext uri="{FF2B5EF4-FFF2-40B4-BE49-F238E27FC236}">
                        <a16:creationId xmlns:a16="http://schemas.microsoft.com/office/drawing/2014/main" id="{9A78C30A-424F-9BFA-9AB5-71C76EDC41EE}"/>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3822" r="7066"/>
                  <a:stretch/>
                </p:blipFill>
                <p:spPr bwMode="auto">
                  <a:xfrm>
                    <a:off x="6522236" y="5543105"/>
                    <a:ext cx="1509194" cy="1046506"/>
                  </a:xfrm>
                  <a:prstGeom prst="rect">
                    <a:avLst/>
                  </a:prstGeom>
                  <a:solidFill>
                    <a:schemeClr val="bg1"/>
                  </a:solidFill>
                </p:spPr>
              </p:pic>
              <p:sp>
                <p:nvSpPr>
                  <p:cNvPr id="106" name="Ovale 105">
                    <a:extLst>
                      <a:ext uri="{FF2B5EF4-FFF2-40B4-BE49-F238E27FC236}">
                        <a16:creationId xmlns:a16="http://schemas.microsoft.com/office/drawing/2014/main" id="{6153AF71-D757-A74B-0D30-392EE2E53147}"/>
                      </a:ext>
                    </a:extLst>
                  </p:cNvPr>
                  <p:cNvSpPr>
                    <a:spLocks noChangeAspect="1"/>
                  </p:cNvSpPr>
                  <p:nvPr/>
                </p:nvSpPr>
                <p:spPr>
                  <a:xfrm>
                    <a:off x="6784226" y="5599714"/>
                    <a:ext cx="576000" cy="576000"/>
                  </a:xfrm>
                  <a:prstGeom prst="ellipse">
                    <a:avLst/>
                  </a:prstGeom>
                  <a:no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Arial"/>
                    </a:endParaRPr>
                  </a:p>
                </p:txBody>
              </p:sp>
              <p:sp>
                <p:nvSpPr>
                  <p:cNvPr id="110" name="Ovale 109">
                    <a:extLst>
                      <a:ext uri="{FF2B5EF4-FFF2-40B4-BE49-F238E27FC236}">
                        <a16:creationId xmlns:a16="http://schemas.microsoft.com/office/drawing/2014/main" id="{AAD7C8C7-3697-0031-0332-54E365028AC8}"/>
                      </a:ext>
                    </a:extLst>
                  </p:cNvPr>
                  <p:cNvSpPr>
                    <a:spLocks noChangeAspect="1"/>
                  </p:cNvSpPr>
                  <p:nvPr/>
                </p:nvSpPr>
                <p:spPr>
                  <a:xfrm>
                    <a:off x="6965505" y="5932560"/>
                    <a:ext cx="576000" cy="576000"/>
                  </a:xfrm>
                  <a:prstGeom prst="ellipse">
                    <a:avLst/>
                  </a:prstGeom>
                  <a:no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Arial"/>
                    </a:endParaRPr>
                  </a:p>
                </p:txBody>
              </p:sp>
              <p:sp>
                <p:nvSpPr>
                  <p:cNvPr id="112" name="Ovale 111">
                    <a:extLst>
                      <a:ext uri="{FF2B5EF4-FFF2-40B4-BE49-F238E27FC236}">
                        <a16:creationId xmlns:a16="http://schemas.microsoft.com/office/drawing/2014/main" id="{ACB6CCDD-E182-59EC-BAEF-A9CDB855EC38}"/>
                      </a:ext>
                    </a:extLst>
                  </p:cNvPr>
                  <p:cNvSpPr>
                    <a:spLocks noChangeAspect="1"/>
                  </p:cNvSpPr>
                  <p:nvPr/>
                </p:nvSpPr>
                <p:spPr>
                  <a:xfrm>
                    <a:off x="6586866" y="5932560"/>
                    <a:ext cx="576000" cy="576000"/>
                  </a:xfrm>
                  <a:prstGeom prst="ellipse">
                    <a:avLst/>
                  </a:prstGeom>
                  <a:no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Arial"/>
                    </a:endParaRPr>
                  </a:p>
                </p:txBody>
              </p:sp>
            </p:grpSp>
            <p:sp>
              <p:nvSpPr>
                <p:cNvPr id="101" name="Text Box 6">
                  <a:extLst>
                    <a:ext uri="{FF2B5EF4-FFF2-40B4-BE49-F238E27FC236}">
                      <a16:creationId xmlns:a16="http://schemas.microsoft.com/office/drawing/2014/main" id="{EAAD6E0C-C5AE-5C5F-FA01-3A16E7E5DA1C}"/>
                    </a:ext>
                  </a:extLst>
                </p:cNvPr>
                <p:cNvSpPr txBox="1">
                  <a:spLocks noChangeArrowheads="1"/>
                </p:cNvSpPr>
                <p:nvPr/>
              </p:nvSpPr>
              <p:spPr bwMode="auto">
                <a:xfrm>
                  <a:off x="7432931" y="5357259"/>
                  <a:ext cx="666748" cy="456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685800" eaLnBrk="1" hangingPunct="1">
                    <a:defRPr/>
                  </a:pPr>
                  <a:r>
                    <a:rPr lang="en-US" sz="1350" b="1" baseline="30000" dirty="0">
                      <a:solidFill>
                        <a:srgbClr val="FF0000"/>
                      </a:solidFill>
                      <a:latin typeface="Arial"/>
                    </a:rPr>
                    <a:t>12</a:t>
                  </a:r>
                  <a:r>
                    <a:rPr lang="en-US" sz="1350" b="1" dirty="0">
                      <a:solidFill>
                        <a:srgbClr val="FF0000"/>
                      </a:solidFill>
                      <a:latin typeface="Arial"/>
                    </a:rPr>
                    <a:t>C</a:t>
                  </a:r>
                </a:p>
              </p:txBody>
            </p:sp>
          </p:grpSp>
          <p:sp>
            <p:nvSpPr>
              <p:cNvPr id="99" name="Text Box 6">
                <a:extLst>
                  <a:ext uri="{FF2B5EF4-FFF2-40B4-BE49-F238E27FC236}">
                    <a16:creationId xmlns:a16="http://schemas.microsoft.com/office/drawing/2014/main" id="{2082DD55-02A6-3443-50E1-5EF17C398742}"/>
                  </a:ext>
                </a:extLst>
              </p:cNvPr>
              <p:cNvSpPr txBox="1">
                <a:spLocks noChangeArrowheads="1"/>
              </p:cNvSpPr>
              <p:nvPr/>
            </p:nvSpPr>
            <p:spPr bwMode="auto">
              <a:xfrm>
                <a:off x="7501836" y="5644688"/>
                <a:ext cx="593533" cy="456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685800" eaLnBrk="1" hangingPunct="1">
                  <a:defRPr/>
                </a:pPr>
                <a:r>
                  <a:rPr lang="en-US" sz="1350" dirty="0">
                    <a:solidFill>
                      <a:srgbClr val="FF0000"/>
                    </a:solidFill>
                    <a:latin typeface="Arial"/>
                  </a:rPr>
                  <a:t>3</a:t>
                </a:r>
                <a:r>
                  <a:rPr lang="en-US" sz="1350" dirty="0">
                    <a:solidFill>
                      <a:srgbClr val="FF0000"/>
                    </a:solidFill>
                    <a:latin typeface="Symbol" pitchFamily="2" charset="2"/>
                  </a:rPr>
                  <a:t>a</a:t>
                </a:r>
              </a:p>
            </p:txBody>
          </p:sp>
        </p:grpSp>
      </p:grpSp>
      <p:sp>
        <p:nvSpPr>
          <p:cNvPr id="6" name="CasellaDiTesto 5">
            <a:extLst>
              <a:ext uri="{FF2B5EF4-FFF2-40B4-BE49-F238E27FC236}">
                <a16:creationId xmlns:a16="http://schemas.microsoft.com/office/drawing/2014/main" id="{DB582007-E3E8-38FA-F839-495027FE384B}"/>
              </a:ext>
            </a:extLst>
          </p:cNvPr>
          <p:cNvSpPr txBox="1"/>
          <p:nvPr/>
        </p:nvSpPr>
        <p:spPr>
          <a:xfrm rot="20174759">
            <a:off x="5044474" y="3451506"/>
            <a:ext cx="816249" cy="323165"/>
          </a:xfrm>
          <a:prstGeom prst="rect">
            <a:avLst/>
          </a:prstGeom>
          <a:noFill/>
        </p:spPr>
        <p:txBody>
          <a:bodyPr wrap="none" rtlCol="0">
            <a:spAutoFit/>
          </a:bodyPr>
          <a:lstStyle/>
          <a:p>
            <a:r>
              <a:rPr lang="en-US" sz="1500" b="1" dirty="0">
                <a:solidFill>
                  <a:schemeClr val="bg1"/>
                </a:solidFill>
                <a:latin typeface="Corbel" panose="020B0503020204020204" pitchFamily="34" charset="0"/>
              </a:rPr>
              <a:t>dripline</a:t>
            </a:r>
          </a:p>
        </p:txBody>
      </p:sp>
      <p:sp>
        <p:nvSpPr>
          <p:cNvPr id="7" name="Slide Number Placeholder 6">
            <a:extLst>
              <a:ext uri="{FF2B5EF4-FFF2-40B4-BE49-F238E27FC236}">
                <a16:creationId xmlns:a16="http://schemas.microsoft.com/office/drawing/2014/main" id="{2ED8C0D6-7462-4BEE-13A6-61F66DD6936F}"/>
              </a:ext>
            </a:extLst>
          </p:cNvPr>
          <p:cNvSpPr>
            <a:spLocks noGrp="1"/>
          </p:cNvSpPr>
          <p:nvPr>
            <p:ph type="sldNum" sz="quarter" idx="12"/>
          </p:nvPr>
        </p:nvSpPr>
        <p:spPr/>
        <p:txBody>
          <a:bodyPr/>
          <a:lstStyle/>
          <a:p>
            <a:fld id="{263E47ED-7611-415B-9D62-3BAB27B496D0}" type="slidenum">
              <a:rPr lang="it-IT" smtClean="0"/>
              <a:t>23</a:t>
            </a:fld>
            <a:endParaRPr lang="it-IT"/>
          </a:p>
        </p:txBody>
      </p:sp>
    </p:spTree>
    <p:extLst>
      <p:ext uri="{BB962C8B-B14F-4D97-AF65-F5344CB8AC3E}">
        <p14:creationId xmlns:p14="http://schemas.microsoft.com/office/powerpoint/2010/main" val="145376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ipe(left)">
                                      <p:cBhvr>
                                        <p:cTn id="7" dur="500"/>
                                        <p:tgtEl>
                                          <p:spTgt spid="7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wipe(down)">
                                      <p:cBhvr>
                                        <p:cTn id="11" dur="500"/>
                                        <p:tgtEl>
                                          <p:spTgt spid="41"/>
                                        </p:tgtEl>
                                      </p:cBhvr>
                                    </p:animEffect>
                                  </p:childTnLst>
                                </p:cTn>
                              </p:par>
                              <p:par>
                                <p:cTn id="12" presetID="22" presetClass="entr" presetSubtype="4"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00"/>
                                        <p:tgtEl>
                                          <p:spTgt spid="16"/>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wipe(left)">
                                      <p:cBhvr>
                                        <p:cTn id="23" dur="500"/>
                                        <p:tgtEl>
                                          <p:spTgt spid="74"/>
                                        </p:tgtEl>
                                      </p:cBhvr>
                                    </p:animEffect>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75"/>
                                        </p:tgtEl>
                                        <p:attrNameLst>
                                          <p:attrName>style.visibility</p:attrName>
                                        </p:attrNameLst>
                                      </p:cBhvr>
                                      <p:to>
                                        <p:strVal val="visible"/>
                                      </p:to>
                                    </p:set>
                                    <p:animEffect transition="in" filter="wipe(left)">
                                      <p:cBhvr>
                                        <p:cTn id="27" dur="500"/>
                                        <p:tgtEl>
                                          <p:spTgt spid="7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89"/>
                                        </p:tgtEl>
                                        <p:attrNameLst>
                                          <p:attrName>style.visibility</p:attrName>
                                        </p:attrNameLst>
                                      </p:cBhvr>
                                      <p:to>
                                        <p:strVal val="visible"/>
                                      </p:to>
                                    </p:set>
                                    <p:animEffect transition="in" filter="dissolve">
                                      <p:cBhvr>
                                        <p:cTn id="32" dur="500"/>
                                        <p:tgtEl>
                                          <p:spTgt spid="89"/>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11"/>
                                        </p:tgtEl>
                                        <p:attrNameLst>
                                          <p:attrName>style.visibility</p:attrName>
                                        </p:attrNameLst>
                                      </p:cBhvr>
                                      <p:to>
                                        <p:strVal val="visible"/>
                                      </p:to>
                                    </p:set>
                                    <p:animEffect transition="in" filter="dissolve">
                                      <p:cBhvr>
                                        <p:cTn id="37" dur="500"/>
                                        <p:tgtEl>
                                          <p:spTgt spid="111"/>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09"/>
                                        </p:tgtEl>
                                        <p:attrNameLst>
                                          <p:attrName>style.visibility</p:attrName>
                                        </p:attrNameLst>
                                      </p:cBhvr>
                                      <p:to>
                                        <p:strVal val="visible"/>
                                      </p:to>
                                    </p:set>
                                    <p:animEffect transition="in" filter="dissolve">
                                      <p:cBhvr>
                                        <p:cTn id="42"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E3CBE545-F3B2-34E5-5D66-27F6CC8A1C09}"/>
              </a:ext>
            </a:extLst>
          </p:cNvPr>
          <p:cNvSpPr/>
          <p:nvPr/>
        </p:nvSpPr>
        <p:spPr>
          <a:xfrm>
            <a:off x="79513" y="198783"/>
            <a:ext cx="9063295" cy="653994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020" y="1139129"/>
            <a:ext cx="7953375" cy="4181475"/>
          </a:xfrm>
          <a:prstGeom prst="rect">
            <a:avLst/>
          </a:prstGeom>
        </p:spPr>
      </p:pic>
      <p:grpSp>
        <p:nvGrpSpPr>
          <p:cNvPr id="109" name="Gruppo 108">
            <a:extLst>
              <a:ext uri="{FF2B5EF4-FFF2-40B4-BE49-F238E27FC236}">
                <a16:creationId xmlns:a16="http://schemas.microsoft.com/office/drawing/2014/main" id="{FEE1A40A-F66D-3731-20E2-28B030C3F64F}"/>
              </a:ext>
            </a:extLst>
          </p:cNvPr>
          <p:cNvGrpSpPr/>
          <p:nvPr/>
        </p:nvGrpSpPr>
        <p:grpSpPr>
          <a:xfrm>
            <a:off x="4036968" y="4517910"/>
            <a:ext cx="1845016" cy="998396"/>
            <a:chOff x="6038853" y="5784788"/>
            <a:chExt cx="2460021" cy="1331194"/>
          </a:xfrm>
        </p:grpSpPr>
        <p:sp>
          <p:nvSpPr>
            <p:cNvPr id="108" name="Rettangolo 14">
              <a:extLst>
                <a:ext uri="{FF2B5EF4-FFF2-40B4-BE49-F238E27FC236}">
                  <a16:creationId xmlns:a16="http://schemas.microsoft.com/office/drawing/2014/main" id="{04C019E9-AF02-AC82-9C3F-1C2635950A2B}"/>
                </a:ext>
              </a:extLst>
            </p:cNvPr>
            <p:cNvSpPr/>
            <p:nvPr/>
          </p:nvSpPr>
          <p:spPr>
            <a:xfrm>
              <a:off x="6038853" y="5784788"/>
              <a:ext cx="2388845" cy="1331194"/>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it-IT" sz="1350" dirty="0">
                <a:solidFill>
                  <a:srgbClr val="FFFFFF"/>
                </a:solidFill>
                <a:latin typeface="Arial"/>
              </a:endParaRPr>
            </a:p>
          </p:txBody>
        </p:sp>
        <p:pic>
          <p:nvPicPr>
            <p:cNvPr id="107" name="Picture 2" descr="Halo nucleus | TRIUMF : Canada's particle accelerator centre">
              <a:extLst>
                <a:ext uri="{FF2B5EF4-FFF2-40B4-BE49-F238E27FC236}">
                  <a16:creationId xmlns:a16="http://schemas.microsoft.com/office/drawing/2014/main" id="{BE72FDE8-E62F-0427-3DC4-1EF43E7469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7398475" y="6001829"/>
              <a:ext cx="936573" cy="1059954"/>
            </a:xfrm>
            <a:prstGeom prst="rect">
              <a:avLst/>
            </a:prstGeom>
            <a:noFill/>
            <a:extLst>
              <a:ext uri="{909E8E84-426E-40DD-AFC4-6F175D3DCCD1}">
                <a14:hiddenFill xmlns:a14="http://schemas.microsoft.com/office/drawing/2010/main">
                  <a:solidFill>
                    <a:srgbClr val="FFFFFF"/>
                  </a:solidFill>
                </a14:hiddenFill>
              </a:ext>
            </a:extLst>
          </p:spPr>
        </p:pic>
        <p:sp>
          <p:nvSpPr>
            <p:cNvPr id="104" name="Text Box 6">
              <a:extLst>
                <a:ext uri="{FF2B5EF4-FFF2-40B4-BE49-F238E27FC236}">
                  <a16:creationId xmlns:a16="http://schemas.microsoft.com/office/drawing/2014/main" id="{47E32543-28E1-5B0C-DC49-7D1807EE5656}"/>
                </a:ext>
              </a:extLst>
            </p:cNvPr>
            <p:cNvSpPr txBox="1">
              <a:spLocks noChangeArrowheads="1"/>
            </p:cNvSpPr>
            <p:nvPr/>
          </p:nvSpPr>
          <p:spPr bwMode="auto">
            <a:xfrm>
              <a:off x="7701219" y="5791819"/>
              <a:ext cx="797655" cy="4001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685800" eaLnBrk="1" hangingPunct="1">
                <a:defRPr/>
              </a:pPr>
              <a:r>
                <a:rPr lang="en-US" sz="1350" b="1" baseline="30000" dirty="0">
                  <a:solidFill>
                    <a:srgbClr val="FF0000"/>
                  </a:solidFill>
                  <a:latin typeface="Arial"/>
                </a:rPr>
                <a:t>208</a:t>
              </a:r>
              <a:r>
                <a:rPr lang="en-US" sz="1350" b="1" dirty="0">
                  <a:solidFill>
                    <a:srgbClr val="FF0000"/>
                  </a:solidFill>
                  <a:latin typeface="Arial"/>
                </a:rPr>
                <a:t>Pb</a:t>
              </a:r>
            </a:p>
          </p:txBody>
        </p:sp>
      </p:grpSp>
      <p:sp>
        <p:nvSpPr>
          <p:cNvPr id="5" name="TextBox 2"/>
          <p:cNvSpPr txBox="1">
            <a:spLocks noChangeArrowheads="1"/>
          </p:cNvSpPr>
          <p:nvPr/>
        </p:nvSpPr>
        <p:spPr bwMode="auto">
          <a:xfrm>
            <a:off x="1192" y="821189"/>
            <a:ext cx="9141619" cy="3923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8553" tIns="34277" rIns="68553" bIns="3427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342765" eaLnBrk="1" hangingPunct="1">
              <a:defRPr/>
            </a:pPr>
            <a:r>
              <a:rPr lang="it-IT" sz="2100" b="1" dirty="0">
                <a:solidFill>
                  <a:srgbClr val="FFFF00"/>
                </a:solidFill>
                <a:latin typeface="Corbel" charset="0"/>
              </a:rPr>
              <a:t>A PUZZLE of INFORMATION</a:t>
            </a:r>
          </a:p>
        </p:txBody>
      </p:sp>
      <p:cxnSp>
        <p:nvCxnSpPr>
          <p:cNvPr id="8" name="Łącznik prosty ze strzałką 93"/>
          <p:cNvCxnSpPr/>
          <p:nvPr/>
        </p:nvCxnSpPr>
        <p:spPr bwMode="auto">
          <a:xfrm flipV="1">
            <a:off x="965114" y="3512312"/>
            <a:ext cx="0" cy="1673580"/>
          </a:xfrm>
          <a:prstGeom prst="straightConnector1">
            <a:avLst/>
          </a:prstGeom>
          <a:solidFill>
            <a:srgbClr val="00FFFF"/>
          </a:solidFill>
          <a:ln w="19050" cap="flat" cmpd="sng" algn="ctr">
            <a:solidFill>
              <a:schemeClr val="bg1"/>
            </a:solidFill>
            <a:prstDash val="solid"/>
            <a:miter lim="800000"/>
            <a:headEnd type="none" w="med" len="med"/>
            <a:tailEnd type="arrow"/>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9" name="pole tekstowe 104"/>
          <p:cNvSpPr txBox="1"/>
          <p:nvPr/>
        </p:nvSpPr>
        <p:spPr>
          <a:xfrm rot="16200000">
            <a:off x="-125096" y="4133065"/>
            <a:ext cx="1709388" cy="311598"/>
          </a:xfrm>
          <a:prstGeom prst="rect">
            <a:avLst/>
          </a:prstGeom>
          <a:noFill/>
          <a:ln>
            <a:noFill/>
          </a:ln>
        </p:spPr>
        <p:txBody>
          <a:bodyPr wrap="none" lIns="68553" tIns="34277" rIns="68553" bIns="34277" rtlCol="0">
            <a:spAutoFit/>
          </a:bodyPr>
          <a:lstStyle/>
          <a:p>
            <a:pPr defTabSz="685528" fontAlgn="base">
              <a:spcBef>
                <a:spcPct val="0"/>
              </a:spcBef>
              <a:spcAft>
                <a:spcPct val="0"/>
              </a:spcAft>
              <a:defRPr/>
            </a:pPr>
            <a:r>
              <a:rPr lang="pl-PL" sz="1575" kern="0" dirty="0">
                <a:solidFill>
                  <a:srgbClr val="FFFFFF"/>
                </a:solidFill>
                <a:latin typeface="Arial" pitchFamily="34" charset="0"/>
                <a:cs typeface="Arial" pitchFamily="34" charset="0"/>
              </a:rPr>
              <a:t>Proton number  Z</a:t>
            </a:r>
          </a:p>
        </p:txBody>
      </p:sp>
      <p:grpSp>
        <p:nvGrpSpPr>
          <p:cNvPr id="16" name="Gruppo 14"/>
          <p:cNvGrpSpPr/>
          <p:nvPr/>
        </p:nvGrpSpPr>
        <p:grpSpPr>
          <a:xfrm>
            <a:off x="1320876" y="1876156"/>
            <a:ext cx="5602670" cy="3294299"/>
            <a:chOff x="1219825" y="1877063"/>
            <a:chExt cx="5596145" cy="4357531"/>
          </a:xfrm>
          <a:effectLst>
            <a:outerShdw blurRad="50800" dist="38100" dir="2700000" algn="tl" rotWithShape="0">
              <a:prstClr val="black">
                <a:alpha val="40000"/>
              </a:prstClr>
            </a:outerShdw>
          </a:effectLst>
        </p:grpSpPr>
        <p:cxnSp>
          <p:nvCxnSpPr>
            <p:cNvPr id="17" name="Connettore 1 139"/>
            <p:cNvCxnSpPr/>
            <p:nvPr/>
          </p:nvCxnSpPr>
          <p:spPr>
            <a:xfrm flipH="1">
              <a:off x="2319234" y="4573281"/>
              <a:ext cx="1" cy="118799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Connettore 1 140"/>
            <p:cNvCxnSpPr/>
            <p:nvPr/>
          </p:nvCxnSpPr>
          <p:spPr>
            <a:xfrm flipH="1">
              <a:off x="2271036" y="4573281"/>
              <a:ext cx="4834" cy="118799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nvGrpSpPr>
            <p:cNvPr id="20" name="Gruppo 13"/>
            <p:cNvGrpSpPr/>
            <p:nvPr/>
          </p:nvGrpSpPr>
          <p:grpSpPr>
            <a:xfrm>
              <a:off x="1219825" y="1877063"/>
              <a:ext cx="5596145" cy="4357531"/>
              <a:chOff x="1219825" y="1877063"/>
              <a:chExt cx="5596145" cy="4357531"/>
            </a:xfrm>
          </p:grpSpPr>
          <p:cxnSp>
            <p:nvCxnSpPr>
              <p:cNvPr id="21" name="Connettore 1 4"/>
              <p:cNvCxnSpPr/>
              <p:nvPr/>
            </p:nvCxnSpPr>
            <p:spPr>
              <a:xfrm>
                <a:off x="4783297" y="2523696"/>
                <a:ext cx="2022631"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Connettore 1 126"/>
              <p:cNvCxnSpPr/>
              <p:nvPr/>
            </p:nvCxnSpPr>
            <p:spPr>
              <a:xfrm>
                <a:off x="4766370" y="2583313"/>
                <a:ext cx="2049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 name="Connettore 1 127"/>
              <p:cNvCxnSpPr/>
              <p:nvPr/>
            </p:nvCxnSpPr>
            <p:spPr>
              <a:xfrm>
                <a:off x="2662307" y="3958425"/>
                <a:ext cx="264290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4" name="Connettore 1 128"/>
              <p:cNvCxnSpPr/>
              <p:nvPr/>
            </p:nvCxnSpPr>
            <p:spPr>
              <a:xfrm>
                <a:off x="2657468" y="4027453"/>
                <a:ext cx="264290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 name="Connettore 1 129"/>
              <p:cNvCxnSpPr/>
              <p:nvPr/>
            </p:nvCxnSpPr>
            <p:spPr>
              <a:xfrm>
                <a:off x="1762554" y="4940320"/>
                <a:ext cx="1833850" cy="1533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6" name="Connettore 1 130"/>
              <p:cNvCxnSpPr/>
              <p:nvPr/>
            </p:nvCxnSpPr>
            <p:spPr>
              <a:xfrm>
                <a:off x="1757717" y="4993998"/>
                <a:ext cx="1833850" cy="1533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7" name="Connettore 1 131"/>
              <p:cNvCxnSpPr/>
              <p:nvPr/>
            </p:nvCxnSpPr>
            <p:spPr>
              <a:xfrm>
                <a:off x="1565128" y="5295464"/>
                <a:ext cx="1402365" cy="1533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8" name="Connettore 1 132"/>
              <p:cNvCxnSpPr/>
              <p:nvPr/>
            </p:nvCxnSpPr>
            <p:spPr>
              <a:xfrm>
                <a:off x="1560293" y="5344979"/>
                <a:ext cx="1402365" cy="1533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9" name="Connettore 1 133"/>
              <p:cNvCxnSpPr/>
              <p:nvPr/>
            </p:nvCxnSpPr>
            <p:spPr>
              <a:xfrm>
                <a:off x="1224661" y="5827115"/>
                <a:ext cx="702690" cy="1533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0" name="Connettore 1 134"/>
              <p:cNvCxnSpPr/>
              <p:nvPr/>
            </p:nvCxnSpPr>
            <p:spPr>
              <a:xfrm>
                <a:off x="1219825" y="5874431"/>
                <a:ext cx="702690" cy="1533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1" name="Connettore 1 135"/>
              <p:cNvCxnSpPr/>
              <p:nvPr/>
            </p:nvCxnSpPr>
            <p:spPr>
              <a:xfrm flipH="1">
                <a:off x="1551839" y="5442595"/>
                <a:ext cx="1" cy="79199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2" name="Connettore 1 136"/>
              <p:cNvCxnSpPr/>
              <p:nvPr/>
            </p:nvCxnSpPr>
            <p:spPr>
              <a:xfrm flipH="1">
                <a:off x="1492730" y="5442595"/>
                <a:ext cx="4834" cy="79199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3" name="Connettore 1 137"/>
              <p:cNvCxnSpPr/>
              <p:nvPr/>
            </p:nvCxnSpPr>
            <p:spPr>
              <a:xfrm flipH="1">
                <a:off x="2019498" y="4811158"/>
                <a:ext cx="1" cy="118799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4" name="Connettore 1 138"/>
              <p:cNvCxnSpPr/>
              <p:nvPr/>
            </p:nvCxnSpPr>
            <p:spPr>
              <a:xfrm flipH="1">
                <a:off x="1973236" y="4811158"/>
                <a:ext cx="4834" cy="118799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5" name="Connettore 1 141"/>
              <p:cNvCxnSpPr/>
              <p:nvPr/>
            </p:nvCxnSpPr>
            <p:spPr>
              <a:xfrm flipH="1">
                <a:off x="3152533" y="3595561"/>
                <a:ext cx="1" cy="19439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6" name="Connettore 1 142"/>
              <p:cNvCxnSpPr/>
              <p:nvPr/>
            </p:nvCxnSpPr>
            <p:spPr>
              <a:xfrm flipH="1">
                <a:off x="3103822" y="3595561"/>
                <a:ext cx="4834" cy="19439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7" name="Connettore 1 143"/>
              <p:cNvCxnSpPr/>
              <p:nvPr/>
            </p:nvCxnSpPr>
            <p:spPr>
              <a:xfrm flipH="1">
                <a:off x="4521216" y="2731408"/>
                <a:ext cx="1" cy="20879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8" name="Connettore 1 144"/>
              <p:cNvCxnSpPr/>
              <p:nvPr/>
            </p:nvCxnSpPr>
            <p:spPr>
              <a:xfrm flipH="1">
                <a:off x="4467820" y="2731408"/>
                <a:ext cx="4834" cy="20879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9" name="Connettore 1 145"/>
              <p:cNvCxnSpPr/>
              <p:nvPr/>
            </p:nvCxnSpPr>
            <p:spPr>
              <a:xfrm flipH="1">
                <a:off x="6074664" y="1877063"/>
                <a:ext cx="1" cy="183598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0" name="Connettore 1 146"/>
              <p:cNvCxnSpPr/>
              <p:nvPr/>
            </p:nvCxnSpPr>
            <p:spPr>
              <a:xfrm flipH="1">
                <a:off x="6021267" y="1877063"/>
                <a:ext cx="4834" cy="183598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grpSp>
        <p:nvGrpSpPr>
          <p:cNvPr id="41" name="Gruppo 100"/>
          <p:cNvGrpSpPr>
            <a:grpSpLocks/>
          </p:cNvGrpSpPr>
          <p:nvPr/>
        </p:nvGrpSpPr>
        <p:grpSpPr>
          <a:xfrm>
            <a:off x="1422884" y="2224932"/>
            <a:ext cx="5053368" cy="2852821"/>
            <a:chOff x="1444681" y="2062167"/>
            <a:chExt cx="5014480" cy="3052935"/>
          </a:xfrm>
        </p:grpSpPr>
        <p:grpSp>
          <p:nvGrpSpPr>
            <p:cNvPr id="42" name="Gruppo 101"/>
            <p:cNvGrpSpPr>
              <a:grpSpLocks noChangeAspect="1"/>
            </p:cNvGrpSpPr>
            <p:nvPr/>
          </p:nvGrpSpPr>
          <p:grpSpPr>
            <a:xfrm>
              <a:off x="5876658" y="2062167"/>
              <a:ext cx="582503" cy="462303"/>
              <a:chOff x="5775479" y="2151227"/>
              <a:chExt cx="758616" cy="632856"/>
            </a:xfrm>
          </p:grpSpPr>
          <p:sp>
            <p:nvSpPr>
              <p:cNvPr id="58" name="Ovale 120"/>
              <p:cNvSpPr>
                <a:spLocks noChangeAspect="1"/>
              </p:cNvSpPr>
              <p:nvPr/>
            </p:nvSpPr>
            <p:spPr bwMode="auto">
              <a:xfrm>
                <a:off x="5831380" y="2151227"/>
                <a:ext cx="558136" cy="632856"/>
              </a:xfrm>
              <a:prstGeom prst="ellipse">
                <a:avLst/>
              </a:prstGeom>
              <a:solidFill>
                <a:srgbClr val="FFCC66">
                  <a:lumMod val="40000"/>
                  <a:lumOff val="60000"/>
                </a:srgbClr>
              </a:solidFill>
              <a:ln w="28575" cap="flat" cmpd="sng" algn="ctr">
                <a:solidFill>
                  <a:srgbClr val="FF0000"/>
                </a:solidFill>
                <a:prstDash val="solid"/>
                <a:miter lim="800000"/>
                <a:headEnd type="none" w="med" len="med"/>
                <a:tailEnd type="none" w="med" len="med"/>
              </a:ln>
              <a:effectLst/>
            </p:spPr>
            <p:txBody>
              <a:bodyPr vert="horz" wrap="none" lIns="68580" tIns="34290" rIns="68580" bIns="34290" numCol="1" rtlCol="0" anchor="t" anchorCtr="0" compatLnSpc="1">
                <a:prstTxWarp prst="textNoShape">
                  <a:avLst/>
                </a:prstTxWarp>
              </a:bodyPr>
              <a:lstStyle/>
              <a:p>
                <a:pPr defTabSz="685244" fontAlgn="base">
                  <a:spcBef>
                    <a:spcPct val="0"/>
                  </a:spcBef>
                  <a:spcAft>
                    <a:spcPct val="0"/>
                  </a:spcAft>
                  <a:defRPr/>
                </a:pPr>
                <a:endParaRPr lang="it-IT" sz="3000" kern="0" dirty="0">
                  <a:solidFill>
                    <a:srgbClr val="FFFFFF"/>
                  </a:solidFill>
                  <a:latin typeface="Times New Roman" pitchFamily="18" charset="0"/>
                </a:endParaRPr>
              </a:p>
            </p:txBody>
          </p:sp>
          <p:sp>
            <p:nvSpPr>
              <p:cNvPr id="59" name="TextBox 342"/>
              <p:cNvSpPr txBox="1">
                <a:spLocks/>
              </p:cNvSpPr>
              <p:nvPr/>
            </p:nvSpPr>
            <p:spPr>
              <a:xfrm>
                <a:off x="5775479" y="2246021"/>
                <a:ext cx="758616" cy="456512"/>
              </a:xfrm>
              <a:prstGeom prst="rect">
                <a:avLst/>
              </a:prstGeom>
              <a:noFill/>
            </p:spPr>
            <p:txBody>
              <a:bodyPr wrap="none" rtlCol="0">
                <a:spAutoFit/>
              </a:bodyPr>
              <a:lstStyle/>
              <a:p>
                <a:pPr defTabSz="685244">
                  <a:defRPr/>
                </a:pPr>
                <a:r>
                  <a:rPr lang="en-US" sz="1425" b="1" kern="0" baseline="30000" dirty="0">
                    <a:solidFill>
                      <a:srgbClr val="FF0000"/>
                    </a:solidFill>
                    <a:latin typeface="Corbel"/>
                    <a:cs typeface="Corbel"/>
                  </a:rPr>
                  <a:t>208</a:t>
                </a:r>
                <a:r>
                  <a:rPr lang="en-US" sz="1425" b="1" kern="0" dirty="0">
                    <a:solidFill>
                      <a:srgbClr val="FF0000"/>
                    </a:solidFill>
                    <a:latin typeface="Corbel"/>
                    <a:cs typeface="Corbel"/>
                  </a:rPr>
                  <a:t>Pb</a:t>
                </a:r>
              </a:p>
            </p:txBody>
          </p:sp>
        </p:grpSp>
        <p:grpSp>
          <p:nvGrpSpPr>
            <p:cNvPr id="43" name="Gruppo 102"/>
            <p:cNvGrpSpPr>
              <a:grpSpLocks noChangeAspect="1"/>
            </p:cNvGrpSpPr>
            <p:nvPr/>
          </p:nvGrpSpPr>
          <p:grpSpPr>
            <a:xfrm>
              <a:off x="4326477" y="3176471"/>
              <a:ext cx="666581" cy="433409"/>
              <a:chOff x="4176452" y="3109560"/>
              <a:chExt cx="863147" cy="487593"/>
            </a:xfrm>
          </p:grpSpPr>
          <p:sp>
            <p:nvSpPr>
              <p:cNvPr id="56" name="Ovale 118"/>
              <p:cNvSpPr>
                <a:spLocks/>
              </p:cNvSpPr>
              <p:nvPr/>
            </p:nvSpPr>
            <p:spPr bwMode="auto">
              <a:xfrm>
                <a:off x="4253234" y="3109560"/>
                <a:ext cx="520392" cy="487593"/>
              </a:xfrm>
              <a:prstGeom prst="ellipse">
                <a:avLst/>
              </a:prstGeom>
              <a:solidFill>
                <a:srgbClr val="FFCC66">
                  <a:lumMod val="40000"/>
                  <a:lumOff val="60000"/>
                </a:srgbClr>
              </a:solidFill>
              <a:ln w="28575" cap="flat" cmpd="sng" algn="ctr">
                <a:solidFill>
                  <a:srgbClr val="FF0000"/>
                </a:solidFill>
                <a:prstDash val="solid"/>
                <a:miter lim="800000"/>
                <a:headEnd type="none" w="med" len="med"/>
                <a:tailEnd type="none" w="med" len="med"/>
              </a:ln>
              <a:effectLst/>
            </p:spPr>
            <p:txBody>
              <a:bodyPr vert="horz" wrap="none" lIns="68580" tIns="34290" rIns="68580" bIns="34290" numCol="1" rtlCol="0" anchor="t" anchorCtr="0" compatLnSpc="1">
                <a:prstTxWarp prst="textNoShape">
                  <a:avLst/>
                </a:prstTxWarp>
              </a:bodyPr>
              <a:lstStyle/>
              <a:p>
                <a:pPr defTabSz="685244" fontAlgn="base">
                  <a:spcBef>
                    <a:spcPct val="0"/>
                  </a:spcBef>
                  <a:spcAft>
                    <a:spcPct val="0"/>
                  </a:spcAft>
                  <a:defRPr/>
                </a:pPr>
                <a:endParaRPr lang="it-IT" sz="3000" kern="0" dirty="0">
                  <a:solidFill>
                    <a:srgbClr val="FFFFFF"/>
                  </a:solidFill>
                  <a:latin typeface="Times New Roman" pitchFamily="18" charset="0"/>
                </a:endParaRPr>
              </a:p>
            </p:txBody>
          </p:sp>
          <p:sp>
            <p:nvSpPr>
              <p:cNvPr id="57" name="TextBox 342"/>
              <p:cNvSpPr txBox="1">
                <a:spLocks/>
              </p:cNvSpPr>
              <p:nvPr/>
            </p:nvSpPr>
            <p:spPr>
              <a:xfrm>
                <a:off x="4176452" y="3157477"/>
                <a:ext cx="863147" cy="375175"/>
              </a:xfrm>
              <a:prstGeom prst="rect">
                <a:avLst/>
              </a:prstGeom>
              <a:noFill/>
            </p:spPr>
            <p:txBody>
              <a:bodyPr wrap="square" rtlCol="0">
                <a:spAutoFit/>
              </a:bodyPr>
              <a:lstStyle/>
              <a:p>
                <a:pPr defTabSz="685244">
                  <a:defRPr/>
                </a:pPr>
                <a:r>
                  <a:rPr lang="en-US" sz="1425" b="1" kern="0" baseline="30000" dirty="0">
                    <a:solidFill>
                      <a:srgbClr val="FF0000"/>
                    </a:solidFill>
                    <a:latin typeface="Corbel"/>
                    <a:cs typeface="Corbel"/>
                  </a:rPr>
                  <a:t>132</a:t>
                </a:r>
                <a:r>
                  <a:rPr lang="en-US" sz="1425" b="1" kern="0" dirty="0">
                    <a:solidFill>
                      <a:srgbClr val="FF0000"/>
                    </a:solidFill>
                    <a:latin typeface="Corbel"/>
                    <a:cs typeface="Corbel"/>
                  </a:rPr>
                  <a:t>Sn</a:t>
                </a:r>
              </a:p>
            </p:txBody>
          </p:sp>
        </p:grpSp>
        <p:grpSp>
          <p:nvGrpSpPr>
            <p:cNvPr id="44" name="Gruppo 103"/>
            <p:cNvGrpSpPr>
              <a:grpSpLocks noChangeAspect="1"/>
            </p:cNvGrpSpPr>
            <p:nvPr/>
          </p:nvGrpSpPr>
          <p:grpSpPr>
            <a:xfrm>
              <a:off x="2188495" y="4291779"/>
              <a:ext cx="549098" cy="433409"/>
              <a:chOff x="1626327" y="4589013"/>
              <a:chExt cx="671050" cy="491391"/>
            </a:xfrm>
          </p:grpSpPr>
          <p:sp>
            <p:nvSpPr>
              <p:cNvPr id="54" name="Ovale 116"/>
              <p:cNvSpPr>
                <a:spLocks/>
              </p:cNvSpPr>
              <p:nvPr/>
            </p:nvSpPr>
            <p:spPr bwMode="auto">
              <a:xfrm>
                <a:off x="1679277" y="4589013"/>
                <a:ext cx="491140" cy="491391"/>
              </a:xfrm>
              <a:prstGeom prst="ellipse">
                <a:avLst/>
              </a:prstGeom>
              <a:solidFill>
                <a:srgbClr val="FFCC66">
                  <a:lumMod val="40000"/>
                  <a:lumOff val="60000"/>
                </a:srgbClr>
              </a:solidFill>
              <a:ln w="28575" cap="flat" cmpd="sng" algn="ctr">
                <a:solidFill>
                  <a:srgbClr val="FF0000"/>
                </a:solidFill>
                <a:prstDash val="solid"/>
                <a:miter lim="800000"/>
                <a:headEnd type="none" w="med" len="med"/>
                <a:tailEnd type="none" w="med" len="med"/>
              </a:ln>
              <a:effectLst/>
            </p:spPr>
            <p:txBody>
              <a:bodyPr vert="horz" wrap="none" lIns="68580" tIns="34290" rIns="68580" bIns="34290" numCol="1" rtlCol="0" anchor="t" anchorCtr="0" compatLnSpc="1">
                <a:prstTxWarp prst="textNoShape">
                  <a:avLst/>
                </a:prstTxWarp>
              </a:bodyPr>
              <a:lstStyle/>
              <a:p>
                <a:pPr defTabSz="685244" fontAlgn="base">
                  <a:spcBef>
                    <a:spcPct val="0"/>
                  </a:spcBef>
                  <a:spcAft>
                    <a:spcPct val="0"/>
                  </a:spcAft>
                  <a:defRPr/>
                </a:pPr>
                <a:endParaRPr lang="it-IT" sz="3000" kern="0" dirty="0">
                  <a:solidFill>
                    <a:srgbClr val="FFFFFF"/>
                  </a:solidFill>
                  <a:latin typeface="Times New Roman" pitchFamily="18" charset="0"/>
                </a:endParaRPr>
              </a:p>
            </p:txBody>
          </p:sp>
          <p:sp>
            <p:nvSpPr>
              <p:cNvPr id="55" name="TextBox 342"/>
              <p:cNvSpPr txBox="1">
                <a:spLocks/>
              </p:cNvSpPr>
              <p:nvPr/>
            </p:nvSpPr>
            <p:spPr>
              <a:xfrm>
                <a:off x="1626327" y="4613427"/>
                <a:ext cx="671050" cy="406104"/>
              </a:xfrm>
              <a:prstGeom prst="rect">
                <a:avLst/>
              </a:prstGeom>
              <a:noFill/>
            </p:spPr>
            <p:txBody>
              <a:bodyPr wrap="none" rtlCol="0">
                <a:spAutoFit/>
              </a:bodyPr>
              <a:lstStyle/>
              <a:p>
                <a:pPr defTabSz="685244">
                  <a:defRPr/>
                </a:pPr>
                <a:r>
                  <a:rPr lang="en-US" sz="1575" b="1" kern="0" baseline="30000" dirty="0">
                    <a:solidFill>
                      <a:srgbClr val="FF0000"/>
                    </a:solidFill>
                    <a:latin typeface="Corbel"/>
                    <a:cs typeface="Corbel"/>
                  </a:rPr>
                  <a:t>48</a:t>
                </a:r>
                <a:r>
                  <a:rPr lang="en-US" sz="1575" b="1" kern="0" dirty="0">
                    <a:solidFill>
                      <a:srgbClr val="FF0000"/>
                    </a:solidFill>
                    <a:latin typeface="Corbel"/>
                    <a:cs typeface="Corbel"/>
                  </a:rPr>
                  <a:t>Ca</a:t>
                </a:r>
              </a:p>
            </p:txBody>
          </p:sp>
        </p:grpSp>
        <p:grpSp>
          <p:nvGrpSpPr>
            <p:cNvPr id="45" name="Gruppo 107"/>
            <p:cNvGrpSpPr>
              <a:grpSpLocks noChangeAspect="1"/>
            </p:cNvGrpSpPr>
            <p:nvPr/>
          </p:nvGrpSpPr>
          <p:grpSpPr>
            <a:xfrm>
              <a:off x="3020630" y="3979282"/>
              <a:ext cx="666581" cy="433409"/>
              <a:chOff x="4056293" y="2819711"/>
              <a:chExt cx="863220" cy="487595"/>
            </a:xfrm>
          </p:grpSpPr>
          <p:sp>
            <p:nvSpPr>
              <p:cNvPr id="52" name="Ovale 114"/>
              <p:cNvSpPr>
                <a:spLocks/>
              </p:cNvSpPr>
              <p:nvPr/>
            </p:nvSpPr>
            <p:spPr bwMode="auto">
              <a:xfrm>
                <a:off x="4073045" y="2819711"/>
                <a:ext cx="520438" cy="487595"/>
              </a:xfrm>
              <a:prstGeom prst="ellipse">
                <a:avLst/>
              </a:prstGeom>
              <a:solidFill>
                <a:srgbClr val="FFCC66">
                  <a:lumMod val="40000"/>
                  <a:lumOff val="60000"/>
                </a:srgbClr>
              </a:solidFill>
              <a:ln w="28575" cap="flat" cmpd="sng" algn="ctr">
                <a:solidFill>
                  <a:srgbClr val="FF0000"/>
                </a:solidFill>
                <a:prstDash val="solid"/>
                <a:miter lim="800000"/>
                <a:headEnd type="none" w="med" len="med"/>
                <a:tailEnd type="none" w="med" len="med"/>
              </a:ln>
              <a:effectLst/>
            </p:spPr>
            <p:txBody>
              <a:bodyPr vert="horz" wrap="none" lIns="68580" tIns="34290" rIns="68580" bIns="34290" numCol="1" rtlCol="0" anchor="t" anchorCtr="0" compatLnSpc="1">
                <a:prstTxWarp prst="textNoShape">
                  <a:avLst/>
                </a:prstTxWarp>
              </a:bodyPr>
              <a:lstStyle/>
              <a:p>
                <a:pPr defTabSz="685244" fontAlgn="base">
                  <a:spcBef>
                    <a:spcPct val="0"/>
                  </a:spcBef>
                  <a:spcAft>
                    <a:spcPct val="0"/>
                  </a:spcAft>
                  <a:defRPr/>
                </a:pPr>
                <a:endParaRPr lang="it-IT" sz="3000" kern="0" dirty="0">
                  <a:solidFill>
                    <a:srgbClr val="FFFFFF"/>
                  </a:solidFill>
                  <a:latin typeface="Times New Roman" pitchFamily="18" charset="0"/>
                </a:endParaRPr>
              </a:p>
            </p:txBody>
          </p:sp>
          <p:sp>
            <p:nvSpPr>
              <p:cNvPr id="53" name="TextBox 342"/>
              <p:cNvSpPr txBox="1">
                <a:spLocks/>
              </p:cNvSpPr>
              <p:nvPr/>
            </p:nvSpPr>
            <p:spPr>
              <a:xfrm>
                <a:off x="4056293" y="2881726"/>
                <a:ext cx="863220" cy="375176"/>
              </a:xfrm>
              <a:prstGeom prst="rect">
                <a:avLst/>
              </a:prstGeom>
              <a:noFill/>
            </p:spPr>
            <p:txBody>
              <a:bodyPr wrap="square" rtlCol="0">
                <a:spAutoFit/>
              </a:bodyPr>
              <a:lstStyle/>
              <a:p>
                <a:pPr defTabSz="685244">
                  <a:defRPr/>
                </a:pPr>
                <a:r>
                  <a:rPr lang="en-US" sz="1425" b="1" kern="0" baseline="30000" dirty="0">
                    <a:solidFill>
                      <a:srgbClr val="FF0000"/>
                    </a:solidFill>
                    <a:latin typeface="Corbel"/>
                    <a:cs typeface="Corbel"/>
                  </a:rPr>
                  <a:t>78</a:t>
                </a:r>
                <a:r>
                  <a:rPr lang="en-US" sz="1425" b="1" kern="0" dirty="0">
                    <a:solidFill>
                      <a:srgbClr val="FF0000"/>
                    </a:solidFill>
                    <a:latin typeface="Corbel"/>
                    <a:cs typeface="Corbel"/>
                  </a:rPr>
                  <a:t>Ni</a:t>
                </a:r>
              </a:p>
            </p:txBody>
          </p:sp>
        </p:grpSp>
        <p:grpSp>
          <p:nvGrpSpPr>
            <p:cNvPr id="46" name="Gruppo 108"/>
            <p:cNvGrpSpPr>
              <a:grpSpLocks noChangeAspect="1"/>
            </p:cNvGrpSpPr>
            <p:nvPr/>
          </p:nvGrpSpPr>
          <p:grpSpPr>
            <a:xfrm>
              <a:off x="2989684" y="3192102"/>
              <a:ext cx="666581" cy="435142"/>
              <a:chOff x="4193439" y="3077414"/>
              <a:chExt cx="863135" cy="489541"/>
            </a:xfrm>
          </p:grpSpPr>
          <p:sp>
            <p:nvSpPr>
              <p:cNvPr id="50" name="Ovale 112"/>
              <p:cNvSpPr>
                <a:spLocks/>
              </p:cNvSpPr>
              <p:nvPr/>
            </p:nvSpPr>
            <p:spPr bwMode="auto">
              <a:xfrm>
                <a:off x="4259949" y="3077414"/>
                <a:ext cx="520385" cy="489541"/>
              </a:xfrm>
              <a:prstGeom prst="ellipse">
                <a:avLst/>
              </a:prstGeom>
              <a:solidFill>
                <a:srgbClr val="FFCC66">
                  <a:lumMod val="40000"/>
                  <a:lumOff val="60000"/>
                </a:srgbClr>
              </a:solidFill>
              <a:ln w="28575" cap="flat" cmpd="sng" algn="ctr">
                <a:solidFill>
                  <a:srgbClr val="FF0000"/>
                </a:solidFill>
                <a:prstDash val="solid"/>
                <a:miter lim="800000"/>
                <a:headEnd type="none" w="med" len="med"/>
                <a:tailEnd type="none" w="med" len="med"/>
              </a:ln>
              <a:effectLst/>
            </p:spPr>
            <p:txBody>
              <a:bodyPr vert="horz" wrap="none" lIns="68580" tIns="34290" rIns="68580" bIns="34290" numCol="1" rtlCol="0" anchor="t" anchorCtr="0" compatLnSpc="1">
                <a:prstTxWarp prst="textNoShape">
                  <a:avLst/>
                </a:prstTxWarp>
              </a:bodyPr>
              <a:lstStyle/>
              <a:p>
                <a:pPr defTabSz="685244" fontAlgn="base">
                  <a:spcBef>
                    <a:spcPct val="0"/>
                  </a:spcBef>
                  <a:spcAft>
                    <a:spcPct val="0"/>
                  </a:spcAft>
                  <a:defRPr/>
                </a:pPr>
                <a:endParaRPr lang="it-IT" sz="3000" kern="0" dirty="0">
                  <a:solidFill>
                    <a:srgbClr val="FFFFFF"/>
                  </a:solidFill>
                  <a:latin typeface="Times New Roman" pitchFamily="18" charset="0"/>
                </a:endParaRPr>
              </a:p>
            </p:txBody>
          </p:sp>
          <p:sp>
            <p:nvSpPr>
              <p:cNvPr id="51" name="TextBox 342"/>
              <p:cNvSpPr txBox="1">
                <a:spLocks/>
              </p:cNvSpPr>
              <p:nvPr/>
            </p:nvSpPr>
            <p:spPr>
              <a:xfrm>
                <a:off x="4193439" y="3131953"/>
                <a:ext cx="863135" cy="375174"/>
              </a:xfrm>
              <a:prstGeom prst="rect">
                <a:avLst/>
              </a:prstGeom>
              <a:noFill/>
            </p:spPr>
            <p:txBody>
              <a:bodyPr wrap="square" rtlCol="0">
                <a:spAutoFit/>
              </a:bodyPr>
              <a:lstStyle/>
              <a:p>
                <a:pPr defTabSz="685244">
                  <a:defRPr/>
                </a:pPr>
                <a:r>
                  <a:rPr lang="en-US" sz="1425" b="1" kern="0" baseline="30000" dirty="0">
                    <a:solidFill>
                      <a:srgbClr val="FF0000"/>
                    </a:solidFill>
                    <a:latin typeface="Corbel"/>
                    <a:cs typeface="Corbel"/>
                  </a:rPr>
                  <a:t>100</a:t>
                </a:r>
                <a:r>
                  <a:rPr lang="en-US" sz="1425" b="1" kern="0" dirty="0">
                    <a:solidFill>
                      <a:srgbClr val="FF0000"/>
                    </a:solidFill>
                    <a:latin typeface="Corbel"/>
                    <a:cs typeface="Corbel"/>
                  </a:rPr>
                  <a:t>Sn</a:t>
                </a:r>
              </a:p>
            </p:txBody>
          </p:sp>
        </p:grpSp>
        <p:grpSp>
          <p:nvGrpSpPr>
            <p:cNvPr id="47" name="Gruppo 109"/>
            <p:cNvGrpSpPr>
              <a:grpSpLocks noChangeAspect="1"/>
            </p:cNvGrpSpPr>
            <p:nvPr/>
          </p:nvGrpSpPr>
          <p:grpSpPr>
            <a:xfrm>
              <a:off x="1444681" y="4681693"/>
              <a:ext cx="666581" cy="433409"/>
              <a:chOff x="4104378" y="2653127"/>
              <a:chExt cx="863147" cy="487593"/>
            </a:xfrm>
          </p:grpSpPr>
          <p:sp>
            <p:nvSpPr>
              <p:cNvPr id="48" name="Ovale 110"/>
              <p:cNvSpPr>
                <a:spLocks/>
              </p:cNvSpPr>
              <p:nvPr/>
            </p:nvSpPr>
            <p:spPr bwMode="auto">
              <a:xfrm>
                <a:off x="4143349" y="2653127"/>
                <a:ext cx="520395" cy="487593"/>
              </a:xfrm>
              <a:prstGeom prst="ellipse">
                <a:avLst/>
              </a:prstGeom>
              <a:solidFill>
                <a:srgbClr val="FFCC66">
                  <a:lumMod val="40000"/>
                  <a:lumOff val="60000"/>
                </a:srgbClr>
              </a:solidFill>
              <a:ln w="28575" cap="flat" cmpd="sng" algn="ctr">
                <a:solidFill>
                  <a:srgbClr val="FF0000"/>
                </a:solidFill>
                <a:prstDash val="solid"/>
                <a:miter lim="800000"/>
                <a:headEnd type="none" w="med" len="med"/>
                <a:tailEnd type="none" w="med" len="med"/>
              </a:ln>
              <a:effectLst/>
            </p:spPr>
            <p:txBody>
              <a:bodyPr vert="horz" wrap="none" lIns="68580" tIns="34290" rIns="68580" bIns="34290" numCol="1" rtlCol="0" anchor="t" anchorCtr="0" compatLnSpc="1">
                <a:prstTxWarp prst="textNoShape">
                  <a:avLst/>
                </a:prstTxWarp>
              </a:bodyPr>
              <a:lstStyle/>
              <a:p>
                <a:pPr defTabSz="685244" fontAlgn="base">
                  <a:spcBef>
                    <a:spcPct val="0"/>
                  </a:spcBef>
                  <a:spcAft>
                    <a:spcPct val="0"/>
                  </a:spcAft>
                  <a:defRPr/>
                </a:pPr>
                <a:endParaRPr lang="it-IT" sz="3000" kern="0" dirty="0">
                  <a:solidFill>
                    <a:srgbClr val="FFFFFF"/>
                  </a:solidFill>
                  <a:latin typeface="Times New Roman" pitchFamily="18" charset="0"/>
                </a:endParaRPr>
              </a:p>
            </p:txBody>
          </p:sp>
          <p:sp>
            <p:nvSpPr>
              <p:cNvPr id="49" name="TextBox 342"/>
              <p:cNvSpPr txBox="1">
                <a:spLocks/>
              </p:cNvSpPr>
              <p:nvPr/>
            </p:nvSpPr>
            <p:spPr>
              <a:xfrm>
                <a:off x="4104378" y="2681535"/>
                <a:ext cx="863147" cy="444651"/>
              </a:xfrm>
              <a:prstGeom prst="rect">
                <a:avLst/>
              </a:prstGeom>
              <a:noFill/>
            </p:spPr>
            <p:txBody>
              <a:bodyPr wrap="square" rtlCol="0">
                <a:spAutoFit/>
              </a:bodyPr>
              <a:lstStyle/>
              <a:p>
                <a:pPr defTabSz="685244">
                  <a:defRPr/>
                </a:pPr>
                <a:r>
                  <a:rPr lang="en-US" b="1" kern="0" baseline="30000" dirty="0">
                    <a:solidFill>
                      <a:srgbClr val="FF0000"/>
                    </a:solidFill>
                    <a:latin typeface="Corbel"/>
                    <a:cs typeface="Corbel"/>
                  </a:rPr>
                  <a:t>16</a:t>
                </a:r>
                <a:r>
                  <a:rPr lang="en-US" b="1" kern="0" dirty="0">
                    <a:solidFill>
                      <a:srgbClr val="FF0000"/>
                    </a:solidFill>
                    <a:latin typeface="Corbel"/>
                    <a:cs typeface="Corbel"/>
                  </a:rPr>
                  <a:t>O</a:t>
                </a:r>
              </a:p>
            </p:txBody>
          </p:sp>
        </p:grpSp>
      </p:grpSp>
      <p:sp>
        <p:nvSpPr>
          <p:cNvPr id="3" name="CasellaDiTesto 2"/>
          <p:cNvSpPr txBox="1"/>
          <p:nvPr/>
        </p:nvSpPr>
        <p:spPr>
          <a:xfrm>
            <a:off x="313159" y="1967723"/>
            <a:ext cx="2395207" cy="369332"/>
          </a:xfrm>
          <a:prstGeom prst="rect">
            <a:avLst/>
          </a:prstGeom>
          <a:noFill/>
        </p:spPr>
        <p:txBody>
          <a:bodyPr wrap="none" rtlCol="0">
            <a:spAutoFit/>
          </a:bodyPr>
          <a:lstStyle/>
          <a:p>
            <a:pPr defTabSz="342765">
              <a:defRPr/>
            </a:pPr>
            <a:r>
              <a:rPr lang="it-IT" dirty="0">
                <a:solidFill>
                  <a:srgbClr val="FFFFFF"/>
                </a:solidFill>
                <a:latin typeface="Calibri"/>
                <a:cs typeface="Calibri"/>
              </a:rPr>
              <a:t>COMPLEX EXCITATIONS</a:t>
            </a:r>
          </a:p>
        </p:txBody>
      </p:sp>
      <p:sp>
        <p:nvSpPr>
          <p:cNvPr id="73" name="Rettangolo 72"/>
          <p:cNvSpPr/>
          <p:nvPr/>
        </p:nvSpPr>
        <p:spPr>
          <a:xfrm>
            <a:off x="332597" y="1327062"/>
            <a:ext cx="4038285" cy="369332"/>
          </a:xfrm>
          <a:prstGeom prst="rect">
            <a:avLst/>
          </a:prstGeom>
        </p:spPr>
        <p:txBody>
          <a:bodyPr wrap="none">
            <a:spAutoFit/>
          </a:bodyPr>
          <a:lstStyle/>
          <a:p>
            <a:pPr defTabSz="342765">
              <a:defRPr/>
            </a:pPr>
            <a:r>
              <a:rPr lang="it-IT" dirty="0">
                <a:solidFill>
                  <a:srgbClr val="FFFFFF"/>
                </a:solidFill>
                <a:latin typeface="Calibri"/>
                <a:cs typeface="Calibri"/>
              </a:rPr>
              <a:t>SHELL STRUCTURE and MAGIC NUMBERS</a:t>
            </a:r>
            <a:endParaRPr lang="it-IT" sz="1500" dirty="0">
              <a:solidFill>
                <a:srgbClr val="000000"/>
              </a:solidFill>
              <a:latin typeface="Arial"/>
            </a:endParaRPr>
          </a:p>
        </p:txBody>
      </p:sp>
      <p:sp>
        <p:nvSpPr>
          <p:cNvPr id="74" name="Rettangolo 73"/>
          <p:cNvSpPr/>
          <p:nvPr/>
        </p:nvSpPr>
        <p:spPr>
          <a:xfrm>
            <a:off x="327343" y="1634209"/>
            <a:ext cx="2887457" cy="369332"/>
          </a:xfrm>
          <a:prstGeom prst="rect">
            <a:avLst/>
          </a:prstGeom>
        </p:spPr>
        <p:txBody>
          <a:bodyPr wrap="none">
            <a:spAutoFit/>
          </a:bodyPr>
          <a:lstStyle/>
          <a:p>
            <a:pPr defTabSz="342765">
              <a:defRPr/>
            </a:pPr>
            <a:r>
              <a:rPr lang="it-IT" dirty="0">
                <a:solidFill>
                  <a:srgbClr val="FFFFFF"/>
                </a:solidFill>
                <a:latin typeface="Calibri"/>
                <a:cs typeface="Calibri"/>
              </a:rPr>
              <a:t>SHAPES and DEFORMATIONS</a:t>
            </a:r>
          </a:p>
        </p:txBody>
      </p:sp>
      <p:grpSp>
        <p:nvGrpSpPr>
          <p:cNvPr id="75" name="Gruppo 1"/>
          <p:cNvGrpSpPr/>
          <p:nvPr/>
        </p:nvGrpSpPr>
        <p:grpSpPr>
          <a:xfrm>
            <a:off x="3674982" y="2636654"/>
            <a:ext cx="1666159" cy="1508826"/>
            <a:chOff x="4391539" y="2606059"/>
            <a:chExt cx="2221547" cy="2011768"/>
          </a:xfrm>
        </p:grpSpPr>
        <p:pic>
          <p:nvPicPr>
            <p:cNvPr id="76" name="Immagine 3"/>
            <p:cNvPicPr>
              <a:picLocks noChangeAspect="1"/>
            </p:cNvPicPr>
            <p:nvPr/>
          </p:nvPicPr>
          <p:blipFill>
            <a:blip r:embed="rId4">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6073086" y="2606059"/>
              <a:ext cx="540000" cy="954110"/>
            </a:xfrm>
            <a:prstGeom prst="rect">
              <a:avLst/>
            </a:prstGeom>
          </p:spPr>
        </p:pic>
        <p:pic>
          <p:nvPicPr>
            <p:cNvPr id="77" name="Immagine 89"/>
            <p:cNvPicPr>
              <a:picLocks noChangeAspect="1"/>
            </p:cNvPicPr>
            <p:nvPr/>
          </p:nvPicPr>
          <p:blipFill>
            <a:blip r:embed="rId4">
              <a:duotone>
                <a:prstClr val="black"/>
                <a:srgbClr val="0000FF">
                  <a:tint val="45000"/>
                  <a:satMod val="400000"/>
                </a:srgbClr>
              </a:duotone>
              <a:extLst>
                <a:ext uri="{28A0092B-C50C-407E-A947-70E740481C1C}">
                  <a14:useLocalDpi xmlns:a14="http://schemas.microsoft.com/office/drawing/2010/main" val="0"/>
                </a:ext>
              </a:extLst>
            </a:blip>
            <a:stretch>
              <a:fillRect/>
            </a:stretch>
          </p:blipFill>
          <p:spPr>
            <a:xfrm>
              <a:off x="4391539" y="2930221"/>
              <a:ext cx="720001" cy="720000"/>
            </a:xfrm>
            <a:prstGeom prst="rect">
              <a:avLst/>
            </a:prstGeom>
          </p:spPr>
        </p:pic>
        <p:pic>
          <p:nvPicPr>
            <p:cNvPr id="78" name="Immagine 88"/>
            <p:cNvPicPr>
              <a:picLocks noChangeAspect="1"/>
            </p:cNvPicPr>
            <p:nvPr/>
          </p:nvPicPr>
          <p:blipFill>
            <a:blip r:embed="rId4">
              <a:duotone>
                <a:prstClr val="black"/>
                <a:srgbClr val="00FF00">
                  <a:tint val="45000"/>
                  <a:satMod val="400000"/>
                </a:srgbClr>
              </a:duotone>
              <a:extLst>
                <a:ext uri="{28A0092B-C50C-407E-A947-70E740481C1C}">
                  <a14:useLocalDpi xmlns:a14="http://schemas.microsoft.com/office/drawing/2010/main" val="0"/>
                </a:ext>
              </a:extLst>
            </a:blip>
            <a:stretch>
              <a:fillRect/>
            </a:stretch>
          </p:blipFill>
          <p:spPr>
            <a:xfrm>
              <a:off x="4405673" y="4003752"/>
              <a:ext cx="864001" cy="614075"/>
            </a:xfrm>
            <a:prstGeom prst="rect">
              <a:avLst/>
            </a:prstGeom>
          </p:spPr>
        </p:pic>
      </p:grpSp>
      <p:sp>
        <p:nvSpPr>
          <p:cNvPr id="80" name="TextBox 18"/>
          <p:cNvSpPr txBox="1">
            <a:spLocks noChangeArrowheads="1"/>
          </p:cNvSpPr>
          <p:nvPr/>
        </p:nvSpPr>
        <p:spPr bwMode="auto">
          <a:xfrm>
            <a:off x="7348999" y="3253036"/>
            <a:ext cx="1666107" cy="553972"/>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68553" tIns="34277" rIns="68553" bIns="3427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685528" eaLnBrk="1" hangingPunct="1">
              <a:defRPr/>
            </a:pPr>
            <a:r>
              <a:rPr lang="pl-PL" sz="1575" b="1" kern="0" dirty="0">
                <a:solidFill>
                  <a:srgbClr val="FFFF00"/>
                </a:solidFill>
                <a:latin typeface="Corbel" charset="0"/>
                <a:cs typeface="Corbel" charset="0"/>
              </a:rPr>
              <a:t>&gt; </a:t>
            </a:r>
            <a:r>
              <a:rPr lang="en-US" sz="1575" b="1" kern="0" dirty="0">
                <a:solidFill>
                  <a:srgbClr val="FFFF00"/>
                </a:solidFill>
                <a:latin typeface="Corbel" charset="0"/>
                <a:cs typeface="Corbel" charset="0"/>
              </a:rPr>
              <a:t>7000 estimated </a:t>
            </a:r>
          </a:p>
          <a:p>
            <a:pPr defTabSz="685528" eaLnBrk="1" hangingPunct="1">
              <a:defRPr/>
            </a:pPr>
            <a:r>
              <a:rPr lang="en-US" sz="1575" b="1" kern="0" dirty="0">
                <a:solidFill>
                  <a:srgbClr val="FFFF00"/>
                </a:solidFill>
                <a:latin typeface="Corbel" charset="0"/>
                <a:cs typeface="Corbel" charset="0"/>
              </a:rPr>
              <a:t>   in the Universe</a:t>
            </a:r>
          </a:p>
        </p:txBody>
      </p:sp>
      <p:cxnSp>
        <p:nvCxnSpPr>
          <p:cNvPr id="81" name="Straight Connector 69"/>
          <p:cNvCxnSpPr/>
          <p:nvPr/>
        </p:nvCxnSpPr>
        <p:spPr>
          <a:xfrm>
            <a:off x="6499266" y="2716614"/>
            <a:ext cx="1214993" cy="515079"/>
          </a:xfrm>
          <a:prstGeom prst="line">
            <a:avLst/>
          </a:prstGeom>
          <a:noFill/>
          <a:ln w="28575" cap="flat" cmpd="sng" algn="ctr">
            <a:solidFill>
              <a:srgbClr val="FFFF00"/>
            </a:solidFill>
            <a:prstDash val="solid"/>
          </a:ln>
          <a:effectLst/>
        </p:spPr>
      </p:cxnSp>
      <p:cxnSp>
        <p:nvCxnSpPr>
          <p:cNvPr id="90" name="Łącznik prosty ze strzałką 96">
            <a:extLst>
              <a:ext uri="{FF2B5EF4-FFF2-40B4-BE49-F238E27FC236}">
                <a16:creationId xmlns:a16="http://schemas.microsoft.com/office/drawing/2014/main" id="{DA4D9C46-3006-E3FD-EC9D-051461B306B4}"/>
              </a:ext>
            </a:extLst>
          </p:cNvPr>
          <p:cNvCxnSpPr/>
          <p:nvPr/>
        </p:nvCxnSpPr>
        <p:spPr bwMode="auto">
          <a:xfrm>
            <a:off x="2163005" y="5652173"/>
            <a:ext cx="3201243" cy="71"/>
          </a:xfrm>
          <a:prstGeom prst="straightConnector1">
            <a:avLst/>
          </a:prstGeom>
          <a:solidFill>
            <a:srgbClr val="00FFFF"/>
          </a:solidFill>
          <a:ln w="19050" cap="flat" cmpd="sng" algn="ctr">
            <a:solidFill>
              <a:schemeClr val="bg1"/>
            </a:solidFill>
            <a:prstDash val="solid"/>
            <a:miter lim="800000"/>
            <a:headEnd type="none" w="med" len="med"/>
            <a:tailEnd type="arrow"/>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91" name="pole tekstowe 101">
            <a:extLst>
              <a:ext uri="{FF2B5EF4-FFF2-40B4-BE49-F238E27FC236}">
                <a16:creationId xmlns:a16="http://schemas.microsoft.com/office/drawing/2014/main" id="{A70409B2-C130-4120-9A48-C501A1C45D0F}"/>
              </a:ext>
            </a:extLst>
          </p:cNvPr>
          <p:cNvSpPr txBox="1"/>
          <p:nvPr/>
        </p:nvSpPr>
        <p:spPr>
          <a:xfrm>
            <a:off x="2744084" y="5639181"/>
            <a:ext cx="1799156" cy="311598"/>
          </a:xfrm>
          <a:prstGeom prst="rect">
            <a:avLst/>
          </a:prstGeom>
          <a:noFill/>
          <a:ln>
            <a:noFill/>
          </a:ln>
        </p:spPr>
        <p:txBody>
          <a:bodyPr wrap="none" lIns="68553" tIns="34277" rIns="68553" bIns="34277" rtlCol="0">
            <a:spAutoFit/>
          </a:bodyPr>
          <a:lstStyle/>
          <a:p>
            <a:pPr defTabSz="685528" fontAlgn="base">
              <a:spcBef>
                <a:spcPct val="0"/>
              </a:spcBef>
              <a:spcAft>
                <a:spcPct val="0"/>
              </a:spcAft>
              <a:defRPr/>
            </a:pPr>
            <a:r>
              <a:rPr lang="pl-PL" sz="1575" kern="0" dirty="0">
                <a:solidFill>
                  <a:srgbClr val="FFFFFF"/>
                </a:solidFill>
                <a:latin typeface="Arial" pitchFamily="34" charset="0"/>
                <a:cs typeface="Arial" pitchFamily="34" charset="0"/>
              </a:rPr>
              <a:t>Neutron number N</a:t>
            </a:r>
          </a:p>
        </p:txBody>
      </p:sp>
      <p:grpSp>
        <p:nvGrpSpPr>
          <p:cNvPr id="111" name="Gruppo 110">
            <a:extLst>
              <a:ext uri="{FF2B5EF4-FFF2-40B4-BE49-F238E27FC236}">
                <a16:creationId xmlns:a16="http://schemas.microsoft.com/office/drawing/2014/main" id="{8997D9C5-8521-0D6B-C35E-024EAF39AB7A}"/>
              </a:ext>
            </a:extLst>
          </p:cNvPr>
          <p:cNvGrpSpPr/>
          <p:nvPr/>
        </p:nvGrpSpPr>
        <p:grpSpPr>
          <a:xfrm>
            <a:off x="4039981" y="4519914"/>
            <a:ext cx="925493" cy="998396"/>
            <a:chOff x="4955719" y="4883552"/>
            <a:chExt cx="1233990" cy="1331194"/>
          </a:xfrm>
        </p:grpSpPr>
        <p:sp>
          <p:nvSpPr>
            <p:cNvPr id="103" name="Rettangolo 14">
              <a:extLst>
                <a:ext uri="{FF2B5EF4-FFF2-40B4-BE49-F238E27FC236}">
                  <a16:creationId xmlns:a16="http://schemas.microsoft.com/office/drawing/2014/main" id="{24376755-290A-9895-42AE-D14BC5DF6315}"/>
                </a:ext>
              </a:extLst>
            </p:cNvPr>
            <p:cNvSpPr/>
            <p:nvPr/>
          </p:nvSpPr>
          <p:spPr>
            <a:xfrm>
              <a:off x="4955719" y="4883552"/>
              <a:ext cx="1233990" cy="1331194"/>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it-IT" sz="1350" dirty="0">
                <a:solidFill>
                  <a:srgbClr val="FFFFFF"/>
                </a:solidFill>
                <a:latin typeface="Arial"/>
              </a:endParaRPr>
            </a:p>
          </p:txBody>
        </p:sp>
        <p:pic>
          <p:nvPicPr>
            <p:cNvPr id="1026" name="Picture 2" descr="Halo nucleus | TRIUMF : Canada's particle accelerator centre">
              <a:extLst>
                <a:ext uri="{FF2B5EF4-FFF2-40B4-BE49-F238E27FC236}">
                  <a16:creationId xmlns:a16="http://schemas.microsoft.com/office/drawing/2014/main" id="{0439B48C-9A01-FE2A-D628-8BB471264CF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4965433" y="5153333"/>
              <a:ext cx="1161792" cy="1059954"/>
            </a:xfrm>
            <a:prstGeom prst="rect">
              <a:avLst/>
            </a:prstGeom>
            <a:noFill/>
            <a:extLst>
              <a:ext uri="{909E8E84-426E-40DD-AFC4-6F175D3DCCD1}">
                <a14:hiddenFill xmlns:a14="http://schemas.microsoft.com/office/drawing/2010/main">
                  <a:solidFill>
                    <a:srgbClr val="FFFFFF"/>
                  </a:solidFill>
                </a14:hiddenFill>
              </a:ext>
            </a:extLst>
          </p:spPr>
        </p:pic>
        <p:sp>
          <p:nvSpPr>
            <p:cNvPr id="102" name="Text Box 6">
              <a:extLst>
                <a:ext uri="{FF2B5EF4-FFF2-40B4-BE49-F238E27FC236}">
                  <a16:creationId xmlns:a16="http://schemas.microsoft.com/office/drawing/2014/main" id="{781BA7E6-BD45-54DC-BA44-0FD8EDE108C6}"/>
                </a:ext>
              </a:extLst>
            </p:cNvPr>
            <p:cNvSpPr txBox="1">
              <a:spLocks noChangeArrowheads="1"/>
            </p:cNvSpPr>
            <p:nvPr/>
          </p:nvSpPr>
          <p:spPr bwMode="auto">
            <a:xfrm>
              <a:off x="5491844" y="4893797"/>
              <a:ext cx="622392" cy="4001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685800" eaLnBrk="1" hangingPunct="1">
                <a:defRPr/>
              </a:pPr>
              <a:r>
                <a:rPr lang="en-US" sz="1350" b="1" baseline="30000" dirty="0">
                  <a:solidFill>
                    <a:srgbClr val="FF0000"/>
                  </a:solidFill>
                  <a:latin typeface="Arial"/>
                </a:rPr>
                <a:t>11</a:t>
              </a:r>
              <a:r>
                <a:rPr lang="en-US" sz="1350" b="1" dirty="0">
                  <a:solidFill>
                    <a:srgbClr val="FF0000"/>
                  </a:solidFill>
                  <a:latin typeface="Arial"/>
                </a:rPr>
                <a:t>Li</a:t>
              </a:r>
            </a:p>
          </p:txBody>
        </p:sp>
      </p:grpSp>
      <p:sp>
        <p:nvSpPr>
          <p:cNvPr id="11" name="TextBox 17"/>
          <p:cNvSpPr txBox="1">
            <a:spLocks noChangeArrowheads="1"/>
          </p:cNvSpPr>
          <p:nvPr/>
        </p:nvSpPr>
        <p:spPr bwMode="auto">
          <a:xfrm>
            <a:off x="4218275" y="1847218"/>
            <a:ext cx="1372757" cy="3923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53" tIns="34277" rIns="68553" bIns="3427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685528" eaLnBrk="1" hangingPunct="1">
              <a:defRPr/>
            </a:pPr>
            <a:r>
              <a:rPr lang="en-US" sz="2100" b="1" kern="0" dirty="0">
                <a:solidFill>
                  <a:srgbClr val="00FDFF"/>
                </a:solidFill>
                <a:latin typeface="Corbel" charset="0"/>
                <a:cs typeface="Corbel" charset="0"/>
              </a:rPr>
              <a:t>248 Stable</a:t>
            </a:r>
          </a:p>
        </p:txBody>
      </p:sp>
      <p:grpSp>
        <p:nvGrpSpPr>
          <p:cNvPr id="2" name="Gruppo 1"/>
          <p:cNvGrpSpPr/>
          <p:nvPr/>
        </p:nvGrpSpPr>
        <p:grpSpPr>
          <a:xfrm>
            <a:off x="1117836" y="2274346"/>
            <a:ext cx="5235451" cy="3162137"/>
            <a:chOff x="1180239" y="2067500"/>
            <a:chExt cx="6980601" cy="4216183"/>
          </a:xfrm>
        </p:grpSpPr>
        <p:sp>
          <p:nvSpPr>
            <p:cNvPr id="60" name="pole tekstowe 11"/>
            <p:cNvSpPr txBox="1">
              <a:spLocks noChangeArrowheads="1"/>
            </p:cNvSpPr>
            <p:nvPr/>
          </p:nvSpPr>
          <p:spPr bwMode="auto">
            <a:xfrm>
              <a:off x="1180239" y="5351554"/>
              <a:ext cx="291460" cy="323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53" tIns="34277" rIns="68553" bIns="3427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85528" eaLnBrk="1" fontAlgn="base" hangingPunct="1">
                <a:spcBef>
                  <a:spcPct val="0"/>
                </a:spcBef>
                <a:spcAft>
                  <a:spcPct val="0"/>
                </a:spcAft>
                <a:defRPr/>
              </a:pPr>
              <a:r>
                <a:rPr lang="pl-PL" sz="1125" b="1" kern="0" dirty="0">
                  <a:solidFill>
                    <a:srgbClr val="C00000"/>
                  </a:solidFill>
                </a:rPr>
                <a:t>8</a:t>
              </a:r>
            </a:p>
          </p:txBody>
        </p:sp>
        <p:sp>
          <p:nvSpPr>
            <p:cNvPr id="61" name="pole tekstowe 30"/>
            <p:cNvSpPr txBox="1">
              <a:spLocks noChangeArrowheads="1"/>
            </p:cNvSpPr>
            <p:nvPr/>
          </p:nvSpPr>
          <p:spPr bwMode="auto">
            <a:xfrm>
              <a:off x="1494443" y="4806246"/>
              <a:ext cx="398327" cy="323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53" tIns="34277" rIns="68553" bIns="3427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85528" eaLnBrk="1" fontAlgn="base" hangingPunct="1">
                <a:spcBef>
                  <a:spcPct val="0"/>
                </a:spcBef>
                <a:spcAft>
                  <a:spcPct val="0"/>
                </a:spcAft>
                <a:defRPr/>
              </a:pPr>
              <a:r>
                <a:rPr lang="pl-PL" sz="1125" b="1" kern="0" dirty="0">
                  <a:solidFill>
                    <a:srgbClr val="C00000"/>
                  </a:solidFill>
                </a:rPr>
                <a:t>20</a:t>
              </a:r>
            </a:p>
          </p:txBody>
        </p:sp>
        <p:sp>
          <p:nvSpPr>
            <p:cNvPr id="62" name="pole tekstowe 33"/>
            <p:cNvSpPr txBox="1">
              <a:spLocks noChangeArrowheads="1"/>
            </p:cNvSpPr>
            <p:nvPr/>
          </p:nvSpPr>
          <p:spPr bwMode="auto">
            <a:xfrm>
              <a:off x="1756666" y="4430636"/>
              <a:ext cx="398327" cy="323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53" tIns="34277" rIns="68553" bIns="3427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85528" eaLnBrk="1" fontAlgn="base" hangingPunct="1">
                <a:spcBef>
                  <a:spcPct val="0"/>
                </a:spcBef>
                <a:spcAft>
                  <a:spcPct val="0"/>
                </a:spcAft>
                <a:defRPr/>
              </a:pPr>
              <a:r>
                <a:rPr lang="pl-PL" sz="1125" b="1" kern="0" dirty="0">
                  <a:solidFill>
                    <a:srgbClr val="C00000"/>
                  </a:solidFill>
                </a:rPr>
                <a:t>28</a:t>
              </a:r>
            </a:p>
          </p:txBody>
        </p:sp>
        <p:sp>
          <p:nvSpPr>
            <p:cNvPr id="63" name="pole tekstowe 40"/>
            <p:cNvSpPr txBox="1">
              <a:spLocks noChangeArrowheads="1"/>
            </p:cNvSpPr>
            <p:nvPr/>
          </p:nvSpPr>
          <p:spPr bwMode="auto">
            <a:xfrm>
              <a:off x="2978526" y="3459263"/>
              <a:ext cx="398327" cy="323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53" tIns="34277" rIns="68553" bIns="3427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85528" eaLnBrk="1" fontAlgn="base" hangingPunct="1">
                <a:spcBef>
                  <a:spcPct val="0"/>
                </a:spcBef>
                <a:spcAft>
                  <a:spcPct val="0"/>
                </a:spcAft>
                <a:defRPr/>
              </a:pPr>
              <a:r>
                <a:rPr lang="pl-PL" sz="1125" b="1" kern="0" dirty="0">
                  <a:solidFill>
                    <a:srgbClr val="C00000"/>
                  </a:solidFill>
                </a:rPr>
                <a:t>50</a:t>
              </a:r>
            </a:p>
          </p:txBody>
        </p:sp>
        <p:sp>
          <p:nvSpPr>
            <p:cNvPr id="64" name="pole tekstowe 45"/>
            <p:cNvSpPr txBox="1">
              <a:spLocks noChangeArrowheads="1"/>
            </p:cNvSpPr>
            <p:nvPr/>
          </p:nvSpPr>
          <p:spPr bwMode="auto">
            <a:xfrm>
              <a:off x="5817015" y="2067500"/>
              <a:ext cx="398327" cy="323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53" tIns="34277" rIns="68553" bIns="3427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85528" eaLnBrk="1" fontAlgn="base" hangingPunct="1">
                <a:spcBef>
                  <a:spcPct val="0"/>
                </a:spcBef>
                <a:spcAft>
                  <a:spcPct val="0"/>
                </a:spcAft>
                <a:defRPr/>
              </a:pPr>
              <a:r>
                <a:rPr lang="pl-PL" sz="1125" b="1" kern="0" dirty="0">
                  <a:solidFill>
                    <a:srgbClr val="C00000"/>
                  </a:solidFill>
                </a:rPr>
                <a:t>82</a:t>
              </a:r>
            </a:p>
          </p:txBody>
        </p:sp>
        <p:sp>
          <p:nvSpPr>
            <p:cNvPr id="66" name="pole tekstowe 8"/>
            <p:cNvSpPr txBox="1">
              <a:spLocks noChangeArrowheads="1"/>
            </p:cNvSpPr>
            <p:nvPr/>
          </p:nvSpPr>
          <p:spPr bwMode="auto">
            <a:xfrm>
              <a:off x="2705788" y="5504679"/>
              <a:ext cx="398327" cy="323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53" tIns="34277" rIns="68553" bIns="3427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85528" eaLnBrk="1" fontAlgn="base" hangingPunct="1">
                <a:spcBef>
                  <a:spcPct val="0"/>
                </a:spcBef>
                <a:spcAft>
                  <a:spcPct val="0"/>
                </a:spcAft>
                <a:defRPr/>
              </a:pPr>
              <a:r>
                <a:rPr lang="pl-PL" sz="1125" b="1" kern="0" dirty="0">
                  <a:solidFill>
                    <a:srgbClr val="FF0000"/>
                  </a:solidFill>
                </a:rPr>
                <a:t>28</a:t>
              </a:r>
            </a:p>
          </p:txBody>
        </p:sp>
        <p:sp>
          <p:nvSpPr>
            <p:cNvPr id="67" name="pole tekstowe 9"/>
            <p:cNvSpPr txBox="1">
              <a:spLocks noChangeArrowheads="1"/>
            </p:cNvSpPr>
            <p:nvPr/>
          </p:nvSpPr>
          <p:spPr bwMode="auto">
            <a:xfrm>
              <a:off x="2283760" y="5661548"/>
              <a:ext cx="398327" cy="323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53" tIns="34277" rIns="68553" bIns="3427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85528" eaLnBrk="1" fontAlgn="base" hangingPunct="1">
                <a:spcBef>
                  <a:spcPct val="0"/>
                </a:spcBef>
                <a:spcAft>
                  <a:spcPct val="0"/>
                </a:spcAft>
                <a:defRPr/>
              </a:pPr>
              <a:r>
                <a:rPr lang="pl-PL" sz="1125" b="1" kern="0" dirty="0">
                  <a:solidFill>
                    <a:srgbClr val="FF0000"/>
                  </a:solidFill>
                </a:rPr>
                <a:t>20</a:t>
              </a:r>
            </a:p>
          </p:txBody>
        </p:sp>
        <p:sp>
          <p:nvSpPr>
            <p:cNvPr id="68" name="pole tekstowe 10"/>
            <p:cNvSpPr txBox="1">
              <a:spLocks noChangeArrowheads="1"/>
            </p:cNvSpPr>
            <p:nvPr/>
          </p:nvSpPr>
          <p:spPr bwMode="auto">
            <a:xfrm>
              <a:off x="1696082" y="5960552"/>
              <a:ext cx="291460" cy="323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53" tIns="34277" rIns="68553" bIns="3427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85528" eaLnBrk="1" fontAlgn="base" hangingPunct="1">
                <a:spcBef>
                  <a:spcPct val="0"/>
                </a:spcBef>
                <a:spcAft>
                  <a:spcPct val="0"/>
                </a:spcAft>
                <a:defRPr/>
              </a:pPr>
              <a:r>
                <a:rPr lang="pl-PL" sz="1125" b="1" kern="0" dirty="0">
                  <a:solidFill>
                    <a:srgbClr val="FF0000"/>
                  </a:solidFill>
                </a:rPr>
                <a:t>8</a:t>
              </a:r>
            </a:p>
          </p:txBody>
        </p:sp>
        <p:sp>
          <p:nvSpPr>
            <p:cNvPr id="69" name="pole tekstowe 8"/>
            <p:cNvSpPr txBox="1">
              <a:spLocks noChangeArrowheads="1"/>
            </p:cNvSpPr>
            <p:nvPr/>
          </p:nvSpPr>
          <p:spPr bwMode="auto">
            <a:xfrm>
              <a:off x="3818667" y="5253874"/>
              <a:ext cx="398327" cy="323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53" tIns="34277" rIns="68553" bIns="3427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85528" eaLnBrk="1" fontAlgn="base" hangingPunct="1">
                <a:spcBef>
                  <a:spcPct val="0"/>
                </a:spcBef>
                <a:spcAft>
                  <a:spcPct val="0"/>
                </a:spcAft>
                <a:defRPr/>
              </a:pPr>
              <a:r>
                <a:rPr lang="pl-PL" sz="1125" b="1" kern="0" dirty="0">
                  <a:solidFill>
                    <a:srgbClr val="FF0000"/>
                  </a:solidFill>
                </a:rPr>
                <a:t>50</a:t>
              </a:r>
            </a:p>
          </p:txBody>
        </p:sp>
        <p:sp>
          <p:nvSpPr>
            <p:cNvPr id="70" name="pole tekstowe 8"/>
            <p:cNvSpPr txBox="1">
              <a:spLocks noChangeArrowheads="1"/>
            </p:cNvSpPr>
            <p:nvPr/>
          </p:nvSpPr>
          <p:spPr bwMode="auto">
            <a:xfrm>
              <a:off x="5632388" y="4562858"/>
              <a:ext cx="398327" cy="323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53" tIns="34277" rIns="68553" bIns="3427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85528" eaLnBrk="1" fontAlgn="base" hangingPunct="1">
                <a:spcBef>
                  <a:spcPct val="0"/>
                </a:spcBef>
                <a:spcAft>
                  <a:spcPct val="0"/>
                </a:spcAft>
                <a:defRPr/>
              </a:pPr>
              <a:r>
                <a:rPr lang="pl-PL" sz="1125" b="1" kern="0" dirty="0">
                  <a:solidFill>
                    <a:srgbClr val="FF0000"/>
                  </a:solidFill>
                </a:rPr>
                <a:t>82</a:t>
              </a:r>
            </a:p>
          </p:txBody>
        </p:sp>
        <p:sp>
          <p:nvSpPr>
            <p:cNvPr id="72" name="pole tekstowe 8"/>
            <p:cNvSpPr txBox="1">
              <a:spLocks noChangeArrowheads="1"/>
            </p:cNvSpPr>
            <p:nvPr/>
          </p:nvSpPr>
          <p:spPr bwMode="auto">
            <a:xfrm>
              <a:off x="7655647" y="3445057"/>
              <a:ext cx="505193" cy="323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53" tIns="34277" rIns="68553" bIns="3427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85528" eaLnBrk="1" fontAlgn="base" hangingPunct="1">
                <a:spcBef>
                  <a:spcPct val="0"/>
                </a:spcBef>
                <a:spcAft>
                  <a:spcPct val="0"/>
                </a:spcAft>
                <a:defRPr/>
              </a:pPr>
              <a:r>
                <a:rPr lang="pl-PL" sz="1125" b="1" kern="0" dirty="0">
                  <a:solidFill>
                    <a:srgbClr val="FF0000"/>
                  </a:solidFill>
                </a:rPr>
                <a:t>126</a:t>
              </a:r>
            </a:p>
          </p:txBody>
        </p:sp>
      </p:grpSp>
      <p:cxnSp>
        <p:nvCxnSpPr>
          <p:cNvPr id="10" name="Straight Connector 66"/>
          <p:cNvCxnSpPr/>
          <p:nvPr/>
        </p:nvCxnSpPr>
        <p:spPr>
          <a:xfrm flipV="1">
            <a:off x="4276182" y="2239633"/>
            <a:ext cx="535676" cy="1128849"/>
          </a:xfrm>
          <a:prstGeom prst="line">
            <a:avLst/>
          </a:prstGeom>
          <a:noFill/>
          <a:ln w="28575" cap="flat" cmpd="sng" algn="ctr">
            <a:solidFill>
              <a:srgbClr val="00FDFF"/>
            </a:solidFill>
            <a:prstDash val="solid"/>
          </a:ln>
          <a:effectLst/>
        </p:spPr>
      </p:cxnSp>
      <p:grpSp>
        <p:nvGrpSpPr>
          <p:cNvPr id="99" name="Gruppo 98">
            <a:extLst>
              <a:ext uri="{FF2B5EF4-FFF2-40B4-BE49-F238E27FC236}">
                <a16:creationId xmlns:a16="http://schemas.microsoft.com/office/drawing/2014/main" id="{052555EA-7C3C-27B4-4714-D903DF953B3A}"/>
              </a:ext>
            </a:extLst>
          </p:cNvPr>
          <p:cNvGrpSpPr/>
          <p:nvPr/>
        </p:nvGrpSpPr>
        <p:grpSpPr>
          <a:xfrm>
            <a:off x="2846275" y="4501410"/>
            <a:ext cx="1079528" cy="1011703"/>
            <a:chOff x="3795032" y="4858879"/>
            <a:chExt cx="1439370" cy="1348937"/>
          </a:xfrm>
        </p:grpSpPr>
        <p:sp>
          <p:nvSpPr>
            <p:cNvPr id="98" name="Rettangolo 97">
              <a:extLst>
                <a:ext uri="{FF2B5EF4-FFF2-40B4-BE49-F238E27FC236}">
                  <a16:creationId xmlns:a16="http://schemas.microsoft.com/office/drawing/2014/main" id="{1CAD9F59-DCAF-BB9E-B387-3F7DA01280BB}"/>
                </a:ext>
              </a:extLst>
            </p:cNvPr>
            <p:cNvSpPr/>
            <p:nvPr/>
          </p:nvSpPr>
          <p:spPr>
            <a:xfrm>
              <a:off x="3795032" y="4858879"/>
              <a:ext cx="1375413" cy="13489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Arial"/>
              </a:endParaRPr>
            </a:p>
          </p:txBody>
        </p:sp>
        <p:grpSp>
          <p:nvGrpSpPr>
            <p:cNvPr id="6" name="Gruppo 5">
              <a:extLst>
                <a:ext uri="{FF2B5EF4-FFF2-40B4-BE49-F238E27FC236}">
                  <a16:creationId xmlns:a16="http://schemas.microsoft.com/office/drawing/2014/main" id="{3CC42484-3F18-5113-F687-A6D4B65FB5C2}"/>
                </a:ext>
              </a:extLst>
            </p:cNvPr>
            <p:cNvGrpSpPr>
              <a:grpSpLocks noChangeAspect="1"/>
            </p:cNvGrpSpPr>
            <p:nvPr/>
          </p:nvGrpSpPr>
          <p:grpSpPr>
            <a:xfrm>
              <a:off x="3852920" y="4925465"/>
              <a:ext cx="1381482" cy="1079262"/>
              <a:chOff x="6522236" y="5357259"/>
              <a:chExt cx="1577443" cy="1232352"/>
            </a:xfrm>
          </p:grpSpPr>
          <p:grpSp>
            <p:nvGrpSpPr>
              <p:cNvPr id="7" name="Gruppo 6">
                <a:extLst>
                  <a:ext uri="{FF2B5EF4-FFF2-40B4-BE49-F238E27FC236}">
                    <a16:creationId xmlns:a16="http://schemas.microsoft.com/office/drawing/2014/main" id="{65A77789-B7CA-5EEB-4862-6246C9E251A8}"/>
                  </a:ext>
                </a:extLst>
              </p:cNvPr>
              <p:cNvGrpSpPr/>
              <p:nvPr/>
            </p:nvGrpSpPr>
            <p:grpSpPr>
              <a:xfrm>
                <a:off x="6522236" y="5357259"/>
                <a:ext cx="1577443" cy="1232352"/>
                <a:chOff x="6522236" y="5357259"/>
                <a:chExt cx="1577443" cy="1232352"/>
              </a:xfrm>
            </p:grpSpPr>
            <p:grpSp>
              <p:nvGrpSpPr>
                <p:cNvPr id="13" name="Gruppo 12">
                  <a:extLst>
                    <a:ext uri="{FF2B5EF4-FFF2-40B4-BE49-F238E27FC236}">
                      <a16:creationId xmlns:a16="http://schemas.microsoft.com/office/drawing/2014/main" id="{5D92C96E-CED8-9FD7-79E6-9E980AAA597F}"/>
                    </a:ext>
                  </a:extLst>
                </p:cNvPr>
                <p:cNvGrpSpPr/>
                <p:nvPr/>
              </p:nvGrpSpPr>
              <p:grpSpPr>
                <a:xfrm>
                  <a:off x="6522236" y="5543105"/>
                  <a:ext cx="1509194" cy="1046506"/>
                  <a:chOff x="6522236" y="5543105"/>
                  <a:chExt cx="1509194" cy="1046506"/>
                </a:xfrm>
              </p:grpSpPr>
              <p:pic>
                <p:nvPicPr>
                  <p:cNvPr id="15" name="Picture 10" descr="Figure caption">
                    <a:extLst>
                      <a:ext uri="{FF2B5EF4-FFF2-40B4-BE49-F238E27FC236}">
                        <a16:creationId xmlns:a16="http://schemas.microsoft.com/office/drawing/2014/main" id="{D37053D0-0842-73FB-649F-A40A909BC3B2}"/>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3822" r="7066"/>
                  <a:stretch/>
                </p:blipFill>
                <p:spPr bwMode="auto">
                  <a:xfrm>
                    <a:off x="6522236" y="5543105"/>
                    <a:ext cx="1509194" cy="1046506"/>
                  </a:xfrm>
                  <a:prstGeom prst="rect">
                    <a:avLst/>
                  </a:prstGeom>
                  <a:solidFill>
                    <a:schemeClr val="bg1"/>
                  </a:solidFill>
                </p:spPr>
              </p:pic>
              <p:sp>
                <p:nvSpPr>
                  <p:cNvPr id="65" name="Ovale 64">
                    <a:extLst>
                      <a:ext uri="{FF2B5EF4-FFF2-40B4-BE49-F238E27FC236}">
                        <a16:creationId xmlns:a16="http://schemas.microsoft.com/office/drawing/2014/main" id="{C2C2523A-02B6-9D2F-5125-D5451E433F90}"/>
                      </a:ext>
                    </a:extLst>
                  </p:cNvPr>
                  <p:cNvSpPr>
                    <a:spLocks noChangeAspect="1"/>
                  </p:cNvSpPr>
                  <p:nvPr/>
                </p:nvSpPr>
                <p:spPr>
                  <a:xfrm>
                    <a:off x="6784226" y="5599714"/>
                    <a:ext cx="576000" cy="576000"/>
                  </a:xfrm>
                  <a:prstGeom prst="ellipse">
                    <a:avLst/>
                  </a:prstGeom>
                  <a:no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Arial"/>
                    </a:endParaRPr>
                  </a:p>
                </p:txBody>
              </p:sp>
              <p:sp>
                <p:nvSpPr>
                  <p:cNvPr id="71" name="Ovale 70">
                    <a:extLst>
                      <a:ext uri="{FF2B5EF4-FFF2-40B4-BE49-F238E27FC236}">
                        <a16:creationId xmlns:a16="http://schemas.microsoft.com/office/drawing/2014/main" id="{50878FE7-4CA2-2818-1655-20676E3EAC2F}"/>
                      </a:ext>
                    </a:extLst>
                  </p:cNvPr>
                  <p:cNvSpPr>
                    <a:spLocks noChangeAspect="1"/>
                  </p:cNvSpPr>
                  <p:nvPr/>
                </p:nvSpPr>
                <p:spPr>
                  <a:xfrm>
                    <a:off x="6965505" y="5932560"/>
                    <a:ext cx="576000" cy="576000"/>
                  </a:xfrm>
                  <a:prstGeom prst="ellipse">
                    <a:avLst/>
                  </a:prstGeom>
                  <a:no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Arial"/>
                    </a:endParaRPr>
                  </a:p>
                </p:txBody>
              </p:sp>
              <p:sp>
                <p:nvSpPr>
                  <p:cNvPr id="79" name="Ovale 78">
                    <a:extLst>
                      <a:ext uri="{FF2B5EF4-FFF2-40B4-BE49-F238E27FC236}">
                        <a16:creationId xmlns:a16="http://schemas.microsoft.com/office/drawing/2014/main" id="{5EAC3BD4-56FF-109A-D866-C25EDF9B1DD8}"/>
                      </a:ext>
                    </a:extLst>
                  </p:cNvPr>
                  <p:cNvSpPr>
                    <a:spLocks noChangeAspect="1"/>
                  </p:cNvSpPr>
                  <p:nvPr/>
                </p:nvSpPr>
                <p:spPr>
                  <a:xfrm>
                    <a:off x="6586866" y="5932560"/>
                    <a:ext cx="576000" cy="576000"/>
                  </a:xfrm>
                  <a:prstGeom prst="ellipse">
                    <a:avLst/>
                  </a:prstGeom>
                  <a:no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Arial"/>
                    </a:endParaRPr>
                  </a:p>
                </p:txBody>
              </p:sp>
            </p:grpSp>
            <p:sp>
              <p:nvSpPr>
                <p:cNvPr id="14" name="Text Box 6">
                  <a:extLst>
                    <a:ext uri="{FF2B5EF4-FFF2-40B4-BE49-F238E27FC236}">
                      <a16:creationId xmlns:a16="http://schemas.microsoft.com/office/drawing/2014/main" id="{0F6D5FCA-D8F3-1E13-214E-E932040240A9}"/>
                    </a:ext>
                  </a:extLst>
                </p:cNvPr>
                <p:cNvSpPr txBox="1">
                  <a:spLocks noChangeArrowheads="1"/>
                </p:cNvSpPr>
                <p:nvPr/>
              </p:nvSpPr>
              <p:spPr bwMode="auto">
                <a:xfrm>
                  <a:off x="7432931" y="5357259"/>
                  <a:ext cx="666748" cy="456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685800" eaLnBrk="1" hangingPunct="1">
                    <a:defRPr/>
                  </a:pPr>
                  <a:r>
                    <a:rPr lang="en-US" sz="1350" b="1" baseline="30000" dirty="0">
                      <a:solidFill>
                        <a:srgbClr val="FF0000"/>
                      </a:solidFill>
                      <a:latin typeface="Arial"/>
                    </a:rPr>
                    <a:t>12</a:t>
                  </a:r>
                  <a:r>
                    <a:rPr lang="en-US" sz="1350" b="1" dirty="0">
                      <a:solidFill>
                        <a:srgbClr val="FF0000"/>
                      </a:solidFill>
                      <a:latin typeface="Arial"/>
                    </a:rPr>
                    <a:t>C</a:t>
                  </a:r>
                </a:p>
              </p:txBody>
            </p:sp>
          </p:grpSp>
          <p:sp>
            <p:nvSpPr>
              <p:cNvPr id="12" name="Text Box 6">
                <a:extLst>
                  <a:ext uri="{FF2B5EF4-FFF2-40B4-BE49-F238E27FC236}">
                    <a16:creationId xmlns:a16="http://schemas.microsoft.com/office/drawing/2014/main" id="{376732CD-5432-31E0-C7F3-93E0A9CDFA1B}"/>
                  </a:ext>
                </a:extLst>
              </p:cNvPr>
              <p:cNvSpPr txBox="1">
                <a:spLocks noChangeArrowheads="1"/>
              </p:cNvSpPr>
              <p:nvPr/>
            </p:nvSpPr>
            <p:spPr bwMode="auto">
              <a:xfrm>
                <a:off x="7501836" y="5644688"/>
                <a:ext cx="593533" cy="456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685800" eaLnBrk="1" hangingPunct="1">
                  <a:defRPr/>
                </a:pPr>
                <a:r>
                  <a:rPr lang="en-US" sz="1350" dirty="0">
                    <a:solidFill>
                      <a:srgbClr val="FF0000"/>
                    </a:solidFill>
                    <a:latin typeface="Arial"/>
                  </a:rPr>
                  <a:t>3</a:t>
                </a:r>
                <a:r>
                  <a:rPr lang="en-US" sz="1350" dirty="0">
                    <a:solidFill>
                      <a:srgbClr val="FF0000"/>
                    </a:solidFill>
                    <a:latin typeface="Symbol" pitchFamily="2" charset="2"/>
                  </a:rPr>
                  <a:t>a</a:t>
                </a:r>
              </a:p>
            </p:txBody>
          </p:sp>
        </p:grpSp>
      </p:grpSp>
      <p:grpSp>
        <p:nvGrpSpPr>
          <p:cNvPr id="100" name="Gruppo 99">
            <a:extLst>
              <a:ext uri="{FF2B5EF4-FFF2-40B4-BE49-F238E27FC236}">
                <a16:creationId xmlns:a16="http://schemas.microsoft.com/office/drawing/2014/main" id="{51B1C813-C0CB-F0ED-83A7-59F07A120898}"/>
              </a:ext>
            </a:extLst>
          </p:cNvPr>
          <p:cNvGrpSpPr/>
          <p:nvPr/>
        </p:nvGrpSpPr>
        <p:grpSpPr>
          <a:xfrm>
            <a:off x="6008727" y="4185308"/>
            <a:ext cx="1463404" cy="1327805"/>
            <a:chOff x="8011636" y="4437410"/>
            <a:chExt cx="1951205" cy="1770407"/>
          </a:xfrm>
        </p:grpSpPr>
        <p:sp>
          <p:nvSpPr>
            <p:cNvPr id="97" name="Rettangolo 96">
              <a:extLst>
                <a:ext uri="{FF2B5EF4-FFF2-40B4-BE49-F238E27FC236}">
                  <a16:creationId xmlns:a16="http://schemas.microsoft.com/office/drawing/2014/main" id="{EA4AA1E5-EABC-2E4E-56C8-F1ECD563EDC3}"/>
                </a:ext>
              </a:extLst>
            </p:cNvPr>
            <p:cNvSpPr/>
            <p:nvPr/>
          </p:nvSpPr>
          <p:spPr>
            <a:xfrm>
              <a:off x="8278048" y="4902867"/>
              <a:ext cx="1381204" cy="13049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Arial"/>
              </a:endParaRPr>
            </a:p>
          </p:txBody>
        </p:sp>
        <p:grpSp>
          <p:nvGrpSpPr>
            <p:cNvPr id="83" name="Gruppo 82">
              <a:extLst>
                <a:ext uri="{FF2B5EF4-FFF2-40B4-BE49-F238E27FC236}">
                  <a16:creationId xmlns:a16="http://schemas.microsoft.com/office/drawing/2014/main" id="{96657251-E778-296C-4E35-4D28A62D1891}"/>
                </a:ext>
              </a:extLst>
            </p:cNvPr>
            <p:cNvGrpSpPr/>
            <p:nvPr/>
          </p:nvGrpSpPr>
          <p:grpSpPr>
            <a:xfrm>
              <a:off x="8011636" y="4437410"/>
              <a:ext cx="1951205" cy="1736241"/>
              <a:chOff x="8034786" y="4437410"/>
              <a:chExt cx="1951205" cy="1736241"/>
            </a:xfrm>
          </p:grpSpPr>
          <p:grpSp>
            <p:nvGrpSpPr>
              <p:cNvPr id="84" name="Gruppo 83">
                <a:extLst>
                  <a:ext uri="{FF2B5EF4-FFF2-40B4-BE49-F238E27FC236}">
                    <a16:creationId xmlns:a16="http://schemas.microsoft.com/office/drawing/2014/main" id="{DC4ECA33-9F0C-3FBB-E7ED-67FB035F8257}"/>
                  </a:ext>
                </a:extLst>
              </p:cNvPr>
              <p:cNvGrpSpPr>
                <a:grpSpLocks noChangeAspect="1"/>
              </p:cNvGrpSpPr>
              <p:nvPr/>
            </p:nvGrpSpPr>
            <p:grpSpPr>
              <a:xfrm>
                <a:off x="8394073" y="5015622"/>
                <a:ext cx="1285760" cy="1158029"/>
                <a:chOff x="8080634" y="985965"/>
                <a:chExt cx="1479427" cy="1267436"/>
              </a:xfrm>
            </p:grpSpPr>
            <p:pic>
              <p:nvPicPr>
                <p:cNvPr id="85" name="Picture 2">
                  <a:extLst>
                    <a:ext uri="{FF2B5EF4-FFF2-40B4-BE49-F238E27FC236}">
                      <a16:creationId xmlns:a16="http://schemas.microsoft.com/office/drawing/2014/main" id="{B60E55F0-9902-D9C7-5B95-F990A50A796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a:stretch/>
              </p:blipFill>
              <p:spPr bwMode="auto">
                <a:xfrm>
                  <a:off x="8080634" y="985965"/>
                  <a:ext cx="1452880" cy="1267436"/>
                </a:xfrm>
                <a:prstGeom prst="rect">
                  <a:avLst/>
                </a:prstGeom>
                <a:noFill/>
                <a:extLst>
                  <a:ext uri="{909E8E84-426E-40DD-AFC4-6F175D3DCCD1}">
                    <a14:hiddenFill xmlns:a14="http://schemas.microsoft.com/office/drawing/2010/main">
                      <a:solidFill>
                        <a:srgbClr val="FFFFFF"/>
                      </a:solidFill>
                    </a14:hiddenFill>
                  </a:ext>
                </a:extLst>
              </p:spPr>
            </p:pic>
            <p:sp>
              <p:nvSpPr>
                <p:cNvPr id="86" name="Rettangolo 85">
                  <a:extLst>
                    <a:ext uri="{FF2B5EF4-FFF2-40B4-BE49-F238E27FC236}">
                      <a16:creationId xmlns:a16="http://schemas.microsoft.com/office/drawing/2014/main" id="{2C9BBE99-EF4E-0146-51C4-A846D6AB8025}"/>
                    </a:ext>
                  </a:extLst>
                </p:cNvPr>
                <p:cNvSpPr/>
                <p:nvPr/>
              </p:nvSpPr>
              <p:spPr>
                <a:xfrm>
                  <a:off x="8960970" y="1923667"/>
                  <a:ext cx="599091" cy="294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Arial"/>
                  </a:endParaRPr>
                </a:p>
              </p:txBody>
            </p:sp>
          </p:grpSp>
          <p:sp>
            <p:nvSpPr>
              <p:cNvPr id="87" name="Text Box 6">
                <a:extLst>
                  <a:ext uri="{FF2B5EF4-FFF2-40B4-BE49-F238E27FC236}">
                    <a16:creationId xmlns:a16="http://schemas.microsoft.com/office/drawing/2014/main" id="{E124C247-0746-D4D3-6309-8F3257441829}"/>
                  </a:ext>
                </a:extLst>
              </p:cNvPr>
              <p:cNvSpPr txBox="1">
                <a:spLocks noChangeArrowheads="1"/>
              </p:cNvSpPr>
              <p:nvPr/>
            </p:nvSpPr>
            <p:spPr bwMode="auto">
              <a:xfrm>
                <a:off x="8034786" y="4437410"/>
                <a:ext cx="1951205" cy="612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685800" eaLnBrk="1" hangingPunct="1">
                  <a:lnSpc>
                    <a:spcPts val="1410"/>
                  </a:lnSpc>
                  <a:defRPr/>
                </a:pPr>
                <a:r>
                  <a:rPr lang="en-US" sz="1800" i="1" baseline="30000" dirty="0">
                    <a:solidFill>
                      <a:srgbClr val="FFFFFF"/>
                    </a:solidFill>
                    <a:latin typeface="Arial"/>
                  </a:rPr>
                  <a:t>Few nucleons</a:t>
                </a:r>
              </a:p>
              <a:p>
                <a:pPr algn="ctr" defTabSz="685800" eaLnBrk="1" hangingPunct="1">
                  <a:lnSpc>
                    <a:spcPts val="1410"/>
                  </a:lnSpc>
                  <a:defRPr/>
                </a:pPr>
                <a:r>
                  <a:rPr lang="en-US" sz="1800" i="1" baseline="30000" dirty="0">
                    <a:solidFill>
                      <a:srgbClr val="FFFFFF"/>
                    </a:solidFill>
                    <a:latin typeface="Arial"/>
                  </a:rPr>
                  <a:t>excited</a:t>
                </a:r>
                <a:endParaRPr lang="en-US" sz="1800" i="1" dirty="0">
                  <a:solidFill>
                    <a:srgbClr val="FFFFFF"/>
                  </a:solidFill>
                  <a:latin typeface="Arial"/>
                </a:endParaRPr>
              </a:p>
            </p:txBody>
          </p:sp>
        </p:grpSp>
      </p:grpSp>
      <p:grpSp>
        <p:nvGrpSpPr>
          <p:cNvPr id="101" name="Gruppo 100">
            <a:extLst>
              <a:ext uri="{FF2B5EF4-FFF2-40B4-BE49-F238E27FC236}">
                <a16:creationId xmlns:a16="http://schemas.microsoft.com/office/drawing/2014/main" id="{90849C5F-97D9-9FA6-A642-8D4F447570A1}"/>
              </a:ext>
            </a:extLst>
          </p:cNvPr>
          <p:cNvGrpSpPr/>
          <p:nvPr/>
        </p:nvGrpSpPr>
        <p:grpSpPr>
          <a:xfrm>
            <a:off x="7005131" y="3923520"/>
            <a:ext cx="2227262" cy="1818473"/>
            <a:chOff x="9340175" y="4088359"/>
            <a:chExt cx="2969682" cy="2424631"/>
          </a:xfrm>
        </p:grpSpPr>
        <p:pic>
          <p:nvPicPr>
            <p:cNvPr id="92" name="Picture 8" descr="rotation">
              <a:extLst>
                <a:ext uri="{FF2B5EF4-FFF2-40B4-BE49-F238E27FC236}">
                  <a16:creationId xmlns:a16="http://schemas.microsoft.com/office/drawing/2014/main" id="{B86C73BE-1295-F956-F4CF-DE25CC18EFBC}"/>
                </a:ext>
              </a:extLst>
            </p:cNvPr>
            <p:cNvPicPr preferRelativeResize="0">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97797" y="4354946"/>
              <a:ext cx="1188000" cy="1141410"/>
            </a:xfrm>
            <a:prstGeom prst="rect">
              <a:avLst/>
            </a:prstGeom>
            <a:noFill/>
            <a:extLst>
              <a:ext uri="{909E8E84-426E-40DD-AFC4-6F175D3DCCD1}">
                <a14:hiddenFill xmlns:a14="http://schemas.microsoft.com/office/drawing/2010/main">
                  <a:solidFill>
                    <a:srgbClr val="FFFFFF"/>
                  </a:solidFill>
                </a14:hiddenFill>
              </a:ext>
            </a:extLst>
          </p:spPr>
        </p:pic>
        <p:sp>
          <p:nvSpPr>
            <p:cNvPr id="96" name="Rettangolo 95">
              <a:extLst>
                <a:ext uri="{FF2B5EF4-FFF2-40B4-BE49-F238E27FC236}">
                  <a16:creationId xmlns:a16="http://schemas.microsoft.com/office/drawing/2014/main" id="{23BDAFD6-12B0-20AF-4F97-717BC6AA8224}"/>
                </a:ext>
              </a:extLst>
            </p:cNvPr>
            <p:cNvSpPr/>
            <p:nvPr/>
          </p:nvSpPr>
          <p:spPr>
            <a:xfrm>
              <a:off x="9988934" y="5381663"/>
              <a:ext cx="1206000" cy="1092311"/>
            </a:xfrm>
            <a:prstGeom prst="rect">
              <a:avLst/>
            </a:prstGeom>
            <a:solidFill>
              <a:srgbClr val="9292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3" name="Text Box 6">
              <a:extLst>
                <a:ext uri="{FF2B5EF4-FFF2-40B4-BE49-F238E27FC236}">
                  <a16:creationId xmlns:a16="http://schemas.microsoft.com/office/drawing/2014/main" id="{77CEDE43-6317-1B18-DBF6-29FB98786B4A}"/>
                </a:ext>
              </a:extLst>
            </p:cNvPr>
            <p:cNvSpPr txBox="1">
              <a:spLocks noChangeArrowheads="1"/>
            </p:cNvSpPr>
            <p:nvPr/>
          </p:nvSpPr>
          <p:spPr bwMode="auto">
            <a:xfrm>
              <a:off x="11136432" y="5567945"/>
              <a:ext cx="1173425" cy="945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685800" eaLnBrk="1" hangingPunct="1">
                <a:lnSpc>
                  <a:spcPts val="1245"/>
                </a:lnSpc>
                <a:defRPr/>
              </a:pPr>
              <a:r>
                <a:rPr lang="en-US" sz="1350" b="1" baseline="30000" dirty="0">
                  <a:solidFill>
                    <a:schemeClr val="bg1"/>
                  </a:solidFill>
                  <a:latin typeface="Arial"/>
                </a:rPr>
                <a:t>GIANT</a:t>
              </a:r>
            </a:p>
            <a:p>
              <a:pPr defTabSz="685800" eaLnBrk="1" hangingPunct="1">
                <a:lnSpc>
                  <a:spcPts val="1245"/>
                </a:lnSpc>
                <a:defRPr/>
              </a:pPr>
              <a:r>
                <a:rPr lang="en-US" sz="1350" b="1" baseline="30000" dirty="0">
                  <a:solidFill>
                    <a:schemeClr val="bg1"/>
                  </a:solidFill>
                  <a:latin typeface="Arial"/>
                </a:rPr>
                <a:t>DIPOLE</a:t>
              </a:r>
            </a:p>
            <a:p>
              <a:pPr defTabSz="685800" eaLnBrk="1" hangingPunct="1">
                <a:lnSpc>
                  <a:spcPts val="1245"/>
                </a:lnSpc>
                <a:defRPr/>
              </a:pPr>
              <a:r>
                <a:rPr lang="en-US" sz="1350" b="1" baseline="30000" dirty="0">
                  <a:solidFill>
                    <a:schemeClr val="bg1"/>
                  </a:solidFill>
                  <a:latin typeface="Arial"/>
                </a:rPr>
                <a:t>RESONANCE</a:t>
              </a:r>
              <a:endParaRPr lang="en-US" sz="1350" b="1" dirty="0">
                <a:solidFill>
                  <a:schemeClr val="bg1"/>
                </a:solidFill>
                <a:latin typeface="Arial"/>
              </a:endParaRPr>
            </a:p>
          </p:txBody>
        </p:sp>
        <p:sp>
          <p:nvSpPr>
            <p:cNvPr id="88" name="Text Box 6">
              <a:extLst>
                <a:ext uri="{FF2B5EF4-FFF2-40B4-BE49-F238E27FC236}">
                  <a16:creationId xmlns:a16="http://schemas.microsoft.com/office/drawing/2014/main" id="{3A169F1F-E575-A803-E092-B265E4ECE31A}"/>
                </a:ext>
              </a:extLst>
            </p:cNvPr>
            <p:cNvSpPr txBox="1">
              <a:spLocks noChangeArrowheads="1"/>
            </p:cNvSpPr>
            <p:nvPr/>
          </p:nvSpPr>
          <p:spPr bwMode="auto">
            <a:xfrm>
              <a:off x="9340175" y="4088359"/>
              <a:ext cx="2464221" cy="3727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685800" eaLnBrk="1" hangingPunct="1">
                <a:lnSpc>
                  <a:spcPts val="1410"/>
                </a:lnSpc>
                <a:defRPr/>
              </a:pPr>
              <a:r>
                <a:rPr lang="en-US" sz="1800" i="1" baseline="30000" dirty="0">
                  <a:solidFill>
                    <a:srgbClr val="FFFFFF"/>
                  </a:solidFill>
                  <a:latin typeface="Arial"/>
                </a:rPr>
                <a:t>Collective excitations</a:t>
              </a:r>
              <a:endParaRPr lang="en-US" sz="1800" i="1" dirty="0">
                <a:solidFill>
                  <a:srgbClr val="FFFFFF"/>
                </a:solidFill>
                <a:latin typeface="Arial"/>
              </a:endParaRPr>
            </a:p>
          </p:txBody>
        </p:sp>
        <p:sp>
          <p:nvSpPr>
            <p:cNvPr id="94" name="Text Box 6">
              <a:extLst>
                <a:ext uri="{FF2B5EF4-FFF2-40B4-BE49-F238E27FC236}">
                  <a16:creationId xmlns:a16="http://schemas.microsoft.com/office/drawing/2014/main" id="{324761BC-0510-8B93-C9C5-39868A8184DB}"/>
                </a:ext>
              </a:extLst>
            </p:cNvPr>
            <p:cNvSpPr txBox="1">
              <a:spLocks noChangeArrowheads="1"/>
            </p:cNvSpPr>
            <p:nvPr/>
          </p:nvSpPr>
          <p:spPr bwMode="auto">
            <a:xfrm>
              <a:off x="9863530" y="4376288"/>
              <a:ext cx="1467517" cy="3624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685800" eaLnBrk="1" hangingPunct="1">
                <a:lnSpc>
                  <a:spcPts val="1410"/>
                </a:lnSpc>
                <a:defRPr/>
              </a:pPr>
              <a:r>
                <a:rPr lang="en-US" sz="1500" b="1" baseline="30000" dirty="0">
                  <a:latin typeface="Arial"/>
                </a:rPr>
                <a:t>Rotations</a:t>
              </a:r>
              <a:endParaRPr lang="en-US" sz="1500" b="1" dirty="0">
                <a:latin typeface="Arial"/>
              </a:endParaRPr>
            </a:p>
          </p:txBody>
        </p:sp>
        <p:pic>
          <p:nvPicPr>
            <p:cNvPr id="82" name="Picture 5" descr="dipole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40579" y="5520652"/>
              <a:ext cx="1101299" cy="935604"/>
            </a:xfrm>
            <a:prstGeom prst="rect">
              <a:avLst/>
            </a:prstGeom>
            <a:noFill/>
            <a:extLst>
              <a:ext uri="{909E8E84-426E-40dd-AFC4-6F175D3DCCD1}">
                <a14:hiddenFill xmlns:a14="http://schemas.microsoft.com/office/drawing/2010/main" xmlns="">
                  <a:solidFill>
                    <a:srgbClr val="FFFFFF"/>
                  </a:solidFill>
                </a14:hiddenFill>
              </a:ext>
            </a:extLst>
          </p:spPr>
        </p:pic>
        <p:sp>
          <p:nvSpPr>
            <p:cNvPr id="95" name="Text Box 6">
              <a:extLst>
                <a:ext uri="{FF2B5EF4-FFF2-40B4-BE49-F238E27FC236}">
                  <a16:creationId xmlns:a16="http://schemas.microsoft.com/office/drawing/2014/main" id="{EB5EEC7C-F9C2-2D46-6E56-DF794BBDA028}"/>
                </a:ext>
              </a:extLst>
            </p:cNvPr>
            <p:cNvSpPr txBox="1">
              <a:spLocks noChangeArrowheads="1"/>
            </p:cNvSpPr>
            <p:nvPr/>
          </p:nvSpPr>
          <p:spPr bwMode="auto">
            <a:xfrm>
              <a:off x="10076838" y="5409885"/>
              <a:ext cx="1017168" cy="601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685800" eaLnBrk="1" hangingPunct="1">
                <a:lnSpc>
                  <a:spcPts val="1410"/>
                </a:lnSpc>
                <a:defRPr/>
              </a:pPr>
              <a:r>
                <a:rPr lang="en-US" sz="1500" b="1" baseline="30000" dirty="0">
                  <a:latin typeface="Arial"/>
                </a:rPr>
                <a:t>Vibrations</a:t>
              </a:r>
              <a:endParaRPr lang="en-US" sz="1500" b="1" dirty="0">
                <a:latin typeface="Arial"/>
              </a:endParaRPr>
            </a:p>
          </p:txBody>
        </p:sp>
      </p:grpSp>
      <p:sp>
        <p:nvSpPr>
          <p:cNvPr id="18" name="CasellaDiTesto 17">
            <a:extLst>
              <a:ext uri="{FF2B5EF4-FFF2-40B4-BE49-F238E27FC236}">
                <a16:creationId xmlns:a16="http://schemas.microsoft.com/office/drawing/2014/main" id="{4CFC9746-0E21-A5D9-26AB-272620919FF2}"/>
              </a:ext>
            </a:extLst>
          </p:cNvPr>
          <p:cNvSpPr txBox="1"/>
          <p:nvPr/>
        </p:nvSpPr>
        <p:spPr>
          <a:xfrm rot="20174759">
            <a:off x="5044474" y="3451506"/>
            <a:ext cx="816249" cy="323165"/>
          </a:xfrm>
          <a:prstGeom prst="rect">
            <a:avLst/>
          </a:prstGeom>
          <a:noFill/>
        </p:spPr>
        <p:txBody>
          <a:bodyPr wrap="none" rtlCol="0">
            <a:spAutoFit/>
          </a:bodyPr>
          <a:lstStyle/>
          <a:p>
            <a:r>
              <a:rPr lang="en-US" sz="1500" b="1" dirty="0">
                <a:solidFill>
                  <a:schemeClr val="bg1"/>
                </a:solidFill>
                <a:latin typeface="Corbel" panose="020B0503020204020204" pitchFamily="34" charset="0"/>
              </a:rPr>
              <a:t>dripline</a:t>
            </a:r>
          </a:p>
        </p:txBody>
      </p:sp>
      <p:sp>
        <p:nvSpPr>
          <p:cNvPr id="105" name="Slide Number Placeholder 104">
            <a:extLst>
              <a:ext uri="{FF2B5EF4-FFF2-40B4-BE49-F238E27FC236}">
                <a16:creationId xmlns:a16="http://schemas.microsoft.com/office/drawing/2014/main" id="{9A8C9451-AF90-E1AB-9F47-3249C9689520}"/>
              </a:ext>
            </a:extLst>
          </p:cNvPr>
          <p:cNvSpPr>
            <a:spLocks noGrp="1"/>
          </p:cNvSpPr>
          <p:nvPr>
            <p:ph type="sldNum" sz="quarter" idx="12"/>
          </p:nvPr>
        </p:nvSpPr>
        <p:spPr/>
        <p:txBody>
          <a:bodyPr/>
          <a:lstStyle/>
          <a:p>
            <a:fld id="{263E47ED-7611-415B-9D62-3BAB27B496D0}" type="slidenum">
              <a:rPr lang="it-IT" smtClean="0"/>
              <a:t>24</a:t>
            </a:fld>
            <a:endParaRPr lang="it-IT"/>
          </a:p>
        </p:txBody>
      </p:sp>
    </p:spTree>
    <p:extLst>
      <p:ext uri="{BB962C8B-B14F-4D97-AF65-F5344CB8AC3E}">
        <p14:creationId xmlns:p14="http://schemas.microsoft.com/office/powerpoint/2010/main" val="240761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arn(inVertical)">
                                      <p:cBhvr>
                                        <p:cTn id="7" dur="5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1"/>
                                        </p:tgtEl>
                                        <p:attrNameLst>
                                          <p:attrName>style.visibility</p:attrName>
                                        </p:attrNameLst>
                                      </p:cBhvr>
                                      <p:to>
                                        <p:strVal val="visible"/>
                                      </p:to>
                                    </p:set>
                                    <p:animEffect transition="in" filter="dissolve">
                                      <p:cBhvr>
                                        <p:cTn id="12"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process-Jurek-short-final.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91" y="857250"/>
            <a:ext cx="9143736" cy="5143501"/>
          </a:xfrm>
          <a:prstGeom prst="rect">
            <a:avLst/>
          </a:prstGeom>
        </p:spPr>
      </p:pic>
      <p:sp>
        <p:nvSpPr>
          <p:cNvPr id="5" name="TextBox 2"/>
          <p:cNvSpPr txBox="1">
            <a:spLocks noChangeArrowheads="1"/>
          </p:cNvSpPr>
          <p:nvPr/>
        </p:nvSpPr>
        <p:spPr bwMode="auto">
          <a:xfrm>
            <a:off x="3260953" y="831019"/>
            <a:ext cx="5871274" cy="615874"/>
          </a:xfrm>
          <a:prstGeom prst="rect">
            <a:avLst/>
          </a:prstGeom>
          <a:solidFill>
            <a:schemeClr val="tx1"/>
          </a:solidFill>
          <a:ln>
            <a:no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342758" eaLnBrk="1" hangingPunct="1">
              <a:lnSpc>
                <a:spcPct val="80000"/>
              </a:lnSpc>
            </a:pPr>
            <a:r>
              <a:rPr lang="en-US" sz="2100" b="1" dirty="0">
                <a:solidFill>
                  <a:srgbClr val="FFFF00"/>
                </a:solidFill>
                <a:latin typeface="Corbel"/>
                <a:cs typeface="Corbel"/>
              </a:rPr>
              <a:t>HEAVY ELEMENTS production</a:t>
            </a:r>
          </a:p>
          <a:p>
            <a:pPr algn="ctr" defTabSz="342758" eaLnBrk="1" hangingPunct="1">
              <a:lnSpc>
                <a:spcPct val="80000"/>
              </a:lnSpc>
            </a:pPr>
            <a:r>
              <a:rPr lang="pl-PL" sz="2100" b="1" kern="0" dirty="0">
                <a:solidFill>
                  <a:srgbClr val="FFFF00"/>
                </a:solidFill>
                <a:latin typeface="Corbel"/>
                <a:cs typeface="Corbel"/>
              </a:rPr>
              <a:t>in </a:t>
            </a:r>
            <a:r>
              <a:rPr lang="pl-PL" sz="2100" b="1" kern="0" dirty="0" err="1">
                <a:solidFill>
                  <a:srgbClr val="FFFF00"/>
                </a:solidFill>
                <a:latin typeface="Corbel"/>
                <a:cs typeface="Corbel"/>
              </a:rPr>
              <a:t>Supernova</a:t>
            </a:r>
            <a:r>
              <a:rPr lang="pl-PL" sz="2100" b="1" kern="0" dirty="0">
                <a:solidFill>
                  <a:srgbClr val="FFFF00"/>
                </a:solidFill>
                <a:latin typeface="Corbel"/>
                <a:cs typeface="Corbel"/>
              </a:rPr>
              <a:t> </a:t>
            </a:r>
            <a:r>
              <a:rPr lang="pl-PL" sz="2100" b="1" kern="0" dirty="0" err="1">
                <a:solidFill>
                  <a:srgbClr val="FFFF00"/>
                </a:solidFill>
                <a:latin typeface="Corbel"/>
                <a:cs typeface="Corbel"/>
              </a:rPr>
              <a:t>explosions</a:t>
            </a:r>
            <a:r>
              <a:rPr lang="pl-PL" sz="2100" b="1" kern="0" dirty="0">
                <a:solidFill>
                  <a:srgbClr val="FFFF00"/>
                </a:solidFill>
                <a:latin typeface="Corbel"/>
                <a:cs typeface="Corbel"/>
              </a:rPr>
              <a:t>, neutron star </a:t>
            </a:r>
            <a:r>
              <a:rPr lang="pl-PL" sz="2100" b="1" kern="0" dirty="0" err="1">
                <a:solidFill>
                  <a:srgbClr val="FFFF00"/>
                </a:solidFill>
                <a:latin typeface="Corbel"/>
                <a:cs typeface="Corbel"/>
              </a:rPr>
              <a:t>mergers</a:t>
            </a:r>
            <a:endParaRPr lang="pl-PL" sz="2100" b="1" kern="0" dirty="0">
              <a:solidFill>
                <a:srgbClr val="FFFF00"/>
              </a:solidFill>
              <a:latin typeface="Corbel"/>
              <a:cs typeface="Corbel"/>
            </a:endParaRPr>
          </a:p>
        </p:txBody>
      </p:sp>
      <p:sp>
        <p:nvSpPr>
          <p:cNvPr id="6" name="CasellaDiTesto 5"/>
          <p:cNvSpPr txBox="1"/>
          <p:nvPr/>
        </p:nvSpPr>
        <p:spPr>
          <a:xfrm>
            <a:off x="4907185" y="4967412"/>
            <a:ext cx="1066800" cy="415498"/>
          </a:xfrm>
          <a:prstGeom prst="rect">
            <a:avLst/>
          </a:prstGeom>
          <a:solidFill>
            <a:srgbClr val="000000"/>
          </a:solidFill>
        </p:spPr>
        <p:txBody>
          <a:bodyPr wrap="square" rtlCol="0">
            <a:spAutoFit/>
          </a:bodyPr>
          <a:lstStyle/>
          <a:p>
            <a:pPr defTabSz="342765"/>
            <a:r>
              <a:rPr lang="it-IT" sz="2100" dirty="0">
                <a:solidFill>
                  <a:srgbClr val="FFFFFF">
                    <a:lumMod val="85000"/>
                  </a:srgbClr>
                </a:solidFill>
                <a:latin typeface="Arial Unicode MS"/>
                <a:cs typeface="Arial Unicode MS"/>
              </a:rPr>
              <a:t>hours</a:t>
            </a:r>
          </a:p>
        </p:txBody>
      </p:sp>
      <p:sp>
        <p:nvSpPr>
          <p:cNvPr id="7" name="CasellaDiTesto 6"/>
          <p:cNvSpPr txBox="1"/>
          <p:nvPr/>
        </p:nvSpPr>
        <p:spPr>
          <a:xfrm>
            <a:off x="3601559" y="4957279"/>
            <a:ext cx="817812" cy="415498"/>
          </a:xfrm>
          <a:prstGeom prst="rect">
            <a:avLst/>
          </a:prstGeom>
          <a:solidFill>
            <a:srgbClr val="000000"/>
          </a:solidFill>
        </p:spPr>
        <p:txBody>
          <a:bodyPr wrap="square" rtlCol="0">
            <a:spAutoFit/>
          </a:bodyPr>
          <a:lstStyle/>
          <a:p>
            <a:pPr algn="ctr" defTabSz="342765"/>
            <a:r>
              <a:rPr lang="it-IT" sz="2100" dirty="0">
                <a:solidFill>
                  <a:srgbClr val="FFFFFF">
                    <a:lumMod val="85000"/>
                  </a:srgbClr>
                </a:solidFill>
                <a:latin typeface="Arial Unicode MS"/>
                <a:cs typeface="Arial Unicode MS"/>
              </a:rPr>
              <a:t>time</a:t>
            </a:r>
          </a:p>
        </p:txBody>
      </p:sp>
      <p:sp>
        <p:nvSpPr>
          <p:cNvPr id="8" name="CasellaDiTesto 7"/>
          <p:cNvSpPr txBox="1"/>
          <p:nvPr/>
        </p:nvSpPr>
        <p:spPr>
          <a:xfrm>
            <a:off x="6372751" y="3065095"/>
            <a:ext cx="2064212" cy="415498"/>
          </a:xfrm>
          <a:prstGeom prst="rect">
            <a:avLst/>
          </a:prstGeom>
          <a:solidFill>
            <a:srgbClr val="000000"/>
          </a:solidFill>
        </p:spPr>
        <p:txBody>
          <a:bodyPr wrap="square" rtlCol="0">
            <a:spAutoFit/>
          </a:bodyPr>
          <a:lstStyle/>
          <a:p>
            <a:pPr defTabSz="342765"/>
            <a:endParaRPr lang="it-IT" sz="2100" dirty="0">
              <a:solidFill>
                <a:srgbClr val="FFFFFF">
                  <a:lumMod val="85000"/>
                </a:srgbClr>
              </a:solidFill>
              <a:latin typeface="Arial Unicode MS"/>
              <a:cs typeface="Arial Unicode MS"/>
            </a:endParaRPr>
          </a:p>
        </p:txBody>
      </p:sp>
      <p:sp>
        <p:nvSpPr>
          <p:cNvPr id="9" name="CasellaDiTesto 8"/>
          <p:cNvSpPr txBox="1"/>
          <p:nvPr/>
        </p:nvSpPr>
        <p:spPr>
          <a:xfrm>
            <a:off x="6224614" y="3366173"/>
            <a:ext cx="2064212" cy="415498"/>
          </a:xfrm>
          <a:prstGeom prst="rect">
            <a:avLst/>
          </a:prstGeom>
          <a:solidFill>
            <a:srgbClr val="000000"/>
          </a:solidFill>
        </p:spPr>
        <p:txBody>
          <a:bodyPr wrap="square" rtlCol="0">
            <a:spAutoFit/>
          </a:bodyPr>
          <a:lstStyle/>
          <a:p>
            <a:pPr defTabSz="342765"/>
            <a:r>
              <a:rPr lang="it-IT" sz="2100" dirty="0" err="1">
                <a:solidFill>
                  <a:srgbClr val="FFFFFF">
                    <a:lumMod val="85000"/>
                  </a:srgbClr>
                </a:solidFill>
                <a:latin typeface="Arial Unicode MS"/>
                <a:cs typeface="Arial Unicode MS"/>
              </a:rPr>
              <a:t>abundances</a:t>
            </a:r>
            <a:endParaRPr lang="it-IT" sz="2100" dirty="0">
              <a:solidFill>
                <a:srgbClr val="FFFFFF">
                  <a:lumMod val="85000"/>
                </a:srgbClr>
              </a:solidFill>
              <a:latin typeface="Arial Unicode MS"/>
              <a:cs typeface="Arial Unicode MS"/>
            </a:endParaRPr>
          </a:p>
        </p:txBody>
      </p:sp>
      <p:sp>
        <p:nvSpPr>
          <p:cNvPr id="10" name="CasellaDiTesto 9"/>
          <p:cNvSpPr txBox="1"/>
          <p:nvPr/>
        </p:nvSpPr>
        <p:spPr>
          <a:xfrm>
            <a:off x="6224619" y="3375272"/>
            <a:ext cx="2631460" cy="415498"/>
          </a:xfrm>
          <a:prstGeom prst="rect">
            <a:avLst/>
          </a:prstGeom>
          <a:solidFill>
            <a:srgbClr val="000000"/>
          </a:solidFill>
        </p:spPr>
        <p:txBody>
          <a:bodyPr wrap="square" rtlCol="0">
            <a:spAutoFit/>
          </a:bodyPr>
          <a:lstStyle/>
          <a:p>
            <a:pPr defTabSz="342765"/>
            <a:r>
              <a:rPr lang="it-IT" sz="2100" dirty="0" err="1">
                <a:solidFill>
                  <a:srgbClr val="FFFFFF">
                    <a:lumMod val="85000"/>
                  </a:srgbClr>
                </a:solidFill>
                <a:latin typeface="Arial Unicode MS"/>
                <a:cs typeface="Arial Unicode MS"/>
              </a:rPr>
              <a:t>Stable</a:t>
            </a:r>
            <a:r>
              <a:rPr lang="it-IT" sz="2100" dirty="0">
                <a:solidFill>
                  <a:srgbClr val="FFFFFF">
                    <a:lumMod val="85000"/>
                  </a:srgbClr>
                </a:solidFill>
                <a:latin typeface="Arial Unicode MS"/>
                <a:cs typeface="Arial Unicode MS"/>
              </a:rPr>
              <a:t> Nuclei</a:t>
            </a:r>
          </a:p>
        </p:txBody>
      </p:sp>
      <p:cxnSp>
        <p:nvCxnSpPr>
          <p:cNvPr id="12" name="Łącznik prosty ze strzałką 96"/>
          <p:cNvCxnSpPr/>
          <p:nvPr/>
        </p:nvCxnSpPr>
        <p:spPr bwMode="auto">
          <a:xfrm>
            <a:off x="2163005" y="5517264"/>
            <a:ext cx="3201243" cy="71"/>
          </a:xfrm>
          <a:prstGeom prst="straightConnector1">
            <a:avLst/>
          </a:prstGeom>
          <a:solidFill>
            <a:srgbClr val="00FFFF"/>
          </a:solidFill>
          <a:ln w="19050" cap="flat" cmpd="sng" algn="ctr">
            <a:solidFill>
              <a:schemeClr val="bg1"/>
            </a:solidFill>
            <a:prstDash val="solid"/>
            <a:miter lim="800000"/>
            <a:headEnd type="none" w="med" len="med"/>
            <a:tailEnd type="arrow"/>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3" name="pole tekstowe 101"/>
          <p:cNvSpPr txBox="1"/>
          <p:nvPr/>
        </p:nvSpPr>
        <p:spPr>
          <a:xfrm>
            <a:off x="2744084" y="5504271"/>
            <a:ext cx="1799156" cy="311598"/>
          </a:xfrm>
          <a:prstGeom prst="rect">
            <a:avLst/>
          </a:prstGeom>
          <a:noFill/>
          <a:ln>
            <a:noFill/>
          </a:ln>
        </p:spPr>
        <p:txBody>
          <a:bodyPr wrap="none" lIns="68553" tIns="34277" rIns="68553" bIns="34277" rtlCol="0">
            <a:spAutoFit/>
          </a:bodyPr>
          <a:lstStyle/>
          <a:p>
            <a:pPr defTabSz="685528" fontAlgn="base">
              <a:spcBef>
                <a:spcPct val="0"/>
              </a:spcBef>
              <a:spcAft>
                <a:spcPct val="0"/>
              </a:spcAft>
              <a:defRPr/>
            </a:pPr>
            <a:r>
              <a:rPr lang="pl-PL" sz="1575" kern="0" dirty="0">
                <a:solidFill>
                  <a:srgbClr val="FFFFFF"/>
                </a:solidFill>
                <a:latin typeface="Arial" pitchFamily="34" charset="0"/>
                <a:cs typeface="Arial" pitchFamily="34" charset="0"/>
              </a:rPr>
              <a:t>Neutron number N</a:t>
            </a:r>
          </a:p>
        </p:txBody>
      </p:sp>
      <p:cxnSp>
        <p:nvCxnSpPr>
          <p:cNvPr id="14" name="Łącznik prosty ze strzałką 93"/>
          <p:cNvCxnSpPr/>
          <p:nvPr/>
        </p:nvCxnSpPr>
        <p:spPr bwMode="auto">
          <a:xfrm flipV="1">
            <a:off x="965114" y="3512312"/>
            <a:ext cx="0" cy="1673580"/>
          </a:xfrm>
          <a:prstGeom prst="straightConnector1">
            <a:avLst/>
          </a:prstGeom>
          <a:solidFill>
            <a:srgbClr val="00FFFF"/>
          </a:solidFill>
          <a:ln w="19050" cap="flat" cmpd="sng" algn="ctr">
            <a:solidFill>
              <a:schemeClr val="bg1"/>
            </a:solidFill>
            <a:prstDash val="solid"/>
            <a:miter lim="800000"/>
            <a:headEnd type="none" w="med" len="med"/>
            <a:tailEnd type="arrow"/>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5" name="pole tekstowe 104"/>
          <p:cNvSpPr txBox="1"/>
          <p:nvPr/>
        </p:nvSpPr>
        <p:spPr>
          <a:xfrm rot="16200000">
            <a:off x="-125096" y="4133065"/>
            <a:ext cx="1709388" cy="311598"/>
          </a:xfrm>
          <a:prstGeom prst="rect">
            <a:avLst/>
          </a:prstGeom>
          <a:noFill/>
          <a:ln>
            <a:noFill/>
          </a:ln>
        </p:spPr>
        <p:txBody>
          <a:bodyPr wrap="none" lIns="68553" tIns="34277" rIns="68553" bIns="34277" rtlCol="0">
            <a:spAutoFit/>
          </a:bodyPr>
          <a:lstStyle/>
          <a:p>
            <a:pPr defTabSz="685528" fontAlgn="base">
              <a:spcBef>
                <a:spcPct val="0"/>
              </a:spcBef>
              <a:spcAft>
                <a:spcPct val="0"/>
              </a:spcAft>
              <a:defRPr/>
            </a:pPr>
            <a:r>
              <a:rPr lang="pl-PL" sz="1575" kern="0" dirty="0">
                <a:solidFill>
                  <a:srgbClr val="FFFFFF"/>
                </a:solidFill>
                <a:latin typeface="Arial" pitchFamily="34" charset="0"/>
                <a:cs typeface="Arial" pitchFamily="34" charset="0"/>
              </a:rPr>
              <a:t>Proton number  Z</a:t>
            </a:r>
          </a:p>
        </p:txBody>
      </p:sp>
      <p:sp>
        <p:nvSpPr>
          <p:cNvPr id="16" name="CasellaDiTesto 15"/>
          <p:cNvSpPr txBox="1"/>
          <p:nvPr/>
        </p:nvSpPr>
        <p:spPr>
          <a:xfrm>
            <a:off x="-7951" y="5775624"/>
            <a:ext cx="5372199" cy="276999"/>
          </a:xfrm>
          <a:prstGeom prst="rect">
            <a:avLst/>
          </a:prstGeom>
          <a:noFill/>
          <a:ln>
            <a:noFill/>
          </a:ln>
        </p:spPr>
        <p:txBody>
          <a:bodyPr wrap="square" rtlCol="0">
            <a:spAutoFit/>
          </a:bodyPr>
          <a:lstStyle/>
          <a:p>
            <a:pPr defTabSz="342765"/>
            <a:r>
              <a:rPr lang="it-IT" sz="1200" i="1" dirty="0">
                <a:solidFill>
                  <a:srgbClr val="FFFFFF"/>
                </a:solidFill>
                <a:latin typeface="Corbel"/>
                <a:cs typeface="Corbel"/>
              </a:rPr>
              <a:t>from CEA </a:t>
            </a:r>
            <a:r>
              <a:rPr lang="it-IT" sz="1200" i="1" dirty="0" err="1">
                <a:solidFill>
                  <a:srgbClr val="FFFFFF"/>
                </a:solidFill>
                <a:latin typeface="Corbel"/>
                <a:cs typeface="Corbel"/>
              </a:rPr>
              <a:t>Sciences</a:t>
            </a:r>
            <a:r>
              <a:rPr lang="it-IT" sz="1200" i="1" dirty="0">
                <a:solidFill>
                  <a:srgbClr val="FFFFFF"/>
                </a:solidFill>
                <a:latin typeface="Corbel"/>
                <a:cs typeface="Corbel"/>
              </a:rPr>
              <a:t> -  “La </a:t>
            </a:r>
            <a:r>
              <a:rPr lang="it-IT" sz="1200" i="1" dirty="0" err="1">
                <a:solidFill>
                  <a:srgbClr val="FFFFFF"/>
                </a:solidFill>
                <a:latin typeface="Corbel"/>
                <a:cs typeface="Corbel"/>
              </a:rPr>
              <a:t>Physique</a:t>
            </a:r>
            <a:r>
              <a:rPr lang="it-IT" sz="1200" i="1" dirty="0">
                <a:solidFill>
                  <a:srgbClr val="FFFFFF"/>
                </a:solidFill>
                <a:latin typeface="Corbel"/>
                <a:cs typeface="Corbel"/>
              </a:rPr>
              <a:t> </a:t>
            </a:r>
            <a:r>
              <a:rPr lang="it-IT" sz="1200" i="1" dirty="0" err="1">
                <a:solidFill>
                  <a:srgbClr val="FFFFFF"/>
                </a:solidFill>
                <a:latin typeface="Corbel"/>
                <a:cs typeface="Corbel"/>
              </a:rPr>
              <a:t>Nuclèaire</a:t>
            </a:r>
            <a:r>
              <a:rPr lang="it-IT" sz="1200" i="1" dirty="0">
                <a:solidFill>
                  <a:srgbClr val="FFFFFF"/>
                </a:solidFill>
                <a:latin typeface="Corbel"/>
                <a:cs typeface="Corbel"/>
              </a:rPr>
              <a:t>”</a:t>
            </a:r>
          </a:p>
        </p:txBody>
      </p:sp>
      <p:sp>
        <p:nvSpPr>
          <p:cNvPr id="4" name="CasellaDiTesto 3">
            <a:extLst>
              <a:ext uri="{FF2B5EF4-FFF2-40B4-BE49-F238E27FC236}">
                <a16:creationId xmlns:a16="http://schemas.microsoft.com/office/drawing/2014/main" id="{6F702804-BEA9-2A94-DD2D-94BF8C657F90}"/>
              </a:ext>
            </a:extLst>
          </p:cNvPr>
          <p:cNvSpPr txBox="1"/>
          <p:nvPr/>
        </p:nvSpPr>
        <p:spPr>
          <a:xfrm rot="20174759">
            <a:off x="5044474" y="3451506"/>
            <a:ext cx="816249" cy="323165"/>
          </a:xfrm>
          <a:prstGeom prst="rect">
            <a:avLst/>
          </a:prstGeom>
          <a:noFill/>
        </p:spPr>
        <p:txBody>
          <a:bodyPr wrap="none" rtlCol="0">
            <a:spAutoFit/>
          </a:bodyPr>
          <a:lstStyle/>
          <a:p>
            <a:r>
              <a:rPr lang="en-US" sz="1500" b="1" dirty="0">
                <a:solidFill>
                  <a:schemeClr val="bg1"/>
                </a:solidFill>
                <a:latin typeface="Corbel" panose="020B0503020204020204" pitchFamily="34" charset="0"/>
              </a:rPr>
              <a:t>dripline</a:t>
            </a:r>
          </a:p>
        </p:txBody>
      </p:sp>
      <p:sp>
        <p:nvSpPr>
          <p:cNvPr id="2" name="Slide Number Placeholder 1">
            <a:extLst>
              <a:ext uri="{FF2B5EF4-FFF2-40B4-BE49-F238E27FC236}">
                <a16:creationId xmlns:a16="http://schemas.microsoft.com/office/drawing/2014/main" id="{95C2E5EF-14E4-272C-2902-C908598CBE05}"/>
              </a:ext>
            </a:extLst>
          </p:cNvPr>
          <p:cNvSpPr>
            <a:spLocks noGrp="1"/>
          </p:cNvSpPr>
          <p:nvPr>
            <p:ph type="sldNum" sz="quarter" idx="12"/>
          </p:nvPr>
        </p:nvSpPr>
        <p:spPr/>
        <p:txBody>
          <a:bodyPr/>
          <a:lstStyle/>
          <a:p>
            <a:fld id="{263E47ED-7611-415B-9D62-3BAB27B496D0}" type="slidenum">
              <a:rPr lang="it-IT" smtClean="0"/>
              <a:t>25</a:t>
            </a:fld>
            <a:endParaRPr lang="it-IT"/>
          </a:p>
        </p:txBody>
      </p:sp>
      <p:sp>
        <p:nvSpPr>
          <p:cNvPr id="17" name="CasellaDiTesto 16">
            <a:extLst>
              <a:ext uri="{FF2B5EF4-FFF2-40B4-BE49-F238E27FC236}">
                <a16:creationId xmlns:a16="http://schemas.microsoft.com/office/drawing/2014/main" id="{46ABF2F4-7104-ABC8-AD51-9C21857252A0}"/>
              </a:ext>
            </a:extLst>
          </p:cNvPr>
          <p:cNvSpPr txBox="1"/>
          <p:nvPr/>
        </p:nvSpPr>
        <p:spPr>
          <a:xfrm>
            <a:off x="406351" y="6191459"/>
            <a:ext cx="6341690" cy="369332"/>
          </a:xfrm>
          <a:prstGeom prst="rect">
            <a:avLst/>
          </a:prstGeom>
          <a:noFill/>
        </p:spPr>
        <p:txBody>
          <a:bodyPr wrap="square">
            <a:spAutoFit/>
          </a:bodyPr>
          <a:lstStyle/>
          <a:p>
            <a:r>
              <a:rPr lang="it-IT" dirty="0"/>
              <a:t>https://www.youtube.com/watch?v=VZHpAwSGYZE</a:t>
            </a:r>
          </a:p>
        </p:txBody>
      </p:sp>
    </p:spTree>
    <p:extLst>
      <p:ext uri="{BB962C8B-B14F-4D97-AF65-F5344CB8AC3E}">
        <p14:creationId xmlns:p14="http://schemas.microsoft.com/office/powerpoint/2010/main" val="1128511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42" fill="hold"/>
                                        <p:tgtEl>
                                          <p:spTgt spid="3"/>
                                        </p:tgtEl>
                                      </p:cBhvr>
                                    </p:cmd>
                                  </p:childTnLst>
                                </p:cTn>
                              </p:par>
                              <p:par>
                                <p:cTn id="7" presetID="9" presetClass="entr" presetSubtype="0" fill="hold" grpId="0" nodeType="withEffect">
                                  <p:stCondLst>
                                    <p:cond delay="12470"/>
                                  </p:stCondLst>
                                  <p:childTnLst>
                                    <p:set>
                                      <p:cBhvr>
                                        <p:cTn id="8" dur="1" fill="hold">
                                          <p:stCondLst>
                                            <p:cond delay="0"/>
                                          </p:stCondLst>
                                        </p:cTn>
                                        <p:tgtEl>
                                          <p:spTgt spid="6"/>
                                        </p:tgtEl>
                                        <p:attrNameLst>
                                          <p:attrName>style.visibility</p:attrName>
                                        </p:attrNameLst>
                                      </p:cBhvr>
                                      <p:to>
                                        <p:strVal val="visible"/>
                                      </p:to>
                                    </p:set>
                                    <p:animEffect transition="in" filter="dissolve">
                                      <p:cBhvr>
                                        <p:cTn id="9" dur="500"/>
                                        <p:tgtEl>
                                          <p:spTgt spid="6"/>
                                        </p:tgtEl>
                                      </p:cBhvr>
                                    </p:animEffect>
                                  </p:childTnLst>
                                </p:cTn>
                              </p:par>
                              <p:par>
                                <p:cTn id="10" presetID="9" presetClass="entr" presetSubtype="0" fill="hold" grpId="0" nodeType="withEffect">
                                  <p:stCondLst>
                                    <p:cond delay="1247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bldLst>
      <p:bldP spid="6"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process-Jurek-man.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92" y="857260"/>
            <a:ext cx="9141619" cy="5142310"/>
          </a:xfrm>
          <a:prstGeom prst="rect">
            <a:avLst/>
          </a:prstGeom>
        </p:spPr>
      </p:pic>
      <p:sp>
        <p:nvSpPr>
          <p:cNvPr id="4" name="CasellaDiTesto 3"/>
          <p:cNvSpPr txBox="1"/>
          <p:nvPr/>
        </p:nvSpPr>
        <p:spPr>
          <a:xfrm>
            <a:off x="3725013" y="4967713"/>
            <a:ext cx="2642755" cy="461665"/>
          </a:xfrm>
          <a:prstGeom prst="rect">
            <a:avLst/>
          </a:prstGeom>
          <a:solidFill>
            <a:srgbClr val="000000"/>
          </a:solidFill>
        </p:spPr>
        <p:txBody>
          <a:bodyPr wrap="square" rtlCol="0">
            <a:spAutoFit/>
          </a:bodyPr>
          <a:lstStyle/>
          <a:p>
            <a:pPr algn="ctr" defTabSz="342765"/>
            <a:endParaRPr lang="it-IT" sz="2400" dirty="0">
              <a:solidFill>
                <a:srgbClr val="FFFFFF">
                  <a:lumMod val="85000"/>
                </a:srgbClr>
              </a:solidFill>
              <a:latin typeface="Arial Unicode MS"/>
              <a:cs typeface="Arial Unicode MS"/>
            </a:endParaRPr>
          </a:p>
        </p:txBody>
      </p:sp>
      <p:sp>
        <p:nvSpPr>
          <p:cNvPr id="6" name="TextBox 2"/>
          <p:cNvSpPr txBox="1">
            <a:spLocks noChangeArrowheads="1"/>
          </p:cNvSpPr>
          <p:nvPr/>
        </p:nvSpPr>
        <p:spPr bwMode="auto">
          <a:xfrm>
            <a:off x="3898900" y="831019"/>
            <a:ext cx="3880196" cy="615874"/>
          </a:xfrm>
          <a:prstGeom prst="rect">
            <a:avLst/>
          </a:prstGeom>
          <a:solidFill>
            <a:schemeClr val="tx1"/>
          </a:solidFill>
          <a:ln>
            <a:no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342758" eaLnBrk="1" hangingPunct="1">
              <a:lnSpc>
                <a:spcPct val="80000"/>
              </a:lnSpc>
            </a:pPr>
            <a:r>
              <a:rPr lang="it-IT" sz="2100" b="1" dirty="0" err="1">
                <a:solidFill>
                  <a:srgbClr val="FFFF00"/>
                </a:solidFill>
                <a:latin typeface="Calibri" panose="020F0502020204030204" pitchFamily="34" charset="0"/>
                <a:cs typeface="Calibri" panose="020F0502020204030204" pitchFamily="34" charset="0"/>
              </a:rPr>
              <a:t>Understanding</a:t>
            </a:r>
            <a:r>
              <a:rPr lang="it-IT" sz="2100" b="1" dirty="0">
                <a:solidFill>
                  <a:srgbClr val="FFFF00"/>
                </a:solidFill>
                <a:latin typeface="Calibri" panose="020F0502020204030204" pitchFamily="34" charset="0"/>
                <a:cs typeface="Calibri" panose="020F0502020204030204" pitchFamily="34" charset="0"/>
              </a:rPr>
              <a:t> ABUNDANCES </a:t>
            </a:r>
          </a:p>
          <a:p>
            <a:pPr algn="ctr" defTabSz="342758" eaLnBrk="1" hangingPunct="1">
              <a:lnSpc>
                <a:spcPct val="80000"/>
              </a:lnSpc>
            </a:pPr>
            <a:r>
              <a:rPr lang="it-IT" sz="2100" b="1" kern="0" dirty="0">
                <a:solidFill>
                  <a:srgbClr val="FFFF00"/>
                </a:solidFill>
                <a:latin typeface="Calibri" panose="020F0502020204030204" pitchFamily="34" charset="0"/>
                <a:cs typeface="Calibri" panose="020F0502020204030204" pitchFamily="34" charset="0"/>
              </a:rPr>
              <a:t>of </a:t>
            </a:r>
            <a:r>
              <a:rPr lang="it-IT" sz="2100" b="1" kern="0" dirty="0" err="1">
                <a:solidFill>
                  <a:srgbClr val="FFFF00"/>
                </a:solidFill>
                <a:latin typeface="Calibri" panose="020F0502020204030204" pitchFamily="34" charset="0"/>
                <a:cs typeface="Calibri" panose="020F0502020204030204" pitchFamily="34" charset="0"/>
              </a:rPr>
              <a:t>elements</a:t>
            </a:r>
            <a:r>
              <a:rPr lang="it-IT" sz="2100" b="1" kern="0" dirty="0">
                <a:solidFill>
                  <a:srgbClr val="FFFF00"/>
                </a:solidFill>
                <a:latin typeface="Calibri" panose="020F0502020204030204" pitchFamily="34" charset="0"/>
                <a:cs typeface="Calibri" panose="020F0502020204030204" pitchFamily="34" charset="0"/>
              </a:rPr>
              <a:t> </a:t>
            </a:r>
            <a:r>
              <a:rPr lang="it-IT" sz="2100" b="1" kern="0" dirty="0" err="1">
                <a:solidFill>
                  <a:srgbClr val="FFFF00"/>
                </a:solidFill>
                <a:latin typeface="Calibri" panose="020F0502020204030204" pitchFamily="34" charset="0"/>
                <a:cs typeface="Calibri" panose="020F0502020204030204" pitchFamily="34" charset="0"/>
              </a:rPr>
              <a:t>we</a:t>
            </a:r>
            <a:r>
              <a:rPr lang="it-IT" sz="2100" b="1" kern="0" dirty="0">
                <a:solidFill>
                  <a:srgbClr val="FFFF00"/>
                </a:solidFill>
                <a:latin typeface="Calibri" panose="020F0502020204030204" pitchFamily="34" charset="0"/>
                <a:cs typeface="Calibri" panose="020F0502020204030204" pitchFamily="34" charset="0"/>
              </a:rPr>
              <a:t> are made of</a:t>
            </a:r>
            <a:endParaRPr lang="pl-PL" sz="2100" b="1" kern="0" dirty="0">
              <a:solidFill>
                <a:srgbClr val="FFFF00"/>
              </a:solidFill>
              <a:latin typeface="Calibri" panose="020F0502020204030204" pitchFamily="34" charset="0"/>
              <a:cs typeface="Calibri" panose="020F0502020204030204" pitchFamily="34" charset="0"/>
            </a:endParaRPr>
          </a:p>
        </p:txBody>
      </p:sp>
      <p:grpSp>
        <p:nvGrpSpPr>
          <p:cNvPr id="12" name="Gruppo 11"/>
          <p:cNvGrpSpPr/>
          <p:nvPr/>
        </p:nvGrpSpPr>
        <p:grpSpPr>
          <a:xfrm>
            <a:off x="5599892" y="3350617"/>
            <a:ext cx="3542924" cy="2648953"/>
            <a:chOff x="7464925" y="3324476"/>
            <a:chExt cx="4723899" cy="3531937"/>
          </a:xfrm>
        </p:grpSpPr>
        <p:sp>
          <p:nvSpPr>
            <p:cNvPr id="5" name="CasellaDiTesto 4"/>
            <p:cNvSpPr txBox="1"/>
            <p:nvPr/>
          </p:nvSpPr>
          <p:spPr>
            <a:xfrm>
              <a:off x="7970364" y="3324476"/>
              <a:ext cx="3823183" cy="553997"/>
            </a:xfrm>
            <a:prstGeom prst="rect">
              <a:avLst/>
            </a:prstGeom>
            <a:solidFill>
              <a:srgbClr val="000000"/>
            </a:solidFill>
          </p:spPr>
          <p:txBody>
            <a:bodyPr wrap="square" rtlCol="0">
              <a:spAutoFit/>
            </a:bodyPr>
            <a:lstStyle/>
            <a:p>
              <a:pPr algn="ctr" defTabSz="342765"/>
              <a:r>
                <a:rPr lang="it-IT" sz="2100" dirty="0" err="1">
                  <a:solidFill>
                    <a:srgbClr val="FFFFFF"/>
                  </a:solidFill>
                  <a:latin typeface="Calibri"/>
                  <a:cs typeface="Calibri"/>
                </a:rPr>
                <a:t>Element</a:t>
              </a:r>
              <a:r>
                <a:rPr lang="it-IT" sz="2100" dirty="0">
                  <a:solidFill>
                    <a:srgbClr val="FFFFFF"/>
                  </a:solidFill>
                  <a:latin typeface="Calibri"/>
                  <a:cs typeface="Calibri"/>
                </a:rPr>
                <a:t> </a:t>
              </a:r>
              <a:r>
                <a:rPr lang="it-IT" sz="2100" dirty="0" err="1">
                  <a:solidFill>
                    <a:srgbClr val="FFFFFF"/>
                  </a:solidFill>
                  <a:latin typeface="Calibri"/>
                  <a:cs typeface="Calibri"/>
                </a:rPr>
                <a:t>Abundances</a:t>
              </a:r>
              <a:endParaRPr lang="it-IT" sz="2100" dirty="0">
                <a:solidFill>
                  <a:srgbClr val="FFFFFF"/>
                </a:solidFill>
                <a:latin typeface="Calibri"/>
                <a:cs typeface="Calibri"/>
              </a:endParaRPr>
            </a:p>
          </p:txBody>
        </p:sp>
        <p:grpSp>
          <p:nvGrpSpPr>
            <p:cNvPr id="11" name="Gruppo 10"/>
            <p:cNvGrpSpPr/>
            <p:nvPr/>
          </p:nvGrpSpPr>
          <p:grpSpPr>
            <a:xfrm>
              <a:off x="7464925" y="3887457"/>
              <a:ext cx="4723899" cy="2968956"/>
              <a:chOff x="7464925" y="3887457"/>
              <a:chExt cx="4723899" cy="2968956"/>
            </a:xfrm>
          </p:grpSpPr>
          <p:pic>
            <p:nvPicPr>
              <p:cNvPr id="3" name="Picture 15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4925" y="3887457"/>
                <a:ext cx="4723899" cy="2968956"/>
              </a:xfrm>
              <a:prstGeom prst="rect">
                <a:avLst/>
              </a:prstGeom>
              <a:ln>
                <a:noFill/>
              </a:ln>
              <a:effectLst>
                <a:outerShdw blurRad="292100" dist="139700" dir="2700000" algn="tl" rotWithShape="0">
                  <a:srgbClr val="333333">
                    <a:alpha val="65000"/>
                  </a:srgbClr>
                </a:outerShdw>
              </a:effectLst>
            </p:spPr>
          </p:pic>
          <p:sp>
            <p:nvSpPr>
              <p:cNvPr id="7" name="Rettangolo 6"/>
              <p:cNvSpPr/>
              <p:nvPr/>
            </p:nvSpPr>
            <p:spPr>
              <a:xfrm>
                <a:off x="9305238" y="4159505"/>
                <a:ext cx="1892151" cy="2591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765"/>
                <a:endParaRPr lang="it-IT" sz="1425">
                  <a:solidFill>
                    <a:srgbClr val="FFFFFF"/>
                  </a:solidFill>
                  <a:latin typeface="Arial"/>
                </a:endParaRPr>
              </a:p>
            </p:txBody>
          </p:sp>
          <p:sp>
            <p:nvSpPr>
              <p:cNvPr id="8" name="Rettangolo 7"/>
              <p:cNvSpPr/>
              <p:nvPr/>
            </p:nvSpPr>
            <p:spPr>
              <a:xfrm>
                <a:off x="9457638" y="4315001"/>
                <a:ext cx="314157" cy="4245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765"/>
                <a:endParaRPr lang="it-IT" sz="1425">
                  <a:solidFill>
                    <a:srgbClr val="FFFFFF"/>
                  </a:solidFill>
                  <a:latin typeface="Arial"/>
                </a:endParaRPr>
              </a:p>
            </p:txBody>
          </p:sp>
          <p:sp>
            <p:nvSpPr>
              <p:cNvPr id="9" name="Rettangolo 8"/>
              <p:cNvSpPr/>
              <p:nvPr/>
            </p:nvSpPr>
            <p:spPr>
              <a:xfrm>
                <a:off x="9083358" y="4169369"/>
                <a:ext cx="374279" cy="2492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765"/>
                <a:endParaRPr lang="it-IT" sz="1425">
                  <a:solidFill>
                    <a:srgbClr val="FFFFFF"/>
                  </a:solidFill>
                  <a:latin typeface="Arial"/>
                </a:endParaRPr>
              </a:p>
            </p:txBody>
          </p:sp>
          <p:sp>
            <p:nvSpPr>
              <p:cNvPr id="10" name="Rettangolo 9"/>
              <p:cNvSpPr/>
              <p:nvPr/>
            </p:nvSpPr>
            <p:spPr>
              <a:xfrm>
                <a:off x="10370532" y="4360643"/>
                <a:ext cx="541739" cy="5115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765"/>
                <a:endParaRPr lang="it-IT" sz="1425">
                  <a:solidFill>
                    <a:srgbClr val="FFFFFF"/>
                  </a:solidFill>
                  <a:latin typeface="Arial"/>
                </a:endParaRPr>
              </a:p>
            </p:txBody>
          </p:sp>
        </p:grpSp>
      </p:grpSp>
      <p:cxnSp>
        <p:nvCxnSpPr>
          <p:cNvPr id="13" name="Łącznik prosty ze strzałką 96"/>
          <p:cNvCxnSpPr/>
          <p:nvPr/>
        </p:nvCxnSpPr>
        <p:spPr bwMode="auto">
          <a:xfrm>
            <a:off x="2163005" y="5517264"/>
            <a:ext cx="3201243" cy="71"/>
          </a:xfrm>
          <a:prstGeom prst="straightConnector1">
            <a:avLst/>
          </a:prstGeom>
          <a:solidFill>
            <a:srgbClr val="00FFFF"/>
          </a:solidFill>
          <a:ln w="19050" cap="flat" cmpd="sng" algn="ctr">
            <a:solidFill>
              <a:schemeClr val="bg1"/>
            </a:solidFill>
            <a:prstDash val="solid"/>
            <a:miter lim="800000"/>
            <a:headEnd type="none" w="med" len="med"/>
            <a:tailEnd type="arrow"/>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4" name="pole tekstowe 101"/>
          <p:cNvSpPr txBox="1"/>
          <p:nvPr/>
        </p:nvSpPr>
        <p:spPr>
          <a:xfrm>
            <a:off x="2744084" y="5504271"/>
            <a:ext cx="1799156" cy="311598"/>
          </a:xfrm>
          <a:prstGeom prst="rect">
            <a:avLst/>
          </a:prstGeom>
          <a:noFill/>
          <a:ln>
            <a:noFill/>
          </a:ln>
        </p:spPr>
        <p:txBody>
          <a:bodyPr wrap="none" lIns="68553" tIns="34277" rIns="68553" bIns="34277" rtlCol="0">
            <a:spAutoFit/>
          </a:bodyPr>
          <a:lstStyle/>
          <a:p>
            <a:pPr defTabSz="685528" fontAlgn="base">
              <a:spcBef>
                <a:spcPct val="0"/>
              </a:spcBef>
              <a:spcAft>
                <a:spcPct val="0"/>
              </a:spcAft>
              <a:defRPr/>
            </a:pPr>
            <a:r>
              <a:rPr lang="pl-PL" sz="1575" kern="0" dirty="0">
                <a:solidFill>
                  <a:srgbClr val="FFFFFF"/>
                </a:solidFill>
                <a:latin typeface="Arial" pitchFamily="34" charset="0"/>
                <a:cs typeface="Arial" pitchFamily="34" charset="0"/>
              </a:rPr>
              <a:t>Neutron number N</a:t>
            </a:r>
          </a:p>
        </p:txBody>
      </p:sp>
      <p:cxnSp>
        <p:nvCxnSpPr>
          <p:cNvPr id="15" name="Łącznik prosty ze strzałką 93"/>
          <p:cNvCxnSpPr/>
          <p:nvPr/>
        </p:nvCxnSpPr>
        <p:spPr bwMode="auto">
          <a:xfrm flipV="1">
            <a:off x="965114" y="3512312"/>
            <a:ext cx="0" cy="1673580"/>
          </a:xfrm>
          <a:prstGeom prst="straightConnector1">
            <a:avLst/>
          </a:prstGeom>
          <a:solidFill>
            <a:srgbClr val="00FFFF"/>
          </a:solidFill>
          <a:ln w="19050" cap="flat" cmpd="sng" algn="ctr">
            <a:solidFill>
              <a:schemeClr val="bg1"/>
            </a:solidFill>
            <a:prstDash val="solid"/>
            <a:miter lim="800000"/>
            <a:headEnd type="none" w="med" len="med"/>
            <a:tailEnd type="arrow"/>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6" name="pole tekstowe 104"/>
          <p:cNvSpPr txBox="1"/>
          <p:nvPr/>
        </p:nvSpPr>
        <p:spPr>
          <a:xfrm rot="16200000">
            <a:off x="-125096" y="4133065"/>
            <a:ext cx="1709388" cy="311598"/>
          </a:xfrm>
          <a:prstGeom prst="rect">
            <a:avLst/>
          </a:prstGeom>
          <a:noFill/>
          <a:ln>
            <a:noFill/>
          </a:ln>
        </p:spPr>
        <p:txBody>
          <a:bodyPr wrap="none" lIns="68553" tIns="34277" rIns="68553" bIns="34277" rtlCol="0">
            <a:spAutoFit/>
          </a:bodyPr>
          <a:lstStyle/>
          <a:p>
            <a:pPr defTabSz="685528" fontAlgn="base">
              <a:spcBef>
                <a:spcPct val="0"/>
              </a:spcBef>
              <a:spcAft>
                <a:spcPct val="0"/>
              </a:spcAft>
              <a:defRPr/>
            </a:pPr>
            <a:r>
              <a:rPr lang="pl-PL" sz="1575" kern="0" dirty="0">
                <a:solidFill>
                  <a:srgbClr val="FFFFFF"/>
                </a:solidFill>
                <a:latin typeface="Arial" pitchFamily="34" charset="0"/>
                <a:cs typeface="Arial" pitchFamily="34" charset="0"/>
              </a:rPr>
              <a:t>Proton number  Z</a:t>
            </a:r>
          </a:p>
        </p:txBody>
      </p:sp>
      <p:grpSp>
        <p:nvGrpSpPr>
          <p:cNvPr id="17" name="Gruppo 16"/>
          <p:cNvGrpSpPr/>
          <p:nvPr/>
        </p:nvGrpSpPr>
        <p:grpSpPr>
          <a:xfrm>
            <a:off x="3857815" y="3512313"/>
            <a:ext cx="1372757" cy="1399391"/>
            <a:chOff x="5142164" y="3540083"/>
            <a:chExt cx="1830342" cy="1865854"/>
          </a:xfrm>
        </p:grpSpPr>
        <p:cxnSp>
          <p:nvCxnSpPr>
            <p:cNvPr id="18" name="Straight Connector 66"/>
            <p:cNvCxnSpPr/>
            <p:nvPr/>
          </p:nvCxnSpPr>
          <p:spPr>
            <a:xfrm>
              <a:off x="5196944" y="3540083"/>
              <a:ext cx="860159" cy="1429833"/>
            </a:xfrm>
            <a:prstGeom prst="line">
              <a:avLst/>
            </a:prstGeom>
            <a:noFill/>
            <a:ln w="28575" cap="flat" cmpd="sng" algn="ctr">
              <a:solidFill>
                <a:srgbClr val="00FDFF"/>
              </a:solidFill>
              <a:prstDash val="solid"/>
            </a:ln>
            <a:effectLst/>
          </p:spPr>
        </p:cxnSp>
        <p:sp>
          <p:nvSpPr>
            <p:cNvPr id="19" name="TextBox 17"/>
            <p:cNvSpPr txBox="1">
              <a:spLocks noChangeArrowheads="1"/>
            </p:cNvSpPr>
            <p:nvPr/>
          </p:nvSpPr>
          <p:spPr bwMode="auto">
            <a:xfrm>
              <a:off x="5142164" y="4882752"/>
              <a:ext cx="1830342" cy="523185"/>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68553" tIns="34277" rIns="68553" bIns="3427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685528" eaLnBrk="1" hangingPunct="1">
                <a:defRPr/>
              </a:pPr>
              <a:r>
                <a:rPr lang="en-US" sz="2100" b="1" kern="0" dirty="0">
                  <a:solidFill>
                    <a:srgbClr val="00FDFF"/>
                  </a:solidFill>
                  <a:latin typeface="Corbel" charset="0"/>
                  <a:cs typeface="Corbel" charset="0"/>
                </a:rPr>
                <a:t>248 Stable</a:t>
              </a:r>
            </a:p>
          </p:txBody>
        </p:sp>
      </p:grpSp>
      <p:sp>
        <p:nvSpPr>
          <p:cNvPr id="21" name="CasellaDiTesto 15"/>
          <p:cNvSpPr txBox="1"/>
          <p:nvPr/>
        </p:nvSpPr>
        <p:spPr>
          <a:xfrm>
            <a:off x="-7951" y="5775624"/>
            <a:ext cx="5372199" cy="276999"/>
          </a:xfrm>
          <a:prstGeom prst="rect">
            <a:avLst/>
          </a:prstGeom>
          <a:noFill/>
          <a:ln>
            <a:noFill/>
          </a:ln>
        </p:spPr>
        <p:txBody>
          <a:bodyPr wrap="square" rtlCol="0">
            <a:spAutoFit/>
          </a:bodyPr>
          <a:lstStyle/>
          <a:p>
            <a:pPr defTabSz="342765"/>
            <a:r>
              <a:rPr lang="it-IT" sz="1200" i="1" dirty="0">
                <a:solidFill>
                  <a:srgbClr val="FFFFFF"/>
                </a:solidFill>
                <a:latin typeface="Corbel"/>
                <a:cs typeface="Corbel"/>
              </a:rPr>
              <a:t>from CEA </a:t>
            </a:r>
            <a:r>
              <a:rPr lang="it-IT" sz="1200" i="1" dirty="0" err="1">
                <a:solidFill>
                  <a:srgbClr val="FFFFFF"/>
                </a:solidFill>
                <a:latin typeface="Corbel"/>
                <a:cs typeface="Corbel"/>
              </a:rPr>
              <a:t>Sciences</a:t>
            </a:r>
            <a:r>
              <a:rPr lang="it-IT" sz="1200" i="1" dirty="0">
                <a:solidFill>
                  <a:srgbClr val="FFFFFF"/>
                </a:solidFill>
                <a:latin typeface="Corbel"/>
                <a:cs typeface="Corbel"/>
              </a:rPr>
              <a:t> -  “La </a:t>
            </a:r>
            <a:r>
              <a:rPr lang="it-IT" sz="1200" i="1" dirty="0" err="1">
                <a:solidFill>
                  <a:srgbClr val="FFFFFF"/>
                </a:solidFill>
                <a:latin typeface="Corbel"/>
                <a:cs typeface="Corbel"/>
              </a:rPr>
              <a:t>Physique</a:t>
            </a:r>
            <a:r>
              <a:rPr lang="it-IT" sz="1200" i="1" dirty="0">
                <a:solidFill>
                  <a:srgbClr val="FFFFFF"/>
                </a:solidFill>
                <a:latin typeface="Corbel"/>
                <a:cs typeface="Corbel"/>
              </a:rPr>
              <a:t> </a:t>
            </a:r>
            <a:r>
              <a:rPr lang="it-IT" sz="1200" i="1" dirty="0" err="1">
                <a:solidFill>
                  <a:srgbClr val="FFFFFF"/>
                </a:solidFill>
                <a:latin typeface="Corbel"/>
                <a:cs typeface="Corbel"/>
              </a:rPr>
              <a:t>Nuclèaire</a:t>
            </a:r>
            <a:r>
              <a:rPr lang="it-IT" sz="1200" i="1" dirty="0">
                <a:solidFill>
                  <a:srgbClr val="FFFFFF"/>
                </a:solidFill>
                <a:latin typeface="Corbel"/>
                <a:cs typeface="Corbel"/>
              </a:rPr>
              <a:t>”</a:t>
            </a:r>
          </a:p>
        </p:txBody>
      </p:sp>
      <p:grpSp>
        <p:nvGrpSpPr>
          <p:cNvPr id="24" name="Gruppo 23">
            <a:extLst>
              <a:ext uri="{FF2B5EF4-FFF2-40B4-BE49-F238E27FC236}">
                <a16:creationId xmlns:a16="http://schemas.microsoft.com/office/drawing/2014/main" id="{A29B8E7B-E45D-C7B3-0A41-65A67975ED9E}"/>
              </a:ext>
            </a:extLst>
          </p:cNvPr>
          <p:cNvGrpSpPr/>
          <p:nvPr/>
        </p:nvGrpSpPr>
        <p:grpSpPr>
          <a:xfrm>
            <a:off x="2732359" y="2292238"/>
            <a:ext cx="5221706" cy="2007662"/>
            <a:chOff x="3643146" y="2069432"/>
            <a:chExt cx="6962274" cy="2676882"/>
          </a:xfrm>
        </p:grpSpPr>
        <p:sp>
          <p:nvSpPr>
            <p:cNvPr id="20" name="Dowolny kształt 4">
              <a:extLst>
                <a:ext uri="{FF2B5EF4-FFF2-40B4-BE49-F238E27FC236}">
                  <a16:creationId xmlns:a16="http://schemas.microsoft.com/office/drawing/2014/main" id="{65FEA263-FF60-F595-FA22-F4ECDF4DA588}"/>
                </a:ext>
              </a:extLst>
            </p:cNvPr>
            <p:cNvSpPr/>
            <p:nvPr/>
          </p:nvSpPr>
          <p:spPr>
            <a:xfrm>
              <a:off x="3643146" y="2069432"/>
              <a:ext cx="6962274" cy="2676882"/>
            </a:xfrm>
            <a:custGeom>
              <a:avLst/>
              <a:gdLst>
                <a:gd name="connsiteX0" fmla="*/ 0 w 6962274"/>
                <a:gd name="connsiteY0" fmla="*/ 2662990 h 2676882"/>
                <a:gd name="connsiteX1" fmla="*/ 689810 w 6962274"/>
                <a:gd name="connsiteY1" fmla="*/ 2662990 h 2676882"/>
                <a:gd name="connsiteX2" fmla="*/ 1026695 w 6962274"/>
                <a:gd name="connsiteY2" fmla="*/ 2518611 h 2676882"/>
                <a:gd name="connsiteX3" fmla="*/ 1347537 w 6962274"/>
                <a:gd name="connsiteY3" fmla="*/ 2390274 h 2676882"/>
                <a:gd name="connsiteX4" fmla="*/ 1604210 w 6962274"/>
                <a:gd name="connsiteY4" fmla="*/ 2294021 h 2676882"/>
                <a:gd name="connsiteX5" fmla="*/ 1925053 w 6962274"/>
                <a:gd name="connsiteY5" fmla="*/ 2213811 h 2676882"/>
                <a:gd name="connsiteX6" fmla="*/ 2117558 w 6962274"/>
                <a:gd name="connsiteY6" fmla="*/ 2149642 h 2676882"/>
                <a:gd name="connsiteX7" fmla="*/ 2342147 w 6962274"/>
                <a:gd name="connsiteY7" fmla="*/ 2053390 h 2676882"/>
                <a:gd name="connsiteX8" fmla="*/ 2406316 w 6962274"/>
                <a:gd name="connsiteY8" fmla="*/ 2037348 h 2676882"/>
                <a:gd name="connsiteX9" fmla="*/ 2406316 w 6962274"/>
                <a:gd name="connsiteY9" fmla="*/ 1941095 h 2676882"/>
                <a:gd name="connsiteX10" fmla="*/ 2502568 w 6962274"/>
                <a:gd name="connsiteY10" fmla="*/ 1844842 h 2676882"/>
                <a:gd name="connsiteX11" fmla="*/ 2743200 w 6962274"/>
                <a:gd name="connsiteY11" fmla="*/ 1684421 h 2676882"/>
                <a:gd name="connsiteX12" fmla="*/ 3015916 w 6962274"/>
                <a:gd name="connsiteY12" fmla="*/ 1620253 h 2676882"/>
                <a:gd name="connsiteX13" fmla="*/ 3368842 w 6962274"/>
                <a:gd name="connsiteY13" fmla="*/ 1524000 h 2676882"/>
                <a:gd name="connsiteX14" fmla="*/ 3850105 w 6962274"/>
                <a:gd name="connsiteY14" fmla="*/ 1363579 h 2676882"/>
                <a:gd name="connsiteX15" fmla="*/ 4203031 w 6962274"/>
                <a:gd name="connsiteY15" fmla="*/ 1251285 h 2676882"/>
                <a:gd name="connsiteX16" fmla="*/ 4411579 w 6962274"/>
                <a:gd name="connsiteY16" fmla="*/ 1171074 h 2676882"/>
                <a:gd name="connsiteX17" fmla="*/ 4555958 w 6962274"/>
                <a:gd name="connsiteY17" fmla="*/ 1106906 h 2676882"/>
                <a:gd name="connsiteX18" fmla="*/ 4572000 w 6962274"/>
                <a:gd name="connsiteY18" fmla="*/ 946485 h 2676882"/>
                <a:gd name="connsiteX19" fmla="*/ 4588042 w 6962274"/>
                <a:gd name="connsiteY19" fmla="*/ 818148 h 2676882"/>
                <a:gd name="connsiteX20" fmla="*/ 4860758 w 6962274"/>
                <a:gd name="connsiteY20" fmla="*/ 786064 h 2676882"/>
                <a:gd name="connsiteX21" fmla="*/ 5245768 w 6962274"/>
                <a:gd name="connsiteY21" fmla="*/ 721895 h 2676882"/>
                <a:gd name="connsiteX22" fmla="*/ 5646821 w 6962274"/>
                <a:gd name="connsiteY22" fmla="*/ 625642 h 2676882"/>
                <a:gd name="connsiteX23" fmla="*/ 5919537 w 6962274"/>
                <a:gd name="connsiteY23" fmla="*/ 497306 h 2676882"/>
                <a:gd name="connsiteX24" fmla="*/ 6256421 w 6962274"/>
                <a:gd name="connsiteY24" fmla="*/ 336885 h 2676882"/>
                <a:gd name="connsiteX25" fmla="*/ 6577263 w 6962274"/>
                <a:gd name="connsiteY25" fmla="*/ 192506 h 2676882"/>
                <a:gd name="connsiteX26" fmla="*/ 6866021 w 6962274"/>
                <a:gd name="connsiteY26" fmla="*/ 64169 h 2676882"/>
                <a:gd name="connsiteX27" fmla="*/ 6962274 w 6962274"/>
                <a:gd name="connsiteY27" fmla="*/ 0 h 2676882"/>
                <a:gd name="connsiteX28" fmla="*/ 6962274 w 6962274"/>
                <a:gd name="connsiteY28" fmla="*/ 0 h 267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62274" h="2676882">
                  <a:moveTo>
                    <a:pt x="0" y="2662990"/>
                  </a:moveTo>
                  <a:cubicBezTo>
                    <a:pt x="259347" y="2675021"/>
                    <a:pt x="518694" y="2687053"/>
                    <a:pt x="689810" y="2662990"/>
                  </a:cubicBezTo>
                  <a:cubicBezTo>
                    <a:pt x="860926" y="2638927"/>
                    <a:pt x="917074" y="2564064"/>
                    <a:pt x="1026695" y="2518611"/>
                  </a:cubicBezTo>
                  <a:cubicBezTo>
                    <a:pt x="1136316" y="2473158"/>
                    <a:pt x="1251284" y="2427706"/>
                    <a:pt x="1347537" y="2390274"/>
                  </a:cubicBezTo>
                  <a:cubicBezTo>
                    <a:pt x="1443790" y="2352842"/>
                    <a:pt x="1507957" y="2323431"/>
                    <a:pt x="1604210" y="2294021"/>
                  </a:cubicBezTo>
                  <a:cubicBezTo>
                    <a:pt x="1700463" y="2264611"/>
                    <a:pt x="1839495" y="2237874"/>
                    <a:pt x="1925053" y="2213811"/>
                  </a:cubicBezTo>
                  <a:cubicBezTo>
                    <a:pt x="2010611" y="2189748"/>
                    <a:pt x="2048042" y="2176379"/>
                    <a:pt x="2117558" y="2149642"/>
                  </a:cubicBezTo>
                  <a:cubicBezTo>
                    <a:pt x="2187074" y="2122905"/>
                    <a:pt x="2342147" y="2053390"/>
                    <a:pt x="2342147" y="2053390"/>
                  </a:cubicBezTo>
                  <a:cubicBezTo>
                    <a:pt x="2390273" y="2034674"/>
                    <a:pt x="2395621" y="2056064"/>
                    <a:pt x="2406316" y="2037348"/>
                  </a:cubicBezTo>
                  <a:cubicBezTo>
                    <a:pt x="2417011" y="2018632"/>
                    <a:pt x="2390274" y="1973179"/>
                    <a:pt x="2406316" y="1941095"/>
                  </a:cubicBezTo>
                  <a:cubicBezTo>
                    <a:pt x="2422358" y="1909011"/>
                    <a:pt x="2446421" y="1887621"/>
                    <a:pt x="2502568" y="1844842"/>
                  </a:cubicBezTo>
                  <a:cubicBezTo>
                    <a:pt x="2558715" y="1802063"/>
                    <a:pt x="2657642" y="1721852"/>
                    <a:pt x="2743200" y="1684421"/>
                  </a:cubicBezTo>
                  <a:cubicBezTo>
                    <a:pt x="2828758" y="1646990"/>
                    <a:pt x="2911642" y="1646990"/>
                    <a:pt x="3015916" y="1620253"/>
                  </a:cubicBezTo>
                  <a:cubicBezTo>
                    <a:pt x="3120190" y="1593516"/>
                    <a:pt x="3229811" y="1566779"/>
                    <a:pt x="3368842" y="1524000"/>
                  </a:cubicBezTo>
                  <a:cubicBezTo>
                    <a:pt x="3507873" y="1481221"/>
                    <a:pt x="3850105" y="1363579"/>
                    <a:pt x="3850105" y="1363579"/>
                  </a:cubicBezTo>
                  <a:lnTo>
                    <a:pt x="4203031" y="1251285"/>
                  </a:lnTo>
                  <a:cubicBezTo>
                    <a:pt x="4296610" y="1219201"/>
                    <a:pt x="4352758" y="1195137"/>
                    <a:pt x="4411579" y="1171074"/>
                  </a:cubicBezTo>
                  <a:cubicBezTo>
                    <a:pt x="4470400" y="1147011"/>
                    <a:pt x="4529221" y="1144337"/>
                    <a:pt x="4555958" y="1106906"/>
                  </a:cubicBezTo>
                  <a:cubicBezTo>
                    <a:pt x="4582695" y="1069475"/>
                    <a:pt x="4566653" y="994611"/>
                    <a:pt x="4572000" y="946485"/>
                  </a:cubicBezTo>
                  <a:cubicBezTo>
                    <a:pt x="4577347" y="898359"/>
                    <a:pt x="4539916" y="844885"/>
                    <a:pt x="4588042" y="818148"/>
                  </a:cubicBezTo>
                  <a:cubicBezTo>
                    <a:pt x="4636168" y="791411"/>
                    <a:pt x="4751137" y="802106"/>
                    <a:pt x="4860758" y="786064"/>
                  </a:cubicBezTo>
                  <a:cubicBezTo>
                    <a:pt x="4970379" y="770022"/>
                    <a:pt x="5114758" y="748632"/>
                    <a:pt x="5245768" y="721895"/>
                  </a:cubicBezTo>
                  <a:cubicBezTo>
                    <a:pt x="5376779" y="695158"/>
                    <a:pt x="5534526" y="663073"/>
                    <a:pt x="5646821" y="625642"/>
                  </a:cubicBezTo>
                  <a:cubicBezTo>
                    <a:pt x="5759116" y="588211"/>
                    <a:pt x="5919537" y="497306"/>
                    <a:pt x="5919537" y="497306"/>
                  </a:cubicBezTo>
                  <a:lnTo>
                    <a:pt x="6256421" y="336885"/>
                  </a:lnTo>
                  <a:cubicBezTo>
                    <a:pt x="6366042" y="286085"/>
                    <a:pt x="6577263" y="192506"/>
                    <a:pt x="6577263" y="192506"/>
                  </a:cubicBezTo>
                  <a:cubicBezTo>
                    <a:pt x="6678863" y="147053"/>
                    <a:pt x="6801853" y="96253"/>
                    <a:pt x="6866021" y="64169"/>
                  </a:cubicBezTo>
                  <a:cubicBezTo>
                    <a:pt x="6930189" y="32085"/>
                    <a:pt x="6962274" y="0"/>
                    <a:pt x="6962274" y="0"/>
                  </a:cubicBezTo>
                  <a:lnTo>
                    <a:pt x="6962274" y="0"/>
                  </a:lnTo>
                </a:path>
              </a:pathLst>
            </a:custGeom>
            <a:noFill/>
            <a:ln w="165100">
              <a:solidFill>
                <a:srgbClr val="66FF66"/>
              </a:solidFill>
              <a:tailEnd type="stealth" w="sm" len="sm"/>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765">
                <a:defRPr/>
              </a:pPr>
              <a:r>
                <a:rPr lang="pl-PL" sz="1425" dirty="0">
                  <a:solidFill>
                    <a:prstClr val="white"/>
                  </a:solidFill>
                  <a:latin typeface="Arial" panose="020B0604020202020204" pitchFamily="34" charset="0"/>
                  <a:cs typeface="Arial" panose="020B0604020202020204" pitchFamily="34" charset="0"/>
                </a:rPr>
                <a:t>r</a:t>
              </a:r>
            </a:p>
          </p:txBody>
        </p:sp>
        <p:sp>
          <p:nvSpPr>
            <p:cNvPr id="23" name="TextBox 18">
              <a:extLst>
                <a:ext uri="{FF2B5EF4-FFF2-40B4-BE49-F238E27FC236}">
                  <a16:creationId xmlns:a16="http://schemas.microsoft.com/office/drawing/2014/main" id="{C9DE473F-BB92-1CDE-D691-F4F586DDE164}"/>
                </a:ext>
              </a:extLst>
            </p:cNvPr>
            <p:cNvSpPr txBox="1">
              <a:spLocks noChangeArrowheads="1"/>
            </p:cNvSpPr>
            <p:nvPr/>
          </p:nvSpPr>
          <p:spPr bwMode="auto">
            <a:xfrm rot="20479697">
              <a:off x="6146382" y="2926457"/>
              <a:ext cx="2018428" cy="523185"/>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68553" tIns="34277" rIns="68553" bIns="3427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685528" eaLnBrk="1" hangingPunct="1">
                <a:defRPr/>
              </a:pPr>
              <a:r>
                <a:rPr lang="it-IT" sz="2100" b="1" kern="0" dirty="0" err="1">
                  <a:solidFill>
                    <a:srgbClr val="66FF66"/>
                  </a:solidFill>
                  <a:latin typeface="Arial" panose="020B0604020202020204" pitchFamily="34" charset="0"/>
                  <a:cs typeface="Arial" panose="020B0604020202020204" pitchFamily="34" charset="0"/>
                </a:rPr>
                <a:t>r</a:t>
              </a:r>
              <a:r>
                <a:rPr lang="it-IT" sz="2100" b="1" kern="0" dirty="0">
                  <a:solidFill>
                    <a:srgbClr val="66FF66"/>
                  </a:solidFill>
                  <a:latin typeface="Arial" panose="020B0604020202020204" pitchFamily="34" charset="0"/>
                  <a:cs typeface="Arial" panose="020B0604020202020204" pitchFamily="34" charset="0"/>
                </a:rPr>
                <a:t> - </a:t>
              </a:r>
              <a:r>
                <a:rPr lang="it-IT" sz="2100" b="1" kern="0" dirty="0" err="1">
                  <a:solidFill>
                    <a:srgbClr val="66FF66"/>
                  </a:solidFill>
                  <a:latin typeface="Arial" panose="020B0604020202020204" pitchFamily="34" charset="0"/>
                  <a:cs typeface="Arial" panose="020B0604020202020204" pitchFamily="34" charset="0"/>
                </a:rPr>
                <a:t>process</a:t>
              </a:r>
              <a:endParaRPr lang="en-US" sz="2100" b="1" kern="0" dirty="0">
                <a:solidFill>
                  <a:srgbClr val="66FF66"/>
                </a:solidFill>
                <a:latin typeface="Arial" panose="020B0604020202020204" pitchFamily="34" charset="0"/>
                <a:cs typeface="Arial" panose="020B0604020202020204" pitchFamily="34" charset="0"/>
              </a:endParaRPr>
            </a:p>
          </p:txBody>
        </p:sp>
      </p:grpSp>
      <p:sp>
        <p:nvSpPr>
          <p:cNvPr id="25" name="CasellaDiTesto 24">
            <a:extLst>
              <a:ext uri="{FF2B5EF4-FFF2-40B4-BE49-F238E27FC236}">
                <a16:creationId xmlns:a16="http://schemas.microsoft.com/office/drawing/2014/main" id="{8983FE5A-47E1-1546-56A3-1CD08235956C}"/>
              </a:ext>
            </a:extLst>
          </p:cNvPr>
          <p:cNvSpPr txBox="1"/>
          <p:nvPr/>
        </p:nvSpPr>
        <p:spPr>
          <a:xfrm rot="20174759">
            <a:off x="5044474" y="3451506"/>
            <a:ext cx="816249" cy="323165"/>
          </a:xfrm>
          <a:prstGeom prst="rect">
            <a:avLst/>
          </a:prstGeom>
          <a:noFill/>
        </p:spPr>
        <p:txBody>
          <a:bodyPr wrap="none" rtlCol="0">
            <a:spAutoFit/>
          </a:bodyPr>
          <a:lstStyle/>
          <a:p>
            <a:r>
              <a:rPr lang="en-US" sz="1500" b="1" dirty="0">
                <a:solidFill>
                  <a:schemeClr val="bg1"/>
                </a:solidFill>
                <a:latin typeface="Corbel" panose="020B0503020204020204" pitchFamily="34" charset="0"/>
              </a:rPr>
              <a:t>dripline</a:t>
            </a:r>
          </a:p>
        </p:txBody>
      </p:sp>
      <p:sp>
        <p:nvSpPr>
          <p:cNvPr id="22" name="Slide Number Placeholder 21">
            <a:extLst>
              <a:ext uri="{FF2B5EF4-FFF2-40B4-BE49-F238E27FC236}">
                <a16:creationId xmlns:a16="http://schemas.microsoft.com/office/drawing/2014/main" id="{9A397B93-668C-0092-A67E-CEE90324F979}"/>
              </a:ext>
            </a:extLst>
          </p:cNvPr>
          <p:cNvSpPr>
            <a:spLocks noGrp="1"/>
          </p:cNvSpPr>
          <p:nvPr>
            <p:ph type="sldNum" sz="quarter" idx="12"/>
          </p:nvPr>
        </p:nvSpPr>
        <p:spPr/>
        <p:txBody>
          <a:bodyPr/>
          <a:lstStyle/>
          <a:p>
            <a:fld id="{263E47ED-7611-415B-9D62-3BAB27B496D0}" type="slidenum">
              <a:rPr lang="it-IT" smtClean="0"/>
              <a:t>26</a:t>
            </a:fld>
            <a:endParaRPr lang="it-IT"/>
          </a:p>
        </p:txBody>
      </p:sp>
      <p:sp>
        <p:nvSpPr>
          <p:cNvPr id="26" name="CasellaDiTesto 25">
            <a:extLst>
              <a:ext uri="{FF2B5EF4-FFF2-40B4-BE49-F238E27FC236}">
                <a16:creationId xmlns:a16="http://schemas.microsoft.com/office/drawing/2014/main" id="{D26FE6B1-36C8-576A-801C-9D227B1F491A}"/>
              </a:ext>
            </a:extLst>
          </p:cNvPr>
          <p:cNvSpPr txBox="1"/>
          <p:nvPr/>
        </p:nvSpPr>
        <p:spPr>
          <a:xfrm>
            <a:off x="406351" y="6191459"/>
            <a:ext cx="6341690" cy="369332"/>
          </a:xfrm>
          <a:prstGeom prst="rect">
            <a:avLst/>
          </a:prstGeom>
          <a:noFill/>
        </p:spPr>
        <p:txBody>
          <a:bodyPr wrap="square">
            <a:spAutoFit/>
          </a:bodyPr>
          <a:lstStyle/>
          <a:p>
            <a:r>
              <a:rPr lang="it-IT" dirty="0"/>
              <a:t>https://www.youtube.com/watch?v=VZHpAwSGYZE</a:t>
            </a:r>
          </a:p>
        </p:txBody>
      </p:sp>
    </p:spTree>
    <p:extLst>
      <p:ext uri="{BB962C8B-B14F-4D97-AF65-F5344CB8AC3E}">
        <p14:creationId xmlns:p14="http://schemas.microsoft.com/office/powerpoint/2010/main" val="302788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9394" fill="hold"/>
                                        <p:tgtEl>
                                          <p:spTgt spid="2"/>
                                        </p:tgtEl>
                                      </p:cBhvr>
                                    </p:cmd>
                                  </p:childTnLst>
                                </p:cTn>
                              </p:par>
                              <p:par>
                                <p:cTn id="11" presetID="9"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500"/>
                                        <p:tgtEl>
                                          <p:spTgt spid="12"/>
                                        </p:tgtEl>
                                      </p:cBhvr>
                                    </p:animEffect>
                                  </p:childTnLst>
                                </p:cTn>
                              </p:par>
                            </p:childTnLst>
                          </p:cTn>
                        </p:par>
                        <p:par>
                          <p:cTn id="14" fill="hold">
                            <p:stCondLst>
                              <p:cond delay="9894"/>
                            </p:stCondLst>
                            <p:childTnLst>
                              <p:par>
                                <p:cTn id="15" presetID="22" presetClass="entr" presetSubtype="4"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18" fill="hold" display="0">
                  <p:stCondLst>
                    <p:cond delay="indefinite"/>
                  </p:stCondLst>
                </p:cTn>
                <p:tgtEl>
                  <p:spTgt spid="2"/>
                </p:tgtEl>
              </p:cMediaNode>
            </p:video>
            <p:seq concurrent="1" nextAc="seek">
              <p:cTn id="19" restart="whenNotActive" fill="hold" evtFilter="cancelBubble" nodeType="interactiveSeq">
                <p:stCondLst>
                  <p:cond evt="onClick" delay="0">
                    <p:tgtEl>
                      <p:spTgt spid="2"/>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Screen Shot 2017-06-13 at 14.33.4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82" y="664076"/>
            <a:ext cx="4712816" cy="2884657"/>
          </a:xfrm>
          <a:prstGeom prst="rect">
            <a:avLst/>
          </a:prstGeom>
        </p:spPr>
      </p:pic>
      <p:sp>
        <p:nvSpPr>
          <p:cNvPr id="2" name="Freccia destra 1">
            <a:extLst>
              <a:ext uri="{FF2B5EF4-FFF2-40B4-BE49-F238E27FC236}">
                <a16:creationId xmlns:a16="http://schemas.microsoft.com/office/drawing/2014/main" id="{B0D08F13-ED7E-5A4C-BFAF-868EBDE31FC0}"/>
              </a:ext>
            </a:extLst>
          </p:cNvPr>
          <p:cNvSpPr/>
          <p:nvPr/>
        </p:nvSpPr>
        <p:spPr>
          <a:xfrm rot="20424318">
            <a:off x="169384" y="3318853"/>
            <a:ext cx="446313" cy="13977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1" name="Rettangolo 20">
            <a:extLst>
              <a:ext uri="{FF2B5EF4-FFF2-40B4-BE49-F238E27FC236}">
                <a16:creationId xmlns:a16="http://schemas.microsoft.com/office/drawing/2014/main" id="{55156846-6DD1-354F-B92E-D82B8721C30E}"/>
              </a:ext>
            </a:extLst>
          </p:cNvPr>
          <p:cNvSpPr/>
          <p:nvPr/>
        </p:nvSpPr>
        <p:spPr>
          <a:xfrm>
            <a:off x="2702055" y="3094351"/>
            <a:ext cx="984302" cy="461665"/>
          </a:xfrm>
          <a:prstGeom prst="rect">
            <a:avLst/>
          </a:prstGeom>
        </p:spPr>
        <p:txBody>
          <a:bodyPr wrap="square">
            <a:spAutoFit/>
          </a:bodyPr>
          <a:lstStyle/>
          <a:p>
            <a:r>
              <a:rPr lang="it-IT" sz="1200" b="1" i="1" dirty="0">
                <a:solidFill>
                  <a:srgbClr val="FFFF00"/>
                </a:solidFill>
              </a:rPr>
              <a:t>NEAR station</a:t>
            </a:r>
          </a:p>
        </p:txBody>
      </p:sp>
      <p:cxnSp>
        <p:nvCxnSpPr>
          <p:cNvPr id="22" name="Connettore 2 21">
            <a:extLst>
              <a:ext uri="{FF2B5EF4-FFF2-40B4-BE49-F238E27FC236}">
                <a16:creationId xmlns:a16="http://schemas.microsoft.com/office/drawing/2014/main" id="{D376B50A-03D7-7147-97F6-E34ADA4152FE}"/>
              </a:ext>
            </a:extLst>
          </p:cNvPr>
          <p:cNvCxnSpPr>
            <a:cxnSpLocks/>
          </p:cNvCxnSpPr>
          <p:nvPr/>
        </p:nvCxnSpPr>
        <p:spPr>
          <a:xfrm flipH="1" flipV="1">
            <a:off x="1557309" y="3167575"/>
            <a:ext cx="1059508" cy="157609"/>
          </a:xfrm>
          <a:prstGeom prst="straightConnector1">
            <a:avLst/>
          </a:prstGeom>
          <a:ln w="34925">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3" name="Rettangolo 22">
            <a:extLst>
              <a:ext uri="{FF2B5EF4-FFF2-40B4-BE49-F238E27FC236}">
                <a16:creationId xmlns:a16="http://schemas.microsoft.com/office/drawing/2014/main" id="{EDE2E486-9E1D-A746-A6F0-8563418513A4}"/>
              </a:ext>
            </a:extLst>
          </p:cNvPr>
          <p:cNvSpPr/>
          <p:nvPr/>
        </p:nvSpPr>
        <p:spPr>
          <a:xfrm rot="20439186">
            <a:off x="141403" y="3434172"/>
            <a:ext cx="1115753" cy="507831"/>
          </a:xfrm>
          <a:prstGeom prst="rect">
            <a:avLst/>
          </a:prstGeom>
        </p:spPr>
        <p:txBody>
          <a:bodyPr wrap="square">
            <a:spAutoFit/>
          </a:bodyPr>
          <a:lstStyle/>
          <a:p>
            <a:r>
              <a:rPr lang="it-IT" sz="1350" b="1" i="1" dirty="0" err="1">
                <a:solidFill>
                  <a:srgbClr val="000090"/>
                </a:solidFill>
              </a:rPr>
              <a:t>proton</a:t>
            </a:r>
            <a:r>
              <a:rPr lang="it-IT" sz="1350" b="1" i="1" dirty="0">
                <a:solidFill>
                  <a:srgbClr val="000090"/>
                </a:solidFill>
              </a:rPr>
              <a:t> </a:t>
            </a:r>
            <a:r>
              <a:rPr lang="it-IT" sz="1350" b="1" i="1" dirty="0" err="1">
                <a:solidFill>
                  <a:srgbClr val="000090"/>
                </a:solidFill>
              </a:rPr>
              <a:t>beam</a:t>
            </a:r>
            <a:endParaRPr lang="it-IT" sz="1350" b="1" i="1" dirty="0">
              <a:solidFill>
                <a:srgbClr val="000090"/>
              </a:solidFill>
            </a:endParaRPr>
          </a:p>
        </p:txBody>
      </p:sp>
      <p:sp>
        <p:nvSpPr>
          <p:cNvPr id="5" name="CasellaDiTesto 4">
            <a:extLst>
              <a:ext uri="{FF2B5EF4-FFF2-40B4-BE49-F238E27FC236}">
                <a16:creationId xmlns:a16="http://schemas.microsoft.com/office/drawing/2014/main" id="{987866C5-9EFB-8EC0-FAE7-95FE08E251A9}"/>
              </a:ext>
            </a:extLst>
          </p:cNvPr>
          <p:cNvSpPr txBox="1"/>
          <p:nvPr/>
        </p:nvSpPr>
        <p:spPr>
          <a:xfrm>
            <a:off x="2954650" y="63056"/>
            <a:ext cx="4770304" cy="461665"/>
          </a:xfrm>
          <a:prstGeom prst="rect">
            <a:avLst/>
          </a:prstGeom>
          <a:solidFill>
            <a:srgbClr val="FFFF00"/>
          </a:solidFill>
        </p:spPr>
        <p:txBody>
          <a:bodyPr wrap="square">
            <a:spAutoFit/>
          </a:bodyPr>
          <a:lstStyle/>
          <a:p>
            <a:r>
              <a:rPr lang="en-GB" sz="2400" b="1" i="0" dirty="0" err="1">
                <a:solidFill>
                  <a:srgbClr val="FF0000"/>
                </a:solidFill>
                <a:latin typeface="Comic Sans MS" panose="030F0702030302020204" pitchFamily="66" charset="0"/>
              </a:rPr>
              <a:t>n_TOF</a:t>
            </a:r>
            <a:r>
              <a:rPr lang="en-GB" sz="2400" b="1" i="0" dirty="0">
                <a:solidFill>
                  <a:srgbClr val="FF0000"/>
                </a:solidFill>
                <a:latin typeface="Comic Sans MS" panose="030F0702030302020204" pitchFamily="66" charset="0"/>
              </a:rPr>
              <a:t> facility at CERN</a:t>
            </a:r>
          </a:p>
        </p:txBody>
      </p:sp>
      <p:sp>
        <p:nvSpPr>
          <p:cNvPr id="3" name="Slide Number Placeholder 2">
            <a:extLst>
              <a:ext uri="{FF2B5EF4-FFF2-40B4-BE49-F238E27FC236}">
                <a16:creationId xmlns:a16="http://schemas.microsoft.com/office/drawing/2014/main" id="{3C85DCA4-1174-DA6D-F409-B314C887E239}"/>
              </a:ext>
            </a:extLst>
          </p:cNvPr>
          <p:cNvSpPr>
            <a:spLocks noGrp="1"/>
          </p:cNvSpPr>
          <p:nvPr>
            <p:ph type="sldNum" sz="quarter" idx="12"/>
          </p:nvPr>
        </p:nvSpPr>
        <p:spPr/>
        <p:txBody>
          <a:bodyPr/>
          <a:lstStyle/>
          <a:p>
            <a:fld id="{7D84FBAB-90D3-5047-9528-A2D7D06A9AFF}" type="slidenum">
              <a:rPr lang="en-US" smtClean="0"/>
              <a:t>27</a:t>
            </a:fld>
            <a:endParaRPr lang="en-US"/>
          </a:p>
        </p:txBody>
      </p:sp>
      <p:sp>
        <p:nvSpPr>
          <p:cNvPr id="6" name="CasellaDiTesto 5">
            <a:extLst>
              <a:ext uri="{FF2B5EF4-FFF2-40B4-BE49-F238E27FC236}">
                <a16:creationId xmlns:a16="http://schemas.microsoft.com/office/drawing/2014/main" id="{028B3F79-7265-42BF-0B92-822343625754}"/>
              </a:ext>
            </a:extLst>
          </p:cNvPr>
          <p:cNvSpPr txBox="1"/>
          <p:nvPr/>
        </p:nvSpPr>
        <p:spPr>
          <a:xfrm>
            <a:off x="1" y="21264"/>
            <a:ext cx="2741310" cy="307777"/>
          </a:xfrm>
          <a:custGeom>
            <a:avLst/>
            <a:gdLst>
              <a:gd name="connsiteX0" fmla="*/ 0 w 2741310"/>
              <a:gd name="connsiteY0" fmla="*/ 0 h 307777"/>
              <a:gd name="connsiteX1" fmla="*/ 520849 w 2741310"/>
              <a:gd name="connsiteY1" fmla="*/ 0 h 307777"/>
              <a:gd name="connsiteX2" fmla="*/ 1069111 w 2741310"/>
              <a:gd name="connsiteY2" fmla="*/ 0 h 307777"/>
              <a:gd name="connsiteX3" fmla="*/ 1644786 w 2741310"/>
              <a:gd name="connsiteY3" fmla="*/ 0 h 307777"/>
              <a:gd name="connsiteX4" fmla="*/ 2220461 w 2741310"/>
              <a:gd name="connsiteY4" fmla="*/ 0 h 307777"/>
              <a:gd name="connsiteX5" fmla="*/ 2741310 w 2741310"/>
              <a:gd name="connsiteY5" fmla="*/ 0 h 307777"/>
              <a:gd name="connsiteX6" fmla="*/ 2741310 w 2741310"/>
              <a:gd name="connsiteY6" fmla="*/ 307777 h 307777"/>
              <a:gd name="connsiteX7" fmla="*/ 2138222 w 2741310"/>
              <a:gd name="connsiteY7" fmla="*/ 307777 h 307777"/>
              <a:gd name="connsiteX8" fmla="*/ 1535134 w 2741310"/>
              <a:gd name="connsiteY8" fmla="*/ 307777 h 307777"/>
              <a:gd name="connsiteX9" fmla="*/ 986872 w 2741310"/>
              <a:gd name="connsiteY9" fmla="*/ 307777 h 307777"/>
              <a:gd name="connsiteX10" fmla="*/ 0 w 2741310"/>
              <a:gd name="connsiteY10" fmla="*/ 307777 h 307777"/>
              <a:gd name="connsiteX11" fmla="*/ 0 w 2741310"/>
              <a:gd name="connsiteY11"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41310" h="307777" fill="none" extrusionOk="0">
                <a:moveTo>
                  <a:pt x="0" y="0"/>
                </a:moveTo>
                <a:cubicBezTo>
                  <a:pt x="174047" y="-28779"/>
                  <a:pt x="335898" y="59488"/>
                  <a:pt x="520849" y="0"/>
                </a:cubicBezTo>
                <a:cubicBezTo>
                  <a:pt x="705800" y="-59488"/>
                  <a:pt x="933123" y="63844"/>
                  <a:pt x="1069111" y="0"/>
                </a:cubicBezTo>
                <a:cubicBezTo>
                  <a:pt x="1205099" y="-63844"/>
                  <a:pt x="1429716" y="8732"/>
                  <a:pt x="1644786" y="0"/>
                </a:cubicBezTo>
                <a:cubicBezTo>
                  <a:pt x="1859856" y="-8732"/>
                  <a:pt x="1981004" y="18942"/>
                  <a:pt x="2220461" y="0"/>
                </a:cubicBezTo>
                <a:cubicBezTo>
                  <a:pt x="2459918" y="-18942"/>
                  <a:pt x="2594135" y="61419"/>
                  <a:pt x="2741310" y="0"/>
                </a:cubicBezTo>
                <a:cubicBezTo>
                  <a:pt x="2751025" y="101949"/>
                  <a:pt x="2709099" y="210830"/>
                  <a:pt x="2741310" y="307777"/>
                </a:cubicBezTo>
                <a:cubicBezTo>
                  <a:pt x="2507177" y="364224"/>
                  <a:pt x="2388980" y="295078"/>
                  <a:pt x="2138222" y="307777"/>
                </a:cubicBezTo>
                <a:cubicBezTo>
                  <a:pt x="1887464" y="320476"/>
                  <a:pt x="1719131" y="272965"/>
                  <a:pt x="1535134" y="307777"/>
                </a:cubicBezTo>
                <a:cubicBezTo>
                  <a:pt x="1351137" y="342589"/>
                  <a:pt x="1136784" y="273115"/>
                  <a:pt x="986872" y="307777"/>
                </a:cubicBezTo>
                <a:cubicBezTo>
                  <a:pt x="836960" y="342439"/>
                  <a:pt x="240383" y="246250"/>
                  <a:pt x="0" y="307777"/>
                </a:cubicBezTo>
                <a:cubicBezTo>
                  <a:pt x="-17967" y="167381"/>
                  <a:pt x="23068" y="137446"/>
                  <a:pt x="0" y="0"/>
                </a:cubicBezTo>
                <a:close/>
              </a:path>
              <a:path w="2741310" h="307777" stroke="0" extrusionOk="0">
                <a:moveTo>
                  <a:pt x="0" y="0"/>
                </a:moveTo>
                <a:cubicBezTo>
                  <a:pt x="151050" y="-50298"/>
                  <a:pt x="266152" y="43291"/>
                  <a:pt x="520849" y="0"/>
                </a:cubicBezTo>
                <a:cubicBezTo>
                  <a:pt x="775546" y="-43291"/>
                  <a:pt x="855341" y="38826"/>
                  <a:pt x="986872" y="0"/>
                </a:cubicBezTo>
                <a:cubicBezTo>
                  <a:pt x="1118403" y="-38826"/>
                  <a:pt x="1358012" y="57451"/>
                  <a:pt x="1589960" y="0"/>
                </a:cubicBezTo>
                <a:cubicBezTo>
                  <a:pt x="1821908" y="-57451"/>
                  <a:pt x="1856014" y="1992"/>
                  <a:pt x="2110809" y="0"/>
                </a:cubicBezTo>
                <a:cubicBezTo>
                  <a:pt x="2365604" y="-1992"/>
                  <a:pt x="2575711" y="69970"/>
                  <a:pt x="2741310" y="0"/>
                </a:cubicBezTo>
                <a:cubicBezTo>
                  <a:pt x="2773254" y="77820"/>
                  <a:pt x="2736266" y="185052"/>
                  <a:pt x="2741310" y="307777"/>
                </a:cubicBezTo>
                <a:cubicBezTo>
                  <a:pt x="2533635" y="359026"/>
                  <a:pt x="2361338" y="288089"/>
                  <a:pt x="2193048" y="307777"/>
                </a:cubicBezTo>
                <a:cubicBezTo>
                  <a:pt x="2024758" y="327465"/>
                  <a:pt x="1792961" y="302597"/>
                  <a:pt x="1589960" y="307777"/>
                </a:cubicBezTo>
                <a:cubicBezTo>
                  <a:pt x="1386959" y="312957"/>
                  <a:pt x="1337691" y="266122"/>
                  <a:pt x="1123937" y="307777"/>
                </a:cubicBezTo>
                <a:cubicBezTo>
                  <a:pt x="910183" y="349432"/>
                  <a:pt x="750405" y="291536"/>
                  <a:pt x="575675" y="307777"/>
                </a:cubicBezTo>
                <a:cubicBezTo>
                  <a:pt x="400945" y="324018"/>
                  <a:pt x="138404" y="270677"/>
                  <a:pt x="0" y="307777"/>
                </a:cubicBezTo>
                <a:cubicBezTo>
                  <a:pt x="-32223" y="167553"/>
                  <a:pt x="12931" y="112615"/>
                  <a:pt x="0" y="0"/>
                </a:cubicBezTo>
                <a:close/>
              </a:path>
            </a:pathLst>
          </a:custGeom>
          <a:solidFill>
            <a:srgbClr val="FF6600"/>
          </a:solidFill>
          <a:ln w="38100">
            <a:no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pPr algn="just">
              <a:spcAft>
                <a:spcPts val="900"/>
              </a:spcAft>
            </a:pPr>
            <a:r>
              <a:rPr lang="en-GB" sz="1400" b="1" i="1" dirty="0">
                <a:solidFill>
                  <a:srgbClr val="002060"/>
                </a:solidFill>
                <a:latin typeface="Comic Sans MS" panose="030F0702030302020204" pitchFamily="66" charset="0"/>
                <a:cs typeface="Calibri" panose="020F0502020204030204" pitchFamily="34" charset="0"/>
              </a:rPr>
              <a:t>Nuclear reactions at CERN</a:t>
            </a:r>
            <a:endParaRPr lang="en-GB" sz="1400" b="1" i="1" dirty="0">
              <a:latin typeface="Comic Sans MS" panose="030F0702030302020204" pitchFamily="66" charset="0"/>
              <a:cs typeface="Calibri" panose="020F0502020204030204" pitchFamily="34" charset="0"/>
            </a:endParaRPr>
          </a:p>
        </p:txBody>
      </p:sp>
      <p:pic>
        <p:nvPicPr>
          <p:cNvPr id="7" name="Immagine 6">
            <a:extLst>
              <a:ext uri="{FF2B5EF4-FFF2-40B4-BE49-F238E27FC236}">
                <a16:creationId xmlns:a16="http://schemas.microsoft.com/office/drawing/2014/main" id="{F4B06348-634A-2C37-C312-23E2620868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6138" y="1765144"/>
            <a:ext cx="4905508" cy="3327712"/>
          </a:xfrm>
          <a:prstGeom prst="rect">
            <a:avLst/>
          </a:prstGeom>
        </p:spPr>
      </p:pic>
      <p:sp>
        <p:nvSpPr>
          <p:cNvPr id="8" name="CasellaDiTesto 7">
            <a:extLst>
              <a:ext uri="{FF2B5EF4-FFF2-40B4-BE49-F238E27FC236}">
                <a16:creationId xmlns:a16="http://schemas.microsoft.com/office/drawing/2014/main" id="{CE36D644-933D-35D6-24AC-78BD70597BB3}"/>
              </a:ext>
            </a:extLst>
          </p:cNvPr>
          <p:cNvSpPr txBox="1"/>
          <p:nvPr/>
        </p:nvSpPr>
        <p:spPr>
          <a:xfrm rot="21226719">
            <a:off x="3559800" y="683315"/>
            <a:ext cx="559769" cy="300082"/>
          </a:xfrm>
          <a:prstGeom prst="rect">
            <a:avLst/>
          </a:prstGeom>
          <a:noFill/>
        </p:spPr>
        <p:txBody>
          <a:bodyPr wrap="none" rtlCol="0">
            <a:spAutoFit/>
          </a:bodyPr>
          <a:lstStyle/>
          <a:p>
            <a:r>
              <a:rPr lang="it-IT" sz="1350" b="1">
                <a:latin typeface="Arabic Typesetting" panose="03020402040406030203" pitchFamily="66" charset="-78"/>
                <a:cs typeface="Arabic Typesetting" panose="03020402040406030203" pitchFamily="66" charset="-78"/>
              </a:rPr>
              <a:t>n_TOF</a:t>
            </a:r>
            <a:endParaRPr lang="en-US" sz="1350" b="1">
              <a:latin typeface="Arabic Typesetting" panose="03020402040406030203" pitchFamily="66" charset="-78"/>
              <a:cs typeface="Arabic Typesetting" panose="03020402040406030203" pitchFamily="66" charset="-78"/>
            </a:endParaRPr>
          </a:p>
        </p:txBody>
      </p:sp>
      <p:sp>
        <p:nvSpPr>
          <p:cNvPr id="9" name="CasellaDiTesto 8">
            <a:extLst>
              <a:ext uri="{FF2B5EF4-FFF2-40B4-BE49-F238E27FC236}">
                <a16:creationId xmlns:a16="http://schemas.microsoft.com/office/drawing/2014/main" id="{3CE08EFB-9D1E-8E41-AEEB-C1F68EBD14FB}"/>
              </a:ext>
            </a:extLst>
          </p:cNvPr>
          <p:cNvSpPr txBox="1"/>
          <p:nvPr/>
        </p:nvSpPr>
        <p:spPr>
          <a:xfrm>
            <a:off x="583894" y="5092856"/>
            <a:ext cx="8152482" cy="923330"/>
          </a:xfrm>
          <a:prstGeom prst="rect">
            <a:avLst/>
          </a:prstGeom>
          <a:solidFill>
            <a:srgbClr val="FFC000"/>
          </a:solidFill>
        </p:spPr>
        <p:txBody>
          <a:bodyPr wrap="square">
            <a:spAutoFit/>
          </a:bodyPr>
          <a:lstStyle/>
          <a:p>
            <a:pPr marL="214313" indent="-214313" algn="just" hangingPunct="0">
              <a:buFont typeface="Wingdings" pitchFamily="2" charset="2"/>
              <a:buChar char="Ø"/>
            </a:pPr>
            <a:r>
              <a:rPr lang="en-US" sz="1800" dirty="0" err="1">
                <a:solidFill>
                  <a:srgbClr val="002060"/>
                </a:solidFill>
                <a:highlight>
                  <a:scrgbClr r="0" g="0" b="0">
                    <a:alpha val="0"/>
                  </a:scrgbClr>
                </a:highlight>
                <a:latin typeface="Comic Sans MS" panose="030F0702030302020204" pitchFamily="66" charset="0"/>
                <a:ea typeface="Noto Sans CJK SC" pitchFamily="2"/>
                <a:cs typeface="Lohit Devanagari" pitchFamily="2"/>
              </a:rPr>
              <a:t>n_TOF</a:t>
            </a:r>
            <a:r>
              <a:rPr lang="en-US" sz="1800" dirty="0">
                <a:solidFill>
                  <a:srgbClr val="002060"/>
                </a:solidFill>
                <a:highlight>
                  <a:scrgbClr r="0" g="0" b="0">
                    <a:alpha val="0"/>
                  </a:scrgbClr>
                </a:highlight>
                <a:latin typeface="Comic Sans MS" panose="030F0702030302020204" pitchFamily="66" charset="0"/>
                <a:ea typeface="Noto Sans CJK SC" pitchFamily="2"/>
                <a:cs typeface="Lohit Devanagari" pitchFamily="2"/>
              </a:rPr>
              <a:t> has the world-wide </a:t>
            </a:r>
            <a:r>
              <a:rPr lang="en-US" sz="1800" b="1" dirty="0">
                <a:solidFill>
                  <a:srgbClr val="002060"/>
                </a:solidFill>
                <a:highlight>
                  <a:scrgbClr r="0" g="0" b="0">
                    <a:alpha val="0"/>
                  </a:scrgbClr>
                </a:highlight>
                <a:latin typeface="Comic Sans MS" panose="030F0702030302020204" pitchFamily="66" charset="0"/>
                <a:ea typeface="Noto Sans CJK SC" pitchFamily="2"/>
                <a:cs typeface="Lohit Devanagari" pitchFamily="2"/>
              </a:rPr>
              <a:t>highest instantaneous flux</a:t>
            </a:r>
            <a:r>
              <a:rPr lang="en-US" sz="1800" dirty="0">
                <a:solidFill>
                  <a:srgbClr val="002060"/>
                </a:solidFill>
                <a:highlight>
                  <a:scrgbClr r="0" g="0" b="0">
                    <a:alpha val="0"/>
                  </a:scrgbClr>
                </a:highlight>
                <a:latin typeface="Comic Sans MS" panose="030F0702030302020204" pitchFamily="66" charset="0"/>
                <a:ea typeface="Noto Sans CJK SC" pitchFamily="2"/>
                <a:cs typeface="Lohit Devanagari" pitchFamily="2"/>
              </a:rPr>
              <a:t> (neutrons/pulse), while being competitive also in term of average flux (neutrons/second).</a:t>
            </a:r>
          </a:p>
          <a:p>
            <a:pPr marL="214313" indent="-214313" algn="just" hangingPunct="0">
              <a:buFont typeface="Wingdings" pitchFamily="2" charset="2"/>
              <a:buChar char="Ø"/>
            </a:pPr>
            <a:r>
              <a:rPr lang="en-US" sz="1800" dirty="0">
                <a:solidFill>
                  <a:srgbClr val="C00000"/>
                </a:solidFill>
                <a:highlight>
                  <a:scrgbClr r="0" g="0" b="0">
                    <a:alpha val="0"/>
                  </a:scrgbClr>
                </a:highlight>
                <a:latin typeface="Comic Sans MS" panose="030F0702030302020204" pitchFamily="66" charset="0"/>
                <a:ea typeface="Noto Sans CJK SC" pitchFamily="2"/>
                <a:cs typeface="Lohit Devanagari" pitchFamily="2"/>
              </a:rPr>
              <a:t>EAR1 has the widest energy range available </a:t>
            </a:r>
          </a:p>
        </p:txBody>
      </p:sp>
      <p:sp>
        <p:nvSpPr>
          <p:cNvPr id="10" name="Ovale 9">
            <a:extLst>
              <a:ext uri="{FF2B5EF4-FFF2-40B4-BE49-F238E27FC236}">
                <a16:creationId xmlns:a16="http://schemas.microsoft.com/office/drawing/2014/main" id="{D6191B7D-0334-17CB-0FD5-F8766C273412}"/>
              </a:ext>
            </a:extLst>
          </p:cNvPr>
          <p:cNvSpPr/>
          <p:nvPr/>
        </p:nvSpPr>
        <p:spPr>
          <a:xfrm rot="21389140">
            <a:off x="5056963" y="1883920"/>
            <a:ext cx="3863618" cy="597133"/>
          </a:xfrm>
          <a:prstGeom prst="ellipse">
            <a:avLst/>
          </a:prstGeom>
          <a:noFill/>
          <a:ln w="28575">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FF0000"/>
              </a:solidFill>
            </a:endParaRPr>
          </a:p>
        </p:txBody>
      </p:sp>
      <p:sp>
        <p:nvSpPr>
          <p:cNvPr id="11" name="TextBox 4">
            <a:extLst>
              <a:ext uri="{FF2B5EF4-FFF2-40B4-BE49-F238E27FC236}">
                <a16:creationId xmlns:a16="http://schemas.microsoft.com/office/drawing/2014/main" id="{64B4E8AA-CCDD-D2E6-FF5A-8DD74BF9E31A}"/>
              </a:ext>
            </a:extLst>
          </p:cNvPr>
          <p:cNvSpPr txBox="1"/>
          <p:nvPr/>
        </p:nvSpPr>
        <p:spPr>
          <a:xfrm>
            <a:off x="4817105" y="1294217"/>
            <a:ext cx="4159435" cy="4341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IT"/>
            </a:defPPr>
            <a:lvl1pPr algn="ctr">
              <a:defRPr sz="2800" b="1">
                <a:solidFill>
                  <a:srgbClr val="00206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sz="1400" dirty="0" err="1">
                <a:solidFill>
                  <a:schemeClr val="tx1"/>
                </a:solidFill>
                <a:latin typeface="Comic Sans MS" panose="030F0702030302020204" pitchFamily="66" charset="0"/>
              </a:rPr>
              <a:t>Comparison</a:t>
            </a:r>
            <a:r>
              <a:rPr lang="it-IT" sz="1400" dirty="0">
                <a:solidFill>
                  <a:schemeClr val="tx1"/>
                </a:solidFill>
                <a:latin typeface="Comic Sans MS" panose="030F0702030302020204" pitchFamily="66" charset="0"/>
              </a:rPr>
              <a:t> to </a:t>
            </a:r>
            <a:r>
              <a:rPr lang="it-IT" sz="1400" dirty="0" err="1">
                <a:solidFill>
                  <a:schemeClr val="tx1"/>
                </a:solidFill>
                <a:latin typeface="Comic Sans MS" panose="030F0702030302020204" pitchFamily="66" charset="0"/>
              </a:rPr>
              <a:t>other</a:t>
            </a:r>
            <a:r>
              <a:rPr lang="it-IT" sz="1400" dirty="0">
                <a:solidFill>
                  <a:schemeClr val="tx1"/>
                </a:solidFill>
                <a:latin typeface="Comic Sans MS" panose="030F0702030302020204" pitchFamily="66" charset="0"/>
              </a:rPr>
              <a:t> </a:t>
            </a:r>
            <a:r>
              <a:rPr lang="it-IT" sz="1400" dirty="0" err="1">
                <a:solidFill>
                  <a:schemeClr val="tx1"/>
                </a:solidFill>
                <a:latin typeface="Comic Sans MS" panose="030F0702030302020204" pitchFamily="66" charset="0"/>
              </a:rPr>
              <a:t>neutron</a:t>
            </a:r>
            <a:r>
              <a:rPr lang="it-IT" sz="1400" dirty="0">
                <a:solidFill>
                  <a:schemeClr val="tx1"/>
                </a:solidFill>
                <a:latin typeface="Comic Sans MS" panose="030F0702030302020204" pitchFamily="66" charset="0"/>
              </a:rPr>
              <a:t> </a:t>
            </a:r>
            <a:r>
              <a:rPr lang="it-IT" sz="1400" dirty="0" err="1">
                <a:solidFill>
                  <a:schemeClr val="tx1"/>
                </a:solidFill>
                <a:latin typeface="Comic Sans MS" panose="030F0702030302020204" pitchFamily="66" charset="0"/>
              </a:rPr>
              <a:t>beam</a:t>
            </a:r>
            <a:r>
              <a:rPr lang="it-IT" sz="1400" dirty="0">
                <a:solidFill>
                  <a:schemeClr val="tx1"/>
                </a:solidFill>
                <a:latin typeface="Comic Sans MS" panose="030F0702030302020204" pitchFamily="66" charset="0"/>
              </a:rPr>
              <a:t> facilities</a:t>
            </a:r>
            <a:endParaRPr lang="en-US" sz="1400"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33770573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testo 1">
            <a:extLst>
              <a:ext uri="{FF2B5EF4-FFF2-40B4-BE49-F238E27FC236}">
                <a16:creationId xmlns:a16="http://schemas.microsoft.com/office/drawing/2014/main" id="{0724B36F-A6A3-DC4E-938C-1753321DA77C}"/>
              </a:ext>
            </a:extLst>
          </p:cNvPr>
          <p:cNvSpPr txBox="1">
            <a:spLocks/>
          </p:cNvSpPr>
          <p:nvPr/>
        </p:nvSpPr>
        <p:spPr>
          <a:xfrm>
            <a:off x="1843430" y="228863"/>
            <a:ext cx="4236896" cy="486053"/>
          </a:xfrm>
          <a:prstGeom prst="rect">
            <a:avLst/>
          </a:prstGeom>
        </p:spPr>
        <p:txBody>
          <a:bodyPr vert="horz" lIns="68580" tIns="34290" rIns="68580" bIns="34290" rtlCol="0" anchor="ctr"/>
          <a:lstStyle>
            <a:defPPr>
              <a:defRPr lang="it-IT"/>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800" b="1" i="1" dirty="0">
                <a:solidFill>
                  <a:srgbClr val="002060"/>
                </a:solidFill>
              </a:rPr>
              <a:t>Neutron-induced reactions</a:t>
            </a:r>
          </a:p>
        </p:txBody>
      </p:sp>
      <p:pic>
        <p:nvPicPr>
          <p:cNvPr id="8" name="Picture 3" descr="Shape&#10;&#10;Description automatically generated">
            <a:extLst>
              <a:ext uri="{FF2B5EF4-FFF2-40B4-BE49-F238E27FC236}">
                <a16:creationId xmlns:a16="http://schemas.microsoft.com/office/drawing/2014/main" id="{82184F83-F367-FD40-8446-2BCEF5943570}"/>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49796" y="609699"/>
            <a:ext cx="5501858" cy="2976415"/>
          </a:xfrm>
          <a:prstGeom prst="rect">
            <a:avLst/>
          </a:prstGeom>
        </p:spPr>
      </p:pic>
      <p:sp>
        <p:nvSpPr>
          <p:cNvPr id="6" name="CasellaDiTesto 5">
            <a:extLst>
              <a:ext uri="{FF2B5EF4-FFF2-40B4-BE49-F238E27FC236}">
                <a16:creationId xmlns:a16="http://schemas.microsoft.com/office/drawing/2014/main" id="{F94568D7-B910-2147-AEFC-7504D6E8EABA}"/>
              </a:ext>
            </a:extLst>
          </p:cNvPr>
          <p:cNvSpPr txBox="1"/>
          <p:nvPr/>
        </p:nvSpPr>
        <p:spPr>
          <a:xfrm>
            <a:off x="5885006" y="328197"/>
            <a:ext cx="2990012" cy="3701013"/>
          </a:xfrm>
          <a:custGeom>
            <a:avLst/>
            <a:gdLst>
              <a:gd name="connsiteX0" fmla="*/ 0 w 2990012"/>
              <a:gd name="connsiteY0" fmla="*/ 0 h 3701013"/>
              <a:gd name="connsiteX1" fmla="*/ 508302 w 2990012"/>
              <a:gd name="connsiteY1" fmla="*/ 0 h 3701013"/>
              <a:gd name="connsiteX2" fmla="*/ 1166105 w 2990012"/>
              <a:gd name="connsiteY2" fmla="*/ 0 h 3701013"/>
              <a:gd name="connsiteX3" fmla="*/ 1794007 w 2990012"/>
              <a:gd name="connsiteY3" fmla="*/ 0 h 3701013"/>
              <a:gd name="connsiteX4" fmla="*/ 2302309 w 2990012"/>
              <a:gd name="connsiteY4" fmla="*/ 0 h 3701013"/>
              <a:gd name="connsiteX5" fmla="*/ 2990012 w 2990012"/>
              <a:gd name="connsiteY5" fmla="*/ 0 h 3701013"/>
              <a:gd name="connsiteX6" fmla="*/ 2990012 w 2990012"/>
              <a:gd name="connsiteY6" fmla="*/ 602736 h 3701013"/>
              <a:gd name="connsiteX7" fmla="*/ 2990012 w 2990012"/>
              <a:gd name="connsiteY7" fmla="*/ 1168463 h 3701013"/>
              <a:gd name="connsiteX8" fmla="*/ 2990012 w 2990012"/>
              <a:gd name="connsiteY8" fmla="*/ 1623159 h 3701013"/>
              <a:gd name="connsiteX9" fmla="*/ 2990012 w 2990012"/>
              <a:gd name="connsiteY9" fmla="*/ 2040844 h 3701013"/>
              <a:gd name="connsiteX10" fmla="*/ 2990012 w 2990012"/>
              <a:gd name="connsiteY10" fmla="*/ 2495540 h 3701013"/>
              <a:gd name="connsiteX11" fmla="*/ 2990012 w 2990012"/>
              <a:gd name="connsiteY11" fmla="*/ 3061266 h 3701013"/>
              <a:gd name="connsiteX12" fmla="*/ 2990012 w 2990012"/>
              <a:gd name="connsiteY12" fmla="*/ 3701013 h 3701013"/>
              <a:gd name="connsiteX13" fmla="*/ 2481710 w 2990012"/>
              <a:gd name="connsiteY13" fmla="*/ 3701013 h 3701013"/>
              <a:gd name="connsiteX14" fmla="*/ 1973408 w 2990012"/>
              <a:gd name="connsiteY14" fmla="*/ 3701013 h 3701013"/>
              <a:gd name="connsiteX15" fmla="*/ 1345505 w 2990012"/>
              <a:gd name="connsiteY15" fmla="*/ 3701013 h 3701013"/>
              <a:gd name="connsiteX16" fmla="*/ 837203 w 2990012"/>
              <a:gd name="connsiteY16" fmla="*/ 3701013 h 3701013"/>
              <a:gd name="connsiteX17" fmla="*/ 0 w 2990012"/>
              <a:gd name="connsiteY17" fmla="*/ 3701013 h 3701013"/>
              <a:gd name="connsiteX18" fmla="*/ 0 w 2990012"/>
              <a:gd name="connsiteY18" fmla="*/ 3246317 h 3701013"/>
              <a:gd name="connsiteX19" fmla="*/ 0 w 2990012"/>
              <a:gd name="connsiteY19" fmla="*/ 2828631 h 3701013"/>
              <a:gd name="connsiteX20" fmla="*/ 0 w 2990012"/>
              <a:gd name="connsiteY20" fmla="*/ 2299915 h 3701013"/>
              <a:gd name="connsiteX21" fmla="*/ 0 w 2990012"/>
              <a:gd name="connsiteY21" fmla="*/ 1697179 h 3701013"/>
              <a:gd name="connsiteX22" fmla="*/ 0 w 2990012"/>
              <a:gd name="connsiteY22" fmla="*/ 1205473 h 3701013"/>
              <a:gd name="connsiteX23" fmla="*/ 0 w 2990012"/>
              <a:gd name="connsiteY23" fmla="*/ 713767 h 3701013"/>
              <a:gd name="connsiteX24" fmla="*/ 0 w 2990012"/>
              <a:gd name="connsiteY24" fmla="*/ 0 h 3701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990012" h="3701013" fill="none" extrusionOk="0">
                <a:moveTo>
                  <a:pt x="0" y="0"/>
                </a:moveTo>
                <a:cubicBezTo>
                  <a:pt x="156044" y="-1491"/>
                  <a:pt x="260503" y="229"/>
                  <a:pt x="508302" y="0"/>
                </a:cubicBezTo>
                <a:cubicBezTo>
                  <a:pt x="756101" y="-229"/>
                  <a:pt x="879989" y="74142"/>
                  <a:pt x="1166105" y="0"/>
                </a:cubicBezTo>
                <a:cubicBezTo>
                  <a:pt x="1452221" y="-74142"/>
                  <a:pt x="1605699" y="64200"/>
                  <a:pt x="1794007" y="0"/>
                </a:cubicBezTo>
                <a:cubicBezTo>
                  <a:pt x="1982315" y="-64200"/>
                  <a:pt x="2148994" y="51597"/>
                  <a:pt x="2302309" y="0"/>
                </a:cubicBezTo>
                <a:cubicBezTo>
                  <a:pt x="2455624" y="-51597"/>
                  <a:pt x="2682075" y="30761"/>
                  <a:pt x="2990012" y="0"/>
                </a:cubicBezTo>
                <a:cubicBezTo>
                  <a:pt x="3006100" y="137021"/>
                  <a:pt x="2940765" y="326278"/>
                  <a:pt x="2990012" y="602736"/>
                </a:cubicBezTo>
                <a:cubicBezTo>
                  <a:pt x="3039259" y="879194"/>
                  <a:pt x="2966201" y="991446"/>
                  <a:pt x="2990012" y="1168463"/>
                </a:cubicBezTo>
                <a:cubicBezTo>
                  <a:pt x="3013823" y="1345480"/>
                  <a:pt x="2940563" y="1454374"/>
                  <a:pt x="2990012" y="1623159"/>
                </a:cubicBezTo>
                <a:cubicBezTo>
                  <a:pt x="3039461" y="1791944"/>
                  <a:pt x="2966809" y="1835154"/>
                  <a:pt x="2990012" y="2040844"/>
                </a:cubicBezTo>
                <a:cubicBezTo>
                  <a:pt x="3013215" y="2246535"/>
                  <a:pt x="2943411" y="2402110"/>
                  <a:pt x="2990012" y="2495540"/>
                </a:cubicBezTo>
                <a:cubicBezTo>
                  <a:pt x="3036613" y="2588970"/>
                  <a:pt x="2976167" y="2815005"/>
                  <a:pt x="2990012" y="3061266"/>
                </a:cubicBezTo>
                <a:cubicBezTo>
                  <a:pt x="3003857" y="3307527"/>
                  <a:pt x="2917213" y="3381566"/>
                  <a:pt x="2990012" y="3701013"/>
                </a:cubicBezTo>
                <a:cubicBezTo>
                  <a:pt x="2807084" y="3712973"/>
                  <a:pt x="2697701" y="3676854"/>
                  <a:pt x="2481710" y="3701013"/>
                </a:cubicBezTo>
                <a:cubicBezTo>
                  <a:pt x="2265719" y="3725172"/>
                  <a:pt x="2076143" y="3679661"/>
                  <a:pt x="1973408" y="3701013"/>
                </a:cubicBezTo>
                <a:cubicBezTo>
                  <a:pt x="1870673" y="3722365"/>
                  <a:pt x="1626222" y="3638748"/>
                  <a:pt x="1345505" y="3701013"/>
                </a:cubicBezTo>
                <a:cubicBezTo>
                  <a:pt x="1064788" y="3763278"/>
                  <a:pt x="1067630" y="3643641"/>
                  <a:pt x="837203" y="3701013"/>
                </a:cubicBezTo>
                <a:cubicBezTo>
                  <a:pt x="606776" y="3758385"/>
                  <a:pt x="254642" y="3616460"/>
                  <a:pt x="0" y="3701013"/>
                </a:cubicBezTo>
                <a:cubicBezTo>
                  <a:pt x="-5130" y="3575142"/>
                  <a:pt x="38324" y="3386730"/>
                  <a:pt x="0" y="3246317"/>
                </a:cubicBezTo>
                <a:cubicBezTo>
                  <a:pt x="-38324" y="3105904"/>
                  <a:pt x="45978" y="2930112"/>
                  <a:pt x="0" y="2828631"/>
                </a:cubicBezTo>
                <a:cubicBezTo>
                  <a:pt x="-45978" y="2727150"/>
                  <a:pt x="30719" y="2451877"/>
                  <a:pt x="0" y="2299915"/>
                </a:cubicBezTo>
                <a:cubicBezTo>
                  <a:pt x="-30719" y="2147953"/>
                  <a:pt x="24708" y="1892145"/>
                  <a:pt x="0" y="1697179"/>
                </a:cubicBezTo>
                <a:cubicBezTo>
                  <a:pt x="-24708" y="1502213"/>
                  <a:pt x="35130" y="1416234"/>
                  <a:pt x="0" y="1205473"/>
                </a:cubicBezTo>
                <a:cubicBezTo>
                  <a:pt x="-35130" y="994712"/>
                  <a:pt x="18059" y="844394"/>
                  <a:pt x="0" y="713767"/>
                </a:cubicBezTo>
                <a:cubicBezTo>
                  <a:pt x="-18059" y="583140"/>
                  <a:pt x="7302" y="282706"/>
                  <a:pt x="0" y="0"/>
                </a:cubicBezTo>
                <a:close/>
              </a:path>
              <a:path w="2990012" h="3701013" stroke="0" extrusionOk="0">
                <a:moveTo>
                  <a:pt x="0" y="0"/>
                </a:moveTo>
                <a:cubicBezTo>
                  <a:pt x="132522" y="-59388"/>
                  <a:pt x="382021" y="43650"/>
                  <a:pt x="568102" y="0"/>
                </a:cubicBezTo>
                <a:cubicBezTo>
                  <a:pt x="754183" y="-43650"/>
                  <a:pt x="887112" y="21187"/>
                  <a:pt x="1076404" y="0"/>
                </a:cubicBezTo>
                <a:cubicBezTo>
                  <a:pt x="1265696" y="-21187"/>
                  <a:pt x="1536929" y="65450"/>
                  <a:pt x="1734207" y="0"/>
                </a:cubicBezTo>
                <a:cubicBezTo>
                  <a:pt x="1931485" y="-65450"/>
                  <a:pt x="2155892" y="54944"/>
                  <a:pt x="2302309" y="0"/>
                </a:cubicBezTo>
                <a:cubicBezTo>
                  <a:pt x="2448726" y="-54944"/>
                  <a:pt x="2779776" y="29696"/>
                  <a:pt x="2990012" y="0"/>
                </a:cubicBezTo>
                <a:cubicBezTo>
                  <a:pt x="2995901" y="294299"/>
                  <a:pt x="2945498" y="389528"/>
                  <a:pt x="2990012" y="602736"/>
                </a:cubicBezTo>
                <a:cubicBezTo>
                  <a:pt x="3034526" y="815944"/>
                  <a:pt x="2939388" y="940759"/>
                  <a:pt x="2990012" y="1131453"/>
                </a:cubicBezTo>
                <a:cubicBezTo>
                  <a:pt x="3040636" y="1322147"/>
                  <a:pt x="2932172" y="1492965"/>
                  <a:pt x="2990012" y="1660169"/>
                </a:cubicBezTo>
                <a:cubicBezTo>
                  <a:pt x="3047852" y="1827373"/>
                  <a:pt x="2969821" y="2003253"/>
                  <a:pt x="2990012" y="2114865"/>
                </a:cubicBezTo>
                <a:cubicBezTo>
                  <a:pt x="3010203" y="2226477"/>
                  <a:pt x="2976010" y="2368748"/>
                  <a:pt x="2990012" y="2569560"/>
                </a:cubicBezTo>
                <a:cubicBezTo>
                  <a:pt x="3004014" y="2770372"/>
                  <a:pt x="2938546" y="2968411"/>
                  <a:pt x="2990012" y="3098277"/>
                </a:cubicBezTo>
                <a:cubicBezTo>
                  <a:pt x="3041478" y="3228143"/>
                  <a:pt x="2976292" y="3448278"/>
                  <a:pt x="2990012" y="3701013"/>
                </a:cubicBezTo>
                <a:cubicBezTo>
                  <a:pt x="2819108" y="3735842"/>
                  <a:pt x="2598735" y="3653143"/>
                  <a:pt x="2481710" y="3701013"/>
                </a:cubicBezTo>
                <a:cubicBezTo>
                  <a:pt x="2364685" y="3748883"/>
                  <a:pt x="2106744" y="3625520"/>
                  <a:pt x="1823907" y="3701013"/>
                </a:cubicBezTo>
                <a:cubicBezTo>
                  <a:pt x="1541070" y="3776506"/>
                  <a:pt x="1451703" y="3653888"/>
                  <a:pt x="1285705" y="3701013"/>
                </a:cubicBezTo>
                <a:cubicBezTo>
                  <a:pt x="1119707" y="3748138"/>
                  <a:pt x="808986" y="3648517"/>
                  <a:pt x="687703" y="3701013"/>
                </a:cubicBezTo>
                <a:cubicBezTo>
                  <a:pt x="566420" y="3753509"/>
                  <a:pt x="205197" y="3693191"/>
                  <a:pt x="0" y="3701013"/>
                </a:cubicBezTo>
                <a:cubicBezTo>
                  <a:pt x="-61821" y="3563470"/>
                  <a:pt x="59853" y="3375715"/>
                  <a:pt x="0" y="3172297"/>
                </a:cubicBezTo>
                <a:cubicBezTo>
                  <a:pt x="-59853" y="2968879"/>
                  <a:pt x="26871" y="2923723"/>
                  <a:pt x="0" y="2717601"/>
                </a:cubicBezTo>
                <a:cubicBezTo>
                  <a:pt x="-26871" y="2511479"/>
                  <a:pt x="31937" y="2481023"/>
                  <a:pt x="0" y="2262905"/>
                </a:cubicBezTo>
                <a:cubicBezTo>
                  <a:pt x="-31937" y="2044787"/>
                  <a:pt x="32030" y="1907856"/>
                  <a:pt x="0" y="1771199"/>
                </a:cubicBezTo>
                <a:cubicBezTo>
                  <a:pt x="-32030" y="1634542"/>
                  <a:pt x="8538" y="1385689"/>
                  <a:pt x="0" y="1168463"/>
                </a:cubicBezTo>
                <a:cubicBezTo>
                  <a:pt x="-8538" y="951237"/>
                  <a:pt x="6690" y="748516"/>
                  <a:pt x="0" y="639747"/>
                </a:cubicBezTo>
                <a:cubicBezTo>
                  <a:pt x="-6690" y="530978"/>
                  <a:pt x="7568" y="271768"/>
                  <a:pt x="0" y="0"/>
                </a:cubicBezTo>
                <a:close/>
              </a:path>
            </a:pathLst>
          </a:custGeom>
          <a:solidFill>
            <a:srgbClr val="FFC000"/>
          </a:solidFill>
          <a:ln w="38100">
            <a:no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pPr algn="just"/>
            <a:endParaRPr lang="en-GB" sz="1400" b="1" dirty="0">
              <a:solidFill>
                <a:srgbClr val="FF0000"/>
              </a:solidFill>
              <a:latin typeface="Comic Sans MS" panose="030F0702030302020204" pitchFamily="66" charset="0"/>
            </a:endParaRPr>
          </a:p>
          <a:p>
            <a:pPr marL="176213" indent="-176213" algn="just">
              <a:spcAft>
                <a:spcPts val="900"/>
              </a:spcAft>
              <a:buFont typeface="Arial" panose="020B0604020202020204" pitchFamily="34" charset="0"/>
              <a:buChar char="•"/>
            </a:pPr>
            <a:r>
              <a:rPr lang="en-GB" sz="1400" b="1" i="1" dirty="0">
                <a:solidFill>
                  <a:srgbClr val="002060"/>
                </a:solidFill>
                <a:latin typeface="Comic Sans MS" panose="030F0702030302020204" pitchFamily="66" charset="0"/>
                <a:cs typeface="Calibri" panose="020F0502020204030204" pitchFamily="34" charset="0"/>
              </a:rPr>
              <a:t>Big Bang and stellar nucleosynthesis</a:t>
            </a:r>
          </a:p>
          <a:p>
            <a:pPr marL="176213" indent="-176213" algn="just">
              <a:spcAft>
                <a:spcPts val="900"/>
              </a:spcAft>
              <a:buFont typeface="Arial" panose="020B0604020202020204" pitchFamily="34" charset="0"/>
              <a:buChar char="•"/>
            </a:pPr>
            <a:r>
              <a:rPr lang="en-GB" sz="1400" b="1" i="1" dirty="0">
                <a:solidFill>
                  <a:srgbClr val="FF0000"/>
                </a:solidFill>
                <a:latin typeface="Comic Sans MS" panose="030F0702030302020204" pitchFamily="66" charset="0"/>
                <a:cs typeface="Calibri" panose="020F0502020204030204" pitchFamily="34" charset="0"/>
              </a:rPr>
              <a:t>Investigation of nuclear level densities</a:t>
            </a:r>
          </a:p>
          <a:p>
            <a:pPr marL="176213" indent="-176213" algn="just">
              <a:spcAft>
                <a:spcPts val="900"/>
              </a:spcAft>
              <a:buFont typeface="Arial" panose="020B0604020202020204" pitchFamily="34" charset="0"/>
              <a:buChar char="•"/>
            </a:pPr>
            <a:r>
              <a:rPr lang="en-GB" sz="1400" b="1" i="1" dirty="0">
                <a:solidFill>
                  <a:srgbClr val="002060"/>
                </a:solidFill>
                <a:latin typeface="Comic Sans MS" panose="030F0702030302020204" pitchFamily="66" charset="0"/>
                <a:cs typeface="Calibri" panose="020F0502020204030204" pitchFamily="34" charset="0"/>
              </a:rPr>
              <a:t>Advanced nuclear technology</a:t>
            </a:r>
          </a:p>
          <a:p>
            <a:pPr marL="176213" indent="-176213" algn="just">
              <a:spcAft>
                <a:spcPts val="900"/>
              </a:spcAft>
              <a:buFont typeface="Arial" panose="020B0604020202020204" pitchFamily="34" charset="0"/>
              <a:buChar char="•"/>
            </a:pPr>
            <a:r>
              <a:rPr lang="en-GB" sz="1400" b="1" i="1" dirty="0">
                <a:solidFill>
                  <a:srgbClr val="FF0000"/>
                </a:solidFill>
                <a:latin typeface="Comic Sans MS" panose="030F0702030302020204" pitchFamily="66" charset="0"/>
                <a:cs typeface="Calibri" panose="020F0502020204030204" pitchFamily="34" charset="0"/>
              </a:rPr>
              <a:t>Transmutation of nuclear waste</a:t>
            </a:r>
          </a:p>
          <a:p>
            <a:pPr marL="176213" indent="-176213" algn="just">
              <a:spcAft>
                <a:spcPts val="900"/>
              </a:spcAft>
              <a:buFont typeface="Arial" panose="020B0604020202020204" pitchFamily="34" charset="0"/>
              <a:buChar char="•"/>
            </a:pPr>
            <a:r>
              <a:rPr lang="en-GB" sz="1400" b="1" i="1" dirty="0">
                <a:solidFill>
                  <a:srgbClr val="002060"/>
                </a:solidFill>
                <a:latin typeface="Comic Sans MS" panose="030F0702030302020204" pitchFamily="66" charset="0"/>
                <a:cs typeface="Calibri" panose="020F0502020204030204" pitchFamily="34" charset="0"/>
              </a:rPr>
              <a:t>Accelerator driven systems</a:t>
            </a:r>
          </a:p>
          <a:p>
            <a:pPr marL="176213" indent="-176213" algn="just">
              <a:spcAft>
                <a:spcPts val="900"/>
              </a:spcAft>
              <a:buFont typeface="Arial" panose="020B0604020202020204" pitchFamily="34" charset="0"/>
              <a:buChar char="•"/>
            </a:pPr>
            <a:r>
              <a:rPr lang="en-GB" sz="1400" b="1" i="1" dirty="0">
                <a:solidFill>
                  <a:srgbClr val="FF0000"/>
                </a:solidFill>
                <a:latin typeface="Comic Sans MS" panose="030F0702030302020204" pitchFamily="66" charset="0"/>
                <a:cs typeface="Calibri" panose="020F0502020204030204" pitchFamily="34" charset="0"/>
              </a:rPr>
              <a:t> Nuclear fuel cycle investigations</a:t>
            </a:r>
          </a:p>
          <a:p>
            <a:pPr marL="176213" indent="-176213" algn="just">
              <a:spcAft>
                <a:spcPts val="900"/>
              </a:spcAft>
              <a:buFont typeface="Arial" panose="020B0604020202020204" pitchFamily="34" charset="0"/>
              <a:buChar char="•"/>
            </a:pPr>
            <a:r>
              <a:rPr lang="en-GB" sz="1400" b="1" i="1" dirty="0">
                <a:solidFill>
                  <a:srgbClr val="002060"/>
                </a:solidFill>
                <a:latin typeface="Comic Sans MS" panose="030F0702030302020204" pitchFamily="66" charset="0"/>
                <a:cs typeface="Calibri" panose="020F0502020204030204" pitchFamily="34" charset="0"/>
              </a:rPr>
              <a:t>Medical Applications</a:t>
            </a:r>
          </a:p>
          <a:p>
            <a:pPr marL="257175" indent="-257175" algn="just">
              <a:spcAft>
                <a:spcPts val="900"/>
              </a:spcAft>
              <a:buFont typeface="Arial" panose="020B0604020202020204" pitchFamily="34" charset="0"/>
              <a:buChar char="•"/>
            </a:pPr>
            <a:r>
              <a:rPr lang="en-GB" sz="1400" b="1" i="1" dirty="0">
                <a:latin typeface="Comic Sans MS" panose="030F0702030302020204" pitchFamily="66" charset="0"/>
                <a:cs typeface="Calibri" panose="020F0502020204030204" pitchFamily="34" charset="0"/>
              </a:rPr>
              <a:t>...</a:t>
            </a:r>
          </a:p>
        </p:txBody>
      </p:sp>
      <p:sp>
        <p:nvSpPr>
          <p:cNvPr id="9" name="Rettangolo 8">
            <a:extLst>
              <a:ext uri="{FF2B5EF4-FFF2-40B4-BE49-F238E27FC236}">
                <a16:creationId xmlns:a16="http://schemas.microsoft.com/office/drawing/2014/main" id="{8EAA1B2A-CA73-8B18-D83C-05A709503B8C}"/>
              </a:ext>
            </a:extLst>
          </p:cNvPr>
          <p:cNvSpPr/>
          <p:nvPr/>
        </p:nvSpPr>
        <p:spPr>
          <a:xfrm>
            <a:off x="4572000" y="5672090"/>
            <a:ext cx="4422205" cy="523220"/>
          </a:xfrm>
          <a:prstGeom prst="rect">
            <a:avLst/>
          </a:prstGeom>
          <a:ln w="9525" cap="rnd">
            <a:noFill/>
          </a:ln>
          <a:effectLst/>
          <a:scene3d>
            <a:camera prst="orthographicFront">
              <a:rot lat="0" lon="0" rev="0"/>
            </a:camera>
            <a:lightRig rig="balanced" dir="t">
              <a:rot lat="0" lon="0" rev="8700000"/>
            </a:lightRig>
          </a:scene3d>
          <a:sp3d>
            <a:bevelT w="190500" h="38100"/>
          </a:sp3d>
        </p:spPr>
        <p:txBody>
          <a:bodyPr wrap="square">
            <a:spAutoFit/>
          </a:bodyPr>
          <a:lstStyle/>
          <a:p>
            <a:r>
              <a:rPr lang="it-IT" sz="1400" b="1" dirty="0">
                <a:solidFill>
                  <a:srgbClr val="FF0000"/>
                </a:solidFill>
              </a:rPr>
              <a:t>The International </a:t>
            </a:r>
            <a:r>
              <a:rPr lang="it-IT" sz="1400" b="1" dirty="0" err="1">
                <a:solidFill>
                  <a:srgbClr val="FF0000"/>
                </a:solidFill>
              </a:rPr>
              <a:t>Atomic</a:t>
            </a:r>
            <a:r>
              <a:rPr lang="it-IT" sz="1400" b="1" dirty="0">
                <a:solidFill>
                  <a:srgbClr val="FF0000"/>
                </a:solidFill>
              </a:rPr>
              <a:t> Energy Agency (IAEA) </a:t>
            </a:r>
            <a:r>
              <a:rPr lang="it-IT" sz="1400" b="1" dirty="0" err="1">
                <a:solidFill>
                  <a:srgbClr val="FF0000"/>
                </a:solidFill>
              </a:rPr>
              <a:t>strongly</a:t>
            </a:r>
            <a:r>
              <a:rPr lang="it-IT" sz="1400" b="1" dirty="0">
                <a:solidFill>
                  <a:srgbClr val="FF0000"/>
                </a:solidFill>
              </a:rPr>
              <a:t> </a:t>
            </a:r>
            <a:r>
              <a:rPr lang="it-IT" sz="1400" b="1" dirty="0" err="1">
                <a:solidFill>
                  <a:srgbClr val="FF0000"/>
                </a:solidFill>
              </a:rPr>
              <a:t>requests</a:t>
            </a:r>
            <a:r>
              <a:rPr lang="it-IT" sz="1400" b="1" dirty="0">
                <a:solidFill>
                  <a:srgbClr val="FF0000"/>
                </a:solidFill>
              </a:rPr>
              <a:t> new data for up to 1GeV</a:t>
            </a:r>
            <a:r>
              <a:rPr lang="it-IT" sz="1400" b="1" dirty="0">
                <a:solidFill>
                  <a:srgbClr val="000090"/>
                </a:solidFill>
              </a:rPr>
              <a:t>.</a:t>
            </a:r>
          </a:p>
        </p:txBody>
      </p:sp>
      <p:sp>
        <p:nvSpPr>
          <p:cNvPr id="10" name="CasellaDiTesto 9">
            <a:extLst>
              <a:ext uri="{FF2B5EF4-FFF2-40B4-BE49-F238E27FC236}">
                <a16:creationId xmlns:a16="http://schemas.microsoft.com/office/drawing/2014/main" id="{0F22AB43-9481-9DFC-40F4-236C44364C71}"/>
              </a:ext>
            </a:extLst>
          </p:cNvPr>
          <p:cNvSpPr txBox="1"/>
          <p:nvPr/>
        </p:nvSpPr>
        <p:spPr>
          <a:xfrm>
            <a:off x="4493715" y="5187456"/>
            <a:ext cx="4236896" cy="284693"/>
          </a:xfrm>
          <a:prstGeom prst="rect">
            <a:avLst/>
          </a:prstGeom>
          <a:noFill/>
          <a:ln>
            <a:noFill/>
            <a:prstDash val="dash"/>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8580" tIns="34290" rIns="68580" bIns="34290" rtlCol="0" anchor="t">
            <a:spAutoFit/>
          </a:bodyPr>
          <a:lstStyle/>
          <a:p>
            <a:r>
              <a:rPr lang="it-IT" sz="1400" b="1" dirty="0">
                <a:solidFill>
                  <a:srgbClr val="FF0000"/>
                </a:solidFill>
              </a:rPr>
              <a:t>First </a:t>
            </a:r>
            <a:r>
              <a:rPr lang="it-IT" sz="1400" b="1" baseline="30000" dirty="0">
                <a:solidFill>
                  <a:srgbClr val="FF0000"/>
                </a:solidFill>
              </a:rPr>
              <a:t>235</a:t>
            </a:r>
            <a:r>
              <a:rPr lang="it-IT" sz="1400" b="1" dirty="0">
                <a:solidFill>
                  <a:srgbClr val="FF0000"/>
                </a:solidFill>
              </a:rPr>
              <a:t>U(</a:t>
            </a:r>
            <a:r>
              <a:rPr lang="it-IT" sz="1400" b="1" dirty="0" err="1">
                <a:solidFill>
                  <a:srgbClr val="FF0000"/>
                </a:solidFill>
              </a:rPr>
              <a:t>n,f</a:t>
            </a:r>
            <a:r>
              <a:rPr lang="it-IT" sz="1400" b="1" dirty="0">
                <a:solidFill>
                  <a:srgbClr val="FF0000"/>
                </a:solidFill>
              </a:rPr>
              <a:t>) cross </a:t>
            </a:r>
            <a:r>
              <a:rPr lang="it-IT" sz="1400" b="1" dirty="0" err="1">
                <a:solidFill>
                  <a:srgbClr val="FF0000"/>
                </a:solidFill>
              </a:rPr>
              <a:t>section</a:t>
            </a:r>
            <a:r>
              <a:rPr lang="it-IT" sz="1400" b="1" dirty="0">
                <a:solidFill>
                  <a:srgbClr val="FF0000"/>
                </a:solidFill>
              </a:rPr>
              <a:t> data above 200MeV!!</a:t>
            </a:r>
            <a:endParaRPr lang="it-IT" sz="1400" b="1" dirty="0">
              <a:solidFill>
                <a:srgbClr val="FF0000"/>
              </a:solidFill>
              <a:cs typeface="Calibri"/>
            </a:endParaRPr>
          </a:p>
        </p:txBody>
      </p:sp>
      <p:pic>
        <p:nvPicPr>
          <p:cNvPr id="12" name="Immagine 11">
            <a:extLst>
              <a:ext uri="{FF2B5EF4-FFF2-40B4-BE49-F238E27FC236}">
                <a16:creationId xmlns:a16="http://schemas.microsoft.com/office/drawing/2014/main" id="{6E4E8253-C7FE-E593-21C7-C4C2A6B2570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27034" y="3831065"/>
            <a:ext cx="3569544" cy="2997476"/>
          </a:xfrm>
          <a:prstGeom prst="rect">
            <a:avLst/>
          </a:prstGeom>
        </p:spPr>
      </p:pic>
      <p:sp>
        <p:nvSpPr>
          <p:cNvPr id="2" name="Slide Number Placeholder 1">
            <a:extLst>
              <a:ext uri="{FF2B5EF4-FFF2-40B4-BE49-F238E27FC236}">
                <a16:creationId xmlns:a16="http://schemas.microsoft.com/office/drawing/2014/main" id="{B92BA232-0849-6331-B84D-7F4EF6DC8B63}"/>
              </a:ext>
            </a:extLst>
          </p:cNvPr>
          <p:cNvSpPr>
            <a:spLocks noGrp="1"/>
          </p:cNvSpPr>
          <p:nvPr>
            <p:ph type="sldNum" sz="quarter" idx="12"/>
          </p:nvPr>
        </p:nvSpPr>
        <p:spPr/>
        <p:txBody>
          <a:bodyPr/>
          <a:lstStyle/>
          <a:p>
            <a:fld id="{7D84FBAB-90D3-5047-9528-A2D7D06A9AFF}" type="slidenum">
              <a:rPr lang="en-US" smtClean="0"/>
              <a:t>28</a:t>
            </a:fld>
            <a:endParaRPr lang="en-US"/>
          </a:p>
        </p:txBody>
      </p:sp>
      <p:sp>
        <p:nvSpPr>
          <p:cNvPr id="3" name="CasellaDiTesto 2">
            <a:extLst>
              <a:ext uri="{FF2B5EF4-FFF2-40B4-BE49-F238E27FC236}">
                <a16:creationId xmlns:a16="http://schemas.microsoft.com/office/drawing/2014/main" id="{43F1CFDA-73F3-50A8-124C-A1B39EC64B07}"/>
              </a:ext>
            </a:extLst>
          </p:cNvPr>
          <p:cNvSpPr txBox="1"/>
          <p:nvPr/>
        </p:nvSpPr>
        <p:spPr>
          <a:xfrm>
            <a:off x="1" y="21264"/>
            <a:ext cx="2741310" cy="307777"/>
          </a:xfrm>
          <a:custGeom>
            <a:avLst/>
            <a:gdLst>
              <a:gd name="connsiteX0" fmla="*/ 0 w 2741310"/>
              <a:gd name="connsiteY0" fmla="*/ 0 h 307777"/>
              <a:gd name="connsiteX1" fmla="*/ 520849 w 2741310"/>
              <a:gd name="connsiteY1" fmla="*/ 0 h 307777"/>
              <a:gd name="connsiteX2" fmla="*/ 1069111 w 2741310"/>
              <a:gd name="connsiteY2" fmla="*/ 0 h 307777"/>
              <a:gd name="connsiteX3" fmla="*/ 1644786 w 2741310"/>
              <a:gd name="connsiteY3" fmla="*/ 0 h 307777"/>
              <a:gd name="connsiteX4" fmla="*/ 2220461 w 2741310"/>
              <a:gd name="connsiteY4" fmla="*/ 0 h 307777"/>
              <a:gd name="connsiteX5" fmla="*/ 2741310 w 2741310"/>
              <a:gd name="connsiteY5" fmla="*/ 0 h 307777"/>
              <a:gd name="connsiteX6" fmla="*/ 2741310 w 2741310"/>
              <a:gd name="connsiteY6" fmla="*/ 307777 h 307777"/>
              <a:gd name="connsiteX7" fmla="*/ 2138222 w 2741310"/>
              <a:gd name="connsiteY7" fmla="*/ 307777 h 307777"/>
              <a:gd name="connsiteX8" fmla="*/ 1535134 w 2741310"/>
              <a:gd name="connsiteY8" fmla="*/ 307777 h 307777"/>
              <a:gd name="connsiteX9" fmla="*/ 986872 w 2741310"/>
              <a:gd name="connsiteY9" fmla="*/ 307777 h 307777"/>
              <a:gd name="connsiteX10" fmla="*/ 0 w 2741310"/>
              <a:gd name="connsiteY10" fmla="*/ 307777 h 307777"/>
              <a:gd name="connsiteX11" fmla="*/ 0 w 2741310"/>
              <a:gd name="connsiteY11"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41310" h="307777" fill="none" extrusionOk="0">
                <a:moveTo>
                  <a:pt x="0" y="0"/>
                </a:moveTo>
                <a:cubicBezTo>
                  <a:pt x="174047" y="-28779"/>
                  <a:pt x="335898" y="59488"/>
                  <a:pt x="520849" y="0"/>
                </a:cubicBezTo>
                <a:cubicBezTo>
                  <a:pt x="705800" y="-59488"/>
                  <a:pt x="933123" y="63844"/>
                  <a:pt x="1069111" y="0"/>
                </a:cubicBezTo>
                <a:cubicBezTo>
                  <a:pt x="1205099" y="-63844"/>
                  <a:pt x="1429716" y="8732"/>
                  <a:pt x="1644786" y="0"/>
                </a:cubicBezTo>
                <a:cubicBezTo>
                  <a:pt x="1859856" y="-8732"/>
                  <a:pt x="1981004" y="18942"/>
                  <a:pt x="2220461" y="0"/>
                </a:cubicBezTo>
                <a:cubicBezTo>
                  <a:pt x="2459918" y="-18942"/>
                  <a:pt x="2594135" y="61419"/>
                  <a:pt x="2741310" y="0"/>
                </a:cubicBezTo>
                <a:cubicBezTo>
                  <a:pt x="2751025" y="101949"/>
                  <a:pt x="2709099" y="210830"/>
                  <a:pt x="2741310" y="307777"/>
                </a:cubicBezTo>
                <a:cubicBezTo>
                  <a:pt x="2507177" y="364224"/>
                  <a:pt x="2388980" y="295078"/>
                  <a:pt x="2138222" y="307777"/>
                </a:cubicBezTo>
                <a:cubicBezTo>
                  <a:pt x="1887464" y="320476"/>
                  <a:pt x="1719131" y="272965"/>
                  <a:pt x="1535134" y="307777"/>
                </a:cubicBezTo>
                <a:cubicBezTo>
                  <a:pt x="1351137" y="342589"/>
                  <a:pt x="1136784" y="273115"/>
                  <a:pt x="986872" y="307777"/>
                </a:cubicBezTo>
                <a:cubicBezTo>
                  <a:pt x="836960" y="342439"/>
                  <a:pt x="240383" y="246250"/>
                  <a:pt x="0" y="307777"/>
                </a:cubicBezTo>
                <a:cubicBezTo>
                  <a:pt x="-17967" y="167381"/>
                  <a:pt x="23068" y="137446"/>
                  <a:pt x="0" y="0"/>
                </a:cubicBezTo>
                <a:close/>
              </a:path>
              <a:path w="2741310" h="307777" stroke="0" extrusionOk="0">
                <a:moveTo>
                  <a:pt x="0" y="0"/>
                </a:moveTo>
                <a:cubicBezTo>
                  <a:pt x="151050" y="-50298"/>
                  <a:pt x="266152" y="43291"/>
                  <a:pt x="520849" y="0"/>
                </a:cubicBezTo>
                <a:cubicBezTo>
                  <a:pt x="775546" y="-43291"/>
                  <a:pt x="855341" y="38826"/>
                  <a:pt x="986872" y="0"/>
                </a:cubicBezTo>
                <a:cubicBezTo>
                  <a:pt x="1118403" y="-38826"/>
                  <a:pt x="1358012" y="57451"/>
                  <a:pt x="1589960" y="0"/>
                </a:cubicBezTo>
                <a:cubicBezTo>
                  <a:pt x="1821908" y="-57451"/>
                  <a:pt x="1856014" y="1992"/>
                  <a:pt x="2110809" y="0"/>
                </a:cubicBezTo>
                <a:cubicBezTo>
                  <a:pt x="2365604" y="-1992"/>
                  <a:pt x="2575711" y="69970"/>
                  <a:pt x="2741310" y="0"/>
                </a:cubicBezTo>
                <a:cubicBezTo>
                  <a:pt x="2773254" y="77820"/>
                  <a:pt x="2736266" y="185052"/>
                  <a:pt x="2741310" y="307777"/>
                </a:cubicBezTo>
                <a:cubicBezTo>
                  <a:pt x="2533635" y="359026"/>
                  <a:pt x="2361338" y="288089"/>
                  <a:pt x="2193048" y="307777"/>
                </a:cubicBezTo>
                <a:cubicBezTo>
                  <a:pt x="2024758" y="327465"/>
                  <a:pt x="1792961" y="302597"/>
                  <a:pt x="1589960" y="307777"/>
                </a:cubicBezTo>
                <a:cubicBezTo>
                  <a:pt x="1386959" y="312957"/>
                  <a:pt x="1337691" y="266122"/>
                  <a:pt x="1123937" y="307777"/>
                </a:cubicBezTo>
                <a:cubicBezTo>
                  <a:pt x="910183" y="349432"/>
                  <a:pt x="750405" y="291536"/>
                  <a:pt x="575675" y="307777"/>
                </a:cubicBezTo>
                <a:cubicBezTo>
                  <a:pt x="400945" y="324018"/>
                  <a:pt x="138404" y="270677"/>
                  <a:pt x="0" y="307777"/>
                </a:cubicBezTo>
                <a:cubicBezTo>
                  <a:pt x="-32223" y="167553"/>
                  <a:pt x="12931" y="112615"/>
                  <a:pt x="0" y="0"/>
                </a:cubicBezTo>
                <a:close/>
              </a:path>
            </a:pathLst>
          </a:custGeom>
          <a:solidFill>
            <a:srgbClr val="FF6600"/>
          </a:solidFill>
          <a:ln w="38100">
            <a:no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pPr algn="just">
              <a:spcAft>
                <a:spcPts val="900"/>
              </a:spcAft>
            </a:pPr>
            <a:r>
              <a:rPr lang="en-GB" sz="1400" b="1" i="1" dirty="0">
                <a:solidFill>
                  <a:srgbClr val="002060"/>
                </a:solidFill>
                <a:latin typeface="Comic Sans MS" panose="030F0702030302020204" pitchFamily="66" charset="0"/>
                <a:cs typeface="Calibri" panose="020F0502020204030204" pitchFamily="34" charset="0"/>
              </a:rPr>
              <a:t>Nuclear reactions at CERN</a:t>
            </a:r>
            <a:endParaRPr lang="en-GB" sz="1400" b="1" i="1" dirty="0">
              <a:latin typeface="Comic Sans MS" panose="030F0702030302020204" pitchFamily="66" charset="0"/>
              <a:cs typeface="Calibri" panose="020F0502020204030204" pitchFamily="34" charset="0"/>
            </a:endParaRPr>
          </a:p>
        </p:txBody>
      </p:sp>
    </p:spTree>
    <p:extLst>
      <p:ext uri="{BB962C8B-B14F-4D97-AF65-F5344CB8AC3E}">
        <p14:creationId xmlns:p14="http://schemas.microsoft.com/office/powerpoint/2010/main" val="1128347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A1914-C27B-8D49-AD6E-34B1C8572DE0}"/>
            </a:ext>
          </a:extLst>
        </p:cNvPr>
        <p:cNvGrpSpPr/>
        <p:nvPr/>
      </p:nvGrpSpPr>
      <p:grpSpPr>
        <a:xfrm>
          <a:off x="0" y="0"/>
          <a:ext cx="0" cy="0"/>
          <a:chOff x="0" y="0"/>
          <a:chExt cx="0" cy="0"/>
        </a:xfrm>
      </p:grpSpPr>
      <p:sp>
        <p:nvSpPr>
          <p:cNvPr id="123" name="Footer Placeholder 3">
            <a:extLst>
              <a:ext uri="{FF2B5EF4-FFF2-40B4-BE49-F238E27FC236}">
                <a16:creationId xmlns:a16="http://schemas.microsoft.com/office/drawing/2014/main" id="{45825289-9A18-023E-4FCC-5606F33E2C6B}"/>
              </a:ext>
            </a:extLst>
          </p:cNvPr>
          <p:cNvSpPr txBox="1"/>
          <p:nvPr/>
        </p:nvSpPr>
        <p:spPr>
          <a:xfrm>
            <a:off x="62503" y="4715304"/>
            <a:ext cx="4556801" cy="222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6" rIns="32146" anchor="ctr">
            <a:spAutoFit/>
          </a:bodyPr>
          <a:lstStyle>
            <a:lvl1pPr algn="l" defTabSz="914400">
              <a:defRPr sz="1200" b="0">
                <a:solidFill>
                  <a:srgbClr val="757575"/>
                </a:solidFill>
                <a:latin typeface="Aptos"/>
                <a:ea typeface="Aptos"/>
                <a:cs typeface="Aptos"/>
                <a:sym typeface="Aptos"/>
              </a:defRPr>
            </a:lvl1pPr>
          </a:lstStyle>
          <a:p>
            <a:r>
              <a:rPr sz="844"/>
              <a:t>GAMMA meeting 20 Maggio 2024</a:t>
            </a:r>
          </a:p>
        </p:txBody>
      </p:sp>
      <p:pic>
        <p:nvPicPr>
          <p:cNvPr id="124" name="Picture 2" descr="Picture 2">
            <a:extLst>
              <a:ext uri="{FF2B5EF4-FFF2-40B4-BE49-F238E27FC236}">
                <a16:creationId xmlns:a16="http://schemas.microsoft.com/office/drawing/2014/main" id="{FD6170AE-809A-6F7E-C4A0-E9986690E9A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5926" y="438381"/>
            <a:ext cx="1950384" cy="573446"/>
          </a:xfrm>
          <a:prstGeom prst="rect">
            <a:avLst/>
          </a:prstGeom>
          <a:ln w="12700">
            <a:miter lim="400000"/>
          </a:ln>
        </p:spPr>
      </p:pic>
      <p:grpSp>
        <p:nvGrpSpPr>
          <p:cNvPr id="159" name="Group">
            <a:extLst>
              <a:ext uri="{FF2B5EF4-FFF2-40B4-BE49-F238E27FC236}">
                <a16:creationId xmlns:a16="http://schemas.microsoft.com/office/drawing/2014/main" id="{F6D3FFAD-A6D2-47D2-D76B-84FB47334F4E}"/>
              </a:ext>
            </a:extLst>
          </p:cNvPr>
          <p:cNvGrpSpPr/>
          <p:nvPr/>
        </p:nvGrpSpPr>
        <p:grpSpPr>
          <a:xfrm>
            <a:off x="0" y="1664310"/>
            <a:ext cx="9283531" cy="4512539"/>
            <a:chOff x="-2" y="-1"/>
            <a:chExt cx="13203243" cy="6417831"/>
          </a:xfrm>
        </p:grpSpPr>
        <p:grpSp>
          <p:nvGrpSpPr>
            <p:cNvPr id="157" name="Group">
              <a:extLst>
                <a:ext uri="{FF2B5EF4-FFF2-40B4-BE49-F238E27FC236}">
                  <a16:creationId xmlns:a16="http://schemas.microsoft.com/office/drawing/2014/main" id="{E92C5DE3-49E8-2B08-27C8-4D007C835B16}"/>
                </a:ext>
              </a:extLst>
            </p:cNvPr>
            <p:cNvGrpSpPr/>
            <p:nvPr/>
          </p:nvGrpSpPr>
          <p:grpSpPr>
            <a:xfrm>
              <a:off x="-2" y="-1"/>
              <a:ext cx="13203243" cy="6417831"/>
              <a:chOff x="-1" y="0"/>
              <a:chExt cx="13203240" cy="6417829"/>
            </a:xfrm>
          </p:grpSpPr>
          <p:grpSp>
            <p:nvGrpSpPr>
              <p:cNvPr id="127" name="Group">
                <a:extLst>
                  <a:ext uri="{FF2B5EF4-FFF2-40B4-BE49-F238E27FC236}">
                    <a16:creationId xmlns:a16="http://schemas.microsoft.com/office/drawing/2014/main" id="{2F6DB6D9-EE21-2383-0FBD-88B89D0DD6C8}"/>
                  </a:ext>
                </a:extLst>
              </p:cNvPr>
              <p:cNvGrpSpPr/>
              <p:nvPr/>
            </p:nvGrpSpPr>
            <p:grpSpPr>
              <a:xfrm>
                <a:off x="-1" y="0"/>
                <a:ext cx="9108082" cy="6417829"/>
                <a:chOff x="0" y="0"/>
                <a:chExt cx="9108081" cy="6417828"/>
              </a:xfrm>
            </p:grpSpPr>
            <p:pic>
              <p:nvPicPr>
                <p:cNvPr id="125" name="Image" descr="Image">
                  <a:extLst>
                    <a:ext uri="{FF2B5EF4-FFF2-40B4-BE49-F238E27FC236}">
                      <a16:creationId xmlns:a16="http://schemas.microsoft.com/office/drawing/2014/main" id="{B31D1BF8-0296-B1BB-7257-6644A83E14E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 y="18555"/>
                  <a:ext cx="9108082" cy="6399274"/>
                </a:xfrm>
                <a:prstGeom prst="rect">
                  <a:avLst/>
                </a:prstGeom>
                <a:ln w="12700" cap="flat">
                  <a:noFill/>
                  <a:miter lim="400000"/>
                </a:ln>
                <a:effectLst/>
              </p:spPr>
            </p:pic>
            <p:sp>
              <p:nvSpPr>
                <p:cNvPr id="126" name="Rounded Rectangle">
                  <a:extLst>
                    <a:ext uri="{FF2B5EF4-FFF2-40B4-BE49-F238E27FC236}">
                      <a16:creationId xmlns:a16="http://schemas.microsoft.com/office/drawing/2014/main" id="{1556BD63-FDE2-64A0-F0AD-9184DB9425B1}"/>
                    </a:ext>
                  </a:extLst>
                </p:cNvPr>
                <p:cNvSpPr/>
                <p:nvPr/>
              </p:nvSpPr>
              <p:spPr>
                <a:xfrm>
                  <a:off x="697973" y="-1"/>
                  <a:ext cx="2315328" cy="2441588"/>
                </a:xfrm>
                <a:prstGeom prst="roundRect">
                  <a:avLst>
                    <a:gd name="adj" fmla="val 15000"/>
                  </a:avLst>
                </a:prstGeom>
                <a:solidFill>
                  <a:srgbClr val="FFFFFF"/>
                </a:solidFill>
                <a:ln w="12700" cap="flat">
                  <a:noFill/>
                  <a:miter lim="400000"/>
                </a:ln>
                <a:effectLst/>
              </p:spPr>
              <p:txBody>
                <a:bodyPr wrap="square" lIns="35719" tIns="35719" rIns="35719" bIns="35719" numCol="1" anchor="ctr">
                  <a:noAutofit/>
                </a:bodyPr>
                <a:lstStyle/>
                <a:p>
                  <a:pPr defTabSz="794714">
                    <a:defRPr sz="3200" b="0">
                      <a:solidFill>
                        <a:srgbClr val="FFFFFF"/>
                      </a:solidFill>
                      <a:latin typeface="Graphik"/>
                      <a:ea typeface="Graphik"/>
                      <a:cs typeface="Graphik"/>
                      <a:sym typeface="Graphik"/>
                    </a:defRPr>
                  </a:pPr>
                  <a:endParaRPr sz="2250"/>
                </a:p>
              </p:txBody>
            </p:sp>
          </p:grpSp>
          <p:sp>
            <p:nvSpPr>
              <p:cNvPr id="128" name="Isolde Experiments involving INFN">
                <a:extLst>
                  <a:ext uri="{FF2B5EF4-FFF2-40B4-BE49-F238E27FC236}">
                    <a16:creationId xmlns:a16="http://schemas.microsoft.com/office/drawing/2014/main" id="{866FDA8E-122B-C79C-C185-276AC928D6B4}"/>
                  </a:ext>
                </a:extLst>
              </p:cNvPr>
              <p:cNvSpPr txBox="1"/>
              <p:nvPr/>
            </p:nvSpPr>
            <p:spPr>
              <a:xfrm>
                <a:off x="852214" y="174420"/>
                <a:ext cx="6092262" cy="5699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noAutofit/>
              </a:bodyPr>
              <a:lstStyle/>
              <a:p>
                <a:r>
                  <a:rPr sz="1266" dirty="0"/>
                  <a:t>Approved experiments </a:t>
                </a:r>
                <a:r>
                  <a:rPr sz="1266" b="1" dirty="0"/>
                  <a:t>involving INFN</a:t>
                </a:r>
              </a:p>
            </p:txBody>
          </p:sp>
          <p:sp>
            <p:nvSpPr>
              <p:cNvPr id="129" name="Two-phonon octupole collectivity in the doubly-magic nucleus 146Gd">
                <a:extLst>
                  <a:ext uri="{FF2B5EF4-FFF2-40B4-BE49-F238E27FC236}">
                    <a16:creationId xmlns:a16="http://schemas.microsoft.com/office/drawing/2014/main" id="{782199B7-5DC3-8C63-FC94-3D990C6731A2}"/>
                  </a:ext>
                </a:extLst>
              </p:cNvPr>
              <p:cNvSpPr txBox="1"/>
              <p:nvPr/>
            </p:nvSpPr>
            <p:spPr>
              <a:xfrm>
                <a:off x="1272443" y="1413668"/>
                <a:ext cx="4237962" cy="83013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t">
                <a:noAutofit/>
              </a:bodyPr>
              <a:lstStyle/>
              <a:p>
                <a:pPr defTabSz="321457">
                  <a:defRPr sz="1600" b="0">
                    <a:solidFill>
                      <a:srgbClr val="0433FF"/>
                    </a:solidFill>
                    <a:latin typeface="Avenir Black"/>
                    <a:ea typeface="Avenir Black"/>
                    <a:cs typeface="Avenir Black"/>
                    <a:sym typeface="Avenir Black"/>
                  </a:defRPr>
                </a:pPr>
                <a:r>
                  <a:rPr sz="1125" dirty="0"/>
                  <a:t>Two-phonon octupole collectivity in the doubly-magic nucleus </a:t>
                </a:r>
                <a:r>
                  <a:rPr sz="1125" baseline="31999" dirty="0"/>
                  <a:t>146</a:t>
                </a:r>
                <a:r>
                  <a:rPr sz="1125" dirty="0"/>
                  <a:t>Gd</a:t>
                </a:r>
              </a:p>
            </p:txBody>
          </p:sp>
          <p:sp>
            <p:nvSpPr>
              <p:cNvPr id="130" name="Circle">
                <a:extLst>
                  <a:ext uri="{FF2B5EF4-FFF2-40B4-BE49-F238E27FC236}">
                    <a16:creationId xmlns:a16="http://schemas.microsoft.com/office/drawing/2014/main" id="{12CA8F4B-C4D7-A428-C4C6-4DB644F08A36}"/>
                  </a:ext>
                </a:extLst>
              </p:cNvPr>
              <p:cNvSpPr/>
              <p:nvPr/>
            </p:nvSpPr>
            <p:spPr>
              <a:xfrm>
                <a:off x="4507533" y="2641745"/>
                <a:ext cx="112321" cy="109192"/>
              </a:xfrm>
              <a:prstGeom prst="ellipse">
                <a:avLst/>
              </a:prstGeom>
              <a:noFill/>
              <a:ln w="38100" cap="flat">
                <a:solidFill>
                  <a:srgbClr val="FFFB00"/>
                </a:solidFill>
                <a:prstDash val="solid"/>
                <a:miter lim="400000"/>
              </a:ln>
              <a:effectLst/>
            </p:spPr>
            <p:txBody>
              <a:bodyPr wrap="square" lIns="35719" tIns="35719" rIns="35719" bIns="35719" numCol="1" anchor="ctr">
                <a:noAutofit/>
              </a:bodyPr>
              <a:lstStyle/>
              <a:p>
                <a:pPr defTabSz="321457">
                  <a:defRPr sz="1600" b="0" cap="all" spc="32">
                    <a:solidFill>
                      <a:srgbClr val="FFFFFF"/>
                    </a:solidFill>
                    <a:latin typeface="Futura"/>
                    <a:ea typeface="Futura"/>
                    <a:cs typeface="Futura"/>
                    <a:sym typeface="Futura"/>
                  </a:defRPr>
                </a:pPr>
                <a:endParaRPr sz="1125"/>
              </a:p>
            </p:txBody>
          </p:sp>
          <p:sp>
            <p:nvSpPr>
              <p:cNvPr id="131" name="Line">
                <a:extLst>
                  <a:ext uri="{FF2B5EF4-FFF2-40B4-BE49-F238E27FC236}">
                    <a16:creationId xmlns:a16="http://schemas.microsoft.com/office/drawing/2014/main" id="{EBE155B9-A2F4-0DDD-4111-7EA92FC50DB9}"/>
                  </a:ext>
                </a:extLst>
              </p:cNvPr>
              <p:cNvSpPr/>
              <p:nvPr/>
            </p:nvSpPr>
            <p:spPr>
              <a:xfrm flipH="1" flipV="1">
                <a:off x="4283838" y="2221492"/>
                <a:ext cx="245460" cy="428748"/>
              </a:xfrm>
              <a:prstGeom prst="line">
                <a:avLst/>
              </a:prstGeom>
              <a:noFill/>
              <a:ln w="38100" cap="flat">
                <a:solidFill>
                  <a:srgbClr val="FFFB00"/>
                </a:solidFill>
                <a:prstDash val="solid"/>
                <a:miter lim="400000"/>
                <a:tailEnd type="triangle" w="med" len="med"/>
              </a:ln>
              <a:effectLst/>
            </p:spPr>
            <p:txBody>
              <a:bodyPr wrap="square" lIns="32145" tIns="32145" rIns="32145" bIns="32145" numCol="1" anchor="t">
                <a:noAutofit/>
              </a:bodyPr>
              <a:lstStyle/>
              <a:p>
                <a:pPr defTabSz="1219126">
                  <a:lnSpc>
                    <a:spcPct val="90000"/>
                  </a:lnSpc>
                  <a:defRPr sz="1600" b="0">
                    <a:latin typeface="Canela Bold"/>
                    <a:ea typeface="Canela Bold"/>
                    <a:cs typeface="Canela Bold"/>
                    <a:sym typeface="Canela Bold"/>
                  </a:defRPr>
                </a:pPr>
                <a:endParaRPr sz="1125"/>
              </a:p>
            </p:txBody>
          </p:sp>
          <p:sp>
            <p:nvSpPr>
              <p:cNvPr id="132" name="Oval">
                <a:extLst>
                  <a:ext uri="{FF2B5EF4-FFF2-40B4-BE49-F238E27FC236}">
                    <a16:creationId xmlns:a16="http://schemas.microsoft.com/office/drawing/2014/main" id="{F911836A-8B63-009C-0EB5-A078C5168B7C}"/>
                  </a:ext>
                </a:extLst>
              </p:cNvPr>
              <p:cNvSpPr/>
              <p:nvPr/>
            </p:nvSpPr>
            <p:spPr>
              <a:xfrm>
                <a:off x="2206797" y="4719857"/>
                <a:ext cx="173613" cy="99272"/>
              </a:xfrm>
              <a:prstGeom prst="ellipse">
                <a:avLst/>
              </a:prstGeom>
              <a:noFill/>
              <a:ln w="38100" cap="flat">
                <a:solidFill>
                  <a:srgbClr val="FFFB00"/>
                </a:solidFill>
                <a:prstDash val="solid"/>
                <a:miter lim="400000"/>
              </a:ln>
              <a:effectLst/>
            </p:spPr>
            <p:txBody>
              <a:bodyPr wrap="square" lIns="35719" tIns="35719" rIns="35719" bIns="35719" numCol="1" anchor="ctr">
                <a:noAutofit/>
              </a:bodyPr>
              <a:lstStyle/>
              <a:p>
                <a:pPr defTabSz="321457">
                  <a:defRPr sz="1600" b="0" cap="all" spc="32">
                    <a:solidFill>
                      <a:srgbClr val="FFFFFF"/>
                    </a:solidFill>
                    <a:latin typeface="Futura"/>
                    <a:ea typeface="Futura"/>
                    <a:cs typeface="Futura"/>
                    <a:sym typeface="Futura"/>
                  </a:defRPr>
                </a:pPr>
                <a:endParaRPr sz="1125"/>
              </a:p>
            </p:txBody>
          </p:sp>
          <p:sp>
            <p:nvSpPr>
              <p:cNvPr id="133" name="Study of neutron-rich 51-53Ca isotopes via beta-decay">
                <a:extLst>
                  <a:ext uri="{FF2B5EF4-FFF2-40B4-BE49-F238E27FC236}">
                    <a16:creationId xmlns:a16="http://schemas.microsoft.com/office/drawing/2014/main" id="{0394E818-8CA3-6E88-01F0-CE8C8487B29D}"/>
                  </a:ext>
                </a:extLst>
              </p:cNvPr>
              <p:cNvSpPr txBox="1"/>
              <p:nvPr/>
            </p:nvSpPr>
            <p:spPr>
              <a:xfrm>
                <a:off x="1282534" y="5096343"/>
                <a:ext cx="7779330" cy="35880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t">
                <a:noAutofit/>
              </a:bodyPr>
              <a:lstStyle/>
              <a:p>
                <a:pPr defTabSz="321457">
                  <a:defRPr sz="1600" b="0">
                    <a:solidFill>
                      <a:srgbClr val="0433FF"/>
                    </a:solidFill>
                    <a:latin typeface="Avenir Black"/>
                    <a:ea typeface="Avenir Black"/>
                    <a:cs typeface="Avenir Black"/>
                    <a:sym typeface="Avenir Black"/>
                  </a:defRPr>
                </a:pPr>
                <a:r>
                  <a:rPr sz="1125"/>
                  <a:t>Study of neutron-rich </a:t>
                </a:r>
                <a:r>
                  <a:rPr sz="1125" baseline="31999"/>
                  <a:t>51-53</a:t>
                </a:r>
                <a:r>
                  <a:rPr sz="1125"/>
                  <a:t>Ca isotopes via beta-decay</a:t>
                </a:r>
              </a:p>
            </p:txBody>
          </p:sp>
          <p:sp>
            <p:nvSpPr>
              <p:cNvPr id="134" name="Line">
                <a:extLst>
                  <a:ext uri="{FF2B5EF4-FFF2-40B4-BE49-F238E27FC236}">
                    <a16:creationId xmlns:a16="http://schemas.microsoft.com/office/drawing/2014/main" id="{2F3B1AA7-42B2-C241-77F1-4FAB466C2A47}"/>
                  </a:ext>
                </a:extLst>
              </p:cNvPr>
              <p:cNvSpPr/>
              <p:nvPr/>
            </p:nvSpPr>
            <p:spPr>
              <a:xfrm>
                <a:off x="2394793" y="4811901"/>
                <a:ext cx="864252" cy="354897"/>
              </a:xfrm>
              <a:prstGeom prst="line">
                <a:avLst/>
              </a:prstGeom>
              <a:noFill/>
              <a:ln w="38100" cap="flat">
                <a:solidFill>
                  <a:srgbClr val="FFFB00"/>
                </a:solidFill>
                <a:prstDash val="solid"/>
                <a:miter lim="400000"/>
                <a:tailEnd type="triangle" w="med" len="med"/>
              </a:ln>
              <a:effectLst/>
            </p:spPr>
            <p:txBody>
              <a:bodyPr wrap="square" lIns="32145" tIns="32145" rIns="32145" bIns="32145" numCol="1" anchor="t">
                <a:noAutofit/>
              </a:bodyPr>
              <a:lstStyle/>
              <a:p>
                <a:pPr defTabSz="1219126">
                  <a:lnSpc>
                    <a:spcPct val="90000"/>
                  </a:lnSpc>
                  <a:defRPr sz="1600" b="0">
                    <a:latin typeface="Canela Bold"/>
                    <a:ea typeface="Canela Bold"/>
                    <a:cs typeface="Canela Bold"/>
                    <a:sym typeface="Canela Bold"/>
                  </a:defRPr>
                </a:pPr>
                <a:endParaRPr sz="1125"/>
              </a:p>
            </p:txBody>
          </p:sp>
          <p:sp>
            <p:nvSpPr>
              <p:cNvPr id="135" name="Shape coexistence and N=50 gap: Coulex reactions on ground and isomeric states in N=49 79Zn, 81Ge isotones">
                <a:extLst>
                  <a:ext uri="{FF2B5EF4-FFF2-40B4-BE49-F238E27FC236}">
                    <a16:creationId xmlns:a16="http://schemas.microsoft.com/office/drawing/2014/main" id="{45A08DE6-2949-948C-46D4-C489A01156B9}"/>
                  </a:ext>
                </a:extLst>
              </p:cNvPr>
              <p:cNvSpPr txBox="1"/>
              <p:nvPr/>
            </p:nvSpPr>
            <p:spPr>
              <a:xfrm>
                <a:off x="3705630" y="4531449"/>
                <a:ext cx="9108083" cy="7608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t">
                <a:noAutofit/>
              </a:bodyPr>
              <a:lstStyle/>
              <a:p>
                <a:pPr defTabSz="321457">
                  <a:defRPr sz="1600" b="0">
                    <a:solidFill>
                      <a:srgbClr val="0433FF"/>
                    </a:solidFill>
                    <a:latin typeface="Avenir Black"/>
                    <a:ea typeface="Avenir Black"/>
                    <a:cs typeface="Avenir Black"/>
                    <a:sym typeface="Avenir Black"/>
                  </a:defRPr>
                </a:pPr>
                <a:r>
                  <a:rPr sz="1125" dirty="0">
                    <a:solidFill>
                      <a:srgbClr val="FF0000"/>
                    </a:solidFill>
                  </a:rPr>
                  <a:t>Shape coexistence and N=50 gap: </a:t>
                </a:r>
                <a:r>
                  <a:rPr sz="1125" dirty="0" err="1">
                    <a:solidFill>
                      <a:srgbClr val="FF0000"/>
                    </a:solidFill>
                  </a:rPr>
                  <a:t>Coulex</a:t>
                </a:r>
                <a:r>
                  <a:rPr sz="1125" dirty="0">
                    <a:solidFill>
                      <a:srgbClr val="FF0000"/>
                    </a:solidFill>
                  </a:rPr>
                  <a:t> reactions on ground and isomeric states in N=49 </a:t>
                </a:r>
                <a:r>
                  <a:rPr sz="1125" baseline="31999" dirty="0">
                    <a:solidFill>
                      <a:srgbClr val="FF0000"/>
                    </a:solidFill>
                  </a:rPr>
                  <a:t>79</a:t>
                </a:r>
                <a:r>
                  <a:rPr sz="1125" dirty="0">
                    <a:solidFill>
                      <a:srgbClr val="FF0000"/>
                    </a:solidFill>
                  </a:rPr>
                  <a:t>Zn, </a:t>
                </a:r>
                <a:r>
                  <a:rPr sz="1125" baseline="31999" dirty="0">
                    <a:solidFill>
                      <a:srgbClr val="FF0000"/>
                    </a:solidFill>
                  </a:rPr>
                  <a:t>81</a:t>
                </a:r>
                <a:r>
                  <a:rPr sz="1125" dirty="0">
                    <a:solidFill>
                      <a:srgbClr val="FF0000"/>
                    </a:solidFill>
                  </a:rPr>
                  <a:t>Ge isotones</a:t>
                </a:r>
              </a:p>
            </p:txBody>
          </p:sp>
          <p:sp>
            <p:nvSpPr>
              <p:cNvPr id="136" name="Oval">
                <a:extLst>
                  <a:ext uri="{FF2B5EF4-FFF2-40B4-BE49-F238E27FC236}">
                    <a16:creationId xmlns:a16="http://schemas.microsoft.com/office/drawing/2014/main" id="{39995FEB-CDD3-E626-3F07-5F8953C5114A}"/>
                  </a:ext>
                </a:extLst>
              </p:cNvPr>
              <p:cNvSpPr/>
              <p:nvPr/>
            </p:nvSpPr>
            <p:spPr>
              <a:xfrm>
                <a:off x="2947927" y="4204237"/>
                <a:ext cx="82172" cy="127134"/>
              </a:xfrm>
              <a:prstGeom prst="ellipse">
                <a:avLst/>
              </a:prstGeom>
              <a:noFill/>
              <a:ln w="38100" cap="flat">
                <a:solidFill>
                  <a:srgbClr val="FFFB00"/>
                </a:solidFill>
                <a:prstDash val="solid"/>
                <a:miter lim="400000"/>
              </a:ln>
              <a:effectLst/>
            </p:spPr>
            <p:txBody>
              <a:bodyPr wrap="square" lIns="35719" tIns="35719" rIns="35719" bIns="35719" numCol="1" anchor="ctr">
                <a:noAutofit/>
              </a:bodyPr>
              <a:lstStyle/>
              <a:p>
                <a:pPr defTabSz="321457">
                  <a:defRPr sz="1600" b="0" cap="all" spc="32">
                    <a:solidFill>
                      <a:srgbClr val="FFFFFF"/>
                    </a:solidFill>
                    <a:latin typeface="Futura"/>
                    <a:ea typeface="Futura"/>
                    <a:cs typeface="Futura"/>
                    <a:sym typeface="Futura"/>
                  </a:defRPr>
                </a:pPr>
                <a:endParaRPr sz="1125"/>
              </a:p>
            </p:txBody>
          </p:sp>
          <p:sp>
            <p:nvSpPr>
              <p:cNvPr id="137" name="Line">
                <a:extLst>
                  <a:ext uri="{FF2B5EF4-FFF2-40B4-BE49-F238E27FC236}">
                    <a16:creationId xmlns:a16="http://schemas.microsoft.com/office/drawing/2014/main" id="{366D552E-D82D-A497-564C-AF0D8C4B5C8C}"/>
                  </a:ext>
                </a:extLst>
              </p:cNvPr>
              <p:cNvSpPr/>
              <p:nvPr/>
            </p:nvSpPr>
            <p:spPr>
              <a:xfrm>
                <a:off x="3036202" y="4300740"/>
                <a:ext cx="719473" cy="419050"/>
              </a:xfrm>
              <a:prstGeom prst="line">
                <a:avLst/>
              </a:prstGeom>
              <a:noFill/>
              <a:ln w="38100" cap="flat">
                <a:solidFill>
                  <a:srgbClr val="FFFB00"/>
                </a:solidFill>
                <a:prstDash val="solid"/>
                <a:miter lim="400000"/>
                <a:tailEnd type="triangle" w="med" len="med"/>
              </a:ln>
              <a:effectLst/>
            </p:spPr>
            <p:txBody>
              <a:bodyPr wrap="square" lIns="32145" tIns="32145" rIns="32145" bIns="32145" numCol="1" anchor="t">
                <a:noAutofit/>
              </a:bodyPr>
              <a:lstStyle/>
              <a:p>
                <a:pPr defTabSz="1219126">
                  <a:lnSpc>
                    <a:spcPct val="90000"/>
                  </a:lnSpc>
                  <a:defRPr sz="1600" b="0">
                    <a:latin typeface="Canela Bold"/>
                    <a:ea typeface="Canela Bold"/>
                    <a:cs typeface="Canela Bold"/>
                    <a:sym typeface="Canela Bold"/>
                  </a:defRPr>
                </a:pPr>
                <a:endParaRPr sz="1125"/>
              </a:p>
            </p:txBody>
          </p:sp>
          <p:sp>
            <p:nvSpPr>
              <p:cNvPr id="138" name="Circle">
                <a:extLst>
                  <a:ext uri="{FF2B5EF4-FFF2-40B4-BE49-F238E27FC236}">
                    <a16:creationId xmlns:a16="http://schemas.microsoft.com/office/drawing/2014/main" id="{0D7FE566-2FB2-5CB6-FA49-9CD86BCC5C92}"/>
                  </a:ext>
                </a:extLst>
              </p:cNvPr>
              <p:cNvSpPr/>
              <p:nvPr/>
            </p:nvSpPr>
            <p:spPr>
              <a:xfrm>
                <a:off x="2442286" y="4063649"/>
                <a:ext cx="112321" cy="109192"/>
              </a:xfrm>
              <a:prstGeom prst="ellipse">
                <a:avLst/>
              </a:prstGeom>
              <a:noFill/>
              <a:ln w="38100" cap="flat">
                <a:solidFill>
                  <a:srgbClr val="FFFB00"/>
                </a:solidFill>
                <a:prstDash val="solid"/>
                <a:miter lim="400000"/>
              </a:ln>
              <a:effectLst/>
            </p:spPr>
            <p:txBody>
              <a:bodyPr wrap="square" lIns="35719" tIns="35719" rIns="35719" bIns="35719" numCol="1" anchor="ctr">
                <a:noAutofit/>
              </a:bodyPr>
              <a:lstStyle/>
              <a:p>
                <a:pPr defTabSz="321457">
                  <a:defRPr sz="1600" b="0" cap="all" spc="32">
                    <a:solidFill>
                      <a:srgbClr val="FFFFFF"/>
                    </a:solidFill>
                    <a:latin typeface="Futura"/>
                    <a:ea typeface="Futura"/>
                    <a:cs typeface="Futura"/>
                    <a:sym typeface="Futura"/>
                  </a:defRPr>
                </a:pPr>
                <a:endParaRPr sz="1125"/>
              </a:p>
            </p:txBody>
          </p:sp>
          <p:sp>
            <p:nvSpPr>
              <p:cNvPr id="139" name="Line">
                <a:extLst>
                  <a:ext uri="{FF2B5EF4-FFF2-40B4-BE49-F238E27FC236}">
                    <a16:creationId xmlns:a16="http://schemas.microsoft.com/office/drawing/2014/main" id="{96E065D2-045A-8914-460A-936AB6F4D1DC}"/>
                  </a:ext>
                </a:extLst>
              </p:cNvPr>
              <p:cNvSpPr/>
              <p:nvPr/>
            </p:nvSpPr>
            <p:spPr>
              <a:xfrm flipH="1" flipV="1">
                <a:off x="2204397" y="3220021"/>
                <a:ext cx="272353" cy="852124"/>
              </a:xfrm>
              <a:prstGeom prst="line">
                <a:avLst/>
              </a:prstGeom>
              <a:noFill/>
              <a:ln w="38100" cap="flat">
                <a:solidFill>
                  <a:srgbClr val="FFFB00"/>
                </a:solidFill>
                <a:prstDash val="solid"/>
                <a:miter lim="400000"/>
                <a:tailEnd type="triangle" w="med" len="med"/>
              </a:ln>
              <a:effectLst/>
            </p:spPr>
            <p:txBody>
              <a:bodyPr wrap="square" lIns="32145" tIns="32145" rIns="32145" bIns="32145" numCol="1" anchor="t">
                <a:noAutofit/>
              </a:bodyPr>
              <a:lstStyle/>
              <a:p>
                <a:pPr defTabSz="1219126">
                  <a:lnSpc>
                    <a:spcPct val="90000"/>
                  </a:lnSpc>
                  <a:defRPr sz="1600" b="0">
                    <a:latin typeface="Canela Bold"/>
                    <a:ea typeface="Canela Bold"/>
                    <a:cs typeface="Canela Bold"/>
                    <a:sym typeface="Canela Bold"/>
                  </a:defRPr>
                </a:pPr>
                <a:endParaRPr sz="1125"/>
              </a:p>
            </p:txBody>
          </p:sp>
          <p:sp>
            <p:nvSpPr>
              <p:cNvPr id="140" name="Probing Shape Coexistence in neutron-deficient 72Se via Low Energy Coulomb Excitation">
                <a:extLst>
                  <a:ext uri="{FF2B5EF4-FFF2-40B4-BE49-F238E27FC236}">
                    <a16:creationId xmlns:a16="http://schemas.microsoft.com/office/drawing/2014/main" id="{71FEDF92-2FFB-3C25-3C09-04EA7BF9B1E8}"/>
                  </a:ext>
                </a:extLst>
              </p:cNvPr>
              <p:cNvSpPr txBox="1"/>
              <p:nvPr/>
            </p:nvSpPr>
            <p:spPr>
              <a:xfrm>
                <a:off x="650386" y="1961621"/>
                <a:ext cx="3099248" cy="159015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noAutofit/>
              </a:bodyPr>
              <a:lstStyle/>
              <a:p>
                <a:pPr defTabSz="321457">
                  <a:defRPr sz="1600" b="0">
                    <a:solidFill>
                      <a:srgbClr val="0433FF"/>
                    </a:solidFill>
                    <a:latin typeface="Avenir Black"/>
                    <a:ea typeface="Avenir Black"/>
                    <a:cs typeface="Avenir Black"/>
                    <a:sym typeface="Avenir Black"/>
                  </a:defRPr>
                </a:pPr>
                <a:r>
                  <a:rPr sz="1125"/>
                  <a:t>Probing Shape Coexistence in neutron-­deficient </a:t>
                </a:r>
                <a:r>
                  <a:rPr sz="1125" baseline="31999"/>
                  <a:t>72</a:t>
                </a:r>
                <a:r>
                  <a:rPr sz="1125"/>
                  <a:t>Se via Low Energy Coulomb Excitation</a:t>
                </a:r>
              </a:p>
            </p:txBody>
          </p:sp>
          <p:grpSp>
            <p:nvGrpSpPr>
              <p:cNvPr id="143" name="Group">
                <a:extLst>
                  <a:ext uri="{FF2B5EF4-FFF2-40B4-BE49-F238E27FC236}">
                    <a16:creationId xmlns:a16="http://schemas.microsoft.com/office/drawing/2014/main" id="{98768515-BC9A-D276-F789-58F21AEE81CA}"/>
                  </a:ext>
                </a:extLst>
              </p:cNvPr>
              <p:cNvGrpSpPr/>
              <p:nvPr/>
            </p:nvGrpSpPr>
            <p:grpSpPr>
              <a:xfrm>
                <a:off x="2945560" y="4226019"/>
                <a:ext cx="2170833" cy="159582"/>
                <a:chOff x="0" y="-25400"/>
                <a:chExt cx="2170831" cy="159580"/>
              </a:xfrm>
            </p:grpSpPr>
            <p:sp>
              <p:nvSpPr>
                <p:cNvPr id="141" name="Circle">
                  <a:extLst>
                    <a:ext uri="{FF2B5EF4-FFF2-40B4-BE49-F238E27FC236}">
                      <a16:creationId xmlns:a16="http://schemas.microsoft.com/office/drawing/2014/main" id="{50E73261-ACB2-D2CD-8783-43D4EDA27722}"/>
                    </a:ext>
                  </a:extLst>
                </p:cNvPr>
                <p:cNvSpPr/>
                <p:nvPr/>
              </p:nvSpPr>
              <p:spPr>
                <a:xfrm>
                  <a:off x="0" y="66547"/>
                  <a:ext cx="122164" cy="67634"/>
                </a:xfrm>
                <a:prstGeom prst="ellipse">
                  <a:avLst/>
                </a:prstGeom>
                <a:noFill/>
                <a:ln w="38100" cap="flat">
                  <a:solidFill>
                    <a:srgbClr val="FFFB00"/>
                  </a:solidFill>
                  <a:prstDash val="solid"/>
                  <a:miter lim="400000"/>
                </a:ln>
                <a:effectLst/>
              </p:spPr>
              <p:txBody>
                <a:bodyPr wrap="square" lIns="35719" tIns="35719" rIns="35719" bIns="35719" numCol="1" anchor="ctr">
                  <a:noAutofit/>
                </a:bodyPr>
                <a:lstStyle/>
                <a:p>
                  <a:pPr defTabSz="321457">
                    <a:defRPr sz="1600" b="0" cap="all" spc="32">
                      <a:solidFill>
                        <a:srgbClr val="FFFFFF"/>
                      </a:solidFill>
                      <a:latin typeface="Futura"/>
                      <a:ea typeface="Futura"/>
                      <a:cs typeface="Futura"/>
                      <a:sym typeface="Futura"/>
                    </a:defRPr>
                  </a:pPr>
                  <a:endParaRPr sz="1125"/>
                </a:p>
              </p:txBody>
            </p:sp>
            <p:sp>
              <p:nvSpPr>
                <p:cNvPr id="142" name="Line">
                  <a:extLst>
                    <a:ext uri="{FF2B5EF4-FFF2-40B4-BE49-F238E27FC236}">
                      <a16:creationId xmlns:a16="http://schemas.microsoft.com/office/drawing/2014/main" id="{7285F96E-E7D3-23FA-CDC2-23F291DA6934}"/>
                    </a:ext>
                  </a:extLst>
                </p:cNvPr>
                <p:cNvSpPr/>
                <p:nvPr/>
              </p:nvSpPr>
              <p:spPr>
                <a:xfrm flipV="1">
                  <a:off x="235647" y="-25401"/>
                  <a:ext cx="1935185" cy="73882"/>
                </a:xfrm>
                <a:prstGeom prst="line">
                  <a:avLst/>
                </a:prstGeom>
                <a:noFill/>
                <a:ln w="38100" cap="flat">
                  <a:solidFill>
                    <a:srgbClr val="FFFB00"/>
                  </a:solidFill>
                  <a:prstDash val="solid"/>
                  <a:miter lim="400000"/>
                  <a:tailEnd type="triangle" w="med" len="med"/>
                </a:ln>
                <a:effectLst/>
              </p:spPr>
              <p:txBody>
                <a:bodyPr wrap="square" lIns="32145" tIns="32145" rIns="32145" bIns="32145" numCol="1" anchor="t">
                  <a:noAutofit/>
                </a:bodyPr>
                <a:lstStyle/>
                <a:p>
                  <a:pPr defTabSz="1219126">
                    <a:lnSpc>
                      <a:spcPct val="90000"/>
                    </a:lnSpc>
                    <a:defRPr sz="1600" b="0">
                      <a:latin typeface="Canela Bold"/>
                      <a:ea typeface="Canela Bold"/>
                      <a:cs typeface="Canela Bold"/>
                      <a:sym typeface="Canela Bold"/>
                    </a:defRPr>
                  </a:pPr>
                  <a:endParaRPr sz="1125"/>
                </a:p>
              </p:txBody>
            </p:sp>
          </p:grpSp>
          <p:sp>
            <p:nvSpPr>
              <p:cNvPr id="144" name="Spectroscopy of low-lying single-particle states in 81Zn populated in the 80Zn(d,p) reaction">
                <a:extLst>
                  <a:ext uri="{FF2B5EF4-FFF2-40B4-BE49-F238E27FC236}">
                    <a16:creationId xmlns:a16="http://schemas.microsoft.com/office/drawing/2014/main" id="{DA2ECC68-10CF-E1B6-9B41-F9A697790CA0}"/>
                  </a:ext>
                </a:extLst>
              </p:cNvPr>
              <p:cNvSpPr txBox="1"/>
              <p:nvPr/>
            </p:nvSpPr>
            <p:spPr>
              <a:xfrm>
                <a:off x="4635087" y="3397154"/>
                <a:ext cx="8568152" cy="7236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t">
                <a:noAutofit/>
              </a:bodyPr>
              <a:lstStyle/>
              <a:p>
                <a:pPr defTabSz="321457">
                  <a:defRPr sz="1600" b="0">
                    <a:solidFill>
                      <a:srgbClr val="0433FF"/>
                    </a:solidFill>
                    <a:latin typeface="Avenir Black"/>
                    <a:ea typeface="Avenir Black"/>
                    <a:cs typeface="Avenir Black"/>
                    <a:sym typeface="Avenir Black"/>
                  </a:defRPr>
                </a:pPr>
                <a:r>
                  <a:rPr sz="1125" dirty="0"/>
                  <a:t>Spectroscopy of low-lying single-particle states in </a:t>
                </a:r>
                <a:r>
                  <a:rPr sz="1125" baseline="31999" dirty="0"/>
                  <a:t>81</a:t>
                </a:r>
                <a:r>
                  <a:rPr sz="1125" dirty="0"/>
                  <a:t>Zn populated in the </a:t>
                </a:r>
                <a:r>
                  <a:rPr sz="1125" baseline="31999" dirty="0"/>
                  <a:t>80</a:t>
                </a:r>
                <a:r>
                  <a:rPr sz="1125" dirty="0"/>
                  <a:t>Zn(</a:t>
                </a:r>
                <a:r>
                  <a:rPr sz="1125" dirty="0" err="1"/>
                  <a:t>d,p</a:t>
                </a:r>
                <a:r>
                  <a:rPr sz="1125" dirty="0"/>
                  <a:t>) reaction</a:t>
                </a:r>
              </a:p>
            </p:txBody>
          </p:sp>
          <p:sp>
            <p:nvSpPr>
              <p:cNvPr id="145" name="Circle">
                <a:extLst>
                  <a:ext uri="{FF2B5EF4-FFF2-40B4-BE49-F238E27FC236}">
                    <a16:creationId xmlns:a16="http://schemas.microsoft.com/office/drawing/2014/main" id="{9AEA5262-41FA-3310-5C50-E703C53F2F88}"/>
                  </a:ext>
                </a:extLst>
              </p:cNvPr>
              <p:cNvSpPr/>
              <p:nvPr/>
            </p:nvSpPr>
            <p:spPr>
              <a:xfrm>
                <a:off x="4507533" y="3220871"/>
                <a:ext cx="112321" cy="109192"/>
              </a:xfrm>
              <a:prstGeom prst="ellipse">
                <a:avLst/>
              </a:prstGeom>
              <a:noFill/>
              <a:ln w="38100" cap="flat">
                <a:solidFill>
                  <a:srgbClr val="FFFB00"/>
                </a:solidFill>
                <a:prstDash val="solid"/>
                <a:miter lim="400000"/>
              </a:ln>
              <a:effectLst/>
            </p:spPr>
            <p:txBody>
              <a:bodyPr wrap="square" lIns="35719" tIns="35719" rIns="35719" bIns="35719" numCol="1" anchor="ctr">
                <a:noAutofit/>
              </a:bodyPr>
              <a:lstStyle/>
              <a:p>
                <a:pPr defTabSz="321457">
                  <a:defRPr sz="1600" b="0" cap="all" spc="32">
                    <a:solidFill>
                      <a:srgbClr val="FFFFFF"/>
                    </a:solidFill>
                    <a:latin typeface="Futura"/>
                    <a:ea typeface="Futura"/>
                    <a:cs typeface="Futura"/>
                    <a:sym typeface="Futura"/>
                  </a:defRPr>
                </a:pPr>
                <a:endParaRPr sz="1125"/>
              </a:p>
            </p:txBody>
          </p:sp>
          <p:sp>
            <p:nvSpPr>
              <p:cNvPr id="146" name="Line">
                <a:extLst>
                  <a:ext uri="{FF2B5EF4-FFF2-40B4-BE49-F238E27FC236}">
                    <a16:creationId xmlns:a16="http://schemas.microsoft.com/office/drawing/2014/main" id="{92BCF70B-74EE-0224-50E2-8D4E6BE7594C}"/>
                  </a:ext>
                </a:extLst>
              </p:cNvPr>
              <p:cNvSpPr/>
              <p:nvPr/>
            </p:nvSpPr>
            <p:spPr>
              <a:xfrm flipV="1">
                <a:off x="4607425" y="2658170"/>
                <a:ext cx="2666713" cy="621987"/>
              </a:xfrm>
              <a:prstGeom prst="line">
                <a:avLst/>
              </a:prstGeom>
              <a:noFill/>
              <a:ln w="38100" cap="flat">
                <a:solidFill>
                  <a:srgbClr val="FFFB00"/>
                </a:solidFill>
                <a:prstDash val="solid"/>
                <a:miter lim="400000"/>
                <a:tailEnd type="triangle" w="med" len="med"/>
              </a:ln>
              <a:effectLst/>
            </p:spPr>
            <p:txBody>
              <a:bodyPr wrap="square" lIns="32145" tIns="32145" rIns="32145" bIns="32145" numCol="1" anchor="t">
                <a:noAutofit/>
              </a:bodyPr>
              <a:lstStyle/>
              <a:p>
                <a:pPr defTabSz="1219126">
                  <a:lnSpc>
                    <a:spcPct val="90000"/>
                  </a:lnSpc>
                  <a:defRPr sz="1600" b="0">
                    <a:latin typeface="Canela Bold"/>
                    <a:ea typeface="Canela Bold"/>
                    <a:cs typeface="Canela Bold"/>
                    <a:sym typeface="Canela Bold"/>
                  </a:defRPr>
                </a:pPr>
                <a:endParaRPr sz="1125"/>
              </a:p>
            </p:txBody>
          </p:sp>
          <p:sp>
            <p:nvSpPr>
              <p:cNvPr id="147" name="Spectroscopy of particle-phonon coupled states in 133Sb by the cluster transfer reaction of 132Sn on 7Li: an advanced test of nuclear interactions">
                <a:extLst>
                  <a:ext uri="{FF2B5EF4-FFF2-40B4-BE49-F238E27FC236}">
                    <a16:creationId xmlns:a16="http://schemas.microsoft.com/office/drawing/2014/main" id="{326079FD-564F-3C46-D05E-CE4463BC24C0}"/>
                  </a:ext>
                </a:extLst>
              </p:cNvPr>
              <p:cNvSpPr txBox="1"/>
              <p:nvPr/>
            </p:nvSpPr>
            <p:spPr>
              <a:xfrm>
                <a:off x="6737925" y="1862611"/>
                <a:ext cx="6094228" cy="10384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t">
                <a:noAutofit/>
              </a:bodyPr>
              <a:lstStyle/>
              <a:p>
                <a:pPr defTabSz="321457">
                  <a:defRPr sz="1600" b="0">
                    <a:solidFill>
                      <a:srgbClr val="0433FF"/>
                    </a:solidFill>
                    <a:latin typeface="Avenir Black"/>
                    <a:ea typeface="Avenir Black"/>
                    <a:cs typeface="Avenir Black"/>
                    <a:sym typeface="Avenir Black"/>
                  </a:defRPr>
                </a:pPr>
                <a:r>
                  <a:rPr sz="1125" dirty="0">
                    <a:solidFill>
                      <a:srgbClr val="FF0000"/>
                    </a:solidFill>
                  </a:rPr>
                  <a:t>Spectroscopy of particle-phonon coupled states in </a:t>
                </a:r>
                <a:r>
                  <a:rPr sz="1125" baseline="31999" dirty="0">
                    <a:solidFill>
                      <a:srgbClr val="FF0000"/>
                    </a:solidFill>
                  </a:rPr>
                  <a:t>133</a:t>
                </a:r>
                <a:r>
                  <a:rPr sz="1125" dirty="0">
                    <a:solidFill>
                      <a:srgbClr val="FF0000"/>
                    </a:solidFill>
                  </a:rPr>
                  <a:t>Sb by the cluster transfer reaction of </a:t>
                </a:r>
                <a:r>
                  <a:rPr sz="1125" baseline="31999" dirty="0">
                    <a:solidFill>
                      <a:srgbClr val="FF0000"/>
                    </a:solidFill>
                  </a:rPr>
                  <a:t>132</a:t>
                </a:r>
                <a:r>
                  <a:rPr sz="1125" dirty="0">
                    <a:solidFill>
                      <a:srgbClr val="FF0000"/>
                    </a:solidFill>
                  </a:rPr>
                  <a:t>Sn on </a:t>
                </a:r>
                <a:r>
                  <a:rPr sz="1125" baseline="31999" dirty="0">
                    <a:solidFill>
                      <a:srgbClr val="FF0000"/>
                    </a:solidFill>
                  </a:rPr>
                  <a:t>7</a:t>
                </a:r>
                <a:r>
                  <a:rPr sz="1125" dirty="0">
                    <a:solidFill>
                      <a:srgbClr val="FF0000"/>
                    </a:solidFill>
                  </a:rPr>
                  <a:t>Li: an advanced test of nuclear interactions</a:t>
                </a:r>
              </a:p>
            </p:txBody>
          </p:sp>
          <p:sp>
            <p:nvSpPr>
              <p:cNvPr id="148" name="Oval">
                <a:extLst>
                  <a:ext uri="{FF2B5EF4-FFF2-40B4-BE49-F238E27FC236}">
                    <a16:creationId xmlns:a16="http://schemas.microsoft.com/office/drawing/2014/main" id="{FA3010BB-1160-8323-9FFC-541FEBF9A0A1}"/>
                  </a:ext>
                </a:extLst>
              </p:cNvPr>
              <p:cNvSpPr/>
              <p:nvPr/>
            </p:nvSpPr>
            <p:spPr>
              <a:xfrm>
                <a:off x="1279887" y="5281924"/>
                <a:ext cx="173613" cy="134378"/>
              </a:xfrm>
              <a:prstGeom prst="ellipse">
                <a:avLst/>
              </a:prstGeom>
              <a:noFill/>
              <a:ln w="38100" cap="flat">
                <a:solidFill>
                  <a:srgbClr val="FFFB00"/>
                </a:solidFill>
                <a:prstDash val="solid"/>
                <a:miter lim="400000"/>
              </a:ln>
              <a:effectLst/>
            </p:spPr>
            <p:txBody>
              <a:bodyPr wrap="square" lIns="35719" tIns="35719" rIns="35719" bIns="35719" numCol="1" anchor="ctr">
                <a:noAutofit/>
              </a:bodyPr>
              <a:lstStyle/>
              <a:p>
                <a:pPr defTabSz="321457">
                  <a:defRPr sz="1600" b="0" cap="all" spc="32">
                    <a:solidFill>
                      <a:srgbClr val="FFFFFF"/>
                    </a:solidFill>
                    <a:latin typeface="Futura"/>
                    <a:ea typeface="Futura"/>
                    <a:cs typeface="Futura"/>
                    <a:sym typeface="Futura"/>
                  </a:defRPr>
                </a:pPr>
                <a:endParaRPr sz="1125"/>
              </a:p>
            </p:txBody>
          </p:sp>
          <p:sp>
            <p:nvSpPr>
              <p:cNvPr id="149" name="Line">
                <a:extLst>
                  <a:ext uri="{FF2B5EF4-FFF2-40B4-BE49-F238E27FC236}">
                    <a16:creationId xmlns:a16="http://schemas.microsoft.com/office/drawing/2014/main" id="{C486EB56-8A0E-B8D1-BFB9-0771A07229C2}"/>
                  </a:ext>
                </a:extLst>
              </p:cNvPr>
              <p:cNvSpPr/>
              <p:nvPr/>
            </p:nvSpPr>
            <p:spPr>
              <a:xfrm>
                <a:off x="1457630" y="5366813"/>
                <a:ext cx="1226283" cy="157680"/>
              </a:xfrm>
              <a:prstGeom prst="line">
                <a:avLst/>
              </a:prstGeom>
              <a:noFill/>
              <a:ln w="38100" cap="flat">
                <a:solidFill>
                  <a:srgbClr val="FFFB00"/>
                </a:solidFill>
                <a:prstDash val="solid"/>
                <a:miter lim="400000"/>
                <a:tailEnd type="triangle" w="med" len="med"/>
              </a:ln>
              <a:effectLst/>
            </p:spPr>
            <p:txBody>
              <a:bodyPr wrap="square" lIns="32145" tIns="32145" rIns="32145" bIns="32145" numCol="1" anchor="t">
                <a:noAutofit/>
              </a:bodyPr>
              <a:lstStyle/>
              <a:p>
                <a:pPr defTabSz="1219126">
                  <a:lnSpc>
                    <a:spcPct val="90000"/>
                  </a:lnSpc>
                  <a:defRPr sz="1600" b="0">
                    <a:latin typeface="Canela Bold"/>
                    <a:ea typeface="Canela Bold"/>
                    <a:cs typeface="Canela Bold"/>
                    <a:sym typeface="Canela Bold"/>
                  </a:defRPr>
                </a:pPr>
                <a:endParaRPr sz="1125"/>
              </a:p>
            </p:txBody>
          </p:sp>
          <p:sp>
            <p:nvSpPr>
              <p:cNvPr id="150" name="Study of neutron-rich 51-53Ca isotopes via beta-decay">
                <a:extLst>
                  <a:ext uri="{FF2B5EF4-FFF2-40B4-BE49-F238E27FC236}">
                    <a16:creationId xmlns:a16="http://schemas.microsoft.com/office/drawing/2014/main" id="{E101852C-09CF-0F13-B545-94EFD0B8DD35}"/>
                  </a:ext>
                </a:extLst>
              </p:cNvPr>
              <p:cNvSpPr txBox="1"/>
              <p:nvPr/>
            </p:nvSpPr>
            <p:spPr>
              <a:xfrm>
                <a:off x="1552420" y="5457595"/>
                <a:ext cx="10336195" cy="35880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t">
                <a:noAutofit/>
              </a:bodyPr>
              <a:lstStyle/>
              <a:p>
                <a:pPr defTabSz="321457">
                  <a:defRPr sz="1600" b="0">
                    <a:solidFill>
                      <a:srgbClr val="0433FF"/>
                    </a:solidFill>
                    <a:latin typeface="Avenir Black"/>
                    <a:ea typeface="Avenir Black"/>
                    <a:cs typeface="Avenir Black"/>
                    <a:sym typeface="Avenir Black"/>
                  </a:defRPr>
                </a:pPr>
                <a:r>
                  <a:rPr sz="1125"/>
                  <a:t>Beta-decay spectroscopy of </a:t>
                </a:r>
                <a:r>
                  <a:rPr sz="1125" baseline="31999"/>
                  <a:t>27</a:t>
                </a:r>
                <a:r>
                  <a:rPr sz="1125"/>
                  <a:t>Na and </a:t>
                </a:r>
                <a:r>
                  <a:rPr sz="1125" baseline="31999"/>
                  <a:t>22</a:t>
                </a:r>
                <a:r>
                  <a:rPr sz="1125"/>
                  <a:t>O for isospin asymmetry studies in the sd shell</a:t>
                </a:r>
              </a:p>
            </p:txBody>
          </p:sp>
          <p:sp>
            <p:nvSpPr>
              <p:cNvPr id="151" name="Circle">
                <a:extLst>
                  <a:ext uri="{FF2B5EF4-FFF2-40B4-BE49-F238E27FC236}">
                    <a16:creationId xmlns:a16="http://schemas.microsoft.com/office/drawing/2014/main" id="{3B88BF69-FF3E-3F7F-9FDE-AB016A1943A6}"/>
                  </a:ext>
                </a:extLst>
              </p:cNvPr>
              <p:cNvSpPr/>
              <p:nvPr/>
            </p:nvSpPr>
            <p:spPr>
              <a:xfrm>
                <a:off x="4411852" y="3051142"/>
                <a:ext cx="112321" cy="109193"/>
              </a:xfrm>
              <a:prstGeom prst="ellipse">
                <a:avLst/>
              </a:prstGeom>
              <a:noFill/>
              <a:ln w="38100" cap="flat">
                <a:solidFill>
                  <a:srgbClr val="FFFB00"/>
                </a:solidFill>
                <a:prstDash val="solid"/>
                <a:miter lim="400000"/>
              </a:ln>
              <a:effectLst/>
            </p:spPr>
            <p:txBody>
              <a:bodyPr wrap="square" lIns="35719" tIns="35719" rIns="35719" bIns="35719" numCol="1" anchor="ctr">
                <a:noAutofit/>
              </a:bodyPr>
              <a:lstStyle/>
              <a:p>
                <a:pPr defTabSz="321457">
                  <a:defRPr sz="1600" b="0" cap="all" spc="32">
                    <a:solidFill>
                      <a:srgbClr val="FFFFFF"/>
                    </a:solidFill>
                    <a:latin typeface="Futura"/>
                    <a:ea typeface="Futura"/>
                    <a:cs typeface="Futura"/>
                    <a:sym typeface="Futura"/>
                  </a:defRPr>
                </a:pPr>
                <a:endParaRPr sz="1125"/>
              </a:p>
            </p:txBody>
          </p:sp>
          <p:sp>
            <p:nvSpPr>
              <p:cNvPr id="152" name="Line">
                <a:extLst>
                  <a:ext uri="{FF2B5EF4-FFF2-40B4-BE49-F238E27FC236}">
                    <a16:creationId xmlns:a16="http://schemas.microsoft.com/office/drawing/2014/main" id="{95B1FEEC-D59F-C2BD-96C9-536B9382D14D}"/>
                  </a:ext>
                </a:extLst>
              </p:cNvPr>
              <p:cNvSpPr/>
              <p:nvPr/>
            </p:nvSpPr>
            <p:spPr>
              <a:xfrm flipV="1">
                <a:off x="4511744" y="1151904"/>
                <a:ext cx="3886072" cy="1958525"/>
              </a:xfrm>
              <a:prstGeom prst="line">
                <a:avLst/>
              </a:prstGeom>
              <a:noFill/>
              <a:ln w="38100" cap="flat">
                <a:solidFill>
                  <a:srgbClr val="FFFB00"/>
                </a:solidFill>
                <a:prstDash val="solid"/>
                <a:miter lim="400000"/>
                <a:tailEnd type="triangle" w="med" len="med"/>
              </a:ln>
              <a:effectLst/>
            </p:spPr>
            <p:txBody>
              <a:bodyPr wrap="square" lIns="32145" tIns="32145" rIns="32145" bIns="32145" numCol="1" anchor="t">
                <a:noAutofit/>
              </a:bodyPr>
              <a:lstStyle/>
              <a:p>
                <a:pPr defTabSz="1219126">
                  <a:lnSpc>
                    <a:spcPct val="90000"/>
                  </a:lnSpc>
                  <a:defRPr sz="1600" b="0">
                    <a:latin typeface="Canela Bold"/>
                    <a:ea typeface="Canela Bold"/>
                    <a:cs typeface="Canela Bold"/>
                    <a:sym typeface="Canela Bold"/>
                  </a:defRPr>
                </a:pPr>
                <a:endParaRPr sz="1125"/>
              </a:p>
            </p:txBody>
          </p:sp>
          <p:grpSp>
            <p:nvGrpSpPr>
              <p:cNvPr id="155" name="Group">
                <a:extLst>
                  <a:ext uri="{FF2B5EF4-FFF2-40B4-BE49-F238E27FC236}">
                    <a16:creationId xmlns:a16="http://schemas.microsoft.com/office/drawing/2014/main" id="{96AC2990-11AB-B4BA-9783-212F489453DC}"/>
                  </a:ext>
                </a:extLst>
              </p:cNvPr>
              <p:cNvGrpSpPr/>
              <p:nvPr/>
            </p:nvGrpSpPr>
            <p:grpSpPr>
              <a:xfrm>
                <a:off x="3060909" y="3690616"/>
                <a:ext cx="1879113" cy="647146"/>
                <a:chOff x="0" y="0"/>
                <a:chExt cx="1879112" cy="647144"/>
              </a:xfrm>
            </p:grpSpPr>
            <p:sp>
              <p:nvSpPr>
                <p:cNvPr id="153" name="Circle">
                  <a:extLst>
                    <a:ext uri="{FF2B5EF4-FFF2-40B4-BE49-F238E27FC236}">
                      <a16:creationId xmlns:a16="http://schemas.microsoft.com/office/drawing/2014/main" id="{EF91692A-08AE-ED87-52CB-FF6CB8690BE1}"/>
                    </a:ext>
                  </a:extLst>
                </p:cNvPr>
                <p:cNvSpPr/>
                <p:nvPr/>
              </p:nvSpPr>
              <p:spPr>
                <a:xfrm>
                  <a:off x="0" y="537953"/>
                  <a:ext cx="112318" cy="109192"/>
                </a:xfrm>
                <a:prstGeom prst="ellipse">
                  <a:avLst/>
                </a:prstGeom>
                <a:noFill/>
                <a:ln w="38100" cap="flat">
                  <a:solidFill>
                    <a:srgbClr val="FFFB00"/>
                  </a:solidFill>
                  <a:prstDash val="solid"/>
                  <a:miter lim="400000"/>
                </a:ln>
                <a:effectLst/>
              </p:spPr>
              <p:txBody>
                <a:bodyPr wrap="square" lIns="35719" tIns="35719" rIns="35719" bIns="35719" numCol="1" anchor="ctr">
                  <a:noAutofit/>
                </a:bodyPr>
                <a:lstStyle/>
                <a:p>
                  <a:pPr defTabSz="321457">
                    <a:defRPr sz="1600" b="0" cap="all" spc="32">
                      <a:solidFill>
                        <a:srgbClr val="FFFFFF"/>
                      </a:solidFill>
                      <a:latin typeface="Futura"/>
                      <a:ea typeface="Futura"/>
                      <a:cs typeface="Futura"/>
                      <a:sym typeface="Futura"/>
                    </a:defRPr>
                  </a:pPr>
                  <a:endParaRPr sz="1125"/>
                </a:p>
              </p:txBody>
            </p:sp>
            <p:sp>
              <p:nvSpPr>
                <p:cNvPr id="154" name="Line">
                  <a:extLst>
                    <a:ext uri="{FF2B5EF4-FFF2-40B4-BE49-F238E27FC236}">
                      <a16:creationId xmlns:a16="http://schemas.microsoft.com/office/drawing/2014/main" id="{081B62B2-4889-91FE-C7EC-63ABB4D9DF41}"/>
                    </a:ext>
                  </a:extLst>
                </p:cNvPr>
                <p:cNvSpPr/>
                <p:nvPr/>
              </p:nvSpPr>
              <p:spPr>
                <a:xfrm flipV="1">
                  <a:off x="99890" y="0"/>
                  <a:ext cx="1779223" cy="597239"/>
                </a:xfrm>
                <a:prstGeom prst="line">
                  <a:avLst/>
                </a:prstGeom>
                <a:noFill/>
                <a:ln w="38100" cap="flat">
                  <a:solidFill>
                    <a:srgbClr val="FFFB00"/>
                  </a:solidFill>
                  <a:prstDash val="solid"/>
                  <a:miter lim="400000"/>
                  <a:tailEnd type="triangle" w="med" len="med"/>
                </a:ln>
                <a:effectLst/>
              </p:spPr>
              <p:txBody>
                <a:bodyPr wrap="square" lIns="32145" tIns="32145" rIns="32145" bIns="32145" numCol="1" anchor="t">
                  <a:noAutofit/>
                </a:bodyPr>
                <a:lstStyle/>
                <a:p>
                  <a:pPr defTabSz="1219126">
                    <a:lnSpc>
                      <a:spcPct val="90000"/>
                    </a:lnSpc>
                    <a:defRPr sz="1600" b="0">
                      <a:latin typeface="Canela Bold"/>
                      <a:ea typeface="Canela Bold"/>
                      <a:cs typeface="Canela Bold"/>
                      <a:sym typeface="Canela Bold"/>
                    </a:defRPr>
                  </a:pPr>
                  <a:endParaRPr sz="1125"/>
                </a:p>
              </p:txBody>
            </p:sp>
          </p:grpSp>
          <p:sp>
            <p:nvSpPr>
              <p:cNvPr id="156" name="Spectroscopy of low-lying single-particle states in 81Zn populated in the 80Zn(d,p) reaction">
                <a:extLst>
                  <a:ext uri="{FF2B5EF4-FFF2-40B4-BE49-F238E27FC236}">
                    <a16:creationId xmlns:a16="http://schemas.microsoft.com/office/drawing/2014/main" id="{3D260363-7A05-AB66-3948-89A02CCA0164}"/>
                  </a:ext>
                </a:extLst>
              </p:cNvPr>
              <p:cNvSpPr txBox="1"/>
              <p:nvPr/>
            </p:nvSpPr>
            <p:spPr>
              <a:xfrm>
                <a:off x="3780311" y="4048292"/>
                <a:ext cx="8568152" cy="7236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t">
                <a:noAutofit/>
              </a:bodyPr>
              <a:lstStyle>
                <a:lvl1pPr defTabSz="457200">
                  <a:defRPr sz="1600" b="0">
                    <a:solidFill>
                      <a:srgbClr val="0433FF"/>
                    </a:solidFill>
                    <a:latin typeface="Avenir Black"/>
                    <a:ea typeface="Avenir Black"/>
                    <a:cs typeface="Avenir Black"/>
                    <a:sym typeface="Avenir Black"/>
                  </a:defRPr>
                </a:lvl1pPr>
              </a:lstStyle>
              <a:p>
                <a:r>
                  <a:rPr sz="1125"/>
                  <a:t>Search for shape coexistence in 80 Zn via (</a:t>
                </a:r>
                <a:r>
                  <a:rPr sz="1125" dirty="0" err="1"/>
                  <a:t>t,p</a:t>
                </a:r>
                <a:r>
                  <a:rPr sz="1125" dirty="0"/>
                  <a:t>) reactions</a:t>
                </a:r>
              </a:p>
            </p:txBody>
          </p:sp>
        </p:grpSp>
        <p:sp>
          <p:nvSpPr>
            <p:cNvPr id="158" name="Spectroscopy of particle-phonon coupled states in 133Sb by the cluster transfer reaction of 132Sn on 7Li: an advanced test of nuclear interactions">
              <a:extLst>
                <a:ext uri="{FF2B5EF4-FFF2-40B4-BE49-F238E27FC236}">
                  <a16:creationId xmlns:a16="http://schemas.microsoft.com/office/drawing/2014/main" id="{012A91FB-A464-50A6-99E7-58540CF68928}"/>
                </a:ext>
              </a:extLst>
            </p:cNvPr>
            <p:cNvSpPr txBox="1"/>
            <p:nvPr/>
          </p:nvSpPr>
          <p:spPr>
            <a:xfrm>
              <a:off x="7859567" y="362168"/>
              <a:ext cx="5057765" cy="5950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t">
              <a:spAutoFit/>
            </a:bodyPr>
            <a:lstStyle/>
            <a:p>
              <a:pPr defTabSz="321457">
                <a:defRPr sz="1600" b="0">
                  <a:solidFill>
                    <a:srgbClr val="0433FF"/>
                  </a:solidFill>
                  <a:latin typeface="Avenir Black"/>
                  <a:ea typeface="Avenir Black"/>
                  <a:cs typeface="Avenir Black"/>
                  <a:sym typeface="Avenir Black"/>
                </a:defRPr>
              </a:pPr>
              <a:r>
                <a:rPr sz="1125"/>
                <a:t>Measurement of neutron capture cross section on </a:t>
              </a:r>
              <a:r>
                <a:rPr sz="674" baseline="51300"/>
                <a:t>134</a:t>
              </a:r>
              <a:r>
                <a:rPr sz="1125"/>
                <a:t>Cs through surrogate reaction (d,p</a:t>
              </a:r>
              <a:r>
                <a:rPr sz="953"/>
                <a:t>γ</a:t>
              </a:r>
              <a:r>
                <a:rPr sz="1125"/>
                <a:t>) at ISS</a:t>
              </a:r>
            </a:p>
          </p:txBody>
        </p:sp>
      </p:grpSp>
      <p:sp>
        <p:nvSpPr>
          <p:cNvPr id="3" name="TextBox 2">
            <a:extLst>
              <a:ext uri="{FF2B5EF4-FFF2-40B4-BE49-F238E27FC236}">
                <a16:creationId xmlns:a16="http://schemas.microsoft.com/office/drawing/2014/main" id="{953AA4E5-B4CD-B66B-D3D9-A127C7914092}"/>
              </a:ext>
            </a:extLst>
          </p:cNvPr>
          <p:cNvSpPr txBox="1"/>
          <p:nvPr/>
        </p:nvSpPr>
        <p:spPr>
          <a:xfrm>
            <a:off x="2231395" y="6195497"/>
            <a:ext cx="1841841" cy="2871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IT" sz="1266" dirty="0">
                <a:solidFill>
                  <a:srgbClr val="FF0000"/>
                </a:solidFill>
              </a:rPr>
              <a:t>performed last year</a:t>
            </a:r>
          </a:p>
        </p:txBody>
      </p:sp>
      <p:sp>
        <p:nvSpPr>
          <p:cNvPr id="4" name="CasellaDiTesto 3">
            <a:extLst>
              <a:ext uri="{FF2B5EF4-FFF2-40B4-BE49-F238E27FC236}">
                <a16:creationId xmlns:a16="http://schemas.microsoft.com/office/drawing/2014/main" id="{CF7C39F1-6316-0E65-C3B5-3CD3D7F72B01}"/>
              </a:ext>
            </a:extLst>
          </p:cNvPr>
          <p:cNvSpPr txBox="1"/>
          <p:nvPr/>
        </p:nvSpPr>
        <p:spPr>
          <a:xfrm>
            <a:off x="4661481" y="191108"/>
            <a:ext cx="4338687" cy="1569660"/>
          </a:xfrm>
          <a:prstGeom prst="rect">
            <a:avLst/>
          </a:prstGeom>
          <a:solidFill>
            <a:srgbClr val="FFC000"/>
          </a:solidFill>
        </p:spPr>
        <p:txBody>
          <a:bodyPr wrap="square">
            <a:spAutoFit/>
          </a:bodyPr>
          <a:lstStyle/>
          <a:p>
            <a:r>
              <a:rPr lang="en-US" sz="1600" dirty="0">
                <a:latin typeface="Comic Sans MS" panose="030F0702030302020204" pitchFamily="66" charset="0"/>
              </a:rPr>
              <a:t>The </a:t>
            </a:r>
            <a:r>
              <a:rPr lang="en-US" sz="1600" i="0" dirty="0">
                <a:solidFill>
                  <a:srgbClr val="333333"/>
                </a:solidFill>
                <a:effectLst/>
                <a:latin typeface="Comic Sans MS" panose="030F0702030302020204" pitchFamily="66" charset="0"/>
              </a:rPr>
              <a:t>Isotope mass Separator On-Line facility (</a:t>
            </a:r>
            <a:r>
              <a:rPr lang="en-US" sz="1600" i="0" u="sng" dirty="0">
                <a:solidFill>
                  <a:srgbClr val="2574B9"/>
                </a:solidFill>
                <a:effectLst/>
                <a:latin typeface="Comic Sans MS" panose="030F0702030302020204" pitchFamily="66" charset="0"/>
                <a:hlinkClick r:id="rId4"/>
              </a:rPr>
              <a:t>ISOLDE</a:t>
            </a:r>
            <a:r>
              <a:rPr lang="en-US" sz="1600" u="sng" dirty="0">
                <a:solidFill>
                  <a:srgbClr val="2574B9"/>
                </a:solidFill>
                <a:latin typeface="Comic Sans MS" panose="030F0702030302020204" pitchFamily="66" charset="0"/>
              </a:rPr>
              <a:t>) </a:t>
            </a:r>
            <a:r>
              <a:rPr lang="en-US" sz="1600" dirty="0">
                <a:latin typeface="Comic Sans MS" panose="030F0702030302020204" pitchFamily="66" charset="0"/>
              </a:rPr>
              <a:t>at CERN  is a facility dedicated to the production of a large variety of radioactive ion beams: more than 700 different beams of isotopes from 70 chemical elements</a:t>
            </a:r>
            <a:endParaRPr lang="it-IT" sz="1600" dirty="0">
              <a:latin typeface="Comic Sans MS" panose="030F0702030302020204" pitchFamily="66" charset="0"/>
            </a:endParaRPr>
          </a:p>
        </p:txBody>
      </p:sp>
      <p:pic>
        <p:nvPicPr>
          <p:cNvPr id="5" name="Immagine 4">
            <a:extLst>
              <a:ext uri="{FF2B5EF4-FFF2-40B4-BE49-F238E27FC236}">
                <a16:creationId xmlns:a16="http://schemas.microsoft.com/office/drawing/2014/main" id="{522B9713-83D9-9F80-454E-37A1F71EDE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7115" y="372969"/>
            <a:ext cx="2681823" cy="1264403"/>
          </a:xfrm>
          <a:prstGeom prst="rect">
            <a:avLst/>
          </a:prstGeom>
        </p:spPr>
      </p:pic>
      <p:sp>
        <p:nvSpPr>
          <p:cNvPr id="6" name="CasellaDiTesto 5">
            <a:extLst>
              <a:ext uri="{FF2B5EF4-FFF2-40B4-BE49-F238E27FC236}">
                <a16:creationId xmlns:a16="http://schemas.microsoft.com/office/drawing/2014/main" id="{21F4C182-18C7-82BB-A803-CB8B00924508}"/>
              </a:ext>
            </a:extLst>
          </p:cNvPr>
          <p:cNvSpPr txBox="1"/>
          <p:nvPr/>
        </p:nvSpPr>
        <p:spPr>
          <a:xfrm>
            <a:off x="436626" y="1109451"/>
            <a:ext cx="982961" cy="369332"/>
          </a:xfrm>
          <a:prstGeom prst="rect">
            <a:avLst/>
          </a:prstGeom>
          <a:noFill/>
        </p:spPr>
        <p:txBody>
          <a:bodyPr wrap="none" rtlCol="0">
            <a:spAutoFit/>
          </a:bodyPr>
          <a:lstStyle/>
          <a:p>
            <a:r>
              <a:rPr lang="it-IT" dirty="0"/>
              <a:t>@CERN</a:t>
            </a:r>
          </a:p>
        </p:txBody>
      </p:sp>
      <p:sp>
        <p:nvSpPr>
          <p:cNvPr id="2" name="Slide Number Placeholder 1">
            <a:extLst>
              <a:ext uri="{FF2B5EF4-FFF2-40B4-BE49-F238E27FC236}">
                <a16:creationId xmlns:a16="http://schemas.microsoft.com/office/drawing/2014/main" id="{3694429F-4EF1-10F2-CDAA-E9888B6F1069}"/>
              </a:ext>
            </a:extLst>
          </p:cNvPr>
          <p:cNvSpPr>
            <a:spLocks noGrp="1"/>
          </p:cNvSpPr>
          <p:nvPr>
            <p:ph type="sldNum" sz="quarter" idx="2"/>
          </p:nvPr>
        </p:nvSpPr>
        <p:spPr/>
        <p:txBody>
          <a:bodyPr/>
          <a:lstStyle/>
          <a:p>
            <a:fld id="{86CB4B4D-7CA3-9044-876B-883B54F8677D}" type="slidenum">
              <a:rPr lang="en-US" smtClean="0"/>
              <a:t>29</a:t>
            </a:fld>
            <a:endParaRPr lang="en-US"/>
          </a:p>
        </p:txBody>
      </p:sp>
      <p:sp>
        <p:nvSpPr>
          <p:cNvPr id="7" name="CasellaDiTesto 6">
            <a:extLst>
              <a:ext uri="{FF2B5EF4-FFF2-40B4-BE49-F238E27FC236}">
                <a16:creationId xmlns:a16="http://schemas.microsoft.com/office/drawing/2014/main" id="{96093189-4601-FBAD-6200-E7AD77A69C94}"/>
              </a:ext>
            </a:extLst>
          </p:cNvPr>
          <p:cNvSpPr txBox="1"/>
          <p:nvPr/>
        </p:nvSpPr>
        <p:spPr>
          <a:xfrm>
            <a:off x="1" y="21264"/>
            <a:ext cx="2741310" cy="307777"/>
          </a:xfrm>
          <a:custGeom>
            <a:avLst/>
            <a:gdLst>
              <a:gd name="connsiteX0" fmla="*/ 0 w 2741310"/>
              <a:gd name="connsiteY0" fmla="*/ 0 h 307777"/>
              <a:gd name="connsiteX1" fmla="*/ 520849 w 2741310"/>
              <a:gd name="connsiteY1" fmla="*/ 0 h 307777"/>
              <a:gd name="connsiteX2" fmla="*/ 1069111 w 2741310"/>
              <a:gd name="connsiteY2" fmla="*/ 0 h 307777"/>
              <a:gd name="connsiteX3" fmla="*/ 1644786 w 2741310"/>
              <a:gd name="connsiteY3" fmla="*/ 0 h 307777"/>
              <a:gd name="connsiteX4" fmla="*/ 2220461 w 2741310"/>
              <a:gd name="connsiteY4" fmla="*/ 0 h 307777"/>
              <a:gd name="connsiteX5" fmla="*/ 2741310 w 2741310"/>
              <a:gd name="connsiteY5" fmla="*/ 0 h 307777"/>
              <a:gd name="connsiteX6" fmla="*/ 2741310 w 2741310"/>
              <a:gd name="connsiteY6" fmla="*/ 307777 h 307777"/>
              <a:gd name="connsiteX7" fmla="*/ 2138222 w 2741310"/>
              <a:gd name="connsiteY7" fmla="*/ 307777 h 307777"/>
              <a:gd name="connsiteX8" fmla="*/ 1535134 w 2741310"/>
              <a:gd name="connsiteY8" fmla="*/ 307777 h 307777"/>
              <a:gd name="connsiteX9" fmla="*/ 986872 w 2741310"/>
              <a:gd name="connsiteY9" fmla="*/ 307777 h 307777"/>
              <a:gd name="connsiteX10" fmla="*/ 0 w 2741310"/>
              <a:gd name="connsiteY10" fmla="*/ 307777 h 307777"/>
              <a:gd name="connsiteX11" fmla="*/ 0 w 2741310"/>
              <a:gd name="connsiteY11"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41310" h="307777" fill="none" extrusionOk="0">
                <a:moveTo>
                  <a:pt x="0" y="0"/>
                </a:moveTo>
                <a:cubicBezTo>
                  <a:pt x="174047" y="-28779"/>
                  <a:pt x="335898" y="59488"/>
                  <a:pt x="520849" y="0"/>
                </a:cubicBezTo>
                <a:cubicBezTo>
                  <a:pt x="705800" y="-59488"/>
                  <a:pt x="933123" y="63844"/>
                  <a:pt x="1069111" y="0"/>
                </a:cubicBezTo>
                <a:cubicBezTo>
                  <a:pt x="1205099" y="-63844"/>
                  <a:pt x="1429716" y="8732"/>
                  <a:pt x="1644786" y="0"/>
                </a:cubicBezTo>
                <a:cubicBezTo>
                  <a:pt x="1859856" y="-8732"/>
                  <a:pt x="1981004" y="18942"/>
                  <a:pt x="2220461" y="0"/>
                </a:cubicBezTo>
                <a:cubicBezTo>
                  <a:pt x="2459918" y="-18942"/>
                  <a:pt x="2594135" y="61419"/>
                  <a:pt x="2741310" y="0"/>
                </a:cubicBezTo>
                <a:cubicBezTo>
                  <a:pt x="2751025" y="101949"/>
                  <a:pt x="2709099" y="210830"/>
                  <a:pt x="2741310" y="307777"/>
                </a:cubicBezTo>
                <a:cubicBezTo>
                  <a:pt x="2507177" y="364224"/>
                  <a:pt x="2388980" y="295078"/>
                  <a:pt x="2138222" y="307777"/>
                </a:cubicBezTo>
                <a:cubicBezTo>
                  <a:pt x="1887464" y="320476"/>
                  <a:pt x="1719131" y="272965"/>
                  <a:pt x="1535134" y="307777"/>
                </a:cubicBezTo>
                <a:cubicBezTo>
                  <a:pt x="1351137" y="342589"/>
                  <a:pt x="1136784" y="273115"/>
                  <a:pt x="986872" y="307777"/>
                </a:cubicBezTo>
                <a:cubicBezTo>
                  <a:pt x="836960" y="342439"/>
                  <a:pt x="240383" y="246250"/>
                  <a:pt x="0" y="307777"/>
                </a:cubicBezTo>
                <a:cubicBezTo>
                  <a:pt x="-17967" y="167381"/>
                  <a:pt x="23068" y="137446"/>
                  <a:pt x="0" y="0"/>
                </a:cubicBezTo>
                <a:close/>
              </a:path>
              <a:path w="2741310" h="307777" stroke="0" extrusionOk="0">
                <a:moveTo>
                  <a:pt x="0" y="0"/>
                </a:moveTo>
                <a:cubicBezTo>
                  <a:pt x="151050" y="-50298"/>
                  <a:pt x="266152" y="43291"/>
                  <a:pt x="520849" y="0"/>
                </a:cubicBezTo>
                <a:cubicBezTo>
                  <a:pt x="775546" y="-43291"/>
                  <a:pt x="855341" y="38826"/>
                  <a:pt x="986872" y="0"/>
                </a:cubicBezTo>
                <a:cubicBezTo>
                  <a:pt x="1118403" y="-38826"/>
                  <a:pt x="1358012" y="57451"/>
                  <a:pt x="1589960" y="0"/>
                </a:cubicBezTo>
                <a:cubicBezTo>
                  <a:pt x="1821908" y="-57451"/>
                  <a:pt x="1856014" y="1992"/>
                  <a:pt x="2110809" y="0"/>
                </a:cubicBezTo>
                <a:cubicBezTo>
                  <a:pt x="2365604" y="-1992"/>
                  <a:pt x="2575711" y="69970"/>
                  <a:pt x="2741310" y="0"/>
                </a:cubicBezTo>
                <a:cubicBezTo>
                  <a:pt x="2773254" y="77820"/>
                  <a:pt x="2736266" y="185052"/>
                  <a:pt x="2741310" y="307777"/>
                </a:cubicBezTo>
                <a:cubicBezTo>
                  <a:pt x="2533635" y="359026"/>
                  <a:pt x="2361338" y="288089"/>
                  <a:pt x="2193048" y="307777"/>
                </a:cubicBezTo>
                <a:cubicBezTo>
                  <a:pt x="2024758" y="327465"/>
                  <a:pt x="1792961" y="302597"/>
                  <a:pt x="1589960" y="307777"/>
                </a:cubicBezTo>
                <a:cubicBezTo>
                  <a:pt x="1386959" y="312957"/>
                  <a:pt x="1337691" y="266122"/>
                  <a:pt x="1123937" y="307777"/>
                </a:cubicBezTo>
                <a:cubicBezTo>
                  <a:pt x="910183" y="349432"/>
                  <a:pt x="750405" y="291536"/>
                  <a:pt x="575675" y="307777"/>
                </a:cubicBezTo>
                <a:cubicBezTo>
                  <a:pt x="400945" y="324018"/>
                  <a:pt x="138404" y="270677"/>
                  <a:pt x="0" y="307777"/>
                </a:cubicBezTo>
                <a:cubicBezTo>
                  <a:pt x="-32223" y="167553"/>
                  <a:pt x="12931" y="112615"/>
                  <a:pt x="0" y="0"/>
                </a:cubicBezTo>
                <a:close/>
              </a:path>
            </a:pathLst>
          </a:custGeom>
          <a:solidFill>
            <a:srgbClr val="FF6600"/>
          </a:solidFill>
          <a:ln w="38100">
            <a:no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pPr algn="just">
              <a:spcAft>
                <a:spcPts val="900"/>
              </a:spcAft>
            </a:pPr>
            <a:r>
              <a:rPr lang="en-GB" sz="1400" b="1" i="1" dirty="0">
                <a:solidFill>
                  <a:srgbClr val="002060"/>
                </a:solidFill>
                <a:latin typeface="Comic Sans MS" panose="030F0702030302020204" pitchFamily="66" charset="0"/>
                <a:cs typeface="Calibri" panose="020F0502020204030204" pitchFamily="34" charset="0"/>
              </a:rPr>
              <a:t>Nuclear reactions at CERN</a:t>
            </a:r>
            <a:endParaRPr lang="en-GB" sz="1400" b="1" i="1" dirty="0">
              <a:latin typeface="Comic Sans MS" panose="030F0702030302020204" pitchFamily="66" charset="0"/>
              <a:cs typeface="Calibri" panose="020F0502020204030204" pitchFamily="34" charset="0"/>
            </a:endParaRPr>
          </a:p>
        </p:txBody>
      </p:sp>
    </p:spTree>
    <p:extLst>
      <p:ext uri="{BB962C8B-B14F-4D97-AF65-F5344CB8AC3E}">
        <p14:creationId xmlns:p14="http://schemas.microsoft.com/office/powerpoint/2010/main" val="97443717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0D760D49-F78B-BE64-30B3-005CA3064BB6}"/>
              </a:ext>
            </a:extLst>
          </p:cNvPr>
          <p:cNvSpPr/>
          <p:nvPr/>
        </p:nvSpPr>
        <p:spPr>
          <a:xfrm>
            <a:off x="17128" y="4248260"/>
            <a:ext cx="9126872" cy="1702538"/>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egnaposto numero diapositiva 5">
            <a:extLst>
              <a:ext uri="{FF2B5EF4-FFF2-40B4-BE49-F238E27FC236}">
                <a16:creationId xmlns:a16="http://schemas.microsoft.com/office/drawing/2014/main" id="{DA49FB1D-5777-4C84-A9DA-461E67BCE83A}"/>
              </a:ext>
            </a:extLst>
          </p:cNvPr>
          <p:cNvSpPr>
            <a:spLocks noGrp="1"/>
          </p:cNvSpPr>
          <p:nvPr>
            <p:ph type="sldNum" sz="quarter" idx="12"/>
          </p:nvPr>
        </p:nvSpPr>
        <p:spPr/>
        <p:txBody>
          <a:bodyPr/>
          <a:lstStyle/>
          <a:p>
            <a:fld id="{7C463FEA-DF19-4407-985E-791DFD95E34A}" type="slidenum">
              <a:rPr lang="it-IT" smtClean="0"/>
              <a:t>3</a:t>
            </a:fld>
            <a:endParaRPr lang="it-IT"/>
          </a:p>
        </p:txBody>
      </p:sp>
      <p:grpSp>
        <p:nvGrpSpPr>
          <p:cNvPr id="78" name="Group 77">
            <a:extLst>
              <a:ext uri="{FF2B5EF4-FFF2-40B4-BE49-F238E27FC236}">
                <a16:creationId xmlns:a16="http://schemas.microsoft.com/office/drawing/2014/main" id="{6D389CF9-2336-D07C-F2D7-C9B3AB9154C8}"/>
              </a:ext>
            </a:extLst>
          </p:cNvPr>
          <p:cNvGrpSpPr>
            <a:grpSpLocks noChangeAspect="1"/>
          </p:cNvGrpSpPr>
          <p:nvPr/>
        </p:nvGrpSpPr>
        <p:grpSpPr>
          <a:xfrm>
            <a:off x="375586" y="624752"/>
            <a:ext cx="8627469" cy="3615180"/>
            <a:chOff x="196351" y="2441966"/>
            <a:chExt cx="8802925" cy="3688705"/>
          </a:xfrm>
          <a:noFill/>
        </p:grpSpPr>
        <p:cxnSp>
          <p:nvCxnSpPr>
            <p:cNvPr id="79" name="Straight Connector 41">
              <a:extLst>
                <a:ext uri="{FF2B5EF4-FFF2-40B4-BE49-F238E27FC236}">
                  <a16:creationId xmlns:a16="http://schemas.microsoft.com/office/drawing/2014/main" id="{03A2B1DD-2971-CD40-C422-2BA82877F936}"/>
                </a:ext>
              </a:extLst>
            </p:cNvPr>
            <p:cNvCxnSpPr>
              <a:cxnSpLocks/>
            </p:cNvCxnSpPr>
            <p:nvPr/>
          </p:nvCxnSpPr>
          <p:spPr>
            <a:xfrm flipH="1">
              <a:off x="7372264" y="4108757"/>
              <a:ext cx="511" cy="201889"/>
            </a:xfrm>
            <a:prstGeom prst="line">
              <a:avLst/>
            </a:prstGeom>
            <a:grpFill/>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Straight Connector 3">
              <a:extLst>
                <a:ext uri="{FF2B5EF4-FFF2-40B4-BE49-F238E27FC236}">
                  <a16:creationId xmlns:a16="http://schemas.microsoft.com/office/drawing/2014/main" id="{1C6F193A-8546-E84E-2202-59BD07FCA29E}"/>
                </a:ext>
              </a:extLst>
            </p:cNvPr>
            <p:cNvCxnSpPr>
              <a:cxnSpLocks/>
            </p:cNvCxnSpPr>
            <p:nvPr/>
          </p:nvCxnSpPr>
          <p:spPr>
            <a:xfrm flipH="1">
              <a:off x="7905640" y="3700140"/>
              <a:ext cx="511" cy="201889"/>
            </a:xfrm>
            <a:prstGeom prst="line">
              <a:avLst/>
            </a:prstGeom>
            <a:grpFill/>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Straight Connector 47">
              <a:extLst>
                <a:ext uri="{FF2B5EF4-FFF2-40B4-BE49-F238E27FC236}">
                  <a16:creationId xmlns:a16="http://schemas.microsoft.com/office/drawing/2014/main" id="{0B4E69DB-2D7E-4F72-9EAE-E8535E94A3B4}"/>
                </a:ext>
              </a:extLst>
            </p:cNvPr>
            <p:cNvCxnSpPr>
              <a:cxnSpLocks/>
            </p:cNvCxnSpPr>
            <p:nvPr/>
          </p:nvCxnSpPr>
          <p:spPr>
            <a:xfrm>
              <a:off x="1784098" y="2948685"/>
              <a:ext cx="0" cy="917836"/>
            </a:xfrm>
            <a:prstGeom prst="line">
              <a:avLst/>
            </a:prstGeom>
            <a:grpFill/>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Straight Connector 43">
              <a:extLst>
                <a:ext uri="{FF2B5EF4-FFF2-40B4-BE49-F238E27FC236}">
                  <a16:creationId xmlns:a16="http://schemas.microsoft.com/office/drawing/2014/main" id="{9C072673-ADDE-5ED4-E071-F3335F4FFC1C}"/>
                </a:ext>
              </a:extLst>
            </p:cNvPr>
            <p:cNvCxnSpPr>
              <a:cxnSpLocks/>
            </p:cNvCxnSpPr>
            <p:nvPr/>
          </p:nvCxnSpPr>
          <p:spPr>
            <a:xfrm>
              <a:off x="2008971" y="4032695"/>
              <a:ext cx="0" cy="439469"/>
            </a:xfrm>
            <a:prstGeom prst="line">
              <a:avLst/>
            </a:prstGeom>
            <a:grpFill/>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42">
              <a:extLst>
                <a:ext uri="{FF2B5EF4-FFF2-40B4-BE49-F238E27FC236}">
                  <a16:creationId xmlns:a16="http://schemas.microsoft.com/office/drawing/2014/main" id="{BF01E043-18BE-8491-A5C9-7C54C2765B9D}"/>
                </a:ext>
              </a:extLst>
            </p:cNvPr>
            <p:cNvCxnSpPr>
              <a:cxnSpLocks/>
            </p:cNvCxnSpPr>
            <p:nvPr/>
          </p:nvCxnSpPr>
          <p:spPr>
            <a:xfrm>
              <a:off x="3968024" y="2948686"/>
              <a:ext cx="0" cy="917836"/>
            </a:xfrm>
            <a:prstGeom prst="line">
              <a:avLst/>
            </a:prstGeom>
            <a:grpFill/>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Straight Connector 29">
              <a:extLst>
                <a:ext uri="{FF2B5EF4-FFF2-40B4-BE49-F238E27FC236}">
                  <a16:creationId xmlns:a16="http://schemas.microsoft.com/office/drawing/2014/main" id="{C10C2847-D5DA-CE43-A122-27AC8C60A492}"/>
                </a:ext>
              </a:extLst>
            </p:cNvPr>
            <p:cNvCxnSpPr>
              <a:cxnSpLocks/>
            </p:cNvCxnSpPr>
            <p:nvPr/>
          </p:nvCxnSpPr>
          <p:spPr>
            <a:xfrm>
              <a:off x="6336845" y="4057376"/>
              <a:ext cx="0" cy="251876"/>
            </a:xfrm>
            <a:prstGeom prst="line">
              <a:avLst/>
            </a:prstGeom>
            <a:grpFill/>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Straight Connector 32">
              <a:extLst>
                <a:ext uri="{FF2B5EF4-FFF2-40B4-BE49-F238E27FC236}">
                  <a16:creationId xmlns:a16="http://schemas.microsoft.com/office/drawing/2014/main" id="{B2D6B571-469D-AAA1-7F5A-CED1CA0D0EF6}"/>
                </a:ext>
              </a:extLst>
            </p:cNvPr>
            <p:cNvCxnSpPr>
              <a:cxnSpLocks/>
            </p:cNvCxnSpPr>
            <p:nvPr/>
          </p:nvCxnSpPr>
          <p:spPr>
            <a:xfrm>
              <a:off x="7044226" y="2987280"/>
              <a:ext cx="0" cy="917836"/>
            </a:xfrm>
            <a:prstGeom prst="line">
              <a:avLst/>
            </a:prstGeom>
            <a:grpFill/>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6" name="Arrow: Striped Right 5">
              <a:extLst>
                <a:ext uri="{FF2B5EF4-FFF2-40B4-BE49-F238E27FC236}">
                  <a16:creationId xmlns:a16="http://schemas.microsoft.com/office/drawing/2014/main" id="{1784A428-E9CA-4644-86B6-B215DAF244FC}"/>
                </a:ext>
              </a:extLst>
            </p:cNvPr>
            <p:cNvSpPr/>
            <p:nvPr/>
          </p:nvSpPr>
          <p:spPr>
            <a:xfrm>
              <a:off x="1000128" y="3700145"/>
              <a:ext cx="7848109" cy="574751"/>
            </a:xfrm>
            <a:prstGeom prst="stripedRightArrow">
              <a:avLst>
                <a:gd name="adj1" fmla="val 42000"/>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400">
                <a:solidFill>
                  <a:schemeClr val="tx1"/>
                </a:solidFill>
                <a:latin typeface="Cambria" panose="02040503050406030204" pitchFamily="18" charset="0"/>
              </a:endParaRPr>
            </a:p>
          </p:txBody>
        </p:sp>
        <p:sp>
          <p:nvSpPr>
            <p:cNvPr id="87" name="TextBox 10">
              <a:extLst>
                <a:ext uri="{FF2B5EF4-FFF2-40B4-BE49-F238E27FC236}">
                  <a16:creationId xmlns:a16="http://schemas.microsoft.com/office/drawing/2014/main" id="{C32E5524-D85F-A6CC-74AA-E906DFE58C15}"/>
                </a:ext>
              </a:extLst>
            </p:cNvPr>
            <p:cNvSpPr txBox="1"/>
            <p:nvPr/>
          </p:nvSpPr>
          <p:spPr>
            <a:xfrm>
              <a:off x="1113867" y="3833902"/>
              <a:ext cx="550863" cy="341974"/>
            </a:xfrm>
            <a:prstGeom prst="rect">
              <a:avLst/>
            </a:prstGeom>
            <a:grpFill/>
          </p:spPr>
          <p:txBody>
            <a:bodyPr wrap="none" rtlCol="0">
              <a:spAutoFit/>
            </a:bodyPr>
            <a:lstStyle/>
            <a:p>
              <a:pPr defTabSz="685800">
                <a:defRPr/>
              </a:pPr>
              <a:r>
                <a:rPr lang="en-US" sz="1400" b="1" dirty="0">
                  <a:latin typeface="Cambria" panose="02040503050406030204" pitchFamily="18" charset="0"/>
                  <a:ea typeface="Microsoft JhengHei UI Light" panose="020B0304030504040204" pitchFamily="34" charset="-120"/>
                </a:rPr>
                <a:t>keV</a:t>
              </a:r>
            </a:p>
          </p:txBody>
        </p:sp>
        <p:sp>
          <p:nvSpPr>
            <p:cNvPr id="88" name="TextBox 87">
              <a:extLst>
                <a:ext uri="{FF2B5EF4-FFF2-40B4-BE49-F238E27FC236}">
                  <a16:creationId xmlns:a16="http://schemas.microsoft.com/office/drawing/2014/main" id="{FDBCD4AC-634C-A91D-2696-3F65A2FD2437}"/>
                </a:ext>
              </a:extLst>
            </p:cNvPr>
            <p:cNvSpPr txBox="1"/>
            <p:nvPr/>
          </p:nvSpPr>
          <p:spPr>
            <a:xfrm>
              <a:off x="7605028" y="3850507"/>
              <a:ext cx="547443" cy="341974"/>
            </a:xfrm>
            <a:prstGeom prst="rect">
              <a:avLst/>
            </a:prstGeom>
            <a:grpFill/>
          </p:spPr>
          <p:txBody>
            <a:bodyPr wrap="none" rtlCol="0">
              <a:spAutoFit/>
            </a:bodyPr>
            <a:lstStyle/>
            <a:p>
              <a:pPr defTabSz="685800">
                <a:defRPr/>
              </a:pPr>
              <a:r>
                <a:rPr lang="en-US" sz="1400" b="1" dirty="0" err="1">
                  <a:latin typeface="Cambria" panose="02040503050406030204" pitchFamily="18" charset="0"/>
                  <a:ea typeface="Microsoft JhengHei UI Light" panose="020B0304030504040204" pitchFamily="34" charset="-120"/>
                </a:rPr>
                <a:t>TeV</a:t>
              </a:r>
              <a:endParaRPr lang="en-US" sz="1400" b="1" dirty="0">
                <a:latin typeface="Cambria" panose="02040503050406030204" pitchFamily="18" charset="0"/>
                <a:ea typeface="Microsoft JhengHei UI Light" panose="020B0304030504040204" pitchFamily="34" charset="-120"/>
              </a:endParaRPr>
            </a:p>
          </p:txBody>
        </p:sp>
        <p:sp>
          <p:nvSpPr>
            <p:cNvPr id="89" name="TextBox 11">
              <a:extLst>
                <a:ext uri="{FF2B5EF4-FFF2-40B4-BE49-F238E27FC236}">
                  <a16:creationId xmlns:a16="http://schemas.microsoft.com/office/drawing/2014/main" id="{38E023A8-EC42-CD36-4078-B354B0AD7CB9}"/>
                </a:ext>
              </a:extLst>
            </p:cNvPr>
            <p:cNvSpPr txBox="1"/>
            <p:nvPr/>
          </p:nvSpPr>
          <p:spPr>
            <a:xfrm>
              <a:off x="8254414" y="2600095"/>
              <a:ext cx="744862" cy="341974"/>
            </a:xfrm>
            <a:prstGeom prst="rect">
              <a:avLst/>
            </a:prstGeom>
            <a:grpFill/>
          </p:spPr>
          <p:txBody>
            <a:bodyPr wrap="none" rtlCol="0">
              <a:spAutoFit/>
            </a:bodyPr>
            <a:lstStyle/>
            <a:p>
              <a:pPr defTabSz="685800">
                <a:defRPr/>
              </a:pPr>
              <a:r>
                <a:rPr lang="en-US" sz="1400" b="1" dirty="0">
                  <a:latin typeface="Cambria" panose="02040503050406030204" pitchFamily="18" charset="0"/>
                  <a:ea typeface="Microsoft JhengHei Light" panose="020B0304030504040204" pitchFamily="34" charset="-120"/>
                </a:rPr>
                <a:t>ALICE</a:t>
              </a:r>
            </a:p>
          </p:txBody>
        </p:sp>
        <p:pic>
          <p:nvPicPr>
            <p:cNvPr id="90" name="Picture 2" descr="ALICE | ALICE Collaboration">
              <a:extLst>
                <a:ext uri="{FF2B5EF4-FFF2-40B4-BE49-F238E27FC236}">
                  <a16:creationId xmlns:a16="http://schemas.microsoft.com/office/drawing/2014/main" id="{68B7EE04-64B0-D0A4-3BF1-310F80F2927B}"/>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571548" y="2853091"/>
              <a:ext cx="1226279" cy="817520"/>
            </a:xfrm>
            <a:prstGeom prst="rect">
              <a:avLst/>
            </a:prstGeom>
            <a:grpFill/>
            <a:ln w="28575">
              <a:solidFill>
                <a:schemeClr val="bg1"/>
              </a:solidFill>
            </a:ln>
          </p:spPr>
        </p:pic>
        <p:sp>
          <p:nvSpPr>
            <p:cNvPr id="91" name="TextBox 18">
              <a:extLst>
                <a:ext uri="{FF2B5EF4-FFF2-40B4-BE49-F238E27FC236}">
                  <a16:creationId xmlns:a16="http://schemas.microsoft.com/office/drawing/2014/main" id="{666300EE-4EE6-F965-B593-C65FE675A14D}"/>
                </a:ext>
              </a:extLst>
            </p:cNvPr>
            <p:cNvSpPr txBox="1"/>
            <p:nvPr/>
          </p:nvSpPr>
          <p:spPr>
            <a:xfrm>
              <a:off x="196351" y="3831757"/>
              <a:ext cx="846813" cy="341974"/>
            </a:xfrm>
            <a:prstGeom prst="rect">
              <a:avLst/>
            </a:prstGeom>
            <a:grpFill/>
          </p:spPr>
          <p:txBody>
            <a:bodyPr wrap="none" rtlCol="0">
              <a:spAutoFit/>
            </a:bodyPr>
            <a:lstStyle/>
            <a:p>
              <a:pPr defTabSz="685800">
                <a:defRPr/>
              </a:pPr>
              <a:r>
                <a:rPr lang="en-US" sz="1400" b="1" dirty="0">
                  <a:latin typeface="Cambria" panose="02040503050406030204" pitchFamily="18" charset="0"/>
                </a:rPr>
                <a:t>Energy</a:t>
              </a:r>
              <a:endParaRPr lang="en-US" sz="1400" b="1" baseline="-25000" dirty="0">
                <a:latin typeface="Cambria" panose="02040503050406030204" pitchFamily="18" charset="0"/>
              </a:endParaRPr>
            </a:p>
          </p:txBody>
        </p:sp>
        <p:sp>
          <p:nvSpPr>
            <p:cNvPr id="92" name="TextBox 16">
              <a:extLst>
                <a:ext uri="{FF2B5EF4-FFF2-40B4-BE49-F238E27FC236}">
                  <a16:creationId xmlns:a16="http://schemas.microsoft.com/office/drawing/2014/main" id="{77B16B2F-80C2-CABE-1E0D-BFDAA4583FB5}"/>
                </a:ext>
              </a:extLst>
            </p:cNvPr>
            <p:cNvSpPr txBox="1"/>
            <p:nvPr/>
          </p:nvSpPr>
          <p:spPr>
            <a:xfrm>
              <a:off x="2829426" y="2691838"/>
              <a:ext cx="1633139" cy="341974"/>
            </a:xfrm>
            <a:prstGeom prst="rect">
              <a:avLst/>
            </a:prstGeom>
            <a:grpFill/>
          </p:spPr>
          <p:txBody>
            <a:bodyPr wrap="none" rtlCol="0">
              <a:spAutoFit/>
            </a:bodyPr>
            <a:lstStyle/>
            <a:p>
              <a:pPr defTabSz="685800">
                <a:defRPr/>
              </a:pPr>
              <a:r>
                <a:rPr lang="en-US" sz="1400" b="1" dirty="0">
                  <a:latin typeface="Cambria" panose="02040503050406030204" pitchFamily="18" charset="0"/>
                  <a:ea typeface="Microsoft JhengHei Light" panose="020B0304030504040204" pitchFamily="34" charset="-120"/>
                </a:rPr>
                <a:t>GAMMA/AGATA</a:t>
              </a:r>
            </a:p>
          </p:txBody>
        </p:sp>
        <p:cxnSp>
          <p:nvCxnSpPr>
            <p:cNvPr id="93" name="Straight Connector 20">
              <a:extLst>
                <a:ext uri="{FF2B5EF4-FFF2-40B4-BE49-F238E27FC236}">
                  <a16:creationId xmlns:a16="http://schemas.microsoft.com/office/drawing/2014/main" id="{276B6B2D-BE56-EA11-92E8-5C01AB4139E9}"/>
                </a:ext>
              </a:extLst>
            </p:cNvPr>
            <p:cNvCxnSpPr>
              <a:cxnSpLocks/>
            </p:cNvCxnSpPr>
            <p:nvPr/>
          </p:nvCxnSpPr>
          <p:spPr>
            <a:xfrm>
              <a:off x="4707174" y="4118104"/>
              <a:ext cx="0" cy="391769"/>
            </a:xfrm>
            <a:prstGeom prst="line">
              <a:avLst/>
            </a:prstGeom>
            <a:grpFill/>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94" name="TextBox 21">
              <a:extLst>
                <a:ext uri="{FF2B5EF4-FFF2-40B4-BE49-F238E27FC236}">
                  <a16:creationId xmlns:a16="http://schemas.microsoft.com/office/drawing/2014/main" id="{53B7099E-0179-ACA2-BE16-DC5692019981}"/>
                </a:ext>
              </a:extLst>
            </p:cNvPr>
            <p:cNvSpPr txBox="1"/>
            <p:nvPr/>
          </p:nvSpPr>
          <p:spPr>
            <a:xfrm>
              <a:off x="3412019" y="3833902"/>
              <a:ext cx="605935" cy="341974"/>
            </a:xfrm>
            <a:prstGeom prst="rect">
              <a:avLst/>
            </a:prstGeom>
            <a:grpFill/>
          </p:spPr>
          <p:txBody>
            <a:bodyPr wrap="none" rtlCol="0">
              <a:spAutoFit/>
            </a:bodyPr>
            <a:lstStyle/>
            <a:p>
              <a:pPr defTabSz="685800">
                <a:defRPr/>
              </a:pPr>
              <a:r>
                <a:rPr lang="en-US" sz="1400" b="1" dirty="0">
                  <a:latin typeface="Cambria" panose="02040503050406030204" pitchFamily="18" charset="0"/>
                  <a:ea typeface="Microsoft JhengHei UI Light" panose="020B0304030504040204" pitchFamily="34" charset="-120"/>
                </a:rPr>
                <a:t>MeV</a:t>
              </a:r>
            </a:p>
          </p:txBody>
        </p:sp>
        <p:pic>
          <p:nvPicPr>
            <p:cNvPr id="95" name="Picture 22">
              <a:extLst>
                <a:ext uri="{FF2B5EF4-FFF2-40B4-BE49-F238E27FC236}">
                  <a16:creationId xmlns:a16="http://schemas.microsoft.com/office/drawing/2014/main" id="{08A3879E-BEBF-8100-E7C7-E264D78F73D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801302" y="2965890"/>
              <a:ext cx="1251063" cy="740957"/>
            </a:xfrm>
            <a:prstGeom prst="rect">
              <a:avLst/>
            </a:prstGeom>
            <a:grpFill/>
            <a:ln w="28575">
              <a:solidFill>
                <a:schemeClr val="bg1"/>
              </a:solidFill>
            </a:ln>
          </p:spPr>
        </p:pic>
        <p:pic>
          <p:nvPicPr>
            <p:cNvPr id="96" name="Picture 2">
              <a:extLst>
                <a:ext uri="{FF2B5EF4-FFF2-40B4-BE49-F238E27FC236}">
                  <a16:creationId xmlns:a16="http://schemas.microsoft.com/office/drawing/2014/main" id="{946DD965-1D7B-243E-6BBD-3CBE7B846D90}"/>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305508" y="3096592"/>
              <a:ext cx="1632443" cy="492170"/>
            </a:xfrm>
            <a:prstGeom prst="rect">
              <a:avLst/>
            </a:prstGeom>
            <a:grpFill/>
            <a:ln w="28575">
              <a:solidFill>
                <a:srgbClr val="FFC000"/>
              </a:solidFill>
            </a:ln>
          </p:spPr>
        </p:pic>
        <p:sp>
          <p:nvSpPr>
            <p:cNvPr id="97" name="TextBox 25">
              <a:extLst>
                <a:ext uri="{FF2B5EF4-FFF2-40B4-BE49-F238E27FC236}">
                  <a16:creationId xmlns:a16="http://schemas.microsoft.com/office/drawing/2014/main" id="{B5742129-798A-6B61-EACB-31E6CFFC8977}"/>
                </a:ext>
              </a:extLst>
            </p:cNvPr>
            <p:cNvSpPr txBox="1"/>
            <p:nvPr/>
          </p:nvSpPr>
          <p:spPr>
            <a:xfrm>
              <a:off x="4935867" y="2730160"/>
              <a:ext cx="713087" cy="341974"/>
            </a:xfrm>
            <a:prstGeom prst="rect">
              <a:avLst/>
            </a:prstGeom>
            <a:grpFill/>
          </p:spPr>
          <p:txBody>
            <a:bodyPr wrap="none" rtlCol="0">
              <a:spAutoFit/>
            </a:bodyPr>
            <a:lstStyle/>
            <a:p>
              <a:pPr defTabSz="685800">
                <a:defRPr/>
              </a:pPr>
              <a:r>
                <a:rPr lang="en-US" sz="1400" b="1" dirty="0">
                  <a:latin typeface="Cambria" panose="02040503050406030204" pitchFamily="18" charset="0"/>
                  <a:ea typeface="Microsoft JhengHei Light" panose="020B0304030504040204" pitchFamily="34" charset="-120"/>
                </a:rPr>
                <a:t>FOOT</a:t>
              </a:r>
            </a:p>
          </p:txBody>
        </p:sp>
        <p:sp>
          <p:nvSpPr>
            <p:cNvPr id="98" name="TextBox 30">
              <a:extLst>
                <a:ext uri="{FF2B5EF4-FFF2-40B4-BE49-F238E27FC236}">
                  <a16:creationId xmlns:a16="http://schemas.microsoft.com/office/drawing/2014/main" id="{0FF3A651-8E37-8D92-7342-8D1352C129D0}"/>
                </a:ext>
              </a:extLst>
            </p:cNvPr>
            <p:cNvSpPr txBox="1"/>
            <p:nvPr/>
          </p:nvSpPr>
          <p:spPr>
            <a:xfrm>
              <a:off x="5003194" y="4941228"/>
              <a:ext cx="1291520" cy="341974"/>
            </a:xfrm>
            <a:prstGeom prst="rect">
              <a:avLst/>
            </a:prstGeom>
            <a:grpFill/>
          </p:spPr>
          <p:txBody>
            <a:bodyPr wrap="none" rtlCol="0">
              <a:spAutoFit/>
            </a:bodyPr>
            <a:lstStyle/>
            <a:p>
              <a:pPr defTabSz="685800">
                <a:defRPr/>
              </a:pPr>
              <a:r>
                <a:rPr lang="en-US" sz="1400" b="1" dirty="0">
                  <a:latin typeface="Cambria" panose="02040503050406030204" pitchFamily="18" charset="0"/>
                  <a:ea typeface="Microsoft JhengHei Light" panose="020B0304030504040204" pitchFamily="34" charset="-120"/>
                </a:rPr>
                <a:t>SIDDHARTA</a:t>
              </a:r>
            </a:p>
          </p:txBody>
        </p:sp>
        <p:pic>
          <p:nvPicPr>
            <p:cNvPr id="99" name="Immagine 3" descr="Immagine che contiene interni, parecchi&#10;&#10;Descrizione generata automaticamente">
              <a:extLst>
                <a:ext uri="{FF2B5EF4-FFF2-40B4-BE49-F238E27FC236}">
                  <a16:creationId xmlns:a16="http://schemas.microsoft.com/office/drawing/2014/main" id="{92B272BA-A9C6-9B02-B3D1-8651F59BB256}"/>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290458" y="4195122"/>
              <a:ext cx="980678" cy="735509"/>
            </a:xfrm>
            <a:prstGeom prst="rect">
              <a:avLst/>
            </a:prstGeom>
            <a:grpFill/>
            <a:ln w="28575">
              <a:solidFill>
                <a:schemeClr val="bg1"/>
              </a:solidFill>
            </a:ln>
          </p:spPr>
        </p:pic>
        <p:pic>
          <p:nvPicPr>
            <p:cNvPr id="100" name="Picture 12">
              <a:extLst>
                <a:ext uri="{FF2B5EF4-FFF2-40B4-BE49-F238E27FC236}">
                  <a16:creationId xmlns:a16="http://schemas.microsoft.com/office/drawing/2014/main" id="{54388F38-F83D-94A2-0724-D395808E2320}"/>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6108736" y="2441966"/>
              <a:ext cx="1296608" cy="838189"/>
            </a:xfrm>
            <a:prstGeom prst="rect">
              <a:avLst/>
            </a:prstGeom>
            <a:grpFill/>
            <a:ln w="38100">
              <a:solidFill>
                <a:schemeClr val="bg1"/>
              </a:solidFill>
            </a:ln>
          </p:spPr>
        </p:pic>
        <p:sp>
          <p:nvSpPr>
            <p:cNvPr id="101" name="TextBox 100">
              <a:extLst>
                <a:ext uri="{FF2B5EF4-FFF2-40B4-BE49-F238E27FC236}">
                  <a16:creationId xmlns:a16="http://schemas.microsoft.com/office/drawing/2014/main" id="{4BD94E03-6336-D0EA-6604-0A4F045BEE71}"/>
                </a:ext>
              </a:extLst>
            </p:cNvPr>
            <p:cNvSpPr txBox="1"/>
            <p:nvPr/>
          </p:nvSpPr>
          <p:spPr>
            <a:xfrm>
              <a:off x="6479065" y="3330365"/>
              <a:ext cx="643338" cy="341974"/>
            </a:xfrm>
            <a:prstGeom prst="rect">
              <a:avLst/>
            </a:prstGeom>
            <a:grpFill/>
          </p:spPr>
          <p:txBody>
            <a:bodyPr wrap="none" rtlCol="0">
              <a:spAutoFit/>
            </a:bodyPr>
            <a:lstStyle/>
            <a:p>
              <a:pPr defTabSz="685800">
                <a:defRPr/>
              </a:pPr>
              <a:r>
                <a:rPr lang="en-US" sz="1400" b="1" dirty="0">
                  <a:latin typeface="Cambria" panose="02040503050406030204" pitchFamily="18" charset="0"/>
                  <a:ea typeface="Microsoft JhengHei Light" panose="020B0304030504040204" pitchFamily="34" charset="-120"/>
                </a:rPr>
                <a:t>JLAB</a:t>
              </a:r>
            </a:p>
          </p:txBody>
        </p:sp>
        <p:pic>
          <p:nvPicPr>
            <p:cNvPr id="102" name="Picture 3" descr="C:\docdanilo\immagini\CS_2000-01-25_a.JPG">
              <a:extLst>
                <a:ext uri="{FF2B5EF4-FFF2-40B4-BE49-F238E27FC236}">
                  <a16:creationId xmlns:a16="http://schemas.microsoft.com/office/drawing/2014/main" id="{2DAA23DE-776F-FB2B-F244-DAAEA829E7BE}"/>
                </a:ext>
              </a:extLst>
            </p:cNvPr>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3730371" y="4567666"/>
              <a:ext cx="1139966" cy="854975"/>
            </a:xfrm>
            <a:prstGeom prst="rect">
              <a:avLst/>
            </a:prstGeom>
            <a:grpFill/>
            <a:ln w="19050">
              <a:solidFill>
                <a:schemeClr val="bg1"/>
              </a:solidFill>
            </a:ln>
          </p:spPr>
        </p:pic>
        <p:sp>
          <p:nvSpPr>
            <p:cNvPr id="103" name="TextBox 34">
              <a:extLst>
                <a:ext uri="{FF2B5EF4-FFF2-40B4-BE49-F238E27FC236}">
                  <a16:creationId xmlns:a16="http://schemas.microsoft.com/office/drawing/2014/main" id="{2F1B964F-B0BC-695E-5D8C-DCCC25BB6710}"/>
                </a:ext>
              </a:extLst>
            </p:cNvPr>
            <p:cNvSpPr txBox="1"/>
            <p:nvPr/>
          </p:nvSpPr>
          <p:spPr>
            <a:xfrm>
              <a:off x="3066014" y="5549315"/>
              <a:ext cx="2653453" cy="581356"/>
            </a:xfrm>
            <a:prstGeom prst="rect">
              <a:avLst/>
            </a:prstGeom>
            <a:grpFill/>
          </p:spPr>
          <p:txBody>
            <a:bodyPr wrap="square" rtlCol="0">
              <a:spAutoFit/>
            </a:bodyPr>
            <a:lstStyle/>
            <a:p>
              <a:pPr defTabSz="685800">
                <a:defRPr/>
              </a:pPr>
              <a:r>
                <a:rPr lang="en-US" sz="1400" b="1" dirty="0">
                  <a:latin typeface="Cambria" panose="02040503050406030204" pitchFamily="18" charset="0"/>
                  <a:ea typeface="Microsoft JhengHei Light" panose="020B0304030504040204" pitchFamily="34" charset="-120"/>
                </a:rPr>
                <a:t>NUMEN, ASFIN2,NUCLEX,  CHIRONE, FORTE</a:t>
              </a:r>
            </a:p>
          </p:txBody>
        </p:sp>
        <p:pic>
          <p:nvPicPr>
            <p:cNvPr id="104" name="Picture 37">
              <a:extLst>
                <a:ext uri="{FF2B5EF4-FFF2-40B4-BE49-F238E27FC236}">
                  <a16:creationId xmlns:a16="http://schemas.microsoft.com/office/drawing/2014/main" id="{0F0C03FB-DD29-922D-F0E0-D9A181BDB86E}"/>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1446154" y="4337542"/>
              <a:ext cx="1340291" cy="884888"/>
            </a:xfrm>
            <a:prstGeom prst="rect">
              <a:avLst/>
            </a:prstGeom>
            <a:grpFill/>
            <a:ln w="19050">
              <a:solidFill>
                <a:schemeClr val="bg1"/>
              </a:solidFill>
            </a:ln>
          </p:spPr>
        </p:pic>
        <p:sp>
          <p:nvSpPr>
            <p:cNvPr id="105" name="TextBox 38">
              <a:extLst>
                <a:ext uri="{FF2B5EF4-FFF2-40B4-BE49-F238E27FC236}">
                  <a16:creationId xmlns:a16="http://schemas.microsoft.com/office/drawing/2014/main" id="{07EEBB3C-FC17-45A6-F241-009F4B2B83AF}"/>
                </a:ext>
              </a:extLst>
            </p:cNvPr>
            <p:cNvSpPr txBox="1"/>
            <p:nvPr/>
          </p:nvSpPr>
          <p:spPr>
            <a:xfrm>
              <a:off x="1353484" y="5213826"/>
              <a:ext cx="559912" cy="341974"/>
            </a:xfrm>
            <a:prstGeom prst="rect">
              <a:avLst/>
            </a:prstGeom>
            <a:grpFill/>
          </p:spPr>
          <p:txBody>
            <a:bodyPr wrap="none" rtlCol="0">
              <a:spAutoFit/>
            </a:bodyPr>
            <a:lstStyle/>
            <a:p>
              <a:pPr defTabSz="685800">
                <a:defRPr/>
              </a:pPr>
              <a:r>
                <a:rPr lang="en-US" sz="1400" b="1" dirty="0">
                  <a:latin typeface="Cambria" panose="02040503050406030204" pitchFamily="18" charset="0"/>
                  <a:ea typeface="Microsoft JhengHei Light" panose="020B0304030504040204" pitchFamily="34" charset="-120"/>
                </a:rPr>
                <a:t>LEA</a:t>
              </a:r>
            </a:p>
          </p:txBody>
        </p:sp>
        <p:pic>
          <p:nvPicPr>
            <p:cNvPr id="106" name="Picture 39">
              <a:extLst>
                <a:ext uri="{FF2B5EF4-FFF2-40B4-BE49-F238E27FC236}">
                  <a16:creationId xmlns:a16="http://schemas.microsoft.com/office/drawing/2014/main" id="{E611E902-0E57-A304-B11E-1ECB25EB3C29}"/>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7304734" y="4171699"/>
              <a:ext cx="1121904" cy="758541"/>
            </a:xfrm>
            <a:prstGeom prst="rect">
              <a:avLst/>
            </a:prstGeom>
            <a:grpFill/>
            <a:ln w="19050">
              <a:solidFill>
                <a:schemeClr val="bg1"/>
              </a:solidFill>
            </a:ln>
          </p:spPr>
        </p:pic>
        <p:sp>
          <p:nvSpPr>
            <p:cNvPr id="107" name="TextBox 40">
              <a:extLst>
                <a:ext uri="{FF2B5EF4-FFF2-40B4-BE49-F238E27FC236}">
                  <a16:creationId xmlns:a16="http://schemas.microsoft.com/office/drawing/2014/main" id="{69C64AD8-EEB6-2F23-AB16-57249F365A99}"/>
                </a:ext>
              </a:extLst>
            </p:cNvPr>
            <p:cNvSpPr txBox="1"/>
            <p:nvPr/>
          </p:nvSpPr>
          <p:spPr>
            <a:xfrm>
              <a:off x="6539750" y="4687886"/>
              <a:ext cx="598811" cy="341974"/>
            </a:xfrm>
            <a:prstGeom prst="rect">
              <a:avLst/>
            </a:prstGeom>
            <a:grpFill/>
          </p:spPr>
          <p:txBody>
            <a:bodyPr wrap="none" rtlCol="0">
              <a:spAutoFit/>
            </a:bodyPr>
            <a:lstStyle/>
            <a:p>
              <a:pPr defTabSz="685800">
                <a:defRPr/>
              </a:pPr>
              <a:r>
                <a:rPr lang="en-US" sz="1400" b="1" dirty="0">
                  <a:latin typeface="Cambria" panose="02040503050406030204" pitchFamily="18" charset="0"/>
                  <a:ea typeface="Microsoft JhengHei Light" panose="020B0304030504040204" pitchFamily="34" charset="-120"/>
                </a:rPr>
                <a:t>JEDI</a:t>
              </a:r>
            </a:p>
          </p:txBody>
        </p:sp>
        <p:pic>
          <p:nvPicPr>
            <p:cNvPr id="108" name="Picture 3" descr="IMG_7422.jpg">
              <a:extLst>
                <a:ext uri="{FF2B5EF4-FFF2-40B4-BE49-F238E27FC236}">
                  <a16:creationId xmlns:a16="http://schemas.microsoft.com/office/drawing/2014/main" id="{6A8C209A-6225-DC2D-04C6-5E7E6E752F50}"/>
                </a:ext>
              </a:extLst>
            </p:cNvPr>
            <p:cNvPicPr>
              <a:picLocks noChangeAspect="1"/>
            </p:cNvPicPr>
            <p:nvPr/>
          </p:nvPicPr>
          <p:blipFill rotWithShape="1">
            <a:blip r:embed="rId11" cstate="screen">
              <a:extLst>
                <a:ext uri="{28A0092B-C50C-407E-A947-70E740481C1C}">
                  <a14:useLocalDpi xmlns:a14="http://schemas.microsoft.com/office/drawing/2010/main" val="0"/>
                </a:ext>
              </a:extLst>
            </a:blip>
            <a:srcRect/>
            <a:stretch/>
          </p:blipFill>
          <p:spPr>
            <a:xfrm>
              <a:off x="739287" y="2940953"/>
              <a:ext cx="1835924" cy="740957"/>
            </a:xfrm>
            <a:prstGeom prst="rect">
              <a:avLst/>
            </a:prstGeom>
            <a:grpFill/>
            <a:ln w="19050">
              <a:solidFill>
                <a:schemeClr val="bg1"/>
              </a:solidFill>
            </a:ln>
          </p:spPr>
        </p:pic>
        <p:sp>
          <p:nvSpPr>
            <p:cNvPr id="109" name="TextBox 46">
              <a:extLst>
                <a:ext uri="{FF2B5EF4-FFF2-40B4-BE49-F238E27FC236}">
                  <a16:creationId xmlns:a16="http://schemas.microsoft.com/office/drawing/2014/main" id="{D2AC8108-20FB-2263-2B2E-AC5D5E558C8F}"/>
                </a:ext>
              </a:extLst>
            </p:cNvPr>
            <p:cNvSpPr txBox="1"/>
            <p:nvPr/>
          </p:nvSpPr>
          <p:spPr>
            <a:xfrm>
              <a:off x="688862" y="2687142"/>
              <a:ext cx="1958868" cy="341974"/>
            </a:xfrm>
            <a:prstGeom prst="rect">
              <a:avLst/>
            </a:prstGeom>
            <a:grpFill/>
          </p:spPr>
          <p:txBody>
            <a:bodyPr wrap="none" rtlCol="0">
              <a:spAutoFit/>
            </a:bodyPr>
            <a:lstStyle/>
            <a:p>
              <a:pPr defTabSz="685800">
                <a:defRPr/>
              </a:pPr>
              <a:r>
                <a:rPr lang="en-US" sz="1400" b="1" dirty="0">
                  <a:latin typeface="Cambria" panose="02040503050406030204" pitchFamily="18" charset="0"/>
                  <a:ea typeface="Microsoft JhengHei Light" panose="020B0304030504040204" pitchFamily="34" charset="-120"/>
                </a:rPr>
                <a:t>N_TOF, LUNA, ERNA</a:t>
              </a:r>
            </a:p>
          </p:txBody>
        </p:sp>
        <p:pic>
          <p:nvPicPr>
            <p:cNvPr id="110" name="Immagine 3" descr="Immagine che contiene sporco, banchina&#10;&#10;Descrizione generata automaticamente">
              <a:extLst>
                <a:ext uri="{FF2B5EF4-FFF2-40B4-BE49-F238E27FC236}">
                  <a16:creationId xmlns:a16="http://schemas.microsoft.com/office/drawing/2014/main" id="{4E127B86-1094-F777-FCBB-1635337028B8}"/>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6204633" y="5009151"/>
              <a:ext cx="1163226" cy="686006"/>
            </a:xfrm>
            <a:prstGeom prst="rect">
              <a:avLst/>
            </a:prstGeom>
            <a:grpFill/>
            <a:ln w="28575">
              <a:solidFill>
                <a:schemeClr val="bg1"/>
              </a:solidFill>
            </a:ln>
          </p:spPr>
        </p:pic>
        <p:sp>
          <p:nvSpPr>
            <p:cNvPr id="111" name="TextBox 49">
              <a:extLst>
                <a:ext uri="{FF2B5EF4-FFF2-40B4-BE49-F238E27FC236}">
                  <a16:creationId xmlns:a16="http://schemas.microsoft.com/office/drawing/2014/main" id="{6AF79529-487E-9D3E-781B-BFF7473EA38B}"/>
                </a:ext>
              </a:extLst>
            </p:cNvPr>
            <p:cNvSpPr txBox="1"/>
            <p:nvPr/>
          </p:nvSpPr>
          <p:spPr>
            <a:xfrm>
              <a:off x="8036651" y="4942742"/>
              <a:ext cx="504411" cy="341974"/>
            </a:xfrm>
            <a:prstGeom prst="rect">
              <a:avLst/>
            </a:prstGeom>
            <a:grpFill/>
          </p:spPr>
          <p:txBody>
            <a:bodyPr wrap="none" rtlCol="0">
              <a:spAutoFit/>
            </a:bodyPr>
            <a:lstStyle/>
            <a:p>
              <a:pPr defTabSz="685800">
                <a:defRPr/>
              </a:pPr>
              <a:r>
                <a:rPr lang="en-US" sz="1400" b="1" dirty="0">
                  <a:latin typeface="Cambria" panose="02040503050406030204" pitchFamily="18" charset="0"/>
                  <a:ea typeface="Microsoft JhengHei Light" panose="020B0304030504040204" pitchFamily="34" charset="-120"/>
                </a:rPr>
                <a:t>EIC</a:t>
              </a:r>
            </a:p>
          </p:txBody>
        </p:sp>
        <p:sp>
          <p:nvSpPr>
            <p:cNvPr id="112" name="TextBox 51">
              <a:extLst>
                <a:ext uri="{FF2B5EF4-FFF2-40B4-BE49-F238E27FC236}">
                  <a16:creationId xmlns:a16="http://schemas.microsoft.com/office/drawing/2014/main" id="{D7FB6B57-9031-E379-1215-5616770005CC}"/>
                </a:ext>
              </a:extLst>
            </p:cNvPr>
            <p:cNvSpPr txBox="1"/>
            <p:nvPr/>
          </p:nvSpPr>
          <p:spPr>
            <a:xfrm>
              <a:off x="5832252" y="3850506"/>
              <a:ext cx="564970" cy="341974"/>
            </a:xfrm>
            <a:prstGeom prst="rect">
              <a:avLst/>
            </a:prstGeom>
            <a:grpFill/>
          </p:spPr>
          <p:txBody>
            <a:bodyPr wrap="none" rtlCol="0">
              <a:spAutoFit/>
            </a:bodyPr>
            <a:lstStyle/>
            <a:p>
              <a:pPr defTabSz="685800">
                <a:defRPr/>
              </a:pPr>
              <a:r>
                <a:rPr lang="en-US" sz="1400" b="1" dirty="0">
                  <a:latin typeface="Cambria" panose="02040503050406030204" pitchFamily="18" charset="0"/>
                  <a:ea typeface="Microsoft JhengHei UI Light" panose="020B0304030504040204" pitchFamily="34" charset="-120"/>
                </a:rPr>
                <a:t>GeV</a:t>
              </a:r>
            </a:p>
          </p:txBody>
        </p:sp>
        <p:pic>
          <p:nvPicPr>
            <p:cNvPr id="113" name="Immagine 48" descr="Immagine che contiene interno, pavimento, motore&#10;&#10;Descrizione generata automaticamente">
              <a:extLst>
                <a:ext uri="{FF2B5EF4-FFF2-40B4-BE49-F238E27FC236}">
                  <a16:creationId xmlns:a16="http://schemas.microsoft.com/office/drawing/2014/main" id="{0D95257D-3E02-05F8-8E93-2983DB7740F3}"/>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3042571" y="4205775"/>
              <a:ext cx="1105043" cy="829968"/>
            </a:xfrm>
            <a:prstGeom prst="rect">
              <a:avLst/>
            </a:prstGeom>
            <a:grpFill/>
          </p:spPr>
        </p:pic>
      </p:grpSp>
      <p:sp>
        <p:nvSpPr>
          <p:cNvPr id="114" name="TextBox 113">
            <a:extLst>
              <a:ext uri="{FF2B5EF4-FFF2-40B4-BE49-F238E27FC236}">
                <a16:creationId xmlns:a16="http://schemas.microsoft.com/office/drawing/2014/main" id="{6EDC0160-A4F7-175D-CE64-482CED688323}"/>
              </a:ext>
            </a:extLst>
          </p:cNvPr>
          <p:cNvSpPr txBox="1"/>
          <p:nvPr/>
        </p:nvSpPr>
        <p:spPr>
          <a:xfrm flipH="1">
            <a:off x="1703107" y="-2180"/>
            <a:ext cx="6289026" cy="615553"/>
          </a:xfrm>
          <a:prstGeom prst="rect">
            <a:avLst/>
          </a:prstGeom>
          <a:solidFill>
            <a:srgbClr val="FFFF00"/>
          </a:solidFill>
        </p:spPr>
        <p:txBody>
          <a:bodyPr wrap="square" rtlCol="0">
            <a:spAutoFit/>
          </a:bodyPr>
          <a:lstStyle/>
          <a:p>
            <a:pPr algn="ctr"/>
            <a:r>
              <a:rPr lang="en-US" sz="2000" b="1" dirty="0">
                <a:solidFill>
                  <a:srgbClr val="FF0000"/>
                </a:solidFill>
                <a:latin typeface="Times New Roman" panose="02020603050405020304" pitchFamily="18" charset="0"/>
                <a:cs typeface="Times New Roman" panose="02020603050405020304" pitchFamily="18" charset="0"/>
              </a:rPr>
              <a:t>INFN Third Commission on Nuclear Physics</a:t>
            </a:r>
          </a:p>
          <a:p>
            <a:r>
              <a:rPr lang="en-US" sz="1400" dirty="0">
                <a:latin typeface="Times New Roman" panose="02020603050405020304" pitchFamily="18" charset="0"/>
                <a:cs typeface="Times New Roman" panose="02020603050405020304" pitchFamily="18" charset="0"/>
              </a:rPr>
              <a:t>Huge energy interval covered. Many Laboratories involved around the world.</a:t>
            </a:r>
          </a:p>
        </p:txBody>
      </p:sp>
      <p:pic>
        <p:nvPicPr>
          <p:cNvPr id="116" name="Picture 115">
            <a:extLst>
              <a:ext uri="{FF2B5EF4-FFF2-40B4-BE49-F238E27FC236}">
                <a16:creationId xmlns:a16="http://schemas.microsoft.com/office/drawing/2014/main" id="{F7F2555F-E524-FBEA-9070-C0DD79A58A0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04412" y="4335623"/>
            <a:ext cx="4401098" cy="841284"/>
          </a:xfrm>
          <a:prstGeom prst="rect">
            <a:avLst/>
          </a:prstGeom>
        </p:spPr>
      </p:pic>
      <p:pic>
        <p:nvPicPr>
          <p:cNvPr id="117" name="Picture 116">
            <a:extLst>
              <a:ext uri="{FF2B5EF4-FFF2-40B4-BE49-F238E27FC236}">
                <a16:creationId xmlns:a16="http://schemas.microsoft.com/office/drawing/2014/main" id="{CA9DED7D-6E2C-6320-2296-F8A5C0B223E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257" y="29065"/>
            <a:ext cx="779289" cy="1057607"/>
          </a:xfrm>
          <a:prstGeom prst="rect">
            <a:avLst/>
          </a:prstGeom>
        </p:spPr>
      </p:pic>
      <p:sp>
        <p:nvSpPr>
          <p:cNvPr id="119" name="TextBox 118">
            <a:extLst>
              <a:ext uri="{FF2B5EF4-FFF2-40B4-BE49-F238E27FC236}">
                <a16:creationId xmlns:a16="http://schemas.microsoft.com/office/drawing/2014/main" id="{E39F5180-CF43-1B38-85CD-56DE4A971A3C}"/>
              </a:ext>
            </a:extLst>
          </p:cNvPr>
          <p:cNvSpPr txBox="1"/>
          <p:nvPr/>
        </p:nvSpPr>
        <p:spPr>
          <a:xfrm>
            <a:off x="17128" y="5255328"/>
            <a:ext cx="9052455" cy="646331"/>
          </a:xfrm>
          <a:prstGeom prst="rect">
            <a:avLst/>
          </a:prstGeom>
          <a:noFill/>
        </p:spPr>
        <p:txBody>
          <a:bodyPr wrap="square">
            <a:spAutoFit/>
          </a:bodyPr>
          <a:lstStyle/>
          <a:p>
            <a:r>
              <a:rPr lang="en-US" dirty="0"/>
              <a:t>Web site for 2022 workshops in INFN laboratories  </a:t>
            </a:r>
            <a:r>
              <a:rPr lang="en-US" dirty="0">
                <a:solidFill>
                  <a:srgbClr val="FF0000"/>
                </a:solidFill>
                <a:hlinkClick r:id="rId16">
                  <a:extLst>
                    <a:ext uri="{A12FA001-AC4F-418D-AE19-62706E023703}">
                      <ahyp:hlinkClr xmlns:ahyp="http://schemas.microsoft.com/office/drawing/2018/hyperlinkcolor" val="tx"/>
                    </a:ext>
                  </a:extLst>
                </a:hlinkClick>
              </a:rPr>
              <a:t>https://web.infn.it/nucphys-plan-italy/</a:t>
            </a:r>
            <a:endParaRPr lang="en-US" dirty="0">
              <a:solidFill>
                <a:srgbClr val="FF0000"/>
              </a:solidFill>
            </a:endParaRPr>
          </a:p>
          <a:p>
            <a:r>
              <a:rPr lang="en-US" dirty="0"/>
              <a:t>Publications EPJ FOCUS site </a:t>
            </a:r>
            <a:r>
              <a:rPr lang="en-US" dirty="0">
                <a:solidFill>
                  <a:srgbClr val="FF0000"/>
                </a:solidFill>
                <a:hlinkClick r:id="rId17">
                  <a:extLst>
                    <a:ext uri="{A12FA001-AC4F-418D-AE19-62706E023703}">
                      <ahyp:hlinkClr xmlns:ahyp="http://schemas.microsoft.com/office/drawing/2018/hyperlinkcolor" val="tx"/>
                    </a:ext>
                  </a:extLst>
                </a:hlinkClick>
              </a:rPr>
              <a:t>https://epjplus.epj.org/component/toc/?task=topic&amp;id=1894</a:t>
            </a:r>
            <a:r>
              <a:rPr lang="en-US" dirty="0">
                <a:solidFill>
                  <a:srgbClr val="FF0000"/>
                </a:solidFill>
              </a:rPr>
              <a:t> </a:t>
            </a:r>
          </a:p>
        </p:txBody>
      </p:sp>
      <p:sp>
        <p:nvSpPr>
          <p:cNvPr id="2" name="TextBox 118">
            <a:extLst>
              <a:ext uri="{FF2B5EF4-FFF2-40B4-BE49-F238E27FC236}">
                <a16:creationId xmlns:a16="http://schemas.microsoft.com/office/drawing/2014/main" id="{4F48D376-C036-E65D-EA6E-59887F966A30}"/>
              </a:ext>
            </a:extLst>
          </p:cNvPr>
          <p:cNvSpPr txBox="1"/>
          <p:nvPr/>
        </p:nvSpPr>
        <p:spPr>
          <a:xfrm>
            <a:off x="40257" y="6085367"/>
            <a:ext cx="9052455" cy="646331"/>
          </a:xfrm>
          <a:prstGeom prst="rect">
            <a:avLst/>
          </a:prstGeom>
          <a:solidFill>
            <a:srgbClr val="FFC000"/>
          </a:solidFill>
          <a:ln w="19050">
            <a:solidFill>
              <a:srgbClr val="002060"/>
            </a:solidFill>
          </a:ln>
        </p:spPr>
        <p:txBody>
          <a:bodyPr wrap="square">
            <a:spAutoFit/>
          </a:bodyPr>
          <a:lstStyle/>
          <a:p>
            <a:r>
              <a:rPr lang="en-US" dirty="0"/>
              <a:t>See also the review paper on PID techniques prepared mostly by young researchers</a:t>
            </a:r>
          </a:p>
          <a:p>
            <a:r>
              <a:rPr lang="en-US" dirty="0">
                <a:hlinkClick r:id="rId18"/>
              </a:rPr>
              <a:t>Trends in particle and nuclei identification techniques in nuclear physics experiments   </a:t>
            </a:r>
            <a:endParaRPr lang="en-US" dirty="0">
              <a:solidFill>
                <a:srgbClr val="FF0000"/>
              </a:solidFill>
            </a:endParaRPr>
          </a:p>
        </p:txBody>
      </p:sp>
    </p:spTree>
    <p:extLst>
      <p:ext uri="{BB962C8B-B14F-4D97-AF65-F5344CB8AC3E}">
        <p14:creationId xmlns:p14="http://schemas.microsoft.com/office/powerpoint/2010/main" val="27599905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77B080-74B1-C398-A565-CE9E17E357D9}"/>
              </a:ext>
            </a:extLst>
          </p:cNvPr>
          <p:cNvSpPr>
            <a:spLocks noGrp="1"/>
          </p:cNvSpPr>
          <p:nvPr>
            <p:ph type="sldNum" sz="quarter" idx="12"/>
          </p:nvPr>
        </p:nvSpPr>
        <p:spPr/>
        <p:txBody>
          <a:bodyPr/>
          <a:lstStyle/>
          <a:p>
            <a:fld id="{263E47ED-7611-415B-9D62-3BAB27B496D0}" type="slidenum">
              <a:rPr lang="it-IT" smtClean="0"/>
              <a:t>30</a:t>
            </a:fld>
            <a:endParaRPr lang="it-IT"/>
          </a:p>
        </p:txBody>
      </p:sp>
      <p:sp>
        <p:nvSpPr>
          <p:cNvPr id="4" name="TextBox 7">
            <a:extLst>
              <a:ext uri="{FF2B5EF4-FFF2-40B4-BE49-F238E27FC236}">
                <a16:creationId xmlns:a16="http://schemas.microsoft.com/office/drawing/2014/main" id="{9509266E-2E6F-1B37-52D1-87B170F2D21E}"/>
              </a:ext>
            </a:extLst>
          </p:cNvPr>
          <p:cNvSpPr txBox="1"/>
          <p:nvPr/>
        </p:nvSpPr>
        <p:spPr>
          <a:xfrm>
            <a:off x="561975" y="2348899"/>
            <a:ext cx="8020050" cy="1200329"/>
          </a:xfrm>
          <a:prstGeom prst="rect">
            <a:avLst/>
          </a:prstGeom>
          <a:solidFill>
            <a:srgbClr val="FFFF00"/>
          </a:solidFill>
        </p:spPr>
        <p:txBody>
          <a:bodyPr wrap="square">
            <a:spAutoFit/>
          </a:bodyPr>
          <a:lstStyle/>
          <a:p>
            <a:r>
              <a:rPr lang="en-US" sz="2400" b="1" dirty="0">
                <a:solidFill>
                  <a:srgbClr val="FF0000"/>
                </a:solidFill>
                <a:latin typeface="Comic Sans MS" panose="030F0702030302020204" pitchFamily="66" charset="0"/>
              </a:rPr>
              <a:t>Other INFN programs outside CERN that ESPP cannot miss and their connection with different CERN and international projects</a:t>
            </a:r>
          </a:p>
        </p:txBody>
      </p:sp>
    </p:spTree>
    <p:extLst>
      <p:ext uri="{BB962C8B-B14F-4D97-AF65-F5344CB8AC3E}">
        <p14:creationId xmlns:p14="http://schemas.microsoft.com/office/powerpoint/2010/main" val="19215300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23779E09-607C-4DEB-AB94-AB0E77F34D7E}"/>
              </a:ext>
            </a:extLst>
          </p:cNvPr>
          <p:cNvSpPr txBox="1"/>
          <p:nvPr/>
        </p:nvSpPr>
        <p:spPr>
          <a:xfrm>
            <a:off x="2169815" y="174115"/>
            <a:ext cx="6598415" cy="707886"/>
          </a:xfrm>
          <a:prstGeom prst="rect">
            <a:avLst/>
          </a:prstGeom>
          <a:solidFill>
            <a:srgbClr val="FFFF00"/>
          </a:solidFill>
        </p:spPr>
        <p:txBody>
          <a:bodyPr wrap="square" rtlCol="0">
            <a:spAutoFit/>
          </a:bodyPr>
          <a:lstStyle/>
          <a:p>
            <a:pPr algn="ctr"/>
            <a:r>
              <a:rPr lang="it-IT" sz="2000" b="1" dirty="0">
                <a:solidFill>
                  <a:srgbClr val="FF0000"/>
                </a:solidFill>
                <a:latin typeface="Comic Sans MS" panose="030F0702030302020204" pitchFamily="66" charset="0"/>
              </a:rPr>
              <a:t>National and International </a:t>
            </a:r>
            <a:r>
              <a:rPr lang="it-IT" sz="2000" b="1" dirty="0" err="1">
                <a:solidFill>
                  <a:srgbClr val="FF0000"/>
                </a:solidFill>
                <a:latin typeface="Comic Sans MS" panose="030F0702030302020204" pitchFamily="66" charset="0"/>
              </a:rPr>
              <a:t>Laboratories</a:t>
            </a:r>
            <a:r>
              <a:rPr lang="it-IT" sz="2000" b="1" dirty="0">
                <a:solidFill>
                  <a:srgbClr val="FF0000"/>
                </a:solidFill>
                <a:latin typeface="Comic Sans MS" panose="030F0702030302020204" pitchFamily="66" charset="0"/>
              </a:rPr>
              <a:t> </a:t>
            </a:r>
          </a:p>
          <a:p>
            <a:pPr algn="ctr"/>
            <a:r>
              <a:rPr lang="it-IT" sz="2000" b="1" dirty="0">
                <a:solidFill>
                  <a:srgbClr val="FF0000"/>
                </a:solidFill>
                <a:latin typeface="Comic Sans MS" panose="030F0702030302020204" pitchFamily="66" charset="0"/>
              </a:rPr>
              <a:t>for CSN3 </a:t>
            </a:r>
            <a:r>
              <a:rPr lang="it-IT" sz="2000" b="1" dirty="0" err="1">
                <a:solidFill>
                  <a:srgbClr val="FF0000"/>
                </a:solidFill>
                <a:latin typeface="Comic Sans MS" panose="030F0702030302020204" pitchFamily="66" charset="0"/>
              </a:rPr>
              <a:t>experiments</a:t>
            </a:r>
            <a:endParaRPr lang="it-IT" sz="2000" b="1" dirty="0">
              <a:solidFill>
                <a:srgbClr val="FF0000"/>
              </a:solidFill>
              <a:latin typeface="Comic Sans MS" panose="030F0702030302020204" pitchFamily="66" charset="0"/>
            </a:endParaRPr>
          </a:p>
        </p:txBody>
      </p:sp>
      <p:grpSp>
        <p:nvGrpSpPr>
          <p:cNvPr id="8" name="Gruppo 7">
            <a:extLst>
              <a:ext uri="{FF2B5EF4-FFF2-40B4-BE49-F238E27FC236}">
                <a16:creationId xmlns:a16="http://schemas.microsoft.com/office/drawing/2014/main" id="{5DC9C914-B100-4327-A5A1-CBD1F1734509}"/>
              </a:ext>
            </a:extLst>
          </p:cNvPr>
          <p:cNvGrpSpPr>
            <a:grpSpLocks noChangeAspect="1"/>
          </p:cNvGrpSpPr>
          <p:nvPr/>
        </p:nvGrpSpPr>
        <p:grpSpPr>
          <a:xfrm>
            <a:off x="194311" y="75183"/>
            <a:ext cx="1270978" cy="662948"/>
            <a:chOff x="7195403" y="589325"/>
            <a:chExt cx="1963250" cy="1024039"/>
          </a:xfrm>
        </p:grpSpPr>
        <p:pic>
          <p:nvPicPr>
            <p:cNvPr id="9" name="Immagine 8">
              <a:extLst>
                <a:ext uri="{FF2B5EF4-FFF2-40B4-BE49-F238E27FC236}">
                  <a16:creationId xmlns:a16="http://schemas.microsoft.com/office/drawing/2014/main" id="{A883D06B-ED25-4FF2-BF52-06C68DB8600D}"/>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7195403" y="589325"/>
              <a:ext cx="1963250" cy="862371"/>
            </a:xfrm>
            <a:prstGeom prst="rect">
              <a:avLst/>
            </a:prstGeom>
          </p:spPr>
        </p:pic>
        <p:sp>
          <p:nvSpPr>
            <p:cNvPr id="10" name="CasellaDiTesto 9">
              <a:extLst>
                <a:ext uri="{FF2B5EF4-FFF2-40B4-BE49-F238E27FC236}">
                  <a16:creationId xmlns:a16="http://schemas.microsoft.com/office/drawing/2014/main" id="{0EE627F3-6808-49FF-BBCA-4940D5D20213}"/>
                </a:ext>
              </a:extLst>
            </p:cNvPr>
            <p:cNvSpPr txBox="1"/>
            <p:nvPr/>
          </p:nvSpPr>
          <p:spPr>
            <a:xfrm>
              <a:off x="8177027" y="1213654"/>
              <a:ext cx="862291" cy="399710"/>
            </a:xfrm>
            <a:prstGeom prst="rect">
              <a:avLst/>
            </a:prstGeom>
            <a:noFill/>
          </p:spPr>
          <p:txBody>
            <a:bodyPr wrap="none" rtlCol="0">
              <a:spAutoFit/>
            </a:bodyPr>
            <a:lstStyle/>
            <a:p>
              <a:r>
                <a:rPr lang="it-IT" sz="1400" b="1" dirty="0">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atin typeface="Arial Nova" panose="020B0504020202020204" pitchFamily="34" charset="0"/>
                </a:rPr>
                <a:t>CSN3</a:t>
              </a:r>
            </a:p>
          </p:txBody>
        </p:sp>
      </p:grpSp>
      <p:sp>
        <p:nvSpPr>
          <p:cNvPr id="4" name="Segnaposto numero diapositiva 3">
            <a:extLst>
              <a:ext uri="{FF2B5EF4-FFF2-40B4-BE49-F238E27FC236}">
                <a16:creationId xmlns:a16="http://schemas.microsoft.com/office/drawing/2014/main" id="{05CB650F-4679-448B-9CE4-94D4E70401D4}"/>
              </a:ext>
            </a:extLst>
          </p:cNvPr>
          <p:cNvSpPr>
            <a:spLocks noGrp="1"/>
          </p:cNvSpPr>
          <p:nvPr>
            <p:ph type="sldNum" sz="quarter" idx="12"/>
          </p:nvPr>
        </p:nvSpPr>
        <p:spPr/>
        <p:txBody>
          <a:bodyPr/>
          <a:lstStyle/>
          <a:p>
            <a:fld id="{04C29943-65B9-489E-900D-9C67D706CC49}" type="slidenum">
              <a:rPr lang="it-IT" smtClean="0"/>
              <a:t>31</a:t>
            </a:fld>
            <a:endParaRPr lang="it-IT"/>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513" y="1023193"/>
            <a:ext cx="5452275" cy="2865091"/>
          </a:xfrm>
          <a:prstGeom prst="rect">
            <a:avLst/>
          </a:prstGeom>
          <a:ln>
            <a:solidFill>
              <a:srgbClr val="FF0000"/>
            </a:solidFill>
          </a:ln>
        </p:spPr>
      </p:pic>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0039" y="3489836"/>
            <a:ext cx="3179914" cy="3049077"/>
          </a:xfrm>
          <a:prstGeom prst="rect">
            <a:avLst/>
          </a:prstGeom>
          <a:ln>
            <a:solidFill>
              <a:srgbClr val="FF0000"/>
            </a:solidFill>
          </a:ln>
        </p:spPr>
      </p:pic>
      <p:pic>
        <p:nvPicPr>
          <p:cNvPr id="3" name="Immagine 2">
            <a:extLst>
              <a:ext uri="{FF2B5EF4-FFF2-40B4-BE49-F238E27FC236}">
                <a16:creationId xmlns:a16="http://schemas.microsoft.com/office/drawing/2014/main" id="{82A08BEC-64E2-9B90-9E35-03F45C93CC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0045" y="2192357"/>
            <a:ext cx="3345382" cy="3783642"/>
          </a:xfrm>
          <a:prstGeom prst="rect">
            <a:avLst/>
          </a:prstGeom>
        </p:spPr>
      </p:pic>
      <p:sp>
        <p:nvSpPr>
          <p:cNvPr id="11" name="CasellaDiTesto 10">
            <a:extLst>
              <a:ext uri="{FF2B5EF4-FFF2-40B4-BE49-F238E27FC236}">
                <a16:creationId xmlns:a16="http://schemas.microsoft.com/office/drawing/2014/main" id="{52CAC00B-2160-DAB9-8157-C6D5730AC779}"/>
              </a:ext>
            </a:extLst>
          </p:cNvPr>
          <p:cNvSpPr txBox="1"/>
          <p:nvPr/>
        </p:nvSpPr>
        <p:spPr>
          <a:xfrm>
            <a:off x="6898758" y="2827771"/>
            <a:ext cx="588623" cy="369332"/>
          </a:xfrm>
          <a:prstGeom prst="rect">
            <a:avLst/>
          </a:prstGeom>
          <a:noFill/>
        </p:spPr>
        <p:txBody>
          <a:bodyPr wrap="none" rtlCol="0">
            <a:spAutoFit/>
          </a:bodyPr>
          <a:lstStyle/>
          <a:p>
            <a:r>
              <a:rPr lang="it-IT" b="1" dirty="0">
                <a:solidFill>
                  <a:srgbClr val="FF0000"/>
                </a:solidFill>
              </a:rPr>
              <a:t>LNL</a:t>
            </a:r>
          </a:p>
        </p:txBody>
      </p:sp>
      <p:sp>
        <p:nvSpPr>
          <p:cNvPr id="12" name="CasellaDiTesto 11">
            <a:extLst>
              <a:ext uri="{FF2B5EF4-FFF2-40B4-BE49-F238E27FC236}">
                <a16:creationId xmlns:a16="http://schemas.microsoft.com/office/drawing/2014/main" id="{190B55BA-8B23-C689-0681-B6B44BE84333}"/>
              </a:ext>
            </a:extLst>
          </p:cNvPr>
          <p:cNvSpPr txBox="1"/>
          <p:nvPr/>
        </p:nvSpPr>
        <p:spPr>
          <a:xfrm>
            <a:off x="6604446" y="3899512"/>
            <a:ext cx="588623" cy="369332"/>
          </a:xfrm>
          <a:prstGeom prst="rect">
            <a:avLst/>
          </a:prstGeom>
          <a:noFill/>
        </p:spPr>
        <p:txBody>
          <a:bodyPr wrap="none" rtlCol="0">
            <a:spAutoFit/>
          </a:bodyPr>
          <a:lstStyle/>
          <a:p>
            <a:r>
              <a:rPr lang="it-IT" b="1" dirty="0">
                <a:solidFill>
                  <a:srgbClr val="FF0000"/>
                </a:solidFill>
              </a:rPr>
              <a:t>LNF</a:t>
            </a:r>
          </a:p>
        </p:txBody>
      </p:sp>
      <p:sp>
        <p:nvSpPr>
          <p:cNvPr id="13" name="CasellaDiTesto 12">
            <a:extLst>
              <a:ext uri="{FF2B5EF4-FFF2-40B4-BE49-F238E27FC236}">
                <a16:creationId xmlns:a16="http://schemas.microsoft.com/office/drawing/2014/main" id="{15FD2050-31CC-0507-B548-639A0F9E9E6C}"/>
              </a:ext>
            </a:extLst>
          </p:cNvPr>
          <p:cNvSpPr txBox="1"/>
          <p:nvPr/>
        </p:nvSpPr>
        <p:spPr>
          <a:xfrm>
            <a:off x="7536434" y="3508498"/>
            <a:ext cx="772969" cy="369332"/>
          </a:xfrm>
          <a:prstGeom prst="rect">
            <a:avLst/>
          </a:prstGeom>
          <a:noFill/>
        </p:spPr>
        <p:txBody>
          <a:bodyPr wrap="none" rtlCol="0">
            <a:spAutoFit/>
          </a:bodyPr>
          <a:lstStyle/>
          <a:p>
            <a:r>
              <a:rPr lang="it-IT" b="1" dirty="0">
                <a:solidFill>
                  <a:srgbClr val="FF0000"/>
                </a:solidFill>
              </a:rPr>
              <a:t>LNGS</a:t>
            </a:r>
          </a:p>
        </p:txBody>
      </p:sp>
      <p:sp>
        <p:nvSpPr>
          <p:cNvPr id="14" name="CasellaDiTesto 13">
            <a:extLst>
              <a:ext uri="{FF2B5EF4-FFF2-40B4-BE49-F238E27FC236}">
                <a16:creationId xmlns:a16="http://schemas.microsoft.com/office/drawing/2014/main" id="{449048C4-C468-20ED-7AA4-9DF976BDEBAB}"/>
              </a:ext>
            </a:extLst>
          </p:cNvPr>
          <p:cNvSpPr txBox="1"/>
          <p:nvPr/>
        </p:nvSpPr>
        <p:spPr>
          <a:xfrm>
            <a:off x="7922919" y="5334108"/>
            <a:ext cx="607859" cy="369332"/>
          </a:xfrm>
          <a:prstGeom prst="rect">
            <a:avLst/>
          </a:prstGeom>
          <a:noFill/>
        </p:spPr>
        <p:txBody>
          <a:bodyPr wrap="none" rtlCol="0">
            <a:spAutoFit/>
          </a:bodyPr>
          <a:lstStyle/>
          <a:p>
            <a:r>
              <a:rPr lang="it-IT" b="1" dirty="0">
                <a:solidFill>
                  <a:srgbClr val="FF0000"/>
                </a:solidFill>
              </a:rPr>
              <a:t>LNS</a:t>
            </a:r>
          </a:p>
        </p:txBody>
      </p:sp>
      <p:sp>
        <p:nvSpPr>
          <p:cNvPr id="15" name="CasellaDiTesto 14">
            <a:extLst>
              <a:ext uri="{FF2B5EF4-FFF2-40B4-BE49-F238E27FC236}">
                <a16:creationId xmlns:a16="http://schemas.microsoft.com/office/drawing/2014/main" id="{2BA452AA-E6A6-1E90-D3F0-A528A194BC66}"/>
              </a:ext>
            </a:extLst>
          </p:cNvPr>
          <p:cNvSpPr txBox="1"/>
          <p:nvPr/>
        </p:nvSpPr>
        <p:spPr>
          <a:xfrm>
            <a:off x="6941189" y="2191548"/>
            <a:ext cx="763094" cy="369332"/>
          </a:xfrm>
          <a:prstGeom prst="rect">
            <a:avLst/>
          </a:prstGeom>
          <a:noFill/>
        </p:spPr>
        <p:txBody>
          <a:bodyPr wrap="none" rtlCol="0">
            <a:spAutoFit/>
          </a:bodyPr>
          <a:lstStyle/>
          <a:p>
            <a:r>
              <a:rPr lang="it-IT" b="1" dirty="0">
                <a:solidFill>
                  <a:srgbClr val="FF0000"/>
                </a:solidFill>
              </a:rPr>
              <a:t>TIFPA</a:t>
            </a:r>
          </a:p>
        </p:txBody>
      </p:sp>
      <p:sp>
        <p:nvSpPr>
          <p:cNvPr id="16" name="CasellaDiTesto 15">
            <a:extLst>
              <a:ext uri="{FF2B5EF4-FFF2-40B4-BE49-F238E27FC236}">
                <a16:creationId xmlns:a16="http://schemas.microsoft.com/office/drawing/2014/main" id="{0728025C-F5E6-5D1A-EB16-408AE5A077AE}"/>
              </a:ext>
            </a:extLst>
          </p:cNvPr>
          <p:cNvSpPr txBox="1"/>
          <p:nvPr/>
        </p:nvSpPr>
        <p:spPr>
          <a:xfrm>
            <a:off x="5941604" y="2827771"/>
            <a:ext cx="822854" cy="369332"/>
          </a:xfrm>
          <a:prstGeom prst="rect">
            <a:avLst/>
          </a:prstGeom>
          <a:noFill/>
        </p:spPr>
        <p:txBody>
          <a:bodyPr wrap="none" rtlCol="0">
            <a:spAutoFit/>
          </a:bodyPr>
          <a:lstStyle/>
          <a:p>
            <a:r>
              <a:rPr lang="it-IT" b="1" dirty="0">
                <a:solidFill>
                  <a:srgbClr val="FF0000"/>
                </a:solidFill>
              </a:rPr>
              <a:t>CNAO</a:t>
            </a:r>
          </a:p>
        </p:txBody>
      </p:sp>
      <p:sp>
        <p:nvSpPr>
          <p:cNvPr id="17" name="CasellaDiTesto 16">
            <a:extLst>
              <a:ext uri="{FF2B5EF4-FFF2-40B4-BE49-F238E27FC236}">
                <a16:creationId xmlns:a16="http://schemas.microsoft.com/office/drawing/2014/main" id="{7FCA340C-4879-90D6-CD13-508D66B26FB8}"/>
              </a:ext>
            </a:extLst>
          </p:cNvPr>
          <p:cNvSpPr txBox="1"/>
          <p:nvPr/>
        </p:nvSpPr>
        <p:spPr>
          <a:xfrm>
            <a:off x="7486650" y="4289717"/>
            <a:ext cx="747962" cy="369332"/>
          </a:xfrm>
          <a:prstGeom prst="rect">
            <a:avLst/>
          </a:prstGeom>
          <a:noFill/>
        </p:spPr>
        <p:txBody>
          <a:bodyPr wrap="none" rtlCol="0">
            <a:spAutoFit/>
          </a:bodyPr>
          <a:lstStyle/>
          <a:p>
            <a:r>
              <a:rPr lang="it-IT" b="1" dirty="0">
                <a:solidFill>
                  <a:srgbClr val="FF0000"/>
                </a:solidFill>
              </a:rPr>
              <a:t>Circe</a:t>
            </a:r>
          </a:p>
        </p:txBody>
      </p:sp>
    </p:spTree>
    <p:extLst>
      <p:ext uri="{BB962C8B-B14F-4D97-AF65-F5344CB8AC3E}">
        <p14:creationId xmlns:p14="http://schemas.microsoft.com/office/powerpoint/2010/main" val="1615820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ttangolo con angoli arrotondati 19">
            <a:extLst>
              <a:ext uri="{FF2B5EF4-FFF2-40B4-BE49-F238E27FC236}">
                <a16:creationId xmlns:a16="http://schemas.microsoft.com/office/drawing/2014/main" id="{DBF77266-9ED7-5A0D-740E-C70A510FCE14}"/>
              </a:ext>
            </a:extLst>
          </p:cNvPr>
          <p:cNvSpPr/>
          <p:nvPr/>
        </p:nvSpPr>
        <p:spPr>
          <a:xfrm>
            <a:off x="4970224" y="3327190"/>
            <a:ext cx="4095221" cy="2832320"/>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con angoli arrotondati 18">
            <a:extLst>
              <a:ext uri="{FF2B5EF4-FFF2-40B4-BE49-F238E27FC236}">
                <a16:creationId xmlns:a16="http://schemas.microsoft.com/office/drawing/2014/main" id="{6703F25F-9A87-64EE-F1BC-BE79332FC459}"/>
              </a:ext>
            </a:extLst>
          </p:cNvPr>
          <p:cNvSpPr/>
          <p:nvPr/>
        </p:nvSpPr>
        <p:spPr>
          <a:xfrm>
            <a:off x="78555" y="3327190"/>
            <a:ext cx="4802954" cy="2832320"/>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con angoli arrotondati 17">
            <a:extLst>
              <a:ext uri="{FF2B5EF4-FFF2-40B4-BE49-F238E27FC236}">
                <a16:creationId xmlns:a16="http://schemas.microsoft.com/office/drawing/2014/main" id="{BA6D0729-2757-931C-18FD-69300983768D}"/>
              </a:ext>
            </a:extLst>
          </p:cNvPr>
          <p:cNvSpPr/>
          <p:nvPr/>
        </p:nvSpPr>
        <p:spPr>
          <a:xfrm>
            <a:off x="4894804" y="99317"/>
            <a:ext cx="4221067" cy="2832320"/>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con angoli arrotondati 16">
            <a:extLst>
              <a:ext uri="{FF2B5EF4-FFF2-40B4-BE49-F238E27FC236}">
                <a16:creationId xmlns:a16="http://schemas.microsoft.com/office/drawing/2014/main" id="{3897DF8D-AD1C-3A4C-3147-B7F95A054286}"/>
              </a:ext>
            </a:extLst>
          </p:cNvPr>
          <p:cNvSpPr/>
          <p:nvPr/>
        </p:nvSpPr>
        <p:spPr>
          <a:xfrm>
            <a:off x="28129" y="141063"/>
            <a:ext cx="4543871" cy="2811457"/>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 name="Gruppo 1">
            <a:extLst>
              <a:ext uri="{FF2B5EF4-FFF2-40B4-BE49-F238E27FC236}">
                <a16:creationId xmlns:a16="http://schemas.microsoft.com/office/drawing/2014/main" id="{51FB8A60-97FA-B77E-E6CC-8BA0A67C0AEF}"/>
              </a:ext>
            </a:extLst>
          </p:cNvPr>
          <p:cNvGrpSpPr/>
          <p:nvPr/>
        </p:nvGrpSpPr>
        <p:grpSpPr>
          <a:xfrm>
            <a:off x="201536" y="376481"/>
            <a:ext cx="4537434" cy="2335988"/>
            <a:chOff x="262422" y="1874341"/>
            <a:chExt cx="4537434" cy="1920744"/>
          </a:xfrm>
        </p:grpSpPr>
        <p:sp>
          <p:nvSpPr>
            <p:cNvPr id="3" name="CasellaDiTesto 2">
              <a:extLst>
                <a:ext uri="{FF2B5EF4-FFF2-40B4-BE49-F238E27FC236}">
                  <a16:creationId xmlns:a16="http://schemas.microsoft.com/office/drawing/2014/main" id="{910E3449-67F5-F40B-D16C-70CD6444CDFD}"/>
                </a:ext>
              </a:extLst>
            </p:cNvPr>
            <p:cNvSpPr txBox="1"/>
            <p:nvPr/>
          </p:nvSpPr>
          <p:spPr>
            <a:xfrm>
              <a:off x="262422" y="1988840"/>
              <a:ext cx="4537434" cy="531439"/>
            </a:xfrm>
            <a:prstGeom prst="rect">
              <a:avLst/>
            </a:prstGeom>
            <a:noFill/>
          </p:spPr>
          <p:txBody>
            <a:bodyPr wrap="square">
              <a:spAutoFit/>
            </a:bodyPr>
            <a:lstStyle/>
            <a:p>
              <a:r>
                <a:rPr lang="it-IT" sz="1800" b="1" dirty="0">
                  <a:effectLst/>
                  <a:latin typeface="Cambria" panose="02040503050406030204" pitchFamily="18" charset="0"/>
                </a:rPr>
                <a:t>SPES </a:t>
              </a:r>
              <a:r>
                <a:rPr lang="it-IT" sz="1800" b="1" dirty="0" err="1">
                  <a:effectLst/>
                  <a:latin typeface="Cambria" panose="02040503050406030204" pitchFamily="18" charset="0"/>
                </a:rPr>
                <a:t>at</a:t>
              </a:r>
              <a:r>
                <a:rPr lang="it-IT" sz="1800" b="1" dirty="0">
                  <a:effectLst/>
                  <a:latin typeface="Cambria" panose="02040503050406030204" pitchFamily="18" charset="0"/>
                </a:rPr>
                <a:t> the LNL</a:t>
              </a:r>
            </a:p>
            <a:p>
              <a:r>
                <a:rPr lang="it-IT" sz="1800" dirty="0">
                  <a:solidFill>
                    <a:srgbClr val="0000FF"/>
                  </a:solidFill>
                  <a:effectLst/>
                  <a:latin typeface="Cambria" panose="02040503050406030204" pitchFamily="18" charset="0"/>
                </a:rPr>
                <a:t>https://web.infn.it/spes/</a:t>
              </a:r>
              <a:endParaRPr lang="en-US" dirty="0"/>
            </a:p>
          </p:txBody>
        </p:sp>
        <p:pic>
          <p:nvPicPr>
            <p:cNvPr id="4" name="Immagine 3">
              <a:extLst>
                <a:ext uri="{FF2B5EF4-FFF2-40B4-BE49-F238E27FC236}">
                  <a16:creationId xmlns:a16="http://schemas.microsoft.com/office/drawing/2014/main" id="{F03F02E9-A9C4-6AAF-F03E-05D99BDDA712}"/>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77904" y="2826059"/>
              <a:ext cx="4061069" cy="969026"/>
            </a:xfrm>
            <a:prstGeom prst="rect">
              <a:avLst/>
            </a:prstGeom>
          </p:spPr>
        </p:pic>
        <p:pic>
          <p:nvPicPr>
            <p:cNvPr id="5" name="Immagine 4">
              <a:extLst>
                <a:ext uri="{FF2B5EF4-FFF2-40B4-BE49-F238E27FC236}">
                  <a16:creationId xmlns:a16="http://schemas.microsoft.com/office/drawing/2014/main" id="{067E1257-6EF9-942A-EF88-361A8FC9F6C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392268" y="1874341"/>
              <a:ext cx="946705" cy="835794"/>
            </a:xfrm>
            <a:prstGeom prst="rect">
              <a:avLst/>
            </a:prstGeom>
          </p:spPr>
        </p:pic>
      </p:grpSp>
      <p:grpSp>
        <p:nvGrpSpPr>
          <p:cNvPr id="6" name="Gruppo 5">
            <a:extLst>
              <a:ext uri="{FF2B5EF4-FFF2-40B4-BE49-F238E27FC236}">
                <a16:creationId xmlns:a16="http://schemas.microsoft.com/office/drawing/2014/main" id="{6BFD20BD-B5BF-A74B-CCBB-301A084A9537}"/>
              </a:ext>
            </a:extLst>
          </p:cNvPr>
          <p:cNvGrpSpPr/>
          <p:nvPr/>
        </p:nvGrpSpPr>
        <p:grpSpPr>
          <a:xfrm>
            <a:off x="78555" y="3515607"/>
            <a:ext cx="4752528" cy="2440836"/>
            <a:chOff x="6528049" y="1951436"/>
            <a:chExt cx="4752528" cy="2440836"/>
          </a:xfrm>
        </p:grpSpPr>
        <p:sp>
          <p:nvSpPr>
            <p:cNvPr id="7" name="CasellaDiTesto 6">
              <a:extLst>
                <a:ext uri="{FF2B5EF4-FFF2-40B4-BE49-F238E27FC236}">
                  <a16:creationId xmlns:a16="http://schemas.microsoft.com/office/drawing/2014/main" id="{FBDEEFDA-ACF8-7F60-6768-1E8BDBD66BDE}"/>
                </a:ext>
              </a:extLst>
            </p:cNvPr>
            <p:cNvSpPr txBox="1"/>
            <p:nvPr/>
          </p:nvSpPr>
          <p:spPr>
            <a:xfrm>
              <a:off x="6528049" y="1951436"/>
              <a:ext cx="4752528" cy="646331"/>
            </a:xfrm>
            <a:prstGeom prst="rect">
              <a:avLst/>
            </a:prstGeom>
            <a:noFill/>
          </p:spPr>
          <p:txBody>
            <a:bodyPr wrap="square">
              <a:spAutoFit/>
            </a:bodyPr>
            <a:lstStyle/>
            <a:p>
              <a:r>
                <a:rPr lang="it-IT" sz="1800" b="1" dirty="0">
                  <a:effectLst/>
                  <a:latin typeface="Cambria" panose="02040503050406030204" pitchFamily="18" charset="0"/>
                </a:rPr>
                <a:t>POTLNS </a:t>
              </a:r>
              <a:r>
                <a:rPr lang="it-IT" sz="1800" b="1" dirty="0" err="1">
                  <a:effectLst/>
                  <a:latin typeface="Cambria" panose="02040503050406030204" pitchFamily="18" charset="0"/>
                </a:rPr>
                <a:t>at</a:t>
              </a:r>
              <a:r>
                <a:rPr lang="it-IT" sz="1800" b="1" dirty="0">
                  <a:effectLst/>
                  <a:latin typeface="Cambria" panose="02040503050406030204" pitchFamily="18" charset="0"/>
                </a:rPr>
                <a:t> the LNS </a:t>
              </a:r>
              <a:r>
                <a:rPr lang="it-IT" sz="1800" dirty="0">
                  <a:solidFill>
                    <a:srgbClr val="0000FF"/>
                  </a:solidFill>
                  <a:effectLst/>
                  <a:latin typeface="Cambria" panose="02040503050406030204" pitchFamily="18" charset="0"/>
                </a:rPr>
                <a:t>https://potlns.lns.infn.it/en/</a:t>
              </a:r>
              <a:r>
                <a:rPr lang="it-IT" sz="1800" dirty="0">
                  <a:effectLst/>
                  <a:latin typeface="Cambria" panose="02040503050406030204" pitchFamily="18" charset="0"/>
                </a:rPr>
                <a:t> </a:t>
              </a:r>
              <a:endParaRPr lang="en-US" dirty="0"/>
            </a:p>
          </p:txBody>
        </p:sp>
        <p:pic>
          <p:nvPicPr>
            <p:cNvPr id="8" name="Immagine 7">
              <a:extLst>
                <a:ext uri="{FF2B5EF4-FFF2-40B4-BE49-F238E27FC236}">
                  <a16:creationId xmlns:a16="http://schemas.microsoft.com/office/drawing/2014/main" id="{91E32A68-E3F7-E633-CF5F-1959050855CD}"/>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7032105" y="2597767"/>
              <a:ext cx="3468009" cy="1794505"/>
            </a:xfrm>
            <a:prstGeom prst="rect">
              <a:avLst/>
            </a:prstGeom>
          </p:spPr>
        </p:pic>
        <p:pic>
          <p:nvPicPr>
            <p:cNvPr id="9" name="Immagine 8">
              <a:extLst>
                <a:ext uri="{FF2B5EF4-FFF2-40B4-BE49-F238E27FC236}">
                  <a16:creationId xmlns:a16="http://schemas.microsoft.com/office/drawing/2014/main" id="{EFFCD759-8561-1842-BF33-0D6DFD0E2AAF}"/>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9269477" y="2650666"/>
              <a:ext cx="1667644" cy="809441"/>
            </a:xfrm>
            <a:prstGeom prst="rect">
              <a:avLst/>
            </a:prstGeom>
          </p:spPr>
        </p:pic>
      </p:grpSp>
      <p:grpSp>
        <p:nvGrpSpPr>
          <p:cNvPr id="10" name="Gruppo 9">
            <a:extLst>
              <a:ext uri="{FF2B5EF4-FFF2-40B4-BE49-F238E27FC236}">
                <a16:creationId xmlns:a16="http://schemas.microsoft.com/office/drawing/2014/main" id="{6D4C2309-21F5-C7A5-91EA-72084711C377}"/>
              </a:ext>
            </a:extLst>
          </p:cNvPr>
          <p:cNvGrpSpPr/>
          <p:nvPr/>
        </p:nvGrpSpPr>
        <p:grpSpPr>
          <a:xfrm>
            <a:off x="4918419" y="398157"/>
            <a:ext cx="4225581" cy="2314313"/>
            <a:chOff x="277903" y="4149080"/>
            <a:chExt cx="4225581" cy="2314313"/>
          </a:xfrm>
        </p:grpSpPr>
        <p:sp>
          <p:nvSpPr>
            <p:cNvPr id="11" name="CasellaDiTesto 10">
              <a:extLst>
                <a:ext uri="{FF2B5EF4-FFF2-40B4-BE49-F238E27FC236}">
                  <a16:creationId xmlns:a16="http://schemas.microsoft.com/office/drawing/2014/main" id="{761ADC5A-6316-B904-CAA1-B7FA084EB980}"/>
                </a:ext>
              </a:extLst>
            </p:cNvPr>
            <p:cNvSpPr txBox="1"/>
            <p:nvPr/>
          </p:nvSpPr>
          <p:spPr>
            <a:xfrm>
              <a:off x="277903" y="4149080"/>
              <a:ext cx="4225581" cy="923330"/>
            </a:xfrm>
            <a:prstGeom prst="rect">
              <a:avLst/>
            </a:prstGeom>
            <a:noFill/>
          </p:spPr>
          <p:txBody>
            <a:bodyPr wrap="square">
              <a:spAutoFit/>
            </a:bodyPr>
            <a:lstStyle/>
            <a:p>
              <a:r>
                <a:rPr lang="it-IT" sz="1800" b="1" dirty="0">
                  <a:effectLst/>
                  <a:latin typeface="Cambria" panose="02040503050406030204" pitchFamily="18" charset="0"/>
                </a:rPr>
                <a:t>LUNA-MV </a:t>
              </a:r>
              <a:r>
                <a:rPr lang="it-IT" sz="1800" b="1" dirty="0" err="1">
                  <a:effectLst/>
                  <a:latin typeface="Cambria" panose="02040503050406030204" pitchFamily="18" charset="0"/>
                </a:rPr>
                <a:t>accelerator</a:t>
              </a:r>
              <a:r>
                <a:rPr lang="it-IT" sz="1800" b="1" dirty="0">
                  <a:effectLst/>
                  <a:latin typeface="Cambria" panose="02040503050406030204" pitchFamily="18" charset="0"/>
                </a:rPr>
                <a:t> of the Bellotti Ion </a:t>
              </a:r>
              <a:r>
                <a:rPr lang="it-IT" sz="1800" b="1" dirty="0" err="1">
                  <a:effectLst/>
                  <a:latin typeface="Cambria" panose="02040503050406030204" pitchFamily="18" charset="0"/>
                </a:rPr>
                <a:t>Beam</a:t>
              </a:r>
              <a:r>
                <a:rPr lang="it-IT" sz="1800" b="1" dirty="0">
                  <a:effectLst/>
                  <a:latin typeface="Cambria" panose="02040503050406030204" pitchFamily="18" charset="0"/>
                </a:rPr>
                <a:t> Facility </a:t>
              </a:r>
              <a:r>
                <a:rPr lang="it-IT" sz="1800" b="1" dirty="0" err="1">
                  <a:effectLst/>
                  <a:latin typeface="Cambria" panose="02040503050406030204" pitchFamily="18" charset="0"/>
                </a:rPr>
                <a:t>at</a:t>
              </a:r>
              <a:r>
                <a:rPr lang="it-IT" sz="1800" b="1" dirty="0">
                  <a:effectLst/>
                  <a:latin typeface="Cambria" panose="02040503050406030204" pitchFamily="18" charset="0"/>
                </a:rPr>
                <a:t> the LNGS</a:t>
              </a:r>
            </a:p>
            <a:p>
              <a:r>
                <a:rPr lang="it-IT" sz="1800" dirty="0">
                  <a:effectLst/>
                  <a:latin typeface="Cambria" panose="02040503050406030204" pitchFamily="18" charset="0"/>
                </a:rPr>
                <a:t> </a:t>
              </a:r>
              <a:r>
                <a:rPr lang="it-IT" sz="1800" dirty="0">
                  <a:solidFill>
                    <a:srgbClr val="0000FF"/>
                  </a:solidFill>
                  <a:effectLst/>
                  <a:latin typeface="Cambria" panose="02040503050406030204" pitchFamily="18" charset="0"/>
                </a:rPr>
                <a:t>http://l.infn.it/</a:t>
              </a:r>
              <a:r>
                <a:rPr lang="it-IT" sz="1800" dirty="0" err="1">
                  <a:solidFill>
                    <a:srgbClr val="0000FF"/>
                  </a:solidFill>
                  <a:effectLst/>
                  <a:latin typeface="Cambria" panose="02040503050406030204" pitchFamily="18" charset="0"/>
                </a:rPr>
                <a:t>lngs-accel</a:t>
              </a:r>
              <a:r>
                <a:rPr lang="it-IT" sz="1800" dirty="0">
                  <a:effectLst/>
                  <a:latin typeface="Cambria" panose="02040503050406030204" pitchFamily="18" charset="0"/>
                </a:rPr>
                <a:t>. </a:t>
              </a:r>
              <a:endParaRPr lang="en-US" dirty="0"/>
            </a:p>
          </p:txBody>
        </p:sp>
        <p:pic>
          <p:nvPicPr>
            <p:cNvPr id="12" name="Immagine 11">
              <a:extLst>
                <a:ext uri="{FF2B5EF4-FFF2-40B4-BE49-F238E27FC236}">
                  <a16:creationId xmlns:a16="http://schemas.microsoft.com/office/drawing/2014/main" id="{1C24A269-5307-D42C-657C-FAC356207ADF}"/>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586923" y="5029253"/>
              <a:ext cx="3508938" cy="1434140"/>
            </a:xfrm>
            <a:prstGeom prst="rect">
              <a:avLst/>
            </a:prstGeom>
          </p:spPr>
        </p:pic>
      </p:grpSp>
      <p:grpSp>
        <p:nvGrpSpPr>
          <p:cNvPr id="13" name="Gruppo 12">
            <a:extLst>
              <a:ext uri="{FF2B5EF4-FFF2-40B4-BE49-F238E27FC236}">
                <a16:creationId xmlns:a16="http://schemas.microsoft.com/office/drawing/2014/main" id="{46380A86-8547-4C04-D47A-591C7D6E5952}"/>
              </a:ext>
            </a:extLst>
          </p:cNvPr>
          <p:cNvGrpSpPr/>
          <p:nvPr/>
        </p:nvGrpSpPr>
        <p:grpSpPr>
          <a:xfrm>
            <a:off x="5356599" y="3349125"/>
            <a:ext cx="3701339" cy="2751624"/>
            <a:chOff x="5250915" y="4674532"/>
            <a:chExt cx="3279018" cy="2751624"/>
          </a:xfrm>
        </p:grpSpPr>
        <p:sp>
          <p:nvSpPr>
            <p:cNvPr id="14" name="CasellaDiTesto 13">
              <a:extLst>
                <a:ext uri="{FF2B5EF4-FFF2-40B4-BE49-F238E27FC236}">
                  <a16:creationId xmlns:a16="http://schemas.microsoft.com/office/drawing/2014/main" id="{E7D10062-510B-648E-4FFE-097629CEC44F}"/>
                </a:ext>
              </a:extLst>
            </p:cNvPr>
            <p:cNvSpPr txBox="1"/>
            <p:nvPr/>
          </p:nvSpPr>
          <p:spPr>
            <a:xfrm>
              <a:off x="5250915" y="4674532"/>
              <a:ext cx="3279018" cy="646331"/>
            </a:xfrm>
            <a:prstGeom prst="rect">
              <a:avLst/>
            </a:prstGeom>
            <a:noFill/>
          </p:spPr>
          <p:txBody>
            <a:bodyPr wrap="square">
              <a:spAutoFit/>
            </a:bodyPr>
            <a:lstStyle/>
            <a:p>
              <a:r>
                <a:rPr lang="it-IT" sz="1800" b="1" dirty="0">
                  <a:effectLst/>
                  <a:latin typeface="Cambria" panose="02040503050406030204" pitchFamily="18" charset="0"/>
                </a:rPr>
                <a:t>LNF and </a:t>
              </a:r>
              <a:r>
                <a:rPr lang="it-IT" sz="1800" b="1" dirty="0" err="1">
                  <a:effectLst/>
                  <a:latin typeface="Cambria" panose="02040503050406030204" pitchFamily="18" charset="0"/>
                </a:rPr>
                <a:t>EuPRAXIA</a:t>
              </a:r>
              <a:r>
                <a:rPr lang="it-IT" b="1" dirty="0">
                  <a:latin typeface="Cambria" panose="02040503050406030204" pitchFamily="18" charset="0"/>
                </a:rPr>
                <a:t> </a:t>
              </a:r>
            </a:p>
            <a:p>
              <a:r>
                <a:rPr lang="it-IT" dirty="0">
                  <a:solidFill>
                    <a:srgbClr val="0100FF"/>
                  </a:solidFill>
                  <a:latin typeface="Cambria" panose="02040503050406030204" pitchFamily="18" charset="0"/>
                </a:rPr>
                <a:t>https://www.eupraxia-project.eu</a:t>
              </a:r>
              <a:endParaRPr lang="it-IT" dirty="0">
                <a:latin typeface="Cambria" panose="02040503050406030204" pitchFamily="18" charset="0"/>
              </a:endParaRPr>
            </a:p>
          </p:txBody>
        </p:sp>
        <p:pic>
          <p:nvPicPr>
            <p:cNvPr id="15" name="Immagine 14">
              <a:extLst>
                <a:ext uri="{FF2B5EF4-FFF2-40B4-BE49-F238E27FC236}">
                  <a16:creationId xmlns:a16="http://schemas.microsoft.com/office/drawing/2014/main" id="{ACF6D512-A24F-E4EB-3D28-947A9556C1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0915" y="5380240"/>
              <a:ext cx="2531988" cy="1700313"/>
            </a:xfrm>
            <a:prstGeom prst="rect">
              <a:avLst/>
            </a:prstGeom>
          </p:spPr>
        </p:pic>
        <p:pic>
          <p:nvPicPr>
            <p:cNvPr id="16" name="Immagine 15">
              <a:extLst>
                <a:ext uri="{FF2B5EF4-FFF2-40B4-BE49-F238E27FC236}">
                  <a16:creationId xmlns:a16="http://schemas.microsoft.com/office/drawing/2014/main" id="{503A80FF-40C0-26FD-CDA1-EE482CF75D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64119" y="6855355"/>
              <a:ext cx="1272732" cy="570801"/>
            </a:xfrm>
            <a:prstGeom prst="rect">
              <a:avLst/>
            </a:prstGeom>
            <a:solidFill>
              <a:schemeClr val="tx1"/>
            </a:solidFill>
          </p:spPr>
        </p:pic>
      </p:grpSp>
      <p:sp>
        <p:nvSpPr>
          <p:cNvPr id="21" name="Slide Number Placeholder 20">
            <a:extLst>
              <a:ext uri="{FF2B5EF4-FFF2-40B4-BE49-F238E27FC236}">
                <a16:creationId xmlns:a16="http://schemas.microsoft.com/office/drawing/2014/main" id="{0FC2CD5C-EFDE-DF7C-306E-3D8E3864F886}"/>
              </a:ext>
            </a:extLst>
          </p:cNvPr>
          <p:cNvSpPr>
            <a:spLocks noGrp="1"/>
          </p:cNvSpPr>
          <p:nvPr>
            <p:ph type="sldNum" sz="quarter" idx="12"/>
          </p:nvPr>
        </p:nvSpPr>
        <p:spPr/>
        <p:txBody>
          <a:bodyPr/>
          <a:lstStyle/>
          <a:p>
            <a:fld id="{263E47ED-7611-415B-9D62-3BAB27B496D0}" type="slidenum">
              <a:rPr lang="it-IT" smtClean="0"/>
              <a:t>32</a:t>
            </a:fld>
            <a:endParaRPr lang="it-IT"/>
          </a:p>
        </p:txBody>
      </p:sp>
      <p:sp>
        <p:nvSpPr>
          <p:cNvPr id="23" name="CasellaDiTesto 5">
            <a:extLst>
              <a:ext uri="{FF2B5EF4-FFF2-40B4-BE49-F238E27FC236}">
                <a16:creationId xmlns:a16="http://schemas.microsoft.com/office/drawing/2014/main" id="{9A3C5E76-068F-6A5F-4BCA-282AB5076F2F}"/>
              </a:ext>
            </a:extLst>
          </p:cNvPr>
          <p:cNvSpPr txBox="1"/>
          <p:nvPr/>
        </p:nvSpPr>
        <p:spPr>
          <a:xfrm>
            <a:off x="367399" y="141063"/>
            <a:ext cx="2328176" cy="307777"/>
          </a:xfrm>
          <a:custGeom>
            <a:avLst/>
            <a:gdLst>
              <a:gd name="connsiteX0" fmla="*/ 0 w 2328176"/>
              <a:gd name="connsiteY0" fmla="*/ 0 h 307777"/>
              <a:gd name="connsiteX1" fmla="*/ 558762 w 2328176"/>
              <a:gd name="connsiteY1" fmla="*/ 0 h 307777"/>
              <a:gd name="connsiteX2" fmla="*/ 1140806 w 2328176"/>
              <a:gd name="connsiteY2" fmla="*/ 0 h 307777"/>
              <a:gd name="connsiteX3" fmla="*/ 1722850 w 2328176"/>
              <a:gd name="connsiteY3" fmla="*/ 0 h 307777"/>
              <a:gd name="connsiteX4" fmla="*/ 2328176 w 2328176"/>
              <a:gd name="connsiteY4" fmla="*/ 0 h 307777"/>
              <a:gd name="connsiteX5" fmla="*/ 2328176 w 2328176"/>
              <a:gd name="connsiteY5" fmla="*/ 307777 h 307777"/>
              <a:gd name="connsiteX6" fmla="*/ 1746132 w 2328176"/>
              <a:gd name="connsiteY6" fmla="*/ 307777 h 307777"/>
              <a:gd name="connsiteX7" fmla="*/ 1210652 w 2328176"/>
              <a:gd name="connsiteY7" fmla="*/ 307777 h 307777"/>
              <a:gd name="connsiteX8" fmla="*/ 675171 w 2328176"/>
              <a:gd name="connsiteY8" fmla="*/ 307777 h 307777"/>
              <a:gd name="connsiteX9" fmla="*/ 0 w 2328176"/>
              <a:gd name="connsiteY9" fmla="*/ 307777 h 307777"/>
              <a:gd name="connsiteX10" fmla="*/ 0 w 2328176"/>
              <a:gd name="connsiteY10"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28176" h="307777" fill="none" extrusionOk="0">
                <a:moveTo>
                  <a:pt x="0" y="0"/>
                </a:moveTo>
                <a:cubicBezTo>
                  <a:pt x="220117" y="-49987"/>
                  <a:pt x="342437" y="16951"/>
                  <a:pt x="558762" y="0"/>
                </a:cubicBezTo>
                <a:cubicBezTo>
                  <a:pt x="775087" y="-16951"/>
                  <a:pt x="1014275" y="9961"/>
                  <a:pt x="1140806" y="0"/>
                </a:cubicBezTo>
                <a:cubicBezTo>
                  <a:pt x="1267337" y="-9961"/>
                  <a:pt x="1496805" y="23366"/>
                  <a:pt x="1722850" y="0"/>
                </a:cubicBezTo>
                <a:cubicBezTo>
                  <a:pt x="1948895" y="-23366"/>
                  <a:pt x="2150125" y="23448"/>
                  <a:pt x="2328176" y="0"/>
                </a:cubicBezTo>
                <a:cubicBezTo>
                  <a:pt x="2340846" y="94684"/>
                  <a:pt x="2310943" y="199423"/>
                  <a:pt x="2328176" y="307777"/>
                </a:cubicBezTo>
                <a:cubicBezTo>
                  <a:pt x="2117214" y="343779"/>
                  <a:pt x="1925449" y="281283"/>
                  <a:pt x="1746132" y="307777"/>
                </a:cubicBezTo>
                <a:cubicBezTo>
                  <a:pt x="1566815" y="334271"/>
                  <a:pt x="1378854" y="279955"/>
                  <a:pt x="1210652" y="307777"/>
                </a:cubicBezTo>
                <a:cubicBezTo>
                  <a:pt x="1042450" y="335599"/>
                  <a:pt x="891995" y="297677"/>
                  <a:pt x="675171" y="307777"/>
                </a:cubicBezTo>
                <a:cubicBezTo>
                  <a:pt x="458347" y="317877"/>
                  <a:pt x="179430" y="255557"/>
                  <a:pt x="0" y="307777"/>
                </a:cubicBezTo>
                <a:cubicBezTo>
                  <a:pt x="-24602" y="180122"/>
                  <a:pt x="25226" y="77435"/>
                  <a:pt x="0" y="0"/>
                </a:cubicBezTo>
                <a:close/>
              </a:path>
              <a:path w="2328176" h="307777" stroke="0" extrusionOk="0">
                <a:moveTo>
                  <a:pt x="0" y="0"/>
                </a:moveTo>
                <a:cubicBezTo>
                  <a:pt x="193285" y="-17374"/>
                  <a:pt x="329235" y="36584"/>
                  <a:pt x="558762" y="0"/>
                </a:cubicBezTo>
                <a:cubicBezTo>
                  <a:pt x="788289" y="-36584"/>
                  <a:pt x="926023" y="52803"/>
                  <a:pt x="1070961" y="0"/>
                </a:cubicBezTo>
                <a:cubicBezTo>
                  <a:pt x="1215899" y="-52803"/>
                  <a:pt x="1560225" y="30024"/>
                  <a:pt x="1699568" y="0"/>
                </a:cubicBezTo>
                <a:cubicBezTo>
                  <a:pt x="1838911" y="-30024"/>
                  <a:pt x="2200032" y="53766"/>
                  <a:pt x="2328176" y="0"/>
                </a:cubicBezTo>
                <a:cubicBezTo>
                  <a:pt x="2329686" y="131595"/>
                  <a:pt x="2294521" y="214584"/>
                  <a:pt x="2328176" y="307777"/>
                </a:cubicBezTo>
                <a:cubicBezTo>
                  <a:pt x="2158837" y="348637"/>
                  <a:pt x="1953189" y="278455"/>
                  <a:pt x="1792696" y="307777"/>
                </a:cubicBezTo>
                <a:cubicBezTo>
                  <a:pt x="1632203" y="337099"/>
                  <a:pt x="1516434" y="292795"/>
                  <a:pt x="1257215" y="307777"/>
                </a:cubicBezTo>
                <a:cubicBezTo>
                  <a:pt x="997996" y="322759"/>
                  <a:pt x="789930" y="290988"/>
                  <a:pt x="628608" y="307777"/>
                </a:cubicBezTo>
                <a:cubicBezTo>
                  <a:pt x="467286" y="324566"/>
                  <a:pt x="133663" y="302044"/>
                  <a:pt x="0" y="307777"/>
                </a:cubicBezTo>
                <a:cubicBezTo>
                  <a:pt x="-10284" y="203020"/>
                  <a:pt x="5845" y="111831"/>
                  <a:pt x="0" y="0"/>
                </a:cubicBezTo>
                <a:close/>
              </a:path>
            </a:pathLst>
          </a:custGeom>
          <a:solidFill>
            <a:srgbClr val="FF6600"/>
          </a:solidFill>
          <a:ln w="38100">
            <a:no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pPr algn="just">
              <a:spcAft>
                <a:spcPts val="900"/>
              </a:spcAft>
            </a:pPr>
            <a:r>
              <a:rPr lang="en-GB" sz="1400" b="1" i="1" dirty="0">
                <a:solidFill>
                  <a:srgbClr val="002060"/>
                </a:solidFill>
                <a:latin typeface="Comic Sans MS" panose="030F0702030302020204" pitchFamily="66" charset="0"/>
                <a:cs typeface="Calibri" panose="020F0502020204030204" pitchFamily="34" charset="0"/>
              </a:rPr>
              <a:t>Expected by 2025-2026</a:t>
            </a:r>
            <a:endParaRPr lang="en-GB" sz="1400" b="1" i="1" dirty="0">
              <a:latin typeface="Comic Sans MS" panose="030F0702030302020204" pitchFamily="66" charset="0"/>
              <a:cs typeface="Calibri" panose="020F0502020204030204" pitchFamily="34" charset="0"/>
            </a:endParaRPr>
          </a:p>
        </p:txBody>
      </p:sp>
      <p:sp>
        <p:nvSpPr>
          <p:cNvPr id="24" name="CasellaDiTesto 5">
            <a:extLst>
              <a:ext uri="{FF2B5EF4-FFF2-40B4-BE49-F238E27FC236}">
                <a16:creationId xmlns:a16="http://schemas.microsoft.com/office/drawing/2014/main" id="{3E20C383-5CEB-767A-3DD9-C7D5F04C5CBD}"/>
              </a:ext>
            </a:extLst>
          </p:cNvPr>
          <p:cNvSpPr txBox="1"/>
          <p:nvPr/>
        </p:nvSpPr>
        <p:spPr>
          <a:xfrm>
            <a:off x="126643" y="3247095"/>
            <a:ext cx="2328176" cy="307777"/>
          </a:xfrm>
          <a:custGeom>
            <a:avLst/>
            <a:gdLst>
              <a:gd name="connsiteX0" fmla="*/ 0 w 2328176"/>
              <a:gd name="connsiteY0" fmla="*/ 0 h 307777"/>
              <a:gd name="connsiteX1" fmla="*/ 558762 w 2328176"/>
              <a:gd name="connsiteY1" fmla="*/ 0 h 307777"/>
              <a:gd name="connsiteX2" fmla="*/ 1140806 w 2328176"/>
              <a:gd name="connsiteY2" fmla="*/ 0 h 307777"/>
              <a:gd name="connsiteX3" fmla="*/ 1722850 w 2328176"/>
              <a:gd name="connsiteY3" fmla="*/ 0 h 307777"/>
              <a:gd name="connsiteX4" fmla="*/ 2328176 w 2328176"/>
              <a:gd name="connsiteY4" fmla="*/ 0 h 307777"/>
              <a:gd name="connsiteX5" fmla="*/ 2328176 w 2328176"/>
              <a:gd name="connsiteY5" fmla="*/ 307777 h 307777"/>
              <a:gd name="connsiteX6" fmla="*/ 1746132 w 2328176"/>
              <a:gd name="connsiteY6" fmla="*/ 307777 h 307777"/>
              <a:gd name="connsiteX7" fmla="*/ 1210652 w 2328176"/>
              <a:gd name="connsiteY7" fmla="*/ 307777 h 307777"/>
              <a:gd name="connsiteX8" fmla="*/ 675171 w 2328176"/>
              <a:gd name="connsiteY8" fmla="*/ 307777 h 307777"/>
              <a:gd name="connsiteX9" fmla="*/ 0 w 2328176"/>
              <a:gd name="connsiteY9" fmla="*/ 307777 h 307777"/>
              <a:gd name="connsiteX10" fmla="*/ 0 w 2328176"/>
              <a:gd name="connsiteY10"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28176" h="307777" fill="none" extrusionOk="0">
                <a:moveTo>
                  <a:pt x="0" y="0"/>
                </a:moveTo>
                <a:cubicBezTo>
                  <a:pt x="220117" y="-49987"/>
                  <a:pt x="342437" y="16951"/>
                  <a:pt x="558762" y="0"/>
                </a:cubicBezTo>
                <a:cubicBezTo>
                  <a:pt x="775087" y="-16951"/>
                  <a:pt x="1014275" y="9961"/>
                  <a:pt x="1140806" y="0"/>
                </a:cubicBezTo>
                <a:cubicBezTo>
                  <a:pt x="1267337" y="-9961"/>
                  <a:pt x="1496805" y="23366"/>
                  <a:pt x="1722850" y="0"/>
                </a:cubicBezTo>
                <a:cubicBezTo>
                  <a:pt x="1948895" y="-23366"/>
                  <a:pt x="2150125" y="23448"/>
                  <a:pt x="2328176" y="0"/>
                </a:cubicBezTo>
                <a:cubicBezTo>
                  <a:pt x="2340846" y="94684"/>
                  <a:pt x="2310943" y="199423"/>
                  <a:pt x="2328176" y="307777"/>
                </a:cubicBezTo>
                <a:cubicBezTo>
                  <a:pt x="2117214" y="343779"/>
                  <a:pt x="1925449" y="281283"/>
                  <a:pt x="1746132" y="307777"/>
                </a:cubicBezTo>
                <a:cubicBezTo>
                  <a:pt x="1566815" y="334271"/>
                  <a:pt x="1378854" y="279955"/>
                  <a:pt x="1210652" y="307777"/>
                </a:cubicBezTo>
                <a:cubicBezTo>
                  <a:pt x="1042450" y="335599"/>
                  <a:pt x="891995" y="297677"/>
                  <a:pt x="675171" y="307777"/>
                </a:cubicBezTo>
                <a:cubicBezTo>
                  <a:pt x="458347" y="317877"/>
                  <a:pt x="179430" y="255557"/>
                  <a:pt x="0" y="307777"/>
                </a:cubicBezTo>
                <a:cubicBezTo>
                  <a:pt x="-24602" y="180122"/>
                  <a:pt x="25226" y="77435"/>
                  <a:pt x="0" y="0"/>
                </a:cubicBezTo>
                <a:close/>
              </a:path>
              <a:path w="2328176" h="307777" stroke="0" extrusionOk="0">
                <a:moveTo>
                  <a:pt x="0" y="0"/>
                </a:moveTo>
                <a:cubicBezTo>
                  <a:pt x="193285" y="-17374"/>
                  <a:pt x="329235" y="36584"/>
                  <a:pt x="558762" y="0"/>
                </a:cubicBezTo>
                <a:cubicBezTo>
                  <a:pt x="788289" y="-36584"/>
                  <a:pt x="926023" y="52803"/>
                  <a:pt x="1070961" y="0"/>
                </a:cubicBezTo>
                <a:cubicBezTo>
                  <a:pt x="1215899" y="-52803"/>
                  <a:pt x="1560225" y="30024"/>
                  <a:pt x="1699568" y="0"/>
                </a:cubicBezTo>
                <a:cubicBezTo>
                  <a:pt x="1838911" y="-30024"/>
                  <a:pt x="2200032" y="53766"/>
                  <a:pt x="2328176" y="0"/>
                </a:cubicBezTo>
                <a:cubicBezTo>
                  <a:pt x="2329686" y="131595"/>
                  <a:pt x="2294521" y="214584"/>
                  <a:pt x="2328176" y="307777"/>
                </a:cubicBezTo>
                <a:cubicBezTo>
                  <a:pt x="2158837" y="348637"/>
                  <a:pt x="1953189" y="278455"/>
                  <a:pt x="1792696" y="307777"/>
                </a:cubicBezTo>
                <a:cubicBezTo>
                  <a:pt x="1632203" y="337099"/>
                  <a:pt x="1516434" y="292795"/>
                  <a:pt x="1257215" y="307777"/>
                </a:cubicBezTo>
                <a:cubicBezTo>
                  <a:pt x="997996" y="322759"/>
                  <a:pt x="789930" y="290988"/>
                  <a:pt x="628608" y="307777"/>
                </a:cubicBezTo>
                <a:cubicBezTo>
                  <a:pt x="467286" y="324566"/>
                  <a:pt x="133663" y="302044"/>
                  <a:pt x="0" y="307777"/>
                </a:cubicBezTo>
                <a:cubicBezTo>
                  <a:pt x="-10284" y="203020"/>
                  <a:pt x="5845" y="111831"/>
                  <a:pt x="0" y="0"/>
                </a:cubicBezTo>
                <a:close/>
              </a:path>
            </a:pathLst>
          </a:custGeom>
          <a:solidFill>
            <a:srgbClr val="FF6600"/>
          </a:solidFill>
          <a:ln w="38100">
            <a:no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pPr algn="just">
              <a:spcAft>
                <a:spcPts val="900"/>
              </a:spcAft>
            </a:pPr>
            <a:r>
              <a:rPr lang="en-GB" sz="1400" b="1" i="1" dirty="0">
                <a:solidFill>
                  <a:srgbClr val="002060"/>
                </a:solidFill>
                <a:latin typeface="Comic Sans MS" panose="030F0702030302020204" pitchFamily="66" charset="0"/>
                <a:cs typeface="Calibri" panose="020F0502020204030204" pitchFamily="34" charset="0"/>
              </a:rPr>
              <a:t>Expected by 2026</a:t>
            </a:r>
            <a:endParaRPr lang="en-GB" sz="1400" b="1" i="1" dirty="0">
              <a:latin typeface="Comic Sans MS" panose="030F0702030302020204" pitchFamily="66" charset="0"/>
              <a:cs typeface="Calibri" panose="020F0502020204030204" pitchFamily="34" charset="0"/>
            </a:endParaRPr>
          </a:p>
        </p:txBody>
      </p:sp>
      <p:sp>
        <p:nvSpPr>
          <p:cNvPr id="25" name="CasellaDiTesto 5">
            <a:extLst>
              <a:ext uri="{FF2B5EF4-FFF2-40B4-BE49-F238E27FC236}">
                <a16:creationId xmlns:a16="http://schemas.microsoft.com/office/drawing/2014/main" id="{50A72B77-6E79-0C52-CCE2-09C04DEDD62C}"/>
              </a:ext>
            </a:extLst>
          </p:cNvPr>
          <p:cNvSpPr txBox="1"/>
          <p:nvPr/>
        </p:nvSpPr>
        <p:spPr>
          <a:xfrm>
            <a:off x="5075159" y="39940"/>
            <a:ext cx="1516141" cy="307777"/>
          </a:xfrm>
          <a:custGeom>
            <a:avLst/>
            <a:gdLst>
              <a:gd name="connsiteX0" fmla="*/ 0 w 1516141"/>
              <a:gd name="connsiteY0" fmla="*/ 0 h 307777"/>
              <a:gd name="connsiteX1" fmla="*/ 535703 w 1516141"/>
              <a:gd name="connsiteY1" fmla="*/ 0 h 307777"/>
              <a:gd name="connsiteX2" fmla="*/ 1056245 w 1516141"/>
              <a:gd name="connsiteY2" fmla="*/ 0 h 307777"/>
              <a:gd name="connsiteX3" fmla="*/ 1516141 w 1516141"/>
              <a:gd name="connsiteY3" fmla="*/ 0 h 307777"/>
              <a:gd name="connsiteX4" fmla="*/ 1516141 w 1516141"/>
              <a:gd name="connsiteY4" fmla="*/ 307777 h 307777"/>
              <a:gd name="connsiteX5" fmla="*/ 1041083 w 1516141"/>
              <a:gd name="connsiteY5" fmla="*/ 307777 h 307777"/>
              <a:gd name="connsiteX6" fmla="*/ 535703 w 1516141"/>
              <a:gd name="connsiteY6" fmla="*/ 307777 h 307777"/>
              <a:gd name="connsiteX7" fmla="*/ 0 w 1516141"/>
              <a:gd name="connsiteY7" fmla="*/ 307777 h 307777"/>
              <a:gd name="connsiteX8" fmla="*/ 0 w 1516141"/>
              <a:gd name="connsiteY8"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6141" h="307777" fill="none" extrusionOk="0">
                <a:moveTo>
                  <a:pt x="0" y="0"/>
                </a:moveTo>
                <a:cubicBezTo>
                  <a:pt x="138070" y="-27090"/>
                  <a:pt x="358187" y="18094"/>
                  <a:pt x="535703" y="0"/>
                </a:cubicBezTo>
                <a:cubicBezTo>
                  <a:pt x="713219" y="-18094"/>
                  <a:pt x="909203" y="60151"/>
                  <a:pt x="1056245" y="0"/>
                </a:cubicBezTo>
                <a:cubicBezTo>
                  <a:pt x="1203287" y="-60151"/>
                  <a:pt x="1404144" y="44697"/>
                  <a:pt x="1516141" y="0"/>
                </a:cubicBezTo>
                <a:cubicBezTo>
                  <a:pt x="1545028" y="68536"/>
                  <a:pt x="1510022" y="237018"/>
                  <a:pt x="1516141" y="307777"/>
                </a:cubicBezTo>
                <a:cubicBezTo>
                  <a:pt x="1312448" y="331023"/>
                  <a:pt x="1196863" y="303961"/>
                  <a:pt x="1041083" y="307777"/>
                </a:cubicBezTo>
                <a:cubicBezTo>
                  <a:pt x="885303" y="311593"/>
                  <a:pt x="689319" y="278349"/>
                  <a:pt x="535703" y="307777"/>
                </a:cubicBezTo>
                <a:cubicBezTo>
                  <a:pt x="382087" y="337205"/>
                  <a:pt x="148376" y="302656"/>
                  <a:pt x="0" y="307777"/>
                </a:cubicBezTo>
                <a:cubicBezTo>
                  <a:pt x="-35256" y="202343"/>
                  <a:pt x="27218" y="113495"/>
                  <a:pt x="0" y="0"/>
                </a:cubicBezTo>
                <a:close/>
              </a:path>
              <a:path w="1516141" h="307777" stroke="0" extrusionOk="0">
                <a:moveTo>
                  <a:pt x="0" y="0"/>
                </a:moveTo>
                <a:cubicBezTo>
                  <a:pt x="132806" y="-23492"/>
                  <a:pt x="269155" y="42929"/>
                  <a:pt x="490219" y="0"/>
                </a:cubicBezTo>
                <a:cubicBezTo>
                  <a:pt x="711283" y="-42929"/>
                  <a:pt x="822320" y="621"/>
                  <a:pt x="950115" y="0"/>
                </a:cubicBezTo>
                <a:cubicBezTo>
                  <a:pt x="1077910" y="-621"/>
                  <a:pt x="1292005" y="27037"/>
                  <a:pt x="1516141" y="0"/>
                </a:cubicBezTo>
                <a:cubicBezTo>
                  <a:pt x="1536968" y="133970"/>
                  <a:pt x="1490440" y="197125"/>
                  <a:pt x="1516141" y="307777"/>
                </a:cubicBezTo>
                <a:cubicBezTo>
                  <a:pt x="1337232" y="317912"/>
                  <a:pt x="1193875" y="251789"/>
                  <a:pt x="1041083" y="307777"/>
                </a:cubicBezTo>
                <a:cubicBezTo>
                  <a:pt x="888291" y="363765"/>
                  <a:pt x="679176" y="287156"/>
                  <a:pt x="505380" y="307777"/>
                </a:cubicBezTo>
                <a:cubicBezTo>
                  <a:pt x="331584" y="328398"/>
                  <a:pt x="120134" y="262953"/>
                  <a:pt x="0" y="307777"/>
                </a:cubicBezTo>
                <a:cubicBezTo>
                  <a:pt x="-9174" y="178844"/>
                  <a:pt x="23522" y="79401"/>
                  <a:pt x="0" y="0"/>
                </a:cubicBezTo>
                <a:close/>
              </a:path>
            </a:pathLst>
          </a:custGeom>
          <a:solidFill>
            <a:srgbClr val="FF6600"/>
          </a:solidFill>
          <a:ln w="38100">
            <a:no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pPr algn="just">
              <a:spcAft>
                <a:spcPts val="900"/>
              </a:spcAft>
            </a:pPr>
            <a:r>
              <a:rPr lang="en-GB" sz="1400" b="1" i="1" dirty="0">
                <a:solidFill>
                  <a:srgbClr val="002060"/>
                </a:solidFill>
                <a:latin typeface="Comic Sans MS" panose="030F0702030302020204" pitchFamily="66" charset="0"/>
                <a:cs typeface="Calibri" panose="020F0502020204030204" pitchFamily="34" charset="0"/>
              </a:rPr>
              <a:t>In operation</a:t>
            </a:r>
            <a:endParaRPr lang="en-GB" sz="1400" b="1" i="1" dirty="0">
              <a:latin typeface="Comic Sans MS" panose="030F0702030302020204" pitchFamily="66" charset="0"/>
              <a:cs typeface="Calibri" panose="020F0502020204030204" pitchFamily="34" charset="0"/>
            </a:endParaRPr>
          </a:p>
        </p:txBody>
      </p:sp>
      <p:sp>
        <p:nvSpPr>
          <p:cNvPr id="26" name="CasellaDiTesto 5">
            <a:extLst>
              <a:ext uri="{FF2B5EF4-FFF2-40B4-BE49-F238E27FC236}">
                <a16:creationId xmlns:a16="http://schemas.microsoft.com/office/drawing/2014/main" id="{6E6EEA20-3890-EB1B-DBFC-F71334444877}"/>
              </a:ext>
            </a:extLst>
          </p:cNvPr>
          <p:cNvSpPr txBox="1"/>
          <p:nvPr/>
        </p:nvSpPr>
        <p:spPr>
          <a:xfrm>
            <a:off x="4970224" y="3076588"/>
            <a:ext cx="2659301" cy="307777"/>
          </a:xfrm>
          <a:custGeom>
            <a:avLst/>
            <a:gdLst>
              <a:gd name="connsiteX0" fmla="*/ 0 w 2659301"/>
              <a:gd name="connsiteY0" fmla="*/ 0 h 307777"/>
              <a:gd name="connsiteX1" fmla="*/ 505267 w 2659301"/>
              <a:gd name="connsiteY1" fmla="*/ 0 h 307777"/>
              <a:gd name="connsiteX2" fmla="*/ 1037127 w 2659301"/>
              <a:gd name="connsiteY2" fmla="*/ 0 h 307777"/>
              <a:gd name="connsiteX3" fmla="*/ 1595581 w 2659301"/>
              <a:gd name="connsiteY3" fmla="*/ 0 h 307777"/>
              <a:gd name="connsiteX4" fmla="*/ 2154034 w 2659301"/>
              <a:gd name="connsiteY4" fmla="*/ 0 h 307777"/>
              <a:gd name="connsiteX5" fmla="*/ 2659301 w 2659301"/>
              <a:gd name="connsiteY5" fmla="*/ 0 h 307777"/>
              <a:gd name="connsiteX6" fmla="*/ 2659301 w 2659301"/>
              <a:gd name="connsiteY6" fmla="*/ 307777 h 307777"/>
              <a:gd name="connsiteX7" fmla="*/ 2074255 w 2659301"/>
              <a:gd name="connsiteY7" fmla="*/ 307777 h 307777"/>
              <a:gd name="connsiteX8" fmla="*/ 1489209 w 2659301"/>
              <a:gd name="connsiteY8" fmla="*/ 307777 h 307777"/>
              <a:gd name="connsiteX9" fmla="*/ 957348 w 2659301"/>
              <a:gd name="connsiteY9" fmla="*/ 307777 h 307777"/>
              <a:gd name="connsiteX10" fmla="*/ 0 w 2659301"/>
              <a:gd name="connsiteY10" fmla="*/ 307777 h 307777"/>
              <a:gd name="connsiteX11" fmla="*/ 0 w 2659301"/>
              <a:gd name="connsiteY11"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59301" h="307777" fill="none" extrusionOk="0">
                <a:moveTo>
                  <a:pt x="0" y="0"/>
                </a:moveTo>
                <a:cubicBezTo>
                  <a:pt x="166237" y="-44373"/>
                  <a:pt x="390628" y="27750"/>
                  <a:pt x="505267" y="0"/>
                </a:cubicBezTo>
                <a:cubicBezTo>
                  <a:pt x="619906" y="-27750"/>
                  <a:pt x="899473" y="17314"/>
                  <a:pt x="1037127" y="0"/>
                </a:cubicBezTo>
                <a:cubicBezTo>
                  <a:pt x="1174781" y="-17314"/>
                  <a:pt x="1466331" y="60636"/>
                  <a:pt x="1595581" y="0"/>
                </a:cubicBezTo>
                <a:cubicBezTo>
                  <a:pt x="1724831" y="-60636"/>
                  <a:pt x="2012362" y="39155"/>
                  <a:pt x="2154034" y="0"/>
                </a:cubicBezTo>
                <a:cubicBezTo>
                  <a:pt x="2295706" y="-39155"/>
                  <a:pt x="2435155" y="22945"/>
                  <a:pt x="2659301" y="0"/>
                </a:cubicBezTo>
                <a:cubicBezTo>
                  <a:pt x="2669016" y="101949"/>
                  <a:pt x="2627090" y="210830"/>
                  <a:pt x="2659301" y="307777"/>
                </a:cubicBezTo>
                <a:cubicBezTo>
                  <a:pt x="2435527" y="342104"/>
                  <a:pt x="2295786" y="268425"/>
                  <a:pt x="2074255" y="307777"/>
                </a:cubicBezTo>
                <a:cubicBezTo>
                  <a:pt x="1852724" y="347129"/>
                  <a:pt x="1655332" y="305308"/>
                  <a:pt x="1489209" y="307777"/>
                </a:cubicBezTo>
                <a:cubicBezTo>
                  <a:pt x="1323086" y="310246"/>
                  <a:pt x="1183552" y="295326"/>
                  <a:pt x="957348" y="307777"/>
                </a:cubicBezTo>
                <a:cubicBezTo>
                  <a:pt x="731144" y="320228"/>
                  <a:pt x="213367" y="286810"/>
                  <a:pt x="0" y="307777"/>
                </a:cubicBezTo>
                <a:cubicBezTo>
                  <a:pt x="-17967" y="167381"/>
                  <a:pt x="23068" y="137446"/>
                  <a:pt x="0" y="0"/>
                </a:cubicBezTo>
                <a:close/>
              </a:path>
              <a:path w="2659301" h="307777" stroke="0" extrusionOk="0">
                <a:moveTo>
                  <a:pt x="0" y="0"/>
                </a:moveTo>
                <a:cubicBezTo>
                  <a:pt x="185664" y="-6901"/>
                  <a:pt x="318822" y="33860"/>
                  <a:pt x="505267" y="0"/>
                </a:cubicBezTo>
                <a:cubicBezTo>
                  <a:pt x="691712" y="-33860"/>
                  <a:pt x="837771" y="16048"/>
                  <a:pt x="957348" y="0"/>
                </a:cubicBezTo>
                <a:cubicBezTo>
                  <a:pt x="1076925" y="-16048"/>
                  <a:pt x="1298084" y="26288"/>
                  <a:pt x="1542395" y="0"/>
                </a:cubicBezTo>
                <a:cubicBezTo>
                  <a:pt x="1786706" y="-26288"/>
                  <a:pt x="1853431" y="18574"/>
                  <a:pt x="2047662" y="0"/>
                </a:cubicBezTo>
                <a:cubicBezTo>
                  <a:pt x="2241893" y="-18574"/>
                  <a:pt x="2410633" y="9672"/>
                  <a:pt x="2659301" y="0"/>
                </a:cubicBezTo>
                <a:cubicBezTo>
                  <a:pt x="2691245" y="77820"/>
                  <a:pt x="2654257" y="185052"/>
                  <a:pt x="2659301" y="307777"/>
                </a:cubicBezTo>
                <a:cubicBezTo>
                  <a:pt x="2486458" y="320520"/>
                  <a:pt x="2292387" y="282532"/>
                  <a:pt x="2127441" y="307777"/>
                </a:cubicBezTo>
                <a:cubicBezTo>
                  <a:pt x="1962495" y="333022"/>
                  <a:pt x="1681117" y="264960"/>
                  <a:pt x="1542395" y="307777"/>
                </a:cubicBezTo>
                <a:cubicBezTo>
                  <a:pt x="1403673" y="350594"/>
                  <a:pt x="1296786" y="301424"/>
                  <a:pt x="1090313" y="307777"/>
                </a:cubicBezTo>
                <a:cubicBezTo>
                  <a:pt x="883840" y="314130"/>
                  <a:pt x="820498" y="288784"/>
                  <a:pt x="558453" y="307777"/>
                </a:cubicBezTo>
                <a:cubicBezTo>
                  <a:pt x="296408" y="326770"/>
                  <a:pt x="192404" y="266736"/>
                  <a:pt x="0" y="307777"/>
                </a:cubicBezTo>
                <a:cubicBezTo>
                  <a:pt x="-32223" y="167553"/>
                  <a:pt x="12931" y="112615"/>
                  <a:pt x="0" y="0"/>
                </a:cubicBezTo>
                <a:close/>
              </a:path>
            </a:pathLst>
          </a:custGeom>
          <a:solidFill>
            <a:srgbClr val="FF6600"/>
          </a:solidFill>
          <a:ln w="38100">
            <a:no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pPr algn="just">
              <a:spcAft>
                <a:spcPts val="900"/>
              </a:spcAft>
            </a:pPr>
            <a:r>
              <a:rPr lang="en-GB" sz="1400" b="1" i="1" dirty="0">
                <a:solidFill>
                  <a:srgbClr val="002060"/>
                </a:solidFill>
                <a:latin typeface="Comic Sans MS" panose="030F0702030302020204" pitchFamily="66" charset="0"/>
                <a:cs typeface="Calibri" panose="020F0502020204030204" pitchFamily="34" charset="0"/>
              </a:rPr>
              <a:t>Approved in design phase</a:t>
            </a:r>
            <a:endParaRPr lang="en-GB" sz="1400" b="1" i="1" dirty="0">
              <a:latin typeface="Comic Sans MS" panose="030F0702030302020204" pitchFamily="66" charset="0"/>
              <a:cs typeface="Calibri" panose="020F0502020204030204" pitchFamily="34" charset="0"/>
            </a:endParaRPr>
          </a:p>
        </p:txBody>
      </p:sp>
    </p:spTree>
    <p:extLst>
      <p:ext uri="{BB962C8B-B14F-4D97-AF65-F5344CB8AC3E}">
        <p14:creationId xmlns:p14="http://schemas.microsoft.com/office/powerpoint/2010/main" val="28432169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picture containing histogram&#10;&#10;Description automatically generated">
            <a:extLst>
              <a:ext uri="{FF2B5EF4-FFF2-40B4-BE49-F238E27FC236}">
                <a16:creationId xmlns:a16="http://schemas.microsoft.com/office/drawing/2014/main" id="{90E27824-EB92-BF4F-B79A-7320099AF3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290" y="1141604"/>
            <a:ext cx="8545419" cy="4974716"/>
          </a:xfrm>
          <a:prstGeom prst="rect">
            <a:avLst/>
          </a:prstGeom>
        </p:spPr>
      </p:pic>
      <p:sp>
        <p:nvSpPr>
          <p:cNvPr id="34" name="TextBox 33">
            <a:extLst>
              <a:ext uri="{FF2B5EF4-FFF2-40B4-BE49-F238E27FC236}">
                <a16:creationId xmlns:a16="http://schemas.microsoft.com/office/drawing/2014/main" id="{E5DEE6E0-AC4D-9241-94C7-39904C19C820}"/>
              </a:ext>
            </a:extLst>
          </p:cNvPr>
          <p:cNvSpPr txBox="1"/>
          <p:nvPr/>
        </p:nvSpPr>
        <p:spPr>
          <a:xfrm>
            <a:off x="889136" y="3961812"/>
            <a:ext cx="998556" cy="461665"/>
          </a:xfrm>
          <a:prstGeom prst="rect">
            <a:avLst/>
          </a:prstGeom>
          <a:noFill/>
        </p:spPr>
        <p:txBody>
          <a:bodyPr wrap="square" rtlCol="0">
            <a:spAutoFit/>
          </a:bodyPr>
          <a:lstStyle/>
          <a:p>
            <a:r>
              <a:rPr lang="it-IT" sz="2400" b="1" dirty="0">
                <a:solidFill>
                  <a:srgbClr val="FF0000"/>
                </a:solidFill>
              </a:rPr>
              <a:t>LNS</a:t>
            </a:r>
          </a:p>
        </p:txBody>
      </p:sp>
      <p:sp>
        <p:nvSpPr>
          <p:cNvPr id="35" name="TextBox 34">
            <a:extLst>
              <a:ext uri="{FF2B5EF4-FFF2-40B4-BE49-F238E27FC236}">
                <a16:creationId xmlns:a16="http://schemas.microsoft.com/office/drawing/2014/main" id="{98E2C119-4E4E-584B-BA3E-C4BEE0235E51}"/>
              </a:ext>
            </a:extLst>
          </p:cNvPr>
          <p:cNvSpPr txBox="1"/>
          <p:nvPr/>
        </p:nvSpPr>
        <p:spPr>
          <a:xfrm>
            <a:off x="6956516" y="514363"/>
            <a:ext cx="998556" cy="461665"/>
          </a:xfrm>
          <a:prstGeom prst="rect">
            <a:avLst/>
          </a:prstGeom>
          <a:noFill/>
        </p:spPr>
        <p:txBody>
          <a:bodyPr wrap="square" rtlCol="0">
            <a:spAutoFit/>
          </a:bodyPr>
          <a:lstStyle/>
          <a:p>
            <a:r>
              <a:rPr lang="it-IT" sz="2400" b="1" dirty="0">
                <a:solidFill>
                  <a:srgbClr val="0070C0"/>
                </a:solidFill>
              </a:rPr>
              <a:t>LNL</a:t>
            </a:r>
          </a:p>
        </p:txBody>
      </p:sp>
      <p:pic>
        <p:nvPicPr>
          <p:cNvPr id="3" name="Picture 2" descr="Diagram&#10;&#10;Description automatically generated">
            <a:extLst>
              <a:ext uri="{FF2B5EF4-FFF2-40B4-BE49-F238E27FC236}">
                <a16:creationId xmlns:a16="http://schemas.microsoft.com/office/drawing/2014/main" id="{88B3E1DB-6518-574D-877D-352FA6B370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46654"/>
            <a:ext cx="965813" cy="438581"/>
          </a:xfrm>
          <a:prstGeom prst="rect">
            <a:avLst/>
          </a:prstGeom>
        </p:spPr>
      </p:pic>
      <p:pic>
        <p:nvPicPr>
          <p:cNvPr id="5" name="Picture 4" descr="A picture containing vegetable&#10;&#10;Description automatically generated">
            <a:extLst>
              <a:ext uri="{FF2B5EF4-FFF2-40B4-BE49-F238E27FC236}">
                <a16:creationId xmlns:a16="http://schemas.microsoft.com/office/drawing/2014/main" id="{585BA78E-CEAD-2F47-89AE-A960C7E14D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7612" y="387022"/>
            <a:ext cx="748904" cy="656648"/>
          </a:xfrm>
          <a:prstGeom prst="rect">
            <a:avLst/>
          </a:prstGeom>
        </p:spPr>
      </p:pic>
      <p:sp>
        <p:nvSpPr>
          <p:cNvPr id="6" name="TextBox 5">
            <a:extLst>
              <a:ext uri="{FF2B5EF4-FFF2-40B4-BE49-F238E27FC236}">
                <a16:creationId xmlns:a16="http://schemas.microsoft.com/office/drawing/2014/main" id="{C0441B9B-EE5E-5045-8D64-CE273197A06A}"/>
              </a:ext>
            </a:extLst>
          </p:cNvPr>
          <p:cNvSpPr txBox="1"/>
          <p:nvPr/>
        </p:nvSpPr>
        <p:spPr>
          <a:xfrm>
            <a:off x="6328862" y="1024995"/>
            <a:ext cx="627655" cy="300082"/>
          </a:xfrm>
          <a:prstGeom prst="rect">
            <a:avLst/>
          </a:prstGeom>
          <a:noFill/>
        </p:spPr>
        <p:txBody>
          <a:bodyPr wrap="square" rtlCol="0">
            <a:spAutoFit/>
          </a:bodyPr>
          <a:lstStyle/>
          <a:p>
            <a:r>
              <a:rPr lang="it-IT" sz="1350" dirty="0"/>
              <a:t>SPES</a:t>
            </a:r>
          </a:p>
        </p:txBody>
      </p:sp>
      <p:sp>
        <p:nvSpPr>
          <p:cNvPr id="17" name="CasellaDiTesto 16">
            <a:extLst>
              <a:ext uri="{FF2B5EF4-FFF2-40B4-BE49-F238E27FC236}">
                <a16:creationId xmlns:a16="http://schemas.microsoft.com/office/drawing/2014/main" id="{0E503DEB-11F3-4F73-9FE1-B46CB0A58234}"/>
              </a:ext>
            </a:extLst>
          </p:cNvPr>
          <p:cNvSpPr txBox="1"/>
          <p:nvPr/>
        </p:nvSpPr>
        <p:spPr>
          <a:xfrm>
            <a:off x="1359624" y="593207"/>
            <a:ext cx="4128137" cy="461665"/>
          </a:xfrm>
          <a:prstGeom prst="rect">
            <a:avLst/>
          </a:prstGeom>
          <a:solidFill>
            <a:srgbClr val="FFFF00"/>
          </a:solidFill>
        </p:spPr>
        <p:txBody>
          <a:bodyPr wrap="square">
            <a:spAutoFit/>
          </a:bodyPr>
          <a:lstStyle/>
          <a:p>
            <a:r>
              <a:rPr lang="it-IT" sz="2400" b="1" dirty="0">
                <a:solidFill>
                  <a:srgbClr val="FF0000"/>
                </a:solidFill>
                <a:latin typeface="Comic Sans MS" panose="030F0702030302020204" pitchFamily="66" charset="0"/>
              </a:rPr>
              <a:t>LNL-LNS </a:t>
            </a:r>
            <a:r>
              <a:rPr lang="it-IT" sz="2400" b="1" dirty="0" err="1">
                <a:solidFill>
                  <a:srgbClr val="FF0000"/>
                </a:solidFill>
                <a:latin typeface="Comic Sans MS" panose="030F0702030302020204" pitchFamily="66" charset="0"/>
              </a:rPr>
              <a:t>complementarity</a:t>
            </a:r>
            <a:endParaRPr lang="it-IT" sz="2400" b="1" dirty="0">
              <a:solidFill>
                <a:srgbClr val="FF0000"/>
              </a:solidFill>
              <a:latin typeface="Comic Sans MS" panose="030F0702030302020204" pitchFamily="66" charset="0"/>
            </a:endParaRPr>
          </a:p>
        </p:txBody>
      </p:sp>
      <p:sp>
        <p:nvSpPr>
          <p:cNvPr id="2" name="Ovale 1">
            <a:extLst>
              <a:ext uri="{FF2B5EF4-FFF2-40B4-BE49-F238E27FC236}">
                <a16:creationId xmlns:a16="http://schemas.microsoft.com/office/drawing/2014/main" id="{B69D8D3A-60FC-4FFF-A24B-F9B644ED7C25}"/>
              </a:ext>
            </a:extLst>
          </p:cNvPr>
          <p:cNvSpPr/>
          <p:nvPr/>
        </p:nvSpPr>
        <p:spPr>
          <a:xfrm rot="3716831">
            <a:off x="1641104" y="4075551"/>
            <a:ext cx="762000" cy="12895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Connettore 2 6">
            <a:extLst>
              <a:ext uri="{FF2B5EF4-FFF2-40B4-BE49-F238E27FC236}">
                <a16:creationId xmlns:a16="http://schemas.microsoft.com/office/drawing/2014/main" id="{17102F9F-53AB-4327-88AB-B62422EDF5A8}"/>
              </a:ext>
            </a:extLst>
          </p:cNvPr>
          <p:cNvCxnSpPr>
            <a:cxnSpLocks/>
          </p:cNvCxnSpPr>
          <p:nvPr/>
        </p:nvCxnSpPr>
        <p:spPr>
          <a:xfrm flipH="1" flipV="1">
            <a:off x="1039775" y="4364296"/>
            <a:ext cx="653853" cy="10105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ttangolo 4">
            <a:extLst>
              <a:ext uri="{FF2B5EF4-FFF2-40B4-BE49-F238E27FC236}">
                <a16:creationId xmlns:a16="http://schemas.microsoft.com/office/drawing/2014/main" id="{26B7F592-5C70-4297-A62A-2C48FE23932A}"/>
              </a:ext>
            </a:extLst>
          </p:cNvPr>
          <p:cNvSpPr/>
          <p:nvPr/>
        </p:nvSpPr>
        <p:spPr>
          <a:xfrm>
            <a:off x="1039775" y="5567923"/>
            <a:ext cx="2462468" cy="461665"/>
          </a:xfrm>
          <a:prstGeom prst="rect">
            <a:avLst/>
          </a:prstGeom>
          <a:ln w="38100">
            <a:solidFill>
              <a:srgbClr val="FF000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defTabSz="342900"/>
            <a:r>
              <a:rPr lang="it-IT" sz="1200" dirty="0">
                <a:solidFill>
                  <a:srgbClr val="060324"/>
                </a:solidFill>
                <a:latin typeface="News Gothic MT"/>
              </a:rPr>
              <a:t>From </a:t>
            </a:r>
            <a:r>
              <a:rPr lang="it-IT" sz="1200" baseline="30000" dirty="0">
                <a:solidFill>
                  <a:srgbClr val="060324"/>
                </a:solidFill>
                <a:latin typeface="News Gothic MT"/>
              </a:rPr>
              <a:t>14</a:t>
            </a:r>
            <a:r>
              <a:rPr lang="it-IT" sz="1200" dirty="0">
                <a:solidFill>
                  <a:srgbClr val="060324"/>
                </a:solidFill>
                <a:latin typeface="News Gothic MT"/>
              </a:rPr>
              <a:t>Be to </a:t>
            </a:r>
            <a:r>
              <a:rPr lang="it-IT" sz="1200" baseline="30000" dirty="0">
                <a:solidFill>
                  <a:srgbClr val="060324"/>
                </a:solidFill>
                <a:latin typeface="News Gothic MT"/>
              </a:rPr>
              <a:t>68</a:t>
            </a:r>
            <a:r>
              <a:rPr lang="it-IT" sz="1200" dirty="0">
                <a:solidFill>
                  <a:srgbClr val="060324"/>
                </a:solidFill>
                <a:latin typeface="News Gothic MT"/>
              </a:rPr>
              <a:t>Ni, </a:t>
            </a:r>
          </a:p>
          <a:p>
            <a:pPr algn="ctr" defTabSz="342900"/>
            <a:r>
              <a:rPr lang="it-IT" sz="1200" dirty="0">
                <a:solidFill>
                  <a:srgbClr val="060324"/>
                </a:solidFill>
                <a:latin typeface="News Gothic MT"/>
              </a:rPr>
              <a:t> </a:t>
            </a:r>
            <a:r>
              <a:rPr lang="it-IT" sz="1200" b="1" dirty="0">
                <a:solidFill>
                  <a:srgbClr val="060324"/>
                </a:solidFill>
                <a:latin typeface="News Gothic MT"/>
              </a:rPr>
              <a:t>40 *A  MeV  (A=132)</a:t>
            </a:r>
          </a:p>
        </p:txBody>
      </p:sp>
      <p:grpSp>
        <p:nvGrpSpPr>
          <p:cNvPr id="4" name="Gruppo 3">
            <a:extLst>
              <a:ext uri="{FF2B5EF4-FFF2-40B4-BE49-F238E27FC236}">
                <a16:creationId xmlns:a16="http://schemas.microsoft.com/office/drawing/2014/main" id="{2AE05AEB-3CCF-2AF8-F5B5-DA24E9E9BA1F}"/>
              </a:ext>
            </a:extLst>
          </p:cNvPr>
          <p:cNvGrpSpPr>
            <a:grpSpLocks noChangeAspect="1"/>
          </p:cNvGrpSpPr>
          <p:nvPr/>
        </p:nvGrpSpPr>
        <p:grpSpPr>
          <a:xfrm>
            <a:off x="52969" y="103284"/>
            <a:ext cx="1047192" cy="546220"/>
            <a:chOff x="7195403" y="589325"/>
            <a:chExt cx="1963250" cy="1024039"/>
          </a:xfrm>
        </p:grpSpPr>
        <p:pic>
          <p:nvPicPr>
            <p:cNvPr id="8" name="Immagine 7">
              <a:extLst>
                <a:ext uri="{FF2B5EF4-FFF2-40B4-BE49-F238E27FC236}">
                  <a16:creationId xmlns:a16="http://schemas.microsoft.com/office/drawing/2014/main" id="{988F8BFE-F054-3FD8-A557-EE71A773341F}"/>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7195403" y="589325"/>
              <a:ext cx="1963250" cy="862371"/>
            </a:xfrm>
            <a:prstGeom prst="rect">
              <a:avLst/>
            </a:prstGeom>
          </p:spPr>
        </p:pic>
        <p:sp>
          <p:nvSpPr>
            <p:cNvPr id="9" name="CasellaDiTesto 8">
              <a:extLst>
                <a:ext uri="{FF2B5EF4-FFF2-40B4-BE49-F238E27FC236}">
                  <a16:creationId xmlns:a16="http://schemas.microsoft.com/office/drawing/2014/main" id="{584BAC61-ABEA-B126-B24B-8EBF876EA13B}"/>
                </a:ext>
              </a:extLst>
            </p:cNvPr>
            <p:cNvSpPr txBox="1"/>
            <p:nvPr/>
          </p:nvSpPr>
          <p:spPr>
            <a:xfrm>
              <a:off x="8177027" y="1213654"/>
              <a:ext cx="862291" cy="399710"/>
            </a:xfrm>
            <a:prstGeom prst="rect">
              <a:avLst/>
            </a:prstGeom>
            <a:noFill/>
          </p:spPr>
          <p:txBody>
            <a:bodyPr wrap="none" rtlCol="0">
              <a:spAutoFit/>
            </a:bodyPr>
            <a:lstStyle/>
            <a:p>
              <a:r>
                <a:rPr lang="it-IT" sz="1400" b="1" dirty="0">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atin typeface="Arial Nova" panose="020B0504020202020204" pitchFamily="34" charset="0"/>
                </a:rPr>
                <a:t>CSN3</a:t>
              </a:r>
            </a:p>
          </p:txBody>
        </p:sp>
      </p:grpSp>
      <p:sp>
        <p:nvSpPr>
          <p:cNvPr id="10" name="Slide Number Placeholder 9">
            <a:extLst>
              <a:ext uri="{FF2B5EF4-FFF2-40B4-BE49-F238E27FC236}">
                <a16:creationId xmlns:a16="http://schemas.microsoft.com/office/drawing/2014/main" id="{2756E571-B806-9FB6-32B5-0CA7E426703A}"/>
              </a:ext>
            </a:extLst>
          </p:cNvPr>
          <p:cNvSpPr>
            <a:spLocks noGrp="1"/>
          </p:cNvSpPr>
          <p:nvPr>
            <p:ph type="sldNum" sz="quarter" idx="12"/>
          </p:nvPr>
        </p:nvSpPr>
        <p:spPr/>
        <p:txBody>
          <a:bodyPr/>
          <a:lstStyle/>
          <a:p>
            <a:fld id="{263E47ED-7611-415B-9D62-3BAB27B496D0}" type="slidenum">
              <a:rPr lang="it-IT" smtClean="0"/>
              <a:t>33</a:t>
            </a:fld>
            <a:endParaRPr lang="it-IT"/>
          </a:p>
        </p:txBody>
      </p:sp>
    </p:spTree>
    <p:extLst>
      <p:ext uri="{BB962C8B-B14F-4D97-AF65-F5344CB8AC3E}">
        <p14:creationId xmlns:p14="http://schemas.microsoft.com/office/powerpoint/2010/main" val="29970164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824C3217-5D26-ABDF-586A-3650BBF1E61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105" y="968488"/>
            <a:ext cx="9144000" cy="2566143"/>
          </a:xfrm>
          <a:prstGeom prst="rect">
            <a:avLst/>
          </a:prstGeom>
        </p:spPr>
      </p:pic>
      <p:pic>
        <p:nvPicPr>
          <p:cNvPr id="7" name="Immagine 6">
            <a:extLst>
              <a:ext uri="{FF2B5EF4-FFF2-40B4-BE49-F238E27FC236}">
                <a16:creationId xmlns:a16="http://schemas.microsoft.com/office/drawing/2014/main" id="{58654D1B-877F-B374-8A12-16BF354A18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1719" y="3379993"/>
            <a:ext cx="3325340" cy="3341483"/>
          </a:xfrm>
          <a:prstGeom prst="rect">
            <a:avLst/>
          </a:prstGeom>
        </p:spPr>
      </p:pic>
      <p:sp>
        <p:nvSpPr>
          <p:cNvPr id="8" name="CasellaDiTesto 7">
            <a:extLst>
              <a:ext uri="{FF2B5EF4-FFF2-40B4-BE49-F238E27FC236}">
                <a16:creationId xmlns:a16="http://schemas.microsoft.com/office/drawing/2014/main" id="{28D455AB-BF84-5F93-0A2D-3F81BD99341A}"/>
              </a:ext>
            </a:extLst>
          </p:cNvPr>
          <p:cNvSpPr txBox="1"/>
          <p:nvPr/>
        </p:nvSpPr>
        <p:spPr>
          <a:xfrm>
            <a:off x="359857" y="364079"/>
            <a:ext cx="8652888" cy="707886"/>
          </a:xfrm>
          <a:prstGeom prst="rect">
            <a:avLst/>
          </a:prstGeom>
          <a:solidFill>
            <a:srgbClr val="FFFF00"/>
          </a:solidFill>
        </p:spPr>
        <p:txBody>
          <a:bodyPr wrap="square" rtlCol="0">
            <a:spAutoFit/>
          </a:bodyPr>
          <a:lstStyle/>
          <a:p>
            <a:r>
              <a:rPr lang="it-IT" sz="2000" b="1" dirty="0">
                <a:solidFill>
                  <a:srgbClr val="FF0000"/>
                </a:solidFill>
                <a:latin typeface="Comic Sans MS" panose="030F0702030302020204" pitchFamily="66" charset="0"/>
              </a:rPr>
              <a:t>Neutrino-</a:t>
            </a:r>
            <a:r>
              <a:rPr lang="it-IT" sz="2000" b="1" dirty="0" err="1">
                <a:solidFill>
                  <a:srgbClr val="FF0000"/>
                </a:solidFill>
                <a:latin typeface="Comic Sans MS" panose="030F0702030302020204" pitchFamily="66" charset="0"/>
              </a:rPr>
              <a:t>less</a:t>
            </a:r>
            <a:r>
              <a:rPr lang="it-IT" sz="2000" b="1" dirty="0">
                <a:solidFill>
                  <a:srgbClr val="FF0000"/>
                </a:solidFill>
                <a:latin typeface="Comic Sans MS" panose="030F0702030302020204" pitchFamily="66" charset="0"/>
              </a:rPr>
              <a:t> double beta </a:t>
            </a:r>
            <a:r>
              <a:rPr lang="it-IT" sz="2000" b="1" dirty="0" err="1">
                <a:solidFill>
                  <a:srgbClr val="FF0000"/>
                </a:solidFill>
                <a:latin typeface="Comic Sans MS" panose="030F0702030302020204" pitchFamily="66" charset="0"/>
              </a:rPr>
              <a:t>decay</a:t>
            </a:r>
            <a:r>
              <a:rPr lang="it-IT" sz="2000" b="1" dirty="0">
                <a:solidFill>
                  <a:srgbClr val="FF0000"/>
                </a:solidFill>
                <a:latin typeface="Comic Sans MS" panose="030F0702030302020204" pitchFamily="66" charset="0"/>
              </a:rPr>
              <a:t> (NLDBD) – </a:t>
            </a:r>
            <a:r>
              <a:rPr lang="it-IT" sz="2000" b="1" dirty="0" err="1">
                <a:solidFill>
                  <a:srgbClr val="FF0000"/>
                </a:solidFill>
                <a:latin typeface="Comic Sans MS" panose="030F0702030302020204" pitchFamily="66" charset="0"/>
              </a:rPr>
              <a:t>measurement</a:t>
            </a:r>
            <a:r>
              <a:rPr lang="it-IT" sz="2000" b="1" dirty="0">
                <a:solidFill>
                  <a:srgbClr val="FF0000"/>
                </a:solidFill>
                <a:latin typeface="Comic Sans MS" panose="030F0702030302020204" pitchFamily="66" charset="0"/>
              </a:rPr>
              <a:t> of the </a:t>
            </a:r>
            <a:r>
              <a:rPr lang="it-IT" sz="2000" b="1" dirty="0" err="1">
                <a:solidFill>
                  <a:srgbClr val="FF0000"/>
                </a:solidFill>
                <a:latin typeface="Comic Sans MS" panose="030F0702030302020204" pitchFamily="66" charset="0"/>
              </a:rPr>
              <a:t>Nuclear</a:t>
            </a:r>
            <a:r>
              <a:rPr lang="it-IT" sz="2000" b="1" dirty="0">
                <a:solidFill>
                  <a:srgbClr val="FF0000"/>
                </a:solidFill>
                <a:latin typeface="Comic Sans MS" panose="030F0702030302020204" pitchFamily="66" charset="0"/>
              </a:rPr>
              <a:t> </a:t>
            </a:r>
            <a:r>
              <a:rPr lang="it-IT" sz="2000" b="1" dirty="0" err="1">
                <a:solidFill>
                  <a:srgbClr val="FF0000"/>
                </a:solidFill>
                <a:latin typeface="Comic Sans MS" panose="030F0702030302020204" pitchFamily="66" charset="0"/>
              </a:rPr>
              <a:t>matrix</a:t>
            </a:r>
            <a:r>
              <a:rPr lang="it-IT" sz="2000" b="1" dirty="0">
                <a:solidFill>
                  <a:srgbClr val="FF0000"/>
                </a:solidFill>
                <a:latin typeface="Comic Sans MS" panose="030F0702030302020204" pitchFamily="66" charset="0"/>
              </a:rPr>
              <a:t> </a:t>
            </a:r>
            <a:r>
              <a:rPr lang="it-IT" sz="2000" b="1" dirty="0" err="1">
                <a:solidFill>
                  <a:srgbClr val="FF0000"/>
                </a:solidFill>
                <a:latin typeface="Comic Sans MS" panose="030F0702030302020204" pitchFamily="66" charset="0"/>
              </a:rPr>
              <a:t>element</a:t>
            </a:r>
            <a:r>
              <a:rPr lang="it-IT" sz="2000" b="1" dirty="0">
                <a:solidFill>
                  <a:srgbClr val="FF0000"/>
                </a:solidFill>
                <a:latin typeface="Comic Sans MS" panose="030F0702030302020204" pitchFamily="66" charset="0"/>
              </a:rPr>
              <a:t> with NUMEN/MAGNEX @LNS </a:t>
            </a:r>
          </a:p>
        </p:txBody>
      </p:sp>
      <p:pic>
        <p:nvPicPr>
          <p:cNvPr id="9" name="Immagine 8">
            <a:extLst>
              <a:ext uri="{FF2B5EF4-FFF2-40B4-BE49-F238E27FC236}">
                <a16:creationId xmlns:a16="http://schemas.microsoft.com/office/drawing/2014/main" id="{7ED5F8E3-DA79-4A73-1319-0F27AEB05A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797" y="3872390"/>
            <a:ext cx="3691201" cy="2431850"/>
          </a:xfrm>
          <a:prstGeom prst="rect">
            <a:avLst/>
          </a:prstGeom>
        </p:spPr>
      </p:pic>
      <p:sp>
        <p:nvSpPr>
          <p:cNvPr id="2" name="Slide Number Placeholder 1">
            <a:extLst>
              <a:ext uri="{FF2B5EF4-FFF2-40B4-BE49-F238E27FC236}">
                <a16:creationId xmlns:a16="http://schemas.microsoft.com/office/drawing/2014/main" id="{00A84D82-E6A6-D32B-0835-ADEE52B00D9B}"/>
              </a:ext>
            </a:extLst>
          </p:cNvPr>
          <p:cNvSpPr>
            <a:spLocks noGrp="1"/>
          </p:cNvSpPr>
          <p:nvPr>
            <p:ph type="sldNum" sz="quarter" idx="12"/>
          </p:nvPr>
        </p:nvSpPr>
        <p:spPr/>
        <p:txBody>
          <a:bodyPr/>
          <a:lstStyle/>
          <a:p>
            <a:fld id="{263E47ED-7611-415B-9D62-3BAB27B496D0}" type="slidenum">
              <a:rPr lang="it-IT" smtClean="0"/>
              <a:t>34</a:t>
            </a:fld>
            <a:endParaRPr lang="it-IT"/>
          </a:p>
        </p:txBody>
      </p:sp>
      <p:sp>
        <p:nvSpPr>
          <p:cNvPr id="3" name="CasellaDiTesto 5">
            <a:extLst>
              <a:ext uri="{FF2B5EF4-FFF2-40B4-BE49-F238E27FC236}">
                <a16:creationId xmlns:a16="http://schemas.microsoft.com/office/drawing/2014/main" id="{5787A91B-16B2-EA42-5695-98AA36D7C726}"/>
              </a:ext>
            </a:extLst>
          </p:cNvPr>
          <p:cNvSpPr txBox="1"/>
          <p:nvPr/>
        </p:nvSpPr>
        <p:spPr>
          <a:xfrm>
            <a:off x="0" y="21264"/>
            <a:ext cx="2921357" cy="307777"/>
          </a:xfrm>
          <a:custGeom>
            <a:avLst/>
            <a:gdLst>
              <a:gd name="connsiteX0" fmla="*/ 0 w 2921357"/>
              <a:gd name="connsiteY0" fmla="*/ 0 h 307777"/>
              <a:gd name="connsiteX1" fmla="*/ 555058 w 2921357"/>
              <a:gd name="connsiteY1" fmla="*/ 0 h 307777"/>
              <a:gd name="connsiteX2" fmla="*/ 1139329 w 2921357"/>
              <a:gd name="connsiteY2" fmla="*/ 0 h 307777"/>
              <a:gd name="connsiteX3" fmla="*/ 1752814 w 2921357"/>
              <a:gd name="connsiteY3" fmla="*/ 0 h 307777"/>
              <a:gd name="connsiteX4" fmla="*/ 2366299 w 2921357"/>
              <a:gd name="connsiteY4" fmla="*/ 0 h 307777"/>
              <a:gd name="connsiteX5" fmla="*/ 2921357 w 2921357"/>
              <a:gd name="connsiteY5" fmla="*/ 0 h 307777"/>
              <a:gd name="connsiteX6" fmla="*/ 2921357 w 2921357"/>
              <a:gd name="connsiteY6" fmla="*/ 307777 h 307777"/>
              <a:gd name="connsiteX7" fmla="*/ 2278658 w 2921357"/>
              <a:gd name="connsiteY7" fmla="*/ 307777 h 307777"/>
              <a:gd name="connsiteX8" fmla="*/ 1635960 w 2921357"/>
              <a:gd name="connsiteY8" fmla="*/ 307777 h 307777"/>
              <a:gd name="connsiteX9" fmla="*/ 1051689 w 2921357"/>
              <a:gd name="connsiteY9" fmla="*/ 307777 h 307777"/>
              <a:gd name="connsiteX10" fmla="*/ 0 w 2921357"/>
              <a:gd name="connsiteY10" fmla="*/ 307777 h 307777"/>
              <a:gd name="connsiteX11" fmla="*/ 0 w 2921357"/>
              <a:gd name="connsiteY11"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21357" h="307777" fill="none" extrusionOk="0">
                <a:moveTo>
                  <a:pt x="0" y="0"/>
                </a:moveTo>
                <a:cubicBezTo>
                  <a:pt x="148625" y="-57335"/>
                  <a:pt x="411100" y="40023"/>
                  <a:pt x="555058" y="0"/>
                </a:cubicBezTo>
                <a:cubicBezTo>
                  <a:pt x="699016" y="-40023"/>
                  <a:pt x="851838" y="24945"/>
                  <a:pt x="1139329" y="0"/>
                </a:cubicBezTo>
                <a:cubicBezTo>
                  <a:pt x="1426820" y="-24945"/>
                  <a:pt x="1524795" y="71220"/>
                  <a:pt x="1752814" y="0"/>
                </a:cubicBezTo>
                <a:cubicBezTo>
                  <a:pt x="1980833" y="-71220"/>
                  <a:pt x="2162912" y="26430"/>
                  <a:pt x="2366299" y="0"/>
                </a:cubicBezTo>
                <a:cubicBezTo>
                  <a:pt x="2569687" y="-26430"/>
                  <a:pt x="2664768" y="20921"/>
                  <a:pt x="2921357" y="0"/>
                </a:cubicBezTo>
                <a:cubicBezTo>
                  <a:pt x="2931072" y="101949"/>
                  <a:pt x="2889146" y="210830"/>
                  <a:pt x="2921357" y="307777"/>
                </a:cubicBezTo>
                <a:cubicBezTo>
                  <a:pt x="2715816" y="330719"/>
                  <a:pt x="2594950" y="265235"/>
                  <a:pt x="2278658" y="307777"/>
                </a:cubicBezTo>
                <a:cubicBezTo>
                  <a:pt x="1962366" y="350319"/>
                  <a:pt x="1846736" y="300728"/>
                  <a:pt x="1635960" y="307777"/>
                </a:cubicBezTo>
                <a:cubicBezTo>
                  <a:pt x="1425184" y="314826"/>
                  <a:pt x="1173670" y="258279"/>
                  <a:pt x="1051689" y="307777"/>
                </a:cubicBezTo>
                <a:cubicBezTo>
                  <a:pt x="929708" y="357275"/>
                  <a:pt x="478069" y="276979"/>
                  <a:pt x="0" y="307777"/>
                </a:cubicBezTo>
                <a:cubicBezTo>
                  <a:pt x="-17967" y="167381"/>
                  <a:pt x="23068" y="137446"/>
                  <a:pt x="0" y="0"/>
                </a:cubicBezTo>
                <a:close/>
              </a:path>
              <a:path w="2921357" h="307777" stroke="0" extrusionOk="0">
                <a:moveTo>
                  <a:pt x="0" y="0"/>
                </a:moveTo>
                <a:cubicBezTo>
                  <a:pt x="137285" y="-5146"/>
                  <a:pt x="397730" y="64043"/>
                  <a:pt x="555058" y="0"/>
                </a:cubicBezTo>
                <a:cubicBezTo>
                  <a:pt x="712386" y="-64043"/>
                  <a:pt x="908302" y="58550"/>
                  <a:pt x="1051689" y="0"/>
                </a:cubicBezTo>
                <a:cubicBezTo>
                  <a:pt x="1195076" y="-58550"/>
                  <a:pt x="1559483" y="49630"/>
                  <a:pt x="1694387" y="0"/>
                </a:cubicBezTo>
                <a:cubicBezTo>
                  <a:pt x="1829291" y="-49630"/>
                  <a:pt x="2099791" y="32699"/>
                  <a:pt x="2249445" y="0"/>
                </a:cubicBezTo>
                <a:cubicBezTo>
                  <a:pt x="2399099" y="-32699"/>
                  <a:pt x="2785997" y="7930"/>
                  <a:pt x="2921357" y="0"/>
                </a:cubicBezTo>
                <a:cubicBezTo>
                  <a:pt x="2953301" y="77820"/>
                  <a:pt x="2916313" y="185052"/>
                  <a:pt x="2921357" y="307777"/>
                </a:cubicBezTo>
                <a:cubicBezTo>
                  <a:pt x="2663861" y="371054"/>
                  <a:pt x="2510838" y="249383"/>
                  <a:pt x="2337086" y="307777"/>
                </a:cubicBezTo>
                <a:cubicBezTo>
                  <a:pt x="2163334" y="366171"/>
                  <a:pt x="1999213" y="253721"/>
                  <a:pt x="1694387" y="307777"/>
                </a:cubicBezTo>
                <a:cubicBezTo>
                  <a:pt x="1389561" y="361833"/>
                  <a:pt x="1419648" y="262366"/>
                  <a:pt x="1197756" y="307777"/>
                </a:cubicBezTo>
                <a:cubicBezTo>
                  <a:pt x="975864" y="353188"/>
                  <a:pt x="902818" y="288846"/>
                  <a:pt x="613485" y="307777"/>
                </a:cubicBezTo>
                <a:cubicBezTo>
                  <a:pt x="324152" y="326708"/>
                  <a:pt x="176172" y="273615"/>
                  <a:pt x="0" y="307777"/>
                </a:cubicBezTo>
                <a:cubicBezTo>
                  <a:pt x="-32223" y="167553"/>
                  <a:pt x="12931" y="112615"/>
                  <a:pt x="0" y="0"/>
                </a:cubicBezTo>
                <a:close/>
              </a:path>
            </a:pathLst>
          </a:custGeom>
          <a:solidFill>
            <a:srgbClr val="FF6600"/>
          </a:solidFill>
          <a:ln w="38100">
            <a:no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pPr algn="just">
              <a:spcAft>
                <a:spcPts val="900"/>
              </a:spcAft>
            </a:pPr>
            <a:r>
              <a:rPr lang="en-GB" sz="1400" b="1" i="1" dirty="0">
                <a:solidFill>
                  <a:srgbClr val="002060"/>
                </a:solidFill>
                <a:latin typeface="Comic Sans MS" panose="030F0702030302020204" pitchFamily="66" charset="0"/>
                <a:cs typeface="Calibri" panose="020F0502020204030204" pitchFamily="34" charset="0"/>
              </a:rPr>
              <a:t>Neutrino and Nuclear reaction</a:t>
            </a:r>
            <a:endParaRPr lang="en-GB" sz="1400" b="1" i="1" dirty="0">
              <a:latin typeface="Comic Sans MS" panose="030F0702030302020204" pitchFamily="66" charset="0"/>
              <a:cs typeface="Calibri" panose="020F0502020204030204" pitchFamily="34" charset="0"/>
            </a:endParaRPr>
          </a:p>
        </p:txBody>
      </p:sp>
      <p:sp>
        <p:nvSpPr>
          <p:cNvPr id="4" name="TextBox 3">
            <a:extLst>
              <a:ext uri="{FF2B5EF4-FFF2-40B4-BE49-F238E27FC236}">
                <a16:creationId xmlns:a16="http://schemas.microsoft.com/office/drawing/2014/main" id="{4FD0C3BA-CDF2-E4AB-E156-4F0FE7BE2D96}"/>
              </a:ext>
            </a:extLst>
          </p:cNvPr>
          <p:cNvSpPr txBox="1"/>
          <p:nvPr/>
        </p:nvSpPr>
        <p:spPr>
          <a:xfrm>
            <a:off x="762000" y="5889512"/>
            <a:ext cx="1082540" cy="369332"/>
          </a:xfrm>
          <a:prstGeom prst="rect">
            <a:avLst/>
          </a:prstGeom>
          <a:noFill/>
        </p:spPr>
        <p:txBody>
          <a:bodyPr wrap="none" rtlCol="0">
            <a:spAutoFit/>
          </a:bodyPr>
          <a:lstStyle/>
          <a:p>
            <a:r>
              <a:rPr lang="en-US" dirty="0"/>
              <a:t>MAGNEX</a:t>
            </a:r>
          </a:p>
        </p:txBody>
      </p:sp>
      <p:sp>
        <p:nvSpPr>
          <p:cNvPr id="6" name="TextBox 5">
            <a:extLst>
              <a:ext uri="{FF2B5EF4-FFF2-40B4-BE49-F238E27FC236}">
                <a16:creationId xmlns:a16="http://schemas.microsoft.com/office/drawing/2014/main" id="{D95AE1F0-F570-B1AA-E554-8AD1B4433BC2}"/>
              </a:ext>
            </a:extLst>
          </p:cNvPr>
          <p:cNvSpPr txBox="1"/>
          <p:nvPr/>
        </p:nvSpPr>
        <p:spPr>
          <a:xfrm>
            <a:off x="6278125" y="3534631"/>
            <a:ext cx="2857770" cy="307777"/>
          </a:xfrm>
          <a:prstGeom prst="rect">
            <a:avLst/>
          </a:prstGeom>
          <a:noFill/>
        </p:spPr>
        <p:txBody>
          <a:bodyPr wrap="none" rtlCol="0">
            <a:spAutoFit/>
          </a:bodyPr>
          <a:lstStyle/>
          <a:p>
            <a:r>
              <a:rPr lang="en-US" sz="1400" dirty="0"/>
              <a:t>Double Charge Exchange Reaction</a:t>
            </a:r>
          </a:p>
        </p:txBody>
      </p:sp>
    </p:spTree>
    <p:extLst>
      <p:ext uri="{BB962C8B-B14F-4D97-AF65-F5344CB8AC3E}">
        <p14:creationId xmlns:p14="http://schemas.microsoft.com/office/powerpoint/2010/main" val="35068632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16A7BD-6567-8EEE-1F34-AC7071B438C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45416" y="560304"/>
            <a:ext cx="1939013" cy="1201042"/>
          </a:xfrm>
          <a:prstGeom prst="rect">
            <a:avLst/>
          </a:prstGeom>
        </p:spPr>
      </p:pic>
      <p:pic>
        <p:nvPicPr>
          <p:cNvPr id="8" name="Picture 7" descr="A picture containing indoor, miller&#10;&#10;Description automatically generated">
            <a:extLst>
              <a:ext uri="{FF2B5EF4-FFF2-40B4-BE49-F238E27FC236}">
                <a16:creationId xmlns:a16="http://schemas.microsoft.com/office/drawing/2014/main" id="{8071476D-68B1-4485-404A-CB0839037D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64" y="554485"/>
            <a:ext cx="1474547" cy="1201042"/>
          </a:xfrm>
          <a:prstGeom prst="rect">
            <a:avLst/>
          </a:prstGeom>
        </p:spPr>
      </p:pic>
      <p:pic>
        <p:nvPicPr>
          <p:cNvPr id="9" name="Picture 8" descr="A picture containing text, indoor&#10;&#10;Description automatically generated">
            <a:extLst>
              <a:ext uri="{FF2B5EF4-FFF2-40B4-BE49-F238E27FC236}">
                <a16:creationId xmlns:a16="http://schemas.microsoft.com/office/drawing/2014/main" id="{A2A0CF9A-F2BB-37AC-0B61-C29FE139DEF9}"/>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521753" y="554485"/>
            <a:ext cx="1423663" cy="1201042"/>
          </a:xfrm>
          <a:prstGeom prst="rect">
            <a:avLst/>
          </a:prstGeom>
        </p:spPr>
      </p:pic>
      <p:sp>
        <p:nvSpPr>
          <p:cNvPr id="12" name="TextBox 11">
            <a:extLst>
              <a:ext uri="{FF2B5EF4-FFF2-40B4-BE49-F238E27FC236}">
                <a16:creationId xmlns:a16="http://schemas.microsoft.com/office/drawing/2014/main" id="{5CA10C3C-B8ED-5439-FC11-292372CB7EAD}"/>
              </a:ext>
            </a:extLst>
          </p:cNvPr>
          <p:cNvSpPr txBox="1"/>
          <p:nvPr/>
        </p:nvSpPr>
        <p:spPr>
          <a:xfrm>
            <a:off x="148855" y="1908204"/>
            <a:ext cx="4719275" cy="300082"/>
          </a:xfrm>
          <a:prstGeom prst="rect">
            <a:avLst/>
          </a:prstGeom>
          <a:solidFill>
            <a:srgbClr val="FFC000"/>
          </a:solidFill>
          <a:ln w="12700">
            <a:noFill/>
          </a:ln>
        </p:spPr>
        <p:txBody>
          <a:bodyPr wrap="square" rtlCol="0">
            <a:spAutoFit/>
          </a:bodyPr>
          <a:lstStyle/>
          <a:p>
            <a:r>
              <a:rPr lang="it-IT" sz="1350" dirty="0">
                <a:latin typeface="Comic Sans MS" panose="030F0702030302020204" pitchFamily="66" charset="0"/>
              </a:rPr>
              <a:t>The complex TANDEM+ALPI+PIAVE </a:t>
            </a:r>
            <a:r>
              <a:rPr lang="it-IT" sz="1350" b="1" dirty="0">
                <a:latin typeface="Comic Sans MS" panose="030F0702030302020204" pitchFamily="66" charset="0"/>
              </a:rPr>
              <a:t>and SPES </a:t>
            </a:r>
            <a:r>
              <a:rPr lang="it-IT" sz="1350" dirty="0">
                <a:latin typeface="Comic Sans MS" panose="030F0702030302020204" pitchFamily="66" charset="0"/>
              </a:rPr>
              <a:t>@ LNL</a:t>
            </a:r>
          </a:p>
        </p:txBody>
      </p:sp>
      <p:pic>
        <p:nvPicPr>
          <p:cNvPr id="4" name="Immagine 3">
            <a:extLst>
              <a:ext uri="{FF2B5EF4-FFF2-40B4-BE49-F238E27FC236}">
                <a16:creationId xmlns:a16="http://schemas.microsoft.com/office/drawing/2014/main" id="{2D940016-2B7B-86DE-3E22-743342FEB4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572" y="2617502"/>
            <a:ext cx="2647477" cy="2280034"/>
          </a:xfrm>
          <a:prstGeom prst="rect">
            <a:avLst/>
          </a:prstGeom>
        </p:spPr>
      </p:pic>
      <p:sp>
        <p:nvSpPr>
          <p:cNvPr id="16" name="CasellaDiTesto 15">
            <a:extLst>
              <a:ext uri="{FF2B5EF4-FFF2-40B4-BE49-F238E27FC236}">
                <a16:creationId xmlns:a16="http://schemas.microsoft.com/office/drawing/2014/main" id="{93C5F5F7-2D25-B0E5-E99A-40DCC2B33492}"/>
              </a:ext>
            </a:extLst>
          </p:cNvPr>
          <p:cNvSpPr txBox="1"/>
          <p:nvPr/>
        </p:nvSpPr>
        <p:spPr>
          <a:xfrm>
            <a:off x="6804" y="5176891"/>
            <a:ext cx="2717923" cy="1323439"/>
          </a:xfrm>
          <a:prstGeom prst="rect">
            <a:avLst/>
          </a:prstGeom>
          <a:noFill/>
        </p:spPr>
        <p:txBody>
          <a:bodyPr wrap="square">
            <a:spAutoFit/>
          </a:bodyPr>
          <a:lstStyle/>
          <a:p>
            <a:r>
              <a:rPr lang="en-US" sz="1600" b="1" dirty="0">
                <a:solidFill>
                  <a:srgbClr val="FF0000"/>
                </a:solidFill>
              </a:rPr>
              <a:t>AGATA: </a:t>
            </a:r>
            <a:r>
              <a:rPr lang="en-US" sz="1600" b="1" dirty="0"/>
              <a:t>Advanced Gamma-ray Tracking Array </a:t>
            </a:r>
          </a:p>
          <a:p>
            <a:endParaRPr lang="en-US" sz="1600" b="1" dirty="0">
              <a:solidFill>
                <a:srgbClr val="FF0000"/>
              </a:solidFill>
            </a:endParaRPr>
          </a:p>
          <a:p>
            <a:r>
              <a:rPr lang="en-US" sz="1600" b="1" dirty="0">
                <a:solidFill>
                  <a:srgbClr val="FF0000"/>
                </a:solidFill>
              </a:rPr>
              <a:t>NB: </a:t>
            </a:r>
            <a:r>
              <a:rPr lang="en-US" sz="1600" b="1" dirty="0" err="1">
                <a:solidFill>
                  <a:srgbClr val="FF0000"/>
                </a:solidFill>
              </a:rPr>
              <a:t>Esperimento</a:t>
            </a:r>
            <a:r>
              <a:rPr lang="en-US" sz="1600" b="1" dirty="0">
                <a:solidFill>
                  <a:srgbClr val="FF0000"/>
                </a:solidFill>
              </a:rPr>
              <a:t> </a:t>
            </a:r>
            <a:r>
              <a:rPr lang="en-US" sz="1600" b="1" dirty="0" err="1">
                <a:solidFill>
                  <a:srgbClr val="FF0000"/>
                </a:solidFill>
              </a:rPr>
              <a:t>itinerante</a:t>
            </a:r>
            <a:r>
              <a:rPr lang="en-US" sz="1600" b="1" dirty="0">
                <a:solidFill>
                  <a:srgbClr val="FF0000"/>
                </a:solidFill>
              </a:rPr>
              <a:t> ( GANIL, GSI , LNL….)</a:t>
            </a:r>
          </a:p>
        </p:txBody>
      </p:sp>
      <p:sp>
        <p:nvSpPr>
          <p:cNvPr id="3" name="Slide Number Placeholder 2">
            <a:extLst>
              <a:ext uri="{FF2B5EF4-FFF2-40B4-BE49-F238E27FC236}">
                <a16:creationId xmlns:a16="http://schemas.microsoft.com/office/drawing/2014/main" id="{77392C77-0D77-F31D-E63A-0CE05F2D9CF6}"/>
              </a:ext>
            </a:extLst>
          </p:cNvPr>
          <p:cNvSpPr>
            <a:spLocks noGrp="1"/>
          </p:cNvSpPr>
          <p:nvPr>
            <p:ph type="sldNum" sz="quarter" idx="12"/>
          </p:nvPr>
        </p:nvSpPr>
        <p:spPr/>
        <p:txBody>
          <a:bodyPr/>
          <a:lstStyle/>
          <a:p>
            <a:fld id="{263E47ED-7611-415B-9D62-3BAB27B496D0}" type="slidenum">
              <a:rPr lang="it-IT" smtClean="0"/>
              <a:t>35</a:t>
            </a:fld>
            <a:endParaRPr lang="it-IT"/>
          </a:p>
        </p:txBody>
      </p:sp>
      <p:sp>
        <p:nvSpPr>
          <p:cNvPr id="11" name="CasellaDiTesto 5">
            <a:extLst>
              <a:ext uri="{FF2B5EF4-FFF2-40B4-BE49-F238E27FC236}">
                <a16:creationId xmlns:a16="http://schemas.microsoft.com/office/drawing/2014/main" id="{341EAF17-5D1F-1BF7-EE11-622D16D38E8F}"/>
              </a:ext>
            </a:extLst>
          </p:cNvPr>
          <p:cNvSpPr txBox="1"/>
          <p:nvPr/>
        </p:nvSpPr>
        <p:spPr>
          <a:xfrm>
            <a:off x="0" y="21264"/>
            <a:ext cx="6429570" cy="307777"/>
          </a:xfrm>
          <a:custGeom>
            <a:avLst/>
            <a:gdLst>
              <a:gd name="connsiteX0" fmla="*/ 0 w 6429570"/>
              <a:gd name="connsiteY0" fmla="*/ 0 h 307777"/>
              <a:gd name="connsiteX1" fmla="*/ 391619 w 6429570"/>
              <a:gd name="connsiteY1" fmla="*/ 0 h 307777"/>
              <a:gd name="connsiteX2" fmla="*/ 1104717 w 6429570"/>
              <a:gd name="connsiteY2" fmla="*/ 0 h 307777"/>
              <a:gd name="connsiteX3" fmla="*/ 1753519 w 6429570"/>
              <a:gd name="connsiteY3" fmla="*/ 0 h 307777"/>
              <a:gd name="connsiteX4" fmla="*/ 2145138 w 6429570"/>
              <a:gd name="connsiteY4" fmla="*/ 0 h 307777"/>
              <a:gd name="connsiteX5" fmla="*/ 2665349 w 6429570"/>
              <a:gd name="connsiteY5" fmla="*/ 0 h 307777"/>
              <a:gd name="connsiteX6" fmla="*/ 3378447 w 6429570"/>
              <a:gd name="connsiteY6" fmla="*/ 0 h 307777"/>
              <a:gd name="connsiteX7" fmla="*/ 3962953 w 6429570"/>
              <a:gd name="connsiteY7" fmla="*/ 0 h 307777"/>
              <a:gd name="connsiteX8" fmla="*/ 4611755 w 6429570"/>
              <a:gd name="connsiteY8" fmla="*/ 0 h 307777"/>
              <a:gd name="connsiteX9" fmla="*/ 5131966 w 6429570"/>
              <a:gd name="connsiteY9" fmla="*/ 0 h 307777"/>
              <a:gd name="connsiteX10" fmla="*/ 5716472 w 6429570"/>
              <a:gd name="connsiteY10" fmla="*/ 0 h 307777"/>
              <a:gd name="connsiteX11" fmla="*/ 6429570 w 6429570"/>
              <a:gd name="connsiteY11" fmla="*/ 0 h 307777"/>
              <a:gd name="connsiteX12" fmla="*/ 6429570 w 6429570"/>
              <a:gd name="connsiteY12" fmla="*/ 307777 h 307777"/>
              <a:gd name="connsiteX13" fmla="*/ 6037951 w 6429570"/>
              <a:gd name="connsiteY13" fmla="*/ 307777 h 307777"/>
              <a:gd name="connsiteX14" fmla="*/ 5646331 w 6429570"/>
              <a:gd name="connsiteY14" fmla="*/ 307777 h 307777"/>
              <a:gd name="connsiteX15" fmla="*/ 4997529 w 6429570"/>
              <a:gd name="connsiteY15" fmla="*/ 307777 h 307777"/>
              <a:gd name="connsiteX16" fmla="*/ 4605910 w 6429570"/>
              <a:gd name="connsiteY16" fmla="*/ 307777 h 307777"/>
              <a:gd name="connsiteX17" fmla="*/ 4021404 w 6429570"/>
              <a:gd name="connsiteY17" fmla="*/ 307777 h 307777"/>
              <a:gd name="connsiteX18" fmla="*/ 3565489 w 6429570"/>
              <a:gd name="connsiteY18" fmla="*/ 307777 h 307777"/>
              <a:gd name="connsiteX19" fmla="*/ 2980982 w 6429570"/>
              <a:gd name="connsiteY19" fmla="*/ 307777 h 307777"/>
              <a:gd name="connsiteX20" fmla="*/ 2396476 w 6429570"/>
              <a:gd name="connsiteY20" fmla="*/ 307777 h 307777"/>
              <a:gd name="connsiteX21" fmla="*/ 1811970 w 6429570"/>
              <a:gd name="connsiteY21" fmla="*/ 307777 h 307777"/>
              <a:gd name="connsiteX22" fmla="*/ 1227463 w 6429570"/>
              <a:gd name="connsiteY22" fmla="*/ 307777 h 307777"/>
              <a:gd name="connsiteX23" fmla="*/ 707253 w 6429570"/>
              <a:gd name="connsiteY23" fmla="*/ 307777 h 307777"/>
              <a:gd name="connsiteX24" fmla="*/ 0 w 6429570"/>
              <a:gd name="connsiteY24" fmla="*/ 307777 h 307777"/>
              <a:gd name="connsiteX25" fmla="*/ 0 w 6429570"/>
              <a:gd name="connsiteY25"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29570" h="307777" fill="none" extrusionOk="0">
                <a:moveTo>
                  <a:pt x="0" y="0"/>
                </a:moveTo>
                <a:cubicBezTo>
                  <a:pt x="145497" y="-8050"/>
                  <a:pt x="271259" y="33690"/>
                  <a:pt x="391619" y="0"/>
                </a:cubicBezTo>
                <a:cubicBezTo>
                  <a:pt x="511979" y="-33690"/>
                  <a:pt x="945042" y="21164"/>
                  <a:pt x="1104717" y="0"/>
                </a:cubicBezTo>
                <a:cubicBezTo>
                  <a:pt x="1264392" y="-21164"/>
                  <a:pt x="1436920" y="28322"/>
                  <a:pt x="1753519" y="0"/>
                </a:cubicBezTo>
                <a:cubicBezTo>
                  <a:pt x="2070118" y="-28322"/>
                  <a:pt x="1980236" y="5180"/>
                  <a:pt x="2145138" y="0"/>
                </a:cubicBezTo>
                <a:cubicBezTo>
                  <a:pt x="2310040" y="-5180"/>
                  <a:pt x="2437114" y="52752"/>
                  <a:pt x="2665349" y="0"/>
                </a:cubicBezTo>
                <a:cubicBezTo>
                  <a:pt x="2893584" y="-52752"/>
                  <a:pt x="3232644" y="84360"/>
                  <a:pt x="3378447" y="0"/>
                </a:cubicBezTo>
                <a:cubicBezTo>
                  <a:pt x="3524250" y="-84360"/>
                  <a:pt x="3725556" y="59093"/>
                  <a:pt x="3962953" y="0"/>
                </a:cubicBezTo>
                <a:cubicBezTo>
                  <a:pt x="4200350" y="-59093"/>
                  <a:pt x="4463041" y="55313"/>
                  <a:pt x="4611755" y="0"/>
                </a:cubicBezTo>
                <a:cubicBezTo>
                  <a:pt x="4760469" y="-55313"/>
                  <a:pt x="5019667" y="13014"/>
                  <a:pt x="5131966" y="0"/>
                </a:cubicBezTo>
                <a:cubicBezTo>
                  <a:pt x="5244265" y="-13014"/>
                  <a:pt x="5576937" y="65935"/>
                  <a:pt x="5716472" y="0"/>
                </a:cubicBezTo>
                <a:cubicBezTo>
                  <a:pt x="5856007" y="-65935"/>
                  <a:pt x="6126544" y="21028"/>
                  <a:pt x="6429570" y="0"/>
                </a:cubicBezTo>
                <a:cubicBezTo>
                  <a:pt x="6451675" y="109866"/>
                  <a:pt x="6395013" y="224084"/>
                  <a:pt x="6429570" y="307777"/>
                </a:cubicBezTo>
                <a:cubicBezTo>
                  <a:pt x="6283145" y="325516"/>
                  <a:pt x="6182361" y="268679"/>
                  <a:pt x="6037951" y="307777"/>
                </a:cubicBezTo>
                <a:cubicBezTo>
                  <a:pt x="5893541" y="346875"/>
                  <a:pt x="5832985" y="291151"/>
                  <a:pt x="5646331" y="307777"/>
                </a:cubicBezTo>
                <a:cubicBezTo>
                  <a:pt x="5459677" y="324403"/>
                  <a:pt x="5223717" y="235503"/>
                  <a:pt x="4997529" y="307777"/>
                </a:cubicBezTo>
                <a:cubicBezTo>
                  <a:pt x="4771341" y="380051"/>
                  <a:pt x="4708298" y="299438"/>
                  <a:pt x="4605910" y="307777"/>
                </a:cubicBezTo>
                <a:cubicBezTo>
                  <a:pt x="4503522" y="316116"/>
                  <a:pt x="4235995" y="254478"/>
                  <a:pt x="4021404" y="307777"/>
                </a:cubicBezTo>
                <a:cubicBezTo>
                  <a:pt x="3806813" y="361076"/>
                  <a:pt x="3758296" y="276803"/>
                  <a:pt x="3565489" y="307777"/>
                </a:cubicBezTo>
                <a:cubicBezTo>
                  <a:pt x="3372682" y="338751"/>
                  <a:pt x="3153539" y="253137"/>
                  <a:pt x="2980982" y="307777"/>
                </a:cubicBezTo>
                <a:cubicBezTo>
                  <a:pt x="2808425" y="362417"/>
                  <a:pt x="2580515" y="256299"/>
                  <a:pt x="2396476" y="307777"/>
                </a:cubicBezTo>
                <a:cubicBezTo>
                  <a:pt x="2212437" y="359255"/>
                  <a:pt x="2095088" y="306838"/>
                  <a:pt x="1811970" y="307777"/>
                </a:cubicBezTo>
                <a:cubicBezTo>
                  <a:pt x="1528852" y="308716"/>
                  <a:pt x="1422834" y="295793"/>
                  <a:pt x="1227463" y="307777"/>
                </a:cubicBezTo>
                <a:cubicBezTo>
                  <a:pt x="1032092" y="319761"/>
                  <a:pt x="932997" y="300185"/>
                  <a:pt x="707253" y="307777"/>
                </a:cubicBezTo>
                <a:cubicBezTo>
                  <a:pt x="481509" y="315369"/>
                  <a:pt x="332667" y="299207"/>
                  <a:pt x="0" y="307777"/>
                </a:cubicBezTo>
                <a:cubicBezTo>
                  <a:pt x="-7481" y="209626"/>
                  <a:pt x="19515" y="83200"/>
                  <a:pt x="0" y="0"/>
                </a:cubicBezTo>
                <a:close/>
              </a:path>
              <a:path w="6429570" h="307777" stroke="0" extrusionOk="0">
                <a:moveTo>
                  <a:pt x="0" y="0"/>
                </a:moveTo>
                <a:cubicBezTo>
                  <a:pt x="118609" y="-49069"/>
                  <a:pt x="375391" y="1411"/>
                  <a:pt x="520211" y="0"/>
                </a:cubicBezTo>
                <a:cubicBezTo>
                  <a:pt x="665031" y="-1411"/>
                  <a:pt x="771909" y="32762"/>
                  <a:pt x="911830" y="0"/>
                </a:cubicBezTo>
                <a:cubicBezTo>
                  <a:pt x="1051751" y="-32762"/>
                  <a:pt x="1311767" y="71987"/>
                  <a:pt x="1624928" y="0"/>
                </a:cubicBezTo>
                <a:cubicBezTo>
                  <a:pt x="1938089" y="-71987"/>
                  <a:pt x="1935298" y="15104"/>
                  <a:pt x="2145138" y="0"/>
                </a:cubicBezTo>
                <a:cubicBezTo>
                  <a:pt x="2354978" y="-15104"/>
                  <a:pt x="2497984" y="12458"/>
                  <a:pt x="2665349" y="0"/>
                </a:cubicBezTo>
                <a:cubicBezTo>
                  <a:pt x="2832714" y="-12458"/>
                  <a:pt x="3075116" y="59710"/>
                  <a:pt x="3378447" y="0"/>
                </a:cubicBezTo>
                <a:cubicBezTo>
                  <a:pt x="3681778" y="-59710"/>
                  <a:pt x="3654231" y="22355"/>
                  <a:pt x="3834362" y="0"/>
                </a:cubicBezTo>
                <a:cubicBezTo>
                  <a:pt x="4014493" y="-22355"/>
                  <a:pt x="4202610" y="54515"/>
                  <a:pt x="4547460" y="0"/>
                </a:cubicBezTo>
                <a:cubicBezTo>
                  <a:pt x="4892310" y="-54515"/>
                  <a:pt x="4993369" y="33465"/>
                  <a:pt x="5260557" y="0"/>
                </a:cubicBezTo>
                <a:cubicBezTo>
                  <a:pt x="5527745" y="-33465"/>
                  <a:pt x="5723899" y="14713"/>
                  <a:pt x="5845064" y="0"/>
                </a:cubicBezTo>
                <a:cubicBezTo>
                  <a:pt x="5966229" y="-14713"/>
                  <a:pt x="6288011" y="40868"/>
                  <a:pt x="6429570" y="0"/>
                </a:cubicBezTo>
                <a:cubicBezTo>
                  <a:pt x="6460658" y="103613"/>
                  <a:pt x="6414406" y="237093"/>
                  <a:pt x="6429570" y="307777"/>
                </a:cubicBezTo>
                <a:cubicBezTo>
                  <a:pt x="6340995" y="339781"/>
                  <a:pt x="6134963" y="280711"/>
                  <a:pt x="6037951" y="307777"/>
                </a:cubicBezTo>
                <a:cubicBezTo>
                  <a:pt x="5940939" y="334843"/>
                  <a:pt x="5471362" y="272330"/>
                  <a:pt x="5324853" y="307777"/>
                </a:cubicBezTo>
                <a:cubicBezTo>
                  <a:pt x="5178344" y="343224"/>
                  <a:pt x="5028220" y="303424"/>
                  <a:pt x="4868938" y="307777"/>
                </a:cubicBezTo>
                <a:cubicBezTo>
                  <a:pt x="4709657" y="312130"/>
                  <a:pt x="4430483" y="307437"/>
                  <a:pt x="4284432" y="307777"/>
                </a:cubicBezTo>
                <a:cubicBezTo>
                  <a:pt x="4138381" y="308117"/>
                  <a:pt x="3847755" y="262568"/>
                  <a:pt x="3571334" y="307777"/>
                </a:cubicBezTo>
                <a:cubicBezTo>
                  <a:pt x="3294913" y="352986"/>
                  <a:pt x="3272435" y="262373"/>
                  <a:pt x="2986828" y="307777"/>
                </a:cubicBezTo>
                <a:cubicBezTo>
                  <a:pt x="2701221" y="353181"/>
                  <a:pt x="2729898" y="261642"/>
                  <a:pt x="2595208" y="307777"/>
                </a:cubicBezTo>
                <a:cubicBezTo>
                  <a:pt x="2460518" y="353912"/>
                  <a:pt x="2307804" y="303720"/>
                  <a:pt x="2139293" y="307777"/>
                </a:cubicBezTo>
                <a:cubicBezTo>
                  <a:pt x="1970782" y="311834"/>
                  <a:pt x="1681571" y="251700"/>
                  <a:pt x="1426196" y="307777"/>
                </a:cubicBezTo>
                <a:cubicBezTo>
                  <a:pt x="1170821" y="363854"/>
                  <a:pt x="1054284" y="261874"/>
                  <a:pt x="841689" y="307777"/>
                </a:cubicBezTo>
                <a:cubicBezTo>
                  <a:pt x="629094" y="353680"/>
                  <a:pt x="255914" y="273078"/>
                  <a:pt x="0" y="307777"/>
                </a:cubicBezTo>
                <a:cubicBezTo>
                  <a:pt x="-29258" y="205833"/>
                  <a:pt x="10381" y="123190"/>
                  <a:pt x="0" y="0"/>
                </a:cubicBezTo>
                <a:close/>
              </a:path>
            </a:pathLst>
          </a:custGeom>
          <a:solidFill>
            <a:srgbClr val="FF6600"/>
          </a:solidFill>
          <a:ln w="38100">
            <a:no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pPr algn="just">
              <a:spcAft>
                <a:spcPts val="900"/>
              </a:spcAft>
            </a:pPr>
            <a:r>
              <a:rPr lang="en-US" sz="1400" b="1" i="1" dirty="0">
                <a:solidFill>
                  <a:srgbClr val="002060"/>
                </a:solidFill>
                <a:latin typeface="Comic Sans MS" panose="030F0702030302020204" pitchFamily="66" charset="0"/>
                <a:cs typeface="Calibri" panose="020F0502020204030204" pitchFamily="34" charset="0"/>
              </a:rPr>
              <a:t>Reaction dynamics and nuclear structure @ LNL and LNS </a:t>
            </a:r>
            <a:endParaRPr lang="en-GB" sz="1400" b="1" i="1" dirty="0">
              <a:latin typeface="Comic Sans MS" panose="030F0702030302020204" pitchFamily="66" charset="0"/>
              <a:cs typeface="Calibri" panose="020F0502020204030204" pitchFamily="34" charset="0"/>
            </a:endParaRPr>
          </a:p>
        </p:txBody>
      </p:sp>
      <p:pic>
        <p:nvPicPr>
          <p:cNvPr id="18" name="Immagine 17" descr="Immagine che contiene interno, argento&#10;&#10;Descrizione generata automaticamente">
            <a:extLst>
              <a:ext uri="{FF2B5EF4-FFF2-40B4-BE49-F238E27FC236}">
                <a16:creationId xmlns:a16="http://schemas.microsoft.com/office/drawing/2014/main" id="{9F755AF2-A68E-B9B9-529D-4502A18F7061}"/>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426075" y="2657475"/>
            <a:ext cx="2063750" cy="1543050"/>
          </a:xfrm>
          <a:prstGeom prst="rect">
            <a:avLst/>
          </a:prstGeom>
        </p:spPr>
      </p:pic>
      <p:pic>
        <p:nvPicPr>
          <p:cNvPr id="19" name="Immagine 18" descr="Immagine che contiene interno, pavimento, motore&#10;&#10;Descrizione generata automaticamente">
            <a:extLst>
              <a:ext uri="{FF2B5EF4-FFF2-40B4-BE49-F238E27FC236}">
                <a16:creationId xmlns:a16="http://schemas.microsoft.com/office/drawing/2014/main" id="{B73EABBC-75D3-BAE1-E4F5-D73B9893EAFC}"/>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6916967" y="1349950"/>
            <a:ext cx="2054461" cy="1543050"/>
          </a:xfrm>
          <a:prstGeom prst="rect">
            <a:avLst/>
          </a:prstGeom>
        </p:spPr>
      </p:pic>
      <p:pic>
        <p:nvPicPr>
          <p:cNvPr id="20" name="Immagine 19" descr="Immagine che contiene interno, macchina, ingegneria, acciaio&#10;&#10;Descrizione generata automaticamente">
            <a:extLst>
              <a:ext uri="{FF2B5EF4-FFF2-40B4-BE49-F238E27FC236}">
                <a16:creationId xmlns:a16="http://schemas.microsoft.com/office/drawing/2014/main" id="{90418BFB-9D98-80F6-5336-1FE237F94CA4}"/>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5855106" y="4057217"/>
            <a:ext cx="3263088" cy="1680638"/>
          </a:xfrm>
          <a:prstGeom prst="rect">
            <a:avLst/>
          </a:prstGeom>
        </p:spPr>
      </p:pic>
      <p:pic>
        <p:nvPicPr>
          <p:cNvPr id="2" name="Immagine 1">
            <a:extLst>
              <a:ext uri="{FF2B5EF4-FFF2-40B4-BE49-F238E27FC236}">
                <a16:creationId xmlns:a16="http://schemas.microsoft.com/office/drawing/2014/main" id="{C14A1952-0438-FE59-1D26-C4483FB383B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88096" y="4200525"/>
            <a:ext cx="2280034" cy="2280034"/>
          </a:xfrm>
          <a:prstGeom prst="rect">
            <a:avLst/>
          </a:prstGeom>
        </p:spPr>
      </p:pic>
      <p:sp>
        <p:nvSpPr>
          <p:cNvPr id="21" name="TextBox 11">
            <a:extLst>
              <a:ext uri="{FF2B5EF4-FFF2-40B4-BE49-F238E27FC236}">
                <a16:creationId xmlns:a16="http://schemas.microsoft.com/office/drawing/2014/main" id="{FAA29DB7-3B50-B5EB-8D90-906BE3DB4925}"/>
              </a:ext>
            </a:extLst>
          </p:cNvPr>
          <p:cNvSpPr txBox="1"/>
          <p:nvPr/>
        </p:nvSpPr>
        <p:spPr>
          <a:xfrm>
            <a:off x="5745018" y="728453"/>
            <a:ext cx="3373176" cy="507831"/>
          </a:xfrm>
          <a:prstGeom prst="rect">
            <a:avLst/>
          </a:prstGeom>
          <a:solidFill>
            <a:srgbClr val="FFC000"/>
          </a:solidFill>
          <a:ln w="12700">
            <a:noFill/>
          </a:ln>
        </p:spPr>
        <p:txBody>
          <a:bodyPr wrap="square" rtlCol="0">
            <a:spAutoFit/>
          </a:bodyPr>
          <a:lstStyle/>
          <a:p>
            <a:r>
              <a:rPr lang="it-IT" sz="1350" dirty="0">
                <a:latin typeface="Comic Sans MS" panose="030F0702030302020204" pitchFamily="66" charset="0"/>
              </a:rPr>
              <a:t>The </a:t>
            </a:r>
            <a:r>
              <a:rPr lang="it-IT" sz="1350" dirty="0" err="1">
                <a:latin typeface="Comic Sans MS" panose="030F0702030302020204" pitchFamily="66" charset="0"/>
              </a:rPr>
              <a:t>complex</a:t>
            </a:r>
            <a:r>
              <a:rPr lang="it-IT" sz="1350" dirty="0">
                <a:latin typeface="Comic Sans MS" panose="030F0702030302020204" pitchFamily="66" charset="0"/>
              </a:rPr>
              <a:t> TANDEM-NEW </a:t>
            </a:r>
            <a:r>
              <a:rPr lang="it-IT" sz="1350" dirty="0" err="1">
                <a:latin typeface="Comic Sans MS" panose="030F0702030302020204" pitchFamily="66" charset="0"/>
              </a:rPr>
              <a:t>Cyclotron</a:t>
            </a:r>
            <a:r>
              <a:rPr lang="it-IT" sz="1350" dirty="0">
                <a:latin typeface="Comic Sans MS" panose="030F0702030302020204" pitchFamily="66" charset="0"/>
              </a:rPr>
              <a:t> -FRAISE @ LNS</a:t>
            </a:r>
            <a:endParaRPr lang="it-IT" sz="1350" b="1" dirty="0">
              <a:latin typeface="Comic Sans MS" panose="030F0702030302020204" pitchFamily="66" charset="0"/>
            </a:endParaRPr>
          </a:p>
        </p:txBody>
      </p:sp>
      <p:sp>
        <p:nvSpPr>
          <p:cNvPr id="22" name="CasellaDiTesto 21">
            <a:extLst>
              <a:ext uri="{FF2B5EF4-FFF2-40B4-BE49-F238E27FC236}">
                <a16:creationId xmlns:a16="http://schemas.microsoft.com/office/drawing/2014/main" id="{89DCCB77-B742-5110-D7D7-4A1A14CA6E49}"/>
              </a:ext>
            </a:extLst>
          </p:cNvPr>
          <p:cNvSpPr txBox="1"/>
          <p:nvPr/>
        </p:nvSpPr>
        <p:spPr>
          <a:xfrm>
            <a:off x="7829059" y="4118992"/>
            <a:ext cx="1289135" cy="369332"/>
          </a:xfrm>
          <a:prstGeom prst="rect">
            <a:avLst/>
          </a:prstGeom>
          <a:noFill/>
        </p:spPr>
        <p:txBody>
          <a:bodyPr wrap="none" rtlCol="0">
            <a:spAutoFit/>
          </a:bodyPr>
          <a:lstStyle/>
          <a:p>
            <a:r>
              <a:rPr lang="en-US" b="1" dirty="0">
                <a:latin typeface="Comic Sans MS" panose="030F0702030302020204" pitchFamily="66" charset="0"/>
              </a:rPr>
              <a:t>CHIMERA</a:t>
            </a:r>
          </a:p>
        </p:txBody>
      </p:sp>
    </p:spTree>
    <p:extLst>
      <p:ext uri="{BB962C8B-B14F-4D97-AF65-F5344CB8AC3E}">
        <p14:creationId xmlns:p14="http://schemas.microsoft.com/office/powerpoint/2010/main" val="26202323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B270D-570D-29B9-8ACF-54C8F2C3A1AE}"/>
            </a:ext>
          </a:extLst>
        </p:cNvPr>
        <p:cNvGrpSpPr/>
        <p:nvPr/>
      </p:nvGrpSpPr>
      <p:grpSpPr>
        <a:xfrm>
          <a:off x="0" y="0"/>
          <a:ext cx="0" cy="0"/>
          <a:chOff x="0" y="0"/>
          <a:chExt cx="0" cy="0"/>
        </a:xfrm>
      </p:grpSpPr>
      <p:grpSp>
        <p:nvGrpSpPr>
          <p:cNvPr id="16385" name="Google Shape;355;g2c9e7058585_28_1">
            <a:extLst>
              <a:ext uri="{FF2B5EF4-FFF2-40B4-BE49-F238E27FC236}">
                <a16:creationId xmlns:a16="http://schemas.microsoft.com/office/drawing/2014/main" id="{CD01F725-EFF4-48C1-5283-E454D826278C}"/>
              </a:ext>
            </a:extLst>
          </p:cNvPr>
          <p:cNvGrpSpPr/>
          <p:nvPr/>
        </p:nvGrpSpPr>
        <p:grpSpPr bwMode="auto">
          <a:xfrm>
            <a:off x="2266981" y="1653763"/>
            <a:ext cx="5486400" cy="3757613"/>
            <a:chOff x="1117947" y="-286359"/>
            <a:chExt cx="8596720" cy="5880782"/>
          </a:xfrm>
        </p:grpSpPr>
        <p:pic>
          <p:nvPicPr>
            <p:cNvPr id="16421" name="Google Shape;356;g2c9e7058585_28_1">
              <a:extLst>
                <a:ext uri="{FF2B5EF4-FFF2-40B4-BE49-F238E27FC236}">
                  <a16:creationId xmlns:a16="http://schemas.microsoft.com/office/drawing/2014/main" id="{EF21AAA1-1DFF-88E3-F255-4E4BCF8974C7}"/>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947" y="-286359"/>
              <a:ext cx="8596720" cy="5880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22" name="Google Shape;357;g2c9e7058585_28_1">
              <a:extLst>
                <a:ext uri="{FF2B5EF4-FFF2-40B4-BE49-F238E27FC236}">
                  <a16:creationId xmlns:a16="http://schemas.microsoft.com/office/drawing/2014/main" id="{F2854EDA-B965-CF4C-40B0-74145177E484}"/>
                </a:ext>
              </a:extLst>
            </p:cNvPr>
            <p:cNvSpPr>
              <a:spLocks noChangeArrowheads="1"/>
            </p:cNvSpPr>
            <p:nvPr/>
          </p:nvSpPr>
          <p:spPr bwMode="auto">
            <a:xfrm>
              <a:off x="1640930" y="5215316"/>
              <a:ext cx="110700" cy="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685800">
                <a:buClr>
                  <a:srgbClr val="000000"/>
                </a:buClr>
                <a:buSzPts val="1400"/>
                <a:defRPr/>
              </a:pPr>
              <a:endParaRPr lang="en-US" altLang="en-US" sz="1050">
                <a:solidFill>
                  <a:srgbClr val="FFFFFF"/>
                </a:solidFill>
                <a:cs typeface="Arial" panose="020B0604020202020204" pitchFamily="34" charset="0"/>
                <a:sym typeface="Arial" panose="020B0604020202020204" pitchFamily="34" charset="0"/>
              </a:endParaRPr>
            </a:p>
          </p:txBody>
        </p:sp>
        <p:sp>
          <p:nvSpPr>
            <p:cNvPr id="16423" name="Google Shape;358;g2c9e7058585_28_1">
              <a:extLst>
                <a:ext uri="{FF2B5EF4-FFF2-40B4-BE49-F238E27FC236}">
                  <a16:creationId xmlns:a16="http://schemas.microsoft.com/office/drawing/2014/main" id="{623723F4-3778-095E-4A84-567953ED2985}"/>
                </a:ext>
              </a:extLst>
            </p:cNvPr>
            <p:cNvSpPr>
              <a:spLocks noChangeArrowheads="1"/>
            </p:cNvSpPr>
            <p:nvPr/>
          </p:nvSpPr>
          <p:spPr bwMode="auto">
            <a:xfrm>
              <a:off x="7583344" y="761071"/>
              <a:ext cx="321600" cy="155400"/>
            </a:xfrm>
            <a:prstGeom prst="ellipse">
              <a:avLst/>
            </a:prstGeom>
            <a:solidFill>
              <a:srgbClr val="C00000">
                <a:alpha val="40392"/>
              </a:srgbClr>
            </a:solidFill>
            <a:ln w="12700">
              <a:solidFill>
                <a:srgbClr val="C00000"/>
              </a:solidFill>
              <a:miter lim="800000"/>
              <a:headEnd type="none" w="sm" len="sm"/>
              <a:tailEnd type="none" w="sm" len="sm"/>
            </a:ln>
          </p:spPr>
          <p:txBody>
            <a:bodyPr lIns="51431" tIns="25706" rIns="51431" bIns="25706"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685800">
                <a:buClr>
                  <a:srgbClr val="000000"/>
                </a:buClr>
                <a:buSzPts val="1400"/>
                <a:defRPr/>
              </a:pPr>
              <a:endParaRPr lang="en-US" altLang="en-US" sz="10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16424" name="Google Shape;359;g2c9e7058585_28_1">
              <a:extLst>
                <a:ext uri="{FF2B5EF4-FFF2-40B4-BE49-F238E27FC236}">
                  <a16:creationId xmlns:a16="http://schemas.microsoft.com/office/drawing/2014/main" id="{7B6F0555-51B9-56A5-B3B6-2EC3AFC86E94}"/>
                </a:ext>
              </a:extLst>
            </p:cNvPr>
            <p:cNvSpPr>
              <a:spLocks noChangeArrowheads="1"/>
            </p:cNvSpPr>
            <p:nvPr/>
          </p:nvSpPr>
          <p:spPr bwMode="auto">
            <a:xfrm>
              <a:off x="6862619" y="1556215"/>
              <a:ext cx="235800" cy="165300"/>
            </a:xfrm>
            <a:prstGeom prst="ellipse">
              <a:avLst/>
            </a:prstGeom>
            <a:solidFill>
              <a:srgbClr val="C00000">
                <a:alpha val="40392"/>
              </a:srgbClr>
            </a:solidFill>
            <a:ln w="12700">
              <a:solidFill>
                <a:srgbClr val="C00000"/>
              </a:solidFill>
              <a:miter lim="800000"/>
              <a:headEnd type="none" w="sm" len="sm"/>
              <a:tailEnd type="none" w="sm" len="sm"/>
            </a:ln>
          </p:spPr>
          <p:txBody>
            <a:bodyPr lIns="51431" tIns="25706" rIns="51431" bIns="25706"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685800">
                <a:buClr>
                  <a:srgbClr val="000000"/>
                </a:buClr>
                <a:buSzPts val="1400"/>
                <a:defRPr/>
              </a:pPr>
              <a:endParaRPr lang="en-US" altLang="en-US" sz="10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16425" name="Google Shape;360;g2c9e7058585_28_1">
              <a:extLst>
                <a:ext uri="{FF2B5EF4-FFF2-40B4-BE49-F238E27FC236}">
                  <a16:creationId xmlns:a16="http://schemas.microsoft.com/office/drawing/2014/main" id="{381DA003-7350-282B-DE40-3C98B9EAEE2D}"/>
                </a:ext>
              </a:extLst>
            </p:cNvPr>
            <p:cNvSpPr>
              <a:spLocks noChangeArrowheads="1"/>
            </p:cNvSpPr>
            <p:nvPr/>
          </p:nvSpPr>
          <p:spPr bwMode="auto">
            <a:xfrm>
              <a:off x="3396446" y="3706715"/>
              <a:ext cx="321600" cy="165300"/>
            </a:xfrm>
            <a:prstGeom prst="ellipse">
              <a:avLst/>
            </a:prstGeom>
            <a:solidFill>
              <a:srgbClr val="C00000">
                <a:alpha val="40392"/>
              </a:srgbClr>
            </a:solidFill>
            <a:ln w="12700">
              <a:solidFill>
                <a:srgbClr val="C00000"/>
              </a:solidFill>
              <a:miter lim="800000"/>
              <a:headEnd type="none" w="sm" len="sm"/>
              <a:tailEnd type="none" w="sm" len="sm"/>
            </a:ln>
          </p:spPr>
          <p:txBody>
            <a:bodyPr lIns="51431" tIns="25706" rIns="51431" bIns="25706"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685800">
                <a:buClr>
                  <a:srgbClr val="000000"/>
                </a:buClr>
                <a:buSzPts val="1400"/>
                <a:defRPr/>
              </a:pPr>
              <a:endParaRPr lang="en-US" altLang="en-US" sz="10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16426" name="Google Shape;361;g2c9e7058585_28_1">
              <a:extLst>
                <a:ext uri="{FF2B5EF4-FFF2-40B4-BE49-F238E27FC236}">
                  <a16:creationId xmlns:a16="http://schemas.microsoft.com/office/drawing/2014/main" id="{A1BE2954-4FCA-BBD3-9AD1-922F6A8F5FF7}"/>
                </a:ext>
              </a:extLst>
            </p:cNvPr>
            <p:cNvSpPr>
              <a:spLocks noChangeArrowheads="1"/>
            </p:cNvSpPr>
            <p:nvPr/>
          </p:nvSpPr>
          <p:spPr bwMode="auto">
            <a:xfrm>
              <a:off x="2440225" y="4317494"/>
              <a:ext cx="282000" cy="277500"/>
            </a:xfrm>
            <a:prstGeom prst="ellipse">
              <a:avLst/>
            </a:prstGeom>
            <a:solidFill>
              <a:srgbClr val="C00000">
                <a:alpha val="40392"/>
              </a:srgbClr>
            </a:solidFill>
            <a:ln w="12700">
              <a:solidFill>
                <a:srgbClr val="C00000"/>
              </a:solidFill>
              <a:miter lim="800000"/>
              <a:headEnd type="none" w="sm" len="sm"/>
              <a:tailEnd type="none" w="sm" len="sm"/>
            </a:ln>
          </p:spPr>
          <p:txBody>
            <a:bodyPr lIns="51431" tIns="25706" rIns="51431" bIns="25706"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685800">
                <a:buClr>
                  <a:srgbClr val="000000"/>
                </a:buClr>
                <a:buSzPts val="1400"/>
                <a:defRPr/>
              </a:pPr>
              <a:endParaRPr lang="en-US" altLang="en-US" sz="10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16427" name="Google Shape;362;g2c9e7058585_28_1">
              <a:extLst>
                <a:ext uri="{FF2B5EF4-FFF2-40B4-BE49-F238E27FC236}">
                  <a16:creationId xmlns:a16="http://schemas.microsoft.com/office/drawing/2014/main" id="{3F55A830-D0B2-79B8-B465-D905F789E5F6}"/>
                </a:ext>
              </a:extLst>
            </p:cNvPr>
            <p:cNvSpPr>
              <a:spLocks noChangeArrowheads="1"/>
            </p:cNvSpPr>
            <p:nvPr/>
          </p:nvSpPr>
          <p:spPr bwMode="auto">
            <a:xfrm>
              <a:off x="2024206" y="4536640"/>
              <a:ext cx="219900" cy="208500"/>
            </a:xfrm>
            <a:prstGeom prst="ellipse">
              <a:avLst/>
            </a:prstGeom>
            <a:solidFill>
              <a:srgbClr val="C00000">
                <a:alpha val="40392"/>
              </a:srgbClr>
            </a:solidFill>
            <a:ln w="12700">
              <a:solidFill>
                <a:srgbClr val="C00000"/>
              </a:solidFill>
              <a:miter lim="800000"/>
              <a:headEnd type="none" w="sm" len="sm"/>
              <a:tailEnd type="none" w="sm" len="sm"/>
            </a:ln>
          </p:spPr>
          <p:txBody>
            <a:bodyPr lIns="51431" tIns="25706" rIns="51431" bIns="25706"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685800">
                <a:buClr>
                  <a:srgbClr val="000000"/>
                </a:buClr>
                <a:buSzPts val="1400"/>
                <a:defRPr/>
              </a:pPr>
              <a:endParaRPr lang="en-US" altLang="en-US" sz="10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16428" name="Google Shape;363;g2c9e7058585_28_1">
              <a:extLst>
                <a:ext uri="{FF2B5EF4-FFF2-40B4-BE49-F238E27FC236}">
                  <a16:creationId xmlns:a16="http://schemas.microsoft.com/office/drawing/2014/main" id="{1F3B3631-55D6-97DE-A0CF-BFCD1327180D}"/>
                </a:ext>
              </a:extLst>
            </p:cNvPr>
            <p:cNvSpPr>
              <a:spLocks noChangeArrowheads="1"/>
            </p:cNvSpPr>
            <p:nvPr/>
          </p:nvSpPr>
          <p:spPr bwMode="auto">
            <a:xfrm>
              <a:off x="2094038" y="4555008"/>
              <a:ext cx="160200" cy="69600"/>
            </a:xfrm>
            <a:prstGeom prst="ellipse">
              <a:avLst/>
            </a:prstGeom>
            <a:solidFill>
              <a:srgbClr val="C00000">
                <a:alpha val="40392"/>
              </a:srgbClr>
            </a:solidFill>
            <a:ln w="12700">
              <a:solidFill>
                <a:srgbClr val="C00000"/>
              </a:solidFill>
              <a:miter lim="800000"/>
              <a:headEnd type="none" w="sm" len="sm"/>
              <a:tailEnd type="none" w="sm" len="sm"/>
            </a:ln>
          </p:spPr>
          <p:txBody>
            <a:bodyPr lIns="51431" tIns="25706" rIns="51431" bIns="25706"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685800">
                <a:buClr>
                  <a:srgbClr val="000000"/>
                </a:buClr>
                <a:buSzPts val="1400"/>
                <a:defRPr/>
              </a:pPr>
              <a:endParaRPr lang="en-US" altLang="en-US" sz="10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16429" name="Google Shape;364;g2c9e7058585_28_1">
              <a:extLst>
                <a:ext uri="{FF2B5EF4-FFF2-40B4-BE49-F238E27FC236}">
                  <a16:creationId xmlns:a16="http://schemas.microsoft.com/office/drawing/2014/main" id="{4D3B0344-2E77-0E16-71E4-5AA69432D254}"/>
                </a:ext>
              </a:extLst>
            </p:cNvPr>
            <p:cNvSpPr>
              <a:spLocks noChangeArrowheads="1"/>
            </p:cNvSpPr>
            <p:nvPr/>
          </p:nvSpPr>
          <p:spPr bwMode="auto">
            <a:xfrm>
              <a:off x="3960139" y="2848602"/>
              <a:ext cx="344400" cy="195300"/>
            </a:xfrm>
            <a:prstGeom prst="ellipse">
              <a:avLst/>
            </a:prstGeom>
            <a:solidFill>
              <a:srgbClr val="C00000">
                <a:alpha val="40392"/>
              </a:srgbClr>
            </a:solidFill>
            <a:ln w="12700">
              <a:solidFill>
                <a:srgbClr val="C00000"/>
              </a:solidFill>
              <a:miter lim="800000"/>
              <a:headEnd type="none" w="sm" len="sm"/>
              <a:tailEnd type="none" w="sm" len="sm"/>
            </a:ln>
          </p:spPr>
          <p:txBody>
            <a:bodyPr lIns="51431" tIns="25706" rIns="51431" bIns="25706"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685800">
                <a:buClr>
                  <a:srgbClr val="000000"/>
                </a:buClr>
                <a:buSzPts val="1400"/>
                <a:defRPr/>
              </a:pPr>
              <a:endParaRPr lang="en-US" altLang="en-US" sz="10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16430" name="Google Shape;365;g2c9e7058585_28_1">
              <a:extLst>
                <a:ext uri="{FF2B5EF4-FFF2-40B4-BE49-F238E27FC236}">
                  <a16:creationId xmlns:a16="http://schemas.microsoft.com/office/drawing/2014/main" id="{A7AA9118-38AD-2B1E-0F15-56AE389699B9}"/>
                </a:ext>
              </a:extLst>
            </p:cNvPr>
            <p:cNvSpPr>
              <a:spLocks noChangeArrowheads="1"/>
            </p:cNvSpPr>
            <p:nvPr/>
          </p:nvSpPr>
          <p:spPr bwMode="auto">
            <a:xfrm>
              <a:off x="4049275" y="2975453"/>
              <a:ext cx="159900" cy="116100"/>
            </a:xfrm>
            <a:prstGeom prst="ellipse">
              <a:avLst/>
            </a:prstGeom>
            <a:solidFill>
              <a:srgbClr val="C00000">
                <a:alpha val="40392"/>
              </a:srgbClr>
            </a:solidFill>
            <a:ln w="12700">
              <a:solidFill>
                <a:srgbClr val="C00000"/>
              </a:solidFill>
              <a:miter lim="800000"/>
              <a:headEnd type="none" w="sm" len="sm"/>
              <a:tailEnd type="none" w="sm" len="sm"/>
            </a:ln>
          </p:spPr>
          <p:txBody>
            <a:bodyPr lIns="51431" tIns="25706" rIns="51431" bIns="25706"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685800">
                <a:buClr>
                  <a:srgbClr val="000000"/>
                </a:buClr>
                <a:buSzPts val="1400"/>
                <a:defRPr/>
              </a:pPr>
              <a:endParaRPr lang="en-US" altLang="en-US" sz="10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16431" name="Google Shape;366;g2c9e7058585_28_1">
              <a:extLst>
                <a:ext uri="{FF2B5EF4-FFF2-40B4-BE49-F238E27FC236}">
                  <a16:creationId xmlns:a16="http://schemas.microsoft.com/office/drawing/2014/main" id="{A7B34D3E-1DB5-0B72-476B-70295536D712}"/>
                </a:ext>
              </a:extLst>
            </p:cNvPr>
            <p:cNvSpPr>
              <a:spLocks noChangeArrowheads="1"/>
            </p:cNvSpPr>
            <p:nvPr/>
          </p:nvSpPr>
          <p:spPr bwMode="auto">
            <a:xfrm>
              <a:off x="4781402" y="2869543"/>
              <a:ext cx="227100" cy="195300"/>
            </a:xfrm>
            <a:prstGeom prst="ellipse">
              <a:avLst/>
            </a:prstGeom>
            <a:solidFill>
              <a:srgbClr val="C00000">
                <a:alpha val="40392"/>
              </a:srgbClr>
            </a:solidFill>
            <a:ln w="12700">
              <a:solidFill>
                <a:srgbClr val="C00000"/>
              </a:solidFill>
              <a:miter lim="800000"/>
              <a:headEnd type="none" w="sm" len="sm"/>
              <a:tailEnd type="none" w="sm" len="sm"/>
            </a:ln>
          </p:spPr>
          <p:txBody>
            <a:bodyPr lIns="51431" tIns="25706" rIns="51431" bIns="25706"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685800">
                <a:buClr>
                  <a:srgbClr val="000000"/>
                </a:buClr>
                <a:buSzPts val="1400"/>
                <a:defRPr/>
              </a:pPr>
              <a:endParaRPr lang="en-US" altLang="en-US" sz="10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16432" name="Google Shape;367;g2c9e7058585_28_1">
              <a:extLst>
                <a:ext uri="{FF2B5EF4-FFF2-40B4-BE49-F238E27FC236}">
                  <a16:creationId xmlns:a16="http://schemas.microsoft.com/office/drawing/2014/main" id="{0AD4258D-E9B5-BE2B-5A0B-4EA18B4CF9DD}"/>
                </a:ext>
              </a:extLst>
            </p:cNvPr>
            <p:cNvSpPr>
              <a:spLocks noChangeArrowheads="1"/>
            </p:cNvSpPr>
            <p:nvPr/>
          </p:nvSpPr>
          <p:spPr bwMode="auto">
            <a:xfrm>
              <a:off x="3779852" y="3369747"/>
              <a:ext cx="159900" cy="116100"/>
            </a:xfrm>
            <a:prstGeom prst="ellipse">
              <a:avLst/>
            </a:prstGeom>
            <a:solidFill>
              <a:srgbClr val="C00000">
                <a:alpha val="40392"/>
              </a:srgbClr>
            </a:solidFill>
            <a:ln w="12700">
              <a:solidFill>
                <a:srgbClr val="C00000"/>
              </a:solidFill>
              <a:miter lim="800000"/>
              <a:headEnd type="none" w="sm" len="sm"/>
              <a:tailEnd type="none" w="sm" len="sm"/>
            </a:ln>
          </p:spPr>
          <p:txBody>
            <a:bodyPr lIns="51431" tIns="25706" rIns="51431" bIns="25706"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685800">
                <a:buClr>
                  <a:srgbClr val="000000"/>
                </a:buClr>
                <a:buSzPts val="1400"/>
                <a:defRPr/>
              </a:pPr>
              <a:endParaRPr lang="en-US" altLang="en-US" sz="10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16433" name="Google Shape;368;g2c9e7058585_28_1">
              <a:extLst>
                <a:ext uri="{FF2B5EF4-FFF2-40B4-BE49-F238E27FC236}">
                  <a16:creationId xmlns:a16="http://schemas.microsoft.com/office/drawing/2014/main" id="{207708C3-7E3D-2DCC-11D8-4BD3E3E4E95F}"/>
                </a:ext>
              </a:extLst>
            </p:cNvPr>
            <p:cNvSpPr>
              <a:spLocks noChangeArrowheads="1"/>
            </p:cNvSpPr>
            <p:nvPr/>
          </p:nvSpPr>
          <p:spPr bwMode="auto">
            <a:xfrm>
              <a:off x="3017513" y="3653607"/>
              <a:ext cx="159900" cy="116100"/>
            </a:xfrm>
            <a:prstGeom prst="ellipse">
              <a:avLst/>
            </a:prstGeom>
            <a:solidFill>
              <a:srgbClr val="C00000">
                <a:alpha val="40392"/>
              </a:srgbClr>
            </a:solidFill>
            <a:ln w="12700">
              <a:solidFill>
                <a:srgbClr val="C00000"/>
              </a:solidFill>
              <a:miter lim="800000"/>
              <a:headEnd type="none" w="sm" len="sm"/>
              <a:tailEnd type="none" w="sm" len="sm"/>
            </a:ln>
          </p:spPr>
          <p:txBody>
            <a:bodyPr lIns="51431" tIns="25706" rIns="51431" bIns="25706"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685800">
                <a:buClr>
                  <a:srgbClr val="000000"/>
                </a:buClr>
                <a:buSzPts val="1400"/>
                <a:defRPr/>
              </a:pPr>
              <a:endParaRPr lang="en-US" altLang="en-US" sz="10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16434" name="Google Shape;369;g2c9e7058585_28_1">
              <a:extLst>
                <a:ext uri="{FF2B5EF4-FFF2-40B4-BE49-F238E27FC236}">
                  <a16:creationId xmlns:a16="http://schemas.microsoft.com/office/drawing/2014/main" id="{AFD12772-9890-1620-6276-325CEF42321A}"/>
                </a:ext>
              </a:extLst>
            </p:cNvPr>
            <p:cNvSpPr>
              <a:spLocks noChangeArrowheads="1"/>
            </p:cNvSpPr>
            <p:nvPr/>
          </p:nvSpPr>
          <p:spPr bwMode="auto">
            <a:xfrm>
              <a:off x="2139299" y="4429792"/>
              <a:ext cx="159900" cy="116100"/>
            </a:xfrm>
            <a:prstGeom prst="ellipse">
              <a:avLst/>
            </a:prstGeom>
            <a:solidFill>
              <a:srgbClr val="C00000">
                <a:alpha val="40392"/>
              </a:srgbClr>
            </a:solidFill>
            <a:ln w="12700">
              <a:solidFill>
                <a:srgbClr val="C00000"/>
              </a:solidFill>
              <a:miter lim="800000"/>
              <a:headEnd type="none" w="sm" len="sm"/>
              <a:tailEnd type="none" w="sm" len="sm"/>
            </a:ln>
          </p:spPr>
          <p:txBody>
            <a:bodyPr lIns="51431" tIns="25706" rIns="51431" bIns="25706"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685800">
                <a:buClr>
                  <a:srgbClr val="000000"/>
                </a:buClr>
                <a:buSzPts val="1400"/>
                <a:defRPr/>
              </a:pPr>
              <a:endParaRPr lang="en-US" altLang="en-US" sz="10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16435" name="Google Shape;370;g2c9e7058585_28_1">
              <a:extLst>
                <a:ext uri="{FF2B5EF4-FFF2-40B4-BE49-F238E27FC236}">
                  <a16:creationId xmlns:a16="http://schemas.microsoft.com/office/drawing/2014/main" id="{7C4C545D-7436-7443-E1BD-212F335F1344}"/>
                </a:ext>
              </a:extLst>
            </p:cNvPr>
            <p:cNvSpPr>
              <a:spLocks noChangeArrowheads="1"/>
            </p:cNvSpPr>
            <p:nvPr/>
          </p:nvSpPr>
          <p:spPr bwMode="auto">
            <a:xfrm>
              <a:off x="3086706" y="3899223"/>
              <a:ext cx="393600" cy="208500"/>
            </a:xfrm>
            <a:prstGeom prst="ellipse">
              <a:avLst/>
            </a:prstGeom>
            <a:solidFill>
              <a:srgbClr val="C00000">
                <a:alpha val="40392"/>
              </a:srgbClr>
            </a:solidFill>
            <a:ln w="12700">
              <a:solidFill>
                <a:srgbClr val="C00000"/>
              </a:solidFill>
              <a:miter lim="800000"/>
              <a:headEnd type="none" w="sm" len="sm"/>
              <a:tailEnd type="none" w="sm" len="sm"/>
            </a:ln>
          </p:spPr>
          <p:txBody>
            <a:bodyPr lIns="51431" tIns="25706" rIns="51431" bIns="25706"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685800">
                <a:buClr>
                  <a:srgbClr val="000000"/>
                </a:buClr>
                <a:buSzPts val="1400"/>
                <a:defRPr/>
              </a:pPr>
              <a:endParaRPr lang="en-US" altLang="en-US" sz="10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16436" name="Google Shape;371;g2c9e7058585_28_1">
              <a:extLst>
                <a:ext uri="{FF2B5EF4-FFF2-40B4-BE49-F238E27FC236}">
                  <a16:creationId xmlns:a16="http://schemas.microsoft.com/office/drawing/2014/main" id="{80BCBB22-0516-CC83-906C-D9F38BC7004F}"/>
                </a:ext>
              </a:extLst>
            </p:cNvPr>
            <p:cNvSpPr>
              <a:spLocks noChangeArrowheads="1"/>
            </p:cNvSpPr>
            <p:nvPr/>
          </p:nvSpPr>
          <p:spPr bwMode="auto">
            <a:xfrm>
              <a:off x="1704117" y="4842395"/>
              <a:ext cx="160200" cy="158700"/>
            </a:xfrm>
            <a:prstGeom prst="ellipse">
              <a:avLst/>
            </a:prstGeom>
            <a:solidFill>
              <a:srgbClr val="C00000">
                <a:alpha val="40392"/>
              </a:srgbClr>
            </a:solidFill>
            <a:ln w="12700">
              <a:solidFill>
                <a:srgbClr val="C00000"/>
              </a:solidFill>
              <a:miter lim="800000"/>
              <a:headEnd type="none" w="sm" len="sm"/>
              <a:tailEnd type="none" w="sm" len="sm"/>
            </a:ln>
          </p:spPr>
          <p:txBody>
            <a:bodyPr lIns="51431" tIns="25706" rIns="51431" bIns="25706"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685800">
                <a:buClr>
                  <a:srgbClr val="000000"/>
                </a:buClr>
                <a:buSzPts val="1400"/>
                <a:defRPr/>
              </a:pPr>
              <a:endParaRPr lang="en-US" altLang="en-US" sz="10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grpSp>
      <p:sp>
        <p:nvSpPr>
          <p:cNvPr id="16386" name="Google Shape;373;g2c9e7058585_28_1">
            <a:extLst>
              <a:ext uri="{FF2B5EF4-FFF2-40B4-BE49-F238E27FC236}">
                <a16:creationId xmlns:a16="http://schemas.microsoft.com/office/drawing/2014/main" id="{9C23DE1B-929E-0763-4C8B-A9FC864E4EA5}"/>
              </a:ext>
            </a:extLst>
          </p:cNvPr>
          <p:cNvSpPr txBox="1">
            <a:spLocks noChangeArrowheads="1"/>
          </p:cNvSpPr>
          <p:nvPr/>
        </p:nvSpPr>
        <p:spPr bwMode="auto">
          <a:xfrm>
            <a:off x="5067332" y="3764742"/>
            <a:ext cx="1364456" cy="197338"/>
          </a:xfrm>
          <a:prstGeom prst="rect">
            <a:avLst/>
          </a:prstGeom>
          <a:noFill/>
          <a:ln w="57150">
            <a:solidFill>
              <a:srgbClr val="00B05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51431" tIns="25706" rIns="51431" bIns="25706">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685800">
              <a:lnSpc>
                <a:spcPct val="90000"/>
              </a:lnSpc>
              <a:buClr>
                <a:srgbClr val="000000"/>
              </a:buClr>
              <a:buSzPts val="700"/>
              <a:defRPr/>
            </a:pPr>
            <a:r>
              <a:rPr lang="en-US" altLang="en-US" sz="525" b="1">
                <a:solidFill>
                  <a:srgbClr val="010101"/>
                </a:solidFill>
                <a:latin typeface="Open Sans" panose="020B0606030504020204" pitchFamily="34" charset="0"/>
                <a:cs typeface="Open Sans" panose="020B0606030504020204" pitchFamily="34" charset="0"/>
                <a:sym typeface="Open Sans" panose="020B0606030504020204" pitchFamily="34" charset="0"/>
              </a:rPr>
              <a:t>Coexisting Shapes in </a:t>
            </a:r>
            <a:r>
              <a:rPr lang="en-US" altLang="en-US" sz="525" b="1" baseline="30000">
                <a:solidFill>
                  <a:srgbClr val="010101"/>
                </a:solidFill>
                <a:latin typeface="Open Sans" panose="020B0606030504020204" pitchFamily="34" charset="0"/>
                <a:cs typeface="Open Sans" panose="020B0606030504020204" pitchFamily="34" charset="0"/>
                <a:sym typeface="Open Sans" panose="020B0606030504020204" pitchFamily="34" charset="0"/>
              </a:rPr>
              <a:t>96</a:t>
            </a:r>
            <a:r>
              <a:rPr lang="en-US" altLang="en-US" sz="525" b="1">
                <a:solidFill>
                  <a:srgbClr val="010101"/>
                </a:solidFill>
                <a:latin typeface="Open Sans" panose="020B0606030504020204" pitchFamily="34" charset="0"/>
                <a:cs typeface="Open Sans" panose="020B0606030504020204" pitchFamily="34" charset="0"/>
                <a:sym typeface="Open Sans" panose="020B0606030504020204" pitchFamily="34" charset="0"/>
              </a:rPr>
              <a:t>Zr </a:t>
            </a:r>
            <a:endParaRPr lang="en-US" altLang="en-US" sz="525">
              <a:solidFill>
                <a:srgbClr val="010101"/>
              </a:solidFill>
              <a:latin typeface="Open Sans" panose="020B0606030504020204" pitchFamily="34" charset="0"/>
              <a:cs typeface="Open Sans" panose="020B0606030504020204" pitchFamily="34" charset="0"/>
              <a:sym typeface="Open Sans" panose="020B0606030504020204" pitchFamily="34" charset="0"/>
            </a:endParaRPr>
          </a:p>
          <a:p>
            <a:pPr algn="ctr" defTabSz="685800">
              <a:lnSpc>
                <a:spcPct val="90000"/>
              </a:lnSpc>
              <a:buClr>
                <a:srgbClr val="000000"/>
              </a:buClr>
              <a:buSzPts val="700"/>
              <a:defRPr/>
            </a:pPr>
            <a:r>
              <a:rPr lang="en-US" altLang="en-US" sz="525">
                <a:solidFill>
                  <a:srgbClr val="010101"/>
                </a:solidFill>
                <a:latin typeface="Open Sans" panose="020B0606030504020204" pitchFamily="34" charset="0"/>
                <a:cs typeface="Open Sans" panose="020B0606030504020204" pitchFamily="34" charset="0"/>
                <a:sym typeface="Open Sans" panose="020B0606030504020204" pitchFamily="34" charset="0"/>
              </a:rPr>
              <a:t>(D. Doherty, N. Marchini, M. Zielinska) </a:t>
            </a:r>
          </a:p>
        </p:txBody>
      </p:sp>
      <p:sp>
        <p:nvSpPr>
          <p:cNvPr id="16387" name="Google Shape;374;g2c9e7058585_28_1">
            <a:extLst>
              <a:ext uri="{FF2B5EF4-FFF2-40B4-BE49-F238E27FC236}">
                <a16:creationId xmlns:a16="http://schemas.microsoft.com/office/drawing/2014/main" id="{E3475868-B9E8-6444-E3F3-F7FE3CEB2A28}"/>
              </a:ext>
            </a:extLst>
          </p:cNvPr>
          <p:cNvSpPr txBox="1">
            <a:spLocks noChangeArrowheads="1"/>
          </p:cNvSpPr>
          <p:nvPr/>
        </p:nvSpPr>
        <p:spPr bwMode="auto">
          <a:xfrm>
            <a:off x="1396634" y="2970594"/>
            <a:ext cx="2984897" cy="213497"/>
          </a:xfrm>
          <a:prstGeom prst="rect">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51431" tIns="25706" rIns="51431" bIns="25706">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685800">
              <a:buClr>
                <a:srgbClr val="000000"/>
              </a:buClr>
              <a:buSzPts val="700"/>
              <a:defRPr/>
            </a:pPr>
            <a:r>
              <a:rPr lang="en-US" altLang="en-US" sz="525" b="1">
                <a:solidFill>
                  <a:srgbClr val="010101"/>
                </a:solidFill>
                <a:latin typeface="Open Sans" panose="020B0606030504020204" pitchFamily="34" charset="0"/>
                <a:cs typeface="Open Sans" panose="020B0606030504020204" pitchFamily="34" charset="0"/>
                <a:sym typeface="Open Sans" panose="020B0606030504020204" pitchFamily="34" charset="0"/>
              </a:rPr>
              <a:t>Pathway to nuclear structure in heavy neutron rich nuclei in the vicinity of N=126 and nuclei northwest of </a:t>
            </a:r>
            <a:r>
              <a:rPr lang="en-US" altLang="en-US" sz="525" b="1" baseline="30000">
                <a:solidFill>
                  <a:srgbClr val="010101"/>
                </a:solidFill>
                <a:latin typeface="Open Sans" panose="020B0606030504020204" pitchFamily="34" charset="0"/>
                <a:cs typeface="Open Sans" panose="020B0606030504020204" pitchFamily="34" charset="0"/>
                <a:sym typeface="Open Sans" panose="020B0606030504020204" pitchFamily="34" charset="0"/>
              </a:rPr>
              <a:t>132</a:t>
            </a:r>
            <a:r>
              <a:rPr lang="en-US" altLang="en-US" sz="525" b="1">
                <a:solidFill>
                  <a:srgbClr val="010101"/>
                </a:solidFill>
                <a:latin typeface="Open Sans" panose="020B0606030504020204" pitchFamily="34" charset="0"/>
                <a:cs typeface="Open Sans" panose="020B0606030504020204" pitchFamily="34" charset="0"/>
                <a:sym typeface="Open Sans" panose="020B0606030504020204" pitchFamily="34" charset="0"/>
              </a:rPr>
              <a:t>Sn via multinucleon transfer reactions </a:t>
            </a:r>
            <a:r>
              <a:rPr lang="en-US" altLang="en-US" sz="525">
                <a:solidFill>
                  <a:srgbClr val="010101"/>
                </a:solidFill>
                <a:latin typeface="Open Sans" panose="020B0606030504020204" pitchFamily="34" charset="0"/>
                <a:cs typeface="Open Sans" panose="020B0606030504020204" pitchFamily="34" charset="0"/>
                <a:sym typeface="Open Sans" panose="020B0606030504020204" pitchFamily="34" charset="0"/>
              </a:rPr>
              <a:t>(P.Reiter)</a:t>
            </a:r>
          </a:p>
        </p:txBody>
      </p:sp>
      <p:sp>
        <p:nvSpPr>
          <p:cNvPr id="16388" name="Google Shape;375;g2c9e7058585_28_1">
            <a:extLst>
              <a:ext uri="{FF2B5EF4-FFF2-40B4-BE49-F238E27FC236}">
                <a16:creationId xmlns:a16="http://schemas.microsoft.com/office/drawing/2014/main" id="{18F9D966-9438-5734-DCEA-F4ED51F85984}"/>
              </a:ext>
            </a:extLst>
          </p:cNvPr>
          <p:cNvSpPr txBox="1">
            <a:spLocks noChangeArrowheads="1"/>
          </p:cNvSpPr>
          <p:nvPr/>
        </p:nvSpPr>
        <p:spPr bwMode="auto">
          <a:xfrm>
            <a:off x="6702059" y="2612217"/>
            <a:ext cx="1137047" cy="455871"/>
          </a:xfrm>
          <a:prstGeom prst="rect">
            <a:avLst/>
          </a:prstGeom>
          <a:noFill/>
          <a:ln w="5715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51431" tIns="25706" rIns="51431" bIns="25706">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685800">
              <a:buClr>
                <a:srgbClr val="000000"/>
              </a:buClr>
              <a:buSzPts val="700"/>
              <a:defRPr/>
            </a:pPr>
            <a:r>
              <a:rPr lang="en-US" altLang="en-US" sz="525" b="1">
                <a:solidFill>
                  <a:prstClr val="black"/>
                </a:solidFill>
                <a:latin typeface="Open Sans" panose="020B0606030504020204" pitchFamily="34" charset="0"/>
                <a:cs typeface="Open Sans" panose="020B0606030504020204" pitchFamily="34" charset="0"/>
                <a:sym typeface="Open Sans" panose="020B0606030504020204" pitchFamily="34" charset="0"/>
              </a:rPr>
              <a:t>Lifetimes in the </a:t>
            </a:r>
            <a:r>
              <a:rPr lang="en-US" altLang="en-US" sz="525" b="1" baseline="30000">
                <a:solidFill>
                  <a:prstClr val="black"/>
                </a:solidFill>
                <a:latin typeface="Open Sans" panose="020B0606030504020204" pitchFamily="34" charset="0"/>
                <a:cs typeface="Open Sans" panose="020B0606030504020204" pitchFamily="34" charset="0"/>
                <a:sym typeface="Open Sans" panose="020B0606030504020204" pitchFamily="34" charset="0"/>
              </a:rPr>
              <a:t>196</a:t>
            </a:r>
            <a:r>
              <a:rPr lang="en-US" altLang="en-US" sz="525" b="1">
                <a:solidFill>
                  <a:prstClr val="black"/>
                </a:solidFill>
                <a:latin typeface="Open Sans" panose="020B0606030504020204" pitchFamily="34" charset="0"/>
                <a:cs typeface="Open Sans" panose="020B0606030504020204" pitchFamily="34" charset="0"/>
                <a:sym typeface="Open Sans" panose="020B0606030504020204" pitchFamily="34" charset="0"/>
              </a:rPr>
              <a:t>Os region populated with multinucleon transfer reactions </a:t>
            </a:r>
            <a:endParaRPr lang="en-US" altLang="en-US" sz="525">
              <a:solidFill>
                <a:prstClr val="black"/>
              </a:solidFill>
              <a:latin typeface="Open Sans" panose="020B0606030504020204" pitchFamily="34" charset="0"/>
              <a:cs typeface="Open Sans" panose="020B0606030504020204" pitchFamily="34" charset="0"/>
              <a:sym typeface="Open Sans" panose="020B0606030504020204" pitchFamily="34" charset="0"/>
            </a:endParaRPr>
          </a:p>
          <a:p>
            <a:pPr algn="ctr" defTabSz="685800">
              <a:buClr>
                <a:srgbClr val="000000"/>
              </a:buClr>
              <a:buSzPts val="700"/>
              <a:defRPr/>
            </a:pPr>
            <a:r>
              <a:rPr lang="en-US" altLang="en-US" sz="525">
                <a:solidFill>
                  <a:prstClr val="black"/>
                </a:solidFill>
                <a:latin typeface="Open Sans" panose="020B0606030504020204" pitchFamily="34" charset="0"/>
                <a:cs typeface="Open Sans" panose="020B0606030504020204" pitchFamily="34" charset="0"/>
                <a:sym typeface="Open Sans" panose="020B0606030504020204" pitchFamily="34" charset="0"/>
              </a:rPr>
              <a:t>(D. Brugnara, M. Sedlak, J. Pellumaj)</a:t>
            </a:r>
          </a:p>
        </p:txBody>
      </p:sp>
      <p:sp>
        <p:nvSpPr>
          <p:cNvPr id="16389" name="Google Shape;376;g2c9e7058585_28_1">
            <a:extLst>
              <a:ext uri="{FF2B5EF4-FFF2-40B4-BE49-F238E27FC236}">
                <a16:creationId xmlns:a16="http://schemas.microsoft.com/office/drawing/2014/main" id="{40DAE7C2-7396-1EC6-BCFE-1C65277DD864}"/>
              </a:ext>
            </a:extLst>
          </p:cNvPr>
          <p:cNvSpPr txBox="1">
            <a:spLocks noChangeArrowheads="1"/>
          </p:cNvSpPr>
          <p:nvPr/>
        </p:nvSpPr>
        <p:spPr bwMode="auto">
          <a:xfrm>
            <a:off x="4908978" y="4841066"/>
            <a:ext cx="2232422" cy="213497"/>
          </a:xfrm>
          <a:prstGeom prst="rect">
            <a:avLst/>
          </a:prstGeom>
          <a:noFill/>
          <a:ln w="5715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51431" tIns="25706" rIns="51431" bIns="25706">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685800">
              <a:buClr>
                <a:srgbClr val="000000"/>
              </a:buClr>
              <a:buSzPts val="700"/>
              <a:defRPr/>
            </a:pPr>
            <a:r>
              <a:rPr lang="en-US" altLang="en-US" sz="525" b="1" dirty="0">
                <a:solidFill>
                  <a:srgbClr val="010101"/>
                </a:solidFill>
                <a:latin typeface="Open Sans" panose="020B0606030504020204" pitchFamily="34" charset="0"/>
                <a:cs typeface="Open Sans" panose="020B0606030504020204" pitchFamily="34" charset="0"/>
                <a:sym typeface="Open Sans" panose="020B0606030504020204" pitchFamily="34" charset="0"/>
              </a:rPr>
              <a:t>Evolution of the mixing between single particle and intruder configurations at N=20</a:t>
            </a:r>
            <a:r>
              <a:rPr lang="en-US" altLang="en-US" sz="525" dirty="0">
                <a:solidFill>
                  <a:srgbClr val="010101"/>
                </a:solidFill>
                <a:latin typeface="Open Sans" panose="020B0606030504020204" pitchFamily="34" charset="0"/>
                <a:cs typeface="Open Sans" panose="020B0606030504020204" pitchFamily="34" charset="0"/>
                <a:sym typeface="Open Sans" panose="020B0606030504020204" pitchFamily="34" charset="0"/>
              </a:rPr>
              <a:t> (F. Galtarossa, A. Gottardo)</a:t>
            </a:r>
          </a:p>
        </p:txBody>
      </p:sp>
      <p:sp>
        <p:nvSpPr>
          <p:cNvPr id="16390" name="Google Shape;377;g2c9e7058585_28_1">
            <a:extLst>
              <a:ext uri="{FF2B5EF4-FFF2-40B4-BE49-F238E27FC236}">
                <a16:creationId xmlns:a16="http://schemas.microsoft.com/office/drawing/2014/main" id="{700ACB3A-95A3-C70B-F23B-FA2D7FA40117}"/>
              </a:ext>
            </a:extLst>
          </p:cNvPr>
          <p:cNvSpPr txBox="1">
            <a:spLocks noChangeArrowheads="1"/>
          </p:cNvSpPr>
          <p:nvPr/>
        </p:nvSpPr>
        <p:spPr bwMode="auto">
          <a:xfrm>
            <a:off x="2047907" y="3795697"/>
            <a:ext cx="1594247" cy="213497"/>
          </a:xfrm>
          <a:prstGeom prst="rect">
            <a:avLst/>
          </a:prstGeom>
          <a:noFill/>
          <a:ln w="57150">
            <a:solidFill>
              <a:srgbClr val="00B05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51431" tIns="25706" rIns="51431" bIns="25706">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685800">
              <a:buClr>
                <a:srgbClr val="000000"/>
              </a:buClr>
              <a:buSzPts val="700"/>
              <a:defRPr/>
            </a:pPr>
            <a:r>
              <a:rPr lang="en-US" altLang="en-US" sz="525" b="1">
                <a:solidFill>
                  <a:srgbClr val="010101"/>
                </a:solidFill>
                <a:latin typeface="Open Sans" panose="020B0606030504020204" pitchFamily="34" charset="0"/>
                <a:cs typeface="Open Sans" panose="020B0606030504020204" pitchFamily="34" charset="0"/>
                <a:sym typeface="Open Sans" panose="020B0606030504020204" pitchFamily="34" charset="0"/>
              </a:rPr>
              <a:t> Shape Coexistence Coulex of </a:t>
            </a:r>
            <a:r>
              <a:rPr lang="en-US" altLang="en-US" sz="525" b="1" baseline="30000">
                <a:solidFill>
                  <a:srgbClr val="010101"/>
                </a:solidFill>
                <a:latin typeface="Open Sans" panose="020B0606030504020204" pitchFamily="34" charset="0"/>
                <a:cs typeface="Open Sans" panose="020B0606030504020204" pitchFamily="34" charset="0"/>
                <a:sym typeface="Open Sans" panose="020B0606030504020204" pitchFamily="34" charset="0"/>
              </a:rPr>
              <a:t>74</a:t>
            </a:r>
            <a:r>
              <a:rPr lang="en-US" altLang="en-US" sz="525" b="1">
                <a:solidFill>
                  <a:srgbClr val="010101"/>
                </a:solidFill>
                <a:latin typeface="Open Sans" panose="020B0606030504020204" pitchFamily="34" charset="0"/>
                <a:cs typeface="Open Sans" panose="020B0606030504020204" pitchFamily="34" charset="0"/>
                <a:sym typeface="Open Sans" panose="020B0606030504020204" pitchFamily="34" charset="0"/>
              </a:rPr>
              <a:t>Se </a:t>
            </a:r>
            <a:endParaRPr lang="en-US" altLang="en-US" sz="525">
              <a:solidFill>
                <a:srgbClr val="010101"/>
              </a:solidFill>
              <a:latin typeface="Open Sans" panose="020B0606030504020204" pitchFamily="34" charset="0"/>
              <a:cs typeface="Open Sans" panose="020B0606030504020204" pitchFamily="34" charset="0"/>
              <a:sym typeface="Open Sans" panose="020B0606030504020204" pitchFamily="34" charset="0"/>
            </a:endParaRPr>
          </a:p>
          <a:p>
            <a:pPr algn="ctr" defTabSz="685800">
              <a:buClr>
                <a:srgbClr val="000000"/>
              </a:buClr>
              <a:buSzPts val="700"/>
              <a:defRPr/>
            </a:pPr>
            <a:r>
              <a:rPr lang="en-US" altLang="en-US" sz="525">
                <a:solidFill>
                  <a:srgbClr val="010101"/>
                </a:solidFill>
                <a:latin typeface="Open Sans" panose="020B0606030504020204" pitchFamily="34" charset="0"/>
                <a:cs typeface="Open Sans" panose="020B0606030504020204" pitchFamily="34" charset="0"/>
                <a:sym typeface="Open Sans" panose="020B0606030504020204" pitchFamily="34" charset="0"/>
              </a:rPr>
              <a:t>(W.Korten, K.Wrzosek Lipska, E.Clement)</a:t>
            </a:r>
          </a:p>
        </p:txBody>
      </p:sp>
      <p:sp>
        <p:nvSpPr>
          <p:cNvPr id="16391" name="Google Shape;378;g2c9e7058585_28_1">
            <a:extLst>
              <a:ext uri="{FF2B5EF4-FFF2-40B4-BE49-F238E27FC236}">
                <a16:creationId xmlns:a16="http://schemas.microsoft.com/office/drawing/2014/main" id="{48320574-47B6-CF90-FB85-D130D00A0AC8}"/>
              </a:ext>
            </a:extLst>
          </p:cNvPr>
          <p:cNvSpPr txBox="1">
            <a:spLocks noChangeArrowheads="1"/>
          </p:cNvSpPr>
          <p:nvPr/>
        </p:nvSpPr>
        <p:spPr bwMode="auto">
          <a:xfrm>
            <a:off x="2161015" y="2728897"/>
            <a:ext cx="2386013" cy="213497"/>
          </a:xfrm>
          <a:prstGeom prst="rect">
            <a:avLst/>
          </a:prstGeom>
          <a:noFill/>
          <a:ln w="57150">
            <a:solidFill>
              <a:srgbClr val="00B05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51431" tIns="25706" rIns="51431" bIns="25706">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685800">
              <a:buClr>
                <a:srgbClr val="000000"/>
              </a:buClr>
              <a:buSzPts val="700"/>
              <a:defRPr/>
            </a:pPr>
            <a:r>
              <a:rPr lang="en-US" altLang="en-US" sz="525" b="1">
                <a:solidFill>
                  <a:srgbClr val="010101"/>
                </a:solidFill>
                <a:latin typeface="Open Sans" panose="020B0606030504020204" pitchFamily="34" charset="0"/>
                <a:cs typeface="Open Sans" panose="020B0606030504020204" pitchFamily="34" charset="0"/>
                <a:sym typeface="Open Sans" panose="020B0606030504020204" pitchFamily="34" charset="0"/>
              </a:rPr>
              <a:t>Probing Multiple Shape Coexistence in </a:t>
            </a:r>
            <a:r>
              <a:rPr lang="en-US" altLang="en-US" sz="525" b="1" baseline="30000">
                <a:solidFill>
                  <a:srgbClr val="010101"/>
                </a:solidFill>
                <a:latin typeface="Open Sans" panose="020B0606030504020204" pitchFamily="34" charset="0"/>
                <a:cs typeface="Open Sans" panose="020B0606030504020204" pitchFamily="34" charset="0"/>
                <a:sym typeface="Open Sans" panose="020B0606030504020204" pitchFamily="34" charset="0"/>
              </a:rPr>
              <a:t>110</a:t>
            </a:r>
            <a:r>
              <a:rPr lang="en-US" altLang="en-US" sz="525" b="1">
                <a:solidFill>
                  <a:srgbClr val="010101"/>
                </a:solidFill>
                <a:latin typeface="Open Sans" panose="020B0606030504020204" pitchFamily="34" charset="0"/>
                <a:cs typeface="Open Sans" panose="020B0606030504020204" pitchFamily="34" charset="0"/>
                <a:sym typeface="Open Sans" panose="020B0606030504020204" pitchFamily="34" charset="0"/>
              </a:rPr>
              <a:t>Cd with Coulomb Excitation </a:t>
            </a:r>
            <a:r>
              <a:rPr lang="en-US" altLang="en-US" sz="525">
                <a:solidFill>
                  <a:srgbClr val="010101"/>
                </a:solidFill>
                <a:latin typeface="Open Sans" panose="020B0606030504020204" pitchFamily="34" charset="0"/>
                <a:cs typeface="Open Sans" panose="020B0606030504020204" pitchFamily="34" charset="0"/>
                <a:sym typeface="Open Sans" panose="020B0606030504020204" pitchFamily="34" charset="0"/>
              </a:rPr>
              <a:t>(M.Zielinska, K.Wrzosek Lipska, A.Nannini, P.Garrett)</a:t>
            </a:r>
          </a:p>
        </p:txBody>
      </p:sp>
      <p:sp>
        <p:nvSpPr>
          <p:cNvPr id="16392" name="Google Shape;379;g2c9e7058585_28_1">
            <a:extLst>
              <a:ext uri="{FF2B5EF4-FFF2-40B4-BE49-F238E27FC236}">
                <a16:creationId xmlns:a16="http://schemas.microsoft.com/office/drawing/2014/main" id="{81436ED8-BA62-507D-3262-E2E557E01AA4}"/>
              </a:ext>
            </a:extLst>
          </p:cNvPr>
          <p:cNvSpPr txBox="1">
            <a:spLocks noChangeArrowheads="1"/>
          </p:cNvSpPr>
          <p:nvPr/>
        </p:nvSpPr>
        <p:spPr bwMode="auto">
          <a:xfrm>
            <a:off x="5229256" y="3962385"/>
            <a:ext cx="2609850" cy="213497"/>
          </a:xfrm>
          <a:prstGeom prst="rect">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51431" tIns="25706" rIns="51431" bIns="25706">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685800">
              <a:buClr>
                <a:srgbClr val="000000"/>
              </a:buClr>
              <a:buSzPts val="700"/>
              <a:defRPr/>
            </a:pPr>
            <a:r>
              <a:rPr lang="en-US" altLang="en-US" sz="525" b="1">
                <a:solidFill>
                  <a:srgbClr val="010101"/>
                </a:solidFill>
                <a:latin typeface="Open Sans" panose="020B0606030504020204" pitchFamily="34" charset="0"/>
                <a:cs typeface="Open Sans" panose="020B0606030504020204" pitchFamily="34" charset="0"/>
                <a:sym typeface="Open Sans" panose="020B0606030504020204" pitchFamily="34" charset="0"/>
              </a:rPr>
              <a:t>Fusion fission for gamma ray spectroscopy of neutron rich nuclei around N=50 </a:t>
            </a:r>
            <a:r>
              <a:rPr lang="en-US" altLang="en-US" sz="525">
                <a:solidFill>
                  <a:srgbClr val="010101"/>
                </a:solidFill>
                <a:latin typeface="Open Sans" panose="020B0606030504020204" pitchFamily="34" charset="0"/>
                <a:cs typeface="Open Sans" panose="020B0606030504020204" pitchFamily="34" charset="0"/>
                <a:sym typeface="Open Sans" panose="020B0606030504020204" pitchFamily="34" charset="0"/>
              </a:rPr>
              <a:t>(A. Gottardo, M. Caamano, D. Ramos, JJVD)</a:t>
            </a:r>
          </a:p>
        </p:txBody>
      </p:sp>
      <p:sp>
        <p:nvSpPr>
          <p:cNvPr id="16393" name="Google Shape;380;g2c9e7058585_28_1">
            <a:extLst>
              <a:ext uri="{FF2B5EF4-FFF2-40B4-BE49-F238E27FC236}">
                <a16:creationId xmlns:a16="http://schemas.microsoft.com/office/drawing/2014/main" id="{1D265C28-CC11-615E-0B77-C244D96E0AB4}"/>
              </a:ext>
            </a:extLst>
          </p:cNvPr>
          <p:cNvSpPr txBox="1">
            <a:spLocks noChangeArrowheads="1"/>
          </p:cNvSpPr>
          <p:nvPr/>
        </p:nvSpPr>
        <p:spPr bwMode="auto">
          <a:xfrm>
            <a:off x="1793113" y="3214672"/>
            <a:ext cx="2180035" cy="213497"/>
          </a:xfrm>
          <a:prstGeom prst="rect">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51431" tIns="25706" rIns="51431" bIns="25706">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685800">
              <a:buClr>
                <a:srgbClr val="000000"/>
              </a:buClr>
              <a:buSzPts val="700"/>
              <a:defRPr/>
            </a:pPr>
            <a:r>
              <a:rPr lang="en-US" altLang="en-US" sz="525" b="1" dirty="0">
                <a:solidFill>
                  <a:srgbClr val="010101"/>
                </a:solidFill>
                <a:latin typeface="Open Sans" panose="020B0606030504020204" pitchFamily="34" charset="0"/>
                <a:cs typeface="Open Sans" panose="020B0606030504020204" pitchFamily="34" charset="0"/>
                <a:sym typeface="Open Sans" panose="020B0606030504020204" pitchFamily="34" charset="0"/>
              </a:rPr>
              <a:t>Search for a Josephson-like effect in the </a:t>
            </a:r>
            <a:r>
              <a:rPr lang="en-US" altLang="en-US" sz="525" b="1" baseline="30000" dirty="0">
                <a:solidFill>
                  <a:srgbClr val="010101"/>
                </a:solidFill>
                <a:latin typeface="Open Sans" panose="020B0606030504020204" pitchFamily="34" charset="0"/>
                <a:cs typeface="Open Sans" panose="020B0606030504020204" pitchFamily="34" charset="0"/>
                <a:sym typeface="Open Sans" panose="020B0606030504020204" pitchFamily="34" charset="0"/>
              </a:rPr>
              <a:t>116</a:t>
            </a:r>
            <a:r>
              <a:rPr lang="en-US" altLang="en-US" sz="525" b="1" dirty="0">
                <a:solidFill>
                  <a:srgbClr val="010101"/>
                </a:solidFill>
                <a:latin typeface="Open Sans" panose="020B0606030504020204" pitchFamily="34" charset="0"/>
                <a:cs typeface="Open Sans" panose="020B0606030504020204" pitchFamily="34" charset="0"/>
                <a:sym typeface="Open Sans" panose="020B0606030504020204" pitchFamily="34" charset="0"/>
              </a:rPr>
              <a:t>Sn+</a:t>
            </a:r>
            <a:r>
              <a:rPr lang="en-US" altLang="en-US" sz="525" b="1" baseline="30000" dirty="0">
                <a:solidFill>
                  <a:srgbClr val="010101"/>
                </a:solidFill>
                <a:latin typeface="Open Sans" panose="020B0606030504020204" pitchFamily="34" charset="0"/>
                <a:cs typeface="Open Sans" panose="020B0606030504020204" pitchFamily="34" charset="0"/>
                <a:sym typeface="Open Sans" panose="020B0606030504020204" pitchFamily="34" charset="0"/>
              </a:rPr>
              <a:t>60</a:t>
            </a:r>
            <a:r>
              <a:rPr lang="en-US" altLang="en-US" sz="525" b="1" dirty="0">
                <a:solidFill>
                  <a:srgbClr val="010101"/>
                </a:solidFill>
                <a:latin typeface="Open Sans" panose="020B0606030504020204" pitchFamily="34" charset="0"/>
                <a:cs typeface="Open Sans" panose="020B0606030504020204" pitchFamily="34" charset="0"/>
                <a:sym typeface="Open Sans" panose="020B0606030504020204" pitchFamily="34" charset="0"/>
              </a:rPr>
              <a:t>Ni system </a:t>
            </a:r>
            <a:endParaRPr lang="en-US" altLang="en-US" sz="525" dirty="0">
              <a:solidFill>
                <a:srgbClr val="010101"/>
              </a:solidFill>
              <a:latin typeface="Open Sans" panose="020B0606030504020204" pitchFamily="34" charset="0"/>
              <a:cs typeface="Open Sans" panose="020B0606030504020204" pitchFamily="34" charset="0"/>
              <a:sym typeface="Open Sans" panose="020B0606030504020204" pitchFamily="34" charset="0"/>
            </a:endParaRPr>
          </a:p>
          <a:p>
            <a:pPr algn="ctr" defTabSz="685800">
              <a:buClr>
                <a:srgbClr val="000000"/>
              </a:buClr>
              <a:buSzPts val="700"/>
              <a:defRPr/>
            </a:pPr>
            <a:r>
              <a:rPr lang="en-US" altLang="en-US" sz="525" dirty="0">
                <a:solidFill>
                  <a:srgbClr val="010101"/>
                </a:solidFill>
                <a:latin typeface="Open Sans" panose="020B0606030504020204" pitchFamily="34" charset="0"/>
                <a:cs typeface="Open Sans" panose="020B0606030504020204" pitchFamily="34" charset="0"/>
                <a:sym typeface="Open Sans" panose="020B0606030504020204" pitchFamily="34" charset="0"/>
              </a:rPr>
              <a:t>(L. </a:t>
            </a:r>
            <a:r>
              <a:rPr lang="en-US" altLang="en-US" sz="525" dirty="0" err="1">
                <a:solidFill>
                  <a:srgbClr val="010101"/>
                </a:solidFill>
                <a:latin typeface="Open Sans" panose="020B0606030504020204" pitchFamily="34" charset="0"/>
                <a:cs typeface="Open Sans" panose="020B0606030504020204" pitchFamily="34" charset="0"/>
                <a:sym typeface="Open Sans" panose="020B0606030504020204" pitchFamily="34" charset="0"/>
              </a:rPr>
              <a:t>Corradi</a:t>
            </a:r>
            <a:r>
              <a:rPr lang="en-US" altLang="en-US" sz="525" dirty="0">
                <a:solidFill>
                  <a:srgbClr val="010101"/>
                </a:solidFill>
                <a:latin typeface="Open Sans" panose="020B0606030504020204" pitchFamily="34" charset="0"/>
                <a:cs typeface="Open Sans" panose="020B0606030504020204" pitchFamily="34" charset="0"/>
                <a:sym typeface="Open Sans" panose="020B0606030504020204" pitchFamily="34" charset="0"/>
              </a:rPr>
              <a:t>, S. </a:t>
            </a:r>
            <a:r>
              <a:rPr lang="en-US" altLang="en-US" sz="525" dirty="0" err="1">
                <a:solidFill>
                  <a:srgbClr val="010101"/>
                </a:solidFill>
                <a:latin typeface="Open Sans" panose="020B0606030504020204" pitchFamily="34" charset="0"/>
                <a:cs typeface="Open Sans" panose="020B0606030504020204" pitchFamily="34" charset="0"/>
                <a:sym typeface="Open Sans" panose="020B0606030504020204" pitchFamily="34" charset="0"/>
              </a:rPr>
              <a:t>Szilner</a:t>
            </a:r>
            <a:r>
              <a:rPr lang="en-US" altLang="en-US" sz="525" dirty="0">
                <a:solidFill>
                  <a:srgbClr val="010101"/>
                </a:solidFill>
                <a:latin typeface="Open Sans" panose="020B0606030504020204" pitchFamily="34" charset="0"/>
                <a:cs typeface="Open Sans" panose="020B0606030504020204" pitchFamily="34" charset="0"/>
                <a:sym typeface="Open Sans" panose="020B0606030504020204" pitchFamily="34" charset="0"/>
              </a:rPr>
              <a:t>) </a:t>
            </a:r>
          </a:p>
        </p:txBody>
      </p:sp>
      <p:sp>
        <p:nvSpPr>
          <p:cNvPr id="16394" name="Google Shape;381;g2c9e7058585_28_1">
            <a:extLst>
              <a:ext uri="{FF2B5EF4-FFF2-40B4-BE49-F238E27FC236}">
                <a16:creationId xmlns:a16="http://schemas.microsoft.com/office/drawing/2014/main" id="{94996874-EC5F-7900-7DD0-D126D0143FCF}"/>
              </a:ext>
            </a:extLst>
          </p:cNvPr>
          <p:cNvSpPr txBox="1">
            <a:spLocks noChangeArrowheads="1"/>
          </p:cNvSpPr>
          <p:nvPr/>
        </p:nvSpPr>
        <p:spPr bwMode="auto">
          <a:xfrm>
            <a:off x="4044586" y="5541154"/>
            <a:ext cx="2745581" cy="213497"/>
          </a:xfrm>
          <a:prstGeom prst="rect">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51431" tIns="25706" rIns="51431" bIns="25706">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685800">
              <a:buClr>
                <a:srgbClr val="000000"/>
              </a:buClr>
              <a:buSzPts val="700"/>
              <a:defRPr/>
            </a:pPr>
            <a:r>
              <a:rPr lang="en-US" altLang="en-US" sz="525" b="1">
                <a:solidFill>
                  <a:srgbClr val="010101"/>
                </a:solidFill>
                <a:latin typeface="Open Sans" panose="020B0606030504020204" pitchFamily="34" charset="0"/>
                <a:cs typeface="Open Sans" panose="020B0606030504020204" pitchFamily="34" charset="0"/>
                <a:sym typeface="Open Sans" panose="020B0606030504020204" pitchFamily="34" charset="0"/>
              </a:rPr>
              <a:t>Lifetime measurements intruder states towards the island of inversion along the N=20 shell closure</a:t>
            </a:r>
            <a:r>
              <a:rPr lang="en-US" altLang="en-US" sz="525">
                <a:solidFill>
                  <a:srgbClr val="010101"/>
                </a:solidFill>
                <a:latin typeface="Open Sans" panose="020B0606030504020204" pitchFamily="34" charset="0"/>
                <a:cs typeface="Open Sans" panose="020B0606030504020204" pitchFamily="34" charset="0"/>
                <a:sym typeface="Open Sans" panose="020B0606030504020204" pitchFamily="34" charset="0"/>
              </a:rPr>
              <a:t> (Z. Irene, D. Brugnara) </a:t>
            </a:r>
          </a:p>
        </p:txBody>
      </p:sp>
      <p:sp>
        <p:nvSpPr>
          <p:cNvPr id="16395" name="Google Shape;382;g2c9e7058585_28_1">
            <a:extLst>
              <a:ext uri="{FF2B5EF4-FFF2-40B4-BE49-F238E27FC236}">
                <a16:creationId xmlns:a16="http://schemas.microsoft.com/office/drawing/2014/main" id="{0305A92B-FFC3-584E-73E2-911A14FD4F8D}"/>
              </a:ext>
            </a:extLst>
          </p:cNvPr>
          <p:cNvSpPr txBox="1">
            <a:spLocks noChangeArrowheads="1"/>
          </p:cNvSpPr>
          <p:nvPr/>
        </p:nvSpPr>
        <p:spPr bwMode="auto">
          <a:xfrm>
            <a:off x="2445575" y="2466960"/>
            <a:ext cx="2296716" cy="213497"/>
          </a:xfrm>
          <a:prstGeom prst="rect">
            <a:avLst/>
          </a:prstGeom>
          <a:noFill/>
          <a:ln w="5715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51431" tIns="25706" rIns="51431" bIns="25706">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685800">
              <a:buClr>
                <a:srgbClr val="000000"/>
              </a:buClr>
              <a:buSzPts val="700"/>
              <a:defRPr/>
            </a:pPr>
            <a:r>
              <a:rPr lang="en-US" altLang="en-US" sz="525" b="1">
                <a:solidFill>
                  <a:srgbClr val="010101"/>
                </a:solidFill>
                <a:latin typeface="Open Sans" panose="020B0606030504020204" pitchFamily="34" charset="0"/>
                <a:cs typeface="Open Sans" panose="020B0606030504020204" pitchFamily="34" charset="0"/>
                <a:sym typeface="Open Sans" panose="020B0606030504020204" pitchFamily="34" charset="0"/>
              </a:rPr>
              <a:t>Understanding the nature of 0</a:t>
            </a:r>
            <a:r>
              <a:rPr lang="en-US" altLang="en-US" sz="525" b="1" baseline="30000">
                <a:solidFill>
                  <a:srgbClr val="010101"/>
                </a:solidFill>
                <a:latin typeface="Open Sans" panose="020B0606030504020204" pitchFamily="34" charset="0"/>
                <a:cs typeface="Open Sans" panose="020B0606030504020204" pitchFamily="34" charset="0"/>
                <a:sym typeface="Open Sans" panose="020B0606030504020204" pitchFamily="34" charset="0"/>
              </a:rPr>
              <a:t>+</a:t>
            </a:r>
            <a:r>
              <a:rPr lang="en-US" altLang="en-US" sz="525" b="1">
                <a:solidFill>
                  <a:srgbClr val="010101"/>
                </a:solidFill>
                <a:latin typeface="Open Sans" panose="020B0606030504020204" pitchFamily="34" charset="0"/>
                <a:cs typeface="Open Sans" panose="020B0606030504020204" pitchFamily="34" charset="0"/>
                <a:sym typeface="Open Sans" panose="020B0606030504020204" pitchFamily="34" charset="0"/>
              </a:rPr>
              <a:t> states in </a:t>
            </a:r>
            <a:r>
              <a:rPr lang="en-US" altLang="en-US" sz="525" b="1" baseline="30000">
                <a:solidFill>
                  <a:srgbClr val="010101"/>
                </a:solidFill>
                <a:latin typeface="Open Sans" panose="020B0606030504020204" pitchFamily="34" charset="0"/>
                <a:cs typeface="Open Sans" panose="020B0606030504020204" pitchFamily="34" charset="0"/>
                <a:sym typeface="Open Sans" panose="020B0606030504020204" pitchFamily="34" charset="0"/>
              </a:rPr>
              <a:t>110</a:t>
            </a:r>
            <a:r>
              <a:rPr lang="en-US" altLang="en-US" sz="525" b="1">
                <a:solidFill>
                  <a:srgbClr val="010101"/>
                </a:solidFill>
                <a:latin typeface="Open Sans" panose="020B0606030504020204" pitchFamily="34" charset="0"/>
                <a:cs typeface="Open Sans" panose="020B0606030504020204" pitchFamily="34" charset="0"/>
                <a:sym typeface="Open Sans" panose="020B0606030504020204" pitchFamily="34" charset="0"/>
              </a:rPr>
              <a:t>Sn and </a:t>
            </a:r>
            <a:r>
              <a:rPr lang="en-US" altLang="en-US" sz="525" b="1" baseline="30000">
                <a:solidFill>
                  <a:srgbClr val="010101"/>
                </a:solidFill>
                <a:latin typeface="Open Sans" panose="020B0606030504020204" pitchFamily="34" charset="0"/>
                <a:cs typeface="Open Sans" panose="020B0606030504020204" pitchFamily="34" charset="0"/>
                <a:sym typeface="Open Sans" panose="020B0606030504020204" pitchFamily="34" charset="0"/>
              </a:rPr>
              <a:t>112</a:t>
            </a:r>
            <a:r>
              <a:rPr lang="en-US" altLang="en-US" sz="525" b="1">
                <a:solidFill>
                  <a:srgbClr val="010101"/>
                </a:solidFill>
                <a:latin typeface="Open Sans" panose="020B0606030504020204" pitchFamily="34" charset="0"/>
                <a:cs typeface="Open Sans" panose="020B0606030504020204" pitchFamily="34" charset="0"/>
                <a:sym typeface="Open Sans" panose="020B0606030504020204" pitchFamily="34" charset="0"/>
              </a:rPr>
              <a:t>Sn and </a:t>
            </a:r>
            <a:r>
              <a:rPr lang="en-US" altLang="en-US" sz="525" b="1" baseline="30000">
                <a:solidFill>
                  <a:srgbClr val="010101"/>
                </a:solidFill>
                <a:latin typeface="Open Sans" panose="020B0606030504020204" pitchFamily="34" charset="0"/>
                <a:cs typeface="Open Sans" panose="020B0606030504020204" pitchFamily="34" charset="0"/>
                <a:sym typeface="Open Sans" panose="020B0606030504020204" pitchFamily="34" charset="0"/>
              </a:rPr>
              <a:t>108</a:t>
            </a:r>
            <a:r>
              <a:rPr lang="en-US" altLang="en-US" sz="525" b="1">
                <a:solidFill>
                  <a:srgbClr val="010101"/>
                </a:solidFill>
                <a:latin typeface="Open Sans" panose="020B0606030504020204" pitchFamily="34" charset="0"/>
                <a:cs typeface="Open Sans" panose="020B0606030504020204" pitchFamily="34" charset="0"/>
                <a:sym typeface="Open Sans" panose="020B0606030504020204" pitchFamily="34" charset="0"/>
              </a:rPr>
              <a:t>Cd </a:t>
            </a:r>
            <a:endParaRPr lang="en-US" altLang="en-US" sz="525">
              <a:solidFill>
                <a:srgbClr val="010101"/>
              </a:solidFill>
              <a:latin typeface="Open Sans" panose="020B0606030504020204" pitchFamily="34" charset="0"/>
              <a:cs typeface="Open Sans" panose="020B0606030504020204" pitchFamily="34" charset="0"/>
              <a:sym typeface="Open Sans" panose="020B0606030504020204" pitchFamily="34" charset="0"/>
            </a:endParaRPr>
          </a:p>
          <a:p>
            <a:pPr algn="ctr" defTabSz="685800">
              <a:buClr>
                <a:srgbClr val="000000"/>
              </a:buClr>
              <a:buSzPts val="700"/>
              <a:defRPr/>
            </a:pPr>
            <a:r>
              <a:rPr lang="en-US" altLang="en-US" sz="525">
                <a:solidFill>
                  <a:srgbClr val="010101"/>
                </a:solidFill>
                <a:latin typeface="Open Sans" panose="020B0606030504020204" pitchFamily="34" charset="0"/>
                <a:cs typeface="Open Sans" panose="020B0606030504020204" pitchFamily="34" charset="0"/>
                <a:sym typeface="Open Sans" panose="020B0606030504020204" pitchFamily="34" charset="0"/>
              </a:rPr>
              <a:t>( N. Marginean, M.Ciemala, F.Crespi)</a:t>
            </a:r>
          </a:p>
        </p:txBody>
      </p:sp>
      <p:sp>
        <p:nvSpPr>
          <p:cNvPr id="16396" name="Google Shape;383;g2c9e7058585_28_1">
            <a:extLst>
              <a:ext uri="{FF2B5EF4-FFF2-40B4-BE49-F238E27FC236}">
                <a16:creationId xmlns:a16="http://schemas.microsoft.com/office/drawing/2014/main" id="{DF1F1C6D-0B6B-A3FA-1397-C5AAC9CD8FE9}"/>
              </a:ext>
            </a:extLst>
          </p:cNvPr>
          <p:cNvSpPr txBox="1">
            <a:spLocks noChangeArrowheads="1"/>
          </p:cNvSpPr>
          <p:nvPr/>
        </p:nvSpPr>
        <p:spPr bwMode="auto">
          <a:xfrm>
            <a:off x="4547028" y="4433873"/>
            <a:ext cx="2232422" cy="132705"/>
          </a:xfrm>
          <a:prstGeom prst="rect">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51431" tIns="25706" rIns="51431" bIns="25706">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685800">
              <a:buClr>
                <a:srgbClr val="000000"/>
              </a:buClr>
              <a:buSzPts val="700"/>
              <a:defRPr/>
            </a:pPr>
            <a:r>
              <a:rPr lang="en-US" altLang="en-US" sz="525" b="1">
                <a:solidFill>
                  <a:srgbClr val="010101"/>
                </a:solidFill>
                <a:latin typeface="Open Sans" panose="020B0606030504020204" pitchFamily="34" charset="0"/>
                <a:cs typeface="Open Sans" panose="020B0606030504020204" pitchFamily="34" charset="0"/>
                <a:sym typeface="Open Sans" panose="020B0606030504020204" pitchFamily="34" charset="0"/>
              </a:rPr>
              <a:t>The low energy fusion in the system </a:t>
            </a:r>
            <a:r>
              <a:rPr lang="en-US" altLang="en-US" sz="525" b="1" baseline="30000">
                <a:solidFill>
                  <a:srgbClr val="010101"/>
                </a:solidFill>
                <a:latin typeface="Open Sans" panose="020B0606030504020204" pitchFamily="34" charset="0"/>
                <a:cs typeface="Open Sans" panose="020B0606030504020204" pitchFamily="34" charset="0"/>
                <a:sym typeface="Open Sans" panose="020B0606030504020204" pitchFamily="34" charset="0"/>
              </a:rPr>
              <a:t>12</a:t>
            </a:r>
            <a:r>
              <a:rPr lang="en-US" altLang="en-US" sz="525" b="1">
                <a:solidFill>
                  <a:srgbClr val="010101"/>
                </a:solidFill>
                <a:latin typeface="Open Sans" panose="020B0606030504020204" pitchFamily="34" charset="0"/>
                <a:cs typeface="Open Sans" panose="020B0606030504020204" pitchFamily="34" charset="0"/>
                <a:sym typeface="Open Sans" panose="020B0606030504020204" pitchFamily="34" charset="0"/>
              </a:rPr>
              <a:t>C + </a:t>
            </a:r>
            <a:r>
              <a:rPr lang="en-US" altLang="en-US" sz="525" b="1" baseline="30000">
                <a:solidFill>
                  <a:srgbClr val="010101"/>
                </a:solidFill>
                <a:latin typeface="Open Sans" panose="020B0606030504020204" pitchFamily="34" charset="0"/>
                <a:cs typeface="Open Sans" panose="020B0606030504020204" pitchFamily="34" charset="0"/>
                <a:sym typeface="Open Sans" panose="020B0606030504020204" pitchFamily="34" charset="0"/>
              </a:rPr>
              <a:t>26</a:t>
            </a:r>
            <a:r>
              <a:rPr lang="en-US" altLang="en-US" sz="525" b="1">
                <a:solidFill>
                  <a:srgbClr val="010101"/>
                </a:solidFill>
                <a:latin typeface="Open Sans" panose="020B0606030504020204" pitchFamily="34" charset="0"/>
                <a:cs typeface="Open Sans" panose="020B0606030504020204" pitchFamily="34" charset="0"/>
                <a:sym typeface="Open Sans" panose="020B0606030504020204" pitchFamily="34" charset="0"/>
              </a:rPr>
              <a:t>Mg </a:t>
            </a:r>
            <a:r>
              <a:rPr lang="en-US" altLang="en-US" sz="525">
                <a:solidFill>
                  <a:srgbClr val="010101"/>
                </a:solidFill>
                <a:latin typeface="Open Sans" panose="020B0606030504020204" pitchFamily="34" charset="0"/>
                <a:cs typeface="Open Sans" panose="020B0606030504020204" pitchFamily="34" charset="0"/>
                <a:sym typeface="Open Sans" panose="020B0606030504020204" pitchFamily="34" charset="0"/>
              </a:rPr>
              <a:t>(G. Montagnoli)</a:t>
            </a:r>
          </a:p>
        </p:txBody>
      </p:sp>
      <p:sp>
        <p:nvSpPr>
          <p:cNvPr id="16397" name="Google Shape;384;g2c9e7058585_28_1">
            <a:extLst>
              <a:ext uri="{FF2B5EF4-FFF2-40B4-BE49-F238E27FC236}">
                <a16:creationId xmlns:a16="http://schemas.microsoft.com/office/drawing/2014/main" id="{D31DE6A3-6904-470F-E6E3-6D7F31F37B82}"/>
              </a:ext>
            </a:extLst>
          </p:cNvPr>
          <p:cNvSpPr txBox="1">
            <a:spLocks noChangeArrowheads="1"/>
          </p:cNvSpPr>
          <p:nvPr/>
        </p:nvSpPr>
        <p:spPr bwMode="auto">
          <a:xfrm>
            <a:off x="5722175" y="3138473"/>
            <a:ext cx="2010966" cy="270051"/>
          </a:xfrm>
          <a:prstGeom prst="rect">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51431" tIns="25706" rIns="51431" bIns="25706">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685800">
              <a:lnSpc>
                <a:spcPct val="90000"/>
              </a:lnSpc>
              <a:buClr>
                <a:srgbClr val="000000"/>
              </a:buClr>
              <a:buSzPts val="700"/>
              <a:defRPr/>
            </a:pPr>
            <a:r>
              <a:rPr lang="en-US" altLang="en-US" sz="525" b="1">
                <a:solidFill>
                  <a:srgbClr val="010101"/>
                </a:solidFill>
                <a:latin typeface="Open Sans" panose="020B0606030504020204" pitchFamily="34" charset="0"/>
                <a:cs typeface="Open Sans" panose="020B0606030504020204" pitchFamily="34" charset="0"/>
                <a:sym typeface="Open Sans" panose="020B0606030504020204" pitchFamily="34" charset="0"/>
              </a:rPr>
              <a:t>Probing nucleon nucleon correlations in the </a:t>
            </a:r>
            <a:r>
              <a:rPr lang="en-US" altLang="en-US" sz="525" b="1" baseline="30000">
                <a:solidFill>
                  <a:srgbClr val="010101"/>
                </a:solidFill>
                <a:latin typeface="Open Sans" panose="020B0606030504020204" pitchFamily="34" charset="0"/>
                <a:cs typeface="Open Sans" panose="020B0606030504020204" pitchFamily="34" charset="0"/>
                <a:sym typeface="Open Sans" panose="020B0606030504020204" pitchFamily="34" charset="0"/>
              </a:rPr>
              <a:t>48</a:t>
            </a:r>
            <a:r>
              <a:rPr lang="en-US" altLang="en-US" sz="525" b="1">
                <a:solidFill>
                  <a:srgbClr val="010101"/>
                </a:solidFill>
                <a:latin typeface="Open Sans" panose="020B0606030504020204" pitchFamily="34" charset="0"/>
                <a:cs typeface="Open Sans" panose="020B0606030504020204" pitchFamily="34" charset="0"/>
                <a:sym typeface="Open Sans" panose="020B0606030504020204" pitchFamily="34" charset="0"/>
              </a:rPr>
              <a:t>Ca+</a:t>
            </a:r>
            <a:r>
              <a:rPr lang="en-US" altLang="en-US" sz="525" b="1" baseline="30000">
                <a:solidFill>
                  <a:srgbClr val="010101"/>
                </a:solidFill>
                <a:latin typeface="Open Sans" panose="020B0606030504020204" pitchFamily="34" charset="0"/>
                <a:cs typeface="Open Sans" panose="020B0606030504020204" pitchFamily="34" charset="0"/>
                <a:sym typeface="Open Sans" panose="020B0606030504020204" pitchFamily="34" charset="0"/>
              </a:rPr>
              <a:t>208</a:t>
            </a:r>
            <a:r>
              <a:rPr lang="en-US" altLang="en-US" sz="525" b="1">
                <a:solidFill>
                  <a:srgbClr val="010101"/>
                </a:solidFill>
                <a:latin typeface="Open Sans" panose="020B0606030504020204" pitchFamily="34" charset="0"/>
                <a:cs typeface="Open Sans" panose="020B0606030504020204" pitchFamily="34" charset="0"/>
                <a:sym typeface="Open Sans" panose="020B0606030504020204" pitchFamily="34" charset="0"/>
              </a:rPr>
              <a:t>Pb system below the Coulomb barrier</a:t>
            </a:r>
            <a:endParaRPr lang="en-US" altLang="en-US" sz="525">
              <a:solidFill>
                <a:srgbClr val="010101"/>
              </a:solidFill>
              <a:latin typeface="Open Sans" panose="020B0606030504020204" pitchFamily="34" charset="0"/>
              <a:cs typeface="Open Sans" panose="020B0606030504020204" pitchFamily="34" charset="0"/>
              <a:sym typeface="Open Sans" panose="020B0606030504020204" pitchFamily="34" charset="0"/>
            </a:endParaRPr>
          </a:p>
          <a:p>
            <a:pPr algn="ctr" defTabSz="685800">
              <a:lnSpc>
                <a:spcPct val="90000"/>
              </a:lnSpc>
              <a:buClr>
                <a:srgbClr val="000000"/>
              </a:buClr>
              <a:buSzPts val="700"/>
              <a:defRPr/>
            </a:pPr>
            <a:r>
              <a:rPr lang="en-US" altLang="en-US" sz="525">
                <a:solidFill>
                  <a:srgbClr val="010101"/>
                </a:solidFill>
                <a:latin typeface="Open Sans" panose="020B0606030504020204" pitchFamily="34" charset="0"/>
                <a:cs typeface="Open Sans" panose="020B0606030504020204" pitchFamily="34" charset="0"/>
                <a:sym typeface="Open Sans" panose="020B0606030504020204" pitchFamily="34" charset="0"/>
              </a:rPr>
              <a:t>(T. Mijatovic L. Corradi)</a:t>
            </a:r>
          </a:p>
        </p:txBody>
      </p:sp>
      <p:sp>
        <p:nvSpPr>
          <p:cNvPr id="16398" name="Google Shape;385;g2c9e7058585_28_1">
            <a:extLst>
              <a:ext uri="{FF2B5EF4-FFF2-40B4-BE49-F238E27FC236}">
                <a16:creationId xmlns:a16="http://schemas.microsoft.com/office/drawing/2014/main" id="{EA1B7C48-BE46-5A0F-D06E-10F71F8B241C}"/>
              </a:ext>
            </a:extLst>
          </p:cNvPr>
          <p:cNvSpPr txBox="1">
            <a:spLocks noChangeArrowheads="1"/>
          </p:cNvSpPr>
          <p:nvPr/>
        </p:nvSpPr>
        <p:spPr bwMode="auto">
          <a:xfrm>
            <a:off x="4505356" y="4183841"/>
            <a:ext cx="3219450" cy="213497"/>
          </a:xfrm>
          <a:prstGeom prst="rect">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51431" tIns="25706" rIns="51431" bIns="25706">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685800">
              <a:buClr>
                <a:srgbClr val="000000"/>
              </a:buClr>
              <a:buSzPts val="700"/>
              <a:defRPr/>
            </a:pPr>
            <a:r>
              <a:rPr lang="en-US" altLang="en-US" sz="525" b="1">
                <a:solidFill>
                  <a:prstClr val="black"/>
                </a:solidFill>
                <a:latin typeface="Open Sans" panose="020B0606030504020204" pitchFamily="34" charset="0"/>
                <a:cs typeface="Open Sans" panose="020B0606030504020204" pitchFamily="34" charset="0"/>
                <a:sym typeface="Open Sans" panose="020B0606030504020204" pitchFamily="34" charset="0"/>
              </a:rPr>
              <a:t>Nuclear structure in the vicinity of the Z=28 neutron rich isotopes with AGATA and PRISMA</a:t>
            </a:r>
            <a:endParaRPr lang="en-US" altLang="en-US" sz="525">
              <a:solidFill>
                <a:prstClr val="black"/>
              </a:solidFill>
              <a:latin typeface="Open Sans" panose="020B0606030504020204" pitchFamily="34" charset="0"/>
              <a:cs typeface="Open Sans" panose="020B0606030504020204" pitchFamily="34" charset="0"/>
              <a:sym typeface="Open Sans" panose="020B0606030504020204" pitchFamily="34" charset="0"/>
            </a:endParaRPr>
          </a:p>
          <a:p>
            <a:pPr algn="ctr" defTabSz="685800">
              <a:buClr>
                <a:srgbClr val="000000"/>
              </a:buClr>
              <a:buSzPts val="700"/>
              <a:defRPr/>
            </a:pPr>
            <a:r>
              <a:rPr lang="en-US" altLang="en-US" sz="525">
                <a:solidFill>
                  <a:prstClr val="black"/>
                </a:solidFill>
                <a:latin typeface="Open Sans" panose="020B0606030504020204" pitchFamily="34" charset="0"/>
                <a:cs typeface="Open Sans" panose="020B0606030504020204" pitchFamily="34" charset="0"/>
                <a:sym typeface="Open Sans" panose="020B0606030504020204" pitchFamily="34" charset="0"/>
              </a:rPr>
              <a:t>(R.M.Pérez Vidal, S.Bottoni, E.Sahin,A.Illana, J. Benito, J. Ljungvall, M. Doncel, A.Gadea, L.M. Fraile)</a:t>
            </a:r>
          </a:p>
        </p:txBody>
      </p:sp>
      <p:sp>
        <p:nvSpPr>
          <p:cNvPr id="16399" name="Google Shape;386;g2c9e7058585_28_1">
            <a:extLst>
              <a:ext uri="{FF2B5EF4-FFF2-40B4-BE49-F238E27FC236}">
                <a16:creationId xmlns:a16="http://schemas.microsoft.com/office/drawing/2014/main" id="{111F1EFD-D0CE-D081-8F2A-BE53EC216BEA}"/>
              </a:ext>
            </a:extLst>
          </p:cNvPr>
          <p:cNvSpPr txBox="1">
            <a:spLocks noChangeArrowheads="1"/>
          </p:cNvSpPr>
          <p:nvPr/>
        </p:nvSpPr>
        <p:spPr bwMode="auto">
          <a:xfrm>
            <a:off x="2133632" y="1814498"/>
            <a:ext cx="2151460" cy="294288"/>
          </a:xfrm>
          <a:prstGeom prst="rect">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51431" tIns="25706" rIns="51431" bIns="25706">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685800">
              <a:buClr>
                <a:srgbClr val="000000"/>
              </a:buClr>
              <a:buSzPts val="700"/>
              <a:defRPr/>
            </a:pPr>
            <a:r>
              <a:rPr lang="en-US" altLang="en-US" sz="525" b="1">
                <a:solidFill>
                  <a:srgbClr val="010101"/>
                </a:solidFill>
                <a:latin typeface="Open Sans" panose="020B0606030504020204" pitchFamily="34" charset="0"/>
                <a:cs typeface="Open Sans" panose="020B0606030504020204" pitchFamily="34" charset="0"/>
                <a:sym typeface="Open Sans" panose="020B0606030504020204" pitchFamily="34" charset="0"/>
              </a:rPr>
              <a:t>Search for octupole structures in the light U Th and Pa isotopes via Multinucleon transfer reactions </a:t>
            </a:r>
            <a:endParaRPr lang="en-US" altLang="en-US" sz="525">
              <a:solidFill>
                <a:srgbClr val="010101"/>
              </a:solidFill>
              <a:latin typeface="Open Sans" panose="020B0606030504020204" pitchFamily="34" charset="0"/>
              <a:cs typeface="Open Sans" panose="020B0606030504020204" pitchFamily="34" charset="0"/>
              <a:sym typeface="Open Sans" panose="020B0606030504020204" pitchFamily="34" charset="0"/>
            </a:endParaRPr>
          </a:p>
          <a:p>
            <a:pPr algn="ctr" defTabSz="685800">
              <a:buClr>
                <a:srgbClr val="000000"/>
              </a:buClr>
              <a:buSzPts val="700"/>
              <a:defRPr/>
            </a:pPr>
            <a:r>
              <a:rPr lang="en-US" altLang="en-US" sz="525">
                <a:solidFill>
                  <a:srgbClr val="010101"/>
                </a:solidFill>
                <a:latin typeface="Open Sans" panose="020B0606030504020204" pitchFamily="34" charset="0"/>
                <a:cs typeface="Open Sans" panose="020B0606030504020204" pitchFamily="34" charset="0"/>
                <a:sym typeface="Open Sans" panose="020B0606030504020204" pitchFamily="34" charset="0"/>
              </a:rPr>
              <a:t>(A. Goasduff  G. De Angelis)</a:t>
            </a:r>
          </a:p>
        </p:txBody>
      </p:sp>
      <p:sp>
        <p:nvSpPr>
          <p:cNvPr id="16400" name="Google Shape;387;g2c9e7058585_28_1">
            <a:extLst>
              <a:ext uri="{FF2B5EF4-FFF2-40B4-BE49-F238E27FC236}">
                <a16:creationId xmlns:a16="http://schemas.microsoft.com/office/drawing/2014/main" id="{99389CFC-B3A8-5835-2E8F-BD5CD2C8DF99}"/>
              </a:ext>
            </a:extLst>
          </p:cNvPr>
          <p:cNvSpPr txBox="1">
            <a:spLocks noChangeArrowheads="1"/>
          </p:cNvSpPr>
          <p:nvPr/>
        </p:nvSpPr>
        <p:spPr bwMode="auto">
          <a:xfrm>
            <a:off x="1073976" y="4438635"/>
            <a:ext cx="1364456" cy="294288"/>
          </a:xfrm>
          <a:prstGeom prst="rect">
            <a:avLst/>
          </a:prstGeom>
          <a:noFill/>
          <a:ln w="5715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51431" tIns="25706" rIns="51431" bIns="25706">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685800">
              <a:buClr>
                <a:srgbClr val="000000"/>
              </a:buClr>
              <a:buSzPts val="700"/>
              <a:defRPr/>
            </a:pPr>
            <a:r>
              <a:rPr lang="en-US" altLang="en-US" sz="525" b="1">
                <a:solidFill>
                  <a:srgbClr val="010101"/>
                </a:solidFill>
                <a:latin typeface="Open Sans" panose="020B0606030504020204" pitchFamily="34" charset="0"/>
                <a:cs typeface="Open Sans" panose="020B0606030504020204" pitchFamily="34" charset="0"/>
                <a:sym typeface="Open Sans" panose="020B0606030504020204" pitchFamily="34" charset="0"/>
              </a:rPr>
              <a:t>Study of shape coexistence in </a:t>
            </a:r>
            <a:r>
              <a:rPr lang="en-US" altLang="en-US" sz="525" b="1" baseline="30000">
                <a:solidFill>
                  <a:srgbClr val="010101"/>
                </a:solidFill>
                <a:latin typeface="Open Sans" panose="020B0606030504020204" pitchFamily="34" charset="0"/>
                <a:cs typeface="Open Sans" panose="020B0606030504020204" pitchFamily="34" charset="0"/>
                <a:sym typeface="Open Sans" panose="020B0606030504020204" pitchFamily="34" charset="0"/>
              </a:rPr>
              <a:t>60</a:t>
            </a:r>
            <a:r>
              <a:rPr lang="en-US" altLang="en-US" sz="525" b="1">
                <a:solidFill>
                  <a:srgbClr val="010101"/>
                </a:solidFill>
                <a:latin typeface="Open Sans" panose="020B0606030504020204" pitchFamily="34" charset="0"/>
                <a:cs typeface="Open Sans" panose="020B0606030504020204" pitchFamily="34" charset="0"/>
                <a:sym typeface="Open Sans" panose="020B0606030504020204" pitchFamily="34" charset="0"/>
              </a:rPr>
              <a:t>Fe via lifetime measurement of excited 0</a:t>
            </a:r>
            <a:r>
              <a:rPr lang="en-US" altLang="en-US" sz="525" b="1" baseline="30000">
                <a:solidFill>
                  <a:srgbClr val="010101"/>
                </a:solidFill>
                <a:latin typeface="Open Sans" panose="020B0606030504020204" pitchFamily="34" charset="0"/>
                <a:cs typeface="Open Sans" panose="020B0606030504020204" pitchFamily="34" charset="0"/>
                <a:sym typeface="Open Sans" panose="020B0606030504020204" pitchFamily="34" charset="0"/>
              </a:rPr>
              <a:t>+</a:t>
            </a:r>
            <a:r>
              <a:rPr lang="en-US" altLang="en-US" sz="525" b="1">
                <a:solidFill>
                  <a:srgbClr val="010101"/>
                </a:solidFill>
                <a:latin typeface="Open Sans" panose="020B0606030504020204" pitchFamily="34" charset="0"/>
                <a:cs typeface="Open Sans" panose="020B0606030504020204" pitchFamily="34" charset="0"/>
                <a:sym typeface="Open Sans" panose="020B0606030504020204" pitchFamily="34" charset="0"/>
              </a:rPr>
              <a:t> states </a:t>
            </a:r>
            <a:r>
              <a:rPr lang="en-US" altLang="en-US" sz="525">
                <a:solidFill>
                  <a:srgbClr val="010101"/>
                </a:solidFill>
                <a:latin typeface="Open Sans" panose="020B0606030504020204" pitchFamily="34" charset="0"/>
                <a:cs typeface="Open Sans" panose="020B0606030504020204" pitchFamily="34" charset="0"/>
                <a:sym typeface="Open Sans" panose="020B0606030504020204" pitchFamily="34" charset="0"/>
              </a:rPr>
              <a:t> (G.Pasqualato/J.Ljungvall) </a:t>
            </a:r>
          </a:p>
        </p:txBody>
      </p:sp>
      <p:sp>
        <p:nvSpPr>
          <p:cNvPr id="16401" name="Google Shape;388;g2c9e7058585_28_1">
            <a:extLst>
              <a:ext uri="{FF2B5EF4-FFF2-40B4-BE49-F238E27FC236}">
                <a16:creationId xmlns:a16="http://schemas.microsoft.com/office/drawing/2014/main" id="{196B19E5-2260-4DA8-D431-0F2633FD08EE}"/>
              </a:ext>
            </a:extLst>
          </p:cNvPr>
          <p:cNvSpPr txBox="1">
            <a:spLocks noChangeArrowheads="1"/>
          </p:cNvSpPr>
          <p:nvPr/>
        </p:nvSpPr>
        <p:spPr bwMode="auto">
          <a:xfrm>
            <a:off x="3404029" y="4832732"/>
            <a:ext cx="1364456" cy="213497"/>
          </a:xfrm>
          <a:prstGeom prst="rect">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51431" tIns="25706" rIns="51431" bIns="25706">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685800">
              <a:buClr>
                <a:srgbClr val="000000"/>
              </a:buClr>
              <a:buSzPts val="700"/>
              <a:defRPr/>
            </a:pPr>
            <a:r>
              <a:rPr lang="en-US" altLang="en-US" sz="525" b="1">
                <a:solidFill>
                  <a:srgbClr val="010101"/>
                </a:solidFill>
                <a:latin typeface="Open Sans" panose="020B0606030504020204" pitchFamily="34" charset="0"/>
                <a:cs typeface="Open Sans" panose="020B0606030504020204" pitchFamily="34" charset="0"/>
                <a:sym typeface="Open Sans" panose="020B0606030504020204" pitchFamily="34" charset="0"/>
              </a:rPr>
              <a:t>Lifetime measurements around </a:t>
            </a:r>
            <a:r>
              <a:rPr lang="en-US" altLang="en-US" sz="525" b="1" baseline="30000">
                <a:solidFill>
                  <a:srgbClr val="010101"/>
                </a:solidFill>
                <a:latin typeface="Open Sans" panose="020B0606030504020204" pitchFamily="34" charset="0"/>
                <a:cs typeface="Open Sans" panose="020B0606030504020204" pitchFamily="34" charset="0"/>
                <a:sym typeface="Open Sans" panose="020B0606030504020204" pitchFamily="34" charset="0"/>
              </a:rPr>
              <a:t>48</a:t>
            </a:r>
            <a:r>
              <a:rPr lang="en-US" altLang="en-US" sz="525" b="1">
                <a:solidFill>
                  <a:srgbClr val="010101"/>
                </a:solidFill>
                <a:latin typeface="Open Sans" panose="020B0606030504020204" pitchFamily="34" charset="0"/>
                <a:cs typeface="Open Sans" panose="020B0606030504020204" pitchFamily="34" charset="0"/>
                <a:sym typeface="Open Sans" panose="020B0606030504020204" pitchFamily="34" charset="0"/>
              </a:rPr>
              <a:t>Ca</a:t>
            </a:r>
            <a:endParaRPr lang="en-US" altLang="en-US" sz="525">
              <a:solidFill>
                <a:srgbClr val="010101"/>
              </a:solidFill>
              <a:latin typeface="Open Sans" panose="020B0606030504020204" pitchFamily="34" charset="0"/>
              <a:cs typeface="Open Sans" panose="020B0606030504020204" pitchFamily="34" charset="0"/>
              <a:sym typeface="Open Sans" panose="020B0606030504020204" pitchFamily="34" charset="0"/>
            </a:endParaRPr>
          </a:p>
          <a:p>
            <a:pPr algn="ctr" defTabSz="685800">
              <a:buClr>
                <a:srgbClr val="000000"/>
              </a:buClr>
              <a:buSzPts val="700"/>
              <a:defRPr/>
            </a:pPr>
            <a:r>
              <a:rPr lang="en-US" altLang="en-US" sz="525">
                <a:solidFill>
                  <a:srgbClr val="010101"/>
                </a:solidFill>
                <a:latin typeface="Open Sans" panose="020B0606030504020204" pitchFamily="34" charset="0"/>
                <a:cs typeface="Open Sans" panose="020B0606030504020204" pitchFamily="34" charset="0"/>
                <a:sym typeface="Open Sans" panose="020B0606030504020204" pitchFamily="34" charset="0"/>
              </a:rPr>
              <a:t>(C. Fransen, A. Gottardo, D. Menogni)</a:t>
            </a:r>
          </a:p>
        </p:txBody>
      </p:sp>
      <p:sp>
        <p:nvSpPr>
          <p:cNvPr id="16402" name="Google Shape;389;g2c9e7058585_28_1">
            <a:extLst>
              <a:ext uri="{FF2B5EF4-FFF2-40B4-BE49-F238E27FC236}">
                <a16:creationId xmlns:a16="http://schemas.microsoft.com/office/drawing/2014/main" id="{947E50FF-E84A-4888-27AB-E6AEA9E4116D}"/>
              </a:ext>
            </a:extLst>
          </p:cNvPr>
          <p:cNvSpPr txBox="1">
            <a:spLocks noChangeArrowheads="1"/>
          </p:cNvSpPr>
          <p:nvPr/>
        </p:nvSpPr>
        <p:spPr bwMode="auto">
          <a:xfrm>
            <a:off x="1073976" y="4817254"/>
            <a:ext cx="1137047" cy="536662"/>
          </a:xfrm>
          <a:prstGeom prst="rect">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51431" tIns="25706" rIns="51431" bIns="25706">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685800">
              <a:buClr>
                <a:srgbClr val="000000"/>
              </a:buClr>
              <a:buSzPts val="700"/>
              <a:defRPr/>
            </a:pPr>
            <a:r>
              <a:rPr lang="en-US" altLang="en-US" sz="525" b="1">
                <a:solidFill>
                  <a:srgbClr val="010101"/>
                </a:solidFill>
                <a:latin typeface="Open Sans" panose="020B0606030504020204" pitchFamily="34" charset="0"/>
                <a:cs typeface="Open Sans" panose="020B0606030504020204" pitchFamily="34" charset="0"/>
                <a:sym typeface="Open Sans" panose="020B0606030504020204" pitchFamily="34" charset="0"/>
              </a:rPr>
              <a:t>Test of the CKM unitarity and the existence of Fierz interference through the measurement of superallowed beta decay of light nuclei </a:t>
            </a:r>
            <a:endParaRPr lang="en-US" altLang="en-US" sz="525">
              <a:solidFill>
                <a:srgbClr val="010101"/>
              </a:solidFill>
              <a:latin typeface="Open Sans" panose="020B0606030504020204" pitchFamily="34" charset="0"/>
              <a:cs typeface="Open Sans" panose="020B0606030504020204" pitchFamily="34" charset="0"/>
              <a:sym typeface="Open Sans" panose="020B0606030504020204" pitchFamily="34" charset="0"/>
            </a:endParaRPr>
          </a:p>
          <a:p>
            <a:pPr algn="ctr" defTabSz="685800">
              <a:buClr>
                <a:srgbClr val="000000"/>
              </a:buClr>
              <a:buSzPts val="700"/>
              <a:defRPr/>
            </a:pPr>
            <a:r>
              <a:rPr lang="en-US" altLang="en-US" sz="525">
                <a:solidFill>
                  <a:srgbClr val="010101"/>
                </a:solidFill>
                <a:latin typeface="Open Sans" panose="020B0606030504020204" pitchFamily="34" charset="0"/>
                <a:cs typeface="Open Sans" panose="020B0606030504020204" pitchFamily="34" charset="0"/>
                <a:sym typeface="Open Sans" panose="020B0606030504020204" pitchFamily="34" charset="0"/>
              </a:rPr>
              <a:t>(J.Ha/F.Recchia  )</a:t>
            </a:r>
          </a:p>
        </p:txBody>
      </p:sp>
      <p:sp>
        <p:nvSpPr>
          <p:cNvPr id="16403" name="Google Shape;390;g2c9e7058585_28_1">
            <a:extLst>
              <a:ext uri="{FF2B5EF4-FFF2-40B4-BE49-F238E27FC236}">
                <a16:creationId xmlns:a16="http://schemas.microsoft.com/office/drawing/2014/main" id="{D86BFB6D-0220-B8B3-2A5A-C931632F61DD}"/>
              </a:ext>
            </a:extLst>
          </p:cNvPr>
          <p:cNvSpPr txBox="1">
            <a:spLocks noChangeArrowheads="1"/>
          </p:cNvSpPr>
          <p:nvPr/>
        </p:nvSpPr>
        <p:spPr bwMode="auto">
          <a:xfrm>
            <a:off x="6346063" y="5097051"/>
            <a:ext cx="1407319" cy="375079"/>
          </a:xfrm>
          <a:prstGeom prst="rect">
            <a:avLst/>
          </a:prstGeom>
          <a:noFill/>
          <a:ln w="5715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51431" tIns="25706" rIns="51431" bIns="25706">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685800">
              <a:buClr>
                <a:srgbClr val="000000"/>
              </a:buClr>
              <a:buSzPts val="700"/>
              <a:defRPr/>
            </a:pPr>
            <a:r>
              <a:rPr lang="en-US" altLang="en-US" sz="525" b="1">
                <a:solidFill>
                  <a:srgbClr val="010101"/>
                </a:solidFill>
                <a:latin typeface="Open Sans" panose="020B0606030504020204" pitchFamily="34" charset="0"/>
                <a:cs typeface="Open Sans" panose="020B0606030504020204" pitchFamily="34" charset="0"/>
                <a:sym typeface="Open Sans" panose="020B0606030504020204" pitchFamily="34" charset="0"/>
              </a:rPr>
              <a:t>Spectroscopy and lifetime measurements toward the Island of Inversion </a:t>
            </a:r>
            <a:r>
              <a:rPr lang="en-US" altLang="en-US" sz="525">
                <a:solidFill>
                  <a:srgbClr val="010101"/>
                </a:solidFill>
                <a:latin typeface="Open Sans" panose="020B0606030504020204" pitchFamily="34" charset="0"/>
                <a:cs typeface="Open Sans" panose="020B0606030504020204" pitchFamily="34" charset="0"/>
                <a:sym typeface="Open Sans" panose="020B0606030504020204" pitchFamily="34" charset="0"/>
              </a:rPr>
              <a:t> (K.Wimmer, S.Bottoni, G.Benzoni, F.Recchia, P.Aguilera)</a:t>
            </a:r>
          </a:p>
        </p:txBody>
      </p:sp>
      <p:sp>
        <p:nvSpPr>
          <p:cNvPr id="16406" name="Google Shape;393;g2c9e7058585_28_1">
            <a:extLst>
              <a:ext uri="{FF2B5EF4-FFF2-40B4-BE49-F238E27FC236}">
                <a16:creationId xmlns:a16="http://schemas.microsoft.com/office/drawing/2014/main" id="{8D8B26D9-0D81-D9E7-5DB9-C0F25D923F40}"/>
              </a:ext>
            </a:extLst>
          </p:cNvPr>
          <p:cNvSpPr txBox="1">
            <a:spLocks noChangeArrowheads="1"/>
          </p:cNvSpPr>
          <p:nvPr/>
        </p:nvSpPr>
        <p:spPr bwMode="auto">
          <a:xfrm>
            <a:off x="3194478" y="5347082"/>
            <a:ext cx="2151459" cy="150011"/>
          </a:xfrm>
          <a:prstGeom prst="rect">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68569" tIns="34275" rIns="68569" bIns="34275">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685800">
              <a:buClr>
                <a:srgbClr val="000000"/>
              </a:buClr>
              <a:buSzPts val="1200"/>
              <a:defRPr/>
            </a:pPr>
            <a:r>
              <a:rPr lang="en-US" altLang="en-US" sz="525" b="1">
                <a:solidFill>
                  <a:prstClr val="black"/>
                </a:solidFill>
                <a:latin typeface="Open Sans" panose="020B0606030504020204" pitchFamily="34" charset="0"/>
                <a:cs typeface="Open Sans" panose="020B0606030504020204" pitchFamily="34" charset="0"/>
                <a:sym typeface="Open Sans" panose="020B0606030504020204" pitchFamily="34" charset="0"/>
              </a:rPr>
              <a:t>Lifetime of the 6793 keV state in </a:t>
            </a:r>
            <a:r>
              <a:rPr lang="en-US" altLang="en-US" sz="525" b="1" baseline="30000">
                <a:solidFill>
                  <a:prstClr val="black"/>
                </a:solidFill>
                <a:latin typeface="Open Sans" panose="020B0606030504020204" pitchFamily="34" charset="0"/>
                <a:cs typeface="Open Sans" panose="020B0606030504020204" pitchFamily="34" charset="0"/>
                <a:sym typeface="Open Sans" panose="020B0606030504020204" pitchFamily="34" charset="0"/>
              </a:rPr>
              <a:t>15</a:t>
            </a:r>
            <a:r>
              <a:rPr lang="en-US" altLang="en-US" sz="525" b="1">
                <a:solidFill>
                  <a:prstClr val="black"/>
                </a:solidFill>
                <a:latin typeface="Open Sans" panose="020B0606030504020204" pitchFamily="34" charset="0"/>
                <a:cs typeface="Open Sans" panose="020B0606030504020204" pitchFamily="34" charset="0"/>
                <a:sym typeface="Open Sans" panose="020B0606030504020204" pitchFamily="34" charset="0"/>
              </a:rPr>
              <a:t>O </a:t>
            </a:r>
            <a:r>
              <a:rPr lang="en-US" altLang="en-US" sz="525">
                <a:solidFill>
                  <a:prstClr val="black"/>
                </a:solidFill>
                <a:latin typeface="Open Sans" panose="020B0606030504020204" pitchFamily="34" charset="0"/>
                <a:cs typeface="Open Sans" panose="020B0606030504020204" pitchFamily="34" charset="0"/>
                <a:sym typeface="Open Sans" panose="020B0606030504020204" pitchFamily="34" charset="0"/>
              </a:rPr>
              <a:t>(J.Skowronski, E. Pilotto)</a:t>
            </a:r>
          </a:p>
        </p:txBody>
      </p:sp>
      <p:sp>
        <p:nvSpPr>
          <p:cNvPr id="16407" name="Google Shape;394;g2c9e7058585_28_1">
            <a:extLst>
              <a:ext uri="{FF2B5EF4-FFF2-40B4-BE49-F238E27FC236}">
                <a16:creationId xmlns:a16="http://schemas.microsoft.com/office/drawing/2014/main" id="{42E0999D-67EB-0D12-99EA-51A91D375B59}"/>
              </a:ext>
            </a:extLst>
          </p:cNvPr>
          <p:cNvSpPr txBox="1">
            <a:spLocks noChangeArrowheads="1"/>
          </p:cNvSpPr>
          <p:nvPr/>
        </p:nvSpPr>
        <p:spPr bwMode="auto">
          <a:xfrm>
            <a:off x="4673234" y="1731155"/>
            <a:ext cx="2386013" cy="230802"/>
          </a:xfrm>
          <a:prstGeom prst="rect">
            <a:avLst/>
          </a:prstGeom>
          <a:noFill/>
          <a:ln w="127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68569" tIns="34275" rIns="68569" bIns="34275">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685800">
              <a:buClr>
                <a:srgbClr val="000000"/>
              </a:buClr>
              <a:buSzPts val="1200"/>
              <a:defRPr/>
            </a:pPr>
            <a:r>
              <a:rPr lang="en-US" altLang="en-US" sz="525" b="1">
                <a:solidFill>
                  <a:srgbClr val="000000"/>
                </a:solidFill>
                <a:latin typeface="Open Sans" panose="020B0606030504020204" pitchFamily="34" charset="0"/>
                <a:cs typeface="Open Sans" panose="020B0606030504020204" pitchFamily="34" charset="0"/>
                <a:sym typeface="Open Sans" panose="020B0606030504020204" pitchFamily="34" charset="0"/>
              </a:rPr>
              <a:t>Octupole correlations in the neutron deficient plutonium isotopes </a:t>
            </a:r>
            <a:r>
              <a:rPr lang="en-US" altLang="en-US" sz="525">
                <a:solidFill>
                  <a:srgbClr val="000000"/>
                </a:solidFill>
                <a:latin typeface="Open Sans" panose="020B0606030504020204" pitchFamily="34" charset="0"/>
                <a:cs typeface="Open Sans" panose="020B0606030504020204" pitchFamily="34" charset="0"/>
                <a:sym typeface="Open Sans" panose="020B0606030504020204" pitchFamily="34" charset="0"/>
              </a:rPr>
              <a:t>(J.F.Smith,D.Mengoni )</a:t>
            </a:r>
          </a:p>
        </p:txBody>
      </p:sp>
      <p:sp>
        <p:nvSpPr>
          <p:cNvPr id="16408" name="Google Shape;395;g2c9e7058585_28_1">
            <a:extLst>
              <a:ext uri="{FF2B5EF4-FFF2-40B4-BE49-F238E27FC236}">
                <a16:creationId xmlns:a16="http://schemas.microsoft.com/office/drawing/2014/main" id="{17CAED95-826E-BC92-07C2-B8774D28005F}"/>
              </a:ext>
            </a:extLst>
          </p:cNvPr>
          <p:cNvSpPr txBox="1">
            <a:spLocks noChangeArrowheads="1"/>
          </p:cNvSpPr>
          <p:nvPr/>
        </p:nvSpPr>
        <p:spPr bwMode="auto">
          <a:xfrm>
            <a:off x="4111259" y="4604132"/>
            <a:ext cx="2700338" cy="150011"/>
          </a:xfrm>
          <a:prstGeom prst="rect">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68569" tIns="34275" rIns="68569" bIns="34275">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685800">
              <a:buClr>
                <a:srgbClr val="000000"/>
              </a:buClr>
              <a:buSzPts val="1200"/>
              <a:defRPr/>
            </a:pPr>
            <a:r>
              <a:rPr lang="en-US" altLang="en-US" sz="525" b="1" dirty="0">
                <a:solidFill>
                  <a:srgbClr val="000000"/>
                </a:solidFill>
                <a:latin typeface="Open Sans" panose="020B0606030504020204" pitchFamily="34" charset="0"/>
                <a:cs typeface="Open Sans" panose="020B0606030504020204" pitchFamily="34" charset="0"/>
                <a:sym typeface="Open Sans" panose="020B0606030504020204" pitchFamily="34" charset="0"/>
              </a:rPr>
              <a:t>Precise measurement of the B(E2; 2</a:t>
            </a:r>
            <a:r>
              <a:rPr lang="en-US" altLang="en-US" sz="525" b="1" baseline="30000" dirty="0">
                <a:solidFill>
                  <a:srgbClr val="000000"/>
                </a:solidFill>
                <a:latin typeface="Open Sans" panose="020B0606030504020204" pitchFamily="34" charset="0"/>
                <a:cs typeface="Open Sans" panose="020B0606030504020204" pitchFamily="34" charset="0"/>
                <a:sym typeface="Open Sans" panose="020B0606030504020204" pitchFamily="34" charset="0"/>
              </a:rPr>
              <a:t>+</a:t>
            </a:r>
            <a:r>
              <a:rPr lang="en-US" altLang="en-US" sz="525" b="1" baseline="-25000" dirty="0">
                <a:solidFill>
                  <a:srgbClr val="000000"/>
                </a:solidFill>
                <a:latin typeface="Open Sans" panose="020B0606030504020204" pitchFamily="34" charset="0"/>
                <a:cs typeface="Open Sans" panose="020B0606030504020204" pitchFamily="34" charset="0"/>
                <a:sym typeface="Open Sans" panose="020B0606030504020204" pitchFamily="34" charset="0"/>
              </a:rPr>
              <a:t>1</a:t>
            </a:r>
            <a:r>
              <a:rPr lang="en-US" altLang="en-US" sz="525" b="1" dirty="0">
                <a:solidFill>
                  <a:srgbClr val="000000"/>
                </a:solidFill>
                <a:latin typeface="Open Sans" panose="020B0606030504020204" pitchFamily="34" charset="0"/>
                <a:cs typeface="Open Sans" panose="020B0606030504020204" pitchFamily="34" charset="0"/>
                <a:sym typeface="Open Sans" panose="020B0606030504020204" pitchFamily="34" charset="0"/>
              </a:rPr>
              <a:t> → 0</a:t>
            </a:r>
            <a:r>
              <a:rPr lang="en-US" altLang="en-US" sz="525" b="1" baseline="30000" dirty="0">
                <a:solidFill>
                  <a:srgbClr val="000000"/>
                </a:solidFill>
                <a:latin typeface="Open Sans" panose="020B0606030504020204" pitchFamily="34" charset="0"/>
                <a:cs typeface="Open Sans" panose="020B0606030504020204" pitchFamily="34" charset="0"/>
                <a:sym typeface="Open Sans" panose="020B0606030504020204" pitchFamily="34" charset="0"/>
              </a:rPr>
              <a:t>+</a:t>
            </a:r>
            <a:r>
              <a:rPr lang="en-US" altLang="en-US" sz="525" b="1" baseline="-25000" dirty="0">
                <a:solidFill>
                  <a:srgbClr val="000000"/>
                </a:solidFill>
                <a:latin typeface="Open Sans" panose="020B0606030504020204" pitchFamily="34" charset="0"/>
                <a:cs typeface="Open Sans" panose="020B0606030504020204" pitchFamily="34" charset="0"/>
                <a:sym typeface="Open Sans" panose="020B0606030504020204" pitchFamily="34" charset="0"/>
              </a:rPr>
              <a:t>1</a:t>
            </a:r>
            <a:r>
              <a:rPr lang="en-US" altLang="en-US" sz="525" b="1" dirty="0">
                <a:solidFill>
                  <a:srgbClr val="000000"/>
                </a:solidFill>
                <a:latin typeface="Open Sans" panose="020B0606030504020204" pitchFamily="34" charset="0"/>
                <a:cs typeface="Open Sans" panose="020B0606030504020204" pitchFamily="34" charset="0"/>
                <a:sym typeface="Open Sans" panose="020B0606030504020204" pitchFamily="34" charset="0"/>
              </a:rPr>
              <a:t>) in </a:t>
            </a:r>
            <a:r>
              <a:rPr lang="en-US" altLang="en-US" sz="525" b="1" baseline="30000" dirty="0">
                <a:solidFill>
                  <a:srgbClr val="000000"/>
                </a:solidFill>
                <a:latin typeface="Open Sans" panose="020B0606030504020204" pitchFamily="34" charset="0"/>
                <a:cs typeface="Open Sans" panose="020B0606030504020204" pitchFamily="34" charset="0"/>
                <a:sym typeface="Open Sans" panose="020B0606030504020204" pitchFamily="34" charset="0"/>
              </a:rPr>
              <a:t>56</a:t>
            </a:r>
            <a:r>
              <a:rPr lang="en-US" altLang="en-US" sz="525" b="1" dirty="0">
                <a:solidFill>
                  <a:srgbClr val="000000"/>
                </a:solidFill>
                <a:latin typeface="Open Sans" panose="020B0606030504020204" pitchFamily="34" charset="0"/>
                <a:cs typeface="Open Sans" panose="020B0606030504020204" pitchFamily="34" charset="0"/>
                <a:sym typeface="Open Sans" panose="020B0606030504020204" pitchFamily="34" charset="0"/>
              </a:rPr>
              <a:t>Ni </a:t>
            </a:r>
            <a:r>
              <a:rPr lang="en-US" altLang="en-US" sz="525" dirty="0">
                <a:solidFill>
                  <a:srgbClr val="000000"/>
                </a:solidFill>
                <a:latin typeface="Open Sans" panose="020B0606030504020204" pitchFamily="34" charset="0"/>
                <a:cs typeface="Open Sans" panose="020B0606030504020204" pitchFamily="34" charset="0"/>
                <a:sym typeface="Open Sans" panose="020B0606030504020204" pitchFamily="34" charset="0"/>
              </a:rPr>
              <a:t> (F. Galtarossa, A. Gottardo)</a:t>
            </a:r>
          </a:p>
        </p:txBody>
      </p:sp>
      <p:sp>
        <p:nvSpPr>
          <p:cNvPr id="16409" name="Google Shape;396;g2c9e7058585_28_1">
            <a:extLst>
              <a:ext uri="{FF2B5EF4-FFF2-40B4-BE49-F238E27FC236}">
                <a16:creationId xmlns:a16="http://schemas.microsoft.com/office/drawing/2014/main" id="{009ACE28-576B-23AE-D8D4-6EBFF88B65B4}"/>
              </a:ext>
            </a:extLst>
          </p:cNvPr>
          <p:cNvSpPr txBox="1">
            <a:spLocks noChangeArrowheads="1"/>
          </p:cNvSpPr>
          <p:nvPr/>
        </p:nvSpPr>
        <p:spPr bwMode="auto">
          <a:xfrm>
            <a:off x="2950400" y="2216930"/>
            <a:ext cx="2466975" cy="230802"/>
          </a:xfrm>
          <a:prstGeom prst="rect">
            <a:avLst/>
          </a:prstGeom>
          <a:noFill/>
          <a:ln w="127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68569" tIns="34275" rIns="68569" bIns="34275">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685800">
              <a:buClr>
                <a:srgbClr val="000000"/>
              </a:buClr>
              <a:buSzPts val="1200"/>
              <a:defRPr/>
            </a:pPr>
            <a:r>
              <a:rPr lang="en-US" altLang="en-US" sz="525" b="1">
                <a:solidFill>
                  <a:srgbClr val="000000"/>
                </a:solidFill>
                <a:latin typeface="Open Sans" panose="020B0606030504020204" pitchFamily="34" charset="0"/>
                <a:cs typeface="Open Sans" panose="020B0606030504020204" pitchFamily="34" charset="0"/>
                <a:sym typeface="Open Sans" panose="020B0606030504020204" pitchFamily="34" charset="0"/>
              </a:rPr>
              <a:t>Decay-out of the oblate, triaxial and highly-deformed bands in </a:t>
            </a:r>
            <a:r>
              <a:rPr lang="en-US" altLang="en-US" sz="525" b="1" baseline="30000">
                <a:solidFill>
                  <a:srgbClr val="000000"/>
                </a:solidFill>
                <a:latin typeface="Open Sans" panose="020B0606030504020204" pitchFamily="34" charset="0"/>
                <a:cs typeface="Open Sans" panose="020B0606030504020204" pitchFamily="34" charset="0"/>
                <a:sym typeface="Open Sans" panose="020B0606030504020204" pitchFamily="34" charset="0"/>
              </a:rPr>
              <a:t>136,137</a:t>
            </a:r>
            <a:r>
              <a:rPr lang="en-US" altLang="en-US" sz="525" b="1">
                <a:solidFill>
                  <a:srgbClr val="000000"/>
                </a:solidFill>
                <a:latin typeface="Open Sans" panose="020B0606030504020204" pitchFamily="34" charset="0"/>
                <a:cs typeface="Open Sans" panose="020B0606030504020204" pitchFamily="34" charset="0"/>
                <a:sym typeface="Open Sans" panose="020B0606030504020204" pitchFamily="34" charset="0"/>
              </a:rPr>
              <a:t>Nd</a:t>
            </a:r>
            <a:r>
              <a:rPr lang="en-US" altLang="en-US" sz="525">
                <a:solidFill>
                  <a:srgbClr val="000000"/>
                </a:solidFill>
                <a:latin typeface="Open Sans" panose="020B0606030504020204" pitchFamily="34" charset="0"/>
                <a:cs typeface="Open Sans" panose="020B0606030504020204" pitchFamily="34" charset="0"/>
                <a:sym typeface="Open Sans" panose="020B0606030504020204" pitchFamily="34" charset="0"/>
              </a:rPr>
              <a:t> (C. Petrache/O. Stezowski ) </a:t>
            </a:r>
          </a:p>
        </p:txBody>
      </p:sp>
      <p:sp>
        <p:nvSpPr>
          <p:cNvPr id="16410" name="Google Shape;397;g2c9e7058585_28_1">
            <a:extLst>
              <a:ext uri="{FF2B5EF4-FFF2-40B4-BE49-F238E27FC236}">
                <a16:creationId xmlns:a16="http://schemas.microsoft.com/office/drawing/2014/main" id="{79EBDABD-79B3-B047-37FE-ADE4803664EE}"/>
              </a:ext>
            </a:extLst>
          </p:cNvPr>
          <p:cNvSpPr txBox="1">
            <a:spLocks noChangeArrowheads="1"/>
          </p:cNvSpPr>
          <p:nvPr/>
        </p:nvSpPr>
        <p:spPr bwMode="auto">
          <a:xfrm>
            <a:off x="3390931" y="5097051"/>
            <a:ext cx="2562225" cy="230802"/>
          </a:xfrm>
          <a:prstGeom prst="rect">
            <a:avLst/>
          </a:prstGeom>
          <a:noFill/>
          <a:ln w="5715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68569" tIns="34275" rIns="68569" bIns="34275">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685800">
              <a:buClr>
                <a:srgbClr val="000000"/>
              </a:buClr>
              <a:buSzPts val="1200"/>
              <a:defRPr/>
            </a:pPr>
            <a:r>
              <a:rPr lang="en-US" altLang="en-US" sz="525" b="1">
                <a:solidFill>
                  <a:srgbClr val="000000"/>
                </a:solidFill>
                <a:latin typeface="Open Sans" panose="020B0606030504020204" pitchFamily="34" charset="0"/>
                <a:cs typeface="Open Sans" panose="020B0606030504020204" pitchFamily="34" charset="0"/>
                <a:sym typeface="Open Sans" panose="020B0606030504020204" pitchFamily="34" charset="0"/>
              </a:rPr>
              <a:t>Shell and shapes above </a:t>
            </a:r>
            <a:r>
              <a:rPr lang="en-US" altLang="en-US" sz="525" b="1" baseline="30000">
                <a:solidFill>
                  <a:srgbClr val="000000"/>
                </a:solidFill>
                <a:latin typeface="Open Sans" panose="020B0606030504020204" pitchFamily="34" charset="0"/>
                <a:cs typeface="Open Sans" panose="020B0606030504020204" pitchFamily="34" charset="0"/>
                <a:sym typeface="Open Sans" panose="020B0606030504020204" pitchFamily="34" charset="0"/>
              </a:rPr>
              <a:t>56</a:t>
            </a:r>
            <a:r>
              <a:rPr lang="en-US" altLang="en-US" sz="525" b="1">
                <a:solidFill>
                  <a:srgbClr val="000000"/>
                </a:solidFill>
                <a:latin typeface="Open Sans" panose="020B0606030504020204" pitchFamily="34" charset="0"/>
                <a:cs typeface="Open Sans" panose="020B0606030504020204" pitchFamily="34" charset="0"/>
                <a:sym typeface="Open Sans" panose="020B0606030504020204" pitchFamily="34" charset="0"/>
              </a:rPr>
              <a:t>Ni: lifetime measurements in ground-state and side band of </a:t>
            </a:r>
            <a:r>
              <a:rPr lang="en-US" altLang="en-US" sz="525" b="1" baseline="30000">
                <a:solidFill>
                  <a:srgbClr val="000000"/>
                </a:solidFill>
                <a:latin typeface="Open Sans" panose="020B0606030504020204" pitchFamily="34" charset="0"/>
                <a:cs typeface="Open Sans" panose="020B0606030504020204" pitchFamily="34" charset="0"/>
                <a:sym typeface="Open Sans" panose="020B0606030504020204" pitchFamily="34" charset="0"/>
              </a:rPr>
              <a:t>60</a:t>
            </a:r>
            <a:r>
              <a:rPr lang="en-US" altLang="en-US" sz="525" b="1">
                <a:solidFill>
                  <a:srgbClr val="000000"/>
                </a:solidFill>
                <a:latin typeface="Open Sans" panose="020B0606030504020204" pitchFamily="34" charset="0"/>
                <a:cs typeface="Open Sans" panose="020B0606030504020204" pitchFamily="34" charset="0"/>
                <a:sym typeface="Open Sans" panose="020B0606030504020204" pitchFamily="34" charset="0"/>
              </a:rPr>
              <a:t>Zn </a:t>
            </a:r>
            <a:r>
              <a:rPr lang="en-US" altLang="en-US" sz="525">
                <a:solidFill>
                  <a:srgbClr val="000000"/>
                </a:solidFill>
                <a:latin typeface="Open Sans" panose="020B0606030504020204" pitchFamily="34" charset="0"/>
                <a:cs typeface="Open Sans" panose="020B0606030504020204" pitchFamily="34" charset="0"/>
                <a:sym typeface="Open Sans" panose="020B0606030504020204" pitchFamily="34" charset="0"/>
              </a:rPr>
              <a:t>(E. Pilotto, G. Pasqualato) </a:t>
            </a:r>
          </a:p>
        </p:txBody>
      </p:sp>
      <p:sp>
        <p:nvSpPr>
          <p:cNvPr id="16411" name="Google Shape;398;g2c9e7058585_28_1">
            <a:extLst>
              <a:ext uri="{FF2B5EF4-FFF2-40B4-BE49-F238E27FC236}">
                <a16:creationId xmlns:a16="http://schemas.microsoft.com/office/drawing/2014/main" id="{DE0847B9-D0F6-957D-F12B-AD73855F7923}"/>
              </a:ext>
            </a:extLst>
          </p:cNvPr>
          <p:cNvSpPr txBox="1">
            <a:spLocks noChangeArrowheads="1"/>
          </p:cNvSpPr>
          <p:nvPr/>
        </p:nvSpPr>
        <p:spPr bwMode="auto">
          <a:xfrm>
            <a:off x="6097223" y="3490899"/>
            <a:ext cx="1744265" cy="230802"/>
          </a:xfrm>
          <a:prstGeom prst="rect">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68569" tIns="34275" rIns="68569" bIns="34275">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685800">
              <a:buClr>
                <a:srgbClr val="000000"/>
              </a:buClr>
              <a:buSzPts val="1200"/>
              <a:defRPr/>
            </a:pPr>
            <a:r>
              <a:rPr lang="en-US" altLang="en-US" sz="525" b="1">
                <a:solidFill>
                  <a:srgbClr val="000000"/>
                </a:solidFill>
                <a:latin typeface="Open Sans" panose="020B0606030504020204" pitchFamily="34" charset="0"/>
                <a:cs typeface="Open Sans" panose="020B0606030504020204" pitchFamily="34" charset="0"/>
                <a:sym typeface="Open Sans" panose="020B0606030504020204" pitchFamily="34" charset="0"/>
              </a:rPr>
              <a:t>Two-Phonon Octupole excitation in </a:t>
            </a:r>
            <a:r>
              <a:rPr lang="en-US" altLang="en-US" sz="525" b="1" baseline="30000">
                <a:solidFill>
                  <a:srgbClr val="000000"/>
                </a:solidFill>
                <a:latin typeface="Open Sans" panose="020B0606030504020204" pitchFamily="34" charset="0"/>
                <a:cs typeface="Open Sans" panose="020B0606030504020204" pitchFamily="34" charset="0"/>
                <a:sym typeface="Open Sans" panose="020B0606030504020204" pitchFamily="34" charset="0"/>
              </a:rPr>
              <a:t>96</a:t>
            </a:r>
            <a:r>
              <a:rPr lang="en-US" altLang="en-US" sz="525" b="1">
                <a:solidFill>
                  <a:srgbClr val="000000"/>
                </a:solidFill>
                <a:latin typeface="Open Sans" panose="020B0606030504020204" pitchFamily="34" charset="0"/>
                <a:cs typeface="Open Sans" panose="020B0606030504020204" pitchFamily="34" charset="0"/>
                <a:sym typeface="Open Sans" panose="020B0606030504020204" pitchFamily="34" charset="0"/>
              </a:rPr>
              <a:t>Zr</a:t>
            </a:r>
            <a:r>
              <a:rPr lang="en-US" altLang="en-US" sz="525">
                <a:solidFill>
                  <a:srgbClr val="000000"/>
                </a:solidFill>
                <a:latin typeface="Open Sans" panose="020B0606030504020204" pitchFamily="34" charset="0"/>
                <a:cs typeface="Open Sans" panose="020B0606030504020204" pitchFamily="34" charset="0"/>
                <a:sym typeface="Open Sans" panose="020B0606030504020204" pitchFamily="34" charset="0"/>
              </a:rPr>
              <a:t> </a:t>
            </a:r>
          </a:p>
          <a:p>
            <a:pPr algn="ctr" defTabSz="685800">
              <a:buClr>
                <a:srgbClr val="000000"/>
              </a:buClr>
              <a:buSzPts val="1200"/>
              <a:defRPr/>
            </a:pPr>
            <a:r>
              <a:rPr lang="en-US" altLang="en-US" sz="525">
                <a:solidFill>
                  <a:srgbClr val="000000"/>
                </a:solidFill>
                <a:latin typeface="Open Sans" panose="020B0606030504020204" pitchFamily="34" charset="0"/>
                <a:cs typeface="Open Sans" panose="020B0606030504020204" pitchFamily="34" charset="0"/>
                <a:sym typeface="Open Sans" panose="020B0606030504020204" pitchFamily="34" charset="0"/>
              </a:rPr>
              <a:t>(D. Stramaccioni, J.J. Valiente-Dobon, A. Gadea) </a:t>
            </a:r>
          </a:p>
        </p:txBody>
      </p:sp>
      <p:sp>
        <p:nvSpPr>
          <p:cNvPr id="16412" name="Google Shape;399;g2c9e7058585_28_1">
            <a:extLst>
              <a:ext uri="{FF2B5EF4-FFF2-40B4-BE49-F238E27FC236}">
                <a16:creationId xmlns:a16="http://schemas.microsoft.com/office/drawing/2014/main" id="{A57A8378-0E3A-C675-228C-DE365A2E75B5}"/>
              </a:ext>
            </a:extLst>
          </p:cNvPr>
          <p:cNvSpPr txBox="1">
            <a:spLocks noChangeArrowheads="1"/>
          </p:cNvSpPr>
          <p:nvPr/>
        </p:nvSpPr>
        <p:spPr bwMode="auto">
          <a:xfrm>
            <a:off x="1131124" y="3989770"/>
            <a:ext cx="1452563" cy="392385"/>
          </a:xfrm>
          <a:prstGeom prst="rect">
            <a:avLst/>
          </a:prstGeom>
          <a:noFill/>
          <a:ln w="57150">
            <a:solidFill>
              <a:srgbClr val="00B05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68569" tIns="34275" rIns="68569" bIns="34275">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685800">
              <a:buClr>
                <a:srgbClr val="000000"/>
              </a:buClr>
              <a:buSzPts val="1200"/>
              <a:defRPr/>
            </a:pPr>
            <a:r>
              <a:rPr lang="en-US" altLang="en-US" sz="525" b="1">
                <a:solidFill>
                  <a:srgbClr val="000000"/>
                </a:solidFill>
                <a:latin typeface="Open Sans" panose="020B0606030504020204" pitchFamily="34" charset="0"/>
                <a:cs typeface="Open Sans" panose="020B0606030504020204" pitchFamily="34" charset="0"/>
                <a:sym typeface="Open Sans" panose="020B0606030504020204" pitchFamily="34" charset="0"/>
              </a:rPr>
              <a:t>The emergence of enhanced collectivity near magic nuclei: Coulomb excitation of </a:t>
            </a:r>
            <a:r>
              <a:rPr lang="en-US" altLang="en-US" sz="525" b="1" baseline="30000">
                <a:solidFill>
                  <a:srgbClr val="000000"/>
                </a:solidFill>
                <a:latin typeface="Open Sans" panose="020B0606030504020204" pitchFamily="34" charset="0"/>
                <a:cs typeface="Open Sans" panose="020B0606030504020204" pitchFamily="34" charset="0"/>
                <a:sym typeface="Open Sans" panose="020B0606030504020204" pitchFamily="34" charset="0"/>
              </a:rPr>
              <a:t>60</a:t>
            </a:r>
            <a:r>
              <a:rPr lang="en-US" altLang="en-US" sz="525" b="1">
                <a:solidFill>
                  <a:srgbClr val="000000"/>
                </a:solidFill>
                <a:latin typeface="Open Sans" panose="020B0606030504020204" pitchFamily="34" charset="0"/>
                <a:cs typeface="Open Sans" panose="020B0606030504020204" pitchFamily="34" charset="0"/>
                <a:sym typeface="Open Sans" panose="020B0606030504020204" pitchFamily="34" charset="0"/>
              </a:rPr>
              <a:t>Ni</a:t>
            </a:r>
            <a:r>
              <a:rPr lang="en-US" altLang="en-US" sz="525">
                <a:solidFill>
                  <a:srgbClr val="000000"/>
                </a:solidFill>
                <a:latin typeface="Open Sans" panose="020B0606030504020204" pitchFamily="34" charset="0"/>
                <a:cs typeface="Open Sans" panose="020B0606030504020204" pitchFamily="34" charset="0"/>
                <a:sym typeface="Open Sans" panose="020B0606030504020204" pitchFamily="34" charset="0"/>
              </a:rPr>
              <a:t> (K. HadinskaKleck, N. Marchini, M. Rocchini,)</a:t>
            </a:r>
          </a:p>
        </p:txBody>
      </p:sp>
      <p:sp>
        <p:nvSpPr>
          <p:cNvPr id="16413" name="Google Shape;400;g2c9e7058585_28_1">
            <a:extLst>
              <a:ext uri="{FF2B5EF4-FFF2-40B4-BE49-F238E27FC236}">
                <a16:creationId xmlns:a16="http://schemas.microsoft.com/office/drawing/2014/main" id="{397405C3-44FB-4DB0-5FC4-5B1C7A286057}"/>
              </a:ext>
            </a:extLst>
          </p:cNvPr>
          <p:cNvSpPr>
            <a:spLocks noChangeArrowheads="1"/>
          </p:cNvSpPr>
          <p:nvPr/>
        </p:nvSpPr>
        <p:spPr bwMode="auto">
          <a:xfrm>
            <a:off x="2462244" y="4958938"/>
            <a:ext cx="64294" cy="86916"/>
          </a:xfrm>
          <a:prstGeom prst="ellipse">
            <a:avLst/>
          </a:prstGeom>
          <a:solidFill>
            <a:srgbClr val="C00000">
              <a:alpha val="40392"/>
            </a:srgbClr>
          </a:solidFill>
          <a:ln w="12700">
            <a:solidFill>
              <a:srgbClr val="C00000"/>
            </a:solidFill>
            <a:miter lim="800000"/>
            <a:headEnd type="none" w="sm" len="sm"/>
            <a:tailEnd type="none" w="sm" len="sm"/>
          </a:ln>
        </p:spPr>
        <p:txBody>
          <a:bodyPr lIns="51431" tIns="25706" rIns="51431" bIns="25706"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685800">
              <a:buClr>
                <a:srgbClr val="000000"/>
              </a:buClr>
              <a:buSzPts val="1400"/>
              <a:defRPr/>
            </a:pPr>
            <a:endParaRPr lang="en-US" altLang="en-US" sz="10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16414" name="Google Shape;401;g2c9e7058585_28_1">
            <a:extLst>
              <a:ext uri="{FF2B5EF4-FFF2-40B4-BE49-F238E27FC236}">
                <a16:creationId xmlns:a16="http://schemas.microsoft.com/office/drawing/2014/main" id="{4ECF8081-4178-02DF-D38B-578DEC94A1D0}"/>
              </a:ext>
            </a:extLst>
          </p:cNvPr>
          <p:cNvSpPr>
            <a:spLocks noChangeArrowheads="1"/>
          </p:cNvSpPr>
          <p:nvPr/>
        </p:nvSpPr>
        <p:spPr bwMode="auto">
          <a:xfrm>
            <a:off x="2694417" y="4833924"/>
            <a:ext cx="64294" cy="86915"/>
          </a:xfrm>
          <a:prstGeom prst="ellipse">
            <a:avLst/>
          </a:prstGeom>
          <a:solidFill>
            <a:srgbClr val="C00000">
              <a:alpha val="40392"/>
            </a:srgbClr>
          </a:solidFill>
          <a:ln w="12700">
            <a:solidFill>
              <a:srgbClr val="C00000"/>
            </a:solidFill>
            <a:miter lim="800000"/>
            <a:headEnd type="none" w="sm" len="sm"/>
            <a:tailEnd type="none" w="sm" len="sm"/>
          </a:ln>
        </p:spPr>
        <p:txBody>
          <a:bodyPr lIns="51431" tIns="25706" rIns="51431" bIns="25706"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685800">
              <a:buClr>
                <a:srgbClr val="000000"/>
              </a:buClr>
              <a:buSzPts val="1400"/>
              <a:defRPr/>
            </a:pPr>
            <a:endParaRPr lang="en-US" altLang="en-US" sz="10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16415" name="Google Shape;402;g2c9e7058585_28_1">
            <a:extLst>
              <a:ext uri="{FF2B5EF4-FFF2-40B4-BE49-F238E27FC236}">
                <a16:creationId xmlns:a16="http://schemas.microsoft.com/office/drawing/2014/main" id="{999839CA-C9FC-97BD-10F2-1F89E692075B}"/>
              </a:ext>
            </a:extLst>
          </p:cNvPr>
          <p:cNvSpPr>
            <a:spLocks noChangeArrowheads="1"/>
          </p:cNvSpPr>
          <p:nvPr/>
        </p:nvSpPr>
        <p:spPr bwMode="auto">
          <a:xfrm>
            <a:off x="3128994" y="4691049"/>
            <a:ext cx="65485" cy="86915"/>
          </a:xfrm>
          <a:prstGeom prst="ellipse">
            <a:avLst/>
          </a:prstGeom>
          <a:solidFill>
            <a:srgbClr val="C00000">
              <a:alpha val="40392"/>
            </a:srgbClr>
          </a:solidFill>
          <a:ln w="12700">
            <a:solidFill>
              <a:srgbClr val="C00000"/>
            </a:solidFill>
            <a:miter lim="800000"/>
            <a:headEnd type="none" w="sm" len="sm"/>
            <a:tailEnd type="none" w="sm" len="sm"/>
          </a:ln>
        </p:spPr>
        <p:txBody>
          <a:bodyPr lIns="51431" tIns="25706" rIns="51431" bIns="25706"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685800">
              <a:buClr>
                <a:srgbClr val="000000"/>
              </a:buClr>
              <a:buSzPts val="1400"/>
              <a:defRPr/>
            </a:pPr>
            <a:endParaRPr lang="en-US" altLang="en-US" sz="10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16416" name="Google Shape;405;g2c9e7058585_28_1">
            <a:extLst>
              <a:ext uri="{FF2B5EF4-FFF2-40B4-BE49-F238E27FC236}">
                <a16:creationId xmlns:a16="http://schemas.microsoft.com/office/drawing/2014/main" id="{FED56527-EB14-E176-1F95-6AD7CF75F8E5}"/>
              </a:ext>
            </a:extLst>
          </p:cNvPr>
          <p:cNvSpPr txBox="1">
            <a:spLocks noChangeArrowheads="1"/>
          </p:cNvSpPr>
          <p:nvPr/>
        </p:nvSpPr>
        <p:spPr bwMode="auto">
          <a:xfrm>
            <a:off x="4370816" y="1985948"/>
            <a:ext cx="2180034" cy="197338"/>
          </a:xfrm>
          <a:prstGeom prst="rect">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51431" tIns="25706" rIns="51431" bIns="25706">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685800">
              <a:lnSpc>
                <a:spcPct val="90000"/>
              </a:lnSpc>
              <a:buClr>
                <a:srgbClr val="000000"/>
              </a:buClr>
              <a:buSzPts val="700"/>
              <a:defRPr/>
            </a:pPr>
            <a:r>
              <a:rPr lang="en-US" altLang="en-US" sz="525" b="1">
                <a:solidFill>
                  <a:srgbClr val="000000"/>
                </a:solidFill>
                <a:latin typeface="Open Sans" panose="020B0606030504020204" pitchFamily="34" charset="0"/>
                <a:cs typeface="Open Sans" panose="020B0606030504020204" pitchFamily="34" charset="0"/>
                <a:sym typeface="Open Sans" panose="020B0606030504020204" pitchFamily="34" charset="0"/>
              </a:rPr>
              <a:t>Accessing neutron-rich nuclei close to </a:t>
            </a:r>
            <a:r>
              <a:rPr lang="en-US" altLang="en-US" sz="525" b="1" baseline="30000">
                <a:solidFill>
                  <a:srgbClr val="000000"/>
                </a:solidFill>
                <a:latin typeface="Open Sans" panose="020B0606030504020204" pitchFamily="34" charset="0"/>
                <a:cs typeface="Open Sans" panose="020B0606030504020204" pitchFamily="34" charset="0"/>
                <a:sym typeface="Open Sans" panose="020B0606030504020204" pitchFamily="34" charset="0"/>
              </a:rPr>
              <a:t>208</a:t>
            </a:r>
            <a:r>
              <a:rPr lang="en-US" altLang="en-US" sz="525" b="1">
                <a:solidFill>
                  <a:srgbClr val="000000"/>
                </a:solidFill>
                <a:latin typeface="Open Sans" panose="020B0606030504020204" pitchFamily="34" charset="0"/>
                <a:cs typeface="Open Sans" panose="020B0606030504020204" pitchFamily="34" charset="0"/>
                <a:sym typeface="Open Sans" panose="020B0606030504020204" pitchFamily="34" charset="0"/>
              </a:rPr>
              <a:t>Pb via multi-nucleon transfer reactions </a:t>
            </a:r>
            <a:r>
              <a:rPr lang="en-US" altLang="en-US" sz="525">
                <a:solidFill>
                  <a:srgbClr val="000000"/>
                </a:solidFill>
                <a:latin typeface="Open Sans" panose="020B0606030504020204" pitchFamily="34" charset="0"/>
                <a:cs typeface="Open Sans" panose="020B0606030504020204" pitchFamily="34" charset="0"/>
                <a:sym typeface="Open Sans" panose="020B0606030504020204" pitchFamily="34" charset="0"/>
              </a:rPr>
              <a:t>(F. Galtarossa, T. Mijatovic)</a:t>
            </a:r>
            <a:r>
              <a:rPr lang="en-US" altLang="en-US" sz="525">
                <a:solidFill>
                  <a:srgbClr val="010101"/>
                </a:solidFill>
                <a:latin typeface="Open Sans" panose="020B0606030504020204" pitchFamily="34" charset="0"/>
                <a:cs typeface="Open Sans" panose="020B0606030504020204" pitchFamily="34" charset="0"/>
                <a:sym typeface="Open Sans" panose="020B0606030504020204" pitchFamily="34" charset="0"/>
              </a:rPr>
              <a:t> </a:t>
            </a:r>
          </a:p>
        </p:txBody>
      </p:sp>
      <p:sp>
        <p:nvSpPr>
          <p:cNvPr id="16417" name="Google Shape;406;g2c9e7058585_28_1">
            <a:extLst>
              <a:ext uri="{FF2B5EF4-FFF2-40B4-BE49-F238E27FC236}">
                <a16:creationId xmlns:a16="http://schemas.microsoft.com/office/drawing/2014/main" id="{D690CA64-B58A-1C46-9A53-D69059AC8FF5}"/>
              </a:ext>
            </a:extLst>
          </p:cNvPr>
          <p:cNvSpPr>
            <a:spLocks noChangeArrowheads="1"/>
          </p:cNvSpPr>
          <p:nvPr/>
        </p:nvSpPr>
        <p:spPr bwMode="auto">
          <a:xfrm>
            <a:off x="6076982" y="2699132"/>
            <a:ext cx="151210" cy="104775"/>
          </a:xfrm>
          <a:prstGeom prst="ellipse">
            <a:avLst/>
          </a:prstGeom>
          <a:solidFill>
            <a:srgbClr val="C00000">
              <a:alpha val="40392"/>
            </a:srgbClr>
          </a:solidFill>
          <a:ln w="12700">
            <a:solidFill>
              <a:srgbClr val="C00000"/>
            </a:solidFill>
            <a:miter lim="800000"/>
            <a:headEnd type="none" w="sm" len="sm"/>
            <a:tailEnd type="none" w="sm" len="sm"/>
          </a:ln>
        </p:spPr>
        <p:txBody>
          <a:bodyPr lIns="51431" tIns="25706" rIns="51431" bIns="25706"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685800">
              <a:buClr>
                <a:srgbClr val="000000"/>
              </a:buClr>
              <a:buSzPts val="1400"/>
              <a:defRPr/>
            </a:pPr>
            <a:endParaRPr lang="en-US" altLang="en-US" sz="10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16418" name="Google Shape;407;g2c9e7058585_28_1">
            <a:extLst>
              <a:ext uri="{FF2B5EF4-FFF2-40B4-BE49-F238E27FC236}">
                <a16:creationId xmlns:a16="http://schemas.microsoft.com/office/drawing/2014/main" id="{A36DFD0E-AC00-F990-F52A-95AB781FEC4D}"/>
              </a:ext>
            </a:extLst>
          </p:cNvPr>
          <p:cNvSpPr>
            <a:spLocks noChangeArrowheads="1"/>
          </p:cNvSpPr>
          <p:nvPr/>
        </p:nvSpPr>
        <p:spPr bwMode="auto">
          <a:xfrm>
            <a:off x="4547029" y="3367074"/>
            <a:ext cx="150019" cy="105965"/>
          </a:xfrm>
          <a:prstGeom prst="ellipse">
            <a:avLst/>
          </a:prstGeom>
          <a:solidFill>
            <a:srgbClr val="C00000">
              <a:alpha val="40392"/>
            </a:srgbClr>
          </a:solidFill>
          <a:ln w="12700">
            <a:solidFill>
              <a:srgbClr val="C00000"/>
            </a:solidFill>
            <a:miter lim="800000"/>
            <a:headEnd type="none" w="sm" len="sm"/>
            <a:tailEnd type="none" w="sm" len="sm"/>
          </a:ln>
        </p:spPr>
        <p:txBody>
          <a:bodyPr lIns="51431" tIns="25706" rIns="51431" bIns="25706"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685800">
              <a:buClr>
                <a:srgbClr val="000000"/>
              </a:buClr>
              <a:buSzPts val="1400"/>
              <a:defRPr/>
            </a:pPr>
            <a:endParaRPr lang="en-US" altLang="en-US" sz="10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16420" name="Google Shape;394;g2c9e7058585_28_1">
            <a:extLst>
              <a:ext uri="{FF2B5EF4-FFF2-40B4-BE49-F238E27FC236}">
                <a16:creationId xmlns:a16="http://schemas.microsoft.com/office/drawing/2014/main" id="{FFB36C53-34D8-52C7-65BB-4ECA260F37CE}"/>
              </a:ext>
            </a:extLst>
          </p:cNvPr>
          <p:cNvSpPr txBox="1">
            <a:spLocks noChangeArrowheads="1"/>
          </p:cNvSpPr>
          <p:nvPr/>
        </p:nvSpPr>
        <p:spPr bwMode="auto">
          <a:xfrm>
            <a:off x="1170417" y="3496852"/>
            <a:ext cx="2906315" cy="253885"/>
          </a:xfrm>
          <a:prstGeom prst="rect">
            <a:avLst/>
          </a:prstGeom>
          <a:noFill/>
          <a:ln w="57150">
            <a:solidFill>
              <a:srgbClr val="00B05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68569" tIns="34275" rIns="68569" bIns="34275">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defTabSz="685800">
              <a:defRPr/>
            </a:pPr>
            <a:r>
              <a:rPr lang="en-GB" altLang="en-US" sz="600">
                <a:solidFill>
                  <a:prstClr val="black"/>
                </a:solidFill>
                <a:latin typeface="Helvetica" pitchFamily="2" charset="0"/>
              </a:rPr>
              <a:t>Combined lifetime and transition-probability measurements in </a:t>
            </a:r>
            <a:r>
              <a:rPr lang="en-GB" altLang="en-US" sz="600" baseline="30000">
                <a:solidFill>
                  <a:prstClr val="black"/>
                </a:solidFill>
                <a:latin typeface="Helvetica" pitchFamily="2" charset="0"/>
              </a:rPr>
              <a:t>96</a:t>
            </a:r>
            <a:r>
              <a:rPr lang="en-GB" altLang="en-US" sz="600">
                <a:solidFill>
                  <a:prstClr val="black"/>
                </a:solidFill>
                <a:latin typeface="Helvetica" pitchFamily="2" charset="0"/>
              </a:rPr>
              <a:t>Zr via unsafe Coulomb excitation </a:t>
            </a:r>
            <a:r>
              <a:rPr lang="en-US" altLang="en-US" sz="525">
                <a:solidFill>
                  <a:srgbClr val="000000"/>
                </a:solidFill>
                <a:latin typeface="Open Sans" panose="020B0606030504020204" pitchFamily="34" charset="0"/>
                <a:cs typeface="Open Sans" panose="020B0606030504020204" pitchFamily="34" charset="0"/>
                <a:sym typeface="Open Sans" panose="020B0606030504020204" pitchFamily="34" charset="0"/>
              </a:rPr>
              <a:t>(</a:t>
            </a:r>
            <a:r>
              <a:rPr lang="en-GB" altLang="en-US" sz="600">
                <a:solidFill>
                  <a:prstClr val="black"/>
                </a:solidFill>
                <a:latin typeface="Helvetica" pitchFamily="2" charset="0"/>
              </a:rPr>
              <a:t>M. Zielinska, F. Ercolano, N. Marchini, J.J. Valiente Dobon)</a:t>
            </a:r>
          </a:p>
        </p:txBody>
      </p:sp>
      <p:sp>
        <p:nvSpPr>
          <p:cNvPr id="9" name="Rettangolo 8">
            <a:extLst>
              <a:ext uri="{FF2B5EF4-FFF2-40B4-BE49-F238E27FC236}">
                <a16:creationId xmlns:a16="http://schemas.microsoft.com/office/drawing/2014/main" id="{4C89696A-684D-8B28-E9D3-9BEE3A7E23D1}"/>
              </a:ext>
            </a:extLst>
          </p:cNvPr>
          <p:cNvSpPr/>
          <p:nvPr/>
        </p:nvSpPr>
        <p:spPr>
          <a:xfrm>
            <a:off x="0" y="857251"/>
            <a:ext cx="9144000" cy="560600"/>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endParaRPr lang="it-IT" sz="1350">
              <a:solidFill>
                <a:prstClr val="white"/>
              </a:solidFill>
              <a:latin typeface="Aptos"/>
            </a:endParaRPr>
          </a:p>
        </p:txBody>
      </p:sp>
      <p:sp>
        <p:nvSpPr>
          <p:cNvPr id="3" name="CasellaDiTesto 2">
            <a:extLst>
              <a:ext uri="{FF2B5EF4-FFF2-40B4-BE49-F238E27FC236}">
                <a16:creationId xmlns:a16="http://schemas.microsoft.com/office/drawing/2014/main" id="{41FBE5C6-C590-DCB5-2A69-BA54C663C6F2}"/>
              </a:ext>
            </a:extLst>
          </p:cNvPr>
          <p:cNvSpPr txBox="1"/>
          <p:nvPr/>
        </p:nvSpPr>
        <p:spPr>
          <a:xfrm>
            <a:off x="8779677" y="5541154"/>
            <a:ext cx="446654" cy="253916"/>
          </a:xfrm>
          <a:prstGeom prst="rect">
            <a:avLst/>
          </a:prstGeom>
          <a:noFill/>
        </p:spPr>
        <p:txBody>
          <a:bodyPr rot="0" spcFirstLastPara="0" vertOverflow="overflow" horzOverflow="overflow" vert="horz" wrap="square" lIns="68580" tIns="34290" rIns="68580" bIns="34290" numCol="1" spcCol="0" rtlCol="0" fromWordArt="0" anchor="t" anchorCtr="0" forceAA="0" compatLnSpc="1">
            <a:spAutoFit/>
          </a:bodyPr>
          <a:lstStyle/>
          <a:p>
            <a:pPr defTabSz="685800">
              <a:defRPr/>
            </a:pPr>
            <a:r>
              <a:rPr lang="it-IT" sz="1200" dirty="0">
                <a:solidFill>
                  <a:prstClr val="black"/>
                </a:solidFill>
                <a:latin typeface="Arial" panose="020B0604020202020204"/>
                <a:cs typeface="Arial" panose="020B0604020202020204"/>
              </a:rPr>
              <a:t>8</a:t>
            </a:r>
          </a:p>
        </p:txBody>
      </p:sp>
      <p:sp>
        <p:nvSpPr>
          <p:cNvPr id="2" name="CasellaDiTesto 1">
            <a:extLst>
              <a:ext uri="{FF2B5EF4-FFF2-40B4-BE49-F238E27FC236}">
                <a16:creationId xmlns:a16="http://schemas.microsoft.com/office/drawing/2014/main" id="{A508710C-2129-B380-CDA2-00B791D0F3EF}"/>
              </a:ext>
            </a:extLst>
          </p:cNvPr>
          <p:cNvSpPr txBox="1"/>
          <p:nvPr/>
        </p:nvSpPr>
        <p:spPr>
          <a:xfrm>
            <a:off x="77041" y="1514641"/>
            <a:ext cx="1947053" cy="300082"/>
          </a:xfrm>
          <a:prstGeom prst="rect">
            <a:avLst/>
          </a:prstGeom>
          <a:noFill/>
          <a:ln w="57150">
            <a:solidFill>
              <a:srgbClr val="00B050"/>
            </a:solidFill>
          </a:ln>
        </p:spPr>
        <p:txBody>
          <a:bodyPr wrap="square" rtlCol="0">
            <a:spAutoFit/>
          </a:bodyPr>
          <a:lstStyle/>
          <a:p>
            <a:pPr algn="ctr" defTabSz="685800">
              <a:defRPr/>
            </a:pPr>
            <a:r>
              <a:rPr lang="it-IT" sz="1350" dirty="0">
                <a:solidFill>
                  <a:prstClr val="black"/>
                </a:solidFill>
                <a:latin typeface="Aptos"/>
              </a:rPr>
              <a:t>Coulomb </a:t>
            </a:r>
            <a:r>
              <a:rPr lang="it-IT" sz="1350" dirty="0" err="1">
                <a:solidFill>
                  <a:prstClr val="black"/>
                </a:solidFill>
                <a:latin typeface="Aptos"/>
              </a:rPr>
              <a:t>excitation</a:t>
            </a:r>
            <a:endParaRPr lang="en-GB" sz="1350" dirty="0">
              <a:solidFill>
                <a:prstClr val="black"/>
              </a:solidFill>
              <a:latin typeface="Aptos"/>
            </a:endParaRPr>
          </a:p>
        </p:txBody>
      </p:sp>
      <p:sp>
        <p:nvSpPr>
          <p:cNvPr id="5" name="CasellaDiTesto 4">
            <a:extLst>
              <a:ext uri="{FF2B5EF4-FFF2-40B4-BE49-F238E27FC236}">
                <a16:creationId xmlns:a16="http://schemas.microsoft.com/office/drawing/2014/main" id="{321781A0-F33D-A4C8-648F-BAA55AAA72D5}"/>
              </a:ext>
            </a:extLst>
          </p:cNvPr>
          <p:cNvSpPr txBox="1"/>
          <p:nvPr/>
        </p:nvSpPr>
        <p:spPr>
          <a:xfrm>
            <a:off x="77041" y="1917223"/>
            <a:ext cx="1947053" cy="300082"/>
          </a:xfrm>
          <a:prstGeom prst="rect">
            <a:avLst/>
          </a:prstGeom>
          <a:noFill/>
          <a:ln w="57150">
            <a:solidFill>
              <a:srgbClr val="FF0000"/>
            </a:solidFill>
          </a:ln>
        </p:spPr>
        <p:txBody>
          <a:bodyPr wrap="square" rtlCol="0">
            <a:spAutoFit/>
          </a:bodyPr>
          <a:lstStyle/>
          <a:p>
            <a:pPr algn="ctr" defTabSz="685800">
              <a:defRPr/>
            </a:pPr>
            <a:r>
              <a:rPr lang="it-IT" sz="1350" dirty="0">
                <a:solidFill>
                  <a:prstClr val="black"/>
                </a:solidFill>
                <a:latin typeface="Aptos"/>
              </a:rPr>
              <a:t>Transfer reactions</a:t>
            </a:r>
            <a:endParaRPr lang="en-GB" sz="1350" dirty="0">
              <a:solidFill>
                <a:prstClr val="black"/>
              </a:solidFill>
              <a:latin typeface="Aptos"/>
            </a:endParaRPr>
          </a:p>
        </p:txBody>
      </p:sp>
      <p:sp>
        <p:nvSpPr>
          <p:cNvPr id="4" name="Title 1">
            <a:extLst>
              <a:ext uri="{FF2B5EF4-FFF2-40B4-BE49-F238E27FC236}">
                <a16:creationId xmlns:a16="http://schemas.microsoft.com/office/drawing/2014/main" id="{D3F0206E-88CF-A3CC-4DB9-EAA2D566D256}"/>
              </a:ext>
            </a:extLst>
          </p:cNvPr>
          <p:cNvSpPr txBox="1">
            <a:spLocks/>
          </p:cNvSpPr>
          <p:nvPr/>
        </p:nvSpPr>
        <p:spPr>
          <a:xfrm>
            <a:off x="31024" y="865437"/>
            <a:ext cx="9112976" cy="72474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5825" algn="ctr" rtl="0" fontAlgn="base">
              <a:spcBef>
                <a:spcPct val="0"/>
              </a:spcBef>
              <a:spcAft>
                <a:spcPct val="0"/>
              </a:spcAft>
              <a:defRPr sz="4400">
                <a:solidFill>
                  <a:schemeClr val="tx2"/>
                </a:solidFill>
                <a:latin typeface="Arial" charset="0"/>
              </a:defRPr>
            </a:lvl6pPr>
            <a:lvl7pPr marL="911655" algn="ctr" rtl="0" fontAlgn="base">
              <a:spcBef>
                <a:spcPct val="0"/>
              </a:spcBef>
              <a:spcAft>
                <a:spcPct val="0"/>
              </a:spcAft>
              <a:defRPr sz="4400">
                <a:solidFill>
                  <a:schemeClr val="tx2"/>
                </a:solidFill>
                <a:latin typeface="Arial" charset="0"/>
              </a:defRPr>
            </a:lvl7pPr>
            <a:lvl8pPr marL="1367485" algn="ctr" rtl="0" fontAlgn="base">
              <a:spcBef>
                <a:spcPct val="0"/>
              </a:spcBef>
              <a:spcAft>
                <a:spcPct val="0"/>
              </a:spcAft>
              <a:defRPr sz="4400">
                <a:solidFill>
                  <a:schemeClr val="tx2"/>
                </a:solidFill>
                <a:latin typeface="Arial" charset="0"/>
              </a:defRPr>
            </a:lvl8pPr>
            <a:lvl9pPr marL="1823310" algn="ctr" rtl="0" fontAlgn="base">
              <a:spcBef>
                <a:spcPct val="0"/>
              </a:spcBef>
              <a:spcAft>
                <a:spcPct val="0"/>
              </a:spcAft>
              <a:defRPr sz="4400">
                <a:solidFill>
                  <a:schemeClr val="tx2"/>
                </a:solidFill>
                <a:latin typeface="Arial" charset="0"/>
              </a:defRPr>
            </a:lvl9pPr>
          </a:lstStyle>
          <a:p>
            <a:pPr algn="l" defTabSz="685800">
              <a:defRPr/>
            </a:pPr>
            <a:r>
              <a:rPr lang="en-GB" sz="2700" b="1" kern="0" dirty="0">
                <a:solidFill>
                  <a:srgbClr val="FFFF00"/>
                </a:solidFill>
                <a:latin typeface="Arial"/>
              </a:rPr>
              <a:t>The AGATA campaign at LNL (since 2022)</a:t>
            </a:r>
          </a:p>
        </p:txBody>
      </p:sp>
      <p:sp>
        <p:nvSpPr>
          <p:cNvPr id="6" name="Slide Number Placeholder 5">
            <a:extLst>
              <a:ext uri="{FF2B5EF4-FFF2-40B4-BE49-F238E27FC236}">
                <a16:creationId xmlns:a16="http://schemas.microsoft.com/office/drawing/2014/main" id="{32A470D1-D4C2-34CA-624D-07EBB5A53AAE}"/>
              </a:ext>
            </a:extLst>
          </p:cNvPr>
          <p:cNvSpPr>
            <a:spLocks noGrp="1"/>
          </p:cNvSpPr>
          <p:nvPr>
            <p:ph type="sldNum" idx="10"/>
          </p:nvPr>
        </p:nvSpPr>
        <p:spPr/>
        <p:txBody>
          <a:bodyPr/>
          <a:lstStyle/>
          <a:p>
            <a:pPr>
              <a:defRPr/>
            </a:pPr>
            <a:fld id="{A52974C0-664A-2842-9491-D821B62EB2E2}" type="slidenum">
              <a:rPr lang="en-US" smtClean="0"/>
              <a:t>36</a:t>
            </a:fld>
            <a:endParaRPr lang="en-US"/>
          </a:p>
        </p:txBody>
      </p:sp>
    </p:spTree>
    <p:extLst>
      <p:ext uri="{BB962C8B-B14F-4D97-AF65-F5344CB8AC3E}">
        <p14:creationId xmlns:p14="http://schemas.microsoft.com/office/powerpoint/2010/main" val="36265529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E61F8095-CDCE-7978-028F-9EC3A2A45D2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41023" y="1000092"/>
            <a:ext cx="7178763" cy="3922782"/>
          </a:xfrm>
          <a:prstGeom prst="rect">
            <a:avLst/>
          </a:prstGeom>
        </p:spPr>
      </p:pic>
      <p:pic>
        <p:nvPicPr>
          <p:cNvPr id="9" name="Immagine 8">
            <a:extLst>
              <a:ext uri="{FF2B5EF4-FFF2-40B4-BE49-F238E27FC236}">
                <a16:creationId xmlns:a16="http://schemas.microsoft.com/office/drawing/2014/main" id="{A6CECD53-F10E-4897-0A8B-1A0AE26D7A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559" y="3754631"/>
            <a:ext cx="2915517" cy="2512052"/>
          </a:xfrm>
          <a:prstGeom prst="rect">
            <a:avLst/>
          </a:prstGeom>
        </p:spPr>
      </p:pic>
      <p:sp>
        <p:nvSpPr>
          <p:cNvPr id="11" name="CasellaDiTesto 10">
            <a:extLst>
              <a:ext uri="{FF2B5EF4-FFF2-40B4-BE49-F238E27FC236}">
                <a16:creationId xmlns:a16="http://schemas.microsoft.com/office/drawing/2014/main" id="{96B2E950-8C52-ACF7-3C52-29BA9AEA4C52}"/>
              </a:ext>
            </a:extLst>
          </p:cNvPr>
          <p:cNvSpPr txBox="1"/>
          <p:nvPr/>
        </p:nvSpPr>
        <p:spPr>
          <a:xfrm>
            <a:off x="2041023" y="454832"/>
            <a:ext cx="6018027" cy="707886"/>
          </a:xfrm>
          <a:prstGeom prst="rect">
            <a:avLst/>
          </a:prstGeom>
          <a:solidFill>
            <a:srgbClr val="FFFF00"/>
          </a:solidFill>
        </p:spPr>
        <p:txBody>
          <a:bodyPr wrap="square">
            <a:spAutoFit/>
          </a:bodyPr>
          <a:lstStyle/>
          <a:p>
            <a:r>
              <a:rPr lang="en-US" sz="2000" b="1" dirty="0">
                <a:solidFill>
                  <a:srgbClr val="FF0000"/>
                </a:solidFill>
                <a:latin typeface="Comic Sans MS" panose="030F0702030302020204" pitchFamily="66" charset="0"/>
              </a:rPr>
              <a:t>Stellar Nuclear Reactions in the Laboratory:</a:t>
            </a:r>
          </a:p>
          <a:p>
            <a:r>
              <a:rPr lang="en-US" sz="2000" b="1" dirty="0">
                <a:solidFill>
                  <a:srgbClr val="FF0000"/>
                </a:solidFill>
                <a:latin typeface="Comic Sans MS" panose="030F0702030302020204" pitchFamily="66" charset="0"/>
              </a:rPr>
              <a:t>Experimental Challenges at low energy</a:t>
            </a:r>
            <a:endParaRPr lang="it-IT" sz="2000" b="1" dirty="0">
              <a:solidFill>
                <a:srgbClr val="FF0000"/>
              </a:solidFill>
              <a:latin typeface="Comic Sans MS" panose="030F0702030302020204" pitchFamily="66" charset="0"/>
            </a:endParaRPr>
          </a:p>
        </p:txBody>
      </p:sp>
      <p:sp>
        <p:nvSpPr>
          <p:cNvPr id="12" name="Ovale 11">
            <a:extLst>
              <a:ext uri="{FF2B5EF4-FFF2-40B4-BE49-F238E27FC236}">
                <a16:creationId xmlns:a16="http://schemas.microsoft.com/office/drawing/2014/main" id="{F90C4F4C-7127-48E2-909B-A4D4CD1DE24C}"/>
              </a:ext>
            </a:extLst>
          </p:cNvPr>
          <p:cNvSpPr/>
          <p:nvPr/>
        </p:nvSpPr>
        <p:spPr>
          <a:xfrm>
            <a:off x="857223" y="4959510"/>
            <a:ext cx="1562986" cy="130717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CasellaDiTesto 15">
            <a:extLst>
              <a:ext uri="{FF2B5EF4-FFF2-40B4-BE49-F238E27FC236}">
                <a16:creationId xmlns:a16="http://schemas.microsoft.com/office/drawing/2014/main" id="{A138EEE1-EADD-A860-09E7-3A088E97B49D}"/>
              </a:ext>
            </a:extLst>
          </p:cNvPr>
          <p:cNvSpPr txBox="1"/>
          <p:nvPr/>
        </p:nvSpPr>
        <p:spPr>
          <a:xfrm>
            <a:off x="3148076" y="4789355"/>
            <a:ext cx="5793905" cy="1200329"/>
          </a:xfrm>
          <a:prstGeom prst="rect">
            <a:avLst/>
          </a:prstGeom>
          <a:solidFill>
            <a:srgbClr val="FFC000"/>
          </a:solidFill>
        </p:spPr>
        <p:txBody>
          <a:bodyPr wrap="square">
            <a:spAutoFit/>
          </a:bodyPr>
          <a:lstStyle/>
          <a:p>
            <a:r>
              <a:rPr lang="en-US" sz="1800" b="1" dirty="0">
                <a:latin typeface="Comic Sans MS" panose="030F0702030302020204" pitchFamily="66" charset="0"/>
              </a:rPr>
              <a:t>Different Experimental methods:</a:t>
            </a:r>
          </a:p>
          <a:p>
            <a:pPr marL="285750" indent="-285750">
              <a:buFont typeface="Arial" panose="020B0604020202020204" pitchFamily="34" charset="0"/>
              <a:buChar char="•"/>
            </a:pPr>
            <a:r>
              <a:rPr lang="en-US" sz="1800" b="1" dirty="0">
                <a:latin typeface="Comic Sans MS" panose="030F0702030302020204" pitchFamily="66" charset="0"/>
              </a:rPr>
              <a:t>Extrapolation from higher energies</a:t>
            </a:r>
          </a:p>
          <a:p>
            <a:pPr marL="285750" indent="-285750">
              <a:buFont typeface="Arial" panose="020B0604020202020204" pitchFamily="34" charset="0"/>
              <a:buChar char="•"/>
            </a:pPr>
            <a:r>
              <a:rPr lang="en-US" sz="1800" b="1" dirty="0">
                <a:latin typeface="Comic Sans MS" panose="030F0702030302020204" pitchFamily="66" charset="0"/>
              </a:rPr>
              <a:t>Direct Measurements  (LUNA)</a:t>
            </a:r>
          </a:p>
          <a:p>
            <a:pPr marL="285750" indent="-285750">
              <a:buFont typeface="Arial" panose="020B0604020202020204" pitchFamily="34" charset="0"/>
              <a:buChar char="•"/>
            </a:pPr>
            <a:r>
              <a:rPr lang="en-US" b="1" dirty="0">
                <a:latin typeface="Comic Sans MS" panose="030F0702030302020204" pitchFamily="66" charset="0"/>
              </a:rPr>
              <a:t>Indirect Measurements (Trojan Horse Method)</a:t>
            </a:r>
            <a:endParaRPr lang="it-IT" dirty="0"/>
          </a:p>
        </p:txBody>
      </p:sp>
      <p:sp>
        <p:nvSpPr>
          <p:cNvPr id="2" name="Slide Number Placeholder 1">
            <a:extLst>
              <a:ext uri="{FF2B5EF4-FFF2-40B4-BE49-F238E27FC236}">
                <a16:creationId xmlns:a16="http://schemas.microsoft.com/office/drawing/2014/main" id="{6C5B325C-BCF8-B61A-0444-0670BA3D1CC2}"/>
              </a:ext>
            </a:extLst>
          </p:cNvPr>
          <p:cNvSpPr>
            <a:spLocks noGrp="1"/>
          </p:cNvSpPr>
          <p:nvPr>
            <p:ph type="sldNum" sz="quarter" idx="2"/>
          </p:nvPr>
        </p:nvSpPr>
        <p:spPr/>
        <p:txBody>
          <a:bodyPr/>
          <a:lstStyle/>
          <a:p>
            <a:fld id="{86CB4B4D-7CA3-9044-876B-883B54F8677D}" type="slidenum">
              <a:rPr lang="en-US" smtClean="0"/>
              <a:t>37</a:t>
            </a:fld>
            <a:endParaRPr lang="en-US"/>
          </a:p>
        </p:txBody>
      </p:sp>
      <p:sp>
        <p:nvSpPr>
          <p:cNvPr id="3" name="CasellaDiTesto 5">
            <a:extLst>
              <a:ext uri="{FF2B5EF4-FFF2-40B4-BE49-F238E27FC236}">
                <a16:creationId xmlns:a16="http://schemas.microsoft.com/office/drawing/2014/main" id="{9866B9D8-5F78-540F-1465-83DEC01006D0}"/>
              </a:ext>
            </a:extLst>
          </p:cNvPr>
          <p:cNvSpPr txBox="1"/>
          <p:nvPr/>
        </p:nvSpPr>
        <p:spPr>
          <a:xfrm>
            <a:off x="0" y="28314"/>
            <a:ext cx="9144000" cy="307777"/>
          </a:xfrm>
          <a:custGeom>
            <a:avLst/>
            <a:gdLst>
              <a:gd name="connsiteX0" fmla="*/ 0 w 9144000"/>
              <a:gd name="connsiteY0" fmla="*/ 0 h 307777"/>
              <a:gd name="connsiteX1" fmla="*/ 388620 w 9144000"/>
              <a:gd name="connsiteY1" fmla="*/ 0 h 307777"/>
              <a:gd name="connsiteX2" fmla="*/ 960120 w 9144000"/>
              <a:gd name="connsiteY2" fmla="*/ 0 h 307777"/>
              <a:gd name="connsiteX3" fmla="*/ 1623060 w 9144000"/>
              <a:gd name="connsiteY3" fmla="*/ 0 h 307777"/>
              <a:gd name="connsiteX4" fmla="*/ 1920240 w 9144000"/>
              <a:gd name="connsiteY4" fmla="*/ 0 h 307777"/>
              <a:gd name="connsiteX5" fmla="*/ 2217420 w 9144000"/>
              <a:gd name="connsiteY5" fmla="*/ 0 h 307777"/>
              <a:gd name="connsiteX6" fmla="*/ 2971800 w 9144000"/>
              <a:gd name="connsiteY6" fmla="*/ 0 h 307777"/>
              <a:gd name="connsiteX7" fmla="*/ 3543300 w 9144000"/>
              <a:gd name="connsiteY7" fmla="*/ 0 h 307777"/>
              <a:gd name="connsiteX8" fmla="*/ 3840480 w 9144000"/>
              <a:gd name="connsiteY8" fmla="*/ 0 h 307777"/>
              <a:gd name="connsiteX9" fmla="*/ 4411980 w 9144000"/>
              <a:gd name="connsiteY9" fmla="*/ 0 h 307777"/>
              <a:gd name="connsiteX10" fmla="*/ 5166360 w 9144000"/>
              <a:gd name="connsiteY10" fmla="*/ 0 h 307777"/>
              <a:gd name="connsiteX11" fmla="*/ 5646420 w 9144000"/>
              <a:gd name="connsiteY11" fmla="*/ 0 h 307777"/>
              <a:gd name="connsiteX12" fmla="*/ 6126480 w 9144000"/>
              <a:gd name="connsiteY12" fmla="*/ 0 h 307777"/>
              <a:gd name="connsiteX13" fmla="*/ 6697980 w 9144000"/>
              <a:gd name="connsiteY13" fmla="*/ 0 h 307777"/>
              <a:gd name="connsiteX14" fmla="*/ 7360920 w 9144000"/>
              <a:gd name="connsiteY14" fmla="*/ 0 h 307777"/>
              <a:gd name="connsiteX15" fmla="*/ 8023860 w 9144000"/>
              <a:gd name="connsiteY15" fmla="*/ 0 h 307777"/>
              <a:gd name="connsiteX16" fmla="*/ 9144000 w 9144000"/>
              <a:gd name="connsiteY16" fmla="*/ 0 h 307777"/>
              <a:gd name="connsiteX17" fmla="*/ 9144000 w 9144000"/>
              <a:gd name="connsiteY17" fmla="*/ 307777 h 307777"/>
              <a:gd name="connsiteX18" fmla="*/ 8755380 w 9144000"/>
              <a:gd name="connsiteY18" fmla="*/ 307777 h 307777"/>
              <a:gd name="connsiteX19" fmla="*/ 8001000 w 9144000"/>
              <a:gd name="connsiteY19" fmla="*/ 307777 h 307777"/>
              <a:gd name="connsiteX20" fmla="*/ 7429500 w 9144000"/>
              <a:gd name="connsiteY20" fmla="*/ 307777 h 307777"/>
              <a:gd name="connsiteX21" fmla="*/ 7132320 w 9144000"/>
              <a:gd name="connsiteY21" fmla="*/ 307777 h 307777"/>
              <a:gd name="connsiteX22" fmla="*/ 6560820 w 9144000"/>
              <a:gd name="connsiteY22" fmla="*/ 307777 h 307777"/>
              <a:gd name="connsiteX23" fmla="*/ 6080760 w 9144000"/>
              <a:gd name="connsiteY23" fmla="*/ 307777 h 307777"/>
              <a:gd name="connsiteX24" fmla="*/ 5600700 w 9144000"/>
              <a:gd name="connsiteY24" fmla="*/ 307777 h 307777"/>
              <a:gd name="connsiteX25" fmla="*/ 5120640 w 9144000"/>
              <a:gd name="connsiteY25" fmla="*/ 307777 h 307777"/>
              <a:gd name="connsiteX26" fmla="*/ 4640580 w 9144000"/>
              <a:gd name="connsiteY26" fmla="*/ 307777 h 307777"/>
              <a:gd name="connsiteX27" fmla="*/ 3977640 w 9144000"/>
              <a:gd name="connsiteY27" fmla="*/ 307777 h 307777"/>
              <a:gd name="connsiteX28" fmla="*/ 3406140 w 9144000"/>
              <a:gd name="connsiteY28" fmla="*/ 307777 h 307777"/>
              <a:gd name="connsiteX29" fmla="*/ 3108960 w 9144000"/>
              <a:gd name="connsiteY29" fmla="*/ 307777 h 307777"/>
              <a:gd name="connsiteX30" fmla="*/ 2628900 w 9144000"/>
              <a:gd name="connsiteY30" fmla="*/ 307777 h 307777"/>
              <a:gd name="connsiteX31" fmla="*/ 1965960 w 9144000"/>
              <a:gd name="connsiteY31" fmla="*/ 307777 h 307777"/>
              <a:gd name="connsiteX32" fmla="*/ 1577340 w 9144000"/>
              <a:gd name="connsiteY32" fmla="*/ 307777 h 307777"/>
              <a:gd name="connsiteX33" fmla="*/ 822960 w 9144000"/>
              <a:gd name="connsiteY33" fmla="*/ 307777 h 307777"/>
              <a:gd name="connsiteX34" fmla="*/ 0 w 9144000"/>
              <a:gd name="connsiteY34" fmla="*/ 307777 h 307777"/>
              <a:gd name="connsiteX35" fmla="*/ 0 w 9144000"/>
              <a:gd name="connsiteY35"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144000" h="307777" fill="none" extrusionOk="0">
                <a:moveTo>
                  <a:pt x="0" y="0"/>
                </a:moveTo>
                <a:cubicBezTo>
                  <a:pt x="104854" y="-13372"/>
                  <a:pt x="210410" y="45852"/>
                  <a:pt x="388620" y="0"/>
                </a:cubicBezTo>
                <a:cubicBezTo>
                  <a:pt x="566830" y="-45852"/>
                  <a:pt x="823119" y="62942"/>
                  <a:pt x="960120" y="0"/>
                </a:cubicBezTo>
                <a:cubicBezTo>
                  <a:pt x="1097121" y="-62942"/>
                  <a:pt x="1439019" y="46004"/>
                  <a:pt x="1623060" y="0"/>
                </a:cubicBezTo>
                <a:cubicBezTo>
                  <a:pt x="1807101" y="-46004"/>
                  <a:pt x="1846251" y="30577"/>
                  <a:pt x="1920240" y="0"/>
                </a:cubicBezTo>
                <a:cubicBezTo>
                  <a:pt x="1994229" y="-30577"/>
                  <a:pt x="2082018" y="19546"/>
                  <a:pt x="2217420" y="0"/>
                </a:cubicBezTo>
                <a:cubicBezTo>
                  <a:pt x="2352822" y="-19546"/>
                  <a:pt x="2775671" y="77379"/>
                  <a:pt x="2971800" y="0"/>
                </a:cubicBezTo>
                <a:cubicBezTo>
                  <a:pt x="3167929" y="-77379"/>
                  <a:pt x="3391972" y="35201"/>
                  <a:pt x="3543300" y="0"/>
                </a:cubicBezTo>
                <a:cubicBezTo>
                  <a:pt x="3694628" y="-35201"/>
                  <a:pt x="3720573" y="28692"/>
                  <a:pt x="3840480" y="0"/>
                </a:cubicBezTo>
                <a:cubicBezTo>
                  <a:pt x="3960387" y="-28692"/>
                  <a:pt x="4226139" y="18878"/>
                  <a:pt x="4411980" y="0"/>
                </a:cubicBezTo>
                <a:cubicBezTo>
                  <a:pt x="4597821" y="-18878"/>
                  <a:pt x="4916088" y="83151"/>
                  <a:pt x="5166360" y="0"/>
                </a:cubicBezTo>
                <a:cubicBezTo>
                  <a:pt x="5416632" y="-83151"/>
                  <a:pt x="5470560" y="21066"/>
                  <a:pt x="5646420" y="0"/>
                </a:cubicBezTo>
                <a:cubicBezTo>
                  <a:pt x="5822280" y="-21066"/>
                  <a:pt x="5911325" y="44912"/>
                  <a:pt x="6126480" y="0"/>
                </a:cubicBezTo>
                <a:cubicBezTo>
                  <a:pt x="6341635" y="-44912"/>
                  <a:pt x="6419791" y="67392"/>
                  <a:pt x="6697980" y="0"/>
                </a:cubicBezTo>
                <a:cubicBezTo>
                  <a:pt x="6976169" y="-67392"/>
                  <a:pt x="7131729" y="52697"/>
                  <a:pt x="7360920" y="0"/>
                </a:cubicBezTo>
                <a:cubicBezTo>
                  <a:pt x="7590111" y="-52697"/>
                  <a:pt x="7882520" y="19019"/>
                  <a:pt x="8023860" y="0"/>
                </a:cubicBezTo>
                <a:cubicBezTo>
                  <a:pt x="8165200" y="-19019"/>
                  <a:pt x="8666136" y="91679"/>
                  <a:pt x="9144000" y="0"/>
                </a:cubicBezTo>
                <a:cubicBezTo>
                  <a:pt x="9163191" y="104156"/>
                  <a:pt x="9129592" y="172270"/>
                  <a:pt x="9144000" y="307777"/>
                </a:cubicBezTo>
                <a:cubicBezTo>
                  <a:pt x="9043842" y="341290"/>
                  <a:pt x="8940307" y="304601"/>
                  <a:pt x="8755380" y="307777"/>
                </a:cubicBezTo>
                <a:cubicBezTo>
                  <a:pt x="8570453" y="310953"/>
                  <a:pt x="8347576" y="267472"/>
                  <a:pt x="8001000" y="307777"/>
                </a:cubicBezTo>
                <a:cubicBezTo>
                  <a:pt x="7654424" y="348082"/>
                  <a:pt x="7617631" y="296362"/>
                  <a:pt x="7429500" y="307777"/>
                </a:cubicBezTo>
                <a:cubicBezTo>
                  <a:pt x="7241369" y="319192"/>
                  <a:pt x="7263683" y="303515"/>
                  <a:pt x="7132320" y="307777"/>
                </a:cubicBezTo>
                <a:cubicBezTo>
                  <a:pt x="7000957" y="312039"/>
                  <a:pt x="6772216" y="265545"/>
                  <a:pt x="6560820" y="307777"/>
                </a:cubicBezTo>
                <a:cubicBezTo>
                  <a:pt x="6349424" y="350009"/>
                  <a:pt x="6283996" y="256104"/>
                  <a:pt x="6080760" y="307777"/>
                </a:cubicBezTo>
                <a:cubicBezTo>
                  <a:pt x="5877524" y="359450"/>
                  <a:pt x="5738134" y="253487"/>
                  <a:pt x="5600700" y="307777"/>
                </a:cubicBezTo>
                <a:cubicBezTo>
                  <a:pt x="5463266" y="362067"/>
                  <a:pt x="5303390" y="292767"/>
                  <a:pt x="5120640" y="307777"/>
                </a:cubicBezTo>
                <a:cubicBezTo>
                  <a:pt x="4937890" y="322787"/>
                  <a:pt x="4793130" y="279566"/>
                  <a:pt x="4640580" y="307777"/>
                </a:cubicBezTo>
                <a:cubicBezTo>
                  <a:pt x="4488030" y="335988"/>
                  <a:pt x="4152484" y="254276"/>
                  <a:pt x="3977640" y="307777"/>
                </a:cubicBezTo>
                <a:cubicBezTo>
                  <a:pt x="3802796" y="361278"/>
                  <a:pt x="3524173" y="299879"/>
                  <a:pt x="3406140" y="307777"/>
                </a:cubicBezTo>
                <a:cubicBezTo>
                  <a:pt x="3288107" y="315675"/>
                  <a:pt x="3187270" y="278084"/>
                  <a:pt x="3108960" y="307777"/>
                </a:cubicBezTo>
                <a:cubicBezTo>
                  <a:pt x="3030650" y="337470"/>
                  <a:pt x="2866023" y="303409"/>
                  <a:pt x="2628900" y="307777"/>
                </a:cubicBezTo>
                <a:cubicBezTo>
                  <a:pt x="2391777" y="312145"/>
                  <a:pt x="2224501" y="228307"/>
                  <a:pt x="1965960" y="307777"/>
                </a:cubicBezTo>
                <a:cubicBezTo>
                  <a:pt x="1707419" y="387247"/>
                  <a:pt x="1699387" y="262046"/>
                  <a:pt x="1577340" y="307777"/>
                </a:cubicBezTo>
                <a:cubicBezTo>
                  <a:pt x="1455293" y="353508"/>
                  <a:pt x="986780" y="240872"/>
                  <a:pt x="822960" y="307777"/>
                </a:cubicBezTo>
                <a:cubicBezTo>
                  <a:pt x="659140" y="374682"/>
                  <a:pt x="172301" y="277713"/>
                  <a:pt x="0" y="307777"/>
                </a:cubicBezTo>
                <a:cubicBezTo>
                  <a:pt x="-19610" y="168562"/>
                  <a:pt x="35234" y="149944"/>
                  <a:pt x="0" y="0"/>
                </a:cubicBezTo>
                <a:close/>
              </a:path>
              <a:path w="9144000" h="307777" stroke="0" extrusionOk="0">
                <a:moveTo>
                  <a:pt x="0" y="0"/>
                </a:moveTo>
                <a:cubicBezTo>
                  <a:pt x="208060" y="-22851"/>
                  <a:pt x="244539" y="5790"/>
                  <a:pt x="480060" y="0"/>
                </a:cubicBezTo>
                <a:cubicBezTo>
                  <a:pt x="715581" y="-5790"/>
                  <a:pt x="649383" y="1265"/>
                  <a:pt x="777240" y="0"/>
                </a:cubicBezTo>
                <a:cubicBezTo>
                  <a:pt x="905097" y="-1265"/>
                  <a:pt x="1301485" y="69370"/>
                  <a:pt x="1531620" y="0"/>
                </a:cubicBezTo>
                <a:cubicBezTo>
                  <a:pt x="1761755" y="-69370"/>
                  <a:pt x="1873259" y="32481"/>
                  <a:pt x="2011680" y="0"/>
                </a:cubicBezTo>
                <a:cubicBezTo>
                  <a:pt x="2150101" y="-32481"/>
                  <a:pt x="2390501" y="55364"/>
                  <a:pt x="2491740" y="0"/>
                </a:cubicBezTo>
                <a:cubicBezTo>
                  <a:pt x="2592979" y="-55364"/>
                  <a:pt x="2946883" y="47813"/>
                  <a:pt x="3246120" y="0"/>
                </a:cubicBezTo>
                <a:cubicBezTo>
                  <a:pt x="3545357" y="-47813"/>
                  <a:pt x="3485394" y="19186"/>
                  <a:pt x="3634740" y="0"/>
                </a:cubicBezTo>
                <a:cubicBezTo>
                  <a:pt x="3784086" y="-19186"/>
                  <a:pt x="4018439" y="72209"/>
                  <a:pt x="4389120" y="0"/>
                </a:cubicBezTo>
                <a:cubicBezTo>
                  <a:pt x="4759801" y="-72209"/>
                  <a:pt x="4969075" y="78407"/>
                  <a:pt x="5143500" y="0"/>
                </a:cubicBezTo>
                <a:cubicBezTo>
                  <a:pt x="5317925" y="-78407"/>
                  <a:pt x="5483930" y="6061"/>
                  <a:pt x="5715000" y="0"/>
                </a:cubicBezTo>
                <a:cubicBezTo>
                  <a:pt x="5946070" y="-6061"/>
                  <a:pt x="6237373" y="18662"/>
                  <a:pt x="6469380" y="0"/>
                </a:cubicBezTo>
                <a:cubicBezTo>
                  <a:pt x="6701387" y="-18662"/>
                  <a:pt x="6793238" y="52109"/>
                  <a:pt x="6949440" y="0"/>
                </a:cubicBezTo>
                <a:cubicBezTo>
                  <a:pt x="7105642" y="-52109"/>
                  <a:pt x="7258964" y="24167"/>
                  <a:pt x="7429500" y="0"/>
                </a:cubicBezTo>
                <a:cubicBezTo>
                  <a:pt x="7600036" y="-24167"/>
                  <a:pt x="7779242" y="64379"/>
                  <a:pt x="8092440" y="0"/>
                </a:cubicBezTo>
                <a:cubicBezTo>
                  <a:pt x="8405638" y="-64379"/>
                  <a:pt x="8393387" y="22971"/>
                  <a:pt x="8572500" y="0"/>
                </a:cubicBezTo>
                <a:cubicBezTo>
                  <a:pt x="8751613" y="-22971"/>
                  <a:pt x="8928623" y="14505"/>
                  <a:pt x="9144000" y="0"/>
                </a:cubicBezTo>
                <a:cubicBezTo>
                  <a:pt x="9175677" y="85801"/>
                  <a:pt x="9119737" y="187017"/>
                  <a:pt x="9144000" y="307777"/>
                </a:cubicBezTo>
                <a:cubicBezTo>
                  <a:pt x="8864223" y="344198"/>
                  <a:pt x="8649686" y="295281"/>
                  <a:pt x="8481060" y="307777"/>
                </a:cubicBezTo>
                <a:cubicBezTo>
                  <a:pt x="8312434" y="320273"/>
                  <a:pt x="8324914" y="294539"/>
                  <a:pt x="8183880" y="307777"/>
                </a:cubicBezTo>
                <a:cubicBezTo>
                  <a:pt x="8042846" y="321015"/>
                  <a:pt x="7968786" y="298220"/>
                  <a:pt x="7795260" y="307777"/>
                </a:cubicBezTo>
                <a:cubicBezTo>
                  <a:pt x="7621734" y="317334"/>
                  <a:pt x="7394459" y="291118"/>
                  <a:pt x="7040880" y="307777"/>
                </a:cubicBezTo>
                <a:cubicBezTo>
                  <a:pt x="6687301" y="324436"/>
                  <a:pt x="6749932" y="295610"/>
                  <a:pt x="6469380" y="307777"/>
                </a:cubicBezTo>
                <a:cubicBezTo>
                  <a:pt x="6188828" y="319944"/>
                  <a:pt x="6251207" y="300570"/>
                  <a:pt x="6080760" y="307777"/>
                </a:cubicBezTo>
                <a:cubicBezTo>
                  <a:pt x="5910313" y="314984"/>
                  <a:pt x="5659588" y="292943"/>
                  <a:pt x="5509260" y="307777"/>
                </a:cubicBezTo>
                <a:cubicBezTo>
                  <a:pt x="5358932" y="322611"/>
                  <a:pt x="5319853" y="304045"/>
                  <a:pt x="5212080" y="307777"/>
                </a:cubicBezTo>
                <a:cubicBezTo>
                  <a:pt x="5104307" y="311509"/>
                  <a:pt x="5023516" y="283982"/>
                  <a:pt x="4914900" y="307777"/>
                </a:cubicBezTo>
                <a:cubicBezTo>
                  <a:pt x="4806284" y="331572"/>
                  <a:pt x="4577677" y="272409"/>
                  <a:pt x="4343400" y="307777"/>
                </a:cubicBezTo>
                <a:cubicBezTo>
                  <a:pt x="4109123" y="343145"/>
                  <a:pt x="4039844" y="271589"/>
                  <a:pt x="3954780" y="307777"/>
                </a:cubicBezTo>
                <a:cubicBezTo>
                  <a:pt x="3869716" y="343965"/>
                  <a:pt x="3620134" y="298453"/>
                  <a:pt x="3291840" y="307777"/>
                </a:cubicBezTo>
                <a:cubicBezTo>
                  <a:pt x="2963546" y="317101"/>
                  <a:pt x="2995269" y="303384"/>
                  <a:pt x="2903220" y="307777"/>
                </a:cubicBezTo>
                <a:cubicBezTo>
                  <a:pt x="2811171" y="312170"/>
                  <a:pt x="2426441" y="281544"/>
                  <a:pt x="2240280" y="307777"/>
                </a:cubicBezTo>
                <a:cubicBezTo>
                  <a:pt x="2054119" y="334010"/>
                  <a:pt x="2016379" y="274414"/>
                  <a:pt x="1943100" y="307777"/>
                </a:cubicBezTo>
                <a:cubicBezTo>
                  <a:pt x="1869821" y="341140"/>
                  <a:pt x="1415381" y="291307"/>
                  <a:pt x="1280160" y="307777"/>
                </a:cubicBezTo>
                <a:cubicBezTo>
                  <a:pt x="1144939" y="324247"/>
                  <a:pt x="992406" y="272619"/>
                  <a:pt x="891540" y="307777"/>
                </a:cubicBezTo>
                <a:cubicBezTo>
                  <a:pt x="790674" y="342935"/>
                  <a:pt x="704521" y="275310"/>
                  <a:pt x="594360" y="307777"/>
                </a:cubicBezTo>
                <a:cubicBezTo>
                  <a:pt x="484199" y="340244"/>
                  <a:pt x="207817" y="242326"/>
                  <a:pt x="0" y="307777"/>
                </a:cubicBezTo>
                <a:cubicBezTo>
                  <a:pt x="-20739" y="207084"/>
                  <a:pt x="811" y="88704"/>
                  <a:pt x="0" y="0"/>
                </a:cubicBezTo>
                <a:close/>
              </a:path>
            </a:pathLst>
          </a:custGeom>
          <a:solidFill>
            <a:srgbClr val="FF6600"/>
          </a:solidFill>
          <a:ln w="38100">
            <a:no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pPr algn="just">
              <a:spcAft>
                <a:spcPts val="900"/>
              </a:spcAft>
            </a:pPr>
            <a:r>
              <a:rPr lang="en-US" sz="1400" b="1" i="1" dirty="0">
                <a:solidFill>
                  <a:srgbClr val="002060"/>
                </a:solidFill>
                <a:latin typeface="Comic Sans MS" panose="030F0702030302020204" pitchFamily="66" charset="0"/>
                <a:cs typeface="Calibri" panose="020F0502020204030204" pitchFamily="34" charset="0"/>
              </a:rPr>
              <a:t>Astrophysics Nuclear reactions in stars: nuclei abundance, star evolution, </a:t>
            </a:r>
            <a:r>
              <a:rPr lang="en-US" sz="1400" b="1" i="1" dirty="0" err="1">
                <a:solidFill>
                  <a:srgbClr val="002060"/>
                </a:solidFill>
                <a:latin typeface="Comic Sans MS" panose="030F0702030302020204" pitchFamily="66" charset="0"/>
                <a:cs typeface="Calibri" panose="020F0502020204030204" pitchFamily="34" charset="0"/>
              </a:rPr>
              <a:t>multimessanger</a:t>
            </a:r>
            <a:r>
              <a:rPr lang="en-US" sz="1400" b="1" i="1" dirty="0">
                <a:solidFill>
                  <a:srgbClr val="002060"/>
                </a:solidFill>
                <a:latin typeface="Comic Sans MS" panose="030F0702030302020204" pitchFamily="66" charset="0"/>
                <a:cs typeface="Calibri" panose="020F0502020204030204" pitchFamily="34" charset="0"/>
              </a:rPr>
              <a:t> physics </a:t>
            </a:r>
            <a:endParaRPr lang="en-GB" sz="1400" b="1" i="1" dirty="0">
              <a:latin typeface="Comic Sans MS" panose="030F0702030302020204" pitchFamily="66" charset="0"/>
              <a:cs typeface="Calibri" panose="020F0502020204030204" pitchFamily="34" charset="0"/>
            </a:endParaRPr>
          </a:p>
        </p:txBody>
      </p:sp>
    </p:spTree>
    <p:extLst>
      <p:ext uri="{BB962C8B-B14F-4D97-AF65-F5344CB8AC3E}">
        <p14:creationId xmlns:p14="http://schemas.microsoft.com/office/powerpoint/2010/main" val="3399812633"/>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71519330" name="Immagine 171519329"/>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83733" y="4304380"/>
            <a:ext cx="4705461" cy="1703015"/>
          </a:xfrm>
          <a:prstGeom prst="rect">
            <a:avLst/>
          </a:prstGeom>
        </p:spPr>
      </p:pic>
      <p:pic>
        <p:nvPicPr>
          <p:cNvPr id="1774778772" name="Immagine 1774778771"/>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748127" y="145850"/>
            <a:ext cx="8252729" cy="1771703"/>
          </a:xfrm>
          <a:prstGeom prst="rect">
            <a:avLst/>
          </a:prstGeom>
        </p:spPr>
      </p:pic>
      <p:sp>
        <p:nvSpPr>
          <p:cNvPr id="4" name="TextBox 3">
            <a:extLst>
              <a:ext uri="{FF2B5EF4-FFF2-40B4-BE49-F238E27FC236}">
                <a16:creationId xmlns:a16="http://schemas.microsoft.com/office/drawing/2014/main" id="{96ABAC21-57DD-921D-5DB5-B8BC39FDD7BD}"/>
              </a:ext>
            </a:extLst>
          </p:cNvPr>
          <p:cNvSpPr txBox="1"/>
          <p:nvPr/>
        </p:nvSpPr>
        <p:spPr>
          <a:xfrm>
            <a:off x="189663" y="2158544"/>
            <a:ext cx="4514417" cy="1846659"/>
          </a:xfrm>
          <a:prstGeom prst="rect">
            <a:avLst/>
          </a:prstGeom>
          <a:solidFill>
            <a:srgbClr val="FFC000"/>
          </a:solidFill>
        </p:spPr>
        <p:txBody>
          <a:bodyPr wrap="square">
            <a:spAutoFit/>
          </a:bodyPr>
          <a:lstStyle/>
          <a:p>
            <a:r>
              <a:rPr lang="it-IT" sz="2000" b="1" dirty="0">
                <a:solidFill>
                  <a:srgbClr val="FF0000"/>
                </a:solidFill>
                <a:latin typeface="Comic Sans MS" panose="030F0702030302020204" pitchFamily="66" charset="0"/>
                <a:ea typeface="Verdana"/>
                <a:cs typeface="Arial"/>
              </a:rPr>
              <a:t>Bellotti Ion </a:t>
            </a:r>
            <a:r>
              <a:rPr lang="it-IT" sz="2000" b="1" dirty="0" err="1">
                <a:solidFill>
                  <a:srgbClr val="FF0000"/>
                </a:solidFill>
                <a:latin typeface="Comic Sans MS" panose="030F0702030302020204" pitchFamily="66" charset="0"/>
                <a:ea typeface="Verdana"/>
                <a:cs typeface="Arial"/>
              </a:rPr>
              <a:t>Beam</a:t>
            </a:r>
            <a:r>
              <a:rPr lang="it-IT" sz="2000" b="1" dirty="0">
                <a:solidFill>
                  <a:srgbClr val="FF0000"/>
                </a:solidFill>
                <a:latin typeface="Comic Sans MS" panose="030F0702030302020204" pitchFamily="66" charset="0"/>
                <a:ea typeface="Verdana"/>
                <a:cs typeface="Arial"/>
              </a:rPr>
              <a:t> Facility @ LNGS  </a:t>
            </a:r>
          </a:p>
          <a:p>
            <a:endParaRPr lang="it-IT" sz="2400" b="1" dirty="0">
              <a:solidFill>
                <a:srgbClr val="FF0000"/>
              </a:solidFill>
              <a:latin typeface="Comic Sans MS" panose="030F0702030302020204" pitchFamily="66" charset="0"/>
              <a:ea typeface="Verdana"/>
              <a:cs typeface="Arial"/>
            </a:endParaRPr>
          </a:p>
          <a:p>
            <a:r>
              <a:rPr lang="it-IT" sz="1400" b="1" dirty="0">
                <a:latin typeface="Comic Sans MS" panose="030F0702030302020204" pitchFamily="66" charset="0"/>
                <a:ea typeface="Verdana"/>
                <a:cs typeface="Arial"/>
              </a:rPr>
              <a:t>The 3.5 MV Accelerator </a:t>
            </a:r>
            <a:r>
              <a:rPr lang="it-IT" sz="1400" b="1" dirty="0" err="1">
                <a:latin typeface="Comic Sans MS" panose="030F0702030302020204" pitchFamily="66" charset="0"/>
                <a:ea typeface="Verdana"/>
                <a:cs typeface="Arial"/>
              </a:rPr>
              <a:t>Singletron</a:t>
            </a:r>
            <a:r>
              <a:rPr lang="it-IT" sz="1400" b="1" dirty="0">
                <a:latin typeface="Comic Sans MS" panose="030F0702030302020204" pitchFamily="66" charset="0"/>
                <a:ea typeface="Verdana"/>
                <a:cs typeface="Arial"/>
              </a:rPr>
              <a:t> “LUNA-MV” can </a:t>
            </a:r>
            <a:r>
              <a:rPr lang="it-IT" sz="1400" b="1" dirty="0" err="1">
                <a:latin typeface="Comic Sans MS" panose="030F0702030302020204" pitchFamily="66" charset="0"/>
                <a:ea typeface="Verdana"/>
                <a:cs typeface="Arial"/>
              </a:rPr>
              <a:t>provide</a:t>
            </a:r>
            <a:r>
              <a:rPr lang="it-IT" sz="1400" b="1" dirty="0">
                <a:latin typeface="Comic Sans MS" panose="030F0702030302020204" pitchFamily="66" charset="0"/>
                <a:ea typeface="Verdana"/>
                <a:cs typeface="Arial"/>
              </a:rPr>
              <a:t> Proton, Alpha and Carbon </a:t>
            </a:r>
            <a:r>
              <a:rPr lang="it-IT" sz="1400" b="1" dirty="0" err="1">
                <a:latin typeface="Comic Sans MS" panose="030F0702030302020204" pitchFamily="66" charset="0"/>
                <a:ea typeface="Verdana"/>
                <a:cs typeface="Arial"/>
              </a:rPr>
              <a:t>beams</a:t>
            </a:r>
            <a:r>
              <a:rPr lang="it-IT" sz="1400" b="1" dirty="0">
                <a:latin typeface="Comic Sans MS" panose="030F0702030302020204" pitchFamily="66" charset="0"/>
                <a:ea typeface="Verdana"/>
                <a:cs typeface="Arial"/>
              </a:rPr>
              <a:t>  (</a:t>
            </a:r>
            <a:r>
              <a:rPr lang="it-IT" sz="1400" b="1" dirty="0" err="1">
                <a:latin typeface="Comic Sans MS" panose="030F0702030302020204" pitchFamily="66" charset="0"/>
                <a:ea typeface="Verdana"/>
                <a:cs typeface="Arial"/>
              </a:rPr>
              <a:t>Evolution</a:t>
            </a:r>
            <a:r>
              <a:rPr lang="it-IT" sz="1400" b="1" dirty="0">
                <a:latin typeface="Comic Sans MS" panose="030F0702030302020204" pitchFamily="66" charset="0"/>
                <a:ea typeface="Verdana"/>
                <a:cs typeface="Arial"/>
              </a:rPr>
              <a:t> in 30 </a:t>
            </a:r>
            <a:r>
              <a:rPr lang="it-IT" sz="1400" b="1" dirty="0" err="1">
                <a:latin typeface="Comic Sans MS" panose="030F0702030302020204" pitchFamily="66" charset="0"/>
                <a:ea typeface="Verdana"/>
                <a:cs typeface="Arial"/>
              </a:rPr>
              <a:t>years</a:t>
            </a:r>
            <a:r>
              <a:rPr lang="it-IT" sz="1400" b="1" dirty="0">
                <a:latin typeface="Comic Sans MS" panose="030F0702030302020204" pitchFamily="66" charset="0"/>
                <a:ea typeface="Verdana"/>
                <a:cs typeface="Arial"/>
              </a:rPr>
              <a:t> from LUNA 50 </a:t>
            </a:r>
            <a:r>
              <a:rPr lang="it-IT" sz="1400" b="1" dirty="0" err="1">
                <a:latin typeface="Comic Sans MS" panose="030F0702030302020204" pitchFamily="66" charset="0"/>
                <a:ea typeface="Verdana"/>
                <a:cs typeface="Arial"/>
              </a:rPr>
              <a:t>through</a:t>
            </a:r>
            <a:r>
              <a:rPr lang="it-IT" sz="1400" b="1" dirty="0">
                <a:latin typeface="Comic Sans MS" panose="030F0702030302020204" pitchFamily="66" charset="0"/>
                <a:ea typeface="Verdana"/>
                <a:cs typeface="Arial"/>
              </a:rPr>
              <a:t> LUNA 400) </a:t>
            </a:r>
          </a:p>
          <a:p>
            <a:endParaRPr lang="it-IT" sz="1400" b="1" dirty="0">
              <a:solidFill>
                <a:srgbClr val="FF0000"/>
              </a:solidFill>
              <a:latin typeface="Comic Sans MS" panose="030F0702030302020204" pitchFamily="66" charset="0"/>
              <a:ea typeface="Verdana"/>
              <a:cs typeface="Arial"/>
            </a:endParaRPr>
          </a:p>
        </p:txBody>
      </p:sp>
      <p:grpSp>
        <p:nvGrpSpPr>
          <p:cNvPr id="3" name="Gruppo 6">
            <a:extLst>
              <a:ext uri="{FF2B5EF4-FFF2-40B4-BE49-F238E27FC236}">
                <a16:creationId xmlns:a16="http://schemas.microsoft.com/office/drawing/2014/main" id="{FEE89CD1-1166-3CE7-F1A2-CEB8C1ACF335}"/>
              </a:ext>
            </a:extLst>
          </p:cNvPr>
          <p:cNvGrpSpPr>
            <a:grpSpLocks noChangeAspect="1"/>
          </p:cNvGrpSpPr>
          <p:nvPr/>
        </p:nvGrpSpPr>
        <p:grpSpPr>
          <a:xfrm>
            <a:off x="-9686" y="329041"/>
            <a:ext cx="757813" cy="395279"/>
            <a:chOff x="7195403" y="589325"/>
            <a:chExt cx="1963250" cy="1024039"/>
          </a:xfrm>
        </p:grpSpPr>
        <p:pic>
          <p:nvPicPr>
            <p:cNvPr id="5" name="Immagine 7">
              <a:extLst>
                <a:ext uri="{FF2B5EF4-FFF2-40B4-BE49-F238E27FC236}">
                  <a16:creationId xmlns:a16="http://schemas.microsoft.com/office/drawing/2014/main" id="{8EE4959E-B083-D201-E0E5-55AE7A6456F1}"/>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7195403" y="589325"/>
              <a:ext cx="1963250" cy="862371"/>
            </a:xfrm>
            <a:prstGeom prst="rect">
              <a:avLst/>
            </a:prstGeom>
          </p:spPr>
        </p:pic>
        <p:sp>
          <p:nvSpPr>
            <p:cNvPr id="8" name="CasellaDiTesto 8">
              <a:extLst>
                <a:ext uri="{FF2B5EF4-FFF2-40B4-BE49-F238E27FC236}">
                  <a16:creationId xmlns:a16="http://schemas.microsoft.com/office/drawing/2014/main" id="{271BCBC9-CDEB-A10A-AFB6-4958137926A4}"/>
                </a:ext>
              </a:extLst>
            </p:cNvPr>
            <p:cNvSpPr txBox="1"/>
            <p:nvPr/>
          </p:nvSpPr>
          <p:spPr>
            <a:xfrm>
              <a:off x="8177027" y="1213654"/>
              <a:ext cx="862291" cy="399710"/>
            </a:xfrm>
            <a:prstGeom prst="rect">
              <a:avLst/>
            </a:prstGeom>
            <a:noFill/>
          </p:spPr>
          <p:txBody>
            <a:bodyPr wrap="none" rtlCol="0">
              <a:spAutoFit/>
            </a:bodyPr>
            <a:lstStyle/>
            <a:p>
              <a:r>
                <a:rPr lang="it-IT" sz="1400" b="1" dirty="0">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atin typeface="Arial Nova" panose="020B0504020202020204" pitchFamily="34" charset="0"/>
                </a:rPr>
                <a:t>CSN3</a:t>
              </a:r>
            </a:p>
          </p:txBody>
        </p:sp>
      </p:grpSp>
      <p:pic>
        <p:nvPicPr>
          <p:cNvPr id="12" name="Immagine 11">
            <a:extLst>
              <a:ext uri="{FF2B5EF4-FFF2-40B4-BE49-F238E27FC236}">
                <a16:creationId xmlns:a16="http://schemas.microsoft.com/office/drawing/2014/main" id="{2CA45108-3790-6EE2-5D4A-CD99280EF8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68948" y="2528798"/>
            <a:ext cx="3985389" cy="3083364"/>
          </a:xfrm>
          <a:prstGeom prst="rect">
            <a:avLst/>
          </a:prstGeom>
          <a:ln w="38100">
            <a:solidFill>
              <a:srgbClr val="FF0000"/>
            </a:solidFill>
          </a:ln>
        </p:spPr>
      </p:pic>
      <p:sp>
        <p:nvSpPr>
          <p:cNvPr id="6" name="CasellaDiTesto 5">
            <a:extLst>
              <a:ext uri="{FF2B5EF4-FFF2-40B4-BE49-F238E27FC236}">
                <a16:creationId xmlns:a16="http://schemas.microsoft.com/office/drawing/2014/main" id="{18B824A6-B645-E2F0-0A30-A60C0669EADE}"/>
              </a:ext>
            </a:extLst>
          </p:cNvPr>
          <p:cNvSpPr txBox="1"/>
          <p:nvPr/>
        </p:nvSpPr>
        <p:spPr>
          <a:xfrm>
            <a:off x="1" y="21264"/>
            <a:ext cx="3576320" cy="307777"/>
          </a:xfrm>
          <a:custGeom>
            <a:avLst/>
            <a:gdLst>
              <a:gd name="connsiteX0" fmla="*/ 0 w 3576320"/>
              <a:gd name="connsiteY0" fmla="*/ 0 h 307777"/>
              <a:gd name="connsiteX1" fmla="*/ 667580 w 3576320"/>
              <a:gd name="connsiteY1" fmla="*/ 0 h 307777"/>
              <a:gd name="connsiteX2" fmla="*/ 1299396 w 3576320"/>
              <a:gd name="connsiteY2" fmla="*/ 0 h 307777"/>
              <a:gd name="connsiteX3" fmla="*/ 1931213 w 3576320"/>
              <a:gd name="connsiteY3" fmla="*/ 0 h 307777"/>
              <a:gd name="connsiteX4" fmla="*/ 2419977 w 3576320"/>
              <a:gd name="connsiteY4" fmla="*/ 0 h 307777"/>
              <a:gd name="connsiteX5" fmla="*/ 2944503 w 3576320"/>
              <a:gd name="connsiteY5" fmla="*/ 0 h 307777"/>
              <a:gd name="connsiteX6" fmla="*/ 3576320 w 3576320"/>
              <a:gd name="connsiteY6" fmla="*/ 0 h 307777"/>
              <a:gd name="connsiteX7" fmla="*/ 3576320 w 3576320"/>
              <a:gd name="connsiteY7" fmla="*/ 307777 h 307777"/>
              <a:gd name="connsiteX8" fmla="*/ 2980267 w 3576320"/>
              <a:gd name="connsiteY8" fmla="*/ 307777 h 307777"/>
              <a:gd name="connsiteX9" fmla="*/ 2491503 w 3576320"/>
              <a:gd name="connsiteY9" fmla="*/ 307777 h 307777"/>
              <a:gd name="connsiteX10" fmla="*/ 2002739 w 3576320"/>
              <a:gd name="connsiteY10" fmla="*/ 307777 h 307777"/>
              <a:gd name="connsiteX11" fmla="*/ 1370923 w 3576320"/>
              <a:gd name="connsiteY11" fmla="*/ 307777 h 307777"/>
              <a:gd name="connsiteX12" fmla="*/ 846396 w 3576320"/>
              <a:gd name="connsiteY12" fmla="*/ 307777 h 307777"/>
              <a:gd name="connsiteX13" fmla="*/ 0 w 3576320"/>
              <a:gd name="connsiteY13" fmla="*/ 307777 h 307777"/>
              <a:gd name="connsiteX14" fmla="*/ 0 w 3576320"/>
              <a:gd name="connsiteY14"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76320" h="307777" fill="none" extrusionOk="0">
                <a:moveTo>
                  <a:pt x="0" y="0"/>
                </a:moveTo>
                <a:cubicBezTo>
                  <a:pt x="179850" y="-68840"/>
                  <a:pt x="440393" y="34800"/>
                  <a:pt x="667580" y="0"/>
                </a:cubicBezTo>
                <a:cubicBezTo>
                  <a:pt x="894767" y="-34800"/>
                  <a:pt x="1089377" y="31543"/>
                  <a:pt x="1299396" y="0"/>
                </a:cubicBezTo>
                <a:cubicBezTo>
                  <a:pt x="1509415" y="-31543"/>
                  <a:pt x="1734885" y="24065"/>
                  <a:pt x="1931213" y="0"/>
                </a:cubicBezTo>
                <a:cubicBezTo>
                  <a:pt x="2127541" y="-24065"/>
                  <a:pt x="2190396" y="56710"/>
                  <a:pt x="2419977" y="0"/>
                </a:cubicBezTo>
                <a:cubicBezTo>
                  <a:pt x="2649558" y="-56710"/>
                  <a:pt x="2814693" y="19619"/>
                  <a:pt x="2944503" y="0"/>
                </a:cubicBezTo>
                <a:cubicBezTo>
                  <a:pt x="3074313" y="-19619"/>
                  <a:pt x="3329197" y="4524"/>
                  <a:pt x="3576320" y="0"/>
                </a:cubicBezTo>
                <a:cubicBezTo>
                  <a:pt x="3581351" y="152047"/>
                  <a:pt x="3568832" y="155648"/>
                  <a:pt x="3576320" y="307777"/>
                </a:cubicBezTo>
                <a:cubicBezTo>
                  <a:pt x="3307346" y="320185"/>
                  <a:pt x="3243127" y="240821"/>
                  <a:pt x="2980267" y="307777"/>
                </a:cubicBezTo>
                <a:cubicBezTo>
                  <a:pt x="2717407" y="374733"/>
                  <a:pt x="2624970" y="299089"/>
                  <a:pt x="2491503" y="307777"/>
                </a:cubicBezTo>
                <a:cubicBezTo>
                  <a:pt x="2358036" y="316465"/>
                  <a:pt x="2158463" y="286367"/>
                  <a:pt x="2002739" y="307777"/>
                </a:cubicBezTo>
                <a:cubicBezTo>
                  <a:pt x="1847015" y="329187"/>
                  <a:pt x="1641401" y="277515"/>
                  <a:pt x="1370923" y="307777"/>
                </a:cubicBezTo>
                <a:cubicBezTo>
                  <a:pt x="1100445" y="338039"/>
                  <a:pt x="1005055" y="275260"/>
                  <a:pt x="846396" y="307777"/>
                </a:cubicBezTo>
                <a:cubicBezTo>
                  <a:pt x="687737" y="340294"/>
                  <a:pt x="278999" y="237591"/>
                  <a:pt x="0" y="307777"/>
                </a:cubicBezTo>
                <a:cubicBezTo>
                  <a:pt x="-5507" y="172726"/>
                  <a:pt x="17045" y="148952"/>
                  <a:pt x="0" y="0"/>
                </a:cubicBezTo>
                <a:close/>
              </a:path>
              <a:path w="3576320" h="307777" stroke="0" extrusionOk="0">
                <a:moveTo>
                  <a:pt x="0" y="0"/>
                </a:moveTo>
                <a:cubicBezTo>
                  <a:pt x="143479" y="-27474"/>
                  <a:pt x="442981" y="5165"/>
                  <a:pt x="560290" y="0"/>
                </a:cubicBezTo>
                <a:cubicBezTo>
                  <a:pt x="677599" y="-5165"/>
                  <a:pt x="877579" y="50260"/>
                  <a:pt x="1049054" y="0"/>
                </a:cubicBezTo>
                <a:cubicBezTo>
                  <a:pt x="1220529" y="-50260"/>
                  <a:pt x="1396419" y="75792"/>
                  <a:pt x="1716634" y="0"/>
                </a:cubicBezTo>
                <a:cubicBezTo>
                  <a:pt x="2036849" y="-75792"/>
                  <a:pt x="2040172" y="66715"/>
                  <a:pt x="2276924" y="0"/>
                </a:cubicBezTo>
                <a:cubicBezTo>
                  <a:pt x="2513676" y="-66715"/>
                  <a:pt x="2631901" y="22881"/>
                  <a:pt x="2837214" y="0"/>
                </a:cubicBezTo>
                <a:cubicBezTo>
                  <a:pt x="3042527" y="-22881"/>
                  <a:pt x="3354418" y="74582"/>
                  <a:pt x="3576320" y="0"/>
                </a:cubicBezTo>
                <a:cubicBezTo>
                  <a:pt x="3599287" y="141721"/>
                  <a:pt x="3568388" y="208708"/>
                  <a:pt x="3576320" y="307777"/>
                </a:cubicBezTo>
                <a:cubicBezTo>
                  <a:pt x="3414001" y="346571"/>
                  <a:pt x="3233088" y="270903"/>
                  <a:pt x="2980267" y="307777"/>
                </a:cubicBezTo>
                <a:cubicBezTo>
                  <a:pt x="2727446" y="344651"/>
                  <a:pt x="2731346" y="253890"/>
                  <a:pt x="2491503" y="307777"/>
                </a:cubicBezTo>
                <a:cubicBezTo>
                  <a:pt x="2251660" y="361664"/>
                  <a:pt x="2171405" y="306979"/>
                  <a:pt x="1895450" y="307777"/>
                </a:cubicBezTo>
                <a:cubicBezTo>
                  <a:pt x="1619495" y="308575"/>
                  <a:pt x="1548283" y="236435"/>
                  <a:pt x="1299396" y="307777"/>
                </a:cubicBezTo>
                <a:cubicBezTo>
                  <a:pt x="1050509" y="379119"/>
                  <a:pt x="907169" y="256717"/>
                  <a:pt x="739106" y="307777"/>
                </a:cubicBezTo>
                <a:cubicBezTo>
                  <a:pt x="571043" y="358837"/>
                  <a:pt x="197214" y="231908"/>
                  <a:pt x="0" y="307777"/>
                </a:cubicBezTo>
                <a:cubicBezTo>
                  <a:pt x="-30814" y="163092"/>
                  <a:pt x="11091" y="137020"/>
                  <a:pt x="0" y="0"/>
                </a:cubicBezTo>
                <a:close/>
              </a:path>
            </a:pathLst>
          </a:custGeom>
          <a:solidFill>
            <a:srgbClr val="FF6600"/>
          </a:solidFill>
          <a:ln w="38100">
            <a:no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pPr algn="just">
              <a:spcAft>
                <a:spcPts val="900"/>
              </a:spcAft>
            </a:pPr>
            <a:r>
              <a:rPr lang="en-US" sz="1400" b="1" i="1" dirty="0">
                <a:solidFill>
                  <a:srgbClr val="002060"/>
                </a:solidFill>
                <a:latin typeface="Comic Sans MS" panose="030F0702030302020204" pitchFamily="66" charset="0"/>
                <a:cs typeface="Calibri" panose="020F0502020204030204" pitchFamily="34" charset="0"/>
              </a:rPr>
              <a:t>Nuclear Astrophysics in laboratories </a:t>
            </a:r>
            <a:endParaRPr lang="en-GB" sz="1400" b="1" i="1" dirty="0">
              <a:latin typeface="Comic Sans MS" panose="030F0702030302020204" pitchFamily="66" charset="0"/>
              <a:cs typeface="Calibri" panose="020F0502020204030204" pitchFamily="34" charset="0"/>
            </a:endParaRPr>
          </a:p>
        </p:txBody>
      </p:sp>
    </p:spTree>
    <p:extLst>
      <p:ext uri="{BB962C8B-B14F-4D97-AF65-F5344CB8AC3E}">
        <p14:creationId xmlns:p14="http://schemas.microsoft.com/office/powerpoint/2010/main" val="33003887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egnaposto numero diapositiva 8">
            <a:extLst>
              <a:ext uri="{FF2B5EF4-FFF2-40B4-BE49-F238E27FC236}">
                <a16:creationId xmlns:a16="http://schemas.microsoft.com/office/drawing/2014/main" id="{37183303-ABD5-8A49-B652-EE7F3728B343}"/>
              </a:ext>
            </a:extLst>
          </p:cNvPr>
          <p:cNvSpPr>
            <a:spLocks noGrp="1"/>
          </p:cNvSpPr>
          <p:nvPr>
            <p:ph type="sldNum" sz="quarter" idx="12"/>
          </p:nvPr>
        </p:nvSpPr>
        <p:spPr/>
        <p:txBody>
          <a:bodyPr/>
          <a:lstStyle/>
          <a:p>
            <a:fld id="{4A810957-9F4F-0C44-A888-85968B549A9B}" type="slidenum">
              <a:rPr lang="it-IT" smtClean="0"/>
              <a:t>39</a:t>
            </a:fld>
            <a:endParaRPr lang="it-IT"/>
          </a:p>
        </p:txBody>
      </p:sp>
      <p:grpSp>
        <p:nvGrpSpPr>
          <p:cNvPr id="8" name="Gruppo 7">
            <a:extLst>
              <a:ext uri="{FF2B5EF4-FFF2-40B4-BE49-F238E27FC236}">
                <a16:creationId xmlns:a16="http://schemas.microsoft.com/office/drawing/2014/main" id="{D44D1176-5E8F-D74E-AD76-708317C07381}"/>
              </a:ext>
            </a:extLst>
          </p:cNvPr>
          <p:cNvGrpSpPr/>
          <p:nvPr/>
        </p:nvGrpSpPr>
        <p:grpSpPr>
          <a:xfrm>
            <a:off x="4761341" y="108696"/>
            <a:ext cx="4335875" cy="3695923"/>
            <a:chOff x="7739901" y="764704"/>
            <a:chExt cx="4412077" cy="3665650"/>
          </a:xfrm>
        </p:grpSpPr>
        <p:sp>
          <p:nvSpPr>
            <p:cNvPr id="10" name="Rettangolo 9">
              <a:extLst>
                <a:ext uri="{FF2B5EF4-FFF2-40B4-BE49-F238E27FC236}">
                  <a16:creationId xmlns:a16="http://schemas.microsoft.com/office/drawing/2014/main" id="{D4A2B0F2-939B-E641-A5CD-BCAC3320C257}"/>
                </a:ext>
              </a:extLst>
            </p:cNvPr>
            <p:cNvSpPr/>
            <p:nvPr/>
          </p:nvSpPr>
          <p:spPr>
            <a:xfrm>
              <a:off x="7819238" y="4149080"/>
              <a:ext cx="2534171" cy="281274"/>
            </a:xfrm>
            <a:prstGeom prst="rect">
              <a:avLst/>
            </a:prstGeom>
            <a:solidFill>
              <a:schemeClr val="bg1"/>
            </a:solidFill>
          </p:spPr>
          <p:txBody>
            <a:bodyPr wrap="none">
              <a:spAutoFit/>
            </a:bodyPr>
            <a:lstStyle/>
            <a:p>
              <a:pPr algn="just">
                <a:spcBef>
                  <a:spcPts val="338"/>
                </a:spcBef>
              </a:pPr>
              <a:r>
                <a:rPr lang="en-US" sz="825" i="1" dirty="0">
                  <a:ea typeface="MS Mincho" panose="02020609040205080304" pitchFamily="49" charset="-128"/>
                  <a:cs typeface="Calibri" panose="020F0502020204030204" pitchFamily="34" charset="0"/>
                </a:rPr>
                <a:t>Takahashi et al. 1987, Phys Rev C 36, 1522</a:t>
              </a:r>
              <a:endParaRPr lang="it-IT" sz="825" i="1" dirty="0">
                <a:ea typeface="MS Mincho" panose="02020609040205080304" pitchFamily="49" charset="-128"/>
                <a:cs typeface="Calibri" panose="020F0502020204030204" pitchFamily="34" charset="0"/>
              </a:endParaRPr>
            </a:p>
          </p:txBody>
        </p:sp>
        <p:grpSp>
          <p:nvGrpSpPr>
            <p:cNvPr id="12" name="Gruppo 11">
              <a:extLst>
                <a:ext uri="{FF2B5EF4-FFF2-40B4-BE49-F238E27FC236}">
                  <a16:creationId xmlns:a16="http://schemas.microsoft.com/office/drawing/2014/main" id="{06E225E9-0A47-094F-9DD5-83C29651D8CF}"/>
                </a:ext>
              </a:extLst>
            </p:cNvPr>
            <p:cNvGrpSpPr/>
            <p:nvPr/>
          </p:nvGrpSpPr>
          <p:grpSpPr>
            <a:xfrm>
              <a:off x="7739901" y="764704"/>
              <a:ext cx="4412077" cy="3512986"/>
              <a:chOff x="7739901" y="764704"/>
              <a:chExt cx="4412077" cy="3512986"/>
            </a:xfrm>
          </p:grpSpPr>
          <p:sp>
            <p:nvSpPr>
              <p:cNvPr id="13" name="Rettangolo 12">
                <a:extLst>
                  <a:ext uri="{FF2B5EF4-FFF2-40B4-BE49-F238E27FC236}">
                    <a16:creationId xmlns:a16="http://schemas.microsoft.com/office/drawing/2014/main" id="{F045F93C-88E4-694F-88B3-D822A19F6611}"/>
                  </a:ext>
                </a:extLst>
              </p:cNvPr>
              <p:cNvSpPr/>
              <p:nvPr/>
            </p:nvSpPr>
            <p:spPr>
              <a:xfrm>
                <a:off x="7864989" y="764704"/>
                <a:ext cx="4286989" cy="335781"/>
              </a:xfrm>
              <a:prstGeom prst="rect">
                <a:avLst/>
              </a:prstGeom>
              <a:solidFill>
                <a:schemeClr val="bg1"/>
              </a:solidFill>
            </p:spPr>
            <p:txBody>
              <a:bodyPr wrap="none">
                <a:spAutoFit/>
              </a:bodyPr>
              <a:lstStyle/>
              <a:p>
                <a:pPr algn="just">
                  <a:spcBef>
                    <a:spcPts val="338"/>
                  </a:spcBef>
                </a:pPr>
                <a:r>
                  <a:rPr lang="en-US" sz="1600" b="1" baseline="30000" dirty="0">
                    <a:solidFill>
                      <a:srgbClr val="C00000"/>
                    </a:solidFill>
                    <a:highlight>
                      <a:srgbClr val="FFFF00"/>
                    </a:highlight>
                    <a:ea typeface="MS Mincho" panose="02020609040205080304" pitchFamily="49" charset="-128"/>
                    <a:cs typeface="Calibri" panose="020F0502020204030204" pitchFamily="34" charset="0"/>
                  </a:rPr>
                  <a:t>176</a:t>
                </a:r>
                <a:r>
                  <a:rPr lang="en-US" sz="1600" b="1" dirty="0">
                    <a:solidFill>
                      <a:srgbClr val="C00000"/>
                    </a:solidFill>
                    <a:highlight>
                      <a:srgbClr val="FFFF00"/>
                    </a:highlight>
                    <a:ea typeface="MS Mincho" panose="02020609040205080304" pitchFamily="49" charset="-128"/>
                    <a:cs typeface="Calibri" panose="020F0502020204030204" pitchFamily="34" charset="0"/>
                  </a:rPr>
                  <a:t>Lu: lifetime</a:t>
                </a:r>
                <a:r>
                  <a:rPr lang="en-US" sz="1600" b="1" dirty="0">
                    <a:solidFill>
                      <a:srgbClr val="C00000"/>
                    </a:solidFill>
                    <a:ea typeface="MS Mincho" panose="02020609040205080304" pitchFamily="49" charset="-128"/>
                    <a:cs typeface="Calibri" panose="020F0502020204030204" pitchFamily="34" charset="0"/>
                  </a:rPr>
                  <a:t> vs. T – theoretical predictions</a:t>
                </a:r>
                <a:endParaRPr lang="it-IT" sz="1600" b="1" dirty="0">
                  <a:solidFill>
                    <a:srgbClr val="C00000"/>
                  </a:solidFill>
                  <a:ea typeface="MS Mincho" panose="02020609040205080304" pitchFamily="49" charset="-128"/>
                  <a:cs typeface="Calibri" panose="020F0502020204030204" pitchFamily="34" charset="0"/>
                </a:endParaRPr>
              </a:p>
            </p:txBody>
          </p:sp>
          <p:grpSp>
            <p:nvGrpSpPr>
              <p:cNvPr id="14" name="Gruppo 13">
                <a:extLst>
                  <a:ext uri="{FF2B5EF4-FFF2-40B4-BE49-F238E27FC236}">
                    <a16:creationId xmlns:a16="http://schemas.microsoft.com/office/drawing/2014/main" id="{24155FBB-9092-184B-A103-90BD3B939491}"/>
                  </a:ext>
                </a:extLst>
              </p:cNvPr>
              <p:cNvGrpSpPr/>
              <p:nvPr/>
            </p:nvGrpSpPr>
            <p:grpSpPr>
              <a:xfrm>
                <a:off x="7739901" y="991092"/>
                <a:ext cx="4205726" cy="3286598"/>
                <a:chOff x="4913514" y="1479640"/>
                <a:chExt cx="4205726" cy="3286598"/>
              </a:xfrm>
            </p:grpSpPr>
            <p:pic>
              <p:nvPicPr>
                <p:cNvPr id="15" name="Immagine 14">
                  <a:extLst>
                    <a:ext uri="{FF2B5EF4-FFF2-40B4-BE49-F238E27FC236}">
                      <a16:creationId xmlns:a16="http://schemas.microsoft.com/office/drawing/2014/main" id="{41981386-5997-6946-9FC5-E0350C3CE0A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6554" b="6845"/>
                <a:stretch/>
              </p:blipFill>
              <p:spPr>
                <a:xfrm>
                  <a:off x="4913514" y="1479640"/>
                  <a:ext cx="4194990" cy="3173496"/>
                </a:xfrm>
                <a:prstGeom prst="rect">
                  <a:avLst/>
                </a:prstGeom>
              </p:spPr>
            </p:pic>
            <p:sp>
              <p:nvSpPr>
                <p:cNvPr id="16" name="CasellaDiTesto 15">
                  <a:extLst>
                    <a:ext uri="{FF2B5EF4-FFF2-40B4-BE49-F238E27FC236}">
                      <a16:creationId xmlns:a16="http://schemas.microsoft.com/office/drawing/2014/main" id="{17DA0216-B9A1-D844-AFB0-16A0E04FF78B}"/>
                    </a:ext>
                  </a:extLst>
                </p:cNvPr>
                <p:cNvSpPr txBox="1"/>
                <p:nvPr/>
              </p:nvSpPr>
              <p:spPr>
                <a:xfrm>
                  <a:off x="7463056" y="4492283"/>
                  <a:ext cx="1656184" cy="273955"/>
                </a:xfrm>
                <a:prstGeom prst="rect">
                  <a:avLst/>
                </a:prstGeom>
                <a:solidFill>
                  <a:schemeClr val="bg1"/>
                </a:solidFill>
              </p:spPr>
              <p:txBody>
                <a:bodyPr wrap="square" rtlCol="0">
                  <a:spAutoFit/>
                </a:bodyPr>
                <a:lstStyle/>
                <a:p>
                  <a:pPr algn="r"/>
                  <a:r>
                    <a:rPr lang="it-IT" sz="788" b="1" i="1" dirty="0" err="1">
                      <a:cs typeface="Calibri" panose="020F0502020204030204" pitchFamily="34" charset="0"/>
                    </a:rPr>
                    <a:t>Courtesy</a:t>
                  </a:r>
                  <a:r>
                    <a:rPr lang="it-IT" sz="788" b="1" i="1" dirty="0">
                      <a:cs typeface="Calibri" panose="020F0502020204030204" pitchFamily="34" charset="0"/>
                    </a:rPr>
                    <a:t> of A. Mengoni</a:t>
                  </a:r>
                </a:p>
              </p:txBody>
            </p:sp>
          </p:grpSp>
        </p:grpSp>
      </p:grpSp>
      <mc:AlternateContent xmlns:mc="http://schemas.openxmlformats.org/markup-compatibility/2006" xmlns:a14="http://schemas.microsoft.com/office/drawing/2010/main">
        <mc:Choice Requires="a14">
          <p:sp>
            <p:nvSpPr>
              <p:cNvPr id="17" name="CasellaDiTesto 16">
                <a:extLst>
                  <a:ext uri="{FF2B5EF4-FFF2-40B4-BE49-F238E27FC236}">
                    <a16:creationId xmlns:a16="http://schemas.microsoft.com/office/drawing/2014/main" id="{91A5B139-66CC-D748-8125-9185724E49EE}"/>
                  </a:ext>
                </a:extLst>
              </p:cNvPr>
              <p:cNvSpPr txBox="1"/>
              <p:nvPr/>
            </p:nvSpPr>
            <p:spPr>
              <a:xfrm>
                <a:off x="5121777" y="5083242"/>
                <a:ext cx="3769866" cy="415498"/>
              </a:xfrm>
              <a:prstGeom prst="rect">
                <a:avLst/>
              </a:prstGeom>
              <a:noFill/>
            </p:spPr>
            <p:txBody>
              <a:bodyPr wrap="square">
                <a:spAutoFit/>
              </a:bodyPr>
              <a:lstStyle/>
              <a:p>
                <a:r>
                  <a:rPr lang="it-IT" sz="1050" dirty="0"/>
                  <a:t>PANDORA: </a:t>
                </a:r>
                <a:r>
                  <a:rPr lang="it-IT" sz="1050" dirty="0" err="1"/>
                  <a:t>only</a:t>
                </a:r>
                <a:r>
                  <a:rPr lang="it-IT" sz="1050" dirty="0"/>
                  <a:t> </a:t>
                </a:r>
                <a:r>
                  <a:rPr lang="it-IT" sz="1050" dirty="0" err="1"/>
                  <a:t>ground</a:t>
                </a:r>
                <a:r>
                  <a:rPr lang="it-IT" sz="1050" dirty="0"/>
                  <a:t> state </a:t>
                </a:r>
                <a:r>
                  <a:rPr lang="it-IT" sz="1050" dirty="0" err="1"/>
                  <a:t>will</a:t>
                </a:r>
                <a:r>
                  <a:rPr lang="it-IT" sz="1050" dirty="0"/>
                  <a:t> be </a:t>
                </a:r>
                <a:r>
                  <a:rPr lang="it-IT" sz="1050" dirty="0" err="1"/>
                  <a:t>studied</a:t>
                </a:r>
                <a:r>
                  <a:rPr lang="it-IT" sz="1050" dirty="0"/>
                  <a:t> </a:t>
                </a:r>
                <a14:m>
                  <m:oMath xmlns:m="http://schemas.openxmlformats.org/officeDocument/2006/math">
                    <m:r>
                      <a:rPr lang="it-IT" sz="1050" b="1" i="1">
                        <a:solidFill>
                          <a:srgbClr val="000090"/>
                        </a:solidFill>
                        <a:latin typeface="Cambria Math" panose="02040503050406030204" pitchFamily="18" charset="0"/>
                        <a:ea typeface="Cambria Math" panose="02040503050406030204" pitchFamily="18" charset="0"/>
                        <a:cs typeface="Calibri"/>
                      </a:rPr>
                      <m:t>→ </m:t>
                    </m:r>
                  </m:oMath>
                </a14:m>
                <a:r>
                  <a:rPr lang="it-IT" sz="1050" dirty="0">
                    <a:sym typeface="Wingdings" panose="05000000000000000000" pitchFamily="2" charset="2"/>
                  </a:rPr>
                  <a:t>T </a:t>
                </a:r>
                <a:r>
                  <a:rPr lang="it-IT" sz="1050" dirty="0" err="1">
                    <a:sym typeface="Wingdings" panose="05000000000000000000" pitchFamily="2" charset="2"/>
                  </a:rPr>
                  <a:t>too</a:t>
                </a:r>
                <a:r>
                  <a:rPr lang="it-IT" sz="1050" dirty="0">
                    <a:sym typeface="Wingdings" panose="05000000000000000000" pitchFamily="2" charset="2"/>
                  </a:rPr>
                  <a:t> </a:t>
                </a:r>
                <a:r>
                  <a:rPr lang="it-IT" sz="1050" dirty="0" err="1">
                    <a:sym typeface="Wingdings" panose="05000000000000000000" pitchFamily="2" charset="2"/>
                  </a:rPr>
                  <a:t>low</a:t>
                </a:r>
                <a:r>
                  <a:rPr lang="it-IT" sz="1050" dirty="0">
                    <a:sym typeface="Wingdings" panose="05000000000000000000" pitchFamily="2" charset="2"/>
                  </a:rPr>
                  <a:t> to investigate </a:t>
                </a:r>
                <a:r>
                  <a:rPr lang="it-IT" sz="1050" dirty="0" err="1">
                    <a:sym typeface="Wingdings" panose="05000000000000000000" pitchFamily="2" charset="2"/>
                  </a:rPr>
                  <a:t>variation</a:t>
                </a:r>
                <a:r>
                  <a:rPr lang="it-IT" sz="1050" dirty="0">
                    <a:sym typeface="Wingdings" panose="05000000000000000000" pitchFamily="2" charset="2"/>
                  </a:rPr>
                  <a:t> on the </a:t>
                </a:r>
                <a:r>
                  <a:rPr lang="it-IT" sz="1050" dirty="0" err="1">
                    <a:sym typeface="Wingdings" panose="05000000000000000000" pitchFamily="2" charset="2"/>
                  </a:rPr>
                  <a:t>isomeric</a:t>
                </a:r>
                <a:r>
                  <a:rPr lang="it-IT" sz="1050" dirty="0">
                    <a:sym typeface="Wingdings" panose="05000000000000000000" pitchFamily="2" charset="2"/>
                  </a:rPr>
                  <a:t> state</a:t>
                </a:r>
                <a:r>
                  <a:rPr lang="it-IT" sz="1050" dirty="0"/>
                  <a:t> </a:t>
                </a:r>
              </a:p>
            </p:txBody>
          </p:sp>
        </mc:Choice>
        <mc:Fallback xmlns="">
          <p:sp>
            <p:nvSpPr>
              <p:cNvPr id="17" name="CasellaDiTesto 16">
                <a:extLst>
                  <a:ext uri="{FF2B5EF4-FFF2-40B4-BE49-F238E27FC236}">
                    <a16:creationId xmlns:a16="http://schemas.microsoft.com/office/drawing/2014/main" id="{91A5B139-66CC-D748-8125-9185724E49EE}"/>
                  </a:ext>
                </a:extLst>
              </p:cNvPr>
              <p:cNvSpPr txBox="1">
                <a:spLocks noRot="1" noChangeAspect="1" noMove="1" noResize="1" noEditPoints="1" noAdjustHandles="1" noChangeArrowheads="1" noChangeShapeType="1" noTextEdit="1"/>
              </p:cNvSpPr>
              <p:nvPr/>
            </p:nvSpPr>
            <p:spPr>
              <a:xfrm>
                <a:off x="5121777" y="5083242"/>
                <a:ext cx="3769866" cy="415498"/>
              </a:xfrm>
              <a:prstGeom prst="rect">
                <a:avLst/>
              </a:prstGeom>
              <a:blipFill>
                <a:blip r:embed="rId4"/>
                <a:stretch>
                  <a:fillRect b="-8824"/>
                </a:stretch>
              </a:blipFill>
            </p:spPr>
            <p:txBody>
              <a:bodyPr/>
              <a:lstStyle/>
              <a:p>
                <a:r>
                  <a:rPr lang="en-US">
                    <a:noFill/>
                  </a:rPr>
                  <a:t> </a:t>
                </a:r>
              </a:p>
            </p:txBody>
          </p:sp>
        </mc:Fallback>
      </mc:AlternateContent>
      <p:sp>
        <p:nvSpPr>
          <p:cNvPr id="18" name="CasellaDiTesto 17">
            <a:extLst>
              <a:ext uri="{FF2B5EF4-FFF2-40B4-BE49-F238E27FC236}">
                <a16:creationId xmlns:a16="http://schemas.microsoft.com/office/drawing/2014/main" id="{A51E14C8-7D55-9E3C-7195-9B5A637A8317}"/>
              </a:ext>
            </a:extLst>
          </p:cNvPr>
          <p:cNvSpPr txBox="1"/>
          <p:nvPr/>
        </p:nvSpPr>
        <p:spPr>
          <a:xfrm>
            <a:off x="442311" y="742519"/>
            <a:ext cx="3965553" cy="1323439"/>
          </a:xfrm>
          <a:prstGeom prst="rect">
            <a:avLst/>
          </a:prstGeom>
          <a:solidFill>
            <a:srgbClr val="FFFF00"/>
          </a:solidFill>
        </p:spPr>
        <p:txBody>
          <a:bodyPr wrap="square" rtlCol="0">
            <a:spAutoFit/>
          </a:bodyPr>
          <a:lstStyle/>
          <a:p>
            <a:r>
              <a:rPr lang="it-IT" sz="2000" b="1" dirty="0">
                <a:solidFill>
                  <a:srgbClr val="FF0000"/>
                </a:solidFill>
                <a:latin typeface="Comic Sans MS" panose="030F0702030302020204" pitchFamily="66" charset="0"/>
              </a:rPr>
              <a:t>…. </a:t>
            </a:r>
            <a:r>
              <a:rPr lang="it-IT" sz="2000" b="1" dirty="0" err="1">
                <a:solidFill>
                  <a:srgbClr val="FF0000"/>
                </a:solidFill>
                <a:latin typeface="Comic Sans MS" panose="030F0702030302020204" pitchFamily="66" charset="0"/>
              </a:rPr>
              <a:t>However</a:t>
            </a:r>
            <a:r>
              <a:rPr lang="it-IT" sz="2000" b="1" dirty="0">
                <a:solidFill>
                  <a:srgbClr val="FF0000"/>
                </a:solidFill>
                <a:latin typeface="Comic Sans MS" panose="030F0702030302020204" pitchFamily="66" charset="0"/>
              </a:rPr>
              <a:t> !</a:t>
            </a:r>
          </a:p>
          <a:p>
            <a:r>
              <a:rPr lang="it-IT" sz="2000" b="1" dirty="0">
                <a:solidFill>
                  <a:srgbClr val="FF0000"/>
                </a:solidFill>
                <a:latin typeface="Comic Sans MS" panose="030F0702030302020204" pitchFamily="66" charset="0"/>
              </a:rPr>
              <a:t>Stars are made of </a:t>
            </a:r>
            <a:r>
              <a:rPr lang="it-IT" sz="2000" b="1" dirty="0" err="1">
                <a:solidFill>
                  <a:srgbClr val="FF0000"/>
                </a:solidFill>
                <a:latin typeface="Comic Sans MS" panose="030F0702030302020204" pitchFamily="66" charset="0"/>
              </a:rPr>
              <a:t>matter</a:t>
            </a:r>
            <a:r>
              <a:rPr lang="it-IT" sz="2000" b="1" dirty="0">
                <a:solidFill>
                  <a:srgbClr val="FF0000"/>
                </a:solidFill>
                <a:latin typeface="Comic Sans MS" panose="030F0702030302020204" pitchFamily="66" charset="0"/>
              </a:rPr>
              <a:t> in plasma state </a:t>
            </a:r>
            <a:r>
              <a:rPr lang="it-IT" sz="2000" b="1" dirty="0" err="1">
                <a:solidFill>
                  <a:srgbClr val="FF0000"/>
                </a:solidFill>
                <a:latin typeface="Comic Sans MS" panose="030F0702030302020204" pitchFamily="66" charset="0"/>
              </a:rPr>
              <a:t>where</a:t>
            </a:r>
            <a:r>
              <a:rPr lang="it-IT" sz="2000" b="1" dirty="0">
                <a:solidFill>
                  <a:srgbClr val="FF0000"/>
                </a:solidFill>
                <a:latin typeface="Comic Sans MS" panose="030F0702030302020204" pitchFamily="66" charset="0"/>
              </a:rPr>
              <a:t> nuclei </a:t>
            </a:r>
            <a:r>
              <a:rPr lang="it-IT" sz="2000" b="1" dirty="0" err="1">
                <a:solidFill>
                  <a:srgbClr val="FF0000"/>
                </a:solidFill>
                <a:latin typeface="Comic Sans MS" panose="030F0702030302020204" pitchFamily="66" charset="0"/>
              </a:rPr>
              <a:t>behaviour</a:t>
            </a:r>
            <a:r>
              <a:rPr lang="it-IT" sz="2000" b="1" dirty="0">
                <a:solidFill>
                  <a:srgbClr val="FF0000"/>
                </a:solidFill>
                <a:latin typeface="Comic Sans MS" panose="030F0702030302020204" pitchFamily="66" charset="0"/>
              </a:rPr>
              <a:t> </a:t>
            </a:r>
            <a:r>
              <a:rPr lang="it-IT" sz="2000" b="1" dirty="0" err="1">
                <a:solidFill>
                  <a:srgbClr val="FF0000"/>
                </a:solidFill>
                <a:latin typeface="Comic Sans MS" panose="030F0702030302020204" pitchFamily="66" charset="0"/>
              </a:rPr>
              <a:t>could</a:t>
            </a:r>
            <a:r>
              <a:rPr lang="it-IT" sz="2000" b="1" dirty="0">
                <a:solidFill>
                  <a:srgbClr val="FF0000"/>
                </a:solidFill>
                <a:latin typeface="Comic Sans MS" panose="030F0702030302020204" pitchFamily="66" charset="0"/>
              </a:rPr>
              <a:t> be </a:t>
            </a:r>
            <a:r>
              <a:rPr lang="it-IT" sz="2000" b="1" dirty="0" err="1">
                <a:solidFill>
                  <a:srgbClr val="FF0000"/>
                </a:solidFill>
                <a:latin typeface="Comic Sans MS" panose="030F0702030302020204" pitchFamily="66" charset="0"/>
              </a:rPr>
              <a:t>different</a:t>
            </a:r>
            <a:endParaRPr lang="it-IT" sz="2000" b="1" dirty="0">
              <a:solidFill>
                <a:srgbClr val="FF0000"/>
              </a:solidFill>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19" name="Rettangolo 18">
                <a:extLst>
                  <a:ext uri="{FF2B5EF4-FFF2-40B4-BE49-F238E27FC236}">
                    <a16:creationId xmlns:a16="http://schemas.microsoft.com/office/drawing/2014/main" id="{DCA87EEB-F889-CC42-AAC5-55B5FB9E8DB9}"/>
                  </a:ext>
                </a:extLst>
              </p:cNvPr>
              <p:cNvSpPr/>
              <p:nvPr/>
            </p:nvSpPr>
            <p:spPr>
              <a:xfrm>
                <a:off x="274424" y="3729025"/>
                <a:ext cx="4133440" cy="2708434"/>
              </a:xfrm>
              <a:prstGeom prst="rect">
                <a:avLst/>
              </a:prstGeom>
              <a:solidFill>
                <a:srgbClr val="FFC000"/>
              </a:solidFill>
            </p:spPr>
            <p:txBody>
              <a:bodyPr wrap="square">
                <a:spAutoFit/>
              </a:bodyPr>
              <a:lstStyle/>
              <a:p>
                <a:r>
                  <a:rPr lang="it-IT" b="1" dirty="0">
                    <a:solidFill>
                      <a:srgbClr val="FF0000"/>
                    </a:solidFill>
                    <a:latin typeface="Comic Sans MS" panose="030F0702030302020204" pitchFamily="66" charset="0"/>
                  </a:rPr>
                  <a:t>The PANDORA </a:t>
                </a:r>
                <a:r>
                  <a:rPr lang="it-IT" b="1" dirty="0" err="1">
                    <a:solidFill>
                      <a:srgbClr val="FF0000"/>
                    </a:solidFill>
                    <a:latin typeface="Comic Sans MS" panose="030F0702030302020204" pitchFamily="66" charset="0"/>
                  </a:rPr>
                  <a:t>experiment</a:t>
                </a:r>
                <a:r>
                  <a:rPr lang="it-IT" b="1" dirty="0">
                    <a:solidFill>
                      <a:srgbClr val="FF0000"/>
                    </a:solidFill>
                    <a:latin typeface="Comic Sans MS" panose="030F0702030302020204" pitchFamily="66" charset="0"/>
                  </a:rPr>
                  <a:t> (2025)</a:t>
                </a:r>
              </a:p>
              <a:p>
                <a:endParaRPr lang="en-US" sz="1200" b="1" dirty="0">
                  <a:latin typeface="Comic Sans MS" panose="030F0702030302020204" pitchFamily="66" charset="0"/>
                  <a:cs typeface="Calibri"/>
                </a:endParaRPr>
              </a:p>
              <a:p>
                <a:r>
                  <a:rPr lang="en-US" sz="1400" dirty="0">
                    <a:latin typeface="Comic Sans MS" panose="030F0702030302020204" pitchFamily="66" charset="0"/>
                    <a:cs typeface="Calibri"/>
                  </a:rPr>
                  <a:t>Build a </a:t>
                </a:r>
                <a:r>
                  <a:rPr lang="en-US" sz="1400" b="1" u="sng" dirty="0">
                    <a:latin typeface="Comic Sans MS" panose="030F0702030302020204" pitchFamily="66" charset="0"/>
                    <a:cs typeface="Calibri"/>
                  </a:rPr>
                  <a:t>plasma trap </a:t>
                </a:r>
                <a:r>
                  <a:rPr lang="en-US" sz="1400" dirty="0">
                    <a:latin typeface="Comic Sans MS" panose="030F0702030302020204" pitchFamily="66" charset="0"/>
                    <a:cs typeface="Calibri"/>
                  </a:rPr>
                  <a:t>where ion species are confined in a </a:t>
                </a:r>
                <a:r>
                  <a:rPr lang="en-US" sz="1400" u="sng" dirty="0">
                    <a:latin typeface="Comic Sans MS" panose="030F0702030302020204" pitchFamily="66" charset="0"/>
                    <a:cs typeface="Calibri"/>
                  </a:rPr>
                  <a:t>magnetic field </a:t>
                </a:r>
                <a:r>
                  <a:rPr lang="en-US" sz="1400" dirty="0">
                    <a:latin typeface="Comic Sans MS" panose="030F0702030302020204" pitchFamily="66" charset="0"/>
                    <a:cs typeface="Calibri"/>
                  </a:rPr>
                  <a:t>and a plasma is created with:</a:t>
                </a:r>
              </a:p>
              <a:p>
                <a:pPr marL="214313" indent="-214313">
                  <a:buFont typeface="Courier New" panose="02070309020205020404" pitchFamily="49" charset="0"/>
                  <a:buChar char="o"/>
                </a:pPr>
                <a:endParaRPr lang="en-US" sz="1400" dirty="0">
                  <a:latin typeface="Comic Sans MS" panose="030F0702030302020204" pitchFamily="66" charset="0"/>
                  <a:cs typeface="Calibri"/>
                </a:endParaRPr>
              </a:p>
              <a:p>
                <a:pPr marL="214313" indent="-214313">
                  <a:buFont typeface="Courier New" panose="02070309020205020404" pitchFamily="49" charset="0"/>
                  <a:buChar char="o"/>
                </a:pPr>
                <a:r>
                  <a:rPr lang="en-US" sz="1400" dirty="0">
                    <a:solidFill>
                      <a:schemeClr val="tx1"/>
                    </a:solidFill>
                    <a:latin typeface="Comic Sans MS" panose="030F0702030302020204" pitchFamily="66" charset="0"/>
                    <a:cs typeface="Calibri"/>
                  </a:rPr>
                  <a:t>Electron density: </a:t>
                </a:r>
                <a14:m>
                  <m:oMath xmlns:m="http://schemas.openxmlformats.org/officeDocument/2006/math">
                    <m:sSup>
                      <m:sSupPr>
                        <m:ctrlPr>
                          <a:rPr lang="en-US" sz="1400" i="1">
                            <a:solidFill>
                              <a:schemeClr val="tx1"/>
                            </a:solidFill>
                            <a:latin typeface="Cambria Math" panose="02040503050406030204" pitchFamily="18" charset="0"/>
                            <a:cs typeface="Calibri"/>
                          </a:rPr>
                        </m:ctrlPr>
                      </m:sSupPr>
                      <m:e>
                        <m:r>
                          <a:rPr lang="it-IT" sz="1400" b="0" i="1">
                            <a:solidFill>
                              <a:schemeClr val="tx1"/>
                            </a:solidFill>
                            <a:latin typeface="Cambria Math" panose="02040503050406030204" pitchFamily="18" charset="0"/>
                            <a:cs typeface="Calibri"/>
                          </a:rPr>
                          <m:t>10</m:t>
                        </m:r>
                      </m:e>
                      <m:sup>
                        <m:r>
                          <a:rPr lang="it-IT" sz="1400" b="0" i="1">
                            <a:solidFill>
                              <a:schemeClr val="tx1"/>
                            </a:solidFill>
                            <a:latin typeface="Cambria Math" panose="02040503050406030204" pitchFamily="18" charset="0"/>
                            <a:cs typeface="Calibri"/>
                          </a:rPr>
                          <m:t>12</m:t>
                        </m:r>
                      </m:sup>
                    </m:sSup>
                    <m:r>
                      <a:rPr lang="en-US" sz="1400" b="0" i="1">
                        <a:solidFill>
                          <a:schemeClr val="tx1"/>
                        </a:solidFill>
                        <a:latin typeface="Cambria Math" panose="02040503050406030204" pitchFamily="18" charset="0"/>
                        <a:ea typeface="Cambria Math" panose="02040503050406030204" pitchFamily="18" charset="0"/>
                        <a:cs typeface="Calibri"/>
                      </a:rPr>
                      <m:t>÷</m:t>
                    </m:r>
                  </m:oMath>
                </a14:m>
                <a:r>
                  <a:rPr lang="en-US" sz="1400" dirty="0">
                    <a:solidFill>
                      <a:schemeClr val="tx1"/>
                    </a:solidFill>
                    <a:latin typeface="Comic Sans MS" panose="030F0702030302020204" pitchFamily="66" charset="0"/>
                    <a:cs typeface="Calibri"/>
                  </a:rPr>
                  <a:t> </a:t>
                </a:r>
                <a14:m>
                  <m:oMath xmlns:m="http://schemas.openxmlformats.org/officeDocument/2006/math">
                    <m:sSup>
                      <m:sSupPr>
                        <m:ctrlPr>
                          <a:rPr lang="en-US" sz="1400" i="1">
                            <a:solidFill>
                              <a:schemeClr val="tx1"/>
                            </a:solidFill>
                            <a:latin typeface="Cambria Math" panose="02040503050406030204" pitchFamily="18" charset="0"/>
                            <a:cs typeface="Calibri"/>
                          </a:rPr>
                        </m:ctrlPr>
                      </m:sSupPr>
                      <m:e>
                        <m:r>
                          <a:rPr lang="it-IT" sz="1400" b="0" i="1">
                            <a:solidFill>
                              <a:schemeClr val="tx1"/>
                            </a:solidFill>
                            <a:latin typeface="Cambria Math" panose="02040503050406030204" pitchFamily="18" charset="0"/>
                            <a:cs typeface="Calibri"/>
                          </a:rPr>
                          <m:t>10</m:t>
                        </m:r>
                      </m:e>
                      <m:sup>
                        <m:r>
                          <a:rPr lang="it-IT" sz="1400" b="0" i="1">
                            <a:solidFill>
                              <a:schemeClr val="tx1"/>
                            </a:solidFill>
                            <a:latin typeface="Cambria Math" panose="02040503050406030204" pitchFamily="18" charset="0"/>
                            <a:cs typeface="Calibri"/>
                          </a:rPr>
                          <m:t>14</m:t>
                        </m:r>
                      </m:sup>
                    </m:sSup>
                  </m:oMath>
                </a14:m>
                <a:r>
                  <a:rPr lang="en-US" sz="1400" dirty="0">
                    <a:solidFill>
                      <a:schemeClr val="tx1"/>
                    </a:solidFill>
                    <a:latin typeface="Comic Sans MS" panose="030F0702030302020204" pitchFamily="66" charset="0"/>
                    <a:cs typeface="Calibri"/>
                  </a:rPr>
                  <a:t> </a:t>
                </a:r>
                <a14:m>
                  <m:oMath xmlns:m="http://schemas.openxmlformats.org/officeDocument/2006/math">
                    <m:sSup>
                      <m:sSupPr>
                        <m:ctrlPr>
                          <a:rPr lang="en-US" sz="1400" i="1">
                            <a:solidFill>
                              <a:schemeClr val="tx1"/>
                            </a:solidFill>
                            <a:latin typeface="Cambria Math" panose="02040503050406030204" pitchFamily="18" charset="0"/>
                            <a:cs typeface="Calibri"/>
                          </a:rPr>
                        </m:ctrlPr>
                      </m:sSupPr>
                      <m:e>
                        <m:r>
                          <a:rPr lang="it-IT" sz="1400" b="0" i="1">
                            <a:solidFill>
                              <a:schemeClr val="tx1"/>
                            </a:solidFill>
                            <a:latin typeface="Cambria Math" panose="02040503050406030204" pitchFamily="18" charset="0"/>
                            <a:cs typeface="Calibri"/>
                          </a:rPr>
                          <m:t>𝑐𝑚</m:t>
                        </m:r>
                      </m:e>
                      <m:sup>
                        <m:r>
                          <a:rPr lang="it-IT" sz="1400" b="0" i="1">
                            <a:solidFill>
                              <a:schemeClr val="tx1"/>
                            </a:solidFill>
                            <a:latin typeface="Cambria Math" panose="02040503050406030204" pitchFamily="18" charset="0"/>
                            <a:cs typeface="Calibri"/>
                          </a:rPr>
                          <m:t>−</m:t>
                        </m:r>
                        <m:r>
                          <a:rPr lang="it-IT" sz="1400" b="0" i="1">
                            <a:solidFill>
                              <a:schemeClr val="tx1"/>
                            </a:solidFill>
                            <a:latin typeface="Cambria Math" panose="02040503050406030204" pitchFamily="18" charset="0"/>
                            <a:cs typeface="Calibri"/>
                          </a:rPr>
                          <m:t>3</m:t>
                        </m:r>
                      </m:sup>
                    </m:sSup>
                  </m:oMath>
                </a14:m>
                <a:endParaRPr lang="it-IT" sz="1400" dirty="0">
                  <a:solidFill>
                    <a:schemeClr val="tx1"/>
                  </a:solidFill>
                  <a:latin typeface="Comic Sans MS" panose="030F0702030302020204" pitchFamily="66" charset="0"/>
                  <a:cs typeface="Calibri" panose="020F0502020204030204" pitchFamily="34" charset="0"/>
                </a:endParaRPr>
              </a:p>
              <a:p>
                <a:pPr marL="214313" indent="-214313">
                  <a:buFont typeface="Courier New" panose="02070309020205020404" pitchFamily="49" charset="0"/>
                  <a:buChar char="o"/>
                </a:pPr>
                <a:r>
                  <a:rPr lang="en-US" sz="1400" dirty="0">
                    <a:solidFill>
                      <a:schemeClr val="tx1"/>
                    </a:solidFill>
                    <a:latin typeface="Comic Sans MS" panose="030F0702030302020204" pitchFamily="66" charset="0"/>
                    <a:cs typeface="Calibri"/>
                  </a:rPr>
                  <a:t>Electron temperature: 0.1 </a:t>
                </a:r>
                <a14:m>
                  <m:oMath xmlns:m="http://schemas.openxmlformats.org/officeDocument/2006/math">
                    <m:r>
                      <a:rPr lang="en-US" sz="1400" b="0" i="1">
                        <a:solidFill>
                          <a:schemeClr val="tx1"/>
                        </a:solidFill>
                        <a:latin typeface="Cambria Math" panose="02040503050406030204" pitchFamily="18" charset="0"/>
                        <a:ea typeface="Cambria Math" panose="02040503050406030204" pitchFamily="18" charset="0"/>
                        <a:cs typeface="Calibri"/>
                      </a:rPr>
                      <m:t>÷</m:t>
                    </m:r>
                  </m:oMath>
                </a14:m>
                <a:r>
                  <a:rPr lang="en-US" sz="1400" dirty="0">
                    <a:solidFill>
                      <a:schemeClr val="tx1"/>
                    </a:solidFill>
                    <a:latin typeface="Comic Sans MS" panose="030F0702030302020204" pitchFamily="66" charset="0"/>
                    <a:cs typeface="Calibri"/>
                  </a:rPr>
                  <a:t> 100 keV </a:t>
                </a:r>
              </a:p>
              <a:p>
                <a:pPr marL="214313" indent="-214313">
                  <a:buFont typeface="Courier New" panose="02070309020205020404" pitchFamily="49" charset="0"/>
                  <a:buChar char="o"/>
                </a:pPr>
                <a:r>
                  <a:rPr lang="en-US" sz="1400" dirty="0">
                    <a:solidFill>
                      <a:schemeClr val="tx1"/>
                    </a:solidFill>
                    <a:latin typeface="Comic Sans MS" panose="030F0702030302020204" pitchFamily="66" charset="0"/>
                    <a:cs typeface="Calibri"/>
                  </a:rPr>
                  <a:t>Ion density: </a:t>
                </a:r>
                <a14:m>
                  <m:oMath xmlns:m="http://schemas.openxmlformats.org/officeDocument/2006/math">
                    <m:sSup>
                      <m:sSupPr>
                        <m:ctrlPr>
                          <a:rPr lang="en-US" sz="1400" i="1">
                            <a:solidFill>
                              <a:schemeClr val="tx1"/>
                            </a:solidFill>
                            <a:latin typeface="Cambria Math" panose="02040503050406030204" pitchFamily="18" charset="0"/>
                            <a:cs typeface="Calibri"/>
                          </a:rPr>
                        </m:ctrlPr>
                      </m:sSupPr>
                      <m:e>
                        <m:r>
                          <a:rPr lang="it-IT" sz="1400" b="0" i="1">
                            <a:solidFill>
                              <a:schemeClr val="tx1"/>
                            </a:solidFill>
                            <a:latin typeface="Cambria Math" panose="02040503050406030204" pitchFamily="18" charset="0"/>
                            <a:cs typeface="Calibri"/>
                          </a:rPr>
                          <m:t>10</m:t>
                        </m:r>
                      </m:e>
                      <m:sup>
                        <m:r>
                          <a:rPr lang="it-IT" sz="1400" b="0" i="1">
                            <a:solidFill>
                              <a:schemeClr val="tx1"/>
                            </a:solidFill>
                            <a:latin typeface="Cambria Math" panose="02040503050406030204" pitchFamily="18" charset="0"/>
                            <a:cs typeface="Calibri"/>
                          </a:rPr>
                          <m:t>11</m:t>
                        </m:r>
                      </m:sup>
                    </m:sSup>
                  </m:oMath>
                </a14:m>
                <a:r>
                  <a:rPr lang="en-US" sz="1400" dirty="0">
                    <a:solidFill>
                      <a:schemeClr val="tx1"/>
                    </a:solidFill>
                    <a:latin typeface="Comic Sans MS" panose="030F0702030302020204" pitchFamily="66" charset="0"/>
                    <a:cs typeface="Calibri"/>
                  </a:rPr>
                  <a:t> </a:t>
                </a:r>
                <a14:m>
                  <m:oMath xmlns:m="http://schemas.openxmlformats.org/officeDocument/2006/math">
                    <m:sSup>
                      <m:sSupPr>
                        <m:ctrlPr>
                          <a:rPr lang="en-US" sz="1400" i="1">
                            <a:solidFill>
                              <a:schemeClr val="tx1"/>
                            </a:solidFill>
                            <a:latin typeface="Cambria Math" panose="02040503050406030204" pitchFamily="18" charset="0"/>
                            <a:cs typeface="Calibri"/>
                          </a:rPr>
                        </m:ctrlPr>
                      </m:sSupPr>
                      <m:e>
                        <m:r>
                          <a:rPr lang="it-IT" sz="1400" b="0" i="1">
                            <a:solidFill>
                              <a:schemeClr val="tx1"/>
                            </a:solidFill>
                            <a:latin typeface="Cambria Math" panose="02040503050406030204" pitchFamily="18" charset="0"/>
                            <a:cs typeface="Calibri"/>
                          </a:rPr>
                          <m:t>𝑐𝑚</m:t>
                        </m:r>
                      </m:e>
                      <m:sup>
                        <m:r>
                          <a:rPr lang="it-IT" sz="1400" b="0" i="1">
                            <a:solidFill>
                              <a:schemeClr val="tx1"/>
                            </a:solidFill>
                            <a:latin typeface="Cambria Math" panose="02040503050406030204" pitchFamily="18" charset="0"/>
                            <a:cs typeface="Calibri"/>
                          </a:rPr>
                          <m:t>−</m:t>
                        </m:r>
                        <m:r>
                          <a:rPr lang="it-IT" sz="1400" b="0" i="1">
                            <a:solidFill>
                              <a:schemeClr val="tx1"/>
                            </a:solidFill>
                            <a:latin typeface="Cambria Math" panose="02040503050406030204" pitchFamily="18" charset="0"/>
                            <a:cs typeface="Calibri"/>
                          </a:rPr>
                          <m:t>3</m:t>
                        </m:r>
                      </m:sup>
                    </m:sSup>
                    <m:r>
                      <a:rPr lang="it-IT" sz="1400" b="0" i="1">
                        <a:solidFill>
                          <a:schemeClr val="tx1"/>
                        </a:solidFill>
                        <a:latin typeface="Cambria Math" panose="02040503050406030204" pitchFamily="18" charset="0"/>
                        <a:ea typeface="Cambria Math" panose="02040503050406030204" pitchFamily="18" charset="0"/>
                        <a:cs typeface="Calibri"/>
                      </a:rPr>
                      <m:t>→</m:t>
                    </m:r>
                  </m:oMath>
                </a14:m>
                <a:r>
                  <a:rPr lang="it-IT" sz="1400" dirty="0">
                    <a:solidFill>
                      <a:schemeClr val="tx1"/>
                    </a:solidFill>
                    <a:latin typeface="Comic Sans MS" panose="030F0702030302020204" pitchFamily="66" charset="0"/>
                    <a:cs typeface="Calibri" panose="020F0502020204030204" pitchFamily="34" charset="0"/>
                  </a:rPr>
                  <a:t> </a:t>
                </a:r>
                <a:r>
                  <a:rPr lang="en-US" sz="1400" dirty="0">
                    <a:solidFill>
                      <a:schemeClr val="tx1"/>
                    </a:solidFill>
                    <a:latin typeface="Comic Sans MS" panose="030F0702030302020204" pitchFamily="66" charset="0"/>
                    <a:cs typeface="Calibri"/>
                  </a:rPr>
                  <a:t>relies on the radiactive isotope concentration in plasma</a:t>
                </a:r>
                <a:endParaRPr lang="it-IT" sz="1400" dirty="0">
                  <a:solidFill>
                    <a:schemeClr val="tx1"/>
                  </a:solidFill>
                  <a:latin typeface="Comic Sans MS" panose="030F0702030302020204" pitchFamily="66" charset="0"/>
                  <a:cs typeface="Calibri" panose="020F0502020204030204" pitchFamily="34" charset="0"/>
                </a:endParaRPr>
              </a:p>
              <a:p>
                <a:pPr marL="214313" indent="-214313">
                  <a:buFont typeface="Courier New" panose="02070309020205020404" pitchFamily="49" charset="0"/>
                  <a:buChar char="o"/>
                </a:pPr>
                <a:r>
                  <a:rPr lang="en-US" sz="1400" dirty="0">
                    <a:solidFill>
                      <a:schemeClr val="tx1"/>
                    </a:solidFill>
                    <a:latin typeface="Comic Sans MS" panose="030F0702030302020204" pitchFamily="66" charset="0"/>
                    <a:cs typeface="Calibri"/>
                  </a:rPr>
                  <a:t>Ion temperature: </a:t>
                </a:r>
                <a14:m>
                  <m:oMath xmlns:m="http://schemas.openxmlformats.org/officeDocument/2006/math">
                    <m:r>
                      <a:rPr lang="en-US" sz="1400" b="0" i="1">
                        <a:solidFill>
                          <a:schemeClr val="tx1"/>
                        </a:solidFill>
                        <a:latin typeface="Cambria Math" panose="02040503050406030204" pitchFamily="18" charset="0"/>
                        <a:ea typeface="Cambria Math" panose="02040503050406030204" pitchFamily="18" charset="0"/>
                        <a:cs typeface="Calibri"/>
                      </a:rPr>
                      <m:t>~</m:t>
                    </m:r>
                  </m:oMath>
                </a14:m>
                <a:r>
                  <a:rPr lang="en-US" sz="1400" dirty="0">
                    <a:solidFill>
                      <a:schemeClr val="tx1"/>
                    </a:solidFill>
                    <a:latin typeface="Comic Sans MS" panose="030F0702030302020204" pitchFamily="66" charset="0"/>
                    <a:cs typeface="Calibri"/>
                  </a:rPr>
                  <a:t> 1 eV </a:t>
                </a:r>
                <a14:m>
                  <m:oMath xmlns:m="http://schemas.openxmlformats.org/officeDocument/2006/math">
                    <m:r>
                      <a:rPr lang="en-US" sz="1400" b="0" i="1">
                        <a:solidFill>
                          <a:schemeClr val="tx1"/>
                        </a:solidFill>
                        <a:latin typeface="Cambria Math" panose="02040503050406030204" pitchFamily="18" charset="0"/>
                        <a:ea typeface="Cambria Math" panose="02040503050406030204" pitchFamily="18" charset="0"/>
                        <a:cs typeface="Calibri"/>
                      </a:rPr>
                      <m:t>→</m:t>
                    </m:r>
                  </m:oMath>
                </a14:m>
                <a:r>
                  <a:rPr lang="it-IT" sz="1400" dirty="0">
                    <a:solidFill>
                      <a:schemeClr val="tx1"/>
                    </a:solidFill>
                    <a:latin typeface="Comic Sans MS" panose="030F0702030302020204" pitchFamily="66" charset="0"/>
                    <a:cs typeface="Calibri" panose="020F0502020204030204" pitchFamily="34" charset="0"/>
                  </a:rPr>
                  <a:t> </a:t>
                </a:r>
                <a:r>
                  <a:rPr lang="en-US" sz="1400" dirty="0">
                    <a:solidFill>
                      <a:schemeClr val="tx1"/>
                    </a:solidFill>
                    <a:latin typeface="Comic Sans MS" panose="030F0702030302020204" pitchFamily="66" charset="0"/>
                    <a:cs typeface="Calibri"/>
                  </a:rPr>
                  <a:t>Ions are cold: no access to the excited states</a:t>
                </a:r>
                <a:endParaRPr lang="en-US" sz="1600" dirty="0">
                  <a:solidFill>
                    <a:schemeClr val="tx1"/>
                  </a:solidFill>
                  <a:latin typeface="Comic Sans MS" panose="030F0702030302020204" pitchFamily="66" charset="0"/>
                  <a:cs typeface="Calibri"/>
                </a:endParaRPr>
              </a:p>
            </p:txBody>
          </p:sp>
        </mc:Choice>
        <mc:Fallback xmlns="">
          <p:sp>
            <p:nvSpPr>
              <p:cNvPr id="19" name="Rettangolo 18">
                <a:extLst>
                  <a:ext uri="{FF2B5EF4-FFF2-40B4-BE49-F238E27FC236}">
                    <a16:creationId xmlns:a16="http://schemas.microsoft.com/office/drawing/2014/main" id="{DCA87EEB-F889-CC42-AAC5-55B5FB9E8DB9}"/>
                  </a:ext>
                </a:extLst>
              </p:cNvPr>
              <p:cNvSpPr>
                <a:spLocks noRot="1" noChangeAspect="1" noMove="1" noResize="1" noEditPoints="1" noAdjustHandles="1" noChangeArrowheads="1" noChangeShapeType="1" noTextEdit="1"/>
              </p:cNvSpPr>
              <p:nvPr/>
            </p:nvSpPr>
            <p:spPr>
              <a:xfrm>
                <a:off x="274424" y="3729025"/>
                <a:ext cx="4133440" cy="2708434"/>
              </a:xfrm>
              <a:prstGeom prst="rect">
                <a:avLst/>
              </a:prstGeom>
              <a:blipFill>
                <a:blip r:embed="rId5"/>
                <a:stretch>
                  <a:fillRect l="-1180" t="-1126" b="-1351"/>
                </a:stretch>
              </a:blipFill>
            </p:spPr>
            <p:txBody>
              <a:bodyPr/>
              <a:lstStyle/>
              <a:p>
                <a:r>
                  <a:rPr lang="en-US">
                    <a:noFill/>
                  </a:rPr>
                  <a:t> </a:t>
                </a:r>
              </a:p>
            </p:txBody>
          </p:sp>
        </mc:Fallback>
      </mc:AlternateContent>
      <p:pic>
        <p:nvPicPr>
          <p:cNvPr id="23" name="Immagine 22">
            <a:extLst>
              <a:ext uri="{FF2B5EF4-FFF2-40B4-BE49-F238E27FC236}">
                <a16:creationId xmlns:a16="http://schemas.microsoft.com/office/drawing/2014/main" id="{DD5A3F30-551C-8843-8619-ADF9944E53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0" y="3747003"/>
            <a:ext cx="4444570" cy="3057545"/>
          </a:xfrm>
          <a:prstGeom prst="rect">
            <a:avLst/>
          </a:prstGeom>
          <a:solidFill>
            <a:schemeClr val="bg1"/>
          </a:solidFill>
          <a:ln>
            <a:solidFill>
              <a:schemeClr val="bg1"/>
            </a:solidFill>
          </a:ln>
          <a:effectLst>
            <a:softEdge rad="79573"/>
          </a:effectLst>
        </p:spPr>
      </p:pic>
      <p:sp>
        <p:nvSpPr>
          <p:cNvPr id="21" name="Freccia a destra 20">
            <a:extLst>
              <a:ext uri="{FF2B5EF4-FFF2-40B4-BE49-F238E27FC236}">
                <a16:creationId xmlns:a16="http://schemas.microsoft.com/office/drawing/2014/main" id="{E332F07A-1979-F95A-DA0C-4540376B4A6D}"/>
              </a:ext>
            </a:extLst>
          </p:cNvPr>
          <p:cNvSpPr/>
          <p:nvPr/>
        </p:nvSpPr>
        <p:spPr>
          <a:xfrm>
            <a:off x="3922377" y="1768800"/>
            <a:ext cx="978408" cy="484632"/>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CasellaDiTesto 21">
            <a:extLst>
              <a:ext uri="{FF2B5EF4-FFF2-40B4-BE49-F238E27FC236}">
                <a16:creationId xmlns:a16="http://schemas.microsoft.com/office/drawing/2014/main" id="{62A9CBCD-D86D-9606-42CE-E7CBC987BCED}"/>
              </a:ext>
            </a:extLst>
          </p:cNvPr>
          <p:cNvSpPr txBox="1"/>
          <p:nvPr/>
        </p:nvSpPr>
        <p:spPr>
          <a:xfrm>
            <a:off x="497708" y="2300078"/>
            <a:ext cx="3965553" cy="1077218"/>
          </a:xfrm>
          <a:prstGeom prst="rect">
            <a:avLst/>
          </a:prstGeom>
          <a:solidFill>
            <a:srgbClr val="FFC000"/>
          </a:solidFill>
        </p:spPr>
        <p:txBody>
          <a:bodyPr wrap="square" rtlCol="0">
            <a:spAutoFit/>
          </a:bodyPr>
          <a:lstStyle/>
          <a:p>
            <a:r>
              <a:rPr lang="it-IT" sz="1600" dirty="0">
                <a:latin typeface="Comic Sans MS" panose="030F0702030302020204" pitchFamily="66" charset="0"/>
              </a:rPr>
              <a:t>In future, </a:t>
            </a:r>
            <a:r>
              <a:rPr lang="it-IT" sz="1600" dirty="0" err="1">
                <a:latin typeface="Comic Sans MS" panose="030F0702030302020204" pitchFamily="66" charset="0"/>
              </a:rPr>
              <a:t>nuclear</a:t>
            </a:r>
            <a:r>
              <a:rPr lang="it-IT" sz="1600" dirty="0">
                <a:latin typeface="Comic Sans MS" panose="030F0702030302020204" pitchFamily="66" charset="0"/>
              </a:rPr>
              <a:t> </a:t>
            </a:r>
            <a:r>
              <a:rPr lang="it-IT" sz="1600" dirty="0" err="1">
                <a:latin typeface="Comic Sans MS" panose="030F0702030302020204" pitchFamily="66" charset="0"/>
              </a:rPr>
              <a:t>astrophysics</a:t>
            </a:r>
            <a:r>
              <a:rPr lang="it-IT" sz="1600" dirty="0">
                <a:latin typeface="Comic Sans MS" panose="030F0702030302020204" pitchFamily="66" charset="0"/>
              </a:rPr>
              <a:t> studies </a:t>
            </a:r>
            <a:r>
              <a:rPr lang="it-IT" sz="1600" dirty="0" err="1">
                <a:latin typeface="Comic Sans MS" panose="030F0702030302020204" pitchFamily="66" charset="0"/>
              </a:rPr>
              <a:t>will</a:t>
            </a:r>
            <a:r>
              <a:rPr lang="it-IT" sz="1600" dirty="0">
                <a:latin typeface="Comic Sans MS" panose="030F0702030302020204" pitchFamily="66" charset="0"/>
              </a:rPr>
              <a:t> </a:t>
            </a:r>
            <a:r>
              <a:rPr lang="it-IT" sz="1600" dirty="0" err="1">
                <a:latin typeface="Comic Sans MS" panose="030F0702030302020204" pitchFamily="66" charset="0"/>
              </a:rPr>
              <a:t>require</a:t>
            </a:r>
            <a:r>
              <a:rPr lang="it-IT" sz="1600" dirty="0">
                <a:latin typeface="Comic Sans MS" panose="030F0702030302020204" pitchFamily="66" charset="0"/>
              </a:rPr>
              <a:t> </a:t>
            </a:r>
            <a:r>
              <a:rPr lang="it-IT" sz="1600" dirty="0" err="1">
                <a:latin typeface="Comic Sans MS" panose="030F0702030302020204" pitchFamily="66" charset="0"/>
              </a:rPr>
              <a:t>measurements</a:t>
            </a:r>
            <a:r>
              <a:rPr lang="it-IT" sz="1600" dirty="0">
                <a:latin typeface="Comic Sans MS" panose="030F0702030302020204" pitchFamily="66" charset="0"/>
              </a:rPr>
              <a:t> in </a:t>
            </a:r>
            <a:r>
              <a:rPr lang="it-IT" sz="1600" dirty="0" err="1">
                <a:latin typeface="Comic Sans MS" panose="030F0702030302020204" pitchFamily="66" charset="0"/>
              </a:rPr>
              <a:t>extreme</a:t>
            </a:r>
            <a:r>
              <a:rPr lang="it-IT" sz="1600" dirty="0">
                <a:latin typeface="Comic Sans MS" panose="030F0702030302020204" pitchFamily="66" charset="0"/>
              </a:rPr>
              <a:t> </a:t>
            </a:r>
            <a:r>
              <a:rPr lang="it-IT" sz="1600" dirty="0" err="1">
                <a:latin typeface="Comic Sans MS" panose="030F0702030302020204" pitchFamily="66" charset="0"/>
              </a:rPr>
              <a:t>conditions</a:t>
            </a:r>
            <a:r>
              <a:rPr lang="it-IT" sz="1600" dirty="0">
                <a:latin typeface="Comic Sans MS" panose="030F0702030302020204" pitchFamily="66" charset="0"/>
              </a:rPr>
              <a:t> </a:t>
            </a:r>
            <a:r>
              <a:rPr lang="it-IT" sz="1600" dirty="0" err="1">
                <a:latin typeface="Comic Sans MS" panose="030F0702030302020204" pitchFamily="66" charset="0"/>
              </a:rPr>
              <a:t>different</a:t>
            </a:r>
            <a:r>
              <a:rPr lang="it-IT" sz="1600" dirty="0">
                <a:latin typeface="Comic Sans MS" panose="030F0702030302020204" pitchFamily="66" charset="0"/>
              </a:rPr>
              <a:t> from </a:t>
            </a:r>
            <a:r>
              <a:rPr lang="it-IT" sz="1600" dirty="0" err="1">
                <a:latin typeface="Comic Sans MS" panose="030F0702030302020204" pitchFamily="66" charset="0"/>
              </a:rPr>
              <a:t>earth</a:t>
            </a:r>
            <a:r>
              <a:rPr lang="it-IT" sz="1600" dirty="0">
                <a:latin typeface="Comic Sans MS" panose="030F0702030302020204" pitchFamily="66" charset="0"/>
              </a:rPr>
              <a:t> </a:t>
            </a:r>
            <a:r>
              <a:rPr lang="it-IT" sz="1600" dirty="0" err="1">
                <a:latin typeface="Comic Sans MS" panose="030F0702030302020204" pitchFamily="66" charset="0"/>
              </a:rPr>
              <a:t>laboratories</a:t>
            </a:r>
            <a:r>
              <a:rPr lang="it-IT" sz="1600" dirty="0">
                <a:latin typeface="Comic Sans MS" panose="030F0702030302020204" pitchFamily="66" charset="0"/>
              </a:rPr>
              <a:t>.</a:t>
            </a:r>
          </a:p>
        </p:txBody>
      </p:sp>
      <p:grpSp>
        <p:nvGrpSpPr>
          <p:cNvPr id="2" name="Gruppo 6">
            <a:extLst>
              <a:ext uri="{FF2B5EF4-FFF2-40B4-BE49-F238E27FC236}">
                <a16:creationId xmlns:a16="http://schemas.microsoft.com/office/drawing/2014/main" id="{7B8668EF-68AE-12FD-BF11-FC60957B003D}"/>
              </a:ext>
            </a:extLst>
          </p:cNvPr>
          <p:cNvGrpSpPr>
            <a:grpSpLocks noChangeAspect="1"/>
          </p:cNvGrpSpPr>
          <p:nvPr/>
        </p:nvGrpSpPr>
        <p:grpSpPr>
          <a:xfrm>
            <a:off x="46784" y="268121"/>
            <a:ext cx="757813" cy="395279"/>
            <a:chOff x="7195403" y="589325"/>
            <a:chExt cx="1963250" cy="1024039"/>
          </a:xfrm>
        </p:grpSpPr>
        <p:pic>
          <p:nvPicPr>
            <p:cNvPr id="3" name="Immagine 7">
              <a:extLst>
                <a:ext uri="{FF2B5EF4-FFF2-40B4-BE49-F238E27FC236}">
                  <a16:creationId xmlns:a16="http://schemas.microsoft.com/office/drawing/2014/main" id="{C40223A9-8FFB-A2BB-21D7-6082163984B1}"/>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7195403" y="589325"/>
              <a:ext cx="1963250" cy="862371"/>
            </a:xfrm>
            <a:prstGeom prst="rect">
              <a:avLst/>
            </a:prstGeom>
          </p:spPr>
        </p:pic>
        <p:sp>
          <p:nvSpPr>
            <p:cNvPr id="4" name="CasellaDiTesto 8">
              <a:extLst>
                <a:ext uri="{FF2B5EF4-FFF2-40B4-BE49-F238E27FC236}">
                  <a16:creationId xmlns:a16="http://schemas.microsoft.com/office/drawing/2014/main" id="{C71E33AC-04F9-1D40-0A18-07CA2AE70AAA}"/>
                </a:ext>
              </a:extLst>
            </p:cNvPr>
            <p:cNvSpPr txBox="1"/>
            <p:nvPr/>
          </p:nvSpPr>
          <p:spPr>
            <a:xfrm>
              <a:off x="8177027" y="1213654"/>
              <a:ext cx="862291" cy="399710"/>
            </a:xfrm>
            <a:prstGeom prst="rect">
              <a:avLst/>
            </a:prstGeom>
            <a:noFill/>
          </p:spPr>
          <p:txBody>
            <a:bodyPr wrap="none" rtlCol="0">
              <a:spAutoFit/>
            </a:bodyPr>
            <a:lstStyle/>
            <a:p>
              <a:r>
                <a:rPr lang="it-IT" sz="1400" b="1" dirty="0">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atin typeface="Arial Nova" panose="020B0504020202020204" pitchFamily="34" charset="0"/>
                </a:rPr>
                <a:t>CSN3</a:t>
              </a:r>
            </a:p>
          </p:txBody>
        </p:sp>
      </p:grpSp>
      <p:sp>
        <p:nvSpPr>
          <p:cNvPr id="5" name="CasellaDiTesto 4">
            <a:extLst>
              <a:ext uri="{FF2B5EF4-FFF2-40B4-BE49-F238E27FC236}">
                <a16:creationId xmlns:a16="http://schemas.microsoft.com/office/drawing/2014/main" id="{911BCF06-CD21-5AD2-1D93-D48A1BD67B5E}"/>
              </a:ext>
            </a:extLst>
          </p:cNvPr>
          <p:cNvSpPr txBox="1"/>
          <p:nvPr/>
        </p:nvSpPr>
        <p:spPr bwMode="auto">
          <a:xfrm>
            <a:off x="1" y="21264"/>
            <a:ext cx="3576320" cy="307777"/>
          </a:xfrm>
          <a:custGeom>
            <a:avLst/>
            <a:gdLst>
              <a:gd name="connsiteX0" fmla="*/ 0 w 3576320"/>
              <a:gd name="connsiteY0" fmla="*/ 0 h 307777"/>
              <a:gd name="connsiteX1" fmla="*/ 667580 w 3576320"/>
              <a:gd name="connsiteY1" fmla="*/ 0 h 307777"/>
              <a:gd name="connsiteX2" fmla="*/ 1299396 w 3576320"/>
              <a:gd name="connsiteY2" fmla="*/ 0 h 307777"/>
              <a:gd name="connsiteX3" fmla="*/ 1931213 w 3576320"/>
              <a:gd name="connsiteY3" fmla="*/ 0 h 307777"/>
              <a:gd name="connsiteX4" fmla="*/ 2419977 w 3576320"/>
              <a:gd name="connsiteY4" fmla="*/ 0 h 307777"/>
              <a:gd name="connsiteX5" fmla="*/ 2944503 w 3576320"/>
              <a:gd name="connsiteY5" fmla="*/ 0 h 307777"/>
              <a:gd name="connsiteX6" fmla="*/ 3576320 w 3576320"/>
              <a:gd name="connsiteY6" fmla="*/ 0 h 307777"/>
              <a:gd name="connsiteX7" fmla="*/ 3576320 w 3576320"/>
              <a:gd name="connsiteY7" fmla="*/ 307777 h 307777"/>
              <a:gd name="connsiteX8" fmla="*/ 2980267 w 3576320"/>
              <a:gd name="connsiteY8" fmla="*/ 307777 h 307777"/>
              <a:gd name="connsiteX9" fmla="*/ 2491503 w 3576320"/>
              <a:gd name="connsiteY9" fmla="*/ 307777 h 307777"/>
              <a:gd name="connsiteX10" fmla="*/ 2002739 w 3576320"/>
              <a:gd name="connsiteY10" fmla="*/ 307777 h 307777"/>
              <a:gd name="connsiteX11" fmla="*/ 1370923 w 3576320"/>
              <a:gd name="connsiteY11" fmla="*/ 307777 h 307777"/>
              <a:gd name="connsiteX12" fmla="*/ 846396 w 3576320"/>
              <a:gd name="connsiteY12" fmla="*/ 307777 h 307777"/>
              <a:gd name="connsiteX13" fmla="*/ 0 w 3576320"/>
              <a:gd name="connsiteY13" fmla="*/ 307777 h 307777"/>
              <a:gd name="connsiteX14" fmla="*/ 0 w 3576320"/>
              <a:gd name="connsiteY14"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76320" h="307777" fill="none" extrusionOk="0">
                <a:moveTo>
                  <a:pt x="0" y="0"/>
                </a:moveTo>
                <a:cubicBezTo>
                  <a:pt x="179850" y="-68840"/>
                  <a:pt x="440393" y="34800"/>
                  <a:pt x="667580" y="0"/>
                </a:cubicBezTo>
                <a:cubicBezTo>
                  <a:pt x="894767" y="-34800"/>
                  <a:pt x="1089377" y="31543"/>
                  <a:pt x="1299396" y="0"/>
                </a:cubicBezTo>
                <a:cubicBezTo>
                  <a:pt x="1509415" y="-31543"/>
                  <a:pt x="1734885" y="24065"/>
                  <a:pt x="1931213" y="0"/>
                </a:cubicBezTo>
                <a:cubicBezTo>
                  <a:pt x="2127541" y="-24065"/>
                  <a:pt x="2190396" y="56710"/>
                  <a:pt x="2419977" y="0"/>
                </a:cubicBezTo>
                <a:cubicBezTo>
                  <a:pt x="2649558" y="-56710"/>
                  <a:pt x="2814693" y="19619"/>
                  <a:pt x="2944503" y="0"/>
                </a:cubicBezTo>
                <a:cubicBezTo>
                  <a:pt x="3074313" y="-19619"/>
                  <a:pt x="3329197" y="4524"/>
                  <a:pt x="3576320" y="0"/>
                </a:cubicBezTo>
                <a:cubicBezTo>
                  <a:pt x="3581351" y="152047"/>
                  <a:pt x="3568832" y="155648"/>
                  <a:pt x="3576320" y="307777"/>
                </a:cubicBezTo>
                <a:cubicBezTo>
                  <a:pt x="3307346" y="320185"/>
                  <a:pt x="3243127" y="240821"/>
                  <a:pt x="2980267" y="307777"/>
                </a:cubicBezTo>
                <a:cubicBezTo>
                  <a:pt x="2717407" y="374733"/>
                  <a:pt x="2624970" y="299089"/>
                  <a:pt x="2491503" y="307777"/>
                </a:cubicBezTo>
                <a:cubicBezTo>
                  <a:pt x="2358036" y="316465"/>
                  <a:pt x="2158463" y="286367"/>
                  <a:pt x="2002739" y="307777"/>
                </a:cubicBezTo>
                <a:cubicBezTo>
                  <a:pt x="1847015" y="329187"/>
                  <a:pt x="1641401" y="277515"/>
                  <a:pt x="1370923" y="307777"/>
                </a:cubicBezTo>
                <a:cubicBezTo>
                  <a:pt x="1100445" y="338039"/>
                  <a:pt x="1005055" y="275260"/>
                  <a:pt x="846396" y="307777"/>
                </a:cubicBezTo>
                <a:cubicBezTo>
                  <a:pt x="687737" y="340294"/>
                  <a:pt x="278999" y="237591"/>
                  <a:pt x="0" y="307777"/>
                </a:cubicBezTo>
                <a:cubicBezTo>
                  <a:pt x="-5507" y="172726"/>
                  <a:pt x="17045" y="148952"/>
                  <a:pt x="0" y="0"/>
                </a:cubicBezTo>
                <a:close/>
              </a:path>
              <a:path w="3576320" h="307777" stroke="0" extrusionOk="0">
                <a:moveTo>
                  <a:pt x="0" y="0"/>
                </a:moveTo>
                <a:cubicBezTo>
                  <a:pt x="143479" y="-27474"/>
                  <a:pt x="442981" y="5165"/>
                  <a:pt x="560290" y="0"/>
                </a:cubicBezTo>
                <a:cubicBezTo>
                  <a:pt x="677599" y="-5165"/>
                  <a:pt x="877579" y="50260"/>
                  <a:pt x="1049054" y="0"/>
                </a:cubicBezTo>
                <a:cubicBezTo>
                  <a:pt x="1220529" y="-50260"/>
                  <a:pt x="1396419" y="75792"/>
                  <a:pt x="1716634" y="0"/>
                </a:cubicBezTo>
                <a:cubicBezTo>
                  <a:pt x="2036849" y="-75792"/>
                  <a:pt x="2040172" y="66715"/>
                  <a:pt x="2276924" y="0"/>
                </a:cubicBezTo>
                <a:cubicBezTo>
                  <a:pt x="2513676" y="-66715"/>
                  <a:pt x="2631901" y="22881"/>
                  <a:pt x="2837214" y="0"/>
                </a:cubicBezTo>
                <a:cubicBezTo>
                  <a:pt x="3042527" y="-22881"/>
                  <a:pt x="3354418" y="74582"/>
                  <a:pt x="3576320" y="0"/>
                </a:cubicBezTo>
                <a:cubicBezTo>
                  <a:pt x="3599287" y="141721"/>
                  <a:pt x="3568388" y="208708"/>
                  <a:pt x="3576320" y="307777"/>
                </a:cubicBezTo>
                <a:cubicBezTo>
                  <a:pt x="3414001" y="346571"/>
                  <a:pt x="3233088" y="270903"/>
                  <a:pt x="2980267" y="307777"/>
                </a:cubicBezTo>
                <a:cubicBezTo>
                  <a:pt x="2727446" y="344651"/>
                  <a:pt x="2731346" y="253890"/>
                  <a:pt x="2491503" y="307777"/>
                </a:cubicBezTo>
                <a:cubicBezTo>
                  <a:pt x="2251660" y="361664"/>
                  <a:pt x="2171405" y="306979"/>
                  <a:pt x="1895450" y="307777"/>
                </a:cubicBezTo>
                <a:cubicBezTo>
                  <a:pt x="1619495" y="308575"/>
                  <a:pt x="1548283" y="236435"/>
                  <a:pt x="1299396" y="307777"/>
                </a:cubicBezTo>
                <a:cubicBezTo>
                  <a:pt x="1050509" y="379119"/>
                  <a:pt x="907169" y="256717"/>
                  <a:pt x="739106" y="307777"/>
                </a:cubicBezTo>
                <a:cubicBezTo>
                  <a:pt x="571043" y="358837"/>
                  <a:pt x="197214" y="231908"/>
                  <a:pt x="0" y="307777"/>
                </a:cubicBezTo>
                <a:cubicBezTo>
                  <a:pt x="-30814" y="163092"/>
                  <a:pt x="11091" y="137020"/>
                  <a:pt x="0" y="0"/>
                </a:cubicBezTo>
                <a:close/>
              </a:path>
            </a:pathLst>
          </a:custGeom>
          <a:solidFill>
            <a:srgbClr val="FF6600"/>
          </a:solidFill>
          <a:ln w="38100">
            <a:no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pPr algn="just">
              <a:spcAft>
                <a:spcPts val="900"/>
              </a:spcAft>
            </a:pPr>
            <a:r>
              <a:rPr lang="en-US" sz="1400" b="1" i="1" dirty="0">
                <a:solidFill>
                  <a:srgbClr val="002060"/>
                </a:solidFill>
                <a:latin typeface="Comic Sans MS" panose="030F0702030302020204" pitchFamily="66" charset="0"/>
                <a:cs typeface="Calibri" panose="020F0502020204030204" pitchFamily="34" charset="0"/>
              </a:rPr>
              <a:t>Nuclear Astrophysics in laboratories </a:t>
            </a:r>
            <a:endParaRPr lang="en-GB" sz="1400" b="1" i="1" dirty="0">
              <a:latin typeface="Comic Sans MS" panose="030F0702030302020204" pitchFamily="66" charset="0"/>
              <a:cs typeface="Calibri" panose="020F0502020204030204" pitchFamily="34" charset="0"/>
            </a:endParaRPr>
          </a:p>
        </p:txBody>
      </p:sp>
    </p:spTree>
    <p:extLst>
      <p:ext uri="{BB962C8B-B14F-4D97-AF65-F5344CB8AC3E}">
        <p14:creationId xmlns:p14="http://schemas.microsoft.com/office/powerpoint/2010/main" val="88656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9DCB8211-304D-E007-4485-0A856B4807A2}"/>
              </a:ext>
            </a:extLst>
          </p:cNvPr>
          <p:cNvSpPr txBox="1"/>
          <p:nvPr/>
        </p:nvSpPr>
        <p:spPr>
          <a:xfrm>
            <a:off x="318304" y="639120"/>
            <a:ext cx="8362708" cy="830997"/>
          </a:xfrm>
          <a:prstGeom prst="rect">
            <a:avLst/>
          </a:prstGeom>
          <a:noFill/>
        </p:spPr>
        <p:txBody>
          <a:bodyPr wrap="square">
            <a:spAutoFit/>
          </a:bodyPr>
          <a:lstStyle/>
          <a:p>
            <a:r>
              <a:rPr lang="en-US" sz="2400" b="1" dirty="0">
                <a:solidFill>
                  <a:srgbClr val="FF0000"/>
                </a:solidFill>
              </a:rPr>
              <a:t>ECFA guidelines for inputs from national HEP communities to the European Strategy for Particle Physics</a:t>
            </a:r>
            <a:endParaRPr lang="it-IT" sz="2400" b="1" dirty="0">
              <a:solidFill>
                <a:srgbClr val="FF0000"/>
              </a:solidFill>
            </a:endParaRPr>
          </a:p>
        </p:txBody>
      </p:sp>
      <p:sp>
        <p:nvSpPr>
          <p:cNvPr id="9" name="CasellaDiTesto 8">
            <a:extLst>
              <a:ext uri="{FF2B5EF4-FFF2-40B4-BE49-F238E27FC236}">
                <a16:creationId xmlns:a16="http://schemas.microsoft.com/office/drawing/2014/main" id="{5518BC44-8273-93CB-9D10-B00675711AA7}"/>
              </a:ext>
            </a:extLst>
          </p:cNvPr>
          <p:cNvSpPr txBox="1"/>
          <p:nvPr/>
        </p:nvSpPr>
        <p:spPr>
          <a:xfrm>
            <a:off x="590309" y="2274838"/>
            <a:ext cx="7963382" cy="2585323"/>
          </a:xfrm>
          <a:prstGeom prst="rect">
            <a:avLst/>
          </a:prstGeom>
          <a:noFill/>
        </p:spPr>
        <p:txBody>
          <a:bodyPr wrap="square">
            <a:spAutoFit/>
          </a:bodyPr>
          <a:lstStyle/>
          <a:p>
            <a:pPr indent="-269875" algn="just"/>
            <a:r>
              <a:rPr lang="en-US" b="1" i="0" u="none" strike="noStrike" dirty="0">
                <a:solidFill>
                  <a:srgbClr val="000000"/>
                </a:solidFill>
                <a:effectLst/>
                <a:latin typeface="sourcesans-bold"/>
              </a:rPr>
              <a:t>2)   The ESG's remit explicitly states that “The Strategy update </a:t>
            </a:r>
            <a:r>
              <a:rPr lang="en-US" b="1" i="0" u="none" strike="noStrike" dirty="0">
                <a:solidFill>
                  <a:srgbClr val="0070C0"/>
                </a:solidFill>
                <a:effectLst/>
                <a:latin typeface="sourcesans-bold"/>
              </a:rPr>
              <a:t>should include the preferred option for the next collider at CERN </a:t>
            </a:r>
            <a:r>
              <a:rPr lang="en-US" b="1" i="0" u="none" strike="noStrike" dirty="0">
                <a:solidFill>
                  <a:srgbClr val="000000"/>
                </a:solidFill>
                <a:effectLst/>
                <a:latin typeface="sourcesans-bold"/>
              </a:rPr>
              <a:t>and </a:t>
            </a:r>
            <a:r>
              <a:rPr lang="en-US" b="1" i="0" u="none" strike="noStrike" dirty="0" err="1">
                <a:solidFill>
                  <a:srgbClr val="000000"/>
                </a:solidFill>
                <a:effectLst/>
                <a:latin typeface="sourcesans-bold"/>
              </a:rPr>
              <a:t>prioritised</a:t>
            </a:r>
            <a:r>
              <a:rPr lang="en-US" b="1" i="0" u="none" strike="noStrike" dirty="0">
                <a:solidFill>
                  <a:srgbClr val="000000"/>
                </a:solidFill>
                <a:effectLst/>
                <a:latin typeface="sourcesans-bold"/>
              </a:rPr>
              <a:t> alternative options to be pursued if the chosen preferred plan turns out not to be feasible or competitive”.</a:t>
            </a:r>
          </a:p>
          <a:p>
            <a:pPr indent="-269875" algn="just"/>
            <a:endParaRPr lang="en-US" b="0" i="0" dirty="0">
              <a:solidFill>
                <a:srgbClr val="333333"/>
              </a:solidFill>
              <a:effectLst/>
              <a:latin typeface="sourcesans-regular"/>
            </a:endParaRPr>
          </a:p>
          <a:p>
            <a:pPr algn="just"/>
            <a:r>
              <a:rPr lang="en-US" b="0" i="0" u="none" strike="noStrike" dirty="0">
                <a:solidFill>
                  <a:srgbClr val="000000"/>
                </a:solidFill>
                <a:effectLst/>
                <a:latin typeface="Aptos" panose="020B0004020202020204" pitchFamily="34" charset="0"/>
              </a:rPr>
              <a:t>It is imperative that the European HEP community should provide explicit feedback on both the preferred and alternative options for this “next collider at CERN”, which will be the Laboratory's next flagship project, and an explanation of any specific </a:t>
            </a:r>
            <a:r>
              <a:rPr lang="en-US" b="0" i="0" u="none" strike="noStrike" dirty="0" err="1">
                <a:solidFill>
                  <a:srgbClr val="000000"/>
                </a:solidFill>
                <a:effectLst/>
                <a:latin typeface="Aptos" panose="020B0004020202020204" pitchFamily="34" charset="0"/>
              </a:rPr>
              <a:t>prioritisation</a:t>
            </a:r>
            <a:r>
              <a:rPr lang="en-US" b="0" i="0" u="none" strike="noStrike" dirty="0">
                <a:solidFill>
                  <a:srgbClr val="000000"/>
                </a:solidFill>
                <a:effectLst/>
                <a:latin typeface="Aptos" panose="020B0004020202020204" pitchFamily="34" charset="0"/>
              </a:rPr>
              <a:t>.</a:t>
            </a:r>
            <a:endParaRPr lang="en-US" b="0" i="0" dirty="0">
              <a:solidFill>
                <a:srgbClr val="333333"/>
              </a:solidFill>
              <a:effectLst/>
              <a:latin typeface="sourcesans-regular"/>
            </a:endParaRPr>
          </a:p>
        </p:txBody>
      </p:sp>
      <p:sp>
        <p:nvSpPr>
          <p:cNvPr id="2" name="Slide Number Placeholder 1">
            <a:extLst>
              <a:ext uri="{FF2B5EF4-FFF2-40B4-BE49-F238E27FC236}">
                <a16:creationId xmlns:a16="http://schemas.microsoft.com/office/drawing/2014/main" id="{8B13067B-4505-81DF-293F-D19BF4FF67F3}"/>
              </a:ext>
            </a:extLst>
          </p:cNvPr>
          <p:cNvSpPr>
            <a:spLocks noGrp="1"/>
          </p:cNvSpPr>
          <p:nvPr>
            <p:ph type="sldNum" sz="quarter" idx="12"/>
          </p:nvPr>
        </p:nvSpPr>
        <p:spPr/>
        <p:txBody>
          <a:bodyPr/>
          <a:lstStyle/>
          <a:p>
            <a:fld id="{263E47ED-7611-415B-9D62-3BAB27B496D0}" type="slidenum">
              <a:rPr lang="it-IT" smtClean="0"/>
              <a:t>4</a:t>
            </a:fld>
            <a:endParaRPr lang="it-IT"/>
          </a:p>
        </p:txBody>
      </p:sp>
    </p:spTree>
    <p:extLst>
      <p:ext uri="{BB962C8B-B14F-4D97-AF65-F5344CB8AC3E}">
        <p14:creationId xmlns:p14="http://schemas.microsoft.com/office/powerpoint/2010/main" val="4091052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o 15">
            <a:extLst>
              <a:ext uri="{FF2B5EF4-FFF2-40B4-BE49-F238E27FC236}">
                <a16:creationId xmlns:a16="http://schemas.microsoft.com/office/drawing/2014/main" id="{14C4B28F-9C93-2FAE-4557-1B985A513894}"/>
              </a:ext>
            </a:extLst>
          </p:cNvPr>
          <p:cNvGrpSpPr/>
          <p:nvPr/>
        </p:nvGrpSpPr>
        <p:grpSpPr>
          <a:xfrm>
            <a:off x="162954" y="857627"/>
            <a:ext cx="4366531" cy="2581083"/>
            <a:chOff x="55886" y="2356488"/>
            <a:chExt cx="4808710" cy="2711798"/>
          </a:xfrm>
        </p:grpSpPr>
        <p:pic>
          <p:nvPicPr>
            <p:cNvPr id="260" name="layout 18-05-23.jpg" descr="layout 18-05-2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55886" y="2356488"/>
              <a:ext cx="4766834" cy="2711798"/>
            </a:xfrm>
            <a:prstGeom prst="rect">
              <a:avLst/>
            </a:prstGeom>
            <a:ln w="12700">
              <a:miter lim="400000"/>
            </a:ln>
          </p:spPr>
        </p:pic>
        <p:sp>
          <p:nvSpPr>
            <p:cNvPr id="261" name="E1: radiation production"/>
            <p:cNvSpPr txBox="1"/>
            <p:nvPr/>
          </p:nvSpPr>
          <p:spPr>
            <a:xfrm>
              <a:off x="517412" y="4399396"/>
              <a:ext cx="1242934" cy="465510"/>
            </a:xfrm>
            <a:prstGeom prst="rect">
              <a:avLst/>
            </a:prstGeom>
            <a:solidFill>
              <a:schemeClr val="accent1"/>
            </a:solidFill>
            <a:ln w="3175">
              <a:solidFill>
                <a:srgbClr val="424242"/>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7144" tIns="17144" rIns="17144" bIns="17144">
              <a:spAutoFit/>
            </a:bodyPr>
            <a:lstStyle>
              <a:lvl1pPr defTabSz="342900">
                <a:defRPr sz="1600">
                  <a:solidFill>
                    <a:srgbClr val="FFFFFF"/>
                  </a:solidFill>
                </a:defRPr>
              </a:lvl1pPr>
            </a:lstStyle>
            <a:p>
              <a:r>
                <a:rPr sz="1400"/>
                <a:t>E1: radiation production</a:t>
              </a:r>
            </a:p>
          </p:txBody>
        </p:sp>
        <p:sp>
          <p:nvSpPr>
            <p:cNvPr id="262" name="E2: nuclear and warm dense matter"/>
            <p:cNvSpPr txBox="1"/>
            <p:nvPr/>
          </p:nvSpPr>
          <p:spPr>
            <a:xfrm>
              <a:off x="2912560" y="4163776"/>
              <a:ext cx="1627482" cy="465510"/>
            </a:xfrm>
            <a:prstGeom prst="rect">
              <a:avLst/>
            </a:prstGeom>
            <a:solidFill>
              <a:schemeClr val="accent1"/>
            </a:solidFill>
            <a:ln w="3175">
              <a:solidFill>
                <a:srgbClr val="424242"/>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7144" tIns="17144" rIns="17144" bIns="17144">
              <a:spAutoFit/>
            </a:bodyPr>
            <a:lstStyle>
              <a:lvl1pPr defTabSz="342900">
                <a:defRPr sz="1300">
                  <a:solidFill>
                    <a:srgbClr val="FFFFFF"/>
                  </a:solidFill>
                </a:defRPr>
              </a:lvl1pPr>
            </a:lstStyle>
            <a:p>
              <a:r>
                <a:rPr sz="1400" dirty="0"/>
                <a:t>E2: nuclear and warm dense matter</a:t>
              </a:r>
            </a:p>
          </p:txBody>
        </p:sp>
        <p:sp>
          <p:nvSpPr>
            <p:cNvPr id="263" name="Laser"/>
            <p:cNvSpPr txBox="1"/>
            <p:nvPr/>
          </p:nvSpPr>
          <p:spPr>
            <a:xfrm>
              <a:off x="3334489" y="2617852"/>
              <a:ext cx="666553" cy="280844"/>
            </a:xfrm>
            <a:prstGeom prst="rect">
              <a:avLst/>
            </a:prstGeom>
            <a:solidFill>
              <a:schemeClr val="accent1"/>
            </a:solidFill>
            <a:ln w="3175">
              <a:solidFill>
                <a:srgbClr val="424242"/>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7144" tIns="17144" rIns="17144" bIns="17144">
              <a:spAutoFit/>
            </a:bodyPr>
            <a:lstStyle>
              <a:lvl1pPr defTabSz="342900">
                <a:defRPr sz="1600">
                  <a:solidFill>
                    <a:srgbClr val="FFFFFF"/>
                  </a:solidFill>
                </a:defRPr>
              </a:lvl1pPr>
            </a:lstStyle>
            <a:p>
              <a:r>
                <a:rPr dirty="0"/>
                <a:t>Laser</a:t>
              </a:r>
            </a:p>
          </p:txBody>
        </p:sp>
        <p:sp>
          <p:nvSpPr>
            <p:cNvPr id="265" name="Line"/>
            <p:cNvSpPr/>
            <p:nvPr/>
          </p:nvSpPr>
          <p:spPr>
            <a:xfrm flipH="1">
              <a:off x="3667766" y="3892266"/>
              <a:ext cx="932348" cy="1"/>
            </a:xfrm>
            <a:prstGeom prst="line">
              <a:avLst/>
            </a:prstGeom>
            <a:ln w="25400">
              <a:solidFill>
                <a:srgbClr val="EEEE00"/>
              </a:solidFill>
              <a:tailEnd type="arrow"/>
            </a:ln>
            <a:effectLst>
              <a:outerShdw blurRad="38100" dist="20000" dir="5400000" rotWithShape="0">
                <a:srgbClr val="000000">
                  <a:alpha val="38000"/>
                </a:srgbClr>
              </a:outerShdw>
            </a:effectLst>
          </p:spPr>
          <p:txBody>
            <a:bodyPr lIns="45719" rIns="45719"/>
            <a:lstStyle/>
            <a:p>
              <a:endParaRPr/>
            </a:p>
          </p:txBody>
        </p:sp>
        <p:sp>
          <p:nvSpPr>
            <p:cNvPr id="266" name="Conventional ions"/>
            <p:cNvSpPr txBox="1"/>
            <p:nvPr/>
          </p:nvSpPr>
          <p:spPr>
            <a:xfrm>
              <a:off x="3828747" y="3579601"/>
              <a:ext cx="1035849" cy="465510"/>
            </a:xfrm>
            <a:prstGeom prst="rect">
              <a:avLst/>
            </a:prstGeom>
            <a:solidFill>
              <a:srgbClr val="FFFF00"/>
            </a:solidFill>
            <a:ln w="3175">
              <a:solidFill>
                <a:srgbClr val="424242"/>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7144" tIns="17144" rIns="17144" bIns="17144">
              <a:spAutoFit/>
            </a:bodyPr>
            <a:lstStyle>
              <a:lvl1pPr defTabSz="342900">
                <a:defRPr sz="800">
                  <a:solidFill>
                    <a:srgbClr val="000000"/>
                  </a:solidFill>
                </a:defRPr>
              </a:lvl1pPr>
            </a:lstStyle>
            <a:p>
              <a:r>
                <a:rPr sz="1400"/>
                <a:t>Conventional ions</a:t>
              </a:r>
            </a:p>
          </p:txBody>
        </p:sp>
        <p:sp>
          <p:nvSpPr>
            <p:cNvPr id="256" name="I-LUCE - INFN - Laser indUCEd radiation production"/>
            <p:cNvSpPr txBox="1"/>
            <p:nvPr/>
          </p:nvSpPr>
          <p:spPr>
            <a:xfrm>
              <a:off x="162473" y="2498035"/>
              <a:ext cx="3130140"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defTabSz="821531">
                <a:defRPr sz="2100">
                  <a:solidFill>
                    <a:srgbClr val="941100"/>
                  </a:solidFill>
                  <a:latin typeface="Helvetica Neue Medium"/>
                  <a:ea typeface="Helvetica Neue Medium"/>
                  <a:cs typeface="Helvetica Neue Medium"/>
                  <a:sym typeface="Helvetica Neue Medium"/>
                </a:defRPr>
              </a:pPr>
              <a:r>
                <a:rPr lang="it-IT" sz="1600" b="1" dirty="0">
                  <a:solidFill>
                    <a:srgbClr val="FFFF00"/>
                  </a:solidFill>
                </a:rPr>
                <a:t>LNS : </a:t>
              </a:r>
              <a:r>
                <a:rPr sz="1600" b="1" dirty="0">
                  <a:solidFill>
                    <a:srgbClr val="FFFF00"/>
                  </a:solidFill>
                </a:rPr>
                <a:t>I-LUCE - INFN - Laser </a:t>
              </a:r>
              <a:r>
                <a:rPr sz="1600" b="1" dirty="0" err="1">
                  <a:solidFill>
                    <a:srgbClr val="FFFF00"/>
                  </a:solidFill>
                </a:rPr>
                <a:t>indUCEd</a:t>
              </a:r>
              <a:r>
                <a:rPr sz="1600" b="1" dirty="0">
                  <a:solidFill>
                    <a:srgbClr val="FFFF00"/>
                  </a:solidFill>
                </a:rPr>
                <a:t> radiation production</a:t>
              </a:r>
            </a:p>
          </p:txBody>
        </p:sp>
      </p:grpSp>
      <p:sp>
        <p:nvSpPr>
          <p:cNvPr id="29" name="CasellaDiTesto 28">
            <a:extLst>
              <a:ext uri="{FF2B5EF4-FFF2-40B4-BE49-F238E27FC236}">
                <a16:creationId xmlns:a16="http://schemas.microsoft.com/office/drawing/2014/main" id="{5A9996EC-38E2-D218-0640-B4BDEC44F35F}"/>
              </a:ext>
            </a:extLst>
          </p:cNvPr>
          <p:cNvSpPr txBox="1"/>
          <p:nvPr/>
        </p:nvSpPr>
        <p:spPr>
          <a:xfrm>
            <a:off x="4637638" y="963471"/>
            <a:ext cx="4248772" cy="2308324"/>
          </a:xfrm>
          <a:prstGeom prst="rect">
            <a:avLst/>
          </a:prstGeom>
          <a:solidFill>
            <a:srgbClr val="FFC000"/>
          </a:solidFill>
        </p:spPr>
        <p:txBody>
          <a:bodyPr wrap="square" rtlCol="0">
            <a:spAutoFit/>
          </a:bodyPr>
          <a:lstStyle/>
          <a:p>
            <a:r>
              <a:rPr lang="it-IT" b="1" dirty="0" err="1">
                <a:solidFill>
                  <a:srgbClr val="FF0000"/>
                </a:solidFill>
                <a:latin typeface="Comic Sans MS" panose="030F0702030302020204" pitchFamily="66" charset="0"/>
              </a:rPr>
              <a:t>Possible</a:t>
            </a:r>
            <a:r>
              <a:rPr lang="it-IT" b="1" dirty="0">
                <a:solidFill>
                  <a:srgbClr val="FF0000"/>
                </a:solidFill>
                <a:latin typeface="Comic Sans MS" panose="030F0702030302020204" pitchFamily="66" charset="0"/>
              </a:rPr>
              <a:t> </a:t>
            </a:r>
            <a:r>
              <a:rPr lang="it-IT" b="1" dirty="0" err="1">
                <a:solidFill>
                  <a:srgbClr val="FF0000"/>
                </a:solidFill>
                <a:latin typeface="Comic Sans MS" panose="030F0702030302020204" pitchFamily="66" charset="0"/>
              </a:rPr>
              <a:t>physics</a:t>
            </a:r>
            <a:r>
              <a:rPr lang="it-IT" b="1" dirty="0">
                <a:solidFill>
                  <a:srgbClr val="FF0000"/>
                </a:solidFill>
                <a:latin typeface="Comic Sans MS" panose="030F0702030302020204" pitchFamily="66" charset="0"/>
              </a:rPr>
              <a:t> </a:t>
            </a:r>
            <a:r>
              <a:rPr lang="it-IT" b="1" dirty="0" err="1">
                <a:solidFill>
                  <a:srgbClr val="FF0000"/>
                </a:solidFill>
                <a:latin typeface="Comic Sans MS" panose="030F0702030302020204" pitchFamily="66" charset="0"/>
              </a:rPr>
              <a:t>topics</a:t>
            </a:r>
            <a:endParaRPr lang="it-IT" b="1" dirty="0">
              <a:solidFill>
                <a:srgbClr val="FF0000"/>
              </a:solidFill>
              <a:latin typeface="Comic Sans MS" panose="030F0702030302020204" pitchFamily="66" charset="0"/>
            </a:endParaRPr>
          </a:p>
          <a:p>
            <a:pPr marL="285750" indent="-285750">
              <a:buFont typeface="Arial" panose="020B0604020202020204" pitchFamily="34" charset="0"/>
              <a:buChar char="•"/>
            </a:pPr>
            <a:r>
              <a:rPr lang="it-IT" sz="1400" dirty="0" err="1">
                <a:latin typeface="Comic Sans MS" panose="030F0702030302020204" pitchFamily="66" charset="0"/>
              </a:rPr>
              <a:t>Stopping</a:t>
            </a:r>
            <a:r>
              <a:rPr lang="it-IT" sz="1400" dirty="0">
                <a:latin typeface="Comic Sans MS" panose="030F0702030302020204" pitchFamily="66" charset="0"/>
              </a:rPr>
              <a:t> power in plasma</a:t>
            </a:r>
          </a:p>
          <a:p>
            <a:pPr marL="285750" indent="-285750">
              <a:buFont typeface="Arial" panose="020B0604020202020204" pitchFamily="34" charset="0"/>
              <a:buChar char="•"/>
            </a:pPr>
            <a:r>
              <a:rPr lang="it-IT" sz="1400" dirty="0" err="1">
                <a:latin typeface="Comic Sans MS" panose="030F0702030302020204" pitchFamily="66" charset="0"/>
              </a:rPr>
              <a:t>Radioisotope</a:t>
            </a:r>
            <a:r>
              <a:rPr lang="it-IT" sz="1400" dirty="0">
                <a:latin typeface="Comic Sans MS" panose="030F0702030302020204" pitchFamily="66" charset="0"/>
              </a:rPr>
              <a:t> production</a:t>
            </a:r>
          </a:p>
          <a:p>
            <a:pPr marL="285750" indent="-285750">
              <a:buFont typeface="Arial" panose="020B0604020202020204" pitchFamily="34" charset="0"/>
              <a:buChar char="•"/>
            </a:pPr>
            <a:r>
              <a:rPr lang="it-IT" sz="1400" dirty="0" err="1">
                <a:latin typeface="Comic Sans MS" panose="030F0702030302020204" pitchFamily="66" charset="0"/>
              </a:rPr>
              <a:t>Hydrogen</a:t>
            </a:r>
            <a:r>
              <a:rPr lang="it-IT" sz="1400" dirty="0">
                <a:latin typeface="Comic Sans MS" panose="030F0702030302020204" pitchFamily="66" charset="0"/>
              </a:rPr>
              <a:t> generation</a:t>
            </a:r>
          </a:p>
          <a:p>
            <a:pPr marL="285750" indent="-285750">
              <a:buFont typeface="Arial" panose="020B0604020202020204" pitchFamily="34" charset="0"/>
              <a:buChar char="•"/>
            </a:pPr>
            <a:r>
              <a:rPr lang="it-IT" sz="1400" dirty="0" err="1">
                <a:latin typeface="Comic Sans MS" panose="030F0702030302020204" pitchFamily="66" charset="0"/>
              </a:rPr>
              <a:t>Positron</a:t>
            </a:r>
            <a:r>
              <a:rPr lang="it-IT" sz="1400" dirty="0">
                <a:latin typeface="Comic Sans MS" panose="030F0702030302020204" pitchFamily="66" charset="0"/>
              </a:rPr>
              <a:t>, </a:t>
            </a:r>
            <a:r>
              <a:rPr lang="it-IT" sz="1400" dirty="0" err="1">
                <a:latin typeface="Comic Sans MS" panose="030F0702030302020204" pitchFamily="66" charset="0"/>
              </a:rPr>
              <a:t>proton</a:t>
            </a:r>
            <a:r>
              <a:rPr lang="it-IT" sz="1400" dirty="0">
                <a:latin typeface="Comic Sans MS" panose="030F0702030302020204" pitchFamily="66" charset="0"/>
              </a:rPr>
              <a:t>, </a:t>
            </a:r>
            <a:r>
              <a:rPr lang="it-IT" sz="1400" dirty="0" err="1">
                <a:latin typeface="Comic Sans MS" panose="030F0702030302020204" pitchFamily="66" charset="0"/>
              </a:rPr>
              <a:t>electrons</a:t>
            </a:r>
            <a:r>
              <a:rPr lang="it-IT" sz="1400" dirty="0">
                <a:latin typeface="Comic Sans MS" panose="030F0702030302020204" pitchFamily="66" charset="0"/>
              </a:rPr>
              <a:t> generation</a:t>
            </a:r>
          </a:p>
          <a:p>
            <a:pPr marL="285750" indent="-285750">
              <a:buFont typeface="Arial" panose="020B0604020202020204" pitchFamily="34" charset="0"/>
              <a:buChar char="•"/>
            </a:pPr>
            <a:r>
              <a:rPr lang="it-IT" sz="1400" dirty="0" err="1">
                <a:latin typeface="Comic Sans MS" panose="030F0702030302020204" pitchFamily="66" charset="0"/>
              </a:rPr>
              <a:t>Nuclear</a:t>
            </a:r>
            <a:r>
              <a:rPr lang="it-IT" sz="1400" dirty="0">
                <a:latin typeface="Comic Sans MS" panose="030F0702030302020204" pitchFamily="66" charset="0"/>
              </a:rPr>
              <a:t> reaction </a:t>
            </a:r>
            <a:r>
              <a:rPr lang="it-IT" sz="1400" dirty="0" err="1">
                <a:latin typeface="Comic Sans MS" panose="030F0702030302020204" pitchFamily="66" charset="0"/>
              </a:rPr>
              <a:t>scheme</a:t>
            </a:r>
            <a:endParaRPr lang="it-IT" sz="1400" dirty="0">
              <a:latin typeface="Comic Sans MS" panose="030F0702030302020204" pitchFamily="66" charset="0"/>
            </a:endParaRPr>
          </a:p>
          <a:p>
            <a:pPr marL="285750" indent="-285750">
              <a:buFont typeface="Arial" panose="020B0604020202020204" pitchFamily="34" charset="0"/>
              <a:buChar char="•"/>
            </a:pPr>
            <a:endParaRPr lang="it-IT" sz="1400" dirty="0">
              <a:latin typeface="Comic Sans MS" panose="030F0702030302020204" pitchFamily="66" charset="0"/>
            </a:endParaRPr>
          </a:p>
          <a:p>
            <a:r>
              <a:rPr lang="it-IT" sz="1400" dirty="0">
                <a:latin typeface="Comic Sans MS" panose="030F0702030302020204" pitchFamily="66" charset="0"/>
                <a:hlinkClick r:id="rId3"/>
              </a:rPr>
              <a:t>https://link.springer.com/article/10.1140/epjp/s13360-023-04358-7</a:t>
            </a:r>
            <a:endParaRPr lang="it-IT" sz="1400" dirty="0">
              <a:latin typeface="Comic Sans MS" panose="030F0702030302020204" pitchFamily="66" charset="0"/>
            </a:endParaRPr>
          </a:p>
          <a:p>
            <a:pPr marL="285750" indent="-285750">
              <a:buFont typeface="Arial" panose="020B0604020202020204" pitchFamily="34" charset="0"/>
              <a:buChar char="•"/>
            </a:pPr>
            <a:endParaRPr lang="it-IT" sz="1400" dirty="0">
              <a:latin typeface="Comic Sans MS" panose="030F0702030302020204" pitchFamily="66" charset="0"/>
            </a:endParaRPr>
          </a:p>
        </p:txBody>
      </p:sp>
      <p:pic>
        <p:nvPicPr>
          <p:cNvPr id="30" name="Immagine 29">
            <a:extLst>
              <a:ext uri="{FF2B5EF4-FFF2-40B4-BE49-F238E27FC236}">
                <a16:creationId xmlns:a16="http://schemas.microsoft.com/office/drawing/2014/main" id="{7560C186-8D0E-9F5C-3F80-9D074ED285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6993" y="3696640"/>
            <a:ext cx="4289016" cy="3044182"/>
          </a:xfrm>
          <a:prstGeom prst="rect">
            <a:avLst/>
          </a:prstGeom>
          <a:ln w="28575">
            <a:solidFill>
              <a:srgbClr val="FF0000"/>
            </a:solidFill>
          </a:ln>
        </p:spPr>
      </p:pic>
      <p:sp>
        <p:nvSpPr>
          <p:cNvPr id="2" name="Slide Number Placeholder 1">
            <a:extLst>
              <a:ext uri="{FF2B5EF4-FFF2-40B4-BE49-F238E27FC236}">
                <a16:creationId xmlns:a16="http://schemas.microsoft.com/office/drawing/2014/main" id="{29703083-6143-6141-E440-4B8353DE5B5A}"/>
              </a:ext>
            </a:extLst>
          </p:cNvPr>
          <p:cNvSpPr>
            <a:spLocks noGrp="1"/>
          </p:cNvSpPr>
          <p:nvPr>
            <p:ph type="sldNum" sz="quarter" idx="12"/>
          </p:nvPr>
        </p:nvSpPr>
        <p:spPr/>
        <p:txBody>
          <a:bodyPr/>
          <a:lstStyle/>
          <a:p>
            <a:fld id="{A20D262C-A0BB-4E88-B7CA-D274A2825697}" type="slidenum">
              <a:rPr lang="en-US" smtClean="0"/>
              <a:t>40</a:t>
            </a:fld>
            <a:endParaRPr lang="en-US"/>
          </a:p>
        </p:txBody>
      </p:sp>
      <p:pic>
        <p:nvPicPr>
          <p:cNvPr id="4" name="Immagine 3">
            <a:extLst>
              <a:ext uri="{FF2B5EF4-FFF2-40B4-BE49-F238E27FC236}">
                <a16:creationId xmlns:a16="http://schemas.microsoft.com/office/drawing/2014/main" id="{D82E3075-FA1B-144B-444C-5C3764D36F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468" y="3619195"/>
            <a:ext cx="3755784" cy="2150538"/>
          </a:xfrm>
          <a:prstGeom prst="rect">
            <a:avLst/>
          </a:prstGeom>
        </p:spPr>
      </p:pic>
      <p:sp>
        <p:nvSpPr>
          <p:cNvPr id="5" name="CasellaDiTesto 4">
            <a:extLst>
              <a:ext uri="{FF2B5EF4-FFF2-40B4-BE49-F238E27FC236}">
                <a16:creationId xmlns:a16="http://schemas.microsoft.com/office/drawing/2014/main" id="{D5C1C1B1-608E-B73A-9550-7B2402745CFD}"/>
              </a:ext>
            </a:extLst>
          </p:cNvPr>
          <p:cNvSpPr txBox="1"/>
          <p:nvPr/>
        </p:nvSpPr>
        <p:spPr>
          <a:xfrm>
            <a:off x="974701" y="246549"/>
            <a:ext cx="7848623" cy="523220"/>
          </a:xfrm>
          <a:prstGeom prst="rect">
            <a:avLst/>
          </a:prstGeom>
          <a:solidFill>
            <a:srgbClr val="FFFF00"/>
          </a:solidFill>
        </p:spPr>
        <p:txBody>
          <a:bodyPr wrap="none" rtlCol="0">
            <a:spAutoFit/>
          </a:bodyPr>
          <a:lstStyle/>
          <a:p>
            <a:r>
              <a:rPr lang="it-IT" sz="2800" dirty="0">
                <a:solidFill>
                  <a:srgbClr val="FF0000"/>
                </a:solidFill>
                <a:latin typeface="Comic Sans MS" panose="030F0702030302020204" pitchFamily="66" charset="0"/>
              </a:rPr>
              <a:t>Laser </a:t>
            </a:r>
            <a:r>
              <a:rPr lang="it-IT" sz="2800" dirty="0" err="1">
                <a:solidFill>
                  <a:srgbClr val="FF0000"/>
                </a:solidFill>
                <a:latin typeface="Comic Sans MS" panose="030F0702030302020204" pitchFamily="66" charset="0"/>
              </a:rPr>
              <a:t>induced</a:t>
            </a:r>
            <a:r>
              <a:rPr lang="it-IT" sz="2800" dirty="0">
                <a:solidFill>
                  <a:srgbClr val="FF0000"/>
                </a:solidFill>
                <a:latin typeface="Comic Sans MS" panose="030F0702030302020204" pitchFamily="66" charset="0"/>
              </a:rPr>
              <a:t> plasma </a:t>
            </a:r>
            <a:r>
              <a:rPr lang="it-IT" sz="2800" dirty="0" err="1">
                <a:solidFill>
                  <a:srgbClr val="FF0000"/>
                </a:solidFill>
                <a:latin typeface="Comic Sans MS" panose="030F0702030302020204" pitchFamily="66" charset="0"/>
              </a:rPr>
              <a:t>physics</a:t>
            </a:r>
            <a:r>
              <a:rPr lang="it-IT" sz="2800" dirty="0">
                <a:solidFill>
                  <a:srgbClr val="FF0000"/>
                </a:solidFill>
                <a:latin typeface="Comic Sans MS" panose="030F0702030302020204" pitchFamily="66" charset="0"/>
              </a:rPr>
              <a:t> </a:t>
            </a:r>
            <a:r>
              <a:rPr lang="it-IT" sz="2800" dirty="0" err="1">
                <a:solidFill>
                  <a:srgbClr val="FF0000"/>
                </a:solidFill>
                <a:latin typeface="Comic Sans MS" panose="030F0702030302020204" pitchFamily="66" charset="0"/>
              </a:rPr>
              <a:t>at</a:t>
            </a:r>
            <a:r>
              <a:rPr lang="it-IT" sz="2800" dirty="0">
                <a:solidFill>
                  <a:srgbClr val="FF0000"/>
                </a:solidFill>
                <a:latin typeface="Comic Sans MS" panose="030F0702030302020204" pitchFamily="66" charset="0"/>
              </a:rPr>
              <a:t> LNS and LNF</a:t>
            </a:r>
          </a:p>
        </p:txBody>
      </p:sp>
      <p:pic>
        <p:nvPicPr>
          <p:cNvPr id="6" name="Immagine 5">
            <a:extLst>
              <a:ext uri="{FF2B5EF4-FFF2-40B4-BE49-F238E27FC236}">
                <a16:creationId xmlns:a16="http://schemas.microsoft.com/office/drawing/2014/main" id="{018E30C9-9571-8908-AE8A-F50B0864A8C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37867" y="5857376"/>
            <a:ext cx="2141015" cy="997949"/>
          </a:xfrm>
          <a:prstGeom prst="rect">
            <a:avLst/>
          </a:prstGeom>
        </p:spPr>
      </p:pic>
      <p:sp>
        <p:nvSpPr>
          <p:cNvPr id="7" name="CasellaDiTesto 5">
            <a:extLst>
              <a:ext uri="{FF2B5EF4-FFF2-40B4-BE49-F238E27FC236}">
                <a16:creationId xmlns:a16="http://schemas.microsoft.com/office/drawing/2014/main" id="{4233772F-24B4-2A37-3D3B-D8388CE67988}"/>
              </a:ext>
            </a:extLst>
          </p:cNvPr>
          <p:cNvSpPr txBox="1"/>
          <p:nvPr/>
        </p:nvSpPr>
        <p:spPr>
          <a:xfrm>
            <a:off x="197785" y="962396"/>
            <a:ext cx="615742" cy="307777"/>
          </a:xfrm>
          <a:custGeom>
            <a:avLst/>
            <a:gdLst>
              <a:gd name="connsiteX0" fmla="*/ 0 w 615742"/>
              <a:gd name="connsiteY0" fmla="*/ 0 h 307777"/>
              <a:gd name="connsiteX1" fmla="*/ 320186 w 615742"/>
              <a:gd name="connsiteY1" fmla="*/ 0 h 307777"/>
              <a:gd name="connsiteX2" fmla="*/ 615742 w 615742"/>
              <a:gd name="connsiteY2" fmla="*/ 0 h 307777"/>
              <a:gd name="connsiteX3" fmla="*/ 615742 w 615742"/>
              <a:gd name="connsiteY3" fmla="*/ 307777 h 307777"/>
              <a:gd name="connsiteX4" fmla="*/ 314028 w 615742"/>
              <a:gd name="connsiteY4" fmla="*/ 307777 h 307777"/>
              <a:gd name="connsiteX5" fmla="*/ 0 w 615742"/>
              <a:gd name="connsiteY5" fmla="*/ 307777 h 307777"/>
              <a:gd name="connsiteX6" fmla="*/ 0 w 615742"/>
              <a:gd name="connsiteY6"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5742" h="307777" fill="none" extrusionOk="0">
                <a:moveTo>
                  <a:pt x="0" y="0"/>
                </a:moveTo>
                <a:cubicBezTo>
                  <a:pt x="111706" y="-33682"/>
                  <a:pt x="227170" y="34566"/>
                  <a:pt x="320186" y="0"/>
                </a:cubicBezTo>
                <a:cubicBezTo>
                  <a:pt x="413202" y="-34566"/>
                  <a:pt x="503789" y="9807"/>
                  <a:pt x="615742" y="0"/>
                </a:cubicBezTo>
                <a:cubicBezTo>
                  <a:pt x="633455" y="148491"/>
                  <a:pt x="607354" y="227496"/>
                  <a:pt x="615742" y="307777"/>
                </a:cubicBezTo>
                <a:cubicBezTo>
                  <a:pt x="520362" y="307811"/>
                  <a:pt x="457190" y="286687"/>
                  <a:pt x="314028" y="307777"/>
                </a:cubicBezTo>
                <a:cubicBezTo>
                  <a:pt x="170866" y="328867"/>
                  <a:pt x="102684" y="305395"/>
                  <a:pt x="0" y="307777"/>
                </a:cubicBezTo>
                <a:cubicBezTo>
                  <a:pt x="-25842" y="229353"/>
                  <a:pt x="17286" y="136971"/>
                  <a:pt x="0" y="0"/>
                </a:cubicBezTo>
                <a:close/>
              </a:path>
              <a:path w="615742" h="307777" stroke="0" extrusionOk="0">
                <a:moveTo>
                  <a:pt x="0" y="0"/>
                </a:moveTo>
                <a:cubicBezTo>
                  <a:pt x="147471" y="-24224"/>
                  <a:pt x="175608" y="35530"/>
                  <a:pt x="301714" y="0"/>
                </a:cubicBezTo>
                <a:cubicBezTo>
                  <a:pt x="427820" y="-35530"/>
                  <a:pt x="463697" y="37376"/>
                  <a:pt x="615742" y="0"/>
                </a:cubicBezTo>
                <a:cubicBezTo>
                  <a:pt x="632608" y="62246"/>
                  <a:pt x="601646" y="219189"/>
                  <a:pt x="615742" y="307777"/>
                </a:cubicBezTo>
                <a:cubicBezTo>
                  <a:pt x="509442" y="335401"/>
                  <a:pt x="396287" y="274553"/>
                  <a:pt x="307871" y="307777"/>
                </a:cubicBezTo>
                <a:cubicBezTo>
                  <a:pt x="219455" y="341001"/>
                  <a:pt x="114205" y="283435"/>
                  <a:pt x="0" y="307777"/>
                </a:cubicBezTo>
                <a:cubicBezTo>
                  <a:pt x="-23990" y="171271"/>
                  <a:pt x="12592" y="65853"/>
                  <a:pt x="0" y="0"/>
                </a:cubicBezTo>
                <a:close/>
              </a:path>
            </a:pathLst>
          </a:custGeom>
          <a:solidFill>
            <a:srgbClr val="FF6600"/>
          </a:solidFill>
          <a:ln w="38100">
            <a:no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pPr algn="just">
              <a:spcAft>
                <a:spcPts val="900"/>
              </a:spcAft>
            </a:pPr>
            <a:r>
              <a:rPr lang="en-US" sz="1400" b="1" i="1" dirty="0">
                <a:solidFill>
                  <a:srgbClr val="002060"/>
                </a:solidFill>
                <a:latin typeface="Comic Sans MS" panose="030F0702030302020204" pitchFamily="66" charset="0"/>
                <a:cs typeface="Calibri" panose="020F0502020204030204" pitchFamily="34" charset="0"/>
              </a:rPr>
              <a:t>LNS</a:t>
            </a:r>
            <a:endParaRPr lang="en-GB" sz="1400" b="1" i="1" dirty="0">
              <a:latin typeface="Comic Sans MS" panose="030F0702030302020204" pitchFamily="66" charset="0"/>
              <a:cs typeface="Calibri" panose="020F0502020204030204" pitchFamily="34" charset="0"/>
            </a:endParaRPr>
          </a:p>
        </p:txBody>
      </p:sp>
      <p:sp>
        <p:nvSpPr>
          <p:cNvPr id="8" name="CasellaDiTesto 5">
            <a:extLst>
              <a:ext uri="{FF2B5EF4-FFF2-40B4-BE49-F238E27FC236}">
                <a16:creationId xmlns:a16="http://schemas.microsoft.com/office/drawing/2014/main" id="{7CF8C03C-921D-2DAD-B388-11EA041A66FA}"/>
              </a:ext>
            </a:extLst>
          </p:cNvPr>
          <p:cNvSpPr txBox="1"/>
          <p:nvPr/>
        </p:nvSpPr>
        <p:spPr>
          <a:xfrm>
            <a:off x="226474" y="3676835"/>
            <a:ext cx="615742" cy="307777"/>
          </a:xfrm>
          <a:custGeom>
            <a:avLst/>
            <a:gdLst>
              <a:gd name="connsiteX0" fmla="*/ 0 w 615742"/>
              <a:gd name="connsiteY0" fmla="*/ 0 h 307777"/>
              <a:gd name="connsiteX1" fmla="*/ 320186 w 615742"/>
              <a:gd name="connsiteY1" fmla="*/ 0 h 307777"/>
              <a:gd name="connsiteX2" fmla="*/ 615742 w 615742"/>
              <a:gd name="connsiteY2" fmla="*/ 0 h 307777"/>
              <a:gd name="connsiteX3" fmla="*/ 615742 w 615742"/>
              <a:gd name="connsiteY3" fmla="*/ 307777 h 307777"/>
              <a:gd name="connsiteX4" fmla="*/ 314028 w 615742"/>
              <a:gd name="connsiteY4" fmla="*/ 307777 h 307777"/>
              <a:gd name="connsiteX5" fmla="*/ 0 w 615742"/>
              <a:gd name="connsiteY5" fmla="*/ 307777 h 307777"/>
              <a:gd name="connsiteX6" fmla="*/ 0 w 615742"/>
              <a:gd name="connsiteY6"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5742" h="307777" fill="none" extrusionOk="0">
                <a:moveTo>
                  <a:pt x="0" y="0"/>
                </a:moveTo>
                <a:cubicBezTo>
                  <a:pt x="111706" y="-33682"/>
                  <a:pt x="227170" y="34566"/>
                  <a:pt x="320186" y="0"/>
                </a:cubicBezTo>
                <a:cubicBezTo>
                  <a:pt x="413202" y="-34566"/>
                  <a:pt x="503789" y="9807"/>
                  <a:pt x="615742" y="0"/>
                </a:cubicBezTo>
                <a:cubicBezTo>
                  <a:pt x="633455" y="148491"/>
                  <a:pt x="607354" y="227496"/>
                  <a:pt x="615742" y="307777"/>
                </a:cubicBezTo>
                <a:cubicBezTo>
                  <a:pt x="520362" y="307811"/>
                  <a:pt x="457190" y="286687"/>
                  <a:pt x="314028" y="307777"/>
                </a:cubicBezTo>
                <a:cubicBezTo>
                  <a:pt x="170866" y="328867"/>
                  <a:pt x="102684" y="305395"/>
                  <a:pt x="0" y="307777"/>
                </a:cubicBezTo>
                <a:cubicBezTo>
                  <a:pt x="-25842" y="229353"/>
                  <a:pt x="17286" y="136971"/>
                  <a:pt x="0" y="0"/>
                </a:cubicBezTo>
                <a:close/>
              </a:path>
              <a:path w="615742" h="307777" stroke="0" extrusionOk="0">
                <a:moveTo>
                  <a:pt x="0" y="0"/>
                </a:moveTo>
                <a:cubicBezTo>
                  <a:pt x="147471" y="-24224"/>
                  <a:pt x="175608" y="35530"/>
                  <a:pt x="301714" y="0"/>
                </a:cubicBezTo>
                <a:cubicBezTo>
                  <a:pt x="427820" y="-35530"/>
                  <a:pt x="463697" y="37376"/>
                  <a:pt x="615742" y="0"/>
                </a:cubicBezTo>
                <a:cubicBezTo>
                  <a:pt x="632608" y="62246"/>
                  <a:pt x="601646" y="219189"/>
                  <a:pt x="615742" y="307777"/>
                </a:cubicBezTo>
                <a:cubicBezTo>
                  <a:pt x="509442" y="335401"/>
                  <a:pt x="396287" y="274553"/>
                  <a:pt x="307871" y="307777"/>
                </a:cubicBezTo>
                <a:cubicBezTo>
                  <a:pt x="219455" y="341001"/>
                  <a:pt x="114205" y="283435"/>
                  <a:pt x="0" y="307777"/>
                </a:cubicBezTo>
                <a:cubicBezTo>
                  <a:pt x="-23990" y="171271"/>
                  <a:pt x="12592" y="65853"/>
                  <a:pt x="0" y="0"/>
                </a:cubicBezTo>
                <a:close/>
              </a:path>
            </a:pathLst>
          </a:custGeom>
          <a:solidFill>
            <a:srgbClr val="FF6600"/>
          </a:solidFill>
          <a:ln w="38100">
            <a:no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pPr algn="just">
              <a:spcAft>
                <a:spcPts val="900"/>
              </a:spcAft>
            </a:pPr>
            <a:r>
              <a:rPr lang="en-US" sz="1400" b="1" i="1" dirty="0">
                <a:solidFill>
                  <a:srgbClr val="002060"/>
                </a:solidFill>
                <a:latin typeface="Comic Sans MS" panose="030F0702030302020204" pitchFamily="66" charset="0"/>
                <a:cs typeface="Calibri" panose="020F0502020204030204" pitchFamily="34" charset="0"/>
              </a:rPr>
              <a:t>LNF</a:t>
            </a:r>
            <a:endParaRPr lang="en-GB" sz="1400" b="1" i="1" dirty="0">
              <a:latin typeface="Comic Sans MS" panose="030F0702030302020204" pitchFamily="66" charset="0"/>
              <a:cs typeface="Calibri" panose="020F0502020204030204" pitchFamily="34" charset="0"/>
            </a:endParaRPr>
          </a:p>
        </p:txBody>
      </p:sp>
      <p:sp>
        <p:nvSpPr>
          <p:cNvPr id="9" name="CasellaDiTesto 5">
            <a:extLst>
              <a:ext uri="{FF2B5EF4-FFF2-40B4-BE49-F238E27FC236}">
                <a16:creationId xmlns:a16="http://schemas.microsoft.com/office/drawing/2014/main" id="{4C85D004-28EF-20E9-5100-3EC309C7C53A}"/>
              </a:ext>
            </a:extLst>
          </p:cNvPr>
          <p:cNvSpPr txBox="1"/>
          <p:nvPr/>
        </p:nvSpPr>
        <p:spPr>
          <a:xfrm>
            <a:off x="260571" y="5886595"/>
            <a:ext cx="615742" cy="307777"/>
          </a:xfrm>
          <a:custGeom>
            <a:avLst/>
            <a:gdLst>
              <a:gd name="connsiteX0" fmla="*/ 0 w 615742"/>
              <a:gd name="connsiteY0" fmla="*/ 0 h 307777"/>
              <a:gd name="connsiteX1" fmla="*/ 320186 w 615742"/>
              <a:gd name="connsiteY1" fmla="*/ 0 h 307777"/>
              <a:gd name="connsiteX2" fmla="*/ 615742 w 615742"/>
              <a:gd name="connsiteY2" fmla="*/ 0 h 307777"/>
              <a:gd name="connsiteX3" fmla="*/ 615742 w 615742"/>
              <a:gd name="connsiteY3" fmla="*/ 307777 h 307777"/>
              <a:gd name="connsiteX4" fmla="*/ 314028 w 615742"/>
              <a:gd name="connsiteY4" fmla="*/ 307777 h 307777"/>
              <a:gd name="connsiteX5" fmla="*/ 0 w 615742"/>
              <a:gd name="connsiteY5" fmla="*/ 307777 h 307777"/>
              <a:gd name="connsiteX6" fmla="*/ 0 w 615742"/>
              <a:gd name="connsiteY6"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5742" h="307777" fill="none" extrusionOk="0">
                <a:moveTo>
                  <a:pt x="0" y="0"/>
                </a:moveTo>
                <a:cubicBezTo>
                  <a:pt x="111706" y="-33682"/>
                  <a:pt x="227170" y="34566"/>
                  <a:pt x="320186" y="0"/>
                </a:cubicBezTo>
                <a:cubicBezTo>
                  <a:pt x="413202" y="-34566"/>
                  <a:pt x="503789" y="9807"/>
                  <a:pt x="615742" y="0"/>
                </a:cubicBezTo>
                <a:cubicBezTo>
                  <a:pt x="633455" y="148491"/>
                  <a:pt x="607354" y="227496"/>
                  <a:pt x="615742" y="307777"/>
                </a:cubicBezTo>
                <a:cubicBezTo>
                  <a:pt x="520362" y="307811"/>
                  <a:pt x="457190" y="286687"/>
                  <a:pt x="314028" y="307777"/>
                </a:cubicBezTo>
                <a:cubicBezTo>
                  <a:pt x="170866" y="328867"/>
                  <a:pt x="102684" y="305395"/>
                  <a:pt x="0" y="307777"/>
                </a:cubicBezTo>
                <a:cubicBezTo>
                  <a:pt x="-25842" y="229353"/>
                  <a:pt x="17286" y="136971"/>
                  <a:pt x="0" y="0"/>
                </a:cubicBezTo>
                <a:close/>
              </a:path>
              <a:path w="615742" h="307777" stroke="0" extrusionOk="0">
                <a:moveTo>
                  <a:pt x="0" y="0"/>
                </a:moveTo>
                <a:cubicBezTo>
                  <a:pt x="147471" y="-24224"/>
                  <a:pt x="175608" y="35530"/>
                  <a:pt x="301714" y="0"/>
                </a:cubicBezTo>
                <a:cubicBezTo>
                  <a:pt x="427820" y="-35530"/>
                  <a:pt x="463697" y="37376"/>
                  <a:pt x="615742" y="0"/>
                </a:cubicBezTo>
                <a:cubicBezTo>
                  <a:pt x="632608" y="62246"/>
                  <a:pt x="601646" y="219189"/>
                  <a:pt x="615742" y="307777"/>
                </a:cubicBezTo>
                <a:cubicBezTo>
                  <a:pt x="509442" y="335401"/>
                  <a:pt x="396287" y="274553"/>
                  <a:pt x="307871" y="307777"/>
                </a:cubicBezTo>
                <a:cubicBezTo>
                  <a:pt x="219455" y="341001"/>
                  <a:pt x="114205" y="283435"/>
                  <a:pt x="0" y="307777"/>
                </a:cubicBezTo>
                <a:cubicBezTo>
                  <a:pt x="-23990" y="171271"/>
                  <a:pt x="12592" y="65853"/>
                  <a:pt x="0" y="0"/>
                </a:cubicBezTo>
                <a:close/>
              </a:path>
            </a:pathLst>
          </a:custGeom>
          <a:solidFill>
            <a:srgbClr val="FF6600"/>
          </a:solidFill>
          <a:ln w="38100">
            <a:no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pPr algn="just">
              <a:spcAft>
                <a:spcPts val="900"/>
              </a:spcAft>
            </a:pPr>
            <a:r>
              <a:rPr lang="en-US" sz="1400" b="1" i="1" dirty="0">
                <a:solidFill>
                  <a:srgbClr val="002060"/>
                </a:solidFill>
                <a:latin typeface="Comic Sans MS" panose="030F0702030302020204" pitchFamily="66" charset="0"/>
                <a:cs typeface="Calibri" panose="020F0502020204030204" pitchFamily="34" charset="0"/>
              </a:rPr>
              <a:t>LNF</a:t>
            </a:r>
            <a:endParaRPr lang="en-GB" sz="1400" b="1" i="1" dirty="0">
              <a:latin typeface="Comic Sans MS" panose="030F0702030302020204" pitchFamily="66" charset="0"/>
              <a:cs typeface="Calibri" panose="020F0502020204030204" pitchFamily="34" charset="0"/>
            </a:endParaRPr>
          </a:p>
        </p:txBody>
      </p:sp>
      <p:sp>
        <p:nvSpPr>
          <p:cNvPr id="3" name="CasellaDiTesto 2">
            <a:extLst>
              <a:ext uri="{FF2B5EF4-FFF2-40B4-BE49-F238E27FC236}">
                <a16:creationId xmlns:a16="http://schemas.microsoft.com/office/drawing/2014/main" id="{C02B6153-F296-CB37-6B71-205DEC22612A}"/>
              </a:ext>
            </a:extLst>
          </p:cNvPr>
          <p:cNvSpPr txBox="1"/>
          <p:nvPr/>
        </p:nvSpPr>
        <p:spPr bwMode="auto">
          <a:xfrm>
            <a:off x="1" y="21264"/>
            <a:ext cx="3576320" cy="307777"/>
          </a:xfrm>
          <a:custGeom>
            <a:avLst/>
            <a:gdLst>
              <a:gd name="connsiteX0" fmla="*/ 0 w 3576320"/>
              <a:gd name="connsiteY0" fmla="*/ 0 h 307777"/>
              <a:gd name="connsiteX1" fmla="*/ 667580 w 3576320"/>
              <a:gd name="connsiteY1" fmla="*/ 0 h 307777"/>
              <a:gd name="connsiteX2" fmla="*/ 1299396 w 3576320"/>
              <a:gd name="connsiteY2" fmla="*/ 0 h 307777"/>
              <a:gd name="connsiteX3" fmla="*/ 1931213 w 3576320"/>
              <a:gd name="connsiteY3" fmla="*/ 0 h 307777"/>
              <a:gd name="connsiteX4" fmla="*/ 2419977 w 3576320"/>
              <a:gd name="connsiteY4" fmla="*/ 0 h 307777"/>
              <a:gd name="connsiteX5" fmla="*/ 2944503 w 3576320"/>
              <a:gd name="connsiteY5" fmla="*/ 0 h 307777"/>
              <a:gd name="connsiteX6" fmla="*/ 3576320 w 3576320"/>
              <a:gd name="connsiteY6" fmla="*/ 0 h 307777"/>
              <a:gd name="connsiteX7" fmla="*/ 3576320 w 3576320"/>
              <a:gd name="connsiteY7" fmla="*/ 307777 h 307777"/>
              <a:gd name="connsiteX8" fmla="*/ 2980267 w 3576320"/>
              <a:gd name="connsiteY8" fmla="*/ 307777 h 307777"/>
              <a:gd name="connsiteX9" fmla="*/ 2491503 w 3576320"/>
              <a:gd name="connsiteY9" fmla="*/ 307777 h 307777"/>
              <a:gd name="connsiteX10" fmla="*/ 2002739 w 3576320"/>
              <a:gd name="connsiteY10" fmla="*/ 307777 h 307777"/>
              <a:gd name="connsiteX11" fmla="*/ 1370923 w 3576320"/>
              <a:gd name="connsiteY11" fmla="*/ 307777 h 307777"/>
              <a:gd name="connsiteX12" fmla="*/ 846396 w 3576320"/>
              <a:gd name="connsiteY12" fmla="*/ 307777 h 307777"/>
              <a:gd name="connsiteX13" fmla="*/ 0 w 3576320"/>
              <a:gd name="connsiteY13" fmla="*/ 307777 h 307777"/>
              <a:gd name="connsiteX14" fmla="*/ 0 w 3576320"/>
              <a:gd name="connsiteY14"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76320" h="307777" fill="none" extrusionOk="0">
                <a:moveTo>
                  <a:pt x="0" y="0"/>
                </a:moveTo>
                <a:cubicBezTo>
                  <a:pt x="179850" y="-68840"/>
                  <a:pt x="440393" y="34800"/>
                  <a:pt x="667580" y="0"/>
                </a:cubicBezTo>
                <a:cubicBezTo>
                  <a:pt x="894767" y="-34800"/>
                  <a:pt x="1089377" y="31543"/>
                  <a:pt x="1299396" y="0"/>
                </a:cubicBezTo>
                <a:cubicBezTo>
                  <a:pt x="1509415" y="-31543"/>
                  <a:pt x="1734885" y="24065"/>
                  <a:pt x="1931213" y="0"/>
                </a:cubicBezTo>
                <a:cubicBezTo>
                  <a:pt x="2127541" y="-24065"/>
                  <a:pt x="2190396" y="56710"/>
                  <a:pt x="2419977" y="0"/>
                </a:cubicBezTo>
                <a:cubicBezTo>
                  <a:pt x="2649558" y="-56710"/>
                  <a:pt x="2814693" y="19619"/>
                  <a:pt x="2944503" y="0"/>
                </a:cubicBezTo>
                <a:cubicBezTo>
                  <a:pt x="3074313" y="-19619"/>
                  <a:pt x="3329197" y="4524"/>
                  <a:pt x="3576320" y="0"/>
                </a:cubicBezTo>
                <a:cubicBezTo>
                  <a:pt x="3581351" y="152047"/>
                  <a:pt x="3568832" y="155648"/>
                  <a:pt x="3576320" y="307777"/>
                </a:cubicBezTo>
                <a:cubicBezTo>
                  <a:pt x="3307346" y="320185"/>
                  <a:pt x="3243127" y="240821"/>
                  <a:pt x="2980267" y="307777"/>
                </a:cubicBezTo>
                <a:cubicBezTo>
                  <a:pt x="2717407" y="374733"/>
                  <a:pt x="2624970" y="299089"/>
                  <a:pt x="2491503" y="307777"/>
                </a:cubicBezTo>
                <a:cubicBezTo>
                  <a:pt x="2358036" y="316465"/>
                  <a:pt x="2158463" y="286367"/>
                  <a:pt x="2002739" y="307777"/>
                </a:cubicBezTo>
                <a:cubicBezTo>
                  <a:pt x="1847015" y="329187"/>
                  <a:pt x="1641401" y="277515"/>
                  <a:pt x="1370923" y="307777"/>
                </a:cubicBezTo>
                <a:cubicBezTo>
                  <a:pt x="1100445" y="338039"/>
                  <a:pt x="1005055" y="275260"/>
                  <a:pt x="846396" y="307777"/>
                </a:cubicBezTo>
                <a:cubicBezTo>
                  <a:pt x="687737" y="340294"/>
                  <a:pt x="278999" y="237591"/>
                  <a:pt x="0" y="307777"/>
                </a:cubicBezTo>
                <a:cubicBezTo>
                  <a:pt x="-5507" y="172726"/>
                  <a:pt x="17045" y="148952"/>
                  <a:pt x="0" y="0"/>
                </a:cubicBezTo>
                <a:close/>
              </a:path>
              <a:path w="3576320" h="307777" stroke="0" extrusionOk="0">
                <a:moveTo>
                  <a:pt x="0" y="0"/>
                </a:moveTo>
                <a:cubicBezTo>
                  <a:pt x="143479" y="-27474"/>
                  <a:pt x="442981" y="5165"/>
                  <a:pt x="560290" y="0"/>
                </a:cubicBezTo>
                <a:cubicBezTo>
                  <a:pt x="677599" y="-5165"/>
                  <a:pt x="877579" y="50260"/>
                  <a:pt x="1049054" y="0"/>
                </a:cubicBezTo>
                <a:cubicBezTo>
                  <a:pt x="1220529" y="-50260"/>
                  <a:pt x="1396419" y="75792"/>
                  <a:pt x="1716634" y="0"/>
                </a:cubicBezTo>
                <a:cubicBezTo>
                  <a:pt x="2036849" y="-75792"/>
                  <a:pt x="2040172" y="66715"/>
                  <a:pt x="2276924" y="0"/>
                </a:cubicBezTo>
                <a:cubicBezTo>
                  <a:pt x="2513676" y="-66715"/>
                  <a:pt x="2631901" y="22881"/>
                  <a:pt x="2837214" y="0"/>
                </a:cubicBezTo>
                <a:cubicBezTo>
                  <a:pt x="3042527" y="-22881"/>
                  <a:pt x="3354418" y="74582"/>
                  <a:pt x="3576320" y="0"/>
                </a:cubicBezTo>
                <a:cubicBezTo>
                  <a:pt x="3599287" y="141721"/>
                  <a:pt x="3568388" y="208708"/>
                  <a:pt x="3576320" y="307777"/>
                </a:cubicBezTo>
                <a:cubicBezTo>
                  <a:pt x="3414001" y="346571"/>
                  <a:pt x="3233088" y="270903"/>
                  <a:pt x="2980267" y="307777"/>
                </a:cubicBezTo>
                <a:cubicBezTo>
                  <a:pt x="2727446" y="344651"/>
                  <a:pt x="2731346" y="253890"/>
                  <a:pt x="2491503" y="307777"/>
                </a:cubicBezTo>
                <a:cubicBezTo>
                  <a:pt x="2251660" y="361664"/>
                  <a:pt x="2171405" y="306979"/>
                  <a:pt x="1895450" y="307777"/>
                </a:cubicBezTo>
                <a:cubicBezTo>
                  <a:pt x="1619495" y="308575"/>
                  <a:pt x="1548283" y="236435"/>
                  <a:pt x="1299396" y="307777"/>
                </a:cubicBezTo>
                <a:cubicBezTo>
                  <a:pt x="1050509" y="379119"/>
                  <a:pt x="907169" y="256717"/>
                  <a:pt x="739106" y="307777"/>
                </a:cubicBezTo>
                <a:cubicBezTo>
                  <a:pt x="571043" y="358837"/>
                  <a:pt x="197214" y="231908"/>
                  <a:pt x="0" y="307777"/>
                </a:cubicBezTo>
                <a:cubicBezTo>
                  <a:pt x="-30814" y="163092"/>
                  <a:pt x="11091" y="137020"/>
                  <a:pt x="0" y="0"/>
                </a:cubicBezTo>
                <a:close/>
              </a:path>
            </a:pathLst>
          </a:custGeom>
          <a:solidFill>
            <a:srgbClr val="FF6600"/>
          </a:solidFill>
          <a:ln w="38100">
            <a:no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pPr algn="just">
              <a:spcAft>
                <a:spcPts val="900"/>
              </a:spcAft>
            </a:pPr>
            <a:r>
              <a:rPr lang="en-US" sz="1400" b="1" i="1" dirty="0">
                <a:solidFill>
                  <a:srgbClr val="002060"/>
                </a:solidFill>
                <a:latin typeface="Comic Sans MS" panose="030F0702030302020204" pitchFamily="66" charset="0"/>
                <a:cs typeface="Calibri" panose="020F0502020204030204" pitchFamily="34" charset="0"/>
              </a:rPr>
              <a:t>Nuclear Astrophysics in laboratories </a:t>
            </a:r>
            <a:endParaRPr lang="en-GB" sz="1400" b="1" i="1" dirty="0">
              <a:latin typeface="Comic Sans MS" panose="030F0702030302020204" pitchFamily="66" charset="0"/>
              <a:cs typeface="Calibri" panose="020F0502020204030204" pitchFamily="34" charset="0"/>
            </a:endParaRPr>
          </a:p>
        </p:txBody>
      </p:sp>
    </p:spTree>
    <p:extLst>
      <p:ext uri="{BB962C8B-B14F-4D97-AF65-F5344CB8AC3E}">
        <p14:creationId xmlns:p14="http://schemas.microsoft.com/office/powerpoint/2010/main" val="18705355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3AB9831A-AFFF-59A9-45D8-3126290B5E9B}"/>
              </a:ext>
            </a:extLst>
          </p:cNvPr>
          <p:cNvSpPr>
            <a:spLocks noGrp="1"/>
          </p:cNvSpPr>
          <p:nvPr>
            <p:ph type="sldNum" sz="quarter" idx="12"/>
          </p:nvPr>
        </p:nvSpPr>
        <p:spPr/>
        <p:txBody>
          <a:bodyPr/>
          <a:lstStyle/>
          <a:p>
            <a:fld id="{4A810957-9F4F-0C44-A888-85968B549A9B}" type="slidenum">
              <a:rPr lang="it-IT" smtClean="0"/>
              <a:t>41</a:t>
            </a:fld>
            <a:endParaRPr lang="it-IT"/>
          </a:p>
        </p:txBody>
      </p:sp>
      <p:sp>
        <p:nvSpPr>
          <p:cNvPr id="5" name="CasellaDiTesto 4">
            <a:extLst>
              <a:ext uri="{FF2B5EF4-FFF2-40B4-BE49-F238E27FC236}">
                <a16:creationId xmlns:a16="http://schemas.microsoft.com/office/drawing/2014/main" id="{D890212C-F332-9E94-D8BE-F7057BC859E1}"/>
              </a:ext>
            </a:extLst>
          </p:cNvPr>
          <p:cNvSpPr txBox="1"/>
          <p:nvPr/>
        </p:nvSpPr>
        <p:spPr>
          <a:xfrm>
            <a:off x="4902022" y="1198617"/>
            <a:ext cx="3773348" cy="4493538"/>
          </a:xfrm>
          <a:prstGeom prst="rect">
            <a:avLst/>
          </a:prstGeom>
          <a:solidFill>
            <a:srgbClr val="FFC000"/>
          </a:solidFill>
        </p:spPr>
        <p:txBody>
          <a:bodyPr wrap="square" rtlCol="0">
            <a:spAutoFit/>
          </a:bodyPr>
          <a:lstStyle/>
          <a:p>
            <a:r>
              <a:rPr lang="en-GB" sz="2000" b="1" dirty="0">
                <a:solidFill>
                  <a:srgbClr val="0070C0"/>
                </a:solidFill>
                <a:latin typeface="Comic Sans MS" panose="030F0702030302020204" pitchFamily="66" charset="0"/>
                <a:cs typeface="Calibri" panose="020F0502020204030204" pitchFamily="34" charset="0"/>
              </a:rPr>
              <a:t>Laser-induced plasma</a:t>
            </a:r>
          </a:p>
          <a:p>
            <a:endParaRPr lang="en-GB" sz="1400" dirty="0">
              <a:latin typeface="Comic Sans MS" panose="030F0702030302020204" pitchFamily="66" charset="0"/>
              <a:cs typeface="Calibri" panose="020F0502020204030204" pitchFamily="34" charset="0"/>
            </a:endParaRPr>
          </a:p>
          <a:p>
            <a:r>
              <a:rPr lang="en-GB" sz="1400" b="1" dirty="0">
                <a:latin typeface="Comic Sans MS" panose="030F0702030302020204" pitchFamily="66" charset="0"/>
                <a:cs typeface="Calibri" panose="020F0502020204030204" pitchFamily="34" charset="0"/>
              </a:rPr>
              <a:t>PRO:</a:t>
            </a:r>
          </a:p>
          <a:p>
            <a:pPr marL="214313" indent="-214313">
              <a:buFont typeface="Courier New" panose="02070309020205020404" pitchFamily="49" charset="0"/>
              <a:buChar char="o"/>
            </a:pPr>
            <a:r>
              <a:rPr lang="en-GB" sz="1400" b="1" dirty="0">
                <a:latin typeface="Comic Sans MS" panose="030F0702030302020204" pitchFamily="66" charset="0"/>
                <a:cs typeface="Calibri" panose="020F0502020204030204" pitchFamily="34" charset="0"/>
              </a:rPr>
              <a:t>High density plasma, reaching local thermodynamical equilibrium  (LTE)</a:t>
            </a:r>
          </a:p>
          <a:p>
            <a:pPr marL="214313" indent="-214313">
              <a:buFont typeface="Courier New" panose="02070309020205020404" pitchFamily="49" charset="0"/>
              <a:buChar char="o"/>
            </a:pPr>
            <a:r>
              <a:rPr lang="en-GB" sz="1400" dirty="0">
                <a:latin typeface="Comic Sans MS" panose="030F0702030302020204" pitchFamily="66" charset="0"/>
                <a:cs typeface="Calibri" panose="020F0502020204030204" pitchFamily="34" charset="0"/>
              </a:rPr>
              <a:t>Fully thermodynamical equilibrium allows, in principle, to </a:t>
            </a:r>
            <a:r>
              <a:rPr lang="en-GB" sz="1400" b="1" dirty="0">
                <a:latin typeface="Comic Sans MS" panose="030F0702030302020204" pitchFamily="66" charset="0"/>
                <a:cs typeface="Calibri" panose="020F0502020204030204" pitchFamily="34" charset="0"/>
              </a:rPr>
              <a:t>estimate the population of nuclear excited states</a:t>
            </a:r>
          </a:p>
          <a:p>
            <a:endParaRPr lang="en-GB" sz="1400" dirty="0">
              <a:latin typeface="Comic Sans MS" panose="030F0702030302020204" pitchFamily="66" charset="0"/>
              <a:cs typeface="Calibri" panose="020F0502020204030204" pitchFamily="34" charset="0"/>
            </a:endParaRPr>
          </a:p>
          <a:p>
            <a:endParaRPr lang="en-GB" sz="1400" dirty="0">
              <a:latin typeface="Comic Sans MS" panose="030F0702030302020204" pitchFamily="66" charset="0"/>
              <a:cs typeface="Calibri" panose="020F0502020204030204" pitchFamily="34" charset="0"/>
            </a:endParaRPr>
          </a:p>
          <a:p>
            <a:endParaRPr lang="en-GB" sz="1400" dirty="0">
              <a:latin typeface="Comic Sans MS" panose="030F0702030302020204" pitchFamily="66" charset="0"/>
              <a:cs typeface="Calibri" panose="020F0502020204030204" pitchFamily="34" charset="0"/>
            </a:endParaRPr>
          </a:p>
          <a:p>
            <a:endParaRPr lang="en-GB" sz="1400" dirty="0">
              <a:latin typeface="Comic Sans MS" panose="030F0702030302020204" pitchFamily="66" charset="0"/>
              <a:cs typeface="Calibri" panose="020F0502020204030204" pitchFamily="34" charset="0"/>
            </a:endParaRPr>
          </a:p>
          <a:p>
            <a:r>
              <a:rPr lang="en-GB" sz="1400" b="1" dirty="0">
                <a:latin typeface="Comic Sans MS" panose="030F0702030302020204" pitchFamily="66" charset="0"/>
                <a:cs typeface="Calibri" panose="020F0502020204030204" pitchFamily="34" charset="0"/>
              </a:rPr>
              <a:t>CONS:</a:t>
            </a:r>
          </a:p>
          <a:p>
            <a:pPr marL="214313" indent="-214313">
              <a:buFont typeface="Courier New" panose="02070309020205020404" pitchFamily="49" charset="0"/>
              <a:buChar char="o"/>
            </a:pPr>
            <a:r>
              <a:rPr lang="en-GB" sz="1400" b="1" dirty="0">
                <a:latin typeface="Comic Sans MS" panose="030F0702030302020204" pitchFamily="66" charset="0"/>
                <a:cs typeface="Calibri" panose="020F0502020204030204" pitchFamily="34" charset="0"/>
              </a:rPr>
              <a:t>Difficult to implement diagnostics </a:t>
            </a:r>
            <a:r>
              <a:rPr lang="en-GB" sz="1400" dirty="0">
                <a:latin typeface="Comic Sans MS" panose="030F0702030302020204" pitchFamily="66" charset="0"/>
                <a:cs typeface="Calibri" panose="020F0502020204030204" pitchFamily="34" charset="0"/>
              </a:rPr>
              <a:t>following on-time the fast time-variation of plasma parameters</a:t>
            </a:r>
          </a:p>
          <a:p>
            <a:pPr marL="214313" indent="-214313">
              <a:buFont typeface="Courier New" panose="02070309020205020404" pitchFamily="49" charset="0"/>
              <a:buChar char="o"/>
            </a:pPr>
            <a:r>
              <a:rPr lang="en-GB" sz="1400" b="1" dirty="0">
                <a:latin typeface="Comic Sans MS" panose="030F0702030302020204" pitchFamily="66" charset="0"/>
                <a:cs typeface="Calibri" panose="020F0502020204030204" pitchFamily="34" charset="0"/>
              </a:rPr>
              <a:t>Short living plasma</a:t>
            </a:r>
            <a:r>
              <a:rPr lang="en-GB" sz="1400" dirty="0">
                <a:latin typeface="Comic Sans MS" panose="030F0702030302020204" pitchFamily="66" charset="0"/>
                <a:cs typeface="Calibri" panose="020F0502020204030204" pitchFamily="34" charset="0"/>
              </a:rPr>
              <a:t>, with duration much shorter than typical lifetimes of isotopes involved in stellar nucleosynthesis</a:t>
            </a:r>
          </a:p>
        </p:txBody>
      </p:sp>
      <p:sp>
        <p:nvSpPr>
          <p:cNvPr id="6" name="CasellaDiTesto 5">
            <a:extLst>
              <a:ext uri="{FF2B5EF4-FFF2-40B4-BE49-F238E27FC236}">
                <a16:creationId xmlns:a16="http://schemas.microsoft.com/office/drawing/2014/main" id="{0B51099A-9BE4-6501-DB41-EE9356EAC964}"/>
              </a:ext>
            </a:extLst>
          </p:cNvPr>
          <p:cNvSpPr txBox="1"/>
          <p:nvPr/>
        </p:nvSpPr>
        <p:spPr>
          <a:xfrm>
            <a:off x="200026" y="1158796"/>
            <a:ext cx="4371974" cy="4585871"/>
          </a:xfrm>
          <a:prstGeom prst="rect">
            <a:avLst/>
          </a:prstGeom>
          <a:solidFill>
            <a:srgbClr val="FFC000"/>
          </a:solidFill>
        </p:spPr>
        <p:txBody>
          <a:bodyPr wrap="square" rtlCol="0">
            <a:spAutoFit/>
          </a:bodyPr>
          <a:lstStyle/>
          <a:p>
            <a:r>
              <a:rPr lang="en-GB" sz="2000" b="1" dirty="0">
                <a:solidFill>
                  <a:srgbClr val="0070C0"/>
                </a:solidFill>
                <a:latin typeface="Comic Sans MS" panose="030F0702030302020204" pitchFamily="66" charset="0"/>
                <a:cs typeface="Calibri" panose="020F0502020204030204" pitchFamily="34" charset="0"/>
              </a:rPr>
              <a:t>Magnetic confinement (PANDORA)</a:t>
            </a:r>
            <a:endParaRPr lang="en-GB" sz="2000" dirty="0">
              <a:solidFill>
                <a:srgbClr val="0070C0"/>
              </a:solidFill>
              <a:latin typeface="Comic Sans MS" panose="030F0702030302020204" pitchFamily="66" charset="0"/>
            </a:endParaRPr>
          </a:p>
          <a:p>
            <a:endParaRPr lang="en-GB" sz="1400" dirty="0">
              <a:latin typeface="Comic Sans MS" panose="030F0702030302020204" pitchFamily="66" charset="0"/>
            </a:endParaRPr>
          </a:p>
          <a:p>
            <a:r>
              <a:rPr lang="en-GB" sz="1400" b="1" dirty="0">
                <a:latin typeface="Comic Sans MS" panose="030F0702030302020204" pitchFamily="66" charset="0"/>
                <a:cs typeface="Calibri" panose="020F0502020204030204" pitchFamily="34" charset="0"/>
              </a:rPr>
              <a:t>PRO:</a:t>
            </a:r>
          </a:p>
          <a:p>
            <a:pPr marL="214313" indent="-214313">
              <a:buFont typeface="Courier New" panose="02070309020205020404" pitchFamily="49" charset="0"/>
              <a:buChar char="o"/>
            </a:pPr>
            <a:r>
              <a:rPr lang="en-GB" sz="1400" b="1" dirty="0">
                <a:latin typeface="Comic Sans MS" panose="030F0702030302020204" pitchFamily="66" charset="0"/>
                <a:cs typeface="Calibri" panose="020F0502020204030204" pitchFamily="34" charset="0"/>
              </a:rPr>
              <a:t>Long-living plasma </a:t>
            </a:r>
            <a:r>
              <a:rPr lang="en-GB" sz="1400" dirty="0">
                <a:latin typeface="Comic Sans MS" panose="030F0702030302020204" pitchFamily="66" charset="0"/>
                <a:cs typeface="Calibri" panose="020F0502020204030204" pitchFamily="34" charset="0"/>
              </a:rPr>
              <a:t>(order of weeks) </a:t>
            </a:r>
          </a:p>
          <a:p>
            <a:pPr marL="214313" indent="-214313">
              <a:buFont typeface="Courier New" panose="02070309020205020404" pitchFamily="49" charset="0"/>
              <a:buChar char="o"/>
            </a:pPr>
            <a:r>
              <a:rPr lang="en-GB" sz="1400" dirty="0">
                <a:latin typeface="Comic Sans MS" panose="030F0702030302020204" pitchFamily="66" charset="0"/>
                <a:cs typeface="Calibri" panose="020F0502020204030204" pitchFamily="34" charset="0"/>
              </a:rPr>
              <a:t>Steady state dynamical equilibrium for density and temperature (by compensating ion losses)</a:t>
            </a:r>
          </a:p>
          <a:p>
            <a:pPr marL="214313" indent="-214313">
              <a:buFont typeface="Courier New" panose="02070309020205020404" pitchFamily="49" charset="0"/>
              <a:buChar char="o"/>
            </a:pPr>
            <a:r>
              <a:rPr lang="en-GB" sz="1400" dirty="0">
                <a:latin typeface="Comic Sans MS" panose="030F0702030302020204" pitchFamily="66" charset="0"/>
                <a:cs typeface="Calibri" panose="020F0502020204030204" pitchFamily="34" charset="0"/>
                <a:sym typeface="Wingdings" pitchFamily="2" charset="2"/>
              </a:rPr>
              <a:t>H</a:t>
            </a:r>
            <a:r>
              <a:rPr lang="en-GB" sz="1400" dirty="0">
                <a:latin typeface="Comic Sans MS" panose="030F0702030302020204" pitchFamily="66" charset="0"/>
                <a:cs typeface="Calibri" panose="020F0502020204030204" pitchFamily="34" charset="0"/>
              </a:rPr>
              <a:t>ence, over days/weeks constant values for charge state distribution of in-plasma ions</a:t>
            </a:r>
          </a:p>
          <a:p>
            <a:pPr marL="214313" indent="-214313">
              <a:buFont typeface="Courier New" panose="02070309020205020404" pitchFamily="49" charset="0"/>
              <a:buChar char="o"/>
            </a:pPr>
            <a:r>
              <a:rPr lang="en-GB" sz="1400" dirty="0">
                <a:latin typeface="Comic Sans MS" panose="030F0702030302020204" pitchFamily="66" charset="0"/>
                <a:cs typeface="Calibri" panose="020F0502020204030204" pitchFamily="34" charset="0"/>
              </a:rPr>
              <a:t>Online monitoring of plasma density, temperature, volume, at any energy domain in </a:t>
            </a:r>
            <a:r>
              <a:rPr lang="en-GB" sz="1400" dirty="0" err="1">
                <a:latin typeface="Comic Sans MS" panose="030F0702030302020204" pitchFamily="66" charset="0"/>
                <a:cs typeface="Calibri" panose="020F0502020204030204" pitchFamily="34" charset="0"/>
              </a:rPr>
              <a:t>nLTE</a:t>
            </a:r>
            <a:r>
              <a:rPr lang="en-GB" sz="1400" dirty="0">
                <a:latin typeface="Comic Sans MS" panose="030F0702030302020204" pitchFamily="66" charset="0"/>
                <a:cs typeface="Calibri" panose="020F0502020204030204" pitchFamily="34" charset="0"/>
              </a:rPr>
              <a:t> conditions</a:t>
            </a:r>
          </a:p>
          <a:p>
            <a:endParaRPr lang="en-GB" sz="1400" dirty="0">
              <a:latin typeface="Comic Sans MS" panose="030F0702030302020204" pitchFamily="66" charset="0"/>
              <a:cs typeface="Calibri" panose="020F0502020204030204" pitchFamily="34" charset="0"/>
            </a:endParaRPr>
          </a:p>
          <a:p>
            <a:r>
              <a:rPr lang="en-GB" sz="1400" b="1" dirty="0">
                <a:latin typeface="Comic Sans MS" panose="030F0702030302020204" pitchFamily="66" charset="0"/>
                <a:cs typeface="Calibri" panose="020F0502020204030204" pitchFamily="34" charset="0"/>
              </a:rPr>
              <a:t>CONS:</a:t>
            </a:r>
          </a:p>
          <a:p>
            <a:pPr marL="214313" indent="-214313">
              <a:buFont typeface="Courier New" panose="02070309020205020404" pitchFamily="49" charset="0"/>
              <a:buChar char="o"/>
            </a:pPr>
            <a:r>
              <a:rPr lang="en-GB" sz="1400" dirty="0">
                <a:latin typeface="Comic Sans MS" panose="030F0702030302020204" pitchFamily="66" charset="0"/>
                <a:cs typeface="Calibri" panose="020F0502020204030204" pitchFamily="34" charset="0"/>
              </a:rPr>
              <a:t>Low density/high temperature plasma: non local </a:t>
            </a:r>
            <a:r>
              <a:rPr lang="en-GB" sz="1400" dirty="0" err="1">
                <a:latin typeface="Comic Sans MS" panose="030F0702030302020204" pitchFamily="66" charset="0"/>
                <a:cs typeface="Calibri" panose="020F0502020204030204" pitchFamily="34" charset="0"/>
              </a:rPr>
              <a:t>termal</a:t>
            </a:r>
            <a:r>
              <a:rPr lang="en-GB" sz="1400" dirty="0">
                <a:latin typeface="Comic Sans MS" panose="030F0702030302020204" pitchFamily="66" charset="0"/>
                <a:cs typeface="Calibri" panose="020F0502020204030204" pitchFamily="34" charset="0"/>
              </a:rPr>
              <a:t> equilibrium (</a:t>
            </a:r>
            <a:r>
              <a:rPr lang="en-GB" sz="1400" b="1" dirty="0" err="1">
                <a:latin typeface="Comic Sans MS" panose="030F0702030302020204" pitchFamily="66" charset="0"/>
                <a:cs typeface="Calibri" panose="020F0502020204030204" pitchFamily="34" charset="0"/>
              </a:rPr>
              <a:t>nLTE</a:t>
            </a:r>
            <a:r>
              <a:rPr lang="en-GB" sz="1400" b="1" dirty="0">
                <a:latin typeface="Comic Sans MS" panose="030F0702030302020204" pitchFamily="66" charset="0"/>
                <a:cs typeface="Calibri" panose="020F0502020204030204" pitchFamily="34" charset="0"/>
              </a:rPr>
              <a:t> conditions</a:t>
            </a:r>
            <a:r>
              <a:rPr lang="en-GB" sz="1400" dirty="0">
                <a:latin typeface="Comic Sans MS" panose="030F0702030302020204" pitchFamily="66" charset="0"/>
                <a:cs typeface="Calibri" panose="020F0502020204030204" pitchFamily="34" charset="0"/>
              </a:rPr>
              <a:t> )</a:t>
            </a:r>
          </a:p>
          <a:p>
            <a:pPr marL="214313" indent="-214313">
              <a:buFont typeface="Courier New" panose="02070309020205020404" pitchFamily="49" charset="0"/>
              <a:buChar char="o"/>
            </a:pPr>
            <a:r>
              <a:rPr lang="en-GB" sz="1400" dirty="0">
                <a:latin typeface="Comic Sans MS" panose="030F0702030302020204" pitchFamily="66" charset="0"/>
                <a:cs typeface="Calibri" panose="020F0502020204030204" pitchFamily="34" charset="0"/>
              </a:rPr>
              <a:t>Difficult “</a:t>
            </a:r>
            <a:r>
              <a:rPr lang="en-GB" sz="1400" dirty="0" err="1">
                <a:latin typeface="Comic Sans MS" panose="030F0702030302020204" pitchFamily="66" charset="0"/>
                <a:cs typeface="Calibri" panose="020F0502020204030204" pitchFamily="34" charset="0"/>
              </a:rPr>
              <a:t>plasmization</a:t>
            </a:r>
            <a:r>
              <a:rPr lang="en-GB" sz="1400" dirty="0">
                <a:latin typeface="Comic Sans MS" panose="030F0702030302020204" pitchFamily="66" charset="0"/>
                <a:cs typeface="Calibri" panose="020F0502020204030204" pitchFamily="34" charset="0"/>
              </a:rPr>
              <a:t>” of solid/metallic isotopes</a:t>
            </a:r>
          </a:p>
          <a:p>
            <a:pPr marL="214313" indent="-214313">
              <a:buFont typeface="Courier New" panose="02070309020205020404" pitchFamily="49" charset="0"/>
              <a:buChar char="o"/>
            </a:pPr>
            <a:r>
              <a:rPr lang="it-IT" sz="1400" b="1" dirty="0">
                <a:latin typeface="Comic Sans MS" panose="030F0702030302020204" pitchFamily="66" charset="0"/>
                <a:cs typeface="Calibri" panose="020F0502020204030204" pitchFamily="34" charset="0"/>
              </a:rPr>
              <a:t>No access to </a:t>
            </a:r>
            <a:r>
              <a:rPr lang="it-IT" sz="1400" b="1" dirty="0" err="1">
                <a:latin typeface="Comic Sans MS" panose="030F0702030302020204" pitchFamily="66" charset="0"/>
                <a:cs typeface="Calibri" panose="020F0502020204030204" pitchFamily="34" charset="0"/>
              </a:rPr>
              <a:t>nuclear</a:t>
            </a:r>
            <a:r>
              <a:rPr lang="it-IT" sz="1400" b="1" dirty="0">
                <a:latin typeface="Comic Sans MS" panose="030F0702030302020204" pitchFamily="66" charset="0"/>
                <a:cs typeface="Calibri" panose="020F0502020204030204" pitchFamily="34" charset="0"/>
              </a:rPr>
              <a:t> </a:t>
            </a:r>
            <a:r>
              <a:rPr lang="it-IT" sz="1400" b="1" dirty="0" err="1">
                <a:latin typeface="Comic Sans MS" panose="030F0702030302020204" pitchFamily="66" charset="0"/>
                <a:cs typeface="Calibri" panose="020F0502020204030204" pitchFamily="34" charset="0"/>
              </a:rPr>
              <a:t>excited</a:t>
            </a:r>
            <a:r>
              <a:rPr lang="it-IT" sz="1400" b="1" dirty="0">
                <a:latin typeface="Comic Sans MS" panose="030F0702030302020204" pitchFamily="66" charset="0"/>
                <a:cs typeface="Calibri" panose="020F0502020204030204" pitchFamily="34" charset="0"/>
              </a:rPr>
              <a:t> state studies </a:t>
            </a:r>
            <a:r>
              <a:rPr lang="it-IT" sz="1400" dirty="0">
                <a:latin typeface="Comic Sans MS" panose="030F0702030302020204" pitchFamily="66" charset="0"/>
                <a:cs typeface="Calibri" panose="020F0502020204030204" pitchFamily="34" charset="0"/>
              </a:rPr>
              <a:t>(</a:t>
            </a:r>
            <a:r>
              <a:rPr lang="it-IT" sz="1400" dirty="0" err="1">
                <a:latin typeface="Comic Sans MS" panose="030F0702030302020204" pitchFamily="66" charset="0"/>
                <a:cs typeface="Calibri" panose="020F0502020204030204" pitchFamily="34" charset="0"/>
              </a:rPr>
              <a:t>too</a:t>
            </a:r>
            <a:r>
              <a:rPr lang="it-IT" sz="1400" dirty="0">
                <a:latin typeface="Comic Sans MS" panose="030F0702030302020204" pitchFamily="66" charset="0"/>
                <a:cs typeface="Calibri" panose="020F0502020204030204" pitchFamily="34" charset="0"/>
              </a:rPr>
              <a:t> low T)</a:t>
            </a:r>
          </a:p>
        </p:txBody>
      </p:sp>
      <p:sp>
        <p:nvSpPr>
          <p:cNvPr id="2" name="CasellaDiTesto 1">
            <a:extLst>
              <a:ext uri="{FF2B5EF4-FFF2-40B4-BE49-F238E27FC236}">
                <a16:creationId xmlns:a16="http://schemas.microsoft.com/office/drawing/2014/main" id="{D70A501C-0E78-C128-FE89-A678F536A366}"/>
              </a:ext>
            </a:extLst>
          </p:cNvPr>
          <p:cNvSpPr txBox="1"/>
          <p:nvPr/>
        </p:nvSpPr>
        <p:spPr>
          <a:xfrm>
            <a:off x="1486170" y="302031"/>
            <a:ext cx="6487398" cy="707886"/>
          </a:xfrm>
          <a:prstGeom prst="rect">
            <a:avLst/>
          </a:prstGeom>
          <a:solidFill>
            <a:srgbClr val="FFFF00"/>
          </a:solidFill>
        </p:spPr>
        <p:txBody>
          <a:bodyPr wrap="square" rtlCol="0">
            <a:spAutoFit/>
          </a:bodyPr>
          <a:lstStyle/>
          <a:p>
            <a:pPr algn="ctr"/>
            <a:r>
              <a:rPr lang="it-IT" sz="2000" b="1" dirty="0">
                <a:solidFill>
                  <a:srgbClr val="FF0000"/>
                </a:solidFill>
                <a:latin typeface="Comic Sans MS" panose="030F0702030302020204" pitchFamily="66" charset="0"/>
              </a:rPr>
              <a:t>A </a:t>
            </a:r>
            <a:r>
              <a:rPr lang="it-IT" sz="2000" b="1" dirty="0" err="1">
                <a:solidFill>
                  <a:srgbClr val="FF0000"/>
                </a:solidFill>
                <a:latin typeface="Comic Sans MS" panose="030F0702030302020204" pitchFamily="66" charset="0"/>
              </a:rPr>
              <a:t>comparison</a:t>
            </a:r>
            <a:r>
              <a:rPr lang="it-IT" sz="2000" b="1" dirty="0">
                <a:solidFill>
                  <a:srgbClr val="FF0000"/>
                </a:solidFill>
                <a:latin typeface="Comic Sans MS" panose="030F0702030302020204" pitchFamily="66" charset="0"/>
              </a:rPr>
              <a:t> </a:t>
            </a:r>
            <a:r>
              <a:rPr lang="it-IT" sz="2000" b="1" dirty="0" err="1">
                <a:solidFill>
                  <a:srgbClr val="FF0000"/>
                </a:solidFill>
                <a:latin typeface="Comic Sans MS" panose="030F0702030302020204" pitchFamily="66" charset="0"/>
              </a:rPr>
              <a:t>between</a:t>
            </a:r>
            <a:r>
              <a:rPr lang="it-IT" sz="2000" b="1" dirty="0">
                <a:solidFill>
                  <a:srgbClr val="FF0000"/>
                </a:solidFill>
                <a:latin typeface="Comic Sans MS" panose="030F0702030302020204" pitchFamily="66" charset="0"/>
              </a:rPr>
              <a:t> </a:t>
            </a:r>
            <a:r>
              <a:rPr lang="it-IT" sz="2000" b="1" dirty="0" err="1">
                <a:solidFill>
                  <a:srgbClr val="FF0000"/>
                </a:solidFill>
                <a:latin typeface="Comic Sans MS" panose="030F0702030302020204" pitchFamily="66" charset="0"/>
              </a:rPr>
              <a:t>magnetic</a:t>
            </a:r>
            <a:r>
              <a:rPr lang="it-IT" sz="2000" b="1" dirty="0">
                <a:solidFill>
                  <a:srgbClr val="FF0000"/>
                </a:solidFill>
                <a:latin typeface="Comic Sans MS" panose="030F0702030302020204" pitchFamily="66" charset="0"/>
              </a:rPr>
              <a:t> and laser </a:t>
            </a:r>
            <a:r>
              <a:rPr lang="it-IT" sz="2000" b="1" dirty="0" err="1">
                <a:solidFill>
                  <a:srgbClr val="FF0000"/>
                </a:solidFill>
                <a:latin typeface="Comic Sans MS" panose="030F0702030302020204" pitchFamily="66" charset="0"/>
              </a:rPr>
              <a:t>induced</a:t>
            </a:r>
            <a:r>
              <a:rPr lang="it-IT" sz="2000" b="1" dirty="0">
                <a:solidFill>
                  <a:srgbClr val="FF0000"/>
                </a:solidFill>
                <a:latin typeface="Comic Sans MS" panose="030F0702030302020204" pitchFamily="66" charset="0"/>
              </a:rPr>
              <a:t> </a:t>
            </a:r>
            <a:r>
              <a:rPr lang="it-IT" sz="2000" b="1" dirty="0" err="1">
                <a:solidFill>
                  <a:srgbClr val="FF0000"/>
                </a:solidFill>
                <a:latin typeface="Comic Sans MS" panose="030F0702030302020204" pitchFamily="66" charset="0"/>
              </a:rPr>
              <a:t>physics</a:t>
            </a:r>
            <a:r>
              <a:rPr lang="it-IT" sz="2000" b="1" dirty="0">
                <a:solidFill>
                  <a:srgbClr val="FF0000"/>
                </a:solidFill>
                <a:latin typeface="Comic Sans MS" panose="030F0702030302020204" pitchFamily="66" charset="0"/>
              </a:rPr>
              <a:t> with plasma</a:t>
            </a:r>
          </a:p>
        </p:txBody>
      </p:sp>
      <p:grpSp>
        <p:nvGrpSpPr>
          <p:cNvPr id="3" name="Gruppo 6">
            <a:extLst>
              <a:ext uri="{FF2B5EF4-FFF2-40B4-BE49-F238E27FC236}">
                <a16:creationId xmlns:a16="http://schemas.microsoft.com/office/drawing/2014/main" id="{7D806C0B-9A49-B1BF-C2C6-864F5E7B6AFF}"/>
              </a:ext>
            </a:extLst>
          </p:cNvPr>
          <p:cNvGrpSpPr>
            <a:grpSpLocks noChangeAspect="1"/>
          </p:cNvGrpSpPr>
          <p:nvPr/>
        </p:nvGrpSpPr>
        <p:grpSpPr>
          <a:xfrm>
            <a:off x="142877" y="401671"/>
            <a:ext cx="782113" cy="407954"/>
            <a:chOff x="7195403" y="589325"/>
            <a:chExt cx="1963250" cy="1024039"/>
          </a:xfrm>
        </p:grpSpPr>
        <p:pic>
          <p:nvPicPr>
            <p:cNvPr id="7" name="Immagine 7">
              <a:extLst>
                <a:ext uri="{FF2B5EF4-FFF2-40B4-BE49-F238E27FC236}">
                  <a16:creationId xmlns:a16="http://schemas.microsoft.com/office/drawing/2014/main" id="{AB88EBDC-6B03-38B5-5517-7EF8673A23C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7195403" y="589325"/>
              <a:ext cx="1963250" cy="862371"/>
            </a:xfrm>
            <a:prstGeom prst="rect">
              <a:avLst/>
            </a:prstGeom>
          </p:spPr>
        </p:pic>
        <p:sp>
          <p:nvSpPr>
            <p:cNvPr id="8" name="CasellaDiTesto 8">
              <a:extLst>
                <a:ext uri="{FF2B5EF4-FFF2-40B4-BE49-F238E27FC236}">
                  <a16:creationId xmlns:a16="http://schemas.microsoft.com/office/drawing/2014/main" id="{1A2187F7-0B27-E83D-B6D9-91E6E8049C80}"/>
                </a:ext>
              </a:extLst>
            </p:cNvPr>
            <p:cNvSpPr txBox="1"/>
            <p:nvPr/>
          </p:nvSpPr>
          <p:spPr>
            <a:xfrm>
              <a:off x="8177027" y="1213654"/>
              <a:ext cx="862291" cy="399710"/>
            </a:xfrm>
            <a:prstGeom prst="rect">
              <a:avLst/>
            </a:prstGeom>
            <a:noFill/>
          </p:spPr>
          <p:txBody>
            <a:bodyPr wrap="none" rtlCol="0">
              <a:spAutoFit/>
            </a:bodyPr>
            <a:lstStyle/>
            <a:p>
              <a:r>
                <a:rPr lang="it-IT" sz="1400" b="1" dirty="0">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atin typeface="Arial Nova" panose="020B0504020202020204" pitchFamily="34" charset="0"/>
                </a:rPr>
                <a:t>CSN3</a:t>
              </a:r>
            </a:p>
          </p:txBody>
        </p:sp>
      </p:grpSp>
      <p:sp>
        <p:nvSpPr>
          <p:cNvPr id="9" name="CasellaDiTesto 8">
            <a:extLst>
              <a:ext uri="{FF2B5EF4-FFF2-40B4-BE49-F238E27FC236}">
                <a16:creationId xmlns:a16="http://schemas.microsoft.com/office/drawing/2014/main" id="{7EDA6F78-BE64-8965-D52B-E05B83E40CC7}"/>
              </a:ext>
            </a:extLst>
          </p:cNvPr>
          <p:cNvSpPr txBox="1"/>
          <p:nvPr/>
        </p:nvSpPr>
        <p:spPr>
          <a:xfrm>
            <a:off x="1779164" y="5947198"/>
            <a:ext cx="6245716" cy="461665"/>
          </a:xfrm>
          <a:prstGeom prst="rect">
            <a:avLst/>
          </a:prstGeom>
          <a:solidFill>
            <a:srgbClr val="FFC000"/>
          </a:solidFill>
        </p:spPr>
        <p:txBody>
          <a:bodyPr wrap="square" rtlCol="0">
            <a:spAutoFit/>
          </a:bodyPr>
          <a:lstStyle/>
          <a:p>
            <a:r>
              <a:rPr lang="it-IT" sz="2400" b="1" dirty="0" err="1">
                <a:solidFill>
                  <a:srgbClr val="FF0000"/>
                </a:solidFill>
                <a:latin typeface="Comic Sans MS" panose="030F0702030302020204" pitchFamily="66" charset="0"/>
                <a:cs typeface="Calibri" panose="020F0502020204030204" pitchFamily="34" charset="0"/>
              </a:rPr>
              <a:t>Workshop@LNF</a:t>
            </a:r>
            <a:r>
              <a:rPr lang="it-IT" sz="2400" b="1" dirty="0">
                <a:solidFill>
                  <a:srgbClr val="FF0000"/>
                </a:solidFill>
                <a:latin typeface="Comic Sans MS" panose="030F0702030302020204" pitchFamily="66" charset="0"/>
                <a:cs typeface="Calibri" panose="020F0502020204030204" pitchFamily="34" charset="0"/>
              </a:rPr>
              <a:t> 4-6 </a:t>
            </a:r>
            <a:r>
              <a:rPr lang="it-IT" sz="2400" b="1" dirty="0" err="1">
                <a:solidFill>
                  <a:srgbClr val="FF0000"/>
                </a:solidFill>
                <a:latin typeface="Comic Sans MS" panose="030F0702030302020204" pitchFamily="66" charset="0"/>
                <a:cs typeface="Calibri" panose="020F0502020204030204" pitchFamily="34" charset="0"/>
              </a:rPr>
              <a:t>December</a:t>
            </a:r>
            <a:r>
              <a:rPr lang="it-IT" sz="2400" b="1" dirty="0">
                <a:solidFill>
                  <a:srgbClr val="FF0000"/>
                </a:solidFill>
                <a:latin typeface="Comic Sans MS" panose="030F0702030302020204" pitchFamily="66" charset="0"/>
                <a:cs typeface="Calibri" panose="020F0502020204030204" pitchFamily="34" charset="0"/>
              </a:rPr>
              <a:t> 2024 </a:t>
            </a:r>
            <a:endParaRPr lang="it-IT" sz="1400" dirty="0">
              <a:solidFill>
                <a:srgbClr val="FF0000"/>
              </a:solidFill>
              <a:latin typeface="Comic Sans MS" panose="030F0702030302020204" pitchFamily="66" charset="0"/>
              <a:cs typeface="Calibri" panose="020F0502020204030204" pitchFamily="34" charset="0"/>
            </a:endParaRPr>
          </a:p>
        </p:txBody>
      </p:sp>
      <p:sp>
        <p:nvSpPr>
          <p:cNvPr id="10" name="CasellaDiTesto 5">
            <a:extLst>
              <a:ext uri="{FF2B5EF4-FFF2-40B4-BE49-F238E27FC236}">
                <a16:creationId xmlns:a16="http://schemas.microsoft.com/office/drawing/2014/main" id="{A84D4F91-8E71-FBA3-C4F5-C3D2B714D8C7}"/>
              </a:ext>
            </a:extLst>
          </p:cNvPr>
          <p:cNvSpPr txBox="1"/>
          <p:nvPr/>
        </p:nvSpPr>
        <p:spPr>
          <a:xfrm>
            <a:off x="1" y="21264"/>
            <a:ext cx="3629024" cy="307777"/>
          </a:xfrm>
          <a:custGeom>
            <a:avLst/>
            <a:gdLst>
              <a:gd name="connsiteX0" fmla="*/ 0 w 3629024"/>
              <a:gd name="connsiteY0" fmla="*/ 0 h 307777"/>
              <a:gd name="connsiteX1" fmla="*/ 482142 w 3629024"/>
              <a:gd name="connsiteY1" fmla="*/ 0 h 307777"/>
              <a:gd name="connsiteX2" fmla="*/ 891703 w 3629024"/>
              <a:gd name="connsiteY2" fmla="*/ 0 h 307777"/>
              <a:gd name="connsiteX3" fmla="*/ 1337555 w 3629024"/>
              <a:gd name="connsiteY3" fmla="*/ 0 h 307777"/>
              <a:gd name="connsiteX4" fmla="*/ 1892277 w 3629024"/>
              <a:gd name="connsiteY4" fmla="*/ 0 h 307777"/>
              <a:gd name="connsiteX5" fmla="*/ 2374419 w 3629024"/>
              <a:gd name="connsiteY5" fmla="*/ 0 h 307777"/>
              <a:gd name="connsiteX6" fmla="*/ 2820270 w 3629024"/>
              <a:gd name="connsiteY6" fmla="*/ 0 h 307777"/>
              <a:gd name="connsiteX7" fmla="*/ 3629024 w 3629024"/>
              <a:gd name="connsiteY7" fmla="*/ 0 h 307777"/>
              <a:gd name="connsiteX8" fmla="*/ 3629024 w 3629024"/>
              <a:gd name="connsiteY8" fmla="*/ 307777 h 307777"/>
              <a:gd name="connsiteX9" fmla="*/ 3110592 w 3629024"/>
              <a:gd name="connsiteY9" fmla="*/ 307777 h 307777"/>
              <a:gd name="connsiteX10" fmla="*/ 2664740 w 3629024"/>
              <a:gd name="connsiteY10" fmla="*/ 307777 h 307777"/>
              <a:gd name="connsiteX11" fmla="*/ 2073728 w 3629024"/>
              <a:gd name="connsiteY11" fmla="*/ 307777 h 307777"/>
              <a:gd name="connsiteX12" fmla="*/ 1591586 w 3629024"/>
              <a:gd name="connsiteY12" fmla="*/ 307777 h 307777"/>
              <a:gd name="connsiteX13" fmla="*/ 1182025 w 3629024"/>
              <a:gd name="connsiteY13" fmla="*/ 307777 h 307777"/>
              <a:gd name="connsiteX14" fmla="*/ 627303 w 3629024"/>
              <a:gd name="connsiteY14" fmla="*/ 307777 h 307777"/>
              <a:gd name="connsiteX15" fmla="*/ 0 w 3629024"/>
              <a:gd name="connsiteY15" fmla="*/ 307777 h 307777"/>
              <a:gd name="connsiteX16" fmla="*/ 0 w 3629024"/>
              <a:gd name="connsiteY16"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29024" h="307777" fill="none" extrusionOk="0">
                <a:moveTo>
                  <a:pt x="0" y="0"/>
                </a:moveTo>
                <a:cubicBezTo>
                  <a:pt x="231220" y="-32802"/>
                  <a:pt x="331392" y="6932"/>
                  <a:pt x="482142" y="0"/>
                </a:cubicBezTo>
                <a:cubicBezTo>
                  <a:pt x="632892" y="-6932"/>
                  <a:pt x="704828" y="22879"/>
                  <a:pt x="891703" y="0"/>
                </a:cubicBezTo>
                <a:cubicBezTo>
                  <a:pt x="1078578" y="-22879"/>
                  <a:pt x="1219751" y="28405"/>
                  <a:pt x="1337555" y="0"/>
                </a:cubicBezTo>
                <a:cubicBezTo>
                  <a:pt x="1455359" y="-28405"/>
                  <a:pt x="1710382" y="64117"/>
                  <a:pt x="1892277" y="0"/>
                </a:cubicBezTo>
                <a:cubicBezTo>
                  <a:pt x="2074172" y="-64117"/>
                  <a:pt x="2163057" y="30503"/>
                  <a:pt x="2374419" y="0"/>
                </a:cubicBezTo>
                <a:cubicBezTo>
                  <a:pt x="2585781" y="-30503"/>
                  <a:pt x="2630350" y="13106"/>
                  <a:pt x="2820270" y="0"/>
                </a:cubicBezTo>
                <a:cubicBezTo>
                  <a:pt x="3010190" y="-13106"/>
                  <a:pt x="3280244" y="5106"/>
                  <a:pt x="3629024" y="0"/>
                </a:cubicBezTo>
                <a:cubicBezTo>
                  <a:pt x="3655637" y="79219"/>
                  <a:pt x="3595511" y="172133"/>
                  <a:pt x="3629024" y="307777"/>
                </a:cubicBezTo>
                <a:cubicBezTo>
                  <a:pt x="3498695" y="347879"/>
                  <a:pt x="3366463" y="283065"/>
                  <a:pt x="3110592" y="307777"/>
                </a:cubicBezTo>
                <a:cubicBezTo>
                  <a:pt x="2854721" y="332489"/>
                  <a:pt x="2841067" y="304910"/>
                  <a:pt x="2664740" y="307777"/>
                </a:cubicBezTo>
                <a:cubicBezTo>
                  <a:pt x="2488413" y="310644"/>
                  <a:pt x="2197499" y="285085"/>
                  <a:pt x="2073728" y="307777"/>
                </a:cubicBezTo>
                <a:cubicBezTo>
                  <a:pt x="1949957" y="330469"/>
                  <a:pt x="1743976" y="271915"/>
                  <a:pt x="1591586" y="307777"/>
                </a:cubicBezTo>
                <a:cubicBezTo>
                  <a:pt x="1439196" y="343639"/>
                  <a:pt x="1361929" y="284618"/>
                  <a:pt x="1182025" y="307777"/>
                </a:cubicBezTo>
                <a:cubicBezTo>
                  <a:pt x="1002121" y="330936"/>
                  <a:pt x="899951" y="246442"/>
                  <a:pt x="627303" y="307777"/>
                </a:cubicBezTo>
                <a:cubicBezTo>
                  <a:pt x="354655" y="369112"/>
                  <a:pt x="138536" y="267413"/>
                  <a:pt x="0" y="307777"/>
                </a:cubicBezTo>
                <a:cubicBezTo>
                  <a:pt x="-15997" y="158882"/>
                  <a:pt x="21025" y="126400"/>
                  <a:pt x="0" y="0"/>
                </a:cubicBezTo>
                <a:close/>
              </a:path>
              <a:path w="3629024" h="307777" stroke="0" extrusionOk="0">
                <a:moveTo>
                  <a:pt x="0" y="0"/>
                </a:moveTo>
                <a:cubicBezTo>
                  <a:pt x="149380" y="-14612"/>
                  <a:pt x="314486" y="11105"/>
                  <a:pt x="482142" y="0"/>
                </a:cubicBezTo>
                <a:cubicBezTo>
                  <a:pt x="649798" y="-11105"/>
                  <a:pt x="805201" y="33165"/>
                  <a:pt x="891703" y="0"/>
                </a:cubicBezTo>
                <a:cubicBezTo>
                  <a:pt x="978205" y="-33165"/>
                  <a:pt x="1229408" y="16265"/>
                  <a:pt x="1482716" y="0"/>
                </a:cubicBezTo>
                <a:cubicBezTo>
                  <a:pt x="1736024" y="-16265"/>
                  <a:pt x="1822035" y="44140"/>
                  <a:pt x="1964857" y="0"/>
                </a:cubicBezTo>
                <a:cubicBezTo>
                  <a:pt x="2107679" y="-44140"/>
                  <a:pt x="2254988" y="17419"/>
                  <a:pt x="2446999" y="0"/>
                </a:cubicBezTo>
                <a:cubicBezTo>
                  <a:pt x="2639010" y="-17419"/>
                  <a:pt x="2768196" y="55037"/>
                  <a:pt x="3038012" y="0"/>
                </a:cubicBezTo>
                <a:cubicBezTo>
                  <a:pt x="3307828" y="-55037"/>
                  <a:pt x="3394749" y="28435"/>
                  <a:pt x="3629024" y="0"/>
                </a:cubicBezTo>
                <a:cubicBezTo>
                  <a:pt x="3653365" y="149591"/>
                  <a:pt x="3608555" y="157652"/>
                  <a:pt x="3629024" y="307777"/>
                </a:cubicBezTo>
                <a:cubicBezTo>
                  <a:pt x="3513291" y="326425"/>
                  <a:pt x="3405318" y="254672"/>
                  <a:pt x="3183172" y="307777"/>
                </a:cubicBezTo>
                <a:cubicBezTo>
                  <a:pt x="2961026" y="360882"/>
                  <a:pt x="2865330" y="296109"/>
                  <a:pt x="2664740" y="307777"/>
                </a:cubicBezTo>
                <a:cubicBezTo>
                  <a:pt x="2464150" y="319445"/>
                  <a:pt x="2367464" y="253771"/>
                  <a:pt x="2146308" y="307777"/>
                </a:cubicBezTo>
                <a:cubicBezTo>
                  <a:pt x="1925152" y="361783"/>
                  <a:pt x="1843528" y="280397"/>
                  <a:pt x="1664167" y="307777"/>
                </a:cubicBezTo>
                <a:cubicBezTo>
                  <a:pt x="1484806" y="335157"/>
                  <a:pt x="1315306" y="292414"/>
                  <a:pt x="1073154" y="307777"/>
                </a:cubicBezTo>
                <a:cubicBezTo>
                  <a:pt x="831002" y="323140"/>
                  <a:pt x="612971" y="306428"/>
                  <a:pt x="482142" y="307777"/>
                </a:cubicBezTo>
                <a:cubicBezTo>
                  <a:pt x="351313" y="309126"/>
                  <a:pt x="220325" y="276352"/>
                  <a:pt x="0" y="307777"/>
                </a:cubicBezTo>
                <a:cubicBezTo>
                  <a:pt x="-35487" y="244158"/>
                  <a:pt x="2890" y="99723"/>
                  <a:pt x="0" y="0"/>
                </a:cubicBezTo>
                <a:close/>
              </a:path>
            </a:pathLst>
          </a:custGeom>
          <a:solidFill>
            <a:srgbClr val="FF6600"/>
          </a:solidFill>
          <a:ln w="38100">
            <a:no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pPr algn="just">
              <a:spcAft>
                <a:spcPts val="900"/>
              </a:spcAft>
            </a:pPr>
            <a:r>
              <a:rPr lang="en-US" sz="1400" b="1" i="1" dirty="0">
                <a:solidFill>
                  <a:srgbClr val="002060"/>
                </a:solidFill>
                <a:latin typeface="Comic Sans MS" panose="030F0702030302020204" pitchFamily="66" charset="0"/>
                <a:cs typeface="Calibri" panose="020F0502020204030204" pitchFamily="34" charset="0"/>
              </a:rPr>
              <a:t>Astrophysics nuclear reactions in stars </a:t>
            </a:r>
            <a:endParaRPr lang="en-GB" sz="1400" b="1" i="1" dirty="0">
              <a:latin typeface="Comic Sans MS" panose="030F0702030302020204" pitchFamily="66" charset="0"/>
              <a:cs typeface="Calibri" panose="020F0502020204030204" pitchFamily="34" charset="0"/>
            </a:endParaRPr>
          </a:p>
        </p:txBody>
      </p:sp>
    </p:spTree>
    <p:extLst>
      <p:ext uri="{BB962C8B-B14F-4D97-AF65-F5344CB8AC3E}">
        <p14:creationId xmlns:p14="http://schemas.microsoft.com/office/powerpoint/2010/main" val="30701542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6" name="Picture 5">
            <a:extLst>
              <a:ext uri="{FF2B5EF4-FFF2-40B4-BE49-F238E27FC236}">
                <a16:creationId xmlns:a16="http://schemas.microsoft.com/office/drawing/2014/main" id="{F3C4B964-C5BD-54C1-DAF9-DFEE202F829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428010" y="3901444"/>
            <a:ext cx="5703056" cy="2400290"/>
          </a:xfrm>
          <a:prstGeom prst="rect">
            <a:avLst/>
          </a:prstGeom>
          <a:ln>
            <a:solidFill>
              <a:schemeClr val="accent1"/>
            </a:solidFill>
          </a:ln>
        </p:spPr>
      </p:pic>
      <p:sp>
        <p:nvSpPr>
          <p:cNvPr id="168" name="Google Shape;168;p5"/>
          <p:cNvSpPr txBox="1"/>
          <p:nvPr/>
        </p:nvSpPr>
        <p:spPr>
          <a:xfrm>
            <a:off x="987762" y="463293"/>
            <a:ext cx="5470188" cy="734199"/>
          </a:xfrm>
          <a:prstGeom prst="rect">
            <a:avLst/>
          </a:prstGeom>
          <a:solidFill>
            <a:srgbClr val="FFFF00"/>
          </a:solidFill>
          <a:ln>
            <a:noFill/>
          </a:ln>
        </p:spPr>
        <p:txBody>
          <a:bodyPr spcFirstLastPara="1" wrap="square" lIns="68569" tIns="34275" rIns="68569" bIns="34275" anchor="ctr" anchorCtr="0">
            <a:normAutofit/>
          </a:bodyPr>
          <a:lstStyle/>
          <a:p>
            <a:pPr algn="ctr">
              <a:lnSpc>
                <a:spcPct val="90000"/>
              </a:lnSpc>
              <a:buClr>
                <a:srgbClr val="063D5C"/>
              </a:buClr>
              <a:buSzPts val="4400"/>
            </a:pPr>
            <a:r>
              <a:rPr lang="it-IT" sz="2100" b="1" dirty="0" err="1">
                <a:solidFill>
                  <a:srgbClr val="FF0000"/>
                </a:solidFill>
                <a:latin typeface="Comic Sans MS" panose="030F0702030302020204" pitchFamily="66" charset="0"/>
                <a:ea typeface="Arial"/>
                <a:cs typeface="Arial"/>
                <a:sym typeface="Arial"/>
              </a:rPr>
              <a:t>Medical</a:t>
            </a:r>
            <a:r>
              <a:rPr lang="it-IT" sz="2100" b="1" dirty="0">
                <a:solidFill>
                  <a:srgbClr val="FF0000"/>
                </a:solidFill>
                <a:latin typeface="Comic Sans MS" panose="030F0702030302020204" pitchFamily="66" charset="0"/>
                <a:ea typeface="Arial"/>
                <a:cs typeface="Arial"/>
                <a:sym typeface="Arial"/>
              </a:rPr>
              <a:t> </a:t>
            </a:r>
            <a:r>
              <a:rPr lang="it-IT" sz="2100" b="1" dirty="0" err="1">
                <a:solidFill>
                  <a:srgbClr val="FF0000"/>
                </a:solidFill>
                <a:latin typeface="Comic Sans MS" panose="030F0702030302020204" pitchFamily="66" charset="0"/>
                <a:ea typeface="Arial"/>
                <a:cs typeface="Arial"/>
                <a:sym typeface="Arial"/>
              </a:rPr>
              <a:t>radionuclides</a:t>
            </a:r>
            <a:r>
              <a:rPr lang="it-IT" sz="2100" b="1" dirty="0">
                <a:solidFill>
                  <a:srgbClr val="FF0000"/>
                </a:solidFill>
                <a:latin typeface="Comic Sans MS" panose="030F0702030302020204" pitchFamily="66" charset="0"/>
                <a:ea typeface="Arial"/>
                <a:cs typeface="Arial"/>
                <a:sym typeface="Arial"/>
              </a:rPr>
              <a:t> production with SPES-MED @ LNL</a:t>
            </a:r>
            <a:endParaRPr sz="2100" b="1" dirty="0">
              <a:solidFill>
                <a:srgbClr val="FF0000"/>
              </a:solidFill>
              <a:latin typeface="Comic Sans MS" panose="030F0702030302020204" pitchFamily="66" charset="0"/>
              <a:ea typeface="Arial"/>
              <a:cs typeface="Arial"/>
              <a:sym typeface="Arial"/>
            </a:endParaRPr>
          </a:p>
        </p:txBody>
      </p:sp>
      <p:pic>
        <p:nvPicPr>
          <p:cNvPr id="3" name="Immagine 2">
            <a:extLst>
              <a:ext uri="{FF2B5EF4-FFF2-40B4-BE49-F238E27FC236}">
                <a16:creationId xmlns:a16="http://schemas.microsoft.com/office/drawing/2014/main" id="{60B47086-273F-3DFC-3AC4-2875AFEE02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8491" y="340909"/>
            <a:ext cx="598082" cy="503939"/>
          </a:xfrm>
          <a:prstGeom prst="rect">
            <a:avLst/>
          </a:prstGeom>
        </p:spPr>
      </p:pic>
      <p:grpSp>
        <p:nvGrpSpPr>
          <p:cNvPr id="19" name="Gruppo 18">
            <a:extLst>
              <a:ext uri="{FF2B5EF4-FFF2-40B4-BE49-F238E27FC236}">
                <a16:creationId xmlns:a16="http://schemas.microsoft.com/office/drawing/2014/main" id="{D2D99EFE-D9F1-7C61-27C6-AEA179B35BCE}"/>
              </a:ext>
            </a:extLst>
          </p:cNvPr>
          <p:cNvGrpSpPr/>
          <p:nvPr/>
        </p:nvGrpSpPr>
        <p:grpSpPr>
          <a:xfrm>
            <a:off x="7891084" y="180901"/>
            <a:ext cx="1080896" cy="595004"/>
            <a:chOff x="1337017" y="4608843"/>
            <a:chExt cx="1877342" cy="1108989"/>
          </a:xfrm>
        </p:grpSpPr>
        <p:pic>
          <p:nvPicPr>
            <p:cNvPr id="177" name="Google Shape;177;p5" descr="European medical isotope network launched : Regulation &amp; Safety - World  Nuclear News"/>
            <p:cNvPicPr preferRelativeResize="0"/>
            <p:nvPr/>
          </p:nvPicPr>
          <p:blipFill rotWithShape="1">
            <a:blip r:embed="rId5">
              <a:alphaModFix/>
              <a:extLst>
                <a:ext uri="{28A0092B-C50C-407E-A947-70E740481C1C}">
                  <a14:useLocalDpi xmlns:a14="http://schemas.microsoft.com/office/drawing/2010/main" val="0"/>
                </a:ext>
              </a:extLst>
            </a:blip>
            <a:srcRect t="4516" b="-1"/>
            <a:stretch/>
          </p:blipFill>
          <p:spPr>
            <a:xfrm>
              <a:off x="1337017" y="4608843"/>
              <a:ext cx="1877342" cy="1007192"/>
            </a:xfrm>
            <a:prstGeom prst="rect">
              <a:avLst/>
            </a:prstGeom>
            <a:noFill/>
            <a:ln>
              <a:noFill/>
            </a:ln>
          </p:spPr>
        </p:pic>
        <p:sp>
          <p:nvSpPr>
            <p:cNvPr id="18" name="CasellaDiTesto 17">
              <a:extLst>
                <a:ext uri="{FF2B5EF4-FFF2-40B4-BE49-F238E27FC236}">
                  <a16:creationId xmlns:a16="http://schemas.microsoft.com/office/drawing/2014/main" id="{E4B97D81-E3E5-5E7C-C62C-A07483FE886F}"/>
                </a:ext>
              </a:extLst>
            </p:cNvPr>
            <p:cNvSpPr txBox="1"/>
            <p:nvPr/>
          </p:nvSpPr>
          <p:spPr>
            <a:xfrm>
              <a:off x="1341788" y="5410056"/>
              <a:ext cx="1872570" cy="307776"/>
            </a:xfrm>
            <a:prstGeom prst="rect">
              <a:avLst/>
            </a:prstGeom>
            <a:noFill/>
          </p:spPr>
          <p:txBody>
            <a:bodyPr wrap="square">
              <a:spAutoFit/>
            </a:bodyPr>
            <a:lstStyle/>
            <a:p>
              <a:pPr algn="ctr"/>
              <a:r>
                <a:rPr lang="en-GB" sz="900" dirty="0">
                  <a:solidFill>
                    <a:srgbClr val="002B4B"/>
                  </a:solidFill>
                  <a:latin typeface="Arial"/>
                  <a:cs typeface="Arial"/>
                </a:rPr>
                <a:t>https://www.prismap.eu/</a:t>
              </a:r>
            </a:p>
          </p:txBody>
        </p:sp>
      </p:grpSp>
      <p:sp>
        <p:nvSpPr>
          <p:cNvPr id="7" name="Google Shape;178;p5">
            <a:extLst>
              <a:ext uri="{FF2B5EF4-FFF2-40B4-BE49-F238E27FC236}">
                <a16:creationId xmlns:a16="http://schemas.microsoft.com/office/drawing/2014/main" id="{B67995B0-A9FE-C007-24C1-899CC20FCD5D}"/>
              </a:ext>
            </a:extLst>
          </p:cNvPr>
          <p:cNvSpPr/>
          <p:nvPr/>
        </p:nvSpPr>
        <p:spPr>
          <a:xfrm>
            <a:off x="6900201" y="8626"/>
            <a:ext cx="972741" cy="410338"/>
          </a:xfrm>
          <a:prstGeom prst="rect">
            <a:avLst/>
          </a:prstGeom>
          <a:noFill/>
          <a:ln w="12700">
            <a:noFill/>
          </a:ln>
        </p:spPr>
        <p:txBody>
          <a:bodyPr spcFirstLastPara="1" wrap="square" lIns="68569" tIns="34275" rIns="68569" bIns="34275" anchor="t" anchorCtr="0">
            <a:spAutoFit/>
          </a:bodyPr>
          <a:lstStyle/>
          <a:p>
            <a:pPr defTabSz="472679">
              <a:spcBef>
                <a:spcPts val="450"/>
              </a:spcBef>
              <a:buClr>
                <a:srgbClr val="000000"/>
              </a:buClr>
              <a:buSzPts val="2200"/>
              <a:tabLst>
                <a:tab pos="807244" algn="l"/>
              </a:tabLst>
            </a:pPr>
            <a:r>
              <a:rPr lang="it-IT" sz="1650" b="1" dirty="0">
                <a:solidFill>
                  <a:srgbClr val="FFC000"/>
                </a:solidFill>
                <a:latin typeface="Arial"/>
                <a:ea typeface="Arial"/>
                <a:cs typeface="Arial"/>
                <a:sym typeface="Arial"/>
              </a:rPr>
              <a:t>SPES-</a:t>
            </a:r>
            <a:r>
              <a:rPr lang="it-IT" sz="1650" b="1" dirty="0">
                <a:solidFill>
                  <a:srgbClr val="FFC000"/>
                </a:solidFill>
                <a:latin typeface="Symbol" panose="05050102010706020507" pitchFamily="18" charset="2"/>
                <a:ea typeface="Arial"/>
                <a:cs typeface="Arial"/>
                <a:sym typeface="Arial"/>
              </a:rPr>
              <a:t>g</a:t>
            </a:r>
            <a:r>
              <a:rPr lang="it-IT" b="1" dirty="0">
                <a:solidFill>
                  <a:srgbClr val="FFC000"/>
                </a:solidFill>
                <a:latin typeface="Arial"/>
                <a:ea typeface="Arial"/>
                <a:cs typeface="Arial"/>
                <a:sym typeface="Arial"/>
              </a:rPr>
              <a:t> 	</a:t>
            </a:r>
            <a:endParaRPr sz="1500" dirty="0">
              <a:solidFill>
                <a:srgbClr val="000000"/>
              </a:solidFill>
              <a:ea typeface="Arial"/>
              <a:cs typeface="Arial"/>
              <a:sym typeface="Arial"/>
            </a:endParaRPr>
          </a:p>
        </p:txBody>
      </p:sp>
      <p:pic>
        <p:nvPicPr>
          <p:cNvPr id="11" name="Picture 10">
            <a:extLst>
              <a:ext uri="{FF2B5EF4-FFF2-40B4-BE49-F238E27FC236}">
                <a16:creationId xmlns:a16="http://schemas.microsoft.com/office/drawing/2014/main" id="{C244DCB5-193A-74C0-1990-845C91BD26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02365" y="1469945"/>
            <a:ext cx="3703517" cy="2149661"/>
          </a:xfrm>
          <a:prstGeom prst="rect">
            <a:avLst/>
          </a:prstGeom>
        </p:spPr>
      </p:pic>
      <p:pic>
        <p:nvPicPr>
          <p:cNvPr id="13" name="Picture 12">
            <a:extLst>
              <a:ext uri="{FF2B5EF4-FFF2-40B4-BE49-F238E27FC236}">
                <a16:creationId xmlns:a16="http://schemas.microsoft.com/office/drawing/2014/main" id="{548DF5D4-375F-1878-397E-31B11EC3C9F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367084"/>
            <a:ext cx="4373487" cy="2480634"/>
          </a:xfrm>
          <a:prstGeom prst="rect">
            <a:avLst/>
          </a:prstGeom>
          <a:ln>
            <a:solidFill>
              <a:srgbClr val="0070C0"/>
            </a:solidFill>
          </a:ln>
        </p:spPr>
      </p:pic>
      <p:pic>
        <p:nvPicPr>
          <p:cNvPr id="20" name="Google Shape;260;p10" descr="Freccia: leggera curva con riempimento a tinta unita">
            <a:extLst>
              <a:ext uri="{FF2B5EF4-FFF2-40B4-BE49-F238E27FC236}">
                <a16:creationId xmlns:a16="http://schemas.microsoft.com/office/drawing/2014/main" id="{2FB9477B-42A2-9475-79B1-6378E0A8CC34}"/>
              </a:ext>
            </a:extLst>
          </p:cNvPr>
          <p:cNvPicPr preferRelativeResize="0"/>
          <p:nvPr/>
        </p:nvPicPr>
        <p:blipFill rotWithShape="1">
          <a:blip r:embed="rId8">
            <a:alphaModFix/>
            <a:extLst>
              <a:ext uri="{28A0092B-C50C-407E-A947-70E740481C1C}">
                <a14:useLocalDpi xmlns:a14="http://schemas.microsoft.com/office/drawing/2010/main" val="0"/>
              </a:ext>
            </a:extLst>
          </a:blip>
          <a:srcRect/>
          <a:stretch/>
        </p:blipFill>
        <p:spPr>
          <a:xfrm rot="7012985" flipV="1">
            <a:off x="7213401" y="3332768"/>
            <a:ext cx="1092508" cy="805356"/>
          </a:xfrm>
          <a:prstGeom prst="rect">
            <a:avLst/>
          </a:prstGeom>
          <a:noFill/>
          <a:ln>
            <a:noFill/>
          </a:ln>
        </p:spPr>
      </p:pic>
      <p:sp>
        <p:nvSpPr>
          <p:cNvPr id="22" name="TextBox 21">
            <a:extLst>
              <a:ext uri="{FF2B5EF4-FFF2-40B4-BE49-F238E27FC236}">
                <a16:creationId xmlns:a16="http://schemas.microsoft.com/office/drawing/2014/main" id="{1F5C8CFF-2782-B8E6-A314-D3425D9CB408}"/>
              </a:ext>
            </a:extLst>
          </p:cNvPr>
          <p:cNvSpPr txBox="1"/>
          <p:nvPr/>
        </p:nvSpPr>
        <p:spPr>
          <a:xfrm>
            <a:off x="129484" y="4325202"/>
            <a:ext cx="3091320" cy="1815882"/>
          </a:xfrm>
          <a:prstGeom prst="rect">
            <a:avLst/>
          </a:prstGeom>
          <a:solidFill>
            <a:srgbClr val="FFC000"/>
          </a:solidFill>
        </p:spPr>
        <p:txBody>
          <a:bodyPr wrap="square">
            <a:spAutoFit/>
          </a:bodyPr>
          <a:lstStyle/>
          <a:p>
            <a:r>
              <a:rPr lang="it-IT" sz="1400" dirty="0">
                <a:solidFill>
                  <a:srgbClr val="002B4B"/>
                </a:solidFill>
                <a:latin typeface="Comic Sans MS" panose="030F0702030302020204" pitchFamily="66" charset="0"/>
                <a:ea typeface="Arial"/>
                <a:cs typeface="Arial"/>
                <a:sym typeface="Arial"/>
              </a:rPr>
              <a:t>In </a:t>
            </a:r>
            <a:r>
              <a:rPr lang="it-IT" sz="1400" dirty="0" err="1">
                <a:solidFill>
                  <a:srgbClr val="002B4B"/>
                </a:solidFill>
                <a:latin typeface="Comic Sans MS" panose="030F0702030302020204" pitchFamily="66" charset="0"/>
                <a:ea typeface="Arial"/>
                <a:cs typeface="Arial"/>
                <a:sym typeface="Arial"/>
              </a:rPr>
              <a:t>this</a:t>
            </a:r>
            <a:r>
              <a:rPr lang="it-IT" sz="1400" dirty="0">
                <a:solidFill>
                  <a:srgbClr val="002B4B"/>
                </a:solidFill>
                <a:latin typeface="Comic Sans MS" panose="030F0702030302020204" pitchFamily="66" charset="0"/>
                <a:ea typeface="Arial"/>
                <a:cs typeface="Arial"/>
                <a:sym typeface="Arial"/>
              </a:rPr>
              <a:t> </a:t>
            </a:r>
            <a:r>
              <a:rPr lang="it-IT" sz="1400" b="1" dirty="0">
                <a:solidFill>
                  <a:srgbClr val="002B4B"/>
                </a:solidFill>
                <a:latin typeface="Comic Sans MS" panose="030F0702030302020204" pitchFamily="66" charset="0"/>
                <a:ea typeface="Arial"/>
                <a:cs typeface="Arial"/>
                <a:sym typeface="Arial"/>
              </a:rPr>
              <a:t>multi-</a:t>
            </a:r>
            <a:r>
              <a:rPr lang="it-IT" sz="1400" b="1" dirty="0" err="1">
                <a:solidFill>
                  <a:srgbClr val="002B4B"/>
                </a:solidFill>
                <a:latin typeface="Comic Sans MS" panose="030F0702030302020204" pitchFamily="66" charset="0"/>
                <a:ea typeface="Arial"/>
                <a:cs typeface="Arial"/>
                <a:sym typeface="Arial"/>
              </a:rPr>
              <a:t>disciplinary</a:t>
            </a:r>
            <a:r>
              <a:rPr lang="it-IT" sz="1400" dirty="0">
                <a:solidFill>
                  <a:srgbClr val="002B4B"/>
                </a:solidFill>
                <a:latin typeface="Comic Sans MS" panose="030F0702030302020204" pitchFamily="66" charset="0"/>
                <a:ea typeface="Arial"/>
                <a:cs typeface="Arial"/>
                <a:sym typeface="Arial"/>
              </a:rPr>
              <a:t> </a:t>
            </a:r>
            <a:r>
              <a:rPr lang="en-GB" sz="1400" dirty="0">
                <a:solidFill>
                  <a:srgbClr val="002B4B"/>
                </a:solidFill>
                <a:latin typeface="Comic Sans MS" panose="030F0702030302020204" pitchFamily="66" charset="0"/>
                <a:ea typeface="Arial"/>
                <a:cs typeface="Arial"/>
                <a:sym typeface="Arial"/>
              </a:rPr>
              <a:t>research</a:t>
            </a:r>
            <a:r>
              <a:rPr lang="it-IT" sz="1400" dirty="0">
                <a:solidFill>
                  <a:srgbClr val="002B4B"/>
                </a:solidFill>
                <a:latin typeface="Comic Sans MS" panose="030F0702030302020204" pitchFamily="66" charset="0"/>
                <a:ea typeface="Arial"/>
                <a:cs typeface="Arial"/>
                <a:sym typeface="Arial"/>
              </a:rPr>
              <a:t> activity </a:t>
            </a:r>
            <a:r>
              <a:rPr lang="it-IT" sz="1400" b="1" dirty="0" err="1">
                <a:solidFill>
                  <a:srgbClr val="002B4B"/>
                </a:solidFill>
                <a:latin typeface="Comic Sans MS" panose="030F0702030302020204" pitchFamily="66" charset="0"/>
                <a:ea typeface="Arial"/>
                <a:cs typeface="Arial"/>
                <a:sym typeface="Arial"/>
              </a:rPr>
              <a:t>nuclear</a:t>
            </a:r>
            <a:r>
              <a:rPr lang="it-IT" sz="1400" b="1" dirty="0">
                <a:solidFill>
                  <a:srgbClr val="002B4B"/>
                </a:solidFill>
                <a:latin typeface="Comic Sans MS" panose="030F0702030302020204" pitchFamily="66" charset="0"/>
                <a:ea typeface="Arial"/>
                <a:cs typeface="Arial"/>
                <a:sym typeface="Arial"/>
              </a:rPr>
              <a:t> </a:t>
            </a:r>
            <a:r>
              <a:rPr lang="en-GB" sz="1400" b="1" dirty="0">
                <a:solidFill>
                  <a:srgbClr val="002B4B"/>
                </a:solidFill>
                <a:latin typeface="Comic Sans MS" panose="030F0702030302020204" pitchFamily="66" charset="0"/>
                <a:ea typeface="Arial"/>
                <a:cs typeface="Arial"/>
                <a:sym typeface="Arial"/>
              </a:rPr>
              <a:t>physics</a:t>
            </a:r>
            <a:r>
              <a:rPr lang="it-IT" sz="1400" b="1" dirty="0">
                <a:solidFill>
                  <a:srgbClr val="002B4B"/>
                </a:solidFill>
                <a:latin typeface="Comic Sans MS" panose="030F0702030302020204" pitchFamily="66" charset="0"/>
                <a:ea typeface="Arial"/>
                <a:cs typeface="Arial"/>
                <a:sym typeface="Arial"/>
              </a:rPr>
              <a:t> </a:t>
            </a:r>
            <a:r>
              <a:rPr lang="it-IT" sz="1400" dirty="0">
                <a:solidFill>
                  <a:srgbClr val="002B4B"/>
                </a:solidFill>
                <a:latin typeface="Comic Sans MS" panose="030F0702030302020204" pitchFamily="66" charset="0"/>
                <a:ea typeface="Arial"/>
                <a:cs typeface="Arial"/>
                <a:sym typeface="Arial"/>
              </a:rPr>
              <a:t>plays a key </a:t>
            </a:r>
            <a:r>
              <a:rPr lang="it-IT" sz="1400" dirty="0" err="1">
                <a:solidFill>
                  <a:srgbClr val="002B4B"/>
                </a:solidFill>
                <a:latin typeface="Comic Sans MS" panose="030F0702030302020204" pitchFamily="66" charset="0"/>
                <a:ea typeface="Arial"/>
                <a:cs typeface="Arial"/>
                <a:sym typeface="Arial"/>
              </a:rPr>
              <a:t>role</a:t>
            </a:r>
            <a:r>
              <a:rPr lang="it-IT" sz="1400" dirty="0">
                <a:solidFill>
                  <a:srgbClr val="002B4B"/>
                </a:solidFill>
                <a:latin typeface="Comic Sans MS" panose="030F0702030302020204" pitchFamily="66" charset="0"/>
                <a:ea typeface="Arial"/>
                <a:cs typeface="Arial"/>
                <a:sym typeface="Arial"/>
              </a:rPr>
              <a:t> in the </a:t>
            </a:r>
            <a:r>
              <a:rPr lang="it-IT" sz="1400" dirty="0" err="1">
                <a:solidFill>
                  <a:srgbClr val="002B4B"/>
                </a:solidFill>
                <a:latin typeface="Comic Sans MS" panose="030F0702030302020204" pitchFamily="66" charset="0"/>
                <a:ea typeface="Arial"/>
                <a:cs typeface="Arial"/>
                <a:sym typeface="Arial"/>
              </a:rPr>
              <a:t>optimization</a:t>
            </a:r>
            <a:r>
              <a:rPr lang="it-IT" sz="1400" dirty="0">
                <a:solidFill>
                  <a:srgbClr val="002B4B"/>
                </a:solidFill>
                <a:latin typeface="Comic Sans MS" panose="030F0702030302020204" pitchFamily="66" charset="0"/>
                <a:ea typeface="Arial"/>
                <a:cs typeface="Arial"/>
                <a:sym typeface="Arial"/>
              </a:rPr>
              <a:t> of </a:t>
            </a:r>
            <a:r>
              <a:rPr lang="it-IT" sz="1400" dirty="0" err="1">
                <a:solidFill>
                  <a:srgbClr val="002B4B"/>
                </a:solidFill>
                <a:latin typeface="Comic Sans MS" panose="030F0702030302020204" pitchFamily="66" charset="0"/>
                <a:ea typeface="Arial"/>
                <a:cs typeface="Arial"/>
                <a:sym typeface="Arial"/>
              </a:rPr>
              <a:t>medical</a:t>
            </a:r>
            <a:r>
              <a:rPr lang="it-IT" sz="1400" dirty="0">
                <a:solidFill>
                  <a:srgbClr val="002B4B"/>
                </a:solidFill>
                <a:latin typeface="Comic Sans MS" panose="030F0702030302020204" pitchFamily="66" charset="0"/>
                <a:ea typeface="Arial"/>
                <a:cs typeface="Arial"/>
                <a:sym typeface="Arial"/>
              </a:rPr>
              <a:t> </a:t>
            </a:r>
            <a:r>
              <a:rPr lang="it-IT" sz="1400" dirty="0" err="1">
                <a:solidFill>
                  <a:srgbClr val="002B4B"/>
                </a:solidFill>
                <a:latin typeface="Comic Sans MS" panose="030F0702030302020204" pitchFamily="66" charset="0"/>
                <a:ea typeface="Arial"/>
                <a:cs typeface="Arial"/>
                <a:sym typeface="Arial"/>
              </a:rPr>
              <a:t>radionuclides</a:t>
            </a:r>
            <a:r>
              <a:rPr lang="it-IT" sz="1400" dirty="0">
                <a:solidFill>
                  <a:srgbClr val="002B4B"/>
                </a:solidFill>
                <a:latin typeface="Comic Sans MS" panose="030F0702030302020204" pitchFamily="66" charset="0"/>
                <a:ea typeface="Arial"/>
                <a:cs typeface="Arial"/>
                <a:sym typeface="Arial"/>
              </a:rPr>
              <a:t> production, </a:t>
            </a:r>
            <a:r>
              <a:rPr lang="it-IT" sz="1400" dirty="0" err="1">
                <a:solidFill>
                  <a:srgbClr val="002B4B"/>
                </a:solidFill>
                <a:latin typeface="Comic Sans MS" panose="030F0702030302020204" pitchFamily="66" charset="0"/>
                <a:ea typeface="Arial"/>
                <a:cs typeface="Arial"/>
                <a:sym typeface="Arial"/>
              </a:rPr>
              <a:t>exploiting</a:t>
            </a:r>
            <a:r>
              <a:rPr lang="it-IT" sz="1400" dirty="0">
                <a:solidFill>
                  <a:srgbClr val="002B4B"/>
                </a:solidFill>
                <a:latin typeface="Comic Sans MS" panose="030F0702030302020204" pitchFamily="66" charset="0"/>
                <a:ea typeface="Arial"/>
                <a:cs typeface="Arial"/>
                <a:sym typeface="Arial"/>
              </a:rPr>
              <a:t> innovative </a:t>
            </a:r>
            <a:r>
              <a:rPr lang="it-IT" sz="1400" dirty="0" err="1">
                <a:solidFill>
                  <a:srgbClr val="002B4B"/>
                </a:solidFill>
                <a:latin typeface="Comic Sans MS" panose="030F0702030302020204" pitchFamily="66" charset="0"/>
                <a:ea typeface="Arial"/>
                <a:cs typeface="Arial"/>
                <a:sym typeface="Arial"/>
              </a:rPr>
              <a:t>routes</a:t>
            </a:r>
            <a:endParaRPr lang="it-IT" sz="1400" dirty="0">
              <a:solidFill>
                <a:srgbClr val="002B4B"/>
              </a:solidFill>
              <a:latin typeface="Comic Sans MS" panose="030F0702030302020204" pitchFamily="66" charset="0"/>
              <a:ea typeface="Arial"/>
              <a:cs typeface="Arial"/>
              <a:sym typeface="Arial"/>
            </a:endParaRPr>
          </a:p>
          <a:p>
            <a:endParaRPr lang="it-IT" sz="1400" dirty="0">
              <a:solidFill>
                <a:srgbClr val="002B4B"/>
              </a:solidFill>
              <a:latin typeface="Comic Sans MS" panose="030F0702030302020204" pitchFamily="66" charset="0"/>
              <a:cs typeface="Arial"/>
              <a:sym typeface="Arial"/>
            </a:endParaRPr>
          </a:p>
          <a:p>
            <a:r>
              <a:rPr lang="it-IT" sz="1400" dirty="0">
                <a:solidFill>
                  <a:srgbClr val="FF0000"/>
                </a:solidFill>
                <a:latin typeface="Comic Sans MS" panose="030F0702030302020204" pitchFamily="66" charset="0"/>
                <a:cs typeface="Arial"/>
                <a:sym typeface="Arial"/>
              </a:rPr>
              <a:t>Strong </a:t>
            </a:r>
            <a:r>
              <a:rPr lang="it-IT" sz="1400" dirty="0" err="1">
                <a:solidFill>
                  <a:srgbClr val="FF0000"/>
                </a:solidFill>
                <a:latin typeface="Comic Sans MS" panose="030F0702030302020204" pitchFamily="66" charset="0"/>
                <a:cs typeface="Arial"/>
                <a:sym typeface="Arial"/>
              </a:rPr>
              <a:t>collaboration</a:t>
            </a:r>
            <a:r>
              <a:rPr lang="it-IT" sz="1400" dirty="0">
                <a:solidFill>
                  <a:srgbClr val="FF0000"/>
                </a:solidFill>
                <a:latin typeface="Comic Sans MS" panose="030F0702030302020204" pitchFamily="66" charset="0"/>
                <a:cs typeface="Arial"/>
                <a:sym typeface="Arial"/>
              </a:rPr>
              <a:t> </a:t>
            </a:r>
            <a:r>
              <a:rPr lang="it-IT" sz="1400" dirty="0" err="1">
                <a:solidFill>
                  <a:srgbClr val="FF0000"/>
                </a:solidFill>
                <a:latin typeface="Comic Sans MS" panose="030F0702030302020204" pitchFamily="66" charset="0"/>
                <a:cs typeface="Arial"/>
                <a:sym typeface="Arial"/>
              </a:rPr>
              <a:t>also</a:t>
            </a:r>
            <a:r>
              <a:rPr lang="it-IT" sz="1400" dirty="0">
                <a:solidFill>
                  <a:srgbClr val="FF0000"/>
                </a:solidFill>
                <a:latin typeface="Comic Sans MS" panose="030F0702030302020204" pitchFamily="66" charset="0"/>
                <a:cs typeface="Arial"/>
                <a:sym typeface="Arial"/>
              </a:rPr>
              <a:t> with LNS and CERN</a:t>
            </a:r>
          </a:p>
        </p:txBody>
      </p:sp>
      <p:sp>
        <p:nvSpPr>
          <p:cNvPr id="4" name="CasellaDiTesto 3">
            <a:extLst>
              <a:ext uri="{FF2B5EF4-FFF2-40B4-BE49-F238E27FC236}">
                <a16:creationId xmlns:a16="http://schemas.microsoft.com/office/drawing/2014/main" id="{7F5E4F4F-19B3-5FF0-9B60-8207987F5532}"/>
              </a:ext>
            </a:extLst>
          </p:cNvPr>
          <p:cNvSpPr txBox="1"/>
          <p:nvPr/>
        </p:nvSpPr>
        <p:spPr>
          <a:xfrm>
            <a:off x="7759656" y="2607610"/>
            <a:ext cx="1212324" cy="584775"/>
          </a:xfrm>
          <a:prstGeom prst="rect">
            <a:avLst/>
          </a:prstGeom>
          <a:solidFill>
            <a:schemeClr val="bg1"/>
          </a:solidFill>
        </p:spPr>
        <p:txBody>
          <a:bodyPr wrap="square">
            <a:spAutoFit/>
          </a:bodyPr>
          <a:lstStyle/>
          <a:p>
            <a:pPr algn="l"/>
            <a:r>
              <a:rPr lang="it-IT" sz="1600" b="1" i="0" dirty="0">
                <a:solidFill>
                  <a:schemeClr val="accent6"/>
                </a:solidFill>
                <a:effectLst/>
                <a:latin typeface="Open Sans" panose="020B0606030504020204" pitchFamily="34" charset="0"/>
              </a:rPr>
              <a:t>LA</a:t>
            </a:r>
            <a:r>
              <a:rPr lang="it-IT" sz="1600" b="1" i="0" dirty="0">
                <a:solidFill>
                  <a:srgbClr val="FF0000"/>
                </a:solidFill>
                <a:effectLst/>
                <a:latin typeface="Open Sans" panose="020B0606030504020204" pitchFamily="34" charset="0"/>
              </a:rPr>
              <a:t>RA</a:t>
            </a:r>
            <a:r>
              <a:rPr lang="it-IT" sz="1600" b="1" i="0" dirty="0">
                <a:solidFill>
                  <a:schemeClr val="accent1"/>
                </a:solidFill>
                <a:effectLst/>
                <a:latin typeface="Open Sans" panose="020B0606030504020204" pitchFamily="34" charset="0"/>
              </a:rPr>
              <a:t>MED</a:t>
            </a:r>
          </a:p>
          <a:p>
            <a:pPr algn="l"/>
            <a:endParaRPr lang="it-IT" sz="1600" b="1" i="0" dirty="0">
              <a:solidFill>
                <a:schemeClr val="accent1"/>
              </a:solidFill>
              <a:effectLst/>
              <a:latin typeface="Open Sans" panose="020B0606030504020204" pitchFamily="34" charset="0"/>
            </a:endParaRPr>
          </a:p>
        </p:txBody>
      </p:sp>
      <p:pic>
        <p:nvPicPr>
          <p:cNvPr id="17" name="Google Shape;260;p10" descr="Freccia: leggera curva con riempimento a tinta unita">
            <a:extLst>
              <a:ext uri="{FF2B5EF4-FFF2-40B4-BE49-F238E27FC236}">
                <a16:creationId xmlns:a16="http://schemas.microsoft.com/office/drawing/2014/main" id="{1B52513B-8A9C-616D-09BE-C5BE502C6DF1}"/>
              </a:ext>
            </a:extLst>
          </p:cNvPr>
          <p:cNvPicPr preferRelativeResize="0"/>
          <p:nvPr/>
        </p:nvPicPr>
        <p:blipFill rotWithShape="1">
          <a:blip r:embed="rId8">
            <a:alphaModFix/>
            <a:extLst>
              <a:ext uri="{28A0092B-C50C-407E-A947-70E740481C1C}">
                <a14:useLocalDpi xmlns:a14="http://schemas.microsoft.com/office/drawing/2010/main" val="0"/>
              </a:ext>
            </a:extLst>
          </a:blip>
          <a:srcRect/>
          <a:stretch/>
        </p:blipFill>
        <p:spPr>
          <a:xfrm rot="10194966">
            <a:off x="4422800" y="2133157"/>
            <a:ext cx="1183335" cy="785161"/>
          </a:xfrm>
          <a:prstGeom prst="rect">
            <a:avLst/>
          </a:prstGeom>
          <a:noFill/>
          <a:ln>
            <a:noFill/>
          </a:ln>
        </p:spPr>
      </p:pic>
      <p:grpSp>
        <p:nvGrpSpPr>
          <p:cNvPr id="2" name="Gruppo 1">
            <a:extLst>
              <a:ext uri="{FF2B5EF4-FFF2-40B4-BE49-F238E27FC236}">
                <a16:creationId xmlns:a16="http://schemas.microsoft.com/office/drawing/2014/main" id="{4A2AA141-0207-1F34-9267-89D8CC808F1F}"/>
              </a:ext>
            </a:extLst>
          </p:cNvPr>
          <p:cNvGrpSpPr>
            <a:grpSpLocks noChangeAspect="1"/>
          </p:cNvGrpSpPr>
          <p:nvPr/>
        </p:nvGrpSpPr>
        <p:grpSpPr>
          <a:xfrm>
            <a:off x="-48621" y="329041"/>
            <a:ext cx="951487" cy="496300"/>
            <a:chOff x="7195403" y="589325"/>
            <a:chExt cx="1963250" cy="1024039"/>
          </a:xfrm>
        </p:grpSpPr>
        <p:pic>
          <p:nvPicPr>
            <p:cNvPr id="5" name="Immagine 4">
              <a:extLst>
                <a:ext uri="{FF2B5EF4-FFF2-40B4-BE49-F238E27FC236}">
                  <a16:creationId xmlns:a16="http://schemas.microsoft.com/office/drawing/2014/main" id="{B42C845E-A52F-0DC0-D982-2953419B9569}"/>
                </a:ext>
              </a:extLst>
            </p:cNvPr>
            <p:cNvPicPr>
              <a:picLocks noChangeAspect="1"/>
            </p:cNvPicPr>
            <p:nvPr/>
          </p:nvPicPr>
          <p:blipFill rotWithShape="1">
            <a:blip r:embed="rId9" cstate="email">
              <a:extLst>
                <a:ext uri="{28A0092B-C50C-407E-A947-70E740481C1C}">
                  <a14:useLocalDpi xmlns:a14="http://schemas.microsoft.com/office/drawing/2010/main" val="0"/>
                </a:ext>
              </a:extLst>
            </a:blip>
            <a:srcRect/>
            <a:stretch/>
          </p:blipFill>
          <p:spPr>
            <a:xfrm>
              <a:off x="7195403" y="589325"/>
              <a:ext cx="1963250" cy="862371"/>
            </a:xfrm>
            <a:prstGeom prst="rect">
              <a:avLst/>
            </a:prstGeom>
          </p:spPr>
        </p:pic>
        <p:sp>
          <p:nvSpPr>
            <p:cNvPr id="8" name="CasellaDiTesto 7">
              <a:extLst>
                <a:ext uri="{FF2B5EF4-FFF2-40B4-BE49-F238E27FC236}">
                  <a16:creationId xmlns:a16="http://schemas.microsoft.com/office/drawing/2014/main" id="{6CDEDCA5-AED7-50F6-16A4-CB971F03E6C0}"/>
                </a:ext>
              </a:extLst>
            </p:cNvPr>
            <p:cNvSpPr txBox="1"/>
            <p:nvPr/>
          </p:nvSpPr>
          <p:spPr>
            <a:xfrm>
              <a:off x="8177027" y="1213654"/>
              <a:ext cx="862291" cy="399710"/>
            </a:xfrm>
            <a:prstGeom prst="rect">
              <a:avLst/>
            </a:prstGeom>
            <a:noFill/>
          </p:spPr>
          <p:txBody>
            <a:bodyPr wrap="none" rtlCol="0">
              <a:spAutoFit/>
            </a:bodyPr>
            <a:lstStyle/>
            <a:p>
              <a:r>
                <a:rPr lang="it-IT" sz="1400" b="1" dirty="0">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atin typeface="Arial Nova" panose="020B0504020202020204" pitchFamily="34" charset="0"/>
                </a:rPr>
                <a:t>CSN3</a:t>
              </a:r>
            </a:p>
          </p:txBody>
        </p:sp>
      </p:grpSp>
      <p:sp>
        <p:nvSpPr>
          <p:cNvPr id="9" name="Segnaposto numero diapositiva 8">
            <a:extLst>
              <a:ext uri="{FF2B5EF4-FFF2-40B4-BE49-F238E27FC236}">
                <a16:creationId xmlns:a16="http://schemas.microsoft.com/office/drawing/2014/main" id="{34CA8566-D9FB-8AA1-D3CA-DBD28A5750EE}"/>
              </a:ext>
            </a:extLst>
          </p:cNvPr>
          <p:cNvSpPr>
            <a:spLocks noGrp="1"/>
          </p:cNvSpPr>
          <p:nvPr>
            <p:ph type="sldNum" sz="quarter" idx="12"/>
          </p:nvPr>
        </p:nvSpPr>
        <p:spPr/>
        <p:txBody>
          <a:bodyPr/>
          <a:lstStyle/>
          <a:p>
            <a:fld id="{A20D262C-A0BB-4E88-B7CA-D274A2825697}" type="slidenum">
              <a:rPr lang="en-US" smtClean="0"/>
              <a:t>42</a:t>
            </a:fld>
            <a:endParaRPr lang="en-US"/>
          </a:p>
        </p:txBody>
      </p:sp>
      <p:sp>
        <p:nvSpPr>
          <p:cNvPr id="10" name="CasellaDiTesto 5">
            <a:extLst>
              <a:ext uri="{FF2B5EF4-FFF2-40B4-BE49-F238E27FC236}">
                <a16:creationId xmlns:a16="http://schemas.microsoft.com/office/drawing/2014/main" id="{A943A2AC-C67D-4515-4B98-E04B2DB28BE7}"/>
              </a:ext>
            </a:extLst>
          </p:cNvPr>
          <p:cNvSpPr txBox="1"/>
          <p:nvPr/>
        </p:nvSpPr>
        <p:spPr>
          <a:xfrm>
            <a:off x="1" y="21264"/>
            <a:ext cx="3067049" cy="307777"/>
          </a:xfrm>
          <a:custGeom>
            <a:avLst/>
            <a:gdLst>
              <a:gd name="connsiteX0" fmla="*/ 0 w 3067049"/>
              <a:gd name="connsiteY0" fmla="*/ 0 h 307777"/>
              <a:gd name="connsiteX1" fmla="*/ 572516 w 3067049"/>
              <a:gd name="connsiteY1" fmla="*/ 0 h 307777"/>
              <a:gd name="connsiteX2" fmla="*/ 1114361 w 3067049"/>
              <a:gd name="connsiteY2" fmla="*/ 0 h 307777"/>
              <a:gd name="connsiteX3" fmla="*/ 1656206 w 3067049"/>
              <a:gd name="connsiteY3" fmla="*/ 0 h 307777"/>
              <a:gd name="connsiteX4" fmla="*/ 2075370 w 3067049"/>
              <a:gd name="connsiteY4" fmla="*/ 0 h 307777"/>
              <a:gd name="connsiteX5" fmla="*/ 2525204 w 3067049"/>
              <a:gd name="connsiteY5" fmla="*/ 0 h 307777"/>
              <a:gd name="connsiteX6" fmla="*/ 3067049 w 3067049"/>
              <a:gd name="connsiteY6" fmla="*/ 0 h 307777"/>
              <a:gd name="connsiteX7" fmla="*/ 3067049 w 3067049"/>
              <a:gd name="connsiteY7" fmla="*/ 307777 h 307777"/>
              <a:gd name="connsiteX8" fmla="*/ 2555874 w 3067049"/>
              <a:gd name="connsiteY8" fmla="*/ 307777 h 307777"/>
              <a:gd name="connsiteX9" fmla="*/ 2136711 w 3067049"/>
              <a:gd name="connsiteY9" fmla="*/ 307777 h 307777"/>
              <a:gd name="connsiteX10" fmla="*/ 1717547 w 3067049"/>
              <a:gd name="connsiteY10" fmla="*/ 307777 h 307777"/>
              <a:gd name="connsiteX11" fmla="*/ 1175702 w 3067049"/>
              <a:gd name="connsiteY11" fmla="*/ 307777 h 307777"/>
              <a:gd name="connsiteX12" fmla="*/ 725868 w 3067049"/>
              <a:gd name="connsiteY12" fmla="*/ 307777 h 307777"/>
              <a:gd name="connsiteX13" fmla="*/ 0 w 3067049"/>
              <a:gd name="connsiteY13" fmla="*/ 307777 h 307777"/>
              <a:gd name="connsiteX14" fmla="*/ 0 w 3067049"/>
              <a:gd name="connsiteY14"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67049" h="307777" fill="none" extrusionOk="0">
                <a:moveTo>
                  <a:pt x="0" y="0"/>
                </a:moveTo>
                <a:cubicBezTo>
                  <a:pt x="259857" y="-25684"/>
                  <a:pt x="434784" y="67149"/>
                  <a:pt x="572516" y="0"/>
                </a:cubicBezTo>
                <a:cubicBezTo>
                  <a:pt x="710248" y="-67149"/>
                  <a:pt x="899104" y="25939"/>
                  <a:pt x="1114361" y="0"/>
                </a:cubicBezTo>
                <a:cubicBezTo>
                  <a:pt x="1329619" y="-25939"/>
                  <a:pt x="1547386" y="27609"/>
                  <a:pt x="1656206" y="0"/>
                </a:cubicBezTo>
                <a:cubicBezTo>
                  <a:pt x="1765026" y="-27609"/>
                  <a:pt x="1870137" y="8666"/>
                  <a:pt x="2075370" y="0"/>
                </a:cubicBezTo>
                <a:cubicBezTo>
                  <a:pt x="2280603" y="-8666"/>
                  <a:pt x="2362424" y="14600"/>
                  <a:pt x="2525204" y="0"/>
                </a:cubicBezTo>
                <a:cubicBezTo>
                  <a:pt x="2687984" y="-14600"/>
                  <a:pt x="2863849" y="46820"/>
                  <a:pt x="3067049" y="0"/>
                </a:cubicBezTo>
                <a:cubicBezTo>
                  <a:pt x="3072080" y="152047"/>
                  <a:pt x="3059561" y="155648"/>
                  <a:pt x="3067049" y="307777"/>
                </a:cubicBezTo>
                <a:cubicBezTo>
                  <a:pt x="2926134" y="316184"/>
                  <a:pt x="2719886" y="280948"/>
                  <a:pt x="2555874" y="307777"/>
                </a:cubicBezTo>
                <a:cubicBezTo>
                  <a:pt x="2391863" y="334606"/>
                  <a:pt x="2252530" y="292489"/>
                  <a:pt x="2136711" y="307777"/>
                </a:cubicBezTo>
                <a:cubicBezTo>
                  <a:pt x="2020892" y="323065"/>
                  <a:pt x="1833488" y="300521"/>
                  <a:pt x="1717547" y="307777"/>
                </a:cubicBezTo>
                <a:cubicBezTo>
                  <a:pt x="1601606" y="315033"/>
                  <a:pt x="1381895" y="247511"/>
                  <a:pt x="1175702" y="307777"/>
                </a:cubicBezTo>
                <a:cubicBezTo>
                  <a:pt x="969509" y="368043"/>
                  <a:pt x="842148" y="276583"/>
                  <a:pt x="725868" y="307777"/>
                </a:cubicBezTo>
                <a:cubicBezTo>
                  <a:pt x="609588" y="338971"/>
                  <a:pt x="234876" y="245834"/>
                  <a:pt x="0" y="307777"/>
                </a:cubicBezTo>
                <a:cubicBezTo>
                  <a:pt x="-5507" y="172726"/>
                  <a:pt x="17045" y="148952"/>
                  <a:pt x="0" y="0"/>
                </a:cubicBezTo>
                <a:close/>
              </a:path>
              <a:path w="3067049" h="307777" stroke="0" extrusionOk="0">
                <a:moveTo>
                  <a:pt x="0" y="0"/>
                </a:moveTo>
                <a:cubicBezTo>
                  <a:pt x="207455" y="-6804"/>
                  <a:pt x="333667" y="18647"/>
                  <a:pt x="480504" y="0"/>
                </a:cubicBezTo>
                <a:cubicBezTo>
                  <a:pt x="627341" y="-18647"/>
                  <a:pt x="708038" y="1037"/>
                  <a:pt x="899668" y="0"/>
                </a:cubicBezTo>
                <a:cubicBezTo>
                  <a:pt x="1091298" y="-1037"/>
                  <a:pt x="1213636" y="55044"/>
                  <a:pt x="1472184" y="0"/>
                </a:cubicBezTo>
                <a:cubicBezTo>
                  <a:pt x="1730732" y="-55044"/>
                  <a:pt x="1783677" y="22624"/>
                  <a:pt x="1952688" y="0"/>
                </a:cubicBezTo>
                <a:cubicBezTo>
                  <a:pt x="2121699" y="-22624"/>
                  <a:pt x="2252123" y="26011"/>
                  <a:pt x="2433192" y="0"/>
                </a:cubicBezTo>
                <a:cubicBezTo>
                  <a:pt x="2614261" y="-26011"/>
                  <a:pt x="2937688" y="48605"/>
                  <a:pt x="3067049" y="0"/>
                </a:cubicBezTo>
                <a:cubicBezTo>
                  <a:pt x="3090016" y="141721"/>
                  <a:pt x="3059117" y="208708"/>
                  <a:pt x="3067049" y="307777"/>
                </a:cubicBezTo>
                <a:cubicBezTo>
                  <a:pt x="2899652" y="342659"/>
                  <a:pt x="2694837" y="294475"/>
                  <a:pt x="2555874" y="307777"/>
                </a:cubicBezTo>
                <a:cubicBezTo>
                  <a:pt x="2416912" y="321079"/>
                  <a:pt x="2283251" y="288882"/>
                  <a:pt x="2136711" y="307777"/>
                </a:cubicBezTo>
                <a:cubicBezTo>
                  <a:pt x="1990171" y="326672"/>
                  <a:pt x="1816288" y="279779"/>
                  <a:pt x="1625536" y="307777"/>
                </a:cubicBezTo>
                <a:cubicBezTo>
                  <a:pt x="1434785" y="335775"/>
                  <a:pt x="1263107" y="247631"/>
                  <a:pt x="1114361" y="307777"/>
                </a:cubicBezTo>
                <a:cubicBezTo>
                  <a:pt x="965615" y="367923"/>
                  <a:pt x="763112" y="304142"/>
                  <a:pt x="633857" y="307777"/>
                </a:cubicBezTo>
                <a:cubicBezTo>
                  <a:pt x="504602" y="311412"/>
                  <a:pt x="130465" y="234584"/>
                  <a:pt x="0" y="307777"/>
                </a:cubicBezTo>
                <a:cubicBezTo>
                  <a:pt x="-30814" y="163092"/>
                  <a:pt x="11091" y="137020"/>
                  <a:pt x="0" y="0"/>
                </a:cubicBezTo>
                <a:close/>
              </a:path>
            </a:pathLst>
          </a:custGeom>
          <a:solidFill>
            <a:srgbClr val="FF6600"/>
          </a:solidFill>
          <a:ln w="38100">
            <a:no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pPr algn="just">
              <a:spcAft>
                <a:spcPts val="900"/>
              </a:spcAft>
            </a:pPr>
            <a:r>
              <a:rPr lang="en-US" sz="1400" b="1" i="1" dirty="0">
                <a:solidFill>
                  <a:srgbClr val="002060"/>
                </a:solidFill>
                <a:latin typeface="Comic Sans MS" panose="030F0702030302020204" pitchFamily="66" charset="0"/>
                <a:cs typeface="Calibri" panose="020F0502020204030204" pitchFamily="34" charset="0"/>
              </a:rPr>
              <a:t>Nuclear reactions for medicine</a:t>
            </a:r>
            <a:endParaRPr lang="en-GB" sz="1400" b="1" i="1" dirty="0">
              <a:latin typeface="Comic Sans MS" panose="030F0702030302020204" pitchFamily="66" charset="0"/>
              <a:cs typeface="Calibri" panose="020F0502020204030204" pitchFamily="34" charset="0"/>
            </a:endParaRPr>
          </a:p>
        </p:txBody>
      </p:sp>
    </p:spTree>
    <p:extLst>
      <p:ext uri="{BB962C8B-B14F-4D97-AF65-F5344CB8AC3E}">
        <p14:creationId xmlns:p14="http://schemas.microsoft.com/office/powerpoint/2010/main" val="6853406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224BA3CD-6C17-A574-44F0-4F1C268BED59}"/>
              </a:ext>
            </a:extLst>
          </p:cNvPr>
          <p:cNvSpPr txBox="1">
            <a:spLocks noChangeArrowheads="1"/>
          </p:cNvSpPr>
          <p:nvPr/>
        </p:nvSpPr>
        <p:spPr bwMode="auto">
          <a:xfrm>
            <a:off x="1363047" y="526701"/>
            <a:ext cx="6775220" cy="892552"/>
          </a:xfrm>
          <a:prstGeom prst="rect">
            <a:avLst/>
          </a:prstGeom>
          <a:solidFill>
            <a:srgbClr val="FFFF00"/>
          </a:solidFill>
          <a:ln w="28575">
            <a:noFill/>
            <a:miter lim="800000"/>
            <a:headEnd/>
            <a:tailEnd/>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en-US" altLang="it-IT" sz="2000" b="1" i="1" dirty="0">
                <a:solidFill>
                  <a:srgbClr val="FF0000"/>
                </a:solidFill>
                <a:latin typeface="Comic Sans MS" panose="030F0702030302020204" pitchFamily="66" charset="0"/>
              </a:rPr>
              <a:t>FOOT: (</a:t>
            </a:r>
            <a:r>
              <a:rPr lang="en-US" altLang="it-IT" sz="2000" b="1" i="1" dirty="0" err="1">
                <a:solidFill>
                  <a:srgbClr val="FF0000"/>
                </a:solidFill>
                <a:latin typeface="Comic Sans MS" panose="030F0702030302020204" pitchFamily="66" charset="0"/>
              </a:rPr>
              <a:t>FragmentatiOn</a:t>
            </a:r>
            <a:r>
              <a:rPr lang="en-US" altLang="it-IT" sz="2000" b="1" i="1" dirty="0">
                <a:solidFill>
                  <a:srgbClr val="FF0000"/>
                </a:solidFill>
                <a:latin typeface="Comic Sans MS" panose="030F0702030302020204" pitchFamily="66" charset="0"/>
              </a:rPr>
              <a:t> Of Target) </a:t>
            </a:r>
          </a:p>
          <a:p>
            <a:pPr>
              <a:spcBef>
                <a:spcPct val="0"/>
              </a:spcBef>
              <a:buNone/>
              <a:defRPr/>
            </a:pPr>
            <a:r>
              <a:rPr lang="en-US" altLang="it-IT" sz="1600" b="1" dirty="0">
                <a:latin typeface="Comic Sans MS" panose="030F0702030302020204" pitchFamily="66" charset="0"/>
              </a:rPr>
              <a:t>Cross section measurements for hadro-therapy and for evaluation of possible dangers for astronauts. CNAO-GSI-Heidelberg</a:t>
            </a:r>
            <a:endParaRPr lang="it-IT" altLang="it-IT" sz="1600" b="1" dirty="0">
              <a:latin typeface="Comic Sans MS" panose="030F0702030302020204" pitchFamily="66" charset="0"/>
            </a:endParaRPr>
          </a:p>
        </p:txBody>
      </p:sp>
      <p:grpSp>
        <p:nvGrpSpPr>
          <p:cNvPr id="104" name="Gruppo 103">
            <a:extLst>
              <a:ext uri="{FF2B5EF4-FFF2-40B4-BE49-F238E27FC236}">
                <a16:creationId xmlns:a16="http://schemas.microsoft.com/office/drawing/2014/main" id="{D0137322-D7F1-F3AC-6D42-9EFC0B983844}"/>
              </a:ext>
            </a:extLst>
          </p:cNvPr>
          <p:cNvGrpSpPr/>
          <p:nvPr/>
        </p:nvGrpSpPr>
        <p:grpSpPr>
          <a:xfrm>
            <a:off x="4871009" y="1679998"/>
            <a:ext cx="3889460" cy="2087650"/>
            <a:chOff x="608822" y="2739049"/>
            <a:chExt cx="5185947" cy="2783533"/>
          </a:xfrm>
        </p:grpSpPr>
        <p:sp>
          <p:nvSpPr>
            <p:cNvPr id="105" name="Rettangolo arrotondato 37">
              <a:extLst>
                <a:ext uri="{FF2B5EF4-FFF2-40B4-BE49-F238E27FC236}">
                  <a16:creationId xmlns:a16="http://schemas.microsoft.com/office/drawing/2014/main" id="{AEE81F76-8253-EF38-79AD-85F6712A110F}"/>
                </a:ext>
              </a:extLst>
            </p:cNvPr>
            <p:cNvSpPr/>
            <p:nvPr/>
          </p:nvSpPr>
          <p:spPr>
            <a:xfrm>
              <a:off x="3787530" y="2797000"/>
              <a:ext cx="2007239" cy="2102373"/>
            </a:xfrm>
            <a:prstGeom prst="roundRect">
              <a:avLst/>
            </a:prstGeom>
            <a:solidFill>
              <a:srgbClr val="66FFFF">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t-IT" sz="1350">
                <a:solidFill>
                  <a:prstClr val="white"/>
                </a:solidFill>
                <a:latin typeface="Calibri" panose="020F0502020204030204"/>
              </a:endParaRPr>
            </a:p>
          </p:txBody>
        </p:sp>
        <p:sp>
          <p:nvSpPr>
            <p:cNvPr id="106" name="Rettangolo arrotondato 38">
              <a:extLst>
                <a:ext uri="{FF2B5EF4-FFF2-40B4-BE49-F238E27FC236}">
                  <a16:creationId xmlns:a16="http://schemas.microsoft.com/office/drawing/2014/main" id="{BDA66C62-A6C3-554F-4997-DAA5F1DA1214}"/>
                </a:ext>
              </a:extLst>
            </p:cNvPr>
            <p:cNvSpPr/>
            <p:nvPr/>
          </p:nvSpPr>
          <p:spPr>
            <a:xfrm>
              <a:off x="608822" y="2759360"/>
              <a:ext cx="1507617" cy="2168549"/>
            </a:xfrm>
            <a:prstGeom prst="roundRect">
              <a:avLst/>
            </a:prstGeom>
            <a:solidFill>
              <a:srgbClr val="66FFFF">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t-IT" sz="1350">
                <a:solidFill>
                  <a:prstClr val="white"/>
                </a:solidFill>
                <a:latin typeface="Calibri" panose="020F0502020204030204"/>
              </a:endParaRPr>
            </a:p>
          </p:txBody>
        </p:sp>
        <p:sp>
          <p:nvSpPr>
            <p:cNvPr id="107" name="Rettangolo arrotondato 39">
              <a:extLst>
                <a:ext uri="{FF2B5EF4-FFF2-40B4-BE49-F238E27FC236}">
                  <a16:creationId xmlns:a16="http://schemas.microsoft.com/office/drawing/2014/main" id="{E7394698-7D5D-F751-4578-D6FA2C2E92B9}"/>
                </a:ext>
              </a:extLst>
            </p:cNvPr>
            <p:cNvSpPr/>
            <p:nvPr/>
          </p:nvSpPr>
          <p:spPr>
            <a:xfrm>
              <a:off x="2209800" y="2773042"/>
              <a:ext cx="1493164" cy="2126331"/>
            </a:xfrm>
            <a:prstGeom prst="roundRect">
              <a:avLst/>
            </a:prstGeom>
            <a:solidFill>
              <a:srgbClr val="66FFFF">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t-IT" sz="1350">
                <a:solidFill>
                  <a:prstClr val="white"/>
                </a:solidFill>
                <a:latin typeface="Calibri" panose="020F0502020204030204"/>
              </a:endParaRPr>
            </a:p>
          </p:txBody>
        </p:sp>
        <p:grpSp>
          <p:nvGrpSpPr>
            <p:cNvPr id="108" name="Gruppo 107">
              <a:extLst>
                <a:ext uri="{FF2B5EF4-FFF2-40B4-BE49-F238E27FC236}">
                  <a16:creationId xmlns:a16="http://schemas.microsoft.com/office/drawing/2014/main" id="{D5875581-9BB6-5332-B76D-849A705814F1}"/>
                </a:ext>
              </a:extLst>
            </p:cNvPr>
            <p:cNvGrpSpPr/>
            <p:nvPr/>
          </p:nvGrpSpPr>
          <p:grpSpPr>
            <a:xfrm>
              <a:off x="1331326" y="2886702"/>
              <a:ext cx="4395605" cy="2041458"/>
              <a:chOff x="3169995" y="563549"/>
              <a:chExt cx="6867951" cy="3189693"/>
            </a:xfrm>
          </p:grpSpPr>
          <p:pic>
            <p:nvPicPr>
              <p:cNvPr id="134" name="Image" descr="Image">
                <a:extLst>
                  <a:ext uri="{FF2B5EF4-FFF2-40B4-BE49-F238E27FC236}">
                    <a16:creationId xmlns:a16="http://schemas.microsoft.com/office/drawing/2014/main" id="{1876EF3B-EE07-9C26-1D23-4FD8E0E01B86}"/>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3169995" y="564332"/>
                <a:ext cx="6854882" cy="3188910"/>
              </a:xfrm>
              <a:prstGeom prst="rect">
                <a:avLst/>
              </a:prstGeom>
              <a:ln w="12700" cap="flat">
                <a:noFill/>
                <a:miter lim="400000"/>
              </a:ln>
              <a:effectLst/>
            </p:spPr>
          </p:pic>
          <p:pic>
            <p:nvPicPr>
              <p:cNvPr id="135" name="Image" descr="Image">
                <a:extLst>
                  <a:ext uri="{FF2B5EF4-FFF2-40B4-BE49-F238E27FC236}">
                    <a16:creationId xmlns:a16="http://schemas.microsoft.com/office/drawing/2014/main" id="{F9709E0A-E720-DEE1-0FE0-910527C4FE9D}"/>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3183064" y="563549"/>
                <a:ext cx="6854882" cy="3188910"/>
              </a:xfrm>
              <a:prstGeom prst="rect">
                <a:avLst/>
              </a:prstGeom>
              <a:ln w="12700" cap="flat">
                <a:noFill/>
                <a:miter lim="400000"/>
              </a:ln>
              <a:effectLst/>
            </p:spPr>
          </p:pic>
        </p:grpSp>
        <p:sp>
          <p:nvSpPr>
            <p:cNvPr id="109" name="Rettangolo 108">
              <a:extLst>
                <a:ext uri="{FF2B5EF4-FFF2-40B4-BE49-F238E27FC236}">
                  <a16:creationId xmlns:a16="http://schemas.microsoft.com/office/drawing/2014/main" id="{04801BF0-E65C-7466-A66B-C07A3063313A}"/>
                </a:ext>
              </a:extLst>
            </p:cNvPr>
            <p:cNvSpPr/>
            <p:nvPr/>
          </p:nvSpPr>
          <p:spPr>
            <a:xfrm>
              <a:off x="735462" y="3514753"/>
              <a:ext cx="1297169" cy="553997"/>
            </a:xfrm>
            <a:prstGeom prst="rect">
              <a:avLst/>
            </a:prstGeom>
          </p:spPr>
          <p:txBody>
            <a:bodyPr wrap="square">
              <a:spAutoFit/>
            </a:bodyPr>
            <a:lstStyle/>
            <a:p>
              <a:pPr algn="ctr" defTabSz="685800">
                <a:defRPr/>
              </a:pPr>
              <a:r>
                <a:rPr lang="en-US" sz="1050" b="1" kern="0" dirty="0">
                  <a:solidFill>
                    <a:srgbClr val="009900"/>
                  </a:solidFill>
                  <a:latin typeface="Calibri" panose="020F0502020204030204"/>
                </a:rPr>
                <a:t>Beam Monitor</a:t>
              </a:r>
            </a:p>
          </p:txBody>
        </p:sp>
        <p:sp>
          <p:nvSpPr>
            <p:cNvPr id="110" name="Rettangolo 109">
              <a:extLst>
                <a:ext uri="{FF2B5EF4-FFF2-40B4-BE49-F238E27FC236}">
                  <a16:creationId xmlns:a16="http://schemas.microsoft.com/office/drawing/2014/main" id="{17CF8006-67B3-35D7-B9F9-3B0B914B50F1}"/>
                </a:ext>
              </a:extLst>
            </p:cNvPr>
            <p:cNvSpPr/>
            <p:nvPr/>
          </p:nvSpPr>
          <p:spPr>
            <a:xfrm>
              <a:off x="706007" y="4591596"/>
              <a:ext cx="1211132" cy="553997"/>
            </a:xfrm>
            <a:prstGeom prst="rect">
              <a:avLst/>
            </a:prstGeom>
          </p:spPr>
          <p:txBody>
            <a:bodyPr wrap="square">
              <a:spAutoFit/>
            </a:bodyPr>
            <a:lstStyle/>
            <a:p>
              <a:pPr algn="ctr" defTabSz="685800">
                <a:defRPr/>
              </a:pPr>
              <a:r>
                <a:rPr lang="en-US" sz="1050" b="1" kern="0" dirty="0">
                  <a:solidFill>
                    <a:srgbClr val="009900"/>
                  </a:solidFill>
                  <a:latin typeface="Calibri" panose="020F0502020204030204"/>
                </a:rPr>
                <a:t>Start Counter</a:t>
              </a:r>
            </a:p>
          </p:txBody>
        </p:sp>
        <p:sp>
          <p:nvSpPr>
            <p:cNvPr id="111" name="Rettangolo 110">
              <a:extLst>
                <a:ext uri="{FF2B5EF4-FFF2-40B4-BE49-F238E27FC236}">
                  <a16:creationId xmlns:a16="http://schemas.microsoft.com/office/drawing/2014/main" id="{424F084A-1FD0-F532-FC39-D3043D3A4878}"/>
                </a:ext>
              </a:extLst>
            </p:cNvPr>
            <p:cNvSpPr/>
            <p:nvPr/>
          </p:nvSpPr>
          <p:spPr>
            <a:xfrm>
              <a:off x="1668243" y="3323290"/>
              <a:ext cx="697817" cy="553997"/>
            </a:xfrm>
            <a:prstGeom prst="rect">
              <a:avLst/>
            </a:prstGeom>
          </p:spPr>
          <p:txBody>
            <a:bodyPr wrap="square">
              <a:spAutoFit/>
            </a:bodyPr>
            <a:lstStyle/>
            <a:p>
              <a:pPr algn="ctr" defTabSz="685800">
                <a:defRPr/>
              </a:pPr>
              <a:r>
                <a:rPr lang="en-US" sz="1050" b="1" kern="0" dirty="0">
                  <a:solidFill>
                    <a:srgbClr val="009900"/>
                  </a:solidFill>
                  <a:latin typeface="Calibri" panose="020F0502020204030204"/>
                </a:rPr>
                <a:t>Target</a:t>
              </a:r>
            </a:p>
          </p:txBody>
        </p:sp>
        <p:sp>
          <p:nvSpPr>
            <p:cNvPr id="112" name="Rettangolo 111">
              <a:extLst>
                <a:ext uri="{FF2B5EF4-FFF2-40B4-BE49-F238E27FC236}">
                  <a16:creationId xmlns:a16="http://schemas.microsoft.com/office/drawing/2014/main" id="{7D9BAF38-B235-5485-CA59-0FDC0FD88DCE}"/>
                </a:ext>
              </a:extLst>
            </p:cNvPr>
            <p:cNvSpPr/>
            <p:nvPr/>
          </p:nvSpPr>
          <p:spPr>
            <a:xfrm>
              <a:off x="2177713" y="4645596"/>
              <a:ext cx="755771" cy="338555"/>
            </a:xfrm>
            <a:prstGeom prst="rect">
              <a:avLst/>
            </a:prstGeom>
          </p:spPr>
          <p:txBody>
            <a:bodyPr wrap="square">
              <a:spAutoFit/>
            </a:bodyPr>
            <a:lstStyle/>
            <a:p>
              <a:pPr algn="ctr" defTabSz="685800">
                <a:defRPr/>
              </a:pPr>
              <a:r>
                <a:rPr lang="en-US" sz="1050" b="1" kern="0" dirty="0">
                  <a:solidFill>
                    <a:srgbClr val="009900"/>
                  </a:solidFill>
                  <a:latin typeface="Calibri" panose="020F0502020204030204"/>
                </a:rPr>
                <a:t>Vertex</a:t>
              </a:r>
            </a:p>
          </p:txBody>
        </p:sp>
        <p:sp>
          <p:nvSpPr>
            <p:cNvPr id="113" name="Rettangolo 112">
              <a:extLst>
                <a:ext uri="{FF2B5EF4-FFF2-40B4-BE49-F238E27FC236}">
                  <a16:creationId xmlns:a16="http://schemas.microsoft.com/office/drawing/2014/main" id="{DE6F0548-94E7-A297-AE21-759D2145BBF1}"/>
                </a:ext>
              </a:extLst>
            </p:cNvPr>
            <p:cNvSpPr/>
            <p:nvPr/>
          </p:nvSpPr>
          <p:spPr>
            <a:xfrm>
              <a:off x="2841974" y="3255006"/>
              <a:ext cx="1072876" cy="338555"/>
            </a:xfrm>
            <a:prstGeom prst="rect">
              <a:avLst/>
            </a:prstGeom>
          </p:spPr>
          <p:txBody>
            <a:bodyPr wrap="square">
              <a:spAutoFit/>
            </a:bodyPr>
            <a:lstStyle/>
            <a:p>
              <a:pPr algn="ctr" defTabSz="685800">
                <a:defRPr/>
              </a:pPr>
              <a:r>
                <a:rPr lang="en-US" sz="1050" b="1" kern="0" dirty="0">
                  <a:solidFill>
                    <a:srgbClr val="009900"/>
                  </a:solidFill>
                  <a:latin typeface="Calibri" panose="020F0502020204030204"/>
                </a:rPr>
                <a:t>Micro Strip</a:t>
              </a:r>
              <a:endParaRPr lang="it-IT" sz="1050" b="1" dirty="0">
                <a:solidFill>
                  <a:srgbClr val="009900"/>
                </a:solidFill>
                <a:latin typeface="Calibri" panose="020F0502020204030204"/>
              </a:endParaRPr>
            </a:p>
          </p:txBody>
        </p:sp>
        <p:sp>
          <p:nvSpPr>
            <p:cNvPr id="114" name="Rettangolo 113">
              <a:extLst>
                <a:ext uri="{FF2B5EF4-FFF2-40B4-BE49-F238E27FC236}">
                  <a16:creationId xmlns:a16="http://schemas.microsoft.com/office/drawing/2014/main" id="{C129A983-A400-1533-C464-8775C5BB1D65}"/>
                </a:ext>
              </a:extLst>
            </p:cNvPr>
            <p:cNvSpPr/>
            <p:nvPr/>
          </p:nvSpPr>
          <p:spPr>
            <a:xfrm>
              <a:off x="1845902" y="3024185"/>
              <a:ext cx="1429585" cy="338555"/>
            </a:xfrm>
            <a:prstGeom prst="rect">
              <a:avLst/>
            </a:prstGeom>
          </p:spPr>
          <p:txBody>
            <a:bodyPr wrap="square">
              <a:spAutoFit/>
            </a:bodyPr>
            <a:lstStyle/>
            <a:p>
              <a:pPr algn="ctr" defTabSz="685800">
                <a:defRPr/>
              </a:pPr>
              <a:r>
                <a:rPr lang="en-US" sz="1050" b="1" kern="0" dirty="0">
                  <a:solidFill>
                    <a:srgbClr val="FF6600"/>
                  </a:solidFill>
                  <a:latin typeface="Calibri" panose="020F0502020204030204"/>
                </a:rPr>
                <a:t>Magnets</a:t>
              </a:r>
            </a:p>
          </p:txBody>
        </p:sp>
        <p:sp>
          <p:nvSpPr>
            <p:cNvPr id="115" name="Rettangolo 114">
              <a:extLst>
                <a:ext uri="{FF2B5EF4-FFF2-40B4-BE49-F238E27FC236}">
                  <a16:creationId xmlns:a16="http://schemas.microsoft.com/office/drawing/2014/main" id="{CD298436-0341-CC76-E2DC-AA7B92601CC1}"/>
                </a:ext>
              </a:extLst>
            </p:cNvPr>
            <p:cNvSpPr/>
            <p:nvPr/>
          </p:nvSpPr>
          <p:spPr>
            <a:xfrm>
              <a:off x="3769066" y="4615404"/>
              <a:ext cx="1728244" cy="338555"/>
            </a:xfrm>
            <a:prstGeom prst="rect">
              <a:avLst/>
            </a:prstGeom>
          </p:spPr>
          <p:txBody>
            <a:bodyPr wrap="square">
              <a:spAutoFit/>
            </a:bodyPr>
            <a:lstStyle/>
            <a:p>
              <a:pPr algn="ctr" defTabSz="685800">
                <a:defRPr/>
              </a:pPr>
              <a:r>
                <a:rPr lang="el-GR" sz="1050" b="1" dirty="0">
                  <a:solidFill>
                    <a:srgbClr val="009900"/>
                  </a:solidFill>
                  <a:latin typeface="Calibri" panose="020F0502020204030204"/>
                </a:rPr>
                <a:t>Δ</a:t>
              </a:r>
              <a:r>
                <a:rPr lang="it-IT" sz="1050" b="1" dirty="0">
                  <a:solidFill>
                    <a:srgbClr val="009900"/>
                  </a:solidFill>
                  <a:latin typeface="Calibri" panose="020F0502020204030204"/>
                </a:rPr>
                <a:t>E-TOF </a:t>
              </a:r>
              <a:r>
                <a:rPr lang="it-IT" sz="1050" b="1" dirty="0" err="1">
                  <a:solidFill>
                    <a:srgbClr val="009900"/>
                  </a:solidFill>
                  <a:latin typeface="Calibri" panose="020F0502020204030204"/>
                </a:rPr>
                <a:t>scintillator</a:t>
              </a:r>
              <a:endParaRPr lang="it-IT" sz="1050" b="1" dirty="0">
                <a:solidFill>
                  <a:srgbClr val="009900"/>
                </a:solidFill>
                <a:latin typeface="Calibri" panose="020F0502020204030204"/>
              </a:endParaRPr>
            </a:p>
          </p:txBody>
        </p:sp>
        <p:sp>
          <p:nvSpPr>
            <p:cNvPr id="116" name="Rettangolo 115">
              <a:extLst>
                <a:ext uri="{FF2B5EF4-FFF2-40B4-BE49-F238E27FC236}">
                  <a16:creationId xmlns:a16="http://schemas.microsoft.com/office/drawing/2014/main" id="{3A1D8187-8F50-9389-0666-D074BB375C33}"/>
                </a:ext>
              </a:extLst>
            </p:cNvPr>
            <p:cNvSpPr/>
            <p:nvPr/>
          </p:nvSpPr>
          <p:spPr>
            <a:xfrm>
              <a:off x="3817916" y="2739049"/>
              <a:ext cx="1604864" cy="338555"/>
            </a:xfrm>
            <a:prstGeom prst="rect">
              <a:avLst/>
            </a:prstGeom>
          </p:spPr>
          <p:txBody>
            <a:bodyPr wrap="square">
              <a:spAutoFit/>
            </a:bodyPr>
            <a:lstStyle/>
            <a:p>
              <a:pPr algn="ctr" defTabSz="685800">
                <a:defRPr/>
              </a:pPr>
              <a:r>
                <a:rPr lang="en-US" sz="1050" b="1" kern="0" dirty="0">
                  <a:solidFill>
                    <a:srgbClr val="FF6600"/>
                  </a:solidFill>
                  <a:latin typeface="Calibri" panose="020F0502020204030204"/>
                </a:rPr>
                <a:t>Calorimeter BGO</a:t>
              </a:r>
            </a:p>
          </p:txBody>
        </p:sp>
        <p:cxnSp>
          <p:nvCxnSpPr>
            <p:cNvPr id="117" name="Connettore 2 116">
              <a:extLst>
                <a:ext uri="{FF2B5EF4-FFF2-40B4-BE49-F238E27FC236}">
                  <a16:creationId xmlns:a16="http://schemas.microsoft.com/office/drawing/2014/main" id="{C01520D4-23ED-8A72-7586-E50A618ED389}"/>
                </a:ext>
              </a:extLst>
            </p:cNvPr>
            <p:cNvCxnSpPr>
              <a:cxnSpLocks/>
            </p:cNvCxnSpPr>
            <p:nvPr/>
          </p:nvCxnSpPr>
          <p:spPr>
            <a:xfrm flipH="1" flipV="1">
              <a:off x="2298007" y="4232225"/>
              <a:ext cx="175237" cy="39071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Connettore 2 117">
              <a:extLst>
                <a:ext uri="{FF2B5EF4-FFF2-40B4-BE49-F238E27FC236}">
                  <a16:creationId xmlns:a16="http://schemas.microsoft.com/office/drawing/2014/main" id="{76D823BC-5E6F-2150-F00B-8D4D66333CE4}"/>
                </a:ext>
              </a:extLst>
            </p:cNvPr>
            <p:cNvCxnSpPr>
              <a:cxnSpLocks/>
            </p:cNvCxnSpPr>
            <p:nvPr/>
          </p:nvCxnSpPr>
          <p:spPr>
            <a:xfrm flipH="1" flipV="1">
              <a:off x="2657806" y="4104266"/>
              <a:ext cx="249952" cy="43186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Connettore 2 118">
              <a:extLst>
                <a:ext uri="{FF2B5EF4-FFF2-40B4-BE49-F238E27FC236}">
                  <a16:creationId xmlns:a16="http://schemas.microsoft.com/office/drawing/2014/main" id="{25FE63E2-BE03-C79B-3D18-3874753B846D}"/>
                </a:ext>
              </a:extLst>
            </p:cNvPr>
            <p:cNvCxnSpPr>
              <a:cxnSpLocks/>
            </p:cNvCxnSpPr>
            <p:nvPr/>
          </p:nvCxnSpPr>
          <p:spPr>
            <a:xfrm flipH="1">
              <a:off x="3032606" y="3510143"/>
              <a:ext cx="276930" cy="42863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Connettore 2 119">
              <a:extLst>
                <a:ext uri="{FF2B5EF4-FFF2-40B4-BE49-F238E27FC236}">
                  <a16:creationId xmlns:a16="http://schemas.microsoft.com/office/drawing/2014/main" id="{55505CAB-2161-3747-FBAD-BD4A618D4094}"/>
                </a:ext>
              </a:extLst>
            </p:cNvPr>
            <p:cNvCxnSpPr/>
            <p:nvPr/>
          </p:nvCxnSpPr>
          <p:spPr>
            <a:xfrm>
              <a:off x="2588133" y="3260249"/>
              <a:ext cx="130953" cy="43713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Connettore 2 120">
              <a:extLst>
                <a:ext uri="{FF2B5EF4-FFF2-40B4-BE49-F238E27FC236}">
                  <a16:creationId xmlns:a16="http://schemas.microsoft.com/office/drawing/2014/main" id="{58CD66DD-F45A-B2AE-D92F-5755A678DDCB}"/>
                </a:ext>
              </a:extLst>
            </p:cNvPr>
            <p:cNvCxnSpPr/>
            <p:nvPr/>
          </p:nvCxnSpPr>
          <p:spPr>
            <a:xfrm flipH="1">
              <a:off x="2463188" y="3274407"/>
              <a:ext cx="20113" cy="45127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Connettore 2 121">
              <a:extLst>
                <a:ext uri="{FF2B5EF4-FFF2-40B4-BE49-F238E27FC236}">
                  <a16:creationId xmlns:a16="http://schemas.microsoft.com/office/drawing/2014/main" id="{9D094BDE-3D10-8997-4D27-A60852E1161B}"/>
                </a:ext>
              </a:extLst>
            </p:cNvPr>
            <p:cNvCxnSpPr>
              <a:cxnSpLocks/>
            </p:cNvCxnSpPr>
            <p:nvPr/>
          </p:nvCxnSpPr>
          <p:spPr>
            <a:xfrm>
              <a:off x="1517364" y="3767735"/>
              <a:ext cx="290077" cy="22717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Connettore 2 122">
              <a:extLst>
                <a:ext uri="{FF2B5EF4-FFF2-40B4-BE49-F238E27FC236}">
                  <a16:creationId xmlns:a16="http://schemas.microsoft.com/office/drawing/2014/main" id="{73D32AF5-E615-25DB-9BF9-EA73F311AB9F}"/>
                </a:ext>
              </a:extLst>
            </p:cNvPr>
            <p:cNvCxnSpPr>
              <a:cxnSpLocks/>
            </p:cNvCxnSpPr>
            <p:nvPr/>
          </p:nvCxnSpPr>
          <p:spPr>
            <a:xfrm flipV="1">
              <a:off x="1176821" y="4289500"/>
              <a:ext cx="309009" cy="27381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Connettore 2 123">
              <a:extLst>
                <a:ext uri="{FF2B5EF4-FFF2-40B4-BE49-F238E27FC236}">
                  <a16:creationId xmlns:a16="http://schemas.microsoft.com/office/drawing/2014/main" id="{FAC2C618-675F-1999-EC39-4341FFD61ACE}"/>
                </a:ext>
              </a:extLst>
            </p:cNvPr>
            <p:cNvCxnSpPr/>
            <p:nvPr/>
          </p:nvCxnSpPr>
          <p:spPr>
            <a:xfrm flipV="1">
              <a:off x="4381650" y="4206469"/>
              <a:ext cx="324862" cy="41646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Connettore 2 124">
              <a:extLst>
                <a:ext uri="{FF2B5EF4-FFF2-40B4-BE49-F238E27FC236}">
                  <a16:creationId xmlns:a16="http://schemas.microsoft.com/office/drawing/2014/main" id="{6C6636DE-AEB3-1ADD-EE35-1049FDB2901C}"/>
                </a:ext>
              </a:extLst>
            </p:cNvPr>
            <p:cNvCxnSpPr>
              <a:cxnSpLocks/>
            </p:cNvCxnSpPr>
            <p:nvPr/>
          </p:nvCxnSpPr>
          <p:spPr>
            <a:xfrm>
              <a:off x="4573074" y="2977978"/>
              <a:ext cx="330903" cy="1941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Connettore 2 125">
              <a:extLst>
                <a:ext uri="{FF2B5EF4-FFF2-40B4-BE49-F238E27FC236}">
                  <a16:creationId xmlns:a16="http://schemas.microsoft.com/office/drawing/2014/main" id="{B8C07D0B-31AD-B758-F9E3-329A07F1B391}"/>
                </a:ext>
              </a:extLst>
            </p:cNvPr>
            <p:cNvCxnSpPr/>
            <p:nvPr/>
          </p:nvCxnSpPr>
          <p:spPr>
            <a:xfrm>
              <a:off x="2102247" y="3570992"/>
              <a:ext cx="84995" cy="49876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7" name="Rettangolo 126">
              <a:extLst>
                <a:ext uri="{FF2B5EF4-FFF2-40B4-BE49-F238E27FC236}">
                  <a16:creationId xmlns:a16="http://schemas.microsoft.com/office/drawing/2014/main" id="{E0C57662-0DE2-D677-64A3-E5FC311BAF52}"/>
                </a:ext>
              </a:extLst>
            </p:cNvPr>
            <p:cNvSpPr/>
            <p:nvPr/>
          </p:nvSpPr>
          <p:spPr>
            <a:xfrm>
              <a:off x="612297" y="4968585"/>
              <a:ext cx="1490769" cy="553997"/>
            </a:xfrm>
            <a:prstGeom prst="rect">
              <a:avLst/>
            </a:prstGeom>
            <a:solidFill>
              <a:srgbClr val="66FFFF">
                <a:alpha val="20000"/>
              </a:srgbClr>
            </a:solidFill>
            <a:ln>
              <a:solidFill>
                <a:srgbClr val="FF0000"/>
              </a:solidFill>
            </a:ln>
          </p:spPr>
          <p:txBody>
            <a:bodyPr wrap="square">
              <a:spAutoFit/>
            </a:bodyPr>
            <a:lstStyle/>
            <a:p>
              <a:pPr algn="ctr" defTabSz="685800">
                <a:defRPr/>
              </a:pPr>
              <a:r>
                <a:rPr lang="en-US" sz="1050" b="1" dirty="0">
                  <a:solidFill>
                    <a:srgbClr val="0000FF"/>
                  </a:solidFill>
                  <a:latin typeface="Calibri" panose="020F0502020204030204"/>
                </a:rPr>
                <a:t>Pre-target region</a:t>
              </a:r>
              <a:endParaRPr lang="it-IT" sz="1050" b="1" dirty="0">
                <a:solidFill>
                  <a:srgbClr val="0000FF"/>
                </a:solidFill>
                <a:latin typeface="Calibri" panose="020F0502020204030204"/>
              </a:endParaRPr>
            </a:p>
          </p:txBody>
        </p:sp>
        <p:sp>
          <p:nvSpPr>
            <p:cNvPr id="128" name="Rettangolo 127">
              <a:extLst>
                <a:ext uri="{FF2B5EF4-FFF2-40B4-BE49-F238E27FC236}">
                  <a16:creationId xmlns:a16="http://schemas.microsoft.com/office/drawing/2014/main" id="{4F7327C4-BF9C-ECBD-4471-0494671EB406}"/>
                </a:ext>
              </a:extLst>
            </p:cNvPr>
            <p:cNvSpPr/>
            <p:nvPr/>
          </p:nvSpPr>
          <p:spPr>
            <a:xfrm>
              <a:off x="2220727" y="4965797"/>
              <a:ext cx="1490769" cy="338555"/>
            </a:xfrm>
            <a:prstGeom prst="rect">
              <a:avLst/>
            </a:prstGeom>
            <a:solidFill>
              <a:srgbClr val="66FFFF">
                <a:alpha val="20000"/>
              </a:srgbClr>
            </a:solidFill>
            <a:ln>
              <a:solidFill>
                <a:srgbClr val="FF0000"/>
              </a:solidFill>
            </a:ln>
          </p:spPr>
          <p:txBody>
            <a:bodyPr wrap="square">
              <a:spAutoFit/>
            </a:bodyPr>
            <a:lstStyle/>
            <a:p>
              <a:pPr algn="ctr" defTabSz="685800">
                <a:defRPr/>
              </a:pPr>
              <a:r>
                <a:rPr lang="en-US" sz="1050" b="1" dirty="0">
                  <a:solidFill>
                    <a:srgbClr val="0000FF"/>
                  </a:solidFill>
                  <a:latin typeface="Calibri" panose="020F0502020204030204"/>
                </a:rPr>
                <a:t>Tracking region</a:t>
              </a:r>
              <a:endParaRPr lang="it-IT" sz="1050" b="1" dirty="0">
                <a:solidFill>
                  <a:srgbClr val="0000FF"/>
                </a:solidFill>
                <a:latin typeface="Calibri" panose="020F0502020204030204"/>
              </a:endParaRPr>
            </a:p>
          </p:txBody>
        </p:sp>
        <p:sp>
          <p:nvSpPr>
            <p:cNvPr id="129" name="Rettangolo 128">
              <a:extLst>
                <a:ext uri="{FF2B5EF4-FFF2-40B4-BE49-F238E27FC236}">
                  <a16:creationId xmlns:a16="http://schemas.microsoft.com/office/drawing/2014/main" id="{BBFDF95C-A208-10AA-141A-D57506140DD7}"/>
                </a:ext>
              </a:extLst>
            </p:cNvPr>
            <p:cNvSpPr/>
            <p:nvPr/>
          </p:nvSpPr>
          <p:spPr>
            <a:xfrm>
              <a:off x="3849188" y="4963009"/>
              <a:ext cx="1817331" cy="338555"/>
            </a:xfrm>
            <a:prstGeom prst="rect">
              <a:avLst/>
            </a:prstGeom>
            <a:solidFill>
              <a:srgbClr val="66FFFF">
                <a:alpha val="20000"/>
              </a:srgbClr>
            </a:solidFill>
            <a:ln>
              <a:solidFill>
                <a:srgbClr val="FF0000"/>
              </a:solidFill>
            </a:ln>
          </p:spPr>
          <p:txBody>
            <a:bodyPr wrap="square">
              <a:spAutoFit/>
            </a:bodyPr>
            <a:lstStyle/>
            <a:p>
              <a:pPr algn="ctr" defTabSz="685800">
                <a:defRPr/>
              </a:pPr>
              <a:r>
                <a:rPr lang="en-US" sz="1050" b="1" dirty="0">
                  <a:solidFill>
                    <a:srgbClr val="0000FF"/>
                  </a:solidFill>
                  <a:latin typeface="Calibri" panose="020F0502020204030204"/>
                </a:rPr>
                <a:t>downstream region</a:t>
              </a:r>
              <a:endParaRPr lang="it-IT" sz="1050" b="1" dirty="0">
                <a:solidFill>
                  <a:srgbClr val="0000FF"/>
                </a:solidFill>
                <a:latin typeface="Calibri" panose="020F0502020204030204"/>
              </a:endParaRPr>
            </a:p>
          </p:txBody>
        </p:sp>
        <p:cxnSp>
          <p:nvCxnSpPr>
            <p:cNvPr id="131" name="Connettore 2 130">
              <a:extLst>
                <a:ext uri="{FF2B5EF4-FFF2-40B4-BE49-F238E27FC236}">
                  <a16:creationId xmlns:a16="http://schemas.microsoft.com/office/drawing/2014/main" id="{BE4529D3-563B-1D37-C331-E8FB67F4D99F}"/>
                </a:ext>
              </a:extLst>
            </p:cNvPr>
            <p:cNvCxnSpPr/>
            <p:nvPr/>
          </p:nvCxnSpPr>
          <p:spPr>
            <a:xfrm flipV="1">
              <a:off x="2220684" y="3865377"/>
              <a:ext cx="2485828" cy="299289"/>
            </a:xfrm>
            <a:prstGeom prst="straightConnector1">
              <a:avLst/>
            </a:prstGeom>
            <a:ln w="38100">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2" name="Rettangolo 131">
              <a:extLst>
                <a:ext uri="{FF2B5EF4-FFF2-40B4-BE49-F238E27FC236}">
                  <a16:creationId xmlns:a16="http://schemas.microsoft.com/office/drawing/2014/main" id="{632D94C7-34E1-76D5-A81C-8B5C2F3552B1}"/>
                </a:ext>
              </a:extLst>
            </p:cNvPr>
            <p:cNvSpPr/>
            <p:nvPr/>
          </p:nvSpPr>
          <p:spPr>
            <a:xfrm rot="21186831">
              <a:off x="3364493" y="3957630"/>
              <a:ext cx="603157" cy="400109"/>
            </a:xfrm>
            <a:prstGeom prst="rect">
              <a:avLst/>
            </a:prstGeom>
          </p:spPr>
          <p:txBody>
            <a:bodyPr wrap="none">
              <a:spAutoFit/>
            </a:bodyPr>
            <a:lstStyle/>
            <a:p>
              <a:pPr defTabSz="685800">
                <a:defRPr/>
              </a:pPr>
              <a:r>
                <a:rPr lang="it-IT" sz="1350" b="1" dirty="0">
                  <a:solidFill>
                    <a:srgbClr val="0000FF"/>
                  </a:solidFill>
                  <a:latin typeface="Calibri" panose="020F0502020204030204"/>
                </a:rPr>
                <a:t>1 m</a:t>
              </a:r>
              <a:endParaRPr lang="it-IT" sz="1350" dirty="0">
                <a:solidFill>
                  <a:srgbClr val="0000FF"/>
                </a:solidFill>
                <a:latin typeface="Calibri" panose="020F0502020204030204"/>
              </a:endParaRPr>
            </a:p>
          </p:txBody>
        </p:sp>
        <p:sp>
          <p:nvSpPr>
            <p:cNvPr id="133" name="Rettangolo 132">
              <a:extLst>
                <a:ext uri="{FF2B5EF4-FFF2-40B4-BE49-F238E27FC236}">
                  <a16:creationId xmlns:a16="http://schemas.microsoft.com/office/drawing/2014/main" id="{0B952365-6139-43C0-8375-1D3D5958BBC7}"/>
                </a:ext>
              </a:extLst>
            </p:cNvPr>
            <p:cNvSpPr/>
            <p:nvPr/>
          </p:nvSpPr>
          <p:spPr>
            <a:xfrm>
              <a:off x="2608909" y="4457035"/>
              <a:ext cx="1213863" cy="553997"/>
            </a:xfrm>
            <a:prstGeom prst="rect">
              <a:avLst/>
            </a:prstGeom>
          </p:spPr>
          <p:txBody>
            <a:bodyPr wrap="square">
              <a:spAutoFit/>
            </a:bodyPr>
            <a:lstStyle/>
            <a:p>
              <a:pPr algn="ctr" defTabSz="685800">
                <a:defRPr/>
              </a:pPr>
              <a:r>
                <a:rPr lang="en-US" sz="1050" b="1" kern="0" dirty="0">
                  <a:solidFill>
                    <a:srgbClr val="FF6600"/>
                  </a:solidFill>
                  <a:latin typeface="Calibri" panose="020F0502020204030204"/>
                </a:rPr>
                <a:t>Inner Tracker</a:t>
              </a:r>
            </a:p>
          </p:txBody>
        </p:sp>
      </p:grpSp>
      <p:grpSp>
        <p:nvGrpSpPr>
          <p:cNvPr id="95" name="Gruppo 94">
            <a:extLst>
              <a:ext uri="{FF2B5EF4-FFF2-40B4-BE49-F238E27FC236}">
                <a16:creationId xmlns:a16="http://schemas.microsoft.com/office/drawing/2014/main" id="{F7719473-DFB1-E07C-D1AD-72EE581779F3}"/>
              </a:ext>
            </a:extLst>
          </p:cNvPr>
          <p:cNvGrpSpPr>
            <a:grpSpLocks noChangeAspect="1"/>
          </p:cNvGrpSpPr>
          <p:nvPr/>
        </p:nvGrpSpPr>
        <p:grpSpPr>
          <a:xfrm>
            <a:off x="32477" y="287652"/>
            <a:ext cx="1047192" cy="546220"/>
            <a:chOff x="7195403" y="589325"/>
            <a:chExt cx="1963250" cy="1024039"/>
          </a:xfrm>
        </p:grpSpPr>
        <p:pic>
          <p:nvPicPr>
            <p:cNvPr id="138" name="Immagine 137">
              <a:extLst>
                <a:ext uri="{FF2B5EF4-FFF2-40B4-BE49-F238E27FC236}">
                  <a16:creationId xmlns:a16="http://schemas.microsoft.com/office/drawing/2014/main" id="{803B0418-7947-6981-B898-EFAE9C575617}"/>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7195403" y="589325"/>
              <a:ext cx="1963250" cy="862371"/>
            </a:xfrm>
            <a:prstGeom prst="rect">
              <a:avLst/>
            </a:prstGeom>
          </p:spPr>
        </p:pic>
        <p:sp>
          <p:nvSpPr>
            <p:cNvPr id="141" name="CasellaDiTesto 140">
              <a:extLst>
                <a:ext uri="{FF2B5EF4-FFF2-40B4-BE49-F238E27FC236}">
                  <a16:creationId xmlns:a16="http://schemas.microsoft.com/office/drawing/2014/main" id="{4001C3AA-B18F-9FAA-31DB-514349C9D7BA}"/>
                </a:ext>
              </a:extLst>
            </p:cNvPr>
            <p:cNvSpPr txBox="1"/>
            <p:nvPr/>
          </p:nvSpPr>
          <p:spPr>
            <a:xfrm>
              <a:off x="8177027" y="1213654"/>
              <a:ext cx="862291" cy="399710"/>
            </a:xfrm>
            <a:prstGeom prst="rect">
              <a:avLst/>
            </a:prstGeom>
            <a:noFill/>
          </p:spPr>
          <p:txBody>
            <a:bodyPr wrap="none" rtlCol="0">
              <a:spAutoFit/>
            </a:bodyPr>
            <a:lstStyle/>
            <a:p>
              <a:r>
                <a:rPr lang="it-IT" sz="1400" b="1" dirty="0">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atin typeface="Arial Nova" panose="020B0504020202020204" pitchFamily="34" charset="0"/>
                </a:rPr>
                <a:t>CSN3</a:t>
              </a:r>
            </a:p>
          </p:txBody>
        </p:sp>
      </p:grpSp>
      <p:pic>
        <p:nvPicPr>
          <p:cNvPr id="5" name="Immagine 4">
            <a:extLst>
              <a:ext uri="{FF2B5EF4-FFF2-40B4-BE49-F238E27FC236}">
                <a16:creationId xmlns:a16="http://schemas.microsoft.com/office/drawing/2014/main" id="{BBE0C885-FF3B-3407-533D-351ECD47BF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3917" y="3837022"/>
            <a:ext cx="4337556" cy="2562135"/>
          </a:xfrm>
          <a:prstGeom prst="rect">
            <a:avLst/>
          </a:prstGeom>
        </p:spPr>
      </p:pic>
      <p:sp>
        <p:nvSpPr>
          <p:cNvPr id="2" name="Slide Number Placeholder 1">
            <a:extLst>
              <a:ext uri="{FF2B5EF4-FFF2-40B4-BE49-F238E27FC236}">
                <a16:creationId xmlns:a16="http://schemas.microsoft.com/office/drawing/2014/main" id="{882AFB4F-CFDE-F2AC-5F34-B5E594501419}"/>
              </a:ext>
            </a:extLst>
          </p:cNvPr>
          <p:cNvSpPr>
            <a:spLocks noGrp="1"/>
          </p:cNvSpPr>
          <p:nvPr>
            <p:ph type="sldNum" sz="quarter" idx="12"/>
          </p:nvPr>
        </p:nvSpPr>
        <p:spPr/>
        <p:txBody>
          <a:bodyPr/>
          <a:lstStyle/>
          <a:p>
            <a:fld id="{263E47ED-7611-415B-9D62-3BAB27B496D0}" type="slidenum">
              <a:rPr lang="it-IT" smtClean="0"/>
              <a:t>43</a:t>
            </a:fld>
            <a:endParaRPr lang="it-IT"/>
          </a:p>
        </p:txBody>
      </p:sp>
      <p:sp>
        <p:nvSpPr>
          <p:cNvPr id="3" name="CasellaDiTesto 5">
            <a:extLst>
              <a:ext uri="{FF2B5EF4-FFF2-40B4-BE49-F238E27FC236}">
                <a16:creationId xmlns:a16="http://schemas.microsoft.com/office/drawing/2014/main" id="{E9A5A556-B750-4A4C-A5D5-F3B6276B89B1}"/>
              </a:ext>
            </a:extLst>
          </p:cNvPr>
          <p:cNvSpPr txBox="1"/>
          <p:nvPr/>
        </p:nvSpPr>
        <p:spPr>
          <a:xfrm>
            <a:off x="1" y="21264"/>
            <a:ext cx="3067049" cy="307777"/>
          </a:xfrm>
          <a:custGeom>
            <a:avLst/>
            <a:gdLst>
              <a:gd name="connsiteX0" fmla="*/ 0 w 3067049"/>
              <a:gd name="connsiteY0" fmla="*/ 0 h 307777"/>
              <a:gd name="connsiteX1" fmla="*/ 572516 w 3067049"/>
              <a:gd name="connsiteY1" fmla="*/ 0 h 307777"/>
              <a:gd name="connsiteX2" fmla="*/ 1114361 w 3067049"/>
              <a:gd name="connsiteY2" fmla="*/ 0 h 307777"/>
              <a:gd name="connsiteX3" fmla="*/ 1656206 w 3067049"/>
              <a:gd name="connsiteY3" fmla="*/ 0 h 307777"/>
              <a:gd name="connsiteX4" fmla="*/ 2075370 w 3067049"/>
              <a:gd name="connsiteY4" fmla="*/ 0 h 307777"/>
              <a:gd name="connsiteX5" fmla="*/ 2525204 w 3067049"/>
              <a:gd name="connsiteY5" fmla="*/ 0 h 307777"/>
              <a:gd name="connsiteX6" fmla="*/ 3067049 w 3067049"/>
              <a:gd name="connsiteY6" fmla="*/ 0 h 307777"/>
              <a:gd name="connsiteX7" fmla="*/ 3067049 w 3067049"/>
              <a:gd name="connsiteY7" fmla="*/ 307777 h 307777"/>
              <a:gd name="connsiteX8" fmla="*/ 2555874 w 3067049"/>
              <a:gd name="connsiteY8" fmla="*/ 307777 h 307777"/>
              <a:gd name="connsiteX9" fmla="*/ 2136711 w 3067049"/>
              <a:gd name="connsiteY9" fmla="*/ 307777 h 307777"/>
              <a:gd name="connsiteX10" fmla="*/ 1717547 w 3067049"/>
              <a:gd name="connsiteY10" fmla="*/ 307777 h 307777"/>
              <a:gd name="connsiteX11" fmla="*/ 1175702 w 3067049"/>
              <a:gd name="connsiteY11" fmla="*/ 307777 h 307777"/>
              <a:gd name="connsiteX12" fmla="*/ 725868 w 3067049"/>
              <a:gd name="connsiteY12" fmla="*/ 307777 h 307777"/>
              <a:gd name="connsiteX13" fmla="*/ 0 w 3067049"/>
              <a:gd name="connsiteY13" fmla="*/ 307777 h 307777"/>
              <a:gd name="connsiteX14" fmla="*/ 0 w 3067049"/>
              <a:gd name="connsiteY14"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67049" h="307777" fill="none" extrusionOk="0">
                <a:moveTo>
                  <a:pt x="0" y="0"/>
                </a:moveTo>
                <a:cubicBezTo>
                  <a:pt x="259857" y="-25684"/>
                  <a:pt x="434784" y="67149"/>
                  <a:pt x="572516" y="0"/>
                </a:cubicBezTo>
                <a:cubicBezTo>
                  <a:pt x="710248" y="-67149"/>
                  <a:pt x="899104" y="25939"/>
                  <a:pt x="1114361" y="0"/>
                </a:cubicBezTo>
                <a:cubicBezTo>
                  <a:pt x="1329619" y="-25939"/>
                  <a:pt x="1547386" y="27609"/>
                  <a:pt x="1656206" y="0"/>
                </a:cubicBezTo>
                <a:cubicBezTo>
                  <a:pt x="1765026" y="-27609"/>
                  <a:pt x="1870137" y="8666"/>
                  <a:pt x="2075370" y="0"/>
                </a:cubicBezTo>
                <a:cubicBezTo>
                  <a:pt x="2280603" y="-8666"/>
                  <a:pt x="2362424" y="14600"/>
                  <a:pt x="2525204" y="0"/>
                </a:cubicBezTo>
                <a:cubicBezTo>
                  <a:pt x="2687984" y="-14600"/>
                  <a:pt x="2863849" y="46820"/>
                  <a:pt x="3067049" y="0"/>
                </a:cubicBezTo>
                <a:cubicBezTo>
                  <a:pt x="3072080" y="152047"/>
                  <a:pt x="3059561" y="155648"/>
                  <a:pt x="3067049" y="307777"/>
                </a:cubicBezTo>
                <a:cubicBezTo>
                  <a:pt x="2926134" y="316184"/>
                  <a:pt x="2719886" y="280948"/>
                  <a:pt x="2555874" y="307777"/>
                </a:cubicBezTo>
                <a:cubicBezTo>
                  <a:pt x="2391863" y="334606"/>
                  <a:pt x="2252530" y="292489"/>
                  <a:pt x="2136711" y="307777"/>
                </a:cubicBezTo>
                <a:cubicBezTo>
                  <a:pt x="2020892" y="323065"/>
                  <a:pt x="1833488" y="300521"/>
                  <a:pt x="1717547" y="307777"/>
                </a:cubicBezTo>
                <a:cubicBezTo>
                  <a:pt x="1601606" y="315033"/>
                  <a:pt x="1381895" y="247511"/>
                  <a:pt x="1175702" y="307777"/>
                </a:cubicBezTo>
                <a:cubicBezTo>
                  <a:pt x="969509" y="368043"/>
                  <a:pt x="842148" y="276583"/>
                  <a:pt x="725868" y="307777"/>
                </a:cubicBezTo>
                <a:cubicBezTo>
                  <a:pt x="609588" y="338971"/>
                  <a:pt x="234876" y="245834"/>
                  <a:pt x="0" y="307777"/>
                </a:cubicBezTo>
                <a:cubicBezTo>
                  <a:pt x="-5507" y="172726"/>
                  <a:pt x="17045" y="148952"/>
                  <a:pt x="0" y="0"/>
                </a:cubicBezTo>
                <a:close/>
              </a:path>
              <a:path w="3067049" h="307777" stroke="0" extrusionOk="0">
                <a:moveTo>
                  <a:pt x="0" y="0"/>
                </a:moveTo>
                <a:cubicBezTo>
                  <a:pt x="207455" y="-6804"/>
                  <a:pt x="333667" y="18647"/>
                  <a:pt x="480504" y="0"/>
                </a:cubicBezTo>
                <a:cubicBezTo>
                  <a:pt x="627341" y="-18647"/>
                  <a:pt x="708038" y="1037"/>
                  <a:pt x="899668" y="0"/>
                </a:cubicBezTo>
                <a:cubicBezTo>
                  <a:pt x="1091298" y="-1037"/>
                  <a:pt x="1213636" y="55044"/>
                  <a:pt x="1472184" y="0"/>
                </a:cubicBezTo>
                <a:cubicBezTo>
                  <a:pt x="1730732" y="-55044"/>
                  <a:pt x="1783677" y="22624"/>
                  <a:pt x="1952688" y="0"/>
                </a:cubicBezTo>
                <a:cubicBezTo>
                  <a:pt x="2121699" y="-22624"/>
                  <a:pt x="2252123" y="26011"/>
                  <a:pt x="2433192" y="0"/>
                </a:cubicBezTo>
                <a:cubicBezTo>
                  <a:pt x="2614261" y="-26011"/>
                  <a:pt x="2937688" y="48605"/>
                  <a:pt x="3067049" y="0"/>
                </a:cubicBezTo>
                <a:cubicBezTo>
                  <a:pt x="3090016" y="141721"/>
                  <a:pt x="3059117" y="208708"/>
                  <a:pt x="3067049" y="307777"/>
                </a:cubicBezTo>
                <a:cubicBezTo>
                  <a:pt x="2899652" y="342659"/>
                  <a:pt x="2694837" y="294475"/>
                  <a:pt x="2555874" y="307777"/>
                </a:cubicBezTo>
                <a:cubicBezTo>
                  <a:pt x="2416912" y="321079"/>
                  <a:pt x="2283251" y="288882"/>
                  <a:pt x="2136711" y="307777"/>
                </a:cubicBezTo>
                <a:cubicBezTo>
                  <a:pt x="1990171" y="326672"/>
                  <a:pt x="1816288" y="279779"/>
                  <a:pt x="1625536" y="307777"/>
                </a:cubicBezTo>
                <a:cubicBezTo>
                  <a:pt x="1434785" y="335775"/>
                  <a:pt x="1263107" y="247631"/>
                  <a:pt x="1114361" y="307777"/>
                </a:cubicBezTo>
                <a:cubicBezTo>
                  <a:pt x="965615" y="367923"/>
                  <a:pt x="763112" y="304142"/>
                  <a:pt x="633857" y="307777"/>
                </a:cubicBezTo>
                <a:cubicBezTo>
                  <a:pt x="504602" y="311412"/>
                  <a:pt x="130465" y="234584"/>
                  <a:pt x="0" y="307777"/>
                </a:cubicBezTo>
                <a:cubicBezTo>
                  <a:pt x="-30814" y="163092"/>
                  <a:pt x="11091" y="137020"/>
                  <a:pt x="0" y="0"/>
                </a:cubicBezTo>
                <a:close/>
              </a:path>
            </a:pathLst>
          </a:custGeom>
          <a:solidFill>
            <a:srgbClr val="FF6600"/>
          </a:solidFill>
          <a:ln w="38100">
            <a:no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pPr algn="just">
              <a:spcAft>
                <a:spcPts val="900"/>
              </a:spcAft>
            </a:pPr>
            <a:r>
              <a:rPr lang="en-US" sz="1400" b="1" i="1" dirty="0">
                <a:solidFill>
                  <a:srgbClr val="002060"/>
                </a:solidFill>
                <a:latin typeface="Comic Sans MS" panose="030F0702030302020204" pitchFamily="66" charset="0"/>
                <a:cs typeface="Calibri" panose="020F0502020204030204" pitchFamily="34" charset="0"/>
              </a:rPr>
              <a:t>Nuclear reactions for medicine</a:t>
            </a:r>
            <a:endParaRPr lang="en-GB" sz="1400" b="1" i="1" dirty="0">
              <a:latin typeface="Comic Sans MS" panose="030F0702030302020204" pitchFamily="66" charset="0"/>
              <a:cs typeface="Calibri" panose="020F0502020204030204" pitchFamily="34" charset="0"/>
            </a:endParaRPr>
          </a:p>
        </p:txBody>
      </p:sp>
      <p:pic>
        <p:nvPicPr>
          <p:cNvPr id="7" name="Picture 6">
            <a:extLst>
              <a:ext uri="{FF2B5EF4-FFF2-40B4-BE49-F238E27FC236}">
                <a16:creationId xmlns:a16="http://schemas.microsoft.com/office/drawing/2014/main" id="{13DEB5DF-F468-06F8-DBA8-D702F4C354D3}"/>
              </a:ext>
            </a:extLst>
          </p:cNvPr>
          <p:cNvPicPr>
            <a:picLocks noChangeAspect="1"/>
          </p:cNvPicPr>
          <p:nvPr/>
        </p:nvPicPr>
        <p:blipFill>
          <a:blip r:embed="rId6"/>
          <a:stretch>
            <a:fillRect/>
          </a:stretch>
        </p:blipFill>
        <p:spPr>
          <a:xfrm>
            <a:off x="205216" y="2234823"/>
            <a:ext cx="4223066" cy="2720527"/>
          </a:xfrm>
          <a:prstGeom prst="rect">
            <a:avLst/>
          </a:prstGeom>
        </p:spPr>
      </p:pic>
    </p:spTree>
    <p:extLst>
      <p:ext uri="{BB962C8B-B14F-4D97-AF65-F5344CB8AC3E}">
        <p14:creationId xmlns:p14="http://schemas.microsoft.com/office/powerpoint/2010/main" val="6433591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DD49AC-997E-94FA-8BC0-3EC07BCF82DD}"/>
              </a:ext>
            </a:extLst>
          </p:cNvPr>
          <p:cNvSpPr>
            <a:spLocks noGrp="1"/>
          </p:cNvSpPr>
          <p:nvPr>
            <p:ph type="sldNum" sz="quarter" idx="12"/>
          </p:nvPr>
        </p:nvSpPr>
        <p:spPr/>
        <p:txBody>
          <a:bodyPr/>
          <a:lstStyle/>
          <a:p>
            <a:fld id="{263E47ED-7611-415B-9D62-3BAB27B496D0}" type="slidenum">
              <a:rPr lang="it-IT" smtClean="0"/>
              <a:t>44</a:t>
            </a:fld>
            <a:endParaRPr lang="it-IT"/>
          </a:p>
        </p:txBody>
      </p:sp>
      <p:sp>
        <p:nvSpPr>
          <p:cNvPr id="3" name="CasellaDiTesto 2">
            <a:extLst>
              <a:ext uri="{FF2B5EF4-FFF2-40B4-BE49-F238E27FC236}">
                <a16:creationId xmlns:a16="http://schemas.microsoft.com/office/drawing/2014/main" id="{02A6DCF4-DEB5-AF32-00E2-33CF0E0F5C9F}"/>
              </a:ext>
            </a:extLst>
          </p:cNvPr>
          <p:cNvSpPr txBox="1"/>
          <p:nvPr/>
        </p:nvSpPr>
        <p:spPr>
          <a:xfrm>
            <a:off x="311110" y="694751"/>
            <a:ext cx="8318579" cy="5509200"/>
          </a:xfrm>
          <a:prstGeom prst="rect">
            <a:avLst/>
          </a:prstGeom>
          <a:solidFill>
            <a:srgbClr val="FFC000"/>
          </a:solidFill>
        </p:spPr>
        <p:txBody>
          <a:bodyPr wrap="square" rtlCol="0">
            <a:spAutoFit/>
          </a:bodyPr>
          <a:lstStyle/>
          <a:p>
            <a:r>
              <a:rPr lang="it-IT" sz="1600" b="1" dirty="0">
                <a:solidFill>
                  <a:srgbClr val="FF0000"/>
                </a:solidFill>
                <a:latin typeface="Comic Sans MS" panose="030F0702030302020204" pitchFamily="66" charset="0"/>
              </a:rPr>
              <a:t>High energy </a:t>
            </a:r>
            <a:r>
              <a:rPr lang="en-US" sz="1600" b="1" dirty="0">
                <a:solidFill>
                  <a:srgbClr val="FF0000"/>
                </a:solidFill>
                <a:latin typeface="Comic Sans MS" panose="030F0702030302020204" pitchFamily="66" charset="0"/>
              </a:rPr>
              <a:t>frontier</a:t>
            </a:r>
            <a:endParaRPr lang="it-IT" sz="1600" b="1" dirty="0">
              <a:solidFill>
                <a:srgbClr val="FF0000"/>
              </a:solidFill>
              <a:latin typeface="Comic Sans MS" panose="030F0702030302020204" pitchFamily="66" charset="0"/>
            </a:endParaRPr>
          </a:p>
          <a:p>
            <a:r>
              <a:rPr lang="it-IT" sz="1600" dirty="0">
                <a:latin typeface="Comic Sans MS" panose="030F0702030302020204" pitchFamily="66" charset="0"/>
              </a:rPr>
              <a:t>Support to EIC, HL-LHC , FCC-</a:t>
            </a:r>
            <a:r>
              <a:rPr lang="it-IT" sz="1600" dirty="0" err="1">
                <a:latin typeface="Comic Sans MS" panose="030F0702030302020204" pitchFamily="66" charset="0"/>
              </a:rPr>
              <a:t>hh</a:t>
            </a:r>
            <a:endParaRPr lang="it-IT" sz="1600" dirty="0">
              <a:latin typeface="Comic Sans MS" panose="030F0702030302020204" pitchFamily="66" charset="0"/>
            </a:endParaRPr>
          </a:p>
          <a:p>
            <a:endParaRPr lang="it-IT" sz="1600" dirty="0">
              <a:latin typeface="Comic Sans MS" panose="030F0702030302020204" pitchFamily="66" charset="0"/>
            </a:endParaRPr>
          </a:p>
          <a:p>
            <a:r>
              <a:rPr lang="it-IT" sz="1600" b="1" dirty="0">
                <a:solidFill>
                  <a:srgbClr val="FF0000"/>
                </a:solidFill>
                <a:latin typeface="Comic Sans MS" panose="030F0702030302020204" pitchFamily="66" charset="0"/>
              </a:rPr>
              <a:t>CERN </a:t>
            </a:r>
            <a:r>
              <a:rPr lang="it-IT" sz="1600" b="1" dirty="0" err="1">
                <a:solidFill>
                  <a:srgbClr val="FF0000"/>
                </a:solidFill>
                <a:latin typeface="Comic Sans MS" panose="030F0702030302020204" pitchFamily="66" charset="0"/>
              </a:rPr>
              <a:t>complementary</a:t>
            </a:r>
            <a:r>
              <a:rPr lang="it-IT" sz="1600" b="1" dirty="0">
                <a:solidFill>
                  <a:srgbClr val="FF0000"/>
                </a:solidFill>
                <a:latin typeface="Comic Sans MS" panose="030F0702030302020204" pitchFamily="66" charset="0"/>
              </a:rPr>
              <a:t> projects</a:t>
            </a:r>
            <a:endParaRPr lang="it-IT" sz="1600" dirty="0">
              <a:solidFill>
                <a:srgbClr val="FF0000"/>
              </a:solidFill>
              <a:latin typeface="Comic Sans MS" panose="030F0702030302020204" pitchFamily="66" charset="0"/>
            </a:endParaRPr>
          </a:p>
          <a:p>
            <a:r>
              <a:rPr lang="it-IT" sz="1600" dirty="0">
                <a:latin typeface="Comic Sans MS" panose="030F0702030302020204" pitchFamily="66" charset="0"/>
              </a:rPr>
              <a:t>Support to AD/ELENA , ISOLDE , </a:t>
            </a:r>
            <a:r>
              <a:rPr lang="it-IT" sz="1600" dirty="0" err="1">
                <a:latin typeface="Comic Sans MS" panose="030F0702030302020204" pitchFamily="66" charset="0"/>
              </a:rPr>
              <a:t>n_TOF</a:t>
            </a:r>
            <a:endParaRPr lang="it-IT" sz="1600" dirty="0">
              <a:latin typeface="Comic Sans MS" panose="030F0702030302020204" pitchFamily="66" charset="0"/>
            </a:endParaRPr>
          </a:p>
          <a:p>
            <a:endParaRPr lang="it-IT" sz="1600" dirty="0">
              <a:latin typeface="Comic Sans MS" panose="030F0702030302020204" pitchFamily="66" charset="0"/>
            </a:endParaRPr>
          </a:p>
          <a:p>
            <a:r>
              <a:rPr lang="it-IT" sz="1600" b="1" dirty="0" err="1">
                <a:solidFill>
                  <a:srgbClr val="FF0000"/>
                </a:solidFill>
                <a:latin typeface="Comic Sans MS" panose="030F0702030302020204" pitchFamily="66" charset="0"/>
              </a:rPr>
              <a:t>Importance</a:t>
            </a:r>
            <a:r>
              <a:rPr lang="it-IT" sz="1600" b="1" dirty="0">
                <a:solidFill>
                  <a:srgbClr val="FF0000"/>
                </a:solidFill>
                <a:latin typeface="Comic Sans MS" panose="030F0702030302020204" pitchFamily="66" charset="0"/>
              </a:rPr>
              <a:t> of connections with </a:t>
            </a:r>
            <a:r>
              <a:rPr lang="it-IT" sz="1600" b="1" dirty="0" err="1">
                <a:solidFill>
                  <a:srgbClr val="FF0000"/>
                </a:solidFill>
                <a:latin typeface="Comic Sans MS" panose="030F0702030302020204" pitchFamily="66" charset="0"/>
              </a:rPr>
              <a:t>lower</a:t>
            </a:r>
            <a:r>
              <a:rPr lang="it-IT" sz="1600" b="1" dirty="0">
                <a:solidFill>
                  <a:srgbClr val="FF0000"/>
                </a:solidFill>
                <a:latin typeface="Comic Sans MS" panose="030F0702030302020204" pitchFamily="66" charset="0"/>
              </a:rPr>
              <a:t> energies </a:t>
            </a:r>
            <a:r>
              <a:rPr lang="it-IT" sz="1600" b="1" dirty="0" err="1">
                <a:solidFill>
                  <a:srgbClr val="FF0000"/>
                </a:solidFill>
                <a:latin typeface="Comic Sans MS" panose="030F0702030302020204" pitchFamily="66" charset="0"/>
              </a:rPr>
              <a:t>nuclear</a:t>
            </a:r>
            <a:r>
              <a:rPr lang="it-IT" sz="1600" b="1" dirty="0">
                <a:solidFill>
                  <a:srgbClr val="FF0000"/>
                </a:solidFill>
                <a:latin typeface="Comic Sans MS" panose="030F0702030302020204" pitchFamily="66" charset="0"/>
              </a:rPr>
              <a:t> </a:t>
            </a:r>
            <a:r>
              <a:rPr lang="it-IT" sz="1600" b="1" dirty="0" err="1">
                <a:solidFill>
                  <a:srgbClr val="FF0000"/>
                </a:solidFill>
                <a:latin typeface="Comic Sans MS" panose="030F0702030302020204" pitchFamily="66" charset="0"/>
              </a:rPr>
              <a:t>physics</a:t>
            </a:r>
            <a:r>
              <a:rPr lang="it-IT" sz="1600" b="1" dirty="0">
                <a:solidFill>
                  <a:srgbClr val="FF0000"/>
                </a:solidFill>
                <a:latin typeface="Comic Sans MS" panose="030F0702030302020204" pitchFamily="66" charset="0"/>
              </a:rPr>
              <a:t> studies</a:t>
            </a:r>
            <a:endParaRPr lang="it-IT" sz="1600" dirty="0">
              <a:latin typeface="Comic Sans MS" panose="030F0702030302020204" pitchFamily="66" charset="0"/>
            </a:endParaRPr>
          </a:p>
          <a:p>
            <a:r>
              <a:rPr lang="it-IT" sz="1600" dirty="0" err="1">
                <a:latin typeface="Comic Sans MS" panose="030F0702030302020204" pitchFamily="66" charset="0"/>
              </a:rPr>
              <a:t>Nuclear</a:t>
            </a:r>
            <a:r>
              <a:rPr lang="it-IT" sz="1600" dirty="0">
                <a:latin typeface="Comic Sans MS" panose="030F0702030302020204" pitchFamily="66" charset="0"/>
              </a:rPr>
              <a:t> Matrix </a:t>
            </a:r>
            <a:r>
              <a:rPr lang="it-IT" sz="1600" dirty="0" err="1">
                <a:latin typeface="Comic Sans MS" panose="030F0702030302020204" pitchFamily="66" charset="0"/>
              </a:rPr>
              <a:t>element</a:t>
            </a:r>
            <a:r>
              <a:rPr lang="it-IT" sz="1600" dirty="0">
                <a:latin typeface="Comic Sans MS" panose="030F0702030302020204" pitchFamily="66" charset="0"/>
              </a:rPr>
              <a:t> for </a:t>
            </a:r>
            <a:r>
              <a:rPr lang="it-IT" sz="1600" dirty="0" err="1">
                <a:latin typeface="Comic Sans MS" panose="030F0702030302020204" pitchFamily="66" charset="0"/>
              </a:rPr>
              <a:t>Neutrinoless</a:t>
            </a:r>
            <a:r>
              <a:rPr lang="it-IT" sz="1600" dirty="0">
                <a:latin typeface="Comic Sans MS" panose="030F0702030302020204" pitchFamily="66" charset="0"/>
              </a:rPr>
              <a:t> double beta </a:t>
            </a:r>
            <a:r>
              <a:rPr lang="it-IT" sz="1600" dirty="0" err="1">
                <a:latin typeface="Comic Sans MS" panose="030F0702030302020204" pitchFamily="66" charset="0"/>
              </a:rPr>
              <a:t>decay</a:t>
            </a:r>
            <a:endParaRPr lang="it-IT" sz="1600" dirty="0">
              <a:latin typeface="Comic Sans MS" panose="030F0702030302020204" pitchFamily="66" charset="0"/>
            </a:endParaRPr>
          </a:p>
          <a:p>
            <a:r>
              <a:rPr lang="it-IT" sz="1600" dirty="0">
                <a:latin typeface="Comic Sans MS" panose="030F0702030302020204" pitchFamily="66" charset="0"/>
              </a:rPr>
              <a:t>Studies of the </a:t>
            </a:r>
            <a:r>
              <a:rPr lang="it-IT" sz="1600" dirty="0" err="1">
                <a:latin typeface="Comic Sans MS" panose="030F0702030302020204" pitchFamily="66" charset="0"/>
              </a:rPr>
              <a:t>caracteristics</a:t>
            </a:r>
            <a:r>
              <a:rPr lang="it-IT" sz="1600" dirty="0">
                <a:latin typeface="Comic Sans MS" panose="030F0702030302020204" pitchFamily="66" charset="0"/>
              </a:rPr>
              <a:t> (</a:t>
            </a:r>
            <a:r>
              <a:rPr lang="it-IT" sz="1600" dirty="0" err="1">
                <a:latin typeface="Comic Sans MS" panose="030F0702030302020204" pitchFamily="66" charset="0"/>
              </a:rPr>
              <a:t>structure</a:t>
            </a:r>
            <a:r>
              <a:rPr lang="it-IT" sz="1600" dirty="0">
                <a:latin typeface="Comic Sans MS" panose="030F0702030302020204" pitchFamily="66" charset="0"/>
              </a:rPr>
              <a:t>, </a:t>
            </a:r>
            <a:r>
              <a:rPr lang="it-IT" sz="1600" dirty="0" err="1">
                <a:latin typeface="Comic Sans MS" panose="030F0702030302020204" pitchFamily="66" charset="0"/>
              </a:rPr>
              <a:t>shape</a:t>
            </a:r>
            <a:r>
              <a:rPr lang="it-IT" sz="1600" dirty="0">
                <a:latin typeface="Comic Sans MS" panose="030F0702030302020204" pitchFamily="66" charset="0"/>
              </a:rPr>
              <a:t>, cross </a:t>
            </a:r>
            <a:r>
              <a:rPr lang="it-IT" sz="1600" dirty="0" err="1">
                <a:latin typeface="Comic Sans MS" panose="030F0702030302020204" pitchFamily="66" charset="0"/>
              </a:rPr>
              <a:t>section</a:t>
            </a:r>
            <a:r>
              <a:rPr lang="it-IT" sz="1600" dirty="0">
                <a:latin typeface="Comic Sans MS" panose="030F0702030302020204" pitchFamily="66" charset="0"/>
              </a:rPr>
              <a:t>, dynamics) of the </a:t>
            </a:r>
            <a:r>
              <a:rPr lang="it-IT" sz="1600" dirty="0" err="1">
                <a:latin typeface="Comic Sans MS" panose="030F0702030302020204" pitchFamily="66" charset="0"/>
              </a:rPr>
              <a:t>elements</a:t>
            </a:r>
            <a:r>
              <a:rPr lang="it-IT" sz="1600" dirty="0">
                <a:latin typeface="Comic Sans MS" panose="030F0702030302020204" pitchFamily="66" charset="0"/>
              </a:rPr>
              <a:t> of the </a:t>
            </a:r>
            <a:r>
              <a:rPr lang="it-IT" sz="1600" dirty="0" err="1">
                <a:latin typeface="Comic Sans MS" panose="030F0702030302020204" pitchFamily="66" charset="0"/>
              </a:rPr>
              <a:t>nuclear</a:t>
            </a:r>
            <a:r>
              <a:rPr lang="it-IT" sz="1600" dirty="0">
                <a:latin typeface="Comic Sans MS" panose="030F0702030302020204" pitchFamily="66" charset="0"/>
              </a:rPr>
              <a:t> chart</a:t>
            </a:r>
          </a:p>
          <a:p>
            <a:endParaRPr lang="it-IT" sz="1600" dirty="0">
              <a:latin typeface="Comic Sans MS" panose="030F0702030302020204" pitchFamily="66" charset="0"/>
            </a:endParaRPr>
          </a:p>
          <a:p>
            <a:r>
              <a:rPr lang="it-IT" sz="1600" dirty="0">
                <a:latin typeface="Comic Sans MS" panose="030F0702030302020204" pitchFamily="66" charset="0"/>
              </a:rPr>
              <a:t>SPES-LNL, POT- LNS (with </a:t>
            </a:r>
            <a:r>
              <a:rPr lang="it-IT" sz="1600" dirty="0" err="1">
                <a:latin typeface="Comic Sans MS" panose="030F0702030302020204" pitchFamily="66" charset="0"/>
              </a:rPr>
              <a:t>other</a:t>
            </a:r>
            <a:r>
              <a:rPr lang="it-IT" sz="1600" dirty="0">
                <a:latin typeface="Comic Sans MS" panose="030F0702030302020204" pitchFamily="66" charset="0"/>
              </a:rPr>
              <a:t> national </a:t>
            </a:r>
            <a:r>
              <a:rPr lang="it-IT" sz="1600" dirty="0" err="1">
                <a:latin typeface="Comic Sans MS" panose="030F0702030302020204" pitchFamily="66" charset="0"/>
              </a:rPr>
              <a:t>laboratories</a:t>
            </a:r>
            <a:r>
              <a:rPr lang="it-IT" sz="1600" dirty="0">
                <a:latin typeface="Comic Sans MS" panose="030F0702030302020204" pitchFamily="66" charset="0"/>
              </a:rPr>
              <a:t> like RAL, GANIL, FAIR) </a:t>
            </a:r>
            <a:r>
              <a:rPr lang="it-IT" sz="1600" dirty="0" err="1">
                <a:latin typeface="Comic Sans MS" panose="030F0702030302020204" pitchFamily="66" charset="0"/>
              </a:rPr>
              <a:t>complemetary</a:t>
            </a:r>
            <a:r>
              <a:rPr lang="it-IT" sz="1600" dirty="0">
                <a:latin typeface="Comic Sans MS" panose="030F0702030302020204" pitchFamily="66" charset="0"/>
              </a:rPr>
              <a:t> to ISOLDE</a:t>
            </a:r>
          </a:p>
          <a:p>
            <a:endParaRPr lang="it-IT" sz="1600" dirty="0">
              <a:latin typeface="Comic Sans MS" panose="030F0702030302020204" pitchFamily="66" charset="0"/>
            </a:endParaRPr>
          </a:p>
          <a:p>
            <a:r>
              <a:rPr lang="it-IT" sz="1600" b="1" dirty="0" err="1">
                <a:solidFill>
                  <a:srgbClr val="FF0000"/>
                </a:solidFill>
                <a:latin typeface="Comic Sans MS" panose="030F0702030302020204" pitchFamily="66" charset="0"/>
              </a:rPr>
              <a:t>Nuclear</a:t>
            </a:r>
            <a:r>
              <a:rPr lang="it-IT" sz="1600" b="1" dirty="0">
                <a:solidFill>
                  <a:srgbClr val="FF0000"/>
                </a:solidFill>
                <a:latin typeface="Comic Sans MS" panose="030F0702030302020204" pitchFamily="66" charset="0"/>
              </a:rPr>
              <a:t> </a:t>
            </a:r>
            <a:r>
              <a:rPr lang="it-IT" sz="1600" b="1" dirty="0" err="1">
                <a:solidFill>
                  <a:srgbClr val="FF0000"/>
                </a:solidFill>
                <a:latin typeface="Comic Sans MS" panose="030F0702030302020204" pitchFamily="66" charset="0"/>
              </a:rPr>
              <a:t>astrophysics</a:t>
            </a:r>
            <a:r>
              <a:rPr lang="it-IT" sz="1600" b="1" dirty="0">
                <a:solidFill>
                  <a:srgbClr val="FF0000"/>
                </a:solidFill>
                <a:latin typeface="Comic Sans MS" panose="030F0702030302020204" pitchFamily="66" charset="0"/>
              </a:rPr>
              <a:t> reactions and connections with </a:t>
            </a:r>
            <a:r>
              <a:rPr lang="it-IT" sz="1600" b="1" dirty="0" err="1">
                <a:solidFill>
                  <a:srgbClr val="FF0000"/>
                </a:solidFill>
                <a:latin typeface="Comic Sans MS" panose="030F0702030302020204" pitchFamily="66" charset="0"/>
              </a:rPr>
              <a:t>astrophysics</a:t>
            </a:r>
            <a:r>
              <a:rPr lang="it-IT" sz="1600" b="1" dirty="0">
                <a:solidFill>
                  <a:srgbClr val="FF0000"/>
                </a:solidFill>
                <a:latin typeface="Comic Sans MS" panose="030F0702030302020204" pitchFamily="66" charset="0"/>
              </a:rPr>
              <a:t> </a:t>
            </a:r>
            <a:r>
              <a:rPr lang="it-IT" sz="1600" b="1" dirty="0" err="1">
                <a:solidFill>
                  <a:srgbClr val="FF0000"/>
                </a:solidFill>
                <a:latin typeface="Comic Sans MS" panose="030F0702030302020204" pitchFamily="66" charset="0"/>
              </a:rPr>
              <a:t>measurement</a:t>
            </a:r>
            <a:r>
              <a:rPr lang="it-IT" sz="1600" b="1" dirty="0">
                <a:solidFill>
                  <a:srgbClr val="FF0000"/>
                </a:solidFill>
                <a:latin typeface="Comic Sans MS" panose="030F0702030302020204" pitchFamily="66" charset="0"/>
              </a:rPr>
              <a:t>, star </a:t>
            </a:r>
            <a:r>
              <a:rPr lang="en-US" sz="1600" b="1" dirty="0">
                <a:solidFill>
                  <a:srgbClr val="FF0000"/>
                </a:solidFill>
                <a:latin typeface="Comic Sans MS" panose="030F0702030302020204" pitchFamily="66" charset="0"/>
              </a:rPr>
              <a:t>evolution</a:t>
            </a:r>
            <a:r>
              <a:rPr lang="it-IT" sz="1600" b="1" dirty="0">
                <a:solidFill>
                  <a:srgbClr val="FF0000"/>
                </a:solidFill>
                <a:latin typeface="Comic Sans MS" panose="030F0702030302020204" pitchFamily="66" charset="0"/>
              </a:rPr>
              <a:t>  and </a:t>
            </a:r>
            <a:r>
              <a:rPr lang="it-IT" sz="1600" b="1" dirty="0" err="1">
                <a:solidFill>
                  <a:srgbClr val="FF0000"/>
                </a:solidFill>
                <a:latin typeface="Comic Sans MS" panose="030F0702030302020204" pitchFamily="66" charset="0"/>
              </a:rPr>
              <a:t>multimessanger</a:t>
            </a:r>
            <a:r>
              <a:rPr lang="it-IT" sz="1600" b="1" dirty="0">
                <a:solidFill>
                  <a:srgbClr val="FF0000"/>
                </a:solidFill>
                <a:latin typeface="Comic Sans MS" panose="030F0702030302020204" pitchFamily="66" charset="0"/>
              </a:rPr>
              <a:t> studies</a:t>
            </a:r>
            <a:endParaRPr lang="it-IT" sz="1600" dirty="0">
              <a:latin typeface="Comic Sans MS" panose="030F0702030302020204" pitchFamily="66" charset="0"/>
            </a:endParaRPr>
          </a:p>
          <a:p>
            <a:r>
              <a:rPr lang="it-IT" sz="1600" dirty="0" err="1">
                <a:latin typeface="Comic Sans MS" panose="030F0702030302020204" pitchFamily="66" charset="0"/>
              </a:rPr>
              <a:t>Particular</a:t>
            </a:r>
            <a:r>
              <a:rPr lang="it-IT" sz="1600" dirty="0">
                <a:latin typeface="Comic Sans MS" panose="030F0702030302020204" pitchFamily="66" charset="0"/>
              </a:rPr>
              <a:t> </a:t>
            </a:r>
            <a:r>
              <a:rPr lang="it-IT" sz="1600" dirty="0" err="1">
                <a:latin typeface="Comic Sans MS" panose="030F0702030302020204" pitchFamily="66" charset="0"/>
              </a:rPr>
              <a:t>attention</a:t>
            </a:r>
            <a:r>
              <a:rPr lang="it-IT" sz="1600" dirty="0">
                <a:latin typeface="Comic Sans MS" panose="030F0702030302020204" pitchFamily="66" charset="0"/>
              </a:rPr>
              <a:t> to </a:t>
            </a:r>
            <a:r>
              <a:rPr lang="it-IT" sz="1600" dirty="0" err="1">
                <a:latin typeface="Comic Sans MS" panose="030F0702030302020204" pitchFamily="66" charset="0"/>
              </a:rPr>
              <a:t>lower</a:t>
            </a:r>
            <a:r>
              <a:rPr lang="it-IT" sz="1600" dirty="0">
                <a:latin typeface="Comic Sans MS" panose="030F0702030302020204" pitchFamily="66" charset="0"/>
              </a:rPr>
              <a:t> energies reactions.</a:t>
            </a:r>
          </a:p>
          <a:p>
            <a:r>
              <a:rPr lang="it-IT" sz="1600" dirty="0">
                <a:latin typeface="Comic Sans MS" panose="030F0702030302020204" pitchFamily="66" charset="0"/>
              </a:rPr>
              <a:t>LNGS, LNS, LNL, LNF, CIRCE (</a:t>
            </a:r>
            <a:r>
              <a:rPr lang="it-IT" sz="1600" dirty="0" err="1">
                <a:latin typeface="Comic Sans MS" panose="030F0702030302020204" pitchFamily="66" charset="0"/>
              </a:rPr>
              <a:t>complementary</a:t>
            </a:r>
            <a:r>
              <a:rPr lang="it-IT" sz="1600" dirty="0">
                <a:latin typeface="Comic Sans MS" panose="030F0702030302020204" pitchFamily="66" charset="0"/>
              </a:rPr>
              <a:t> to </a:t>
            </a:r>
            <a:r>
              <a:rPr lang="it-IT" sz="1600" dirty="0" err="1">
                <a:latin typeface="Comic Sans MS" panose="030F0702030302020204" pitchFamily="66" charset="0"/>
              </a:rPr>
              <a:t>n_TOF</a:t>
            </a:r>
            <a:r>
              <a:rPr lang="it-IT" sz="1600" dirty="0">
                <a:latin typeface="Comic Sans MS" panose="030F0702030302020204" pitchFamily="66" charset="0"/>
              </a:rPr>
              <a:t>)</a:t>
            </a:r>
          </a:p>
          <a:p>
            <a:endParaRPr lang="it-IT" sz="1600" dirty="0">
              <a:latin typeface="Comic Sans MS" panose="030F0702030302020204" pitchFamily="66" charset="0"/>
            </a:endParaRPr>
          </a:p>
          <a:p>
            <a:r>
              <a:rPr lang="it-IT" sz="1600" b="1" dirty="0" err="1">
                <a:solidFill>
                  <a:srgbClr val="FF0000"/>
                </a:solidFill>
                <a:latin typeface="Comic Sans MS" panose="030F0702030302020204" pitchFamily="66" charset="0"/>
              </a:rPr>
              <a:t>Medical</a:t>
            </a:r>
            <a:r>
              <a:rPr lang="it-IT" sz="1600" b="1" dirty="0">
                <a:solidFill>
                  <a:srgbClr val="FF0000"/>
                </a:solidFill>
                <a:latin typeface="Comic Sans MS" panose="030F0702030302020204" pitchFamily="66" charset="0"/>
              </a:rPr>
              <a:t> </a:t>
            </a:r>
            <a:r>
              <a:rPr lang="it-IT" sz="1600" b="1" dirty="0" err="1">
                <a:solidFill>
                  <a:srgbClr val="FF0000"/>
                </a:solidFill>
                <a:latin typeface="Comic Sans MS" panose="030F0702030302020204" pitchFamily="66" charset="0"/>
              </a:rPr>
              <a:t>applications</a:t>
            </a:r>
            <a:endParaRPr lang="it-IT" sz="1600" dirty="0">
              <a:latin typeface="Comic Sans MS" panose="030F0702030302020204" pitchFamily="66" charset="0"/>
            </a:endParaRPr>
          </a:p>
          <a:p>
            <a:r>
              <a:rPr lang="it-IT" sz="1600" dirty="0" err="1">
                <a:latin typeface="Comic Sans MS" panose="030F0702030302020204" pitchFamily="66" charset="0"/>
              </a:rPr>
              <a:t>Hadro-theraphy</a:t>
            </a:r>
            <a:r>
              <a:rPr lang="it-IT" sz="1600" dirty="0">
                <a:latin typeface="Comic Sans MS" panose="030F0702030302020204" pitchFamily="66" charset="0"/>
              </a:rPr>
              <a:t> , </a:t>
            </a:r>
            <a:r>
              <a:rPr lang="it-IT" sz="1600" dirty="0" err="1">
                <a:latin typeface="Comic Sans MS" panose="030F0702030302020204" pitchFamily="66" charset="0"/>
              </a:rPr>
              <a:t>Radionuclides</a:t>
            </a:r>
            <a:r>
              <a:rPr lang="it-IT" sz="1600" dirty="0">
                <a:latin typeface="Comic Sans MS" panose="030F0702030302020204" pitchFamily="66" charset="0"/>
              </a:rPr>
              <a:t> production .</a:t>
            </a:r>
          </a:p>
          <a:p>
            <a:r>
              <a:rPr lang="it-IT" sz="1600" dirty="0">
                <a:latin typeface="Comic Sans MS" panose="030F0702030302020204" pitchFamily="66" charset="0"/>
              </a:rPr>
              <a:t>SPES-LNL, LNS, CNAO, TIFPA </a:t>
            </a:r>
          </a:p>
        </p:txBody>
      </p:sp>
      <p:sp>
        <p:nvSpPr>
          <p:cNvPr id="4" name="Google Shape;168;p5">
            <a:extLst>
              <a:ext uri="{FF2B5EF4-FFF2-40B4-BE49-F238E27FC236}">
                <a16:creationId xmlns:a16="http://schemas.microsoft.com/office/drawing/2014/main" id="{95B8FE8B-1A77-C752-42CC-A6A71A3D3008}"/>
              </a:ext>
            </a:extLst>
          </p:cNvPr>
          <p:cNvSpPr txBox="1"/>
          <p:nvPr/>
        </p:nvSpPr>
        <p:spPr>
          <a:xfrm>
            <a:off x="2105362" y="126364"/>
            <a:ext cx="3980478" cy="440947"/>
          </a:xfrm>
          <a:prstGeom prst="rect">
            <a:avLst/>
          </a:prstGeom>
          <a:solidFill>
            <a:srgbClr val="FFFF00"/>
          </a:solidFill>
          <a:ln>
            <a:noFill/>
          </a:ln>
        </p:spPr>
        <p:txBody>
          <a:bodyPr spcFirstLastPara="1" wrap="square" lIns="68569" tIns="34275" rIns="68569" bIns="34275" anchor="ctr" anchorCtr="0">
            <a:normAutofit fontScale="92500"/>
          </a:bodyPr>
          <a:lstStyle/>
          <a:p>
            <a:pPr algn="ctr">
              <a:lnSpc>
                <a:spcPct val="90000"/>
              </a:lnSpc>
              <a:buClr>
                <a:srgbClr val="063D5C"/>
              </a:buClr>
              <a:buSzPts val="4400"/>
            </a:pPr>
            <a:r>
              <a:rPr lang="it-IT" sz="2100" b="1" dirty="0">
                <a:solidFill>
                  <a:srgbClr val="FF0000"/>
                </a:solidFill>
                <a:latin typeface="Comic Sans MS" panose="030F0702030302020204" pitchFamily="66" charset="0"/>
                <a:ea typeface="Arial"/>
                <a:cs typeface="Arial"/>
                <a:sym typeface="Arial"/>
              </a:rPr>
              <a:t>INFN </a:t>
            </a:r>
            <a:r>
              <a:rPr lang="it-IT" sz="2100" b="1" dirty="0" err="1">
                <a:solidFill>
                  <a:srgbClr val="FF0000"/>
                </a:solidFill>
                <a:latin typeface="Comic Sans MS" panose="030F0702030302020204" pitchFamily="66" charset="0"/>
                <a:ea typeface="Arial"/>
                <a:cs typeface="Arial"/>
                <a:sym typeface="Arial"/>
              </a:rPr>
              <a:t>Nuclear</a:t>
            </a:r>
            <a:r>
              <a:rPr lang="it-IT" sz="2100" b="1" dirty="0">
                <a:solidFill>
                  <a:srgbClr val="FF0000"/>
                </a:solidFill>
                <a:latin typeface="Comic Sans MS" panose="030F0702030302020204" pitchFamily="66" charset="0"/>
                <a:ea typeface="Arial"/>
                <a:cs typeface="Arial"/>
                <a:sym typeface="Arial"/>
              </a:rPr>
              <a:t> </a:t>
            </a:r>
            <a:r>
              <a:rPr lang="it-IT" sz="2100" b="1" dirty="0" err="1">
                <a:solidFill>
                  <a:srgbClr val="FF0000"/>
                </a:solidFill>
                <a:latin typeface="Comic Sans MS" panose="030F0702030302020204" pitchFamily="66" charset="0"/>
                <a:ea typeface="Arial"/>
                <a:cs typeface="Arial"/>
                <a:sym typeface="Arial"/>
              </a:rPr>
              <a:t>Physics</a:t>
            </a:r>
            <a:r>
              <a:rPr lang="it-IT" sz="2100" b="1" dirty="0">
                <a:solidFill>
                  <a:srgbClr val="FF0000"/>
                </a:solidFill>
                <a:latin typeface="Comic Sans MS" panose="030F0702030302020204" pitchFamily="66" charset="0"/>
                <a:ea typeface="Arial"/>
                <a:cs typeface="Arial"/>
                <a:sym typeface="Arial"/>
              </a:rPr>
              <a:t> in ESPP</a:t>
            </a:r>
            <a:endParaRPr sz="2100" b="1" dirty="0">
              <a:solidFill>
                <a:srgbClr val="FF0000"/>
              </a:solidFill>
              <a:latin typeface="Comic Sans MS" panose="030F0702030302020204" pitchFamily="66" charset="0"/>
              <a:ea typeface="Arial"/>
              <a:cs typeface="Arial"/>
              <a:sym typeface="Arial"/>
            </a:endParaRPr>
          </a:p>
        </p:txBody>
      </p:sp>
    </p:spTree>
    <p:extLst>
      <p:ext uri="{BB962C8B-B14F-4D97-AF65-F5344CB8AC3E}">
        <p14:creationId xmlns:p14="http://schemas.microsoft.com/office/powerpoint/2010/main" val="636441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31CEAA50-D25D-2FD0-20DC-15E88B738D3D}"/>
              </a:ext>
            </a:extLst>
          </p:cNvPr>
          <p:cNvSpPr>
            <a:spLocks noGrp="1"/>
          </p:cNvSpPr>
          <p:nvPr>
            <p:ph type="sldNum" sz="quarter" idx="12"/>
          </p:nvPr>
        </p:nvSpPr>
        <p:spPr/>
        <p:txBody>
          <a:bodyPr/>
          <a:lstStyle/>
          <a:p>
            <a:fld id="{263E47ED-7611-415B-9D62-3BAB27B496D0}" type="slidenum">
              <a:rPr lang="it-IT" smtClean="0"/>
              <a:t>45</a:t>
            </a:fld>
            <a:endParaRPr lang="it-IT"/>
          </a:p>
        </p:txBody>
      </p:sp>
    </p:spTree>
    <p:extLst>
      <p:ext uri="{BB962C8B-B14F-4D97-AF65-F5344CB8AC3E}">
        <p14:creationId xmlns:p14="http://schemas.microsoft.com/office/powerpoint/2010/main" val="15116134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EDE64851-A35A-84BD-3456-9A23FFDE7AD8}"/>
              </a:ext>
            </a:extLst>
          </p:cNvPr>
          <p:cNvSpPr txBox="1"/>
          <p:nvPr/>
        </p:nvSpPr>
        <p:spPr>
          <a:xfrm>
            <a:off x="318304" y="2410607"/>
            <a:ext cx="8507392" cy="3970318"/>
          </a:xfrm>
          <a:prstGeom prst="rect">
            <a:avLst/>
          </a:prstGeom>
          <a:noFill/>
        </p:spPr>
        <p:txBody>
          <a:bodyPr wrap="square">
            <a:spAutoFit/>
          </a:bodyPr>
          <a:lstStyle/>
          <a:p>
            <a:pPr indent="-269875" algn="just"/>
            <a:r>
              <a:rPr lang="en-US" b="0" i="0" u="none" strike="noStrike" dirty="0">
                <a:solidFill>
                  <a:srgbClr val="000000"/>
                </a:solidFill>
                <a:effectLst/>
                <a:latin typeface="sourcesans-bold"/>
              </a:rPr>
              <a:t>4</a:t>
            </a:r>
            <a:r>
              <a:rPr lang="en-US" b="1" i="0" u="none" strike="noStrike" dirty="0">
                <a:solidFill>
                  <a:srgbClr val="000000"/>
                </a:solidFill>
                <a:effectLst/>
                <a:latin typeface="sourcesans-bold"/>
              </a:rPr>
              <a:t>)   The remit given to the ESG also specifies that “The Strategy update should also </a:t>
            </a:r>
            <a:r>
              <a:rPr lang="en-US" b="1" i="0" u="none" strike="noStrike" dirty="0">
                <a:solidFill>
                  <a:srgbClr val="0070C0"/>
                </a:solidFill>
                <a:effectLst/>
                <a:latin typeface="sourcesans-bold"/>
              </a:rPr>
              <a:t>indicate areas of priority for exploration complementary to colliders and for other experiments to be considered at CERN and at other laboratories in Europe, as well as for participation in projects outside Europe</a:t>
            </a:r>
            <a:r>
              <a:rPr lang="en-US" b="1" i="0" u="none" strike="noStrike" dirty="0">
                <a:solidFill>
                  <a:srgbClr val="000000"/>
                </a:solidFill>
                <a:effectLst/>
                <a:latin typeface="sourcesans-bold"/>
              </a:rPr>
              <a:t>.” It would thus be most useful if the national inputs explicitly included the preferred </a:t>
            </a:r>
            <a:r>
              <a:rPr lang="en-US" b="1" i="0" u="none" strike="noStrike" dirty="0" err="1">
                <a:solidFill>
                  <a:srgbClr val="000000"/>
                </a:solidFill>
                <a:effectLst/>
                <a:latin typeface="sourcesans-bold"/>
              </a:rPr>
              <a:t>prioritisation</a:t>
            </a:r>
            <a:r>
              <a:rPr lang="en-US" b="1" i="0" u="none" strike="noStrike" dirty="0">
                <a:solidFill>
                  <a:srgbClr val="000000"/>
                </a:solidFill>
                <a:effectLst/>
                <a:latin typeface="sourcesans-bold"/>
              </a:rPr>
              <a:t> for non-collider projects. Specific questions to address:</a:t>
            </a:r>
          </a:p>
          <a:p>
            <a:pPr indent="-269875" algn="just"/>
            <a:endParaRPr lang="en-US" b="0" i="0" dirty="0">
              <a:solidFill>
                <a:srgbClr val="333333"/>
              </a:solidFill>
              <a:effectLst/>
              <a:latin typeface="sourcesans-regular"/>
            </a:endParaRPr>
          </a:p>
          <a:p>
            <a:pPr indent="-269875" algn="just"/>
            <a:r>
              <a:rPr lang="en-US" b="0" i="0" u="none" strike="noStrike" dirty="0">
                <a:solidFill>
                  <a:srgbClr val="000000"/>
                </a:solidFill>
                <a:effectLst/>
                <a:latin typeface="Aptos" panose="020B0004020202020204" pitchFamily="34" charset="0"/>
              </a:rPr>
              <a:t>a)  What other areas of physics should be pursued, and with what relative priority?</a:t>
            </a:r>
            <a:endParaRPr lang="en-US" b="0" i="0" dirty="0">
              <a:solidFill>
                <a:srgbClr val="333333"/>
              </a:solidFill>
              <a:effectLst/>
              <a:latin typeface="sourcesans-regular"/>
            </a:endParaRPr>
          </a:p>
          <a:p>
            <a:pPr indent="-269875" algn="just"/>
            <a:r>
              <a:rPr lang="en-US" b="0" i="0" u="none" strike="noStrike" dirty="0">
                <a:solidFill>
                  <a:srgbClr val="000000"/>
                </a:solidFill>
                <a:effectLst/>
                <a:latin typeface="Aptos" panose="020B0004020202020204" pitchFamily="34" charset="0"/>
              </a:rPr>
              <a:t>b)  What are the most important elements in the response to 4a)? (The set of considerations in 3b should be used).</a:t>
            </a:r>
            <a:endParaRPr lang="en-US" b="0" i="0" dirty="0">
              <a:solidFill>
                <a:srgbClr val="333333"/>
              </a:solidFill>
              <a:effectLst/>
              <a:latin typeface="sourcesans-regular"/>
            </a:endParaRPr>
          </a:p>
          <a:p>
            <a:pPr indent="-269875" algn="just"/>
            <a:r>
              <a:rPr lang="en-US" b="0" i="0" u="none" strike="noStrike" dirty="0">
                <a:solidFill>
                  <a:srgbClr val="000000"/>
                </a:solidFill>
                <a:effectLst/>
                <a:latin typeface="Aptos" panose="020B0004020202020204" pitchFamily="34" charset="0"/>
              </a:rPr>
              <a:t>c) To what extent should CERN participate in nuclear physics, </a:t>
            </a:r>
            <a:r>
              <a:rPr lang="en-US" b="0" i="0" u="none" strike="noStrike" dirty="0" err="1">
                <a:solidFill>
                  <a:srgbClr val="000000"/>
                </a:solidFill>
                <a:effectLst/>
                <a:latin typeface="Aptos" panose="020B0004020202020204" pitchFamily="34" charset="0"/>
              </a:rPr>
              <a:t>astroparticle</a:t>
            </a:r>
            <a:r>
              <a:rPr lang="en-US" b="0" i="0" u="none" strike="noStrike" dirty="0">
                <a:solidFill>
                  <a:srgbClr val="000000"/>
                </a:solidFill>
                <a:effectLst/>
                <a:latin typeface="Aptos" panose="020B0004020202020204" pitchFamily="34" charset="0"/>
              </a:rPr>
              <a:t> physics or other areas of science, while keeping in mind and adhering to the CERN Convention? Please use the current level and form of activity as the baseline for comparisons.</a:t>
            </a:r>
            <a:endParaRPr lang="en-US" b="0" i="0" dirty="0">
              <a:solidFill>
                <a:srgbClr val="333333"/>
              </a:solidFill>
              <a:effectLst/>
              <a:latin typeface="sourcesans-regular"/>
            </a:endParaRPr>
          </a:p>
        </p:txBody>
      </p:sp>
      <p:sp>
        <p:nvSpPr>
          <p:cNvPr id="7" name="CasellaDiTesto 6">
            <a:extLst>
              <a:ext uri="{FF2B5EF4-FFF2-40B4-BE49-F238E27FC236}">
                <a16:creationId xmlns:a16="http://schemas.microsoft.com/office/drawing/2014/main" id="{9DCB8211-304D-E007-4485-0A856B4807A2}"/>
              </a:ext>
            </a:extLst>
          </p:cNvPr>
          <p:cNvSpPr txBox="1"/>
          <p:nvPr/>
        </p:nvSpPr>
        <p:spPr>
          <a:xfrm>
            <a:off x="318304" y="639120"/>
            <a:ext cx="8362708" cy="830997"/>
          </a:xfrm>
          <a:prstGeom prst="rect">
            <a:avLst/>
          </a:prstGeom>
          <a:noFill/>
        </p:spPr>
        <p:txBody>
          <a:bodyPr wrap="square">
            <a:spAutoFit/>
          </a:bodyPr>
          <a:lstStyle/>
          <a:p>
            <a:r>
              <a:rPr lang="en-US" sz="2400" b="1" dirty="0">
                <a:solidFill>
                  <a:srgbClr val="FF0000"/>
                </a:solidFill>
              </a:rPr>
              <a:t>ECFA guidelines for inputs from national HEP communities to the European Strategy for Particle Physics</a:t>
            </a:r>
            <a:endParaRPr lang="it-IT" sz="2400" b="1" dirty="0">
              <a:solidFill>
                <a:srgbClr val="FF0000"/>
              </a:solidFill>
            </a:endParaRPr>
          </a:p>
        </p:txBody>
      </p:sp>
      <p:sp>
        <p:nvSpPr>
          <p:cNvPr id="2" name="Slide Number Placeholder 1">
            <a:extLst>
              <a:ext uri="{FF2B5EF4-FFF2-40B4-BE49-F238E27FC236}">
                <a16:creationId xmlns:a16="http://schemas.microsoft.com/office/drawing/2014/main" id="{64CE18AB-D298-F8DA-77BF-F81CC08A6432}"/>
              </a:ext>
            </a:extLst>
          </p:cNvPr>
          <p:cNvSpPr>
            <a:spLocks noGrp="1"/>
          </p:cNvSpPr>
          <p:nvPr>
            <p:ph type="sldNum" sz="quarter" idx="12"/>
          </p:nvPr>
        </p:nvSpPr>
        <p:spPr/>
        <p:txBody>
          <a:bodyPr/>
          <a:lstStyle/>
          <a:p>
            <a:fld id="{263E47ED-7611-415B-9D62-3BAB27B496D0}" type="slidenum">
              <a:rPr lang="it-IT" smtClean="0"/>
              <a:t>5</a:t>
            </a:fld>
            <a:endParaRPr lang="it-IT"/>
          </a:p>
        </p:txBody>
      </p:sp>
    </p:spTree>
    <p:extLst>
      <p:ext uri="{BB962C8B-B14F-4D97-AF65-F5344CB8AC3E}">
        <p14:creationId xmlns:p14="http://schemas.microsoft.com/office/powerpoint/2010/main" val="784497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051C3EC3-B030-925F-56A4-E99A589189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5055" y="1349734"/>
            <a:ext cx="4634214" cy="3046223"/>
          </a:xfrm>
          <a:prstGeom prst="rect">
            <a:avLst/>
          </a:prstGeom>
        </p:spPr>
      </p:pic>
      <p:sp>
        <p:nvSpPr>
          <p:cNvPr id="11" name="CasellaDiTesto 10">
            <a:extLst>
              <a:ext uri="{FF2B5EF4-FFF2-40B4-BE49-F238E27FC236}">
                <a16:creationId xmlns:a16="http://schemas.microsoft.com/office/drawing/2014/main" id="{8942B13E-1677-D4A7-EE21-3B1582FDB366}"/>
              </a:ext>
            </a:extLst>
          </p:cNvPr>
          <p:cNvSpPr txBox="1"/>
          <p:nvPr/>
        </p:nvSpPr>
        <p:spPr>
          <a:xfrm>
            <a:off x="1025080" y="4446437"/>
            <a:ext cx="6614931" cy="2123658"/>
          </a:xfrm>
          <a:prstGeom prst="rect">
            <a:avLst/>
          </a:prstGeom>
          <a:solidFill>
            <a:srgbClr val="FFC000"/>
          </a:solidFill>
        </p:spPr>
        <p:txBody>
          <a:bodyPr wrap="square">
            <a:spAutoFit/>
          </a:bodyPr>
          <a:lstStyle/>
          <a:p>
            <a:pPr algn="l"/>
            <a:r>
              <a:rPr lang="it-IT" b="0" i="0" u="none" strike="noStrike" baseline="0" dirty="0">
                <a:latin typeface="Comic Sans MS" panose="030F0702030302020204" pitchFamily="66" charset="0"/>
              </a:rPr>
              <a:t>Project Design Goals</a:t>
            </a:r>
          </a:p>
          <a:p>
            <a:pPr algn="l"/>
            <a:r>
              <a:rPr lang="en-US" sz="1600" b="0" i="0" u="none" strike="noStrike" baseline="0" dirty="0">
                <a:latin typeface="Comic Sans MS" panose="030F0702030302020204" pitchFamily="66" charset="0"/>
              </a:rPr>
              <a:t>• High Luminosity: L= 10</a:t>
            </a:r>
            <a:r>
              <a:rPr lang="en-US" sz="1600" b="0" i="0" u="none" strike="noStrike" baseline="30000" dirty="0">
                <a:latin typeface="Comic Sans MS" panose="030F0702030302020204" pitchFamily="66" charset="0"/>
              </a:rPr>
              <a:t>33 </a:t>
            </a:r>
            <a:r>
              <a:rPr lang="en-US" sz="1600" b="0" i="0" u="none" strike="noStrike" baseline="0" dirty="0">
                <a:latin typeface="Comic Sans MS" panose="030F0702030302020204" pitchFamily="66" charset="0"/>
              </a:rPr>
              <a:t>– 10</a:t>
            </a:r>
            <a:r>
              <a:rPr lang="en-US" sz="1600" b="0" i="0" u="none" strike="noStrike" baseline="30000" dirty="0">
                <a:latin typeface="Comic Sans MS" panose="030F0702030302020204" pitchFamily="66" charset="0"/>
              </a:rPr>
              <a:t>34</a:t>
            </a:r>
            <a:r>
              <a:rPr lang="en-US" sz="1600" b="0" i="0" u="none" strike="noStrike" baseline="0" dirty="0">
                <a:latin typeface="Comic Sans MS" panose="030F0702030302020204" pitchFamily="66" charset="0"/>
              </a:rPr>
              <a:t>cm</a:t>
            </a:r>
            <a:r>
              <a:rPr lang="en-US" sz="1600" b="0" i="0" u="none" strike="noStrike" baseline="30000" dirty="0">
                <a:latin typeface="Comic Sans MS" panose="030F0702030302020204" pitchFamily="66" charset="0"/>
              </a:rPr>
              <a:t>-2</a:t>
            </a:r>
            <a:r>
              <a:rPr lang="en-US" sz="1600" b="0" i="0" u="none" strike="noStrike" baseline="0" dirty="0">
                <a:latin typeface="Comic Sans MS" panose="030F0702030302020204" pitchFamily="66" charset="0"/>
              </a:rPr>
              <a:t>sec</a:t>
            </a:r>
            <a:r>
              <a:rPr lang="en-US" sz="1600" b="0" i="0" u="none" strike="noStrike" baseline="30000" dirty="0">
                <a:latin typeface="Comic Sans MS" panose="030F0702030302020204" pitchFamily="66" charset="0"/>
              </a:rPr>
              <a:t>-1</a:t>
            </a:r>
            <a:r>
              <a:rPr lang="en-US" sz="1600" b="0" i="0" u="none" strike="noStrike" baseline="0" dirty="0">
                <a:latin typeface="Comic Sans MS" panose="030F0702030302020204" pitchFamily="66" charset="0"/>
              </a:rPr>
              <a:t>, 10 – 100 fb</a:t>
            </a:r>
            <a:r>
              <a:rPr lang="en-US" sz="1600" b="0" i="0" u="none" strike="noStrike" baseline="30000" dirty="0">
                <a:latin typeface="Comic Sans MS" panose="030F0702030302020204" pitchFamily="66" charset="0"/>
              </a:rPr>
              <a:t>-1</a:t>
            </a:r>
            <a:r>
              <a:rPr lang="en-US" sz="1600" b="0" i="0" u="none" strike="noStrike" baseline="0" dirty="0">
                <a:latin typeface="Comic Sans MS" panose="030F0702030302020204" pitchFamily="66" charset="0"/>
              </a:rPr>
              <a:t>/year</a:t>
            </a:r>
          </a:p>
          <a:p>
            <a:pPr algn="l"/>
            <a:r>
              <a:rPr lang="it-IT" sz="1600" b="0" i="0" u="none" strike="noStrike" baseline="0" dirty="0">
                <a:latin typeface="Comic Sans MS" panose="030F0702030302020204" pitchFamily="66" charset="0"/>
              </a:rPr>
              <a:t>• </a:t>
            </a:r>
            <a:r>
              <a:rPr lang="it-IT" sz="1600" b="1" i="0" u="none" strike="noStrike" baseline="0" dirty="0">
                <a:latin typeface="Comic Sans MS" panose="030F0702030302020204" pitchFamily="66" charset="0"/>
              </a:rPr>
              <a:t>Highly </a:t>
            </a:r>
            <a:r>
              <a:rPr lang="it-IT" sz="1600" b="1" i="0" u="none" strike="noStrike" baseline="0" dirty="0" err="1">
                <a:latin typeface="Comic Sans MS" panose="030F0702030302020204" pitchFamily="66" charset="0"/>
              </a:rPr>
              <a:t>Polarized</a:t>
            </a:r>
            <a:r>
              <a:rPr lang="it-IT" sz="1600" b="1" i="0" u="none" strike="noStrike" baseline="0" dirty="0">
                <a:latin typeface="Comic Sans MS" panose="030F0702030302020204" pitchFamily="66" charset="0"/>
              </a:rPr>
              <a:t> </a:t>
            </a:r>
            <a:r>
              <a:rPr lang="it-IT" sz="1600" b="1" i="0" u="none" strike="noStrike" baseline="0" dirty="0" err="1">
                <a:latin typeface="Comic Sans MS" panose="030F0702030302020204" pitchFamily="66" charset="0"/>
              </a:rPr>
              <a:t>Beams</a:t>
            </a:r>
            <a:r>
              <a:rPr lang="it-IT" sz="1600" b="1" i="0" u="none" strike="noStrike" baseline="0" dirty="0">
                <a:latin typeface="Comic Sans MS" panose="030F0702030302020204" pitchFamily="66" charset="0"/>
              </a:rPr>
              <a:t>: 70%</a:t>
            </a:r>
          </a:p>
          <a:p>
            <a:pPr algn="l"/>
            <a:r>
              <a:rPr lang="en-US" sz="1600" b="0" i="0" u="none" strike="noStrike" baseline="0" dirty="0">
                <a:latin typeface="Comic Sans MS" panose="030F0702030302020204" pitchFamily="66" charset="0"/>
              </a:rPr>
              <a:t>• Large Center of Mass Energy Range: </a:t>
            </a:r>
            <a:r>
              <a:rPr lang="en-US" sz="1600" b="0" i="0" u="none" strike="noStrike" baseline="0" dirty="0" err="1">
                <a:latin typeface="Comic Sans MS" panose="030F0702030302020204" pitchFamily="66" charset="0"/>
              </a:rPr>
              <a:t>E</a:t>
            </a:r>
            <a:r>
              <a:rPr lang="en-US" sz="1100" b="0" i="0" u="none" strike="noStrike" baseline="0" dirty="0" err="1">
                <a:latin typeface="Comic Sans MS" panose="030F0702030302020204" pitchFamily="66" charset="0"/>
              </a:rPr>
              <a:t>cm</a:t>
            </a:r>
            <a:r>
              <a:rPr lang="en-US" sz="1100" b="0" i="0" u="none" strike="noStrike" baseline="0" dirty="0">
                <a:latin typeface="Comic Sans MS" panose="030F0702030302020204" pitchFamily="66" charset="0"/>
              </a:rPr>
              <a:t> </a:t>
            </a:r>
            <a:r>
              <a:rPr lang="en-US" sz="1600" b="0" i="0" u="none" strike="noStrike" baseline="0" dirty="0">
                <a:latin typeface="Comic Sans MS" panose="030F0702030302020204" pitchFamily="66" charset="0"/>
              </a:rPr>
              <a:t>= 29 – 140 GeV</a:t>
            </a:r>
          </a:p>
          <a:p>
            <a:pPr algn="l"/>
            <a:r>
              <a:rPr lang="it-IT" sz="1600" b="0" i="0" u="none" strike="noStrike" baseline="0" dirty="0">
                <a:latin typeface="Comic Sans MS" panose="030F0702030302020204" pitchFamily="66" charset="0"/>
              </a:rPr>
              <a:t>• Large Ion </a:t>
            </a:r>
            <a:r>
              <a:rPr lang="it-IT" sz="1600" b="0" i="0" u="none" strike="noStrike" baseline="0" dirty="0" err="1">
                <a:latin typeface="Comic Sans MS" panose="030F0702030302020204" pitchFamily="66" charset="0"/>
              </a:rPr>
              <a:t>Species</a:t>
            </a:r>
            <a:r>
              <a:rPr lang="it-IT" sz="1600" b="0" i="0" u="none" strike="noStrike" baseline="0" dirty="0">
                <a:latin typeface="Comic Sans MS" panose="030F0702030302020204" pitchFamily="66" charset="0"/>
              </a:rPr>
              <a:t> Range: </a:t>
            </a:r>
            <a:r>
              <a:rPr lang="it-IT" sz="1600" b="0" i="0" u="none" strike="noStrike" baseline="0" dirty="0" err="1">
                <a:latin typeface="Comic Sans MS" panose="030F0702030302020204" pitchFamily="66" charset="0"/>
              </a:rPr>
              <a:t>protons</a:t>
            </a:r>
            <a:r>
              <a:rPr lang="it-IT" sz="1600" b="0" i="0" u="none" strike="noStrike" baseline="0" dirty="0">
                <a:latin typeface="Comic Sans MS" panose="030F0702030302020204" pitchFamily="66" charset="0"/>
              </a:rPr>
              <a:t> – </a:t>
            </a:r>
            <a:r>
              <a:rPr lang="it-IT" sz="1600" b="0" i="0" u="none" strike="noStrike" baseline="0" dirty="0" err="1">
                <a:latin typeface="Comic Sans MS" panose="030F0702030302020204" pitchFamily="66" charset="0"/>
              </a:rPr>
              <a:t>Uranium</a:t>
            </a:r>
            <a:endParaRPr lang="it-IT" sz="1600" b="0" i="0" u="none" strike="noStrike" baseline="0" dirty="0">
              <a:latin typeface="Comic Sans MS" panose="030F0702030302020204" pitchFamily="66" charset="0"/>
            </a:endParaRPr>
          </a:p>
          <a:p>
            <a:pPr algn="l"/>
            <a:r>
              <a:rPr lang="en-US" sz="1600" b="0" i="0" u="none" strike="noStrike" baseline="0" dirty="0">
                <a:latin typeface="Comic Sans MS" panose="030F0702030302020204" pitchFamily="66" charset="0"/>
              </a:rPr>
              <a:t>• Large Detector Acceptance and Good Background Conditions</a:t>
            </a:r>
          </a:p>
          <a:p>
            <a:pPr algn="l"/>
            <a:r>
              <a:rPr lang="it-IT" sz="1600" b="0" i="0" u="none" strike="noStrike" baseline="0" dirty="0">
                <a:latin typeface="Comic Sans MS" panose="030F0702030302020204" pitchFamily="66" charset="0"/>
              </a:rPr>
              <a:t>• Accommodate a Second Interaction </a:t>
            </a:r>
            <a:r>
              <a:rPr lang="it-IT" sz="1600" b="0" i="0" u="none" strike="noStrike" baseline="0" dirty="0" err="1">
                <a:latin typeface="Comic Sans MS" panose="030F0702030302020204" pitchFamily="66" charset="0"/>
              </a:rPr>
              <a:t>Region</a:t>
            </a:r>
            <a:r>
              <a:rPr lang="it-IT" sz="1600" b="0" i="0" u="none" strike="noStrike" baseline="0" dirty="0">
                <a:latin typeface="Comic Sans MS" panose="030F0702030302020204" pitchFamily="66" charset="0"/>
              </a:rPr>
              <a:t> (IR)</a:t>
            </a:r>
          </a:p>
          <a:p>
            <a:pPr marL="285750" indent="-285750" algn="l">
              <a:buFont typeface="Arial" panose="020B0604020202020204" pitchFamily="34" charset="0"/>
              <a:buChar char="•"/>
            </a:pPr>
            <a:r>
              <a:rPr lang="it-IT" sz="1600" b="1" dirty="0">
                <a:latin typeface="Comic Sans MS" panose="030F0702030302020204" pitchFamily="66" charset="0"/>
              </a:rPr>
              <a:t>Start </a:t>
            </a:r>
            <a:r>
              <a:rPr lang="it-IT" sz="1600" b="1" dirty="0" err="1">
                <a:latin typeface="Comic Sans MS" panose="030F0702030302020204" pitchFamily="66" charset="0"/>
              </a:rPr>
              <a:t>operation</a:t>
            </a:r>
            <a:r>
              <a:rPr lang="it-IT" sz="1600" b="1" dirty="0">
                <a:latin typeface="Comic Sans MS" panose="030F0702030302020204" pitchFamily="66" charset="0"/>
              </a:rPr>
              <a:t> 2032-2033</a:t>
            </a:r>
          </a:p>
        </p:txBody>
      </p:sp>
      <p:pic>
        <p:nvPicPr>
          <p:cNvPr id="17" name="Immagine 16">
            <a:extLst>
              <a:ext uri="{FF2B5EF4-FFF2-40B4-BE49-F238E27FC236}">
                <a16:creationId xmlns:a16="http://schemas.microsoft.com/office/drawing/2014/main" id="{E2ED8CF0-985E-26B7-B404-EF31F79063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220" y="579576"/>
            <a:ext cx="8248650" cy="885825"/>
          </a:xfrm>
          <a:prstGeom prst="rect">
            <a:avLst/>
          </a:prstGeom>
        </p:spPr>
      </p:pic>
      <p:sp>
        <p:nvSpPr>
          <p:cNvPr id="2" name="TextBox 113">
            <a:extLst>
              <a:ext uri="{FF2B5EF4-FFF2-40B4-BE49-F238E27FC236}">
                <a16:creationId xmlns:a16="http://schemas.microsoft.com/office/drawing/2014/main" id="{013043C6-DD58-CE70-768F-5A6B35CC1B22}"/>
              </a:ext>
            </a:extLst>
          </p:cNvPr>
          <p:cNvSpPr txBox="1"/>
          <p:nvPr/>
        </p:nvSpPr>
        <p:spPr>
          <a:xfrm flipH="1">
            <a:off x="1350985" y="379521"/>
            <a:ext cx="6289026" cy="400110"/>
          </a:xfrm>
          <a:prstGeom prst="rect">
            <a:avLst/>
          </a:prstGeom>
          <a:solidFill>
            <a:srgbClr val="FFFF00"/>
          </a:solidFill>
        </p:spPr>
        <p:txBody>
          <a:bodyPr wrap="square" rtlCol="0">
            <a:spAutoFit/>
          </a:bodyPr>
          <a:lstStyle/>
          <a:p>
            <a:pPr algn="ctr"/>
            <a:r>
              <a:rPr lang="en-US" sz="2000" b="1" dirty="0">
                <a:solidFill>
                  <a:srgbClr val="FF0000"/>
                </a:solidFill>
                <a:latin typeface="Comic Sans MS" panose="030F0702030302020204" pitchFamily="66" charset="0"/>
                <a:cs typeface="Times New Roman" panose="02020603050405020304" pitchFamily="18" charset="0"/>
              </a:rPr>
              <a:t>ELECTRON ION COLLIDER @ BNL</a:t>
            </a:r>
            <a:r>
              <a:rPr lang="en-US" sz="1400" dirty="0">
                <a:latin typeface="Comic Sans MS" panose="030F0702030302020204" pitchFamily="66" charset="0"/>
                <a:cs typeface="Times New Roman" panose="02020603050405020304" pitchFamily="18" charset="0"/>
              </a:rPr>
              <a:t>.</a:t>
            </a:r>
          </a:p>
        </p:txBody>
      </p:sp>
      <p:sp>
        <p:nvSpPr>
          <p:cNvPr id="3" name="Slide Number Placeholder 2">
            <a:extLst>
              <a:ext uri="{FF2B5EF4-FFF2-40B4-BE49-F238E27FC236}">
                <a16:creationId xmlns:a16="http://schemas.microsoft.com/office/drawing/2014/main" id="{A58F23B5-B9AA-584B-28E8-E374DC28C5BA}"/>
              </a:ext>
            </a:extLst>
          </p:cNvPr>
          <p:cNvSpPr>
            <a:spLocks noGrp="1"/>
          </p:cNvSpPr>
          <p:nvPr>
            <p:ph type="sldNum" sz="quarter" idx="12"/>
          </p:nvPr>
        </p:nvSpPr>
        <p:spPr/>
        <p:txBody>
          <a:bodyPr/>
          <a:lstStyle/>
          <a:p>
            <a:fld id="{263E47ED-7611-415B-9D62-3BAB27B496D0}" type="slidenum">
              <a:rPr lang="it-IT" smtClean="0"/>
              <a:t>6</a:t>
            </a:fld>
            <a:endParaRPr lang="it-IT"/>
          </a:p>
        </p:txBody>
      </p:sp>
      <p:sp>
        <p:nvSpPr>
          <p:cNvPr id="4" name="CasellaDiTesto 5">
            <a:extLst>
              <a:ext uri="{FF2B5EF4-FFF2-40B4-BE49-F238E27FC236}">
                <a16:creationId xmlns:a16="http://schemas.microsoft.com/office/drawing/2014/main" id="{DEE314A0-33CE-DD2A-9F51-F7B48DB47AD6}"/>
              </a:ext>
            </a:extLst>
          </p:cNvPr>
          <p:cNvSpPr txBox="1"/>
          <p:nvPr/>
        </p:nvSpPr>
        <p:spPr>
          <a:xfrm>
            <a:off x="1" y="21264"/>
            <a:ext cx="2233914" cy="307777"/>
          </a:xfrm>
          <a:custGeom>
            <a:avLst/>
            <a:gdLst>
              <a:gd name="connsiteX0" fmla="*/ 0 w 2233914"/>
              <a:gd name="connsiteY0" fmla="*/ 0 h 307777"/>
              <a:gd name="connsiteX1" fmla="*/ 536139 w 2233914"/>
              <a:gd name="connsiteY1" fmla="*/ 0 h 307777"/>
              <a:gd name="connsiteX2" fmla="*/ 1094618 w 2233914"/>
              <a:gd name="connsiteY2" fmla="*/ 0 h 307777"/>
              <a:gd name="connsiteX3" fmla="*/ 1653096 w 2233914"/>
              <a:gd name="connsiteY3" fmla="*/ 0 h 307777"/>
              <a:gd name="connsiteX4" fmla="*/ 2233914 w 2233914"/>
              <a:gd name="connsiteY4" fmla="*/ 0 h 307777"/>
              <a:gd name="connsiteX5" fmla="*/ 2233914 w 2233914"/>
              <a:gd name="connsiteY5" fmla="*/ 307777 h 307777"/>
              <a:gd name="connsiteX6" fmla="*/ 1675436 w 2233914"/>
              <a:gd name="connsiteY6" fmla="*/ 307777 h 307777"/>
              <a:gd name="connsiteX7" fmla="*/ 1161635 w 2233914"/>
              <a:gd name="connsiteY7" fmla="*/ 307777 h 307777"/>
              <a:gd name="connsiteX8" fmla="*/ 647835 w 2233914"/>
              <a:gd name="connsiteY8" fmla="*/ 307777 h 307777"/>
              <a:gd name="connsiteX9" fmla="*/ 0 w 2233914"/>
              <a:gd name="connsiteY9" fmla="*/ 307777 h 307777"/>
              <a:gd name="connsiteX10" fmla="*/ 0 w 2233914"/>
              <a:gd name="connsiteY10"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33914" h="307777" fill="none" extrusionOk="0">
                <a:moveTo>
                  <a:pt x="0" y="0"/>
                </a:moveTo>
                <a:cubicBezTo>
                  <a:pt x="239442" y="-35022"/>
                  <a:pt x="409109" y="62303"/>
                  <a:pt x="536139" y="0"/>
                </a:cubicBezTo>
                <a:cubicBezTo>
                  <a:pt x="663169" y="-62303"/>
                  <a:pt x="878084" y="64910"/>
                  <a:pt x="1094618" y="0"/>
                </a:cubicBezTo>
                <a:cubicBezTo>
                  <a:pt x="1311152" y="-64910"/>
                  <a:pt x="1454354" y="2030"/>
                  <a:pt x="1653096" y="0"/>
                </a:cubicBezTo>
                <a:cubicBezTo>
                  <a:pt x="1851838" y="-2030"/>
                  <a:pt x="2045834" y="2324"/>
                  <a:pt x="2233914" y="0"/>
                </a:cubicBezTo>
                <a:cubicBezTo>
                  <a:pt x="2246584" y="94684"/>
                  <a:pt x="2216681" y="199423"/>
                  <a:pt x="2233914" y="307777"/>
                </a:cubicBezTo>
                <a:cubicBezTo>
                  <a:pt x="2001599" y="372019"/>
                  <a:pt x="1863091" y="247178"/>
                  <a:pt x="1675436" y="307777"/>
                </a:cubicBezTo>
                <a:cubicBezTo>
                  <a:pt x="1487781" y="368376"/>
                  <a:pt x="1328988" y="280540"/>
                  <a:pt x="1161635" y="307777"/>
                </a:cubicBezTo>
                <a:cubicBezTo>
                  <a:pt x="994282" y="335014"/>
                  <a:pt x="870387" y="253827"/>
                  <a:pt x="647835" y="307777"/>
                </a:cubicBezTo>
                <a:cubicBezTo>
                  <a:pt x="425283" y="361727"/>
                  <a:pt x="231707" y="281711"/>
                  <a:pt x="0" y="307777"/>
                </a:cubicBezTo>
                <a:cubicBezTo>
                  <a:pt x="-24602" y="180122"/>
                  <a:pt x="25226" y="77435"/>
                  <a:pt x="0" y="0"/>
                </a:cubicBezTo>
                <a:close/>
              </a:path>
              <a:path w="2233914" h="307777" stroke="0" extrusionOk="0">
                <a:moveTo>
                  <a:pt x="0" y="0"/>
                </a:moveTo>
                <a:cubicBezTo>
                  <a:pt x="199049" y="-38076"/>
                  <a:pt x="375677" y="53784"/>
                  <a:pt x="536139" y="0"/>
                </a:cubicBezTo>
                <a:cubicBezTo>
                  <a:pt x="696601" y="-53784"/>
                  <a:pt x="885649" y="56156"/>
                  <a:pt x="1027600" y="0"/>
                </a:cubicBezTo>
                <a:cubicBezTo>
                  <a:pt x="1169551" y="-56156"/>
                  <a:pt x="1404601" y="30931"/>
                  <a:pt x="1630757" y="0"/>
                </a:cubicBezTo>
                <a:cubicBezTo>
                  <a:pt x="1856913" y="-30931"/>
                  <a:pt x="1973111" y="50124"/>
                  <a:pt x="2233914" y="0"/>
                </a:cubicBezTo>
                <a:cubicBezTo>
                  <a:pt x="2235424" y="131595"/>
                  <a:pt x="2200259" y="214584"/>
                  <a:pt x="2233914" y="307777"/>
                </a:cubicBezTo>
                <a:cubicBezTo>
                  <a:pt x="2012340" y="310472"/>
                  <a:pt x="1960284" y="300746"/>
                  <a:pt x="1720114" y="307777"/>
                </a:cubicBezTo>
                <a:cubicBezTo>
                  <a:pt x="1479944" y="314808"/>
                  <a:pt x="1332964" y="281306"/>
                  <a:pt x="1206314" y="307777"/>
                </a:cubicBezTo>
                <a:cubicBezTo>
                  <a:pt x="1079664" y="334248"/>
                  <a:pt x="900377" y="287934"/>
                  <a:pt x="603157" y="307777"/>
                </a:cubicBezTo>
                <a:cubicBezTo>
                  <a:pt x="305937" y="327620"/>
                  <a:pt x="160282" y="288656"/>
                  <a:pt x="0" y="307777"/>
                </a:cubicBezTo>
                <a:cubicBezTo>
                  <a:pt x="-10284" y="203020"/>
                  <a:pt x="5845" y="111831"/>
                  <a:pt x="0" y="0"/>
                </a:cubicBezTo>
                <a:close/>
              </a:path>
            </a:pathLst>
          </a:custGeom>
          <a:solidFill>
            <a:srgbClr val="FF6600"/>
          </a:solidFill>
          <a:ln w="38100">
            <a:no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pPr algn="just">
              <a:spcAft>
                <a:spcPts val="900"/>
              </a:spcAft>
            </a:pPr>
            <a:r>
              <a:rPr lang="en-GB" sz="1400" b="1" i="1" dirty="0">
                <a:solidFill>
                  <a:srgbClr val="002060"/>
                </a:solidFill>
                <a:latin typeface="Comic Sans MS" panose="030F0702030302020204" pitchFamily="66" charset="0"/>
                <a:cs typeface="Calibri" panose="020F0502020204030204" pitchFamily="34" charset="0"/>
              </a:rPr>
              <a:t>High Energy Frontier</a:t>
            </a:r>
            <a:endParaRPr lang="en-GB" sz="1400" b="1" i="1" dirty="0">
              <a:latin typeface="Comic Sans MS" panose="030F0702030302020204" pitchFamily="66" charset="0"/>
              <a:cs typeface="Calibri" panose="020F0502020204030204" pitchFamily="34" charset="0"/>
            </a:endParaRPr>
          </a:p>
        </p:txBody>
      </p:sp>
    </p:spTree>
    <p:extLst>
      <p:ext uri="{BB962C8B-B14F-4D97-AF65-F5344CB8AC3E}">
        <p14:creationId xmlns:p14="http://schemas.microsoft.com/office/powerpoint/2010/main" val="5729398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1B37001-A32D-3169-6426-BA86E324022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371448" y="295562"/>
            <a:ext cx="3751222" cy="2505514"/>
          </a:xfrm>
          <a:prstGeom prst="rect">
            <a:avLst/>
          </a:prstGeom>
        </p:spPr>
      </p:pic>
      <p:pic>
        <p:nvPicPr>
          <p:cNvPr id="5" name="Immagine 4">
            <a:extLst>
              <a:ext uri="{FF2B5EF4-FFF2-40B4-BE49-F238E27FC236}">
                <a16:creationId xmlns:a16="http://schemas.microsoft.com/office/drawing/2014/main" id="{0CAEB035-C4BC-5EE4-BF51-BC53A46BD0F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90412" y="2488617"/>
            <a:ext cx="7216255" cy="3511123"/>
          </a:xfrm>
          <a:prstGeom prst="rect">
            <a:avLst/>
          </a:prstGeom>
        </p:spPr>
      </p:pic>
      <p:sp>
        <p:nvSpPr>
          <p:cNvPr id="2" name="CasellaDiTesto 1">
            <a:extLst>
              <a:ext uri="{FF2B5EF4-FFF2-40B4-BE49-F238E27FC236}">
                <a16:creationId xmlns:a16="http://schemas.microsoft.com/office/drawing/2014/main" id="{F8C65B94-E227-088A-6178-4700833BE40E}"/>
              </a:ext>
            </a:extLst>
          </p:cNvPr>
          <p:cNvSpPr txBox="1"/>
          <p:nvPr/>
        </p:nvSpPr>
        <p:spPr>
          <a:xfrm>
            <a:off x="5943157" y="5770116"/>
            <a:ext cx="2851935" cy="523220"/>
          </a:xfrm>
          <a:prstGeom prst="rect">
            <a:avLst/>
          </a:prstGeom>
          <a:noFill/>
        </p:spPr>
        <p:txBody>
          <a:bodyPr wrap="none" rtlCol="0">
            <a:spAutoFit/>
          </a:bodyPr>
          <a:lstStyle/>
          <a:p>
            <a:r>
              <a:rPr lang="it-IT" sz="1400" b="1" dirty="0">
                <a:solidFill>
                  <a:srgbClr val="FF0000"/>
                </a:solidFill>
                <a:latin typeface="Calibri" panose="020F0502020204030204" pitchFamily="34" charset="0"/>
                <a:cs typeface="Calibri" panose="020F0502020204030204" pitchFamily="34" charset="0"/>
              </a:rPr>
              <a:t>→ </a:t>
            </a:r>
            <a:r>
              <a:rPr lang="it-IT" sz="1400" b="1" dirty="0" err="1">
                <a:solidFill>
                  <a:srgbClr val="FF0000"/>
                </a:solidFill>
                <a:latin typeface="Calibri" panose="020F0502020204030204" pitchFamily="34" charset="0"/>
                <a:cs typeface="Calibri" panose="020F0502020204030204" pitchFamily="34" charset="0"/>
              </a:rPr>
              <a:t>Generalized</a:t>
            </a:r>
            <a:r>
              <a:rPr lang="it-IT" sz="1400" b="1" dirty="0">
                <a:solidFill>
                  <a:srgbClr val="FF0000"/>
                </a:solidFill>
                <a:latin typeface="Calibri" panose="020F0502020204030204" pitchFamily="34" charset="0"/>
                <a:cs typeface="Calibri" panose="020F0502020204030204" pitchFamily="34" charset="0"/>
              </a:rPr>
              <a:t> Parton </a:t>
            </a:r>
            <a:r>
              <a:rPr lang="it-IT" sz="1400" b="1" dirty="0" err="1">
                <a:solidFill>
                  <a:srgbClr val="FF0000"/>
                </a:solidFill>
                <a:latin typeface="Calibri" panose="020F0502020204030204" pitchFamily="34" charset="0"/>
                <a:cs typeface="Calibri" panose="020F0502020204030204" pitchFamily="34" charset="0"/>
              </a:rPr>
              <a:t>Distributions</a:t>
            </a:r>
            <a:r>
              <a:rPr lang="it-IT" sz="1400" b="1" dirty="0">
                <a:solidFill>
                  <a:srgbClr val="FF0000"/>
                </a:solidFill>
                <a:latin typeface="Calibri" panose="020F0502020204030204" pitchFamily="34" charset="0"/>
                <a:cs typeface="Calibri" panose="020F0502020204030204" pitchFamily="34" charset="0"/>
              </a:rPr>
              <a:t> </a:t>
            </a:r>
          </a:p>
          <a:p>
            <a:r>
              <a:rPr lang="it-IT" sz="1400" b="1" dirty="0">
                <a:solidFill>
                  <a:srgbClr val="FF0000"/>
                </a:solidFill>
                <a:latin typeface="Calibri" panose="020F0502020204030204" pitchFamily="34" charset="0"/>
                <a:cs typeface="Calibri" panose="020F0502020204030204" pitchFamily="34" charset="0"/>
              </a:rPr>
              <a:t>(</a:t>
            </a:r>
            <a:r>
              <a:rPr lang="it-IT" sz="1400" b="1" dirty="0" err="1">
                <a:solidFill>
                  <a:srgbClr val="FF0000"/>
                </a:solidFill>
              </a:rPr>
              <a:t>GPDs</a:t>
            </a:r>
            <a:r>
              <a:rPr lang="it-IT" sz="1400" b="1" dirty="0">
                <a:solidFill>
                  <a:srgbClr val="FF0000"/>
                </a:solidFill>
              </a:rPr>
              <a:t>)</a:t>
            </a:r>
          </a:p>
        </p:txBody>
      </p:sp>
      <p:sp>
        <p:nvSpPr>
          <p:cNvPr id="4" name="CasellaDiTesto 3">
            <a:extLst>
              <a:ext uri="{FF2B5EF4-FFF2-40B4-BE49-F238E27FC236}">
                <a16:creationId xmlns:a16="http://schemas.microsoft.com/office/drawing/2014/main" id="{7B84BB6A-E3AC-2697-A8C1-ACA0237F1E69}"/>
              </a:ext>
            </a:extLst>
          </p:cNvPr>
          <p:cNvSpPr txBox="1"/>
          <p:nvPr/>
        </p:nvSpPr>
        <p:spPr>
          <a:xfrm>
            <a:off x="1049352" y="5587417"/>
            <a:ext cx="3329181" cy="523220"/>
          </a:xfrm>
          <a:prstGeom prst="rect">
            <a:avLst/>
          </a:prstGeom>
          <a:solidFill>
            <a:schemeClr val="bg1"/>
          </a:solidFill>
        </p:spPr>
        <p:txBody>
          <a:bodyPr wrap="none" rtlCol="0">
            <a:spAutoFit/>
          </a:bodyPr>
          <a:lstStyle/>
          <a:p>
            <a:r>
              <a:rPr lang="it-IT" sz="1400" b="1" dirty="0">
                <a:solidFill>
                  <a:srgbClr val="583DFF"/>
                </a:solidFill>
                <a:latin typeface="Calibri" panose="020F0502020204030204" pitchFamily="34" charset="0"/>
                <a:cs typeface="Calibri" panose="020F0502020204030204" pitchFamily="34" charset="0"/>
              </a:rPr>
              <a:t>→ </a:t>
            </a:r>
            <a:r>
              <a:rPr lang="it-IT" sz="1400" b="1" dirty="0">
                <a:solidFill>
                  <a:srgbClr val="583DFF"/>
                </a:solidFill>
              </a:rPr>
              <a:t> </a:t>
            </a:r>
            <a:r>
              <a:rPr lang="it-IT" sz="1400" b="1" dirty="0" err="1">
                <a:solidFill>
                  <a:srgbClr val="583DFF"/>
                </a:solidFill>
              </a:rPr>
              <a:t>Transverse</a:t>
            </a:r>
            <a:r>
              <a:rPr lang="it-IT" sz="1400" b="1" dirty="0">
                <a:solidFill>
                  <a:srgbClr val="583DFF"/>
                </a:solidFill>
              </a:rPr>
              <a:t> Momentum Distribution </a:t>
            </a:r>
          </a:p>
          <a:p>
            <a:r>
              <a:rPr lang="it-IT" sz="1400" b="1" dirty="0">
                <a:solidFill>
                  <a:srgbClr val="583DFF"/>
                </a:solidFill>
              </a:rPr>
              <a:t>(</a:t>
            </a:r>
            <a:r>
              <a:rPr lang="it-IT" sz="1400" b="1" dirty="0" err="1">
                <a:solidFill>
                  <a:srgbClr val="583DFF"/>
                </a:solidFill>
              </a:rPr>
              <a:t>TMDs</a:t>
            </a:r>
            <a:r>
              <a:rPr lang="it-IT" sz="1400" b="1" dirty="0">
                <a:solidFill>
                  <a:srgbClr val="583DFF"/>
                </a:solidFill>
              </a:rPr>
              <a:t>)s</a:t>
            </a:r>
          </a:p>
        </p:txBody>
      </p:sp>
      <p:sp>
        <p:nvSpPr>
          <p:cNvPr id="6" name="Slide Number Placeholder 5">
            <a:extLst>
              <a:ext uri="{FF2B5EF4-FFF2-40B4-BE49-F238E27FC236}">
                <a16:creationId xmlns:a16="http://schemas.microsoft.com/office/drawing/2014/main" id="{AC6A6E53-7495-21F9-F906-C57393335236}"/>
              </a:ext>
            </a:extLst>
          </p:cNvPr>
          <p:cNvSpPr>
            <a:spLocks noGrp="1"/>
          </p:cNvSpPr>
          <p:nvPr>
            <p:ph type="sldNum" sz="quarter" idx="12"/>
          </p:nvPr>
        </p:nvSpPr>
        <p:spPr/>
        <p:txBody>
          <a:bodyPr/>
          <a:lstStyle/>
          <a:p>
            <a:fld id="{263E47ED-7611-415B-9D62-3BAB27B496D0}" type="slidenum">
              <a:rPr lang="it-IT" smtClean="0"/>
              <a:t>7</a:t>
            </a:fld>
            <a:endParaRPr lang="it-IT"/>
          </a:p>
        </p:txBody>
      </p:sp>
      <p:sp>
        <p:nvSpPr>
          <p:cNvPr id="8" name="TextBox 7">
            <a:extLst>
              <a:ext uri="{FF2B5EF4-FFF2-40B4-BE49-F238E27FC236}">
                <a16:creationId xmlns:a16="http://schemas.microsoft.com/office/drawing/2014/main" id="{F60A00CE-42A3-416B-21C6-FD9CA30D4EC4}"/>
              </a:ext>
            </a:extLst>
          </p:cNvPr>
          <p:cNvSpPr txBox="1"/>
          <p:nvPr/>
        </p:nvSpPr>
        <p:spPr>
          <a:xfrm>
            <a:off x="4467828" y="1063032"/>
            <a:ext cx="1019175" cy="646331"/>
          </a:xfrm>
          <a:prstGeom prst="rect">
            <a:avLst/>
          </a:prstGeom>
          <a:solidFill>
            <a:schemeClr val="bg1"/>
          </a:solidFill>
        </p:spPr>
        <p:txBody>
          <a:bodyPr wrap="square" rtlCol="0">
            <a:spAutoFit/>
          </a:bodyPr>
          <a:lstStyle/>
          <a:p>
            <a:r>
              <a:rPr lang="en-US" dirty="0">
                <a:solidFill>
                  <a:srgbClr val="FF0000"/>
                </a:solidFill>
                <a:latin typeface="Comic Sans MS" panose="030F0702030302020204" pitchFamily="66" charset="0"/>
              </a:rPr>
              <a:t>To this vision</a:t>
            </a:r>
          </a:p>
        </p:txBody>
      </p:sp>
      <p:pic>
        <p:nvPicPr>
          <p:cNvPr id="9" name="Immagine 2">
            <a:extLst>
              <a:ext uri="{FF2B5EF4-FFF2-40B4-BE49-F238E27FC236}">
                <a16:creationId xmlns:a16="http://schemas.microsoft.com/office/drawing/2014/main" id="{553DACA7-6ED2-B8E0-0C19-70501F07FC9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9352" y="248625"/>
            <a:ext cx="3418476" cy="2393066"/>
          </a:xfrm>
          <a:prstGeom prst="rect">
            <a:avLst/>
          </a:prstGeom>
        </p:spPr>
      </p:pic>
      <p:sp>
        <p:nvSpPr>
          <p:cNvPr id="7" name="TextBox 6">
            <a:extLst>
              <a:ext uri="{FF2B5EF4-FFF2-40B4-BE49-F238E27FC236}">
                <a16:creationId xmlns:a16="http://schemas.microsoft.com/office/drawing/2014/main" id="{5D3E3130-5DB3-E932-7A8F-B55564EABC5E}"/>
              </a:ext>
            </a:extLst>
          </p:cNvPr>
          <p:cNvSpPr txBox="1"/>
          <p:nvPr/>
        </p:nvSpPr>
        <p:spPr>
          <a:xfrm>
            <a:off x="21330" y="1082370"/>
            <a:ext cx="1279150" cy="646331"/>
          </a:xfrm>
          <a:prstGeom prst="rect">
            <a:avLst/>
          </a:prstGeom>
          <a:solidFill>
            <a:schemeClr val="bg1"/>
          </a:solidFill>
        </p:spPr>
        <p:txBody>
          <a:bodyPr wrap="square" rtlCol="0">
            <a:spAutoFit/>
          </a:bodyPr>
          <a:lstStyle/>
          <a:p>
            <a:r>
              <a:rPr lang="en-US" dirty="0">
                <a:solidFill>
                  <a:srgbClr val="FF0000"/>
                </a:solidFill>
                <a:latin typeface="Comic Sans MS" panose="030F0702030302020204" pitchFamily="66" charset="0"/>
              </a:rPr>
              <a:t>From this vision</a:t>
            </a:r>
          </a:p>
        </p:txBody>
      </p:sp>
      <p:sp>
        <p:nvSpPr>
          <p:cNvPr id="10" name="Rectangle 9">
            <a:extLst>
              <a:ext uri="{FF2B5EF4-FFF2-40B4-BE49-F238E27FC236}">
                <a16:creationId xmlns:a16="http://schemas.microsoft.com/office/drawing/2014/main" id="{9C6EF42D-1FDA-DF80-BEF1-A781948723C0}"/>
              </a:ext>
            </a:extLst>
          </p:cNvPr>
          <p:cNvSpPr/>
          <p:nvPr/>
        </p:nvSpPr>
        <p:spPr>
          <a:xfrm>
            <a:off x="6391275" y="2423335"/>
            <a:ext cx="2028825" cy="15295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7C5DF2C-D787-BD52-6AFD-93BCD9A8A663}"/>
              </a:ext>
            </a:extLst>
          </p:cNvPr>
          <p:cNvSpPr/>
          <p:nvPr/>
        </p:nvSpPr>
        <p:spPr>
          <a:xfrm>
            <a:off x="473110" y="2481895"/>
            <a:ext cx="4898338" cy="7552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asellaDiTesto 5">
            <a:extLst>
              <a:ext uri="{FF2B5EF4-FFF2-40B4-BE49-F238E27FC236}">
                <a16:creationId xmlns:a16="http://schemas.microsoft.com/office/drawing/2014/main" id="{28638B17-886C-BF16-7E6A-65ECD79D1834}"/>
              </a:ext>
            </a:extLst>
          </p:cNvPr>
          <p:cNvSpPr txBox="1"/>
          <p:nvPr/>
        </p:nvSpPr>
        <p:spPr>
          <a:xfrm>
            <a:off x="1" y="21264"/>
            <a:ext cx="2233914" cy="307777"/>
          </a:xfrm>
          <a:custGeom>
            <a:avLst/>
            <a:gdLst>
              <a:gd name="connsiteX0" fmla="*/ 0 w 2233914"/>
              <a:gd name="connsiteY0" fmla="*/ 0 h 307777"/>
              <a:gd name="connsiteX1" fmla="*/ 536139 w 2233914"/>
              <a:gd name="connsiteY1" fmla="*/ 0 h 307777"/>
              <a:gd name="connsiteX2" fmla="*/ 1094618 w 2233914"/>
              <a:gd name="connsiteY2" fmla="*/ 0 h 307777"/>
              <a:gd name="connsiteX3" fmla="*/ 1653096 w 2233914"/>
              <a:gd name="connsiteY3" fmla="*/ 0 h 307777"/>
              <a:gd name="connsiteX4" fmla="*/ 2233914 w 2233914"/>
              <a:gd name="connsiteY4" fmla="*/ 0 h 307777"/>
              <a:gd name="connsiteX5" fmla="*/ 2233914 w 2233914"/>
              <a:gd name="connsiteY5" fmla="*/ 307777 h 307777"/>
              <a:gd name="connsiteX6" fmla="*/ 1675436 w 2233914"/>
              <a:gd name="connsiteY6" fmla="*/ 307777 h 307777"/>
              <a:gd name="connsiteX7" fmla="*/ 1161635 w 2233914"/>
              <a:gd name="connsiteY7" fmla="*/ 307777 h 307777"/>
              <a:gd name="connsiteX8" fmla="*/ 647835 w 2233914"/>
              <a:gd name="connsiteY8" fmla="*/ 307777 h 307777"/>
              <a:gd name="connsiteX9" fmla="*/ 0 w 2233914"/>
              <a:gd name="connsiteY9" fmla="*/ 307777 h 307777"/>
              <a:gd name="connsiteX10" fmla="*/ 0 w 2233914"/>
              <a:gd name="connsiteY10"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33914" h="307777" fill="none" extrusionOk="0">
                <a:moveTo>
                  <a:pt x="0" y="0"/>
                </a:moveTo>
                <a:cubicBezTo>
                  <a:pt x="239442" y="-35022"/>
                  <a:pt x="409109" y="62303"/>
                  <a:pt x="536139" y="0"/>
                </a:cubicBezTo>
                <a:cubicBezTo>
                  <a:pt x="663169" y="-62303"/>
                  <a:pt x="878084" y="64910"/>
                  <a:pt x="1094618" y="0"/>
                </a:cubicBezTo>
                <a:cubicBezTo>
                  <a:pt x="1311152" y="-64910"/>
                  <a:pt x="1454354" y="2030"/>
                  <a:pt x="1653096" y="0"/>
                </a:cubicBezTo>
                <a:cubicBezTo>
                  <a:pt x="1851838" y="-2030"/>
                  <a:pt x="2045834" y="2324"/>
                  <a:pt x="2233914" y="0"/>
                </a:cubicBezTo>
                <a:cubicBezTo>
                  <a:pt x="2246584" y="94684"/>
                  <a:pt x="2216681" y="199423"/>
                  <a:pt x="2233914" y="307777"/>
                </a:cubicBezTo>
                <a:cubicBezTo>
                  <a:pt x="2001599" y="372019"/>
                  <a:pt x="1863091" y="247178"/>
                  <a:pt x="1675436" y="307777"/>
                </a:cubicBezTo>
                <a:cubicBezTo>
                  <a:pt x="1487781" y="368376"/>
                  <a:pt x="1328988" y="280540"/>
                  <a:pt x="1161635" y="307777"/>
                </a:cubicBezTo>
                <a:cubicBezTo>
                  <a:pt x="994282" y="335014"/>
                  <a:pt x="870387" y="253827"/>
                  <a:pt x="647835" y="307777"/>
                </a:cubicBezTo>
                <a:cubicBezTo>
                  <a:pt x="425283" y="361727"/>
                  <a:pt x="231707" y="281711"/>
                  <a:pt x="0" y="307777"/>
                </a:cubicBezTo>
                <a:cubicBezTo>
                  <a:pt x="-24602" y="180122"/>
                  <a:pt x="25226" y="77435"/>
                  <a:pt x="0" y="0"/>
                </a:cubicBezTo>
                <a:close/>
              </a:path>
              <a:path w="2233914" h="307777" stroke="0" extrusionOk="0">
                <a:moveTo>
                  <a:pt x="0" y="0"/>
                </a:moveTo>
                <a:cubicBezTo>
                  <a:pt x="199049" y="-38076"/>
                  <a:pt x="375677" y="53784"/>
                  <a:pt x="536139" y="0"/>
                </a:cubicBezTo>
                <a:cubicBezTo>
                  <a:pt x="696601" y="-53784"/>
                  <a:pt x="885649" y="56156"/>
                  <a:pt x="1027600" y="0"/>
                </a:cubicBezTo>
                <a:cubicBezTo>
                  <a:pt x="1169551" y="-56156"/>
                  <a:pt x="1404601" y="30931"/>
                  <a:pt x="1630757" y="0"/>
                </a:cubicBezTo>
                <a:cubicBezTo>
                  <a:pt x="1856913" y="-30931"/>
                  <a:pt x="1973111" y="50124"/>
                  <a:pt x="2233914" y="0"/>
                </a:cubicBezTo>
                <a:cubicBezTo>
                  <a:pt x="2235424" y="131595"/>
                  <a:pt x="2200259" y="214584"/>
                  <a:pt x="2233914" y="307777"/>
                </a:cubicBezTo>
                <a:cubicBezTo>
                  <a:pt x="2012340" y="310472"/>
                  <a:pt x="1960284" y="300746"/>
                  <a:pt x="1720114" y="307777"/>
                </a:cubicBezTo>
                <a:cubicBezTo>
                  <a:pt x="1479944" y="314808"/>
                  <a:pt x="1332964" y="281306"/>
                  <a:pt x="1206314" y="307777"/>
                </a:cubicBezTo>
                <a:cubicBezTo>
                  <a:pt x="1079664" y="334248"/>
                  <a:pt x="900377" y="287934"/>
                  <a:pt x="603157" y="307777"/>
                </a:cubicBezTo>
                <a:cubicBezTo>
                  <a:pt x="305937" y="327620"/>
                  <a:pt x="160282" y="288656"/>
                  <a:pt x="0" y="307777"/>
                </a:cubicBezTo>
                <a:cubicBezTo>
                  <a:pt x="-10284" y="203020"/>
                  <a:pt x="5845" y="111831"/>
                  <a:pt x="0" y="0"/>
                </a:cubicBezTo>
                <a:close/>
              </a:path>
            </a:pathLst>
          </a:custGeom>
          <a:solidFill>
            <a:srgbClr val="FF6600"/>
          </a:solidFill>
          <a:ln w="38100">
            <a:no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pPr algn="just">
              <a:spcAft>
                <a:spcPts val="900"/>
              </a:spcAft>
            </a:pPr>
            <a:r>
              <a:rPr lang="en-GB" sz="1400" b="1" i="1" dirty="0">
                <a:solidFill>
                  <a:srgbClr val="002060"/>
                </a:solidFill>
                <a:latin typeface="Comic Sans MS" panose="030F0702030302020204" pitchFamily="66" charset="0"/>
                <a:cs typeface="Calibri" panose="020F0502020204030204" pitchFamily="34" charset="0"/>
              </a:rPr>
              <a:t>High Energy Frontier</a:t>
            </a:r>
            <a:endParaRPr lang="en-GB" sz="1400" b="1" i="1" dirty="0">
              <a:latin typeface="Comic Sans MS" panose="030F0702030302020204" pitchFamily="66" charset="0"/>
              <a:cs typeface="Calibri" panose="020F0502020204030204" pitchFamily="34" charset="0"/>
            </a:endParaRPr>
          </a:p>
        </p:txBody>
      </p:sp>
      <p:sp>
        <p:nvSpPr>
          <p:cNvPr id="13" name="CasellaDiTesto 12">
            <a:extLst>
              <a:ext uri="{FF2B5EF4-FFF2-40B4-BE49-F238E27FC236}">
                <a16:creationId xmlns:a16="http://schemas.microsoft.com/office/drawing/2014/main" id="{BA6B49C5-1EFC-C198-87DB-8D2EFB5ED1C9}"/>
              </a:ext>
            </a:extLst>
          </p:cNvPr>
          <p:cNvSpPr txBox="1"/>
          <p:nvPr/>
        </p:nvSpPr>
        <p:spPr>
          <a:xfrm>
            <a:off x="1579097" y="6356351"/>
            <a:ext cx="5827133" cy="369332"/>
          </a:xfrm>
          <a:prstGeom prst="rect">
            <a:avLst/>
          </a:prstGeom>
          <a:solidFill>
            <a:srgbClr val="FFC000"/>
          </a:solidFill>
        </p:spPr>
        <p:txBody>
          <a:bodyPr wrap="square">
            <a:spAutoFit/>
          </a:bodyPr>
          <a:lstStyle/>
          <a:p>
            <a:pPr algn="l"/>
            <a:r>
              <a:rPr lang="it-IT" b="0" i="0" u="none" strike="noStrike" baseline="0" dirty="0">
                <a:latin typeface="Comic Sans MS" panose="030F0702030302020204" pitchFamily="66" charset="0"/>
              </a:rPr>
              <a:t>Program </a:t>
            </a:r>
            <a:r>
              <a:rPr lang="it-IT" b="0" i="0" u="none" strike="noStrike" baseline="0" dirty="0" err="1">
                <a:latin typeface="Comic Sans MS" panose="030F0702030302020204" pitchFamily="66" charset="0"/>
              </a:rPr>
              <a:t>already</a:t>
            </a:r>
            <a:r>
              <a:rPr lang="it-IT" b="0" i="0" u="none" strike="noStrike" baseline="0" dirty="0">
                <a:latin typeface="Comic Sans MS" panose="030F0702030302020204" pitchFamily="66" charset="0"/>
              </a:rPr>
              <a:t> </a:t>
            </a:r>
            <a:r>
              <a:rPr lang="it-IT" b="0" i="0" u="none" strike="noStrike" baseline="0" dirty="0" err="1">
                <a:latin typeface="Comic Sans MS" panose="030F0702030302020204" pitchFamily="66" charset="0"/>
              </a:rPr>
              <a:t>started</a:t>
            </a:r>
            <a:r>
              <a:rPr lang="it-IT" b="0" i="0" u="none" strike="noStrike" baseline="0" dirty="0">
                <a:latin typeface="Comic Sans MS" panose="030F0702030302020204" pitchFamily="66" charset="0"/>
              </a:rPr>
              <a:t> by JLAB </a:t>
            </a:r>
            <a:r>
              <a:rPr lang="it-IT" b="0" i="0" u="none" strike="noStrike" baseline="0" dirty="0" err="1">
                <a:latin typeface="Comic Sans MS" panose="030F0702030302020204" pitchFamily="66" charset="0"/>
              </a:rPr>
              <a:t>at</a:t>
            </a:r>
            <a:r>
              <a:rPr lang="it-IT" b="0" i="0" u="none" strike="noStrike" baseline="0" dirty="0">
                <a:latin typeface="Comic Sans MS" panose="030F0702030302020204" pitchFamily="66" charset="0"/>
              </a:rPr>
              <a:t> </a:t>
            </a:r>
            <a:r>
              <a:rPr lang="it-IT" b="0" i="0" u="none" strike="noStrike" baseline="0" dirty="0" err="1">
                <a:latin typeface="Comic Sans MS" panose="030F0702030302020204" pitchFamily="66" charset="0"/>
              </a:rPr>
              <a:t>lower</a:t>
            </a:r>
            <a:r>
              <a:rPr lang="it-IT" b="0" i="0" u="none" strike="noStrike" baseline="0" dirty="0">
                <a:latin typeface="Comic Sans MS" panose="030F0702030302020204" pitchFamily="66" charset="0"/>
              </a:rPr>
              <a:t> energies</a:t>
            </a:r>
            <a:endParaRPr lang="it-IT" sz="1600" b="1" dirty="0">
              <a:latin typeface="Comic Sans MS" panose="030F0702030302020204" pitchFamily="66" charset="0"/>
            </a:endParaRPr>
          </a:p>
        </p:txBody>
      </p:sp>
    </p:spTree>
    <p:extLst>
      <p:ext uri="{BB962C8B-B14F-4D97-AF65-F5344CB8AC3E}">
        <p14:creationId xmlns:p14="http://schemas.microsoft.com/office/powerpoint/2010/main" val="748306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53A62C1-A7D1-9E18-ED1A-8498D114DA5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473400"/>
            <a:ext cx="9144000" cy="4920851"/>
          </a:xfrm>
          <a:prstGeom prst="rect">
            <a:avLst/>
          </a:prstGeom>
        </p:spPr>
      </p:pic>
      <p:sp>
        <p:nvSpPr>
          <p:cNvPr id="4" name="CasellaDiTesto 3">
            <a:extLst>
              <a:ext uri="{FF2B5EF4-FFF2-40B4-BE49-F238E27FC236}">
                <a16:creationId xmlns:a16="http://schemas.microsoft.com/office/drawing/2014/main" id="{1A8F57A9-5415-8FA6-FEB9-36AAC0CE4BE6}"/>
              </a:ext>
            </a:extLst>
          </p:cNvPr>
          <p:cNvSpPr txBox="1"/>
          <p:nvPr/>
        </p:nvSpPr>
        <p:spPr>
          <a:xfrm>
            <a:off x="97158" y="5881283"/>
            <a:ext cx="8838498" cy="646331"/>
          </a:xfrm>
          <a:prstGeom prst="rect">
            <a:avLst/>
          </a:prstGeom>
          <a:solidFill>
            <a:srgbClr val="FFC000"/>
          </a:solidFill>
        </p:spPr>
        <p:txBody>
          <a:bodyPr wrap="square" rtlCol="0">
            <a:spAutoFit/>
          </a:bodyPr>
          <a:lstStyle/>
          <a:p>
            <a:r>
              <a:rPr lang="it-IT" b="1" dirty="0">
                <a:latin typeface="Comic Sans MS" panose="030F0702030302020204" pitchFamily="66" charset="0"/>
              </a:rPr>
              <a:t>Large </a:t>
            </a:r>
            <a:r>
              <a:rPr lang="it-IT" b="1" dirty="0" err="1">
                <a:latin typeface="Comic Sans MS" panose="030F0702030302020204" pitchFamily="66" charset="0"/>
              </a:rPr>
              <a:t>collaboration</a:t>
            </a:r>
            <a:r>
              <a:rPr lang="it-IT" b="1" dirty="0">
                <a:latin typeface="Comic Sans MS" panose="030F0702030302020204" pitchFamily="66" charset="0"/>
              </a:rPr>
              <a:t> with LHC and FCC groups for detector </a:t>
            </a:r>
            <a:r>
              <a:rPr lang="it-IT" b="1" dirty="0" err="1">
                <a:latin typeface="Comic Sans MS" panose="030F0702030302020204" pitchFamily="66" charset="0"/>
              </a:rPr>
              <a:t>developments</a:t>
            </a:r>
            <a:r>
              <a:rPr lang="it-IT" b="1" dirty="0">
                <a:latin typeface="Comic Sans MS" panose="030F0702030302020204" pitchFamily="66" charset="0"/>
              </a:rPr>
              <a:t> (CERN Detector Road MAP)</a:t>
            </a:r>
          </a:p>
        </p:txBody>
      </p:sp>
      <p:sp>
        <p:nvSpPr>
          <p:cNvPr id="2" name="Slide Number Placeholder 1">
            <a:extLst>
              <a:ext uri="{FF2B5EF4-FFF2-40B4-BE49-F238E27FC236}">
                <a16:creationId xmlns:a16="http://schemas.microsoft.com/office/drawing/2014/main" id="{500FF63B-C637-6E73-FA63-BBBE778426FC}"/>
              </a:ext>
            </a:extLst>
          </p:cNvPr>
          <p:cNvSpPr>
            <a:spLocks noGrp="1"/>
          </p:cNvSpPr>
          <p:nvPr>
            <p:ph type="sldNum" sz="quarter" idx="12"/>
          </p:nvPr>
        </p:nvSpPr>
        <p:spPr/>
        <p:txBody>
          <a:bodyPr/>
          <a:lstStyle/>
          <a:p>
            <a:fld id="{263E47ED-7611-415B-9D62-3BAB27B496D0}" type="slidenum">
              <a:rPr lang="it-IT" smtClean="0"/>
              <a:t>8</a:t>
            </a:fld>
            <a:endParaRPr lang="it-IT"/>
          </a:p>
        </p:txBody>
      </p:sp>
      <p:sp>
        <p:nvSpPr>
          <p:cNvPr id="5" name="CasellaDiTesto 5">
            <a:extLst>
              <a:ext uri="{FF2B5EF4-FFF2-40B4-BE49-F238E27FC236}">
                <a16:creationId xmlns:a16="http://schemas.microsoft.com/office/drawing/2014/main" id="{BDED8634-A972-C37D-31B3-40AB29B3B1B7}"/>
              </a:ext>
            </a:extLst>
          </p:cNvPr>
          <p:cNvSpPr txBox="1"/>
          <p:nvPr/>
        </p:nvSpPr>
        <p:spPr>
          <a:xfrm>
            <a:off x="1" y="21264"/>
            <a:ext cx="2233914" cy="307777"/>
          </a:xfrm>
          <a:custGeom>
            <a:avLst/>
            <a:gdLst>
              <a:gd name="connsiteX0" fmla="*/ 0 w 2233914"/>
              <a:gd name="connsiteY0" fmla="*/ 0 h 307777"/>
              <a:gd name="connsiteX1" fmla="*/ 536139 w 2233914"/>
              <a:gd name="connsiteY1" fmla="*/ 0 h 307777"/>
              <a:gd name="connsiteX2" fmla="*/ 1094618 w 2233914"/>
              <a:gd name="connsiteY2" fmla="*/ 0 h 307777"/>
              <a:gd name="connsiteX3" fmla="*/ 1653096 w 2233914"/>
              <a:gd name="connsiteY3" fmla="*/ 0 h 307777"/>
              <a:gd name="connsiteX4" fmla="*/ 2233914 w 2233914"/>
              <a:gd name="connsiteY4" fmla="*/ 0 h 307777"/>
              <a:gd name="connsiteX5" fmla="*/ 2233914 w 2233914"/>
              <a:gd name="connsiteY5" fmla="*/ 307777 h 307777"/>
              <a:gd name="connsiteX6" fmla="*/ 1675436 w 2233914"/>
              <a:gd name="connsiteY6" fmla="*/ 307777 h 307777"/>
              <a:gd name="connsiteX7" fmla="*/ 1161635 w 2233914"/>
              <a:gd name="connsiteY7" fmla="*/ 307777 h 307777"/>
              <a:gd name="connsiteX8" fmla="*/ 647835 w 2233914"/>
              <a:gd name="connsiteY8" fmla="*/ 307777 h 307777"/>
              <a:gd name="connsiteX9" fmla="*/ 0 w 2233914"/>
              <a:gd name="connsiteY9" fmla="*/ 307777 h 307777"/>
              <a:gd name="connsiteX10" fmla="*/ 0 w 2233914"/>
              <a:gd name="connsiteY10"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33914" h="307777" fill="none" extrusionOk="0">
                <a:moveTo>
                  <a:pt x="0" y="0"/>
                </a:moveTo>
                <a:cubicBezTo>
                  <a:pt x="239442" y="-35022"/>
                  <a:pt x="409109" y="62303"/>
                  <a:pt x="536139" y="0"/>
                </a:cubicBezTo>
                <a:cubicBezTo>
                  <a:pt x="663169" y="-62303"/>
                  <a:pt x="878084" y="64910"/>
                  <a:pt x="1094618" y="0"/>
                </a:cubicBezTo>
                <a:cubicBezTo>
                  <a:pt x="1311152" y="-64910"/>
                  <a:pt x="1454354" y="2030"/>
                  <a:pt x="1653096" y="0"/>
                </a:cubicBezTo>
                <a:cubicBezTo>
                  <a:pt x="1851838" y="-2030"/>
                  <a:pt x="2045834" y="2324"/>
                  <a:pt x="2233914" y="0"/>
                </a:cubicBezTo>
                <a:cubicBezTo>
                  <a:pt x="2246584" y="94684"/>
                  <a:pt x="2216681" y="199423"/>
                  <a:pt x="2233914" y="307777"/>
                </a:cubicBezTo>
                <a:cubicBezTo>
                  <a:pt x="2001599" y="372019"/>
                  <a:pt x="1863091" y="247178"/>
                  <a:pt x="1675436" y="307777"/>
                </a:cubicBezTo>
                <a:cubicBezTo>
                  <a:pt x="1487781" y="368376"/>
                  <a:pt x="1328988" y="280540"/>
                  <a:pt x="1161635" y="307777"/>
                </a:cubicBezTo>
                <a:cubicBezTo>
                  <a:pt x="994282" y="335014"/>
                  <a:pt x="870387" y="253827"/>
                  <a:pt x="647835" y="307777"/>
                </a:cubicBezTo>
                <a:cubicBezTo>
                  <a:pt x="425283" y="361727"/>
                  <a:pt x="231707" y="281711"/>
                  <a:pt x="0" y="307777"/>
                </a:cubicBezTo>
                <a:cubicBezTo>
                  <a:pt x="-24602" y="180122"/>
                  <a:pt x="25226" y="77435"/>
                  <a:pt x="0" y="0"/>
                </a:cubicBezTo>
                <a:close/>
              </a:path>
              <a:path w="2233914" h="307777" stroke="0" extrusionOk="0">
                <a:moveTo>
                  <a:pt x="0" y="0"/>
                </a:moveTo>
                <a:cubicBezTo>
                  <a:pt x="199049" y="-38076"/>
                  <a:pt x="375677" y="53784"/>
                  <a:pt x="536139" y="0"/>
                </a:cubicBezTo>
                <a:cubicBezTo>
                  <a:pt x="696601" y="-53784"/>
                  <a:pt x="885649" y="56156"/>
                  <a:pt x="1027600" y="0"/>
                </a:cubicBezTo>
                <a:cubicBezTo>
                  <a:pt x="1169551" y="-56156"/>
                  <a:pt x="1404601" y="30931"/>
                  <a:pt x="1630757" y="0"/>
                </a:cubicBezTo>
                <a:cubicBezTo>
                  <a:pt x="1856913" y="-30931"/>
                  <a:pt x="1973111" y="50124"/>
                  <a:pt x="2233914" y="0"/>
                </a:cubicBezTo>
                <a:cubicBezTo>
                  <a:pt x="2235424" y="131595"/>
                  <a:pt x="2200259" y="214584"/>
                  <a:pt x="2233914" y="307777"/>
                </a:cubicBezTo>
                <a:cubicBezTo>
                  <a:pt x="2012340" y="310472"/>
                  <a:pt x="1960284" y="300746"/>
                  <a:pt x="1720114" y="307777"/>
                </a:cubicBezTo>
                <a:cubicBezTo>
                  <a:pt x="1479944" y="314808"/>
                  <a:pt x="1332964" y="281306"/>
                  <a:pt x="1206314" y="307777"/>
                </a:cubicBezTo>
                <a:cubicBezTo>
                  <a:pt x="1079664" y="334248"/>
                  <a:pt x="900377" y="287934"/>
                  <a:pt x="603157" y="307777"/>
                </a:cubicBezTo>
                <a:cubicBezTo>
                  <a:pt x="305937" y="327620"/>
                  <a:pt x="160282" y="288656"/>
                  <a:pt x="0" y="307777"/>
                </a:cubicBezTo>
                <a:cubicBezTo>
                  <a:pt x="-10284" y="203020"/>
                  <a:pt x="5845" y="111831"/>
                  <a:pt x="0" y="0"/>
                </a:cubicBezTo>
                <a:close/>
              </a:path>
            </a:pathLst>
          </a:custGeom>
          <a:solidFill>
            <a:srgbClr val="FF6600"/>
          </a:solidFill>
          <a:ln w="38100">
            <a:no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pPr algn="just">
              <a:spcAft>
                <a:spcPts val="900"/>
              </a:spcAft>
            </a:pPr>
            <a:r>
              <a:rPr lang="en-GB" sz="1400" b="1" i="1" dirty="0">
                <a:solidFill>
                  <a:srgbClr val="002060"/>
                </a:solidFill>
                <a:latin typeface="Comic Sans MS" panose="030F0702030302020204" pitchFamily="66" charset="0"/>
                <a:cs typeface="Calibri" panose="020F0502020204030204" pitchFamily="34" charset="0"/>
              </a:rPr>
              <a:t>High Energy Frontier</a:t>
            </a:r>
            <a:endParaRPr lang="en-GB" sz="1400" b="1" i="1" dirty="0">
              <a:latin typeface="Comic Sans MS" panose="030F0702030302020204" pitchFamily="66" charset="0"/>
              <a:cs typeface="Calibri" panose="020F0502020204030204" pitchFamily="34" charset="0"/>
            </a:endParaRPr>
          </a:p>
        </p:txBody>
      </p:sp>
      <p:sp>
        <p:nvSpPr>
          <p:cNvPr id="6" name="Rettangolo con angoli arrotondati 5">
            <a:extLst>
              <a:ext uri="{FF2B5EF4-FFF2-40B4-BE49-F238E27FC236}">
                <a16:creationId xmlns:a16="http://schemas.microsoft.com/office/drawing/2014/main" id="{22DD6283-5E04-1214-AC1F-6F423CC96780}"/>
              </a:ext>
            </a:extLst>
          </p:cNvPr>
          <p:cNvSpPr/>
          <p:nvPr/>
        </p:nvSpPr>
        <p:spPr>
          <a:xfrm>
            <a:off x="274320" y="1656080"/>
            <a:ext cx="2468880" cy="40640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ttangolo con angoli arrotondati 7">
            <a:extLst>
              <a:ext uri="{FF2B5EF4-FFF2-40B4-BE49-F238E27FC236}">
                <a16:creationId xmlns:a16="http://schemas.microsoft.com/office/drawing/2014/main" id="{D3950C3C-CBF3-007F-685A-B68EE43905C0}"/>
              </a:ext>
            </a:extLst>
          </p:cNvPr>
          <p:cNvSpPr/>
          <p:nvPr/>
        </p:nvSpPr>
        <p:spPr>
          <a:xfrm>
            <a:off x="274320" y="3027680"/>
            <a:ext cx="2468880" cy="21748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ttangolo con angoli arrotondati 8">
            <a:extLst>
              <a:ext uri="{FF2B5EF4-FFF2-40B4-BE49-F238E27FC236}">
                <a16:creationId xmlns:a16="http://schemas.microsoft.com/office/drawing/2014/main" id="{38D056E5-64E2-08BA-A408-1A19D9D8B979}"/>
              </a:ext>
            </a:extLst>
          </p:cNvPr>
          <p:cNvSpPr/>
          <p:nvPr/>
        </p:nvSpPr>
        <p:spPr>
          <a:xfrm>
            <a:off x="274320" y="2218860"/>
            <a:ext cx="2468880" cy="33065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1743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C187F772-6E50-5187-338A-C7F057939626}"/>
              </a:ext>
            </a:extLst>
          </p:cNvPr>
          <p:cNvSpPr txBox="1"/>
          <p:nvPr/>
        </p:nvSpPr>
        <p:spPr>
          <a:xfrm>
            <a:off x="389420" y="364527"/>
            <a:ext cx="8623920" cy="861774"/>
          </a:xfrm>
          <a:prstGeom prst="rect">
            <a:avLst/>
          </a:prstGeom>
          <a:solidFill>
            <a:srgbClr val="FFC000"/>
          </a:solidFill>
        </p:spPr>
        <p:txBody>
          <a:bodyPr wrap="square">
            <a:spAutoFit/>
          </a:bodyPr>
          <a:lstStyle/>
          <a:p>
            <a:r>
              <a:rPr lang="it-IT" sz="1600" b="1" dirty="0">
                <a:latin typeface="Comic Sans MS" panose="030F0702030302020204" pitchFamily="66" charset="0"/>
              </a:rPr>
              <a:t>DGLAP and </a:t>
            </a:r>
            <a:r>
              <a:rPr lang="it-IT" sz="1600" b="1" dirty="0" err="1">
                <a:latin typeface="Comic Sans MS" panose="030F0702030302020204" pitchFamily="66" charset="0"/>
              </a:rPr>
              <a:t>saturation</a:t>
            </a:r>
            <a:r>
              <a:rPr lang="it-IT" sz="1600" b="1" dirty="0">
                <a:latin typeface="Comic Sans MS" panose="030F0702030302020204" pitchFamily="66" charset="0"/>
              </a:rPr>
              <a:t> models</a:t>
            </a:r>
            <a:r>
              <a:rPr lang="it-IT" sz="1600" dirty="0">
                <a:latin typeface="Comic Sans MS" panose="030F0702030302020204" pitchFamily="66" charset="0"/>
              </a:rPr>
              <a:t> </a:t>
            </a:r>
            <a:r>
              <a:rPr lang="it-IT" sz="1600" dirty="0" err="1">
                <a:latin typeface="Comic Sans MS" panose="030F0702030302020204" pitchFamily="66" charset="0"/>
              </a:rPr>
              <a:t>offer</a:t>
            </a:r>
            <a:r>
              <a:rPr lang="it-IT" sz="1600" dirty="0">
                <a:latin typeface="Comic Sans MS" panose="030F0702030302020204" pitchFamily="66" charset="0"/>
              </a:rPr>
              <a:t> </a:t>
            </a:r>
            <a:r>
              <a:rPr lang="it-IT" sz="1600" dirty="0" err="1">
                <a:latin typeface="Comic Sans MS" panose="030F0702030302020204" pitchFamily="66" charset="0"/>
              </a:rPr>
              <a:t>different</a:t>
            </a:r>
            <a:r>
              <a:rPr lang="it-IT" sz="1600" dirty="0">
                <a:latin typeface="Comic Sans MS" panose="030F0702030302020204" pitchFamily="66" charset="0"/>
              </a:rPr>
              <a:t> </a:t>
            </a:r>
            <a:r>
              <a:rPr lang="it-IT" sz="1600" dirty="0" err="1">
                <a:latin typeface="Comic Sans MS" panose="030F0702030302020204" pitchFamily="66" charset="0"/>
              </a:rPr>
              <a:t>prediction</a:t>
            </a:r>
            <a:r>
              <a:rPr lang="it-IT" sz="1600" dirty="0">
                <a:latin typeface="Comic Sans MS" panose="030F0702030302020204" pitchFamily="66" charset="0"/>
              </a:rPr>
              <a:t> (Q</a:t>
            </a:r>
            <a:r>
              <a:rPr lang="it-IT" sz="1600" baseline="30000" dirty="0">
                <a:latin typeface="Comic Sans MS" panose="030F0702030302020204" pitchFamily="66" charset="0"/>
              </a:rPr>
              <a:t>2</a:t>
            </a:r>
            <a:r>
              <a:rPr lang="it-IT" sz="1600" dirty="0">
                <a:latin typeface="Comic Sans MS" panose="030F0702030302020204" pitchFamily="66" charset="0"/>
              </a:rPr>
              <a:t> , A, x </a:t>
            </a:r>
            <a:r>
              <a:rPr lang="it-IT" sz="1600" dirty="0" err="1">
                <a:latin typeface="Comic Sans MS" panose="030F0702030302020204" pitchFamily="66" charset="0"/>
              </a:rPr>
              <a:t>dependence</a:t>
            </a:r>
            <a:r>
              <a:rPr lang="it-IT" sz="1600" dirty="0">
                <a:latin typeface="Comic Sans MS" panose="030F0702030302020204" pitchFamily="66" charset="0"/>
              </a:rPr>
              <a:t>)</a:t>
            </a:r>
          </a:p>
          <a:p>
            <a:pPr marL="285750" indent="-285750">
              <a:buFont typeface="Arial" panose="020B0604020202020204" pitchFamily="34" charset="0"/>
              <a:buChar char="•"/>
            </a:pPr>
            <a:r>
              <a:rPr lang="it-IT" sz="1600" dirty="0" err="1">
                <a:latin typeface="Comic Sans MS" panose="030F0702030302020204" pitchFamily="66" charset="0"/>
              </a:rPr>
              <a:t>channels</a:t>
            </a:r>
            <a:r>
              <a:rPr lang="it-IT" sz="1600" dirty="0">
                <a:latin typeface="Comic Sans MS" panose="030F0702030302020204" pitchFamily="66" charset="0"/>
              </a:rPr>
              <a:t> → di-</a:t>
            </a:r>
            <a:r>
              <a:rPr lang="it-IT" sz="1600" dirty="0" err="1">
                <a:latin typeface="Comic Sans MS" panose="030F0702030302020204" pitchFamily="66" charset="0"/>
              </a:rPr>
              <a:t>hadron</a:t>
            </a:r>
            <a:r>
              <a:rPr lang="it-IT" sz="1600" dirty="0">
                <a:latin typeface="Comic Sans MS" panose="030F0702030302020204" pitchFamily="66" charset="0"/>
              </a:rPr>
              <a:t> </a:t>
            </a:r>
            <a:r>
              <a:rPr lang="it-IT" sz="1600" dirty="0" err="1">
                <a:latin typeface="Comic Sans MS" panose="030F0702030302020204" pitchFamily="66" charset="0"/>
              </a:rPr>
              <a:t>angular</a:t>
            </a:r>
            <a:r>
              <a:rPr lang="it-IT" sz="1600" dirty="0">
                <a:latin typeface="Comic Sans MS" panose="030F0702030302020204" pitchFamily="66" charset="0"/>
              </a:rPr>
              <a:t> </a:t>
            </a:r>
            <a:r>
              <a:rPr lang="it-IT" sz="1600" dirty="0" err="1">
                <a:latin typeface="Comic Sans MS" panose="030F0702030302020204" pitchFamily="66" charset="0"/>
              </a:rPr>
              <a:t>correlations</a:t>
            </a:r>
            <a:r>
              <a:rPr lang="it-IT" sz="1600" dirty="0">
                <a:latin typeface="Comic Sans MS" panose="030F0702030302020204" pitchFamily="66" charset="0"/>
              </a:rPr>
              <a:t>, </a:t>
            </a:r>
            <a:r>
              <a:rPr lang="it-IT" sz="1600" dirty="0" err="1">
                <a:latin typeface="Comic Sans MS" panose="030F0702030302020204" pitchFamily="66" charset="0"/>
              </a:rPr>
              <a:t>diffractive</a:t>
            </a:r>
            <a:r>
              <a:rPr lang="it-IT" sz="1600" dirty="0">
                <a:latin typeface="Comic Sans MS" panose="030F0702030302020204" pitchFamily="66" charset="0"/>
              </a:rPr>
              <a:t> </a:t>
            </a:r>
            <a:r>
              <a:rPr lang="it-IT" sz="1600" dirty="0" err="1">
                <a:latin typeface="Comic Sans MS" panose="030F0702030302020204" pitchFamily="66" charset="0"/>
              </a:rPr>
              <a:t>particle</a:t>
            </a:r>
            <a:r>
              <a:rPr lang="it-IT" sz="1600" dirty="0">
                <a:latin typeface="Comic Sans MS" panose="030F0702030302020204" pitchFamily="66" charset="0"/>
              </a:rPr>
              <a:t> production in </a:t>
            </a:r>
            <a:r>
              <a:rPr lang="it-IT" sz="1600" dirty="0" err="1">
                <a:latin typeface="Comic Sans MS" panose="030F0702030302020204" pitchFamily="66" charset="0"/>
              </a:rPr>
              <a:t>eA</a:t>
            </a:r>
            <a:endParaRPr lang="it-IT" sz="1600" dirty="0">
              <a:latin typeface="Comic Sans MS" panose="030F0702030302020204" pitchFamily="66" charset="0"/>
            </a:endParaRPr>
          </a:p>
          <a:p>
            <a:pPr marL="285750" indent="-285750">
              <a:buFont typeface="Arial" panose="020B0604020202020204" pitchFamily="34" charset="0"/>
              <a:buChar char="•"/>
            </a:pPr>
            <a:r>
              <a:rPr lang="it-IT" sz="1600" dirty="0">
                <a:latin typeface="Comic Sans MS" panose="030F0702030302020204" pitchFamily="66" charset="0"/>
              </a:rPr>
              <a:t>strategy→ large Q</a:t>
            </a:r>
            <a:r>
              <a:rPr lang="it-IT" sz="1600" baseline="30000" dirty="0">
                <a:latin typeface="Comic Sans MS" panose="030F0702030302020204" pitchFamily="66" charset="0"/>
              </a:rPr>
              <a:t>2</a:t>
            </a:r>
            <a:r>
              <a:rPr lang="it-IT" sz="1600" dirty="0">
                <a:latin typeface="Comic Sans MS" panose="030F0702030302020204" pitchFamily="66" charset="0"/>
              </a:rPr>
              <a:t> </a:t>
            </a:r>
            <a:r>
              <a:rPr lang="it-IT" sz="1600" dirty="0" err="1">
                <a:latin typeface="Comic Sans MS" panose="030F0702030302020204" pitchFamily="66" charset="0"/>
              </a:rPr>
              <a:t>span</a:t>
            </a:r>
            <a:r>
              <a:rPr lang="it-IT" sz="1600" dirty="0">
                <a:latin typeface="Comic Sans MS" panose="030F0702030302020204" pitchFamily="66" charset="0"/>
              </a:rPr>
              <a:t> </a:t>
            </a:r>
            <a:r>
              <a:rPr lang="it-IT" sz="1600" dirty="0" err="1">
                <a:latin typeface="Comic Sans MS" panose="030F0702030302020204" pitchFamily="66" charset="0"/>
              </a:rPr>
              <a:t>at</a:t>
            </a:r>
            <a:r>
              <a:rPr lang="it-IT" sz="1600" dirty="0">
                <a:latin typeface="Comic Sans MS" panose="030F0702030302020204" pitchFamily="66" charset="0"/>
              </a:rPr>
              <a:t> </a:t>
            </a:r>
            <a:r>
              <a:rPr lang="it-IT" sz="1600" dirty="0" err="1">
                <a:latin typeface="Comic Sans MS" panose="030F0702030302020204" pitchFamily="66" charset="0"/>
              </a:rPr>
              <a:t>fixed</a:t>
            </a:r>
            <a:r>
              <a:rPr lang="it-IT" sz="1600" dirty="0">
                <a:latin typeface="Comic Sans MS" panose="030F0702030302020204" pitchFamily="66" charset="0"/>
              </a:rPr>
              <a:t> x </a:t>
            </a:r>
            <a:r>
              <a:rPr lang="it-IT" sz="1600" dirty="0" err="1">
                <a:latin typeface="Comic Sans MS" panose="030F0702030302020204" pitchFamily="66" charset="0"/>
              </a:rPr>
              <a:t>performing</a:t>
            </a:r>
            <a:r>
              <a:rPr lang="it-IT" sz="1600" dirty="0">
                <a:latin typeface="Comic Sans MS" panose="030F0702030302020204" pitchFamily="66" charset="0"/>
              </a:rPr>
              <a:t> A </a:t>
            </a:r>
            <a:r>
              <a:rPr lang="it-IT" sz="1600" dirty="0" err="1">
                <a:latin typeface="Comic Sans MS" panose="030F0702030302020204" pitchFamily="66" charset="0"/>
              </a:rPr>
              <a:t>scan</a:t>
            </a:r>
            <a:r>
              <a:rPr lang="it-IT" sz="1600" dirty="0">
                <a:latin typeface="Comic Sans MS" panose="030F0702030302020204" pitchFamily="66" charset="0"/>
              </a:rPr>
              <a:t>!</a:t>
            </a:r>
          </a:p>
        </p:txBody>
      </p:sp>
      <p:pic>
        <p:nvPicPr>
          <p:cNvPr id="10" name="Immagine 9">
            <a:extLst>
              <a:ext uri="{FF2B5EF4-FFF2-40B4-BE49-F238E27FC236}">
                <a16:creationId xmlns:a16="http://schemas.microsoft.com/office/drawing/2014/main" id="{68A1215A-1622-7A8C-8777-CB9FC7916AED}"/>
              </a:ext>
            </a:extLst>
          </p:cNvPr>
          <p:cNvPicPr>
            <a:picLocks noChangeAspect="1"/>
          </p:cNvPicPr>
          <p:nvPr/>
        </p:nvPicPr>
        <p:blipFill>
          <a:blip r:embed="rId2"/>
          <a:stretch>
            <a:fillRect/>
          </a:stretch>
        </p:blipFill>
        <p:spPr>
          <a:xfrm>
            <a:off x="6090342" y="1226301"/>
            <a:ext cx="2544372" cy="1050936"/>
          </a:xfrm>
          <a:prstGeom prst="rect">
            <a:avLst/>
          </a:prstGeom>
          <a:ln>
            <a:solidFill>
              <a:srgbClr val="FFFFFF"/>
            </a:solidFill>
          </a:ln>
        </p:spPr>
      </p:pic>
      <p:sp>
        <p:nvSpPr>
          <p:cNvPr id="2" name="Slide Number Placeholder 1">
            <a:extLst>
              <a:ext uri="{FF2B5EF4-FFF2-40B4-BE49-F238E27FC236}">
                <a16:creationId xmlns:a16="http://schemas.microsoft.com/office/drawing/2014/main" id="{02C9E364-AACE-BCBB-32D3-FD8BAE885939}"/>
              </a:ext>
            </a:extLst>
          </p:cNvPr>
          <p:cNvSpPr>
            <a:spLocks noGrp="1"/>
          </p:cNvSpPr>
          <p:nvPr>
            <p:ph type="sldNum" sz="quarter" idx="12"/>
          </p:nvPr>
        </p:nvSpPr>
        <p:spPr/>
        <p:txBody>
          <a:bodyPr/>
          <a:lstStyle/>
          <a:p>
            <a:fld id="{263E47ED-7611-415B-9D62-3BAB27B496D0}" type="slidenum">
              <a:rPr lang="it-IT" smtClean="0"/>
              <a:t>9</a:t>
            </a:fld>
            <a:endParaRPr lang="it-IT"/>
          </a:p>
        </p:txBody>
      </p:sp>
      <p:sp>
        <p:nvSpPr>
          <p:cNvPr id="4" name="CasellaDiTesto 5">
            <a:extLst>
              <a:ext uri="{FF2B5EF4-FFF2-40B4-BE49-F238E27FC236}">
                <a16:creationId xmlns:a16="http://schemas.microsoft.com/office/drawing/2014/main" id="{9B456F48-5BE8-47C9-C545-113349AB1D5A}"/>
              </a:ext>
            </a:extLst>
          </p:cNvPr>
          <p:cNvSpPr txBox="1"/>
          <p:nvPr/>
        </p:nvSpPr>
        <p:spPr>
          <a:xfrm>
            <a:off x="1" y="21264"/>
            <a:ext cx="2233914" cy="307777"/>
          </a:xfrm>
          <a:custGeom>
            <a:avLst/>
            <a:gdLst>
              <a:gd name="connsiteX0" fmla="*/ 0 w 2233914"/>
              <a:gd name="connsiteY0" fmla="*/ 0 h 307777"/>
              <a:gd name="connsiteX1" fmla="*/ 536139 w 2233914"/>
              <a:gd name="connsiteY1" fmla="*/ 0 h 307777"/>
              <a:gd name="connsiteX2" fmla="*/ 1094618 w 2233914"/>
              <a:gd name="connsiteY2" fmla="*/ 0 h 307777"/>
              <a:gd name="connsiteX3" fmla="*/ 1653096 w 2233914"/>
              <a:gd name="connsiteY3" fmla="*/ 0 h 307777"/>
              <a:gd name="connsiteX4" fmla="*/ 2233914 w 2233914"/>
              <a:gd name="connsiteY4" fmla="*/ 0 h 307777"/>
              <a:gd name="connsiteX5" fmla="*/ 2233914 w 2233914"/>
              <a:gd name="connsiteY5" fmla="*/ 307777 h 307777"/>
              <a:gd name="connsiteX6" fmla="*/ 1675436 w 2233914"/>
              <a:gd name="connsiteY6" fmla="*/ 307777 h 307777"/>
              <a:gd name="connsiteX7" fmla="*/ 1161635 w 2233914"/>
              <a:gd name="connsiteY7" fmla="*/ 307777 h 307777"/>
              <a:gd name="connsiteX8" fmla="*/ 647835 w 2233914"/>
              <a:gd name="connsiteY8" fmla="*/ 307777 h 307777"/>
              <a:gd name="connsiteX9" fmla="*/ 0 w 2233914"/>
              <a:gd name="connsiteY9" fmla="*/ 307777 h 307777"/>
              <a:gd name="connsiteX10" fmla="*/ 0 w 2233914"/>
              <a:gd name="connsiteY10"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33914" h="307777" fill="none" extrusionOk="0">
                <a:moveTo>
                  <a:pt x="0" y="0"/>
                </a:moveTo>
                <a:cubicBezTo>
                  <a:pt x="239442" y="-35022"/>
                  <a:pt x="409109" y="62303"/>
                  <a:pt x="536139" y="0"/>
                </a:cubicBezTo>
                <a:cubicBezTo>
                  <a:pt x="663169" y="-62303"/>
                  <a:pt x="878084" y="64910"/>
                  <a:pt x="1094618" y="0"/>
                </a:cubicBezTo>
                <a:cubicBezTo>
                  <a:pt x="1311152" y="-64910"/>
                  <a:pt x="1454354" y="2030"/>
                  <a:pt x="1653096" y="0"/>
                </a:cubicBezTo>
                <a:cubicBezTo>
                  <a:pt x="1851838" y="-2030"/>
                  <a:pt x="2045834" y="2324"/>
                  <a:pt x="2233914" y="0"/>
                </a:cubicBezTo>
                <a:cubicBezTo>
                  <a:pt x="2246584" y="94684"/>
                  <a:pt x="2216681" y="199423"/>
                  <a:pt x="2233914" y="307777"/>
                </a:cubicBezTo>
                <a:cubicBezTo>
                  <a:pt x="2001599" y="372019"/>
                  <a:pt x="1863091" y="247178"/>
                  <a:pt x="1675436" y="307777"/>
                </a:cubicBezTo>
                <a:cubicBezTo>
                  <a:pt x="1487781" y="368376"/>
                  <a:pt x="1328988" y="280540"/>
                  <a:pt x="1161635" y="307777"/>
                </a:cubicBezTo>
                <a:cubicBezTo>
                  <a:pt x="994282" y="335014"/>
                  <a:pt x="870387" y="253827"/>
                  <a:pt x="647835" y="307777"/>
                </a:cubicBezTo>
                <a:cubicBezTo>
                  <a:pt x="425283" y="361727"/>
                  <a:pt x="231707" y="281711"/>
                  <a:pt x="0" y="307777"/>
                </a:cubicBezTo>
                <a:cubicBezTo>
                  <a:pt x="-24602" y="180122"/>
                  <a:pt x="25226" y="77435"/>
                  <a:pt x="0" y="0"/>
                </a:cubicBezTo>
                <a:close/>
              </a:path>
              <a:path w="2233914" h="307777" stroke="0" extrusionOk="0">
                <a:moveTo>
                  <a:pt x="0" y="0"/>
                </a:moveTo>
                <a:cubicBezTo>
                  <a:pt x="199049" y="-38076"/>
                  <a:pt x="375677" y="53784"/>
                  <a:pt x="536139" y="0"/>
                </a:cubicBezTo>
                <a:cubicBezTo>
                  <a:pt x="696601" y="-53784"/>
                  <a:pt x="885649" y="56156"/>
                  <a:pt x="1027600" y="0"/>
                </a:cubicBezTo>
                <a:cubicBezTo>
                  <a:pt x="1169551" y="-56156"/>
                  <a:pt x="1404601" y="30931"/>
                  <a:pt x="1630757" y="0"/>
                </a:cubicBezTo>
                <a:cubicBezTo>
                  <a:pt x="1856913" y="-30931"/>
                  <a:pt x="1973111" y="50124"/>
                  <a:pt x="2233914" y="0"/>
                </a:cubicBezTo>
                <a:cubicBezTo>
                  <a:pt x="2235424" y="131595"/>
                  <a:pt x="2200259" y="214584"/>
                  <a:pt x="2233914" y="307777"/>
                </a:cubicBezTo>
                <a:cubicBezTo>
                  <a:pt x="2012340" y="310472"/>
                  <a:pt x="1960284" y="300746"/>
                  <a:pt x="1720114" y="307777"/>
                </a:cubicBezTo>
                <a:cubicBezTo>
                  <a:pt x="1479944" y="314808"/>
                  <a:pt x="1332964" y="281306"/>
                  <a:pt x="1206314" y="307777"/>
                </a:cubicBezTo>
                <a:cubicBezTo>
                  <a:pt x="1079664" y="334248"/>
                  <a:pt x="900377" y="287934"/>
                  <a:pt x="603157" y="307777"/>
                </a:cubicBezTo>
                <a:cubicBezTo>
                  <a:pt x="305937" y="327620"/>
                  <a:pt x="160282" y="288656"/>
                  <a:pt x="0" y="307777"/>
                </a:cubicBezTo>
                <a:cubicBezTo>
                  <a:pt x="-10284" y="203020"/>
                  <a:pt x="5845" y="111831"/>
                  <a:pt x="0" y="0"/>
                </a:cubicBezTo>
                <a:close/>
              </a:path>
            </a:pathLst>
          </a:custGeom>
          <a:solidFill>
            <a:srgbClr val="FF6600"/>
          </a:solidFill>
          <a:ln w="38100">
            <a:no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pPr algn="just">
              <a:spcAft>
                <a:spcPts val="900"/>
              </a:spcAft>
            </a:pPr>
            <a:r>
              <a:rPr lang="en-GB" sz="1400" b="1" i="1" dirty="0">
                <a:solidFill>
                  <a:srgbClr val="002060"/>
                </a:solidFill>
                <a:latin typeface="Comic Sans MS" panose="030F0702030302020204" pitchFamily="66" charset="0"/>
                <a:cs typeface="Calibri" panose="020F0502020204030204" pitchFamily="34" charset="0"/>
              </a:rPr>
              <a:t>High Energy Frontier</a:t>
            </a:r>
            <a:endParaRPr lang="en-GB" sz="1400" b="1" i="1" dirty="0">
              <a:latin typeface="Comic Sans MS" panose="030F0702030302020204" pitchFamily="66" charset="0"/>
              <a:cs typeface="Calibri" panose="020F0502020204030204" pitchFamily="34" charset="0"/>
            </a:endParaRPr>
          </a:p>
        </p:txBody>
      </p:sp>
      <p:pic>
        <p:nvPicPr>
          <p:cNvPr id="3" name="Immagine 2">
            <a:extLst>
              <a:ext uri="{FF2B5EF4-FFF2-40B4-BE49-F238E27FC236}">
                <a16:creationId xmlns:a16="http://schemas.microsoft.com/office/drawing/2014/main" id="{D963C75A-1330-9429-E2BE-AB6DABBE69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420" y="1999661"/>
            <a:ext cx="7492939" cy="4792338"/>
          </a:xfrm>
          <a:prstGeom prst="rect">
            <a:avLst/>
          </a:prstGeom>
        </p:spPr>
      </p:pic>
    </p:spTree>
    <p:extLst>
      <p:ext uri="{BB962C8B-B14F-4D97-AF65-F5344CB8AC3E}">
        <p14:creationId xmlns:p14="http://schemas.microsoft.com/office/powerpoint/2010/main" val="2007325402"/>
      </p:ext>
    </p:extLst>
  </p:cSld>
  <p:clrMapOvr>
    <a:masterClrMapping/>
  </p:clrMapOvr>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ema di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10184</TotalTime>
  <Words>3801</Words>
  <Application>Microsoft Office PowerPoint</Application>
  <PresentationFormat>Presentazione su schermo (4:3)</PresentationFormat>
  <Paragraphs>612</Paragraphs>
  <Slides>45</Slides>
  <Notes>7</Notes>
  <HiddenSlides>0</HiddenSlides>
  <MMClips>2</MMClips>
  <ScaleCrop>false</ScaleCrop>
  <HeadingPairs>
    <vt:vector size="6" baseType="variant">
      <vt:variant>
        <vt:lpstr>Caratteri utilizzati</vt:lpstr>
      </vt:variant>
      <vt:variant>
        <vt:i4>23</vt:i4>
      </vt:variant>
      <vt:variant>
        <vt:lpstr>Tema</vt:lpstr>
      </vt:variant>
      <vt:variant>
        <vt:i4>1</vt:i4>
      </vt:variant>
      <vt:variant>
        <vt:lpstr>Titoli diapositive</vt:lpstr>
      </vt:variant>
      <vt:variant>
        <vt:i4>45</vt:i4>
      </vt:variant>
    </vt:vector>
  </HeadingPairs>
  <TitlesOfParts>
    <vt:vector size="69" baseType="lpstr">
      <vt:lpstr>MS Mincho</vt:lpstr>
      <vt:lpstr>Aptos</vt:lpstr>
      <vt:lpstr>Aptos Display</vt:lpstr>
      <vt:lpstr>Arabic Typesetting</vt:lpstr>
      <vt:lpstr>Arial</vt:lpstr>
      <vt:lpstr>Arial Nova</vt:lpstr>
      <vt:lpstr>Arial Unicode MS</vt:lpstr>
      <vt:lpstr>Calibri</vt:lpstr>
      <vt:lpstr>Cambria</vt:lpstr>
      <vt:lpstr>Cambria Math</vt:lpstr>
      <vt:lpstr>Comic Sans MS</vt:lpstr>
      <vt:lpstr>Corbel</vt:lpstr>
      <vt:lpstr>Courier New</vt:lpstr>
      <vt:lpstr>Helvetica</vt:lpstr>
      <vt:lpstr>Helvetica Neue</vt:lpstr>
      <vt:lpstr>News Gothic MT</vt:lpstr>
      <vt:lpstr>Open Sans</vt:lpstr>
      <vt:lpstr>PT Sans Narrow</vt:lpstr>
      <vt:lpstr>sourcesans-bold</vt:lpstr>
      <vt:lpstr>sourcesans-regular</vt:lpstr>
      <vt:lpstr>Symbol</vt:lpstr>
      <vt:lpstr>Times New Roman</vt:lpstr>
      <vt:lpstr>Wingdings</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Rosario Nania</dc:creator>
  <cp:lastModifiedBy>Rosario Nania</cp:lastModifiedBy>
  <cp:revision>60</cp:revision>
  <dcterms:created xsi:type="dcterms:W3CDTF">2024-09-21T08:39:22Z</dcterms:created>
  <dcterms:modified xsi:type="dcterms:W3CDTF">2024-09-30T14:31:28Z</dcterms:modified>
</cp:coreProperties>
</file>