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75" r:id="rId7"/>
    <p:sldId id="278" r:id="rId8"/>
    <p:sldId id="277" r:id="rId9"/>
    <p:sldId id="273" r:id="rId10"/>
    <p:sldId id="279" r:id="rId11"/>
    <p:sldId id="280" r:id="rId12"/>
    <p:sldId id="274" r:id="rId13"/>
  </p:sldIdLst>
  <p:sldSz cx="12192000" cy="6858000"/>
  <p:notesSz cx="12192000" cy="6858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105" d="100"/>
          <a:sy n="105" d="100"/>
        </p:scale>
        <p:origin x="8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697710736542898"/>
          <c:y val="1.0300636652341752E-2"/>
          <c:w val="0.63303972514584328"/>
          <c:h val="0.9433464984121203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Foglio1!$C$8:$C$11</c:f>
              <c:strCache>
                <c:ptCount val="4"/>
                <c:pt idx="0">
                  <c:v>Ricercatore </c:v>
                </c:pt>
                <c:pt idx="1">
                  <c:v>Tecnologo</c:v>
                </c:pt>
                <c:pt idx="2">
                  <c:v>Tecnico </c:v>
                </c:pt>
                <c:pt idx="3">
                  <c:v>Amministrativo </c:v>
                </c:pt>
              </c:strCache>
            </c:strRef>
          </c:cat>
          <c:val>
            <c:numRef>
              <c:f>Foglio1!$D$8:$D$11</c:f>
              <c:numCache>
                <c:formatCode>General</c:formatCode>
                <c:ptCount val="4"/>
                <c:pt idx="0">
                  <c:v>29</c:v>
                </c:pt>
                <c:pt idx="1">
                  <c:v>41</c:v>
                </c:pt>
                <c:pt idx="2">
                  <c:v>69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B-4A05-AEE1-9FE10B4061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2473183"/>
        <c:axId val="842475583"/>
      </c:barChart>
      <c:catAx>
        <c:axId val="8424731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42475583"/>
        <c:crosses val="autoZero"/>
        <c:auto val="1"/>
        <c:lblAlgn val="ctr"/>
        <c:lblOffset val="100"/>
        <c:noMultiLvlLbl val="0"/>
      </c:catAx>
      <c:valAx>
        <c:axId val="8424755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42473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B1-4E18-8919-0EF5F6DA4060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FB1-4E18-8919-0EF5F6DA406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Sheet1!$C$37:$C$38</c:f>
              <c:strCache>
                <c:ptCount val="2"/>
                <c:pt idx="0">
                  <c:v>donne</c:v>
                </c:pt>
                <c:pt idx="1">
                  <c:v>uomini</c:v>
                </c:pt>
              </c:strCache>
            </c:strRef>
          </c:cat>
          <c:val>
            <c:numRef>
              <c:f>Sheet1!$D$37:$D$38</c:f>
              <c:numCache>
                <c:formatCode>General</c:formatCode>
                <c:ptCount val="2"/>
                <c:pt idx="0">
                  <c:v>7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B1-4E18-8919-0EF5F6DA4060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0.14783</cdr:x>
      <cdr:y>0.84477</cdr:y>
    </cdr:from>
    <cdr:to>
      <cdr:x>0.31764</cdr:x>
      <cdr:y>0.8973</cdr:y>
    </cdr:to>
    <cdr:sp macro="" textlink="">
      <cdr:nvSpPr>
        <cdr:cNvPr id="3" name="object 35">
          <a:extLst xmlns:a="http://schemas.openxmlformats.org/drawingml/2006/main">
            <a:ext uri="{FF2B5EF4-FFF2-40B4-BE49-F238E27FC236}">
              <a16:creationId xmlns:a16="http://schemas.microsoft.com/office/drawing/2014/main" id="{34D77B47-F085-6A58-2AE2-ED4D541EC670}"/>
            </a:ext>
          </a:extLst>
        </cdr:cNvPr>
        <cdr:cNvSpPr txBox="1"/>
      </cdr:nvSpPr>
      <cdr:spPr>
        <a:xfrm xmlns:a="http://schemas.openxmlformats.org/drawingml/2006/main">
          <a:off x="564181" y="4166184"/>
          <a:ext cx="648072" cy="259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defPPr>
            <a:defRPr kern="0"/>
          </a:defPPr>
        </a:lstStyle>
        <a:p xmlns:a="http://schemas.openxmlformats.org/drawingml/2006/main">
          <a:pPr marL="12700">
            <a:lnSpc>
              <a:spcPct val="100000"/>
            </a:lnSpc>
            <a:spcBef>
              <a:spcPts val="100"/>
            </a:spcBef>
          </a:pPr>
          <a:r>
            <a:rPr sz="1600" i="1" spc="65" dirty="0">
              <a:solidFill>
                <a:schemeClr val="tx1"/>
              </a:solidFill>
              <a:latin typeface="Calibri"/>
              <a:cs typeface="Calibri"/>
            </a:rPr>
            <a:t>1</a:t>
          </a:r>
          <a:r>
            <a:rPr lang="it-IT" sz="1600" i="1" spc="65" dirty="0">
              <a:solidFill>
                <a:schemeClr val="tx1"/>
              </a:solidFill>
              <a:latin typeface="Calibri"/>
              <a:cs typeface="Calibri"/>
            </a:rPr>
            <a:t>7,5</a:t>
          </a:r>
          <a:r>
            <a:rPr sz="1600" i="1" spc="65" dirty="0">
              <a:solidFill>
                <a:schemeClr val="tx1"/>
              </a:solidFill>
              <a:latin typeface="Calibri"/>
              <a:cs typeface="Calibri"/>
            </a:rPr>
            <a:t>%</a:t>
          </a:r>
          <a:endParaRPr sz="1600" dirty="0">
            <a:solidFill>
              <a:schemeClr val="tx1"/>
            </a:solidFill>
            <a:latin typeface="Calibri"/>
            <a:cs typeface="Calibri"/>
          </a:endParaRPr>
        </a:p>
      </cdr:txBody>
    </cdr:sp>
  </cdr:relSizeAnchor>
  <cdr:relSizeAnchor xmlns:cdr="http://schemas.openxmlformats.org/drawingml/2006/chartDrawing">
    <cdr:from>
      <cdr:x>0.14783</cdr:x>
      <cdr:y>0.3745</cdr:y>
    </cdr:from>
    <cdr:to>
      <cdr:x>0.33651</cdr:x>
      <cdr:y>0.42702</cdr:y>
    </cdr:to>
    <cdr:sp macro="" textlink="">
      <cdr:nvSpPr>
        <cdr:cNvPr id="4" name="object 35">
          <a:extLst xmlns:a="http://schemas.openxmlformats.org/drawingml/2006/main">
            <a:ext uri="{FF2B5EF4-FFF2-40B4-BE49-F238E27FC236}">
              <a16:creationId xmlns:a16="http://schemas.microsoft.com/office/drawing/2014/main" id="{A1F72D53-4DFE-AD63-1BD5-43F9546E4568}"/>
            </a:ext>
          </a:extLst>
        </cdr:cNvPr>
        <cdr:cNvSpPr txBox="1"/>
      </cdr:nvSpPr>
      <cdr:spPr>
        <a:xfrm xmlns:a="http://schemas.openxmlformats.org/drawingml/2006/main">
          <a:off x="564181" y="1846911"/>
          <a:ext cx="720080" cy="259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>
            <a:lnSpc>
              <a:spcPct val="100000"/>
            </a:lnSpc>
            <a:spcBef>
              <a:spcPts val="100"/>
            </a:spcBef>
          </a:pPr>
          <a:r>
            <a:rPr lang="it-IT" sz="1600" i="1" spc="65" dirty="0">
              <a:solidFill>
                <a:schemeClr val="tx1"/>
              </a:solidFill>
              <a:latin typeface="Calibri"/>
              <a:cs typeface="Calibri"/>
            </a:rPr>
            <a:t>41,8</a:t>
          </a:r>
          <a:r>
            <a:rPr sz="1600" i="1" spc="65" dirty="0">
              <a:solidFill>
                <a:schemeClr val="tx1"/>
              </a:solidFill>
              <a:latin typeface="Calibri"/>
              <a:cs typeface="Calibri"/>
            </a:rPr>
            <a:t>%</a:t>
          </a:r>
          <a:endParaRPr sz="1600" dirty="0">
            <a:solidFill>
              <a:schemeClr val="tx1"/>
            </a:solidFill>
            <a:latin typeface="Calibri"/>
            <a:cs typeface="Calibri"/>
          </a:endParaRPr>
        </a:p>
      </cdr:txBody>
    </cdr:sp>
  </cdr:relSizeAnchor>
  <cdr:relSizeAnchor xmlns:cdr="http://schemas.openxmlformats.org/drawingml/2006/chartDrawing">
    <cdr:from>
      <cdr:x>0.14783</cdr:x>
      <cdr:y>0.60811</cdr:y>
    </cdr:from>
    <cdr:to>
      <cdr:x>0.31764</cdr:x>
      <cdr:y>0.66064</cdr:y>
    </cdr:to>
    <cdr:sp macro="" textlink="">
      <cdr:nvSpPr>
        <cdr:cNvPr id="5" name="object 35">
          <a:extLst xmlns:a="http://schemas.openxmlformats.org/drawingml/2006/main">
            <a:ext uri="{FF2B5EF4-FFF2-40B4-BE49-F238E27FC236}">
              <a16:creationId xmlns:a16="http://schemas.microsoft.com/office/drawing/2014/main" id="{A1F72D53-4DFE-AD63-1BD5-43F9546E4568}"/>
            </a:ext>
          </a:extLst>
        </cdr:cNvPr>
        <cdr:cNvSpPr txBox="1"/>
      </cdr:nvSpPr>
      <cdr:spPr>
        <a:xfrm xmlns:a="http://schemas.openxmlformats.org/drawingml/2006/main">
          <a:off x="564181" y="2999039"/>
          <a:ext cx="648072" cy="259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>
            <a:lnSpc>
              <a:spcPct val="100000"/>
            </a:lnSpc>
            <a:spcBef>
              <a:spcPts val="100"/>
            </a:spcBef>
          </a:pPr>
          <a:r>
            <a:rPr lang="it-IT" sz="1600" i="1" spc="65" dirty="0">
              <a:solidFill>
                <a:schemeClr val="tx1"/>
              </a:solidFill>
              <a:latin typeface="Calibri"/>
              <a:cs typeface="Calibri"/>
            </a:rPr>
            <a:t>24,9</a:t>
          </a:r>
          <a:r>
            <a:rPr sz="1600" i="1" spc="65" dirty="0">
              <a:solidFill>
                <a:schemeClr val="tx1"/>
              </a:solidFill>
              <a:latin typeface="Calibri"/>
              <a:cs typeface="Calibri"/>
            </a:rPr>
            <a:t>%</a:t>
          </a:r>
          <a:endParaRPr sz="1600" dirty="0">
            <a:solidFill>
              <a:schemeClr val="tx1"/>
            </a:solidFill>
            <a:latin typeface="Calibri"/>
            <a:cs typeface="Calibri"/>
          </a:endParaRPr>
        </a:p>
      </cdr:txBody>
    </cdr:sp>
  </cdr:relSizeAnchor>
  <cdr:relSizeAnchor xmlns:cdr="http://schemas.openxmlformats.org/drawingml/2006/chartDrawing">
    <cdr:from>
      <cdr:x>0.1234</cdr:x>
      <cdr:y>0.15118</cdr:y>
    </cdr:from>
    <cdr:to>
      <cdr:x>0.29322</cdr:x>
      <cdr:y>0.20371</cdr:y>
    </cdr:to>
    <cdr:sp macro="" textlink="">
      <cdr:nvSpPr>
        <cdr:cNvPr id="6" name="object 35">
          <a:extLst xmlns:a="http://schemas.openxmlformats.org/drawingml/2006/main">
            <a:ext uri="{FF2B5EF4-FFF2-40B4-BE49-F238E27FC236}">
              <a16:creationId xmlns:a16="http://schemas.microsoft.com/office/drawing/2014/main" id="{A1F72D53-4DFE-AD63-1BD5-43F9546E4568}"/>
            </a:ext>
          </a:extLst>
        </cdr:cNvPr>
        <cdr:cNvSpPr txBox="1"/>
      </cdr:nvSpPr>
      <cdr:spPr>
        <a:xfrm xmlns:a="http://schemas.openxmlformats.org/drawingml/2006/main">
          <a:off x="470965" y="745583"/>
          <a:ext cx="648072" cy="259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270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>
            <a:lnSpc>
              <a:spcPct val="100000"/>
            </a:lnSpc>
            <a:spcBef>
              <a:spcPts val="100"/>
            </a:spcBef>
          </a:pPr>
          <a:r>
            <a:rPr sz="1600" i="1" spc="65" dirty="0">
              <a:solidFill>
                <a:schemeClr val="tx1"/>
              </a:solidFill>
              <a:latin typeface="Calibri"/>
              <a:cs typeface="Calibri"/>
            </a:rPr>
            <a:t>1</a:t>
          </a:r>
          <a:r>
            <a:rPr lang="it-IT" sz="1600" i="1" spc="65" dirty="0">
              <a:solidFill>
                <a:schemeClr val="tx1"/>
              </a:solidFill>
              <a:latin typeface="Calibri"/>
              <a:cs typeface="Calibri"/>
            </a:rPr>
            <a:t>5,8</a:t>
          </a:r>
          <a:r>
            <a:rPr sz="1600" i="1" spc="65" dirty="0">
              <a:solidFill>
                <a:schemeClr val="tx1"/>
              </a:solidFill>
              <a:latin typeface="Calibri"/>
              <a:cs typeface="Calibri"/>
            </a:rPr>
            <a:t>%</a:t>
          </a:r>
          <a:endParaRPr sz="1600" dirty="0">
            <a:solidFill>
              <a:schemeClr val="tx1"/>
            </a:solidFill>
            <a:latin typeface="Calibri"/>
            <a:cs typeface="Calibri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testo verticale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vertica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testo verticale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olo e contenu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Intestazione sezio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ue contenu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contenuto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nfron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</p:txBody>
      </p:sp>
      <p:sp>
        <p:nvSpPr>
          <p:cNvPr id="6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</p:txBody>
      </p:sp>
      <p:sp>
        <p:nvSpPr>
          <p:cNvPr id="8" name="Segnaposto contenuto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9" name="Segnaposto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10" name="Segnaposto piè di pa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Segnaposto numero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lo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uot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to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magine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immagine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6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A654B4-C50C-43C5-8ACE-FDDE2D395BBD}" type="datetimeFigureOut">
              <a:rPr lang="it-IT"/>
              <a:t>04/09/2024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B9FA02-FA1F-422C-B4BB-235B172D4576}" type="slidenum">
              <a:rPr lang="it-IT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753600" cy="1595604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it-IT" sz="4000" dirty="0">
                <a:solidFill>
                  <a:srgbClr val="002060"/>
                </a:solidFill>
              </a:rPr>
              <a:t>SERVIZIO DEL PERSONALE</a:t>
            </a:r>
            <a:endParaRPr dirty="0"/>
          </a:p>
          <a:p>
            <a:pPr>
              <a:defRPr/>
            </a:pPr>
            <a:r>
              <a:rPr lang="it-IT" sz="4000" dirty="0" err="1">
                <a:solidFill>
                  <a:srgbClr val="002060"/>
                </a:solidFill>
              </a:rPr>
              <a:t>CdL</a:t>
            </a:r>
            <a:r>
              <a:rPr lang="it-IT" sz="4000" dirty="0">
                <a:solidFill>
                  <a:srgbClr val="002060"/>
                </a:solidFill>
              </a:rPr>
              <a:t> del 18 luglio 2024</a:t>
            </a:r>
          </a:p>
          <a:p>
            <a:pPr>
              <a:defRPr/>
            </a:pPr>
            <a:r>
              <a:rPr lang="it-IT" sz="4000" dirty="0">
                <a:solidFill>
                  <a:srgbClr val="002060"/>
                </a:solidFill>
              </a:rPr>
              <a:t>Aggiornamento sulle attività del Servizio del Personale</a:t>
            </a:r>
            <a:endParaRPr dirty="0"/>
          </a:p>
          <a:p>
            <a:pPr algn="l">
              <a:defRPr/>
            </a:pPr>
            <a:r>
              <a:rPr lang="it-IT" dirty="0"/>
              <a:t> 	</a:t>
            </a:r>
            <a:endParaRPr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03935" y="675039"/>
            <a:ext cx="10149840" cy="22847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770466" y="120021"/>
            <a:ext cx="10532532" cy="129275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4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Compiti</a:t>
            </a:r>
            <a:r>
              <a:rPr lang="it-IT" dirty="0"/>
              <a:t> </a:t>
            </a:r>
            <a:r>
              <a:rPr lang="it-IT" sz="4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del Servizio </a:t>
            </a:r>
            <a:endParaRPr sz="48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0058406" y="5776704"/>
            <a:ext cx="1814512" cy="820159"/>
          </a:xfrm>
          <a:prstGeom prst="rect">
            <a:avLst/>
          </a:prstGeom>
        </p:spPr>
      </p:pic>
      <p:sp>
        <p:nvSpPr>
          <p:cNvPr id="6" name="CasellaDiTesto 1"/>
          <p:cNvSpPr txBox="1"/>
          <p:nvPr/>
        </p:nvSpPr>
        <p:spPr bwMode="auto">
          <a:xfrm>
            <a:off x="582203" y="922650"/>
            <a:ext cx="1141845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 </a:t>
            </a:r>
            <a:endParaRPr lang="it-IT" sz="800" dirty="0">
              <a:solidFill>
                <a:srgbClr val="002060"/>
              </a:solidFill>
            </a:endParaRPr>
          </a:p>
          <a:p>
            <a:pPr algn="l"/>
            <a:r>
              <a:rPr lang="it-IT" sz="1400" b="0" i="0" u="none" strike="noStrike" baseline="0" dirty="0">
                <a:solidFill>
                  <a:srgbClr val="000000"/>
                </a:solidFill>
              </a:rPr>
              <a:t>Art. 11</a:t>
            </a:r>
          </a:p>
          <a:p>
            <a:pPr algn="l"/>
            <a:r>
              <a:rPr lang="it-IT" sz="1400" b="0" i="0" u="none" strike="noStrike" baseline="0" dirty="0">
                <a:solidFill>
                  <a:srgbClr val="000000"/>
                </a:solidFill>
              </a:rPr>
              <a:t>Servizio del Personale</a:t>
            </a:r>
          </a:p>
          <a:p>
            <a:pPr algn="l"/>
            <a:r>
              <a:rPr lang="it-IT" sz="1400" b="0" i="0" u="none" strike="noStrike" baseline="0" dirty="0">
                <a:solidFill>
                  <a:srgbClr val="000000"/>
                </a:solidFill>
              </a:rPr>
              <a:t>1. Al Servizio può essere preposto un Responsabile con provvedimento del Direttore, sentito il Consiglio dei Laboratori Nazionali del Sud.</a:t>
            </a:r>
          </a:p>
          <a:p>
            <a:pPr algn="l"/>
            <a:r>
              <a:rPr lang="it-IT" sz="1400" b="0" i="0" u="none" strike="noStrike" baseline="0" dirty="0">
                <a:solidFill>
                  <a:srgbClr val="000000"/>
                </a:solidFill>
              </a:rPr>
              <a:t>2. L'incarico di cui al comma precedente ha durata massima triennale; esso può essere revocato e rinnovato.</a:t>
            </a:r>
          </a:p>
          <a:p>
            <a:pPr algn="l"/>
            <a:r>
              <a:rPr lang="it-IT" sz="1400" b="0" i="0" u="none" strike="noStrike" baseline="0" dirty="0">
                <a:solidFill>
                  <a:srgbClr val="000000"/>
                </a:solidFill>
              </a:rPr>
              <a:t>3. Compiti ed attività del Servizio: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</a:t>
            </a:r>
            <a:r>
              <a:rPr lang="it-IT" sz="20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</a:rPr>
              <a:t>redazione di convenzioni e accordi di collaborazione scientifica, supporto ai Referenti locali per il Trasferimento Tecnologico nella definizione di partenariati industriali, interfaccia con le Istituzioni locali e supporto alla Terza Missione e alla Formazione;</a:t>
            </a:r>
          </a:p>
          <a:p>
            <a:pPr algn="l"/>
            <a:r>
              <a:rPr lang="it-IT" sz="20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</a:rPr>
              <a:t>• supporto delle attività di Formazione del Personale, in sinergia con il Referente locale per la Formazione;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affari del personale (organico, concorsi, assunzioni, carriere, applicazione norme);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gestione buoni pasto;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</a:t>
            </a:r>
            <a:r>
              <a:rPr lang="it-IT" b="0" i="0" u="none" strike="noStrike" baseline="0" dirty="0">
                <a:solidFill>
                  <a:srgbClr val="222222"/>
                </a:solidFill>
              </a:rPr>
              <a:t>rilevazione e controllo dell’orario di lavoro;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</a:t>
            </a:r>
            <a:r>
              <a:rPr lang="it-IT" b="0" i="0" u="none" strike="noStrike" baseline="0" dirty="0">
                <a:solidFill>
                  <a:srgbClr val="222222"/>
                </a:solidFill>
              </a:rPr>
              <a:t>adempimenti per la liquidazione delle competenze accessorie;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</a:t>
            </a:r>
            <a:r>
              <a:rPr lang="it-IT" b="0" i="0" u="none" strike="noStrike" baseline="0" dirty="0">
                <a:solidFill>
                  <a:srgbClr val="222222"/>
                </a:solidFill>
              </a:rPr>
              <a:t>gestione attività INAIL;</a:t>
            </a:r>
          </a:p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</a:rPr>
              <a:t>• compiti dei quali il Servizio sia direttamente incaricato dal Direttore.</a:t>
            </a:r>
            <a:endParaRPr lang="it-IT" dirty="0">
              <a:solidFill>
                <a:srgbClr val="002060"/>
              </a:solidFill>
            </a:endParaRPr>
          </a:p>
          <a:p>
            <a:pPr>
              <a:defRPr/>
            </a:pPr>
            <a:endParaRPr sz="1600" dirty="0"/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25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7AAE31-CF65-CE0E-E9C4-497B3535A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Ulteriori attività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267F36-016B-5D5A-66EB-EB99A2C1E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Adempimenti relativi all’attivazione e monitoraggio Lavoro Agile;</a:t>
            </a:r>
          </a:p>
          <a:p>
            <a:r>
              <a:rPr lang="it-IT" dirty="0">
                <a:solidFill>
                  <a:srgbClr val="002060"/>
                </a:solidFill>
              </a:rPr>
              <a:t>Supporto per l’applicazione del Ciclo delle Performance (</a:t>
            </a:r>
            <a:r>
              <a:rPr lang="it-IT" dirty="0" err="1">
                <a:solidFill>
                  <a:srgbClr val="002060"/>
                </a:solidFill>
              </a:rPr>
              <a:t>StrategicPA</a:t>
            </a:r>
            <a:r>
              <a:rPr lang="it-IT" dirty="0">
                <a:solidFill>
                  <a:srgbClr val="002060"/>
                </a:solidFill>
              </a:rPr>
              <a:t>) incarico di Referente per i LNS e la Sez. di Catania: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lvl="2"/>
            <a:r>
              <a:rPr lang="it-IT" sz="2400" dirty="0">
                <a:solidFill>
                  <a:srgbClr val="002060"/>
                </a:solidFill>
              </a:rPr>
              <a:t>Anno 2023: inserite 120 valutazioni finali;</a:t>
            </a:r>
          </a:p>
          <a:p>
            <a:pPr lvl="2"/>
            <a:r>
              <a:rPr lang="it-IT" sz="2400" dirty="0">
                <a:solidFill>
                  <a:srgbClr val="002060"/>
                </a:solidFill>
              </a:rPr>
              <a:t>Anno 2024: inseriti 234 obiettivi – in corso fase di monitoraggio</a:t>
            </a:r>
          </a:p>
        </p:txBody>
      </p:sp>
    </p:spTree>
    <p:extLst>
      <p:ext uri="{BB962C8B-B14F-4D97-AF65-F5344CB8AC3E}">
        <p14:creationId xmlns:p14="http://schemas.microsoft.com/office/powerpoint/2010/main" val="196036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495306" y="3879850"/>
            <a:ext cx="10515600" cy="1325563"/>
          </a:xfrm>
        </p:spPr>
        <p:txBody>
          <a:bodyPr/>
          <a:lstStyle/>
          <a:p>
            <a:pPr algn="r">
              <a:defRPr/>
            </a:pPr>
            <a:r>
              <a:rPr lang="it-IT" i="1" dirty="0">
                <a:solidFill>
                  <a:srgbClr val="002060"/>
                </a:solidFill>
              </a:rPr>
              <a:t>Grazie per l’attenzione!!!</a:t>
            </a:r>
            <a:endParaRPr dirty="0"/>
          </a:p>
        </p:txBody>
      </p:sp>
      <p:sp>
        <p:nvSpPr>
          <p:cNvPr id="5" name="CasellaDiTesto 5"/>
          <p:cNvSpPr txBox="1"/>
          <p:nvPr/>
        </p:nvSpPr>
        <p:spPr bwMode="auto">
          <a:xfrm>
            <a:off x="1817217" y="1015007"/>
            <a:ext cx="9215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78555" lvl="8" indent="-20955">
              <a:tabLst>
                <a:tab pos="2743200" algn="ctr"/>
                <a:tab pos="5486400" algn="r"/>
              </a:tabLst>
              <a:defRPr/>
            </a:pPr>
            <a:r>
              <a:rPr lang="it-IT">
                <a:solidFill>
                  <a:srgbClr val="020000"/>
                </a:solidFill>
                <a:latin typeface="Oswald Regular"/>
                <a:ea typeface="Times"/>
                <a:cs typeface="Times New Roman"/>
              </a:rPr>
              <a:t>Istit­­ut­­o Nazionale di Fisica Nucleare</a:t>
            </a:r>
            <a:endParaRPr lang="it-IT">
              <a:latin typeface="Times"/>
              <a:ea typeface="Times"/>
              <a:cs typeface="Times New Roman"/>
            </a:endParaRPr>
          </a:p>
          <a:p>
            <a:pPr lvl="8">
              <a:tabLst>
                <a:tab pos="2743200" algn="ctr"/>
                <a:tab pos="5486400" algn="r"/>
              </a:tabLst>
              <a:defRPr/>
            </a:pPr>
            <a:r>
              <a:rPr lang="it-IT">
                <a:solidFill>
                  <a:srgbClr val="1A6A90"/>
                </a:solidFill>
                <a:latin typeface="Oswald Regular"/>
                <a:ea typeface="Times"/>
                <a:cs typeface="Times New Roman"/>
              </a:rPr>
              <a:t>LABORATORI NAZIONALI DEL SUD</a:t>
            </a:r>
            <a:endParaRPr lang="it-IT">
              <a:latin typeface="Times"/>
              <a:ea typeface="Times"/>
              <a:cs typeface="Times New Roman"/>
            </a:endParaRPr>
          </a:p>
          <a:p>
            <a:pPr lvl="8">
              <a:defRPr/>
            </a:pPr>
            <a:r>
              <a:rPr lang="it-IT" i="1">
                <a:solidFill>
                  <a:srgbClr val="1A6A90"/>
                </a:solidFill>
                <a:latin typeface="Oswald Regular"/>
                <a:ea typeface="Times"/>
                <a:cs typeface="Times New Roman"/>
              </a:rPr>
              <a:t>Servizio del Personale</a:t>
            </a:r>
            <a:endParaRPr lang="it-IT"/>
          </a:p>
        </p:txBody>
      </p:sp>
      <p:pic>
        <p:nvPicPr>
          <p:cNvPr id="6" name="Picture 9"/>
          <p:cNvPicPr/>
          <p:nvPr/>
        </p:nvPicPr>
        <p:blipFill>
          <a:blip r:embed="rId2"/>
          <a:stretch/>
        </p:blipFill>
        <p:spPr bwMode="auto">
          <a:xfrm>
            <a:off x="2349500" y="922633"/>
            <a:ext cx="3096260" cy="14452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0058406" y="5776704"/>
            <a:ext cx="1814512" cy="820159"/>
          </a:xfrm>
          <a:prstGeom prst="rect">
            <a:avLst/>
          </a:prstGeom>
        </p:spPr>
      </p:pic>
      <p:sp>
        <p:nvSpPr>
          <p:cNvPr id="6" name="CasellaDiTesto 1"/>
          <p:cNvSpPr txBox="1"/>
          <p:nvPr/>
        </p:nvSpPr>
        <p:spPr bwMode="auto">
          <a:xfrm>
            <a:off x="4871864" y="476672"/>
            <a:ext cx="705678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002060"/>
                </a:solidFill>
              </a:rPr>
              <a:t>Totale Personale n. 165 </a:t>
            </a:r>
          </a:p>
          <a:p>
            <a:pPr algn="ctr">
              <a:defRPr/>
            </a:pPr>
            <a:endParaRPr lang="it-IT" sz="3200" b="1" dirty="0"/>
          </a:p>
          <a:p>
            <a:pPr>
              <a:defRPr/>
            </a:pPr>
            <a:r>
              <a:rPr lang="it-IT" sz="3200" dirty="0">
                <a:solidFill>
                  <a:srgbClr val="002060"/>
                </a:solidFill>
              </a:rPr>
              <a:t>N. 138 a Tempo Indeterminato</a:t>
            </a:r>
          </a:p>
          <a:p>
            <a:pPr>
              <a:defRPr/>
            </a:pPr>
            <a:r>
              <a:rPr lang="it-IT" sz="3200" dirty="0">
                <a:solidFill>
                  <a:srgbClr val="002060"/>
                </a:solidFill>
              </a:rPr>
              <a:t>N. 27 a Tempo Determinato</a:t>
            </a:r>
          </a:p>
          <a:p>
            <a:pPr algn="ctr">
              <a:defRPr/>
            </a:pPr>
            <a:endParaRPr lang="it-IT" sz="3200" dirty="0"/>
          </a:p>
          <a:p>
            <a:pPr algn="ctr">
              <a:defRPr/>
            </a:pPr>
            <a:r>
              <a:rPr lang="it-IT" sz="3200" b="1" dirty="0">
                <a:solidFill>
                  <a:srgbClr val="002060"/>
                </a:solidFill>
              </a:rPr>
              <a:t>Distribuzione per genere </a:t>
            </a:r>
          </a:p>
          <a:p>
            <a:pPr>
              <a:defRPr/>
            </a:pPr>
            <a:endParaRPr lang="it-IT" sz="32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3200" dirty="0">
                <a:solidFill>
                  <a:srgbClr val="002060"/>
                </a:solidFill>
              </a:rPr>
              <a:t>Uomini n. 122</a:t>
            </a:r>
          </a:p>
          <a:p>
            <a:pPr>
              <a:defRPr/>
            </a:pPr>
            <a:r>
              <a:rPr lang="it-IT" sz="3200" dirty="0">
                <a:solidFill>
                  <a:srgbClr val="002060"/>
                </a:solidFill>
              </a:rPr>
              <a:t>Donne n. 43</a:t>
            </a:r>
          </a:p>
          <a:p>
            <a:pPr>
              <a:defRPr/>
            </a:pPr>
            <a:r>
              <a:rPr lang="it-IT" sz="3200" dirty="0">
                <a:solidFill>
                  <a:srgbClr val="002060"/>
                </a:solidFill>
              </a:rPr>
              <a:t>Età media personale in servizio </a:t>
            </a:r>
            <a:r>
              <a:rPr lang="it-IT" sz="3200" u="sng" dirty="0">
                <a:solidFill>
                  <a:srgbClr val="002060"/>
                </a:solidFill>
              </a:rPr>
              <a:t>49 anni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2D341E80-052D-84B1-2F9B-200F13C2C095}"/>
              </a:ext>
            </a:extLst>
          </p:cNvPr>
          <p:cNvSpPr txBox="1"/>
          <p:nvPr/>
        </p:nvSpPr>
        <p:spPr>
          <a:xfrm>
            <a:off x="335360" y="2492896"/>
            <a:ext cx="3672408" cy="1424749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 marR="5080">
              <a:lnSpc>
                <a:spcPts val="4010"/>
              </a:lnSpc>
              <a:spcBef>
                <a:spcPts val="890"/>
              </a:spcBef>
            </a:pPr>
            <a:r>
              <a:rPr sz="4000" b="1" dirty="0">
                <a:solidFill>
                  <a:srgbClr val="002060"/>
                </a:solidFill>
                <a:latin typeface="Segoe UI"/>
                <a:cs typeface="Segoe UI"/>
              </a:rPr>
              <a:t>I</a:t>
            </a:r>
            <a:r>
              <a:rPr sz="4000" b="1" spc="-55" dirty="0">
                <a:solidFill>
                  <a:srgbClr val="002060"/>
                </a:solidFill>
                <a:latin typeface="Segoe UI"/>
                <a:cs typeface="Segoe UI"/>
              </a:rPr>
              <a:t> </a:t>
            </a:r>
            <a:r>
              <a:rPr sz="4000" b="1" dirty="0">
                <a:solidFill>
                  <a:srgbClr val="002060"/>
                </a:solidFill>
                <a:latin typeface="Segoe UI"/>
                <a:cs typeface="Segoe UI"/>
              </a:rPr>
              <a:t>NUMERI</a:t>
            </a:r>
            <a:r>
              <a:rPr sz="4000" b="1" spc="-55" dirty="0">
                <a:solidFill>
                  <a:srgbClr val="002060"/>
                </a:solidFill>
                <a:latin typeface="Segoe UI"/>
                <a:cs typeface="Segoe UI"/>
              </a:rPr>
              <a:t> </a:t>
            </a:r>
            <a:r>
              <a:rPr sz="4000" b="1" spc="-25" dirty="0">
                <a:solidFill>
                  <a:srgbClr val="002060"/>
                </a:solidFill>
                <a:latin typeface="Segoe UI"/>
                <a:cs typeface="Segoe UI"/>
              </a:rPr>
              <a:t>DEL </a:t>
            </a:r>
            <a:r>
              <a:rPr sz="4000" b="1" spc="-10" dirty="0">
                <a:solidFill>
                  <a:srgbClr val="002060"/>
                </a:solidFill>
                <a:latin typeface="Segoe UI"/>
                <a:cs typeface="Segoe UI"/>
              </a:rPr>
              <a:t>PERSONALE</a:t>
            </a:r>
            <a:endParaRPr sz="4000" dirty="0">
              <a:latin typeface="Segoe UI"/>
              <a:cs typeface="Segoe UI"/>
            </a:endParaRPr>
          </a:p>
          <a:p>
            <a:pPr marL="121285">
              <a:lnSpc>
                <a:spcPct val="100000"/>
              </a:lnSpc>
              <a:spcBef>
                <a:spcPts val="310"/>
              </a:spcBef>
            </a:pPr>
            <a:r>
              <a:rPr sz="1600" i="1" dirty="0">
                <a:solidFill>
                  <a:srgbClr val="002060"/>
                </a:solidFill>
                <a:latin typeface="Calibri"/>
                <a:cs typeface="Calibri"/>
              </a:rPr>
              <a:t>al</a:t>
            </a:r>
            <a:r>
              <a:rPr sz="1600" i="1" spc="-75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it-IT" sz="1600" i="1" spc="-10" dirty="0">
                <a:solidFill>
                  <a:srgbClr val="002060"/>
                </a:solidFill>
                <a:latin typeface="Calibri"/>
                <a:cs typeface="Calibri"/>
              </a:rPr>
              <a:t>18.07.</a:t>
            </a:r>
            <a:r>
              <a:rPr sz="1600" i="1" spc="-10" dirty="0">
                <a:solidFill>
                  <a:srgbClr val="002060"/>
                </a:solidFill>
                <a:latin typeface="Calibri"/>
                <a:cs typeface="Calibri"/>
              </a:rPr>
              <a:t>2024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0058406" y="5776704"/>
            <a:ext cx="1814512" cy="820159"/>
          </a:xfrm>
          <a:prstGeom prst="rect">
            <a:avLst/>
          </a:prstGeom>
        </p:spPr>
      </p:pic>
      <p:sp>
        <p:nvSpPr>
          <p:cNvPr id="6" name="CasellaDiTesto 1"/>
          <p:cNvSpPr txBox="1"/>
          <p:nvPr/>
        </p:nvSpPr>
        <p:spPr bwMode="auto">
          <a:xfrm>
            <a:off x="335361" y="261137"/>
            <a:ext cx="111517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Distribuzione per profili</a:t>
            </a:r>
            <a:endParaRPr lang="it-IT" sz="3200" dirty="0"/>
          </a:p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 </a:t>
            </a:r>
            <a:endParaRPr dirty="0"/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Amministrativo 	26</a:t>
            </a:r>
            <a:endParaRPr lang="it-IT" sz="2400" dirty="0"/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Tecnico 		69 di cui 12 a TD</a:t>
            </a:r>
            <a:endParaRPr dirty="0"/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Tecnologo		41 di cui 15 a TD  </a:t>
            </a: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Ricercatore 		</a:t>
            </a:r>
            <a:r>
              <a:rPr lang="it-IT" sz="2400" u="sng" dirty="0">
                <a:solidFill>
                  <a:srgbClr val="002060"/>
                </a:solidFill>
              </a:rPr>
              <a:t>29</a:t>
            </a: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			</a:t>
            </a:r>
            <a:r>
              <a:rPr lang="it-IT" sz="2400" b="1" dirty="0">
                <a:solidFill>
                  <a:srgbClr val="002060"/>
                </a:solidFill>
              </a:rPr>
              <a:t>165 </a:t>
            </a:r>
            <a:r>
              <a:rPr lang="it-IT" sz="2400" dirty="0">
                <a:solidFill>
                  <a:srgbClr val="002060"/>
                </a:solidFill>
              </a:rPr>
              <a:t>di cui </a:t>
            </a:r>
            <a:r>
              <a:rPr lang="it-IT" sz="2400" b="1" dirty="0">
                <a:solidFill>
                  <a:srgbClr val="002060"/>
                </a:solidFill>
              </a:rPr>
              <a:t>27 a TD</a:t>
            </a:r>
          </a:p>
          <a:p>
            <a:pPr>
              <a:defRPr/>
            </a:pPr>
            <a:endParaRPr lang="it-IT" sz="24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400" b="1" dirty="0">
                <a:solidFill>
                  <a:srgbClr val="002060"/>
                </a:solidFill>
              </a:rPr>
              <a:t>+ 2 contratti di collaborazione </a:t>
            </a:r>
            <a:r>
              <a:rPr lang="it-IT" sz="2400" dirty="0">
                <a:solidFill>
                  <a:srgbClr val="002060"/>
                </a:solidFill>
              </a:rPr>
              <a:t>	</a:t>
            </a:r>
            <a:endParaRPr sz="2400" dirty="0">
              <a:solidFill>
                <a:srgbClr val="002060"/>
              </a:solidFill>
            </a:endParaRPr>
          </a:p>
        </p:txBody>
      </p:sp>
      <p:graphicFrame>
        <p:nvGraphicFramePr>
          <p:cNvPr id="28" name="Grafico 3">
            <a:extLst>
              <a:ext uri="{FF2B5EF4-FFF2-40B4-BE49-F238E27FC236}">
                <a16:creationId xmlns:a16="http://schemas.microsoft.com/office/drawing/2014/main" id="{E64EE0CC-33EE-7C9B-0EF1-3F59B5E494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017754"/>
              </p:ext>
            </p:extLst>
          </p:nvPr>
        </p:nvGraphicFramePr>
        <p:xfrm>
          <a:off x="6456040" y="1222049"/>
          <a:ext cx="3816424" cy="4931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599" cy="1048067"/>
          </a:xfrm>
        </p:spPr>
        <p:txBody>
          <a:bodyPr/>
          <a:lstStyle/>
          <a:p>
            <a:pPr algn="ctr">
              <a:defRPr/>
            </a:pPr>
            <a:r>
              <a:rPr lang="it-IT">
                <a:solidFill>
                  <a:srgbClr val="002060"/>
                </a:solidFill>
              </a:rPr>
              <a:t>REPORT PERSONALE</a:t>
            </a:r>
            <a:endParaRPr/>
          </a:p>
        </p:txBody>
      </p:sp>
      <p:pic>
        <p:nvPicPr>
          <p:cNvPr id="5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0058406" y="5776704"/>
            <a:ext cx="1814512" cy="820159"/>
          </a:xfrm>
          <a:prstGeom prst="rect">
            <a:avLst/>
          </a:prstGeom>
        </p:spPr>
      </p:pic>
      <p:sp>
        <p:nvSpPr>
          <p:cNvPr id="6" name="CasellaDiTesto 1"/>
          <p:cNvSpPr txBox="1"/>
          <p:nvPr/>
        </p:nvSpPr>
        <p:spPr bwMode="auto">
          <a:xfrm>
            <a:off x="971549" y="1253392"/>
            <a:ext cx="1051559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ASSUNZIONI a TI dal 1 gennaio 2020 al 1 luglio 2024 – n. 37</a:t>
            </a:r>
            <a:endParaRPr dirty="0"/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Tempo Indeterminato</a:t>
            </a:r>
            <a:endParaRPr dirty="0"/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Ricercatori		7	</a:t>
            </a:r>
            <a:endParaRPr dirty="0"/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Tecnologi 		11 </a:t>
            </a:r>
            <a:endParaRPr dirty="0"/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Collaboratori Tecnici	18 di cui due febbraio 2024 (+ 2 entro fino anno)</a:t>
            </a:r>
            <a:endParaRPr dirty="0"/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Amministrativi 		1 </a:t>
            </a:r>
            <a:endParaRPr dirty="0"/>
          </a:p>
          <a:p>
            <a:pPr algn="ctr">
              <a:defRPr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sz="3200" dirty="0">
                <a:solidFill>
                  <a:srgbClr val="002060"/>
                </a:solidFill>
              </a:rPr>
              <a:t>CESSAZIONI dal 1 gennaio 2020 al 1 luglio 2024 - N. 32</a:t>
            </a:r>
            <a:endParaRPr dirty="0"/>
          </a:p>
          <a:p>
            <a:pPr>
              <a:defRPr/>
            </a:pPr>
            <a:endParaRPr lang="it-IT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Ricercatori		4 </a:t>
            </a:r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Tecnologo		1 (mobilità presso altro ente)</a:t>
            </a:r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Amministrativi		1</a:t>
            </a:r>
            <a:endParaRPr dirty="0"/>
          </a:p>
          <a:p>
            <a:pPr>
              <a:defRPr/>
            </a:pPr>
            <a:r>
              <a:rPr lang="it-IT" sz="2000" dirty="0">
                <a:solidFill>
                  <a:srgbClr val="002060"/>
                </a:solidFill>
              </a:rPr>
              <a:t>Collaboratori Tecnici	26 di cui </a:t>
            </a:r>
            <a:r>
              <a:rPr lang="it-IT" sz="2000" b="1" dirty="0">
                <a:solidFill>
                  <a:srgbClr val="002060"/>
                </a:solidFill>
              </a:rPr>
              <a:t>13</a:t>
            </a:r>
            <a:r>
              <a:rPr lang="it-IT" sz="2000" dirty="0">
                <a:solidFill>
                  <a:srgbClr val="002060"/>
                </a:solidFill>
              </a:rPr>
              <a:t> in anticipo rispetto al previsto collocamento a riposo (2 nel 			2024) </a:t>
            </a:r>
          </a:p>
          <a:p>
            <a:pPr algn="ctr">
              <a:defRPr/>
            </a:pPr>
            <a:r>
              <a:rPr lang="it-IT" sz="2000" dirty="0">
                <a:solidFill>
                  <a:srgbClr val="002060"/>
                </a:solidFill>
              </a:rPr>
              <a:t>	</a:t>
            </a:r>
            <a:r>
              <a:rPr lang="it-IT" dirty="0"/>
              <a:t>	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770466" y="-138237"/>
            <a:ext cx="10532532" cy="129275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sz="3600" b="1">
                <a:solidFill>
                  <a:srgbClr val="002060"/>
                </a:solidFill>
              </a:rPr>
              <a:t>Procedure concorsuali</a:t>
            </a:r>
            <a:endParaRPr/>
          </a:p>
        </p:txBody>
      </p:sp>
      <p:pic>
        <p:nvPicPr>
          <p:cNvPr id="5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0058406" y="5776704"/>
            <a:ext cx="1814512" cy="820159"/>
          </a:xfrm>
          <a:prstGeom prst="rect">
            <a:avLst/>
          </a:prstGeom>
        </p:spPr>
      </p:pic>
      <p:sp>
        <p:nvSpPr>
          <p:cNvPr id="6" name="CasellaDiTesto 1"/>
          <p:cNvSpPr txBox="1"/>
          <p:nvPr/>
        </p:nvSpPr>
        <p:spPr bwMode="auto">
          <a:xfrm>
            <a:off x="599341" y="692696"/>
            <a:ext cx="1129848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 TI</a:t>
            </a:r>
            <a:endParaRPr dirty="0"/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 </a:t>
            </a:r>
            <a:endParaRPr lang="it-IT" sz="8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400" i="1" dirty="0">
                <a:solidFill>
                  <a:srgbClr val="002060"/>
                </a:solidFill>
                <a:latin typeface="Calibri"/>
              </a:rPr>
              <a:t>1 CTER </a:t>
            </a:r>
            <a:r>
              <a:rPr lang="it-IT" sz="2000" i="1" dirty="0">
                <a:solidFill>
                  <a:srgbClr val="002060"/>
                </a:solidFill>
                <a:latin typeface="Calibri"/>
              </a:rPr>
              <a:t>				richiesta assunzione -possibile presa servizio a settembre/ottobre 2024</a:t>
            </a: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1 CTER 			</a:t>
            </a:r>
            <a:r>
              <a:rPr lang="it-IT" sz="2000" i="1" dirty="0">
                <a:solidFill>
                  <a:srgbClr val="002060"/>
                </a:solidFill>
              </a:rPr>
              <a:t>espletamento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sz="2000" i="1" dirty="0">
                <a:solidFill>
                  <a:srgbClr val="002060"/>
                </a:solidFill>
              </a:rPr>
              <a:t>in corso</a:t>
            </a:r>
          </a:p>
          <a:p>
            <a:pPr>
              <a:defRPr/>
            </a:pPr>
            <a:endParaRPr lang="it-IT" sz="2000" i="1" dirty="0">
              <a:solidFill>
                <a:srgbClr val="002060"/>
              </a:solidFill>
              <a:latin typeface="Calibri"/>
            </a:endParaRPr>
          </a:p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Richieste avviate per il 2024 </a:t>
            </a: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4 CTER 			</a:t>
            </a:r>
            <a:r>
              <a:rPr lang="it-IT" sz="2400" i="1" dirty="0">
                <a:solidFill>
                  <a:srgbClr val="002060"/>
                </a:solidFill>
              </a:rPr>
              <a:t>turn over </a:t>
            </a:r>
            <a:r>
              <a:rPr lang="it-IT" sz="2400" dirty="0">
                <a:solidFill>
                  <a:srgbClr val="002060"/>
                </a:solidFill>
              </a:rPr>
              <a:t>Divisione Acceleratori 		</a:t>
            </a:r>
            <a:r>
              <a:rPr lang="it-IT" i="1" dirty="0">
                <a:solidFill>
                  <a:srgbClr val="002060"/>
                </a:solidFill>
              </a:rPr>
              <a:t>(valutazione GE)</a:t>
            </a:r>
          </a:p>
          <a:p>
            <a:pPr>
              <a:defRPr/>
            </a:pPr>
            <a:endParaRPr lang="it-IT" i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it-IT" sz="3200" i="1" dirty="0">
                <a:solidFill>
                  <a:srgbClr val="002060"/>
                </a:solidFill>
              </a:rPr>
              <a:t>TD</a:t>
            </a: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2 CTER			        	per attività di struttura			</a:t>
            </a:r>
            <a:r>
              <a:rPr lang="it-IT" sz="2000" i="1" dirty="0">
                <a:solidFill>
                  <a:srgbClr val="002060"/>
                </a:solidFill>
              </a:rPr>
              <a:t>richiesta inviata</a:t>
            </a: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1  TECNOLOGO		per attività su progetti di ricerca		</a:t>
            </a:r>
            <a:r>
              <a:rPr lang="it-IT" sz="2400" i="1" dirty="0">
                <a:solidFill>
                  <a:srgbClr val="002060"/>
                </a:solidFill>
              </a:rPr>
              <a:t> </a:t>
            </a:r>
            <a:r>
              <a:rPr lang="it-IT" sz="2000" i="1" dirty="0">
                <a:solidFill>
                  <a:srgbClr val="002060"/>
                </a:solidFill>
              </a:rPr>
              <a:t>richiesta inviata</a:t>
            </a:r>
          </a:p>
          <a:p>
            <a:pPr>
              <a:defRPr/>
            </a:pPr>
            <a:endParaRPr dirty="0"/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endParaRPr dirty="0"/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0058406" y="5776704"/>
            <a:ext cx="1814512" cy="820159"/>
          </a:xfrm>
          <a:prstGeom prst="rect">
            <a:avLst/>
          </a:prstGeom>
        </p:spPr>
      </p:pic>
      <p:sp>
        <p:nvSpPr>
          <p:cNvPr id="6" name="CasellaDiTesto 1"/>
          <p:cNvSpPr txBox="1"/>
          <p:nvPr/>
        </p:nvSpPr>
        <p:spPr bwMode="auto">
          <a:xfrm>
            <a:off x="971549" y="1413192"/>
            <a:ext cx="1045304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Personale a TD </a:t>
            </a:r>
            <a:endParaRPr dirty="0"/>
          </a:p>
          <a:p>
            <a:pPr algn="ctr">
              <a:defRPr/>
            </a:pPr>
            <a:r>
              <a:rPr lang="it-IT" sz="3200" dirty="0">
                <a:solidFill>
                  <a:srgbClr val="002060"/>
                </a:solidFill>
              </a:rPr>
              <a:t> 27 a Tempo Determinato </a:t>
            </a:r>
            <a:endParaRPr sz="32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					</a:t>
            </a:r>
            <a:endParaRPr lang="it-IT" sz="24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sz="2400" b="1" dirty="0">
                <a:solidFill>
                  <a:srgbClr val="002060"/>
                </a:solidFill>
              </a:rPr>
              <a:t>Distribuzione per profili</a:t>
            </a:r>
            <a:r>
              <a:rPr lang="it-IT" sz="2400" dirty="0">
                <a:solidFill>
                  <a:srgbClr val="002060"/>
                </a:solidFill>
              </a:rPr>
              <a:t>	</a:t>
            </a:r>
            <a:endParaRPr lang="it-IT" dirty="0"/>
          </a:p>
          <a:p>
            <a:pPr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Tecnologo 		15		 	 		   </a:t>
            </a:r>
            <a:endParaRPr dirty="0"/>
          </a:p>
          <a:p>
            <a:pPr>
              <a:defRPr/>
            </a:pPr>
            <a:r>
              <a:rPr lang="it-IT" sz="2400" dirty="0">
                <a:solidFill>
                  <a:srgbClr val="002060"/>
                </a:solidFill>
              </a:rPr>
              <a:t>Tecnici	 		12							</a:t>
            </a:r>
            <a:r>
              <a:rPr lang="it-IT" sz="2400" b="1" dirty="0">
                <a:solidFill>
                  <a:srgbClr val="002060"/>
                </a:solidFill>
              </a:rPr>
              <a:t> </a:t>
            </a:r>
          </a:p>
          <a:p>
            <a:pPr>
              <a:defRPr/>
            </a:pPr>
            <a:r>
              <a:rPr lang="it-IT" sz="2400" b="1" dirty="0">
                <a:solidFill>
                  <a:srgbClr val="002060"/>
                </a:solidFill>
              </a:rPr>
              <a:t>					 </a:t>
            </a:r>
            <a:r>
              <a:rPr lang="it-IT" sz="2400" dirty="0">
                <a:solidFill>
                  <a:srgbClr val="002060"/>
                </a:solidFill>
              </a:rPr>
              <a:t>		</a:t>
            </a:r>
            <a:endParaRPr dirty="0"/>
          </a:p>
          <a:p>
            <a:pPr>
              <a:defRPr/>
            </a:pPr>
            <a:r>
              <a:rPr lang="it-IT" dirty="0">
                <a:solidFill>
                  <a:srgbClr val="002060"/>
                </a:solidFill>
              </a:rPr>
              <a:t>	</a:t>
            </a:r>
            <a:endParaRPr dirty="0"/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E3BBBE6D-C322-FC65-1CB6-7C02481005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187561"/>
              </p:ext>
            </p:extLst>
          </p:nvPr>
        </p:nvGraphicFramePr>
        <p:xfrm>
          <a:off x="6564560" y="3206080"/>
          <a:ext cx="3923928" cy="2570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017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666808" y="2281132"/>
            <a:ext cx="9181720" cy="3812163"/>
          </a:xfrm>
          <a:custGeom>
            <a:avLst/>
            <a:gdLst/>
            <a:ahLst/>
            <a:cxnLst/>
            <a:rect l="l" t="t" r="r" b="b"/>
            <a:pathLst>
              <a:path w="9761220" h="2801620">
                <a:moveTo>
                  <a:pt x="9761213" y="0"/>
                </a:moveTo>
                <a:lnTo>
                  <a:pt x="0" y="0"/>
                </a:lnTo>
                <a:lnTo>
                  <a:pt x="0" y="2801059"/>
                </a:lnTo>
                <a:lnTo>
                  <a:pt x="9761213" y="2801059"/>
                </a:lnTo>
                <a:lnTo>
                  <a:pt x="9761213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 sz="1632" dirty="0"/>
          </a:p>
        </p:txBody>
      </p:sp>
      <p:grpSp>
        <p:nvGrpSpPr>
          <p:cNvPr id="4" name="object 4"/>
          <p:cNvGrpSpPr/>
          <p:nvPr/>
        </p:nvGrpSpPr>
        <p:grpSpPr>
          <a:xfrm>
            <a:off x="1662196" y="1628800"/>
            <a:ext cx="3216523" cy="3711727"/>
            <a:chOff x="457200" y="2325994"/>
            <a:chExt cx="3547110" cy="40932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4862" y="2555693"/>
              <a:ext cx="762992" cy="45520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9006" y="2325994"/>
              <a:ext cx="3434706" cy="402597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200" y="6272921"/>
              <a:ext cx="2553335" cy="146685"/>
            </a:xfrm>
            <a:custGeom>
              <a:avLst/>
              <a:gdLst/>
              <a:ahLst/>
              <a:cxnLst/>
              <a:rect l="l" t="t" r="r" b="b"/>
              <a:pathLst>
                <a:path w="2553335" h="146685">
                  <a:moveTo>
                    <a:pt x="2553190" y="0"/>
                  </a:moveTo>
                  <a:lnTo>
                    <a:pt x="0" y="0"/>
                  </a:lnTo>
                  <a:lnTo>
                    <a:pt x="0" y="146178"/>
                  </a:lnTo>
                  <a:lnTo>
                    <a:pt x="2553190" y="146178"/>
                  </a:lnTo>
                  <a:lnTo>
                    <a:pt x="2553190" y="0"/>
                  </a:lnTo>
                  <a:close/>
                </a:path>
              </a:pathLst>
            </a:custGeom>
            <a:solidFill>
              <a:srgbClr val="61CBF4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30360" y="332656"/>
            <a:ext cx="4343400" cy="1713505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519388">
              <a:lnSpc>
                <a:spcPct val="100000"/>
              </a:lnSpc>
              <a:spcBef>
                <a:spcPts val="91"/>
              </a:spcBef>
            </a:pPr>
            <a:r>
              <a:rPr spc="77" dirty="0">
                <a:solidFill>
                  <a:srgbClr val="1F2CC8"/>
                </a:solidFill>
                <a:latin typeface="Calibri"/>
                <a:cs typeface="Calibri"/>
              </a:rPr>
              <a:t>Numero</a:t>
            </a:r>
            <a:r>
              <a:rPr spc="-59" dirty="0">
                <a:solidFill>
                  <a:srgbClr val="1F2CC8"/>
                </a:solidFill>
                <a:latin typeface="Calibri"/>
                <a:cs typeface="Calibri"/>
              </a:rPr>
              <a:t> </a:t>
            </a:r>
            <a:r>
              <a:rPr spc="86" dirty="0">
                <a:solidFill>
                  <a:srgbClr val="1F2CC8"/>
                </a:solidFill>
                <a:latin typeface="Calibri"/>
                <a:cs typeface="Calibri"/>
              </a:rPr>
              <a:t>del</a:t>
            </a:r>
            <a:r>
              <a:rPr spc="-63" dirty="0">
                <a:solidFill>
                  <a:srgbClr val="1F2CC8"/>
                </a:solidFill>
                <a:latin typeface="Calibri"/>
                <a:cs typeface="Calibri"/>
              </a:rPr>
              <a:t> </a:t>
            </a:r>
            <a:r>
              <a:rPr spc="91" dirty="0">
                <a:solidFill>
                  <a:srgbClr val="1F2CC8"/>
                </a:solidFill>
                <a:latin typeface="Calibri"/>
                <a:cs typeface="Calibri"/>
              </a:rPr>
              <a:t>personale</a:t>
            </a:r>
            <a:r>
              <a:rPr spc="-54" dirty="0">
                <a:solidFill>
                  <a:srgbClr val="1F2CC8"/>
                </a:solidFill>
                <a:latin typeface="Calibri"/>
                <a:cs typeface="Calibri"/>
              </a:rPr>
              <a:t> </a:t>
            </a:r>
            <a:r>
              <a:rPr spc="91" dirty="0">
                <a:solidFill>
                  <a:srgbClr val="1F2CC8"/>
                </a:solidFill>
                <a:latin typeface="Calibri"/>
                <a:cs typeface="Calibri"/>
              </a:rPr>
              <a:t>a</a:t>
            </a:r>
          </a:p>
          <a:p>
            <a:pPr marL="11516">
              <a:lnSpc>
                <a:spcPct val="100000"/>
              </a:lnSpc>
              <a:spcBef>
                <a:spcPts val="54"/>
              </a:spcBef>
            </a:pPr>
            <a:r>
              <a:rPr sz="2176" spc="54" dirty="0">
                <a:solidFill>
                  <a:srgbClr val="1F2CC8"/>
                </a:solidFill>
              </a:rPr>
              <a:t>Tempo</a:t>
            </a:r>
            <a:r>
              <a:rPr sz="2176" spc="-41" dirty="0">
                <a:solidFill>
                  <a:srgbClr val="1F2CC8"/>
                </a:solidFill>
              </a:rPr>
              <a:t> </a:t>
            </a:r>
            <a:r>
              <a:rPr sz="2176" spc="77" dirty="0">
                <a:solidFill>
                  <a:srgbClr val="1F2CC8"/>
                </a:solidFill>
              </a:rPr>
              <a:t>Determinato</a:t>
            </a:r>
            <a:r>
              <a:rPr sz="2176" spc="-41" dirty="0">
                <a:solidFill>
                  <a:srgbClr val="1F2CC8"/>
                </a:solidFill>
              </a:rPr>
              <a:t> </a:t>
            </a:r>
            <a:r>
              <a:rPr sz="2176" spc="168" dirty="0">
                <a:solidFill>
                  <a:srgbClr val="1F2CC8"/>
                </a:solidFill>
              </a:rPr>
              <a:t>su</a:t>
            </a:r>
            <a:r>
              <a:rPr sz="2176" spc="-41" dirty="0">
                <a:solidFill>
                  <a:srgbClr val="1F2CC8"/>
                </a:solidFill>
              </a:rPr>
              <a:t> </a:t>
            </a:r>
            <a:r>
              <a:rPr sz="2176" spc="63" dirty="0">
                <a:solidFill>
                  <a:srgbClr val="1F2CC8"/>
                </a:solidFill>
              </a:rPr>
              <a:t>fondi</a:t>
            </a:r>
            <a:r>
              <a:rPr sz="2176" spc="-41" dirty="0">
                <a:solidFill>
                  <a:srgbClr val="1F2CC8"/>
                </a:solidFill>
              </a:rPr>
              <a:t> </a:t>
            </a:r>
            <a:r>
              <a:rPr sz="2176" spc="122" dirty="0">
                <a:solidFill>
                  <a:srgbClr val="1F2CC8"/>
                </a:solidFill>
              </a:rPr>
              <a:t>PNRR</a:t>
            </a:r>
            <a:endParaRPr sz="2176" dirty="0"/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77173" y="2868126"/>
            <a:ext cx="1140324" cy="65138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212043" y="2311077"/>
            <a:ext cx="5060421" cy="312972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R="4607" algn="r">
              <a:spcBef>
                <a:spcPts val="91"/>
              </a:spcBef>
            </a:pPr>
            <a:r>
              <a:rPr sz="3174" b="1" spc="109" dirty="0">
                <a:solidFill>
                  <a:srgbClr val="A6A6A6"/>
                </a:solidFill>
                <a:latin typeface="Calibri"/>
                <a:cs typeface="Calibri"/>
              </a:rPr>
              <a:t>TD</a:t>
            </a:r>
            <a:endParaRPr sz="3174" dirty="0">
              <a:latin typeface="Calibri"/>
              <a:cs typeface="Calibri"/>
            </a:endParaRPr>
          </a:p>
          <a:p>
            <a:pPr>
              <a:spcBef>
                <a:spcPts val="2398"/>
              </a:spcBef>
            </a:pPr>
            <a:endParaRPr sz="3174" dirty="0">
              <a:latin typeface="Calibri"/>
              <a:cs typeface="Calibri"/>
            </a:endParaRPr>
          </a:p>
          <a:p>
            <a:pPr marL="52399"/>
            <a:r>
              <a:rPr sz="1995" b="1" spc="113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1995" b="1" spc="-27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sz="1995" b="1" spc="-9" dirty="0">
                <a:solidFill>
                  <a:srgbClr val="FF0000"/>
                </a:solidFill>
                <a:latin typeface="Calibri"/>
                <a:cs typeface="Calibri"/>
              </a:rPr>
              <a:t>18/07/2024</a:t>
            </a:r>
            <a:endParaRPr sz="1995" dirty="0">
              <a:latin typeface="Calibri"/>
              <a:cs typeface="Calibri"/>
            </a:endParaRPr>
          </a:p>
          <a:p>
            <a:pPr marL="11516" marR="48369">
              <a:lnSpc>
                <a:spcPts val="2811"/>
              </a:lnSpc>
              <a:spcBef>
                <a:spcPts val="526"/>
              </a:spcBef>
            </a:pPr>
            <a:r>
              <a:rPr lang="it-IT" sz="2358" b="1" dirty="0">
                <a:solidFill>
                  <a:srgbClr val="002060"/>
                </a:solidFill>
                <a:latin typeface="Helvetica"/>
                <a:cs typeface="Helvetica"/>
              </a:rPr>
              <a:t>26</a:t>
            </a:r>
            <a:r>
              <a:rPr lang="it-IT" sz="2358" b="1" spc="-95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it-IT" sz="2358" b="1" spc="-18" dirty="0">
                <a:solidFill>
                  <a:srgbClr val="002060"/>
                </a:solidFill>
                <a:latin typeface="Helvetica"/>
                <a:cs typeface="Helvetica"/>
              </a:rPr>
              <a:t>contratti</a:t>
            </a:r>
            <a:r>
              <a:rPr lang="it-IT" sz="2358" b="1" spc="-82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it-IT" sz="2358" b="1" dirty="0">
                <a:solidFill>
                  <a:srgbClr val="002060"/>
                </a:solidFill>
                <a:latin typeface="Helvetica"/>
                <a:cs typeface="Helvetica"/>
              </a:rPr>
              <a:t>a</a:t>
            </a:r>
            <a:r>
              <a:rPr lang="it-IT" sz="2358" b="1" spc="-95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it-IT" sz="2358" b="1" dirty="0">
                <a:solidFill>
                  <a:srgbClr val="002060"/>
                </a:solidFill>
                <a:latin typeface="Helvetica"/>
                <a:cs typeface="Helvetica"/>
              </a:rPr>
              <a:t>TD LNS</a:t>
            </a:r>
            <a:r>
              <a:rPr lang="it-IT" sz="2358" b="1" spc="-100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it-IT" sz="2358" dirty="0">
                <a:solidFill>
                  <a:srgbClr val="002060"/>
                </a:solidFill>
                <a:latin typeface="Helvetica"/>
                <a:cs typeface="Helvetica"/>
              </a:rPr>
              <a:t>su</a:t>
            </a:r>
            <a:r>
              <a:rPr lang="it-IT" sz="2358" spc="-91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it-IT" sz="2358" dirty="0">
                <a:solidFill>
                  <a:srgbClr val="002060"/>
                </a:solidFill>
                <a:latin typeface="Helvetica"/>
                <a:cs typeface="Helvetica"/>
              </a:rPr>
              <a:t>fondi</a:t>
            </a:r>
            <a:r>
              <a:rPr lang="it-IT" sz="2358" spc="-82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lang="it-IT" sz="2358" spc="-9" dirty="0">
                <a:solidFill>
                  <a:srgbClr val="002060"/>
                </a:solidFill>
                <a:latin typeface="Helvetica"/>
                <a:cs typeface="Helvetica"/>
              </a:rPr>
              <a:t>PNRR su, </a:t>
            </a:r>
            <a:r>
              <a:rPr sz="2358" spc="-23" dirty="0" err="1">
                <a:solidFill>
                  <a:srgbClr val="002060"/>
                </a:solidFill>
                <a:latin typeface="Helvetica"/>
                <a:cs typeface="Helvetica"/>
              </a:rPr>
              <a:t>attualmente</a:t>
            </a:r>
            <a:r>
              <a:rPr sz="2358" spc="-100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sz="2358" b="1" dirty="0">
                <a:solidFill>
                  <a:srgbClr val="002060"/>
                </a:solidFill>
                <a:latin typeface="Helvetica"/>
                <a:cs typeface="Helvetica"/>
              </a:rPr>
              <a:t>in</a:t>
            </a:r>
            <a:r>
              <a:rPr sz="2358" b="1" spc="-100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sz="2358" b="1" spc="-18" dirty="0" err="1">
                <a:solidFill>
                  <a:srgbClr val="002060"/>
                </a:solidFill>
                <a:latin typeface="Helvetica"/>
                <a:cs typeface="Helvetica"/>
              </a:rPr>
              <a:t>servizio</a:t>
            </a:r>
            <a:r>
              <a:rPr lang="it-IT" sz="2358" b="1" spc="-18" dirty="0">
                <a:solidFill>
                  <a:srgbClr val="002060"/>
                </a:solidFill>
                <a:latin typeface="Helvetica"/>
                <a:cs typeface="Helvetica"/>
              </a:rPr>
              <a:t> all’INFN,</a:t>
            </a:r>
            <a:r>
              <a:rPr sz="2358" b="1" spc="-103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sz="2358" b="1" dirty="0">
                <a:solidFill>
                  <a:srgbClr val="002060"/>
                </a:solidFill>
                <a:latin typeface="Helvetica"/>
                <a:cs typeface="Helvetica"/>
              </a:rPr>
              <a:t>215</a:t>
            </a:r>
            <a:r>
              <a:rPr sz="2358" b="1" spc="-103" dirty="0">
                <a:solidFill>
                  <a:srgbClr val="002060"/>
                </a:solidFill>
                <a:latin typeface="Helvetica"/>
                <a:cs typeface="Helvetica"/>
              </a:rPr>
              <a:t> </a:t>
            </a:r>
            <a:r>
              <a:rPr sz="2358" b="1" spc="-9" dirty="0" err="1">
                <a:solidFill>
                  <a:srgbClr val="002060"/>
                </a:solidFill>
                <a:latin typeface="Helvetica"/>
                <a:cs typeface="Helvetica"/>
              </a:rPr>
              <a:t>unità</a:t>
            </a:r>
            <a:r>
              <a:rPr sz="1723" b="1" spc="-9" dirty="0">
                <a:solidFill>
                  <a:srgbClr val="002060"/>
                </a:solidFill>
                <a:latin typeface="Helvetica"/>
                <a:cs typeface="Helvetica"/>
              </a:rPr>
              <a:t>.</a:t>
            </a:r>
            <a:endParaRPr lang="it-IT" sz="1723" b="1" spc="-9" dirty="0">
              <a:solidFill>
                <a:srgbClr val="002060"/>
              </a:solidFill>
              <a:latin typeface="Helvetica"/>
              <a:cs typeface="Helvetica"/>
            </a:endParaRPr>
          </a:p>
          <a:p>
            <a:pPr marL="11516" marR="48369">
              <a:lnSpc>
                <a:spcPts val="2811"/>
              </a:lnSpc>
              <a:spcBef>
                <a:spcPts val="526"/>
              </a:spcBef>
            </a:pPr>
            <a:r>
              <a:rPr lang="it-IT" sz="1723" b="1" spc="-9" dirty="0">
                <a:solidFill>
                  <a:srgbClr val="002060"/>
                </a:solidFill>
                <a:latin typeface="Helvetica"/>
                <a:cs typeface="Helvetica"/>
              </a:rPr>
              <a:t>+ 1 un co.co.co. ai LNS</a:t>
            </a:r>
            <a:endParaRPr sz="1723" dirty="0">
              <a:latin typeface="Helvetica"/>
              <a:cs typeface="Helvetic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98225" y="2281134"/>
            <a:ext cx="3162245" cy="1266176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517747" y="6255015"/>
            <a:ext cx="2324100" cy="18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516">
              <a:spcBef>
                <a:spcPts val="36"/>
              </a:spcBef>
            </a:pPr>
            <a:r>
              <a:rPr lang="it-IT"/>
              <a:t>PT</a:t>
            </a:r>
            <a:r>
              <a:rPr lang="it-IT" spc="-10"/>
              <a:t> </a:t>
            </a:r>
            <a:r>
              <a:rPr lang="it-IT" spc="60"/>
              <a:t>Lecce,</a:t>
            </a:r>
            <a:r>
              <a:rPr lang="it-IT" spc="5"/>
              <a:t> </a:t>
            </a:r>
            <a:r>
              <a:rPr lang="it-IT"/>
              <a:t>13</a:t>
            </a:r>
            <a:r>
              <a:rPr lang="it-IT" spc="-15"/>
              <a:t> </a:t>
            </a:r>
            <a:r>
              <a:rPr lang="it-IT"/>
              <a:t>giugno</a:t>
            </a:r>
            <a:r>
              <a:rPr lang="it-IT" spc="-10"/>
              <a:t> </a:t>
            </a:r>
            <a:r>
              <a:rPr lang="it-IT"/>
              <a:t>2024, Antonio</a:t>
            </a:r>
            <a:r>
              <a:rPr lang="it-IT" spc="-10"/>
              <a:t> </a:t>
            </a:r>
            <a:r>
              <a:rPr lang="it-IT" spc="40"/>
              <a:t>Zoccoli</a:t>
            </a:r>
            <a:endParaRPr spc="36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F8F95FC-16A6-1B8B-E44F-F287D64BE99D}"/>
              </a:ext>
            </a:extLst>
          </p:cNvPr>
          <p:cNvSpPr txBox="1"/>
          <p:nvPr/>
        </p:nvSpPr>
        <p:spPr>
          <a:xfrm>
            <a:off x="1703512" y="5445224"/>
            <a:ext cx="9090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002060"/>
                </a:solidFill>
              </a:rPr>
              <a:t>Entro giorno 5 di ogni mese produciamo la copia in pdf di n. 75 cartellini necessari per la rendicontazione di vari progetti di ricerca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16940" y="2316937"/>
            <a:ext cx="3101345" cy="1394892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>
              <a:lnSpc>
                <a:spcPts val="3472"/>
              </a:lnSpc>
              <a:spcBef>
                <a:spcPts val="91"/>
              </a:spcBef>
            </a:pPr>
            <a:r>
              <a:rPr spc="36" dirty="0">
                <a:solidFill>
                  <a:srgbClr val="173BD2"/>
                </a:solidFill>
                <a:latin typeface="Calibri"/>
                <a:cs typeface="Calibri"/>
              </a:rPr>
              <a:t>Concorsi</a:t>
            </a:r>
          </a:p>
          <a:p>
            <a:pPr marL="11516">
              <a:lnSpc>
                <a:spcPts val="3472"/>
              </a:lnSpc>
            </a:pPr>
            <a:r>
              <a:rPr spc="-185" dirty="0">
                <a:solidFill>
                  <a:srgbClr val="173BD2"/>
                </a:solidFill>
                <a:latin typeface="Calibri"/>
                <a:cs typeface="Calibri"/>
              </a:rPr>
              <a:t>&amp;</a:t>
            </a:r>
            <a:r>
              <a:rPr spc="-91" dirty="0">
                <a:solidFill>
                  <a:srgbClr val="173BD2"/>
                </a:solidFill>
                <a:latin typeface="Calibri"/>
                <a:cs typeface="Calibri"/>
              </a:rPr>
              <a:t> </a:t>
            </a:r>
            <a:r>
              <a:rPr spc="-9" dirty="0">
                <a:solidFill>
                  <a:srgbClr val="173BD2"/>
                </a:solidFill>
                <a:latin typeface="Calibri"/>
                <a:cs typeface="Calibri"/>
              </a:rPr>
              <a:t>Progressioni</a:t>
            </a:r>
          </a:p>
        </p:txBody>
      </p:sp>
      <p:sp>
        <p:nvSpPr>
          <p:cNvPr id="9" name="object 9"/>
          <p:cNvSpPr/>
          <p:nvPr/>
        </p:nvSpPr>
        <p:spPr>
          <a:xfrm>
            <a:off x="1919536" y="4074164"/>
            <a:ext cx="2315367" cy="133014"/>
          </a:xfrm>
          <a:custGeom>
            <a:avLst/>
            <a:gdLst/>
            <a:ahLst/>
            <a:cxnLst/>
            <a:rect l="l" t="t" r="r" b="b"/>
            <a:pathLst>
              <a:path w="2553335" h="146685">
                <a:moveTo>
                  <a:pt x="2553190" y="0"/>
                </a:moveTo>
                <a:lnTo>
                  <a:pt x="0" y="0"/>
                </a:lnTo>
                <a:lnTo>
                  <a:pt x="0" y="146178"/>
                </a:lnTo>
                <a:lnTo>
                  <a:pt x="2553190" y="146178"/>
                </a:lnTo>
                <a:lnTo>
                  <a:pt x="2553190" y="0"/>
                </a:lnTo>
                <a:close/>
              </a:path>
            </a:pathLst>
          </a:custGeom>
          <a:solidFill>
            <a:srgbClr val="61CBF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863037"/>
              </p:ext>
            </p:extLst>
          </p:nvPr>
        </p:nvGraphicFramePr>
        <p:xfrm>
          <a:off x="983432" y="1412776"/>
          <a:ext cx="6264696" cy="3468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94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415"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b="1" spc="15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PROGRESSIONI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668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D4D4D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00" b="1" spc="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Anno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bando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668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D4D4D4"/>
                      </a:solidFill>
                      <a:prstDash val="solid"/>
                    </a:lnT>
                    <a:solidFill>
                      <a:srgbClr val="1F2CC8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it-IT" sz="1400" b="1" spc="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LNS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668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D4D4D4"/>
                      </a:solidFill>
                      <a:prstDash val="solid"/>
                    </a:lnT>
                    <a:solidFill>
                      <a:srgbClr val="1F2C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</a:pP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36">
                <a:tc>
                  <a:txBody>
                    <a:bodyPr/>
                    <a:lstStyle/>
                    <a:p>
                      <a:pPr marR="1252855" algn="r">
                        <a:lnSpc>
                          <a:spcPts val="1425"/>
                        </a:lnSpc>
                      </a:pPr>
                      <a:r>
                        <a:rPr sz="1300" b="1" spc="140" dirty="0">
                          <a:latin typeface="Calibri"/>
                          <a:cs typeface="Calibri"/>
                        </a:rPr>
                        <a:t>ART.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40" dirty="0">
                          <a:latin typeface="Calibri"/>
                          <a:cs typeface="Calibri"/>
                        </a:rPr>
                        <a:t>54</a:t>
                      </a:r>
                      <a:r>
                        <a:rPr lang="it-IT" sz="1300" b="1" spc="140" dirty="0">
                          <a:latin typeface="Calibri"/>
                          <a:cs typeface="Calibri"/>
                        </a:rPr>
                        <a:t> (2009 precedente)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2024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it-IT" sz="16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136">
                <a:tc>
                  <a:txBody>
                    <a:bodyPr/>
                    <a:lstStyle/>
                    <a:p>
                      <a:pPr marR="1252855" algn="r">
                        <a:lnSpc>
                          <a:spcPts val="1425"/>
                        </a:lnSpc>
                      </a:pPr>
                      <a:r>
                        <a:rPr sz="1300" b="1" spc="140" dirty="0">
                          <a:latin typeface="Calibri"/>
                          <a:cs typeface="Calibri"/>
                        </a:rPr>
                        <a:t>ART.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40" dirty="0">
                          <a:latin typeface="Calibri"/>
                          <a:cs typeface="Calibri"/>
                        </a:rPr>
                        <a:t>53</a:t>
                      </a:r>
                      <a:r>
                        <a:rPr lang="it-IT" sz="1300" b="1" spc="140" dirty="0">
                          <a:latin typeface="Calibri"/>
                          <a:cs typeface="Calibri"/>
                        </a:rPr>
                        <a:t> (2013 precedente)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2024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lang="it-IT" sz="16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851">
                <a:tc>
                  <a:txBody>
                    <a:bodyPr/>
                    <a:lstStyle/>
                    <a:p>
                      <a:pPr marR="1252855" algn="ctr">
                        <a:lnSpc>
                          <a:spcPts val="869"/>
                        </a:lnSpc>
                        <a:spcBef>
                          <a:spcPts val="555"/>
                        </a:spcBef>
                      </a:pPr>
                      <a:r>
                        <a:rPr lang="it-IT" sz="1300" b="1" spc="140" dirty="0">
                          <a:latin typeface="Calibri"/>
                          <a:cs typeface="Calibri"/>
                        </a:rPr>
                        <a:t>   </a:t>
                      </a:r>
                      <a:r>
                        <a:rPr sz="1300" b="1" spc="140" dirty="0">
                          <a:latin typeface="Calibri"/>
                          <a:cs typeface="Calibri"/>
                        </a:rPr>
                        <a:t>ART.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40" dirty="0">
                          <a:latin typeface="Calibri"/>
                          <a:cs typeface="Calibri"/>
                        </a:rPr>
                        <a:t>52</a:t>
                      </a:r>
                      <a:r>
                        <a:rPr lang="it-IT" sz="1300" b="1" spc="140" dirty="0">
                          <a:latin typeface="Calibri"/>
                          <a:cs typeface="Calibri"/>
                        </a:rPr>
                        <a:t> E ART. 65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6391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806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124">
                <a:tc>
                  <a:txBody>
                    <a:bodyPr/>
                    <a:lstStyle/>
                    <a:p>
                      <a:pPr marR="1252855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300" b="1" spc="140" dirty="0">
                          <a:latin typeface="Calibri"/>
                          <a:cs typeface="Calibri"/>
                        </a:rPr>
                        <a:t>ART.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140" dirty="0">
                          <a:latin typeface="Calibri"/>
                          <a:cs typeface="Calibri"/>
                        </a:rPr>
                        <a:t>22</a:t>
                      </a:r>
                      <a:endParaRPr sz="1300" dirty="0">
                        <a:latin typeface="Calibri"/>
                        <a:cs typeface="Calibri"/>
                      </a:endParaRPr>
                    </a:p>
                  </a:txBody>
                  <a:tcPr marL="0" marR="0" marT="264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00" b="1" spc="85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4127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lang="it-IT" sz="1000" b="1" spc="80" dirty="0">
                          <a:solidFill>
                            <a:srgbClr val="1F2CC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54127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392">
                <a:tc>
                  <a:txBody>
                    <a:bodyPr/>
                    <a:lstStyle/>
                    <a:p>
                      <a:endParaRPr lang="it-IT" sz="1800" b="0" i="0" u="none" strike="noStrik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VERIFICA COMPLESSIVA DELLA REGOLARITÀ DELL’ATTIVITÀ PRESTATA DAI RICERCATORI E TECNOLOGI 	SEMESTRALI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5701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517747" y="6255015"/>
            <a:ext cx="2324100" cy="18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516">
              <a:spcBef>
                <a:spcPts val="36"/>
              </a:spcBef>
            </a:pPr>
            <a:r>
              <a:rPr lang="it-IT"/>
              <a:t>PT</a:t>
            </a:r>
            <a:r>
              <a:rPr lang="it-IT" spc="-10"/>
              <a:t> </a:t>
            </a:r>
            <a:r>
              <a:rPr lang="it-IT" spc="60"/>
              <a:t>Lecce,</a:t>
            </a:r>
            <a:r>
              <a:rPr lang="it-IT" spc="5"/>
              <a:t> </a:t>
            </a:r>
            <a:r>
              <a:rPr lang="it-IT"/>
              <a:t>13</a:t>
            </a:r>
            <a:r>
              <a:rPr lang="it-IT" spc="-15"/>
              <a:t> </a:t>
            </a:r>
            <a:r>
              <a:rPr lang="it-IT"/>
              <a:t>giugno</a:t>
            </a:r>
            <a:r>
              <a:rPr lang="it-IT" spc="-10"/>
              <a:t> </a:t>
            </a:r>
            <a:r>
              <a:rPr lang="it-IT"/>
              <a:t>2024, Antonio</a:t>
            </a:r>
            <a:r>
              <a:rPr lang="it-IT" spc="-10"/>
              <a:t> </a:t>
            </a:r>
            <a:r>
              <a:rPr lang="it-IT" spc="40"/>
              <a:t>Zoccoli</a:t>
            </a:r>
            <a:endParaRPr spc="36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479376" y="3426119"/>
            <a:ext cx="11593288" cy="2613421"/>
            <a:chOff x="457200" y="3778248"/>
            <a:chExt cx="9774555" cy="2749550"/>
          </a:xfrm>
        </p:grpSpPr>
        <p:sp>
          <p:nvSpPr>
            <p:cNvPr id="4" name="object 4"/>
            <p:cNvSpPr/>
            <p:nvPr/>
          </p:nvSpPr>
          <p:spPr>
            <a:xfrm>
              <a:off x="457200" y="3778248"/>
              <a:ext cx="9766300" cy="2749550"/>
            </a:xfrm>
            <a:custGeom>
              <a:avLst/>
              <a:gdLst/>
              <a:ahLst/>
              <a:cxnLst/>
              <a:rect l="l" t="t" r="r" b="b"/>
              <a:pathLst>
                <a:path w="9766300" h="2749550">
                  <a:moveTo>
                    <a:pt x="0" y="0"/>
                  </a:moveTo>
                  <a:lnTo>
                    <a:pt x="9766300" y="0"/>
                  </a:lnTo>
                  <a:lnTo>
                    <a:pt x="9766300" y="2749551"/>
                  </a:lnTo>
                  <a:lnTo>
                    <a:pt x="0" y="27495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" name="object 5"/>
            <p:cNvSpPr/>
            <p:nvPr/>
          </p:nvSpPr>
          <p:spPr>
            <a:xfrm>
              <a:off x="3923045" y="5171550"/>
              <a:ext cx="6300470" cy="49530"/>
            </a:xfrm>
            <a:custGeom>
              <a:avLst/>
              <a:gdLst/>
              <a:ahLst/>
              <a:cxnLst/>
              <a:rect l="l" t="t" r="r" b="b"/>
              <a:pathLst>
                <a:path w="6300470" h="49529">
                  <a:moveTo>
                    <a:pt x="0" y="49126"/>
                  </a:moveTo>
                  <a:lnTo>
                    <a:pt x="6300454" y="0"/>
                  </a:lnTo>
                </a:path>
              </a:pathLst>
            </a:custGeom>
            <a:ln w="152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" name="object 6"/>
            <p:cNvSpPr/>
            <p:nvPr/>
          </p:nvSpPr>
          <p:spPr>
            <a:xfrm>
              <a:off x="4432203" y="4706501"/>
              <a:ext cx="5791835" cy="0"/>
            </a:xfrm>
            <a:custGeom>
              <a:avLst/>
              <a:gdLst/>
              <a:ahLst/>
              <a:cxnLst/>
              <a:rect l="l" t="t" r="r" b="b"/>
              <a:pathLst>
                <a:path w="5791834">
                  <a:moveTo>
                    <a:pt x="0" y="0"/>
                  </a:moveTo>
                  <a:lnTo>
                    <a:pt x="5791296" y="0"/>
                  </a:lnTo>
                </a:path>
              </a:pathLst>
            </a:custGeom>
            <a:ln w="152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7" name="object 7"/>
            <p:cNvSpPr/>
            <p:nvPr/>
          </p:nvSpPr>
          <p:spPr>
            <a:xfrm>
              <a:off x="3705107" y="5630655"/>
              <a:ext cx="6518909" cy="0"/>
            </a:xfrm>
            <a:custGeom>
              <a:avLst/>
              <a:gdLst/>
              <a:ahLst/>
              <a:cxnLst/>
              <a:rect l="l" t="t" r="r" b="b"/>
              <a:pathLst>
                <a:path w="6518909">
                  <a:moveTo>
                    <a:pt x="0" y="0"/>
                  </a:moveTo>
                  <a:lnTo>
                    <a:pt x="6518392" y="0"/>
                  </a:lnTo>
                </a:path>
              </a:pathLst>
            </a:custGeom>
            <a:ln w="152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452194" y="2028713"/>
            <a:ext cx="2943585" cy="1063780"/>
          </a:xfrm>
          <a:prstGeom prst="rect">
            <a:avLst/>
          </a:prstGeom>
        </p:spPr>
        <p:txBody>
          <a:bodyPr vert="horz" wrap="square" lIns="0" tIns="12092" rIns="0" bIns="0" rtlCol="0" anchor="ctr">
            <a:spAutoFit/>
          </a:bodyPr>
          <a:lstStyle/>
          <a:p>
            <a:pPr marL="11516">
              <a:lnSpc>
                <a:spcPts val="4171"/>
              </a:lnSpc>
              <a:spcBef>
                <a:spcPts val="95"/>
              </a:spcBef>
            </a:pPr>
            <a:r>
              <a:rPr sz="3627" spc="-9" dirty="0">
                <a:solidFill>
                  <a:srgbClr val="1F2CC8"/>
                </a:solidFill>
                <a:latin typeface="Calibri"/>
                <a:cs typeface="Calibri"/>
              </a:rPr>
              <a:t>Personale</a:t>
            </a:r>
            <a:endParaRPr sz="3627" dirty="0">
              <a:latin typeface="Calibri"/>
              <a:cs typeface="Calibri"/>
            </a:endParaRPr>
          </a:p>
          <a:p>
            <a:pPr marL="11516">
              <a:lnSpc>
                <a:spcPts val="3954"/>
              </a:lnSpc>
            </a:pPr>
            <a:r>
              <a:rPr sz="3446" i="1" spc="340" dirty="0">
                <a:solidFill>
                  <a:srgbClr val="4297B7"/>
                </a:solidFill>
                <a:latin typeface="Calibri"/>
                <a:cs typeface="Calibri"/>
              </a:rPr>
              <a:t>…</a:t>
            </a:r>
            <a:r>
              <a:rPr sz="3446" i="1" spc="-159" dirty="0">
                <a:solidFill>
                  <a:srgbClr val="4297B7"/>
                </a:solidFill>
                <a:latin typeface="Calibri"/>
                <a:cs typeface="Calibri"/>
              </a:rPr>
              <a:t> </a:t>
            </a:r>
            <a:r>
              <a:rPr sz="3446" i="1" spc="-27" dirty="0">
                <a:solidFill>
                  <a:srgbClr val="4297B7"/>
                </a:solidFill>
                <a:latin typeface="Calibri"/>
                <a:cs typeface="Calibri"/>
              </a:rPr>
              <a:t>in</a:t>
            </a:r>
            <a:r>
              <a:rPr sz="3446" i="1" spc="-172" dirty="0">
                <a:solidFill>
                  <a:srgbClr val="4297B7"/>
                </a:solidFill>
                <a:latin typeface="Calibri"/>
                <a:cs typeface="Calibri"/>
              </a:rPr>
              <a:t> </a:t>
            </a:r>
            <a:r>
              <a:rPr sz="3446" i="1" spc="-9" dirty="0">
                <a:solidFill>
                  <a:srgbClr val="4297B7"/>
                </a:solidFill>
                <a:latin typeface="Calibri"/>
                <a:cs typeface="Calibri"/>
              </a:rPr>
              <a:t>formazione</a:t>
            </a:r>
            <a:endParaRPr sz="3446" dirty="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95400" y="1977592"/>
            <a:ext cx="3772764" cy="3843589"/>
            <a:chOff x="457200" y="2180844"/>
            <a:chExt cx="4160520" cy="423862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8368" y="2180844"/>
              <a:ext cx="3959352" cy="39624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88044" y="2209962"/>
              <a:ext cx="3858895" cy="3863340"/>
            </a:xfrm>
            <a:custGeom>
              <a:avLst/>
              <a:gdLst/>
              <a:ahLst/>
              <a:cxnLst/>
              <a:rect l="l" t="t" r="r" b="b"/>
              <a:pathLst>
                <a:path w="3858895" h="3863340">
                  <a:moveTo>
                    <a:pt x="1929428" y="0"/>
                  </a:moveTo>
                  <a:lnTo>
                    <a:pt x="1881134" y="593"/>
                  </a:lnTo>
                  <a:lnTo>
                    <a:pt x="1833130" y="2363"/>
                  </a:lnTo>
                  <a:lnTo>
                    <a:pt x="1785433" y="5297"/>
                  </a:lnTo>
                  <a:lnTo>
                    <a:pt x="1738055" y="9380"/>
                  </a:lnTo>
                  <a:lnTo>
                    <a:pt x="1691010" y="14600"/>
                  </a:lnTo>
                  <a:lnTo>
                    <a:pt x="1644312" y="20941"/>
                  </a:lnTo>
                  <a:lnTo>
                    <a:pt x="1597974" y="28390"/>
                  </a:lnTo>
                  <a:lnTo>
                    <a:pt x="1552012" y="36933"/>
                  </a:lnTo>
                  <a:lnTo>
                    <a:pt x="1506438" y="46557"/>
                  </a:lnTo>
                  <a:lnTo>
                    <a:pt x="1461266" y="57247"/>
                  </a:lnTo>
                  <a:lnTo>
                    <a:pt x="1416510" y="68990"/>
                  </a:lnTo>
                  <a:lnTo>
                    <a:pt x="1372184" y="81772"/>
                  </a:lnTo>
                  <a:lnTo>
                    <a:pt x="1328302" y="95579"/>
                  </a:lnTo>
                  <a:lnTo>
                    <a:pt x="1284877" y="110398"/>
                  </a:lnTo>
                  <a:lnTo>
                    <a:pt x="1241924" y="126213"/>
                  </a:lnTo>
                  <a:lnTo>
                    <a:pt x="1199456" y="143013"/>
                  </a:lnTo>
                  <a:lnTo>
                    <a:pt x="1157486" y="160782"/>
                  </a:lnTo>
                  <a:lnTo>
                    <a:pt x="1116030" y="179507"/>
                  </a:lnTo>
                  <a:lnTo>
                    <a:pt x="1075100" y="199174"/>
                  </a:lnTo>
                  <a:lnTo>
                    <a:pt x="1034711" y="219769"/>
                  </a:lnTo>
                  <a:lnTo>
                    <a:pt x="994876" y="241279"/>
                  </a:lnTo>
                  <a:lnTo>
                    <a:pt x="955609" y="263690"/>
                  </a:lnTo>
                  <a:lnTo>
                    <a:pt x="916924" y="286987"/>
                  </a:lnTo>
                  <a:lnTo>
                    <a:pt x="878834" y="311157"/>
                  </a:lnTo>
                  <a:lnTo>
                    <a:pt x="841355" y="336186"/>
                  </a:lnTo>
                  <a:lnTo>
                    <a:pt x="804498" y="362061"/>
                  </a:lnTo>
                  <a:lnTo>
                    <a:pt x="768279" y="388767"/>
                  </a:lnTo>
                  <a:lnTo>
                    <a:pt x="732710" y="416290"/>
                  </a:lnTo>
                  <a:lnTo>
                    <a:pt x="697807" y="444617"/>
                  </a:lnTo>
                  <a:lnTo>
                    <a:pt x="663582" y="473735"/>
                  </a:lnTo>
                  <a:lnTo>
                    <a:pt x="630049" y="503628"/>
                  </a:lnTo>
                  <a:lnTo>
                    <a:pt x="597223" y="534284"/>
                  </a:lnTo>
                  <a:lnTo>
                    <a:pt x="565116" y="565688"/>
                  </a:lnTo>
                  <a:lnTo>
                    <a:pt x="533744" y="597827"/>
                  </a:lnTo>
                  <a:lnTo>
                    <a:pt x="503119" y="630686"/>
                  </a:lnTo>
                  <a:lnTo>
                    <a:pt x="473256" y="664253"/>
                  </a:lnTo>
                  <a:lnTo>
                    <a:pt x="444168" y="698512"/>
                  </a:lnTo>
                  <a:lnTo>
                    <a:pt x="415870" y="733451"/>
                  </a:lnTo>
                  <a:lnTo>
                    <a:pt x="388374" y="769056"/>
                  </a:lnTo>
                  <a:lnTo>
                    <a:pt x="361695" y="805312"/>
                  </a:lnTo>
                  <a:lnTo>
                    <a:pt x="335846" y="842205"/>
                  </a:lnTo>
                  <a:lnTo>
                    <a:pt x="310843" y="879723"/>
                  </a:lnTo>
                  <a:lnTo>
                    <a:pt x="286697" y="917851"/>
                  </a:lnTo>
                  <a:lnTo>
                    <a:pt x="263423" y="956575"/>
                  </a:lnTo>
                  <a:lnTo>
                    <a:pt x="241035" y="995882"/>
                  </a:lnTo>
                  <a:lnTo>
                    <a:pt x="219547" y="1035757"/>
                  </a:lnTo>
                  <a:lnTo>
                    <a:pt x="198973" y="1076188"/>
                  </a:lnTo>
                  <a:lnTo>
                    <a:pt x="179326" y="1117159"/>
                  </a:lnTo>
                  <a:lnTo>
                    <a:pt x="160619" y="1158657"/>
                  </a:lnTo>
                  <a:lnTo>
                    <a:pt x="142868" y="1200669"/>
                  </a:lnTo>
                  <a:lnTo>
                    <a:pt x="126086" y="1243180"/>
                  </a:lnTo>
                  <a:lnTo>
                    <a:pt x="110286" y="1286177"/>
                  </a:lnTo>
                  <a:lnTo>
                    <a:pt x="95483" y="1329645"/>
                  </a:lnTo>
                  <a:lnTo>
                    <a:pt x="81690" y="1373572"/>
                  </a:lnTo>
                  <a:lnTo>
                    <a:pt x="68921" y="1417943"/>
                  </a:lnTo>
                  <a:lnTo>
                    <a:pt x="57189" y="1462744"/>
                  </a:lnTo>
                  <a:lnTo>
                    <a:pt x="46510" y="1507961"/>
                  </a:lnTo>
                  <a:lnTo>
                    <a:pt x="36896" y="1553582"/>
                  </a:lnTo>
                  <a:lnTo>
                    <a:pt x="28361" y="1599591"/>
                  </a:lnTo>
                  <a:lnTo>
                    <a:pt x="20919" y="1645975"/>
                  </a:lnTo>
                  <a:lnTo>
                    <a:pt x="14585" y="1692720"/>
                  </a:lnTo>
                  <a:lnTo>
                    <a:pt x="9371" y="1739813"/>
                  </a:lnTo>
                  <a:lnTo>
                    <a:pt x="5292" y="1787239"/>
                  </a:lnTo>
                  <a:lnTo>
                    <a:pt x="2361" y="1834985"/>
                  </a:lnTo>
                  <a:lnTo>
                    <a:pt x="592" y="1883036"/>
                  </a:lnTo>
                  <a:lnTo>
                    <a:pt x="0" y="1931380"/>
                  </a:lnTo>
                  <a:lnTo>
                    <a:pt x="592" y="1979724"/>
                  </a:lnTo>
                  <a:lnTo>
                    <a:pt x="2361" y="2027775"/>
                  </a:lnTo>
                  <a:lnTo>
                    <a:pt x="5292" y="2075521"/>
                  </a:lnTo>
                  <a:lnTo>
                    <a:pt x="9371" y="2122947"/>
                  </a:lnTo>
                  <a:lnTo>
                    <a:pt x="14585" y="2170040"/>
                  </a:lnTo>
                  <a:lnTo>
                    <a:pt x="20919" y="2216785"/>
                  </a:lnTo>
                  <a:lnTo>
                    <a:pt x="28361" y="2263170"/>
                  </a:lnTo>
                  <a:lnTo>
                    <a:pt x="36896" y="2309179"/>
                  </a:lnTo>
                  <a:lnTo>
                    <a:pt x="46510" y="2354799"/>
                  </a:lnTo>
                  <a:lnTo>
                    <a:pt x="57189" y="2400017"/>
                  </a:lnTo>
                  <a:lnTo>
                    <a:pt x="68921" y="2444818"/>
                  </a:lnTo>
                  <a:lnTo>
                    <a:pt x="81690" y="2489189"/>
                  </a:lnTo>
                  <a:lnTo>
                    <a:pt x="95483" y="2533115"/>
                  </a:lnTo>
                  <a:lnTo>
                    <a:pt x="110286" y="2576584"/>
                  </a:lnTo>
                  <a:lnTo>
                    <a:pt x="126086" y="2619581"/>
                  </a:lnTo>
                  <a:lnTo>
                    <a:pt x="142868" y="2662092"/>
                  </a:lnTo>
                  <a:lnTo>
                    <a:pt x="160619" y="2704104"/>
                  </a:lnTo>
                  <a:lnTo>
                    <a:pt x="179326" y="2745602"/>
                  </a:lnTo>
                  <a:lnTo>
                    <a:pt x="198973" y="2786573"/>
                  </a:lnTo>
                  <a:lnTo>
                    <a:pt x="219547" y="2827003"/>
                  </a:lnTo>
                  <a:lnTo>
                    <a:pt x="241035" y="2866879"/>
                  </a:lnTo>
                  <a:lnTo>
                    <a:pt x="263423" y="2906185"/>
                  </a:lnTo>
                  <a:lnTo>
                    <a:pt x="286697" y="2944910"/>
                  </a:lnTo>
                  <a:lnTo>
                    <a:pt x="310843" y="2983038"/>
                  </a:lnTo>
                  <a:lnTo>
                    <a:pt x="335846" y="3020555"/>
                  </a:lnTo>
                  <a:lnTo>
                    <a:pt x="361695" y="3057449"/>
                  </a:lnTo>
                  <a:lnTo>
                    <a:pt x="388374" y="3093705"/>
                  </a:lnTo>
                  <a:lnTo>
                    <a:pt x="415870" y="3129310"/>
                  </a:lnTo>
                  <a:lnTo>
                    <a:pt x="444168" y="3164249"/>
                  </a:lnTo>
                  <a:lnTo>
                    <a:pt x="473256" y="3198508"/>
                  </a:lnTo>
                  <a:lnTo>
                    <a:pt x="503119" y="3232075"/>
                  </a:lnTo>
                  <a:lnTo>
                    <a:pt x="533744" y="3264934"/>
                  </a:lnTo>
                  <a:lnTo>
                    <a:pt x="565116" y="3297073"/>
                  </a:lnTo>
                  <a:lnTo>
                    <a:pt x="597223" y="3328477"/>
                  </a:lnTo>
                  <a:lnTo>
                    <a:pt x="630049" y="3359133"/>
                  </a:lnTo>
                  <a:lnTo>
                    <a:pt x="663582" y="3389026"/>
                  </a:lnTo>
                  <a:lnTo>
                    <a:pt x="697807" y="3418144"/>
                  </a:lnTo>
                  <a:lnTo>
                    <a:pt x="732710" y="3446471"/>
                  </a:lnTo>
                  <a:lnTo>
                    <a:pt x="768279" y="3473995"/>
                  </a:lnTo>
                  <a:lnTo>
                    <a:pt x="804498" y="3500700"/>
                  </a:lnTo>
                  <a:lnTo>
                    <a:pt x="841355" y="3526575"/>
                  </a:lnTo>
                  <a:lnTo>
                    <a:pt x="878834" y="3551604"/>
                  </a:lnTo>
                  <a:lnTo>
                    <a:pt x="916924" y="3575774"/>
                  </a:lnTo>
                  <a:lnTo>
                    <a:pt x="955609" y="3599072"/>
                  </a:lnTo>
                  <a:lnTo>
                    <a:pt x="994876" y="3621482"/>
                  </a:lnTo>
                  <a:lnTo>
                    <a:pt x="1034711" y="3642992"/>
                  </a:lnTo>
                  <a:lnTo>
                    <a:pt x="1075100" y="3663587"/>
                  </a:lnTo>
                  <a:lnTo>
                    <a:pt x="1116030" y="3683254"/>
                  </a:lnTo>
                  <a:lnTo>
                    <a:pt x="1157486" y="3701979"/>
                  </a:lnTo>
                  <a:lnTo>
                    <a:pt x="1199456" y="3719748"/>
                  </a:lnTo>
                  <a:lnTo>
                    <a:pt x="1241924" y="3736548"/>
                  </a:lnTo>
                  <a:lnTo>
                    <a:pt x="1284877" y="3752363"/>
                  </a:lnTo>
                  <a:lnTo>
                    <a:pt x="1328302" y="3767182"/>
                  </a:lnTo>
                  <a:lnTo>
                    <a:pt x="1372184" y="3780989"/>
                  </a:lnTo>
                  <a:lnTo>
                    <a:pt x="1416510" y="3793771"/>
                  </a:lnTo>
                  <a:lnTo>
                    <a:pt x="1461266" y="3805514"/>
                  </a:lnTo>
                  <a:lnTo>
                    <a:pt x="1506438" y="3816204"/>
                  </a:lnTo>
                  <a:lnTo>
                    <a:pt x="1552012" y="3825828"/>
                  </a:lnTo>
                  <a:lnTo>
                    <a:pt x="1597974" y="3834371"/>
                  </a:lnTo>
                  <a:lnTo>
                    <a:pt x="1644312" y="3841821"/>
                  </a:lnTo>
                  <a:lnTo>
                    <a:pt x="1691010" y="3848162"/>
                  </a:lnTo>
                  <a:lnTo>
                    <a:pt x="1738055" y="3853381"/>
                  </a:lnTo>
                  <a:lnTo>
                    <a:pt x="1785433" y="3857464"/>
                  </a:lnTo>
                  <a:lnTo>
                    <a:pt x="1833130" y="3860398"/>
                  </a:lnTo>
                  <a:lnTo>
                    <a:pt x="1881134" y="3862168"/>
                  </a:lnTo>
                  <a:lnTo>
                    <a:pt x="1929428" y="3862762"/>
                  </a:lnTo>
                  <a:lnTo>
                    <a:pt x="1977723" y="3862168"/>
                  </a:lnTo>
                  <a:lnTo>
                    <a:pt x="2025726" y="3860398"/>
                  </a:lnTo>
                  <a:lnTo>
                    <a:pt x="2073424" y="3857464"/>
                  </a:lnTo>
                  <a:lnTo>
                    <a:pt x="2120802" y="3853381"/>
                  </a:lnTo>
                  <a:lnTo>
                    <a:pt x="2167847" y="3848162"/>
                  </a:lnTo>
                  <a:lnTo>
                    <a:pt x="2214545" y="3841821"/>
                  </a:lnTo>
                  <a:lnTo>
                    <a:pt x="2260883" y="3834371"/>
                  </a:lnTo>
                  <a:lnTo>
                    <a:pt x="2306845" y="3825828"/>
                  </a:lnTo>
                  <a:lnTo>
                    <a:pt x="2352419" y="3816204"/>
                  </a:lnTo>
                  <a:lnTo>
                    <a:pt x="2397591" y="3805514"/>
                  </a:lnTo>
                  <a:lnTo>
                    <a:pt x="2442347" y="3793771"/>
                  </a:lnTo>
                  <a:lnTo>
                    <a:pt x="2486673" y="3780989"/>
                  </a:lnTo>
                  <a:lnTo>
                    <a:pt x="2530555" y="3767182"/>
                  </a:lnTo>
                  <a:lnTo>
                    <a:pt x="2573980" y="3752363"/>
                  </a:lnTo>
                  <a:lnTo>
                    <a:pt x="2616933" y="3736548"/>
                  </a:lnTo>
                  <a:lnTo>
                    <a:pt x="2659402" y="3719748"/>
                  </a:lnTo>
                  <a:lnTo>
                    <a:pt x="2701371" y="3701979"/>
                  </a:lnTo>
                  <a:lnTo>
                    <a:pt x="2742827" y="3683254"/>
                  </a:lnTo>
                  <a:lnTo>
                    <a:pt x="2783757" y="3663587"/>
                  </a:lnTo>
                  <a:lnTo>
                    <a:pt x="2824146" y="3642992"/>
                  </a:lnTo>
                  <a:lnTo>
                    <a:pt x="2863982" y="3621482"/>
                  </a:lnTo>
                  <a:lnTo>
                    <a:pt x="2903249" y="3599072"/>
                  </a:lnTo>
                  <a:lnTo>
                    <a:pt x="2941934" y="3575774"/>
                  </a:lnTo>
                  <a:lnTo>
                    <a:pt x="2980023" y="3551604"/>
                  </a:lnTo>
                  <a:lnTo>
                    <a:pt x="3017503" y="3526575"/>
                  </a:lnTo>
                  <a:lnTo>
                    <a:pt x="3054360" y="3500700"/>
                  </a:lnTo>
                  <a:lnTo>
                    <a:pt x="3090579" y="3473995"/>
                  </a:lnTo>
                  <a:lnTo>
                    <a:pt x="3126147" y="3446471"/>
                  </a:lnTo>
                  <a:lnTo>
                    <a:pt x="3161051" y="3418144"/>
                  </a:lnTo>
                  <a:lnTo>
                    <a:pt x="3195276" y="3389026"/>
                  </a:lnTo>
                  <a:lnTo>
                    <a:pt x="3228809" y="3359133"/>
                  </a:lnTo>
                  <a:lnTo>
                    <a:pt x="3261635" y="3328477"/>
                  </a:lnTo>
                  <a:lnTo>
                    <a:pt x="3293741" y="3297073"/>
                  </a:lnTo>
                  <a:lnTo>
                    <a:pt x="3325114" y="3264934"/>
                  </a:lnTo>
                  <a:lnTo>
                    <a:pt x="3355738" y="3232075"/>
                  </a:lnTo>
                  <a:lnTo>
                    <a:pt x="3385602" y="3198508"/>
                  </a:lnTo>
                  <a:lnTo>
                    <a:pt x="3414689" y="3164249"/>
                  </a:lnTo>
                  <a:lnTo>
                    <a:pt x="3442988" y="3129310"/>
                  </a:lnTo>
                  <a:lnTo>
                    <a:pt x="3470484" y="3093705"/>
                  </a:lnTo>
                  <a:lnTo>
                    <a:pt x="3497163" y="3057449"/>
                  </a:lnTo>
                  <a:lnTo>
                    <a:pt x="3523011" y="3020555"/>
                  </a:lnTo>
                  <a:lnTo>
                    <a:pt x="3548015" y="2983038"/>
                  </a:lnTo>
                  <a:lnTo>
                    <a:pt x="3572161" y="2944910"/>
                  </a:lnTo>
                  <a:lnTo>
                    <a:pt x="3595434" y="2906185"/>
                  </a:lnTo>
                  <a:lnTo>
                    <a:pt x="3617822" y="2866879"/>
                  </a:lnTo>
                  <a:lnTo>
                    <a:pt x="3639310" y="2827003"/>
                  </a:lnTo>
                  <a:lnTo>
                    <a:pt x="3659885" y="2786573"/>
                  </a:lnTo>
                  <a:lnTo>
                    <a:pt x="3679532" y="2745602"/>
                  </a:lnTo>
                  <a:lnTo>
                    <a:pt x="3698238" y="2704104"/>
                  </a:lnTo>
                  <a:lnTo>
                    <a:pt x="3715989" y="2662092"/>
                  </a:lnTo>
                  <a:lnTo>
                    <a:pt x="3732772" y="2619581"/>
                  </a:lnTo>
                  <a:lnTo>
                    <a:pt x="3748571" y="2576584"/>
                  </a:lnTo>
                  <a:lnTo>
                    <a:pt x="3763375" y="2533115"/>
                  </a:lnTo>
                  <a:lnTo>
                    <a:pt x="3777168" y="2489189"/>
                  </a:lnTo>
                  <a:lnTo>
                    <a:pt x="3789937" y="2444818"/>
                  </a:lnTo>
                  <a:lnTo>
                    <a:pt x="3801668" y="2400017"/>
                  </a:lnTo>
                  <a:lnTo>
                    <a:pt x="3812348" y="2354799"/>
                  </a:lnTo>
                  <a:lnTo>
                    <a:pt x="3821962" y="2309179"/>
                  </a:lnTo>
                  <a:lnTo>
                    <a:pt x="3830496" y="2263170"/>
                  </a:lnTo>
                  <a:lnTo>
                    <a:pt x="3837938" y="2216785"/>
                  </a:lnTo>
                  <a:lnTo>
                    <a:pt x="3844273" y="2170040"/>
                  </a:lnTo>
                  <a:lnTo>
                    <a:pt x="3849487" y="2122947"/>
                  </a:lnTo>
                  <a:lnTo>
                    <a:pt x="3853566" y="2075521"/>
                  </a:lnTo>
                  <a:lnTo>
                    <a:pt x="3856497" y="2027775"/>
                  </a:lnTo>
                  <a:lnTo>
                    <a:pt x="3858265" y="1979724"/>
                  </a:lnTo>
                  <a:lnTo>
                    <a:pt x="3858858" y="1931380"/>
                  </a:lnTo>
                  <a:lnTo>
                    <a:pt x="3858265" y="1883036"/>
                  </a:lnTo>
                  <a:lnTo>
                    <a:pt x="3856497" y="1834985"/>
                  </a:lnTo>
                  <a:lnTo>
                    <a:pt x="3853566" y="1787239"/>
                  </a:lnTo>
                  <a:lnTo>
                    <a:pt x="3849487" y="1739813"/>
                  </a:lnTo>
                  <a:lnTo>
                    <a:pt x="3844273" y="1692720"/>
                  </a:lnTo>
                  <a:lnTo>
                    <a:pt x="3837938" y="1645975"/>
                  </a:lnTo>
                  <a:lnTo>
                    <a:pt x="3830496" y="1599591"/>
                  </a:lnTo>
                  <a:lnTo>
                    <a:pt x="3821962" y="1553582"/>
                  </a:lnTo>
                  <a:lnTo>
                    <a:pt x="3812348" y="1507961"/>
                  </a:lnTo>
                  <a:lnTo>
                    <a:pt x="3801668" y="1462744"/>
                  </a:lnTo>
                  <a:lnTo>
                    <a:pt x="3789937" y="1417943"/>
                  </a:lnTo>
                  <a:lnTo>
                    <a:pt x="3777168" y="1373572"/>
                  </a:lnTo>
                  <a:lnTo>
                    <a:pt x="3763375" y="1329645"/>
                  </a:lnTo>
                  <a:lnTo>
                    <a:pt x="3748571" y="1286177"/>
                  </a:lnTo>
                  <a:lnTo>
                    <a:pt x="3732772" y="1243180"/>
                  </a:lnTo>
                  <a:lnTo>
                    <a:pt x="3715989" y="1200669"/>
                  </a:lnTo>
                  <a:lnTo>
                    <a:pt x="3698238" y="1158657"/>
                  </a:lnTo>
                  <a:lnTo>
                    <a:pt x="3679532" y="1117159"/>
                  </a:lnTo>
                  <a:lnTo>
                    <a:pt x="3659885" y="1076188"/>
                  </a:lnTo>
                  <a:lnTo>
                    <a:pt x="3639310" y="1035757"/>
                  </a:lnTo>
                  <a:lnTo>
                    <a:pt x="3617822" y="995882"/>
                  </a:lnTo>
                  <a:lnTo>
                    <a:pt x="3595434" y="956575"/>
                  </a:lnTo>
                  <a:lnTo>
                    <a:pt x="3572161" y="917851"/>
                  </a:lnTo>
                  <a:lnTo>
                    <a:pt x="3548015" y="879723"/>
                  </a:lnTo>
                  <a:lnTo>
                    <a:pt x="3523011" y="842205"/>
                  </a:lnTo>
                  <a:lnTo>
                    <a:pt x="3497163" y="805312"/>
                  </a:lnTo>
                  <a:lnTo>
                    <a:pt x="3470484" y="769056"/>
                  </a:lnTo>
                  <a:lnTo>
                    <a:pt x="3442988" y="733451"/>
                  </a:lnTo>
                  <a:lnTo>
                    <a:pt x="3414689" y="698512"/>
                  </a:lnTo>
                  <a:lnTo>
                    <a:pt x="3385602" y="664253"/>
                  </a:lnTo>
                  <a:lnTo>
                    <a:pt x="3355738" y="630686"/>
                  </a:lnTo>
                  <a:lnTo>
                    <a:pt x="3325114" y="597827"/>
                  </a:lnTo>
                  <a:lnTo>
                    <a:pt x="3293741" y="565688"/>
                  </a:lnTo>
                  <a:lnTo>
                    <a:pt x="3261635" y="534284"/>
                  </a:lnTo>
                  <a:lnTo>
                    <a:pt x="3228809" y="503628"/>
                  </a:lnTo>
                  <a:lnTo>
                    <a:pt x="3195276" y="473735"/>
                  </a:lnTo>
                  <a:lnTo>
                    <a:pt x="3161051" y="444617"/>
                  </a:lnTo>
                  <a:lnTo>
                    <a:pt x="3126147" y="416290"/>
                  </a:lnTo>
                  <a:lnTo>
                    <a:pt x="3090579" y="388767"/>
                  </a:lnTo>
                  <a:lnTo>
                    <a:pt x="3054360" y="362061"/>
                  </a:lnTo>
                  <a:lnTo>
                    <a:pt x="3017503" y="336186"/>
                  </a:lnTo>
                  <a:lnTo>
                    <a:pt x="2980023" y="311157"/>
                  </a:lnTo>
                  <a:lnTo>
                    <a:pt x="2941934" y="286987"/>
                  </a:lnTo>
                  <a:lnTo>
                    <a:pt x="2903249" y="263690"/>
                  </a:lnTo>
                  <a:lnTo>
                    <a:pt x="2863982" y="241279"/>
                  </a:lnTo>
                  <a:lnTo>
                    <a:pt x="2824146" y="219769"/>
                  </a:lnTo>
                  <a:lnTo>
                    <a:pt x="2783757" y="199174"/>
                  </a:lnTo>
                  <a:lnTo>
                    <a:pt x="2742827" y="179507"/>
                  </a:lnTo>
                  <a:lnTo>
                    <a:pt x="2701371" y="160782"/>
                  </a:lnTo>
                  <a:lnTo>
                    <a:pt x="2659402" y="143013"/>
                  </a:lnTo>
                  <a:lnTo>
                    <a:pt x="2616933" y="126213"/>
                  </a:lnTo>
                  <a:lnTo>
                    <a:pt x="2573980" y="110398"/>
                  </a:lnTo>
                  <a:lnTo>
                    <a:pt x="2530555" y="95579"/>
                  </a:lnTo>
                  <a:lnTo>
                    <a:pt x="2486673" y="81772"/>
                  </a:lnTo>
                  <a:lnTo>
                    <a:pt x="2442347" y="68990"/>
                  </a:lnTo>
                  <a:lnTo>
                    <a:pt x="2397591" y="57247"/>
                  </a:lnTo>
                  <a:lnTo>
                    <a:pt x="2352419" y="46557"/>
                  </a:lnTo>
                  <a:lnTo>
                    <a:pt x="2306845" y="36933"/>
                  </a:lnTo>
                  <a:lnTo>
                    <a:pt x="2260883" y="28390"/>
                  </a:lnTo>
                  <a:lnTo>
                    <a:pt x="2214545" y="20941"/>
                  </a:lnTo>
                  <a:lnTo>
                    <a:pt x="2167847" y="14600"/>
                  </a:lnTo>
                  <a:lnTo>
                    <a:pt x="2120802" y="9380"/>
                  </a:lnTo>
                  <a:lnTo>
                    <a:pt x="2073424" y="5297"/>
                  </a:lnTo>
                  <a:lnTo>
                    <a:pt x="2025726" y="2363"/>
                  </a:lnTo>
                  <a:lnTo>
                    <a:pt x="1977723" y="593"/>
                  </a:lnTo>
                  <a:lnTo>
                    <a:pt x="19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2" name="object 12"/>
            <p:cNvSpPr/>
            <p:nvPr/>
          </p:nvSpPr>
          <p:spPr>
            <a:xfrm>
              <a:off x="688044" y="2209962"/>
              <a:ext cx="3858895" cy="3863340"/>
            </a:xfrm>
            <a:custGeom>
              <a:avLst/>
              <a:gdLst/>
              <a:ahLst/>
              <a:cxnLst/>
              <a:rect l="l" t="t" r="r" b="b"/>
              <a:pathLst>
                <a:path w="3858895" h="3863340">
                  <a:moveTo>
                    <a:pt x="0" y="1931380"/>
                  </a:moveTo>
                  <a:lnTo>
                    <a:pt x="592" y="1883036"/>
                  </a:lnTo>
                  <a:lnTo>
                    <a:pt x="2361" y="1834984"/>
                  </a:lnTo>
                  <a:lnTo>
                    <a:pt x="5292" y="1787239"/>
                  </a:lnTo>
                  <a:lnTo>
                    <a:pt x="9371" y="1739812"/>
                  </a:lnTo>
                  <a:lnTo>
                    <a:pt x="14585" y="1692720"/>
                  </a:lnTo>
                  <a:lnTo>
                    <a:pt x="20919" y="1645975"/>
                  </a:lnTo>
                  <a:lnTo>
                    <a:pt x="28361" y="1599590"/>
                  </a:lnTo>
                  <a:lnTo>
                    <a:pt x="36896" y="1553581"/>
                  </a:lnTo>
                  <a:lnTo>
                    <a:pt x="46510" y="1507961"/>
                  </a:lnTo>
                  <a:lnTo>
                    <a:pt x="57189" y="1462743"/>
                  </a:lnTo>
                  <a:lnTo>
                    <a:pt x="68921" y="1417942"/>
                  </a:lnTo>
                  <a:lnTo>
                    <a:pt x="81690" y="1373572"/>
                  </a:lnTo>
                  <a:lnTo>
                    <a:pt x="95483" y="1329645"/>
                  </a:lnTo>
                  <a:lnTo>
                    <a:pt x="110286" y="1286176"/>
                  </a:lnTo>
                  <a:lnTo>
                    <a:pt x="126086" y="1243180"/>
                  </a:lnTo>
                  <a:lnTo>
                    <a:pt x="142868" y="1200668"/>
                  </a:lnTo>
                  <a:lnTo>
                    <a:pt x="160619" y="1158657"/>
                  </a:lnTo>
                  <a:lnTo>
                    <a:pt x="179325" y="1117159"/>
                  </a:lnTo>
                  <a:lnTo>
                    <a:pt x="198973" y="1076187"/>
                  </a:lnTo>
                  <a:lnTo>
                    <a:pt x="219547" y="1035757"/>
                  </a:lnTo>
                  <a:lnTo>
                    <a:pt x="241035" y="995882"/>
                  </a:lnTo>
                  <a:lnTo>
                    <a:pt x="263423" y="956575"/>
                  </a:lnTo>
                  <a:lnTo>
                    <a:pt x="286697" y="917851"/>
                  </a:lnTo>
                  <a:lnTo>
                    <a:pt x="310842" y="879723"/>
                  </a:lnTo>
                  <a:lnTo>
                    <a:pt x="335846" y="842205"/>
                  </a:lnTo>
                  <a:lnTo>
                    <a:pt x="361695" y="805311"/>
                  </a:lnTo>
                  <a:lnTo>
                    <a:pt x="388374" y="769055"/>
                  </a:lnTo>
                  <a:lnTo>
                    <a:pt x="415869" y="733451"/>
                  </a:lnTo>
                  <a:lnTo>
                    <a:pt x="444168" y="698512"/>
                  </a:lnTo>
                  <a:lnTo>
                    <a:pt x="473256" y="664252"/>
                  </a:lnTo>
                  <a:lnTo>
                    <a:pt x="503119" y="630686"/>
                  </a:lnTo>
                  <a:lnTo>
                    <a:pt x="533744" y="597826"/>
                  </a:lnTo>
                  <a:lnTo>
                    <a:pt x="565116" y="565688"/>
                  </a:lnTo>
                  <a:lnTo>
                    <a:pt x="597222" y="534283"/>
                  </a:lnTo>
                  <a:lnTo>
                    <a:pt x="630049" y="503628"/>
                  </a:lnTo>
                  <a:lnTo>
                    <a:pt x="663581" y="473734"/>
                  </a:lnTo>
                  <a:lnTo>
                    <a:pt x="697806" y="444617"/>
                  </a:lnTo>
                  <a:lnTo>
                    <a:pt x="732710" y="416290"/>
                  </a:lnTo>
                  <a:lnTo>
                    <a:pt x="768278" y="388766"/>
                  </a:lnTo>
                  <a:lnTo>
                    <a:pt x="804498" y="362060"/>
                  </a:lnTo>
                  <a:lnTo>
                    <a:pt x="841354" y="336186"/>
                  </a:lnTo>
                  <a:lnTo>
                    <a:pt x="878834" y="311157"/>
                  </a:lnTo>
                  <a:lnTo>
                    <a:pt x="916924" y="286987"/>
                  </a:lnTo>
                  <a:lnTo>
                    <a:pt x="955609" y="263689"/>
                  </a:lnTo>
                  <a:lnTo>
                    <a:pt x="994876" y="241279"/>
                  </a:lnTo>
                  <a:lnTo>
                    <a:pt x="1034711" y="219769"/>
                  </a:lnTo>
                  <a:lnTo>
                    <a:pt x="1075100" y="199174"/>
                  </a:lnTo>
                  <a:lnTo>
                    <a:pt x="1116030" y="179507"/>
                  </a:lnTo>
                  <a:lnTo>
                    <a:pt x="1157486" y="160782"/>
                  </a:lnTo>
                  <a:lnTo>
                    <a:pt x="1199455" y="143013"/>
                  </a:lnTo>
                  <a:lnTo>
                    <a:pt x="1241924" y="126213"/>
                  </a:lnTo>
                  <a:lnTo>
                    <a:pt x="1284877" y="110398"/>
                  </a:lnTo>
                  <a:lnTo>
                    <a:pt x="1328302" y="95579"/>
                  </a:lnTo>
                  <a:lnTo>
                    <a:pt x="1372184" y="81772"/>
                  </a:lnTo>
                  <a:lnTo>
                    <a:pt x="1416510" y="68990"/>
                  </a:lnTo>
                  <a:lnTo>
                    <a:pt x="1461266" y="57247"/>
                  </a:lnTo>
                  <a:lnTo>
                    <a:pt x="1506438" y="46557"/>
                  </a:lnTo>
                  <a:lnTo>
                    <a:pt x="1552012" y="36933"/>
                  </a:lnTo>
                  <a:lnTo>
                    <a:pt x="1597974" y="28390"/>
                  </a:lnTo>
                  <a:lnTo>
                    <a:pt x="1644312" y="20941"/>
                  </a:lnTo>
                  <a:lnTo>
                    <a:pt x="1691010" y="14600"/>
                  </a:lnTo>
                  <a:lnTo>
                    <a:pt x="1738055" y="9380"/>
                  </a:lnTo>
                  <a:lnTo>
                    <a:pt x="1785433" y="5297"/>
                  </a:lnTo>
                  <a:lnTo>
                    <a:pt x="1833131" y="2363"/>
                  </a:lnTo>
                  <a:lnTo>
                    <a:pt x="1881134" y="593"/>
                  </a:lnTo>
                  <a:lnTo>
                    <a:pt x="1929429" y="0"/>
                  </a:lnTo>
                  <a:lnTo>
                    <a:pt x="1977723" y="593"/>
                  </a:lnTo>
                  <a:lnTo>
                    <a:pt x="2025727" y="2363"/>
                  </a:lnTo>
                  <a:lnTo>
                    <a:pt x="2073424" y="5297"/>
                  </a:lnTo>
                  <a:lnTo>
                    <a:pt x="2120802" y="9380"/>
                  </a:lnTo>
                  <a:lnTo>
                    <a:pt x="2167847" y="14600"/>
                  </a:lnTo>
                  <a:lnTo>
                    <a:pt x="2214546" y="20941"/>
                  </a:lnTo>
                  <a:lnTo>
                    <a:pt x="2260883" y="28390"/>
                  </a:lnTo>
                  <a:lnTo>
                    <a:pt x="2306845" y="36933"/>
                  </a:lnTo>
                  <a:lnTo>
                    <a:pt x="2352420" y="46557"/>
                  </a:lnTo>
                  <a:lnTo>
                    <a:pt x="2397592" y="57247"/>
                  </a:lnTo>
                  <a:lnTo>
                    <a:pt x="2442347" y="68990"/>
                  </a:lnTo>
                  <a:lnTo>
                    <a:pt x="2486673" y="81772"/>
                  </a:lnTo>
                  <a:lnTo>
                    <a:pt x="2530556" y="95579"/>
                  </a:lnTo>
                  <a:lnTo>
                    <a:pt x="2573980" y="110398"/>
                  </a:lnTo>
                  <a:lnTo>
                    <a:pt x="2616934" y="126213"/>
                  </a:lnTo>
                  <a:lnTo>
                    <a:pt x="2659402" y="143013"/>
                  </a:lnTo>
                  <a:lnTo>
                    <a:pt x="2701371" y="160782"/>
                  </a:lnTo>
                  <a:lnTo>
                    <a:pt x="2742827" y="179507"/>
                  </a:lnTo>
                  <a:lnTo>
                    <a:pt x="2783757" y="199174"/>
                  </a:lnTo>
                  <a:lnTo>
                    <a:pt x="2824147" y="219769"/>
                  </a:lnTo>
                  <a:lnTo>
                    <a:pt x="2863982" y="241279"/>
                  </a:lnTo>
                  <a:lnTo>
                    <a:pt x="2903249" y="263689"/>
                  </a:lnTo>
                  <a:lnTo>
                    <a:pt x="2941934" y="286987"/>
                  </a:lnTo>
                  <a:lnTo>
                    <a:pt x="2980023" y="311157"/>
                  </a:lnTo>
                  <a:lnTo>
                    <a:pt x="3017503" y="336186"/>
                  </a:lnTo>
                  <a:lnTo>
                    <a:pt x="3054360" y="362060"/>
                  </a:lnTo>
                  <a:lnTo>
                    <a:pt x="3090579" y="388766"/>
                  </a:lnTo>
                  <a:lnTo>
                    <a:pt x="3126148" y="416290"/>
                  </a:lnTo>
                  <a:lnTo>
                    <a:pt x="3161051" y="444617"/>
                  </a:lnTo>
                  <a:lnTo>
                    <a:pt x="3195276" y="473734"/>
                  </a:lnTo>
                  <a:lnTo>
                    <a:pt x="3228809" y="503628"/>
                  </a:lnTo>
                  <a:lnTo>
                    <a:pt x="3261635" y="534283"/>
                  </a:lnTo>
                  <a:lnTo>
                    <a:pt x="3293741" y="565688"/>
                  </a:lnTo>
                  <a:lnTo>
                    <a:pt x="3325114" y="597826"/>
                  </a:lnTo>
                  <a:lnTo>
                    <a:pt x="3355739" y="630686"/>
                  </a:lnTo>
                  <a:lnTo>
                    <a:pt x="3385602" y="664252"/>
                  </a:lnTo>
                  <a:lnTo>
                    <a:pt x="3414690" y="698512"/>
                  </a:lnTo>
                  <a:lnTo>
                    <a:pt x="3442988" y="733451"/>
                  </a:lnTo>
                  <a:lnTo>
                    <a:pt x="3470484" y="769055"/>
                  </a:lnTo>
                  <a:lnTo>
                    <a:pt x="3497163" y="805311"/>
                  </a:lnTo>
                  <a:lnTo>
                    <a:pt x="3523011" y="842205"/>
                  </a:lnTo>
                  <a:lnTo>
                    <a:pt x="3548015" y="879723"/>
                  </a:lnTo>
                  <a:lnTo>
                    <a:pt x="3572161" y="917851"/>
                  </a:lnTo>
                  <a:lnTo>
                    <a:pt x="3595435" y="956575"/>
                  </a:lnTo>
                  <a:lnTo>
                    <a:pt x="3617822" y="995882"/>
                  </a:lnTo>
                  <a:lnTo>
                    <a:pt x="3639311" y="1035757"/>
                  </a:lnTo>
                  <a:lnTo>
                    <a:pt x="3659885" y="1076187"/>
                  </a:lnTo>
                  <a:lnTo>
                    <a:pt x="3679532" y="1117159"/>
                  </a:lnTo>
                  <a:lnTo>
                    <a:pt x="3698238" y="1158657"/>
                  </a:lnTo>
                  <a:lnTo>
                    <a:pt x="3715990" y="1200668"/>
                  </a:lnTo>
                  <a:lnTo>
                    <a:pt x="3732772" y="1243180"/>
                  </a:lnTo>
                  <a:lnTo>
                    <a:pt x="3748572" y="1286176"/>
                  </a:lnTo>
                  <a:lnTo>
                    <a:pt x="3763375" y="1329645"/>
                  </a:lnTo>
                  <a:lnTo>
                    <a:pt x="3777168" y="1373572"/>
                  </a:lnTo>
                  <a:lnTo>
                    <a:pt x="3789937" y="1417942"/>
                  </a:lnTo>
                  <a:lnTo>
                    <a:pt x="3801669" y="1462743"/>
                  </a:lnTo>
                  <a:lnTo>
                    <a:pt x="3812348" y="1507961"/>
                  </a:lnTo>
                  <a:lnTo>
                    <a:pt x="3821962" y="1553581"/>
                  </a:lnTo>
                  <a:lnTo>
                    <a:pt x="3830497" y="1599590"/>
                  </a:lnTo>
                  <a:lnTo>
                    <a:pt x="3837938" y="1645975"/>
                  </a:lnTo>
                  <a:lnTo>
                    <a:pt x="3844273" y="1692720"/>
                  </a:lnTo>
                  <a:lnTo>
                    <a:pt x="3849487" y="1739812"/>
                  </a:lnTo>
                  <a:lnTo>
                    <a:pt x="3853566" y="1787239"/>
                  </a:lnTo>
                  <a:lnTo>
                    <a:pt x="3856497" y="1834984"/>
                  </a:lnTo>
                  <a:lnTo>
                    <a:pt x="3858266" y="1883036"/>
                  </a:lnTo>
                  <a:lnTo>
                    <a:pt x="3858858" y="1931380"/>
                  </a:lnTo>
                  <a:lnTo>
                    <a:pt x="3858266" y="1979724"/>
                  </a:lnTo>
                  <a:lnTo>
                    <a:pt x="3856497" y="2027775"/>
                  </a:lnTo>
                  <a:lnTo>
                    <a:pt x="3853566" y="2075521"/>
                  </a:lnTo>
                  <a:lnTo>
                    <a:pt x="3849487" y="2122947"/>
                  </a:lnTo>
                  <a:lnTo>
                    <a:pt x="3844273" y="2170040"/>
                  </a:lnTo>
                  <a:lnTo>
                    <a:pt x="3837938" y="2216785"/>
                  </a:lnTo>
                  <a:lnTo>
                    <a:pt x="3830497" y="2263169"/>
                  </a:lnTo>
                  <a:lnTo>
                    <a:pt x="3821962" y="2309178"/>
                  </a:lnTo>
                  <a:lnTo>
                    <a:pt x="3812348" y="2354799"/>
                  </a:lnTo>
                  <a:lnTo>
                    <a:pt x="3801669" y="2400016"/>
                  </a:lnTo>
                  <a:lnTo>
                    <a:pt x="3789937" y="2444817"/>
                  </a:lnTo>
                  <a:lnTo>
                    <a:pt x="3777168" y="2489188"/>
                  </a:lnTo>
                  <a:lnTo>
                    <a:pt x="3763375" y="2533115"/>
                  </a:lnTo>
                  <a:lnTo>
                    <a:pt x="3748572" y="2576583"/>
                  </a:lnTo>
                  <a:lnTo>
                    <a:pt x="3732772" y="2619580"/>
                  </a:lnTo>
                  <a:lnTo>
                    <a:pt x="3715990" y="2662091"/>
                  </a:lnTo>
                  <a:lnTo>
                    <a:pt x="3698238" y="2704103"/>
                  </a:lnTo>
                  <a:lnTo>
                    <a:pt x="3679532" y="2745601"/>
                  </a:lnTo>
                  <a:lnTo>
                    <a:pt x="3659885" y="2786573"/>
                  </a:lnTo>
                  <a:lnTo>
                    <a:pt x="3639311" y="2827003"/>
                  </a:lnTo>
                  <a:lnTo>
                    <a:pt x="3617822" y="2866878"/>
                  </a:lnTo>
                  <a:lnTo>
                    <a:pt x="3595435" y="2906185"/>
                  </a:lnTo>
                  <a:lnTo>
                    <a:pt x="3572161" y="2944909"/>
                  </a:lnTo>
                  <a:lnTo>
                    <a:pt x="3548015" y="2983037"/>
                  </a:lnTo>
                  <a:lnTo>
                    <a:pt x="3523011" y="3020555"/>
                  </a:lnTo>
                  <a:lnTo>
                    <a:pt x="3497163" y="3057449"/>
                  </a:lnTo>
                  <a:lnTo>
                    <a:pt x="3470484" y="3093705"/>
                  </a:lnTo>
                  <a:lnTo>
                    <a:pt x="3442988" y="3129309"/>
                  </a:lnTo>
                  <a:lnTo>
                    <a:pt x="3414690" y="3164248"/>
                  </a:lnTo>
                  <a:lnTo>
                    <a:pt x="3385602" y="3198508"/>
                  </a:lnTo>
                  <a:lnTo>
                    <a:pt x="3355739" y="3232074"/>
                  </a:lnTo>
                  <a:lnTo>
                    <a:pt x="3325114" y="3264934"/>
                  </a:lnTo>
                  <a:lnTo>
                    <a:pt x="3293741" y="3297072"/>
                  </a:lnTo>
                  <a:lnTo>
                    <a:pt x="3261635" y="3328477"/>
                  </a:lnTo>
                  <a:lnTo>
                    <a:pt x="3228809" y="3359132"/>
                  </a:lnTo>
                  <a:lnTo>
                    <a:pt x="3195276" y="3389026"/>
                  </a:lnTo>
                  <a:lnTo>
                    <a:pt x="3161051" y="3418143"/>
                  </a:lnTo>
                  <a:lnTo>
                    <a:pt x="3126148" y="3446470"/>
                  </a:lnTo>
                  <a:lnTo>
                    <a:pt x="3090579" y="3473994"/>
                  </a:lnTo>
                  <a:lnTo>
                    <a:pt x="3054360" y="3500700"/>
                  </a:lnTo>
                  <a:lnTo>
                    <a:pt x="3017503" y="3526574"/>
                  </a:lnTo>
                  <a:lnTo>
                    <a:pt x="2980023" y="3551604"/>
                  </a:lnTo>
                  <a:lnTo>
                    <a:pt x="2941934" y="3575774"/>
                  </a:lnTo>
                  <a:lnTo>
                    <a:pt x="2903249" y="3599071"/>
                  </a:lnTo>
                  <a:lnTo>
                    <a:pt x="2863982" y="3621481"/>
                  </a:lnTo>
                  <a:lnTo>
                    <a:pt x="2824147" y="3642991"/>
                  </a:lnTo>
                  <a:lnTo>
                    <a:pt x="2783757" y="3663586"/>
                  </a:lnTo>
                  <a:lnTo>
                    <a:pt x="2742827" y="3683254"/>
                  </a:lnTo>
                  <a:lnTo>
                    <a:pt x="2701371" y="3701979"/>
                  </a:lnTo>
                  <a:lnTo>
                    <a:pt x="2659402" y="3719748"/>
                  </a:lnTo>
                  <a:lnTo>
                    <a:pt x="2616934" y="3736547"/>
                  </a:lnTo>
                  <a:lnTo>
                    <a:pt x="2573980" y="3752363"/>
                  </a:lnTo>
                  <a:lnTo>
                    <a:pt x="2530556" y="3767181"/>
                  </a:lnTo>
                  <a:lnTo>
                    <a:pt x="2486673" y="3780988"/>
                  </a:lnTo>
                  <a:lnTo>
                    <a:pt x="2442347" y="3793770"/>
                  </a:lnTo>
                  <a:lnTo>
                    <a:pt x="2397592" y="3805513"/>
                  </a:lnTo>
                  <a:lnTo>
                    <a:pt x="2352420" y="3816204"/>
                  </a:lnTo>
                  <a:lnTo>
                    <a:pt x="2306845" y="3825827"/>
                  </a:lnTo>
                  <a:lnTo>
                    <a:pt x="2260883" y="3834371"/>
                  </a:lnTo>
                  <a:lnTo>
                    <a:pt x="2214546" y="3841820"/>
                  </a:lnTo>
                  <a:lnTo>
                    <a:pt x="2167847" y="3848161"/>
                  </a:lnTo>
                  <a:lnTo>
                    <a:pt x="2120802" y="3853380"/>
                  </a:lnTo>
                  <a:lnTo>
                    <a:pt x="2073424" y="3857463"/>
                  </a:lnTo>
                  <a:lnTo>
                    <a:pt x="2025727" y="3860397"/>
                  </a:lnTo>
                  <a:lnTo>
                    <a:pt x="1977723" y="3862168"/>
                  </a:lnTo>
                  <a:lnTo>
                    <a:pt x="1929429" y="3862761"/>
                  </a:lnTo>
                  <a:lnTo>
                    <a:pt x="1881134" y="3862168"/>
                  </a:lnTo>
                  <a:lnTo>
                    <a:pt x="1833131" y="3860397"/>
                  </a:lnTo>
                  <a:lnTo>
                    <a:pt x="1785433" y="3857463"/>
                  </a:lnTo>
                  <a:lnTo>
                    <a:pt x="1738055" y="3853380"/>
                  </a:lnTo>
                  <a:lnTo>
                    <a:pt x="1691010" y="3848161"/>
                  </a:lnTo>
                  <a:lnTo>
                    <a:pt x="1644312" y="3841820"/>
                  </a:lnTo>
                  <a:lnTo>
                    <a:pt x="1597974" y="3834371"/>
                  </a:lnTo>
                  <a:lnTo>
                    <a:pt x="1552012" y="3825827"/>
                  </a:lnTo>
                  <a:lnTo>
                    <a:pt x="1506438" y="3816204"/>
                  </a:lnTo>
                  <a:lnTo>
                    <a:pt x="1461266" y="3805513"/>
                  </a:lnTo>
                  <a:lnTo>
                    <a:pt x="1416510" y="3793770"/>
                  </a:lnTo>
                  <a:lnTo>
                    <a:pt x="1372184" y="3780988"/>
                  </a:lnTo>
                  <a:lnTo>
                    <a:pt x="1328302" y="3767181"/>
                  </a:lnTo>
                  <a:lnTo>
                    <a:pt x="1284877" y="3752363"/>
                  </a:lnTo>
                  <a:lnTo>
                    <a:pt x="1241924" y="3736547"/>
                  </a:lnTo>
                  <a:lnTo>
                    <a:pt x="1199455" y="3719748"/>
                  </a:lnTo>
                  <a:lnTo>
                    <a:pt x="1157486" y="3701979"/>
                  </a:lnTo>
                  <a:lnTo>
                    <a:pt x="1116030" y="3683254"/>
                  </a:lnTo>
                  <a:lnTo>
                    <a:pt x="1075100" y="3663586"/>
                  </a:lnTo>
                  <a:lnTo>
                    <a:pt x="1034711" y="3642991"/>
                  </a:lnTo>
                  <a:lnTo>
                    <a:pt x="994876" y="3621481"/>
                  </a:lnTo>
                  <a:lnTo>
                    <a:pt x="955609" y="3599071"/>
                  </a:lnTo>
                  <a:lnTo>
                    <a:pt x="916924" y="3575774"/>
                  </a:lnTo>
                  <a:lnTo>
                    <a:pt x="878834" y="3551604"/>
                  </a:lnTo>
                  <a:lnTo>
                    <a:pt x="841354" y="3526574"/>
                  </a:lnTo>
                  <a:lnTo>
                    <a:pt x="804498" y="3500700"/>
                  </a:lnTo>
                  <a:lnTo>
                    <a:pt x="768278" y="3473994"/>
                  </a:lnTo>
                  <a:lnTo>
                    <a:pt x="732710" y="3446470"/>
                  </a:lnTo>
                  <a:lnTo>
                    <a:pt x="697806" y="3418143"/>
                  </a:lnTo>
                  <a:lnTo>
                    <a:pt x="663581" y="3389026"/>
                  </a:lnTo>
                  <a:lnTo>
                    <a:pt x="630049" y="3359132"/>
                  </a:lnTo>
                  <a:lnTo>
                    <a:pt x="597222" y="3328477"/>
                  </a:lnTo>
                  <a:lnTo>
                    <a:pt x="565116" y="3297072"/>
                  </a:lnTo>
                  <a:lnTo>
                    <a:pt x="533744" y="3264934"/>
                  </a:lnTo>
                  <a:lnTo>
                    <a:pt x="503119" y="3232074"/>
                  </a:lnTo>
                  <a:lnTo>
                    <a:pt x="473256" y="3198508"/>
                  </a:lnTo>
                  <a:lnTo>
                    <a:pt x="444168" y="3164248"/>
                  </a:lnTo>
                  <a:lnTo>
                    <a:pt x="415869" y="3129309"/>
                  </a:lnTo>
                  <a:lnTo>
                    <a:pt x="388374" y="3093705"/>
                  </a:lnTo>
                  <a:lnTo>
                    <a:pt x="361695" y="3057449"/>
                  </a:lnTo>
                  <a:lnTo>
                    <a:pt x="335846" y="3020555"/>
                  </a:lnTo>
                  <a:lnTo>
                    <a:pt x="310842" y="2983037"/>
                  </a:lnTo>
                  <a:lnTo>
                    <a:pt x="286697" y="2944909"/>
                  </a:lnTo>
                  <a:lnTo>
                    <a:pt x="263423" y="2906185"/>
                  </a:lnTo>
                  <a:lnTo>
                    <a:pt x="241035" y="2866878"/>
                  </a:lnTo>
                  <a:lnTo>
                    <a:pt x="219547" y="2827003"/>
                  </a:lnTo>
                  <a:lnTo>
                    <a:pt x="198973" y="2786573"/>
                  </a:lnTo>
                  <a:lnTo>
                    <a:pt x="179325" y="2745601"/>
                  </a:lnTo>
                  <a:lnTo>
                    <a:pt x="160619" y="2704103"/>
                  </a:lnTo>
                  <a:lnTo>
                    <a:pt x="142868" y="2662091"/>
                  </a:lnTo>
                  <a:lnTo>
                    <a:pt x="126086" y="2619580"/>
                  </a:lnTo>
                  <a:lnTo>
                    <a:pt x="110286" y="2576583"/>
                  </a:lnTo>
                  <a:lnTo>
                    <a:pt x="95483" y="2533115"/>
                  </a:lnTo>
                  <a:lnTo>
                    <a:pt x="81690" y="2489188"/>
                  </a:lnTo>
                  <a:lnTo>
                    <a:pt x="68921" y="2444817"/>
                  </a:lnTo>
                  <a:lnTo>
                    <a:pt x="57189" y="2400016"/>
                  </a:lnTo>
                  <a:lnTo>
                    <a:pt x="46510" y="2354799"/>
                  </a:lnTo>
                  <a:lnTo>
                    <a:pt x="36896" y="2309178"/>
                  </a:lnTo>
                  <a:lnTo>
                    <a:pt x="28361" y="2263169"/>
                  </a:lnTo>
                  <a:lnTo>
                    <a:pt x="20919" y="2216785"/>
                  </a:lnTo>
                  <a:lnTo>
                    <a:pt x="14585" y="2170040"/>
                  </a:lnTo>
                  <a:lnTo>
                    <a:pt x="9371" y="2122947"/>
                  </a:lnTo>
                  <a:lnTo>
                    <a:pt x="5292" y="2075521"/>
                  </a:lnTo>
                  <a:lnTo>
                    <a:pt x="2361" y="2027775"/>
                  </a:lnTo>
                  <a:lnTo>
                    <a:pt x="592" y="1979724"/>
                  </a:lnTo>
                  <a:lnTo>
                    <a:pt x="0" y="1931380"/>
                  </a:lnTo>
                  <a:close/>
                </a:path>
              </a:pathLst>
            </a:custGeom>
            <a:ln w="1526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1626" y="2212735"/>
              <a:ext cx="762991" cy="45520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2692" y="2726988"/>
              <a:ext cx="3204566" cy="318744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57200" y="6272921"/>
              <a:ext cx="2553335" cy="146685"/>
            </a:xfrm>
            <a:custGeom>
              <a:avLst/>
              <a:gdLst/>
              <a:ahLst/>
              <a:cxnLst/>
              <a:rect l="l" t="t" r="r" b="b"/>
              <a:pathLst>
                <a:path w="2553335" h="146685">
                  <a:moveTo>
                    <a:pt x="2553190" y="0"/>
                  </a:moveTo>
                  <a:lnTo>
                    <a:pt x="0" y="0"/>
                  </a:lnTo>
                  <a:lnTo>
                    <a:pt x="0" y="146178"/>
                  </a:lnTo>
                  <a:lnTo>
                    <a:pt x="2553190" y="146178"/>
                  </a:lnTo>
                  <a:lnTo>
                    <a:pt x="2553190" y="0"/>
                  </a:lnTo>
                  <a:close/>
                </a:path>
              </a:pathLst>
            </a:custGeom>
            <a:solidFill>
              <a:srgbClr val="61CBF4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542734" y="3910657"/>
            <a:ext cx="1324383" cy="37448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2358" b="1" spc="-9" dirty="0">
                <a:solidFill>
                  <a:srgbClr val="0E2841"/>
                </a:solidFill>
                <a:latin typeface="Calibri"/>
                <a:cs typeface="Calibri"/>
              </a:rPr>
              <a:t>Assegnisti</a:t>
            </a:r>
            <a:endParaRPr sz="2358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12520" y="5625761"/>
            <a:ext cx="1614595" cy="183785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marL="11516">
              <a:spcBef>
                <a:spcPts val="18"/>
              </a:spcBef>
            </a:pPr>
            <a:r>
              <a:rPr sz="1179" dirty="0">
                <a:solidFill>
                  <a:srgbClr val="FF0000"/>
                </a:solidFill>
                <a:latin typeface="Calibri"/>
                <a:cs typeface="Calibri"/>
              </a:rPr>
              <a:t>Aggiornato</a:t>
            </a:r>
            <a:r>
              <a:rPr sz="1179" spc="27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79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1179" spc="27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sz="1179" spc="-9" dirty="0">
                <a:solidFill>
                  <a:srgbClr val="FF0000"/>
                </a:solidFill>
                <a:latin typeface="Calibri"/>
                <a:cs typeface="Calibri"/>
              </a:rPr>
              <a:t>18/07/2024</a:t>
            </a:r>
            <a:endParaRPr sz="1179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517747" y="6255015"/>
            <a:ext cx="2324100" cy="18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516">
              <a:spcBef>
                <a:spcPts val="36"/>
              </a:spcBef>
            </a:pPr>
            <a:r>
              <a:rPr lang="it-IT"/>
              <a:t>PT</a:t>
            </a:r>
            <a:r>
              <a:rPr lang="it-IT" spc="-10"/>
              <a:t> </a:t>
            </a:r>
            <a:r>
              <a:rPr lang="it-IT" spc="60"/>
              <a:t>Lecce,</a:t>
            </a:r>
            <a:r>
              <a:rPr lang="it-IT" spc="5"/>
              <a:t> </a:t>
            </a:r>
            <a:r>
              <a:rPr lang="it-IT"/>
              <a:t>13</a:t>
            </a:r>
            <a:r>
              <a:rPr lang="it-IT" spc="-15"/>
              <a:t> </a:t>
            </a:r>
            <a:r>
              <a:rPr lang="it-IT"/>
              <a:t>giugno</a:t>
            </a:r>
            <a:r>
              <a:rPr lang="it-IT" spc="-10"/>
              <a:t> </a:t>
            </a:r>
            <a:r>
              <a:rPr lang="it-IT"/>
              <a:t>2024, Antonio</a:t>
            </a:r>
            <a:r>
              <a:rPr lang="it-IT" spc="-10"/>
              <a:t> </a:t>
            </a:r>
            <a:r>
              <a:rPr lang="it-IT" spc="40"/>
              <a:t>Zoccoli</a:t>
            </a:r>
            <a:endParaRPr spc="36" dirty="0"/>
          </a:p>
        </p:txBody>
      </p:sp>
      <p:sp>
        <p:nvSpPr>
          <p:cNvPr id="17" name="object 17"/>
          <p:cNvSpPr txBox="1"/>
          <p:nvPr/>
        </p:nvSpPr>
        <p:spPr>
          <a:xfrm>
            <a:off x="5542734" y="4275860"/>
            <a:ext cx="1365842" cy="40173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>
              <a:lnSpc>
                <a:spcPct val="113799"/>
              </a:lnSpc>
              <a:spcBef>
                <a:spcPts val="91"/>
              </a:spcBef>
            </a:pPr>
            <a:r>
              <a:rPr sz="2358" b="1" spc="-9" dirty="0" err="1">
                <a:solidFill>
                  <a:srgbClr val="0E2841"/>
                </a:solidFill>
                <a:latin typeface="Calibri"/>
                <a:cs typeface="Calibri"/>
              </a:rPr>
              <a:t>Borsisti</a:t>
            </a:r>
            <a:endParaRPr sz="2358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76120" y="4325247"/>
            <a:ext cx="341460" cy="37448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2358" b="1" spc="23" dirty="0">
                <a:solidFill>
                  <a:srgbClr val="C00000"/>
                </a:solidFill>
                <a:latin typeface="Calibri"/>
                <a:cs typeface="Calibri"/>
              </a:rPr>
              <a:t>79</a:t>
            </a:r>
            <a:endParaRPr sz="2358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04052" y="4275860"/>
            <a:ext cx="1781421" cy="838641"/>
          </a:xfrm>
          <a:prstGeom prst="rect">
            <a:avLst/>
          </a:prstGeom>
        </p:spPr>
        <p:txBody>
          <a:bodyPr vert="horz" wrap="square" lIns="0" tIns="61037" rIns="0" bIns="0" rtlCol="0">
            <a:spAutoFit/>
          </a:bodyPr>
          <a:lstStyle/>
          <a:p>
            <a:pPr marR="4607" algn="ctr">
              <a:spcBef>
                <a:spcPts val="481"/>
              </a:spcBef>
            </a:pPr>
            <a:r>
              <a:rPr lang="it-IT" sz="2358" b="1" spc="23" dirty="0">
                <a:solidFill>
                  <a:srgbClr val="3284A4"/>
                </a:solidFill>
                <a:latin typeface="Calibri"/>
                <a:cs typeface="Calibri"/>
              </a:rPr>
              <a:t>6 (+ 2 </a:t>
            </a:r>
            <a:r>
              <a:rPr lang="it-IT" sz="1400" b="1" spc="23" dirty="0" err="1">
                <a:solidFill>
                  <a:srgbClr val="3284A4"/>
                </a:solidFill>
                <a:latin typeface="Calibri"/>
                <a:cs typeface="Calibri"/>
              </a:rPr>
              <a:t>b.c.</a:t>
            </a:r>
            <a:r>
              <a:rPr lang="it-IT" sz="2358" b="1" spc="23" dirty="0">
                <a:solidFill>
                  <a:srgbClr val="3284A4"/>
                </a:solidFill>
                <a:latin typeface="Calibri"/>
                <a:cs typeface="Calibri"/>
              </a:rPr>
              <a:t>)</a:t>
            </a:r>
            <a:endParaRPr sz="2358" b="1" spc="23" dirty="0">
              <a:solidFill>
                <a:srgbClr val="3284A4"/>
              </a:solidFill>
              <a:latin typeface="Calibri"/>
              <a:cs typeface="Calibri"/>
            </a:endParaRPr>
          </a:p>
          <a:p>
            <a:pPr marR="5182" algn="r">
              <a:spcBef>
                <a:spcPts val="390"/>
              </a:spcBef>
            </a:pPr>
            <a:endParaRPr sz="2358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67117" y="3584514"/>
            <a:ext cx="5205547" cy="70412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lnSpc>
                <a:spcPts val="2698"/>
              </a:lnSpc>
              <a:spcBef>
                <a:spcPts val="91"/>
              </a:spcBef>
              <a:tabLst>
                <a:tab pos="1015167" algn="l"/>
              </a:tabLst>
            </a:pPr>
            <a:r>
              <a:rPr sz="2358" b="1" spc="41" dirty="0">
                <a:solidFill>
                  <a:srgbClr val="C00000"/>
                </a:solidFill>
                <a:latin typeface="Calibri"/>
                <a:cs typeface="Calibri"/>
              </a:rPr>
              <a:t>INFN</a:t>
            </a:r>
            <a:r>
              <a:rPr sz="2358" b="1" dirty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lang="it-IT" sz="2358" b="1" dirty="0">
                <a:solidFill>
                  <a:srgbClr val="C00000"/>
                </a:solidFill>
                <a:latin typeface="Calibri"/>
                <a:cs typeface="Calibri"/>
              </a:rPr>
              <a:t>          </a:t>
            </a:r>
            <a:r>
              <a:rPr lang="it-IT" sz="2358" b="1" spc="32" dirty="0">
                <a:solidFill>
                  <a:srgbClr val="3284A4"/>
                </a:solidFill>
                <a:latin typeface="Calibri"/>
                <a:cs typeface="Calibri"/>
              </a:rPr>
              <a:t>LNS</a:t>
            </a:r>
            <a:endParaRPr sz="2358" dirty="0">
              <a:latin typeface="Calibri"/>
              <a:cs typeface="Calibri"/>
            </a:endParaRPr>
          </a:p>
          <a:p>
            <a:pPr marL="154895">
              <a:lnSpc>
                <a:spcPts val="2698"/>
              </a:lnSpc>
              <a:tabLst>
                <a:tab pos="1761426" algn="l"/>
              </a:tabLst>
            </a:pPr>
            <a:r>
              <a:rPr sz="2358" b="1" spc="32" dirty="0">
                <a:solidFill>
                  <a:srgbClr val="C00000"/>
                </a:solidFill>
                <a:latin typeface="Calibri"/>
                <a:cs typeface="Calibri"/>
              </a:rPr>
              <a:t>334</a:t>
            </a:r>
            <a:r>
              <a:rPr sz="2358" b="1" dirty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lang="it-IT" sz="2358" b="1" spc="23" dirty="0">
                <a:solidFill>
                  <a:srgbClr val="3284A4"/>
                </a:solidFill>
                <a:latin typeface="Calibri"/>
                <a:cs typeface="Calibri"/>
              </a:rPr>
              <a:t>24 + 12 procedure in corso  </a:t>
            </a:r>
            <a:endParaRPr sz="2358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788</Words>
  <Application>Microsoft Office PowerPoint</Application>
  <DocSecurity>0</DocSecurity>
  <PresentationFormat>Widescreen</PresentationFormat>
  <Paragraphs>145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Oswald Regular</vt:lpstr>
      <vt:lpstr>Segoe UI</vt:lpstr>
      <vt:lpstr>Times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REPORT PERSONALE</vt:lpstr>
      <vt:lpstr>Procedure concorsuali</vt:lpstr>
      <vt:lpstr>Presentazione standard di PowerPoint</vt:lpstr>
      <vt:lpstr>Numero del personale a Tempo Determinato su fondi PNRR</vt:lpstr>
      <vt:lpstr>Concorsi &amp; Progressioni</vt:lpstr>
      <vt:lpstr>Personale … in formazione</vt:lpstr>
      <vt:lpstr>Compiti del Servizio </vt:lpstr>
      <vt:lpstr>Ulteriori attività </vt:lpstr>
      <vt:lpstr>Grazie per l’attenzione!!!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Nunzio Saitta</dc:creator>
  <cp:keywords/>
  <dc:description/>
  <cp:lastModifiedBy>Nunzio Saitta</cp:lastModifiedBy>
  <cp:revision>85</cp:revision>
  <dcterms:created xsi:type="dcterms:W3CDTF">2021-04-18T13:04:37Z</dcterms:created>
  <dcterms:modified xsi:type="dcterms:W3CDTF">2024-09-04T13:50:37Z</dcterms:modified>
  <cp:category/>
  <dc:identifier/>
  <cp:contentStatus/>
  <dc:language/>
  <cp:version/>
</cp:coreProperties>
</file>