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8" r:id="rId1"/>
  </p:sldMasterIdLst>
  <p:notesMasterIdLst>
    <p:notesMasterId r:id="rId10"/>
  </p:notesMasterIdLst>
  <p:sldIdLst>
    <p:sldId id="256" r:id="rId2"/>
    <p:sldId id="260" r:id="rId3"/>
    <p:sldId id="259" r:id="rId4"/>
    <p:sldId id="261" r:id="rId5"/>
    <p:sldId id="262" r:id="rId6"/>
    <p:sldId id="258" r:id="rId7"/>
    <p:sldId id="264" r:id="rId8"/>
    <p:sldId id="2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94694"/>
  </p:normalViewPr>
  <p:slideViewPr>
    <p:cSldViewPr snapToGrid="0">
      <p:cViewPr varScale="1">
        <p:scale>
          <a:sx n="121" d="100"/>
          <a:sy n="121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Bilancio</a:t>
            </a:r>
            <a:r>
              <a:rPr lang="en-US" baseline="0" dirty="0"/>
              <a:t> LNS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D189-5846-A205-CA9BB0D1389E}"/>
              </c:ext>
            </c:extLst>
          </c:dPt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D189-5846-A205-CA9BB0D1389E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D189-5846-A205-CA9BB0D1389E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D189-5846-A205-CA9BB0D138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 formatCode="mmm\-yy">
                  <c:v>45444</c:v>
                </c:pt>
              </c:numCache>
            </c:numRef>
          </c:cat>
          <c:val>
            <c:numRef>
              <c:f>Foglio1!$B$2:$B$5</c:f>
              <c:numCache>
                <c:formatCode>_-* #,##0.00\ [$€-410]_-;\-* #,##0.00\ [$€-410]_-;_-* "-"??\ [$€-410]_-;_-@_-</c:formatCode>
                <c:ptCount val="4"/>
                <c:pt idx="0">
                  <c:v>14727834.83</c:v>
                </c:pt>
                <c:pt idx="1">
                  <c:v>25260917.829999998</c:v>
                </c:pt>
                <c:pt idx="2">
                  <c:v>70224888.870000005</c:v>
                </c:pt>
                <c:pt idx="3">
                  <c:v>30388818.260000002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F5D-334C-9CC8-5E2A1DFC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33065135"/>
        <c:axId val="1333062383"/>
      </c:lineChart>
      <c:valAx>
        <c:axId val="13330623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.00\ [$€-410]_-;\-* #,##0.00\ [$€-410]_-;_-* &quot;-&quot;??\ [$€-410]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33065135"/>
        <c:crosses val="autoZero"/>
        <c:crossBetween val="between"/>
      </c:valAx>
      <c:catAx>
        <c:axId val="133306513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330623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Bilancio</a:t>
            </a:r>
            <a:r>
              <a:rPr lang="en-US" baseline="0" dirty="0"/>
              <a:t> LNS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89-5846-A205-CA9BB0D1389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189-5846-A205-CA9BB0D1389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89-5846-A205-CA9BB0D1389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189-5846-A205-CA9BB0D138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Foglio1!$B$2:$B$5</c:f>
              <c:numCache>
                <c:formatCode>_-* #,##0.00\ [$€-410]_-;\-* #,##0.00\ [$€-410]_-;_-* "-"??\ [$€-410]_-;_-@_-</c:formatCode>
                <c:ptCount val="4"/>
                <c:pt idx="0">
                  <c:v>14727834.83</c:v>
                </c:pt>
                <c:pt idx="1">
                  <c:v>25260917.829999998</c:v>
                </c:pt>
                <c:pt idx="2">
                  <c:v>70224888.870000005</c:v>
                </c:pt>
                <c:pt idx="3">
                  <c:v>30388818.260000002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5D-334C-9CC8-5E2A1DFC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39D5F-27E1-6341-AFF6-B286671D6CFD}" type="datetimeFigureOut">
              <a:rPr lang="it-IT" smtClean="0"/>
              <a:t>18/07/24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36252-4300-4343-937B-E736BF9922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801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036252-4300-4343-937B-E736BF9922BC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520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036252-4300-4343-937B-E736BF9922BC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090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567E9B64-DC09-41C8-9DE3-DA74AF8D2F97}" type="datetime1">
              <a:rPr lang="en-US" smtClean="0"/>
              <a:t>7/18/24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E91CC32-6A6B-4E2E-BBA1-6864F305DA2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289497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B64-DC09-41C8-9DE3-DA74AF8D2F97}" type="datetime1">
              <a:rPr lang="en-US" smtClean="0"/>
              <a:t>7/18/24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16482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67E9B64-DC09-41C8-9DE3-DA74AF8D2F97}" type="datetime1">
              <a:rPr lang="en-US" smtClean="0"/>
              <a:t>7/18/24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E91CC32-6A6B-4E2E-BBA1-6864F305DA2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798053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B64-DC09-41C8-9DE3-DA74AF8D2F97}" type="datetime1">
              <a:rPr lang="en-US" smtClean="0"/>
              <a:t>7/18/24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767595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67E9B64-DC09-41C8-9DE3-DA74AF8D2F97}" type="datetime1">
              <a:rPr lang="en-US" smtClean="0"/>
              <a:t>7/18/24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E91CC32-6A6B-4E2E-BBA1-6864F305DA2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560277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67E9B64-DC09-41C8-9DE3-DA74AF8D2F97}" type="datetime1">
              <a:rPr lang="en-US" smtClean="0"/>
              <a:t>7/18/24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E91CC32-6A6B-4E2E-BBA1-6864F305DA2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71773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67E9B64-DC09-41C8-9DE3-DA74AF8D2F97}" type="datetime1">
              <a:rPr lang="en-US" smtClean="0"/>
              <a:t>7/18/24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E91CC32-6A6B-4E2E-BBA1-6864F305DA2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158933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B64-DC09-41C8-9DE3-DA74AF8D2F97}" type="datetime1">
              <a:rPr lang="en-US" smtClean="0"/>
              <a:t>7/18/24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872773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67E9B64-DC09-41C8-9DE3-DA74AF8D2F97}" type="datetime1">
              <a:rPr lang="en-US" smtClean="0"/>
              <a:t>7/18/24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E91CC32-6A6B-4E2E-BBA1-6864F305DA2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733930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B64-DC09-41C8-9DE3-DA74AF8D2F97}" type="datetime1">
              <a:rPr lang="en-US" smtClean="0"/>
              <a:t>7/18/24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832846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67E9B64-DC09-41C8-9DE3-DA74AF8D2F97}" type="datetime1">
              <a:rPr lang="en-US" smtClean="0"/>
              <a:t>7/18/24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E91CC32-6A6B-4E2E-BBA1-6864F305DA2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580062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E9B64-DC09-41C8-9DE3-DA74AF8D2F97}" type="datetime1">
              <a:rPr lang="en-US" smtClean="0"/>
              <a:t>7/18/24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1CC32-6A6B-4E2E-BBA1-6864F305DA2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53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hf hdr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D5EE35-77F8-5E22-F3F7-A4F984F06E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387" y="726909"/>
            <a:ext cx="9235005" cy="3316897"/>
          </a:xfrm>
        </p:spPr>
        <p:txBody>
          <a:bodyPr anchor="t">
            <a:normAutofit/>
          </a:bodyPr>
          <a:lstStyle/>
          <a:p>
            <a:r>
              <a:rPr lang="it-IT" sz="7200" dirty="0">
                <a:solidFill>
                  <a:srgbClr val="FFFFFF"/>
                </a:solidFill>
              </a:rPr>
              <a:t>SERVIZIO DI AMMINISTRAZIONE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1547A10-D165-8BCE-2672-3B2B0468C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746" y="5574719"/>
            <a:ext cx="10860407" cy="834313"/>
          </a:xfrm>
        </p:spPr>
        <p:txBody>
          <a:bodyPr anchor="ctr">
            <a:normAutofit/>
          </a:bodyPr>
          <a:lstStyle/>
          <a:p>
            <a:pPr algn="ctr"/>
            <a:r>
              <a:rPr lang="it-IT" dirty="0"/>
              <a:t>ATTIVITA’ </a:t>
            </a:r>
          </a:p>
        </p:txBody>
      </p:sp>
      <p:pic>
        <p:nvPicPr>
          <p:cNvPr id="4" name="Picture 3" descr="Vista dall’alto di uno spazio di lavoro verde menta con un computer portatile, un caffè, un blocco appunti, una penna, occhiali e mouse">
            <a:extLst>
              <a:ext uri="{FF2B5EF4-FFF2-40B4-BE49-F238E27FC236}">
                <a16:creationId xmlns:a16="http://schemas.microsoft.com/office/drawing/2014/main" id="{73B33A2E-FF8A-4B6C-22DD-ACEA7AA96DE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b="36671"/>
          <a:stretch/>
        </p:blipFill>
        <p:spPr>
          <a:xfrm>
            <a:off x="19" y="298581"/>
            <a:ext cx="12191981" cy="2801972"/>
          </a:xfrm>
          <a:custGeom>
            <a:avLst/>
            <a:gdLst/>
            <a:ahLst/>
            <a:cxnLst/>
            <a:rect l="l" t="t" r="r" b="b"/>
            <a:pathLst>
              <a:path w="12192001" h="5153821">
                <a:moveTo>
                  <a:pt x="0" y="0"/>
                </a:moveTo>
                <a:lnTo>
                  <a:pt x="12192001" y="0"/>
                </a:lnTo>
                <a:lnTo>
                  <a:pt x="12192001" y="4475908"/>
                </a:lnTo>
                <a:cubicBezTo>
                  <a:pt x="12192001" y="4850309"/>
                  <a:pt x="11888489" y="5153821"/>
                  <a:pt x="11514088" y="5153821"/>
                </a:cubicBezTo>
                <a:lnTo>
                  <a:pt x="677913" y="5153821"/>
                </a:lnTo>
                <a:cubicBezTo>
                  <a:pt x="303512" y="5153821"/>
                  <a:pt x="0" y="4850309"/>
                  <a:pt x="0" y="4475908"/>
                </a:cubicBezTo>
                <a:close/>
              </a:path>
            </a:pathLst>
          </a:cu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E3AA8F7-D3AE-ADB4-F8AE-A06286CF233D}"/>
              </a:ext>
            </a:extLst>
          </p:cNvPr>
          <p:cNvSpPr txBox="1"/>
          <p:nvPr/>
        </p:nvSpPr>
        <p:spPr>
          <a:xfrm>
            <a:off x="2129246" y="3428999"/>
            <a:ext cx="7414145" cy="230832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it-IT" dirty="0"/>
              <a:t>Resp. Sarah Cesare</a:t>
            </a:r>
          </a:p>
          <a:p>
            <a:r>
              <a:rPr lang="it-IT" dirty="0"/>
              <a:t>Olga Consoli</a:t>
            </a:r>
          </a:p>
          <a:p>
            <a:r>
              <a:rPr lang="it-IT" dirty="0"/>
              <a:t>UFF. ACQUISTI – Resp. Letizia Marchese</a:t>
            </a:r>
          </a:p>
          <a:p>
            <a:r>
              <a:rPr lang="it-IT" dirty="0"/>
              <a:t>Fausta Caruso, Carmelo Caruso e Rossella Spinali</a:t>
            </a:r>
          </a:p>
          <a:p>
            <a:r>
              <a:rPr lang="it-IT" dirty="0"/>
              <a:t>UFF.PAGAMENTI – Resp. Dorotea Di Nunzio</a:t>
            </a:r>
          </a:p>
          <a:p>
            <a:r>
              <a:rPr lang="it-IT" dirty="0"/>
              <a:t>Antonino Allegra, Anna Scandurra e Lucio Toscano</a:t>
            </a:r>
          </a:p>
          <a:p>
            <a:r>
              <a:rPr lang="it-IT" dirty="0"/>
              <a:t>UFF.MISSIONI – Resp. Margherita Mancuso</a:t>
            </a:r>
          </a:p>
          <a:p>
            <a:r>
              <a:rPr lang="it-IT" dirty="0"/>
              <a:t>Chiara Platania</a:t>
            </a:r>
          </a:p>
        </p:txBody>
      </p:sp>
    </p:spTree>
    <p:extLst>
      <p:ext uri="{BB962C8B-B14F-4D97-AF65-F5344CB8AC3E}">
        <p14:creationId xmlns:p14="http://schemas.microsoft.com/office/powerpoint/2010/main" val="831059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AF9290-0E8C-CD3C-FBB2-D0B66E607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Servizio di Amm.ne</a:t>
            </a:r>
            <a:br>
              <a:rPr lang="it-IT" dirty="0"/>
            </a:br>
            <a:r>
              <a:rPr lang="it-IT" dirty="0"/>
              <a:t>dialoga con: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1D86F7-EDB2-AF7E-97AA-D271C9E3A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Servizio di Direzione</a:t>
            </a:r>
          </a:p>
          <a:p>
            <a:r>
              <a:rPr lang="it-IT" dirty="0"/>
              <a:t>Servizio del Personale</a:t>
            </a:r>
          </a:p>
          <a:p>
            <a:r>
              <a:rPr lang="it-IT" dirty="0"/>
              <a:t>Servizio Fondi Esterni</a:t>
            </a:r>
          </a:p>
          <a:p>
            <a:r>
              <a:rPr lang="it-IT" dirty="0"/>
              <a:t>Divisioni LNS</a:t>
            </a:r>
          </a:p>
          <a:p>
            <a:r>
              <a:rPr lang="it-IT" dirty="0"/>
              <a:t>Assistenza ai </a:t>
            </a:r>
            <a:r>
              <a:rPr lang="it-IT" dirty="0" err="1"/>
              <a:t>Rup</a:t>
            </a:r>
            <a:r>
              <a:rPr lang="it-IT" dirty="0"/>
              <a:t> e al personale LNS</a:t>
            </a:r>
          </a:p>
          <a:p>
            <a:r>
              <a:rPr lang="it-IT" dirty="0"/>
              <a:t>Altre Sezioni INFN</a:t>
            </a:r>
          </a:p>
          <a:p>
            <a:r>
              <a:rPr lang="it-IT" dirty="0"/>
              <a:t>Servizi Sede Centrale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6CEBA2-4AC0-64E3-B2EE-08CF101FE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B64-DC09-41C8-9DE3-DA74AF8D2F97}" type="datetime1">
              <a:rPr lang="en-US" smtClean="0"/>
              <a:t>7/18/24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955735-0756-60EB-7F11-D864E78AE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CFF9FF-A19C-21CC-9014-FDE601D12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F0C8FB-A2A3-5F75-9C75-F1F4F3D94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è accaduto nel 2022/2023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42B7AE-4BC1-E593-1C92-11640FE0C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Fine accorpamento Sezione di Catania</a:t>
            </a:r>
          </a:p>
          <a:p>
            <a:r>
              <a:rPr lang="it-IT" dirty="0"/>
              <a:t>Progetto </a:t>
            </a:r>
            <a:r>
              <a:rPr lang="it-IT" dirty="0" err="1"/>
              <a:t>Pon</a:t>
            </a:r>
            <a:endParaRPr lang="it-IT" dirty="0"/>
          </a:p>
          <a:p>
            <a:r>
              <a:rPr lang="it-IT" dirty="0"/>
              <a:t>Nuovo Codice Appalti </a:t>
            </a:r>
            <a:r>
              <a:rPr lang="it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D.LGS n.36/2023</a:t>
            </a:r>
            <a:endParaRPr lang="it-IT" dirty="0"/>
          </a:p>
          <a:p>
            <a:r>
              <a:rPr lang="it-IT" dirty="0"/>
              <a:t>PNRR e nuova modulistica </a:t>
            </a:r>
            <a:r>
              <a:rPr lang="it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Decreto </a:t>
            </a:r>
            <a:r>
              <a:rPr lang="it-IT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Semplificazioni</a:t>
            </a:r>
            <a:r>
              <a:rPr lang="it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D.L.76/2020 convertito con L.120/2020, modificato dal D.L.77/2021convertito conL.108/2021</a:t>
            </a:r>
            <a:endParaRPr lang="it-IT" dirty="0"/>
          </a:p>
          <a:p>
            <a:r>
              <a:rPr lang="it-IT" dirty="0" err="1"/>
              <a:t>Mepa</a:t>
            </a:r>
            <a:r>
              <a:rPr lang="it-IT" dirty="0"/>
              <a:t>  piattaforma modificata (</a:t>
            </a:r>
            <a:r>
              <a:rPr lang="it-IT" dirty="0" err="1"/>
              <a:t>Cig</a:t>
            </a:r>
            <a:r>
              <a:rPr lang="it-IT" dirty="0"/>
              <a:t> e FVOE 2.0, assegnazione ruoli)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EBF9AC-5349-EB0C-6BD0-D3200F184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6519-E62D-4F8C-AE1E-36928EC7D15C}" type="datetime1">
              <a:rPr lang="en-US" smtClean="0"/>
              <a:t>7/18/24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816312-89DA-3571-D548-7FC79D928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DB724E-BB06-1239-BBEA-A5274D2F4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5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F25252-4664-7AD5-BEF0-DB0AF3A52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Stanziamenti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7490C4-2802-1DC5-4FDD-89E7B02C5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Anno 2021         Euro 22.336.571,71</a:t>
            </a:r>
          </a:p>
          <a:p>
            <a:r>
              <a:rPr lang="it-IT" dirty="0"/>
              <a:t>Anno 2022         Euro 41.274.474,81</a:t>
            </a:r>
          </a:p>
          <a:p>
            <a:r>
              <a:rPr lang="it-IT" dirty="0"/>
              <a:t>Anno 2023         Euro 83.053.679,38</a:t>
            </a:r>
          </a:p>
          <a:p>
            <a:r>
              <a:rPr lang="it-IT" dirty="0"/>
              <a:t>Anno 2024         Euro 55.808.280,05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3946D3-391C-959C-76EE-AFD7ECE5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B64-DC09-41C8-9DE3-DA74AF8D2F97}" type="datetime1">
              <a:rPr lang="en-US" smtClean="0"/>
              <a:t>7/18/24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8380CE-9247-36EE-0D81-4C42E6217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0CC380-361B-895C-D6BD-C0F33AC26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660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22C429-0EA7-7009-88ED-DCC4E457C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Impegnato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B67CF9-7BAF-3AED-8976-674F08D1A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Anno 2021         Euro 14.727.834,83</a:t>
            </a:r>
          </a:p>
          <a:p>
            <a:r>
              <a:rPr lang="it-IT" dirty="0"/>
              <a:t>Anno 2022         Euro 25.260.917,83</a:t>
            </a:r>
          </a:p>
          <a:p>
            <a:r>
              <a:rPr lang="it-IT" dirty="0"/>
              <a:t>Anno 2023         Euro 70.224.888,87</a:t>
            </a:r>
          </a:p>
          <a:p>
            <a:r>
              <a:rPr lang="it-IT" dirty="0"/>
              <a:t>Anno 2024         Euro 30.388.818,26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1DC5AD-9BB8-C927-33C1-09ECAC177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B64-DC09-41C8-9DE3-DA74AF8D2F97}" type="datetime1">
              <a:rPr lang="en-US" smtClean="0"/>
              <a:t>7/18/24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4511A7-A923-68CD-8196-1E6DA8CFD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EED501-5B18-AB5C-CE27-F8BDFCAB5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819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95E983-3183-D09E-4430-06D7FE927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Sigle progetti esterni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2F110D-DA14-550B-07E4-F51CF06B5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409903"/>
            <a:ext cx="6281873" cy="5641905"/>
          </a:xfrm>
        </p:spPr>
        <p:txBody>
          <a:bodyPr>
            <a:normAutofit fontScale="77500" lnSpcReduction="20000"/>
          </a:bodyPr>
          <a:lstStyle/>
          <a:p>
            <a:r>
              <a:rPr lang="it-IT" i="1" dirty="0">
                <a:effectLst/>
                <a:latin typeface="Helvetica" pitchFamily="2" charset="0"/>
              </a:rPr>
              <a:t>PNRR_ANTHEMS4</a:t>
            </a:r>
            <a:endParaRPr lang="it-IT" dirty="0">
              <a:effectLst/>
              <a:latin typeface="Helvetica" pitchFamily="2" charset="0"/>
            </a:endParaRPr>
          </a:p>
          <a:p>
            <a:r>
              <a:rPr lang="it-IT" i="1" dirty="0">
                <a:effectLst/>
                <a:latin typeface="Helvetica" pitchFamily="2" charset="0"/>
              </a:rPr>
              <a:t>PNRR_ETIC</a:t>
            </a:r>
            <a:endParaRPr lang="it-IT" dirty="0">
              <a:effectLst/>
              <a:latin typeface="Helvetica" pitchFamily="2" charset="0"/>
            </a:endParaRPr>
          </a:p>
          <a:p>
            <a:r>
              <a:rPr lang="it-IT" i="1" dirty="0">
                <a:effectLst/>
                <a:latin typeface="Helvetica" pitchFamily="2" charset="0"/>
              </a:rPr>
              <a:t>PNRR_EUAPS</a:t>
            </a:r>
            <a:endParaRPr lang="it-IT" dirty="0">
              <a:effectLst/>
              <a:latin typeface="Helvetica" pitchFamily="2" charset="0"/>
            </a:endParaRPr>
          </a:p>
          <a:p>
            <a:r>
              <a:rPr lang="it-IT" i="1" dirty="0">
                <a:effectLst/>
                <a:latin typeface="Helvetica" pitchFamily="2" charset="0"/>
              </a:rPr>
              <a:t>PNRR_ICSCS0</a:t>
            </a:r>
            <a:endParaRPr lang="it-IT" dirty="0">
              <a:effectLst/>
              <a:latin typeface="Helvetica" pitchFamily="2" charset="0"/>
            </a:endParaRPr>
          </a:p>
          <a:p>
            <a:r>
              <a:rPr lang="it-IT" i="1" dirty="0">
                <a:effectLst/>
                <a:latin typeface="Helvetica" pitchFamily="2" charset="0"/>
              </a:rPr>
              <a:t>PNRR_INCENTIVI</a:t>
            </a:r>
            <a:endParaRPr lang="it-IT" dirty="0">
              <a:effectLst/>
              <a:latin typeface="Helvetica" pitchFamily="2" charset="0"/>
            </a:endParaRPr>
          </a:p>
          <a:p>
            <a:r>
              <a:rPr lang="it-IT" i="1" dirty="0">
                <a:effectLst/>
                <a:latin typeface="Helvetica" pitchFamily="2" charset="0"/>
              </a:rPr>
              <a:t>PNRR_ITINERIS</a:t>
            </a:r>
            <a:endParaRPr lang="it-IT" dirty="0">
              <a:effectLst/>
              <a:latin typeface="Helvetica" pitchFamily="2" charset="0"/>
            </a:endParaRPr>
          </a:p>
          <a:p>
            <a:r>
              <a:rPr lang="it-IT" i="1" dirty="0">
                <a:effectLst/>
                <a:latin typeface="Helvetica" pitchFamily="2" charset="0"/>
              </a:rPr>
              <a:t>PNRR_KM3NET4RR</a:t>
            </a:r>
            <a:endParaRPr lang="it-IT" dirty="0">
              <a:effectLst/>
              <a:latin typeface="Helvetica" pitchFamily="2" charset="0"/>
            </a:endParaRPr>
          </a:p>
          <a:p>
            <a:r>
              <a:rPr lang="it-IT" i="1" dirty="0">
                <a:effectLst/>
                <a:latin typeface="Helvetica" pitchFamily="2" charset="0"/>
              </a:rPr>
              <a:t>PNRR_MAD</a:t>
            </a:r>
            <a:endParaRPr lang="it-IT" dirty="0">
              <a:effectLst/>
              <a:latin typeface="Helvetica" pitchFamily="2" charset="0"/>
            </a:endParaRPr>
          </a:p>
          <a:p>
            <a:r>
              <a:rPr lang="it-IT" i="1" dirty="0">
                <a:effectLst/>
                <a:latin typeface="Helvetica" pitchFamily="2" charset="0"/>
              </a:rPr>
              <a:t>PNRR_NQSTIS3</a:t>
            </a:r>
            <a:endParaRPr lang="it-IT" dirty="0">
              <a:effectLst/>
              <a:latin typeface="Helvetica" pitchFamily="2" charset="0"/>
            </a:endParaRPr>
          </a:p>
          <a:p>
            <a:r>
              <a:rPr lang="it-IT" i="1" dirty="0">
                <a:effectLst/>
                <a:latin typeface="Helvetica" pitchFamily="2" charset="0"/>
              </a:rPr>
              <a:t>PNRR_RESILIO</a:t>
            </a:r>
            <a:endParaRPr lang="it-IT" dirty="0">
              <a:effectLst/>
              <a:latin typeface="Helvetica" pitchFamily="2" charset="0"/>
            </a:endParaRPr>
          </a:p>
          <a:p>
            <a:r>
              <a:rPr lang="it-IT" i="1" dirty="0">
                <a:effectLst/>
                <a:latin typeface="Helvetica" pitchFamily="2" charset="0"/>
              </a:rPr>
              <a:t>PNRR_SAMOTHRAS</a:t>
            </a:r>
            <a:endParaRPr lang="it-IT" dirty="0">
              <a:effectLst/>
              <a:latin typeface="Helvetica" pitchFamily="2" charset="0"/>
            </a:endParaRPr>
          </a:p>
          <a:p>
            <a:r>
              <a:rPr lang="it-IT" i="1" dirty="0">
                <a:effectLst/>
                <a:latin typeface="Helvetica" pitchFamily="2" charset="0"/>
              </a:rPr>
              <a:t>PNRR_PRIN3P48S</a:t>
            </a:r>
            <a:endParaRPr lang="it-IT" dirty="0">
              <a:effectLst/>
              <a:latin typeface="Helvetica" pitchFamily="2" charset="0"/>
            </a:endParaRPr>
          </a:p>
          <a:p>
            <a:r>
              <a:rPr lang="it-IT" i="1" dirty="0">
                <a:effectLst/>
                <a:latin typeface="Helvetica" pitchFamily="2" charset="0"/>
              </a:rPr>
              <a:t>PNRR_PRIN93B5X</a:t>
            </a:r>
            <a:endParaRPr lang="it-IT" dirty="0">
              <a:effectLst/>
              <a:latin typeface="Helvetica" pitchFamily="2" charset="0"/>
            </a:endParaRPr>
          </a:p>
          <a:p>
            <a:r>
              <a:rPr lang="it-IT" i="1" dirty="0">
                <a:effectLst/>
                <a:latin typeface="Helvetica" pitchFamily="2" charset="0"/>
              </a:rPr>
              <a:t>PRIN 2017XKWWK9</a:t>
            </a:r>
            <a:endParaRPr lang="it-IT" dirty="0">
              <a:effectLst/>
              <a:latin typeface="Helvetica" pitchFamily="2" charset="0"/>
            </a:endParaRPr>
          </a:p>
          <a:p>
            <a:r>
              <a:rPr lang="it-IT" i="1" dirty="0">
                <a:effectLst/>
                <a:latin typeface="Helvetica" pitchFamily="2" charset="0"/>
              </a:rPr>
              <a:t>PRIN_2022MANFK5</a:t>
            </a:r>
            <a:endParaRPr lang="it-IT" dirty="0">
              <a:effectLst/>
              <a:latin typeface="Helvetica" pitchFamily="2" charset="0"/>
            </a:endParaRPr>
          </a:p>
          <a:p>
            <a:r>
              <a:rPr lang="it-IT" i="1" dirty="0">
                <a:effectLst/>
                <a:latin typeface="Helvetica" pitchFamily="2" charset="0"/>
              </a:rPr>
              <a:t>PRIN_2022YSW5R5</a:t>
            </a:r>
            <a:endParaRPr lang="it-IT" dirty="0">
              <a:effectLst/>
              <a:latin typeface="Helvetica" pitchFamily="2" charset="0"/>
            </a:endParaRP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CD6EFD-F8B7-7111-98BB-7257FB895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6519-E62D-4F8C-AE1E-36928EC7D15C}" type="datetime1">
              <a:rPr lang="en-US" smtClean="0"/>
              <a:t>7/18/24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4E06B5-FF2A-F909-B38E-1F89A80AC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C3996AC-55AA-05C5-1F0C-25403CF5E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27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DD29A0-0BF9-A626-09B9-45E1C7CA0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Impegno fondi di bilancio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13985075-7C62-B6FE-455F-D2DF187913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357484"/>
              </p:ext>
            </p:extLst>
          </p:nvPr>
        </p:nvGraphicFramePr>
        <p:xfrm>
          <a:off x="5118100" y="803275"/>
          <a:ext cx="6281738" cy="524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C25B91-D775-0259-D8ED-6CCD7F40B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6519-E62D-4F8C-AE1E-36928EC7D15C}" type="datetime1">
              <a:rPr lang="en-US" smtClean="0"/>
              <a:t>7/18/24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0FF1CA-A0A3-2BFA-0F81-7786EBC0C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4625CB-17E4-9A72-641C-3E653B905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49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DD29A0-0BF9-A626-09B9-45E1C7CA0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Impegno fondi di bilancio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13985075-7C62-B6FE-455F-D2DF187913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660906"/>
              </p:ext>
            </p:extLst>
          </p:nvPr>
        </p:nvGraphicFramePr>
        <p:xfrm>
          <a:off x="5118100" y="803275"/>
          <a:ext cx="6281738" cy="524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C25B91-D775-0259-D8ED-6CCD7F40B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6519-E62D-4F8C-AE1E-36928EC7D15C}" type="datetime1">
              <a:rPr lang="en-US" smtClean="0"/>
              <a:t>7/18/24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0FF1CA-A0A3-2BFA-0F81-7786EBC0C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4625CB-17E4-9A72-641C-3E653B905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83391"/>
      </p:ext>
    </p:extLst>
  </p:cSld>
  <p:clrMapOvr>
    <a:masterClrMapping/>
  </p:clrMapOvr>
</p:sld>
</file>

<file path=ppt/theme/theme1.xml><?xml version="1.0" encoding="utf-8"?>
<a:theme xmlns:a="http://schemas.openxmlformats.org/drawingml/2006/main" name="Atlante">
  <a:themeElements>
    <a:clrScheme name="Atlante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nt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nt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127</TotalTime>
  <Words>281</Words>
  <Application>Microsoft Macintosh PowerPoint</Application>
  <PresentationFormat>Widescreen</PresentationFormat>
  <Paragraphs>78</Paragraphs>
  <Slides>8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Calibri Light</vt:lpstr>
      <vt:lpstr>Helvetica</vt:lpstr>
      <vt:lpstr>Rockwell</vt:lpstr>
      <vt:lpstr>Wingdings</vt:lpstr>
      <vt:lpstr>Atlante</vt:lpstr>
      <vt:lpstr>SERVIZIO DI AMMINISTRAZIONE </vt:lpstr>
      <vt:lpstr>Il Servizio di Amm.ne dialoga con:</vt:lpstr>
      <vt:lpstr>Cosa è accaduto nel 2022/2023</vt:lpstr>
      <vt:lpstr>Stanziamenti</vt:lpstr>
      <vt:lpstr>Impegnato</vt:lpstr>
      <vt:lpstr>Sigle progetti esterni</vt:lpstr>
      <vt:lpstr>Impegno fondi di bilancio</vt:lpstr>
      <vt:lpstr>Impegno fondi di bilancio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Cesare</dc:creator>
  <cp:lastModifiedBy>Sarah Cesare</cp:lastModifiedBy>
  <cp:revision>11</cp:revision>
  <dcterms:created xsi:type="dcterms:W3CDTF">2024-07-17T12:55:45Z</dcterms:created>
  <dcterms:modified xsi:type="dcterms:W3CDTF">2024-07-18T10:31:48Z</dcterms:modified>
</cp:coreProperties>
</file>