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15B8B4-1097-4D41-9BEC-BB9F8A1230C7}" type="datetimeFigureOut">
              <a:rPr lang="en-US"/>
              <a:t>7/16/24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A4AF12-F5C9-C44F-9150-81B32FB80B5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02A2DDB-4D8F-6F43-5457-213F24D99392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GB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6470E28-49AA-804A-AAE4-DF6619046682}" type="datetime1">
              <a:rPr lang="it-IT" smtClean="0"/>
              <a:t>16/07/24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7A96F0-0826-E543-BEFF-85882DC3168A}" type="datetime1">
              <a:rPr lang="it-IT" smtClean="0"/>
              <a:t>16/07/24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762625" cy="5811838"/>
          </a:xfrm>
        </p:spPr>
        <p:txBody>
          <a:bodyPr vert="eaVert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919A9F-5E90-4349-A328-998E9DC1F1B0}" type="datetime1">
              <a:rPr lang="it-IT" smtClean="0"/>
              <a:t>16/07/24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A258971-2581-1140-A045-EF224496870B}" type="slidenum">
              <a:rPr lang="en-US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stefano, anna grazia, mario, Intro GL Openscience di CoPER, 20240507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 bwMode="auto">
          <a:xfrm rot="16199998">
            <a:off x="8033952" y="1163319"/>
            <a:ext cx="1473199" cy="3657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A931719-6ADD-1848-A614-53CC379AB65C}" type="datetime1">
              <a:rPr lang="it-IT" smtClean="0"/>
              <a:t>16/07/24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28650" y="6492875"/>
            <a:ext cx="978769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846470E-917B-9943-93DF-93BE5EE41969}" type="datetime1">
              <a:rPr lang="it-IT" smtClean="0"/>
              <a:t>16/07/24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809549" y="6423725"/>
            <a:ext cx="6705801" cy="240823"/>
          </a:xfrm>
        </p:spPr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7443F89-9D5A-824C-8DF8-D703050E68AB}" type="datetime1">
              <a:rPr lang="it-IT" smtClean="0"/>
              <a:t>16/07/24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6715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1825625"/>
            <a:ext cx="386715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B80663F-ECA1-DC44-A71B-A3F60E21B7D2}" type="datetime1">
              <a:rPr lang="it-IT" smtClean="0"/>
              <a:t>16/07/24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30238" y="365125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30238" y="2505074"/>
            <a:ext cx="3868737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788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31B968-1204-4E48-8A20-1EBCC342E32B}" type="datetime1">
              <a:rPr lang="it-IT" smtClean="0"/>
              <a:t>16/07/24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F324D8-A4A7-6A4D-9AA6-F1D97C4FA299}" type="datetime1">
              <a:rPr lang="it-IT" smtClean="0"/>
              <a:t>16/07/24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01513F0-9CA8-BE47-98F1-2A5424D4F8E7}" type="datetime1">
              <a:rPr lang="it-IT" smtClean="0"/>
              <a:t>16/07/24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8596A1-32CF-3246-979B-7EF15520E6F2}" type="datetime1">
              <a:rPr lang="it-IT" smtClean="0"/>
              <a:t>16/07/24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FFA093-FE51-4D4C-AFA2-F4F6EA1E24D9}" type="datetime1">
              <a:rPr lang="it-IT" smtClean="0"/>
              <a:t>16/07/24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656573" y="6423725"/>
            <a:ext cx="5226518" cy="240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stefano, anna grazia, mario, Intro GL Openscience di CoPER, 20240507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576110" y="6356350"/>
            <a:ext cx="439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C20BDB-0438-4842-85D3-4C1AF2DC0F03}" type="slidenum">
              <a:rPr/>
              <a:t>‹#›</a:t>
            </a:fld>
            <a:endParaRPr/>
          </a:p>
        </p:txBody>
      </p:sp>
      <p:pic>
        <p:nvPicPr>
          <p:cNvPr id="9" name="Google Shape;88;g19c9f0c780c_0_0"/>
          <p:cNvPicPr/>
          <p:nvPr userDrawn="1"/>
        </p:nvPicPr>
        <p:blipFill>
          <a:blip r:embed="rId14">
            <a:alphaModFix/>
          </a:blip>
          <a:stretch/>
        </p:blipFill>
        <p:spPr bwMode="auto">
          <a:xfrm>
            <a:off x="329713" y="5624455"/>
            <a:ext cx="2057400" cy="102800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89;g19c9f0c780c_0_0"/>
          <p:cNvSpPr/>
          <p:nvPr userDrawn="1"/>
        </p:nvSpPr>
        <p:spPr bwMode="auto">
          <a:xfrm>
            <a:off x="1739212" y="6044665"/>
            <a:ext cx="7404788" cy="221991"/>
          </a:xfrm>
          <a:prstGeom prst="rect">
            <a:avLst/>
          </a:prstGeom>
          <a:solidFill>
            <a:srgbClr val="DA2833"/>
          </a:solidFill>
          <a:ln>
            <a:noFill/>
          </a:ln>
        </p:spPr>
        <p:txBody>
          <a:bodyPr spcFirstLastPara="1" wrap="square" lIns="91425" tIns="54000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1400" b="1">
                <a:solidFill>
                  <a:srgbClr val="FFFFFF"/>
                </a:solidFill>
                <a:latin typeface="Ubuntu"/>
                <a:ea typeface="Ubuntu"/>
                <a:cs typeface="Ubuntu"/>
              </a:rPr>
              <a:t>Gruppo Open Science</a:t>
            </a:r>
            <a:endParaRPr sz="1400" b="1">
              <a:solidFill>
                <a:srgbClr val="FFFFFF"/>
              </a:solidFill>
              <a:latin typeface="Ubuntu"/>
              <a:ea typeface="Ubuntu"/>
              <a:cs typeface="Ubuntu"/>
            </a:endParaRPr>
          </a:p>
        </p:txBody>
      </p:sp>
      <p:pic>
        <p:nvPicPr>
          <p:cNvPr id="11" name="Picture 10" descr="ccby.png"/>
          <p:cNvPicPr>
            <a:picLocks noChangeAspect="1"/>
          </p:cNvPicPr>
          <p:nvPr userDrawn="1"/>
        </p:nvPicPr>
        <p:blipFill>
          <a:blip r:embed="rId15"/>
          <a:stretch/>
        </p:blipFill>
        <p:spPr bwMode="auto">
          <a:xfrm>
            <a:off x="8418308" y="6042846"/>
            <a:ext cx="630921" cy="2219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143000" y="133564"/>
            <a:ext cx="6858000" cy="60407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1800" dirty="0"/>
              <a:t>Open Science </a:t>
            </a:r>
            <a:r>
              <a:rPr sz="1800" dirty="0" err="1"/>
              <a:t>CoPER</a:t>
            </a:r>
            <a:r>
              <a:rPr sz="1800" dirty="0"/>
              <a:t> n.2</a:t>
            </a:r>
            <a:r>
              <a:rPr lang="en-US" sz="1800" dirty="0"/>
              <a:t>4</a:t>
            </a:r>
            <a:br>
              <a:rPr sz="2700" dirty="0"/>
            </a:br>
            <a:r>
              <a:rPr lang="en-GB" sz="1200" dirty="0"/>
              <a:t>https://</a:t>
            </a:r>
            <a:r>
              <a:rPr lang="en-GB" sz="1200" dirty="0" err="1"/>
              <a:t>agenda.infn.it</a:t>
            </a:r>
            <a:r>
              <a:rPr lang="en-GB" sz="1200" dirty="0"/>
              <a:t>/e/</a:t>
            </a:r>
            <a:r>
              <a:rPr lang="en-GB" sz="1200" dirty="0" err="1"/>
              <a:t>coper.openscience</a:t>
            </a:r>
            <a:r>
              <a:rPr lang="en-GB" sz="850" dirty="0"/>
              <a:t>/24</a:t>
            </a:r>
            <a:br>
              <a:rPr lang="en-GB" sz="850" dirty="0"/>
            </a:br>
            <a:r>
              <a:rPr lang="en-GB" sz="900" b="1" dirty="0"/>
              <a:t>https://</a:t>
            </a:r>
            <a:r>
              <a:rPr lang="en-GB" sz="900" b="1" dirty="0" err="1"/>
              <a:t>home.infn.it</a:t>
            </a:r>
            <a:r>
              <a:rPr lang="en-GB" sz="900" b="1" dirty="0"/>
              <a:t>/</a:t>
            </a:r>
            <a:r>
              <a:rPr lang="en-GB" sz="900" b="1" dirty="0" err="1"/>
              <a:t>conper</a:t>
            </a:r>
            <a:r>
              <a:rPr lang="en-GB" sz="900" b="1" dirty="0"/>
              <a:t>/</a:t>
            </a:r>
            <a:r>
              <a:rPr lang="en-GB" sz="900" b="1" dirty="0" err="1"/>
              <a:t>openscience.html</a:t>
            </a:r>
            <a:endParaRPr sz="2700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952272" y="655678"/>
            <a:ext cx="7239482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400" dirty="0"/>
              <a:t>Info  </a:t>
            </a:r>
            <a:r>
              <a:rPr lang="en-US" sz="2400" dirty="0" err="1"/>
              <a:t>sul</a:t>
            </a:r>
            <a:r>
              <a:rPr lang="en-US" sz="2400" dirty="0"/>
              <a:t> secondo </a:t>
            </a:r>
            <a:r>
              <a:rPr lang="en-US" sz="2400" dirty="0" err="1"/>
              <a:t>Convegno</a:t>
            </a:r>
            <a:r>
              <a:rPr lang="en-US" sz="2400" dirty="0"/>
              <a:t> </a:t>
            </a:r>
            <a:r>
              <a:rPr lang="en-US" sz="2400" dirty="0" err="1"/>
              <a:t>nazionale</a:t>
            </a:r>
            <a:r>
              <a:rPr lang="en-US" sz="2400" dirty="0"/>
              <a:t> del GLOS di </a:t>
            </a:r>
            <a:r>
              <a:rPr lang="en-US" sz="2400" dirty="0" err="1"/>
              <a:t>CoPER</a:t>
            </a:r>
            <a:endParaRPr lang="en-US" sz="2400" dirty="0"/>
          </a:p>
          <a:p>
            <a:pPr algn="ctr">
              <a:defRPr/>
            </a:pPr>
            <a:r>
              <a:rPr lang="en-US" sz="2000" i="1" dirty="0"/>
              <a:t> </a:t>
            </a:r>
            <a:r>
              <a:rPr lang="en-US" sz="2000" i="1" dirty="0" err="1"/>
              <a:t>stefano</a:t>
            </a:r>
            <a:endParaRPr sz="4800" i="1" dirty="0"/>
          </a:p>
          <a:p>
            <a:pPr algn="ctr">
              <a:defRPr/>
            </a:pPr>
            <a:r>
              <a:rPr sz="900" dirty="0"/>
              <a:t>20240</a:t>
            </a:r>
            <a:r>
              <a:rPr lang="en-US" sz="900" dirty="0"/>
              <a:t>716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AE43AC2-A0BA-83E8-0385-F6CEBEAA16E3}"/>
              </a:ext>
            </a:extLst>
          </p:cNvPr>
          <p:cNvSpPr txBox="1">
            <a:spLocks/>
          </p:cNvSpPr>
          <p:nvPr/>
        </p:nvSpPr>
        <p:spPr bwMode="auto">
          <a:xfrm>
            <a:off x="606177" y="1763978"/>
            <a:ext cx="8403296" cy="4123114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65000" lnSpcReduction="20000"/>
          </a:bodyPr>
          <a:lstStyle>
            <a:lvl1pPr marL="0" indent="0" algn="ctr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sz="2800" dirty="0" err="1"/>
              <a:t>Laboratori</a:t>
            </a:r>
            <a:r>
              <a:rPr lang="en-GB" sz="2800" dirty="0"/>
              <a:t> </a:t>
            </a:r>
            <a:r>
              <a:rPr lang="en-GB" sz="2800" dirty="0" err="1"/>
              <a:t>Nazionali</a:t>
            </a:r>
            <a:r>
              <a:rPr lang="en-GB" sz="2800" dirty="0"/>
              <a:t> di Frascati </a:t>
            </a:r>
            <a:r>
              <a:rPr lang="en-GB" sz="2800" dirty="0" err="1"/>
              <a:t>dell’INFN</a:t>
            </a:r>
            <a:r>
              <a:rPr lang="en-GB" sz="2800" dirty="0"/>
              <a:t>, 00044 Frascati (Roma), via </a:t>
            </a:r>
            <a:r>
              <a:rPr lang="en-GB" sz="2800" dirty="0" err="1"/>
              <a:t>E.Fermi</a:t>
            </a:r>
            <a:r>
              <a:rPr lang="en-GB" sz="2800" dirty="0"/>
              <a:t> 54.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sz="2800" dirty="0"/>
              <a:t>da </a:t>
            </a:r>
            <a:r>
              <a:rPr lang="en-GB" sz="2800" dirty="0" err="1"/>
              <a:t>mercoledì</a:t>
            </a:r>
            <a:r>
              <a:rPr lang="en-GB" sz="2800" dirty="0"/>
              <a:t> 27 </a:t>
            </a:r>
            <a:r>
              <a:rPr lang="en-GB" sz="2800" dirty="0" err="1"/>
              <a:t>novembre</a:t>
            </a:r>
            <a:r>
              <a:rPr lang="en-GB" sz="2800" dirty="0"/>
              <a:t> ore 13, a </a:t>
            </a:r>
            <a:r>
              <a:rPr lang="en-GB" sz="2800" dirty="0" err="1"/>
              <a:t>giovedì</a:t>
            </a:r>
            <a:r>
              <a:rPr lang="en-GB" sz="2800" dirty="0"/>
              <a:t> 28 </a:t>
            </a:r>
            <a:r>
              <a:rPr lang="en-GB" sz="2800" dirty="0" err="1"/>
              <a:t>novembre</a:t>
            </a:r>
            <a:r>
              <a:rPr lang="en-GB" sz="2800" dirty="0"/>
              <a:t> ore 13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sz="2800" dirty="0" err="1"/>
              <a:t>finanziamento</a:t>
            </a:r>
            <a:r>
              <a:rPr lang="en-GB" sz="2800" dirty="0"/>
              <a:t> </a:t>
            </a:r>
            <a:r>
              <a:rPr lang="en-GB" sz="2800" dirty="0" err="1"/>
              <a:t>ricevuto</a:t>
            </a:r>
            <a:r>
              <a:rPr lang="en-GB" sz="2800" dirty="0"/>
              <a:t> per </a:t>
            </a:r>
            <a:r>
              <a:rPr lang="en-GB" sz="2800" dirty="0" err="1"/>
              <a:t>cena</a:t>
            </a:r>
            <a:r>
              <a:rPr lang="en-GB" sz="2800" dirty="0"/>
              <a:t> </a:t>
            </a:r>
            <a:r>
              <a:rPr lang="en-GB" sz="2800" dirty="0" err="1"/>
              <a:t>sociale</a:t>
            </a:r>
            <a:r>
              <a:rPr lang="en-GB" sz="2800" dirty="0"/>
              <a:t>, pause </a:t>
            </a:r>
            <a:r>
              <a:rPr lang="en-GB" sz="2800" dirty="0" err="1"/>
              <a:t>caffè</a:t>
            </a:r>
            <a:r>
              <a:rPr lang="en-GB" sz="2800" dirty="0"/>
              <a:t>, n.2 </a:t>
            </a:r>
            <a:r>
              <a:rPr lang="en-GB" sz="2800" dirty="0" err="1"/>
              <a:t>pranzi</a:t>
            </a:r>
            <a:endParaRPr lang="en-GB" sz="2800" dirty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sz="2800" dirty="0" err="1"/>
              <a:t>collegamento</a:t>
            </a:r>
            <a:r>
              <a:rPr lang="en-GB" sz="2800" dirty="0"/>
              <a:t> via </a:t>
            </a:r>
            <a:r>
              <a:rPr lang="en-GB" sz="2800" dirty="0" err="1"/>
              <a:t>Bluemeet</a:t>
            </a:r>
            <a:r>
              <a:rPr lang="en-GB" sz="2800" dirty="0"/>
              <a:t> GARR (e </a:t>
            </a:r>
            <a:r>
              <a:rPr lang="en-GB" sz="2800" dirty="0" err="1"/>
              <a:t>canale</a:t>
            </a:r>
            <a:r>
              <a:rPr lang="en-GB" sz="2800" dirty="0"/>
              <a:t> </a:t>
            </a:r>
            <a:r>
              <a:rPr lang="en-GB" sz="2800" dirty="0" err="1"/>
              <a:t>youtube</a:t>
            </a:r>
            <a:r>
              <a:rPr lang="en-GB" sz="2800" dirty="0"/>
              <a:t> GARR)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sz="2800" dirty="0" err="1"/>
              <a:t>Organizzazione</a:t>
            </a:r>
            <a:r>
              <a:rPr lang="en-GB" sz="2800" dirty="0"/>
              <a:t> locale Lia Sabatini e Irene </a:t>
            </a:r>
            <a:r>
              <a:rPr lang="en-GB" sz="2800" dirty="0" err="1"/>
              <a:t>Piergentili</a:t>
            </a:r>
            <a:endParaRPr lang="en-GB" sz="2800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GB" sz="2500" dirty="0" err="1"/>
              <a:t>Disponibile</a:t>
            </a:r>
            <a:r>
              <a:rPr lang="en-GB" sz="2500" dirty="0"/>
              <a:t> </a:t>
            </a:r>
            <a:r>
              <a:rPr lang="en-GB" sz="2500" dirty="0" err="1"/>
              <a:t>aiuto</a:t>
            </a:r>
            <a:r>
              <a:rPr lang="en-GB" sz="2500" dirty="0"/>
              <a:t> </a:t>
            </a:r>
            <a:r>
              <a:rPr lang="en-GB" sz="2500" dirty="0" err="1"/>
              <a:t>dagli</a:t>
            </a:r>
            <a:r>
              <a:rPr lang="en-GB" sz="2500" dirty="0"/>
              <a:t> </a:t>
            </a:r>
            <a:r>
              <a:rPr lang="en-GB" sz="2500" dirty="0" err="1"/>
              <a:t>altri</a:t>
            </a:r>
            <a:r>
              <a:rPr lang="en-GB" sz="2500" dirty="0"/>
              <a:t> EPR ?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sz="2800" dirty="0" err="1"/>
              <a:t>Pagina</a:t>
            </a:r>
            <a:r>
              <a:rPr lang="en-GB" sz="2800" dirty="0"/>
              <a:t> INDICO per </a:t>
            </a:r>
            <a:r>
              <a:rPr lang="en-GB" sz="2800" dirty="0" err="1"/>
              <a:t>registrazione</a:t>
            </a:r>
            <a:r>
              <a:rPr lang="en-GB" sz="2800" dirty="0"/>
              <a:t>, </a:t>
            </a:r>
            <a:r>
              <a:rPr lang="en-GB" sz="2800" dirty="0" err="1"/>
              <a:t>programma</a:t>
            </a:r>
            <a:r>
              <a:rPr lang="en-GB" sz="2800" dirty="0"/>
              <a:t>, etc. in </a:t>
            </a:r>
            <a:r>
              <a:rPr lang="en-GB" sz="2800" dirty="0" err="1"/>
              <a:t>preparazione</a:t>
            </a:r>
            <a:endParaRPr lang="en-GB" sz="2800" dirty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sz="2800" dirty="0" err="1"/>
              <a:t>Possibilità</a:t>
            </a:r>
            <a:r>
              <a:rPr lang="en-GB" sz="2800" dirty="0"/>
              <a:t> </a:t>
            </a:r>
            <a:r>
              <a:rPr lang="en-GB" sz="2800" dirty="0" err="1"/>
              <a:t>molto</a:t>
            </a:r>
            <a:r>
              <a:rPr lang="en-GB" sz="2800" dirty="0"/>
              <a:t> </a:t>
            </a:r>
            <a:r>
              <a:rPr lang="en-GB" sz="2800" dirty="0" err="1"/>
              <a:t>limitata</a:t>
            </a:r>
            <a:r>
              <a:rPr lang="en-GB" sz="2800" dirty="0"/>
              <a:t> di </a:t>
            </a:r>
            <a:r>
              <a:rPr lang="en-GB" sz="2800" dirty="0" err="1"/>
              <a:t>alloggio</a:t>
            </a:r>
            <a:r>
              <a:rPr lang="en-GB" sz="2800" dirty="0"/>
              <a:t> </a:t>
            </a:r>
            <a:r>
              <a:rPr lang="en-GB" sz="2800" dirty="0" err="1"/>
              <a:t>economico</a:t>
            </a:r>
            <a:r>
              <a:rPr lang="en-GB" sz="2800" dirty="0"/>
              <a:t> in </a:t>
            </a:r>
            <a:r>
              <a:rPr lang="en-GB" sz="2800" dirty="0" err="1"/>
              <a:t>foresteria</a:t>
            </a:r>
            <a:r>
              <a:rPr lang="en-GB" sz="2800" dirty="0"/>
              <a:t> (</a:t>
            </a:r>
            <a:r>
              <a:rPr lang="en-GB" sz="2800" dirty="0" err="1"/>
              <a:t>studenti</a:t>
            </a:r>
            <a:r>
              <a:rPr lang="en-GB" sz="28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sz="2800" dirty="0"/>
              <a:t>Comodo </a:t>
            </a:r>
            <a:r>
              <a:rPr lang="en-GB" sz="2800" dirty="0" err="1"/>
              <a:t>utilizzo</a:t>
            </a:r>
            <a:r>
              <a:rPr lang="en-GB" sz="2800" dirty="0"/>
              <a:t> </a:t>
            </a:r>
            <a:r>
              <a:rPr lang="en-GB" sz="2800" dirty="0" err="1"/>
              <a:t>della</a:t>
            </a:r>
            <a:r>
              <a:rPr lang="en-GB" sz="2800" dirty="0"/>
              <a:t> </a:t>
            </a:r>
            <a:r>
              <a:rPr lang="en-GB" sz="2800" dirty="0" err="1"/>
              <a:t>linea</a:t>
            </a:r>
            <a:r>
              <a:rPr lang="en-GB" sz="2800" dirty="0"/>
              <a:t> Roma-Cassino (</a:t>
            </a:r>
            <a:r>
              <a:rPr lang="en-GB" sz="2800" dirty="0" err="1"/>
              <a:t>almeno</a:t>
            </a:r>
            <a:r>
              <a:rPr lang="en-GB" sz="2800" dirty="0"/>
              <a:t> 1 </a:t>
            </a:r>
            <a:r>
              <a:rPr lang="en-GB" sz="2800" dirty="0" err="1"/>
              <a:t>treno</a:t>
            </a:r>
            <a:r>
              <a:rPr lang="en-GB" sz="2800" dirty="0"/>
              <a:t> </a:t>
            </a:r>
            <a:r>
              <a:rPr lang="en-GB" sz="2800" dirty="0" err="1"/>
              <a:t>ogni</a:t>
            </a:r>
            <a:r>
              <a:rPr lang="en-GB" sz="2800" dirty="0"/>
              <a:t> </a:t>
            </a:r>
            <a:r>
              <a:rPr lang="en-GB" sz="2800" dirty="0" err="1"/>
              <a:t>ora</a:t>
            </a:r>
            <a:r>
              <a:rPr lang="en-GB" sz="2800" dirty="0"/>
              <a:t> da Termini), fermata Tor </a:t>
            </a:r>
            <a:r>
              <a:rPr lang="en-GB" sz="2800" dirty="0" err="1"/>
              <a:t>Vergata</a:t>
            </a:r>
            <a:r>
              <a:rPr lang="en-GB" sz="2800" dirty="0"/>
              <a:t> </a:t>
            </a:r>
            <a:r>
              <a:rPr lang="en-GB" sz="2800" dirty="0" err="1"/>
              <a:t>adiacente</a:t>
            </a:r>
            <a:r>
              <a:rPr lang="en-GB" sz="2800" dirty="0"/>
              <a:t> ai </a:t>
            </a:r>
            <a:r>
              <a:rPr lang="en-GB" sz="2800" dirty="0" err="1"/>
              <a:t>Laboratori</a:t>
            </a:r>
            <a:r>
              <a:rPr lang="en-GB" sz="2800" dirty="0"/>
              <a:t> (2 </a:t>
            </a:r>
            <a:r>
              <a:rPr lang="en-GB" sz="2800" dirty="0" err="1"/>
              <a:t>minuti</a:t>
            </a:r>
            <a:r>
              <a:rPr lang="en-GB" sz="2800" dirty="0"/>
              <a:t> a </a:t>
            </a:r>
            <a:r>
              <a:rPr lang="en-GB" sz="2800" dirty="0" err="1"/>
              <a:t>piedi</a:t>
            </a:r>
            <a:r>
              <a:rPr lang="en-GB" sz="2800" dirty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GB" sz="2500" i="1" dirty="0"/>
              <a:t>Cave !</a:t>
            </a:r>
            <a:r>
              <a:rPr lang="en-GB" sz="2500" dirty="0"/>
              <a:t> Non </a:t>
            </a:r>
            <a:r>
              <a:rPr lang="en-GB" sz="2500" dirty="0" err="1"/>
              <a:t>è</a:t>
            </a:r>
            <a:r>
              <a:rPr lang="en-GB" sz="2500" dirty="0"/>
              <a:t> la </a:t>
            </a:r>
            <a:r>
              <a:rPr lang="en-GB" sz="2500" dirty="0" err="1"/>
              <a:t>linea</a:t>
            </a:r>
            <a:r>
              <a:rPr lang="en-GB" sz="2500" dirty="0"/>
              <a:t> Roma-Frascati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sz="2800" dirty="0" err="1"/>
              <a:t>Alloggio</a:t>
            </a:r>
            <a:r>
              <a:rPr lang="en-GB" sz="2800" dirty="0"/>
              <a:t> a Frascati </a:t>
            </a:r>
            <a:r>
              <a:rPr lang="en-GB" sz="2800" dirty="0" err="1"/>
              <a:t>preferibile</a:t>
            </a:r>
            <a:r>
              <a:rPr lang="en-GB" sz="2800" dirty="0"/>
              <a:t> </a:t>
            </a:r>
            <a:r>
              <a:rPr lang="en-GB" sz="2800" dirty="0" err="1"/>
              <a:t>considerata</a:t>
            </a:r>
            <a:r>
              <a:rPr lang="en-GB" sz="2800" dirty="0"/>
              <a:t> la </a:t>
            </a:r>
            <a:r>
              <a:rPr lang="en-GB" sz="2800" dirty="0" err="1"/>
              <a:t>cena</a:t>
            </a:r>
            <a:r>
              <a:rPr lang="en-GB" sz="2800" dirty="0"/>
              <a:t> </a:t>
            </a:r>
            <a:r>
              <a:rPr lang="en-GB" sz="2800" dirty="0" err="1"/>
              <a:t>sociale</a:t>
            </a:r>
            <a:endParaRPr lang="en-GB" sz="2800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en-GB" sz="2500" dirty="0" err="1"/>
              <a:t>Prenotare</a:t>
            </a:r>
            <a:r>
              <a:rPr lang="en-GB" sz="2500" dirty="0"/>
              <a:t> per tempo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59E1-191F-D6BF-F98F-89DF0CF8D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534" y="-210228"/>
            <a:ext cx="7886700" cy="1325563"/>
          </a:xfrm>
        </p:spPr>
        <p:txBody>
          <a:bodyPr/>
          <a:lstStyle/>
          <a:p>
            <a:r>
              <a:rPr lang="en-IT" dirty="0"/>
              <a:t>Programma delle sessioni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B70E1-CAAF-5A2A-D201-6C075AED6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dirty="0" err="1"/>
              <a:t>Consuntivo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due anni, </a:t>
            </a:r>
            <a:r>
              <a:rPr lang="en-GB" dirty="0" err="1"/>
              <a:t>prossimi</a:t>
            </a:r>
            <a:r>
              <a:rPr lang="en-GB" dirty="0"/>
              <a:t> </a:t>
            </a:r>
            <a:r>
              <a:rPr lang="en-GB" dirty="0" err="1"/>
              <a:t>passi</a:t>
            </a:r>
            <a:r>
              <a:rPr lang="en-GB" dirty="0"/>
              <a:t> e </a:t>
            </a:r>
            <a:r>
              <a:rPr lang="en-GB" dirty="0" err="1"/>
              <a:t>futuro</a:t>
            </a:r>
            <a:r>
              <a:rPr lang="en-GB" dirty="0"/>
              <a:t> del GLOS di </a:t>
            </a:r>
            <a:r>
              <a:rPr lang="en-GB" dirty="0" err="1"/>
              <a:t>CoPER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Gruppi</a:t>
            </a:r>
            <a:r>
              <a:rPr lang="en-GB" i="1" dirty="0"/>
              <a:t> di </a:t>
            </a:r>
            <a:r>
              <a:rPr lang="en-GB" i="1" dirty="0" err="1"/>
              <a:t>lavoro</a:t>
            </a:r>
            <a:r>
              <a:rPr lang="en-GB" i="1" dirty="0"/>
              <a:t> </a:t>
            </a:r>
            <a:r>
              <a:rPr lang="en-GB" i="1" dirty="0" err="1"/>
              <a:t>hanno</a:t>
            </a:r>
            <a:r>
              <a:rPr lang="en-GB" i="1" dirty="0"/>
              <a:t> un </a:t>
            </a:r>
            <a:r>
              <a:rPr lang="en-GB" i="1" dirty="0" err="1"/>
              <a:t>inizio</a:t>
            </a:r>
            <a:r>
              <a:rPr lang="en-GB" i="1" dirty="0"/>
              <a:t> e </a:t>
            </a:r>
            <a:r>
              <a:rPr lang="en-GB" i="1" dirty="0" err="1"/>
              <a:t>una</a:t>
            </a:r>
            <a:r>
              <a:rPr lang="en-GB" i="1" dirty="0"/>
              <a:t> fine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dirty="0"/>
              <a:t> </a:t>
            </a:r>
            <a:r>
              <a:rPr lang="en-GB" dirty="0" err="1"/>
              <a:t>Stessa</a:t>
            </a:r>
            <a:r>
              <a:rPr lang="en-GB" dirty="0"/>
              <a:t> </a:t>
            </a:r>
            <a:r>
              <a:rPr lang="en-GB" dirty="0" err="1"/>
              <a:t>struttura</a:t>
            </a:r>
            <a:r>
              <a:rPr lang="en-GB" dirty="0"/>
              <a:t> in </a:t>
            </a:r>
            <a:r>
              <a:rPr lang="en-GB" dirty="0" err="1"/>
              <a:t>sessioni</a:t>
            </a:r>
            <a:r>
              <a:rPr lang="en-GB" dirty="0"/>
              <a:t> del primo </a:t>
            </a:r>
            <a:r>
              <a:rPr lang="en-GB"/>
              <a:t>convegno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GB" dirty="0" err="1"/>
              <a:t>Altri</a:t>
            </a:r>
            <a:r>
              <a:rPr lang="en-GB" dirty="0"/>
              <a:t> </a:t>
            </a:r>
            <a:r>
              <a:rPr lang="en-GB" dirty="0" err="1"/>
              <a:t>temi</a:t>
            </a:r>
            <a:r>
              <a:rPr lang="en-GB" dirty="0"/>
              <a:t> ?</a:t>
            </a:r>
          </a:p>
          <a:p>
            <a:pPr marL="0" indent="0">
              <a:buNone/>
            </a:pP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89C7C-D70A-20FB-A834-4C1E81A39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20BDB-0438-4842-85D3-4C1AF2DC0F03}" type="slidenum">
              <a:rPr lang="en-IT" smtClean="0"/>
              <a:t>2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07712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 rot="1886036">
            <a:off x="4071646" y="2038892"/>
            <a:ext cx="4107839" cy="471488"/>
          </a:xfrm>
        </p:spPr>
        <p:txBody>
          <a:bodyPr>
            <a:noAutofit/>
          </a:bodyPr>
          <a:lstStyle/>
          <a:p>
            <a:pPr>
              <a:defRPr/>
            </a:pPr>
            <a:r>
              <a:rPr sz="2400"/>
              <a:t>Prossimi Passi – Gruppi Tematici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EFD5E31-190B-B344-9941-225F48E8ADC2}" type="slidenum">
              <a:rPr/>
              <a:t>3</a:t>
            </a:fld>
            <a:endParaRPr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 bwMode="auto">
          <a:xfrm>
            <a:off x="1653017" y="1106941"/>
            <a:ext cx="6163050" cy="3972989"/>
          </a:xfrm>
        </p:spPr>
        <p:txBody>
          <a:bodyPr>
            <a:normAutofit fontScale="25000" lnSpcReduction="20000"/>
          </a:bodyPr>
          <a:lstStyle/>
          <a:p>
            <a:pPr marL="289322" indent="-289322">
              <a:buFont typeface="+mj-lt"/>
              <a:buAutoNum type="arabicPeriod"/>
              <a:defRPr/>
            </a:pPr>
            <a:r>
              <a:rPr sz="2700"/>
              <a:t>Scienza aperta e Valutazione della ricerca 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t>Susanna Terracini (INDAM e UniTO)</a:t>
            </a:r>
          </a:p>
          <a:p>
            <a:pPr marL="546497" lvl="1" indent="-289322">
              <a:buFont typeface="+mj-lt"/>
              <a:buAutoNum type="arabicPeriod"/>
              <a:defRPr/>
            </a:pPr>
            <a:r>
              <a:t>Francesca Di Donato (CNR)</a:t>
            </a:r>
          </a:p>
          <a:p>
            <a:pPr marL="546497" lvl="1" indent="-289322">
              <a:buFont typeface="+mj-lt"/>
              <a:buAutoNum type="arabicPeriod"/>
              <a:defRPr/>
            </a:pPr>
            <a:r>
              <a:t>Nadia Pastrone (INFN)</a:t>
            </a:r>
          </a:p>
          <a:p>
            <a:pPr marL="546497" lvl="1" indent="-289322">
              <a:buFont typeface="+mj-lt"/>
              <a:buAutoNum type="arabicPeriod"/>
              <a:defRPr/>
            </a:pPr>
            <a:r>
              <a:t>Stefano Giovannini (INAF) coord gruppo lavoro Valutazione CoPER</a:t>
            </a:r>
          </a:p>
          <a:p>
            <a:pPr marL="546497" lvl="1" indent="-289322">
              <a:buFont typeface="+mj-lt"/>
              <a:buAutoNum type="arabicPeriod"/>
              <a:defRPr/>
            </a:pPr>
            <a:r>
              <a:t>Paola Carrabba (ENEA)</a:t>
            </a:r>
          </a:p>
          <a:p>
            <a:pPr marL="289322" indent="-289322">
              <a:buFont typeface="+mj-lt"/>
              <a:buAutoNum type="arabicPeriod"/>
              <a:defRPr/>
            </a:pPr>
            <a:r>
              <a:rPr sz="2700"/>
              <a:t>Accesso equo e sostenibile alle pubblicazioni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t> </a:t>
            </a:r>
            <a:r>
              <a:rPr lang="en-GB"/>
              <a:t> Emanuela Secinaro (INRIM)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 Roberta Maggi (CNR)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 Silvia Giannini (ISTI-CNR)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 Anna Grazia Chiodetti (INGV)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 Antonella Gasperini (INAF)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 Monica Sala (ENEA)</a:t>
            </a:r>
            <a:endParaRPr/>
          </a:p>
          <a:p>
            <a:pPr marL="289322" indent="-289322">
              <a:buFont typeface="+mj-lt"/>
              <a:buAutoNum type="arabicPeriod"/>
              <a:defRPr/>
            </a:pPr>
            <a:r>
              <a:rPr lang="en-GB" sz="2700"/>
              <a:t>Diritto d’autore 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Stefano Bianco (INFN)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 Roberto Caso (UniTN e AISA)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Deborah De Angelis (UniTN e AISA)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 Filomena Severino (ISPRA)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Giuseppe Simeone (INGV)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Federico Binda (Science for Democracy e UniMI)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Giulia Dore (UniTN)</a:t>
            </a:r>
            <a:endParaRPr/>
          </a:p>
          <a:p>
            <a:pPr marL="289322" indent="-289322">
              <a:buFont typeface="+mj-lt"/>
              <a:buAutoNum type="arabicPeriod"/>
              <a:defRPr/>
            </a:pPr>
            <a:r>
              <a:rPr lang="en-GB" sz="2700"/>
              <a:t>Open data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Mario Locati (INGV)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Roberta Vigni (ISPRA)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 Angela Saraò (OGS)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Alessandra Giorgetti (OGS)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Carlo Cipolloni (ISPRA)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 Vincenzo Patruno (ISTAT)</a:t>
            </a:r>
            <a:endParaRPr/>
          </a:p>
          <a:p>
            <a:pPr marL="546497" lvl="1" indent="-289322">
              <a:buFont typeface="+mj-lt"/>
              <a:buAutoNum type="arabicPeriod"/>
              <a:defRPr/>
            </a:pPr>
            <a:r>
              <a:rPr lang="en-GB"/>
              <a:t>Dario Menasce (INFN) </a:t>
            </a:r>
            <a:endParaRPr/>
          </a:p>
          <a:p>
            <a:pPr marL="289322" indent="-289322">
              <a:buFont typeface="+mj-lt"/>
              <a:buAutoNum type="arabicPeriod"/>
              <a:defRPr/>
            </a:pPr>
            <a:r>
              <a:rPr lang="en-GB" sz="2700"/>
              <a:t>Software opensource - Massimo Carboni  (GARR), Mario Locati (INGV)</a:t>
            </a:r>
            <a:endParaRPr/>
          </a:p>
          <a:p>
            <a:pPr marL="289322" indent="-289322">
              <a:buFont typeface="+mj-lt"/>
              <a:buAutoNum type="arabicPeriod"/>
              <a:defRPr/>
            </a:pPr>
            <a:r>
              <a:rPr sz="2400"/>
              <a:t>Supporto alla comunicazione -– Stefano Bianco, Maria Grazia Chiodetti, Mario Locati, Giovanni De Simone, Roberta Vigni, Vincenzo </a:t>
            </a:r>
            <a:r>
              <a:rPr sz="1800"/>
              <a:t>Patruno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 rot="2039068">
            <a:off x="4329043" y="2479501"/>
            <a:ext cx="346752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0735" indent="-160735">
              <a:buFont typeface="Arial"/>
              <a:buChar char="•"/>
              <a:defRPr/>
            </a:pPr>
            <a:r>
              <a:rPr lang="en-US" sz="1350"/>
              <a:t>DOI: 10.15161/oar.it/143367</a:t>
            </a:r>
            <a:endParaRPr sz="13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44</TotalTime>
  <Words>441</Words>
  <Application>Microsoft Macintosh PowerPoint</Application>
  <DocSecurity>0</DocSecurity>
  <PresentationFormat>On-screen Show (4:3)</PresentationFormat>
  <Paragraphs>57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Ubuntu</vt:lpstr>
      <vt:lpstr>Custom Design</vt:lpstr>
      <vt:lpstr>Open Science CoPER n.24 https://agenda.infn.it/e/coper.openscience/24 https://home.infn.it/conper/openscience.html</vt:lpstr>
      <vt:lpstr>Programma delle sessioni</vt:lpstr>
      <vt:lpstr>Prossimi Passi – Gruppi Tematici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INFN Ist. Nazionale di Fisica Nucleare</dc:creator>
  <cp:keywords/>
  <dc:description/>
  <cp:lastModifiedBy>Microsoft Office User</cp:lastModifiedBy>
  <cp:revision>925</cp:revision>
  <dcterms:created xsi:type="dcterms:W3CDTF">2018-09-29T15:32:17Z</dcterms:created>
  <dcterms:modified xsi:type="dcterms:W3CDTF">2024-07-16T07:20:00Z</dcterms:modified>
  <cp:category/>
  <dc:identifier/>
  <cp:contentStatus/>
  <dc:language/>
  <cp:version/>
</cp:coreProperties>
</file>