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4"/>
  </p:notes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85" r:id="rId10"/>
    <p:sldId id="284" r:id="rId11"/>
    <p:sldId id="287" r:id="rId12"/>
    <p:sldId id="263" r:id="rId13"/>
    <p:sldId id="264" r:id="rId14"/>
    <p:sldId id="265" r:id="rId15"/>
    <p:sldId id="270" r:id="rId16"/>
    <p:sldId id="269" r:id="rId17"/>
    <p:sldId id="288" r:id="rId18"/>
    <p:sldId id="289" r:id="rId19"/>
    <p:sldId id="268" r:id="rId20"/>
    <p:sldId id="271" r:id="rId21"/>
    <p:sldId id="274" r:id="rId22"/>
    <p:sldId id="275" r:id="rId23"/>
    <p:sldId id="276" r:id="rId24"/>
    <p:sldId id="273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8F4"/>
    <a:srgbClr val="D4362F"/>
    <a:srgbClr val="E09730"/>
    <a:srgbClr val="7DC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/>
    <p:restoredTop sz="94694"/>
  </p:normalViewPr>
  <p:slideViewPr>
    <p:cSldViewPr snapToGrid="0">
      <p:cViewPr varScale="1">
        <p:scale>
          <a:sx n="121" d="100"/>
          <a:sy n="121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Bilancio materia universo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96000"/>
                      <a:satMod val="100000"/>
                      <a:lumMod val="104000"/>
                    </a:schemeClr>
                  </a:gs>
                  <a:gs pos="78000">
                    <a:schemeClr val="accent2">
                      <a:shade val="100000"/>
                      <a:satMod val="11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25400" h="12700"/>
              </a:sp3d>
            </c:spPr>
            <c:extLst>
              <c:ext xmlns:c16="http://schemas.microsoft.com/office/drawing/2014/chart" uri="{C3380CC4-5D6E-409C-BE32-E72D297353CC}">
                <c16:uniqueId val="{00000001-BDE8-5542-9C73-11EAF4B318D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96000"/>
                      <a:satMod val="100000"/>
                      <a:lumMod val="104000"/>
                    </a:schemeClr>
                  </a:gs>
                  <a:gs pos="78000">
                    <a:schemeClr val="accent4">
                      <a:shade val="100000"/>
                      <a:satMod val="11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25400" h="12700"/>
              </a:sp3d>
            </c:spPr>
            <c:extLst>
              <c:ext xmlns:c16="http://schemas.microsoft.com/office/drawing/2014/chart" uri="{C3380CC4-5D6E-409C-BE32-E72D297353CC}">
                <c16:uniqueId val="{00000002-BDE8-5542-9C73-11EAF4B318D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96000"/>
                      <a:satMod val="100000"/>
                      <a:lumMod val="104000"/>
                    </a:schemeClr>
                  </a:gs>
                  <a:gs pos="78000">
                    <a:schemeClr val="accent6">
                      <a:shade val="100000"/>
                      <a:satMod val="11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25400" h="12700"/>
              </a:sp3d>
            </c:spPr>
            <c:extLst>
              <c:ext xmlns:c16="http://schemas.microsoft.com/office/drawing/2014/chart" uri="{C3380CC4-5D6E-409C-BE32-E72D297353CC}">
                <c16:uniqueId val="{00000003-BDE8-5542-9C73-11EAF4B318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Materia Barionica</c:v>
                </c:pt>
                <c:pt idx="1">
                  <c:v>Dark Matter</c:v>
                </c:pt>
                <c:pt idx="2">
                  <c:v>Dark Energy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27</c:v>
                </c:pt>
                <c:pt idx="2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E8-5542-9C73-11EAF4B318DE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0244D-61EF-FF45-9B0F-BE34F179D26A}" type="datetimeFigureOut">
              <a:rPr lang="en-US" smtClean="0"/>
              <a:t>7/30/24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62C44-0721-1A43-ADC9-D4FC2EA83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0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62C44-0721-1A43-ADC9-D4FC2EA838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0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62C44-0721-1A43-ADC9-D4FC2EA838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9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62C44-0721-1A43-ADC9-D4FC2EA838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4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62C44-0721-1A43-ADC9-D4FC2EA838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2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62C44-0721-1A43-ADC9-D4FC2EA838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4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35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1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53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835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02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6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54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82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4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0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57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9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9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69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3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4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56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F6AD8-04CD-63FD-935E-A02B57E576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BDX @ JLAB</a:t>
            </a:r>
          </a:p>
        </p:txBody>
      </p:sp>
    </p:spTree>
    <p:extLst>
      <p:ext uri="{BB962C8B-B14F-4D97-AF65-F5344CB8AC3E}">
        <p14:creationId xmlns:p14="http://schemas.microsoft.com/office/powerpoint/2010/main" val="254921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947191D-9B51-6178-090D-90A48CC17C54}"/>
              </a:ext>
            </a:extLst>
          </p:cNvPr>
          <p:cNvSpPr/>
          <p:nvPr/>
        </p:nvSpPr>
        <p:spPr>
          <a:xfrm>
            <a:off x="5700171" y="1862260"/>
            <a:ext cx="6164865" cy="463889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8E9A6-5419-9BAF-DE3D-9FD23E397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dark matter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DFAC30-7AAA-A55C-B4C4-4177BC412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0625" y="2053061"/>
            <a:ext cx="5520179" cy="4232865"/>
          </a:xfrm>
          <a:effectLst>
            <a:softEdge rad="3175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F102C6-C18C-F27F-606B-AFDD58FCF441}"/>
              </a:ext>
            </a:extLst>
          </p:cNvPr>
          <p:cNvSpPr txBox="1">
            <a:spLocks/>
          </p:cNvSpPr>
          <p:nvPr/>
        </p:nvSpPr>
        <p:spPr>
          <a:xfrm>
            <a:off x="746426" y="3429001"/>
            <a:ext cx="4751957" cy="2257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Dark Matter </a:t>
            </a:r>
            <a:r>
              <a:rPr lang="en-US" dirty="0" err="1"/>
              <a:t>termica</a:t>
            </a:r>
            <a:endParaRPr lang="en-US" dirty="0"/>
          </a:p>
          <a:p>
            <a:r>
              <a:rPr lang="en-US" dirty="0"/>
              <a:t>Massa: MeV-GeV</a:t>
            </a:r>
          </a:p>
          <a:p>
            <a:r>
              <a:rPr lang="en-US" dirty="0" err="1"/>
              <a:t>Interazione</a:t>
            </a:r>
            <a:r>
              <a:rPr lang="en-US" dirty="0"/>
              <a:t>: </a:t>
            </a:r>
            <a:r>
              <a:rPr lang="en-US" dirty="0" err="1"/>
              <a:t>nuova</a:t>
            </a:r>
            <a:endParaRPr lang="en-US" dirty="0"/>
          </a:p>
          <a:p>
            <a:r>
              <a:rPr lang="en-US" dirty="0" err="1"/>
              <a:t>Problema</a:t>
            </a:r>
            <a:r>
              <a:rPr lang="en-US" dirty="0"/>
              <a:t>: no 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diretta</a:t>
            </a:r>
            <a:endParaRPr lang="en-US" dirty="0"/>
          </a:p>
          <a:p>
            <a:r>
              <a:rPr lang="en-US" dirty="0" err="1"/>
              <a:t>Ricerca</a:t>
            </a:r>
            <a:r>
              <a:rPr lang="en-US" dirty="0"/>
              <a:t>: </a:t>
            </a:r>
            <a:r>
              <a:rPr lang="en-US" dirty="0" err="1"/>
              <a:t>acceleratori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5885F-3673-654A-97AB-499499C92034}"/>
              </a:ext>
            </a:extLst>
          </p:cNvPr>
          <p:cNvSpPr txBox="1"/>
          <p:nvPr/>
        </p:nvSpPr>
        <p:spPr>
          <a:xfrm>
            <a:off x="925884" y="1731458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322BDD-C313-2381-7EC3-27E7C3A06B4A}"/>
              </a:ext>
            </a:extLst>
          </p:cNvPr>
          <p:cNvSpPr txBox="1"/>
          <p:nvPr/>
        </p:nvSpPr>
        <p:spPr>
          <a:xfrm>
            <a:off x="2048845" y="1731458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73622D-2AE1-5FAC-5C42-35F4AA029581}"/>
              </a:ext>
            </a:extLst>
          </p:cNvPr>
          <p:cNvSpPr txBox="1"/>
          <p:nvPr/>
        </p:nvSpPr>
        <p:spPr>
          <a:xfrm>
            <a:off x="3122405" y="1731458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AAC703-C1E8-81AE-948B-3C94A1FCA6D3}"/>
              </a:ext>
            </a:extLst>
          </p:cNvPr>
          <p:cNvSpPr txBox="1"/>
          <p:nvPr/>
        </p:nvSpPr>
        <p:spPr>
          <a:xfrm>
            <a:off x="4177955" y="173145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TeV</a:t>
            </a:r>
            <a:endParaRPr lang="en-US" sz="1200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6881CC2A-4A71-274C-B6ED-40F38B1D35A7}"/>
              </a:ext>
            </a:extLst>
          </p:cNvPr>
          <p:cNvSpPr/>
          <p:nvPr/>
        </p:nvSpPr>
        <p:spPr>
          <a:xfrm rot="16200000">
            <a:off x="2040943" y="1565626"/>
            <a:ext cx="359999" cy="2159657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808682-DAAC-9CCC-8303-88B1F20E902F}"/>
              </a:ext>
            </a:extLst>
          </p:cNvPr>
          <p:cNvSpPr txBox="1"/>
          <p:nvPr/>
        </p:nvSpPr>
        <p:spPr>
          <a:xfrm>
            <a:off x="1768834" y="2788754"/>
            <a:ext cx="109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9C55F78-9620-3663-0330-965B18F1EA2B}"/>
              </a:ext>
            </a:extLst>
          </p:cNvPr>
          <p:cNvCxnSpPr>
            <a:cxnSpLocks/>
          </p:cNvCxnSpPr>
          <p:nvPr/>
        </p:nvCxnSpPr>
        <p:spPr>
          <a:xfrm>
            <a:off x="770830" y="2160000"/>
            <a:ext cx="445431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22ACDA-BD32-CEC1-053C-F90932674A59}"/>
              </a:ext>
            </a:extLst>
          </p:cNvPr>
          <p:cNvCxnSpPr>
            <a:cxnSpLocks/>
          </p:cNvCxnSpPr>
          <p:nvPr/>
        </p:nvCxnSpPr>
        <p:spPr>
          <a:xfrm>
            <a:off x="114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613195-DB55-7913-ABB3-657355A52144}"/>
              </a:ext>
            </a:extLst>
          </p:cNvPr>
          <p:cNvCxnSpPr>
            <a:cxnSpLocks/>
          </p:cNvCxnSpPr>
          <p:nvPr/>
        </p:nvCxnSpPr>
        <p:spPr>
          <a:xfrm>
            <a:off x="150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4E4BAB-F4D0-0AE9-02B1-08A6C8C3756F}"/>
              </a:ext>
            </a:extLst>
          </p:cNvPr>
          <p:cNvCxnSpPr>
            <a:cxnSpLocks/>
          </p:cNvCxnSpPr>
          <p:nvPr/>
        </p:nvCxnSpPr>
        <p:spPr>
          <a:xfrm>
            <a:off x="186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3AB033-4E08-084C-4AAF-98765C643DE9}"/>
              </a:ext>
            </a:extLst>
          </p:cNvPr>
          <p:cNvCxnSpPr>
            <a:cxnSpLocks/>
          </p:cNvCxnSpPr>
          <p:nvPr/>
        </p:nvCxnSpPr>
        <p:spPr>
          <a:xfrm>
            <a:off x="222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256150-724E-081D-30FF-88C01FAF9B39}"/>
              </a:ext>
            </a:extLst>
          </p:cNvPr>
          <p:cNvCxnSpPr>
            <a:cxnSpLocks/>
          </p:cNvCxnSpPr>
          <p:nvPr/>
        </p:nvCxnSpPr>
        <p:spPr>
          <a:xfrm>
            <a:off x="258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B5A055-389E-ABB0-7F90-3F1044ECE087}"/>
              </a:ext>
            </a:extLst>
          </p:cNvPr>
          <p:cNvCxnSpPr>
            <a:cxnSpLocks/>
          </p:cNvCxnSpPr>
          <p:nvPr/>
        </p:nvCxnSpPr>
        <p:spPr>
          <a:xfrm>
            <a:off x="294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4FD3A3-A860-CE6D-A9F6-D95018B36E21}"/>
              </a:ext>
            </a:extLst>
          </p:cNvPr>
          <p:cNvCxnSpPr>
            <a:cxnSpLocks/>
          </p:cNvCxnSpPr>
          <p:nvPr/>
        </p:nvCxnSpPr>
        <p:spPr>
          <a:xfrm>
            <a:off x="330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2B09A22-9855-AEC4-762B-ADD26A1A9716}"/>
              </a:ext>
            </a:extLst>
          </p:cNvPr>
          <p:cNvCxnSpPr>
            <a:cxnSpLocks/>
          </p:cNvCxnSpPr>
          <p:nvPr/>
        </p:nvCxnSpPr>
        <p:spPr>
          <a:xfrm>
            <a:off x="366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BC0E01-5C8B-9117-06F4-5B5F9786FE77}"/>
              </a:ext>
            </a:extLst>
          </p:cNvPr>
          <p:cNvCxnSpPr>
            <a:cxnSpLocks/>
          </p:cNvCxnSpPr>
          <p:nvPr/>
        </p:nvCxnSpPr>
        <p:spPr>
          <a:xfrm>
            <a:off x="402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FB84EB-D559-B51B-DAE8-1D44373B1FD6}"/>
              </a:ext>
            </a:extLst>
          </p:cNvPr>
          <p:cNvCxnSpPr>
            <a:cxnSpLocks/>
          </p:cNvCxnSpPr>
          <p:nvPr/>
        </p:nvCxnSpPr>
        <p:spPr>
          <a:xfrm>
            <a:off x="4380179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DBB46AB-9B60-BD1E-3963-CB8C5FA43259}"/>
              </a:ext>
            </a:extLst>
          </p:cNvPr>
          <p:cNvCxnSpPr>
            <a:cxnSpLocks/>
          </p:cNvCxnSpPr>
          <p:nvPr/>
        </p:nvCxnSpPr>
        <p:spPr>
          <a:xfrm>
            <a:off x="4740179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3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"/>
    </mc:Choice>
    <mc:Fallback xmlns="">
      <p:transition spd="slow" advTm="92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262263E5-A712-763B-0280-D21428975F3D}"/>
              </a:ext>
            </a:extLst>
          </p:cNvPr>
          <p:cNvSpPr txBox="1"/>
          <p:nvPr/>
        </p:nvSpPr>
        <p:spPr>
          <a:xfrm>
            <a:off x="2272950" y="3774962"/>
            <a:ext cx="5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0E961E-4315-C2A2-0AEB-96B2B92412F7}"/>
              </a:ext>
            </a:extLst>
          </p:cNvPr>
          <p:cNvSpPr txBox="1"/>
          <p:nvPr/>
        </p:nvSpPr>
        <p:spPr>
          <a:xfrm>
            <a:off x="8592049" y="3398235"/>
            <a:ext cx="5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CC759-2E26-325D-8742-7666FFA4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Ricerca</a:t>
            </a:r>
            <a:r>
              <a:rPr lang="en-US" dirty="0"/>
              <a:t> LDM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AAEA40-FD96-F670-6E50-59BE404E6909}"/>
              </a:ext>
            </a:extLst>
          </p:cNvPr>
          <p:cNvSpPr/>
          <p:nvPr/>
        </p:nvSpPr>
        <p:spPr>
          <a:xfrm>
            <a:off x="9166052" y="3208435"/>
            <a:ext cx="2230958" cy="1104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2DD229-2AF4-7CD5-68A2-537E96D41CE3}"/>
              </a:ext>
            </a:extLst>
          </p:cNvPr>
          <p:cNvCxnSpPr>
            <a:cxnSpLocks/>
          </p:cNvCxnSpPr>
          <p:nvPr/>
        </p:nvCxnSpPr>
        <p:spPr>
          <a:xfrm>
            <a:off x="8594066" y="3772528"/>
            <a:ext cx="1471785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7F7D91-8612-8D9F-0612-0F02D5E33F93}"/>
              </a:ext>
            </a:extLst>
          </p:cNvPr>
          <p:cNvCxnSpPr>
            <a:cxnSpLocks/>
          </p:cNvCxnSpPr>
          <p:nvPr/>
        </p:nvCxnSpPr>
        <p:spPr>
          <a:xfrm flipV="1">
            <a:off x="10065851" y="2756174"/>
            <a:ext cx="1495065" cy="1016354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3F7111-FFAA-B5C6-62E7-4EA8C9A72EB3}"/>
              </a:ext>
            </a:extLst>
          </p:cNvPr>
          <p:cNvCxnSpPr>
            <a:cxnSpLocks/>
          </p:cNvCxnSpPr>
          <p:nvPr/>
        </p:nvCxnSpPr>
        <p:spPr>
          <a:xfrm>
            <a:off x="10093168" y="3792481"/>
            <a:ext cx="1048875" cy="958963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F47BE642-F1CF-1811-077C-6F5580C5F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9621" y="2923122"/>
            <a:ext cx="2164062" cy="21640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9D2696-08FB-1886-676E-460464D24896}"/>
              </a:ext>
            </a:extLst>
          </p:cNvPr>
          <p:cNvCxnSpPr>
            <a:cxnSpLocks/>
          </p:cNvCxnSpPr>
          <p:nvPr/>
        </p:nvCxnSpPr>
        <p:spPr>
          <a:xfrm>
            <a:off x="5393428" y="2376625"/>
            <a:ext cx="985977" cy="617105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886B51-AE32-88E0-3F35-87EB856558E1}"/>
              </a:ext>
            </a:extLst>
          </p:cNvPr>
          <p:cNvCxnSpPr>
            <a:cxnSpLocks/>
          </p:cNvCxnSpPr>
          <p:nvPr/>
        </p:nvCxnSpPr>
        <p:spPr>
          <a:xfrm flipV="1">
            <a:off x="6379405" y="2923122"/>
            <a:ext cx="1323299" cy="70609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2D2E58-F40E-6498-9FE6-5C297E943BC9}"/>
              </a:ext>
            </a:extLst>
          </p:cNvPr>
          <p:cNvCxnSpPr>
            <a:cxnSpLocks/>
          </p:cNvCxnSpPr>
          <p:nvPr/>
        </p:nvCxnSpPr>
        <p:spPr>
          <a:xfrm flipV="1">
            <a:off x="6171082" y="2993730"/>
            <a:ext cx="208322" cy="334534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86410F0-EF01-6DD4-2102-0DEADFB47D11}"/>
              </a:ext>
            </a:extLst>
          </p:cNvPr>
          <p:cNvSpPr/>
          <p:nvPr/>
        </p:nvSpPr>
        <p:spPr>
          <a:xfrm>
            <a:off x="2289035" y="4214512"/>
            <a:ext cx="917782" cy="536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Solar system with solid fill">
            <a:extLst>
              <a:ext uri="{FF2B5EF4-FFF2-40B4-BE49-F238E27FC236}">
                <a16:creationId xmlns:a16="http://schemas.microsoft.com/office/drawing/2014/main" id="{4F923EED-C18F-E303-1E5B-CF8241407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800" y="2376625"/>
            <a:ext cx="2106354" cy="2106353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10E327-A35B-0DC1-5E0C-B35B65C95467}"/>
              </a:ext>
            </a:extLst>
          </p:cNvPr>
          <p:cNvCxnSpPr>
            <a:cxnSpLocks/>
          </p:cNvCxnSpPr>
          <p:nvPr/>
        </p:nvCxnSpPr>
        <p:spPr>
          <a:xfrm>
            <a:off x="2005067" y="3909015"/>
            <a:ext cx="720537" cy="530832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F56D81-D516-9C33-A9F2-FD560FF7303E}"/>
              </a:ext>
            </a:extLst>
          </p:cNvPr>
          <p:cNvCxnSpPr>
            <a:cxnSpLocks/>
          </p:cNvCxnSpPr>
          <p:nvPr/>
        </p:nvCxnSpPr>
        <p:spPr>
          <a:xfrm flipH="1">
            <a:off x="2725604" y="3326924"/>
            <a:ext cx="555752" cy="1112923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7D1DCC3-7E23-2E83-97C2-DD6316A0F9B9}"/>
              </a:ext>
            </a:extLst>
          </p:cNvPr>
          <p:cNvCxnSpPr>
            <a:cxnSpLocks/>
          </p:cNvCxnSpPr>
          <p:nvPr/>
        </p:nvCxnSpPr>
        <p:spPr>
          <a:xfrm>
            <a:off x="2725604" y="4439847"/>
            <a:ext cx="380642" cy="224588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7BB25C0-999A-683E-8AF4-65C693BE99A8}"/>
              </a:ext>
            </a:extLst>
          </p:cNvPr>
          <p:cNvSpPr txBox="1"/>
          <p:nvPr/>
        </p:nvSpPr>
        <p:spPr>
          <a:xfrm>
            <a:off x="1195761" y="5421161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Ricerca diretta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722621-29D7-5F3A-3695-06F4EE633BF7}"/>
              </a:ext>
            </a:extLst>
          </p:cNvPr>
          <p:cNvSpPr txBox="1"/>
          <p:nvPr/>
        </p:nvSpPr>
        <p:spPr>
          <a:xfrm>
            <a:off x="5045872" y="5423873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Ricerca indiretta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51B05D-6AC2-70F2-C8CD-717EC110D0EB}"/>
              </a:ext>
            </a:extLst>
          </p:cNvPr>
          <p:cNvSpPr txBox="1"/>
          <p:nvPr/>
        </p:nvSpPr>
        <p:spPr>
          <a:xfrm>
            <a:off x="8772944" y="5423873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Ricerca agli acceleratori </a:t>
            </a:r>
          </a:p>
        </p:txBody>
      </p:sp>
      <p:sp>
        <p:nvSpPr>
          <p:cNvPr id="37" name="Multiply 36">
            <a:extLst>
              <a:ext uri="{FF2B5EF4-FFF2-40B4-BE49-F238E27FC236}">
                <a16:creationId xmlns:a16="http://schemas.microsoft.com/office/drawing/2014/main" id="{0A926CED-1914-7E41-3412-11F1E823D8F1}"/>
              </a:ext>
            </a:extLst>
          </p:cNvPr>
          <p:cNvSpPr/>
          <p:nvPr/>
        </p:nvSpPr>
        <p:spPr>
          <a:xfrm>
            <a:off x="-548670" y="1432246"/>
            <a:ext cx="5346651" cy="4720470"/>
          </a:xfrm>
          <a:prstGeom prst="mathMultiply">
            <a:avLst>
              <a:gd name="adj1" fmla="val 15130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ughnut 37">
            <a:extLst>
              <a:ext uri="{FF2B5EF4-FFF2-40B4-BE49-F238E27FC236}">
                <a16:creationId xmlns:a16="http://schemas.microsoft.com/office/drawing/2014/main" id="{263DD604-8BEA-1E6B-2F83-972F5A7BEDF5}"/>
              </a:ext>
            </a:extLst>
          </p:cNvPr>
          <p:cNvSpPr/>
          <p:nvPr/>
        </p:nvSpPr>
        <p:spPr>
          <a:xfrm>
            <a:off x="8605728" y="2062947"/>
            <a:ext cx="3351604" cy="3351604"/>
          </a:xfrm>
          <a:prstGeom prst="donut">
            <a:avLst>
              <a:gd name="adj" fmla="val 13895"/>
            </a:avLst>
          </a:prstGeom>
          <a:solidFill>
            <a:schemeClr val="accent3">
              <a:alpha val="5025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9BBB57-1424-9B96-9E07-198481DB5C8D}"/>
              </a:ext>
            </a:extLst>
          </p:cNvPr>
          <p:cNvSpPr txBox="1"/>
          <p:nvPr/>
        </p:nvSpPr>
        <p:spPr>
          <a:xfrm>
            <a:off x="5701005" y="2234566"/>
            <a:ext cx="5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C9634D-5867-C822-6EF5-B46833DB95A0}"/>
              </a:ext>
            </a:extLst>
          </p:cNvPr>
          <p:cNvSpPr txBox="1"/>
          <p:nvPr/>
        </p:nvSpPr>
        <p:spPr>
          <a:xfrm>
            <a:off x="10094069" y="4443464"/>
            <a:ext cx="5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C62D61-7EFE-D2D6-E004-D130F03DE3D8}"/>
              </a:ext>
            </a:extLst>
          </p:cNvPr>
          <p:cNvSpPr txBox="1"/>
          <p:nvPr/>
        </p:nvSpPr>
        <p:spPr>
          <a:xfrm>
            <a:off x="2244621" y="4866076"/>
            <a:ext cx="5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65A429-934A-476F-8A95-85339B411AC0}"/>
              </a:ext>
            </a:extLst>
          </p:cNvPr>
          <p:cNvSpPr txBox="1"/>
          <p:nvPr/>
        </p:nvSpPr>
        <p:spPr>
          <a:xfrm>
            <a:off x="6404920" y="3074635"/>
            <a:ext cx="5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SM</a:t>
            </a:r>
          </a:p>
        </p:txBody>
      </p:sp>
    </p:spTree>
    <p:extLst>
      <p:ext uri="{BB962C8B-B14F-4D97-AF65-F5344CB8AC3E}">
        <p14:creationId xmlns:p14="http://schemas.microsoft.com/office/powerpoint/2010/main" val="19500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  <p:bldP spid="4" grpId="0" animBg="1"/>
      <p:bldP spid="29" grpId="0" animBg="1"/>
      <p:bldP spid="34" grpId="0"/>
      <p:bldP spid="35" grpId="0"/>
      <p:bldP spid="36" grpId="0"/>
      <p:bldP spid="37" grpId="0" animBg="1"/>
      <p:bldP spid="38" grpId="0" animBg="1"/>
      <p:bldP spid="40" grpId="0"/>
      <p:bldP spid="41" grpId="0"/>
      <p:bldP spid="42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AF696-82F9-A53E-D282-F7BD99A9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experiment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148D85-EB9B-4C12-9252-E6097D72331F}"/>
              </a:ext>
            </a:extLst>
          </p:cNvPr>
          <p:cNvGrpSpPr/>
          <p:nvPr/>
        </p:nvGrpSpPr>
        <p:grpSpPr>
          <a:xfrm>
            <a:off x="1461999" y="2853965"/>
            <a:ext cx="9455083" cy="3028361"/>
            <a:chOff x="1461999" y="2853965"/>
            <a:chExt cx="9455083" cy="30283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4035CE-E3C0-ACA6-57DF-D6579F1A2776}"/>
                </a:ext>
              </a:extLst>
            </p:cNvPr>
            <p:cNvSpPr/>
            <p:nvPr/>
          </p:nvSpPr>
          <p:spPr>
            <a:xfrm>
              <a:off x="1461999" y="3721231"/>
              <a:ext cx="4147794" cy="216109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79472523-90F9-7737-8F44-563B2544FDD7}"/>
                </a:ext>
              </a:extLst>
            </p:cNvPr>
            <p:cNvSpPr/>
            <p:nvPr/>
          </p:nvSpPr>
          <p:spPr>
            <a:xfrm>
              <a:off x="3894115" y="2853965"/>
              <a:ext cx="1715678" cy="867266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1EAA99-0DF1-61AE-E6BE-E814B9CD95D8}"/>
                </a:ext>
              </a:extLst>
            </p:cNvPr>
            <p:cNvSpPr/>
            <p:nvPr/>
          </p:nvSpPr>
          <p:spPr>
            <a:xfrm>
              <a:off x="1461999" y="2853965"/>
              <a:ext cx="3289954" cy="8672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6EFF77-63C4-47C9-E4B2-FC9B3C0A8067}"/>
                </a:ext>
              </a:extLst>
            </p:cNvPr>
            <p:cNvSpPr/>
            <p:nvPr/>
          </p:nvSpPr>
          <p:spPr>
            <a:xfrm>
              <a:off x="5609793" y="3721231"/>
              <a:ext cx="5307289" cy="216109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49B973-82E2-B3F4-A022-6EBDA15DCAA3}"/>
                </a:ext>
              </a:extLst>
            </p:cNvPr>
            <p:cNvSpPr/>
            <p:nvPr/>
          </p:nvSpPr>
          <p:spPr>
            <a:xfrm>
              <a:off x="1461999" y="3996965"/>
              <a:ext cx="2752626" cy="5915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482974B0-74BA-7344-ACAF-4AD191AF0860}"/>
                </a:ext>
              </a:extLst>
            </p:cNvPr>
            <p:cNvSpPr/>
            <p:nvPr/>
          </p:nvSpPr>
          <p:spPr>
            <a:xfrm>
              <a:off x="3479334" y="3996965"/>
              <a:ext cx="1470582" cy="591532"/>
            </a:xfrm>
            <a:prstGeom prst="triangl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C8D357-D2E3-5212-ABB8-25BCD44286F6}"/>
                </a:ext>
              </a:extLst>
            </p:cNvPr>
            <p:cNvSpPr/>
            <p:nvPr/>
          </p:nvSpPr>
          <p:spPr>
            <a:xfrm>
              <a:off x="1461999" y="5026060"/>
              <a:ext cx="2752626" cy="5915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EA5029B9-FCBE-5542-BEB9-4DEDCD8B31C6}"/>
                </a:ext>
              </a:extLst>
            </p:cNvPr>
            <p:cNvSpPr/>
            <p:nvPr/>
          </p:nvSpPr>
          <p:spPr>
            <a:xfrm rot="10800000">
              <a:off x="3479334" y="5026060"/>
              <a:ext cx="1470582" cy="591532"/>
            </a:xfrm>
            <a:prstGeom prst="triangl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764308-1196-503F-3628-233746F94FBE}"/>
                </a:ext>
              </a:extLst>
            </p:cNvPr>
            <p:cNvSpPr/>
            <p:nvPr/>
          </p:nvSpPr>
          <p:spPr>
            <a:xfrm>
              <a:off x="4035516" y="4588496"/>
              <a:ext cx="914400" cy="43756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A6206A-7A14-92A1-1C8B-1363A5B998CB}"/>
                </a:ext>
              </a:extLst>
            </p:cNvPr>
            <p:cNvSpPr/>
            <p:nvPr/>
          </p:nvSpPr>
          <p:spPr>
            <a:xfrm>
              <a:off x="1876777" y="4680274"/>
              <a:ext cx="1602557" cy="2687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D4A816-F880-CA16-BF71-DD2D0B95CB91}"/>
              </a:ext>
            </a:extLst>
          </p:cNvPr>
          <p:cNvCxnSpPr>
            <a:cxnSpLocks/>
          </p:cNvCxnSpPr>
          <p:nvPr/>
        </p:nvCxnSpPr>
        <p:spPr>
          <a:xfrm>
            <a:off x="754988" y="4817097"/>
            <a:ext cx="1894788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AAB396-13DB-C7B9-011F-291BAE87BE7A}"/>
              </a:ext>
            </a:extLst>
          </p:cNvPr>
          <p:cNvCxnSpPr>
            <a:cxnSpLocks/>
          </p:cNvCxnSpPr>
          <p:nvPr/>
        </p:nvCxnSpPr>
        <p:spPr>
          <a:xfrm flipV="1">
            <a:off x="2120316" y="4761854"/>
            <a:ext cx="670302" cy="55243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A17EF3-307D-1523-2029-B8057E0D8026}"/>
              </a:ext>
            </a:extLst>
          </p:cNvPr>
          <p:cNvCxnSpPr>
            <a:cxnSpLocks/>
          </p:cNvCxnSpPr>
          <p:nvPr/>
        </p:nvCxnSpPr>
        <p:spPr>
          <a:xfrm>
            <a:off x="2273685" y="4817097"/>
            <a:ext cx="669333" cy="97157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D5CFE5-AF28-C8F1-630E-D8F7621BDAFB}"/>
              </a:ext>
            </a:extLst>
          </p:cNvPr>
          <p:cNvCxnSpPr>
            <a:cxnSpLocks/>
          </p:cNvCxnSpPr>
          <p:nvPr/>
        </p:nvCxnSpPr>
        <p:spPr>
          <a:xfrm flipV="1">
            <a:off x="2455467" y="4820866"/>
            <a:ext cx="557739" cy="7103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03254A0-AACC-A347-EF1A-53BD964D88CC}"/>
              </a:ext>
            </a:extLst>
          </p:cNvPr>
          <p:cNvCxnSpPr>
            <a:cxnSpLocks/>
          </p:cNvCxnSpPr>
          <p:nvPr/>
        </p:nvCxnSpPr>
        <p:spPr>
          <a:xfrm flipV="1">
            <a:off x="1998450" y="4743587"/>
            <a:ext cx="386596" cy="70275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7592BC-1C76-EB5C-BF8F-3EDB6E50A47A}"/>
              </a:ext>
            </a:extLst>
          </p:cNvPr>
          <p:cNvCxnSpPr>
            <a:cxnSpLocks/>
          </p:cNvCxnSpPr>
          <p:nvPr/>
        </p:nvCxnSpPr>
        <p:spPr>
          <a:xfrm>
            <a:off x="2066161" y="4825714"/>
            <a:ext cx="2073050" cy="138879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37805E-7CD5-DF90-1410-C9C36F98FFA6}"/>
              </a:ext>
            </a:extLst>
          </p:cNvPr>
          <p:cNvCxnSpPr>
            <a:cxnSpLocks/>
          </p:cNvCxnSpPr>
          <p:nvPr/>
        </p:nvCxnSpPr>
        <p:spPr>
          <a:xfrm flipV="1">
            <a:off x="2374621" y="4754751"/>
            <a:ext cx="142790" cy="62286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7BE150-C180-F52D-872D-7F2855DCFE47}"/>
              </a:ext>
            </a:extLst>
          </p:cNvPr>
          <p:cNvCxnSpPr>
            <a:cxnSpLocks/>
          </p:cNvCxnSpPr>
          <p:nvPr/>
        </p:nvCxnSpPr>
        <p:spPr>
          <a:xfrm flipV="1">
            <a:off x="2273685" y="4222376"/>
            <a:ext cx="8497269" cy="5914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AE37947-8E9F-5FE8-6435-BBF9D4AA36DE}"/>
              </a:ext>
            </a:extLst>
          </p:cNvPr>
          <p:cNvCxnSpPr>
            <a:cxnSpLocks/>
          </p:cNvCxnSpPr>
          <p:nvPr/>
        </p:nvCxnSpPr>
        <p:spPr>
          <a:xfrm>
            <a:off x="2932002" y="4875667"/>
            <a:ext cx="7431209" cy="9508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A31A03E-CB61-CE81-53C4-1EF252500D32}"/>
              </a:ext>
            </a:extLst>
          </p:cNvPr>
          <p:cNvCxnSpPr>
            <a:cxnSpLocks/>
          </p:cNvCxnSpPr>
          <p:nvPr/>
        </p:nvCxnSpPr>
        <p:spPr>
          <a:xfrm>
            <a:off x="2669965" y="4786135"/>
            <a:ext cx="7765838" cy="34578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E7C9575-A4D3-9F48-F87C-EE47497D07A2}"/>
              </a:ext>
            </a:extLst>
          </p:cNvPr>
          <p:cNvSpPr txBox="1"/>
          <p:nvPr/>
        </p:nvSpPr>
        <p:spPr>
          <a:xfrm>
            <a:off x="2305973" y="422692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F14E9BB-4F8F-3659-6201-9472CABE5103}"/>
                  </a:ext>
                </a:extLst>
              </p:cNvPr>
              <p:cNvSpPr txBox="1"/>
              <p:nvPr/>
            </p:nvSpPr>
            <p:spPr>
              <a:xfrm>
                <a:off x="6281364" y="4160571"/>
                <a:ext cx="372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F14E9BB-4F8F-3659-6201-9472CABE5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364" y="4160571"/>
                <a:ext cx="37253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5C695DDA-1554-1C82-2D13-7E284ACD1450}"/>
              </a:ext>
            </a:extLst>
          </p:cNvPr>
          <p:cNvSpPr txBox="1"/>
          <p:nvPr/>
        </p:nvSpPr>
        <p:spPr>
          <a:xfrm>
            <a:off x="8813818" y="4657082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CE3265-F6E3-EA55-887A-38909A93927E}"/>
              </a:ext>
            </a:extLst>
          </p:cNvPr>
          <p:cNvSpPr txBox="1"/>
          <p:nvPr/>
        </p:nvSpPr>
        <p:spPr>
          <a:xfrm>
            <a:off x="506804" y="4426483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BEAM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43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6"/>
    </mc:Choice>
    <mc:Fallback xmlns="">
      <p:transition spd="slow" advTm="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D4A6DE2E-1651-E666-307F-19E984475EA0}"/>
              </a:ext>
            </a:extLst>
          </p:cNvPr>
          <p:cNvGrpSpPr/>
          <p:nvPr/>
        </p:nvGrpSpPr>
        <p:grpSpPr>
          <a:xfrm>
            <a:off x="1461999" y="2853965"/>
            <a:ext cx="9455083" cy="3028361"/>
            <a:chOff x="1461999" y="2853965"/>
            <a:chExt cx="9455083" cy="302836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20541CB-AA23-407E-503E-C09CCC89ACC1}"/>
                </a:ext>
              </a:extLst>
            </p:cNvPr>
            <p:cNvSpPr/>
            <p:nvPr/>
          </p:nvSpPr>
          <p:spPr>
            <a:xfrm>
              <a:off x="1461999" y="3721231"/>
              <a:ext cx="4147794" cy="216109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50D8EE2D-5807-026D-6404-D59E014EDE26}"/>
                </a:ext>
              </a:extLst>
            </p:cNvPr>
            <p:cNvSpPr/>
            <p:nvPr/>
          </p:nvSpPr>
          <p:spPr>
            <a:xfrm>
              <a:off x="3894115" y="2853965"/>
              <a:ext cx="1715678" cy="867266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BD5E96E-2405-2091-C38F-536EAE2FE64D}"/>
                </a:ext>
              </a:extLst>
            </p:cNvPr>
            <p:cNvSpPr/>
            <p:nvPr/>
          </p:nvSpPr>
          <p:spPr>
            <a:xfrm>
              <a:off x="1461999" y="2853965"/>
              <a:ext cx="3289954" cy="8672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39008C-2157-FC0E-C00A-4EF25870ECD9}"/>
                </a:ext>
              </a:extLst>
            </p:cNvPr>
            <p:cNvSpPr/>
            <p:nvPr/>
          </p:nvSpPr>
          <p:spPr>
            <a:xfrm>
              <a:off x="5609793" y="3721231"/>
              <a:ext cx="5307289" cy="216109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2DD1BEC-2FB2-A641-F5C8-F9DF27F68902}"/>
                </a:ext>
              </a:extLst>
            </p:cNvPr>
            <p:cNvSpPr/>
            <p:nvPr/>
          </p:nvSpPr>
          <p:spPr>
            <a:xfrm>
              <a:off x="1461999" y="3996965"/>
              <a:ext cx="2752626" cy="5915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4FEF8A3F-44EF-2C25-5CDA-27BEA9AA1FF1}"/>
                </a:ext>
              </a:extLst>
            </p:cNvPr>
            <p:cNvSpPr/>
            <p:nvPr/>
          </p:nvSpPr>
          <p:spPr>
            <a:xfrm>
              <a:off x="3479334" y="3996965"/>
              <a:ext cx="1470582" cy="591532"/>
            </a:xfrm>
            <a:prstGeom prst="triangl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F0FAFBA-D36E-ABA8-825F-473F382ED1F1}"/>
                </a:ext>
              </a:extLst>
            </p:cNvPr>
            <p:cNvSpPr/>
            <p:nvPr/>
          </p:nvSpPr>
          <p:spPr>
            <a:xfrm>
              <a:off x="1461999" y="5026060"/>
              <a:ext cx="2752626" cy="5915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C7C5993C-28CC-A33C-E910-5B7C1E9129F7}"/>
                </a:ext>
              </a:extLst>
            </p:cNvPr>
            <p:cNvSpPr/>
            <p:nvPr/>
          </p:nvSpPr>
          <p:spPr>
            <a:xfrm rot="10800000">
              <a:off x="3479334" y="5026060"/>
              <a:ext cx="1470582" cy="591532"/>
            </a:xfrm>
            <a:prstGeom prst="triangl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5E07C38-D19C-166C-EAA0-3A5E1DE283E6}"/>
                </a:ext>
              </a:extLst>
            </p:cNvPr>
            <p:cNvSpPr/>
            <p:nvPr/>
          </p:nvSpPr>
          <p:spPr>
            <a:xfrm>
              <a:off x="4035516" y="4588496"/>
              <a:ext cx="914400" cy="43756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73C89D-4AF6-9268-A609-5C0E179F06EE}"/>
                </a:ext>
              </a:extLst>
            </p:cNvPr>
            <p:cNvSpPr/>
            <p:nvPr/>
          </p:nvSpPr>
          <p:spPr>
            <a:xfrm>
              <a:off x="1876777" y="4680274"/>
              <a:ext cx="1602557" cy="2687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8C6C48-F06A-37DA-CD4F-84B53290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experiment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1949FA-2D2D-A4BC-7A96-E98FFBB5AEF3}"/>
              </a:ext>
            </a:extLst>
          </p:cNvPr>
          <p:cNvSpPr/>
          <p:nvPr/>
        </p:nvSpPr>
        <p:spPr>
          <a:xfrm>
            <a:off x="7324165" y="4303059"/>
            <a:ext cx="2850776" cy="10936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C7DD25-40D5-3EF2-35E8-849EA9006DB3}"/>
              </a:ext>
            </a:extLst>
          </p:cNvPr>
          <p:cNvCxnSpPr>
            <a:cxnSpLocks/>
          </p:cNvCxnSpPr>
          <p:nvPr/>
        </p:nvCxnSpPr>
        <p:spPr>
          <a:xfrm>
            <a:off x="754988" y="4817097"/>
            <a:ext cx="1894788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63E5D3-17E9-C3F9-49F5-E6058A5E782A}"/>
              </a:ext>
            </a:extLst>
          </p:cNvPr>
          <p:cNvCxnSpPr>
            <a:cxnSpLocks/>
          </p:cNvCxnSpPr>
          <p:nvPr/>
        </p:nvCxnSpPr>
        <p:spPr>
          <a:xfrm flipV="1">
            <a:off x="2120316" y="4761854"/>
            <a:ext cx="670302" cy="55243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6686BC-9681-0237-3636-8FFD09E6628B}"/>
              </a:ext>
            </a:extLst>
          </p:cNvPr>
          <p:cNvCxnSpPr>
            <a:cxnSpLocks/>
          </p:cNvCxnSpPr>
          <p:nvPr/>
        </p:nvCxnSpPr>
        <p:spPr>
          <a:xfrm>
            <a:off x="2273685" y="4817097"/>
            <a:ext cx="669333" cy="97157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AFF1B2-0497-F03C-76C7-D9AB390339C6}"/>
              </a:ext>
            </a:extLst>
          </p:cNvPr>
          <p:cNvCxnSpPr>
            <a:cxnSpLocks/>
          </p:cNvCxnSpPr>
          <p:nvPr/>
        </p:nvCxnSpPr>
        <p:spPr>
          <a:xfrm flipV="1">
            <a:off x="2455467" y="4820866"/>
            <a:ext cx="557739" cy="7103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84A56C-ED9C-F574-1A96-AC10AD05CA78}"/>
              </a:ext>
            </a:extLst>
          </p:cNvPr>
          <p:cNvCxnSpPr>
            <a:cxnSpLocks/>
          </p:cNvCxnSpPr>
          <p:nvPr/>
        </p:nvCxnSpPr>
        <p:spPr>
          <a:xfrm flipV="1">
            <a:off x="1998450" y="4743587"/>
            <a:ext cx="386596" cy="70275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37D1C4-4CB1-7555-00E3-183B9901A966}"/>
              </a:ext>
            </a:extLst>
          </p:cNvPr>
          <p:cNvCxnSpPr>
            <a:cxnSpLocks/>
          </p:cNvCxnSpPr>
          <p:nvPr/>
        </p:nvCxnSpPr>
        <p:spPr>
          <a:xfrm>
            <a:off x="2066161" y="4825714"/>
            <a:ext cx="2073050" cy="138879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759DFF2-5C29-2378-3E82-0D97C94EA149}"/>
              </a:ext>
            </a:extLst>
          </p:cNvPr>
          <p:cNvCxnSpPr>
            <a:cxnSpLocks/>
          </p:cNvCxnSpPr>
          <p:nvPr/>
        </p:nvCxnSpPr>
        <p:spPr>
          <a:xfrm flipV="1">
            <a:off x="2374621" y="4754751"/>
            <a:ext cx="142790" cy="62286"/>
          </a:xfrm>
          <a:prstGeom prst="line">
            <a:avLst/>
          </a:prstGeom>
          <a:ln w="1270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0425F1-016F-7F34-3E6B-8F830AD88AE3}"/>
              </a:ext>
            </a:extLst>
          </p:cNvPr>
          <p:cNvCxnSpPr>
            <a:cxnSpLocks/>
          </p:cNvCxnSpPr>
          <p:nvPr/>
        </p:nvCxnSpPr>
        <p:spPr>
          <a:xfrm flipV="1">
            <a:off x="2273685" y="4222376"/>
            <a:ext cx="8497269" cy="5914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A7E46F-E08F-4686-1A18-9D808DC1DA38}"/>
              </a:ext>
            </a:extLst>
          </p:cNvPr>
          <p:cNvCxnSpPr>
            <a:cxnSpLocks/>
          </p:cNvCxnSpPr>
          <p:nvPr/>
        </p:nvCxnSpPr>
        <p:spPr>
          <a:xfrm>
            <a:off x="2932002" y="4875667"/>
            <a:ext cx="7431209" cy="9508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07C3538-AAF7-4802-58B6-0C7C0B4A4BDB}"/>
              </a:ext>
            </a:extLst>
          </p:cNvPr>
          <p:cNvSpPr/>
          <p:nvPr/>
        </p:nvSpPr>
        <p:spPr>
          <a:xfrm>
            <a:off x="7866127" y="4578979"/>
            <a:ext cx="1775874" cy="543424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E8B92A7-F541-5C79-3B5E-752C1756CEBC}"/>
              </a:ext>
            </a:extLst>
          </p:cNvPr>
          <p:cNvCxnSpPr>
            <a:cxnSpLocks/>
          </p:cNvCxnSpPr>
          <p:nvPr/>
        </p:nvCxnSpPr>
        <p:spPr>
          <a:xfrm>
            <a:off x="2669965" y="4786135"/>
            <a:ext cx="7765838" cy="34578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1255ECD-3217-6E29-A72F-E6ECA974F257}"/>
              </a:ext>
            </a:extLst>
          </p:cNvPr>
          <p:cNvSpPr txBox="1"/>
          <p:nvPr/>
        </p:nvSpPr>
        <p:spPr>
          <a:xfrm>
            <a:off x="506804" y="4426483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BEAM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553A26-177E-0EC1-BC1A-447039FCBB29}"/>
              </a:ext>
            </a:extLst>
          </p:cNvPr>
          <p:cNvSpPr txBox="1"/>
          <p:nvPr/>
        </p:nvSpPr>
        <p:spPr>
          <a:xfrm>
            <a:off x="8157884" y="3950258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57565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2">
        <p159:morph option="byObject"/>
      </p:transition>
    </mc:Choice>
    <mc:Fallback xmlns="">
      <p:transition spd="slow" advTm="372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473D-1745-7039-B97F-A517BDAF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experiment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484E5E-B75C-2C61-93D2-E2F611031DAD}"/>
              </a:ext>
            </a:extLst>
          </p:cNvPr>
          <p:cNvSpPr/>
          <p:nvPr/>
        </p:nvSpPr>
        <p:spPr>
          <a:xfrm>
            <a:off x="1191451" y="3370447"/>
            <a:ext cx="5917314" cy="1810720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D4293A1-2560-4F50-88D9-A6BAD06ED289}"/>
              </a:ext>
            </a:extLst>
          </p:cNvPr>
          <p:cNvSpPr/>
          <p:nvPr/>
        </p:nvSpPr>
        <p:spPr>
          <a:xfrm>
            <a:off x="1263904" y="3419586"/>
            <a:ext cx="5779008" cy="17124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DA7AA8-8701-016F-E595-4B48C1F430F7}"/>
              </a:ext>
            </a:extLst>
          </p:cNvPr>
          <p:cNvSpPr/>
          <p:nvPr/>
        </p:nvSpPr>
        <p:spPr>
          <a:xfrm>
            <a:off x="1409598" y="3555187"/>
            <a:ext cx="5487010" cy="14484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02355CC-5C42-B7EC-FCE5-7C57227841CB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4153408" y="5132027"/>
            <a:ext cx="14630" cy="6747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11EB3B9-D66D-025D-20F6-606EE3F03F21}"/>
              </a:ext>
            </a:extLst>
          </p:cNvPr>
          <p:cNvCxnSpPr/>
          <p:nvPr/>
        </p:nvCxnSpPr>
        <p:spPr>
          <a:xfrm flipV="1">
            <a:off x="4175354" y="2838298"/>
            <a:ext cx="0" cy="152005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23F162E-B28F-DEC5-8CA5-7A77ED129D05}"/>
              </a:ext>
            </a:extLst>
          </p:cNvPr>
          <p:cNvSpPr txBox="1"/>
          <p:nvPr/>
        </p:nvSpPr>
        <p:spPr>
          <a:xfrm>
            <a:off x="3421782" y="2453616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Calorimetro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6BF7F7-FF4E-1234-BC2F-B0D7D50093CC}"/>
              </a:ext>
            </a:extLst>
          </p:cNvPr>
          <p:cNvSpPr txBox="1"/>
          <p:nvPr/>
        </p:nvSpPr>
        <p:spPr>
          <a:xfrm>
            <a:off x="3812113" y="580584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Veto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ACC4E06-AFCB-E765-B547-631E553E9DA4}"/>
              </a:ext>
            </a:extLst>
          </p:cNvPr>
          <p:cNvSpPr txBox="1"/>
          <p:nvPr/>
        </p:nvSpPr>
        <p:spPr>
          <a:xfrm>
            <a:off x="7503736" y="4360536"/>
            <a:ext cx="4550391" cy="1286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Veto </a:t>
            </a:r>
            <a:r>
              <a:rPr lang="it-IT" dirty="0"/>
              <a:t>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Materiale con alta resa di luce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Identificazione particelle cariche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2BCF4F9-B1A2-80CC-35C7-CCC5DDEAAC0A}"/>
              </a:ext>
            </a:extLst>
          </p:cNvPr>
          <p:cNvSpPr txBox="1"/>
          <p:nvPr/>
        </p:nvSpPr>
        <p:spPr>
          <a:xfrm>
            <a:off x="7503736" y="2620652"/>
            <a:ext cx="4126451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B0F0"/>
                </a:solidFill>
              </a:rPr>
              <a:t>Calorimetro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it-IT" dirty="0"/>
              <a:t>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Materiale ad alta densità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Rivelazione segnale (sciame EM)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1900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59">
        <p159:morph option="byObject"/>
      </p:transition>
    </mc:Choice>
    <mc:Fallback xmlns="">
      <p:transition spd="slow" advTm="1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62" grpId="0"/>
      <p:bldP spid="63" grpId="0"/>
      <p:bldP spid="75" grpId="0"/>
      <p:bldP spid="75" grpId="1"/>
      <p:bldP spid="87" grpId="0"/>
      <p:bldP spid="8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473D-1745-7039-B97F-A517BDAF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experiment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484E5E-B75C-2C61-93D2-E2F611031DAD}"/>
              </a:ext>
            </a:extLst>
          </p:cNvPr>
          <p:cNvSpPr/>
          <p:nvPr/>
        </p:nvSpPr>
        <p:spPr>
          <a:xfrm>
            <a:off x="1191451" y="3370447"/>
            <a:ext cx="5917314" cy="1810720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D4293A1-2560-4F50-88D9-A6BAD06ED289}"/>
              </a:ext>
            </a:extLst>
          </p:cNvPr>
          <p:cNvSpPr/>
          <p:nvPr/>
        </p:nvSpPr>
        <p:spPr>
          <a:xfrm>
            <a:off x="1263904" y="3419586"/>
            <a:ext cx="5779008" cy="17124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DA7AA8-8701-016F-E595-4B48C1F430F7}"/>
              </a:ext>
            </a:extLst>
          </p:cNvPr>
          <p:cNvSpPr/>
          <p:nvPr/>
        </p:nvSpPr>
        <p:spPr>
          <a:xfrm>
            <a:off x="1409598" y="3555187"/>
            <a:ext cx="5487010" cy="14484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02355CC-5C42-B7EC-FCE5-7C57227841CB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4153408" y="5132027"/>
            <a:ext cx="14630" cy="6747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11EB3B9-D66D-025D-20F6-606EE3F03F21}"/>
              </a:ext>
            </a:extLst>
          </p:cNvPr>
          <p:cNvCxnSpPr/>
          <p:nvPr/>
        </p:nvCxnSpPr>
        <p:spPr>
          <a:xfrm flipV="1">
            <a:off x="4175354" y="2838298"/>
            <a:ext cx="0" cy="152005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23F162E-B28F-DEC5-8CA5-7A77ED129D05}"/>
              </a:ext>
            </a:extLst>
          </p:cNvPr>
          <p:cNvSpPr txBox="1"/>
          <p:nvPr/>
        </p:nvSpPr>
        <p:spPr>
          <a:xfrm>
            <a:off x="3421782" y="2453616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Calorimetro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6BF7F7-FF4E-1234-BC2F-B0D7D50093CC}"/>
              </a:ext>
            </a:extLst>
          </p:cNvPr>
          <p:cNvSpPr txBox="1"/>
          <p:nvPr/>
        </p:nvSpPr>
        <p:spPr>
          <a:xfrm>
            <a:off x="3812113" y="580584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Veto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DCF05D-28C0-F9B4-970C-F8D0D36B9461}"/>
              </a:ext>
            </a:extLst>
          </p:cNvPr>
          <p:cNvSpPr/>
          <p:nvPr/>
        </p:nvSpPr>
        <p:spPr>
          <a:xfrm>
            <a:off x="3523451" y="4247853"/>
            <a:ext cx="580302" cy="580302"/>
          </a:xfrm>
          <a:prstGeom prst="ellipse">
            <a:avLst/>
          </a:prstGeom>
          <a:solidFill>
            <a:schemeClr val="accent3">
              <a:alpha val="597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64556F-048A-F194-EEC7-7D656B5BE93F}"/>
              </a:ext>
            </a:extLst>
          </p:cNvPr>
          <p:cNvCxnSpPr>
            <a:cxnSpLocks/>
          </p:cNvCxnSpPr>
          <p:nvPr/>
        </p:nvCxnSpPr>
        <p:spPr>
          <a:xfrm>
            <a:off x="-975360" y="4275806"/>
            <a:ext cx="4791338" cy="280222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FD8EDF-41FE-7694-29B8-5C5CB1134A28}"/>
              </a:ext>
            </a:extLst>
          </p:cNvPr>
          <p:cNvCxnSpPr>
            <a:cxnSpLocks/>
          </p:cNvCxnSpPr>
          <p:nvPr/>
        </p:nvCxnSpPr>
        <p:spPr>
          <a:xfrm flipH="1">
            <a:off x="3815978" y="682828"/>
            <a:ext cx="10214982" cy="387320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A6F2F2-86F9-A0F3-DA4A-084BE1B34054}"/>
              </a:ext>
            </a:extLst>
          </p:cNvPr>
          <p:cNvSpPr txBox="1"/>
          <p:nvPr/>
        </p:nvSpPr>
        <p:spPr>
          <a:xfrm>
            <a:off x="360824" y="3906474"/>
            <a:ext cx="5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1BAB3-3CFF-6563-4FBC-99C3EB5652B4}"/>
              </a:ext>
            </a:extLst>
          </p:cNvPr>
          <p:cNvSpPr txBox="1"/>
          <p:nvPr/>
        </p:nvSpPr>
        <p:spPr>
          <a:xfrm>
            <a:off x="7449336" y="3582476"/>
            <a:ext cx="4423006" cy="1286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Segnale DM: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Deposito di energia nel calorimetro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Nessun segnale nel veto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31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59">
        <p159:morph option="byObject"/>
      </p:transition>
    </mc:Choice>
    <mc:Fallback xmlns="">
      <p:transition spd="slow" advTm="1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473D-1745-7039-B97F-A517BDAF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experiment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484E5E-B75C-2C61-93D2-E2F611031DAD}"/>
              </a:ext>
            </a:extLst>
          </p:cNvPr>
          <p:cNvSpPr/>
          <p:nvPr/>
        </p:nvSpPr>
        <p:spPr>
          <a:xfrm>
            <a:off x="1191451" y="3370447"/>
            <a:ext cx="5917314" cy="1810720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D4293A1-2560-4F50-88D9-A6BAD06ED289}"/>
              </a:ext>
            </a:extLst>
          </p:cNvPr>
          <p:cNvSpPr/>
          <p:nvPr/>
        </p:nvSpPr>
        <p:spPr>
          <a:xfrm>
            <a:off x="1263904" y="3419586"/>
            <a:ext cx="5779008" cy="17124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DA7AA8-8701-016F-E595-4B48C1F430F7}"/>
              </a:ext>
            </a:extLst>
          </p:cNvPr>
          <p:cNvSpPr/>
          <p:nvPr/>
        </p:nvSpPr>
        <p:spPr>
          <a:xfrm>
            <a:off x="1409598" y="3555187"/>
            <a:ext cx="5487010" cy="14484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02355CC-5C42-B7EC-FCE5-7C57227841CB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4153408" y="5132027"/>
            <a:ext cx="14630" cy="6747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11EB3B9-D66D-025D-20F6-606EE3F03F21}"/>
              </a:ext>
            </a:extLst>
          </p:cNvPr>
          <p:cNvCxnSpPr/>
          <p:nvPr/>
        </p:nvCxnSpPr>
        <p:spPr>
          <a:xfrm flipV="1">
            <a:off x="4175354" y="2838298"/>
            <a:ext cx="0" cy="152005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23F162E-B28F-DEC5-8CA5-7A77ED129D05}"/>
              </a:ext>
            </a:extLst>
          </p:cNvPr>
          <p:cNvSpPr txBox="1"/>
          <p:nvPr/>
        </p:nvSpPr>
        <p:spPr>
          <a:xfrm>
            <a:off x="3421782" y="2453616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Calorimetro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6BF7F7-FF4E-1234-BC2F-B0D7D50093CC}"/>
              </a:ext>
            </a:extLst>
          </p:cNvPr>
          <p:cNvSpPr txBox="1"/>
          <p:nvPr/>
        </p:nvSpPr>
        <p:spPr>
          <a:xfrm>
            <a:off x="3812113" y="580584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Veto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3D6A37-F74B-E1F1-8748-20CBAA567F28}"/>
              </a:ext>
            </a:extLst>
          </p:cNvPr>
          <p:cNvCxnSpPr>
            <a:cxnSpLocks/>
          </p:cNvCxnSpPr>
          <p:nvPr/>
        </p:nvCxnSpPr>
        <p:spPr>
          <a:xfrm>
            <a:off x="-700237" y="-508000"/>
            <a:ext cx="3993497" cy="398957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0228AA7-9991-CEAA-3D3B-7C5F286BA64F}"/>
              </a:ext>
            </a:extLst>
          </p:cNvPr>
          <p:cNvSpPr txBox="1"/>
          <p:nvPr/>
        </p:nvSpPr>
        <p:spPr>
          <a:xfrm>
            <a:off x="1301875" y="202545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E3CAF9-4965-2F86-9E0B-B75AFDBCEFCA}"/>
              </a:ext>
            </a:extLst>
          </p:cNvPr>
          <p:cNvCxnSpPr>
            <a:cxnSpLocks/>
          </p:cNvCxnSpPr>
          <p:nvPr/>
        </p:nvCxnSpPr>
        <p:spPr>
          <a:xfrm>
            <a:off x="3286280" y="3477322"/>
            <a:ext cx="912404" cy="911507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8DE772-8772-23F7-6B25-1C4864411281}"/>
              </a:ext>
            </a:extLst>
          </p:cNvPr>
          <p:cNvCxnSpPr>
            <a:cxnSpLocks/>
          </p:cNvCxnSpPr>
          <p:nvPr/>
        </p:nvCxnSpPr>
        <p:spPr>
          <a:xfrm>
            <a:off x="4196139" y="4382262"/>
            <a:ext cx="683750" cy="68307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B91C18A-D885-2089-4A11-75A90E54AD35}"/>
              </a:ext>
            </a:extLst>
          </p:cNvPr>
          <p:cNvSpPr/>
          <p:nvPr/>
        </p:nvSpPr>
        <p:spPr>
          <a:xfrm>
            <a:off x="3137491" y="3324607"/>
            <a:ext cx="311537" cy="311537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28A6F2-08B9-7E28-241E-F0CB231679A2}"/>
              </a:ext>
            </a:extLst>
          </p:cNvPr>
          <p:cNvSpPr/>
          <p:nvPr/>
        </p:nvSpPr>
        <p:spPr>
          <a:xfrm>
            <a:off x="3929698" y="4109969"/>
            <a:ext cx="668522" cy="668522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C10F8C-7DE4-43A1-2682-069237D1B2CC}"/>
              </a:ext>
            </a:extLst>
          </p:cNvPr>
          <p:cNvSpPr/>
          <p:nvPr/>
        </p:nvSpPr>
        <p:spPr>
          <a:xfrm>
            <a:off x="4712929" y="4891301"/>
            <a:ext cx="311537" cy="311537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DCA49F-3699-0611-FB18-63604ECA9953}"/>
              </a:ext>
            </a:extLst>
          </p:cNvPr>
          <p:cNvCxnSpPr>
            <a:cxnSpLocks/>
          </p:cNvCxnSpPr>
          <p:nvPr/>
        </p:nvCxnSpPr>
        <p:spPr>
          <a:xfrm>
            <a:off x="4834522" y="5022479"/>
            <a:ext cx="2062086" cy="2060059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41B5C0E-F561-1F71-2C64-7F376E2CC4FC}"/>
              </a:ext>
            </a:extLst>
          </p:cNvPr>
          <p:cNvSpPr txBox="1"/>
          <p:nvPr/>
        </p:nvSpPr>
        <p:spPr>
          <a:xfrm>
            <a:off x="7487724" y="3216637"/>
            <a:ext cx="4423006" cy="2118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Segnale SM: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Deposito di energia nel calorimetro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Segnale nel veto </a:t>
            </a:r>
          </a:p>
          <a:p>
            <a:pPr>
              <a:lnSpc>
                <a:spcPct val="150000"/>
              </a:lnSpc>
            </a:pPr>
            <a:endParaRPr lang="it-IT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it-IT" dirty="0">
                <a:sym typeface="Wingdings" pitchFamily="2" charset="2"/>
              </a:rPr>
              <a:t> Facile reiezione di eventi dello SM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906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59">
        <p159:morph option="byObject"/>
      </p:transition>
    </mc:Choice>
    <mc:Fallback xmlns="">
      <p:transition spd="slow" advTm="1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B35F-C9D6-04D8-0ADC-1BD3F3D8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4A421-5865-C553-104E-84C8A500A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1241" y="2000303"/>
            <a:ext cx="5179627" cy="3993494"/>
          </a:xfrm>
          <a:prstGeom prst="rect">
            <a:avLst/>
          </a:prstGeom>
        </p:spPr>
      </p:pic>
      <p:pic>
        <p:nvPicPr>
          <p:cNvPr id="6" name="Picture 5" descr="An aerial view of a city&#10;&#10;Description automatically generated">
            <a:extLst>
              <a:ext uri="{FF2B5EF4-FFF2-40B4-BE49-F238E27FC236}">
                <a16:creationId xmlns:a16="http://schemas.microsoft.com/office/drawing/2014/main" id="{B1E85D13-FE17-B080-E698-A4955FB70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29881" y="4760930"/>
            <a:ext cx="1688005" cy="12823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9AB9F-9F76-9ACC-DA5E-D1EB60B68E3F}"/>
              </a:ext>
            </a:extLst>
          </p:cNvPr>
          <p:cNvCxnSpPr>
            <a:cxnSpLocks/>
          </p:cNvCxnSpPr>
          <p:nvPr/>
        </p:nvCxnSpPr>
        <p:spPr>
          <a:xfrm>
            <a:off x="3632713" y="2613804"/>
            <a:ext cx="0" cy="202804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CC339D-185C-1646-62D5-83D8A62CDED1}"/>
              </a:ext>
            </a:extLst>
          </p:cNvPr>
          <p:cNvCxnSpPr>
            <a:cxnSpLocks/>
          </p:cNvCxnSpPr>
          <p:nvPr/>
        </p:nvCxnSpPr>
        <p:spPr>
          <a:xfrm>
            <a:off x="4333130" y="2597929"/>
            <a:ext cx="0" cy="20439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33A60612-3BA5-B7EB-587B-1CA7FEFEAF5D}"/>
              </a:ext>
            </a:extLst>
          </p:cNvPr>
          <p:cNvSpPr/>
          <p:nvPr/>
        </p:nvSpPr>
        <p:spPr>
          <a:xfrm rot="10800000">
            <a:off x="3632712" y="4303369"/>
            <a:ext cx="726319" cy="668545"/>
          </a:xfrm>
          <a:prstGeom prst="arc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DC635F2-FDC8-335C-3AD7-82BF87E369EC}"/>
              </a:ext>
            </a:extLst>
          </p:cNvPr>
          <p:cNvSpPr/>
          <p:nvPr/>
        </p:nvSpPr>
        <p:spPr>
          <a:xfrm rot="5400000">
            <a:off x="3633910" y="4274673"/>
            <a:ext cx="726319" cy="668545"/>
          </a:xfrm>
          <a:prstGeom prst="arc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4CC1F-D4CB-526B-599C-1F1B3B78EABC}"/>
              </a:ext>
            </a:extLst>
          </p:cNvPr>
          <p:cNvSpPr txBox="1"/>
          <p:nvPr/>
        </p:nvSpPr>
        <p:spPr>
          <a:xfrm rot="16200000">
            <a:off x="4031954" y="3443161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CEBAF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A267F4-74A5-ABB4-6536-4B5D3E0A900C}"/>
              </a:ext>
            </a:extLst>
          </p:cNvPr>
          <p:cNvGrpSpPr/>
          <p:nvPr/>
        </p:nvGrpSpPr>
        <p:grpSpPr>
          <a:xfrm rot="10800000">
            <a:off x="3608931" y="2276728"/>
            <a:ext cx="726319" cy="726319"/>
            <a:chOff x="4374392" y="4398186"/>
            <a:chExt cx="726319" cy="726319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8FAD9649-E04F-B0F6-D848-93F329409078}"/>
                </a:ext>
              </a:extLst>
            </p:cNvPr>
            <p:cNvSpPr/>
            <p:nvPr/>
          </p:nvSpPr>
          <p:spPr>
            <a:xfrm rot="10800000">
              <a:off x="4374392" y="4455769"/>
              <a:ext cx="726319" cy="668545"/>
            </a:xfrm>
            <a:prstGeom prst="arc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807BAED-E0A8-06F3-BDBF-1ABBF919C209}"/>
                </a:ext>
              </a:extLst>
            </p:cNvPr>
            <p:cNvSpPr/>
            <p:nvPr/>
          </p:nvSpPr>
          <p:spPr>
            <a:xfrm rot="5400000">
              <a:off x="4375590" y="4427073"/>
              <a:ext cx="726319" cy="668545"/>
            </a:xfrm>
            <a:prstGeom prst="arc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326CD-6F45-C13F-91FD-BE4E9D1A7097}"/>
                  </a:ext>
                </a:extLst>
              </p:cNvPr>
              <p:cNvSpPr txBox="1"/>
              <p:nvPr/>
            </p:nvSpPr>
            <p:spPr>
              <a:xfrm>
                <a:off x="5585842" y="2597929"/>
                <a:ext cx="6064451" cy="2532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b="1" dirty="0"/>
                  <a:t>B</a:t>
                </a:r>
                <a:r>
                  <a:rPr lang="it-IT" dirty="0" err="1"/>
                  <a:t>eam</a:t>
                </a:r>
                <a:r>
                  <a:rPr lang="it-IT" dirty="0"/>
                  <a:t> </a:t>
                </a:r>
                <a:r>
                  <a:rPr lang="it-IT" b="1" dirty="0" err="1"/>
                  <a:t>D</a:t>
                </a:r>
                <a:r>
                  <a:rPr lang="it-IT" dirty="0" err="1"/>
                  <a:t>ump</a:t>
                </a:r>
                <a:r>
                  <a:rPr lang="it-IT" dirty="0"/>
                  <a:t> </a:t>
                </a:r>
                <a:r>
                  <a:rPr lang="it-IT" dirty="0" err="1"/>
                  <a:t>e</a:t>
                </a:r>
                <a:r>
                  <a:rPr lang="it-IT" b="1" dirty="0" err="1"/>
                  <a:t>X</a:t>
                </a:r>
                <a:r>
                  <a:rPr lang="it-IT" dirty="0" err="1"/>
                  <a:t>periment</a:t>
                </a:r>
                <a:r>
                  <a:rPr lang="it-IT" dirty="0"/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Futuro </a:t>
                </a:r>
                <a:r>
                  <a:rPr lang="it-IT" dirty="0" err="1"/>
                  <a:t>Beam</a:t>
                </a:r>
                <a:r>
                  <a:rPr lang="it-IT" dirty="0"/>
                  <a:t> </a:t>
                </a:r>
                <a:r>
                  <a:rPr lang="it-IT" dirty="0" err="1"/>
                  <a:t>Dump</a:t>
                </a:r>
                <a:r>
                  <a:rPr lang="it-IT" dirty="0"/>
                  <a:t> </a:t>
                </a:r>
                <a:r>
                  <a:rPr lang="it-IT" dirty="0" err="1"/>
                  <a:t>experiment</a:t>
                </a:r>
                <a:r>
                  <a:rPr lang="it-IT" dirty="0"/>
                  <a:t> al </a:t>
                </a:r>
                <a:r>
                  <a:rPr lang="it-IT" dirty="0" err="1"/>
                  <a:t>JLab</a:t>
                </a:r>
                <a:r>
                  <a:rPr lang="it-IT" dirty="0"/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Fascio: elettroni fino a 11 GeV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Altissima intensità (65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dirty="0"/>
                  <a:t>A)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Statistica attesa: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EOT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Inizio presa dati: 2026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326CD-6F45-C13F-91FD-BE4E9D1A7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42" y="2597929"/>
                <a:ext cx="6064451" cy="2532616"/>
              </a:xfrm>
              <a:prstGeom prst="rect">
                <a:avLst/>
              </a:prstGeom>
              <a:blipFill>
                <a:blip r:embed="rId4"/>
                <a:stretch>
                  <a:fillRect l="-835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10612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erial view of a farm&#10;&#10;Description automatically generated">
            <a:extLst>
              <a:ext uri="{FF2B5EF4-FFF2-40B4-BE49-F238E27FC236}">
                <a16:creationId xmlns:a16="http://schemas.microsoft.com/office/drawing/2014/main" id="{88880F47-6883-E6C7-DFEB-BA7C9E7ED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4356"/>
          <a:stretch/>
        </p:blipFill>
        <p:spPr>
          <a:xfrm rot="16200000">
            <a:off x="1529132" y="4559870"/>
            <a:ext cx="1135237" cy="1048772"/>
          </a:xfrm>
          <a:prstGeom prst="rect">
            <a:avLst/>
          </a:prstGeom>
        </p:spPr>
      </p:pic>
      <p:pic>
        <p:nvPicPr>
          <p:cNvPr id="39" name="Picture 38" descr="An aerial view of a city&#10;&#10;Description automatically generated">
            <a:extLst>
              <a:ext uri="{FF2B5EF4-FFF2-40B4-BE49-F238E27FC236}">
                <a16:creationId xmlns:a16="http://schemas.microsoft.com/office/drawing/2014/main" id="{2D48BE72-5E3D-04D9-DDCE-54A96A849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16388" t="13023" r="60330" b="60764"/>
          <a:stretch/>
        </p:blipFill>
        <p:spPr>
          <a:xfrm rot="16200000">
            <a:off x="1529137" y="4559870"/>
            <a:ext cx="1135238" cy="1048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54DB97-B3F4-94D7-83AF-70F099435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</a:t>
            </a:r>
          </a:p>
        </p:txBody>
      </p:sp>
      <p:pic>
        <p:nvPicPr>
          <p:cNvPr id="7" name="Picture 6" descr="An aerial view of a city&#10;&#10;Description automatically generated">
            <a:extLst>
              <a:ext uri="{FF2B5EF4-FFF2-40B4-BE49-F238E27FC236}">
                <a16:creationId xmlns:a16="http://schemas.microsoft.com/office/drawing/2014/main" id="{C976FC91-DE24-1BB0-BCE6-1FED58CFD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5623"/>
          <a:stretch/>
        </p:blipFill>
        <p:spPr>
          <a:xfrm rot="16200000">
            <a:off x="726284" y="1899954"/>
            <a:ext cx="4876089" cy="42260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1588FEB-76CA-D6AD-A462-D63365A6CD55}"/>
              </a:ext>
            </a:extLst>
          </p:cNvPr>
          <p:cNvSpPr txBox="1"/>
          <p:nvPr/>
        </p:nvSpPr>
        <p:spPr>
          <a:xfrm>
            <a:off x="1761420" y="228642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CEBAF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DFAAF7-1DE1-3411-B7E4-9F478A066CE6}"/>
              </a:ext>
            </a:extLst>
          </p:cNvPr>
          <p:cNvCxnSpPr>
            <a:cxnSpLocks/>
          </p:cNvCxnSpPr>
          <p:nvPr/>
        </p:nvCxnSpPr>
        <p:spPr>
          <a:xfrm>
            <a:off x="1170024" y="1574913"/>
            <a:ext cx="0" cy="243127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F3BFA6FD-2056-B0B9-7FC4-9B925A7A5562}"/>
              </a:ext>
            </a:extLst>
          </p:cNvPr>
          <p:cNvSpPr/>
          <p:nvPr/>
        </p:nvSpPr>
        <p:spPr>
          <a:xfrm rot="10800000">
            <a:off x="1170025" y="834231"/>
            <a:ext cx="2129051" cy="1959698"/>
          </a:xfrm>
          <a:prstGeom prst="arc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3CD1D39-8D24-2016-3D31-54BB522F4DF2}"/>
              </a:ext>
            </a:extLst>
          </p:cNvPr>
          <p:cNvSpPr/>
          <p:nvPr/>
        </p:nvSpPr>
        <p:spPr>
          <a:xfrm rot="5400000">
            <a:off x="1167564" y="748966"/>
            <a:ext cx="2129051" cy="1959698"/>
          </a:xfrm>
          <a:prstGeom prst="arc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37D086D-FA25-7B2C-16E3-7405D8E26197}"/>
              </a:ext>
            </a:extLst>
          </p:cNvPr>
          <p:cNvCxnSpPr>
            <a:cxnSpLocks/>
          </p:cNvCxnSpPr>
          <p:nvPr/>
        </p:nvCxnSpPr>
        <p:spPr>
          <a:xfrm>
            <a:off x="3211939" y="1574913"/>
            <a:ext cx="0" cy="21142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166393-7A21-5A55-E6D6-BEB15A91F419}"/>
              </a:ext>
            </a:extLst>
          </p:cNvPr>
          <p:cNvCxnSpPr>
            <a:cxnSpLocks/>
            <a:stCxn id="30" idx="0"/>
          </p:cNvCxnSpPr>
          <p:nvPr/>
        </p:nvCxnSpPr>
        <p:spPr>
          <a:xfrm>
            <a:off x="3211939" y="1728815"/>
            <a:ext cx="0" cy="198869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EC4A4AA-82BB-B73D-B14F-A08129E8FEF4}"/>
              </a:ext>
            </a:extLst>
          </p:cNvPr>
          <p:cNvCxnSpPr>
            <a:cxnSpLocks/>
          </p:cNvCxnSpPr>
          <p:nvPr/>
        </p:nvCxnSpPr>
        <p:spPr>
          <a:xfrm flipH="1">
            <a:off x="2099925" y="3714336"/>
            <a:ext cx="1115189" cy="1471729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ft Arrow 2">
            <a:extLst>
              <a:ext uri="{FF2B5EF4-FFF2-40B4-BE49-F238E27FC236}">
                <a16:creationId xmlns:a16="http://schemas.microsoft.com/office/drawing/2014/main" id="{6204DF81-63D8-D606-3EC9-020B9DB24853}"/>
              </a:ext>
            </a:extLst>
          </p:cNvPr>
          <p:cNvSpPr/>
          <p:nvPr/>
        </p:nvSpPr>
        <p:spPr>
          <a:xfrm>
            <a:off x="2158179" y="5057307"/>
            <a:ext cx="640080" cy="528320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B06F3-4527-B348-D722-A8EE11A8D21D}"/>
              </a:ext>
            </a:extLst>
          </p:cNvPr>
          <p:cNvSpPr txBox="1"/>
          <p:nvPr/>
        </p:nvSpPr>
        <p:spPr>
          <a:xfrm>
            <a:off x="2208598" y="514482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BDX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42B322-A917-6EE5-53AB-108468E773E6}"/>
                  </a:ext>
                </a:extLst>
              </p:cNvPr>
              <p:cNvSpPr txBox="1"/>
              <p:nvPr/>
            </p:nvSpPr>
            <p:spPr>
              <a:xfrm>
                <a:off x="5585842" y="2597929"/>
                <a:ext cx="6064451" cy="2532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b="1" dirty="0"/>
                  <a:t>B</a:t>
                </a:r>
                <a:r>
                  <a:rPr lang="it-IT" dirty="0" err="1"/>
                  <a:t>eam</a:t>
                </a:r>
                <a:r>
                  <a:rPr lang="it-IT" dirty="0"/>
                  <a:t> </a:t>
                </a:r>
                <a:r>
                  <a:rPr lang="it-IT" b="1" dirty="0" err="1"/>
                  <a:t>D</a:t>
                </a:r>
                <a:r>
                  <a:rPr lang="it-IT" dirty="0" err="1"/>
                  <a:t>ump</a:t>
                </a:r>
                <a:r>
                  <a:rPr lang="it-IT" dirty="0"/>
                  <a:t> </a:t>
                </a:r>
                <a:r>
                  <a:rPr lang="it-IT" dirty="0" err="1"/>
                  <a:t>e</a:t>
                </a:r>
                <a:r>
                  <a:rPr lang="it-IT" b="1" dirty="0" err="1"/>
                  <a:t>X</a:t>
                </a:r>
                <a:r>
                  <a:rPr lang="it-IT" dirty="0" err="1"/>
                  <a:t>periment</a:t>
                </a:r>
                <a:r>
                  <a:rPr lang="it-IT" dirty="0"/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Futuro </a:t>
                </a:r>
                <a:r>
                  <a:rPr lang="it-IT" dirty="0" err="1"/>
                  <a:t>Beam</a:t>
                </a:r>
                <a:r>
                  <a:rPr lang="it-IT" dirty="0"/>
                  <a:t> </a:t>
                </a:r>
                <a:r>
                  <a:rPr lang="it-IT" dirty="0" err="1"/>
                  <a:t>Dump</a:t>
                </a:r>
                <a:r>
                  <a:rPr lang="it-IT" dirty="0"/>
                  <a:t> </a:t>
                </a:r>
                <a:r>
                  <a:rPr lang="it-IT" dirty="0" err="1"/>
                  <a:t>experiment</a:t>
                </a:r>
                <a:r>
                  <a:rPr lang="it-IT" dirty="0"/>
                  <a:t> al </a:t>
                </a:r>
                <a:r>
                  <a:rPr lang="it-IT" dirty="0" err="1"/>
                  <a:t>JLab</a:t>
                </a:r>
                <a:r>
                  <a:rPr lang="it-IT" dirty="0"/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Fascio: elettroni fino a 11 GeV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Altissima intensità (65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dirty="0"/>
                  <a:t>A)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Statistica attesa: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EOT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Inizio presa dati: 2026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42B322-A917-6EE5-53AB-108468E77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42" y="2597929"/>
                <a:ext cx="6064451" cy="2532616"/>
              </a:xfrm>
              <a:prstGeom prst="rect">
                <a:avLst/>
              </a:prstGeom>
              <a:blipFill>
                <a:blip r:embed="rId4"/>
                <a:stretch>
                  <a:fillRect l="-835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742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EF63-C07C-88C2-1FBE-C4487E95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69C1AC-B2E3-80AE-CE14-C42376625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989" y="1463276"/>
            <a:ext cx="3071222" cy="5038724"/>
          </a:xfr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508D5-D155-AB7B-D91A-2273D577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110" y="4019527"/>
            <a:ext cx="5882640" cy="2482473"/>
          </a:xfrm>
          <a:prstGeom prst="rect">
            <a:avLst/>
          </a:prstGeom>
          <a:effectLst>
            <a:softEdge rad="3175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9733BF-2D8C-199A-9629-80BE244A99FC}"/>
                  </a:ext>
                </a:extLst>
              </p:cNvPr>
              <p:cNvSpPr txBox="1"/>
              <p:nvPr/>
            </p:nvSpPr>
            <p:spPr>
              <a:xfrm>
                <a:off x="4937760" y="2057401"/>
                <a:ext cx="4900701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/>
                  <a:t>B</a:t>
                </a:r>
                <a:r>
                  <a:rPr lang="it-IT" dirty="0" err="1"/>
                  <a:t>eam</a:t>
                </a:r>
                <a:r>
                  <a:rPr lang="it-IT" dirty="0"/>
                  <a:t> </a:t>
                </a:r>
                <a:r>
                  <a:rPr lang="it-IT" b="1" dirty="0" err="1"/>
                  <a:t>D</a:t>
                </a:r>
                <a:r>
                  <a:rPr lang="it-IT" dirty="0" err="1"/>
                  <a:t>ump</a:t>
                </a:r>
                <a:r>
                  <a:rPr lang="it-IT" dirty="0"/>
                  <a:t> </a:t>
                </a:r>
                <a:r>
                  <a:rPr lang="it-IT" dirty="0" err="1"/>
                  <a:t>e</a:t>
                </a:r>
                <a:r>
                  <a:rPr lang="it-IT" b="1" dirty="0" err="1"/>
                  <a:t>X</a:t>
                </a:r>
                <a:r>
                  <a:rPr lang="it-IT" dirty="0" err="1"/>
                  <a:t>periment</a:t>
                </a:r>
                <a:r>
                  <a:rPr lang="it-IT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Futuro </a:t>
                </a:r>
                <a:r>
                  <a:rPr lang="it-IT" dirty="0" err="1"/>
                  <a:t>Beam</a:t>
                </a:r>
                <a:r>
                  <a:rPr lang="it-IT" dirty="0"/>
                  <a:t> </a:t>
                </a:r>
                <a:r>
                  <a:rPr lang="it-IT" dirty="0" err="1"/>
                  <a:t>Dump</a:t>
                </a:r>
                <a:r>
                  <a:rPr lang="it-IT" dirty="0"/>
                  <a:t> </a:t>
                </a:r>
                <a:r>
                  <a:rPr lang="it-IT" dirty="0" err="1"/>
                  <a:t>experiment</a:t>
                </a:r>
                <a:r>
                  <a:rPr lang="it-IT" dirty="0"/>
                  <a:t> al </a:t>
                </a:r>
                <a:r>
                  <a:rPr lang="it-IT" dirty="0" err="1"/>
                  <a:t>JLab</a:t>
                </a:r>
                <a:r>
                  <a:rPr lang="it-IT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Fascio: elettroni fino a 11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Altissima intensità (65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dirty="0"/>
                  <a:t>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Statistica attesa: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EOT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Inizio presa dati: 2026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9733BF-2D8C-199A-9629-80BE244A9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7760" y="2057401"/>
                <a:ext cx="4900701" cy="1754326"/>
              </a:xfrm>
              <a:prstGeom prst="rect">
                <a:avLst/>
              </a:prstGeom>
              <a:blipFill>
                <a:blip r:embed="rId4"/>
                <a:stretch>
                  <a:fillRect l="-1034" t="-2174" b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31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B365-6F2F-8834-8C91-261A81B6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</a:t>
            </a:r>
            <a:endParaRPr lang="it-I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F13059-3DEF-57BE-AB64-CD843EA9C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11" y="2186144"/>
            <a:ext cx="4413308" cy="248248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A7A14-0164-5F81-E04C-4500EB880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960" y="2186144"/>
            <a:ext cx="4421929" cy="248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0DE1EF-D223-FA4A-05AA-5E407AA02B4D}"/>
              </a:ext>
            </a:extLst>
          </p:cNvPr>
          <p:cNvSpPr txBox="1"/>
          <p:nvPr/>
        </p:nvSpPr>
        <p:spPr>
          <a:xfrm>
            <a:off x="454111" y="4942703"/>
            <a:ext cx="441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Velocità di rotazione delle galassie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C504C-DA23-9A18-2F67-AC2A78C69C26}"/>
              </a:ext>
            </a:extLst>
          </p:cNvPr>
          <p:cNvSpPr txBox="1"/>
          <p:nvPr/>
        </p:nvSpPr>
        <p:spPr>
          <a:xfrm>
            <a:off x="7324584" y="4942703"/>
            <a:ext cx="441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Bullet cluster 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6ECC6686-DB83-C547-5206-9BA899035F8D}"/>
              </a:ext>
            </a:extLst>
          </p:cNvPr>
          <p:cNvCxnSpPr>
            <a:cxnSpLocks/>
            <a:stCxn id="7" idx="2"/>
            <a:endCxn id="25" idx="1"/>
          </p:cNvCxnSpPr>
          <p:nvPr/>
        </p:nvCxnSpPr>
        <p:spPr>
          <a:xfrm rot="16200000" flipH="1">
            <a:off x="3057328" y="4915471"/>
            <a:ext cx="806306" cy="1599434"/>
          </a:xfrm>
          <a:prstGeom prst="bentConnector2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20F6E876-BF96-1BB6-C0F5-764BCFDE9804}"/>
              </a:ext>
            </a:extLst>
          </p:cNvPr>
          <p:cNvCxnSpPr>
            <a:cxnSpLocks/>
            <a:stCxn id="8" idx="2"/>
            <a:endCxn id="25" idx="3"/>
          </p:cNvCxnSpPr>
          <p:nvPr/>
        </p:nvCxnSpPr>
        <p:spPr>
          <a:xfrm rot="5400000">
            <a:off x="8280875" y="4867979"/>
            <a:ext cx="806306" cy="1694419"/>
          </a:xfrm>
          <a:prstGeom prst="bentConnector2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48CC01C-B38B-837E-823A-67812F2B45C1}"/>
              </a:ext>
            </a:extLst>
          </p:cNvPr>
          <p:cNvSpPr txBox="1"/>
          <p:nvPr/>
        </p:nvSpPr>
        <p:spPr>
          <a:xfrm>
            <a:off x="4260198" y="5764398"/>
            <a:ext cx="3576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DARK MATTER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8447D9E-26E3-CBD9-5FBC-CC752178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06" y="3340479"/>
            <a:ext cx="1755541" cy="17868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B11808C-9DE4-D1A7-5752-0A84D5A53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930" y="1385488"/>
            <a:ext cx="1786891" cy="17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1FC6-07A7-BECB-E539-3BECC524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BDX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C20A7FB-AD64-2E18-AB7E-D9B453951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6071461" cy="4024125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00B0F0"/>
                </a:solidFill>
              </a:rPr>
              <a:t>Calorimetro elettromagnetico</a:t>
            </a:r>
          </a:p>
          <a:p>
            <a:r>
              <a:rPr lang="it-IT" dirty="0"/>
              <a:t>800 cristalli di </a:t>
            </a:r>
            <a:r>
              <a:rPr lang="it-IT" dirty="0" err="1"/>
              <a:t>CsI</a:t>
            </a:r>
            <a:r>
              <a:rPr lang="it-IT" dirty="0"/>
              <a:t> letti da </a:t>
            </a:r>
            <a:r>
              <a:rPr lang="it-IT" dirty="0" err="1"/>
              <a:t>SiPM</a:t>
            </a:r>
            <a:endParaRPr lang="it-IT" dirty="0"/>
          </a:p>
          <a:p>
            <a:r>
              <a:rPr lang="it-IT" dirty="0"/>
              <a:t>Design modulare, 4 moduli da 2 matrici di 10x10 cristalli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b="1" dirty="0">
                <a:solidFill>
                  <a:schemeClr val="accent1"/>
                </a:solidFill>
              </a:rPr>
              <a:t>Veto</a:t>
            </a:r>
            <a:endParaRPr lang="it-IT" dirty="0">
              <a:solidFill>
                <a:schemeClr val="accent1"/>
              </a:solidFill>
            </a:endParaRPr>
          </a:p>
          <a:p>
            <a:r>
              <a:rPr lang="it-IT" dirty="0"/>
              <a:t>Strato interno passivo di Pb</a:t>
            </a:r>
          </a:p>
          <a:p>
            <a:r>
              <a:rPr lang="it-IT" dirty="0"/>
              <a:t>Due strati attivi di scintillatore plastico </a:t>
            </a:r>
          </a:p>
          <a:p>
            <a:r>
              <a:rPr lang="it-IT" dirty="0"/>
              <a:t>Ogni modulo è circondato dal veto</a:t>
            </a:r>
          </a:p>
          <a:p>
            <a:pPr marL="0" indent="0">
              <a:buNone/>
            </a:pPr>
            <a:endParaRPr lang="it-IT" b="1" dirty="0"/>
          </a:p>
        </p:txBody>
      </p:sp>
      <p:pic>
        <p:nvPicPr>
          <p:cNvPr id="7" name="Picture 6" descr="A row of blue boxes&#10;&#10;Description automatically generated">
            <a:extLst>
              <a:ext uri="{FF2B5EF4-FFF2-40B4-BE49-F238E27FC236}">
                <a16:creationId xmlns:a16="http://schemas.microsoft.com/office/drawing/2014/main" id="{F17068ED-7E19-747A-3CC7-D483F9BD11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01" r="3" b="1529"/>
          <a:stretch/>
        </p:blipFill>
        <p:spPr>
          <a:xfrm>
            <a:off x="7344005" y="3290894"/>
            <a:ext cx="4085492" cy="1920240"/>
          </a:xfrm>
          <a:prstGeom prst="rect">
            <a:avLst/>
          </a:prstGeom>
        </p:spPr>
      </p:pic>
      <p:pic>
        <p:nvPicPr>
          <p:cNvPr id="5" name="Content Placeholder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7328791E-43AE-6364-B7C5-4BD8D35FA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759" r="-8565" b="3"/>
          <a:stretch/>
        </p:blipFill>
        <p:spPr>
          <a:xfrm>
            <a:off x="6120538" y="5129854"/>
            <a:ext cx="6071462" cy="13678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000E2E-260E-88BA-879F-DDAC87CC15A2}"/>
              </a:ext>
            </a:extLst>
          </p:cNvPr>
          <p:cNvGrpSpPr/>
          <p:nvPr/>
        </p:nvGrpSpPr>
        <p:grpSpPr>
          <a:xfrm>
            <a:off x="7733556" y="1870257"/>
            <a:ext cx="3482149" cy="1065550"/>
            <a:chOff x="1191451" y="3370447"/>
            <a:chExt cx="5917314" cy="18107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FCADFC-67E3-EB40-C52E-13FC014DF4E7}"/>
                </a:ext>
              </a:extLst>
            </p:cNvPr>
            <p:cNvSpPr/>
            <p:nvPr/>
          </p:nvSpPr>
          <p:spPr>
            <a:xfrm>
              <a:off x="1191451" y="3370447"/>
              <a:ext cx="5917314" cy="1810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C7929B-F22B-AF60-2541-24A0F58ABAB1}"/>
                </a:ext>
              </a:extLst>
            </p:cNvPr>
            <p:cNvSpPr/>
            <p:nvPr/>
          </p:nvSpPr>
          <p:spPr>
            <a:xfrm>
              <a:off x="1263904" y="3419586"/>
              <a:ext cx="5779008" cy="17124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996606-C529-5E1F-3EEF-C38D2F710E1E}"/>
                </a:ext>
              </a:extLst>
            </p:cNvPr>
            <p:cNvSpPr/>
            <p:nvPr/>
          </p:nvSpPr>
          <p:spPr>
            <a:xfrm>
              <a:off x="1409598" y="3555187"/>
              <a:ext cx="5487010" cy="14484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Down Arrow 12">
            <a:extLst>
              <a:ext uri="{FF2B5EF4-FFF2-40B4-BE49-F238E27FC236}">
                <a16:creationId xmlns:a16="http://schemas.microsoft.com/office/drawing/2014/main" id="{E9B5D3C3-1DE3-B88D-D9F3-FC85F6F5FE9B}"/>
              </a:ext>
            </a:extLst>
          </p:cNvPr>
          <p:cNvSpPr/>
          <p:nvPr/>
        </p:nvSpPr>
        <p:spPr>
          <a:xfrm>
            <a:off x="8249920" y="3120714"/>
            <a:ext cx="762000" cy="34036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17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B35F-C9D6-04D8-0ADC-1BD3F3D8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4A421-5865-C553-104E-84C8A500A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80521" y="2000303"/>
            <a:ext cx="5179627" cy="3993494"/>
          </a:xfrm>
          <a:prstGeom prst="rect">
            <a:avLst/>
          </a:prstGeom>
        </p:spPr>
      </p:pic>
      <p:pic>
        <p:nvPicPr>
          <p:cNvPr id="6" name="Picture 5" descr="An aerial view of a city&#10;&#10;Description automatically generated">
            <a:extLst>
              <a:ext uri="{FF2B5EF4-FFF2-40B4-BE49-F238E27FC236}">
                <a16:creationId xmlns:a16="http://schemas.microsoft.com/office/drawing/2014/main" id="{B1E85D13-FE17-B080-E698-A4955FB70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19161" y="4760930"/>
            <a:ext cx="1688005" cy="1282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33AE00-83A0-A9A7-AF5C-5BE7203B917D}"/>
                  </a:ext>
                </a:extLst>
              </p:cNvPr>
              <p:cNvSpPr txBox="1"/>
              <p:nvPr/>
            </p:nvSpPr>
            <p:spPr>
              <a:xfrm>
                <a:off x="6749175" y="2151478"/>
                <a:ext cx="5012519" cy="336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dirty="0"/>
                  <a:t>Versione pilota di BDX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Fascio di elettroni a 2.56 GeV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Corrente fino a 150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b="0" dirty="0"/>
                  <a:t>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Misura alternando fascio acceso e spento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Accumulati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2.54 ×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it-IT" dirty="0"/>
                  <a:t> EOT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Misura fondo cosmico con dati a fascio spento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33AE00-83A0-A9A7-AF5C-5BE7203B9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75" y="2151478"/>
                <a:ext cx="5012519" cy="3363613"/>
              </a:xfrm>
              <a:prstGeom prst="rect">
                <a:avLst/>
              </a:prstGeom>
              <a:blipFill>
                <a:blip r:embed="rId4"/>
                <a:stretch>
                  <a:fillRect l="-1013" b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9AB9F-9F76-9ACC-DA5E-D1EB60B68E3F}"/>
              </a:ext>
            </a:extLst>
          </p:cNvPr>
          <p:cNvCxnSpPr>
            <a:cxnSpLocks/>
          </p:cNvCxnSpPr>
          <p:nvPr/>
        </p:nvCxnSpPr>
        <p:spPr>
          <a:xfrm>
            <a:off x="4221993" y="2613804"/>
            <a:ext cx="0" cy="202804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CC339D-185C-1646-62D5-83D8A62CDED1}"/>
              </a:ext>
            </a:extLst>
          </p:cNvPr>
          <p:cNvCxnSpPr>
            <a:cxnSpLocks/>
          </p:cNvCxnSpPr>
          <p:nvPr/>
        </p:nvCxnSpPr>
        <p:spPr>
          <a:xfrm>
            <a:off x="4922410" y="2597929"/>
            <a:ext cx="0" cy="20439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33A60612-3BA5-B7EB-587B-1CA7FEFEAF5D}"/>
              </a:ext>
            </a:extLst>
          </p:cNvPr>
          <p:cNvSpPr/>
          <p:nvPr/>
        </p:nvSpPr>
        <p:spPr>
          <a:xfrm rot="10800000">
            <a:off x="4221992" y="4303369"/>
            <a:ext cx="726319" cy="668545"/>
          </a:xfrm>
          <a:prstGeom prst="arc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DC635F2-FDC8-335C-3AD7-82BF87E369EC}"/>
              </a:ext>
            </a:extLst>
          </p:cNvPr>
          <p:cNvSpPr/>
          <p:nvPr/>
        </p:nvSpPr>
        <p:spPr>
          <a:xfrm rot="5400000">
            <a:off x="4223190" y="4274673"/>
            <a:ext cx="726319" cy="668545"/>
          </a:xfrm>
          <a:prstGeom prst="arc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4CC1F-D4CB-526B-599C-1F1B3B78EABC}"/>
              </a:ext>
            </a:extLst>
          </p:cNvPr>
          <p:cNvSpPr txBox="1"/>
          <p:nvPr/>
        </p:nvSpPr>
        <p:spPr>
          <a:xfrm rot="16200000">
            <a:off x="4621234" y="3443161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CEBAF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A267F4-74A5-ABB4-6536-4B5D3E0A900C}"/>
              </a:ext>
            </a:extLst>
          </p:cNvPr>
          <p:cNvGrpSpPr/>
          <p:nvPr/>
        </p:nvGrpSpPr>
        <p:grpSpPr>
          <a:xfrm rot="10800000">
            <a:off x="4198211" y="2276728"/>
            <a:ext cx="726319" cy="726319"/>
            <a:chOff x="4374392" y="4398186"/>
            <a:chExt cx="726319" cy="726319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8FAD9649-E04F-B0F6-D848-93F329409078}"/>
                </a:ext>
              </a:extLst>
            </p:cNvPr>
            <p:cNvSpPr/>
            <p:nvPr/>
          </p:nvSpPr>
          <p:spPr>
            <a:xfrm rot="10800000">
              <a:off x="4374392" y="4455769"/>
              <a:ext cx="726319" cy="668545"/>
            </a:xfrm>
            <a:prstGeom prst="arc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807BAED-E0A8-06F3-BDBF-1ABBF919C209}"/>
                </a:ext>
              </a:extLst>
            </p:cNvPr>
            <p:cNvSpPr/>
            <p:nvPr/>
          </p:nvSpPr>
          <p:spPr>
            <a:xfrm rot="5400000">
              <a:off x="4375590" y="4427073"/>
              <a:ext cx="726319" cy="668545"/>
            </a:xfrm>
            <a:prstGeom prst="arc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686827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erial view of a farm&#10;&#10;Description automatically generated">
            <a:extLst>
              <a:ext uri="{FF2B5EF4-FFF2-40B4-BE49-F238E27FC236}">
                <a16:creationId xmlns:a16="http://schemas.microsoft.com/office/drawing/2014/main" id="{88880F47-6883-E6C7-DFEB-BA7C9E7ED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4356"/>
          <a:stretch/>
        </p:blipFill>
        <p:spPr>
          <a:xfrm rot="16200000">
            <a:off x="2006652" y="4559870"/>
            <a:ext cx="1135237" cy="1048772"/>
          </a:xfrm>
          <a:prstGeom prst="rect">
            <a:avLst/>
          </a:prstGeom>
        </p:spPr>
      </p:pic>
      <p:pic>
        <p:nvPicPr>
          <p:cNvPr id="39" name="Picture 38" descr="An aerial view of a city&#10;&#10;Description automatically generated">
            <a:extLst>
              <a:ext uri="{FF2B5EF4-FFF2-40B4-BE49-F238E27FC236}">
                <a16:creationId xmlns:a16="http://schemas.microsoft.com/office/drawing/2014/main" id="{2D48BE72-5E3D-04D9-DDCE-54A96A849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16388" t="13023" r="60330" b="60764"/>
          <a:stretch/>
        </p:blipFill>
        <p:spPr>
          <a:xfrm rot="16200000">
            <a:off x="2006657" y="4559870"/>
            <a:ext cx="1135238" cy="1048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54DB97-B3F4-94D7-83AF-70F099435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</a:t>
            </a:r>
          </a:p>
        </p:txBody>
      </p:sp>
      <p:pic>
        <p:nvPicPr>
          <p:cNvPr id="7" name="Picture 6" descr="An aerial view of a city&#10;&#10;Description automatically generated">
            <a:extLst>
              <a:ext uri="{FF2B5EF4-FFF2-40B4-BE49-F238E27FC236}">
                <a16:creationId xmlns:a16="http://schemas.microsoft.com/office/drawing/2014/main" id="{C976FC91-DE24-1BB0-BCE6-1FED58CFD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5623"/>
          <a:stretch/>
        </p:blipFill>
        <p:spPr>
          <a:xfrm rot="16200000">
            <a:off x="1203804" y="1899954"/>
            <a:ext cx="4876089" cy="42260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B97-3960-C1B6-6FE1-1677517E5ED1}"/>
                  </a:ext>
                </a:extLst>
              </p:cNvPr>
              <p:cNvSpPr txBox="1"/>
              <p:nvPr/>
            </p:nvSpPr>
            <p:spPr>
              <a:xfrm>
                <a:off x="6749175" y="2151478"/>
                <a:ext cx="5012519" cy="336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dirty="0"/>
                  <a:t>Versione pilota di BDX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Fascio di elettroni a 2.56 GeV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Corrente fino a 150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b="0" dirty="0"/>
                  <a:t>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Misura alternando fascio acceso e spento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Accumulati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2.54 ×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it-IT" dirty="0"/>
                  <a:t> EOT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Misura fondo cosmico con dati a fascio spento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B97-3960-C1B6-6FE1-1677517E5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75" y="2151478"/>
                <a:ext cx="5012519" cy="3363613"/>
              </a:xfrm>
              <a:prstGeom prst="rect">
                <a:avLst/>
              </a:prstGeom>
              <a:blipFill>
                <a:blip r:embed="rId4"/>
                <a:stretch>
                  <a:fillRect l="-1013" b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81588FEB-76CA-D6AD-A462-D63365A6CD55}"/>
              </a:ext>
            </a:extLst>
          </p:cNvPr>
          <p:cNvSpPr txBox="1"/>
          <p:nvPr/>
        </p:nvSpPr>
        <p:spPr>
          <a:xfrm>
            <a:off x="2238940" y="228642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CEBAF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DFAAF7-1DE1-3411-B7E4-9F478A066CE6}"/>
              </a:ext>
            </a:extLst>
          </p:cNvPr>
          <p:cNvCxnSpPr>
            <a:cxnSpLocks/>
          </p:cNvCxnSpPr>
          <p:nvPr/>
        </p:nvCxnSpPr>
        <p:spPr>
          <a:xfrm>
            <a:off x="1647544" y="1574913"/>
            <a:ext cx="0" cy="243127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F3BFA6FD-2056-B0B9-7FC4-9B925A7A5562}"/>
              </a:ext>
            </a:extLst>
          </p:cNvPr>
          <p:cNvSpPr/>
          <p:nvPr/>
        </p:nvSpPr>
        <p:spPr>
          <a:xfrm rot="10800000">
            <a:off x="1647545" y="834231"/>
            <a:ext cx="2129051" cy="1959698"/>
          </a:xfrm>
          <a:prstGeom prst="arc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3CD1D39-8D24-2016-3D31-54BB522F4DF2}"/>
              </a:ext>
            </a:extLst>
          </p:cNvPr>
          <p:cNvSpPr/>
          <p:nvPr/>
        </p:nvSpPr>
        <p:spPr>
          <a:xfrm rot="5400000">
            <a:off x="1645084" y="748966"/>
            <a:ext cx="2129051" cy="1959698"/>
          </a:xfrm>
          <a:prstGeom prst="arc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37D086D-FA25-7B2C-16E3-7405D8E26197}"/>
              </a:ext>
            </a:extLst>
          </p:cNvPr>
          <p:cNvCxnSpPr>
            <a:cxnSpLocks/>
          </p:cNvCxnSpPr>
          <p:nvPr/>
        </p:nvCxnSpPr>
        <p:spPr>
          <a:xfrm>
            <a:off x="3689459" y="1574913"/>
            <a:ext cx="0" cy="21142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166393-7A21-5A55-E6D6-BEB15A91F419}"/>
              </a:ext>
            </a:extLst>
          </p:cNvPr>
          <p:cNvCxnSpPr>
            <a:cxnSpLocks/>
            <a:stCxn id="30" idx="0"/>
          </p:cNvCxnSpPr>
          <p:nvPr/>
        </p:nvCxnSpPr>
        <p:spPr>
          <a:xfrm>
            <a:off x="3689459" y="1728815"/>
            <a:ext cx="0" cy="198869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EC4A4AA-82BB-B73D-B14F-A08129E8FEF4}"/>
              </a:ext>
            </a:extLst>
          </p:cNvPr>
          <p:cNvCxnSpPr>
            <a:cxnSpLocks/>
          </p:cNvCxnSpPr>
          <p:nvPr/>
        </p:nvCxnSpPr>
        <p:spPr>
          <a:xfrm flipH="1">
            <a:off x="2577445" y="3714336"/>
            <a:ext cx="1115189" cy="1471729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4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 aerial view of a city&#10;&#10;Description automatically generated">
            <a:extLst>
              <a:ext uri="{FF2B5EF4-FFF2-40B4-BE49-F238E27FC236}">
                <a16:creationId xmlns:a16="http://schemas.microsoft.com/office/drawing/2014/main" id="{A24B6720-858D-4612-E22F-955585F79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8" t="13023" r="60330" b="60764"/>
          <a:stretch/>
        </p:blipFill>
        <p:spPr>
          <a:xfrm rot="16200000">
            <a:off x="506646" y="1912772"/>
            <a:ext cx="4704550" cy="4346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E4466-CA7A-DD6A-ACC7-AD2312062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</a:t>
            </a:r>
          </a:p>
        </p:txBody>
      </p:sp>
      <p:pic>
        <p:nvPicPr>
          <p:cNvPr id="6" name="Picture 5" descr="Aerial view of a farm&#10;&#10;Description automatically generated">
            <a:extLst>
              <a:ext uri="{FF2B5EF4-FFF2-40B4-BE49-F238E27FC236}">
                <a16:creationId xmlns:a16="http://schemas.microsoft.com/office/drawing/2014/main" id="{FD905B12-33ED-D7F0-5893-068C16C55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56"/>
          <a:stretch/>
        </p:blipFill>
        <p:spPr>
          <a:xfrm rot="16200000">
            <a:off x="506640" y="1912777"/>
            <a:ext cx="4704549" cy="434622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2AD34C-035C-E2E7-1E55-0DFFAF7E8E3D}"/>
              </a:ext>
            </a:extLst>
          </p:cNvPr>
          <p:cNvCxnSpPr>
            <a:cxnSpLocks/>
          </p:cNvCxnSpPr>
          <p:nvPr/>
        </p:nvCxnSpPr>
        <p:spPr>
          <a:xfrm flipH="1">
            <a:off x="2803223" y="1732531"/>
            <a:ext cx="2191052" cy="2891559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EF21AB0A-3FDA-1D9D-E720-91DEBEDCA604}"/>
              </a:ext>
            </a:extLst>
          </p:cNvPr>
          <p:cNvSpPr/>
          <p:nvPr/>
        </p:nvSpPr>
        <p:spPr>
          <a:xfrm>
            <a:off x="2803223" y="2488029"/>
            <a:ext cx="3646449" cy="2244227"/>
          </a:xfrm>
          <a:custGeom>
            <a:avLst/>
            <a:gdLst>
              <a:gd name="connsiteX0" fmla="*/ 0 w 3646449"/>
              <a:gd name="connsiteY0" fmla="*/ 2252547 h 2252547"/>
              <a:gd name="connsiteX1" fmla="*/ 992459 w 3646449"/>
              <a:gd name="connsiteY1" fmla="*/ 0 h 2252547"/>
              <a:gd name="connsiteX2" fmla="*/ 3646449 w 3646449"/>
              <a:gd name="connsiteY2" fmla="*/ 1873405 h 2252547"/>
              <a:gd name="connsiteX3" fmla="*/ 0 w 3646449"/>
              <a:gd name="connsiteY3" fmla="*/ 2252547 h 225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6449" h="2252547">
                <a:moveTo>
                  <a:pt x="0" y="2252547"/>
                </a:moveTo>
                <a:lnTo>
                  <a:pt x="992459" y="0"/>
                </a:lnTo>
                <a:lnTo>
                  <a:pt x="3646449" y="1873405"/>
                </a:lnTo>
                <a:lnTo>
                  <a:pt x="0" y="2252547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615D0-1D5B-95A2-3C6C-D7B35DDE7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458" y="2471988"/>
            <a:ext cx="2652214" cy="1881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1CCFF-68A5-4C2D-7B14-039BB58D8650}"/>
                  </a:ext>
                </a:extLst>
              </p:cNvPr>
              <p:cNvSpPr txBox="1"/>
              <p:nvPr/>
            </p:nvSpPr>
            <p:spPr>
              <a:xfrm>
                <a:off x="6749175" y="2151478"/>
                <a:ext cx="5012519" cy="2948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dirty="0"/>
                  <a:t>Versione pilota di BDX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Presa dati: primavera-estate 2020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Fascio di elettroni a 2.56 GeV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Corrente fino a 150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b="0" dirty="0"/>
                  <a:t>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Accumulati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2.54 ×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it-IT" dirty="0"/>
                  <a:t> EOT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/>
                  <a:t>Misura fondo cosmico con dati a fascio spento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D1CCFF-68A5-4C2D-7B14-039BB58D8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75" y="2151478"/>
                <a:ext cx="5012519" cy="2948115"/>
              </a:xfrm>
              <a:prstGeom prst="rect">
                <a:avLst/>
              </a:prstGeom>
              <a:blipFill>
                <a:blip r:embed="rId5"/>
                <a:stretch>
                  <a:fillRect l="-1013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559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20B4-1141-6693-8928-1452BA415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33626E-B9E0-C1F3-53F9-F93150CD0F80}"/>
              </a:ext>
            </a:extLst>
          </p:cNvPr>
          <p:cNvGrpSpPr/>
          <p:nvPr/>
        </p:nvGrpSpPr>
        <p:grpSpPr>
          <a:xfrm>
            <a:off x="2572812" y="1410887"/>
            <a:ext cx="3953550" cy="1209801"/>
            <a:chOff x="1083874" y="1604399"/>
            <a:chExt cx="5917314" cy="18107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510DA4-290E-B203-230B-BCA2FC303D6B}"/>
                </a:ext>
              </a:extLst>
            </p:cNvPr>
            <p:cNvSpPr/>
            <p:nvPr/>
          </p:nvSpPr>
          <p:spPr>
            <a:xfrm>
              <a:off x="1083874" y="1604399"/>
              <a:ext cx="5917314" cy="1810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3D6C13-62F6-73CD-1EEA-AF47619FCEBF}"/>
                </a:ext>
              </a:extLst>
            </p:cNvPr>
            <p:cNvSpPr/>
            <p:nvPr/>
          </p:nvSpPr>
          <p:spPr>
            <a:xfrm>
              <a:off x="1156327" y="1653538"/>
              <a:ext cx="5779008" cy="17124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0A6B9F-3110-0642-A92D-4590FED794C9}"/>
                </a:ext>
              </a:extLst>
            </p:cNvPr>
            <p:cNvSpPr/>
            <p:nvPr/>
          </p:nvSpPr>
          <p:spPr>
            <a:xfrm>
              <a:off x="1302021" y="1789139"/>
              <a:ext cx="5487010" cy="14484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611B17-0940-0A75-31C1-24DE38462E9A}"/>
              </a:ext>
            </a:extLst>
          </p:cNvPr>
          <p:cNvCxnSpPr>
            <a:cxnSpLocks/>
          </p:cNvCxnSpPr>
          <p:nvPr/>
        </p:nvCxnSpPr>
        <p:spPr>
          <a:xfrm>
            <a:off x="3409335" y="2543661"/>
            <a:ext cx="0" cy="56826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15AEDE-54BF-C684-5263-22411FC5371E}"/>
              </a:ext>
            </a:extLst>
          </p:cNvPr>
          <p:cNvCxnSpPr>
            <a:cxnSpLocks/>
          </p:cNvCxnSpPr>
          <p:nvPr/>
        </p:nvCxnSpPr>
        <p:spPr>
          <a:xfrm flipH="1">
            <a:off x="1754487" y="2178914"/>
            <a:ext cx="1466697" cy="93300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AAB41-06CF-CC3B-C095-2043823A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7" y="3197085"/>
            <a:ext cx="7772400" cy="303195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987F66-A223-AF00-F00D-5B4DD2D5FB3E}"/>
              </a:ext>
            </a:extLst>
          </p:cNvPr>
          <p:cNvCxnSpPr>
            <a:cxnSpLocks/>
          </p:cNvCxnSpPr>
          <p:nvPr/>
        </p:nvCxnSpPr>
        <p:spPr>
          <a:xfrm>
            <a:off x="4862554" y="2543661"/>
            <a:ext cx="0" cy="5850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F2C76D-A231-A085-19EB-7AF6BE7C2ACA}"/>
              </a:ext>
            </a:extLst>
          </p:cNvPr>
          <p:cNvCxnSpPr>
            <a:cxnSpLocks/>
          </p:cNvCxnSpPr>
          <p:nvPr/>
        </p:nvCxnSpPr>
        <p:spPr>
          <a:xfrm>
            <a:off x="6260112" y="2543661"/>
            <a:ext cx="0" cy="5545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25F08A-7B57-0F17-3B25-9DC9432D73BD}"/>
              </a:ext>
            </a:extLst>
          </p:cNvPr>
          <p:cNvCxnSpPr>
            <a:cxnSpLocks/>
          </p:cNvCxnSpPr>
          <p:nvPr/>
        </p:nvCxnSpPr>
        <p:spPr>
          <a:xfrm>
            <a:off x="6384613" y="2543661"/>
            <a:ext cx="1221913" cy="5850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2F55C64-D8F0-E24D-DDC4-DB7EA57F97AE}"/>
              </a:ext>
            </a:extLst>
          </p:cNvPr>
          <p:cNvSpPr txBox="1"/>
          <p:nvPr/>
        </p:nvSpPr>
        <p:spPr>
          <a:xfrm>
            <a:off x="8623938" y="2502048"/>
            <a:ext cx="3392186" cy="336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Calorimetro: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44 cristalli PbWO</a:t>
            </a:r>
            <a:r>
              <a:rPr lang="it-IT" baseline="-25000" dirty="0"/>
              <a:t>4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Veto: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Shielding</a:t>
            </a:r>
            <a:r>
              <a:rPr lang="it-IT" dirty="0"/>
              <a:t> interno di tungsteno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Scintillatori plastici cilindrico e ottagonale</a:t>
            </a:r>
          </a:p>
        </p:txBody>
      </p:sp>
    </p:spTree>
    <p:extLst>
      <p:ext uri="{BB962C8B-B14F-4D97-AF65-F5344CB8AC3E}">
        <p14:creationId xmlns:p14="http://schemas.microsoft.com/office/powerpoint/2010/main" val="4080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F2F70F-0E3E-07E9-3C41-C1EC154F592D}"/>
              </a:ext>
            </a:extLst>
          </p:cNvPr>
          <p:cNvSpPr/>
          <p:nvPr/>
        </p:nvSpPr>
        <p:spPr>
          <a:xfrm>
            <a:off x="6048104" y="1698172"/>
            <a:ext cx="5934891" cy="474181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BC2E5-8385-0417-5B49-4A97C0F5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F89C79-9DD5-2A80-222B-AC5F23B59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01" y="2083527"/>
            <a:ext cx="5196840" cy="4133487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48F4D3-8874-CF16-556D-68329FE52A10}"/>
                  </a:ext>
                </a:extLst>
              </p:cNvPr>
              <p:cNvSpPr txBox="1"/>
              <p:nvPr/>
            </p:nvSpPr>
            <p:spPr>
              <a:xfrm>
                <a:off x="300446" y="2383556"/>
                <a:ext cx="5795554" cy="2981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dirty="0"/>
                  <a:t>Nessun eccesso di eventi nei dati a fascio acceso: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=3623</m:t>
                    </m:r>
                  </m:oMath>
                </a14:m>
                <a:endParaRPr lang="en-US" b="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=3822</m:t>
                    </m:r>
                  </m:oMath>
                </a14:m>
                <a:r>
                  <a:rPr lang="it-IT" dirty="0"/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>
                  <a:lnSpc>
                    <a:spcPct val="150000"/>
                  </a:lnSpc>
                </a:pPr>
                <a:r>
                  <a:rPr lang="it-IT" dirty="0"/>
                  <a:t>Valutazione limite esclusione DM</a:t>
                </a:r>
              </a:p>
              <a:p>
                <a:pPr>
                  <a:lnSpc>
                    <a:spcPct val="150000"/>
                  </a:lnSpc>
                </a:pPr>
                <a:endParaRPr lang="it-IT" dirty="0"/>
              </a:p>
              <a:p>
                <a:pPr>
                  <a:lnSpc>
                    <a:spcPct val="150000"/>
                  </a:lnSpc>
                </a:pPr>
                <a:r>
                  <a:rPr lang="it-IT" dirty="0"/>
                  <a:t>BDX sarà in grado di sondare nuove regioni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48F4D3-8874-CF16-556D-68329FE52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46" y="2383556"/>
                <a:ext cx="5795554" cy="2981522"/>
              </a:xfrm>
              <a:prstGeom prst="rect">
                <a:avLst/>
              </a:prstGeom>
              <a:blipFill>
                <a:blip r:embed="rId3"/>
                <a:stretch>
                  <a:fillRect l="-873" r="-1310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231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E188-7564-9777-2C8F-CD1A0A52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ABB20-B28A-C093-D55B-67919BDFB923}"/>
              </a:ext>
            </a:extLst>
          </p:cNvPr>
          <p:cNvSpPr txBox="1"/>
          <p:nvPr/>
        </p:nvSpPr>
        <p:spPr>
          <a:xfrm>
            <a:off x="404949" y="2057401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Misure cosmologiche suggeriscono l’esistenza di Dark Matter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33E124-EB47-B317-68EF-0A4C8F3E1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29" y="2003237"/>
            <a:ext cx="3609171" cy="36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E188-7564-9777-2C8F-CD1A0A52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ABB20-B28A-C093-D55B-67919BDFB923}"/>
              </a:ext>
            </a:extLst>
          </p:cNvPr>
          <p:cNvSpPr txBox="1"/>
          <p:nvPr/>
        </p:nvSpPr>
        <p:spPr>
          <a:xfrm>
            <a:off x="404949" y="2057401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Misure cosmologiche suggeriscono l’esistenza di Dark Matter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9EB45-793B-32DA-0A11-3B01DB98FD02}"/>
              </a:ext>
            </a:extLst>
          </p:cNvPr>
          <p:cNvSpPr txBox="1"/>
          <p:nvPr/>
        </p:nvSpPr>
        <p:spPr>
          <a:xfrm>
            <a:off x="404949" y="2640875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DM nel range MeV-GeV è ancora relativamente inesplorata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52F57DF-CC08-5C10-65E0-12522B38A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6798" y="3203893"/>
            <a:ext cx="4164607" cy="3193414"/>
          </a:xfr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4316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E188-7564-9777-2C8F-CD1A0A52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ABB20-B28A-C093-D55B-67919BDFB923}"/>
              </a:ext>
            </a:extLst>
          </p:cNvPr>
          <p:cNvSpPr txBox="1"/>
          <p:nvPr/>
        </p:nvSpPr>
        <p:spPr>
          <a:xfrm>
            <a:off x="404949" y="2057401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Misure cosmologiche suggeriscono l’esistenza di Dark Matter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9EB45-793B-32DA-0A11-3B01DB98FD02}"/>
              </a:ext>
            </a:extLst>
          </p:cNvPr>
          <p:cNvSpPr txBox="1"/>
          <p:nvPr/>
        </p:nvSpPr>
        <p:spPr>
          <a:xfrm>
            <a:off x="404949" y="2640875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DM nel range MeV-GeV è ancora relativamente inesplorata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C1214-50B8-0564-BD74-E43C5584AA7E}"/>
              </a:ext>
            </a:extLst>
          </p:cNvPr>
          <p:cNvSpPr txBox="1"/>
          <p:nvPr/>
        </p:nvSpPr>
        <p:spPr>
          <a:xfrm>
            <a:off x="400595" y="3224349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LDM studiabile con esperimenti agli acceleratori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1B981D8-55DA-BCEF-EB0D-6AE3389E72BF}"/>
              </a:ext>
            </a:extLst>
          </p:cNvPr>
          <p:cNvGrpSpPr/>
          <p:nvPr/>
        </p:nvGrpSpPr>
        <p:grpSpPr>
          <a:xfrm>
            <a:off x="1840686" y="3847794"/>
            <a:ext cx="8510628" cy="2536215"/>
            <a:chOff x="884297" y="3609967"/>
            <a:chExt cx="10162094" cy="30283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7DB8A8E-4026-ABF5-854F-B6C89A3BCA6D}"/>
                </a:ext>
              </a:extLst>
            </p:cNvPr>
            <p:cNvGrpSpPr/>
            <p:nvPr/>
          </p:nvGrpSpPr>
          <p:grpSpPr>
            <a:xfrm>
              <a:off x="1591308" y="3609967"/>
              <a:ext cx="9455083" cy="3028361"/>
              <a:chOff x="1461999" y="2853965"/>
              <a:chExt cx="9455083" cy="302836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41BD31-6E94-8097-A783-BE7A13F7CD9D}"/>
                  </a:ext>
                </a:extLst>
              </p:cNvPr>
              <p:cNvSpPr/>
              <p:nvPr/>
            </p:nvSpPr>
            <p:spPr>
              <a:xfrm>
                <a:off x="1461999" y="3721231"/>
                <a:ext cx="4147794" cy="216109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riangle 6">
                <a:extLst>
                  <a:ext uri="{FF2B5EF4-FFF2-40B4-BE49-F238E27FC236}">
                    <a16:creationId xmlns:a16="http://schemas.microsoft.com/office/drawing/2014/main" id="{D41161AB-41F8-6708-76A3-C2B4C2C207C6}"/>
                  </a:ext>
                </a:extLst>
              </p:cNvPr>
              <p:cNvSpPr/>
              <p:nvPr/>
            </p:nvSpPr>
            <p:spPr>
              <a:xfrm>
                <a:off x="3894115" y="2853965"/>
                <a:ext cx="1715678" cy="867266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F45AB63-0398-D06B-B62D-271452FEF567}"/>
                  </a:ext>
                </a:extLst>
              </p:cNvPr>
              <p:cNvSpPr/>
              <p:nvPr/>
            </p:nvSpPr>
            <p:spPr>
              <a:xfrm>
                <a:off x="1461999" y="2853965"/>
                <a:ext cx="3289954" cy="86726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2AF722B-FB9C-D6B7-F7F1-C422A1240806}"/>
                  </a:ext>
                </a:extLst>
              </p:cNvPr>
              <p:cNvSpPr/>
              <p:nvPr/>
            </p:nvSpPr>
            <p:spPr>
              <a:xfrm>
                <a:off x="5609793" y="3721231"/>
                <a:ext cx="5307289" cy="216109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F7AE8F8-4F73-2BC3-079A-FCF11B255E01}"/>
                  </a:ext>
                </a:extLst>
              </p:cNvPr>
              <p:cNvSpPr/>
              <p:nvPr/>
            </p:nvSpPr>
            <p:spPr>
              <a:xfrm>
                <a:off x="1461999" y="3996965"/>
                <a:ext cx="2752626" cy="59153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riangle 24">
                <a:extLst>
                  <a:ext uri="{FF2B5EF4-FFF2-40B4-BE49-F238E27FC236}">
                    <a16:creationId xmlns:a16="http://schemas.microsoft.com/office/drawing/2014/main" id="{2121904C-50F7-8560-D9E3-C2D0812F9E8C}"/>
                  </a:ext>
                </a:extLst>
              </p:cNvPr>
              <p:cNvSpPr/>
              <p:nvPr/>
            </p:nvSpPr>
            <p:spPr>
              <a:xfrm>
                <a:off x="3479334" y="3996965"/>
                <a:ext cx="1470582" cy="591532"/>
              </a:xfrm>
              <a:prstGeom prst="triangl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3CD766-8925-DA35-601B-F8A1266ED181}"/>
                  </a:ext>
                </a:extLst>
              </p:cNvPr>
              <p:cNvSpPr/>
              <p:nvPr/>
            </p:nvSpPr>
            <p:spPr>
              <a:xfrm>
                <a:off x="1461999" y="5026060"/>
                <a:ext cx="2752626" cy="59153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5D6FBB97-6D30-BED3-2C4D-1D3F1B733965}"/>
                  </a:ext>
                </a:extLst>
              </p:cNvPr>
              <p:cNvSpPr/>
              <p:nvPr/>
            </p:nvSpPr>
            <p:spPr>
              <a:xfrm rot="10800000">
                <a:off x="3479334" y="5026060"/>
                <a:ext cx="1470582" cy="591532"/>
              </a:xfrm>
              <a:prstGeom prst="triangl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B81230-6D5E-588E-8084-008BB731E51B}"/>
                  </a:ext>
                </a:extLst>
              </p:cNvPr>
              <p:cNvSpPr/>
              <p:nvPr/>
            </p:nvSpPr>
            <p:spPr>
              <a:xfrm>
                <a:off x="4035516" y="4588496"/>
                <a:ext cx="914400" cy="437563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C1F66C4-9A12-A4F1-7684-3F80C4056E0F}"/>
                  </a:ext>
                </a:extLst>
              </p:cNvPr>
              <p:cNvSpPr/>
              <p:nvPr/>
            </p:nvSpPr>
            <p:spPr>
              <a:xfrm>
                <a:off x="1876777" y="4680274"/>
                <a:ext cx="1602557" cy="26879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81BC91-0D31-3D9B-4955-75602EC637A4}"/>
                </a:ext>
              </a:extLst>
            </p:cNvPr>
            <p:cNvSpPr/>
            <p:nvPr/>
          </p:nvSpPr>
          <p:spPr>
            <a:xfrm>
              <a:off x="7453474" y="5059061"/>
              <a:ext cx="2850776" cy="109369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1675937-D262-003E-5134-FC892961730C}"/>
                </a:ext>
              </a:extLst>
            </p:cNvPr>
            <p:cNvGrpSpPr/>
            <p:nvPr/>
          </p:nvGrpSpPr>
          <p:grpSpPr>
            <a:xfrm>
              <a:off x="8000296" y="5334979"/>
              <a:ext cx="1775878" cy="543425"/>
              <a:chOff x="1191451" y="3370447"/>
              <a:chExt cx="5917314" cy="181072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9059D0D-F570-BED6-0AE0-2C1CF34873A5}"/>
                  </a:ext>
                </a:extLst>
              </p:cNvPr>
              <p:cNvSpPr/>
              <p:nvPr/>
            </p:nvSpPr>
            <p:spPr>
              <a:xfrm>
                <a:off x="1191451" y="3370447"/>
                <a:ext cx="5917314" cy="18107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1415741-08C0-2EA7-2F69-F4FF8C77E0C0}"/>
                  </a:ext>
                </a:extLst>
              </p:cNvPr>
              <p:cNvSpPr/>
              <p:nvPr/>
            </p:nvSpPr>
            <p:spPr>
              <a:xfrm>
                <a:off x="1263904" y="3419586"/>
                <a:ext cx="5779008" cy="171244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3CDBE71-7F6E-AF55-0B52-42DF4E48CDD1}"/>
                  </a:ext>
                </a:extLst>
              </p:cNvPr>
              <p:cNvSpPr/>
              <p:nvPr/>
            </p:nvSpPr>
            <p:spPr>
              <a:xfrm>
                <a:off x="1409598" y="3555187"/>
                <a:ext cx="5487010" cy="144841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7609DC6-93F0-A2E1-63FF-C4C6E767FA73}"/>
                </a:ext>
              </a:extLst>
            </p:cNvPr>
            <p:cNvCxnSpPr>
              <a:cxnSpLocks/>
            </p:cNvCxnSpPr>
            <p:nvPr/>
          </p:nvCxnSpPr>
          <p:spPr>
            <a:xfrm>
              <a:off x="884297" y="5573099"/>
              <a:ext cx="1894788" cy="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04BA2A6-E75F-5B31-9C53-56712840A5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9625" y="5517856"/>
              <a:ext cx="670302" cy="55243"/>
            </a:xfrm>
            <a:prstGeom prst="line">
              <a:avLst/>
            </a:prstGeom>
            <a:ln w="12700">
              <a:solidFill>
                <a:schemeClr val="tx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B9E6403-85B7-BCC5-0746-B69FDBC3B82B}"/>
                </a:ext>
              </a:extLst>
            </p:cNvPr>
            <p:cNvCxnSpPr>
              <a:cxnSpLocks/>
            </p:cNvCxnSpPr>
            <p:nvPr/>
          </p:nvCxnSpPr>
          <p:spPr>
            <a:xfrm>
              <a:off x="2402994" y="5573099"/>
              <a:ext cx="669333" cy="97157"/>
            </a:xfrm>
            <a:prstGeom prst="line">
              <a:avLst/>
            </a:prstGeom>
            <a:ln w="12700">
              <a:solidFill>
                <a:schemeClr val="tx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70DC91F-06F1-6848-CCBA-7DBED1DB00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4776" y="5576868"/>
              <a:ext cx="557739" cy="7103"/>
            </a:xfrm>
            <a:prstGeom prst="line">
              <a:avLst/>
            </a:prstGeom>
            <a:ln w="12700">
              <a:solidFill>
                <a:schemeClr val="tx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01B6AE-C95D-EDEA-BB19-33CDC560B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7759" y="5499589"/>
              <a:ext cx="386596" cy="70275"/>
            </a:xfrm>
            <a:prstGeom prst="line">
              <a:avLst/>
            </a:prstGeom>
            <a:ln w="12700">
              <a:solidFill>
                <a:schemeClr val="tx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A2FB238-0F58-0292-6C42-C4DC4437814D}"/>
                </a:ext>
              </a:extLst>
            </p:cNvPr>
            <p:cNvCxnSpPr>
              <a:cxnSpLocks/>
            </p:cNvCxnSpPr>
            <p:nvPr/>
          </p:nvCxnSpPr>
          <p:spPr>
            <a:xfrm>
              <a:off x="2195470" y="5581716"/>
              <a:ext cx="2073050" cy="138879"/>
            </a:xfrm>
            <a:prstGeom prst="line">
              <a:avLst/>
            </a:prstGeom>
            <a:ln w="12700">
              <a:solidFill>
                <a:schemeClr val="tx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F92782-B98D-F3CE-6B51-00453B10C4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930" y="5510753"/>
              <a:ext cx="142790" cy="62286"/>
            </a:xfrm>
            <a:prstGeom prst="line">
              <a:avLst/>
            </a:prstGeom>
            <a:ln w="12700">
              <a:solidFill>
                <a:schemeClr val="tx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0A209E7-F494-E381-0EB0-8A90AA893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9274" y="5514087"/>
              <a:ext cx="5818077" cy="2805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7CD901-E570-EC48-EFC5-265082E8B8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7351" y="4242925"/>
              <a:ext cx="2233721" cy="1274931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441DC5F-BF84-1BAF-5685-2DE7FE3C5600}"/>
                </a:ext>
              </a:extLst>
            </p:cNvPr>
            <p:cNvSpPr/>
            <p:nvPr/>
          </p:nvSpPr>
          <p:spPr>
            <a:xfrm>
              <a:off x="8511414" y="5397933"/>
              <a:ext cx="211874" cy="211874"/>
            </a:xfrm>
            <a:prstGeom prst="ellipse">
              <a:avLst/>
            </a:prstGeom>
            <a:solidFill>
              <a:schemeClr val="accent3">
                <a:alpha val="5970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3F674A-4AB9-D72C-F549-9537643067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7351" y="5517542"/>
              <a:ext cx="127681" cy="11646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50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E188-7564-9777-2C8F-CD1A0A52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ABB20-B28A-C093-D55B-67919BDFB923}"/>
              </a:ext>
            </a:extLst>
          </p:cNvPr>
          <p:cNvSpPr txBox="1"/>
          <p:nvPr/>
        </p:nvSpPr>
        <p:spPr>
          <a:xfrm>
            <a:off x="404949" y="2057401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Misure cosmologiche suggeriscono l’esistenza di Dark Matter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9EB45-793B-32DA-0A11-3B01DB98FD02}"/>
              </a:ext>
            </a:extLst>
          </p:cNvPr>
          <p:cNvSpPr txBox="1"/>
          <p:nvPr/>
        </p:nvSpPr>
        <p:spPr>
          <a:xfrm>
            <a:off x="404949" y="2640875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DM nel range MeV-GeV è ancora relativamente inesplorata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3AC01-453C-2FF5-34EF-1B0AED6E5271}"/>
              </a:ext>
            </a:extLst>
          </p:cNvPr>
          <p:cNvSpPr txBox="1"/>
          <p:nvPr/>
        </p:nvSpPr>
        <p:spPr>
          <a:xfrm>
            <a:off x="400595" y="3807823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BDX esperimento al </a:t>
            </a:r>
            <a:r>
              <a:rPr lang="it-IT" dirty="0" err="1"/>
              <a:t>JLab</a:t>
            </a:r>
            <a:r>
              <a:rPr lang="it-IT" dirty="0"/>
              <a:t> per ricerca di LDM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C1214-50B8-0564-BD74-E43C5584AA7E}"/>
              </a:ext>
            </a:extLst>
          </p:cNvPr>
          <p:cNvSpPr txBox="1"/>
          <p:nvPr/>
        </p:nvSpPr>
        <p:spPr>
          <a:xfrm>
            <a:off x="400595" y="3224349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LDM studiabile con esperimenti agli acceleratori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9A284D-41B0-C373-79EB-0340E0648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765" y="3992489"/>
            <a:ext cx="5882640" cy="248247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748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3F3442-5600-B1D9-C0E1-B1C81C6D2A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835461"/>
              </p:ext>
            </p:extLst>
          </p:nvPr>
        </p:nvGraphicFramePr>
        <p:xfrm>
          <a:off x="0" y="1878227"/>
          <a:ext cx="8192530" cy="4411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735A969-93AD-D1EC-0131-EC9B3AE94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30" y="617838"/>
            <a:ext cx="2977188" cy="3015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3E0B7-444D-AB30-8026-B78D5EC1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75" y="3863531"/>
            <a:ext cx="4204043" cy="2674822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FA0510AA-C559-D200-7524-1C7B2BEF910B}"/>
              </a:ext>
            </a:extLst>
          </p:cNvPr>
          <p:cNvCxnSpPr>
            <a:cxnSpLocks/>
          </p:cNvCxnSpPr>
          <p:nvPr/>
        </p:nvCxnSpPr>
        <p:spPr>
          <a:xfrm flipV="1">
            <a:off x="4487917" y="1114097"/>
            <a:ext cx="4162097" cy="861848"/>
          </a:xfrm>
          <a:prstGeom prst="bentConnector3">
            <a:avLst/>
          </a:prstGeom>
          <a:ln w="63500">
            <a:solidFill>
              <a:srgbClr val="7DC0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DF71060D-CE66-F86C-30CB-43A975C83CE4}"/>
              </a:ext>
            </a:extLst>
          </p:cNvPr>
          <p:cNvCxnSpPr>
            <a:cxnSpLocks/>
          </p:cNvCxnSpPr>
          <p:nvPr/>
        </p:nvCxnSpPr>
        <p:spPr>
          <a:xfrm>
            <a:off x="7441324" y="3237186"/>
            <a:ext cx="966129" cy="395701"/>
          </a:xfrm>
          <a:prstGeom prst="bentConnector3">
            <a:avLst>
              <a:gd name="adj1" fmla="val 100043"/>
            </a:avLst>
          </a:prstGeom>
          <a:ln w="63500">
            <a:solidFill>
              <a:srgbClr val="E097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CAF31A-3B65-62AA-427C-EA971A79F3DA}"/>
              </a:ext>
            </a:extLst>
          </p:cNvPr>
          <p:cNvSpPr txBox="1"/>
          <p:nvPr/>
        </p:nvSpPr>
        <p:spPr>
          <a:xfrm>
            <a:off x="273893" y="5781757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D4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3351A35-414E-B825-898C-BDF539E6F3E8}"/>
              </a:ext>
            </a:extLst>
          </p:cNvPr>
          <p:cNvCxnSpPr/>
          <p:nvPr/>
        </p:nvCxnSpPr>
        <p:spPr>
          <a:xfrm>
            <a:off x="580227" y="3534955"/>
            <a:ext cx="0" cy="2351315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D61670-5C74-CFF6-AE92-B337B9D561AE}"/>
              </a:ext>
            </a:extLst>
          </p:cNvPr>
          <p:cNvCxnSpPr>
            <a:cxnSpLocks/>
          </p:cNvCxnSpPr>
          <p:nvPr/>
        </p:nvCxnSpPr>
        <p:spPr>
          <a:xfrm flipH="1">
            <a:off x="559207" y="3542513"/>
            <a:ext cx="306334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321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E188-7564-9777-2C8F-CD1A0A52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ABB20-B28A-C093-D55B-67919BDFB923}"/>
              </a:ext>
            </a:extLst>
          </p:cNvPr>
          <p:cNvSpPr txBox="1"/>
          <p:nvPr/>
        </p:nvSpPr>
        <p:spPr>
          <a:xfrm>
            <a:off x="404949" y="2057401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Misure cosmologiche suggeriscono l’esistenza di Dark Matter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9EB45-793B-32DA-0A11-3B01DB98FD02}"/>
              </a:ext>
            </a:extLst>
          </p:cNvPr>
          <p:cNvSpPr txBox="1"/>
          <p:nvPr/>
        </p:nvSpPr>
        <p:spPr>
          <a:xfrm>
            <a:off x="404949" y="2640875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DM nel range MeV-GeV è ancora relativamente inesplorata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8B00D-F601-8502-B7A7-4545D3B8E0E1}"/>
              </a:ext>
            </a:extLst>
          </p:cNvPr>
          <p:cNvSpPr txBox="1"/>
          <p:nvPr/>
        </p:nvSpPr>
        <p:spPr>
          <a:xfrm>
            <a:off x="400595" y="4391297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BDX-MINI esperimento pilota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3AC01-453C-2FF5-34EF-1B0AED6E5271}"/>
              </a:ext>
            </a:extLst>
          </p:cNvPr>
          <p:cNvSpPr txBox="1"/>
          <p:nvPr/>
        </p:nvSpPr>
        <p:spPr>
          <a:xfrm>
            <a:off x="400595" y="3807823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BDX esperimento al </a:t>
            </a:r>
            <a:r>
              <a:rPr lang="it-IT" dirty="0" err="1"/>
              <a:t>JLab</a:t>
            </a:r>
            <a:r>
              <a:rPr lang="it-IT" dirty="0"/>
              <a:t> per ricerca di LDM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C1214-50B8-0564-BD74-E43C5584AA7E}"/>
              </a:ext>
            </a:extLst>
          </p:cNvPr>
          <p:cNvSpPr txBox="1"/>
          <p:nvPr/>
        </p:nvSpPr>
        <p:spPr>
          <a:xfrm>
            <a:off x="400595" y="3224349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LDM studiabile con esperimenti agli acceleratori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F1BE5C-1092-117B-4EF6-071EFC793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96500"/>
            <a:ext cx="5804262" cy="22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E188-7564-9777-2C8F-CD1A0A52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ABB20-B28A-C093-D55B-67919BDFB923}"/>
              </a:ext>
            </a:extLst>
          </p:cNvPr>
          <p:cNvSpPr txBox="1"/>
          <p:nvPr/>
        </p:nvSpPr>
        <p:spPr>
          <a:xfrm>
            <a:off x="404949" y="2057401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Misure cosmologiche suggeriscono l’esistenza di Dark Matter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9EB45-793B-32DA-0A11-3B01DB98FD02}"/>
              </a:ext>
            </a:extLst>
          </p:cNvPr>
          <p:cNvSpPr txBox="1"/>
          <p:nvPr/>
        </p:nvSpPr>
        <p:spPr>
          <a:xfrm>
            <a:off x="404949" y="2640875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DM nel range MeV-GeV è ancora relativamente inesplorata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8B00D-F601-8502-B7A7-4545D3B8E0E1}"/>
              </a:ext>
            </a:extLst>
          </p:cNvPr>
          <p:cNvSpPr txBox="1"/>
          <p:nvPr/>
        </p:nvSpPr>
        <p:spPr>
          <a:xfrm>
            <a:off x="400595" y="4391297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BDX-MINI esperimento pilota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3AC01-453C-2FF5-34EF-1B0AED6E5271}"/>
              </a:ext>
            </a:extLst>
          </p:cNvPr>
          <p:cNvSpPr txBox="1"/>
          <p:nvPr/>
        </p:nvSpPr>
        <p:spPr>
          <a:xfrm>
            <a:off x="400595" y="3807823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BDX esperimento al </a:t>
            </a:r>
            <a:r>
              <a:rPr lang="it-IT" dirty="0" err="1"/>
              <a:t>JLab</a:t>
            </a:r>
            <a:r>
              <a:rPr lang="it-IT" dirty="0"/>
              <a:t> per ricerca di LDM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C1214-50B8-0564-BD74-E43C5584AA7E}"/>
              </a:ext>
            </a:extLst>
          </p:cNvPr>
          <p:cNvSpPr txBox="1"/>
          <p:nvPr/>
        </p:nvSpPr>
        <p:spPr>
          <a:xfrm>
            <a:off x="400595" y="3224349"/>
            <a:ext cx="72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LDM studiabile con esperimenti agli acceleratori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0B7F2-B0A7-C41A-75A8-204540918487}"/>
              </a:ext>
            </a:extLst>
          </p:cNvPr>
          <p:cNvSpPr txBox="1"/>
          <p:nvPr/>
        </p:nvSpPr>
        <p:spPr>
          <a:xfrm>
            <a:off x="400595" y="4974771"/>
            <a:ext cx="722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err="1"/>
              <a:t>Beam</a:t>
            </a:r>
            <a:r>
              <a:rPr lang="it-IT" i="1" dirty="0"/>
              <a:t> </a:t>
            </a:r>
            <a:r>
              <a:rPr lang="it-IT" i="1" dirty="0" err="1"/>
              <a:t>dump</a:t>
            </a:r>
            <a:r>
              <a:rPr lang="it-IT" i="1" dirty="0"/>
              <a:t> </a:t>
            </a:r>
            <a:r>
              <a:rPr lang="it-IT" i="1" dirty="0" err="1"/>
              <a:t>experiment</a:t>
            </a:r>
            <a:r>
              <a:rPr lang="it-IT" i="1" dirty="0"/>
              <a:t> </a:t>
            </a:r>
            <a:r>
              <a:rPr lang="it-IT" dirty="0"/>
              <a:t>permetteranno di studiare zone ancora inesplorate dello spazio dei parametri della LDM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D51A76-F021-9C03-6A9D-AF73A3F63041}"/>
              </a:ext>
            </a:extLst>
          </p:cNvPr>
          <p:cNvSpPr/>
          <p:nvPr/>
        </p:nvSpPr>
        <p:spPr>
          <a:xfrm>
            <a:off x="7622444" y="3094515"/>
            <a:ext cx="4360551" cy="338981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D7BE7A7A-ABE3-49F6-6D59-3291B3636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5279" y="3376748"/>
            <a:ext cx="3678203" cy="29255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755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91A33-07D8-660A-1012-C4C6AFEB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38" y="2030437"/>
            <a:ext cx="11975123" cy="5249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dirty="0"/>
              <a:t>FINE</a:t>
            </a:r>
            <a:r>
              <a:rPr lang="en-US" sz="9600" dirty="0"/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/>
              <a:t>(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177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3752-4B6B-ADCB-0D52-EF80E62C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29F980F-5CE9-9DBD-70BA-84A59630EC89}"/>
              </a:ext>
            </a:extLst>
          </p:cNvPr>
          <p:cNvGrpSpPr/>
          <p:nvPr/>
        </p:nvGrpSpPr>
        <p:grpSpPr>
          <a:xfrm>
            <a:off x="1346887" y="5869591"/>
            <a:ext cx="9712411" cy="360000"/>
            <a:chOff x="1346887" y="2499365"/>
            <a:chExt cx="9712411" cy="36000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2C32631-C8E0-EF19-0CFD-3D97A75C4034}"/>
                </a:ext>
              </a:extLst>
            </p:cNvPr>
            <p:cNvCxnSpPr/>
            <p:nvPr/>
          </p:nvCxnSpPr>
          <p:spPr>
            <a:xfrm>
              <a:off x="1346887" y="2679365"/>
              <a:ext cx="971241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C8EF45C-4EBD-C4D6-B126-75C032AED3C7}"/>
                </a:ext>
              </a:extLst>
            </p:cNvPr>
            <p:cNvCxnSpPr>
              <a:cxnSpLocks/>
            </p:cNvCxnSpPr>
            <p:nvPr/>
          </p:nvCxnSpPr>
          <p:spPr>
            <a:xfrm>
              <a:off x="171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313C8F-2114-E9BF-DD16-AB03865C789B}"/>
                </a:ext>
              </a:extLst>
            </p:cNvPr>
            <p:cNvCxnSpPr>
              <a:cxnSpLocks/>
            </p:cNvCxnSpPr>
            <p:nvPr/>
          </p:nvCxnSpPr>
          <p:spPr>
            <a:xfrm>
              <a:off x="207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457C98A-8D41-2BAB-DA2C-9F8C02FCD02F}"/>
                </a:ext>
              </a:extLst>
            </p:cNvPr>
            <p:cNvCxnSpPr>
              <a:cxnSpLocks/>
            </p:cNvCxnSpPr>
            <p:nvPr/>
          </p:nvCxnSpPr>
          <p:spPr>
            <a:xfrm>
              <a:off x="243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E6D4D7-749E-CA85-E4DF-0355974F7202}"/>
                </a:ext>
              </a:extLst>
            </p:cNvPr>
            <p:cNvCxnSpPr>
              <a:cxnSpLocks/>
            </p:cNvCxnSpPr>
            <p:nvPr/>
          </p:nvCxnSpPr>
          <p:spPr>
            <a:xfrm>
              <a:off x="279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62AA096-DD2C-7124-90E5-92BAC3C1E4A3}"/>
                </a:ext>
              </a:extLst>
            </p:cNvPr>
            <p:cNvCxnSpPr>
              <a:cxnSpLocks/>
            </p:cNvCxnSpPr>
            <p:nvPr/>
          </p:nvCxnSpPr>
          <p:spPr>
            <a:xfrm>
              <a:off x="279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B6F6BFD-6093-FC7D-0794-62AAEB60A686}"/>
                </a:ext>
              </a:extLst>
            </p:cNvPr>
            <p:cNvCxnSpPr>
              <a:cxnSpLocks/>
            </p:cNvCxnSpPr>
            <p:nvPr/>
          </p:nvCxnSpPr>
          <p:spPr>
            <a:xfrm>
              <a:off x="315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66A1B5-64B1-4BA4-57FC-36AC3C17EE80}"/>
                </a:ext>
              </a:extLst>
            </p:cNvPr>
            <p:cNvCxnSpPr>
              <a:cxnSpLocks/>
            </p:cNvCxnSpPr>
            <p:nvPr/>
          </p:nvCxnSpPr>
          <p:spPr>
            <a:xfrm>
              <a:off x="351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D0621-8C1B-0D6E-ACB7-7E1A88988736}"/>
                </a:ext>
              </a:extLst>
            </p:cNvPr>
            <p:cNvCxnSpPr>
              <a:cxnSpLocks/>
            </p:cNvCxnSpPr>
            <p:nvPr/>
          </p:nvCxnSpPr>
          <p:spPr>
            <a:xfrm>
              <a:off x="387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4F5E9A6-F0E8-8FF8-6F38-0456BBE9B2C8}"/>
                </a:ext>
              </a:extLst>
            </p:cNvPr>
            <p:cNvCxnSpPr>
              <a:cxnSpLocks/>
            </p:cNvCxnSpPr>
            <p:nvPr/>
          </p:nvCxnSpPr>
          <p:spPr>
            <a:xfrm>
              <a:off x="387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5939381-3F44-228C-37B8-76079B7614BF}"/>
                </a:ext>
              </a:extLst>
            </p:cNvPr>
            <p:cNvCxnSpPr>
              <a:cxnSpLocks/>
            </p:cNvCxnSpPr>
            <p:nvPr/>
          </p:nvCxnSpPr>
          <p:spPr>
            <a:xfrm>
              <a:off x="423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94E40F4-3DB4-134B-8B01-E0DAEF2FF07E}"/>
                </a:ext>
              </a:extLst>
            </p:cNvPr>
            <p:cNvCxnSpPr>
              <a:cxnSpLocks/>
            </p:cNvCxnSpPr>
            <p:nvPr/>
          </p:nvCxnSpPr>
          <p:spPr>
            <a:xfrm>
              <a:off x="459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C457737-BFCF-D7D3-4B14-44A0FB77066A}"/>
                </a:ext>
              </a:extLst>
            </p:cNvPr>
            <p:cNvCxnSpPr>
              <a:cxnSpLocks/>
            </p:cNvCxnSpPr>
            <p:nvPr/>
          </p:nvCxnSpPr>
          <p:spPr>
            <a:xfrm>
              <a:off x="495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C513A7-77FF-4BD9-FF21-3A6021686773}"/>
                </a:ext>
              </a:extLst>
            </p:cNvPr>
            <p:cNvCxnSpPr>
              <a:cxnSpLocks/>
            </p:cNvCxnSpPr>
            <p:nvPr/>
          </p:nvCxnSpPr>
          <p:spPr>
            <a:xfrm>
              <a:off x="4956236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A88D6A7-6897-659C-3291-CB0E9A223C11}"/>
                </a:ext>
              </a:extLst>
            </p:cNvPr>
            <p:cNvCxnSpPr>
              <a:cxnSpLocks/>
            </p:cNvCxnSpPr>
            <p:nvPr/>
          </p:nvCxnSpPr>
          <p:spPr>
            <a:xfrm>
              <a:off x="5316236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735CA0-FF4C-B902-6152-5740DBEF9A54}"/>
                </a:ext>
              </a:extLst>
            </p:cNvPr>
            <p:cNvCxnSpPr>
              <a:cxnSpLocks/>
            </p:cNvCxnSpPr>
            <p:nvPr/>
          </p:nvCxnSpPr>
          <p:spPr>
            <a:xfrm>
              <a:off x="5676236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8791D5-FB04-2888-792B-76A108C3C8B7}"/>
                </a:ext>
              </a:extLst>
            </p:cNvPr>
            <p:cNvCxnSpPr>
              <a:cxnSpLocks/>
            </p:cNvCxnSpPr>
            <p:nvPr/>
          </p:nvCxnSpPr>
          <p:spPr>
            <a:xfrm>
              <a:off x="6036784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C70B89-7279-568B-92B4-36E6219BBCCA}"/>
                </a:ext>
              </a:extLst>
            </p:cNvPr>
            <p:cNvCxnSpPr>
              <a:cxnSpLocks/>
            </p:cNvCxnSpPr>
            <p:nvPr/>
          </p:nvCxnSpPr>
          <p:spPr>
            <a:xfrm>
              <a:off x="6396784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DC76D46-B327-776C-1EE1-740747BF2F16}"/>
                </a:ext>
              </a:extLst>
            </p:cNvPr>
            <p:cNvCxnSpPr>
              <a:cxnSpLocks/>
            </p:cNvCxnSpPr>
            <p:nvPr/>
          </p:nvCxnSpPr>
          <p:spPr>
            <a:xfrm>
              <a:off x="6756784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A9325BA-391B-0D6E-9468-3DC8022412AD}"/>
                </a:ext>
              </a:extLst>
            </p:cNvPr>
            <p:cNvCxnSpPr>
              <a:cxnSpLocks/>
            </p:cNvCxnSpPr>
            <p:nvPr/>
          </p:nvCxnSpPr>
          <p:spPr>
            <a:xfrm>
              <a:off x="711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831F279-2DCF-0291-A4C5-44B5B5B0AE7D}"/>
                </a:ext>
              </a:extLst>
            </p:cNvPr>
            <p:cNvCxnSpPr>
              <a:cxnSpLocks/>
            </p:cNvCxnSpPr>
            <p:nvPr/>
          </p:nvCxnSpPr>
          <p:spPr>
            <a:xfrm>
              <a:off x="747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0A3E2D-4A17-B645-604F-38711D3F32E6}"/>
                </a:ext>
              </a:extLst>
            </p:cNvPr>
            <p:cNvCxnSpPr>
              <a:cxnSpLocks/>
            </p:cNvCxnSpPr>
            <p:nvPr/>
          </p:nvCxnSpPr>
          <p:spPr>
            <a:xfrm>
              <a:off x="783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39DF96A-43D5-5C64-E81F-A4EF77F79E7C}"/>
                </a:ext>
              </a:extLst>
            </p:cNvPr>
            <p:cNvCxnSpPr>
              <a:cxnSpLocks/>
            </p:cNvCxnSpPr>
            <p:nvPr/>
          </p:nvCxnSpPr>
          <p:spPr>
            <a:xfrm>
              <a:off x="819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47C398-F971-DB17-1DEF-14F10C299783}"/>
                </a:ext>
              </a:extLst>
            </p:cNvPr>
            <p:cNvCxnSpPr>
              <a:cxnSpLocks/>
            </p:cNvCxnSpPr>
            <p:nvPr/>
          </p:nvCxnSpPr>
          <p:spPr>
            <a:xfrm>
              <a:off x="783370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B363E61-D4D8-A65A-677E-B39882460872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0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91891AF-58F9-ED6C-A761-EF1BBC8E3BB3}"/>
                </a:ext>
              </a:extLst>
            </p:cNvPr>
            <p:cNvCxnSpPr>
              <a:cxnSpLocks/>
            </p:cNvCxnSpPr>
            <p:nvPr/>
          </p:nvCxnSpPr>
          <p:spPr>
            <a:xfrm>
              <a:off x="855425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065A526-4FA1-49DB-B60F-16362A2EEA7A}"/>
                </a:ext>
              </a:extLst>
            </p:cNvPr>
            <p:cNvCxnSpPr>
              <a:cxnSpLocks/>
            </p:cNvCxnSpPr>
            <p:nvPr/>
          </p:nvCxnSpPr>
          <p:spPr>
            <a:xfrm>
              <a:off x="891425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C04ED83-E6FA-B8B2-90F5-9EEBBE46B698}"/>
                </a:ext>
              </a:extLst>
            </p:cNvPr>
            <p:cNvCxnSpPr>
              <a:cxnSpLocks/>
            </p:cNvCxnSpPr>
            <p:nvPr/>
          </p:nvCxnSpPr>
          <p:spPr>
            <a:xfrm>
              <a:off x="927425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C9C4122-5CDA-7F69-24CB-AD105DBA190B}"/>
                </a:ext>
              </a:extLst>
            </p:cNvPr>
            <p:cNvCxnSpPr>
              <a:cxnSpLocks/>
            </p:cNvCxnSpPr>
            <p:nvPr/>
          </p:nvCxnSpPr>
          <p:spPr>
            <a:xfrm>
              <a:off x="963365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48C48F-672D-AA47-B0CB-E4187568E65D}"/>
                </a:ext>
              </a:extLst>
            </p:cNvPr>
            <p:cNvCxnSpPr>
              <a:cxnSpLocks/>
            </p:cNvCxnSpPr>
            <p:nvPr/>
          </p:nvCxnSpPr>
          <p:spPr>
            <a:xfrm>
              <a:off x="1071365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659B24-3C55-3B1C-3D4B-6211902C20A1}"/>
              </a:ext>
            </a:extLst>
          </p:cNvPr>
          <p:cNvGrpSpPr/>
          <p:nvPr/>
        </p:nvGrpSpPr>
        <p:grpSpPr>
          <a:xfrm>
            <a:off x="1467699" y="5509591"/>
            <a:ext cx="9487594" cy="276999"/>
            <a:chOff x="1467699" y="5509591"/>
            <a:chExt cx="9487594" cy="27699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A02B81-7BC9-2449-CC2F-92EEC1EB3FAD}"/>
                </a:ext>
              </a:extLst>
            </p:cNvPr>
            <p:cNvSpPr txBox="1"/>
            <p:nvPr/>
          </p:nvSpPr>
          <p:spPr>
            <a:xfrm>
              <a:off x="1467699" y="5509591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zeV</a:t>
              </a:r>
              <a:endParaRPr lang="en-US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8B384B1-35B8-20E0-50D6-D6EEA93FD2AC}"/>
                </a:ext>
              </a:extLst>
            </p:cNvPr>
            <p:cNvSpPr txBox="1"/>
            <p:nvPr/>
          </p:nvSpPr>
          <p:spPr>
            <a:xfrm>
              <a:off x="1854878" y="5509591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aeV</a:t>
              </a:r>
              <a:endParaRPr lang="en-US" sz="1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E9CAA1-373B-0618-3EFC-129D8FF2D277}"/>
                </a:ext>
              </a:extLst>
            </p:cNvPr>
            <p:cNvSpPr txBox="1"/>
            <p:nvPr/>
          </p:nvSpPr>
          <p:spPr>
            <a:xfrm>
              <a:off x="2213129" y="5509591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feV</a:t>
              </a:r>
              <a:endParaRPr lang="en-US" sz="12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82BCB8-1043-59C9-2E58-BDE444939765}"/>
                </a:ext>
              </a:extLst>
            </p:cNvPr>
            <p:cNvSpPr txBox="1"/>
            <p:nvPr/>
          </p:nvSpPr>
          <p:spPr>
            <a:xfrm>
              <a:off x="2556379" y="5509591"/>
              <a:ext cx="495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peV</a:t>
              </a:r>
              <a:endParaRPr lang="en-US" sz="12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76436C-4268-80E9-182E-8CFCD737C423}"/>
                </a:ext>
              </a:extLst>
            </p:cNvPr>
            <p:cNvSpPr txBox="1"/>
            <p:nvPr/>
          </p:nvSpPr>
          <p:spPr>
            <a:xfrm>
              <a:off x="2917749" y="5509591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neV</a:t>
              </a:r>
              <a:endParaRPr lang="en-US" sz="12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505987D-2995-1CCB-E3CB-F4ED3A90EE7A}"/>
                </a:ext>
              </a:extLst>
            </p:cNvPr>
            <p:cNvSpPr txBox="1"/>
            <p:nvPr/>
          </p:nvSpPr>
          <p:spPr>
            <a:xfrm>
              <a:off x="3283733" y="5509591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ueV</a:t>
              </a:r>
              <a:endParaRPr lang="en-US" sz="12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F114696-5C65-BBB4-838B-375EA5329DA5}"/>
                </a:ext>
              </a:extLst>
            </p:cNvPr>
            <p:cNvSpPr txBox="1"/>
            <p:nvPr/>
          </p:nvSpPr>
          <p:spPr>
            <a:xfrm>
              <a:off x="3634251" y="5509591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meV</a:t>
              </a:r>
              <a:endParaRPr lang="en-US" sz="12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E335A22-1D76-DE6B-00D8-2B00C25CD4B3}"/>
                </a:ext>
              </a:extLst>
            </p:cNvPr>
            <p:cNvSpPr txBox="1"/>
            <p:nvPr/>
          </p:nvSpPr>
          <p:spPr>
            <a:xfrm>
              <a:off x="4014376" y="5509591"/>
              <a:ext cx="3914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eV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79521CE-2B54-CF90-F6EA-72C035EC4890}"/>
                </a:ext>
              </a:extLst>
            </p:cNvPr>
            <p:cNvSpPr txBox="1"/>
            <p:nvPr/>
          </p:nvSpPr>
          <p:spPr>
            <a:xfrm>
              <a:off x="5035293" y="5509591"/>
              <a:ext cx="4683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keV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8773261-7F39-C297-2E62-D5A20C755E25}"/>
                </a:ext>
              </a:extLst>
            </p:cNvPr>
            <p:cNvSpPr txBox="1"/>
            <p:nvPr/>
          </p:nvSpPr>
          <p:spPr>
            <a:xfrm>
              <a:off x="6158254" y="5509591"/>
              <a:ext cx="532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MeV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1989377-E5C4-6A38-DF85-6B1F7034CE5D}"/>
                </a:ext>
              </a:extLst>
            </p:cNvPr>
            <p:cNvSpPr txBox="1"/>
            <p:nvPr/>
          </p:nvSpPr>
          <p:spPr>
            <a:xfrm>
              <a:off x="7231814" y="5509591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GeV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90A1F6F-9AE8-A4E2-7AA1-9A43FEC16773}"/>
                </a:ext>
              </a:extLst>
            </p:cNvPr>
            <p:cNvSpPr txBox="1"/>
            <p:nvPr/>
          </p:nvSpPr>
          <p:spPr>
            <a:xfrm>
              <a:off x="8287364" y="5509591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TeV</a:t>
              </a:r>
              <a:endParaRPr lang="en-US" sz="12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146CD1D-84A0-82FC-C3BD-EA1330480F0C}"/>
                </a:ext>
              </a:extLst>
            </p:cNvPr>
            <p:cNvSpPr txBox="1"/>
            <p:nvPr/>
          </p:nvSpPr>
          <p:spPr>
            <a:xfrm>
              <a:off x="9394580" y="5509591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PeV</a:t>
              </a:r>
              <a:endParaRPr 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0F4E8F4-B74B-9B28-A7F1-BB8BEA7BA9FC}"/>
                    </a:ext>
                  </a:extLst>
                </p:cNvPr>
                <p:cNvSpPr txBox="1"/>
                <p:nvPr/>
              </p:nvSpPr>
              <p:spPr>
                <a:xfrm>
                  <a:off x="10475675" y="5509591"/>
                  <a:ext cx="47961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⊙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0F4E8F4-B74B-9B28-A7F1-BB8BEA7BA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5675" y="5509591"/>
                  <a:ext cx="479618" cy="276999"/>
                </a:xfrm>
                <a:prstGeom prst="rect">
                  <a:avLst/>
                </a:prstGeom>
                <a:blipFill>
                  <a:blip r:embed="rId3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A408284-B818-08D6-70D0-EB5F98054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724" y="1941797"/>
            <a:ext cx="2433360" cy="1366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99846-0AF9-CDC7-255B-722AD846D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2350" y="1972116"/>
            <a:ext cx="2904482" cy="2904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3AEC4-BDD1-9748-49B0-717193CD1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170" y="3390894"/>
            <a:ext cx="2453914" cy="1485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262554-046C-C264-8B38-5CA14E138B2E}"/>
              </a:ext>
            </a:extLst>
          </p:cNvPr>
          <p:cNvSpPr txBox="1"/>
          <p:nvPr/>
        </p:nvSpPr>
        <p:spPr>
          <a:xfrm>
            <a:off x="933093" y="2379584"/>
            <a:ext cx="3946914" cy="1701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Cosa sappiamo sulla DM: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Interagisce gravitazionalmente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Stabile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Neutra sotto interazioni SM</a:t>
            </a:r>
          </a:p>
        </p:txBody>
      </p:sp>
    </p:spTree>
    <p:extLst>
      <p:ext uri="{BB962C8B-B14F-4D97-AF65-F5344CB8AC3E}">
        <p14:creationId xmlns:p14="http://schemas.microsoft.com/office/powerpoint/2010/main" val="377435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3752-4B6B-ADCB-0D52-EF80E62C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56DDF74-4026-88AA-622E-D84D5CC2C1D5}"/>
              </a:ext>
            </a:extLst>
          </p:cNvPr>
          <p:cNvGrpSpPr/>
          <p:nvPr/>
        </p:nvGrpSpPr>
        <p:grpSpPr>
          <a:xfrm>
            <a:off x="904648" y="2970733"/>
            <a:ext cx="10554385" cy="3752204"/>
            <a:chOff x="904648" y="2970733"/>
            <a:chExt cx="10554385" cy="375220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AA6F2D0-8955-496F-C22C-A4BB9B2B0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6191" y="2970733"/>
              <a:ext cx="2705764" cy="194664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D3F925E-A2C2-C01B-579B-AE156348B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2451" y="2994732"/>
              <a:ext cx="1863137" cy="185941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2D15D29-CE00-76F9-4CDE-B981EEAA1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5894" y="5094784"/>
              <a:ext cx="3335904" cy="116339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0312A88-F7A8-B2E7-361B-1050B1F9D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648" y="3061151"/>
              <a:ext cx="2147380" cy="214738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DC2B765-80B6-59E9-588B-C2FBB9A8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5912" y="5094784"/>
              <a:ext cx="2480324" cy="139088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043399-4622-3E65-BA07-28AE00E5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92317" y="4756221"/>
              <a:ext cx="1966716" cy="19667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CDF311F-E248-12B4-BCEC-0568EA95D888}"/>
              </a:ext>
            </a:extLst>
          </p:cNvPr>
          <p:cNvGrpSpPr/>
          <p:nvPr/>
        </p:nvGrpSpPr>
        <p:grpSpPr>
          <a:xfrm>
            <a:off x="1346887" y="2319583"/>
            <a:ext cx="9712411" cy="360000"/>
            <a:chOff x="1346887" y="2499365"/>
            <a:chExt cx="9712411" cy="360000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8E8942C-8589-B9B9-147D-0CD7F2EC16FA}"/>
                </a:ext>
              </a:extLst>
            </p:cNvPr>
            <p:cNvCxnSpPr/>
            <p:nvPr/>
          </p:nvCxnSpPr>
          <p:spPr>
            <a:xfrm>
              <a:off x="1346887" y="2679365"/>
              <a:ext cx="971241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E7B2CD4-6673-0D52-D612-2493D6BDE50E}"/>
                </a:ext>
              </a:extLst>
            </p:cNvPr>
            <p:cNvCxnSpPr>
              <a:cxnSpLocks/>
            </p:cNvCxnSpPr>
            <p:nvPr/>
          </p:nvCxnSpPr>
          <p:spPr>
            <a:xfrm>
              <a:off x="171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42BB8CF-3B93-14FC-9891-0280B345A87B}"/>
                </a:ext>
              </a:extLst>
            </p:cNvPr>
            <p:cNvCxnSpPr>
              <a:cxnSpLocks/>
            </p:cNvCxnSpPr>
            <p:nvPr/>
          </p:nvCxnSpPr>
          <p:spPr>
            <a:xfrm>
              <a:off x="207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74EE0F-5D4F-AA80-0995-509D2280F651}"/>
                </a:ext>
              </a:extLst>
            </p:cNvPr>
            <p:cNvCxnSpPr>
              <a:cxnSpLocks/>
            </p:cNvCxnSpPr>
            <p:nvPr/>
          </p:nvCxnSpPr>
          <p:spPr>
            <a:xfrm>
              <a:off x="243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5312174-D780-247B-EE2F-C2F928C9CF03}"/>
                </a:ext>
              </a:extLst>
            </p:cNvPr>
            <p:cNvCxnSpPr>
              <a:cxnSpLocks/>
            </p:cNvCxnSpPr>
            <p:nvPr/>
          </p:nvCxnSpPr>
          <p:spPr>
            <a:xfrm>
              <a:off x="279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F72DCAE-0D7A-B109-3ACA-01D3A01858BF}"/>
                </a:ext>
              </a:extLst>
            </p:cNvPr>
            <p:cNvCxnSpPr>
              <a:cxnSpLocks/>
            </p:cNvCxnSpPr>
            <p:nvPr/>
          </p:nvCxnSpPr>
          <p:spPr>
            <a:xfrm>
              <a:off x="279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F32AF-B856-02CE-7E30-4583B385900F}"/>
                </a:ext>
              </a:extLst>
            </p:cNvPr>
            <p:cNvCxnSpPr>
              <a:cxnSpLocks/>
            </p:cNvCxnSpPr>
            <p:nvPr/>
          </p:nvCxnSpPr>
          <p:spPr>
            <a:xfrm>
              <a:off x="315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56842B4-3434-A264-6600-BE9EE1835BF5}"/>
                </a:ext>
              </a:extLst>
            </p:cNvPr>
            <p:cNvCxnSpPr>
              <a:cxnSpLocks/>
            </p:cNvCxnSpPr>
            <p:nvPr/>
          </p:nvCxnSpPr>
          <p:spPr>
            <a:xfrm>
              <a:off x="351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7823D18-4849-61E4-747F-64F097E40994}"/>
                </a:ext>
              </a:extLst>
            </p:cNvPr>
            <p:cNvCxnSpPr>
              <a:cxnSpLocks/>
            </p:cNvCxnSpPr>
            <p:nvPr/>
          </p:nvCxnSpPr>
          <p:spPr>
            <a:xfrm>
              <a:off x="387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5F181F8-6E50-7E94-EB0A-033B71691E1E}"/>
                </a:ext>
              </a:extLst>
            </p:cNvPr>
            <p:cNvCxnSpPr>
              <a:cxnSpLocks/>
            </p:cNvCxnSpPr>
            <p:nvPr/>
          </p:nvCxnSpPr>
          <p:spPr>
            <a:xfrm>
              <a:off x="387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7AB93E3-01F0-8584-8065-87B01BDC1FC4}"/>
                </a:ext>
              </a:extLst>
            </p:cNvPr>
            <p:cNvCxnSpPr>
              <a:cxnSpLocks/>
            </p:cNvCxnSpPr>
            <p:nvPr/>
          </p:nvCxnSpPr>
          <p:spPr>
            <a:xfrm>
              <a:off x="423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1E1FD73-C723-512E-7580-5C3E29E7A7D6}"/>
                </a:ext>
              </a:extLst>
            </p:cNvPr>
            <p:cNvCxnSpPr>
              <a:cxnSpLocks/>
            </p:cNvCxnSpPr>
            <p:nvPr/>
          </p:nvCxnSpPr>
          <p:spPr>
            <a:xfrm>
              <a:off x="459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394360D-07C7-1C85-4373-A1EEF8476645}"/>
                </a:ext>
              </a:extLst>
            </p:cNvPr>
            <p:cNvCxnSpPr>
              <a:cxnSpLocks/>
            </p:cNvCxnSpPr>
            <p:nvPr/>
          </p:nvCxnSpPr>
          <p:spPr>
            <a:xfrm>
              <a:off x="495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3BA7952-9FF1-F05A-BAC0-8DDA284E9DF2}"/>
                </a:ext>
              </a:extLst>
            </p:cNvPr>
            <p:cNvCxnSpPr>
              <a:cxnSpLocks/>
            </p:cNvCxnSpPr>
            <p:nvPr/>
          </p:nvCxnSpPr>
          <p:spPr>
            <a:xfrm>
              <a:off x="4956236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3A1F66F-5F7B-AF5A-E5A2-9D41A388735E}"/>
                </a:ext>
              </a:extLst>
            </p:cNvPr>
            <p:cNvCxnSpPr>
              <a:cxnSpLocks/>
            </p:cNvCxnSpPr>
            <p:nvPr/>
          </p:nvCxnSpPr>
          <p:spPr>
            <a:xfrm>
              <a:off x="5316236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4A92A97-1B39-D82A-5606-42F1D4C2741B}"/>
                </a:ext>
              </a:extLst>
            </p:cNvPr>
            <p:cNvCxnSpPr>
              <a:cxnSpLocks/>
            </p:cNvCxnSpPr>
            <p:nvPr/>
          </p:nvCxnSpPr>
          <p:spPr>
            <a:xfrm>
              <a:off x="5676236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ECA8F11-120F-1CED-47A2-3C97D5508D1F}"/>
                </a:ext>
              </a:extLst>
            </p:cNvPr>
            <p:cNvCxnSpPr>
              <a:cxnSpLocks/>
            </p:cNvCxnSpPr>
            <p:nvPr/>
          </p:nvCxnSpPr>
          <p:spPr>
            <a:xfrm>
              <a:off x="6036784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F67FEBC-68DA-1AC8-A959-C0206CF36968}"/>
                </a:ext>
              </a:extLst>
            </p:cNvPr>
            <p:cNvCxnSpPr>
              <a:cxnSpLocks/>
            </p:cNvCxnSpPr>
            <p:nvPr/>
          </p:nvCxnSpPr>
          <p:spPr>
            <a:xfrm>
              <a:off x="6396784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DC9FE0D-16FD-D0FB-47B6-81504972714E}"/>
                </a:ext>
              </a:extLst>
            </p:cNvPr>
            <p:cNvCxnSpPr>
              <a:cxnSpLocks/>
            </p:cNvCxnSpPr>
            <p:nvPr/>
          </p:nvCxnSpPr>
          <p:spPr>
            <a:xfrm>
              <a:off x="6756784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B1478DE-0E22-4059-32AB-30EE678993E6}"/>
                </a:ext>
              </a:extLst>
            </p:cNvPr>
            <p:cNvCxnSpPr>
              <a:cxnSpLocks/>
            </p:cNvCxnSpPr>
            <p:nvPr/>
          </p:nvCxnSpPr>
          <p:spPr>
            <a:xfrm>
              <a:off x="711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5FC144A-0C2B-D704-268E-F4EE0469CC2F}"/>
                </a:ext>
              </a:extLst>
            </p:cNvPr>
            <p:cNvCxnSpPr>
              <a:cxnSpLocks/>
            </p:cNvCxnSpPr>
            <p:nvPr/>
          </p:nvCxnSpPr>
          <p:spPr>
            <a:xfrm>
              <a:off x="747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36F21BF-7049-F2DA-A1A7-86A3FADDA16D}"/>
                </a:ext>
              </a:extLst>
            </p:cNvPr>
            <p:cNvCxnSpPr>
              <a:cxnSpLocks/>
            </p:cNvCxnSpPr>
            <p:nvPr/>
          </p:nvCxnSpPr>
          <p:spPr>
            <a:xfrm>
              <a:off x="783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C9AF77C-4685-FE16-FAC2-F8FB51C445DA}"/>
                </a:ext>
              </a:extLst>
            </p:cNvPr>
            <p:cNvCxnSpPr>
              <a:cxnSpLocks/>
            </p:cNvCxnSpPr>
            <p:nvPr/>
          </p:nvCxnSpPr>
          <p:spPr>
            <a:xfrm>
              <a:off x="819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0CC3100-37A7-D434-0C39-7720BF01E69E}"/>
                </a:ext>
              </a:extLst>
            </p:cNvPr>
            <p:cNvCxnSpPr>
              <a:cxnSpLocks/>
            </p:cNvCxnSpPr>
            <p:nvPr/>
          </p:nvCxnSpPr>
          <p:spPr>
            <a:xfrm>
              <a:off x="783370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C4C9C9D-C34F-6A9F-BC58-D229AF19E211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0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AE1B58F-D123-AF09-CF73-241ECA17FAE6}"/>
                </a:ext>
              </a:extLst>
            </p:cNvPr>
            <p:cNvCxnSpPr>
              <a:cxnSpLocks/>
            </p:cNvCxnSpPr>
            <p:nvPr/>
          </p:nvCxnSpPr>
          <p:spPr>
            <a:xfrm>
              <a:off x="855425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5C53CF3-4BC1-0399-B452-6765782D1637}"/>
                </a:ext>
              </a:extLst>
            </p:cNvPr>
            <p:cNvCxnSpPr>
              <a:cxnSpLocks/>
            </p:cNvCxnSpPr>
            <p:nvPr/>
          </p:nvCxnSpPr>
          <p:spPr>
            <a:xfrm>
              <a:off x="891425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D359B07-C5FE-9213-5F3E-8D398375BD00}"/>
                </a:ext>
              </a:extLst>
            </p:cNvPr>
            <p:cNvCxnSpPr>
              <a:cxnSpLocks/>
            </p:cNvCxnSpPr>
            <p:nvPr/>
          </p:nvCxnSpPr>
          <p:spPr>
            <a:xfrm>
              <a:off x="927425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27688C9-920B-1799-21BA-76E15E1E4EF3}"/>
                </a:ext>
              </a:extLst>
            </p:cNvPr>
            <p:cNvCxnSpPr>
              <a:cxnSpLocks/>
            </p:cNvCxnSpPr>
            <p:nvPr/>
          </p:nvCxnSpPr>
          <p:spPr>
            <a:xfrm>
              <a:off x="963365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ED44517-A756-0F16-C77F-7F33043BE62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365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431ADF2-080E-3D85-17E0-E32888710F86}"/>
              </a:ext>
            </a:extLst>
          </p:cNvPr>
          <p:cNvGrpSpPr/>
          <p:nvPr/>
        </p:nvGrpSpPr>
        <p:grpSpPr>
          <a:xfrm>
            <a:off x="1467699" y="1959583"/>
            <a:ext cx="9487594" cy="276999"/>
            <a:chOff x="1467699" y="5509591"/>
            <a:chExt cx="9487594" cy="276999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AF175B1-7DF9-5EF1-AF79-49AB2A8FA904}"/>
                </a:ext>
              </a:extLst>
            </p:cNvPr>
            <p:cNvSpPr txBox="1"/>
            <p:nvPr/>
          </p:nvSpPr>
          <p:spPr>
            <a:xfrm>
              <a:off x="1467699" y="5509591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zeV</a:t>
              </a:r>
              <a:endParaRPr lang="en-US" sz="1200" dirty="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D29A43A-AA69-08BB-EC44-4D9028CDE040}"/>
                </a:ext>
              </a:extLst>
            </p:cNvPr>
            <p:cNvSpPr txBox="1"/>
            <p:nvPr/>
          </p:nvSpPr>
          <p:spPr>
            <a:xfrm>
              <a:off x="1854878" y="5509591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aeV</a:t>
              </a:r>
              <a:endParaRPr lang="en-US" sz="1200" dirty="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18383D8-0DE0-ED0F-F1D3-23A4C5C46EE4}"/>
                </a:ext>
              </a:extLst>
            </p:cNvPr>
            <p:cNvSpPr txBox="1"/>
            <p:nvPr/>
          </p:nvSpPr>
          <p:spPr>
            <a:xfrm>
              <a:off x="2213129" y="5509591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feV</a:t>
              </a:r>
              <a:endParaRPr lang="en-US" sz="1200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6E71369-0C9F-3C36-F8F2-32910A3E1654}"/>
                </a:ext>
              </a:extLst>
            </p:cNvPr>
            <p:cNvSpPr txBox="1"/>
            <p:nvPr/>
          </p:nvSpPr>
          <p:spPr>
            <a:xfrm>
              <a:off x="2556379" y="5509591"/>
              <a:ext cx="495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peV</a:t>
              </a:r>
              <a:endParaRPr lang="en-US" sz="1200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0AEB93B-E3CA-FC62-5573-1D144EE099C9}"/>
                </a:ext>
              </a:extLst>
            </p:cNvPr>
            <p:cNvSpPr txBox="1"/>
            <p:nvPr/>
          </p:nvSpPr>
          <p:spPr>
            <a:xfrm>
              <a:off x="2917749" y="5509591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neV</a:t>
              </a:r>
              <a:endParaRPr lang="en-US" sz="1200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3111A94-46B8-346B-A808-392C63104F8E}"/>
                </a:ext>
              </a:extLst>
            </p:cNvPr>
            <p:cNvSpPr txBox="1"/>
            <p:nvPr/>
          </p:nvSpPr>
          <p:spPr>
            <a:xfrm>
              <a:off x="3283733" y="5509591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ueV</a:t>
              </a:r>
              <a:endParaRPr lang="en-US" sz="1200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FD3FCB2-210E-0054-6E68-4E908A370C8B}"/>
                </a:ext>
              </a:extLst>
            </p:cNvPr>
            <p:cNvSpPr txBox="1"/>
            <p:nvPr/>
          </p:nvSpPr>
          <p:spPr>
            <a:xfrm>
              <a:off x="3634251" y="5509591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meV</a:t>
              </a:r>
              <a:endParaRPr lang="en-US" sz="1200" dirty="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53C1F26-78AA-AD01-32AF-5F41918AFA2B}"/>
                </a:ext>
              </a:extLst>
            </p:cNvPr>
            <p:cNvSpPr txBox="1"/>
            <p:nvPr/>
          </p:nvSpPr>
          <p:spPr>
            <a:xfrm>
              <a:off x="4014376" y="5509591"/>
              <a:ext cx="3914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eV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FF7654F-BA0E-F571-82EB-26D844F8A20B}"/>
                </a:ext>
              </a:extLst>
            </p:cNvPr>
            <p:cNvSpPr txBox="1"/>
            <p:nvPr/>
          </p:nvSpPr>
          <p:spPr>
            <a:xfrm>
              <a:off x="5035293" y="5509591"/>
              <a:ext cx="4683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keV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83BAFA4-9D03-638F-2786-EB021FCC2807}"/>
                </a:ext>
              </a:extLst>
            </p:cNvPr>
            <p:cNvSpPr txBox="1"/>
            <p:nvPr/>
          </p:nvSpPr>
          <p:spPr>
            <a:xfrm>
              <a:off x="6158254" y="5509591"/>
              <a:ext cx="532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MeV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8FFB8AE-67C6-E749-E3DF-B5309062FEEA}"/>
                </a:ext>
              </a:extLst>
            </p:cNvPr>
            <p:cNvSpPr txBox="1"/>
            <p:nvPr/>
          </p:nvSpPr>
          <p:spPr>
            <a:xfrm>
              <a:off x="7231814" y="5509591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GeV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842BC6D-7768-140C-2CAF-BB2AB7197B6F}"/>
                </a:ext>
              </a:extLst>
            </p:cNvPr>
            <p:cNvSpPr txBox="1"/>
            <p:nvPr/>
          </p:nvSpPr>
          <p:spPr>
            <a:xfrm>
              <a:off x="8287364" y="5509591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TeV</a:t>
              </a:r>
              <a:endParaRPr lang="en-US" sz="1200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AC9C3FE-23BD-5151-D37B-151DFC4CAF6C}"/>
                </a:ext>
              </a:extLst>
            </p:cNvPr>
            <p:cNvSpPr txBox="1"/>
            <p:nvPr/>
          </p:nvSpPr>
          <p:spPr>
            <a:xfrm>
              <a:off x="9394580" y="5509591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PeV</a:t>
              </a:r>
              <a:endParaRPr 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CEE05A89-53D9-89DD-5850-95D7A21D7E93}"/>
                    </a:ext>
                  </a:extLst>
                </p:cNvPr>
                <p:cNvSpPr txBox="1"/>
                <p:nvPr/>
              </p:nvSpPr>
              <p:spPr>
                <a:xfrm>
                  <a:off x="10475675" y="5509591"/>
                  <a:ext cx="47961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⊙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CEE05A89-53D9-89DD-5850-95D7A21D7E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5675" y="5509591"/>
                  <a:ext cx="479618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20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2725-D973-FAAF-243C-3E69296A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</a:t>
            </a:r>
            <a:r>
              <a:rPr lang="en-US" dirty="0" err="1"/>
              <a:t>termica</a:t>
            </a:r>
            <a:endParaRPr lang="en-US" dirty="0"/>
          </a:p>
        </p:txBody>
      </p:sp>
      <p:sp>
        <p:nvSpPr>
          <p:cNvPr id="57" name="Freeform 85">
            <a:extLst>
              <a:ext uri="{FF2B5EF4-FFF2-40B4-BE49-F238E27FC236}">
                <a16:creationId xmlns:a16="http://schemas.microsoft.com/office/drawing/2014/main" id="{A85AEDF4-BB1E-E788-6DA4-9CA9D0E71746}"/>
              </a:ext>
            </a:extLst>
          </p:cNvPr>
          <p:cNvSpPr>
            <a:spLocks/>
          </p:cNvSpPr>
          <p:nvPr/>
        </p:nvSpPr>
        <p:spPr bwMode="auto">
          <a:xfrm>
            <a:off x="2613227" y="3056889"/>
            <a:ext cx="1223804" cy="172888"/>
          </a:xfrm>
          <a:custGeom>
            <a:avLst/>
            <a:gdLst>
              <a:gd name="T0" fmla="*/ 0 w 2304"/>
              <a:gd name="T1" fmla="*/ 192 h 192"/>
              <a:gd name="T2" fmla="*/ 192 w 2304"/>
              <a:gd name="T3" fmla="*/ 0 h 192"/>
              <a:gd name="T4" fmla="*/ 384 w 2304"/>
              <a:gd name="T5" fmla="*/ 192 h 192"/>
              <a:gd name="T6" fmla="*/ 576 w 2304"/>
              <a:gd name="T7" fmla="*/ 0 h 192"/>
              <a:gd name="T8" fmla="*/ 768 w 2304"/>
              <a:gd name="T9" fmla="*/ 192 h 192"/>
              <a:gd name="T10" fmla="*/ 960 w 2304"/>
              <a:gd name="T11" fmla="*/ 0 h 192"/>
              <a:gd name="T12" fmla="*/ 1152 w 2304"/>
              <a:gd name="T13" fmla="*/ 192 h 192"/>
              <a:gd name="T14" fmla="*/ 1344 w 2304"/>
              <a:gd name="T15" fmla="*/ 0 h 192"/>
              <a:gd name="T16" fmla="*/ 1536 w 2304"/>
              <a:gd name="T17" fmla="*/ 192 h 192"/>
              <a:gd name="T18" fmla="*/ 1728 w 2304"/>
              <a:gd name="T19" fmla="*/ 0 h 192"/>
              <a:gd name="T20" fmla="*/ 1920 w 2304"/>
              <a:gd name="T21" fmla="*/ 192 h 192"/>
              <a:gd name="T22" fmla="*/ 2112 w 2304"/>
              <a:gd name="T23" fmla="*/ 0 h 192"/>
              <a:gd name="T24" fmla="*/ 2304 w 2304"/>
              <a:gd name="T2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" name="Group 6">
            <a:extLst>
              <a:ext uri="{FF2B5EF4-FFF2-40B4-BE49-F238E27FC236}">
                <a16:creationId xmlns:a16="http://schemas.microsoft.com/office/drawing/2014/main" id="{3CC2C6F4-9AEC-E069-4547-CA80006FA175}"/>
              </a:ext>
            </a:extLst>
          </p:cNvPr>
          <p:cNvGrpSpPr>
            <a:grpSpLocks/>
          </p:cNvGrpSpPr>
          <p:nvPr/>
        </p:nvGrpSpPr>
        <p:grpSpPr bwMode="auto">
          <a:xfrm rot="2700000">
            <a:off x="1608086" y="2808901"/>
            <a:ext cx="1115626" cy="172887"/>
            <a:chOff x="1392" y="1488"/>
            <a:chExt cx="1584" cy="0"/>
          </a:xfrm>
        </p:grpSpPr>
        <p:sp>
          <p:nvSpPr>
            <p:cNvPr id="59" name="Line 7">
              <a:extLst>
                <a:ext uri="{FF2B5EF4-FFF2-40B4-BE49-F238E27FC236}">
                  <a16:creationId xmlns:a16="http://schemas.microsoft.com/office/drawing/2014/main" id="{4753B857-15F1-6F35-3F0F-2EC1F17EFD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8">
              <a:extLst>
                <a:ext uri="{FF2B5EF4-FFF2-40B4-BE49-F238E27FC236}">
                  <a16:creationId xmlns:a16="http://schemas.microsoft.com/office/drawing/2014/main" id="{480923F5-E5BA-40B5-E483-F6C76E4BB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" name="Group 17">
            <a:extLst>
              <a:ext uri="{FF2B5EF4-FFF2-40B4-BE49-F238E27FC236}">
                <a16:creationId xmlns:a16="http://schemas.microsoft.com/office/drawing/2014/main" id="{9CEA7356-8E4D-9368-8501-C2F827D63A1A}"/>
              </a:ext>
            </a:extLst>
          </p:cNvPr>
          <p:cNvGrpSpPr>
            <a:grpSpLocks/>
          </p:cNvGrpSpPr>
          <p:nvPr/>
        </p:nvGrpSpPr>
        <p:grpSpPr bwMode="auto">
          <a:xfrm rot="18900000" flipH="1">
            <a:off x="1677983" y="3619270"/>
            <a:ext cx="1115626" cy="1587"/>
            <a:chOff x="1392" y="1488"/>
            <a:chExt cx="1584" cy="0"/>
          </a:xfrm>
        </p:grpSpPr>
        <p:sp>
          <p:nvSpPr>
            <p:cNvPr id="62" name="Line 18">
              <a:extLst>
                <a:ext uri="{FF2B5EF4-FFF2-40B4-BE49-F238E27FC236}">
                  <a16:creationId xmlns:a16="http://schemas.microsoft.com/office/drawing/2014/main" id="{4E8F99C0-7B40-9240-18B7-D0DB11CDA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9">
              <a:extLst>
                <a:ext uri="{FF2B5EF4-FFF2-40B4-BE49-F238E27FC236}">
                  <a16:creationId xmlns:a16="http://schemas.microsoft.com/office/drawing/2014/main" id="{C748BD75-4CFB-FCAA-0785-CA025B8E3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" name="Group 17">
            <a:extLst>
              <a:ext uri="{FF2B5EF4-FFF2-40B4-BE49-F238E27FC236}">
                <a16:creationId xmlns:a16="http://schemas.microsoft.com/office/drawing/2014/main" id="{1C576A5B-0120-F2D0-9369-18FE74B1B067}"/>
              </a:ext>
            </a:extLst>
          </p:cNvPr>
          <p:cNvGrpSpPr>
            <a:grpSpLocks/>
          </p:cNvGrpSpPr>
          <p:nvPr/>
        </p:nvGrpSpPr>
        <p:grpSpPr bwMode="auto">
          <a:xfrm rot="18900000" flipH="1">
            <a:off x="3665086" y="2833354"/>
            <a:ext cx="1115626" cy="1587"/>
            <a:chOff x="1392" y="1488"/>
            <a:chExt cx="1584" cy="0"/>
          </a:xfrm>
        </p:grpSpPr>
        <p:sp>
          <p:nvSpPr>
            <p:cNvPr id="65" name="Line 18">
              <a:extLst>
                <a:ext uri="{FF2B5EF4-FFF2-40B4-BE49-F238E27FC236}">
                  <a16:creationId xmlns:a16="http://schemas.microsoft.com/office/drawing/2014/main" id="{39126FDE-F76D-CAEF-409D-2EB4A34B1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19">
              <a:extLst>
                <a:ext uri="{FF2B5EF4-FFF2-40B4-BE49-F238E27FC236}">
                  <a16:creationId xmlns:a16="http://schemas.microsoft.com/office/drawing/2014/main" id="{B3101194-F8C2-6DB0-5182-9FD0A84C3C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7" name="Group 6">
            <a:extLst>
              <a:ext uri="{FF2B5EF4-FFF2-40B4-BE49-F238E27FC236}">
                <a16:creationId xmlns:a16="http://schemas.microsoft.com/office/drawing/2014/main" id="{E221AE01-0396-CA24-40A8-17309C9B888E}"/>
              </a:ext>
            </a:extLst>
          </p:cNvPr>
          <p:cNvGrpSpPr>
            <a:grpSpLocks/>
          </p:cNvGrpSpPr>
          <p:nvPr/>
        </p:nvGrpSpPr>
        <p:grpSpPr bwMode="auto">
          <a:xfrm rot="2700000">
            <a:off x="3603402" y="3580108"/>
            <a:ext cx="1115626" cy="172887"/>
            <a:chOff x="1392" y="1488"/>
            <a:chExt cx="1584" cy="0"/>
          </a:xfrm>
        </p:grpSpPr>
        <p:sp>
          <p:nvSpPr>
            <p:cNvPr id="68" name="Line 7">
              <a:extLst>
                <a:ext uri="{FF2B5EF4-FFF2-40B4-BE49-F238E27FC236}">
                  <a16:creationId xmlns:a16="http://schemas.microsoft.com/office/drawing/2014/main" id="{98CD7809-6C32-61E5-7F0A-DA3BDF68D1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8">
              <a:extLst>
                <a:ext uri="{FF2B5EF4-FFF2-40B4-BE49-F238E27FC236}">
                  <a16:creationId xmlns:a16="http://schemas.microsoft.com/office/drawing/2014/main" id="{0525DF18-D5E5-8485-0944-01C360181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533957-1701-704F-0EE3-F0438E59E313}"/>
              </a:ext>
            </a:extLst>
          </p:cNvPr>
          <p:cNvSpPr txBox="1"/>
          <p:nvPr/>
        </p:nvSpPr>
        <p:spPr>
          <a:xfrm>
            <a:off x="4691455" y="2090545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5AFAD6-752B-CADF-9649-ABD2583E8B04}"/>
              </a:ext>
            </a:extLst>
          </p:cNvPr>
          <p:cNvSpPr txBox="1"/>
          <p:nvPr/>
        </p:nvSpPr>
        <p:spPr>
          <a:xfrm>
            <a:off x="1273017" y="402080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83F8C13-47C4-4284-954A-CEEB1E321B8B}"/>
              </a:ext>
            </a:extLst>
          </p:cNvPr>
          <p:cNvSpPr txBox="1"/>
          <p:nvPr/>
        </p:nvSpPr>
        <p:spPr>
          <a:xfrm>
            <a:off x="1193912" y="209054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AE0A69-2672-85DD-492A-3D9BB909E3E1}"/>
              </a:ext>
            </a:extLst>
          </p:cNvPr>
          <p:cNvSpPr txBox="1"/>
          <p:nvPr/>
        </p:nvSpPr>
        <p:spPr>
          <a:xfrm>
            <a:off x="4663402" y="401652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F38C12A-3DEB-3F0F-EE51-BD1830B0E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583" y="1807352"/>
            <a:ext cx="5595356" cy="2745869"/>
          </a:xfrm>
          <a:prstGeom prst="rect">
            <a:avLst/>
          </a:prstGeom>
        </p:spPr>
      </p:pic>
      <p:sp>
        <p:nvSpPr>
          <p:cNvPr id="76" name="Multiply 75">
            <a:extLst>
              <a:ext uri="{FF2B5EF4-FFF2-40B4-BE49-F238E27FC236}">
                <a16:creationId xmlns:a16="http://schemas.microsoft.com/office/drawing/2014/main" id="{0AEFCF5B-2D56-CBD3-576A-894A35A47DA2}"/>
              </a:ext>
            </a:extLst>
          </p:cNvPr>
          <p:cNvSpPr/>
          <p:nvPr/>
        </p:nvSpPr>
        <p:spPr>
          <a:xfrm>
            <a:off x="462022" y="5287716"/>
            <a:ext cx="6054604" cy="751043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Multiply 76">
            <a:extLst>
              <a:ext uri="{FF2B5EF4-FFF2-40B4-BE49-F238E27FC236}">
                <a16:creationId xmlns:a16="http://schemas.microsoft.com/office/drawing/2014/main" id="{E9551A9A-84D0-2501-21C4-DF9AE0C5D11C}"/>
              </a:ext>
            </a:extLst>
          </p:cNvPr>
          <p:cNvSpPr/>
          <p:nvPr/>
        </p:nvSpPr>
        <p:spPr>
          <a:xfrm>
            <a:off x="7943173" y="5291133"/>
            <a:ext cx="3419766" cy="751043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id="{53B8B2DC-51F6-66D5-28AE-EAAD3E950822}"/>
              </a:ext>
            </a:extLst>
          </p:cNvPr>
          <p:cNvSpPr/>
          <p:nvPr/>
        </p:nvSpPr>
        <p:spPr>
          <a:xfrm rot="16200000">
            <a:off x="6755238" y="4454320"/>
            <a:ext cx="359999" cy="323800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4E7F28-47F4-447A-7967-71487DE2AC90}"/>
              </a:ext>
            </a:extLst>
          </p:cNvPr>
          <p:cNvSpPr txBox="1"/>
          <p:nvPr/>
        </p:nvSpPr>
        <p:spPr>
          <a:xfrm>
            <a:off x="5706375" y="6291764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Matter </a:t>
            </a:r>
            <a:r>
              <a:rPr lang="en-US" dirty="0" err="1"/>
              <a:t>Termica</a:t>
            </a:r>
            <a:endParaRPr lang="en-US" dirty="0"/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DBE5241B-170C-3CF8-22B2-4A6A10BA2839}"/>
              </a:ext>
            </a:extLst>
          </p:cNvPr>
          <p:cNvGrpSpPr/>
          <p:nvPr/>
        </p:nvGrpSpPr>
        <p:grpSpPr>
          <a:xfrm>
            <a:off x="1467699" y="5120505"/>
            <a:ext cx="9487594" cy="276999"/>
            <a:chOff x="1467699" y="5509591"/>
            <a:chExt cx="9487594" cy="276999"/>
          </a:xfrm>
        </p:grpSpPr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223F6B01-3F76-5DD5-5A36-8595D8B904BC}"/>
                </a:ext>
              </a:extLst>
            </p:cNvPr>
            <p:cNvSpPr txBox="1"/>
            <p:nvPr/>
          </p:nvSpPr>
          <p:spPr>
            <a:xfrm>
              <a:off x="1467699" y="5509591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zeV</a:t>
              </a:r>
              <a:endParaRPr lang="en-US" sz="1200" dirty="0"/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742AF710-32B4-4091-6871-74B5CFF30C58}"/>
                </a:ext>
              </a:extLst>
            </p:cNvPr>
            <p:cNvSpPr txBox="1"/>
            <p:nvPr/>
          </p:nvSpPr>
          <p:spPr>
            <a:xfrm>
              <a:off x="1854878" y="5509591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aeV</a:t>
              </a:r>
              <a:endParaRPr lang="en-US" sz="1200" dirty="0"/>
            </a:p>
          </p:txBody>
        </p: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FD91080C-FEF1-5DFB-2BCB-7C1C205E1974}"/>
                </a:ext>
              </a:extLst>
            </p:cNvPr>
            <p:cNvSpPr txBox="1"/>
            <p:nvPr/>
          </p:nvSpPr>
          <p:spPr>
            <a:xfrm>
              <a:off x="2213129" y="5509591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feV</a:t>
              </a:r>
              <a:endParaRPr lang="en-US" sz="1200" dirty="0"/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15F3AD6A-0044-4B38-AE16-0BA480264F73}"/>
                </a:ext>
              </a:extLst>
            </p:cNvPr>
            <p:cNvSpPr txBox="1"/>
            <p:nvPr/>
          </p:nvSpPr>
          <p:spPr>
            <a:xfrm>
              <a:off x="2556379" y="5509591"/>
              <a:ext cx="495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peV</a:t>
              </a:r>
              <a:endParaRPr lang="en-US" sz="1200" dirty="0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893D1D2-099C-5BD4-B13F-6A65878203CB}"/>
                </a:ext>
              </a:extLst>
            </p:cNvPr>
            <p:cNvSpPr txBox="1"/>
            <p:nvPr/>
          </p:nvSpPr>
          <p:spPr>
            <a:xfrm>
              <a:off x="2917749" y="5509591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neV</a:t>
              </a:r>
              <a:endParaRPr lang="en-US" sz="1200" dirty="0"/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9370E89E-AD36-48E7-94F9-54C2359D1510}"/>
                </a:ext>
              </a:extLst>
            </p:cNvPr>
            <p:cNvSpPr txBox="1"/>
            <p:nvPr/>
          </p:nvSpPr>
          <p:spPr>
            <a:xfrm>
              <a:off x="3283733" y="5509591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ueV</a:t>
              </a:r>
              <a:endParaRPr lang="en-US" sz="1200" dirty="0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F9736030-227A-2C91-9289-5FCAB36CC40A}"/>
                </a:ext>
              </a:extLst>
            </p:cNvPr>
            <p:cNvSpPr txBox="1"/>
            <p:nvPr/>
          </p:nvSpPr>
          <p:spPr>
            <a:xfrm>
              <a:off x="3634251" y="5509591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meV</a:t>
              </a:r>
              <a:endParaRPr lang="en-US" sz="1200" dirty="0"/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889E8757-2E43-CF0F-197E-BB10D07A9EF4}"/>
                </a:ext>
              </a:extLst>
            </p:cNvPr>
            <p:cNvSpPr txBox="1"/>
            <p:nvPr/>
          </p:nvSpPr>
          <p:spPr>
            <a:xfrm>
              <a:off x="4014376" y="5509591"/>
              <a:ext cx="3914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eV</a:t>
              </a:r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B621A3E6-E37A-3E48-2B36-D6A60A45226E}"/>
                </a:ext>
              </a:extLst>
            </p:cNvPr>
            <p:cNvSpPr txBox="1"/>
            <p:nvPr/>
          </p:nvSpPr>
          <p:spPr>
            <a:xfrm>
              <a:off x="5035293" y="5509591"/>
              <a:ext cx="4683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keV</a:t>
              </a: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CF326065-A084-D241-697D-BBFC40F54EE0}"/>
                </a:ext>
              </a:extLst>
            </p:cNvPr>
            <p:cNvSpPr txBox="1"/>
            <p:nvPr/>
          </p:nvSpPr>
          <p:spPr>
            <a:xfrm>
              <a:off x="6158254" y="5509591"/>
              <a:ext cx="532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MeV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887620AE-0010-9C5F-EE28-823D915553E4}"/>
                </a:ext>
              </a:extLst>
            </p:cNvPr>
            <p:cNvSpPr txBox="1"/>
            <p:nvPr/>
          </p:nvSpPr>
          <p:spPr>
            <a:xfrm>
              <a:off x="7231814" y="5509591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GeV</a:t>
              </a: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BDD5E681-279B-15D9-011D-5BC7735B4A1A}"/>
                </a:ext>
              </a:extLst>
            </p:cNvPr>
            <p:cNvSpPr txBox="1"/>
            <p:nvPr/>
          </p:nvSpPr>
          <p:spPr>
            <a:xfrm>
              <a:off x="8287364" y="5509591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TeV</a:t>
              </a:r>
              <a:endParaRPr lang="en-US" sz="1200" dirty="0"/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2DAF364E-6CCB-CC50-CA2F-8FA381F252E9}"/>
                </a:ext>
              </a:extLst>
            </p:cNvPr>
            <p:cNvSpPr txBox="1"/>
            <p:nvPr/>
          </p:nvSpPr>
          <p:spPr>
            <a:xfrm>
              <a:off x="9394580" y="5509591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PeV</a:t>
              </a:r>
              <a:endParaRPr 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TextBox 294">
                  <a:extLst>
                    <a:ext uri="{FF2B5EF4-FFF2-40B4-BE49-F238E27FC236}">
                      <a16:creationId xmlns:a16="http://schemas.microsoft.com/office/drawing/2014/main" id="{401C2321-1615-12B4-4B89-189296C88B92}"/>
                    </a:ext>
                  </a:extLst>
                </p:cNvPr>
                <p:cNvSpPr txBox="1"/>
                <p:nvPr/>
              </p:nvSpPr>
              <p:spPr>
                <a:xfrm>
                  <a:off x="10475675" y="5509591"/>
                  <a:ext cx="47961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⊙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5" name="TextBox 294">
                  <a:extLst>
                    <a:ext uri="{FF2B5EF4-FFF2-40B4-BE49-F238E27FC236}">
                      <a16:creationId xmlns:a16="http://schemas.microsoft.com/office/drawing/2014/main" id="{401C2321-1615-12B4-4B89-189296C88B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5675" y="5509591"/>
                  <a:ext cx="479618" cy="276999"/>
                </a:xfrm>
                <a:prstGeom prst="rect">
                  <a:avLst/>
                </a:prstGeom>
                <a:blipFill>
                  <a:blip r:embed="rId3"/>
                  <a:stretch>
                    <a:fillRect b="-2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42" name="Straight Arrow Connector 341">
            <a:extLst>
              <a:ext uri="{FF2B5EF4-FFF2-40B4-BE49-F238E27FC236}">
                <a16:creationId xmlns:a16="http://schemas.microsoft.com/office/drawing/2014/main" id="{7E3AB947-9536-C6D7-2BEC-AC7DDCFA9CF6}"/>
              </a:ext>
            </a:extLst>
          </p:cNvPr>
          <p:cNvCxnSpPr>
            <a:cxnSpLocks/>
          </p:cNvCxnSpPr>
          <p:nvPr/>
        </p:nvCxnSpPr>
        <p:spPr>
          <a:xfrm>
            <a:off x="1348685" y="5680099"/>
            <a:ext cx="971241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TextBox 356">
            <a:extLst>
              <a:ext uri="{FF2B5EF4-FFF2-40B4-BE49-F238E27FC236}">
                <a16:creationId xmlns:a16="http://schemas.microsoft.com/office/drawing/2014/main" id="{5C053A69-A9CF-3C85-B6C0-B120B09A0BCB}"/>
              </a:ext>
            </a:extLst>
          </p:cNvPr>
          <p:cNvSpPr txBox="1"/>
          <p:nvPr/>
        </p:nvSpPr>
        <p:spPr>
          <a:xfrm>
            <a:off x="5033937" y="5124015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keV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898F51C7-5C33-50FA-9E3A-AE6AB91434FB}"/>
              </a:ext>
            </a:extLst>
          </p:cNvPr>
          <p:cNvSpPr txBox="1"/>
          <p:nvPr/>
        </p:nvSpPr>
        <p:spPr>
          <a:xfrm>
            <a:off x="6156898" y="5124015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MeV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663D8544-B267-7576-6F9E-EBD5EB8A237C}"/>
              </a:ext>
            </a:extLst>
          </p:cNvPr>
          <p:cNvSpPr txBox="1"/>
          <p:nvPr/>
        </p:nvSpPr>
        <p:spPr>
          <a:xfrm>
            <a:off x="7230458" y="5124015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GeV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6521D68C-1927-0893-F9E3-10D80A19CCD2}"/>
              </a:ext>
            </a:extLst>
          </p:cNvPr>
          <p:cNvSpPr txBox="1"/>
          <p:nvPr/>
        </p:nvSpPr>
        <p:spPr>
          <a:xfrm>
            <a:off x="8286008" y="5124015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TeV</a:t>
            </a:r>
            <a:endParaRPr lang="en-US" sz="1200" dirty="0"/>
          </a:p>
        </p:txBody>
      </p: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2372431A-EDCC-71A3-7B23-412C7055DA56}"/>
              </a:ext>
            </a:extLst>
          </p:cNvPr>
          <p:cNvCxnSpPr>
            <a:cxnSpLocks/>
          </p:cNvCxnSpPr>
          <p:nvPr/>
        </p:nvCxnSpPr>
        <p:spPr>
          <a:xfrm>
            <a:off x="4955731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CFE85914-0A43-6B94-4F8B-BDB1315BA033}"/>
              </a:ext>
            </a:extLst>
          </p:cNvPr>
          <p:cNvCxnSpPr>
            <a:cxnSpLocks/>
          </p:cNvCxnSpPr>
          <p:nvPr/>
        </p:nvCxnSpPr>
        <p:spPr>
          <a:xfrm>
            <a:off x="5315731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4D092577-A650-BFF8-E6BC-8E272D7BE311}"/>
              </a:ext>
            </a:extLst>
          </p:cNvPr>
          <p:cNvCxnSpPr>
            <a:cxnSpLocks/>
          </p:cNvCxnSpPr>
          <p:nvPr/>
        </p:nvCxnSpPr>
        <p:spPr>
          <a:xfrm>
            <a:off x="5675731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CEC1AAD4-A7A1-2683-8D11-03AA18DC59CF}"/>
              </a:ext>
            </a:extLst>
          </p:cNvPr>
          <p:cNvCxnSpPr>
            <a:cxnSpLocks/>
          </p:cNvCxnSpPr>
          <p:nvPr/>
        </p:nvCxnSpPr>
        <p:spPr>
          <a:xfrm>
            <a:off x="6036279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88A4592F-D469-4ABE-AAB3-F94E98791359}"/>
              </a:ext>
            </a:extLst>
          </p:cNvPr>
          <p:cNvCxnSpPr>
            <a:cxnSpLocks/>
          </p:cNvCxnSpPr>
          <p:nvPr/>
        </p:nvCxnSpPr>
        <p:spPr>
          <a:xfrm>
            <a:off x="6396279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2B5BCE67-38C1-8901-5200-37B7B5F4F4BC}"/>
              </a:ext>
            </a:extLst>
          </p:cNvPr>
          <p:cNvCxnSpPr>
            <a:cxnSpLocks/>
          </p:cNvCxnSpPr>
          <p:nvPr/>
        </p:nvCxnSpPr>
        <p:spPr>
          <a:xfrm>
            <a:off x="6756279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C626CFB3-E7B9-3E9A-2B0A-451253ECC398}"/>
              </a:ext>
            </a:extLst>
          </p:cNvPr>
          <p:cNvCxnSpPr>
            <a:cxnSpLocks/>
          </p:cNvCxnSpPr>
          <p:nvPr/>
        </p:nvCxnSpPr>
        <p:spPr>
          <a:xfrm>
            <a:off x="7115686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A9437D55-2E1F-B3C7-3A2B-1D7AA0D0DFF7}"/>
              </a:ext>
            </a:extLst>
          </p:cNvPr>
          <p:cNvCxnSpPr>
            <a:cxnSpLocks/>
          </p:cNvCxnSpPr>
          <p:nvPr/>
        </p:nvCxnSpPr>
        <p:spPr>
          <a:xfrm>
            <a:off x="7475686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3378791E-7203-F734-352D-9B1185A93A65}"/>
              </a:ext>
            </a:extLst>
          </p:cNvPr>
          <p:cNvCxnSpPr>
            <a:cxnSpLocks/>
          </p:cNvCxnSpPr>
          <p:nvPr/>
        </p:nvCxnSpPr>
        <p:spPr>
          <a:xfrm>
            <a:off x="7835686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2BF2F0C7-8F43-4E6A-3291-DE87C4538846}"/>
              </a:ext>
            </a:extLst>
          </p:cNvPr>
          <p:cNvCxnSpPr>
            <a:cxnSpLocks/>
          </p:cNvCxnSpPr>
          <p:nvPr/>
        </p:nvCxnSpPr>
        <p:spPr>
          <a:xfrm>
            <a:off x="8195095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D0F475A4-C8F8-F73A-525A-20CC47A7E97C}"/>
              </a:ext>
            </a:extLst>
          </p:cNvPr>
          <p:cNvCxnSpPr>
            <a:cxnSpLocks/>
          </p:cNvCxnSpPr>
          <p:nvPr/>
        </p:nvCxnSpPr>
        <p:spPr>
          <a:xfrm>
            <a:off x="8555095" y="5500099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2D9C5965-9991-A4BF-0761-229A86AAF5FB}"/>
              </a:ext>
            </a:extLst>
          </p:cNvPr>
          <p:cNvGrpSpPr/>
          <p:nvPr/>
        </p:nvGrpSpPr>
        <p:grpSpPr>
          <a:xfrm>
            <a:off x="1339138" y="5496747"/>
            <a:ext cx="9712411" cy="360000"/>
            <a:chOff x="1346887" y="2499365"/>
            <a:chExt cx="9712411" cy="360000"/>
          </a:xfrm>
        </p:grpSpPr>
        <p:cxnSp>
          <p:nvCxnSpPr>
            <p:cNvPr id="377" name="Straight Arrow Connector 376">
              <a:extLst>
                <a:ext uri="{FF2B5EF4-FFF2-40B4-BE49-F238E27FC236}">
                  <a16:creationId xmlns:a16="http://schemas.microsoft.com/office/drawing/2014/main" id="{48193C09-BF3B-AABD-D144-17B6AB674059}"/>
                </a:ext>
              </a:extLst>
            </p:cNvPr>
            <p:cNvCxnSpPr/>
            <p:nvPr/>
          </p:nvCxnSpPr>
          <p:spPr>
            <a:xfrm>
              <a:off x="1346887" y="2679365"/>
              <a:ext cx="971241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EC966245-0D1E-3A67-AED6-18BDB66AF859}"/>
                </a:ext>
              </a:extLst>
            </p:cNvPr>
            <p:cNvCxnSpPr>
              <a:cxnSpLocks/>
            </p:cNvCxnSpPr>
            <p:nvPr/>
          </p:nvCxnSpPr>
          <p:spPr>
            <a:xfrm>
              <a:off x="171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7ABDEDD0-F408-EF02-FAB1-F536E285BAED}"/>
                </a:ext>
              </a:extLst>
            </p:cNvPr>
            <p:cNvCxnSpPr>
              <a:cxnSpLocks/>
            </p:cNvCxnSpPr>
            <p:nvPr/>
          </p:nvCxnSpPr>
          <p:spPr>
            <a:xfrm>
              <a:off x="207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E818F378-BA10-C02E-EB45-65A0FB47A734}"/>
                </a:ext>
              </a:extLst>
            </p:cNvPr>
            <p:cNvCxnSpPr>
              <a:cxnSpLocks/>
            </p:cNvCxnSpPr>
            <p:nvPr/>
          </p:nvCxnSpPr>
          <p:spPr>
            <a:xfrm>
              <a:off x="243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A9541102-388B-2F79-5194-67DEFD6E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79687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4D68B15E-1869-D558-E3E2-BA167E6C9D2F}"/>
                </a:ext>
              </a:extLst>
            </p:cNvPr>
            <p:cNvCxnSpPr>
              <a:cxnSpLocks/>
            </p:cNvCxnSpPr>
            <p:nvPr/>
          </p:nvCxnSpPr>
          <p:spPr>
            <a:xfrm>
              <a:off x="279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14D8A2EA-2DEE-EC6E-C78E-96681B5CBA84}"/>
                </a:ext>
              </a:extLst>
            </p:cNvPr>
            <p:cNvCxnSpPr>
              <a:cxnSpLocks/>
            </p:cNvCxnSpPr>
            <p:nvPr/>
          </p:nvCxnSpPr>
          <p:spPr>
            <a:xfrm>
              <a:off x="315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D71C3122-B7BC-976C-09FD-FC670E98D323}"/>
                </a:ext>
              </a:extLst>
            </p:cNvPr>
            <p:cNvCxnSpPr>
              <a:cxnSpLocks/>
            </p:cNvCxnSpPr>
            <p:nvPr/>
          </p:nvCxnSpPr>
          <p:spPr>
            <a:xfrm>
              <a:off x="351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7F57FA84-BDC5-2BF4-9BD6-2F00FC2B00E4}"/>
                </a:ext>
              </a:extLst>
            </p:cNvPr>
            <p:cNvCxnSpPr>
              <a:cxnSpLocks/>
            </p:cNvCxnSpPr>
            <p:nvPr/>
          </p:nvCxnSpPr>
          <p:spPr>
            <a:xfrm>
              <a:off x="387742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E9E449F5-D460-7E79-F891-A48AAC298204}"/>
                </a:ext>
              </a:extLst>
            </p:cNvPr>
            <p:cNvCxnSpPr>
              <a:cxnSpLocks/>
            </p:cNvCxnSpPr>
            <p:nvPr/>
          </p:nvCxnSpPr>
          <p:spPr>
            <a:xfrm>
              <a:off x="387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80FECF15-2C7E-4DE8-8BD6-D59591C813C8}"/>
                </a:ext>
              </a:extLst>
            </p:cNvPr>
            <p:cNvCxnSpPr>
              <a:cxnSpLocks/>
            </p:cNvCxnSpPr>
            <p:nvPr/>
          </p:nvCxnSpPr>
          <p:spPr>
            <a:xfrm>
              <a:off x="423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D6DAAE21-B054-77FF-EB53-F11F499DC8E4}"/>
                </a:ext>
              </a:extLst>
            </p:cNvPr>
            <p:cNvCxnSpPr>
              <a:cxnSpLocks/>
            </p:cNvCxnSpPr>
            <p:nvPr/>
          </p:nvCxnSpPr>
          <p:spPr>
            <a:xfrm>
              <a:off x="459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05C1D588-FD33-7BA0-CBD1-5FA2A235D58F}"/>
                </a:ext>
              </a:extLst>
            </p:cNvPr>
            <p:cNvCxnSpPr>
              <a:cxnSpLocks/>
            </p:cNvCxnSpPr>
            <p:nvPr/>
          </p:nvCxnSpPr>
          <p:spPr>
            <a:xfrm>
              <a:off x="495682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B96A12F-D9C2-68C9-71DF-FF97075C503F}"/>
                </a:ext>
              </a:extLst>
            </p:cNvPr>
            <p:cNvCxnSpPr>
              <a:cxnSpLocks/>
            </p:cNvCxnSpPr>
            <p:nvPr/>
          </p:nvCxnSpPr>
          <p:spPr>
            <a:xfrm>
              <a:off x="4956236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B998737F-4FC7-5B17-4CB6-5EEF84A171B0}"/>
                </a:ext>
              </a:extLst>
            </p:cNvPr>
            <p:cNvCxnSpPr>
              <a:cxnSpLocks/>
            </p:cNvCxnSpPr>
            <p:nvPr/>
          </p:nvCxnSpPr>
          <p:spPr>
            <a:xfrm>
              <a:off x="5316236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466C83FB-EAEC-0041-BD4E-FE757A81BFF7}"/>
                </a:ext>
              </a:extLst>
            </p:cNvPr>
            <p:cNvCxnSpPr>
              <a:cxnSpLocks/>
            </p:cNvCxnSpPr>
            <p:nvPr/>
          </p:nvCxnSpPr>
          <p:spPr>
            <a:xfrm>
              <a:off x="5676236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AC1C4024-1C77-13D6-7D6C-09D07C34C913}"/>
                </a:ext>
              </a:extLst>
            </p:cNvPr>
            <p:cNvCxnSpPr>
              <a:cxnSpLocks/>
            </p:cNvCxnSpPr>
            <p:nvPr/>
          </p:nvCxnSpPr>
          <p:spPr>
            <a:xfrm>
              <a:off x="6036784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D934549F-BB71-153F-9A2B-507B004391DA}"/>
                </a:ext>
              </a:extLst>
            </p:cNvPr>
            <p:cNvCxnSpPr>
              <a:cxnSpLocks/>
            </p:cNvCxnSpPr>
            <p:nvPr/>
          </p:nvCxnSpPr>
          <p:spPr>
            <a:xfrm>
              <a:off x="6396784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A32459D1-C02B-4AC0-C8B3-3A8A00BCB5F1}"/>
                </a:ext>
              </a:extLst>
            </p:cNvPr>
            <p:cNvCxnSpPr>
              <a:cxnSpLocks/>
            </p:cNvCxnSpPr>
            <p:nvPr/>
          </p:nvCxnSpPr>
          <p:spPr>
            <a:xfrm>
              <a:off x="6756784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2D78A1B0-8D89-2BB1-8886-1205F0208262}"/>
                </a:ext>
              </a:extLst>
            </p:cNvPr>
            <p:cNvCxnSpPr>
              <a:cxnSpLocks/>
            </p:cNvCxnSpPr>
            <p:nvPr/>
          </p:nvCxnSpPr>
          <p:spPr>
            <a:xfrm>
              <a:off x="711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0E2AA735-CCC9-72DA-2F3D-64603CEEDAC4}"/>
                </a:ext>
              </a:extLst>
            </p:cNvPr>
            <p:cNvCxnSpPr>
              <a:cxnSpLocks/>
            </p:cNvCxnSpPr>
            <p:nvPr/>
          </p:nvCxnSpPr>
          <p:spPr>
            <a:xfrm>
              <a:off x="747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A2582B16-582B-C6EB-3728-73A3ED71371C}"/>
                </a:ext>
              </a:extLst>
            </p:cNvPr>
            <p:cNvCxnSpPr>
              <a:cxnSpLocks/>
            </p:cNvCxnSpPr>
            <p:nvPr/>
          </p:nvCxnSpPr>
          <p:spPr>
            <a:xfrm>
              <a:off x="783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DAD0A593-B69F-7009-2EB4-B76C5596D224}"/>
                </a:ext>
              </a:extLst>
            </p:cNvPr>
            <p:cNvCxnSpPr>
              <a:cxnSpLocks/>
            </p:cNvCxnSpPr>
            <p:nvPr/>
          </p:nvCxnSpPr>
          <p:spPr>
            <a:xfrm>
              <a:off x="8196191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6782CDCB-7FFA-751B-34FB-9920283F04EA}"/>
                </a:ext>
              </a:extLst>
            </p:cNvPr>
            <p:cNvCxnSpPr>
              <a:cxnSpLocks/>
            </p:cNvCxnSpPr>
            <p:nvPr/>
          </p:nvCxnSpPr>
          <p:spPr>
            <a:xfrm>
              <a:off x="783370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BB549249-4D5A-2798-61FD-F94B79E58242}"/>
                </a:ext>
              </a:extLst>
            </p:cNvPr>
            <p:cNvCxnSpPr>
              <a:cxnSpLocks/>
            </p:cNvCxnSpPr>
            <p:nvPr/>
          </p:nvCxnSpPr>
          <p:spPr>
            <a:xfrm>
              <a:off x="8193702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828A91BC-60A2-52DD-9A85-2784D3D2917D}"/>
                </a:ext>
              </a:extLst>
            </p:cNvPr>
            <p:cNvCxnSpPr>
              <a:cxnSpLocks/>
            </p:cNvCxnSpPr>
            <p:nvPr/>
          </p:nvCxnSpPr>
          <p:spPr>
            <a:xfrm>
              <a:off x="855425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72565F52-2AF4-B206-3B38-C0EEB3F66453}"/>
                </a:ext>
              </a:extLst>
            </p:cNvPr>
            <p:cNvCxnSpPr>
              <a:cxnSpLocks/>
            </p:cNvCxnSpPr>
            <p:nvPr/>
          </p:nvCxnSpPr>
          <p:spPr>
            <a:xfrm>
              <a:off x="891425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FD6C7647-A373-E3C7-5FDC-137C563E046E}"/>
                </a:ext>
              </a:extLst>
            </p:cNvPr>
            <p:cNvCxnSpPr>
              <a:cxnSpLocks/>
            </p:cNvCxnSpPr>
            <p:nvPr/>
          </p:nvCxnSpPr>
          <p:spPr>
            <a:xfrm>
              <a:off x="9274250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5F7E84BD-6418-14F9-4FC1-F6B4483BD8E7}"/>
                </a:ext>
              </a:extLst>
            </p:cNvPr>
            <p:cNvCxnSpPr>
              <a:cxnSpLocks/>
            </p:cNvCxnSpPr>
            <p:nvPr/>
          </p:nvCxnSpPr>
          <p:spPr>
            <a:xfrm>
              <a:off x="963365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4C3E88C9-3225-D443-A4C4-797AA27A4EA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3657" y="2499365"/>
              <a:ext cx="0" cy="360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7" name="TextBox 406">
            <a:extLst>
              <a:ext uri="{FF2B5EF4-FFF2-40B4-BE49-F238E27FC236}">
                <a16:creationId xmlns:a16="http://schemas.microsoft.com/office/drawing/2014/main" id="{3C3ACCE7-21B9-CBD8-2BB9-AEE39A797213}"/>
              </a:ext>
            </a:extLst>
          </p:cNvPr>
          <p:cNvSpPr txBox="1"/>
          <p:nvPr/>
        </p:nvSpPr>
        <p:spPr>
          <a:xfrm>
            <a:off x="9291234" y="617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2B913A8C-A128-2513-E6B1-DE983CCFA5D8}"/>
              </a:ext>
            </a:extLst>
          </p:cNvPr>
          <p:cNvSpPr/>
          <p:nvPr/>
        </p:nvSpPr>
        <p:spPr>
          <a:xfrm>
            <a:off x="7652657" y="1733985"/>
            <a:ext cx="2339966" cy="62821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0" name="Elbow Connector 409">
            <a:extLst>
              <a:ext uri="{FF2B5EF4-FFF2-40B4-BE49-F238E27FC236}">
                <a16:creationId xmlns:a16="http://schemas.microsoft.com/office/drawing/2014/main" id="{14DF6CC2-FF95-EE59-AAE6-C49E3E84527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18152" y="2928957"/>
            <a:ext cx="1999134" cy="322311"/>
          </a:xfrm>
          <a:prstGeom prst="bentConnector3">
            <a:avLst>
              <a:gd name="adj1" fmla="val 100012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" name="TextBox 415">
            <a:extLst>
              <a:ext uri="{FF2B5EF4-FFF2-40B4-BE49-F238E27FC236}">
                <a16:creationId xmlns:a16="http://schemas.microsoft.com/office/drawing/2014/main" id="{316F7881-BF25-39C3-146C-5671799F5872}"/>
              </a:ext>
            </a:extLst>
          </p:cNvPr>
          <p:cNvSpPr txBox="1"/>
          <p:nvPr/>
        </p:nvSpPr>
        <p:spPr>
          <a:xfrm>
            <a:off x="8039882" y="1909309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Matter freeze-out</a:t>
            </a:r>
          </a:p>
        </p:txBody>
      </p:sp>
    </p:spTree>
    <p:extLst>
      <p:ext uri="{BB962C8B-B14F-4D97-AF65-F5344CB8AC3E}">
        <p14:creationId xmlns:p14="http://schemas.microsoft.com/office/powerpoint/2010/main" val="802829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/>
      <p:bldP spid="357" grpId="0"/>
      <p:bldP spid="358" grpId="0"/>
      <p:bldP spid="359" grpId="0"/>
      <p:bldP spid="360" grpId="0"/>
      <p:bldP spid="4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2D30774-B48A-6DB1-D7F4-23A5E0276F0B}"/>
              </a:ext>
            </a:extLst>
          </p:cNvPr>
          <p:cNvSpPr/>
          <p:nvPr/>
        </p:nvSpPr>
        <p:spPr>
          <a:xfrm>
            <a:off x="5591280" y="1887415"/>
            <a:ext cx="6229154" cy="4525108"/>
          </a:xfrm>
          <a:prstGeom prst="rect">
            <a:avLst/>
          </a:prstGeom>
          <a:solidFill>
            <a:srgbClr val="E4E8F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3E568-6E2B-677F-797C-294BF83A5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714EA-36E3-B817-F883-6CB8E844E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06" y="3658325"/>
            <a:ext cx="4522269" cy="284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Dark Matter termica</a:t>
            </a:r>
          </a:p>
          <a:p>
            <a:r>
              <a:rPr lang="it-IT" dirty="0"/>
              <a:t>Massa: GeV-TeV</a:t>
            </a:r>
          </a:p>
          <a:p>
            <a:r>
              <a:rPr lang="it-IT" dirty="0"/>
              <a:t>Interazione: debole</a:t>
            </a:r>
          </a:p>
          <a:p>
            <a:r>
              <a:rPr lang="it-IT" dirty="0"/>
              <a:t>Ricerca: diretta</a:t>
            </a:r>
          </a:p>
          <a:p>
            <a:r>
              <a:rPr lang="it-IT" dirty="0"/>
              <a:t>Problema: non è stata trovata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02B5C1-E0DD-6539-B55E-6E75BA27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878" y="2147166"/>
            <a:ext cx="5574322" cy="4045365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843BBD-1911-4B73-3CBC-E7D4C8C18309}"/>
              </a:ext>
            </a:extLst>
          </p:cNvPr>
          <p:cNvCxnSpPr>
            <a:cxnSpLocks/>
          </p:cNvCxnSpPr>
          <p:nvPr/>
        </p:nvCxnSpPr>
        <p:spPr>
          <a:xfrm>
            <a:off x="770830" y="2160000"/>
            <a:ext cx="445431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74F99D-4F1C-C948-663F-9F8589B96F4F}"/>
              </a:ext>
            </a:extLst>
          </p:cNvPr>
          <p:cNvCxnSpPr>
            <a:cxnSpLocks/>
          </p:cNvCxnSpPr>
          <p:nvPr/>
        </p:nvCxnSpPr>
        <p:spPr>
          <a:xfrm>
            <a:off x="114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38C3D6-94D6-F658-9BD7-C11032F846CB}"/>
              </a:ext>
            </a:extLst>
          </p:cNvPr>
          <p:cNvCxnSpPr>
            <a:cxnSpLocks/>
          </p:cNvCxnSpPr>
          <p:nvPr/>
        </p:nvCxnSpPr>
        <p:spPr>
          <a:xfrm>
            <a:off x="150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7D76EB-1192-4DE8-9C46-843EE32F39B3}"/>
              </a:ext>
            </a:extLst>
          </p:cNvPr>
          <p:cNvCxnSpPr>
            <a:cxnSpLocks/>
          </p:cNvCxnSpPr>
          <p:nvPr/>
        </p:nvCxnSpPr>
        <p:spPr>
          <a:xfrm>
            <a:off x="186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5CD0E4-E6CC-7F89-017D-929834585914}"/>
              </a:ext>
            </a:extLst>
          </p:cNvPr>
          <p:cNvCxnSpPr>
            <a:cxnSpLocks/>
          </p:cNvCxnSpPr>
          <p:nvPr/>
        </p:nvCxnSpPr>
        <p:spPr>
          <a:xfrm>
            <a:off x="222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EB716E-CCFA-8A50-2D43-A4635544AE82}"/>
              </a:ext>
            </a:extLst>
          </p:cNvPr>
          <p:cNvCxnSpPr>
            <a:cxnSpLocks/>
          </p:cNvCxnSpPr>
          <p:nvPr/>
        </p:nvCxnSpPr>
        <p:spPr>
          <a:xfrm>
            <a:off x="258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D096F4-C9C0-2B58-2D78-DB60E2712CF8}"/>
              </a:ext>
            </a:extLst>
          </p:cNvPr>
          <p:cNvCxnSpPr>
            <a:cxnSpLocks/>
          </p:cNvCxnSpPr>
          <p:nvPr/>
        </p:nvCxnSpPr>
        <p:spPr>
          <a:xfrm>
            <a:off x="294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0D443D-777B-47E1-D9A8-40B99ED3FEDE}"/>
              </a:ext>
            </a:extLst>
          </p:cNvPr>
          <p:cNvCxnSpPr>
            <a:cxnSpLocks/>
          </p:cNvCxnSpPr>
          <p:nvPr/>
        </p:nvCxnSpPr>
        <p:spPr>
          <a:xfrm>
            <a:off x="330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FB4EC7-C268-B7A5-787E-4F2E81B84A39}"/>
              </a:ext>
            </a:extLst>
          </p:cNvPr>
          <p:cNvCxnSpPr>
            <a:cxnSpLocks/>
          </p:cNvCxnSpPr>
          <p:nvPr/>
        </p:nvCxnSpPr>
        <p:spPr>
          <a:xfrm>
            <a:off x="366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B16D7E-41AC-F241-9787-203F7B77CCC0}"/>
              </a:ext>
            </a:extLst>
          </p:cNvPr>
          <p:cNvCxnSpPr>
            <a:cxnSpLocks/>
          </p:cNvCxnSpPr>
          <p:nvPr/>
        </p:nvCxnSpPr>
        <p:spPr>
          <a:xfrm>
            <a:off x="402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0458E7-CC86-C107-B065-AF8465D070A5}"/>
              </a:ext>
            </a:extLst>
          </p:cNvPr>
          <p:cNvCxnSpPr>
            <a:cxnSpLocks/>
          </p:cNvCxnSpPr>
          <p:nvPr/>
        </p:nvCxnSpPr>
        <p:spPr>
          <a:xfrm>
            <a:off x="4380179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E12837-1A61-647E-3456-48ACABDA2610}"/>
              </a:ext>
            </a:extLst>
          </p:cNvPr>
          <p:cNvCxnSpPr>
            <a:cxnSpLocks/>
          </p:cNvCxnSpPr>
          <p:nvPr/>
        </p:nvCxnSpPr>
        <p:spPr>
          <a:xfrm>
            <a:off x="4740179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2665E7A-A574-7E2B-6459-4CD9BE9D332D}"/>
              </a:ext>
            </a:extLst>
          </p:cNvPr>
          <p:cNvSpPr txBox="1"/>
          <p:nvPr/>
        </p:nvSpPr>
        <p:spPr>
          <a:xfrm>
            <a:off x="925884" y="1731458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2567A9-C163-8E27-7F66-AFFF6A91A4E9}"/>
              </a:ext>
            </a:extLst>
          </p:cNvPr>
          <p:cNvSpPr txBox="1"/>
          <p:nvPr/>
        </p:nvSpPr>
        <p:spPr>
          <a:xfrm>
            <a:off x="2048845" y="1731458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144E2C-7C9D-97CA-7D12-FE481753275F}"/>
              </a:ext>
            </a:extLst>
          </p:cNvPr>
          <p:cNvSpPr txBox="1"/>
          <p:nvPr/>
        </p:nvSpPr>
        <p:spPr>
          <a:xfrm>
            <a:off x="3122405" y="1731458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8A5135-B9CE-9641-85E5-8F0ABE7FE086}"/>
              </a:ext>
            </a:extLst>
          </p:cNvPr>
          <p:cNvSpPr txBox="1"/>
          <p:nvPr/>
        </p:nvSpPr>
        <p:spPr>
          <a:xfrm>
            <a:off x="4177955" y="173145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TeV</a:t>
            </a:r>
            <a:endParaRPr lang="en-US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F91DDD-0D14-8B84-5894-30771FF2CD0B}"/>
              </a:ext>
            </a:extLst>
          </p:cNvPr>
          <p:cNvSpPr txBox="1"/>
          <p:nvPr/>
        </p:nvSpPr>
        <p:spPr>
          <a:xfrm>
            <a:off x="3690908" y="2856883"/>
            <a:ext cx="1092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WIMPs</a:t>
            </a:r>
          </a:p>
          <a:p>
            <a:endParaRPr lang="en-US" dirty="0"/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CAAD076E-64A6-61C5-0B42-ADB28407FF02}"/>
              </a:ext>
            </a:extLst>
          </p:cNvPr>
          <p:cNvSpPr/>
          <p:nvPr/>
        </p:nvSpPr>
        <p:spPr>
          <a:xfrm rot="16200000">
            <a:off x="3840895" y="1906437"/>
            <a:ext cx="359999" cy="144025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4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E9A6-5419-9BAF-DE3D-9FD23E397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dark matter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5885F-3673-654A-97AB-499499C92034}"/>
              </a:ext>
            </a:extLst>
          </p:cNvPr>
          <p:cNvSpPr txBox="1"/>
          <p:nvPr/>
        </p:nvSpPr>
        <p:spPr>
          <a:xfrm>
            <a:off x="925884" y="1731458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322BDD-C313-2381-7EC3-27E7C3A06B4A}"/>
              </a:ext>
            </a:extLst>
          </p:cNvPr>
          <p:cNvSpPr txBox="1"/>
          <p:nvPr/>
        </p:nvSpPr>
        <p:spPr>
          <a:xfrm>
            <a:off x="2048845" y="1731458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73622D-2AE1-5FAC-5C42-35F4AA029581}"/>
              </a:ext>
            </a:extLst>
          </p:cNvPr>
          <p:cNvSpPr txBox="1"/>
          <p:nvPr/>
        </p:nvSpPr>
        <p:spPr>
          <a:xfrm>
            <a:off x="3122405" y="1731458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AAC703-C1E8-81AE-948B-3C94A1FCA6D3}"/>
              </a:ext>
            </a:extLst>
          </p:cNvPr>
          <p:cNvSpPr txBox="1"/>
          <p:nvPr/>
        </p:nvSpPr>
        <p:spPr>
          <a:xfrm>
            <a:off x="4177955" y="173145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TeV</a:t>
            </a:r>
            <a:endParaRPr lang="en-US" sz="1200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6881CC2A-4A71-274C-B6ED-40F38B1D35A7}"/>
              </a:ext>
            </a:extLst>
          </p:cNvPr>
          <p:cNvSpPr/>
          <p:nvPr/>
        </p:nvSpPr>
        <p:spPr>
          <a:xfrm rot="16200000">
            <a:off x="2040943" y="1565626"/>
            <a:ext cx="359999" cy="2159657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808682-DAAC-9CCC-8303-88B1F20E902F}"/>
              </a:ext>
            </a:extLst>
          </p:cNvPr>
          <p:cNvSpPr txBox="1"/>
          <p:nvPr/>
        </p:nvSpPr>
        <p:spPr>
          <a:xfrm>
            <a:off x="1768834" y="2788754"/>
            <a:ext cx="109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LDM</a:t>
            </a:r>
          </a:p>
        </p:txBody>
      </p:sp>
      <p:sp>
        <p:nvSpPr>
          <p:cNvPr id="31" name="Freeform 85">
            <a:extLst>
              <a:ext uri="{FF2B5EF4-FFF2-40B4-BE49-F238E27FC236}">
                <a16:creationId xmlns:a16="http://schemas.microsoft.com/office/drawing/2014/main" id="{8494F9E3-4A38-85C1-D0FF-221B866A4E27}"/>
              </a:ext>
            </a:extLst>
          </p:cNvPr>
          <p:cNvSpPr>
            <a:spLocks/>
          </p:cNvSpPr>
          <p:nvPr/>
        </p:nvSpPr>
        <p:spPr bwMode="auto">
          <a:xfrm>
            <a:off x="7107703" y="3897785"/>
            <a:ext cx="1223804" cy="172888"/>
          </a:xfrm>
          <a:custGeom>
            <a:avLst/>
            <a:gdLst>
              <a:gd name="T0" fmla="*/ 0 w 2304"/>
              <a:gd name="T1" fmla="*/ 192 h 192"/>
              <a:gd name="T2" fmla="*/ 192 w 2304"/>
              <a:gd name="T3" fmla="*/ 0 h 192"/>
              <a:gd name="T4" fmla="*/ 384 w 2304"/>
              <a:gd name="T5" fmla="*/ 192 h 192"/>
              <a:gd name="T6" fmla="*/ 576 w 2304"/>
              <a:gd name="T7" fmla="*/ 0 h 192"/>
              <a:gd name="T8" fmla="*/ 768 w 2304"/>
              <a:gd name="T9" fmla="*/ 192 h 192"/>
              <a:gd name="T10" fmla="*/ 960 w 2304"/>
              <a:gd name="T11" fmla="*/ 0 h 192"/>
              <a:gd name="T12" fmla="*/ 1152 w 2304"/>
              <a:gd name="T13" fmla="*/ 192 h 192"/>
              <a:gd name="T14" fmla="*/ 1344 w 2304"/>
              <a:gd name="T15" fmla="*/ 0 h 192"/>
              <a:gd name="T16" fmla="*/ 1536 w 2304"/>
              <a:gd name="T17" fmla="*/ 192 h 192"/>
              <a:gd name="T18" fmla="*/ 1728 w 2304"/>
              <a:gd name="T19" fmla="*/ 0 h 192"/>
              <a:gd name="T20" fmla="*/ 1920 w 2304"/>
              <a:gd name="T21" fmla="*/ 192 h 192"/>
              <a:gd name="T22" fmla="*/ 2112 w 2304"/>
              <a:gd name="T23" fmla="*/ 0 h 192"/>
              <a:gd name="T24" fmla="*/ 2304 w 2304"/>
              <a:gd name="T2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BB169253-A71B-AD3B-B1A4-B0CA3CB9EDE6}"/>
              </a:ext>
            </a:extLst>
          </p:cNvPr>
          <p:cNvGrpSpPr>
            <a:grpSpLocks/>
          </p:cNvGrpSpPr>
          <p:nvPr/>
        </p:nvGrpSpPr>
        <p:grpSpPr bwMode="auto">
          <a:xfrm rot="2700000">
            <a:off x="6109124" y="3632126"/>
            <a:ext cx="1115626" cy="172887"/>
            <a:chOff x="1392" y="1488"/>
            <a:chExt cx="1584" cy="0"/>
          </a:xfrm>
        </p:grpSpPr>
        <p:sp>
          <p:nvSpPr>
            <p:cNvPr id="33" name="Line 7">
              <a:extLst>
                <a:ext uri="{FF2B5EF4-FFF2-40B4-BE49-F238E27FC236}">
                  <a16:creationId xmlns:a16="http://schemas.microsoft.com/office/drawing/2014/main" id="{00679A55-137C-FDDB-8D23-951A8D05B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8">
              <a:extLst>
                <a:ext uri="{FF2B5EF4-FFF2-40B4-BE49-F238E27FC236}">
                  <a16:creationId xmlns:a16="http://schemas.microsoft.com/office/drawing/2014/main" id="{2BE29A21-60F1-3144-0B58-9F3AA2C43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10EED32A-843D-CF3D-BEFC-F8CBAE674512}"/>
              </a:ext>
            </a:extLst>
          </p:cNvPr>
          <p:cNvGrpSpPr>
            <a:grpSpLocks/>
          </p:cNvGrpSpPr>
          <p:nvPr/>
        </p:nvGrpSpPr>
        <p:grpSpPr bwMode="auto">
          <a:xfrm rot="18900000" flipH="1">
            <a:off x="6179021" y="4442495"/>
            <a:ext cx="1115626" cy="1587"/>
            <a:chOff x="1392" y="1488"/>
            <a:chExt cx="1584" cy="0"/>
          </a:xfrm>
        </p:grpSpPr>
        <p:sp>
          <p:nvSpPr>
            <p:cNvPr id="36" name="Line 18">
              <a:extLst>
                <a:ext uri="{FF2B5EF4-FFF2-40B4-BE49-F238E27FC236}">
                  <a16:creationId xmlns:a16="http://schemas.microsoft.com/office/drawing/2014/main" id="{AA943F88-2D6E-0E4B-7C4E-7531705AA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9">
              <a:extLst>
                <a:ext uri="{FF2B5EF4-FFF2-40B4-BE49-F238E27FC236}">
                  <a16:creationId xmlns:a16="http://schemas.microsoft.com/office/drawing/2014/main" id="{B0186502-5386-8C7A-CDFE-339373E2E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" name="Group 17">
            <a:extLst>
              <a:ext uri="{FF2B5EF4-FFF2-40B4-BE49-F238E27FC236}">
                <a16:creationId xmlns:a16="http://schemas.microsoft.com/office/drawing/2014/main" id="{F76248B4-A185-D264-7524-6E9AD3783880}"/>
              </a:ext>
            </a:extLst>
          </p:cNvPr>
          <p:cNvGrpSpPr>
            <a:grpSpLocks/>
          </p:cNvGrpSpPr>
          <p:nvPr/>
        </p:nvGrpSpPr>
        <p:grpSpPr bwMode="auto">
          <a:xfrm rot="18900000" flipH="1">
            <a:off x="9776453" y="3664486"/>
            <a:ext cx="1115626" cy="1587"/>
            <a:chOff x="1392" y="1488"/>
            <a:chExt cx="1584" cy="0"/>
          </a:xfrm>
        </p:grpSpPr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77B0B287-FBCD-7FBB-86F1-15EBBD8B0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19">
              <a:extLst>
                <a:ext uri="{FF2B5EF4-FFF2-40B4-BE49-F238E27FC236}">
                  <a16:creationId xmlns:a16="http://schemas.microsoft.com/office/drawing/2014/main" id="{0D0CB116-E867-77A1-D548-119704C15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" name="Group 6">
            <a:extLst>
              <a:ext uri="{FF2B5EF4-FFF2-40B4-BE49-F238E27FC236}">
                <a16:creationId xmlns:a16="http://schemas.microsoft.com/office/drawing/2014/main" id="{81FE9A97-7787-FB36-94D3-CDB7ABE76B6F}"/>
              </a:ext>
            </a:extLst>
          </p:cNvPr>
          <p:cNvGrpSpPr>
            <a:grpSpLocks/>
          </p:cNvGrpSpPr>
          <p:nvPr/>
        </p:nvGrpSpPr>
        <p:grpSpPr bwMode="auto">
          <a:xfrm rot="2700000">
            <a:off x="9714769" y="4411240"/>
            <a:ext cx="1115626" cy="172887"/>
            <a:chOff x="1392" y="1488"/>
            <a:chExt cx="1584" cy="0"/>
          </a:xfrm>
        </p:grpSpPr>
        <p:sp>
          <p:nvSpPr>
            <p:cNvPr id="42" name="Line 7">
              <a:extLst>
                <a:ext uri="{FF2B5EF4-FFF2-40B4-BE49-F238E27FC236}">
                  <a16:creationId xmlns:a16="http://schemas.microsoft.com/office/drawing/2014/main" id="{F7C937B1-B9D3-D10C-2FBF-CC2D21770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8">
              <a:extLst>
                <a:ext uri="{FF2B5EF4-FFF2-40B4-BE49-F238E27FC236}">
                  <a16:creationId xmlns:a16="http://schemas.microsoft.com/office/drawing/2014/main" id="{092E27F3-0594-5447-24B1-4BBD52436A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7362089-05BB-2FB3-C93F-EBCD154FD635}"/>
              </a:ext>
            </a:extLst>
          </p:cNvPr>
          <p:cNvSpPr txBox="1"/>
          <p:nvPr/>
        </p:nvSpPr>
        <p:spPr>
          <a:xfrm>
            <a:off x="10802822" y="2921677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D1FB56-6B42-1D52-DDE9-EE6EA90A0369}"/>
              </a:ext>
            </a:extLst>
          </p:cNvPr>
          <p:cNvSpPr txBox="1"/>
          <p:nvPr/>
        </p:nvSpPr>
        <p:spPr>
          <a:xfrm>
            <a:off x="5774055" y="484403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0A250A-74D0-B4EE-2DB6-E139C1AD6B34}"/>
              </a:ext>
            </a:extLst>
          </p:cNvPr>
          <p:cNvSpPr txBox="1"/>
          <p:nvPr/>
        </p:nvSpPr>
        <p:spPr>
          <a:xfrm>
            <a:off x="5694950" y="291377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84861B8-D61B-FFA7-7741-2147955EAA5D}"/>
              </a:ext>
            </a:extLst>
          </p:cNvPr>
          <p:cNvSpPr txBox="1"/>
          <p:nvPr/>
        </p:nvSpPr>
        <p:spPr>
          <a:xfrm>
            <a:off x="10774769" y="484765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</a:t>
            </a:r>
          </a:p>
        </p:txBody>
      </p:sp>
      <p:sp>
        <p:nvSpPr>
          <p:cNvPr id="48" name="Freeform 85">
            <a:extLst>
              <a:ext uri="{FF2B5EF4-FFF2-40B4-BE49-F238E27FC236}">
                <a16:creationId xmlns:a16="http://schemas.microsoft.com/office/drawing/2014/main" id="{17D5EC80-CA97-F244-5522-CF68AE81288C}"/>
              </a:ext>
            </a:extLst>
          </p:cNvPr>
          <p:cNvSpPr>
            <a:spLocks/>
          </p:cNvSpPr>
          <p:nvPr/>
        </p:nvSpPr>
        <p:spPr bwMode="auto">
          <a:xfrm>
            <a:off x="8723677" y="3902906"/>
            <a:ext cx="1223804" cy="172888"/>
          </a:xfrm>
          <a:custGeom>
            <a:avLst/>
            <a:gdLst>
              <a:gd name="T0" fmla="*/ 0 w 2304"/>
              <a:gd name="T1" fmla="*/ 192 h 192"/>
              <a:gd name="T2" fmla="*/ 192 w 2304"/>
              <a:gd name="T3" fmla="*/ 0 h 192"/>
              <a:gd name="T4" fmla="*/ 384 w 2304"/>
              <a:gd name="T5" fmla="*/ 192 h 192"/>
              <a:gd name="T6" fmla="*/ 576 w 2304"/>
              <a:gd name="T7" fmla="*/ 0 h 192"/>
              <a:gd name="T8" fmla="*/ 768 w 2304"/>
              <a:gd name="T9" fmla="*/ 192 h 192"/>
              <a:gd name="T10" fmla="*/ 960 w 2304"/>
              <a:gd name="T11" fmla="*/ 0 h 192"/>
              <a:gd name="T12" fmla="*/ 1152 w 2304"/>
              <a:gd name="T13" fmla="*/ 192 h 192"/>
              <a:gd name="T14" fmla="*/ 1344 w 2304"/>
              <a:gd name="T15" fmla="*/ 0 h 192"/>
              <a:gd name="T16" fmla="*/ 1536 w 2304"/>
              <a:gd name="T17" fmla="*/ 192 h 192"/>
              <a:gd name="T18" fmla="*/ 1728 w 2304"/>
              <a:gd name="T19" fmla="*/ 0 h 192"/>
              <a:gd name="T20" fmla="*/ 1920 w 2304"/>
              <a:gd name="T21" fmla="*/ 192 h 192"/>
              <a:gd name="T22" fmla="*/ 2112 w 2304"/>
              <a:gd name="T23" fmla="*/ 0 h 192"/>
              <a:gd name="T24" fmla="*/ 2304 w 2304"/>
              <a:gd name="T2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EEF299F-A6EF-6B60-19ED-DF8C137413F1}"/>
              </a:ext>
            </a:extLst>
          </p:cNvPr>
          <p:cNvSpPr/>
          <p:nvPr/>
        </p:nvSpPr>
        <p:spPr>
          <a:xfrm>
            <a:off x="8333047" y="3834434"/>
            <a:ext cx="394433" cy="39443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204A34-B6F5-6ADE-DADB-661308411250}"/>
              </a:ext>
            </a:extLst>
          </p:cNvPr>
          <p:cNvSpPr txBox="1"/>
          <p:nvPr/>
        </p:nvSpPr>
        <p:spPr>
          <a:xfrm>
            <a:off x="8389324" y="382354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E8435B1-7C4C-1171-71ED-B43E537D4B77}"/>
                  </a:ext>
                </a:extLst>
              </p:cNvPr>
              <p:cNvSpPr txBox="1"/>
              <p:nvPr/>
            </p:nvSpPr>
            <p:spPr>
              <a:xfrm>
                <a:off x="7404788" y="3429000"/>
                <a:ext cx="7617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dirty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E8435B1-7C4C-1171-71ED-B43E537D4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788" y="3429000"/>
                <a:ext cx="761747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E586E4D-B29F-18FB-99A5-59CC0EC319F1}"/>
                  </a:ext>
                </a:extLst>
              </p:cNvPr>
              <p:cNvSpPr txBox="1"/>
              <p:nvPr/>
            </p:nvSpPr>
            <p:spPr>
              <a:xfrm>
                <a:off x="9110009" y="3465102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E586E4D-B29F-18FB-99A5-59CC0EC31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0009" y="3465102"/>
                <a:ext cx="45397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A9725B1-E3ED-BED2-9D56-1CEB9B17ADF3}"/>
                  </a:ext>
                </a:extLst>
              </p:cNvPr>
              <p:cNvSpPr txBox="1"/>
              <p:nvPr/>
            </p:nvSpPr>
            <p:spPr>
              <a:xfrm>
                <a:off x="8083641" y="4228302"/>
                <a:ext cx="9108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A9725B1-E3ED-BED2-9D56-1CEB9B17A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641" y="4228302"/>
                <a:ext cx="910827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8ECDE7E-3F20-90F2-7DAC-8AA7E991B36B}"/>
                  </a:ext>
                </a:extLst>
              </p:cNvPr>
              <p:cNvSpPr txBox="1"/>
              <p:nvPr/>
            </p:nvSpPr>
            <p:spPr>
              <a:xfrm>
                <a:off x="6430850" y="3853591"/>
                <a:ext cx="6753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8ECDE7E-3F20-90F2-7DAC-8AA7E991B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850" y="3853591"/>
                <a:ext cx="675313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EE271EE-8BD3-A907-3B5D-122859FF9E91}"/>
                  </a:ext>
                </a:extLst>
              </p:cNvPr>
              <p:cNvSpPr txBox="1"/>
              <p:nvPr/>
            </p:nvSpPr>
            <p:spPr>
              <a:xfrm>
                <a:off x="9985116" y="3826086"/>
                <a:ext cx="7253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EE271EE-8BD3-A907-3B5D-122859FF9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5116" y="3826086"/>
                <a:ext cx="725327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2CA16BF-8A76-EF9E-7238-1A12A951C357}"/>
                  </a:ext>
                </a:extLst>
              </p:cNvPr>
              <p:cNvSpPr txBox="1"/>
              <p:nvPr/>
            </p:nvSpPr>
            <p:spPr>
              <a:xfrm>
                <a:off x="6625398" y="5410053"/>
                <a:ext cx="4140172" cy="1253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𝐷𝑀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𝑟𝑒𝑙𝑖𝑐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𝐷𝑀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2CA16BF-8A76-EF9E-7238-1A12A951C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398" y="5410053"/>
                <a:ext cx="4140172" cy="12531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33E8D5D-206A-644B-C600-31007E847CFA}"/>
              </a:ext>
            </a:extLst>
          </p:cNvPr>
          <p:cNvCxnSpPr>
            <a:cxnSpLocks/>
          </p:cNvCxnSpPr>
          <p:nvPr/>
        </p:nvCxnSpPr>
        <p:spPr>
          <a:xfrm>
            <a:off x="770830" y="2160000"/>
            <a:ext cx="445431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DCCF9C-30D9-7334-3D1B-03CB31BFB5C4}"/>
              </a:ext>
            </a:extLst>
          </p:cNvPr>
          <p:cNvCxnSpPr>
            <a:cxnSpLocks/>
          </p:cNvCxnSpPr>
          <p:nvPr/>
        </p:nvCxnSpPr>
        <p:spPr>
          <a:xfrm>
            <a:off x="114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05C9D35-1FAF-0F53-EEE8-DCE809CBB8C1}"/>
              </a:ext>
            </a:extLst>
          </p:cNvPr>
          <p:cNvCxnSpPr>
            <a:cxnSpLocks/>
          </p:cNvCxnSpPr>
          <p:nvPr/>
        </p:nvCxnSpPr>
        <p:spPr>
          <a:xfrm>
            <a:off x="150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9B8B9D6-78F8-72ED-E37D-2629EFCE10F9}"/>
              </a:ext>
            </a:extLst>
          </p:cNvPr>
          <p:cNvCxnSpPr>
            <a:cxnSpLocks/>
          </p:cNvCxnSpPr>
          <p:nvPr/>
        </p:nvCxnSpPr>
        <p:spPr>
          <a:xfrm>
            <a:off x="186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D35C025-C603-A627-8AA2-E739D85C3297}"/>
              </a:ext>
            </a:extLst>
          </p:cNvPr>
          <p:cNvCxnSpPr>
            <a:cxnSpLocks/>
          </p:cNvCxnSpPr>
          <p:nvPr/>
        </p:nvCxnSpPr>
        <p:spPr>
          <a:xfrm>
            <a:off x="222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7A30535-DA4E-F00F-3E3A-336824377DFC}"/>
              </a:ext>
            </a:extLst>
          </p:cNvPr>
          <p:cNvCxnSpPr>
            <a:cxnSpLocks/>
          </p:cNvCxnSpPr>
          <p:nvPr/>
        </p:nvCxnSpPr>
        <p:spPr>
          <a:xfrm>
            <a:off x="258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30A6DC1-BB71-41FE-18C9-75359C80674A}"/>
              </a:ext>
            </a:extLst>
          </p:cNvPr>
          <p:cNvCxnSpPr>
            <a:cxnSpLocks/>
          </p:cNvCxnSpPr>
          <p:nvPr/>
        </p:nvCxnSpPr>
        <p:spPr>
          <a:xfrm>
            <a:off x="294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AAA25CE-29CC-BBC9-47F5-6115BF661DF3}"/>
              </a:ext>
            </a:extLst>
          </p:cNvPr>
          <p:cNvCxnSpPr>
            <a:cxnSpLocks/>
          </p:cNvCxnSpPr>
          <p:nvPr/>
        </p:nvCxnSpPr>
        <p:spPr>
          <a:xfrm>
            <a:off x="330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88E4671-9513-17B4-8D12-8D9BD2798831}"/>
              </a:ext>
            </a:extLst>
          </p:cNvPr>
          <p:cNvCxnSpPr>
            <a:cxnSpLocks/>
          </p:cNvCxnSpPr>
          <p:nvPr/>
        </p:nvCxnSpPr>
        <p:spPr>
          <a:xfrm>
            <a:off x="366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ABCA3F-B11C-D438-F32D-D6980B83946E}"/>
              </a:ext>
            </a:extLst>
          </p:cNvPr>
          <p:cNvCxnSpPr>
            <a:cxnSpLocks/>
          </p:cNvCxnSpPr>
          <p:nvPr/>
        </p:nvCxnSpPr>
        <p:spPr>
          <a:xfrm>
            <a:off x="402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30B9475-C87E-79ED-7BBF-A86B6336810B}"/>
              </a:ext>
            </a:extLst>
          </p:cNvPr>
          <p:cNvCxnSpPr>
            <a:cxnSpLocks/>
          </p:cNvCxnSpPr>
          <p:nvPr/>
        </p:nvCxnSpPr>
        <p:spPr>
          <a:xfrm>
            <a:off x="4380179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D02F04C-94FA-5524-C7B3-DA02EA53F299}"/>
              </a:ext>
            </a:extLst>
          </p:cNvPr>
          <p:cNvCxnSpPr>
            <a:cxnSpLocks/>
          </p:cNvCxnSpPr>
          <p:nvPr/>
        </p:nvCxnSpPr>
        <p:spPr>
          <a:xfrm>
            <a:off x="4740179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ECDFD135-AA8B-E9FB-B749-14DF46013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06" y="3658325"/>
            <a:ext cx="4522269" cy="2848779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Dark Matter termica</a:t>
            </a:r>
          </a:p>
          <a:p>
            <a:r>
              <a:rPr lang="it-IT" dirty="0"/>
              <a:t>Massa: MeV-GeV</a:t>
            </a:r>
          </a:p>
          <a:p>
            <a:r>
              <a:rPr lang="it-IT" dirty="0"/>
              <a:t>Interazione: nuova</a:t>
            </a:r>
          </a:p>
        </p:txBody>
      </p:sp>
    </p:spTree>
    <p:extLst>
      <p:ext uri="{BB962C8B-B14F-4D97-AF65-F5344CB8AC3E}">
        <p14:creationId xmlns:p14="http://schemas.microsoft.com/office/powerpoint/2010/main" val="77877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23">
        <p159:morph option="byObject"/>
      </p:transition>
    </mc:Choice>
    <mc:Fallback xmlns="">
      <p:transition spd="slow" advTm="92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E9A6-5419-9BAF-DE3D-9FD23E397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dark matter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5885F-3673-654A-97AB-499499C92034}"/>
              </a:ext>
            </a:extLst>
          </p:cNvPr>
          <p:cNvSpPr txBox="1"/>
          <p:nvPr/>
        </p:nvSpPr>
        <p:spPr>
          <a:xfrm>
            <a:off x="925884" y="1731458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322BDD-C313-2381-7EC3-27E7C3A06B4A}"/>
              </a:ext>
            </a:extLst>
          </p:cNvPr>
          <p:cNvSpPr txBox="1"/>
          <p:nvPr/>
        </p:nvSpPr>
        <p:spPr>
          <a:xfrm>
            <a:off x="2048845" y="1731458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73622D-2AE1-5FAC-5C42-35F4AA029581}"/>
              </a:ext>
            </a:extLst>
          </p:cNvPr>
          <p:cNvSpPr txBox="1"/>
          <p:nvPr/>
        </p:nvSpPr>
        <p:spPr>
          <a:xfrm>
            <a:off x="3122405" y="1731458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AAC703-C1E8-81AE-948B-3C94A1FCA6D3}"/>
              </a:ext>
            </a:extLst>
          </p:cNvPr>
          <p:cNvSpPr txBox="1"/>
          <p:nvPr/>
        </p:nvSpPr>
        <p:spPr>
          <a:xfrm>
            <a:off x="4177955" y="173145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TeV</a:t>
            </a:r>
            <a:endParaRPr lang="en-US" sz="1200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6881CC2A-4A71-274C-B6ED-40F38B1D35A7}"/>
              </a:ext>
            </a:extLst>
          </p:cNvPr>
          <p:cNvSpPr/>
          <p:nvPr/>
        </p:nvSpPr>
        <p:spPr>
          <a:xfrm rot="16200000">
            <a:off x="2040943" y="1565626"/>
            <a:ext cx="359999" cy="2159657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808682-DAAC-9CCC-8303-88B1F20E902F}"/>
              </a:ext>
            </a:extLst>
          </p:cNvPr>
          <p:cNvSpPr txBox="1"/>
          <p:nvPr/>
        </p:nvSpPr>
        <p:spPr>
          <a:xfrm>
            <a:off x="1768834" y="2788754"/>
            <a:ext cx="109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CFEF38-DBBB-F586-AE3B-C99F5770EBF4}"/>
              </a:ext>
            </a:extLst>
          </p:cNvPr>
          <p:cNvSpPr/>
          <p:nvPr/>
        </p:nvSpPr>
        <p:spPr>
          <a:xfrm>
            <a:off x="7237249" y="1758307"/>
            <a:ext cx="4073462" cy="495013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2938D931-5E1E-543E-E8D9-46B2160D0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2155" y="1942352"/>
            <a:ext cx="3203043" cy="4602527"/>
          </a:xfr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C7D591-CC25-FE6B-811D-50961309FFDA}"/>
              </a:ext>
            </a:extLst>
          </p:cNvPr>
          <p:cNvCxnSpPr>
            <a:cxnSpLocks/>
          </p:cNvCxnSpPr>
          <p:nvPr/>
        </p:nvCxnSpPr>
        <p:spPr>
          <a:xfrm>
            <a:off x="770830" y="2160000"/>
            <a:ext cx="445431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CCF5AD-FE71-F778-B4F8-5AC0EDC0D823}"/>
              </a:ext>
            </a:extLst>
          </p:cNvPr>
          <p:cNvCxnSpPr>
            <a:cxnSpLocks/>
          </p:cNvCxnSpPr>
          <p:nvPr/>
        </p:nvCxnSpPr>
        <p:spPr>
          <a:xfrm>
            <a:off x="114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4C571DD-E45B-A837-BFC2-5432BD3C9EF8}"/>
              </a:ext>
            </a:extLst>
          </p:cNvPr>
          <p:cNvCxnSpPr>
            <a:cxnSpLocks/>
          </p:cNvCxnSpPr>
          <p:nvPr/>
        </p:nvCxnSpPr>
        <p:spPr>
          <a:xfrm>
            <a:off x="150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B335FB9-102F-A254-2EAC-FF10E230BB88}"/>
              </a:ext>
            </a:extLst>
          </p:cNvPr>
          <p:cNvCxnSpPr>
            <a:cxnSpLocks/>
          </p:cNvCxnSpPr>
          <p:nvPr/>
        </p:nvCxnSpPr>
        <p:spPr>
          <a:xfrm>
            <a:off x="1860815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506CA41-2F78-3E84-D721-ED3EA6899A81}"/>
              </a:ext>
            </a:extLst>
          </p:cNvPr>
          <p:cNvCxnSpPr>
            <a:cxnSpLocks/>
          </p:cNvCxnSpPr>
          <p:nvPr/>
        </p:nvCxnSpPr>
        <p:spPr>
          <a:xfrm>
            <a:off x="222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5EC6DC-92C8-3CC2-9970-094B85ADB261}"/>
              </a:ext>
            </a:extLst>
          </p:cNvPr>
          <p:cNvCxnSpPr>
            <a:cxnSpLocks/>
          </p:cNvCxnSpPr>
          <p:nvPr/>
        </p:nvCxnSpPr>
        <p:spPr>
          <a:xfrm>
            <a:off x="258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E0D599-8C9B-61E5-1221-77BFD1CD926E}"/>
              </a:ext>
            </a:extLst>
          </p:cNvPr>
          <p:cNvCxnSpPr>
            <a:cxnSpLocks/>
          </p:cNvCxnSpPr>
          <p:nvPr/>
        </p:nvCxnSpPr>
        <p:spPr>
          <a:xfrm>
            <a:off x="2941363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F1852F6-5AEF-CD40-771A-F7090A0F90D9}"/>
              </a:ext>
            </a:extLst>
          </p:cNvPr>
          <p:cNvCxnSpPr>
            <a:cxnSpLocks/>
          </p:cNvCxnSpPr>
          <p:nvPr/>
        </p:nvCxnSpPr>
        <p:spPr>
          <a:xfrm>
            <a:off x="330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04DE9A-CA03-4128-3BE5-CAF0B0347335}"/>
              </a:ext>
            </a:extLst>
          </p:cNvPr>
          <p:cNvCxnSpPr>
            <a:cxnSpLocks/>
          </p:cNvCxnSpPr>
          <p:nvPr/>
        </p:nvCxnSpPr>
        <p:spPr>
          <a:xfrm>
            <a:off x="366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8C39B66-A3F9-8985-E432-165A850ABC48}"/>
              </a:ext>
            </a:extLst>
          </p:cNvPr>
          <p:cNvCxnSpPr>
            <a:cxnSpLocks/>
          </p:cNvCxnSpPr>
          <p:nvPr/>
        </p:nvCxnSpPr>
        <p:spPr>
          <a:xfrm>
            <a:off x="4020770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CE23179-51A9-78DA-91CE-07C41AAC7AC9}"/>
              </a:ext>
            </a:extLst>
          </p:cNvPr>
          <p:cNvCxnSpPr>
            <a:cxnSpLocks/>
          </p:cNvCxnSpPr>
          <p:nvPr/>
        </p:nvCxnSpPr>
        <p:spPr>
          <a:xfrm>
            <a:off x="4380179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1CF971A-7B19-B488-F2BF-28FC883D26CA}"/>
              </a:ext>
            </a:extLst>
          </p:cNvPr>
          <p:cNvCxnSpPr>
            <a:cxnSpLocks/>
          </p:cNvCxnSpPr>
          <p:nvPr/>
        </p:nvCxnSpPr>
        <p:spPr>
          <a:xfrm>
            <a:off x="4740179" y="1980000"/>
            <a:ext cx="0" cy="36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837E838-5D57-11EE-AC6E-CDC7E59464E2}"/>
              </a:ext>
            </a:extLst>
          </p:cNvPr>
          <p:cNvSpPr txBox="1">
            <a:spLocks/>
          </p:cNvSpPr>
          <p:nvPr/>
        </p:nvSpPr>
        <p:spPr>
          <a:xfrm>
            <a:off x="842206" y="3658325"/>
            <a:ext cx="4522269" cy="2848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/>
              <a:t>Dark Matter termica</a:t>
            </a:r>
          </a:p>
          <a:p>
            <a:r>
              <a:rPr lang="it-IT"/>
              <a:t>Massa: MeV-GeV</a:t>
            </a:r>
          </a:p>
          <a:p>
            <a:r>
              <a:rPr lang="it-IT"/>
              <a:t>Interazione: nuova</a:t>
            </a:r>
          </a:p>
          <a:p>
            <a:r>
              <a:rPr lang="it-IT"/>
              <a:t>Problema: no ricerca diretta</a:t>
            </a:r>
          </a:p>
          <a:p>
            <a:r>
              <a:rPr lang="it-IT"/>
              <a:t>Ricerca: acceleratori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133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"/>
    </mc:Choice>
    <mc:Fallback xmlns="">
      <p:transition spd="slow" advTm="92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6801</TotalTime>
  <Words>759</Words>
  <Application>Microsoft Macintosh PowerPoint</Application>
  <PresentationFormat>Widescreen</PresentationFormat>
  <Paragraphs>266</Paragraphs>
  <Slides>32</Slides>
  <Notes>5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Arial</vt:lpstr>
      <vt:lpstr>Cambria Math</vt:lpstr>
      <vt:lpstr>Century Gothic</vt:lpstr>
      <vt:lpstr>Wingdings</vt:lpstr>
      <vt:lpstr>Vapor Trail</vt:lpstr>
      <vt:lpstr>BDX @ JLAB</vt:lpstr>
      <vt:lpstr>Dark matter</vt:lpstr>
      <vt:lpstr>PowerPoint Presentation</vt:lpstr>
      <vt:lpstr>dark matter </vt:lpstr>
      <vt:lpstr>dark matter </vt:lpstr>
      <vt:lpstr>Dark matter termica</vt:lpstr>
      <vt:lpstr>WIMP</vt:lpstr>
      <vt:lpstr>Light dark matter </vt:lpstr>
      <vt:lpstr>Light dark matter </vt:lpstr>
      <vt:lpstr>Light dark matter </vt:lpstr>
      <vt:lpstr>Ricerca LDM</vt:lpstr>
      <vt:lpstr>Beam dump experiment</vt:lpstr>
      <vt:lpstr>Beam dump experiment</vt:lpstr>
      <vt:lpstr>Beam dump experiment</vt:lpstr>
      <vt:lpstr>Beam dump experiment</vt:lpstr>
      <vt:lpstr>Beam dump experiment</vt:lpstr>
      <vt:lpstr>BDX</vt:lpstr>
      <vt:lpstr>BDX</vt:lpstr>
      <vt:lpstr>BDX</vt:lpstr>
      <vt:lpstr>BDX</vt:lpstr>
      <vt:lpstr>BDX-MINI</vt:lpstr>
      <vt:lpstr>BDX-MINI</vt:lpstr>
      <vt:lpstr>BDX-MINI</vt:lpstr>
      <vt:lpstr>BDX-MINI</vt:lpstr>
      <vt:lpstr>BDX-MINI</vt:lpstr>
      <vt:lpstr>Conclusioni</vt:lpstr>
      <vt:lpstr>Conclusioni</vt:lpstr>
      <vt:lpstr>Conclusioni</vt:lpstr>
      <vt:lpstr>Conclusioni</vt:lpstr>
      <vt:lpstr>Conclusioni</vt:lpstr>
      <vt:lpstr>Conclusioni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Spreafico</dc:creator>
  <cp:lastModifiedBy>Marco Spreafico</cp:lastModifiedBy>
  <cp:revision>21</cp:revision>
  <dcterms:created xsi:type="dcterms:W3CDTF">2024-07-19T13:54:35Z</dcterms:created>
  <dcterms:modified xsi:type="dcterms:W3CDTF">2024-07-30T15:22:44Z</dcterms:modified>
</cp:coreProperties>
</file>