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2" r:id="rId1"/>
  </p:sldMasterIdLst>
  <p:notesMasterIdLst>
    <p:notesMasterId r:id="rId13"/>
  </p:notesMasterIdLst>
  <p:handoutMasterIdLst>
    <p:handoutMasterId r:id="rId14"/>
  </p:handoutMasterIdLst>
  <p:sldIdLst>
    <p:sldId id="294" r:id="rId2"/>
    <p:sldId id="295" r:id="rId3"/>
    <p:sldId id="275" r:id="rId4"/>
    <p:sldId id="308" r:id="rId5"/>
    <p:sldId id="297" r:id="rId6"/>
    <p:sldId id="302" r:id="rId7"/>
    <p:sldId id="305" r:id="rId8"/>
    <p:sldId id="309" r:id="rId9"/>
    <p:sldId id="310" r:id="rId10"/>
    <p:sldId id="311" r:id="rId11"/>
    <p:sldId id="304" r:id="rId12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7D7EB"/>
    <a:srgbClr val="98D7EA"/>
    <a:srgbClr val="98D7EB"/>
    <a:srgbClr val="50504E"/>
    <a:srgbClr val="4E4E4E"/>
    <a:srgbClr val="404040"/>
    <a:srgbClr val="004C97"/>
    <a:srgbClr val="63666A"/>
    <a:srgbClr val="99D6EA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3"/>
  </p:normalViewPr>
  <p:slideViewPr>
    <p:cSldViewPr snapToGrid="0" snapToObjects="1" showGuides="1">
      <p:cViewPr varScale="1">
        <p:scale>
          <a:sx n="124" d="100"/>
          <a:sy n="124" d="100"/>
        </p:scale>
        <p:origin x="330" y="96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0"/>
            </a:pPr>
            <a:r>
              <a:rPr lang="en-US" sz="1100" b="0" i="0" baseline="0" dirty="0">
                <a:effectLst/>
              </a:rPr>
              <a:t>T2 Layer One Magnitude  (Red) and Phase (Amber)</a:t>
            </a:r>
          </a:p>
        </c:rich>
      </c:tx>
      <c:layout>
        <c:manualLayout>
          <c:xMode val="edge"/>
          <c:yMode val="edge"/>
          <c:x val="0.11314458703970744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222701434613807E-2"/>
          <c:y val="1.3925181852933627E-2"/>
          <c:w val="0.82075280308577137"/>
          <c:h val="0.80556571627724061"/>
        </c:manualLayout>
      </c:layout>
      <c:scatterChart>
        <c:scatterStyle val="lineMarker"/>
        <c:varyColors val="0"/>
        <c:ser>
          <c:idx val="0"/>
          <c:order val="0"/>
          <c:tx>
            <c:strRef>
              <c:f>All_LayerOne_TakeOne!$B$1</c:f>
              <c:strCache>
                <c:ptCount val="1"/>
                <c:pt idx="0">
                  <c:v>2014-07-02
@ 19.8 kHz
Magnitude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Pt>
            <c:idx val="77"/>
            <c:marker>
              <c:symbol val="diamond"/>
              <c:size val="10"/>
              <c:spPr>
                <a:solidFill>
                  <a:schemeClr val="accent5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037B-400A-BFBF-294B954EBB0B}"/>
              </c:ext>
            </c:extLst>
          </c:dPt>
          <c:xVal>
            <c:strRef>
              <c:f>All_LayerOne_TakeOne!$A$3:$A$118</c:f>
              <c:strCache>
                <c:ptCount val="116"/>
                <c:pt idx="0">
                  <c:v>1-2</c:v>
                </c:pt>
                <c:pt idx="1">
                  <c:v>2-3</c:v>
                </c:pt>
                <c:pt idx="2">
                  <c:v>3-4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</c:strCache>
            </c:strRef>
          </c:xVal>
          <c:yVal>
            <c:numRef>
              <c:f>All_LayerOne_TakeOne!$B$2:$B$118</c:f>
              <c:numCache>
                <c:formatCode>0.00E+00</c:formatCode>
                <c:ptCount val="117"/>
                <c:pt idx="0">
                  <c:v>9.86</c:v>
                </c:pt>
                <c:pt idx="1">
                  <c:v>13.5</c:v>
                </c:pt>
                <c:pt idx="2">
                  <c:v>16.600000000000001</c:v>
                </c:pt>
                <c:pt idx="3">
                  <c:v>19.5</c:v>
                </c:pt>
                <c:pt idx="4">
                  <c:v>22.2</c:v>
                </c:pt>
                <c:pt idx="5">
                  <c:v>24.8</c:v>
                </c:pt>
                <c:pt idx="6">
                  <c:v>27.1</c:v>
                </c:pt>
                <c:pt idx="7">
                  <c:v>29.2</c:v>
                </c:pt>
                <c:pt idx="8">
                  <c:v>31.5</c:v>
                </c:pt>
                <c:pt idx="9">
                  <c:v>33.5</c:v>
                </c:pt>
                <c:pt idx="10">
                  <c:v>35.299999999999997</c:v>
                </c:pt>
                <c:pt idx="11">
                  <c:v>37.4</c:v>
                </c:pt>
                <c:pt idx="12">
                  <c:v>39.299999999999997</c:v>
                </c:pt>
                <c:pt idx="13">
                  <c:v>41</c:v>
                </c:pt>
                <c:pt idx="14">
                  <c:v>42.9</c:v>
                </c:pt>
                <c:pt idx="15">
                  <c:v>44.6</c:v>
                </c:pt>
                <c:pt idx="16">
                  <c:v>46.7</c:v>
                </c:pt>
                <c:pt idx="17">
                  <c:v>48.5</c:v>
                </c:pt>
                <c:pt idx="18">
                  <c:v>50.4</c:v>
                </c:pt>
                <c:pt idx="19">
                  <c:v>52.1</c:v>
                </c:pt>
                <c:pt idx="20">
                  <c:v>54.1</c:v>
                </c:pt>
                <c:pt idx="21">
                  <c:v>55.9</c:v>
                </c:pt>
                <c:pt idx="22">
                  <c:v>57.7</c:v>
                </c:pt>
                <c:pt idx="23">
                  <c:v>59.6</c:v>
                </c:pt>
                <c:pt idx="24">
                  <c:v>61.1</c:v>
                </c:pt>
                <c:pt idx="25">
                  <c:v>62.5</c:v>
                </c:pt>
                <c:pt idx="26">
                  <c:v>64.8</c:v>
                </c:pt>
                <c:pt idx="27">
                  <c:v>66.400000000000006</c:v>
                </c:pt>
                <c:pt idx="28">
                  <c:v>68</c:v>
                </c:pt>
                <c:pt idx="29">
                  <c:v>68.3</c:v>
                </c:pt>
                <c:pt idx="30">
                  <c:v>70.599999999999994</c:v>
                </c:pt>
                <c:pt idx="31">
                  <c:v>72.8</c:v>
                </c:pt>
                <c:pt idx="32">
                  <c:v>73.7</c:v>
                </c:pt>
                <c:pt idx="33">
                  <c:v>75.599999999999994</c:v>
                </c:pt>
                <c:pt idx="34">
                  <c:v>75.3</c:v>
                </c:pt>
                <c:pt idx="35">
                  <c:v>78.3</c:v>
                </c:pt>
                <c:pt idx="36">
                  <c:v>79.8</c:v>
                </c:pt>
                <c:pt idx="37">
                  <c:v>80.2</c:v>
                </c:pt>
                <c:pt idx="38">
                  <c:v>82.2</c:v>
                </c:pt>
                <c:pt idx="39">
                  <c:v>82.9</c:v>
                </c:pt>
                <c:pt idx="40">
                  <c:v>85.1</c:v>
                </c:pt>
                <c:pt idx="41">
                  <c:v>86.3</c:v>
                </c:pt>
                <c:pt idx="42">
                  <c:v>87.8</c:v>
                </c:pt>
                <c:pt idx="43">
                  <c:v>89.1</c:v>
                </c:pt>
                <c:pt idx="44">
                  <c:v>90.5</c:v>
                </c:pt>
                <c:pt idx="45">
                  <c:v>91.5</c:v>
                </c:pt>
                <c:pt idx="46">
                  <c:v>91.9</c:v>
                </c:pt>
                <c:pt idx="47">
                  <c:v>94.1</c:v>
                </c:pt>
                <c:pt idx="48">
                  <c:v>95.1</c:v>
                </c:pt>
                <c:pt idx="49">
                  <c:v>96.3</c:v>
                </c:pt>
                <c:pt idx="50">
                  <c:v>97.6</c:v>
                </c:pt>
                <c:pt idx="51">
                  <c:v>98.1</c:v>
                </c:pt>
                <c:pt idx="52">
                  <c:v>99.4</c:v>
                </c:pt>
                <c:pt idx="53">
                  <c:v>100</c:v>
                </c:pt>
                <c:pt idx="54">
                  <c:v>101</c:v>
                </c:pt>
                <c:pt idx="55">
                  <c:v>101</c:v>
                </c:pt>
                <c:pt idx="56">
                  <c:v>102</c:v>
                </c:pt>
                <c:pt idx="57">
                  <c:v>102</c:v>
                </c:pt>
                <c:pt idx="58">
                  <c:v>103</c:v>
                </c:pt>
                <c:pt idx="59">
                  <c:v>103</c:v>
                </c:pt>
                <c:pt idx="60">
                  <c:v>103</c:v>
                </c:pt>
                <c:pt idx="61">
                  <c:v>103</c:v>
                </c:pt>
                <c:pt idx="62">
                  <c:v>102</c:v>
                </c:pt>
                <c:pt idx="63">
                  <c:v>101</c:v>
                </c:pt>
                <c:pt idx="64">
                  <c:v>100</c:v>
                </c:pt>
                <c:pt idx="65">
                  <c:v>98.6</c:v>
                </c:pt>
                <c:pt idx="66">
                  <c:v>96.9</c:v>
                </c:pt>
                <c:pt idx="67">
                  <c:v>94.7</c:v>
                </c:pt>
                <c:pt idx="68">
                  <c:v>91.7</c:v>
                </c:pt>
                <c:pt idx="69">
                  <c:v>88</c:v>
                </c:pt>
                <c:pt idx="70">
                  <c:v>83.4</c:v>
                </c:pt>
                <c:pt idx="71">
                  <c:v>77.3</c:v>
                </c:pt>
                <c:pt idx="72">
                  <c:v>70</c:v>
                </c:pt>
                <c:pt idx="73">
                  <c:v>60.7</c:v>
                </c:pt>
                <c:pt idx="74">
                  <c:v>49.1</c:v>
                </c:pt>
                <c:pt idx="75">
                  <c:v>34.299999999999997</c:v>
                </c:pt>
                <c:pt idx="76">
                  <c:v>15.2</c:v>
                </c:pt>
                <c:pt idx="77">
                  <c:v>10.5</c:v>
                </c:pt>
                <c:pt idx="78">
                  <c:v>31.4</c:v>
                </c:pt>
                <c:pt idx="79">
                  <c:v>47.6</c:v>
                </c:pt>
                <c:pt idx="80">
                  <c:v>60.4</c:v>
                </c:pt>
                <c:pt idx="81">
                  <c:v>70.5</c:v>
                </c:pt>
                <c:pt idx="82">
                  <c:v>78.900000000000006</c:v>
                </c:pt>
                <c:pt idx="83">
                  <c:v>84.7</c:v>
                </c:pt>
                <c:pt idx="84">
                  <c:v>90.8</c:v>
                </c:pt>
                <c:pt idx="85">
                  <c:v>95.2</c:v>
                </c:pt>
                <c:pt idx="86">
                  <c:v>98.6</c:v>
                </c:pt>
                <c:pt idx="87">
                  <c:v>101</c:v>
                </c:pt>
                <c:pt idx="88">
                  <c:v>104</c:v>
                </c:pt>
                <c:pt idx="89">
                  <c:v>105</c:v>
                </c:pt>
                <c:pt idx="90">
                  <c:v>107</c:v>
                </c:pt>
                <c:pt idx="91">
                  <c:v>108</c:v>
                </c:pt>
                <c:pt idx="92">
                  <c:v>109</c:v>
                </c:pt>
                <c:pt idx="93">
                  <c:v>109</c:v>
                </c:pt>
                <c:pt idx="94">
                  <c:v>109</c:v>
                </c:pt>
                <c:pt idx="95">
                  <c:v>111</c:v>
                </c:pt>
                <c:pt idx="96">
                  <c:v>110</c:v>
                </c:pt>
                <c:pt idx="97">
                  <c:v>111</c:v>
                </c:pt>
                <c:pt idx="98">
                  <c:v>110</c:v>
                </c:pt>
                <c:pt idx="99">
                  <c:v>110</c:v>
                </c:pt>
                <c:pt idx="100">
                  <c:v>109</c:v>
                </c:pt>
                <c:pt idx="101">
                  <c:v>109</c:v>
                </c:pt>
                <c:pt idx="102">
                  <c:v>108</c:v>
                </c:pt>
                <c:pt idx="103">
                  <c:v>107</c:v>
                </c:pt>
                <c:pt idx="104">
                  <c:v>106</c:v>
                </c:pt>
                <c:pt idx="105">
                  <c:v>105</c:v>
                </c:pt>
                <c:pt idx="106">
                  <c:v>104</c:v>
                </c:pt>
                <c:pt idx="107">
                  <c:v>102</c:v>
                </c:pt>
                <c:pt idx="108">
                  <c:v>101</c:v>
                </c:pt>
                <c:pt idx="109">
                  <c:v>97.8</c:v>
                </c:pt>
                <c:pt idx="110">
                  <c:v>96.1</c:v>
                </c:pt>
                <c:pt idx="111">
                  <c:v>93.9</c:v>
                </c:pt>
                <c:pt idx="112">
                  <c:v>91.2</c:v>
                </c:pt>
                <c:pt idx="113">
                  <c:v>88</c:v>
                </c:pt>
                <c:pt idx="114">
                  <c:v>84.2</c:v>
                </c:pt>
                <c:pt idx="115">
                  <c:v>79.5</c:v>
                </c:pt>
                <c:pt idx="116">
                  <c:v>73.599999999999994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37B-400A-BFBF-294B954EB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790232"/>
        <c:axId val="449790624"/>
      </c:scatterChart>
      <c:scatterChart>
        <c:scatterStyle val="lineMarker"/>
        <c:varyColors val="0"/>
        <c:ser>
          <c:idx val="1"/>
          <c:order val="1"/>
          <c:tx>
            <c:strRef>
              <c:f>All_LayerOne_TakeOne!$C$1</c:f>
              <c:strCache>
                <c:ptCount val="1"/>
                <c:pt idx="0">
                  <c:v>2014-07-02
@ 19.8 kHz
Magnitude</c:v>
                </c:pt>
              </c:strCache>
            </c:strRef>
          </c:tx>
          <c:marker>
            <c:symbol val="none"/>
          </c:marker>
          <c:dPt>
            <c:idx val="77"/>
            <c:marker>
              <c:symbol val="diamond"/>
              <c:size val="10"/>
              <c:spPr>
                <a:solidFill>
                  <a:schemeClr val="accent5"/>
                </a:solidFill>
                <a:ln>
                  <a:noFill/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037B-400A-BFBF-294B954EBB0B}"/>
              </c:ext>
            </c:extLst>
          </c:dPt>
          <c:xVal>
            <c:strRef>
              <c:f>All_LayerOne_TakeOne!$A$3:$A$118</c:f>
              <c:strCache>
                <c:ptCount val="116"/>
                <c:pt idx="0">
                  <c:v>1-2</c:v>
                </c:pt>
                <c:pt idx="1">
                  <c:v>2-3</c:v>
                </c:pt>
                <c:pt idx="2">
                  <c:v>3-4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25</c:v>
                </c:pt>
                <c:pt idx="24">
                  <c:v>26</c:v>
                </c:pt>
                <c:pt idx="25">
                  <c:v>27</c:v>
                </c:pt>
                <c:pt idx="26">
                  <c:v>28</c:v>
                </c:pt>
                <c:pt idx="27">
                  <c:v>29</c:v>
                </c:pt>
                <c:pt idx="28">
                  <c:v>30</c:v>
                </c:pt>
                <c:pt idx="29">
                  <c:v>31</c:v>
                </c:pt>
                <c:pt idx="30">
                  <c:v>32</c:v>
                </c:pt>
                <c:pt idx="31">
                  <c:v>33</c:v>
                </c:pt>
                <c:pt idx="32">
                  <c:v>34</c:v>
                </c:pt>
                <c:pt idx="33">
                  <c:v>35</c:v>
                </c:pt>
                <c:pt idx="34">
                  <c:v>36</c:v>
                </c:pt>
                <c:pt idx="35">
                  <c:v>37</c:v>
                </c:pt>
                <c:pt idx="36">
                  <c:v>38</c:v>
                </c:pt>
                <c:pt idx="37">
                  <c:v>39</c:v>
                </c:pt>
                <c:pt idx="38">
                  <c:v>40</c:v>
                </c:pt>
                <c:pt idx="39">
                  <c:v>41</c:v>
                </c:pt>
                <c:pt idx="40">
                  <c:v>42</c:v>
                </c:pt>
                <c:pt idx="41">
                  <c:v>43</c:v>
                </c:pt>
                <c:pt idx="42">
                  <c:v>44</c:v>
                </c:pt>
                <c:pt idx="43">
                  <c:v>45</c:v>
                </c:pt>
                <c:pt idx="44">
                  <c:v>46</c:v>
                </c:pt>
                <c:pt idx="45">
                  <c:v>47</c:v>
                </c:pt>
                <c:pt idx="46">
                  <c:v>48</c:v>
                </c:pt>
                <c:pt idx="47">
                  <c:v>49</c:v>
                </c:pt>
                <c:pt idx="48">
                  <c:v>50</c:v>
                </c:pt>
                <c:pt idx="49">
                  <c:v>51</c:v>
                </c:pt>
                <c:pt idx="50">
                  <c:v>52</c:v>
                </c:pt>
                <c:pt idx="51">
                  <c:v>53</c:v>
                </c:pt>
                <c:pt idx="52">
                  <c:v>54</c:v>
                </c:pt>
                <c:pt idx="53">
                  <c:v>55</c:v>
                </c:pt>
                <c:pt idx="54">
                  <c:v>56</c:v>
                </c:pt>
                <c:pt idx="55">
                  <c:v>57</c:v>
                </c:pt>
                <c:pt idx="56">
                  <c:v>58</c:v>
                </c:pt>
                <c:pt idx="57">
                  <c:v>59</c:v>
                </c:pt>
                <c:pt idx="58">
                  <c:v>60</c:v>
                </c:pt>
                <c:pt idx="59">
                  <c:v>61</c:v>
                </c:pt>
                <c:pt idx="60">
                  <c:v>62</c:v>
                </c:pt>
                <c:pt idx="61">
                  <c:v>63</c:v>
                </c:pt>
                <c:pt idx="62">
                  <c:v>64</c:v>
                </c:pt>
                <c:pt idx="63">
                  <c:v>65</c:v>
                </c:pt>
                <c:pt idx="64">
                  <c:v>66</c:v>
                </c:pt>
                <c:pt idx="65">
                  <c:v>67</c:v>
                </c:pt>
                <c:pt idx="66">
                  <c:v>68</c:v>
                </c:pt>
                <c:pt idx="67">
                  <c:v>69</c:v>
                </c:pt>
                <c:pt idx="68">
                  <c:v>70</c:v>
                </c:pt>
                <c:pt idx="69">
                  <c:v>71</c:v>
                </c:pt>
                <c:pt idx="70">
                  <c:v>72</c:v>
                </c:pt>
                <c:pt idx="71">
                  <c:v>73</c:v>
                </c:pt>
                <c:pt idx="72">
                  <c:v>74</c:v>
                </c:pt>
                <c:pt idx="73">
                  <c:v>75</c:v>
                </c:pt>
                <c:pt idx="74">
                  <c:v>76</c:v>
                </c:pt>
                <c:pt idx="75">
                  <c:v>77</c:v>
                </c:pt>
                <c:pt idx="76">
                  <c:v>78</c:v>
                </c:pt>
                <c:pt idx="77">
                  <c:v>79</c:v>
                </c:pt>
                <c:pt idx="78">
                  <c:v>80</c:v>
                </c:pt>
                <c:pt idx="79">
                  <c:v>81</c:v>
                </c:pt>
                <c:pt idx="80">
                  <c:v>82</c:v>
                </c:pt>
                <c:pt idx="81">
                  <c:v>83</c:v>
                </c:pt>
                <c:pt idx="82">
                  <c:v>84</c:v>
                </c:pt>
                <c:pt idx="83">
                  <c:v>85</c:v>
                </c:pt>
                <c:pt idx="84">
                  <c:v>86</c:v>
                </c:pt>
                <c:pt idx="85">
                  <c:v>87</c:v>
                </c:pt>
                <c:pt idx="86">
                  <c:v>88</c:v>
                </c:pt>
                <c:pt idx="87">
                  <c:v>89</c:v>
                </c:pt>
                <c:pt idx="88">
                  <c:v>90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101</c:v>
                </c:pt>
                <c:pt idx="100">
                  <c:v>102</c:v>
                </c:pt>
                <c:pt idx="101">
                  <c:v>103</c:v>
                </c:pt>
                <c:pt idx="102">
                  <c:v>104</c:v>
                </c:pt>
                <c:pt idx="103">
                  <c:v>105</c:v>
                </c:pt>
                <c:pt idx="104">
                  <c:v>106</c:v>
                </c:pt>
                <c:pt idx="105">
                  <c:v>107</c:v>
                </c:pt>
                <c:pt idx="106">
                  <c:v>108</c:v>
                </c:pt>
                <c:pt idx="107">
                  <c:v>109</c:v>
                </c:pt>
                <c:pt idx="108">
                  <c:v>110</c:v>
                </c:pt>
                <c:pt idx="109">
                  <c:v>111</c:v>
                </c:pt>
                <c:pt idx="110">
                  <c:v>112</c:v>
                </c:pt>
                <c:pt idx="111">
                  <c:v>113</c:v>
                </c:pt>
                <c:pt idx="112">
                  <c:v>114</c:v>
                </c:pt>
                <c:pt idx="113">
                  <c:v>115</c:v>
                </c:pt>
                <c:pt idx="114">
                  <c:v>116</c:v>
                </c:pt>
                <c:pt idx="115">
                  <c:v>117</c:v>
                </c:pt>
              </c:strCache>
            </c:strRef>
          </c:xVal>
          <c:yVal>
            <c:numRef>
              <c:f>All_LayerOne_TakeOne!$C$2:$C$118</c:f>
              <c:numCache>
                <c:formatCode>0.00E+00</c:formatCode>
                <c:ptCount val="117"/>
                <c:pt idx="0">
                  <c:v>-0.7</c:v>
                </c:pt>
                <c:pt idx="1">
                  <c:v>2.54</c:v>
                </c:pt>
                <c:pt idx="2">
                  <c:v>3.83</c:v>
                </c:pt>
                <c:pt idx="3">
                  <c:v>3.53</c:v>
                </c:pt>
                <c:pt idx="4">
                  <c:v>4.08</c:v>
                </c:pt>
                <c:pt idx="5">
                  <c:v>4.4800000000000004</c:v>
                </c:pt>
                <c:pt idx="6">
                  <c:v>4.2699999999999996</c:v>
                </c:pt>
                <c:pt idx="7">
                  <c:v>3.52</c:v>
                </c:pt>
                <c:pt idx="8">
                  <c:v>3.86</c:v>
                </c:pt>
                <c:pt idx="9">
                  <c:v>3.79</c:v>
                </c:pt>
                <c:pt idx="10">
                  <c:v>2.81</c:v>
                </c:pt>
                <c:pt idx="11">
                  <c:v>3.46</c:v>
                </c:pt>
                <c:pt idx="12">
                  <c:v>3.21</c:v>
                </c:pt>
                <c:pt idx="13">
                  <c:v>2.88</c:v>
                </c:pt>
                <c:pt idx="14">
                  <c:v>2.74</c:v>
                </c:pt>
                <c:pt idx="15">
                  <c:v>2.2000000000000002</c:v>
                </c:pt>
                <c:pt idx="16">
                  <c:v>2.34</c:v>
                </c:pt>
                <c:pt idx="17">
                  <c:v>2.06</c:v>
                </c:pt>
                <c:pt idx="18">
                  <c:v>2.0699999999999998</c:v>
                </c:pt>
                <c:pt idx="19">
                  <c:v>1.53</c:v>
                </c:pt>
                <c:pt idx="20">
                  <c:v>1.77</c:v>
                </c:pt>
                <c:pt idx="21">
                  <c:v>1.66</c:v>
                </c:pt>
                <c:pt idx="22">
                  <c:v>1.39</c:v>
                </c:pt>
                <c:pt idx="23">
                  <c:v>1.4</c:v>
                </c:pt>
                <c:pt idx="24">
                  <c:v>0.85</c:v>
                </c:pt>
                <c:pt idx="25">
                  <c:v>0.32</c:v>
                </c:pt>
                <c:pt idx="26">
                  <c:v>1.21</c:v>
                </c:pt>
                <c:pt idx="27">
                  <c:v>0.92</c:v>
                </c:pt>
                <c:pt idx="28">
                  <c:v>1.05</c:v>
                </c:pt>
                <c:pt idx="29">
                  <c:v>-0.91</c:v>
                </c:pt>
                <c:pt idx="30">
                  <c:v>0.09</c:v>
                </c:pt>
                <c:pt idx="31">
                  <c:v>0.9</c:v>
                </c:pt>
                <c:pt idx="32">
                  <c:v>0.19</c:v>
                </c:pt>
                <c:pt idx="33">
                  <c:v>0.71</c:v>
                </c:pt>
                <c:pt idx="34">
                  <c:v>-1.64</c:v>
                </c:pt>
                <c:pt idx="35">
                  <c:v>0.67</c:v>
                </c:pt>
                <c:pt idx="36">
                  <c:v>0.54</c:v>
                </c:pt>
                <c:pt idx="37">
                  <c:v>-0.7</c:v>
                </c:pt>
                <c:pt idx="38">
                  <c:v>0.17</c:v>
                </c:pt>
                <c:pt idx="39">
                  <c:v>-0.8</c:v>
                </c:pt>
                <c:pt idx="40">
                  <c:v>0.36</c:v>
                </c:pt>
                <c:pt idx="41">
                  <c:v>0.42</c:v>
                </c:pt>
                <c:pt idx="42">
                  <c:v>0.55000000000000004</c:v>
                </c:pt>
                <c:pt idx="43">
                  <c:v>0.46</c:v>
                </c:pt>
                <c:pt idx="44">
                  <c:v>0.61</c:v>
                </c:pt>
                <c:pt idx="45">
                  <c:v>0.3</c:v>
                </c:pt>
                <c:pt idx="46">
                  <c:v>-0.71</c:v>
                </c:pt>
                <c:pt idx="47">
                  <c:v>0.56000000000000005</c:v>
                </c:pt>
                <c:pt idx="48">
                  <c:v>0.52</c:v>
                </c:pt>
                <c:pt idx="49">
                  <c:v>0.59</c:v>
                </c:pt>
                <c:pt idx="50">
                  <c:v>0.82</c:v>
                </c:pt>
                <c:pt idx="51">
                  <c:v>0.26</c:v>
                </c:pt>
                <c:pt idx="52">
                  <c:v>0.81</c:v>
                </c:pt>
                <c:pt idx="53">
                  <c:v>0.82</c:v>
                </c:pt>
                <c:pt idx="54">
                  <c:v>0.97</c:v>
                </c:pt>
                <c:pt idx="55">
                  <c:v>0.97</c:v>
                </c:pt>
                <c:pt idx="56">
                  <c:v>1.32</c:v>
                </c:pt>
                <c:pt idx="57">
                  <c:v>1.27</c:v>
                </c:pt>
                <c:pt idx="58">
                  <c:v>1.41</c:v>
                </c:pt>
                <c:pt idx="59">
                  <c:v>1.7</c:v>
                </c:pt>
                <c:pt idx="60">
                  <c:v>1.77</c:v>
                </c:pt>
                <c:pt idx="61">
                  <c:v>2.2599999999999998</c:v>
                </c:pt>
                <c:pt idx="62">
                  <c:v>2.4500000000000002</c:v>
                </c:pt>
                <c:pt idx="63">
                  <c:v>2.67</c:v>
                </c:pt>
                <c:pt idx="64">
                  <c:v>2.94</c:v>
                </c:pt>
                <c:pt idx="65">
                  <c:v>2.91</c:v>
                </c:pt>
                <c:pt idx="66">
                  <c:v>3.54</c:v>
                </c:pt>
                <c:pt idx="67">
                  <c:v>4.07</c:v>
                </c:pt>
                <c:pt idx="68">
                  <c:v>4.43</c:v>
                </c:pt>
                <c:pt idx="69">
                  <c:v>5.04</c:v>
                </c:pt>
                <c:pt idx="70">
                  <c:v>5.57</c:v>
                </c:pt>
                <c:pt idx="71">
                  <c:v>5.93</c:v>
                </c:pt>
                <c:pt idx="72">
                  <c:v>6.91</c:v>
                </c:pt>
                <c:pt idx="73">
                  <c:v>7.64</c:v>
                </c:pt>
                <c:pt idx="74">
                  <c:v>8.5299999999999994</c:v>
                </c:pt>
                <c:pt idx="75">
                  <c:v>9.81</c:v>
                </c:pt>
                <c:pt idx="76">
                  <c:v>13.4</c:v>
                </c:pt>
                <c:pt idx="77">
                  <c:v>16</c:v>
                </c:pt>
                <c:pt idx="78">
                  <c:v>10</c:v>
                </c:pt>
                <c:pt idx="79">
                  <c:v>9.02</c:v>
                </c:pt>
                <c:pt idx="80">
                  <c:v>8.16</c:v>
                </c:pt>
                <c:pt idx="81">
                  <c:v>7.52</c:v>
                </c:pt>
                <c:pt idx="82">
                  <c:v>6.99</c:v>
                </c:pt>
                <c:pt idx="83">
                  <c:v>5.76</c:v>
                </c:pt>
                <c:pt idx="84">
                  <c:v>5.9</c:v>
                </c:pt>
                <c:pt idx="85">
                  <c:v>5.63</c:v>
                </c:pt>
                <c:pt idx="86">
                  <c:v>5.29</c:v>
                </c:pt>
                <c:pt idx="87">
                  <c:v>5.05</c:v>
                </c:pt>
                <c:pt idx="88">
                  <c:v>4.84</c:v>
                </c:pt>
                <c:pt idx="89">
                  <c:v>4.46</c:v>
                </c:pt>
                <c:pt idx="90">
                  <c:v>4.33</c:v>
                </c:pt>
                <c:pt idx="91">
                  <c:v>4.29</c:v>
                </c:pt>
                <c:pt idx="92">
                  <c:v>4.2699999999999996</c:v>
                </c:pt>
                <c:pt idx="93">
                  <c:v>4.0599999999999996</c:v>
                </c:pt>
                <c:pt idx="94">
                  <c:v>3.48</c:v>
                </c:pt>
                <c:pt idx="95">
                  <c:v>4.29</c:v>
                </c:pt>
                <c:pt idx="96">
                  <c:v>3.89</c:v>
                </c:pt>
                <c:pt idx="97">
                  <c:v>4.29</c:v>
                </c:pt>
                <c:pt idx="98">
                  <c:v>4.41</c:v>
                </c:pt>
                <c:pt idx="99">
                  <c:v>4.34</c:v>
                </c:pt>
                <c:pt idx="100">
                  <c:v>4.28</c:v>
                </c:pt>
                <c:pt idx="101">
                  <c:v>4.71</c:v>
                </c:pt>
                <c:pt idx="102">
                  <c:v>4.75</c:v>
                </c:pt>
                <c:pt idx="103">
                  <c:v>5.14</c:v>
                </c:pt>
                <c:pt idx="104">
                  <c:v>5.38</c:v>
                </c:pt>
                <c:pt idx="105">
                  <c:v>5.41</c:v>
                </c:pt>
                <c:pt idx="106">
                  <c:v>5.81</c:v>
                </c:pt>
                <c:pt idx="107">
                  <c:v>5.91</c:v>
                </c:pt>
                <c:pt idx="108">
                  <c:v>6.3</c:v>
                </c:pt>
                <c:pt idx="109">
                  <c:v>5.46</c:v>
                </c:pt>
                <c:pt idx="110">
                  <c:v>6.33</c:v>
                </c:pt>
                <c:pt idx="111">
                  <c:v>6.92</c:v>
                </c:pt>
                <c:pt idx="112">
                  <c:v>7.27</c:v>
                </c:pt>
                <c:pt idx="113">
                  <c:v>7.4</c:v>
                </c:pt>
                <c:pt idx="114">
                  <c:v>7.27</c:v>
                </c:pt>
                <c:pt idx="115">
                  <c:v>6.91</c:v>
                </c:pt>
                <c:pt idx="116">
                  <c:v>6.34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037B-400A-BFBF-294B954EBB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49791408"/>
        <c:axId val="449791016"/>
      </c:scatterChart>
      <c:valAx>
        <c:axId val="449790232"/>
        <c:scaling>
          <c:orientation val="minMax"/>
          <c:max val="12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Turn Number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449790624"/>
        <c:crosses val="autoZero"/>
        <c:crossBetween val="midCat"/>
        <c:majorUnit val="10"/>
      </c:valAx>
      <c:valAx>
        <c:axId val="44979062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Magnitude (mV)</a:t>
                </a:r>
              </a:p>
            </c:rich>
          </c:tx>
          <c:layout>
            <c:manualLayout>
              <c:xMode val="edge"/>
              <c:yMode val="edge"/>
              <c:x val="2.7823822186934899E-3"/>
              <c:y val="0.26836311315726769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449790232"/>
        <c:crosses val="autoZero"/>
        <c:crossBetween val="midCat"/>
      </c:valAx>
      <c:valAx>
        <c:axId val="44979101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Phase (degrees)</a:t>
                </a:r>
              </a:p>
            </c:rich>
          </c:tx>
          <c:overlay val="0"/>
        </c:title>
        <c:numFmt formatCode="#,##0" sourceLinked="0"/>
        <c:majorTickMark val="out"/>
        <c:minorTickMark val="none"/>
        <c:tickLblPos val="nextTo"/>
        <c:crossAx val="449791408"/>
        <c:crosses val="max"/>
        <c:crossBetween val="midCat"/>
      </c:valAx>
      <c:valAx>
        <c:axId val="44979140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449791016"/>
        <c:crosses val="autoZero"/>
        <c:crossBetween val="midCat"/>
      </c:valAx>
      <c:spPr>
        <a:ln>
          <a:solidFill>
            <a:schemeClr val="accent1"/>
          </a:solidFill>
        </a:ln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0.10184</cdr:x>
      <cdr:y>0.10955</cdr:y>
    </cdr:from>
    <cdr:to>
      <cdr:x>0.35058</cdr:x>
      <cdr:y>0.26383</cdr:y>
    </cdr:to>
    <cdr:sp macro="" textlink="">
      <cdr:nvSpPr>
        <cdr:cNvPr id="2" name="Rounded Rectangular Callout 1"/>
        <cdr:cNvSpPr/>
      </cdr:nvSpPr>
      <cdr:spPr>
        <a:xfrm xmlns:a="http://schemas.openxmlformats.org/drawingml/2006/main">
          <a:off x="464820" y="361355"/>
          <a:ext cx="1135380" cy="508898"/>
        </a:xfrm>
        <a:prstGeom xmlns:a="http://schemas.openxmlformats.org/drawingml/2006/main" prst="wedgeRoundRectCallout">
          <a:avLst>
            <a:gd name="adj1" fmla="val 151495"/>
            <a:gd name="adj2" fmla="val -14133"/>
            <a:gd name="adj3" fmla="val 16667"/>
          </a:avLst>
        </a:prstGeom>
        <a:noFill xmlns:a="http://schemas.openxmlformats.org/drawingml/2006/main"/>
        <a:ln xmlns:a="http://schemas.openxmlformats.org/drawingml/2006/main" w="19050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900" dirty="0">
              <a:solidFill>
                <a:sysClr val="windowText" lastClr="000000"/>
              </a:solidFill>
            </a:rPr>
            <a:t>Indicates a</a:t>
          </a:r>
        </a:p>
        <a:p xmlns:a="http://schemas.openxmlformats.org/drawingml/2006/main">
          <a:pPr algn="ctr"/>
          <a:r>
            <a:rPr lang="en-US" sz="900" dirty="0">
              <a:solidFill>
                <a:sysClr val="windowText" lastClr="000000"/>
              </a:solidFill>
            </a:rPr>
            <a:t>short between</a:t>
          </a:r>
        </a:p>
        <a:p xmlns:a="http://schemas.openxmlformats.org/drawingml/2006/main">
          <a:pPr algn="ctr"/>
          <a:r>
            <a:rPr lang="en-US" sz="900" dirty="0">
              <a:solidFill>
                <a:sysClr val="windowText" lastClr="000000"/>
              </a:solidFill>
            </a:rPr>
            <a:t>turns 78 and 79.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7/23/2024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4350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C1CF787-4529-4D61-85B2-D9DE6677C4B4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8EAC481F-6EA8-8842-9A2B-BC4C4B79AB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7C8AC5-6610-6C44-BBA1-96C0000A5F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20DF617-0CE4-462E-8D0A-07DC183D0626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5C62C411-78B7-E24A-910B-DB22279E20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CA7D9CF0-9F7A-8149-A2E0-1D1F97884E1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D2475FA6-2EB9-4FC3-85A7-EF1716F60308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CA34DB5F-D82E-A04F-9A90-7E062B9F5CA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A273D8B-1721-BE4B-B1B9-EA445027C472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58787B-8DF3-43CE-82CD-11B6ECBA9380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9F7A0E67-CA0E-AE4B-9410-E2429A756B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65FF897D-868E-3049-8124-0434F375E4DD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spcBef>
                <a:spcPts val="984"/>
              </a:spcBef>
              <a:defRPr sz="1800">
                <a:solidFill>
                  <a:srgbClr val="505050"/>
                </a:solidFill>
              </a:defRPr>
            </a:lvl1pPr>
            <a:lvl2pPr marL="28257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600">
                <a:solidFill>
                  <a:srgbClr val="505050"/>
                </a:solidFill>
              </a:defRPr>
            </a:lvl2pPr>
            <a:lvl3pPr marL="573087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500">
                <a:solidFill>
                  <a:srgbClr val="505050"/>
                </a:solidFill>
              </a:defRPr>
            </a:lvl3pPr>
            <a:lvl4pPr marL="85725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400">
                <a:solidFill>
                  <a:srgbClr val="505050"/>
                </a:solidFill>
              </a:defRPr>
            </a:lvl4pPr>
            <a:lvl5pPr marL="1139825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/>
              <a:t>Click to edit Master text styles.</a:t>
            </a:r>
          </a:p>
          <a:p>
            <a:pPr marL="512763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Second level</a:t>
            </a:r>
          </a:p>
          <a:p>
            <a:pPr marL="803275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/>
              <a:t>Third level</a:t>
            </a:r>
          </a:p>
          <a:p>
            <a:pPr marL="1085850" marR="0" lvl="3" indent="-22860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r>
              <a:rPr lang="en-US" dirty="0"/>
              <a:t>Fourth level</a:t>
            </a:r>
          </a:p>
          <a:p>
            <a:pPr marL="1370013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FF9D6C68-71BF-4598-9675-B5DE493BC927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id="{AA69CF24-F572-1D4A-841D-0D6930238C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809BEC-FF0E-7C47-ACC3-F2E5E0425E29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3275" indent="-230188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5850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30188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marR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 sz="1800">
                <a:solidFill>
                  <a:srgbClr val="505050"/>
                </a:solidFill>
              </a:defRPr>
            </a:lvl1pPr>
            <a:lvl2pPr marL="512763" indent="-230188">
              <a:spcBef>
                <a:spcPts val="984"/>
              </a:spcBef>
              <a:defRPr sz="1600">
                <a:solidFill>
                  <a:srgbClr val="505050"/>
                </a:solidFill>
              </a:defRPr>
            </a:lvl2pPr>
            <a:lvl3pPr marL="806450" indent="-228600">
              <a:spcBef>
                <a:spcPts val="984"/>
              </a:spcBef>
              <a:defRPr sz="1500">
                <a:solidFill>
                  <a:srgbClr val="505050"/>
                </a:solidFill>
              </a:defRPr>
            </a:lvl3pPr>
            <a:lvl4pPr marL="1087438" indent="-228600">
              <a:spcBef>
                <a:spcPts val="984"/>
              </a:spcBef>
              <a:defRPr sz="1400">
                <a:solidFill>
                  <a:srgbClr val="505050"/>
                </a:solidFill>
              </a:defRPr>
            </a:lvl4pPr>
            <a:lvl5pPr marL="1370013" indent="-228600">
              <a:spcBef>
                <a:spcPts val="984"/>
              </a:spcBef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30188" marR="0" lvl="0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Click to edit Master text styles</a:t>
            </a:r>
          </a:p>
          <a:p>
            <a:pPr marL="230188" marR="0" lvl="1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Second level</a:t>
            </a:r>
          </a:p>
          <a:p>
            <a:pPr marL="230188" marR="0" lvl="2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Third level</a:t>
            </a:r>
          </a:p>
          <a:p>
            <a:pPr marL="230188" marR="0" lvl="3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Fourth level</a:t>
            </a:r>
          </a:p>
          <a:p>
            <a:pPr marL="230188" marR="0" lvl="4" indent="-230188" algn="l" defTabSz="457200" rtl="0" eaLnBrk="1" fontAlgn="base" latinLnBrk="0" hangingPunct="1">
              <a:lnSpc>
                <a:spcPct val="100000"/>
              </a:lnSpc>
              <a:spcBef>
                <a:spcPts val="984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A527C62-F5F4-4721-9BC5-FCB1305D6124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D4D081AD-4B52-6F4C-8D4F-511833C98F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6531" y="4671986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9B3E4F6-B022-5F44-B5A5-9E70BD7DAD71}"/>
              </a:ext>
            </a:extLst>
          </p:cNvPr>
          <p:cNvSpPr/>
          <p:nvPr userDrawn="1"/>
        </p:nvSpPr>
        <p:spPr>
          <a:xfrm>
            <a:off x="219075" y="4737100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8B29B2-BAC5-478F-A694-78993C1FA569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www.youtube.com/watch?v=0QC5PP_eMuk&amp;list=FL7sIZujOhhXI96gcbFI6DRA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611715"/>
          </a:xfrm>
        </p:spPr>
        <p:txBody>
          <a:bodyPr>
            <a:noAutofit/>
          </a:bodyPr>
          <a:lstStyle/>
          <a:p>
            <a:r>
              <a:rPr lang="en-US" sz="1800" dirty="0"/>
              <a:t>Italian Summer Students, Magnet Systems, Program Examples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93964" y="3849336"/>
            <a:ext cx="8499231" cy="935794"/>
          </a:xfrm>
        </p:spPr>
        <p:txBody>
          <a:bodyPr/>
          <a:lstStyle/>
          <a:p>
            <a:r>
              <a:rPr lang="en-US" sz="1400" dirty="0"/>
              <a:t>Luciano Elementi	</a:t>
            </a:r>
          </a:p>
          <a:p>
            <a:r>
              <a:rPr lang="en-US" sz="1400" dirty="0"/>
              <a:t>Electrical and System Engineer</a:t>
            </a:r>
          </a:p>
          <a:p>
            <a:r>
              <a:rPr lang="en-US" sz="1400" dirty="0"/>
              <a:t>July 23, 2024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7330248" cy="320908"/>
          </a:xfrm>
        </p:spPr>
        <p:txBody>
          <a:bodyPr/>
          <a:lstStyle/>
          <a:p>
            <a:r>
              <a:rPr lang="en-US" sz="1950" dirty="0"/>
              <a:t>Permanent Magnets Magnetizer + QA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7CA9744-D702-4FE6-BA06-88612D51EFD4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8AD856-B959-A85D-C1F2-8EF4478632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526" y="817248"/>
            <a:ext cx="4495036" cy="3069129"/>
          </a:xfrm>
          <a:prstGeom prst="rect">
            <a:avLst/>
          </a:prstGeom>
        </p:spPr>
      </p:pic>
      <p:pic>
        <p:nvPicPr>
          <p:cNvPr id="11" name="Picture 20">
            <a:extLst>
              <a:ext uri="{FF2B5EF4-FFF2-40B4-BE49-F238E27FC236}">
                <a16:creationId xmlns:a16="http://schemas.microsoft.com/office/drawing/2014/main" id="{96DA1419-8D48-3D2C-7A69-207E7E5DA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098" y="817248"/>
            <a:ext cx="3476906" cy="224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6">
            <a:extLst>
              <a:ext uri="{FF2B5EF4-FFF2-40B4-BE49-F238E27FC236}">
                <a16:creationId xmlns:a16="http://schemas.microsoft.com/office/drawing/2014/main" id="{163B120D-C985-47C7-0A0E-E707FA8A9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3217" y="3163763"/>
            <a:ext cx="3747154" cy="131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B262AA-93C6-3BAE-0DD2-6CE827D0092C}"/>
              </a:ext>
            </a:extLst>
          </p:cNvPr>
          <p:cNvSpPr txBox="1"/>
          <p:nvPr/>
        </p:nvSpPr>
        <p:spPr>
          <a:xfrm>
            <a:off x="573629" y="3942558"/>
            <a:ext cx="369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Magnet and Power Supply on the back</a:t>
            </a:r>
          </a:p>
        </p:txBody>
      </p:sp>
    </p:spTree>
    <p:extLst>
      <p:ext uri="{BB962C8B-B14F-4D97-AF65-F5344CB8AC3E}">
        <p14:creationId xmlns:p14="http://schemas.microsoft.com/office/powerpoint/2010/main" val="77222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1359182" cy="320908"/>
          </a:xfrm>
        </p:spPr>
        <p:txBody>
          <a:bodyPr/>
          <a:lstStyle/>
          <a:p>
            <a:r>
              <a:rPr lang="en-US" sz="1950" dirty="0"/>
              <a:t>Others: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385FB4B-3202-4268-86B3-2F91E5764BBC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2D358D-01F7-69CF-18B2-186FDC3D0D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588" y="615390"/>
            <a:ext cx="3377612" cy="22264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C30BF2-747A-170A-7D8B-422D5AFC55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571715"/>
            <a:ext cx="3798365" cy="22700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3EFA30-6845-B8EC-F031-AAB65A43B694}"/>
              </a:ext>
            </a:extLst>
          </p:cNvPr>
          <p:cNvSpPr txBox="1"/>
          <p:nvPr/>
        </p:nvSpPr>
        <p:spPr>
          <a:xfrm>
            <a:off x="995059" y="2844789"/>
            <a:ext cx="2660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Cable Making Machine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5ACDAF-DC99-AFFF-2D6E-075364FC0810}"/>
              </a:ext>
            </a:extLst>
          </p:cNvPr>
          <p:cNvSpPr txBox="1"/>
          <p:nvPr/>
        </p:nvSpPr>
        <p:spPr>
          <a:xfrm>
            <a:off x="5140847" y="2844789"/>
            <a:ext cx="26606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Soldering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A7A9716-F45A-BC11-E157-04F8AF06C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474" y="3216311"/>
            <a:ext cx="7907891" cy="1287351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Welding Machine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Pressure Rinse Systems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Ovens and Furnaces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And other light industrial processes</a:t>
            </a: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505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6827" y="990390"/>
            <a:ext cx="3825300" cy="2824053"/>
          </a:xfrm>
        </p:spPr>
        <p:txBody>
          <a:bodyPr/>
          <a:lstStyle/>
          <a:p>
            <a:pPr marL="287338" indent="-287338">
              <a:spcBef>
                <a:spcPts val="1200"/>
              </a:spcBef>
            </a:pPr>
            <a:r>
              <a:rPr lang="en-US" sz="1600" dirty="0"/>
              <a:t>Intro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AC-Dipole, Purpose, Measure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Kickers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Special Projects</a:t>
            </a:r>
          </a:p>
          <a:p>
            <a:pPr marL="285750" lvl="1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Permanent Magnets</a:t>
            </a:r>
          </a:p>
          <a:p>
            <a:pPr marL="287338" indent="-287338">
              <a:spcBef>
                <a:spcPts val="1200"/>
              </a:spcBef>
            </a:pPr>
            <a:r>
              <a:rPr lang="en-US" sz="1600" dirty="0"/>
              <a:t>Specialty Machines</a:t>
            </a:r>
          </a:p>
          <a:p>
            <a:pPr marL="287338" indent="-287338">
              <a:spcBef>
                <a:spcPts val="1200"/>
              </a:spcBef>
            </a:pPr>
            <a:r>
              <a:rPr lang="en-US" sz="1600" dirty="0"/>
              <a:t>Others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351626"/>
            <a:ext cx="2528094" cy="320908"/>
          </a:xfrm>
        </p:spPr>
        <p:txBody>
          <a:bodyPr/>
          <a:lstStyle/>
          <a:p>
            <a:r>
              <a:rPr lang="en-US" sz="1950" dirty="0"/>
              <a:t>Outline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8499E1FF-E3FF-4CA3-B26D-47E4FC0C2030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Luciano Elementi | Italian Summer Students, Magnet Systems, Program Examples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3D123A18-5939-E0A9-ADDC-5D618A8915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9339503"/>
              </p:ext>
            </p:extLst>
          </p:nvPr>
        </p:nvGraphicFramePr>
        <p:xfrm>
          <a:off x="4889283" y="623147"/>
          <a:ext cx="2948623" cy="38078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229600" imgH="10972800" progId="Acrobat.Document.DC">
                  <p:embed/>
                </p:oleObj>
              </mc:Choice>
              <mc:Fallback>
                <p:oleObj name="Acrobat Document" r:id="rId2" imgW="8229600" imgH="10972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889283" y="623147"/>
                        <a:ext cx="2948623" cy="38078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2981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01533" y="3256821"/>
            <a:ext cx="5341902" cy="1399371"/>
          </a:xfrm>
        </p:spPr>
        <p:txBody>
          <a:bodyPr/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Pulsed, with a short separation, on the order of a muon life time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Detector is “listening” while there is “nothing” i.e. between bunches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significant background is created by beam (protons) in between</a:t>
            </a:r>
            <a:b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bunches which therefore need to be suppressed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≤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10</a:t>
            </a:r>
            <a:r>
              <a:rPr lang="en-US" sz="1400" baseline="30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-10</a:t>
            </a:r>
            <a:r>
              <a:rPr lang="en-US" sz="1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extinction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AC-Dipole, Extinction: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DD9054E-1AF9-4F70-B789-D748B66E8518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2" name="Group 32">
            <a:extLst>
              <a:ext uri="{FF2B5EF4-FFF2-40B4-BE49-F238E27FC236}">
                <a16:creationId xmlns:a16="http://schemas.microsoft.com/office/drawing/2014/main" id="{CA962427-36E4-B791-3821-EB4B0717C0D7}"/>
              </a:ext>
            </a:extLst>
          </p:cNvPr>
          <p:cNvGrpSpPr>
            <a:grpSpLocks/>
          </p:cNvGrpSpPr>
          <p:nvPr/>
        </p:nvGrpSpPr>
        <p:grpSpPr bwMode="auto">
          <a:xfrm>
            <a:off x="514350" y="1063311"/>
            <a:ext cx="5550694" cy="2000035"/>
            <a:chOff x="1000125" y="2024063"/>
            <a:chExt cx="6551613" cy="2170112"/>
          </a:xfrm>
        </p:grpSpPr>
        <p:grpSp>
          <p:nvGrpSpPr>
            <p:cNvPr id="8" name="Group 33">
              <a:extLst>
                <a:ext uri="{FF2B5EF4-FFF2-40B4-BE49-F238E27FC236}">
                  <a16:creationId xmlns:a16="http://schemas.microsoft.com/office/drawing/2014/main" id="{7ABEED5E-DB6E-52FE-16EA-A3A1B5EAB86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0125" y="2546350"/>
              <a:ext cx="6551613" cy="976313"/>
              <a:chOff x="640" y="1545"/>
              <a:chExt cx="3490" cy="615"/>
            </a:xfrm>
          </p:grpSpPr>
          <p:sp>
            <p:nvSpPr>
              <p:cNvPr id="25" name="Line 4">
                <a:extLst>
                  <a:ext uri="{FF2B5EF4-FFF2-40B4-BE49-F238E27FC236}">
                    <a16:creationId xmlns:a16="http://schemas.microsoft.com/office/drawing/2014/main" id="{29C62F30-663E-CACF-0BE7-827AEFE8AF6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" y="2160"/>
                <a:ext cx="10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Line 5">
                <a:extLst>
                  <a:ext uri="{FF2B5EF4-FFF2-40B4-BE49-F238E27FC236}">
                    <a16:creationId xmlns:a16="http://schemas.microsoft.com/office/drawing/2014/main" id="{5BBDC98B-50B8-A33B-6338-0E3F28ED1E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679" y="1552"/>
                <a:ext cx="90" cy="6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" name="Line 6">
                <a:extLst>
                  <a:ext uri="{FF2B5EF4-FFF2-40B4-BE49-F238E27FC236}">
                    <a16:creationId xmlns:a16="http://schemas.microsoft.com/office/drawing/2014/main" id="{F51277DE-1AAD-0749-DF3B-821C4D17A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69" y="1552"/>
                <a:ext cx="89" cy="6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" name="Line 8">
                <a:extLst>
                  <a:ext uri="{FF2B5EF4-FFF2-40B4-BE49-F238E27FC236}">
                    <a16:creationId xmlns:a16="http://schemas.microsoft.com/office/drawing/2014/main" id="{0620D02F-3416-E6D7-4868-DEFD93EA96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86" y="2153"/>
                <a:ext cx="10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" name="Line 9">
                <a:extLst>
                  <a:ext uri="{FF2B5EF4-FFF2-40B4-BE49-F238E27FC236}">
                    <a16:creationId xmlns:a16="http://schemas.microsoft.com/office/drawing/2014/main" id="{01D39C1E-931B-4CA3-053A-89A3F0C842D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925" y="1545"/>
                <a:ext cx="89" cy="6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Line 10">
                <a:extLst>
                  <a:ext uri="{FF2B5EF4-FFF2-40B4-BE49-F238E27FC236}">
                    <a16:creationId xmlns:a16="http://schemas.microsoft.com/office/drawing/2014/main" id="{AED2640D-E790-C356-19EE-4EE3A39F27D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14" y="1545"/>
                <a:ext cx="90" cy="6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Line 11">
                <a:extLst>
                  <a:ext uri="{FF2B5EF4-FFF2-40B4-BE49-F238E27FC236}">
                    <a16:creationId xmlns:a16="http://schemas.microsoft.com/office/drawing/2014/main" id="{9D388CEE-3094-77FA-BA01-AE188EE96E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104" y="2145"/>
                <a:ext cx="102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1" name="Line 18">
              <a:extLst>
                <a:ext uri="{FF2B5EF4-FFF2-40B4-BE49-F238E27FC236}">
                  <a16:creationId xmlns:a16="http://schemas.microsoft.com/office/drawing/2014/main" id="{D04FEBF3-2A12-4938-32E1-CCFF2691F4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6088" y="2290763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21">
              <a:extLst>
                <a:ext uri="{FF2B5EF4-FFF2-40B4-BE49-F238E27FC236}">
                  <a16:creationId xmlns:a16="http://schemas.microsoft.com/office/drawing/2014/main" id="{09A3898E-36AD-BA05-2161-E7605D53A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300" y="2293938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22">
              <a:extLst>
                <a:ext uri="{FF2B5EF4-FFF2-40B4-BE49-F238E27FC236}">
                  <a16:creationId xmlns:a16="http://schemas.microsoft.com/office/drawing/2014/main" id="{E6616B21-747A-1F13-DB0C-720954A7D3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6375" y="2293938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23">
              <a:extLst>
                <a:ext uri="{FF2B5EF4-FFF2-40B4-BE49-F238E27FC236}">
                  <a16:creationId xmlns:a16="http://schemas.microsoft.com/office/drawing/2014/main" id="{2CA7D32F-CC4E-2152-5A61-00AE698C43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325" y="2408238"/>
              <a:ext cx="3079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24">
              <a:extLst>
                <a:ext uri="{FF2B5EF4-FFF2-40B4-BE49-F238E27FC236}">
                  <a16:creationId xmlns:a16="http://schemas.microsoft.com/office/drawing/2014/main" id="{AC5EB604-3E58-FBC3-22CF-3B62A811B8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89300" y="2408238"/>
              <a:ext cx="19970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Text Box 25">
              <a:extLst>
                <a:ext uri="{FF2B5EF4-FFF2-40B4-BE49-F238E27FC236}">
                  <a16:creationId xmlns:a16="http://schemas.microsoft.com/office/drawing/2014/main" id="{81E730C0-D73A-E417-3331-19412AEE22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0950" y="2024063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dirty="0"/>
                <a:t>~200 ns</a:t>
              </a:r>
            </a:p>
          </p:txBody>
        </p:sp>
        <p:sp>
          <p:nvSpPr>
            <p:cNvPr id="17" name="Text Box 26">
              <a:extLst>
                <a:ext uri="{FF2B5EF4-FFF2-40B4-BE49-F238E27FC236}">
                  <a16:creationId xmlns:a16="http://schemas.microsoft.com/office/drawing/2014/main" id="{8567441A-4577-831E-1BE3-E1FC009F2F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7588" y="2024063"/>
              <a:ext cx="1114425" cy="33655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/>
                <a:t>~1.5 </a:t>
              </a:r>
              <a:r>
                <a:rPr lang="en-US" sz="1600">
                  <a:latin typeface="Symbol" pitchFamily="18" charset="2"/>
                </a:rPr>
                <a:t>m</a:t>
              </a:r>
              <a:r>
                <a:rPr lang="en-US" sz="1600"/>
                <a:t>s</a:t>
              </a:r>
            </a:p>
          </p:txBody>
        </p:sp>
        <p:sp>
          <p:nvSpPr>
            <p:cNvPr id="18" name="Line 27">
              <a:extLst>
                <a:ext uri="{FF2B5EF4-FFF2-40B4-BE49-F238E27FC236}">
                  <a16:creationId xmlns:a16="http://schemas.microsoft.com/office/drawing/2014/main" id="{1F8D0626-71D6-58DE-2BB7-FEEA312174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7988" y="3597275"/>
              <a:ext cx="0" cy="21590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8">
              <a:extLst>
                <a:ext uri="{FF2B5EF4-FFF2-40B4-BE49-F238E27FC236}">
                  <a16:creationId xmlns:a16="http://schemas.microsoft.com/office/drawing/2014/main" id="{C1AA5A11-F96C-854E-C2D0-BAEA1E8C68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675" y="3598863"/>
              <a:ext cx="0" cy="21590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9">
              <a:extLst>
                <a:ext uri="{FF2B5EF4-FFF2-40B4-BE49-F238E27FC236}">
                  <a16:creationId xmlns:a16="http://schemas.microsoft.com/office/drawing/2014/main" id="{C9520B1E-6FD0-510C-782A-DE8160684A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6375" y="3598863"/>
              <a:ext cx="0" cy="21590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30">
              <a:extLst>
                <a:ext uri="{FF2B5EF4-FFF2-40B4-BE49-F238E27FC236}">
                  <a16:creationId xmlns:a16="http://schemas.microsoft.com/office/drawing/2014/main" id="{EECC9A66-E81D-25AB-6389-760006C227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3225" y="3714750"/>
              <a:ext cx="80645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31">
              <a:extLst>
                <a:ext uri="{FF2B5EF4-FFF2-40B4-BE49-F238E27FC236}">
                  <a16:creationId xmlns:a16="http://schemas.microsoft.com/office/drawing/2014/main" id="{7DA72295-D070-53C7-EB13-753BA2008C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49675" y="3714750"/>
              <a:ext cx="1536700" cy="0"/>
            </a:xfrm>
            <a:prstGeom prst="line">
              <a:avLst/>
            </a:prstGeom>
            <a:noFill/>
            <a:ln w="0">
              <a:solidFill>
                <a:srgbClr val="008000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32">
              <a:extLst>
                <a:ext uri="{FF2B5EF4-FFF2-40B4-BE49-F238E27FC236}">
                  <a16:creationId xmlns:a16="http://schemas.microsoft.com/office/drawing/2014/main" id="{C65A391E-E54F-7C3E-9BA8-24AF7D6B31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13038" y="3676650"/>
              <a:ext cx="1306512" cy="517525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/>
                <a:t>Prompt backgrounds</a:t>
              </a:r>
            </a:p>
          </p:txBody>
        </p:sp>
        <p:sp>
          <p:nvSpPr>
            <p:cNvPr id="24" name="Text Box 34">
              <a:extLst>
                <a:ext uri="{FF2B5EF4-FFF2-40B4-BE49-F238E27FC236}">
                  <a16:creationId xmlns:a16="http://schemas.microsoft.com/office/drawing/2014/main" id="{0DBD8284-4CB3-CC4E-0B20-022FA6CFED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03663" y="3676650"/>
              <a:ext cx="1306512" cy="3048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 dirty="0">
                  <a:solidFill>
                    <a:srgbClr val="008000"/>
                  </a:solidFill>
                </a:rPr>
                <a:t>live window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1DFFCB88-AB84-245E-8AB0-9E39E195C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13" y="864955"/>
            <a:ext cx="3164687" cy="225775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524023-4B1F-A815-BC66-7BC3174E4A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43435" y="3075525"/>
            <a:ext cx="2413769" cy="158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29419" y="411261"/>
            <a:ext cx="2528094" cy="320908"/>
          </a:xfrm>
        </p:spPr>
        <p:txBody>
          <a:bodyPr/>
          <a:lstStyle/>
          <a:p>
            <a:r>
              <a:rPr lang="en-US" sz="1950" dirty="0"/>
              <a:t>AC-Dipole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D8B87BA-871D-47C5-97FA-1C1DC6565E38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2CEF8-889C-354A-BB77-E0BE21D06E7E}"/>
              </a:ext>
            </a:extLst>
          </p:cNvPr>
          <p:cNvSpPr txBox="1"/>
          <p:nvPr/>
        </p:nvSpPr>
        <p:spPr>
          <a:xfrm>
            <a:off x="5173927" y="4152902"/>
            <a:ext cx="30536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Helvetica" pitchFamily="2" charset="0"/>
              </a:rPr>
              <a:t>Rendering of the AC-Dipole Installation </a:t>
            </a:r>
            <a:r>
              <a:rPr lang="en-US" sz="1000" dirty="0">
                <a:latin typeface="Helvetica" pitchFamily="2" charset="0"/>
              </a:rPr>
              <a:t>Roughly behind the g-2 building</a:t>
            </a:r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7B3933B8-A688-F11D-59C8-23A6C242E8C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1166" y="559711"/>
            <a:ext cx="5094231" cy="3580595"/>
          </a:xfrm>
          <a:prstGeom prst="rect">
            <a:avLst/>
          </a:prstGeom>
        </p:spPr>
      </p:pic>
      <p:pic>
        <p:nvPicPr>
          <p:cNvPr id="2" name="Content Placeholder 1" descr="A picture containing device, toy, miller&#10;&#10;Description automatically generated">
            <a:extLst>
              <a:ext uri="{FF2B5EF4-FFF2-40B4-BE49-F238E27FC236}">
                <a16:creationId xmlns:a16="http://schemas.microsoft.com/office/drawing/2014/main" id="{94414919-170F-2E59-F9AD-7F6AC31598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471" y="1012742"/>
            <a:ext cx="3191637" cy="3127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161345-01D5-7BFB-6E91-F0C6C10FAF04}"/>
              </a:ext>
            </a:extLst>
          </p:cNvPr>
          <p:cNvSpPr txBox="1"/>
          <p:nvPr/>
        </p:nvSpPr>
        <p:spPr>
          <a:xfrm>
            <a:off x="593743" y="4183679"/>
            <a:ext cx="2775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Ferrites (Blue) are required,</a:t>
            </a:r>
          </a:p>
          <a:p>
            <a:pPr algn="ctr"/>
            <a:r>
              <a:rPr lang="en-US" sz="900" dirty="0">
                <a:latin typeface="Helvetica" pitchFamily="2" charset="0"/>
              </a:rPr>
              <a:t>This is a single loop magnet, First of a kind</a:t>
            </a:r>
          </a:p>
        </p:txBody>
      </p:sp>
    </p:spTree>
    <p:extLst>
      <p:ext uri="{BB962C8B-B14F-4D97-AF65-F5344CB8AC3E}">
        <p14:creationId xmlns:p14="http://schemas.microsoft.com/office/powerpoint/2010/main" val="2842402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3303614" cy="320908"/>
          </a:xfrm>
        </p:spPr>
        <p:txBody>
          <a:bodyPr/>
          <a:lstStyle/>
          <a:p>
            <a:r>
              <a:rPr lang="en-US" sz="1950" dirty="0"/>
              <a:t>Ferrites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AEA0C43F-70F5-4BC5-9D3C-187591FCB80D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2CEF8-889C-354A-BB77-E0BE21D06E7E}"/>
              </a:ext>
            </a:extLst>
          </p:cNvPr>
          <p:cNvSpPr txBox="1"/>
          <p:nvPr/>
        </p:nvSpPr>
        <p:spPr>
          <a:xfrm>
            <a:off x="4824402" y="3497554"/>
            <a:ext cx="38297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Ferrites (electrical) testing to determine the field distribution and the power consumption of the magnet (modeling) and receiving sample of toroids and bricks from our vendors</a:t>
            </a:r>
          </a:p>
        </p:txBody>
      </p:sp>
      <p:pic>
        <p:nvPicPr>
          <p:cNvPr id="8" name="Picture 7" descr="A picture containing text, table, desk&#10;&#10;Description automatically generated">
            <a:extLst>
              <a:ext uri="{FF2B5EF4-FFF2-40B4-BE49-F238E27FC236}">
                <a16:creationId xmlns:a16="http://schemas.microsoft.com/office/drawing/2014/main" id="{2C8D2D2D-9E2A-0017-AECC-2526BC243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03" y="2845059"/>
            <a:ext cx="4082230" cy="1712653"/>
          </a:xfrm>
          <a:prstGeom prst="rect">
            <a:avLst/>
          </a:prstGeom>
        </p:spPr>
      </p:pic>
      <p:pic>
        <p:nvPicPr>
          <p:cNvPr id="14" name="Picture 13" descr="A picture containing white&#10;&#10;Description automatically generated">
            <a:extLst>
              <a:ext uri="{FF2B5EF4-FFF2-40B4-BE49-F238E27FC236}">
                <a16:creationId xmlns:a16="http://schemas.microsoft.com/office/drawing/2014/main" id="{796C5C73-AE69-3C6D-FABA-5DEFCB93C9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490" y="691838"/>
            <a:ext cx="1929642" cy="2572856"/>
          </a:xfrm>
          <a:prstGeom prst="rect">
            <a:avLst/>
          </a:prstGeom>
        </p:spPr>
      </p:pic>
      <p:pic>
        <p:nvPicPr>
          <p:cNvPr id="20" name="Picture 19" descr="A picture containing indoor&#10;&#10;Description automatically generated">
            <a:extLst>
              <a:ext uri="{FF2B5EF4-FFF2-40B4-BE49-F238E27FC236}">
                <a16:creationId xmlns:a16="http://schemas.microsoft.com/office/drawing/2014/main" id="{2A51FB86-6036-9FE6-9562-35C90E12D6F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377" y="691839"/>
            <a:ext cx="1929642" cy="2572856"/>
          </a:xfrm>
          <a:prstGeom prst="rect">
            <a:avLst/>
          </a:prstGeom>
        </p:spPr>
      </p:pic>
      <p:pic>
        <p:nvPicPr>
          <p:cNvPr id="22" name="Picture 21" descr="A picture containing text&#10;&#10;Description automatically generated">
            <a:extLst>
              <a:ext uri="{FF2B5EF4-FFF2-40B4-BE49-F238E27FC236}">
                <a16:creationId xmlns:a16="http://schemas.microsoft.com/office/drawing/2014/main" id="{58FD2135-4E0F-02A5-0B5F-F99038142D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03" y="691838"/>
            <a:ext cx="4064394" cy="20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36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357203FC-E971-9AE0-99F0-F34802BB7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6675" y="2932578"/>
            <a:ext cx="2575075" cy="149562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6502682" cy="320908"/>
          </a:xfrm>
        </p:spPr>
        <p:txBody>
          <a:bodyPr/>
          <a:lstStyle/>
          <a:p>
            <a:r>
              <a:rPr lang="en-US" sz="2000" dirty="0"/>
              <a:t>Study, Modeling, and Findings</a:t>
            </a:r>
            <a:endParaRPr lang="en-US" sz="195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4A98421D-E272-40C7-BD02-8783E37D1974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B2CE0A-9F2D-39A7-718D-FDC4633808AC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" y="697763"/>
            <a:ext cx="3852492" cy="22475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9EE9E9-0656-4AFB-B9E6-FC3B6D30A80B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814" y="2431562"/>
            <a:ext cx="3400001" cy="23011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C75878-7191-2EDE-D23A-CA299CD54F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4742" y="628492"/>
            <a:ext cx="2310794" cy="1991468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71EFD7D-3171-27DD-40B4-C1E17B340208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61760" y="628492"/>
            <a:ext cx="2514600" cy="1991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indoor&#10;&#10;Description automatically generated">
            <a:extLst>
              <a:ext uri="{FF2B5EF4-FFF2-40B4-BE49-F238E27FC236}">
                <a16:creationId xmlns:a16="http://schemas.microsoft.com/office/drawing/2014/main" id="{B999F027-F855-86A7-D0FF-28A8B359B4F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743" y="2829916"/>
            <a:ext cx="2836598" cy="173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90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7330248" cy="320908"/>
          </a:xfrm>
        </p:spPr>
        <p:txBody>
          <a:bodyPr/>
          <a:lstStyle/>
          <a:p>
            <a:r>
              <a:rPr lang="en-US" sz="1950" dirty="0"/>
              <a:t>Kicker Magnet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3639021-C526-4FC4-8160-6FE03BE420E6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2CEF8-889C-354A-BB77-E0BE21D06E7E}"/>
              </a:ext>
            </a:extLst>
          </p:cNvPr>
          <p:cNvSpPr txBox="1"/>
          <p:nvPr/>
        </p:nvSpPr>
        <p:spPr>
          <a:xfrm>
            <a:off x="4033361" y="4453619"/>
            <a:ext cx="36933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One of the 50 Ohm magnet which was fully tested.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38FB89-7019-238B-8268-62E3BBD8B5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540" y="205686"/>
            <a:ext cx="4298852" cy="19959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3878EEF-0D3E-5EE2-7898-080DA0619C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690" y="616836"/>
            <a:ext cx="2909570" cy="3812351"/>
          </a:xfrm>
          <a:prstGeom prst="rect">
            <a:avLst/>
          </a:prstGeom>
        </p:spPr>
      </p:pic>
      <p:pic>
        <p:nvPicPr>
          <p:cNvPr id="18" name="Picture 17" descr="A picture containing indoor&#10;&#10;Description automatically generated">
            <a:extLst>
              <a:ext uri="{FF2B5EF4-FFF2-40B4-BE49-F238E27FC236}">
                <a16:creationId xmlns:a16="http://schemas.microsoft.com/office/drawing/2014/main" id="{8E14416D-2C39-3459-B285-FFFA1ED050C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9540" y="2335985"/>
            <a:ext cx="4298852" cy="209320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9D8F2CF-6C36-16D5-8185-CCE4E65C27E8}"/>
              </a:ext>
            </a:extLst>
          </p:cNvPr>
          <p:cNvSpPr txBox="1"/>
          <p:nvPr/>
        </p:nvSpPr>
        <p:spPr>
          <a:xfrm>
            <a:off x="406395" y="4429187"/>
            <a:ext cx="28041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Helvetica" pitchFamily="2" charset="0"/>
              </a:rPr>
              <a:t>RKE, 10 Ohm magnet currently in production.</a:t>
            </a:r>
          </a:p>
        </p:txBody>
      </p:sp>
    </p:spTree>
    <p:extLst>
      <p:ext uri="{BB962C8B-B14F-4D97-AF65-F5344CB8AC3E}">
        <p14:creationId xmlns:p14="http://schemas.microsoft.com/office/powerpoint/2010/main" val="4222230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7330248" cy="320908"/>
          </a:xfrm>
        </p:spPr>
        <p:txBody>
          <a:bodyPr/>
          <a:lstStyle/>
          <a:p>
            <a:r>
              <a:rPr lang="en-US" sz="1950" dirty="0"/>
              <a:t>Special Projects, e.g. CLAS 12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EDC64E3-65D3-4D16-BB00-8186E9EC2F5A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2CEF8-889C-354A-BB77-E0BE21D06E7E}"/>
              </a:ext>
            </a:extLst>
          </p:cNvPr>
          <p:cNvSpPr txBox="1"/>
          <p:nvPr/>
        </p:nvSpPr>
        <p:spPr>
          <a:xfrm>
            <a:off x="573629" y="3757260"/>
            <a:ext cx="369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Winding Area, all automation</a:t>
            </a:r>
          </a:p>
        </p:txBody>
      </p:sp>
      <p:pic>
        <p:nvPicPr>
          <p:cNvPr id="15" name="Picture 14" descr="A picture containing text, building, several&#10;&#10;Description automatically generated">
            <a:extLst>
              <a:ext uri="{FF2B5EF4-FFF2-40B4-BE49-F238E27FC236}">
                <a16:creationId xmlns:a16="http://schemas.microsoft.com/office/drawing/2014/main" id="{138C7B59-AEE7-EF0F-00B2-BB963D9E83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879" y="791234"/>
            <a:ext cx="4074821" cy="2966026"/>
          </a:xfrm>
          <a:prstGeom prst="rect">
            <a:avLst/>
          </a:prstGeom>
        </p:spPr>
      </p:pic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A687F795-7754-95EB-5A2F-F282383BF7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05150"/>
              </p:ext>
            </p:extLst>
          </p:nvPr>
        </p:nvGraphicFramePr>
        <p:xfrm>
          <a:off x="4457700" y="1384839"/>
          <a:ext cx="4564434" cy="32985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2D98562-8FEE-CC33-9C42-2D4C95B9E0AE}"/>
              </a:ext>
            </a:extLst>
          </p:cNvPr>
          <p:cNvSpPr txBox="1"/>
          <p:nvPr/>
        </p:nvSpPr>
        <p:spPr>
          <a:xfrm>
            <a:off x="4775298" y="745588"/>
            <a:ext cx="369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Helvetica" charset="0"/>
              </a:rPr>
              <a:t>Turn-to-Turn Short Detection:</a:t>
            </a:r>
            <a:endParaRPr lang="en-US" sz="1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1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2474" y="250807"/>
            <a:ext cx="7330248" cy="320908"/>
          </a:xfrm>
        </p:spPr>
        <p:txBody>
          <a:bodyPr/>
          <a:lstStyle/>
          <a:p>
            <a:r>
              <a:rPr lang="en-US" sz="1950" dirty="0"/>
              <a:t>Special Projects, e.g. Wrapping Machine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E1C3510E-B093-4037-8EC6-DF2C6EB3EF3D}" type="datetime1">
              <a:rPr lang="en-US" smtClean="0"/>
              <a:t>7/23/2024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Luciano Elementi | Italian Summer Students, Magnet Systems, Program Examples  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D2CEF8-889C-354A-BB77-E0BE21D06E7E}"/>
              </a:ext>
            </a:extLst>
          </p:cNvPr>
          <p:cNvSpPr txBox="1"/>
          <p:nvPr/>
        </p:nvSpPr>
        <p:spPr>
          <a:xfrm>
            <a:off x="396270" y="782910"/>
            <a:ext cx="3693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  <a:hlinkClick r:id="rId2"/>
              </a:rPr>
              <a:t>Automatic Wrapping Machine</a:t>
            </a:r>
            <a:endParaRPr lang="en-US" sz="1400" dirty="0">
              <a:latin typeface="Helvetica" pitchFamily="2" charset="0"/>
            </a:endParaRPr>
          </a:p>
        </p:txBody>
      </p:sp>
      <p:pic>
        <p:nvPicPr>
          <p:cNvPr id="2" name="MVI_2834.MOV">
            <a:hlinkClick r:id="" action="ppaction://media"/>
            <a:extLst>
              <a:ext uri="{FF2B5EF4-FFF2-40B4-BE49-F238E27FC236}">
                <a16:creationId xmlns:a16="http://schemas.microsoft.com/office/drawing/2014/main" id="{D9590F38-7A4D-ACDA-A960-8D4685BFC0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74" y="1163326"/>
            <a:ext cx="4246686" cy="3185015"/>
          </a:xfrm>
          <a:prstGeom prst="rect">
            <a:avLst/>
          </a:prstGeom>
        </p:spPr>
      </p:pic>
      <p:pic>
        <p:nvPicPr>
          <p:cNvPr id="6" name="Picture 5" descr="C:\Users\elementi\Desktop\formula.jpg">
            <a:extLst>
              <a:ext uri="{FF2B5EF4-FFF2-40B4-BE49-F238E27FC236}">
                <a16:creationId xmlns:a16="http://schemas.microsoft.com/office/drawing/2014/main" id="{A9842D07-3366-1B02-A75D-DFB32EB3F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0160" y="1569980"/>
            <a:ext cx="2853106" cy="30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elementi\Desktop\Cable.png">
            <a:extLst>
              <a:ext uri="{FF2B5EF4-FFF2-40B4-BE49-F238E27FC236}">
                <a16:creationId xmlns:a16="http://schemas.microsoft.com/office/drawing/2014/main" id="{66527D4E-1F1B-C7BC-F287-0A1A8EC49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5241" y="660189"/>
            <a:ext cx="3862489" cy="86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656228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4" id="{CB7ACBD4-1FF4-4C43-816D-7134F0E2B41D}" vid="{8773B698-5E34-8649-83D5-C6AC28019C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FNAL_Powerpoint_16x9-seasons_052121</Template>
  <TotalTime>933</TotalTime>
  <Words>428</Words>
  <Application>Microsoft Office PowerPoint</Application>
  <PresentationFormat>On-screen Show (16:9)</PresentationFormat>
  <Paragraphs>81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Helvetica</vt:lpstr>
      <vt:lpstr>Symbol</vt:lpstr>
      <vt:lpstr>Times New Roman</vt:lpstr>
      <vt:lpstr>Fermilab_PPT_090915</vt:lpstr>
      <vt:lpstr>Acrobat Document</vt:lpstr>
      <vt:lpstr>PowerPoint Presentation</vt:lpstr>
      <vt:lpstr>Outline</vt:lpstr>
      <vt:lpstr>AC-Dipole, Extinction:</vt:lpstr>
      <vt:lpstr>AC-Dipole</vt:lpstr>
      <vt:lpstr>Ferrites</vt:lpstr>
      <vt:lpstr>Study, Modeling, and Findings</vt:lpstr>
      <vt:lpstr>Kicker Magnet</vt:lpstr>
      <vt:lpstr>Special Projects, e.g. CLAS 12</vt:lpstr>
      <vt:lpstr>Special Projects, e.g. Wrapping Machine</vt:lpstr>
      <vt:lpstr>Permanent Magnets Magnetizer + QA</vt:lpstr>
      <vt:lpstr>Others: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Luciano Elementi</dc:creator>
  <cp:lastModifiedBy>Luciano Elementi</cp:lastModifiedBy>
  <cp:revision>21</cp:revision>
  <cp:lastPrinted>2014-01-20T19:40:21Z</cp:lastPrinted>
  <dcterms:created xsi:type="dcterms:W3CDTF">2023-05-18T21:19:34Z</dcterms:created>
  <dcterms:modified xsi:type="dcterms:W3CDTF">2024-07-23T14:18:30Z</dcterms:modified>
</cp:coreProperties>
</file>