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30"/>
  </p:notesMasterIdLst>
  <p:sldIdLst>
    <p:sldId id="637" r:id="rId2"/>
    <p:sldId id="630" r:id="rId3"/>
    <p:sldId id="602" r:id="rId4"/>
    <p:sldId id="617" r:id="rId5"/>
    <p:sldId id="643" r:id="rId6"/>
    <p:sldId id="644" r:id="rId7"/>
    <p:sldId id="612" r:id="rId8"/>
    <p:sldId id="624" r:id="rId9"/>
    <p:sldId id="616" r:id="rId10"/>
    <p:sldId id="629" r:id="rId11"/>
    <p:sldId id="621" r:id="rId12"/>
    <p:sldId id="622" r:id="rId13"/>
    <p:sldId id="639" r:id="rId14"/>
    <p:sldId id="641" r:id="rId15"/>
    <p:sldId id="640" r:id="rId16"/>
    <p:sldId id="634" r:id="rId17"/>
    <p:sldId id="626" r:id="rId18"/>
    <p:sldId id="633" r:id="rId19"/>
    <p:sldId id="638" r:id="rId20"/>
    <p:sldId id="606" r:id="rId21"/>
    <p:sldId id="620" r:id="rId22"/>
    <p:sldId id="625" r:id="rId23"/>
    <p:sldId id="623" r:id="rId24"/>
    <p:sldId id="627" r:id="rId25"/>
    <p:sldId id="607" r:id="rId26"/>
    <p:sldId id="628" r:id="rId27"/>
    <p:sldId id="635" r:id="rId28"/>
    <p:sldId id="63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DD3"/>
    <a:srgbClr val="4297B7"/>
    <a:srgbClr val="283651"/>
    <a:srgbClr val="FF2592"/>
    <a:srgbClr val="714E9F"/>
    <a:srgbClr val="F46100"/>
    <a:srgbClr val="4FBBE4"/>
    <a:srgbClr val="E9E34E"/>
    <a:srgbClr val="E6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1"/>
    <p:restoredTop sz="96035" autoAdjust="0"/>
  </p:normalViewPr>
  <p:slideViewPr>
    <p:cSldViewPr snapToGrid="0">
      <p:cViewPr varScale="1">
        <p:scale>
          <a:sx n="111" d="100"/>
          <a:sy n="111" d="100"/>
        </p:scale>
        <p:origin x="558" y="108"/>
      </p:cViewPr>
      <p:guideLst>
        <p:guide orient="horz" pos="2205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0C1E9-8597-8E49-ADDF-230C9A5C0AB6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A45BC-2A71-7447-8B87-6FF2A3896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4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13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3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5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39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A45BC-2A71-7447-8B87-6FF2A3896C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9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La data di oggi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La data di oggi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Relatore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0D6C63-1DE2-41E2-6982-4BE131BD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</a:t>
            </a:fld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3585F0-A7EC-3BBE-3A2D-0260B1D0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4301199"/>
            <a:ext cx="12192000" cy="2308324"/>
          </a:xfrm>
        </p:spPr>
        <p:txBody>
          <a:bodyPr/>
          <a:lstStyle/>
          <a:p>
            <a:r>
              <a:rPr lang="it-IT" dirty="0" err="1"/>
              <a:t>July</a:t>
            </a:r>
            <a:r>
              <a:rPr lang="it-IT" dirty="0"/>
              <a:t> 23-24 2024</a:t>
            </a:r>
            <a:br>
              <a:rPr lang="it-IT" dirty="0"/>
            </a:br>
            <a:r>
              <a:rPr lang="it-IT" dirty="0"/>
              <a:t>NET@INFN CNAF (TIER1)  </a:t>
            </a:r>
            <a:br>
              <a:rPr lang="it-IT" dirty="0"/>
            </a:br>
            <a:r>
              <a:rPr lang="en-GB" sz="3200" b="1" dirty="0"/>
              <a:t>Bilateral workshop Serbian Tier1-CNAF</a:t>
            </a:r>
            <a:br>
              <a:rPr lang="it-IT" dirty="0"/>
            </a:br>
            <a:br>
              <a:rPr lang="it-IT" dirty="0"/>
            </a:br>
            <a:r>
              <a:rPr lang="it-IT" sz="2000" dirty="0" err="1"/>
              <a:t>S.Zani</a:t>
            </a:r>
            <a:r>
              <a:rPr lang="it-IT" sz="2000" dirty="0"/>
              <a:t> (in </a:t>
            </a:r>
            <a:r>
              <a:rPr lang="it-IT" sz="2000" dirty="0" err="1"/>
              <a:t>behalf</a:t>
            </a:r>
            <a:r>
              <a:rPr lang="it-IT" sz="2000" dirty="0"/>
              <a:t> of the </a:t>
            </a:r>
            <a:r>
              <a:rPr lang="it-IT" sz="2000" dirty="0" err="1"/>
              <a:t>entire</a:t>
            </a:r>
            <a:r>
              <a:rPr lang="it-IT" sz="2000" dirty="0"/>
              <a:t> Network Department of INFN CNAF)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2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8880-BD1B-EB71-CD3B-57CC9107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12774"/>
            <a:ext cx="12192000" cy="1089529"/>
          </a:xfrm>
        </p:spPr>
        <p:txBody>
          <a:bodyPr/>
          <a:lstStyle/>
          <a:p>
            <a:r>
              <a:rPr lang="en-US" dirty="0"/>
              <a:t>Conceptual CORE network Configuration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61D133AA-7C08-B87A-9B4A-FEEE18375FC1}"/>
              </a:ext>
            </a:extLst>
          </p:cNvPr>
          <p:cNvSpPr/>
          <p:nvPr/>
        </p:nvSpPr>
        <p:spPr>
          <a:xfrm>
            <a:off x="1824851" y="3402421"/>
            <a:ext cx="1240523" cy="1083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a typeface="Calibri"/>
                <a:cs typeface="Calibri"/>
              </a:rPr>
              <a:t>CORE-1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a typeface="Calibri"/>
                <a:cs typeface="Calibri"/>
              </a:rPr>
              <a:t>A7812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8C08CA96-B021-3057-001B-3D1AB7E40725}"/>
              </a:ext>
            </a:extLst>
          </p:cNvPr>
          <p:cNvSpPr/>
          <p:nvPr/>
        </p:nvSpPr>
        <p:spPr>
          <a:xfrm>
            <a:off x="4171612" y="3429000"/>
            <a:ext cx="1240523" cy="1083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a typeface="Calibri"/>
                <a:cs typeface="Calibri"/>
              </a:rPr>
              <a:t>CORE-2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a typeface="Calibri"/>
                <a:cs typeface="Calibri"/>
              </a:rPr>
              <a:t>A-7812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3A0C6495-D186-3895-000D-A2745325C3D4}"/>
              </a:ext>
            </a:extLst>
          </p:cNvPr>
          <p:cNvSpPr/>
          <p:nvPr/>
        </p:nvSpPr>
        <p:spPr>
          <a:xfrm>
            <a:off x="1824852" y="1838745"/>
            <a:ext cx="1240523" cy="50222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ea typeface="Calibri"/>
                <a:cs typeface="Calibri"/>
              </a:rPr>
              <a:t>SW/Router-1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979F26-D84C-EAD9-37B2-247B69AF688D}"/>
              </a:ext>
            </a:extLst>
          </p:cNvPr>
          <p:cNvSpPr/>
          <p:nvPr/>
        </p:nvSpPr>
        <p:spPr>
          <a:xfrm>
            <a:off x="4171612" y="1845514"/>
            <a:ext cx="1240523" cy="50222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ea typeface="Calibri"/>
                <a:cs typeface="Calibri"/>
              </a:rPr>
              <a:t>SW/Router-2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BE8A6-0B43-3984-9A4C-FDB82E0FA48A}"/>
              </a:ext>
            </a:extLst>
          </p:cNvPr>
          <p:cNvCxnSpPr/>
          <p:nvPr/>
        </p:nvCxnSpPr>
        <p:spPr>
          <a:xfrm>
            <a:off x="3065374" y="1963757"/>
            <a:ext cx="11062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A8851B-6BEC-CA5E-E65B-DFF3BF134233}"/>
              </a:ext>
            </a:extLst>
          </p:cNvPr>
          <p:cNvCxnSpPr/>
          <p:nvPr/>
        </p:nvCxnSpPr>
        <p:spPr>
          <a:xfrm>
            <a:off x="3065374" y="2102041"/>
            <a:ext cx="11062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>
            <a:extLst>
              <a:ext uri="{FF2B5EF4-FFF2-40B4-BE49-F238E27FC236}">
                <a16:creationId xmlns:a16="http://schemas.microsoft.com/office/drawing/2014/main" id="{75706B86-5BD3-FEA2-BB6B-2DF60D439B5E}"/>
              </a:ext>
            </a:extLst>
          </p:cNvPr>
          <p:cNvSpPr txBox="1"/>
          <p:nvPr/>
        </p:nvSpPr>
        <p:spPr>
          <a:xfrm>
            <a:off x="1398145" y="4783395"/>
            <a:ext cx="1345265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L2 LACP </a:t>
            </a:r>
          </a:p>
          <a:p>
            <a:r>
              <a:rPr lang="en-US" sz="900" dirty="0"/>
              <a:t>Port Channel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96BC97-5690-D1E1-E526-2DB2CA02D85B}"/>
              </a:ext>
            </a:extLst>
          </p:cNvPr>
          <p:cNvCxnSpPr>
            <a:cxnSpLocks/>
          </p:cNvCxnSpPr>
          <p:nvPr/>
        </p:nvCxnSpPr>
        <p:spPr>
          <a:xfrm flipH="1">
            <a:off x="2445113" y="2340971"/>
            <a:ext cx="1" cy="106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67B5CD-4138-3D7F-99D1-DA258DC4AAB6}"/>
              </a:ext>
            </a:extLst>
          </p:cNvPr>
          <p:cNvCxnSpPr>
            <a:cxnSpLocks/>
          </p:cNvCxnSpPr>
          <p:nvPr/>
        </p:nvCxnSpPr>
        <p:spPr>
          <a:xfrm>
            <a:off x="4791874" y="2347740"/>
            <a:ext cx="0" cy="1081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FCFBD2-11FC-17DA-AA15-64211F27C8F8}"/>
              </a:ext>
            </a:extLst>
          </p:cNvPr>
          <p:cNvCxnSpPr/>
          <p:nvPr/>
        </p:nvCxnSpPr>
        <p:spPr>
          <a:xfrm>
            <a:off x="3065374" y="3650286"/>
            <a:ext cx="1106239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4EBB3A-9580-DFE0-9CAA-05DC23510AFB}"/>
              </a:ext>
            </a:extLst>
          </p:cNvPr>
          <p:cNvCxnSpPr/>
          <p:nvPr/>
        </p:nvCxnSpPr>
        <p:spPr>
          <a:xfrm>
            <a:off x="3065374" y="3905835"/>
            <a:ext cx="1106239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D45C1F-7E03-B28A-B6FD-71905336EE09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704886" y="2333548"/>
            <a:ext cx="2086988" cy="1095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6D6D01-C7AF-0B37-D9EE-08FC53B3187D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2445113" y="2355814"/>
            <a:ext cx="1996539" cy="10466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>
            <a:extLst>
              <a:ext uri="{FF2B5EF4-FFF2-40B4-BE49-F238E27FC236}">
                <a16:creationId xmlns:a16="http://schemas.microsoft.com/office/drawing/2014/main" id="{BC4D0A8A-96C3-5C30-BC9F-D59E2F96A1D2}"/>
              </a:ext>
            </a:extLst>
          </p:cNvPr>
          <p:cNvSpPr/>
          <p:nvPr/>
        </p:nvSpPr>
        <p:spPr>
          <a:xfrm>
            <a:off x="2725595" y="595849"/>
            <a:ext cx="1716057" cy="99887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F3428-1AF8-423B-9317-B51552345FD2}"/>
              </a:ext>
            </a:extLst>
          </p:cNvPr>
          <p:cNvSpPr txBox="1"/>
          <p:nvPr/>
        </p:nvSpPr>
        <p:spPr>
          <a:xfrm>
            <a:off x="3054386" y="774094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General IP</a:t>
            </a:r>
          </a:p>
          <a:p>
            <a:pPr algn="ctr"/>
            <a:r>
              <a:rPr lang="en-US" dirty="0"/>
              <a:t>WAN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863CFA6-CEAD-F302-EE7C-EC508A261943}"/>
              </a:ext>
            </a:extLst>
          </p:cNvPr>
          <p:cNvSpPr/>
          <p:nvPr/>
        </p:nvSpPr>
        <p:spPr>
          <a:xfrm>
            <a:off x="4717868" y="3614210"/>
            <a:ext cx="113250" cy="106232"/>
          </a:xfrm>
          <a:prstGeom prst="ellipse">
            <a:avLst/>
          </a:prstGeom>
          <a:solidFill>
            <a:srgbClr val="FF0000"/>
          </a:solidFill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78A48B-2DC0-9141-1849-157C37F044FA}"/>
              </a:ext>
            </a:extLst>
          </p:cNvPr>
          <p:cNvSpPr txBox="1"/>
          <p:nvPr/>
        </p:nvSpPr>
        <p:spPr>
          <a:xfrm>
            <a:off x="423229" y="2393660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Underlay: IS-IS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24EA49-0207-1F05-8BD3-6E93E5167E62}"/>
              </a:ext>
            </a:extLst>
          </p:cNvPr>
          <p:cNvSpPr txBox="1"/>
          <p:nvPr/>
        </p:nvSpPr>
        <p:spPr>
          <a:xfrm>
            <a:off x="423229" y="2617730"/>
            <a:ext cx="1861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</a:rPr>
              <a:t>Overlay: VLXLAN BGP EVPN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410A91-98D1-3B64-22EB-1751B76D1D24}"/>
              </a:ext>
            </a:extLst>
          </p:cNvPr>
          <p:cNvCxnSpPr>
            <a:stCxn id="5" idx="0"/>
            <a:endCxn id="33" idx="1"/>
          </p:cNvCxnSpPr>
          <p:nvPr/>
        </p:nvCxnSpPr>
        <p:spPr>
          <a:xfrm flipV="1">
            <a:off x="2445114" y="1593664"/>
            <a:ext cx="1138510" cy="24508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6DC5420-4A99-CC24-66A3-DFE5227BD403}"/>
              </a:ext>
            </a:extLst>
          </p:cNvPr>
          <p:cNvCxnSpPr>
            <a:cxnSpLocks/>
            <a:stCxn id="33" idx="1"/>
            <a:endCxn id="6" idx="0"/>
          </p:cNvCxnSpPr>
          <p:nvPr/>
        </p:nvCxnSpPr>
        <p:spPr>
          <a:xfrm>
            <a:off x="3583624" y="1593664"/>
            <a:ext cx="1208250" cy="25185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E86A32E5-9EB6-376A-D53C-19A1B865CC9A}"/>
              </a:ext>
            </a:extLst>
          </p:cNvPr>
          <p:cNvSpPr/>
          <p:nvPr/>
        </p:nvSpPr>
        <p:spPr>
          <a:xfrm>
            <a:off x="2371107" y="3614210"/>
            <a:ext cx="113250" cy="106232"/>
          </a:xfrm>
          <a:prstGeom prst="ellipse">
            <a:avLst/>
          </a:prstGeom>
          <a:solidFill>
            <a:srgbClr val="FF0000"/>
          </a:solidFill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05FDB86-36AE-B830-B337-0CFFE68D6A5D}"/>
              </a:ext>
            </a:extLst>
          </p:cNvPr>
          <p:cNvSpPr/>
          <p:nvPr/>
        </p:nvSpPr>
        <p:spPr>
          <a:xfrm>
            <a:off x="4735248" y="2174446"/>
            <a:ext cx="113250" cy="106232"/>
          </a:xfrm>
          <a:prstGeom prst="ellipse">
            <a:avLst/>
          </a:prstGeom>
          <a:solidFill>
            <a:srgbClr val="FF0000"/>
          </a:solidFill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D47485E-FFDE-334A-411C-48F61F59AD7B}"/>
              </a:ext>
            </a:extLst>
          </p:cNvPr>
          <p:cNvSpPr/>
          <p:nvPr/>
        </p:nvSpPr>
        <p:spPr>
          <a:xfrm>
            <a:off x="2368074" y="2164114"/>
            <a:ext cx="113250" cy="106232"/>
          </a:xfrm>
          <a:prstGeom prst="ellipse">
            <a:avLst/>
          </a:prstGeom>
          <a:solidFill>
            <a:srgbClr val="FF0000"/>
          </a:solidFill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01928EB-7B93-0708-BF6E-88F57EB490B5}"/>
              </a:ext>
            </a:extLst>
          </p:cNvPr>
          <p:cNvCxnSpPr>
            <a:stCxn id="69" idx="3"/>
            <a:endCxn id="70" idx="0"/>
          </p:cNvCxnSpPr>
          <p:nvPr/>
        </p:nvCxnSpPr>
        <p:spPr>
          <a:xfrm flipH="1">
            <a:off x="2070779" y="4516273"/>
            <a:ext cx="561401" cy="708143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9BA8080-3F50-B012-06E9-7FB524D9FBAF}"/>
              </a:ext>
            </a:extLst>
          </p:cNvPr>
          <p:cNvCxnSpPr>
            <a:cxnSpLocks/>
            <a:stCxn id="68" idx="3"/>
            <a:endCxn id="70" idx="0"/>
          </p:cNvCxnSpPr>
          <p:nvPr/>
        </p:nvCxnSpPr>
        <p:spPr>
          <a:xfrm flipH="1">
            <a:off x="2070779" y="4549809"/>
            <a:ext cx="2448308" cy="674607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33625D8A-DBED-B1B9-D765-D264B690D1B5}"/>
              </a:ext>
            </a:extLst>
          </p:cNvPr>
          <p:cNvSpPr/>
          <p:nvPr/>
        </p:nvSpPr>
        <p:spPr>
          <a:xfrm rot="7594285">
            <a:off x="2227482" y="4816401"/>
            <a:ext cx="113651" cy="5012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4DC11C5-0001-0EC4-4C4F-A7B0032403DA}"/>
              </a:ext>
            </a:extLst>
          </p:cNvPr>
          <p:cNvGrpSpPr/>
          <p:nvPr/>
        </p:nvGrpSpPr>
        <p:grpSpPr>
          <a:xfrm>
            <a:off x="2615595" y="4250639"/>
            <a:ext cx="2000157" cy="314727"/>
            <a:chOff x="2615595" y="4250639"/>
            <a:chExt cx="2000157" cy="31472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B5523A5-BEE9-823D-935C-17BC5CC485E8}"/>
                </a:ext>
              </a:extLst>
            </p:cNvPr>
            <p:cNvSpPr/>
            <p:nvPr/>
          </p:nvSpPr>
          <p:spPr>
            <a:xfrm>
              <a:off x="4502502" y="4459134"/>
              <a:ext cx="113250" cy="106232"/>
            </a:xfrm>
            <a:prstGeom prst="ellipse">
              <a:avLst/>
            </a:prstGeom>
            <a:solidFill>
              <a:srgbClr val="0070C0"/>
            </a:solidFill>
            <a:ln w="3492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3863EE4-3906-ABF1-F58F-E8540CB4675E}"/>
                </a:ext>
              </a:extLst>
            </p:cNvPr>
            <p:cNvSpPr/>
            <p:nvPr/>
          </p:nvSpPr>
          <p:spPr>
            <a:xfrm>
              <a:off x="2615595" y="4425598"/>
              <a:ext cx="113250" cy="106232"/>
            </a:xfrm>
            <a:prstGeom prst="ellipse">
              <a:avLst/>
            </a:prstGeom>
            <a:solidFill>
              <a:srgbClr val="0070C0"/>
            </a:solidFill>
            <a:ln w="3492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159123F-0A11-50E7-E9D1-115923C73E5D}"/>
                </a:ext>
              </a:extLst>
            </p:cNvPr>
            <p:cNvSpPr txBox="1"/>
            <p:nvPr/>
          </p:nvSpPr>
          <p:spPr>
            <a:xfrm>
              <a:off x="3416868" y="4250639"/>
              <a:ext cx="3866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70C0"/>
                  </a:solidFill>
                </a:rPr>
                <a:t>ESI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F628A72-CF4A-247D-2C60-EF35AFB0A018}"/>
                </a:ext>
              </a:extLst>
            </p:cNvPr>
            <p:cNvCxnSpPr>
              <a:cxnSpLocks/>
              <a:stCxn id="84" idx="3"/>
              <a:endCxn id="68" idx="5"/>
            </p:cNvCxnSpPr>
            <p:nvPr/>
          </p:nvCxnSpPr>
          <p:spPr>
            <a:xfrm>
              <a:off x="3803512" y="4381444"/>
              <a:ext cx="795655" cy="168365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0D934A1-87B9-27E4-C7BC-879E2018D835}"/>
                </a:ext>
              </a:extLst>
            </p:cNvPr>
            <p:cNvCxnSpPr>
              <a:cxnSpLocks/>
              <a:stCxn id="84" idx="1"/>
              <a:endCxn id="69" idx="6"/>
            </p:cNvCxnSpPr>
            <p:nvPr/>
          </p:nvCxnSpPr>
          <p:spPr>
            <a:xfrm flipH="1">
              <a:off x="2728845" y="4381444"/>
              <a:ext cx="688023" cy="97270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5C9576-FDA4-C638-4540-348F3C3774D1}"/>
              </a:ext>
            </a:extLst>
          </p:cNvPr>
          <p:cNvGrpSpPr/>
          <p:nvPr/>
        </p:nvGrpSpPr>
        <p:grpSpPr>
          <a:xfrm>
            <a:off x="1398145" y="5224416"/>
            <a:ext cx="1449940" cy="775010"/>
            <a:chOff x="1398145" y="5224416"/>
            <a:chExt cx="1449940" cy="77501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C450D3D-474D-14F5-21AA-118C8B8ABE8A}"/>
                </a:ext>
              </a:extLst>
            </p:cNvPr>
            <p:cNvGrpSpPr/>
            <p:nvPr/>
          </p:nvGrpSpPr>
          <p:grpSpPr>
            <a:xfrm>
              <a:off x="1398145" y="5224416"/>
              <a:ext cx="1449940" cy="775010"/>
              <a:chOff x="1398145" y="5224416"/>
              <a:chExt cx="1449940" cy="775010"/>
            </a:xfrm>
          </p:grpSpPr>
          <p:pic>
            <p:nvPicPr>
              <p:cNvPr id="70" name="Immagine 159">
                <a:extLst>
                  <a:ext uri="{FF2B5EF4-FFF2-40B4-BE49-F238E27FC236}">
                    <a16:creationId xmlns:a16="http://schemas.microsoft.com/office/drawing/2014/main" id="{709ACC9B-C5BE-B152-757C-63034D034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0452" y="5224416"/>
                <a:ext cx="800653" cy="408097"/>
              </a:xfrm>
              <a:prstGeom prst="rect">
                <a:avLst/>
              </a:prstGeom>
            </p:spPr>
          </p:pic>
          <p:sp>
            <p:nvSpPr>
              <p:cNvPr id="90" name="TextBox 25">
                <a:extLst>
                  <a:ext uri="{FF2B5EF4-FFF2-40B4-BE49-F238E27FC236}">
                    <a16:creationId xmlns:a16="http://schemas.microsoft.com/office/drawing/2014/main" id="{37F26551-38A1-8891-CD3A-5CFAAFC7D647}"/>
                  </a:ext>
                </a:extLst>
              </p:cNvPr>
              <p:cNvSpPr txBox="1"/>
              <p:nvPr/>
            </p:nvSpPr>
            <p:spPr>
              <a:xfrm>
                <a:off x="1398145" y="5653177"/>
                <a:ext cx="1449940" cy="34624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anchor="t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dirty="0"/>
                  <a:t>FARMING or STORAGE</a:t>
                </a:r>
              </a:p>
              <a:p>
                <a:pPr algn="ctr"/>
                <a:r>
                  <a:rPr lang="en-US" sz="900" dirty="0"/>
                  <a:t>Resources</a:t>
                </a:r>
              </a:p>
            </p:txBody>
          </p:sp>
        </p:grpSp>
        <p:grpSp>
          <p:nvGrpSpPr>
            <p:cNvPr id="97" name="Gruppo 1801">
              <a:extLst>
                <a:ext uri="{FF2B5EF4-FFF2-40B4-BE49-F238E27FC236}">
                  <a16:creationId xmlns:a16="http://schemas.microsoft.com/office/drawing/2014/main" id="{06447277-0B95-CAB0-B97D-BA432695D67F}"/>
                </a:ext>
              </a:extLst>
            </p:cNvPr>
            <p:cNvGrpSpPr/>
            <p:nvPr/>
          </p:nvGrpSpPr>
          <p:grpSpPr>
            <a:xfrm>
              <a:off x="2424699" y="5289616"/>
              <a:ext cx="402973" cy="306555"/>
              <a:chOff x="4796367" y="5915025"/>
              <a:chExt cx="520700" cy="419100"/>
            </a:xfrm>
          </p:grpSpPr>
          <p:sp>
            <p:nvSpPr>
              <p:cNvPr id="98" name="AutoShape 795">
                <a:extLst>
                  <a:ext uri="{FF2B5EF4-FFF2-40B4-BE49-F238E27FC236}">
                    <a16:creationId xmlns:a16="http://schemas.microsoft.com/office/drawing/2014/main" id="{19536701-529A-F3BA-D2B3-B1FEC93A2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367" y="59150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99" name="AutoShape 795">
                <a:extLst>
                  <a:ext uri="{FF2B5EF4-FFF2-40B4-BE49-F238E27FC236}">
                    <a16:creationId xmlns:a16="http://schemas.microsoft.com/office/drawing/2014/main" id="{E2DFFFC3-22B9-F627-7254-303F6FEE7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767" y="59404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00" name="AutoShape 795">
                <a:extLst>
                  <a:ext uri="{FF2B5EF4-FFF2-40B4-BE49-F238E27FC236}">
                    <a16:creationId xmlns:a16="http://schemas.microsoft.com/office/drawing/2014/main" id="{1E9AC254-7A57-3BFB-6DE0-54C86B18E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8767" y="60674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</p:grpSp>
      <p:sp>
        <p:nvSpPr>
          <p:cNvPr id="10" name="Cloud 32">
            <a:extLst>
              <a:ext uri="{FF2B5EF4-FFF2-40B4-BE49-F238E27FC236}">
                <a16:creationId xmlns:a16="http://schemas.microsoft.com/office/drawing/2014/main" id="{34906DFC-32A1-F6BD-2779-F0FA65FDEB47}"/>
              </a:ext>
            </a:extLst>
          </p:cNvPr>
          <p:cNvSpPr/>
          <p:nvPr/>
        </p:nvSpPr>
        <p:spPr>
          <a:xfrm>
            <a:off x="5030595" y="2424254"/>
            <a:ext cx="1298257" cy="7922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F62521A4-9834-9508-EE0F-3A745DB0CCF3}"/>
              </a:ext>
            </a:extLst>
          </p:cNvPr>
          <p:cNvSpPr txBox="1"/>
          <p:nvPr/>
        </p:nvSpPr>
        <p:spPr>
          <a:xfrm>
            <a:off x="5128508" y="2598526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OPN/ONE</a:t>
            </a: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BC8DF60C-FCF7-2462-B57D-70E4366EA1C5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399470" y="2820377"/>
            <a:ext cx="2635152" cy="59185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0BBD504F-6378-8A16-D419-D814C36FC2A4}"/>
              </a:ext>
            </a:extLst>
          </p:cNvPr>
          <p:cNvCxnSpPr>
            <a:cxnSpLocks/>
            <a:stCxn id="4" idx="0"/>
            <a:endCxn id="10" idx="2"/>
          </p:cNvCxnSpPr>
          <p:nvPr/>
        </p:nvCxnSpPr>
        <p:spPr>
          <a:xfrm flipV="1">
            <a:off x="4791874" y="2820377"/>
            <a:ext cx="242748" cy="60862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4C7FA0D0-02B6-D5D9-870E-B384555829C7}"/>
              </a:ext>
            </a:extLst>
          </p:cNvPr>
          <p:cNvGrpSpPr/>
          <p:nvPr/>
        </p:nvGrpSpPr>
        <p:grpSpPr>
          <a:xfrm>
            <a:off x="6495098" y="562997"/>
            <a:ext cx="5656740" cy="6334506"/>
            <a:chOff x="6495098" y="562997"/>
            <a:chExt cx="5656740" cy="6334506"/>
          </a:xfrm>
        </p:grpSpPr>
        <p:sp>
          <p:nvSpPr>
            <p:cNvPr id="102" name="Rectangle: Rounded Corners 5">
              <a:extLst>
                <a:ext uri="{FF2B5EF4-FFF2-40B4-BE49-F238E27FC236}">
                  <a16:creationId xmlns:a16="http://schemas.microsoft.com/office/drawing/2014/main" id="{C0E10FE0-AD8B-0033-E3C0-DE736203D4C8}"/>
                </a:ext>
              </a:extLst>
            </p:cNvPr>
            <p:cNvSpPr/>
            <p:nvPr/>
          </p:nvSpPr>
          <p:spPr>
            <a:xfrm>
              <a:off x="7907698" y="4512921"/>
              <a:ext cx="1263086" cy="108325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DC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CORE-1</a:t>
              </a:r>
            </a:p>
          </p:txBody>
        </p:sp>
        <p:sp>
          <p:nvSpPr>
            <p:cNvPr id="103" name="Rectangle: Rounded Corners 5">
              <a:extLst>
                <a:ext uri="{FF2B5EF4-FFF2-40B4-BE49-F238E27FC236}">
                  <a16:creationId xmlns:a16="http://schemas.microsoft.com/office/drawing/2014/main" id="{5E37AE2C-8A26-0FA4-0634-ACA2D773D480}"/>
                </a:ext>
              </a:extLst>
            </p:cNvPr>
            <p:cNvSpPr/>
            <p:nvPr/>
          </p:nvSpPr>
          <p:spPr>
            <a:xfrm>
              <a:off x="9291335" y="4512921"/>
              <a:ext cx="1240523" cy="108325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DC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CORE-2</a:t>
              </a:r>
            </a:p>
          </p:txBody>
        </p:sp>
        <p:sp>
          <p:nvSpPr>
            <p:cNvPr id="104" name="Rectangle: Rounded Corners 5">
              <a:extLst>
                <a:ext uri="{FF2B5EF4-FFF2-40B4-BE49-F238E27FC236}">
                  <a16:creationId xmlns:a16="http://schemas.microsoft.com/office/drawing/2014/main" id="{FB530D05-8ED0-4629-70CA-DE4A74807A8F}"/>
                </a:ext>
              </a:extLst>
            </p:cNvPr>
            <p:cNvSpPr/>
            <p:nvPr/>
          </p:nvSpPr>
          <p:spPr>
            <a:xfrm>
              <a:off x="7425837" y="1837260"/>
              <a:ext cx="1240523" cy="50222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Router-1</a:t>
              </a:r>
            </a:p>
          </p:txBody>
        </p:sp>
        <p:sp>
          <p:nvSpPr>
            <p:cNvPr id="105" name="Rectangle: Rounded Corners 5">
              <a:extLst>
                <a:ext uri="{FF2B5EF4-FFF2-40B4-BE49-F238E27FC236}">
                  <a16:creationId xmlns:a16="http://schemas.microsoft.com/office/drawing/2014/main" id="{E4647258-11F1-8D95-E65F-2F372443312F}"/>
                </a:ext>
              </a:extLst>
            </p:cNvPr>
            <p:cNvSpPr/>
            <p:nvPr/>
          </p:nvSpPr>
          <p:spPr>
            <a:xfrm>
              <a:off x="9772597" y="1844029"/>
              <a:ext cx="1240523" cy="50222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Router-2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ABC2DB1-D4E3-E4A6-0956-DF164733FED9}"/>
                </a:ext>
              </a:extLst>
            </p:cNvPr>
            <p:cNvCxnSpPr/>
            <p:nvPr/>
          </p:nvCxnSpPr>
          <p:spPr>
            <a:xfrm>
              <a:off x="8666359" y="1962272"/>
              <a:ext cx="110623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BCB6FA-682A-377D-8045-BDB997D4BBEA}"/>
                </a:ext>
              </a:extLst>
            </p:cNvPr>
            <p:cNvCxnSpPr/>
            <p:nvPr/>
          </p:nvCxnSpPr>
          <p:spPr>
            <a:xfrm>
              <a:off x="8666359" y="2100556"/>
              <a:ext cx="110623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E554479-A9A7-8750-44A4-DC888F42EF4E}"/>
                </a:ext>
              </a:extLst>
            </p:cNvPr>
            <p:cNvCxnSpPr>
              <a:cxnSpLocks/>
              <a:stCxn id="126" idx="2"/>
              <a:endCxn id="102" idx="0"/>
            </p:cNvCxnSpPr>
            <p:nvPr/>
          </p:nvCxnSpPr>
          <p:spPr>
            <a:xfrm>
              <a:off x="8216289" y="3677271"/>
              <a:ext cx="322952" cy="8356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9A305A1-92A8-C07A-380E-06AF035032AF}"/>
                </a:ext>
              </a:extLst>
            </p:cNvPr>
            <p:cNvCxnSpPr>
              <a:cxnSpLocks/>
              <a:stCxn id="127" idx="2"/>
              <a:endCxn id="103" idx="0"/>
            </p:cNvCxnSpPr>
            <p:nvPr/>
          </p:nvCxnSpPr>
          <p:spPr>
            <a:xfrm flipH="1">
              <a:off x="9911597" y="3671723"/>
              <a:ext cx="191892" cy="8411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686713-4D87-3221-95CB-284F723DAE0C}"/>
                </a:ext>
              </a:extLst>
            </p:cNvPr>
            <p:cNvCxnSpPr>
              <a:cxnSpLocks/>
              <a:stCxn id="126" idx="2"/>
              <a:endCxn id="103" idx="0"/>
            </p:cNvCxnSpPr>
            <p:nvPr/>
          </p:nvCxnSpPr>
          <p:spPr>
            <a:xfrm>
              <a:off x="8216289" y="3677271"/>
              <a:ext cx="1695308" cy="8356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59F40DF-5831-C9FF-4E6B-A1BD2C174819}"/>
                </a:ext>
              </a:extLst>
            </p:cNvPr>
            <p:cNvCxnSpPr>
              <a:cxnSpLocks/>
              <a:stCxn id="127" idx="2"/>
              <a:endCxn id="102" idx="0"/>
            </p:cNvCxnSpPr>
            <p:nvPr/>
          </p:nvCxnSpPr>
          <p:spPr>
            <a:xfrm flipH="1">
              <a:off x="8539241" y="3671723"/>
              <a:ext cx="1564248" cy="8411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2CFDE2E-B9FD-FFAB-4782-2A7A8C45E3F6}"/>
                </a:ext>
              </a:extLst>
            </p:cNvPr>
            <p:cNvSpPr/>
            <p:nvPr/>
          </p:nvSpPr>
          <p:spPr>
            <a:xfrm>
              <a:off x="9861447" y="4650099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A6C3BC9-5CD2-3834-6E59-A13574F9A5D6}"/>
                </a:ext>
              </a:extLst>
            </p:cNvPr>
            <p:cNvCxnSpPr>
              <a:stCxn id="104" idx="0"/>
            </p:cNvCxnSpPr>
            <p:nvPr/>
          </p:nvCxnSpPr>
          <p:spPr>
            <a:xfrm flipV="1">
              <a:off x="8046099" y="1592179"/>
              <a:ext cx="1138510" cy="24508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CABFDD5-19AA-D5BC-C844-F6309A5B164B}"/>
                </a:ext>
              </a:extLst>
            </p:cNvPr>
            <p:cNvCxnSpPr>
              <a:cxnSpLocks/>
              <a:endCxn id="105" idx="0"/>
            </p:cNvCxnSpPr>
            <p:nvPr/>
          </p:nvCxnSpPr>
          <p:spPr>
            <a:xfrm>
              <a:off x="9184609" y="1592179"/>
              <a:ext cx="1208250" cy="25185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D3B0333-833B-6948-C2FD-9DE775006030}"/>
                </a:ext>
              </a:extLst>
            </p:cNvPr>
            <p:cNvSpPr/>
            <p:nvPr/>
          </p:nvSpPr>
          <p:spPr>
            <a:xfrm>
              <a:off x="8469665" y="4650099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804DC7A-D0A1-F237-6008-900C0E27A58B}"/>
                </a:ext>
              </a:extLst>
            </p:cNvPr>
            <p:cNvSpPr/>
            <p:nvPr/>
          </p:nvSpPr>
          <p:spPr>
            <a:xfrm>
              <a:off x="10336233" y="2172961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E328D88-7C2F-7EB2-0955-FAE2B4B18340}"/>
                </a:ext>
              </a:extLst>
            </p:cNvPr>
            <p:cNvSpPr/>
            <p:nvPr/>
          </p:nvSpPr>
          <p:spPr>
            <a:xfrm>
              <a:off x="7969059" y="2162629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A7E5BE7-3D5D-837E-5B9F-3A3BC99F7512}"/>
                </a:ext>
              </a:extLst>
            </p:cNvPr>
            <p:cNvSpPr/>
            <p:nvPr/>
          </p:nvSpPr>
          <p:spPr>
            <a:xfrm>
              <a:off x="9874624" y="5522564"/>
              <a:ext cx="113250" cy="106232"/>
            </a:xfrm>
            <a:prstGeom prst="ellipse">
              <a:avLst/>
            </a:prstGeom>
            <a:solidFill>
              <a:srgbClr val="0070C0"/>
            </a:solidFill>
            <a:ln w="3492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F053218-835F-C9D5-921A-CD66A8AAF4AB}"/>
                </a:ext>
              </a:extLst>
            </p:cNvPr>
            <p:cNvSpPr/>
            <p:nvPr/>
          </p:nvSpPr>
          <p:spPr>
            <a:xfrm>
              <a:off x="8453213" y="5529730"/>
              <a:ext cx="113250" cy="106232"/>
            </a:xfrm>
            <a:prstGeom prst="ellipse">
              <a:avLst/>
            </a:prstGeom>
            <a:solidFill>
              <a:srgbClr val="0070C0"/>
            </a:solidFill>
            <a:ln w="3492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29E6854-DA3E-F15D-15A6-93BC1EE2D274}"/>
                </a:ext>
              </a:extLst>
            </p:cNvPr>
            <p:cNvSpPr txBox="1"/>
            <p:nvPr/>
          </p:nvSpPr>
          <p:spPr>
            <a:xfrm>
              <a:off x="9063943" y="5649070"/>
              <a:ext cx="3866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70C0"/>
                  </a:solidFill>
                </a:rPr>
                <a:t>ESI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140F921-A61E-0BAF-193C-5CB68D7CC3AE}"/>
                </a:ext>
              </a:extLst>
            </p:cNvPr>
            <p:cNvCxnSpPr>
              <a:cxnSpLocks/>
              <a:stCxn id="123" idx="3"/>
              <a:endCxn id="121" idx="3"/>
            </p:cNvCxnSpPr>
            <p:nvPr/>
          </p:nvCxnSpPr>
          <p:spPr>
            <a:xfrm flipV="1">
              <a:off x="9450587" y="5613239"/>
              <a:ext cx="440622" cy="166636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B1AC9AA-9B87-DCE0-C2D3-DE1A95162A3D}"/>
                </a:ext>
              </a:extLst>
            </p:cNvPr>
            <p:cNvCxnSpPr>
              <a:cxnSpLocks/>
              <a:stCxn id="123" idx="1"/>
              <a:endCxn id="122" idx="6"/>
            </p:cNvCxnSpPr>
            <p:nvPr/>
          </p:nvCxnSpPr>
          <p:spPr>
            <a:xfrm flipH="1" flipV="1">
              <a:off x="8566463" y="5582846"/>
              <a:ext cx="497480" cy="197029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5">
              <a:extLst>
                <a:ext uri="{FF2B5EF4-FFF2-40B4-BE49-F238E27FC236}">
                  <a16:creationId xmlns:a16="http://schemas.microsoft.com/office/drawing/2014/main" id="{A1084F48-9493-3EBF-E38F-A2989744111F}"/>
                </a:ext>
              </a:extLst>
            </p:cNvPr>
            <p:cNvSpPr/>
            <p:nvPr/>
          </p:nvSpPr>
          <p:spPr>
            <a:xfrm>
              <a:off x="7425838" y="3086602"/>
              <a:ext cx="1580902" cy="59066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SPINE</a:t>
              </a:r>
            </a:p>
          </p:txBody>
        </p:sp>
        <p:sp>
          <p:nvSpPr>
            <p:cNvPr id="127" name="Rectangle: Rounded Corners 5">
              <a:extLst>
                <a:ext uri="{FF2B5EF4-FFF2-40B4-BE49-F238E27FC236}">
                  <a16:creationId xmlns:a16="http://schemas.microsoft.com/office/drawing/2014/main" id="{212B6FF8-928C-9773-C3DD-16AAB12C9A50}"/>
                </a:ext>
              </a:extLst>
            </p:cNvPr>
            <p:cNvSpPr/>
            <p:nvPr/>
          </p:nvSpPr>
          <p:spPr>
            <a:xfrm>
              <a:off x="9313038" y="3081054"/>
              <a:ext cx="1580902" cy="59066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SPINE</a:t>
              </a:r>
            </a:p>
          </p:txBody>
        </p:sp>
        <p:sp>
          <p:nvSpPr>
            <p:cNvPr id="142" name="Rectangle: Rounded Corners 5">
              <a:extLst>
                <a:ext uri="{FF2B5EF4-FFF2-40B4-BE49-F238E27FC236}">
                  <a16:creationId xmlns:a16="http://schemas.microsoft.com/office/drawing/2014/main" id="{6E7E4368-A812-98EA-A94F-5635A1143E3F}"/>
                </a:ext>
              </a:extLst>
            </p:cNvPr>
            <p:cNvSpPr/>
            <p:nvPr/>
          </p:nvSpPr>
          <p:spPr>
            <a:xfrm>
              <a:off x="6518372" y="4495304"/>
              <a:ext cx="1263086" cy="108325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DC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CORE-3</a:t>
              </a:r>
            </a:p>
          </p:txBody>
        </p:sp>
        <p:sp>
          <p:nvSpPr>
            <p:cNvPr id="143" name="Rectangle: Rounded Corners 5">
              <a:extLst>
                <a:ext uri="{FF2B5EF4-FFF2-40B4-BE49-F238E27FC236}">
                  <a16:creationId xmlns:a16="http://schemas.microsoft.com/office/drawing/2014/main" id="{FE5479C8-6849-4807-15DB-A9D1C3767A2A}"/>
                </a:ext>
              </a:extLst>
            </p:cNvPr>
            <p:cNvSpPr/>
            <p:nvPr/>
          </p:nvSpPr>
          <p:spPr>
            <a:xfrm>
              <a:off x="10665360" y="4519413"/>
              <a:ext cx="1263086" cy="108325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DC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ea typeface="Calibri"/>
                  <a:cs typeface="Calibri"/>
                </a:rPr>
                <a:t>CORE-4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BD8BB44-D550-5396-5CE4-DEE6AA6D76BE}"/>
                </a:ext>
              </a:extLst>
            </p:cNvPr>
            <p:cNvCxnSpPr>
              <a:cxnSpLocks/>
              <a:stCxn id="126" idx="2"/>
              <a:endCxn id="142" idx="0"/>
            </p:cNvCxnSpPr>
            <p:nvPr/>
          </p:nvCxnSpPr>
          <p:spPr>
            <a:xfrm flipH="1">
              <a:off x="7149915" y="3677271"/>
              <a:ext cx="1066374" cy="81803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3525768-761F-AC7F-E4DE-DAD67AB98221}"/>
                </a:ext>
              </a:extLst>
            </p:cNvPr>
            <p:cNvCxnSpPr>
              <a:cxnSpLocks/>
              <a:stCxn id="127" idx="2"/>
              <a:endCxn id="142" idx="0"/>
            </p:cNvCxnSpPr>
            <p:nvPr/>
          </p:nvCxnSpPr>
          <p:spPr>
            <a:xfrm flipH="1">
              <a:off x="7149915" y="3671723"/>
              <a:ext cx="2953574" cy="8235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FEA87B9-D962-C3DB-CF49-4B594EBE18D4}"/>
                </a:ext>
              </a:extLst>
            </p:cNvPr>
            <p:cNvCxnSpPr>
              <a:cxnSpLocks/>
              <a:stCxn id="143" idx="0"/>
              <a:endCxn id="127" idx="2"/>
            </p:cNvCxnSpPr>
            <p:nvPr/>
          </p:nvCxnSpPr>
          <p:spPr>
            <a:xfrm flipH="1" flipV="1">
              <a:off x="10103489" y="3671723"/>
              <a:ext cx="1193414" cy="84769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A55F76A-51BD-2DD2-AF54-6063080BB098}"/>
                </a:ext>
              </a:extLst>
            </p:cNvPr>
            <p:cNvCxnSpPr>
              <a:cxnSpLocks/>
              <a:stCxn id="143" idx="0"/>
              <a:endCxn id="126" idx="2"/>
            </p:cNvCxnSpPr>
            <p:nvPr/>
          </p:nvCxnSpPr>
          <p:spPr>
            <a:xfrm flipH="1" flipV="1">
              <a:off x="8216289" y="3677271"/>
              <a:ext cx="3080614" cy="8421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9E8D52F-E0D7-EC27-2A3B-EB04E88E3EE2}"/>
                </a:ext>
              </a:extLst>
            </p:cNvPr>
            <p:cNvCxnSpPr>
              <a:cxnSpLocks/>
              <a:stCxn id="105" idx="2"/>
              <a:endCxn id="126" idx="0"/>
            </p:cNvCxnSpPr>
            <p:nvPr/>
          </p:nvCxnSpPr>
          <p:spPr>
            <a:xfrm flipH="1">
              <a:off x="8216289" y="2346255"/>
              <a:ext cx="2176570" cy="74034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6A47FA72-A60D-522F-A3DF-2422993246B9}"/>
                </a:ext>
              </a:extLst>
            </p:cNvPr>
            <p:cNvCxnSpPr>
              <a:cxnSpLocks/>
              <a:stCxn id="104" idx="2"/>
              <a:endCxn id="127" idx="0"/>
            </p:cNvCxnSpPr>
            <p:nvPr/>
          </p:nvCxnSpPr>
          <p:spPr>
            <a:xfrm>
              <a:off x="8046099" y="2339486"/>
              <a:ext cx="2057390" cy="7415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4C6650E-9466-2794-E88A-19470EB9C1D0}"/>
                </a:ext>
              </a:extLst>
            </p:cNvPr>
            <p:cNvCxnSpPr>
              <a:cxnSpLocks/>
              <a:stCxn id="127" idx="0"/>
              <a:endCxn id="105" idx="2"/>
            </p:cNvCxnSpPr>
            <p:nvPr/>
          </p:nvCxnSpPr>
          <p:spPr>
            <a:xfrm flipV="1">
              <a:off x="10103489" y="2346255"/>
              <a:ext cx="289370" cy="7347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23BD122-0846-3DA2-927D-D61BE40230A1}"/>
                </a:ext>
              </a:extLst>
            </p:cNvPr>
            <p:cNvCxnSpPr>
              <a:cxnSpLocks/>
              <a:stCxn id="126" idx="0"/>
              <a:endCxn id="104" idx="2"/>
            </p:cNvCxnSpPr>
            <p:nvPr/>
          </p:nvCxnSpPr>
          <p:spPr>
            <a:xfrm flipH="1" flipV="1">
              <a:off x="8046099" y="2339486"/>
              <a:ext cx="170190" cy="7471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Cloud 168">
              <a:extLst>
                <a:ext uri="{FF2B5EF4-FFF2-40B4-BE49-F238E27FC236}">
                  <a16:creationId xmlns:a16="http://schemas.microsoft.com/office/drawing/2014/main" id="{57DA534D-DF12-2B3D-CCA1-68882748ECA0}"/>
                </a:ext>
              </a:extLst>
            </p:cNvPr>
            <p:cNvSpPr/>
            <p:nvPr/>
          </p:nvSpPr>
          <p:spPr>
            <a:xfrm>
              <a:off x="8291486" y="562997"/>
              <a:ext cx="1716057" cy="998879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5FFE0A0C-30AF-FA22-2623-EBDFF518B8E8}"/>
                </a:ext>
              </a:extLst>
            </p:cNvPr>
            <p:cNvGrpSpPr/>
            <p:nvPr/>
          </p:nvGrpSpPr>
          <p:grpSpPr>
            <a:xfrm>
              <a:off x="8069864" y="6122493"/>
              <a:ext cx="1449940" cy="775010"/>
              <a:chOff x="1398145" y="5224416"/>
              <a:chExt cx="1449940" cy="775010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D94F754-EC1F-D57E-AB7C-103CCA520FA4}"/>
                  </a:ext>
                </a:extLst>
              </p:cNvPr>
              <p:cNvGrpSpPr/>
              <p:nvPr/>
            </p:nvGrpSpPr>
            <p:grpSpPr>
              <a:xfrm>
                <a:off x="1398145" y="5224416"/>
                <a:ext cx="1449940" cy="775010"/>
                <a:chOff x="1398145" y="5224416"/>
                <a:chExt cx="1449940" cy="775010"/>
              </a:xfrm>
            </p:grpSpPr>
            <p:pic>
              <p:nvPicPr>
                <p:cNvPr id="177" name="Immagine 159">
                  <a:extLst>
                    <a:ext uri="{FF2B5EF4-FFF2-40B4-BE49-F238E27FC236}">
                      <a16:creationId xmlns:a16="http://schemas.microsoft.com/office/drawing/2014/main" id="{AB8F9C4B-8E9A-1F95-C9DD-86FA4586D0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70452" y="5224416"/>
                  <a:ext cx="800653" cy="408097"/>
                </a:xfrm>
                <a:prstGeom prst="rect">
                  <a:avLst/>
                </a:prstGeom>
              </p:spPr>
            </p:pic>
            <p:sp>
              <p:nvSpPr>
                <p:cNvPr id="178" name="TextBox 25">
                  <a:extLst>
                    <a:ext uri="{FF2B5EF4-FFF2-40B4-BE49-F238E27FC236}">
                      <a16:creationId xmlns:a16="http://schemas.microsoft.com/office/drawing/2014/main" id="{F38A6C31-4AE9-B69E-E59F-8FA95E7652A3}"/>
                    </a:ext>
                  </a:extLst>
                </p:cNvPr>
                <p:cNvSpPr txBox="1"/>
                <p:nvPr/>
              </p:nvSpPr>
              <p:spPr>
                <a:xfrm>
                  <a:off x="1398145" y="5653177"/>
                  <a:ext cx="1449940" cy="346249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anchor="t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/>
                    <a:t>FARMING or STORAGE</a:t>
                  </a:r>
                </a:p>
                <a:p>
                  <a:pPr algn="ctr"/>
                  <a:r>
                    <a:rPr lang="en-US" sz="900" dirty="0"/>
                    <a:t>Resources</a:t>
                  </a:r>
                </a:p>
              </p:txBody>
            </p:sp>
          </p:grpSp>
          <p:grpSp>
            <p:nvGrpSpPr>
              <p:cNvPr id="173" name="Gruppo 1801">
                <a:extLst>
                  <a:ext uri="{FF2B5EF4-FFF2-40B4-BE49-F238E27FC236}">
                    <a16:creationId xmlns:a16="http://schemas.microsoft.com/office/drawing/2014/main" id="{FDD58C63-86B5-FABA-2C3D-71B1483D212F}"/>
                  </a:ext>
                </a:extLst>
              </p:cNvPr>
              <p:cNvGrpSpPr/>
              <p:nvPr/>
            </p:nvGrpSpPr>
            <p:grpSpPr>
              <a:xfrm>
                <a:off x="2424699" y="5289616"/>
                <a:ext cx="402973" cy="306555"/>
                <a:chOff x="4796367" y="5915025"/>
                <a:chExt cx="520700" cy="419100"/>
              </a:xfrm>
            </p:grpSpPr>
            <p:sp>
              <p:nvSpPr>
                <p:cNvPr id="174" name="AutoShape 795">
                  <a:extLst>
                    <a:ext uri="{FF2B5EF4-FFF2-40B4-BE49-F238E27FC236}">
                      <a16:creationId xmlns:a16="http://schemas.microsoft.com/office/drawing/2014/main" id="{BD0841AB-DE06-4A36-CDBA-65C92F1B44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6367" y="59150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175" name="AutoShape 795">
                  <a:extLst>
                    <a:ext uri="{FF2B5EF4-FFF2-40B4-BE49-F238E27FC236}">
                      <a16:creationId xmlns:a16="http://schemas.microsoft.com/office/drawing/2014/main" id="{2AEEE721-9825-EBFB-1FD6-3DE86F045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5767" y="5940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176" name="AutoShape 795">
                  <a:extLst>
                    <a:ext uri="{FF2B5EF4-FFF2-40B4-BE49-F238E27FC236}">
                      <a16:creationId xmlns:a16="http://schemas.microsoft.com/office/drawing/2014/main" id="{4FF1012B-D480-1AF3-3FD6-73F85B2D4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8767" y="6067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</p:grpSp>
        </p:grp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65764B5B-522B-17DA-C6D6-D3DC6007B8E2}"/>
                </a:ext>
              </a:extLst>
            </p:cNvPr>
            <p:cNvCxnSpPr>
              <a:cxnSpLocks/>
              <a:stCxn id="121" idx="4"/>
              <a:endCxn id="177" idx="0"/>
            </p:cNvCxnSpPr>
            <p:nvPr/>
          </p:nvCxnSpPr>
          <p:spPr>
            <a:xfrm flipH="1">
              <a:off x="8742498" y="5628796"/>
              <a:ext cx="1188751" cy="493697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E950D20-319C-02B4-E7D5-2C7C975D9735}"/>
                </a:ext>
              </a:extLst>
            </p:cNvPr>
            <p:cNvSpPr/>
            <p:nvPr/>
          </p:nvSpPr>
          <p:spPr>
            <a:xfrm>
              <a:off x="11240278" y="4650099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CD6753A-17BF-2486-5859-514E925D6F9C}"/>
                </a:ext>
              </a:extLst>
            </p:cNvPr>
            <p:cNvSpPr/>
            <p:nvPr/>
          </p:nvSpPr>
          <p:spPr>
            <a:xfrm>
              <a:off x="7086028" y="4596983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2AD5C3A1-093B-99C3-44E9-A1B1F9988B57}"/>
                </a:ext>
              </a:extLst>
            </p:cNvPr>
            <p:cNvSpPr/>
            <p:nvPr/>
          </p:nvSpPr>
          <p:spPr>
            <a:xfrm>
              <a:off x="8178236" y="3464253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26725FF7-C170-458C-90E0-A210FE4FFEAA}"/>
                </a:ext>
              </a:extLst>
            </p:cNvPr>
            <p:cNvSpPr/>
            <p:nvPr/>
          </p:nvSpPr>
          <p:spPr>
            <a:xfrm>
              <a:off x="10046864" y="3462444"/>
              <a:ext cx="113250" cy="106232"/>
            </a:xfrm>
            <a:prstGeom prst="ellipse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6B0FBB3-B287-E034-54F8-0A07A3BE8E92}"/>
                </a:ext>
              </a:extLst>
            </p:cNvPr>
            <p:cNvCxnSpPr>
              <a:cxnSpLocks/>
              <a:stCxn id="122" idx="4"/>
              <a:endCxn id="177" idx="0"/>
            </p:cNvCxnSpPr>
            <p:nvPr/>
          </p:nvCxnSpPr>
          <p:spPr>
            <a:xfrm>
              <a:off x="8509838" y="5635962"/>
              <a:ext cx="232660" cy="48653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1" name="Immagine 159">
              <a:extLst>
                <a:ext uri="{FF2B5EF4-FFF2-40B4-BE49-F238E27FC236}">
                  <a16:creationId xmlns:a16="http://schemas.microsoft.com/office/drawing/2014/main" id="{A5CC52C7-ABCC-00AD-1872-A053EB638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9742" y="6168190"/>
              <a:ext cx="800653" cy="4080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8A9EBFA7-69E5-FE89-E842-40A0DC54AC8E}"/>
                </a:ext>
              </a:extLst>
            </p:cNvPr>
            <p:cNvSpPr/>
            <p:nvPr/>
          </p:nvSpPr>
          <p:spPr>
            <a:xfrm>
              <a:off x="7081866" y="5511926"/>
              <a:ext cx="113250" cy="106232"/>
            </a:xfrm>
            <a:prstGeom prst="ellipse">
              <a:avLst/>
            </a:prstGeom>
            <a:solidFill>
              <a:srgbClr val="FFC000"/>
            </a:solidFill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E5355E16-7CEF-3F22-B743-D837DDA4D01B}"/>
                </a:ext>
              </a:extLst>
            </p:cNvPr>
            <p:cNvSpPr/>
            <p:nvPr/>
          </p:nvSpPr>
          <p:spPr>
            <a:xfrm>
              <a:off x="11240278" y="5552244"/>
              <a:ext cx="113250" cy="106232"/>
            </a:xfrm>
            <a:prstGeom prst="ellipse">
              <a:avLst/>
            </a:prstGeom>
            <a:solidFill>
              <a:srgbClr val="FFC000"/>
            </a:solidFill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3C02875-24B3-035E-FB18-6FCE20AEDE80}"/>
                </a:ext>
              </a:extLst>
            </p:cNvPr>
            <p:cNvCxnSpPr>
              <a:stCxn id="201" idx="0"/>
              <a:endCxn id="203" idx="4"/>
            </p:cNvCxnSpPr>
            <p:nvPr/>
          </p:nvCxnSpPr>
          <p:spPr>
            <a:xfrm flipH="1" flipV="1">
              <a:off x="7138491" y="5618158"/>
              <a:ext cx="81578" cy="550032"/>
            </a:xfrm>
            <a:prstGeom prst="line">
              <a:avLst/>
            </a:prstGeom>
            <a:ln w="22225">
              <a:solidFill>
                <a:srgbClr val="FFC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7F2BCB92-38A2-1504-0ACF-CCDE7EED095C}"/>
                </a:ext>
              </a:extLst>
            </p:cNvPr>
            <p:cNvCxnSpPr>
              <a:cxnSpLocks/>
              <a:stCxn id="201" idx="0"/>
              <a:endCxn id="204" idx="4"/>
            </p:cNvCxnSpPr>
            <p:nvPr/>
          </p:nvCxnSpPr>
          <p:spPr>
            <a:xfrm flipV="1">
              <a:off x="7220069" y="5658476"/>
              <a:ext cx="4076834" cy="509714"/>
            </a:xfrm>
            <a:prstGeom prst="line">
              <a:avLst/>
            </a:prstGeom>
            <a:ln w="22225">
              <a:solidFill>
                <a:srgbClr val="FFC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788249EB-FE32-C2D8-A307-10F27501ABC3}"/>
                </a:ext>
              </a:extLst>
            </p:cNvPr>
            <p:cNvCxnSpPr>
              <a:cxnSpLocks/>
              <a:stCxn id="123" idx="1"/>
              <a:endCxn id="203" idx="4"/>
            </p:cNvCxnSpPr>
            <p:nvPr/>
          </p:nvCxnSpPr>
          <p:spPr>
            <a:xfrm flipH="1" flipV="1">
              <a:off x="7138491" y="5618158"/>
              <a:ext cx="1925452" cy="161717"/>
            </a:xfrm>
            <a:prstGeom prst="line">
              <a:avLst/>
            </a:prstGeom>
            <a:ln w="95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8544D2A-1F5E-703A-C691-0FAC96316F84}"/>
                </a:ext>
              </a:extLst>
            </p:cNvPr>
            <p:cNvCxnSpPr>
              <a:cxnSpLocks/>
              <a:stCxn id="123" idx="3"/>
              <a:endCxn id="204" idx="2"/>
            </p:cNvCxnSpPr>
            <p:nvPr/>
          </p:nvCxnSpPr>
          <p:spPr>
            <a:xfrm flipV="1">
              <a:off x="9450587" y="5605360"/>
              <a:ext cx="1789691" cy="174515"/>
            </a:xfrm>
            <a:prstGeom prst="line">
              <a:avLst/>
            </a:prstGeom>
            <a:ln w="95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5">
              <a:extLst>
                <a:ext uri="{FF2B5EF4-FFF2-40B4-BE49-F238E27FC236}">
                  <a16:creationId xmlns:a16="http://schemas.microsoft.com/office/drawing/2014/main" id="{F8073708-4EDA-BC74-D752-D8F05A51AEA3}"/>
                </a:ext>
              </a:extLst>
            </p:cNvPr>
            <p:cNvSpPr txBox="1"/>
            <p:nvPr/>
          </p:nvSpPr>
          <p:spPr>
            <a:xfrm>
              <a:off x="6495098" y="6551254"/>
              <a:ext cx="1449940" cy="346249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OTHER</a:t>
              </a:r>
            </a:p>
            <a:p>
              <a:pPr algn="ctr"/>
              <a:r>
                <a:rPr lang="en-US" sz="900" dirty="0"/>
                <a:t>Resources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DC5F9C5D-CD24-C47C-041E-3863DFAD25DF}"/>
                </a:ext>
              </a:extLst>
            </p:cNvPr>
            <p:cNvSpPr txBox="1"/>
            <p:nvPr/>
          </p:nvSpPr>
          <p:spPr>
            <a:xfrm>
              <a:off x="10113797" y="739270"/>
              <a:ext cx="19719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Possible Scale UP </a:t>
              </a:r>
            </a:p>
            <a:p>
              <a:r>
                <a:rPr lang="en-US" dirty="0"/>
                <a:t>Evolution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92F6EE-99F8-53AD-EDBD-B7CAAEF31EF9}"/>
                </a:ext>
              </a:extLst>
            </p:cNvPr>
            <p:cNvSpPr txBox="1"/>
            <p:nvPr/>
          </p:nvSpPr>
          <p:spPr>
            <a:xfrm>
              <a:off x="8615354" y="767073"/>
              <a:ext cx="1194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General IP</a:t>
              </a:r>
            </a:p>
            <a:p>
              <a:pPr algn="ctr"/>
              <a:r>
                <a:rPr lang="en-US" dirty="0"/>
                <a:t>WAN</a:t>
              </a:r>
            </a:p>
          </p:txBody>
        </p:sp>
        <p:sp>
          <p:nvSpPr>
            <p:cNvPr id="31" name="Cloud 32">
              <a:extLst>
                <a:ext uri="{FF2B5EF4-FFF2-40B4-BE49-F238E27FC236}">
                  <a16:creationId xmlns:a16="http://schemas.microsoft.com/office/drawing/2014/main" id="{F554874A-56CD-F750-1A7E-3D42EF2F444D}"/>
                </a:ext>
              </a:extLst>
            </p:cNvPr>
            <p:cNvSpPr/>
            <p:nvPr/>
          </p:nvSpPr>
          <p:spPr>
            <a:xfrm>
              <a:off x="10853581" y="3373671"/>
              <a:ext cx="1298257" cy="79224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695D73FC-318D-CD80-2936-DC78802E1287}"/>
                </a:ext>
              </a:extLst>
            </p:cNvPr>
            <p:cNvSpPr txBox="1"/>
            <p:nvPr/>
          </p:nvSpPr>
          <p:spPr>
            <a:xfrm>
              <a:off x="10898337" y="3593467"/>
              <a:ext cx="11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OPN/ONE</a:t>
              </a:r>
            </a:p>
          </p:txBody>
        </p:sp>
        <p:cxnSp>
          <p:nvCxnSpPr>
            <p:cNvPr id="37" name="Straight Connector 59">
              <a:extLst>
                <a:ext uri="{FF2B5EF4-FFF2-40B4-BE49-F238E27FC236}">
                  <a16:creationId xmlns:a16="http://schemas.microsoft.com/office/drawing/2014/main" id="{C5110512-1D67-681B-FBBE-0F643D2F6C41}"/>
                </a:ext>
              </a:extLst>
            </p:cNvPr>
            <p:cNvCxnSpPr>
              <a:cxnSpLocks/>
              <a:stCxn id="102" idx="0"/>
              <a:endCxn id="31" idx="2"/>
            </p:cNvCxnSpPr>
            <p:nvPr/>
          </p:nvCxnSpPr>
          <p:spPr>
            <a:xfrm flipV="1">
              <a:off x="8539241" y="3769794"/>
              <a:ext cx="2318367" cy="743127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59">
              <a:extLst>
                <a:ext uri="{FF2B5EF4-FFF2-40B4-BE49-F238E27FC236}">
                  <a16:creationId xmlns:a16="http://schemas.microsoft.com/office/drawing/2014/main" id="{2EC1230E-86F7-E1A4-CB7C-9CD082ABAC34}"/>
                </a:ext>
              </a:extLst>
            </p:cNvPr>
            <p:cNvCxnSpPr>
              <a:cxnSpLocks/>
              <a:stCxn id="103" idx="0"/>
              <a:endCxn id="35" idx="1"/>
            </p:cNvCxnSpPr>
            <p:nvPr/>
          </p:nvCxnSpPr>
          <p:spPr>
            <a:xfrm flipV="1">
              <a:off x="9911597" y="3778133"/>
              <a:ext cx="986740" cy="73478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0A883A97-DAF1-F2D2-ECD1-2FA8C959D283}"/>
              </a:ext>
            </a:extLst>
          </p:cNvPr>
          <p:cNvSpPr/>
          <p:nvPr/>
        </p:nvSpPr>
        <p:spPr>
          <a:xfrm>
            <a:off x="1508783" y="2964924"/>
            <a:ext cx="4378046" cy="19720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C6C65-D67E-E62F-9850-63BF52DDDF5F}"/>
              </a:ext>
            </a:extLst>
          </p:cNvPr>
          <p:cNvSpPr txBox="1"/>
          <p:nvPr/>
        </p:nvSpPr>
        <p:spPr>
          <a:xfrm>
            <a:off x="334029" y="3571729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Collapsed </a:t>
            </a:r>
          </a:p>
          <a:p>
            <a:r>
              <a:rPr lang="en-US" dirty="0"/>
              <a:t>IP Fabric</a:t>
            </a:r>
          </a:p>
        </p:txBody>
      </p:sp>
    </p:spTree>
    <p:extLst>
      <p:ext uri="{BB962C8B-B14F-4D97-AF65-F5344CB8AC3E}">
        <p14:creationId xmlns:p14="http://schemas.microsoft.com/office/powerpoint/2010/main" val="33186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2852-F5A0-433A-B468-198F9E4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Cabling</a:t>
            </a:r>
          </a:p>
        </p:txBody>
      </p:sp>
      <p:pic>
        <p:nvPicPr>
          <p:cNvPr id="4" name="Picture 3" descr="A close-up of a server&#10;&#10;Description automatically generated">
            <a:extLst>
              <a:ext uri="{FF2B5EF4-FFF2-40B4-BE49-F238E27FC236}">
                <a16:creationId xmlns:a16="http://schemas.microsoft.com/office/drawing/2014/main" id="{D9F8B3C8-EF6E-E7E0-75E4-17AC3F20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9" y="3712889"/>
            <a:ext cx="4164663" cy="2635623"/>
          </a:xfrm>
          <a:prstGeom prst="rect">
            <a:avLst/>
          </a:prstGeom>
        </p:spPr>
      </p:pic>
      <p:pic>
        <p:nvPicPr>
          <p:cNvPr id="6" name="Picture 5" descr="A close-up of a server&#10;&#10;Description automatically generated">
            <a:extLst>
              <a:ext uri="{FF2B5EF4-FFF2-40B4-BE49-F238E27FC236}">
                <a16:creationId xmlns:a16="http://schemas.microsoft.com/office/drawing/2014/main" id="{3F5BED3A-7E39-0553-041F-F8AD853EC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013" y="1156446"/>
            <a:ext cx="4014615" cy="5353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AFF65-02F0-A11C-0A09-44E5CA10847F}"/>
              </a:ext>
            </a:extLst>
          </p:cNvPr>
          <p:cNvSpPr txBox="1"/>
          <p:nvPr/>
        </p:nvSpPr>
        <p:spPr>
          <a:xfrm>
            <a:off x="294469" y="513044"/>
            <a:ext cx="68325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Cabling system is concentrated from every row in the  Network Room (Close to center of the building)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LC-LC MM (OM5)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1-100Gb Ethernet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LC-LC SM-</a:t>
            </a:r>
            <a:r>
              <a:rPr lang="en-US" dirty="0"/>
              <a:t>&gt;1-400Gb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Longer distance and 400G-FR4 Ethernet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MPO-12 MM (OM5)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40G-SR4, 100G-SR4, 400G-SR4.2 Ethernet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MPO-12 SM </a:t>
            </a:r>
            <a:r>
              <a:rPr lang="en-US" dirty="0">
                <a:sym typeface="Wingdings" pitchFamily="2" charset="2"/>
              </a:rPr>
              <a:t>400G Ethernet (400G-DR4)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RJ45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1-10Gbps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2852-F5A0-433A-B468-198F9E4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Area</a:t>
            </a:r>
          </a:p>
        </p:txBody>
      </p:sp>
      <p:pic>
        <p:nvPicPr>
          <p:cNvPr id="4" name="Picture 3" descr="A hallway with many computer servers&#10;&#10;Description automatically generated with medium confidence">
            <a:extLst>
              <a:ext uri="{FF2B5EF4-FFF2-40B4-BE49-F238E27FC236}">
                <a16:creationId xmlns:a16="http://schemas.microsoft.com/office/drawing/2014/main" id="{3CFCE8BB-0468-DF1D-A1EB-123CA964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57" y="2638111"/>
            <a:ext cx="5189656" cy="3891652"/>
          </a:xfrm>
          <a:prstGeom prst="rect">
            <a:avLst/>
          </a:prstGeom>
        </p:spPr>
      </p:pic>
      <p:pic>
        <p:nvPicPr>
          <p:cNvPr id="6" name="Picture 5" descr="A computer server with wires&#10;&#10;Description automatically generated with medium confidence">
            <a:extLst>
              <a:ext uri="{FF2B5EF4-FFF2-40B4-BE49-F238E27FC236}">
                <a16:creationId xmlns:a16="http://schemas.microsoft.com/office/drawing/2014/main" id="{035476F5-D229-9988-7B79-21456D95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281" y="932330"/>
            <a:ext cx="3122581" cy="5533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4E003-8104-7895-FB95-6DFEC637D84B}"/>
              </a:ext>
            </a:extLst>
          </p:cNvPr>
          <p:cNvSpPr txBox="1"/>
          <p:nvPr/>
        </p:nvSpPr>
        <p:spPr>
          <a:xfrm>
            <a:off x="759138" y="585679"/>
            <a:ext cx="70365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Cabling system from Network Area to every row in place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2x Modular Core Switch/Router (ARISTA 7812) –TIER1 Scientific 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2x ”Switch/Router” (ARISTA 7280) – General Internet Access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15x Management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Racks for GARR POP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F5621-F0D4-269F-7F03-799695035418}"/>
              </a:ext>
            </a:extLst>
          </p:cNvPr>
          <p:cNvSpPr txBox="1"/>
          <p:nvPr/>
        </p:nvSpPr>
        <p:spPr>
          <a:xfrm>
            <a:off x="2574024" y="2320295"/>
            <a:ext cx="19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79BC7-7904-603A-B8B2-5069F839E826}"/>
              </a:ext>
            </a:extLst>
          </p:cNvPr>
          <p:cNvSpPr txBox="1"/>
          <p:nvPr/>
        </p:nvSpPr>
        <p:spPr>
          <a:xfrm>
            <a:off x="8428291" y="359974"/>
            <a:ext cx="288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ONE OF THEN TWO </a:t>
            </a:r>
          </a:p>
          <a:p>
            <a:pPr algn="ctr"/>
            <a:r>
              <a:rPr lang="en-US" b="1" dirty="0"/>
              <a:t>CORE AND ROUTER RACKS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CA6F2-2CD9-B68E-681D-E962BDC0FF57}"/>
              </a:ext>
            </a:extLst>
          </p:cNvPr>
          <p:cNvSpPr txBox="1"/>
          <p:nvPr/>
        </p:nvSpPr>
        <p:spPr>
          <a:xfrm rot="16200000">
            <a:off x="10907775" y="4949023"/>
            <a:ext cx="192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ARISTA 7812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B626B-DA00-A6F7-4454-24EB4209EA27}"/>
              </a:ext>
            </a:extLst>
          </p:cNvPr>
          <p:cNvSpPr txBox="1"/>
          <p:nvPr/>
        </p:nvSpPr>
        <p:spPr>
          <a:xfrm rot="16200000">
            <a:off x="10901749" y="1173329"/>
            <a:ext cx="1939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ARISTA 7280</a:t>
            </a:r>
          </a:p>
        </p:txBody>
      </p:sp>
    </p:spTree>
    <p:extLst>
      <p:ext uri="{BB962C8B-B14F-4D97-AF65-F5344CB8AC3E}">
        <p14:creationId xmlns:p14="http://schemas.microsoft.com/office/powerpoint/2010/main" val="159438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2E355F-7F46-9352-A890-0C189095E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45" y="543279"/>
            <a:ext cx="8549364" cy="5771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4A1582-B89D-2C23-65DB-099450B95BDE}"/>
              </a:ext>
            </a:extLst>
          </p:cNvPr>
          <p:cNvSpPr txBox="1"/>
          <p:nvPr/>
        </p:nvSpPr>
        <p:spPr>
          <a:xfrm>
            <a:off x="0" y="0"/>
            <a:ext cx="1295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Optical</a:t>
            </a:r>
          </a:p>
          <a:p>
            <a:r>
              <a:rPr lang="en-US" sz="2400" b="1" dirty="0"/>
              <a:t>Private </a:t>
            </a:r>
          </a:p>
          <a:p>
            <a:r>
              <a:rPr lang="en-US" sz="2400" b="1" dirty="0"/>
              <a:t>Network</a:t>
            </a:r>
          </a:p>
        </p:txBody>
      </p:sp>
      <p:sp>
        <p:nvSpPr>
          <p:cNvPr id="4" name="Footer Placeholder 25">
            <a:extLst>
              <a:ext uri="{FF2B5EF4-FFF2-40B4-BE49-F238E27FC236}">
                <a16:creationId xmlns:a16="http://schemas.microsoft.com/office/drawing/2014/main" id="{9DAD1DAF-C256-A8E5-34A7-C2395C68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9355"/>
            <a:ext cx="4114800" cy="365125"/>
          </a:xfrm>
        </p:spPr>
        <p:txBody>
          <a:bodyPr/>
          <a:lstStyle/>
          <a:p>
            <a:r>
              <a:rPr lang="en-US" dirty="0" err="1"/>
              <a:t>S.Zani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A4D90B-A0C2-8814-2535-F53A3F4F290E}"/>
              </a:ext>
            </a:extLst>
          </p:cNvPr>
          <p:cNvSpPr/>
          <p:nvPr/>
        </p:nvSpPr>
        <p:spPr>
          <a:xfrm>
            <a:off x="9369908" y="4782744"/>
            <a:ext cx="1182029" cy="780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B86A68-EE56-631B-06EC-07DDA97CA948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10378833" y="5449016"/>
            <a:ext cx="190015" cy="216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E816F0-6CD9-F0F9-0D2F-A910D0246512}"/>
              </a:ext>
            </a:extLst>
          </p:cNvPr>
          <p:cNvSpPr txBox="1"/>
          <p:nvPr/>
        </p:nvSpPr>
        <p:spPr>
          <a:xfrm>
            <a:off x="10475459" y="5615860"/>
            <a:ext cx="1342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INFN CNAF</a:t>
            </a:r>
          </a:p>
          <a:p>
            <a:r>
              <a:rPr lang="en-US" dirty="0">
                <a:solidFill>
                  <a:srgbClr val="FF0000"/>
                </a:solidFill>
              </a:rPr>
              <a:t>Italian TIER1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909BF-2840-D8DE-D1F8-4C5CBF8EE36D}"/>
              </a:ext>
            </a:extLst>
          </p:cNvPr>
          <p:cNvSpPr txBox="1"/>
          <p:nvPr/>
        </p:nvSpPr>
        <p:spPr>
          <a:xfrm>
            <a:off x="79591" y="2310715"/>
            <a:ext cx="41300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LHCOPN is the private IP network that connects the Tier0 and the Tier1 sites of the LCG.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LHCOPN consists of any T0-T1 or T1-T1 link which is dedicated to the transport of WLCG traffic and whose utilization is restricted to the Tier0 and the Tier1s.</a:t>
            </a:r>
          </a:p>
          <a:p>
            <a:pPr algn="l"/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ONLY IPs of WLCG </a:t>
            </a:r>
            <a:r>
              <a:rPr lang="en-GB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Resouces</a:t>
            </a:r>
            <a:r>
              <a:rPr lang="en-GB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have to be announced on this network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03CCC02-35B8-AB7B-E4EF-CAC1EA44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44"/>
            <a:ext cx="12192000" cy="590931"/>
          </a:xfrm>
        </p:spPr>
        <p:txBody>
          <a:bodyPr/>
          <a:lstStyle/>
          <a:p>
            <a:r>
              <a:rPr lang="en-US" dirty="0"/>
              <a:t>LHCOPN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0610C-F1BD-FBFC-D2D5-8B896378D74E}"/>
              </a:ext>
            </a:extLst>
          </p:cNvPr>
          <p:cNvSpPr txBox="1"/>
          <p:nvPr/>
        </p:nvSpPr>
        <p:spPr>
          <a:xfrm>
            <a:off x="5214913" y="6319769"/>
            <a:ext cx="6151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twiki.cern.ch</a:t>
            </a:r>
            <a:r>
              <a:rPr lang="en-US" dirty="0"/>
              <a:t>/</a:t>
            </a:r>
            <a:r>
              <a:rPr lang="en-US" dirty="0" err="1"/>
              <a:t>twiki</a:t>
            </a:r>
            <a:r>
              <a:rPr lang="en-US" dirty="0"/>
              <a:t>/bin/view/LHCOPN/</a:t>
            </a:r>
            <a:r>
              <a:rPr lang="en-US" dirty="0" err="1"/>
              <a:t>WebHome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7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20B0-F7F2-37A9-EA99-6CC0DE1E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4DEEA-C4AC-770C-5453-29DE8B786C94}"/>
              </a:ext>
            </a:extLst>
          </p:cNvPr>
          <p:cNvSpPr txBox="1"/>
          <p:nvPr/>
        </p:nvSpPr>
        <p:spPr>
          <a:xfrm>
            <a:off x="3251247" y="542790"/>
            <a:ext cx="568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twiki.cern.ch</a:t>
            </a:r>
            <a:r>
              <a:rPr lang="en-US" dirty="0"/>
              <a:t>/</a:t>
            </a:r>
            <a:r>
              <a:rPr lang="en-US" dirty="0" err="1"/>
              <a:t>twiki</a:t>
            </a:r>
            <a:r>
              <a:rPr lang="en-US" dirty="0"/>
              <a:t>/bin/view/LHCONE/</a:t>
            </a:r>
            <a:r>
              <a:rPr lang="en-US" dirty="0" err="1"/>
              <a:t>WebHome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5D951-9C9E-6A72-9636-1EC761A28BA7}"/>
              </a:ext>
            </a:extLst>
          </p:cNvPr>
          <p:cNvSpPr txBox="1"/>
          <p:nvPr/>
        </p:nvSpPr>
        <p:spPr>
          <a:xfrm>
            <a:off x="335666" y="1689904"/>
            <a:ext cx="8742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LHCONE is an L3VPN service to connect T2s to T2s and T1s to T2s</a:t>
            </a:r>
          </a:p>
          <a:p>
            <a:r>
              <a:rPr lang="en-US" dirty="0"/>
              <a:t>More than 140 Sites connected to this network</a:t>
            </a:r>
          </a:p>
          <a:p>
            <a:r>
              <a:rPr lang="en-US" dirty="0">
                <a:solidFill>
                  <a:srgbClr val="FF0000"/>
                </a:solidFill>
              </a:rPr>
              <a:t>As for LHCOPN </a:t>
            </a:r>
            <a:r>
              <a:rPr lang="en-GB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ONLY IPs of WLCG </a:t>
            </a:r>
            <a:r>
              <a:rPr lang="en-GB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Resouces</a:t>
            </a:r>
            <a:r>
              <a:rPr lang="en-GB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have to be announced on this network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1298B-2742-B5CD-81DA-780D9FA1C3FC}"/>
              </a:ext>
            </a:extLst>
          </p:cNvPr>
          <p:cNvSpPr txBox="1"/>
          <p:nvPr/>
        </p:nvSpPr>
        <p:spPr>
          <a:xfrm>
            <a:off x="0" y="0"/>
            <a:ext cx="1885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Open</a:t>
            </a:r>
          </a:p>
          <a:p>
            <a:r>
              <a:rPr lang="en-US" sz="2400" b="1" dirty="0"/>
              <a:t>Network</a:t>
            </a:r>
          </a:p>
          <a:p>
            <a:r>
              <a:rPr lang="en-US" sz="2400" b="1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84389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86CB-DD68-C23A-2D5C-8722A7C7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LHCONE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9A418-8BE2-B2DE-8E43-1948E3746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65" y="727456"/>
            <a:ext cx="10255469" cy="61532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272350-7407-745E-2E9C-366B94E38BA8}"/>
              </a:ext>
            </a:extLst>
          </p:cNvPr>
          <p:cNvGrpSpPr/>
          <p:nvPr/>
        </p:nvGrpSpPr>
        <p:grpSpPr>
          <a:xfrm>
            <a:off x="9180576" y="5846582"/>
            <a:ext cx="2936860" cy="700522"/>
            <a:chOff x="9180576" y="5846582"/>
            <a:chExt cx="2936860" cy="7005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5E8769-5EE4-AE04-58BD-5CB13DE88F35}"/>
                </a:ext>
              </a:extLst>
            </p:cNvPr>
            <p:cNvSpPr/>
            <p:nvPr/>
          </p:nvSpPr>
          <p:spPr>
            <a:xfrm>
              <a:off x="9180576" y="6108192"/>
              <a:ext cx="493776" cy="4389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A024116-65EE-B052-86D0-4B2EA4A1B5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4352" y="6327913"/>
              <a:ext cx="168276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B42940-BBED-6CBB-3115-87B0E3E1C546}"/>
                </a:ext>
              </a:extLst>
            </p:cNvPr>
            <p:cNvSpPr txBox="1"/>
            <p:nvPr/>
          </p:nvSpPr>
          <p:spPr>
            <a:xfrm>
              <a:off x="11104017" y="5846582"/>
              <a:ext cx="10134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INFN CNAF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TIER1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5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CA40B-3A35-4E37-98F0-C4F3628F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6629399" cy="590931"/>
          </a:xfrm>
        </p:spPr>
        <p:txBody>
          <a:bodyPr/>
          <a:lstStyle/>
          <a:p>
            <a:r>
              <a:rPr lang="it-IT" dirty="0"/>
              <a:t>CERN – CNAF DCI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AAFA8-6332-2D5D-C93C-C2CB8937DFC8}"/>
              </a:ext>
            </a:extLst>
          </p:cNvPr>
          <p:cNvSpPr txBox="1">
            <a:spLocks/>
          </p:cNvSpPr>
          <p:nvPr/>
        </p:nvSpPr>
        <p:spPr>
          <a:xfrm>
            <a:off x="0" y="595744"/>
            <a:ext cx="7120680" cy="1126717"/>
          </a:xfrm>
          <a:prstGeom prst="rect">
            <a:avLst/>
          </a:prstGeom>
        </p:spPr>
        <p:txBody>
          <a:bodyPr vert="horz" wrap="square" lIns="91440" tIns="45720" rIns="91440" bIns="45720" rtlCol="0" anchor="b" anchorCtr="1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 last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pilot link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multidomain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sharing Connection. 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activated</a:t>
            </a:r>
            <a:r>
              <a:rPr lang="it-IT" dirty="0"/>
              <a:t> a </a:t>
            </a:r>
            <a:r>
              <a:rPr lang="it-IT" b="1" dirty="0"/>
              <a:t>4x100Gbps </a:t>
            </a:r>
            <a:r>
              <a:rPr lang="it-IT" b="1" dirty="0" err="1"/>
              <a:t>used</a:t>
            </a:r>
            <a:r>
              <a:rPr lang="it-IT" b="1" dirty="0"/>
              <a:t> </a:t>
            </a:r>
            <a:r>
              <a:rPr lang="it-IT" b="1" dirty="0" err="1"/>
              <a:t>as</a:t>
            </a:r>
            <a:r>
              <a:rPr lang="it-IT" b="1" dirty="0"/>
              <a:t> LHCOPN link for INFN-T1</a:t>
            </a:r>
          </a:p>
        </p:txBody>
      </p:sp>
      <p:pic>
        <p:nvPicPr>
          <p:cNvPr id="4" name="Content Placeholder 116">
            <a:extLst>
              <a:ext uri="{FF2B5EF4-FFF2-40B4-BE49-F238E27FC236}">
                <a16:creationId xmlns:a16="http://schemas.microsoft.com/office/drawing/2014/main" id="{993F71B4-4241-AD25-1D5E-F2CA7FD20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"/>
          <a:stretch/>
        </p:blipFill>
        <p:spPr>
          <a:xfrm>
            <a:off x="6229215" y="-2799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98AAD00-D3E3-9CA3-EBD3-D51FFC273F27}"/>
              </a:ext>
            </a:extLst>
          </p:cNvPr>
          <p:cNvSpPr/>
          <p:nvPr/>
        </p:nvSpPr>
        <p:spPr>
          <a:xfrm rot="16998677">
            <a:off x="3703233" y="3897445"/>
            <a:ext cx="2988433" cy="2438430"/>
          </a:xfrm>
          <a:prstGeom prst="cloud">
            <a:avLst/>
          </a:prstGeom>
          <a:gradFill flip="none" rotWithShape="1">
            <a:gsLst>
              <a:gs pos="0">
                <a:srgbClr val="7030A0">
                  <a:lumMod val="50000"/>
                  <a:lumOff val="50000"/>
                </a:srgbClr>
              </a:gs>
              <a:gs pos="25000">
                <a:srgbClr val="0070C0">
                  <a:lumMod val="50000"/>
                  <a:lumOff val="50000"/>
                </a:srgbClr>
              </a:gs>
              <a:gs pos="75000">
                <a:srgbClr val="FFFF00">
                  <a:lumMod val="50000"/>
                  <a:lumOff val="50000"/>
                </a:srgbClr>
              </a:gs>
              <a:gs pos="50000">
                <a:srgbClr val="00B050">
                  <a:lumMod val="50000"/>
                  <a:lumOff val="50000"/>
                </a:srgbClr>
              </a:gs>
              <a:gs pos="38000">
                <a:srgbClr val="00B0F0">
                  <a:lumMod val="50000"/>
                  <a:lumOff val="50000"/>
                </a:srgbClr>
              </a:gs>
              <a:gs pos="100000">
                <a:srgbClr val="FF0000">
                  <a:lumMod val="50000"/>
                  <a:lumOff val="50000"/>
                </a:srgbClr>
              </a:gs>
            </a:gsLst>
            <a:lin ang="0" scaled="1"/>
            <a:tileRect/>
          </a:gradFill>
          <a:ln>
            <a:solidFill>
              <a:srgbClr val="1521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A8D7056-8F5F-14D7-34A3-0C1904B34C12}"/>
              </a:ext>
            </a:extLst>
          </p:cNvPr>
          <p:cNvSpPr/>
          <p:nvPr/>
        </p:nvSpPr>
        <p:spPr>
          <a:xfrm rot="16998677">
            <a:off x="-240175" y="3903989"/>
            <a:ext cx="2988433" cy="2438430"/>
          </a:xfrm>
          <a:prstGeom prst="cloud">
            <a:avLst/>
          </a:prstGeom>
          <a:gradFill flip="none" rotWithShape="1">
            <a:gsLst>
              <a:gs pos="0">
                <a:srgbClr val="7030A0">
                  <a:lumMod val="50000"/>
                  <a:lumOff val="50000"/>
                </a:srgbClr>
              </a:gs>
              <a:gs pos="25000">
                <a:srgbClr val="0070C0">
                  <a:lumMod val="50000"/>
                  <a:lumOff val="50000"/>
                </a:srgbClr>
              </a:gs>
              <a:gs pos="75000">
                <a:srgbClr val="FFFF00">
                  <a:lumMod val="50000"/>
                  <a:lumOff val="50000"/>
                </a:srgbClr>
              </a:gs>
              <a:gs pos="50000">
                <a:srgbClr val="00B050">
                  <a:lumMod val="50000"/>
                  <a:lumOff val="50000"/>
                </a:srgbClr>
              </a:gs>
              <a:gs pos="38000">
                <a:srgbClr val="00B0F0">
                  <a:lumMod val="50000"/>
                  <a:lumOff val="50000"/>
                </a:srgbClr>
              </a:gs>
              <a:gs pos="100000">
                <a:srgbClr val="FF0000">
                  <a:lumMod val="50000"/>
                  <a:lumOff val="50000"/>
                </a:srgbClr>
              </a:gs>
            </a:gsLst>
            <a:lin ang="0" scaled="1"/>
            <a:tileRect/>
          </a:gradFill>
          <a:ln>
            <a:solidFill>
              <a:srgbClr val="1521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F32785-2310-73E8-99B7-333408CA3761}"/>
              </a:ext>
            </a:extLst>
          </p:cNvPr>
          <p:cNvCxnSpPr/>
          <p:nvPr/>
        </p:nvCxnSpPr>
        <p:spPr>
          <a:xfrm>
            <a:off x="5039691" y="3491279"/>
            <a:ext cx="0" cy="774113"/>
          </a:xfrm>
          <a:prstGeom prst="line">
            <a:avLst/>
          </a:prstGeom>
          <a:ln w="28575">
            <a:solidFill>
              <a:srgbClr val="A23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4E6E4D-2425-0277-6E3A-52B3BCECA5C3}"/>
              </a:ext>
            </a:extLst>
          </p:cNvPr>
          <p:cNvCxnSpPr/>
          <p:nvPr/>
        </p:nvCxnSpPr>
        <p:spPr>
          <a:xfrm>
            <a:off x="5136563" y="3491279"/>
            <a:ext cx="0" cy="7741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56C21B18-4E4D-BD32-77D2-280DB40F835C}"/>
              </a:ext>
            </a:extLst>
          </p:cNvPr>
          <p:cNvCxnSpPr/>
          <p:nvPr/>
        </p:nvCxnSpPr>
        <p:spPr>
          <a:xfrm>
            <a:off x="5240967" y="3489080"/>
            <a:ext cx="0" cy="77411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38EE1CC8-8DFA-DDCF-378C-2EC2D280CE28}"/>
              </a:ext>
            </a:extLst>
          </p:cNvPr>
          <p:cNvCxnSpPr/>
          <p:nvPr/>
        </p:nvCxnSpPr>
        <p:spPr>
          <a:xfrm>
            <a:off x="5333223" y="3489080"/>
            <a:ext cx="0" cy="774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1DF9015-3C03-850C-CD4F-6ACC49D16FC6}"/>
              </a:ext>
            </a:extLst>
          </p:cNvPr>
          <p:cNvCxnSpPr/>
          <p:nvPr/>
        </p:nvCxnSpPr>
        <p:spPr>
          <a:xfrm>
            <a:off x="1142228" y="3465431"/>
            <a:ext cx="0" cy="774113"/>
          </a:xfrm>
          <a:prstGeom prst="line">
            <a:avLst/>
          </a:prstGeom>
          <a:ln w="28575">
            <a:solidFill>
              <a:srgbClr val="A23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F4393FE3-CD1E-397B-3AEA-55BA442FE5C9}"/>
              </a:ext>
            </a:extLst>
          </p:cNvPr>
          <p:cNvCxnSpPr/>
          <p:nvPr/>
        </p:nvCxnSpPr>
        <p:spPr>
          <a:xfrm>
            <a:off x="1239100" y="3465431"/>
            <a:ext cx="0" cy="7741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09939CFB-76B7-5E41-63B3-A6ABF95F53BD}"/>
              </a:ext>
            </a:extLst>
          </p:cNvPr>
          <p:cNvCxnSpPr/>
          <p:nvPr/>
        </p:nvCxnSpPr>
        <p:spPr>
          <a:xfrm>
            <a:off x="1343504" y="3463232"/>
            <a:ext cx="0" cy="77411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EFDFF7A0-A7FF-BDDE-0DC0-AF47DE5E6410}"/>
              </a:ext>
            </a:extLst>
          </p:cNvPr>
          <p:cNvCxnSpPr/>
          <p:nvPr/>
        </p:nvCxnSpPr>
        <p:spPr>
          <a:xfrm>
            <a:off x="1435760" y="3463232"/>
            <a:ext cx="0" cy="774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68">
            <a:extLst>
              <a:ext uri="{FF2B5EF4-FFF2-40B4-BE49-F238E27FC236}">
                <a16:creationId xmlns:a16="http://schemas.microsoft.com/office/drawing/2014/main" id="{1F4C9369-1CB2-9FD7-E2E2-616B05AA1481}"/>
              </a:ext>
            </a:extLst>
          </p:cNvPr>
          <p:cNvSpPr/>
          <p:nvPr/>
        </p:nvSpPr>
        <p:spPr>
          <a:xfrm>
            <a:off x="1254043" y="4431305"/>
            <a:ext cx="3922994" cy="1943966"/>
          </a:xfrm>
          <a:custGeom>
            <a:avLst/>
            <a:gdLst>
              <a:gd name="connsiteX0" fmla="*/ 387531 w 4594078"/>
              <a:gd name="connsiteY0" fmla="*/ 35169 h 3207834"/>
              <a:gd name="connsiteX1" fmla="*/ 369947 w 4594078"/>
              <a:gd name="connsiteY1" fmla="*/ 2839915 h 3207834"/>
              <a:gd name="connsiteX2" fmla="*/ 4273731 w 4594078"/>
              <a:gd name="connsiteY2" fmla="*/ 2866292 h 3207834"/>
              <a:gd name="connsiteX3" fmla="*/ 4282524 w 4594078"/>
              <a:gd name="connsiteY3" fmla="*/ 0 h 3207834"/>
              <a:gd name="connsiteX0" fmla="*/ 153925 w 4360472"/>
              <a:gd name="connsiteY0" fmla="*/ 35169 h 3243973"/>
              <a:gd name="connsiteX1" fmla="*/ 136341 w 4360472"/>
              <a:gd name="connsiteY1" fmla="*/ 2839915 h 3243973"/>
              <a:gd name="connsiteX2" fmla="*/ 4040125 w 4360472"/>
              <a:gd name="connsiteY2" fmla="*/ 2866292 h 3243973"/>
              <a:gd name="connsiteX3" fmla="*/ 4048918 w 4360472"/>
              <a:gd name="connsiteY3" fmla="*/ 0 h 3243973"/>
              <a:gd name="connsiteX0" fmla="*/ 153925 w 4109649"/>
              <a:gd name="connsiteY0" fmla="*/ 35169 h 3243973"/>
              <a:gd name="connsiteX1" fmla="*/ 136341 w 4109649"/>
              <a:gd name="connsiteY1" fmla="*/ 2839915 h 3243973"/>
              <a:gd name="connsiteX2" fmla="*/ 4040125 w 4109649"/>
              <a:gd name="connsiteY2" fmla="*/ 2866292 h 3243973"/>
              <a:gd name="connsiteX3" fmla="*/ 4048918 w 4109649"/>
              <a:gd name="connsiteY3" fmla="*/ 0 h 3243973"/>
              <a:gd name="connsiteX0" fmla="*/ 153925 w 4063690"/>
              <a:gd name="connsiteY0" fmla="*/ 35169 h 3243973"/>
              <a:gd name="connsiteX1" fmla="*/ 136341 w 4063690"/>
              <a:gd name="connsiteY1" fmla="*/ 2839915 h 3243973"/>
              <a:gd name="connsiteX2" fmla="*/ 4040125 w 4063690"/>
              <a:gd name="connsiteY2" fmla="*/ 2866292 h 3243973"/>
              <a:gd name="connsiteX3" fmla="*/ 4048918 w 4063690"/>
              <a:gd name="connsiteY3" fmla="*/ 0 h 3243973"/>
              <a:gd name="connsiteX0" fmla="*/ 18843 w 3928608"/>
              <a:gd name="connsiteY0" fmla="*/ 35169 h 3243973"/>
              <a:gd name="connsiteX1" fmla="*/ 1259 w 3928608"/>
              <a:gd name="connsiteY1" fmla="*/ 2839915 h 3243973"/>
              <a:gd name="connsiteX2" fmla="*/ 3905043 w 3928608"/>
              <a:gd name="connsiteY2" fmla="*/ 2866292 h 3243973"/>
              <a:gd name="connsiteX3" fmla="*/ 3913836 w 3928608"/>
              <a:gd name="connsiteY3" fmla="*/ 0 h 3243973"/>
              <a:gd name="connsiteX0" fmla="*/ 48775 w 3958540"/>
              <a:gd name="connsiteY0" fmla="*/ 35169 h 3093413"/>
              <a:gd name="connsiteX1" fmla="*/ 31191 w 3958540"/>
              <a:gd name="connsiteY1" fmla="*/ 2839915 h 3093413"/>
              <a:gd name="connsiteX2" fmla="*/ 3934975 w 3958540"/>
              <a:gd name="connsiteY2" fmla="*/ 2866292 h 3093413"/>
              <a:gd name="connsiteX3" fmla="*/ 3943768 w 3958540"/>
              <a:gd name="connsiteY3" fmla="*/ 0 h 3093413"/>
              <a:gd name="connsiteX0" fmla="*/ 48775 w 3958540"/>
              <a:gd name="connsiteY0" fmla="*/ 35169 h 2921098"/>
              <a:gd name="connsiteX1" fmla="*/ 31191 w 3958540"/>
              <a:gd name="connsiteY1" fmla="*/ 2839915 h 2921098"/>
              <a:gd name="connsiteX2" fmla="*/ 3934975 w 3958540"/>
              <a:gd name="connsiteY2" fmla="*/ 2866292 h 2921098"/>
              <a:gd name="connsiteX3" fmla="*/ 3943768 w 3958540"/>
              <a:gd name="connsiteY3" fmla="*/ 0 h 2921098"/>
              <a:gd name="connsiteX0" fmla="*/ 50527 w 3960292"/>
              <a:gd name="connsiteY0" fmla="*/ 35169 h 2921098"/>
              <a:gd name="connsiteX1" fmla="*/ 32943 w 3960292"/>
              <a:gd name="connsiteY1" fmla="*/ 2839915 h 2921098"/>
              <a:gd name="connsiteX2" fmla="*/ 3936727 w 3960292"/>
              <a:gd name="connsiteY2" fmla="*/ 2866292 h 2921098"/>
              <a:gd name="connsiteX3" fmla="*/ 3945520 w 3960292"/>
              <a:gd name="connsiteY3" fmla="*/ 0 h 2921098"/>
              <a:gd name="connsiteX0" fmla="*/ 34937 w 3944702"/>
              <a:gd name="connsiteY0" fmla="*/ 35169 h 3395066"/>
              <a:gd name="connsiteX1" fmla="*/ 17353 w 3944702"/>
              <a:gd name="connsiteY1" fmla="*/ 2839915 h 3395066"/>
              <a:gd name="connsiteX2" fmla="*/ 3921137 w 3944702"/>
              <a:gd name="connsiteY2" fmla="*/ 2866292 h 3395066"/>
              <a:gd name="connsiteX3" fmla="*/ 3929930 w 3944702"/>
              <a:gd name="connsiteY3" fmla="*/ 0 h 3395066"/>
              <a:gd name="connsiteX0" fmla="*/ 27177 w 3936942"/>
              <a:gd name="connsiteY0" fmla="*/ 35169 h 2894620"/>
              <a:gd name="connsiteX1" fmla="*/ 9593 w 3936942"/>
              <a:gd name="connsiteY1" fmla="*/ 2839915 h 2894620"/>
              <a:gd name="connsiteX2" fmla="*/ 3913377 w 3936942"/>
              <a:gd name="connsiteY2" fmla="*/ 2866292 h 2894620"/>
              <a:gd name="connsiteX3" fmla="*/ 3922170 w 3936942"/>
              <a:gd name="connsiteY3" fmla="*/ 0 h 2894620"/>
              <a:gd name="connsiteX0" fmla="*/ 27177 w 3936942"/>
              <a:gd name="connsiteY0" fmla="*/ 35169 h 2872857"/>
              <a:gd name="connsiteX1" fmla="*/ 9593 w 3936942"/>
              <a:gd name="connsiteY1" fmla="*/ 2839915 h 2872857"/>
              <a:gd name="connsiteX2" fmla="*/ 3913377 w 3936942"/>
              <a:gd name="connsiteY2" fmla="*/ 2866292 h 2872857"/>
              <a:gd name="connsiteX3" fmla="*/ 3922170 w 3936942"/>
              <a:gd name="connsiteY3" fmla="*/ 0 h 2872857"/>
              <a:gd name="connsiteX0" fmla="*/ 27177 w 3926025"/>
              <a:gd name="connsiteY0" fmla="*/ 35169 h 2872857"/>
              <a:gd name="connsiteX1" fmla="*/ 9593 w 3926025"/>
              <a:gd name="connsiteY1" fmla="*/ 2839915 h 2872857"/>
              <a:gd name="connsiteX2" fmla="*/ 3913377 w 3926025"/>
              <a:gd name="connsiteY2" fmla="*/ 2866292 h 2872857"/>
              <a:gd name="connsiteX3" fmla="*/ 3922170 w 3926025"/>
              <a:gd name="connsiteY3" fmla="*/ 0 h 2872857"/>
              <a:gd name="connsiteX0" fmla="*/ 27177 w 3933435"/>
              <a:gd name="connsiteY0" fmla="*/ 35169 h 2872857"/>
              <a:gd name="connsiteX1" fmla="*/ 9593 w 3933435"/>
              <a:gd name="connsiteY1" fmla="*/ 2839915 h 2872857"/>
              <a:gd name="connsiteX2" fmla="*/ 3913377 w 3933435"/>
              <a:gd name="connsiteY2" fmla="*/ 2866292 h 2872857"/>
              <a:gd name="connsiteX3" fmla="*/ 3922170 w 3933435"/>
              <a:gd name="connsiteY3" fmla="*/ 0 h 2872857"/>
              <a:gd name="connsiteX0" fmla="*/ 27177 w 3929637"/>
              <a:gd name="connsiteY0" fmla="*/ 35169 h 2872857"/>
              <a:gd name="connsiteX1" fmla="*/ 9593 w 3929637"/>
              <a:gd name="connsiteY1" fmla="*/ 2839915 h 2872857"/>
              <a:gd name="connsiteX2" fmla="*/ 3913377 w 3929637"/>
              <a:gd name="connsiteY2" fmla="*/ 2866292 h 2872857"/>
              <a:gd name="connsiteX3" fmla="*/ 3922170 w 3929637"/>
              <a:gd name="connsiteY3" fmla="*/ 0 h 2872857"/>
              <a:gd name="connsiteX0" fmla="*/ 303774 w 4203595"/>
              <a:gd name="connsiteY0" fmla="*/ 35169 h 3048248"/>
              <a:gd name="connsiteX1" fmla="*/ 286190 w 4203595"/>
              <a:gd name="connsiteY1" fmla="*/ 2839915 h 3048248"/>
              <a:gd name="connsiteX2" fmla="*/ 4180449 w 4203595"/>
              <a:gd name="connsiteY2" fmla="*/ 2825017 h 3048248"/>
              <a:gd name="connsiteX3" fmla="*/ 4198767 w 4203595"/>
              <a:gd name="connsiteY3" fmla="*/ 0 h 3048248"/>
              <a:gd name="connsiteX0" fmla="*/ 23173 w 3922994"/>
              <a:gd name="connsiteY0" fmla="*/ 35169 h 2846586"/>
              <a:gd name="connsiteX1" fmla="*/ 5589 w 3922994"/>
              <a:gd name="connsiteY1" fmla="*/ 2839915 h 2846586"/>
              <a:gd name="connsiteX2" fmla="*/ 3899848 w 3922994"/>
              <a:gd name="connsiteY2" fmla="*/ 2825017 h 2846586"/>
              <a:gd name="connsiteX3" fmla="*/ 3918166 w 3922994"/>
              <a:gd name="connsiteY3" fmla="*/ 0 h 2846586"/>
              <a:gd name="connsiteX0" fmla="*/ 23173 w 3922994"/>
              <a:gd name="connsiteY0" fmla="*/ 35169 h 2845768"/>
              <a:gd name="connsiteX1" fmla="*/ 5589 w 3922994"/>
              <a:gd name="connsiteY1" fmla="*/ 2839915 h 2845768"/>
              <a:gd name="connsiteX2" fmla="*/ 3899848 w 3922994"/>
              <a:gd name="connsiteY2" fmla="*/ 2825017 h 2845768"/>
              <a:gd name="connsiteX3" fmla="*/ 3918166 w 3922994"/>
              <a:gd name="connsiteY3" fmla="*/ 0 h 284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994" h="2845768">
                <a:moveTo>
                  <a:pt x="23173" y="35169"/>
                </a:moveTo>
                <a:cubicBezTo>
                  <a:pt x="7054" y="656492"/>
                  <a:pt x="-8698" y="2828965"/>
                  <a:pt x="5589" y="2839915"/>
                </a:cubicBezTo>
                <a:cubicBezTo>
                  <a:pt x="19876" y="2850865"/>
                  <a:pt x="3894231" y="2846754"/>
                  <a:pt x="3899848" y="2825017"/>
                </a:cubicBezTo>
                <a:cubicBezTo>
                  <a:pt x="3918898" y="2835274"/>
                  <a:pt x="3929890" y="178777"/>
                  <a:pt x="3918166" y="0"/>
                </a:cubicBezTo>
              </a:path>
            </a:pathLst>
          </a:custGeom>
          <a:noFill/>
          <a:ln w="50800" cmpd="sng">
            <a:gradFill flip="none" rotWithShape="1">
              <a:gsLst>
                <a:gs pos="55000">
                  <a:srgbClr val="7030A0"/>
                </a:gs>
                <a:gs pos="66000">
                  <a:srgbClr val="0070C0"/>
                </a:gs>
                <a:gs pos="87000">
                  <a:srgbClr val="FFFF00"/>
                </a:gs>
                <a:gs pos="77000">
                  <a:srgbClr val="00B050"/>
                </a:gs>
                <a:gs pos="71000">
                  <a:srgbClr val="00B0F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Cloud 16">
            <a:extLst>
              <a:ext uri="{FF2B5EF4-FFF2-40B4-BE49-F238E27FC236}">
                <a16:creationId xmlns:a16="http://schemas.microsoft.com/office/drawing/2014/main" id="{E4FD2329-C13F-A20E-7C1A-13A7CE6E12DF}"/>
              </a:ext>
            </a:extLst>
          </p:cNvPr>
          <p:cNvSpPr/>
          <p:nvPr/>
        </p:nvSpPr>
        <p:spPr>
          <a:xfrm>
            <a:off x="4279324" y="2089044"/>
            <a:ext cx="1673679" cy="867943"/>
          </a:xfrm>
          <a:prstGeom prst="cloud">
            <a:avLst/>
          </a:prstGeom>
          <a:noFill/>
          <a:ln>
            <a:solidFill>
              <a:srgbClr val="1521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Cloud 17">
            <a:extLst>
              <a:ext uri="{FF2B5EF4-FFF2-40B4-BE49-F238E27FC236}">
                <a16:creationId xmlns:a16="http://schemas.microsoft.com/office/drawing/2014/main" id="{D98C3510-E448-1EA7-D4C9-92D135DDEFB4}"/>
              </a:ext>
            </a:extLst>
          </p:cNvPr>
          <p:cNvSpPr/>
          <p:nvPr/>
        </p:nvSpPr>
        <p:spPr>
          <a:xfrm>
            <a:off x="435375" y="2140318"/>
            <a:ext cx="1673679" cy="867943"/>
          </a:xfrm>
          <a:prstGeom prst="cloud">
            <a:avLst/>
          </a:prstGeom>
          <a:noFill/>
          <a:ln>
            <a:solidFill>
              <a:srgbClr val="1521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3117BE31-E7A2-AC91-D2B1-AE328976D6AB}"/>
              </a:ext>
            </a:extLst>
          </p:cNvPr>
          <p:cNvSpPr/>
          <p:nvPr/>
        </p:nvSpPr>
        <p:spPr>
          <a:xfrm>
            <a:off x="985350" y="5709995"/>
            <a:ext cx="4562999" cy="792209"/>
          </a:xfrm>
          <a:prstGeom prst="roundRect">
            <a:avLst/>
          </a:prstGeom>
          <a:noFill/>
          <a:ln w="22225" cap="flat" cmpd="sng" algn="ctr">
            <a:solidFill>
              <a:srgbClr val="F09F0E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cxnSp>
        <p:nvCxnSpPr>
          <p:cNvPr id="19" name="Straight Connector 19">
            <a:extLst>
              <a:ext uri="{FF2B5EF4-FFF2-40B4-BE49-F238E27FC236}">
                <a16:creationId xmlns:a16="http://schemas.microsoft.com/office/drawing/2014/main" id="{4E18B759-C3E7-B2BD-C52E-9469B870B33B}"/>
              </a:ext>
            </a:extLst>
          </p:cNvPr>
          <p:cNvCxnSpPr/>
          <p:nvPr/>
        </p:nvCxnSpPr>
        <p:spPr>
          <a:xfrm rot="5400000">
            <a:off x="1399735" y="4363112"/>
            <a:ext cx="121516" cy="0"/>
          </a:xfrm>
          <a:prstGeom prst="line">
            <a:avLst/>
          </a:prstGeom>
          <a:noFill/>
          <a:ln w="28575" cap="flat" cmpd="sng" algn="ctr">
            <a:solidFill>
              <a:srgbClr val="F09F0E"/>
            </a:solidFill>
            <a:prstDash val="solid"/>
            <a:miter lim="800000"/>
          </a:ln>
          <a:effectLst/>
        </p:spPr>
      </p:cxnSp>
      <p:cxnSp>
        <p:nvCxnSpPr>
          <p:cNvPr id="20" name="Straight Connector 20">
            <a:extLst>
              <a:ext uri="{FF2B5EF4-FFF2-40B4-BE49-F238E27FC236}">
                <a16:creationId xmlns:a16="http://schemas.microsoft.com/office/drawing/2014/main" id="{E6D9A412-D911-96C3-9132-F5A8AC04281D}"/>
              </a:ext>
            </a:extLst>
          </p:cNvPr>
          <p:cNvCxnSpPr/>
          <p:nvPr/>
        </p:nvCxnSpPr>
        <p:spPr>
          <a:xfrm rot="5400000">
            <a:off x="1067021" y="4373596"/>
            <a:ext cx="154933" cy="0"/>
          </a:xfrm>
          <a:prstGeom prst="line">
            <a:avLst/>
          </a:prstGeom>
          <a:noFill/>
          <a:ln w="28575" cap="flat" cmpd="sng" algn="ctr">
            <a:solidFill>
              <a:srgbClr val="F09F0E"/>
            </a:solidFill>
            <a:prstDash val="solid"/>
            <a:miter lim="800000"/>
          </a:ln>
          <a:effectLst/>
        </p:spPr>
      </p:cxnSp>
      <p:sp>
        <p:nvSpPr>
          <p:cNvPr id="21" name="Rectangle 21">
            <a:extLst>
              <a:ext uri="{FF2B5EF4-FFF2-40B4-BE49-F238E27FC236}">
                <a16:creationId xmlns:a16="http://schemas.microsoft.com/office/drawing/2014/main" id="{DEA42D58-B09E-6AE3-6A33-4A3E033DA69C}"/>
              </a:ext>
            </a:extLst>
          </p:cNvPr>
          <p:cNvSpPr/>
          <p:nvPr/>
        </p:nvSpPr>
        <p:spPr>
          <a:xfrm rot="10800000">
            <a:off x="917462" y="4172350"/>
            <a:ext cx="782268" cy="352896"/>
          </a:xfrm>
          <a:prstGeom prst="rect">
            <a:avLst/>
          </a:prstGeom>
          <a:noFill/>
          <a:ln w="9525" cap="flat" cmpd="sng" algn="ctr">
            <a:noFill/>
            <a:prstDash val="sys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22" name="CasellaDiTesto 111">
            <a:extLst>
              <a:ext uri="{FF2B5EF4-FFF2-40B4-BE49-F238E27FC236}">
                <a16:creationId xmlns:a16="http://schemas.microsoft.com/office/drawing/2014/main" id="{09BC7134-C5CF-8294-B6B6-24711BC83C8E}"/>
              </a:ext>
            </a:extLst>
          </p:cNvPr>
          <p:cNvSpPr txBox="1"/>
          <p:nvPr/>
        </p:nvSpPr>
        <p:spPr>
          <a:xfrm>
            <a:off x="1487969" y="4264361"/>
            <a:ext cx="8002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Add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/Drop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62C0D42-041E-5AF9-56FE-267E3AB73064}"/>
              </a:ext>
            </a:extLst>
          </p:cNvPr>
          <p:cNvSpPr txBox="1"/>
          <p:nvPr/>
        </p:nvSpPr>
        <p:spPr>
          <a:xfrm rot="16200000">
            <a:off x="-585370" y="4865323"/>
            <a:ext cx="22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GEANT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Open Line System</a:t>
            </a:r>
          </a:p>
        </p:txBody>
      </p:sp>
      <p:pic>
        <p:nvPicPr>
          <p:cNvPr id="24" name="Picture 24" descr="C:\Users\ecoffey\AppData\Local\Temp\Rar$DRa0.410\30025_Device_fibre_channel_disk_subsystem_default_256.png">
            <a:extLst>
              <a:ext uri="{FF2B5EF4-FFF2-40B4-BE49-F238E27FC236}">
                <a16:creationId xmlns:a16="http://schemas.microsoft.com/office/drawing/2014/main" id="{9C46EAB3-0DA6-459F-2007-BFFDDCFC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56" y="2290498"/>
            <a:ext cx="460624" cy="381379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5" descr="C:\Users\ecoffey\AppData\Local\Temp\Rar$DRa0.410\30025_Device_fibre_channel_disk_subsystem_default_256.png">
            <a:extLst>
              <a:ext uri="{FF2B5EF4-FFF2-40B4-BE49-F238E27FC236}">
                <a16:creationId xmlns:a16="http://schemas.microsoft.com/office/drawing/2014/main" id="{0447DE87-5CB7-A6D2-AECB-CE6D62C0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68" y="2370553"/>
            <a:ext cx="460623" cy="38137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C:\Users\ecoffey\AppData\Local\Temp\Rar$DRa0.836\30073__Device_server_farms_default_256.png">
            <a:extLst>
              <a:ext uri="{FF2B5EF4-FFF2-40B4-BE49-F238E27FC236}">
                <a16:creationId xmlns:a16="http://schemas.microsoft.com/office/drawing/2014/main" id="{7626C1B9-4686-86C6-5993-2959D246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9" y="2304362"/>
            <a:ext cx="471033" cy="38999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7" descr="C:\Users\ecoffey\AppData\Local\Temp\Rar$DRa0.836\30073__Device_server_farms_default_256.png">
            <a:extLst>
              <a:ext uri="{FF2B5EF4-FFF2-40B4-BE49-F238E27FC236}">
                <a16:creationId xmlns:a16="http://schemas.microsoft.com/office/drawing/2014/main" id="{429947C5-16BC-FE6A-414B-0D92F29A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5" y="2365140"/>
            <a:ext cx="471030" cy="389997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109">
            <a:extLst>
              <a:ext uri="{FF2B5EF4-FFF2-40B4-BE49-F238E27FC236}">
                <a16:creationId xmlns:a16="http://schemas.microsoft.com/office/drawing/2014/main" id="{42778101-D3A9-89BF-0200-E1D3FE1B4EE6}"/>
              </a:ext>
            </a:extLst>
          </p:cNvPr>
          <p:cNvSpPr txBox="1"/>
          <p:nvPr/>
        </p:nvSpPr>
        <p:spPr>
          <a:xfrm>
            <a:off x="1494754" y="4806748"/>
            <a:ext cx="6543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ROADM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29" name="CasellaDiTesto 110">
            <a:extLst>
              <a:ext uri="{FF2B5EF4-FFF2-40B4-BE49-F238E27FC236}">
                <a16:creationId xmlns:a16="http://schemas.microsoft.com/office/drawing/2014/main" id="{2D9BC3DA-3799-B784-4633-B68B7F174E83}"/>
              </a:ext>
            </a:extLst>
          </p:cNvPr>
          <p:cNvSpPr txBox="1"/>
          <p:nvPr/>
        </p:nvSpPr>
        <p:spPr>
          <a:xfrm>
            <a:off x="1492349" y="5341441"/>
            <a:ext cx="6591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8x AMP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3319375E-CC25-8C77-0A09-761277EFC5F0}"/>
              </a:ext>
            </a:extLst>
          </p:cNvPr>
          <p:cNvSpPr txBox="1"/>
          <p:nvPr/>
        </p:nvSpPr>
        <p:spPr>
          <a:xfrm>
            <a:off x="2713588" y="5758953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Rubik" pitchFamily="2" charset="-79"/>
                <a:cs typeface="Rubik" pitchFamily="2" charset="-79"/>
              </a:rPr>
              <a:t>Milan PoP</a:t>
            </a: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31" name="TextBox 131">
            <a:extLst>
              <a:ext uri="{FF2B5EF4-FFF2-40B4-BE49-F238E27FC236}">
                <a16:creationId xmlns:a16="http://schemas.microsoft.com/office/drawing/2014/main" id="{DB627BE4-5808-7DAE-5F65-2A754840B266}"/>
              </a:ext>
            </a:extLst>
          </p:cNvPr>
          <p:cNvSpPr txBox="1"/>
          <p:nvPr/>
        </p:nvSpPr>
        <p:spPr>
          <a:xfrm>
            <a:off x="806231" y="2261308"/>
            <a:ext cx="942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Geneva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</a:b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CERN DC</a:t>
            </a:r>
          </a:p>
        </p:txBody>
      </p:sp>
      <p:cxnSp>
        <p:nvCxnSpPr>
          <p:cNvPr id="32" name="Straight Connector 32">
            <a:extLst>
              <a:ext uri="{FF2B5EF4-FFF2-40B4-BE49-F238E27FC236}">
                <a16:creationId xmlns:a16="http://schemas.microsoft.com/office/drawing/2014/main" id="{B0191D58-B00F-F1FA-F7ED-D3EDA18C1A9C}"/>
              </a:ext>
            </a:extLst>
          </p:cNvPr>
          <p:cNvCxnSpPr>
            <a:cxnSpLocks/>
          </p:cNvCxnSpPr>
          <p:nvPr/>
        </p:nvCxnSpPr>
        <p:spPr>
          <a:xfrm flipH="1">
            <a:off x="1163920" y="3107979"/>
            <a:ext cx="1" cy="401513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3">
            <a:extLst>
              <a:ext uri="{FF2B5EF4-FFF2-40B4-BE49-F238E27FC236}">
                <a16:creationId xmlns:a16="http://schemas.microsoft.com/office/drawing/2014/main" id="{22B97501-F6FD-B50B-2357-294381E3BEE5}"/>
              </a:ext>
            </a:extLst>
          </p:cNvPr>
          <p:cNvCxnSpPr>
            <a:cxnSpLocks/>
          </p:cNvCxnSpPr>
          <p:nvPr/>
        </p:nvCxnSpPr>
        <p:spPr>
          <a:xfrm>
            <a:off x="1225570" y="3107979"/>
            <a:ext cx="0" cy="39486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4">
            <a:extLst>
              <a:ext uri="{FF2B5EF4-FFF2-40B4-BE49-F238E27FC236}">
                <a16:creationId xmlns:a16="http://schemas.microsoft.com/office/drawing/2014/main" id="{3FC39779-4966-8162-5B82-997A4D91AF6C}"/>
              </a:ext>
            </a:extLst>
          </p:cNvPr>
          <p:cNvCxnSpPr>
            <a:cxnSpLocks/>
          </p:cNvCxnSpPr>
          <p:nvPr/>
        </p:nvCxnSpPr>
        <p:spPr>
          <a:xfrm>
            <a:off x="1287220" y="3107978"/>
            <a:ext cx="0" cy="394866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5">
            <a:extLst>
              <a:ext uri="{FF2B5EF4-FFF2-40B4-BE49-F238E27FC236}">
                <a16:creationId xmlns:a16="http://schemas.microsoft.com/office/drawing/2014/main" id="{CF7E5B43-09F1-8A9A-5042-62A30903CAA5}"/>
              </a:ext>
            </a:extLst>
          </p:cNvPr>
          <p:cNvCxnSpPr>
            <a:cxnSpLocks/>
          </p:cNvCxnSpPr>
          <p:nvPr/>
        </p:nvCxnSpPr>
        <p:spPr>
          <a:xfrm>
            <a:off x="1348871" y="3107978"/>
            <a:ext cx="0" cy="401514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36">
            <a:extLst>
              <a:ext uri="{FF2B5EF4-FFF2-40B4-BE49-F238E27FC236}">
                <a16:creationId xmlns:a16="http://schemas.microsoft.com/office/drawing/2014/main" id="{296205CD-A020-F870-DD70-69EB36A35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2" y="2850938"/>
            <a:ext cx="483459" cy="279756"/>
          </a:xfrm>
          <a:prstGeom prst="rect">
            <a:avLst/>
          </a:prstGeom>
        </p:spPr>
      </p:pic>
      <p:pic>
        <p:nvPicPr>
          <p:cNvPr id="37" name="Immagine 35">
            <a:extLst>
              <a:ext uri="{FF2B5EF4-FFF2-40B4-BE49-F238E27FC236}">
                <a16:creationId xmlns:a16="http://schemas.microsoft.com/office/drawing/2014/main" id="{E521405E-EDBB-DCF4-97F2-6D98B01D3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5" y="3304800"/>
            <a:ext cx="1349194" cy="342109"/>
          </a:xfrm>
          <a:prstGeom prst="rect">
            <a:avLst/>
          </a:prstGeom>
        </p:spPr>
      </p:pic>
      <p:pic>
        <p:nvPicPr>
          <p:cNvPr id="38" name="Picture 38" descr="ROADM.emf">
            <a:extLst>
              <a:ext uri="{FF2B5EF4-FFF2-40B4-BE49-F238E27FC236}">
                <a16:creationId xmlns:a16="http://schemas.microsoft.com/office/drawing/2014/main" id="{DECD13D2-149F-4A1C-A9C5-B9458AFE2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7" y="5288712"/>
            <a:ext cx="232158" cy="347289"/>
          </a:xfrm>
          <a:prstGeom prst="rect">
            <a:avLst/>
          </a:prstGeom>
        </p:spPr>
      </p:pic>
      <p:pic>
        <p:nvPicPr>
          <p:cNvPr id="39" name="Picture 39" descr="DTN-M_2.emf">
            <a:extLst>
              <a:ext uri="{FF2B5EF4-FFF2-40B4-BE49-F238E27FC236}">
                <a16:creationId xmlns:a16="http://schemas.microsoft.com/office/drawing/2014/main" id="{B7D4BD35-4FB2-5B18-FFC4-A04DB3C35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9" y="4767893"/>
            <a:ext cx="418133" cy="337456"/>
          </a:xfrm>
          <a:prstGeom prst="rect">
            <a:avLst/>
          </a:prstGeom>
        </p:spPr>
      </p:pic>
      <p:sp>
        <p:nvSpPr>
          <p:cNvPr id="40" name="Flowchart: Manual Operation 85">
            <a:extLst>
              <a:ext uri="{FF2B5EF4-FFF2-40B4-BE49-F238E27FC236}">
                <a16:creationId xmlns:a16="http://schemas.microsoft.com/office/drawing/2014/main" id="{2A8C435C-B47E-A3AB-E304-5C55C97B08D8}"/>
              </a:ext>
            </a:extLst>
          </p:cNvPr>
          <p:cNvSpPr/>
          <p:nvPr/>
        </p:nvSpPr>
        <p:spPr>
          <a:xfrm>
            <a:off x="923328" y="4202617"/>
            <a:ext cx="752291" cy="160253"/>
          </a:xfrm>
          <a:prstGeom prst="flowChartManualOperation">
            <a:avLst/>
          </a:prstGeom>
          <a:solidFill>
            <a:srgbClr val="87A1D3"/>
          </a:solidFill>
          <a:ln w="31750" cap="flat" cmpd="sng" algn="ctr">
            <a:solidFill>
              <a:srgbClr val="3763AF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41" name="Flowchart: Manual Operation 86">
            <a:extLst>
              <a:ext uri="{FF2B5EF4-FFF2-40B4-BE49-F238E27FC236}">
                <a16:creationId xmlns:a16="http://schemas.microsoft.com/office/drawing/2014/main" id="{945919F3-7060-410F-6581-5877ECBCEBEC}"/>
              </a:ext>
            </a:extLst>
          </p:cNvPr>
          <p:cNvSpPr/>
          <p:nvPr/>
        </p:nvSpPr>
        <p:spPr>
          <a:xfrm>
            <a:off x="1336569" y="4228556"/>
            <a:ext cx="266813" cy="80247"/>
          </a:xfrm>
          <a:prstGeom prst="flowChartManualOperation">
            <a:avLst/>
          </a:prstGeom>
          <a:solidFill>
            <a:srgbClr val="3763AF"/>
          </a:solidFill>
          <a:ln w="3175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42" name="Flowchart: Manual Operation 87">
            <a:extLst>
              <a:ext uri="{FF2B5EF4-FFF2-40B4-BE49-F238E27FC236}">
                <a16:creationId xmlns:a16="http://schemas.microsoft.com/office/drawing/2014/main" id="{EF1EC1C8-CDAD-152F-C078-7931A3A4DF10}"/>
              </a:ext>
            </a:extLst>
          </p:cNvPr>
          <p:cNvSpPr/>
          <p:nvPr/>
        </p:nvSpPr>
        <p:spPr>
          <a:xfrm>
            <a:off x="1001938" y="4243539"/>
            <a:ext cx="266813" cy="80247"/>
          </a:xfrm>
          <a:prstGeom prst="flowChartManualOperation">
            <a:avLst/>
          </a:prstGeom>
          <a:solidFill>
            <a:srgbClr val="3763AF"/>
          </a:solidFill>
          <a:ln w="3175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43" name="Flowchart: Manual Operation 90">
            <a:extLst>
              <a:ext uri="{FF2B5EF4-FFF2-40B4-BE49-F238E27FC236}">
                <a16:creationId xmlns:a16="http://schemas.microsoft.com/office/drawing/2014/main" id="{3B117A82-336C-8B55-3BF8-30658C9188EA}"/>
              </a:ext>
            </a:extLst>
          </p:cNvPr>
          <p:cNvSpPr/>
          <p:nvPr/>
        </p:nvSpPr>
        <p:spPr>
          <a:xfrm>
            <a:off x="1057593" y="4407553"/>
            <a:ext cx="481629" cy="80247"/>
          </a:xfrm>
          <a:prstGeom prst="flowChartManualOperation">
            <a:avLst/>
          </a:prstGeom>
          <a:solidFill>
            <a:srgbClr val="3763AF"/>
          </a:solidFill>
          <a:ln w="3175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pic>
        <p:nvPicPr>
          <p:cNvPr id="44" name="Picture 44" descr="DTN-M_2.emf">
            <a:extLst>
              <a:ext uri="{FF2B5EF4-FFF2-40B4-BE49-F238E27FC236}">
                <a16:creationId xmlns:a16="http://schemas.microsoft.com/office/drawing/2014/main" id="{C017FD92-266E-75D1-FA96-DD8C85E66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9" y="5791889"/>
            <a:ext cx="418133" cy="337456"/>
          </a:xfrm>
          <a:prstGeom prst="rect">
            <a:avLst/>
          </a:prstGeom>
        </p:spPr>
      </p:pic>
      <p:cxnSp>
        <p:nvCxnSpPr>
          <p:cNvPr id="45" name="Straight Connector 45">
            <a:extLst>
              <a:ext uri="{FF2B5EF4-FFF2-40B4-BE49-F238E27FC236}">
                <a16:creationId xmlns:a16="http://schemas.microsoft.com/office/drawing/2014/main" id="{67ADD9E5-B9E8-8D20-4D4B-9C9BEDD71585}"/>
              </a:ext>
            </a:extLst>
          </p:cNvPr>
          <p:cNvCxnSpPr/>
          <p:nvPr/>
        </p:nvCxnSpPr>
        <p:spPr>
          <a:xfrm rot="5400000">
            <a:off x="5272465" y="4330176"/>
            <a:ext cx="121516" cy="0"/>
          </a:xfrm>
          <a:prstGeom prst="line">
            <a:avLst/>
          </a:prstGeom>
          <a:noFill/>
          <a:ln w="28575" cap="flat" cmpd="sng" algn="ctr">
            <a:solidFill>
              <a:srgbClr val="F09F0E"/>
            </a:solidFill>
            <a:prstDash val="solid"/>
            <a:miter lim="800000"/>
          </a:ln>
          <a:effectLst/>
        </p:spPr>
      </p:cxnSp>
      <p:cxnSp>
        <p:nvCxnSpPr>
          <p:cNvPr id="46" name="Straight Connector 46">
            <a:extLst>
              <a:ext uri="{FF2B5EF4-FFF2-40B4-BE49-F238E27FC236}">
                <a16:creationId xmlns:a16="http://schemas.microsoft.com/office/drawing/2014/main" id="{EC9F6F50-DF0A-A5AC-F2BC-C1F86B12A7AC}"/>
              </a:ext>
            </a:extLst>
          </p:cNvPr>
          <p:cNvCxnSpPr/>
          <p:nvPr/>
        </p:nvCxnSpPr>
        <p:spPr>
          <a:xfrm rot="5400000">
            <a:off x="4939751" y="4340660"/>
            <a:ext cx="154933" cy="0"/>
          </a:xfrm>
          <a:prstGeom prst="line">
            <a:avLst/>
          </a:prstGeom>
          <a:noFill/>
          <a:ln w="28575" cap="flat" cmpd="sng" algn="ctr">
            <a:solidFill>
              <a:srgbClr val="F09F0E"/>
            </a:solidFill>
            <a:prstDash val="solid"/>
            <a:miter lim="800000"/>
          </a:ln>
          <a:effectLst/>
        </p:spPr>
      </p:cxnSp>
      <p:sp>
        <p:nvSpPr>
          <p:cNvPr id="47" name="Rectangle 47">
            <a:extLst>
              <a:ext uri="{FF2B5EF4-FFF2-40B4-BE49-F238E27FC236}">
                <a16:creationId xmlns:a16="http://schemas.microsoft.com/office/drawing/2014/main" id="{9A5D237F-99CE-594B-0CBC-EC0407F36C21}"/>
              </a:ext>
            </a:extLst>
          </p:cNvPr>
          <p:cNvSpPr/>
          <p:nvPr/>
        </p:nvSpPr>
        <p:spPr>
          <a:xfrm rot="10800000">
            <a:off x="4790192" y="4139414"/>
            <a:ext cx="782268" cy="352896"/>
          </a:xfrm>
          <a:prstGeom prst="rect">
            <a:avLst/>
          </a:prstGeom>
          <a:noFill/>
          <a:ln w="9525" cap="flat" cmpd="sng" algn="ctr">
            <a:noFill/>
            <a:prstDash val="sys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48" name="CasellaDiTesto 111">
            <a:extLst>
              <a:ext uri="{FF2B5EF4-FFF2-40B4-BE49-F238E27FC236}">
                <a16:creationId xmlns:a16="http://schemas.microsoft.com/office/drawing/2014/main" id="{69AFE9EC-6A9A-20B5-F3AA-78FFB429A5C6}"/>
              </a:ext>
            </a:extLst>
          </p:cNvPr>
          <p:cNvSpPr txBox="1"/>
          <p:nvPr/>
        </p:nvSpPr>
        <p:spPr>
          <a:xfrm>
            <a:off x="4105957" y="4231844"/>
            <a:ext cx="8002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Add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/Drop</a:t>
            </a:r>
          </a:p>
        </p:txBody>
      </p:sp>
      <p:sp>
        <p:nvSpPr>
          <p:cNvPr id="49" name="CasellaDiTesto 23">
            <a:extLst>
              <a:ext uri="{FF2B5EF4-FFF2-40B4-BE49-F238E27FC236}">
                <a16:creationId xmlns:a16="http://schemas.microsoft.com/office/drawing/2014/main" id="{03C7C0FD-8DE0-9E9A-DAEC-F4ED9DB6BF6A}"/>
              </a:ext>
            </a:extLst>
          </p:cNvPr>
          <p:cNvSpPr txBox="1"/>
          <p:nvPr/>
        </p:nvSpPr>
        <p:spPr>
          <a:xfrm rot="5400000">
            <a:off x="4805482" y="4796570"/>
            <a:ext cx="22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GARR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Open Line System</a:t>
            </a:r>
          </a:p>
        </p:txBody>
      </p:sp>
      <p:sp>
        <p:nvSpPr>
          <p:cNvPr id="50" name="CasellaDiTesto 109">
            <a:extLst>
              <a:ext uri="{FF2B5EF4-FFF2-40B4-BE49-F238E27FC236}">
                <a16:creationId xmlns:a16="http://schemas.microsoft.com/office/drawing/2014/main" id="{87239C50-881D-FB50-BCF7-C6573FB7D23B}"/>
              </a:ext>
            </a:extLst>
          </p:cNvPr>
          <p:cNvSpPr txBox="1"/>
          <p:nvPr/>
        </p:nvSpPr>
        <p:spPr>
          <a:xfrm>
            <a:off x="4215779" y="4804264"/>
            <a:ext cx="6543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ROADM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51" name="CasellaDiTesto 110">
            <a:extLst>
              <a:ext uri="{FF2B5EF4-FFF2-40B4-BE49-F238E27FC236}">
                <a16:creationId xmlns:a16="http://schemas.microsoft.com/office/drawing/2014/main" id="{13C26B15-3F92-298B-481B-5EEFA7C05A2D}"/>
              </a:ext>
            </a:extLst>
          </p:cNvPr>
          <p:cNvSpPr txBox="1"/>
          <p:nvPr/>
        </p:nvSpPr>
        <p:spPr>
          <a:xfrm>
            <a:off x="4215778" y="5330124"/>
            <a:ext cx="6543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050" dirty="0">
                <a:solidFill>
                  <a:schemeClr val="bg2">
                    <a:lumMod val="25000"/>
                  </a:schemeClr>
                </a:solidFill>
                <a:latin typeface="Rubik" pitchFamily="2" charset="-79"/>
                <a:cs typeface="Rubik" pitchFamily="2" charset="-79"/>
              </a:rPr>
              <a:t>3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x AMP</a:t>
            </a:r>
          </a:p>
        </p:txBody>
      </p:sp>
      <p:pic>
        <p:nvPicPr>
          <p:cNvPr id="52" name="Picture 52" descr="ROADM.emf">
            <a:extLst>
              <a:ext uri="{FF2B5EF4-FFF2-40B4-BE49-F238E27FC236}">
                <a16:creationId xmlns:a16="http://schemas.microsoft.com/office/drawing/2014/main" id="{1C9E61D3-BAE8-50AA-E849-8C04956DC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17" y="5255776"/>
            <a:ext cx="232158" cy="347289"/>
          </a:xfrm>
          <a:prstGeom prst="rect">
            <a:avLst/>
          </a:prstGeom>
        </p:spPr>
      </p:pic>
      <p:pic>
        <p:nvPicPr>
          <p:cNvPr id="53" name="Picture 53" descr="DTN-M_2.emf">
            <a:extLst>
              <a:ext uri="{FF2B5EF4-FFF2-40B4-BE49-F238E27FC236}">
                <a16:creationId xmlns:a16="http://schemas.microsoft.com/office/drawing/2014/main" id="{1F889648-32E7-4DC8-A902-E03934AB8A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69" y="4734957"/>
            <a:ext cx="418133" cy="337456"/>
          </a:xfrm>
          <a:prstGeom prst="rect">
            <a:avLst/>
          </a:prstGeom>
        </p:spPr>
      </p:pic>
      <p:sp>
        <p:nvSpPr>
          <p:cNvPr id="54" name="Flowchart: Manual Operation 133">
            <a:extLst>
              <a:ext uri="{FF2B5EF4-FFF2-40B4-BE49-F238E27FC236}">
                <a16:creationId xmlns:a16="http://schemas.microsoft.com/office/drawing/2014/main" id="{04DAF2D5-F145-C34D-00E6-2563C510870C}"/>
              </a:ext>
            </a:extLst>
          </p:cNvPr>
          <p:cNvSpPr/>
          <p:nvPr/>
        </p:nvSpPr>
        <p:spPr>
          <a:xfrm>
            <a:off x="4796058" y="4169681"/>
            <a:ext cx="752291" cy="160253"/>
          </a:xfrm>
          <a:prstGeom prst="flowChartManualOperation">
            <a:avLst/>
          </a:prstGeom>
          <a:solidFill>
            <a:srgbClr val="87A1D3"/>
          </a:solidFill>
          <a:ln w="31750" cap="flat" cmpd="sng" algn="ctr">
            <a:solidFill>
              <a:srgbClr val="3763AF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55" name="Flowchart: Manual Operation 134">
            <a:extLst>
              <a:ext uri="{FF2B5EF4-FFF2-40B4-BE49-F238E27FC236}">
                <a16:creationId xmlns:a16="http://schemas.microsoft.com/office/drawing/2014/main" id="{8D844FAE-458A-B51E-E64B-84438B3E7B5B}"/>
              </a:ext>
            </a:extLst>
          </p:cNvPr>
          <p:cNvSpPr/>
          <p:nvPr/>
        </p:nvSpPr>
        <p:spPr>
          <a:xfrm>
            <a:off x="5209299" y="4195620"/>
            <a:ext cx="266813" cy="80247"/>
          </a:xfrm>
          <a:prstGeom prst="flowChartManualOperation">
            <a:avLst/>
          </a:prstGeom>
          <a:solidFill>
            <a:srgbClr val="3763AF"/>
          </a:solidFill>
          <a:ln w="3175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56" name="Flowchart: Manual Operation 135">
            <a:extLst>
              <a:ext uri="{FF2B5EF4-FFF2-40B4-BE49-F238E27FC236}">
                <a16:creationId xmlns:a16="http://schemas.microsoft.com/office/drawing/2014/main" id="{EBD2D4CA-4231-2656-CE33-CD779CCC6833}"/>
              </a:ext>
            </a:extLst>
          </p:cNvPr>
          <p:cNvSpPr/>
          <p:nvPr/>
        </p:nvSpPr>
        <p:spPr>
          <a:xfrm>
            <a:off x="4874668" y="4201811"/>
            <a:ext cx="266813" cy="80247"/>
          </a:xfrm>
          <a:prstGeom prst="flowChartManualOperation">
            <a:avLst/>
          </a:prstGeom>
          <a:solidFill>
            <a:srgbClr val="3763AF"/>
          </a:solidFill>
          <a:ln w="3175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57" name="Flowchart: Manual Operation 136">
            <a:extLst>
              <a:ext uri="{FF2B5EF4-FFF2-40B4-BE49-F238E27FC236}">
                <a16:creationId xmlns:a16="http://schemas.microsoft.com/office/drawing/2014/main" id="{FFFC9DDD-E6A5-D004-22F3-B2F44A933263}"/>
              </a:ext>
            </a:extLst>
          </p:cNvPr>
          <p:cNvSpPr/>
          <p:nvPr/>
        </p:nvSpPr>
        <p:spPr>
          <a:xfrm>
            <a:off x="4930323" y="4374617"/>
            <a:ext cx="481629" cy="80247"/>
          </a:xfrm>
          <a:prstGeom prst="flowChartManualOperation">
            <a:avLst/>
          </a:prstGeom>
          <a:solidFill>
            <a:srgbClr val="3763AF"/>
          </a:solidFill>
          <a:ln w="3175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pic>
        <p:nvPicPr>
          <p:cNvPr id="58" name="Picture 58" descr="DTN-M_2.emf">
            <a:extLst>
              <a:ext uri="{FF2B5EF4-FFF2-40B4-BE49-F238E27FC236}">
                <a16:creationId xmlns:a16="http://schemas.microsoft.com/office/drawing/2014/main" id="{FADEA8BB-36CF-4ED6-0FEF-2664B1239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09" y="5758953"/>
            <a:ext cx="418133" cy="337456"/>
          </a:xfrm>
          <a:prstGeom prst="rect">
            <a:avLst/>
          </a:prstGeom>
        </p:spPr>
      </p:pic>
      <p:pic>
        <p:nvPicPr>
          <p:cNvPr id="59" name="Picture 59" descr="C:\Users\ecoffey\AppData\Local\Temp\Rar$DRa0.410\30025_Device_fibre_channel_disk_subsystem_default_256.png">
            <a:extLst>
              <a:ext uri="{FF2B5EF4-FFF2-40B4-BE49-F238E27FC236}">
                <a16:creationId xmlns:a16="http://schemas.microsoft.com/office/drawing/2014/main" id="{E9969F09-3572-F736-0C73-6E375A76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15" y="2246437"/>
            <a:ext cx="460624" cy="381379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0" descr="C:\Users\ecoffey\AppData\Local\Temp\Rar$DRa0.410\30025_Device_fibre_channel_disk_subsystem_default_256.png">
            <a:extLst>
              <a:ext uri="{FF2B5EF4-FFF2-40B4-BE49-F238E27FC236}">
                <a16:creationId xmlns:a16="http://schemas.microsoft.com/office/drawing/2014/main" id="{3ABF656E-6912-13C0-7110-9023AE1C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27" y="2326492"/>
            <a:ext cx="460623" cy="38137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1" descr="C:\Users\ecoffey\AppData\Local\Temp\Rar$DRa0.836\30073__Device_server_farms_default_256.png">
            <a:extLst>
              <a:ext uri="{FF2B5EF4-FFF2-40B4-BE49-F238E27FC236}">
                <a16:creationId xmlns:a16="http://schemas.microsoft.com/office/drawing/2014/main" id="{D7F6689F-9F87-8286-0465-2B557705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8" y="2260301"/>
            <a:ext cx="471033" cy="38999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2" descr="C:\Users\ecoffey\AppData\Local\Temp\Rar$DRa0.836\30073__Device_server_farms_default_256.png">
            <a:extLst>
              <a:ext uri="{FF2B5EF4-FFF2-40B4-BE49-F238E27FC236}">
                <a16:creationId xmlns:a16="http://schemas.microsoft.com/office/drawing/2014/main" id="{08CDD085-A548-ACE6-4105-E7F9B9E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44" y="2321079"/>
            <a:ext cx="471030" cy="389997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131">
            <a:extLst>
              <a:ext uri="{FF2B5EF4-FFF2-40B4-BE49-F238E27FC236}">
                <a16:creationId xmlns:a16="http://schemas.microsoft.com/office/drawing/2014/main" id="{46E3E66B-FE22-ECC8-AEE9-4036A80F90D0}"/>
              </a:ext>
            </a:extLst>
          </p:cNvPr>
          <p:cNvSpPr txBox="1"/>
          <p:nvPr/>
        </p:nvSpPr>
        <p:spPr>
          <a:xfrm>
            <a:off x="4668792" y="221724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Bologna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</a:b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NAF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 DC</a:t>
            </a:r>
          </a:p>
        </p:txBody>
      </p:sp>
      <p:cxnSp>
        <p:nvCxnSpPr>
          <p:cNvPr id="64" name="Straight Connector 64">
            <a:extLst>
              <a:ext uri="{FF2B5EF4-FFF2-40B4-BE49-F238E27FC236}">
                <a16:creationId xmlns:a16="http://schemas.microsoft.com/office/drawing/2014/main" id="{C7E5A298-7B1E-12EC-B723-3C342959F7FF}"/>
              </a:ext>
            </a:extLst>
          </p:cNvPr>
          <p:cNvCxnSpPr>
            <a:cxnSpLocks/>
          </p:cNvCxnSpPr>
          <p:nvPr/>
        </p:nvCxnSpPr>
        <p:spPr>
          <a:xfrm flipH="1">
            <a:off x="5025679" y="3063918"/>
            <a:ext cx="1" cy="401513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5">
            <a:extLst>
              <a:ext uri="{FF2B5EF4-FFF2-40B4-BE49-F238E27FC236}">
                <a16:creationId xmlns:a16="http://schemas.microsoft.com/office/drawing/2014/main" id="{D1A1EDEA-C937-9D60-9A32-3B15A6E4B802}"/>
              </a:ext>
            </a:extLst>
          </p:cNvPr>
          <p:cNvCxnSpPr>
            <a:cxnSpLocks/>
          </p:cNvCxnSpPr>
          <p:nvPr/>
        </p:nvCxnSpPr>
        <p:spPr>
          <a:xfrm>
            <a:off x="5087329" y="3063918"/>
            <a:ext cx="0" cy="39486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6">
            <a:extLst>
              <a:ext uri="{FF2B5EF4-FFF2-40B4-BE49-F238E27FC236}">
                <a16:creationId xmlns:a16="http://schemas.microsoft.com/office/drawing/2014/main" id="{3B4864CB-5773-B034-EF1B-018481370721}"/>
              </a:ext>
            </a:extLst>
          </p:cNvPr>
          <p:cNvCxnSpPr>
            <a:cxnSpLocks/>
          </p:cNvCxnSpPr>
          <p:nvPr/>
        </p:nvCxnSpPr>
        <p:spPr>
          <a:xfrm>
            <a:off x="5148979" y="3063917"/>
            <a:ext cx="0" cy="394866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7">
            <a:extLst>
              <a:ext uri="{FF2B5EF4-FFF2-40B4-BE49-F238E27FC236}">
                <a16:creationId xmlns:a16="http://schemas.microsoft.com/office/drawing/2014/main" id="{F2FD566C-42BD-0488-DD08-20C81C25C860}"/>
              </a:ext>
            </a:extLst>
          </p:cNvPr>
          <p:cNvCxnSpPr>
            <a:cxnSpLocks/>
          </p:cNvCxnSpPr>
          <p:nvPr/>
        </p:nvCxnSpPr>
        <p:spPr>
          <a:xfrm>
            <a:off x="5210630" y="3063917"/>
            <a:ext cx="0" cy="401514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8" name="Picture 68">
            <a:extLst>
              <a:ext uri="{FF2B5EF4-FFF2-40B4-BE49-F238E27FC236}">
                <a16:creationId xmlns:a16="http://schemas.microsoft.com/office/drawing/2014/main" id="{5721B9A8-C5E6-7CDE-1FDF-50BB1E3C4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61" y="2806877"/>
            <a:ext cx="483459" cy="279756"/>
          </a:xfrm>
          <a:prstGeom prst="rect">
            <a:avLst/>
          </a:prstGeom>
        </p:spPr>
      </p:pic>
      <p:pic>
        <p:nvPicPr>
          <p:cNvPr id="69" name="Immagine 35">
            <a:extLst>
              <a:ext uri="{FF2B5EF4-FFF2-40B4-BE49-F238E27FC236}">
                <a16:creationId xmlns:a16="http://schemas.microsoft.com/office/drawing/2014/main" id="{C346398A-09A5-3000-4C64-25870B64E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40" y="3305185"/>
            <a:ext cx="1349194" cy="342109"/>
          </a:xfrm>
          <a:prstGeom prst="rect">
            <a:avLst/>
          </a:prstGeom>
        </p:spPr>
      </p:pic>
      <p:sp>
        <p:nvSpPr>
          <p:cNvPr id="70" name="CasellaDiTesto 109">
            <a:extLst>
              <a:ext uri="{FF2B5EF4-FFF2-40B4-BE49-F238E27FC236}">
                <a16:creationId xmlns:a16="http://schemas.microsoft.com/office/drawing/2014/main" id="{606830A0-3A7F-248E-9417-40AAFCFEA1E4}"/>
              </a:ext>
            </a:extLst>
          </p:cNvPr>
          <p:cNvSpPr txBox="1"/>
          <p:nvPr/>
        </p:nvSpPr>
        <p:spPr>
          <a:xfrm>
            <a:off x="1855166" y="3367312"/>
            <a:ext cx="436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TRX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71" name="CasellaDiTesto 109">
            <a:extLst>
              <a:ext uri="{FF2B5EF4-FFF2-40B4-BE49-F238E27FC236}">
                <a16:creationId xmlns:a16="http://schemas.microsoft.com/office/drawing/2014/main" id="{F340FED1-1C84-47AA-70F6-883AFBDDBB7F}"/>
              </a:ext>
            </a:extLst>
          </p:cNvPr>
          <p:cNvSpPr txBox="1"/>
          <p:nvPr/>
        </p:nvSpPr>
        <p:spPr>
          <a:xfrm>
            <a:off x="4184025" y="3375886"/>
            <a:ext cx="436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ubik" pitchFamily="2" charset="-79"/>
                <a:ea typeface="+mn-ea"/>
                <a:cs typeface="Rubik" pitchFamily="2" charset="-79"/>
              </a:rPr>
              <a:t>TRX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  <p:sp>
        <p:nvSpPr>
          <p:cNvPr id="72" name="CasellaDiTesto 41">
            <a:extLst>
              <a:ext uri="{FF2B5EF4-FFF2-40B4-BE49-F238E27FC236}">
                <a16:creationId xmlns:a16="http://schemas.microsoft.com/office/drawing/2014/main" id="{4227217A-D244-CF74-861B-5D4C45F2C873}"/>
              </a:ext>
            </a:extLst>
          </p:cNvPr>
          <p:cNvSpPr txBox="1"/>
          <p:nvPr/>
        </p:nvSpPr>
        <p:spPr>
          <a:xfrm>
            <a:off x="1438195" y="2973981"/>
            <a:ext cx="4924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Nx100 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Nx400 G</a:t>
            </a:r>
          </a:p>
        </p:txBody>
      </p:sp>
      <p:sp>
        <p:nvSpPr>
          <p:cNvPr id="73" name="CasellaDiTesto 41">
            <a:extLst>
              <a:ext uri="{FF2B5EF4-FFF2-40B4-BE49-F238E27FC236}">
                <a16:creationId xmlns:a16="http://schemas.microsoft.com/office/drawing/2014/main" id="{FB3C0153-D7F7-DBB1-032E-53736B03AC4C}"/>
              </a:ext>
            </a:extLst>
          </p:cNvPr>
          <p:cNvSpPr txBox="1"/>
          <p:nvPr/>
        </p:nvSpPr>
        <p:spPr>
          <a:xfrm>
            <a:off x="5251958" y="2989926"/>
            <a:ext cx="4924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Nx100 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Nx400 G</a:t>
            </a:r>
          </a:p>
        </p:txBody>
      </p:sp>
      <p:sp>
        <p:nvSpPr>
          <p:cNvPr id="75" name="Slide Number Placeholder 75">
            <a:extLst>
              <a:ext uri="{FF2B5EF4-FFF2-40B4-BE49-F238E27FC236}">
                <a16:creationId xmlns:a16="http://schemas.microsoft.com/office/drawing/2014/main" id="{67D7662A-728D-2670-E1B2-F3B4CA8E9DE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37CB18-8D2E-C441-8469-8F1CFAAFA71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6" name="TextBox 30">
            <a:extLst>
              <a:ext uri="{FF2B5EF4-FFF2-40B4-BE49-F238E27FC236}">
                <a16:creationId xmlns:a16="http://schemas.microsoft.com/office/drawing/2014/main" id="{19B3B5F8-0438-9EEC-EBF4-251E439DBFA3}"/>
              </a:ext>
            </a:extLst>
          </p:cNvPr>
          <p:cNvSpPr txBox="1"/>
          <p:nvPr/>
        </p:nvSpPr>
        <p:spPr>
          <a:xfrm rot="16200000">
            <a:off x="2630220" y="4092955"/>
            <a:ext cx="137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Rubik" pitchFamily="2" charset="-79"/>
                <a:cs typeface="Rubik" pitchFamily="2" charset="-79"/>
              </a:rPr>
              <a:t>1.6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Rubik" pitchFamily="2" charset="-79"/>
                <a:cs typeface="Rubik" pitchFamily="2" charset="-79"/>
              </a:rPr>
              <a:t>Tbps</a:t>
            </a:r>
            <a:endParaRPr kumimoji="0" lang="en-IT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ubik" pitchFamily="2" charset="-79"/>
              <a:ea typeface="+mn-ea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8738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32B6-9297-0A2C-346B-07F48D90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238" y="90074"/>
            <a:ext cx="12192000" cy="867930"/>
          </a:xfrm>
        </p:spPr>
        <p:txBody>
          <a:bodyPr/>
          <a:lstStyle/>
          <a:p>
            <a:pPr algn="ctr"/>
            <a:r>
              <a:rPr lang="en-US" sz="2800" dirty="0"/>
              <a:t>CERN-CNAF DCI (Pre production)</a:t>
            </a:r>
            <a:br>
              <a:rPr lang="en-US" sz="2800" dirty="0"/>
            </a:br>
            <a:r>
              <a:rPr lang="en-US" sz="2800" dirty="0"/>
              <a:t>Primary and backup path CERN-CNAF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844B1A-E9CA-6AED-8135-2E6A7FCEFBB1}"/>
              </a:ext>
            </a:extLst>
          </p:cNvPr>
          <p:cNvGrpSpPr/>
          <p:nvPr/>
        </p:nvGrpSpPr>
        <p:grpSpPr>
          <a:xfrm>
            <a:off x="645005" y="3500438"/>
            <a:ext cx="2520280" cy="1139105"/>
            <a:chOff x="645005" y="3286892"/>
            <a:chExt cx="2520280" cy="1139105"/>
          </a:xfrm>
        </p:grpSpPr>
        <p:sp>
          <p:nvSpPr>
            <p:cNvPr id="3" name="Rettangolo arrotondato 4">
              <a:extLst>
                <a:ext uri="{FF2B5EF4-FFF2-40B4-BE49-F238E27FC236}">
                  <a16:creationId xmlns:a16="http://schemas.microsoft.com/office/drawing/2014/main" id="{5625E29E-E679-6EDF-997E-CA6EF597DBB5}"/>
                </a:ext>
              </a:extLst>
            </p:cNvPr>
            <p:cNvSpPr/>
            <p:nvPr/>
          </p:nvSpPr>
          <p:spPr>
            <a:xfrm>
              <a:off x="789021" y="3429000"/>
              <a:ext cx="1021098" cy="83488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Nexus 9516</a:t>
              </a:r>
            </a:p>
          </p:txBody>
        </p:sp>
        <p:sp>
          <p:nvSpPr>
            <p:cNvPr id="4" name="Rettangolo arrotondato 5">
              <a:extLst>
                <a:ext uri="{FF2B5EF4-FFF2-40B4-BE49-F238E27FC236}">
                  <a16:creationId xmlns:a16="http://schemas.microsoft.com/office/drawing/2014/main" id="{D27914F2-99C6-ED23-7EBC-BABE84ACB9F1}"/>
                </a:ext>
              </a:extLst>
            </p:cNvPr>
            <p:cNvSpPr/>
            <p:nvPr/>
          </p:nvSpPr>
          <p:spPr>
            <a:xfrm>
              <a:off x="1989015" y="3429000"/>
              <a:ext cx="1032254" cy="83488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Nexus</a:t>
              </a:r>
              <a:r>
                <a:rPr lang="it-IT" dirty="0"/>
                <a:t> 9516</a:t>
              </a:r>
            </a:p>
          </p:txBody>
        </p:sp>
        <p:sp>
          <p:nvSpPr>
            <p:cNvPr id="5" name="Rettangolo arrotondato 6">
              <a:extLst>
                <a:ext uri="{FF2B5EF4-FFF2-40B4-BE49-F238E27FC236}">
                  <a16:creationId xmlns:a16="http://schemas.microsoft.com/office/drawing/2014/main" id="{A83FD8F7-5DAE-941A-84CC-8FD9F2BEB72A}"/>
                </a:ext>
              </a:extLst>
            </p:cNvPr>
            <p:cNvSpPr/>
            <p:nvPr/>
          </p:nvSpPr>
          <p:spPr>
            <a:xfrm>
              <a:off x="645005" y="3286892"/>
              <a:ext cx="2520280" cy="113910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cs typeface="Calibri"/>
                </a:rPr>
                <a:t>0</a:t>
              </a:r>
              <a:endParaRPr lang="it-IT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7B6A0B-6B05-BA23-E3BF-98BB09EA9E82}"/>
              </a:ext>
            </a:extLst>
          </p:cNvPr>
          <p:cNvGrpSpPr/>
          <p:nvPr/>
        </p:nvGrpSpPr>
        <p:grpSpPr>
          <a:xfrm>
            <a:off x="616214" y="1952296"/>
            <a:ext cx="2631733" cy="957452"/>
            <a:chOff x="703973" y="1108031"/>
            <a:chExt cx="2631733" cy="957452"/>
          </a:xfrm>
        </p:grpSpPr>
        <p:pic>
          <p:nvPicPr>
            <p:cNvPr id="12" name="Picture 11" descr="A back of a white electronic device&#10;&#10;Description automatically generated">
              <a:extLst>
                <a:ext uri="{FF2B5EF4-FFF2-40B4-BE49-F238E27FC236}">
                  <a16:creationId xmlns:a16="http://schemas.microsoft.com/office/drawing/2014/main" id="{23657047-DB92-A8DB-CA1E-005FEEC7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58" y="1474551"/>
              <a:ext cx="2613148" cy="590932"/>
            </a:xfrm>
            <a:prstGeom prst="rect">
              <a:avLst/>
            </a:prstGeom>
          </p:spPr>
        </p:pic>
        <p:pic>
          <p:nvPicPr>
            <p:cNvPr id="13" name="Picture 12" descr="A back of a white electronic device&#10;&#10;Description automatically generated">
              <a:extLst>
                <a:ext uri="{FF2B5EF4-FFF2-40B4-BE49-F238E27FC236}">
                  <a16:creationId xmlns:a16="http://schemas.microsoft.com/office/drawing/2014/main" id="{4F031A1E-B70E-75FA-C739-10D78FBC1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973" y="1108031"/>
              <a:ext cx="2613148" cy="59093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A47D6C-7C27-B630-0DD8-DB4A506979D3}"/>
              </a:ext>
            </a:extLst>
          </p:cNvPr>
          <p:cNvGrpSpPr/>
          <p:nvPr/>
        </p:nvGrpSpPr>
        <p:grpSpPr>
          <a:xfrm>
            <a:off x="8768126" y="3642545"/>
            <a:ext cx="2232248" cy="834887"/>
            <a:chOff x="789021" y="3429000"/>
            <a:chExt cx="2232248" cy="834887"/>
          </a:xfrm>
        </p:grpSpPr>
        <p:sp>
          <p:nvSpPr>
            <p:cNvPr id="20" name="Rettangolo arrotondato 4">
              <a:extLst>
                <a:ext uri="{FF2B5EF4-FFF2-40B4-BE49-F238E27FC236}">
                  <a16:creationId xmlns:a16="http://schemas.microsoft.com/office/drawing/2014/main" id="{A45D3942-9990-5FCA-07E5-4A1D03057A9A}"/>
                </a:ext>
              </a:extLst>
            </p:cNvPr>
            <p:cNvSpPr/>
            <p:nvPr/>
          </p:nvSpPr>
          <p:spPr>
            <a:xfrm>
              <a:off x="789021" y="3429000"/>
              <a:ext cx="1021098" cy="83488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CERN </a:t>
              </a:r>
              <a:r>
                <a:rPr lang="it-IT" sz="1600" dirty="0"/>
                <a:t>Router1</a:t>
              </a:r>
              <a:endParaRPr lang="it-IT" dirty="0"/>
            </a:p>
          </p:txBody>
        </p:sp>
        <p:sp>
          <p:nvSpPr>
            <p:cNvPr id="21" name="Rettangolo arrotondato 5">
              <a:extLst>
                <a:ext uri="{FF2B5EF4-FFF2-40B4-BE49-F238E27FC236}">
                  <a16:creationId xmlns:a16="http://schemas.microsoft.com/office/drawing/2014/main" id="{FC8A77CE-1C47-992C-D884-565E1C3E4195}"/>
                </a:ext>
              </a:extLst>
            </p:cNvPr>
            <p:cNvSpPr/>
            <p:nvPr/>
          </p:nvSpPr>
          <p:spPr>
            <a:xfrm>
              <a:off x="1989015" y="3429000"/>
              <a:ext cx="1032254" cy="83488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CERN Router2</a:t>
              </a:r>
            </a:p>
          </p:txBody>
        </p:sp>
      </p:grpSp>
      <p:sp>
        <p:nvSpPr>
          <p:cNvPr id="23" name="Rettangolo 160">
            <a:extLst>
              <a:ext uri="{FF2B5EF4-FFF2-40B4-BE49-F238E27FC236}">
                <a16:creationId xmlns:a16="http://schemas.microsoft.com/office/drawing/2014/main" id="{6E166E4A-12EA-C4FF-439C-AA17A985E998}"/>
              </a:ext>
            </a:extLst>
          </p:cNvPr>
          <p:cNvSpPr/>
          <p:nvPr/>
        </p:nvSpPr>
        <p:spPr>
          <a:xfrm>
            <a:off x="3211718" y="2253680"/>
            <a:ext cx="5412391" cy="457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4" name="CasellaDiTesto 2001">
            <a:extLst>
              <a:ext uri="{FF2B5EF4-FFF2-40B4-BE49-F238E27FC236}">
                <a16:creationId xmlns:a16="http://schemas.microsoft.com/office/drawing/2014/main" id="{DC799C5A-135C-D892-935E-B6AEB90AF10F}"/>
              </a:ext>
            </a:extLst>
          </p:cNvPr>
          <p:cNvSpPr txBox="1"/>
          <p:nvPr/>
        </p:nvSpPr>
        <p:spPr>
          <a:xfrm>
            <a:off x="935810" y="1209018"/>
            <a:ext cx="210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2 Transponders</a:t>
            </a:r>
          </a:p>
          <a:p>
            <a:pPr algn="ctr"/>
            <a:r>
              <a:rPr lang="it-IT" dirty="0" err="1"/>
              <a:t>Infinera</a:t>
            </a:r>
            <a:r>
              <a:rPr lang="it-IT" dirty="0"/>
              <a:t> G30@CNAF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8377E8-8D2D-A90F-1D14-5178576B51CB}"/>
              </a:ext>
            </a:extLst>
          </p:cNvPr>
          <p:cNvGrpSpPr/>
          <p:nvPr/>
        </p:nvGrpSpPr>
        <p:grpSpPr>
          <a:xfrm>
            <a:off x="8624109" y="1912792"/>
            <a:ext cx="2631733" cy="957452"/>
            <a:chOff x="703973" y="1108031"/>
            <a:chExt cx="2631733" cy="957452"/>
          </a:xfrm>
        </p:grpSpPr>
        <p:pic>
          <p:nvPicPr>
            <p:cNvPr id="26" name="Picture 25" descr="A back of a white electronic device&#10;&#10;Description automatically generated">
              <a:extLst>
                <a:ext uri="{FF2B5EF4-FFF2-40B4-BE49-F238E27FC236}">
                  <a16:creationId xmlns:a16="http://schemas.microsoft.com/office/drawing/2014/main" id="{4ABB199E-29D9-26AF-985E-2D21EE592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58" y="1474551"/>
              <a:ext cx="2613148" cy="590932"/>
            </a:xfrm>
            <a:prstGeom prst="rect">
              <a:avLst/>
            </a:prstGeom>
          </p:spPr>
        </p:pic>
        <p:pic>
          <p:nvPicPr>
            <p:cNvPr id="27" name="Picture 26" descr="A back of a white electronic device&#10;&#10;Description automatically generated">
              <a:extLst>
                <a:ext uri="{FF2B5EF4-FFF2-40B4-BE49-F238E27FC236}">
                  <a16:creationId xmlns:a16="http://schemas.microsoft.com/office/drawing/2014/main" id="{45F584BD-A08E-C7C4-2693-BBDD3AF11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973" y="1108031"/>
              <a:ext cx="2613148" cy="590932"/>
            </a:xfrm>
            <a:prstGeom prst="rect">
              <a:avLst/>
            </a:prstGeom>
          </p:spPr>
        </p:pic>
      </p:grpSp>
      <p:sp>
        <p:nvSpPr>
          <p:cNvPr id="29" name="CasellaDiTesto 2001">
            <a:extLst>
              <a:ext uri="{FF2B5EF4-FFF2-40B4-BE49-F238E27FC236}">
                <a16:creationId xmlns:a16="http://schemas.microsoft.com/office/drawing/2014/main" id="{67E01412-2144-7F6A-0D0B-BF2A57236680}"/>
              </a:ext>
            </a:extLst>
          </p:cNvPr>
          <p:cNvSpPr txBox="1"/>
          <p:nvPr/>
        </p:nvSpPr>
        <p:spPr>
          <a:xfrm>
            <a:off x="1228518" y="541384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/>
              <a:t>CNAF</a:t>
            </a:r>
          </a:p>
        </p:txBody>
      </p:sp>
      <p:sp>
        <p:nvSpPr>
          <p:cNvPr id="30" name="CasellaDiTesto 2001">
            <a:extLst>
              <a:ext uri="{FF2B5EF4-FFF2-40B4-BE49-F238E27FC236}">
                <a16:creationId xmlns:a16="http://schemas.microsoft.com/office/drawing/2014/main" id="{10609955-D683-483D-EB88-852F0B711E89}"/>
              </a:ext>
            </a:extLst>
          </p:cNvPr>
          <p:cNvSpPr txBox="1"/>
          <p:nvPr/>
        </p:nvSpPr>
        <p:spPr>
          <a:xfrm>
            <a:off x="9082940" y="539814"/>
            <a:ext cx="1412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/>
              <a:t>CERN</a:t>
            </a:r>
          </a:p>
        </p:txBody>
      </p:sp>
      <p:sp>
        <p:nvSpPr>
          <p:cNvPr id="31" name="CasellaDiTesto 2001">
            <a:extLst>
              <a:ext uri="{FF2B5EF4-FFF2-40B4-BE49-F238E27FC236}">
                <a16:creationId xmlns:a16="http://schemas.microsoft.com/office/drawing/2014/main" id="{2B880198-F511-17BE-511B-7B989AEB3CC7}"/>
              </a:ext>
            </a:extLst>
          </p:cNvPr>
          <p:cNvSpPr txBox="1"/>
          <p:nvPr/>
        </p:nvSpPr>
        <p:spPr>
          <a:xfrm>
            <a:off x="5665812" y="2900405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1000 km</a:t>
            </a:r>
          </a:p>
        </p:txBody>
      </p:sp>
      <p:sp>
        <p:nvSpPr>
          <p:cNvPr id="32" name="CasellaDiTesto 2001">
            <a:extLst>
              <a:ext uri="{FF2B5EF4-FFF2-40B4-BE49-F238E27FC236}">
                <a16:creationId xmlns:a16="http://schemas.microsoft.com/office/drawing/2014/main" id="{CBBF9EC0-A55D-9FBF-5901-D5B262B8A400}"/>
              </a:ext>
            </a:extLst>
          </p:cNvPr>
          <p:cNvSpPr txBox="1"/>
          <p:nvPr/>
        </p:nvSpPr>
        <p:spPr>
          <a:xfrm>
            <a:off x="8817420" y="1182082"/>
            <a:ext cx="2133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2 Transponders</a:t>
            </a:r>
          </a:p>
          <a:p>
            <a:pPr algn="ctr"/>
            <a:r>
              <a:rPr lang="it-IT" dirty="0" err="1"/>
              <a:t>Infinera</a:t>
            </a:r>
            <a:r>
              <a:rPr lang="it-IT" dirty="0"/>
              <a:t> G30@CERN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AF1D4A-3EAD-458A-9851-20B71D66A4C4}"/>
              </a:ext>
            </a:extLst>
          </p:cNvPr>
          <p:cNvCxnSpPr>
            <a:cxnSpLocks/>
          </p:cNvCxnSpPr>
          <p:nvPr/>
        </p:nvCxnSpPr>
        <p:spPr>
          <a:xfrm flipV="1">
            <a:off x="1144863" y="2806019"/>
            <a:ext cx="0" cy="8485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A6F7D80-71EF-1113-C692-0BC6B8382618}"/>
              </a:ext>
            </a:extLst>
          </p:cNvPr>
          <p:cNvCxnSpPr>
            <a:cxnSpLocks/>
          </p:cNvCxnSpPr>
          <p:nvPr/>
        </p:nvCxnSpPr>
        <p:spPr>
          <a:xfrm flipV="1">
            <a:off x="1486164" y="2806019"/>
            <a:ext cx="6466" cy="8485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2625B32-E3B2-79EB-B002-03FEE70BE2F0}"/>
              </a:ext>
            </a:extLst>
          </p:cNvPr>
          <p:cNvCxnSpPr>
            <a:cxnSpLocks/>
          </p:cNvCxnSpPr>
          <p:nvPr/>
        </p:nvCxnSpPr>
        <p:spPr>
          <a:xfrm flipH="1" flipV="1">
            <a:off x="2298243" y="2855060"/>
            <a:ext cx="859" cy="7850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B3B3EC-C67A-F53A-F58A-8C60A7E8B377}"/>
              </a:ext>
            </a:extLst>
          </p:cNvPr>
          <p:cNvCxnSpPr>
            <a:cxnSpLocks/>
          </p:cNvCxnSpPr>
          <p:nvPr/>
        </p:nvCxnSpPr>
        <p:spPr>
          <a:xfrm flipH="1" flipV="1">
            <a:off x="2646858" y="2868576"/>
            <a:ext cx="859" cy="7850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C985452-EE2E-BDE0-12EE-4EC8DC96C1AA}"/>
              </a:ext>
            </a:extLst>
          </p:cNvPr>
          <p:cNvCxnSpPr>
            <a:cxnSpLocks/>
          </p:cNvCxnSpPr>
          <p:nvPr/>
        </p:nvCxnSpPr>
        <p:spPr>
          <a:xfrm flipV="1">
            <a:off x="9033170" y="2745906"/>
            <a:ext cx="0" cy="8485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2CC75EF-B229-F22A-A578-62DDB69FA065}"/>
              </a:ext>
            </a:extLst>
          </p:cNvPr>
          <p:cNvCxnSpPr>
            <a:cxnSpLocks/>
          </p:cNvCxnSpPr>
          <p:nvPr/>
        </p:nvCxnSpPr>
        <p:spPr>
          <a:xfrm flipV="1">
            <a:off x="9374471" y="2745906"/>
            <a:ext cx="6466" cy="8485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DC44CD2-5EF3-5FD9-E354-352A4F79E05F}"/>
              </a:ext>
            </a:extLst>
          </p:cNvPr>
          <p:cNvCxnSpPr>
            <a:cxnSpLocks/>
          </p:cNvCxnSpPr>
          <p:nvPr/>
        </p:nvCxnSpPr>
        <p:spPr>
          <a:xfrm flipH="1" flipV="1">
            <a:off x="10380174" y="2809431"/>
            <a:ext cx="859" cy="7850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E89D111-8BF3-F794-D8BD-33ED039AAA4C}"/>
              </a:ext>
            </a:extLst>
          </p:cNvPr>
          <p:cNvCxnSpPr>
            <a:cxnSpLocks/>
          </p:cNvCxnSpPr>
          <p:nvPr/>
        </p:nvCxnSpPr>
        <p:spPr>
          <a:xfrm flipH="1" flipV="1">
            <a:off x="10728789" y="2822947"/>
            <a:ext cx="859" cy="7850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2001">
            <a:extLst>
              <a:ext uri="{FF2B5EF4-FFF2-40B4-BE49-F238E27FC236}">
                <a16:creationId xmlns:a16="http://schemas.microsoft.com/office/drawing/2014/main" id="{D1900965-E8A8-BD06-9ABA-B90DA16029D2}"/>
              </a:ext>
            </a:extLst>
          </p:cNvPr>
          <p:cNvSpPr txBox="1"/>
          <p:nvPr/>
        </p:nvSpPr>
        <p:spPr>
          <a:xfrm>
            <a:off x="3998946" y="2658729"/>
            <a:ext cx="421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Spectrum Sharing (1,6Tbps over 400Ghz)</a:t>
            </a: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D5E04E44-C2CC-2BD6-4E84-FD8235934CFF}"/>
              </a:ext>
            </a:extLst>
          </p:cNvPr>
          <p:cNvSpPr/>
          <p:nvPr/>
        </p:nvSpPr>
        <p:spPr>
          <a:xfrm>
            <a:off x="3042220" y="4293032"/>
            <a:ext cx="5775200" cy="220075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BA73CDE-B752-AF21-0AA9-CC24AE9D3A12}"/>
              </a:ext>
            </a:extLst>
          </p:cNvPr>
          <p:cNvSpPr/>
          <p:nvPr/>
        </p:nvSpPr>
        <p:spPr>
          <a:xfrm rot="5400000">
            <a:off x="1789832" y="2368896"/>
            <a:ext cx="230627" cy="1969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A0AC6E7-40EB-8306-1CCF-CF028166E0FA}"/>
              </a:ext>
            </a:extLst>
          </p:cNvPr>
          <p:cNvSpPr/>
          <p:nvPr/>
        </p:nvSpPr>
        <p:spPr>
          <a:xfrm rot="5400000">
            <a:off x="9673909" y="2323712"/>
            <a:ext cx="230627" cy="1969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asellaDiTesto 2001">
            <a:extLst>
              <a:ext uri="{FF2B5EF4-FFF2-40B4-BE49-F238E27FC236}">
                <a16:creationId xmlns:a16="http://schemas.microsoft.com/office/drawing/2014/main" id="{A44C47D5-C0B2-85EB-6FA1-3B166C937267}"/>
              </a:ext>
            </a:extLst>
          </p:cNvPr>
          <p:cNvSpPr txBox="1"/>
          <p:nvPr/>
        </p:nvSpPr>
        <p:spPr>
          <a:xfrm>
            <a:off x="5139778" y="4491742"/>
            <a:ext cx="1985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L3 Overlay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LHC-ONE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LHC-OPN (Backup)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AADD19-CDF6-19E1-AD45-6CBA1A31B259}"/>
              </a:ext>
            </a:extLst>
          </p:cNvPr>
          <p:cNvSpPr txBox="1"/>
          <p:nvPr/>
        </p:nvSpPr>
        <p:spPr>
          <a:xfrm>
            <a:off x="2896599" y="3188876"/>
            <a:ext cx="9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4x100G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BDBF6AD-0BE4-637E-DBDE-A3897169F196}"/>
              </a:ext>
            </a:extLst>
          </p:cNvPr>
          <p:cNvSpPr txBox="1"/>
          <p:nvPr/>
        </p:nvSpPr>
        <p:spPr>
          <a:xfrm>
            <a:off x="7856835" y="3142571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4x100G</a:t>
            </a:r>
          </a:p>
        </p:txBody>
      </p:sp>
      <p:sp>
        <p:nvSpPr>
          <p:cNvPr id="1035" name="CasellaDiTesto 2001">
            <a:extLst>
              <a:ext uri="{FF2B5EF4-FFF2-40B4-BE49-F238E27FC236}">
                <a16:creationId xmlns:a16="http://schemas.microsoft.com/office/drawing/2014/main" id="{5F7BA402-3661-475A-41C3-3F906CFC1F21}"/>
              </a:ext>
            </a:extLst>
          </p:cNvPr>
          <p:cNvSpPr txBox="1"/>
          <p:nvPr/>
        </p:nvSpPr>
        <p:spPr>
          <a:xfrm>
            <a:off x="3932878" y="1074035"/>
            <a:ext cx="425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LHC-OPN </a:t>
            </a:r>
            <a:r>
              <a:rPr lang="it-IT" b="1" dirty="0" err="1"/>
              <a:t>traffic</a:t>
            </a:r>
            <a:r>
              <a:rPr lang="it-IT" b="1" dirty="0"/>
              <a:t> on DCI Link 4x100 Gbps</a:t>
            </a:r>
          </a:p>
        </p:txBody>
      </p: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165BE4F8-D9AE-BA33-1F51-ECF03B6E3FA9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2505142" y="4477433"/>
            <a:ext cx="1510237" cy="4259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348D59E8-281A-8596-F925-812A07915BDB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1299570" y="4477433"/>
            <a:ext cx="2637811" cy="6060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E852D86E-4127-B00F-AD7E-37C5EB0BBBE8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8526827" y="4477432"/>
            <a:ext cx="751848" cy="30300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E1D6B740-C108-D3D9-CA41-7112794B79D5}"/>
              </a:ext>
            </a:extLst>
          </p:cNvPr>
          <p:cNvCxnSpPr>
            <a:cxnSpLocks/>
          </p:cNvCxnSpPr>
          <p:nvPr/>
        </p:nvCxnSpPr>
        <p:spPr>
          <a:xfrm flipV="1">
            <a:off x="8672124" y="4491742"/>
            <a:ext cx="1823383" cy="4116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9" name="Picture 76">
            <a:extLst>
              <a:ext uri="{FF2B5EF4-FFF2-40B4-BE49-F238E27FC236}">
                <a16:creationId xmlns:a16="http://schemas.microsoft.com/office/drawing/2014/main" id="{14E2FD6E-3C1F-9EE2-D8E8-352454627B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14" y="4836763"/>
            <a:ext cx="9064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76">
            <a:extLst>
              <a:ext uri="{FF2B5EF4-FFF2-40B4-BE49-F238E27FC236}">
                <a16:creationId xmlns:a16="http://schemas.microsoft.com/office/drawing/2014/main" id="{2B2CEBEE-CFAF-56E5-CE2D-B36F3E56CDC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74" y="4643045"/>
            <a:ext cx="9064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1" name="CasellaDiTesto 2001">
            <a:extLst>
              <a:ext uri="{FF2B5EF4-FFF2-40B4-BE49-F238E27FC236}">
                <a16:creationId xmlns:a16="http://schemas.microsoft.com/office/drawing/2014/main" id="{B868951F-0785-39E9-A93C-93E5FA4EF9B8}"/>
              </a:ext>
            </a:extLst>
          </p:cNvPr>
          <p:cNvSpPr txBox="1"/>
          <p:nvPr/>
        </p:nvSpPr>
        <p:spPr>
          <a:xfrm>
            <a:off x="3644897" y="5315178"/>
            <a:ext cx="14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Router GARR</a:t>
            </a:r>
          </a:p>
        </p:txBody>
      </p:sp>
      <p:sp>
        <p:nvSpPr>
          <p:cNvPr id="1052" name="CasellaDiTesto 2001">
            <a:extLst>
              <a:ext uri="{FF2B5EF4-FFF2-40B4-BE49-F238E27FC236}">
                <a16:creationId xmlns:a16="http://schemas.microsoft.com/office/drawing/2014/main" id="{B3313DDA-4E25-3027-4DC7-1490A593143A}"/>
              </a:ext>
            </a:extLst>
          </p:cNvPr>
          <p:cNvSpPr txBox="1"/>
          <p:nvPr/>
        </p:nvSpPr>
        <p:spPr>
          <a:xfrm>
            <a:off x="7415274" y="5083116"/>
            <a:ext cx="155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Router GEANT</a:t>
            </a:r>
          </a:p>
        </p:txBody>
      </p:sp>
      <p:sp>
        <p:nvSpPr>
          <p:cNvPr id="1054" name="Freeform 1053">
            <a:extLst>
              <a:ext uri="{FF2B5EF4-FFF2-40B4-BE49-F238E27FC236}">
                <a16:creationId xmlns:a16="http://schemas.microsoft.com/office/drawing/2014/main" id="{F75AE736-53CF-692B-80AD-54DAC954B283}"/>
              </a:ext>
            </a:extLst>
          </p:cNvPr>
          <p:cNvSpPr/>
          <p:nvPr/>
        </p:nvSpPr>
        <p:spPr>
          <a:xfrm>
            <a:off x="1906292" y="1813223"/>
            <a:ext cx="8012623" cy="1859875"/>
          </a:xfrm>
          <a:custGeom>
            <a:avLst/>
            <a:gdLst>
              <a:gd name="connsiteX0" fmla="*/ 0 w 8012623"/>
              <a:gd name="connsiteY0" fmla="*/ 1859875 h 1859875"/>
              <a:gd name="connsiteX1" fmla="*/ 4246535 w 8012623"/>
              <a:gd name="connsiteY1" fmla="*/ 79 h 1859875"/>
              <a:gd name="connsiteX2" fmla="*/ 8012623 w 8012623"/>
              <a:gd name="connsiteY2" fmla="*/ 1782384 h 185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12623" h="1859875">
                <a:moveTo>
                  <a:pt x="0" y="1859875"/>
                </a:moveTo>
                <a:cubicBezTo>
                  <a:pt x="1455549" y="936434"/>
                  <a:pt x="2911098" y="12994"/>
                  <a:pt x="4246535" y="79"/>
                </a:cubicBezTo>
                <a:cubicBezTo>
                  <a:pt x="5581972" y="-12836"/>
                  <a:pt x="7589003" y="1549910"/>
                  <a:pt x="8012623" y="1782384"/>
                </a:cubicBezTo>
              </a:path>
            </a:pathLst>
          </a:custGeom>
          <a:noFill/>
          <a:ln w="85725">
            <a:solidFill>
              <a:srgbClr val="4297B7">
                <a:alpha val="54000"/>
              </a:srgbClr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93F8859B-4929-4139-2FE6-559B9C211D47}"/>
              </a:ext>
            </a:extLst>
          </p:cNvPr>
          <p:cNvSpPr txBox="1"/>
          <p:nvPr/>
        </p:nvSpPr>
        <p:spPr>
          <a:xfrm>
            <a:off x="4309321" y="1360864"/>
            <a:ext cx="364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PRIMARY PATH (as-path: 2038-513)</a:t>
            </a:r>
          </a:p>
        </p:txBody>
      </p:sp>
      <p:sp>
        <p:nvSpPr>
          <p:cNvPr id="1056" name="Freeform 1055">
            <a:extLst>
              <a:ext uri="{FF2B5EF4-FFF2-40B4-BE49-F238E27FC236}">
                <a16:creationId xmlns:a16="http://schemas.microsoft.com/office/drawing/2014/main" id="{E17B2AE9-7736-6741-DDCB-8EC42F2FA4FA}"/>
              </a:ext>
            </a:extLst>
          </p:cNvPr>
          <p:cNvSpPr/>
          <p:nvPr/>
        </p:nvSpPr>
        <p:spPr>
          <a:xfrm rot="10800000">
            <a:off x="1885629" y="4355075"/>
            <a:ext cx="8012623" cy="1859875"/>
          </a:xfrm>
          <a:custGeom>
            <a:avLst/>
            <a:gdLst>
              <a:gd name="connsiteX0" fmla="*/ 0 w 8012623"/>
              <a:gd name="connsiteY0" fmla="*/ 1859875 h 1859875"/>
              <a:gd name="connsiteX1" fmla="*/ 4246535 w 8012623"/>
              <a:gd name="connsiteY1" fmla="*/ 79 h 1859875"/>
              <a:gd name="connsiteX2" fmla="*/ 8012623 w 8012623"/>
              <a:gd name="connsiteY2" fmla="*/ 1782384 h 185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12623" h="1859875">
                <a:moveTo>
                  <a:pt x="0" y="1859875"/>
                </a:moveTo>
                <a:cubicBezTo>
                  <a:pt x="1455549" y="936434"/>
                  <a:pt x="2911098" y="12994"/>
                  <a:pt x="4246535" y="79"/>
                </a:cubicBezTo>
                <a:cubicBezTo>
                  <a:pt x="5581972" y="-12836"/>
                  <a:pt x="7589003" y="1549910"/>
                  <a:pt x="8012623" y="1782384"/>
                </a:cubicBezTo>
              </a:path>
            </a:pathLst>
          </a:custGeom>
          <a:noFill/>
          <a:ln w="85725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E48F5862-D107-72E9-780D-A6955290E1E9}"/>
              </a:ext>
            </a:extLst>
          </p:cNvPr>
          <p:cNvSpPr txBox="1"/>
          <p:nvPr/>
        </p:nvSpPr>
        <p:spPr>
          <a:xfrm>
            <a:off x="3852327" y="6493790"/>
            <a:ext cx="412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BACKUP (as-path 2038-137-20965-513 </a:t>
            </a:r>
          </a:p>
        </p:txBody>
      </p:sp>
      <p:sp>
        <p:nvSpPr>
          <p:cNvPr id="1058" name="Cloud 1057">
            <a:extLst>
              <a:ext uri="{FF2B5EF4-FFF2-40B4-BE49-F238E27FC236}">
                <a16:creationId xmlns:a16="http://schemas.microsoft.com/office/drawing/2014/main" id="{6132ADF5-7A63-4999-5C48-72A6BD06702A}"/>
              </a:ext>
            </a:extLst>
          </p:cNvPr>
          <p:cNvSpPr/>
          <p:nvPr/>
        </p:nvSpPr>
        <p:spPr>
          <a:xfrm>
            <a:off x="5444369" y="1928593"/>
            <a:ext cx="1303262" cy="624769"/>
          </a:xfrm>
          <a:prstGeom prst="cloud">
            <a:avLst/>
          </a:prstGeom>
          <a:gradFill flip="none" rotWithShape="1">
            <a:gsLst>
              <a:gs pos="0">
                <a:srgbClr val="7030A0">
                  <a:lumMod val="50000"/>
                  <a:lumOff val="50000"/>
                </a:srgbClr>
              </a:gs>
              <a:gs pos="25000">
                <a:srgbClr val="0070C0">
                  <a:lumMod val="50000"/>
                  <a:lumOff val="50000"/>
                </a:srgbClr>
              </a:gs>
              <a:gs pos="75000">
                <a:srgbClr val="FFFF00">
                  <a:lumMod val="50000"/>
                  <a:lumOff val="50000"/>
                </a:srgbClr>
              </a:gs>
              <a:gs pos="50000">
                <a:srgbClr val="00B050">
                  <a:lumMod val="50000"/>
                  <a:lumOff val="50000"/>
                </a:srgbClr>
              </a:gs>
              <a:gs pos="38000">
                <a:srgbClr val="00B0F0">
                  <a:lumMod val="50000"/>
                  <a:lumOff val="50000"/>
                </a:srgbClr>
              </a:gs>
              <a:gs pos="100000">
                <a:srgbClr val="FF0000">
                  <a:lumMod val="50000"/>
                  <a:lumOff val="50000"/>
                </a:srgbClr>
              </a:gs>
            </a:gsLst>
            <a:lin ang="0" scaled="1"/>
            <a:tileRect/>
          </a:gradFill>
          <a:ln>
            <a:solidFill>
              <a:srgbClr val="1521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0"/>
                <a:ea typeface="+mj-ea"/>
                <a:cs typeface="+mj-cs"/>
              </a:rPr>
              <a:t>SCS</a:t>
            </a:r>
            <a:endParaRPr lang="en-GB" sz="28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457AA-B08B-B95E-BF4C-CDD7E7B12817}"/>
              </a:ext>
            </a:extLst>
          </p:cNvPr>
          <p:cNvSpPr txBox="1"/>
          <p:nvPr/>
        </p:nvSpPr>
        <p:spPr>
          <a:xfrm>
            <a:off x="1426979" y="4807113"/>
            <a:ext cx="9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2x100G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25FB7-22DA-9CBC-C5F2-48FF7828FE7C}"/>
              </a:ext>
            </a:extLst>
          </p:cNvPr>
          <p:cNvSpPr txBox="1"/>
          <p:nvPr/>
        </p:nvSpPr>
        <p:spPr>
          <a:xfrm>
            <a:off x="9699768" y="4690407"/>
            <a:ext cx="9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2x100G</a:t>
            </a:r>
          </a:p>
        </p:txBody>
      </p:sp>
    </p:spTree>
    <p:extLst>
      <p:ext uri="{BB962C8B-B14F-4D97-AF65-F5344CB8AC3E}">
        <p14:creationId xmlns:p14="http://schemas.microsoft.com/office/powerpoint/2010/main" val="12923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/>
      <p:bldP spid="1054" grpId="0" animBg="1"/>
      <p:bldP spid="1055" grpId="0"/>
      <p:bldP spid="1056" grpId="0" animBg="1"/>
      <p:bldP spid="10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9D0F9-39AE-A518-D8CD-70E3107C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3" y="3133534"/>
            <a:ext cx="12192000" cy="590931"/>
          </a:xfrm>
        </p:spPr>
        <p:txBody>
          <a:bodyPr/>
          <a:lstStyle/>
          <a:p>
            <a:r>
              <a:rPr lang="it-IT" dirty="0" err="1"/>
              <a:t>That’s</a:t>
            </a:r>
            <a:r>
              <a:rPr lang="it-IT" dirty="0"/>
              <a:t> </a:t>
            </a:r>
            <a:r>
              <a:rPr lang="it-IT" dirty="0" err="1"/>
              <a:t>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8385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ECEC-AB3F-F2AD-25CC-99AE3EEF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7693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2B800CC-17E0-3B1A-4250-872E54EDD65C}"/>
              </a:ext>
            </a:extLst>
          </p:cNvPr>
          <p:cNvGrpSpPr/>
          <p:nvPr/>
        </p:nvGrpSpPr>
        <p:grpSpPr>
          <a:xfrm>
            <a:off x="6847460" y="3041518"/>
            <a:ext cx="5231130" cy="3194370"/>
            <a:chOff x="95849" y="917898"/>
            <a:chExt cx="6767012" cy="4511341"/>
          </a:xfrm>
        </p:grpSpPr>
        <p:pic>
          <p:nvPicPr>
            <p:cNvPr id="6" name="Picture 10" descr="Un rendering del Tecnopolo di Bologna destinato ad ospitare l'ECWMF">
              <a:extLst>
                <a:ext uri="{FF2B5EF4-FFF2-40B4-BE49-F238E27FC236}">
                  <a16:creationId xmlns:a16="http://schemas.microsoft.com/office/drawing/2014/main" id="{64548E51-027B-6F5F-28B2-19A9EB4A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9" y="917898"/>
              <a:ext cx="6767012" cy="4511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3FA1BC7-71D6-49EC-46E6-ED9FA7CDA0B3}"/>
                </a:ext>
              </a:extLst>
            </p:cNvPr>
            <p:cNvSpPr/>
            <p:nvPr/>
          </p:nvSpPr>
          <p:spPr>
            <a:xfrm>
              <a:off x="2743200" y="2625349"/>
              <a:ext cx="376518" cy="1489452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CEA560-1C67-C5A8-E7DD-17AB128F7150}"/>
                </a:ext>
              </a:extLst>
            </p:cNvPr>
            <p:cNvSpPr txBox="1"/>
            <p:nvPr/>
          </p:nvSpPr>
          <p:spPr>
            <a:xfrm rot="5400000">
              <a:off x="2408275" y="3131191"/>
              <a:ext cx="1046369" cy="477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INFN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F11782-6F6F-9C7D-8463-5650660F30F1}"/>
                </a:ext>
              </a:extLst>
            </p:cNvPr>
            <p:cNvSpPr txBox="1"/>
            <p:nvPr/>
          </p:nvSpPr>
          <p:spPr>
            <a:xfrm rot="5400000">
              <a:off x="2725985" y="3123178"/>
              <a:ext cx="1327092" cy="477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CINECA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B3661D-334F-710E-0EEA-43E06639C156}"/>
                </a:ext>
              </a:extLst>
            </p:cNvPr>
            <p:cNvSpPr txBox="1"/>
            <p:nvPr/>
          </p:nvSpPr>
          <p:spPr>
            <a:xfrm>
              <a:off x="2743200" y="4114801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6D9F11-A4B2-2D59-2B08-BE3B879D78B9}"/>
                </a:ext>
              </a:extLst>
            </p:cNvPr>
            <p:cNvSpPr txBox="1"/>
            <p:nvPr/>
          </p:nvSpPr>
          <p:spPr>
            <a:xfrm>
              <a:off x="3136270" y="4116762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C14A13-3CBB-8137-AA41-3ADD255CA593}"/>
                </a:ext>
              </a:extLst>
            </p:cNvPr>
            <p:cNvSpPr txBox="1"/>
            <p:nvPr/>
          </p:nvSpPr>
          <p:spPr>
            <a:xfrm>
              <a:off x="1120640" y="3054866"/>
              <a:ext cx="1354510" cy="565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ECMWF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32F3F5-589F-2165-594B-96918EE6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2"/>
            <a:ext cx="12192000" cy="590931"/>
          </a:xfrm>
        </p:spPr>
        <p:txBody>
          <a:bodyPr/>
          <a:lstStyle/>
          <a:p>
            <a:r>
              <a:rPr lang="en-US" dirty="0"/>
              <a:t>New Datacenter state of art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428809-3FF4-F58C-9C74-154AE98788E3}"/>
              </a:ext>
            </a:extLst>
          </p:cNvPr>
          <p:cNvGrpSpPr/>
          <p:nvPr/>
        </p:nvGrpSpPr>
        <p:grpSpPr>
          <a:xfrm>
            <a:off x="6096000" y="1314450"/>
            <a:ext cx="4010959" cy="2747608"/>
            <a:chOff x="452829" y="3023550"/>
            <a:chExt cx="4354155" cy="30049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D872C5-3938-1CC0-5F71-BE2BE1FB9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829" y="3122703"/>
              <a:ext cx="4354155" cy="29057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034D59-887D-F2C1-C5FE-14C2CBF0BD93}"/>
                </a:ext>
              </a:extLst>
            </p:cNvPr>
            <p:cNvSpPr txBox="1"/>
            <p:nvPr/>
          </p:nvSpPr>
          <p:spPr>
            <a:xfrm>
              <a:off x="1427678" y="3023550"/>
              <a:ext cx="2323466" cy="50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B5 Building OK</a:t>
              </a:r>
            </a:p>
          </p:txBody>
        </p:sp>
      </p:grpSp>
      <p:sp>
        <p:nvSpPr>
          <p:cNvPr id="18" name="TextBox 2">
            <a:extLst>
              <a:ext uri="{FF2B5EF4-FFF2-40B4-BE49-F238E27FC236}">
                <a16:creationId xmlns:a16="http://schemas.microsoft.com/office/drawing/2014/main" id="{C426B887-4914-D409-EBE5-33D90C31A4EE}"/>
              </a:ext>
            </a:extLst>
          </p:cNvPr>
          <p:cNvSpPr txBox="1"/>
          <p:nvPr/>
        </p:nvSpPr>
        <p:spPr>
          <a:xfrm>
            <a:off x="198214" y="431990"/>
            <a:ext cx="35592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Datacenter at Technopole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2,4km walking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7 km far fiber path</a:t>
            </a:r>
          </a:p>
          <a:p>
            <a:endParaRPr lang="en-US" sz="2000" dirty="0"/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1355448E-541A-38EF-98F0-1CA0517F4A4B}"/>
              </a:ext>
            </a:extLst>
          </p:cNvPr>
          <p:cNvSpPr txBox="1"/>
          <p:nvPr/>
        </p:nvSpPr>
        <p:spPr>
          <a:xfrm>
            <a:off x="4893547" y="4128807"/>
            <a:ext cx="2184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CURRENT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DATACENTER</a:t>
            </a:r>
          </a:p>
          <a:p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 err="1">
                <a:solidFill>
                  <a:srgbClr val="002060"/>
                </a:solidFill>
              </a:rPr>
              <a:t>Viale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Berti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Pichat</a:t>
            </a:r>
            <a:r>
              <a:rPr lang="en-US" sz="2000" dirty="0">
                <a:solidFill>
                  <a:srgbClr val="002060"/>
                </a:solidFill>
              </a:rPr>
              <a:t>)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8AD5417-502D-4C3A-19B2-DBAD3418F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059" y="4213960"/>
            <a:ext cx="569299" cy="849487"/>
          </a:xfrm>
          <a:prstGeom prst="rect">
            <a:avLst/>
          </a:prstGeom>
          <a:ln w="44450">
            <a:solidFill>
              <a:srgbClr val="002060"/>
            </a:solidFill>
          </a:ln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207A1696-4858-B675-0D91-3A2FDDFE436B}"/>
              </a:ext>
            </a:extLst>
          </p:cNvPr>
          <p:cNvSpPr txBox="1"/>
          <p:nvPr/>
        </p:nvSpPr>
        <p:spPr>
          <a:xfrm>
            <a:off x="6977692" y="669702"/>
            <a:ext cx="21729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NEW DATACENTER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(Via </a:t>
            </a:r>
            <a:r>
              <a:rPr lang="en-US" sz="2000" dirty="0" err="1">
                <a:solidFill>
                  <a:srgbClr val="FF0000"/>
                </a:solidFill>
              </a:rPr>
              <a:t>Stalingrado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" name="Immagine 8" descr="Immagine che contiene testo, mappa, schermata&#10;&#10;Descrizione generata automaticamente">
            <a:extLst>
              <a:ext uri="{FF2B5EF4-FFF2-40B4-BE49-F238E27FC236}">
                <a16:creationId xmlns:a16="http://schemas.microsoft.com/office/drawing/2014/main" id="{F3C2659F-0A53-5489-E9E4-E995808A1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10" y="1405112"/>
            <a:ext cx="4683462" cy="5452888"/>
          </a:xfrm>
          <a:prstGeom prst="rect">
            <a:avLst/>
          </a:prstGeom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19E614E-22C7-D13D-9959-D0BE08F9F57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429125" y="2334254"/>
            <a:ext cx="1666875" cy="399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CCA36E7-683B-5ADA-E4E1-64FD69FF254C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933647" y="4790527"/>
            <a:ext cx="959900" cy="778611"/>
          </a:xfrm>
          <a:prstGeom prst="straightConnector1">
            <a:avLst/>
          </a:prstGeom>
          <a:ln w="60325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02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57646B6-30F9-AF4D-1FDC-9C8D4922CBC9}"/>
              </a:ext>
            </a:extLst>
          </p:cNvPr>
          <p:cNvSpPr/>
          <p:nvPr/>
        </p:nvSpPr>
        <p:spPr>
          <a:xfrm>
            <a:off x="10770992" y="4400289"/>
            <a:ext cx="1286168" cy="1643269"/>
          </a:xfrm>
          <a:prstGeom prst="roundRect">
            <a:avLst/>
          </a:prstGeom>
          <a:solidFill>
            <a:srgbClr val="F6F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D459-4B3A-C979-1B68-A59D89D1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CERN-CNAF DCI</a:t>
            </a:r>
          </a:p>
        </p:txBody>
      </p:sp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20E8E487-1415-BEC3-DA23-7E3241421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23" y="736396"/>
            <a:ext cx="9983549" cy="561574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2001">
            <a:extLst>
              <a:ext uri="{FF2B5EF4-FFF2-40B4-BE49-F238E27FC236}">
                <a16:creationId xmlns:a16="http://schemas.microsoft.com/office/drawing/2014/main" id="{75E08265-7C5D-FD68-6D48-CA0033B75098}"/>
              </a:ext>
            </a:extLst>
          </p:cNvPr>
          <p:cNvSpPr txBox="1"/>
          <p:nvPr/>
        </p:nvSpPr>
        <p:spPr>
          <a:xfrm>
            <a:off x="247988" y="6352143"/>
            <a:ext cx="16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Courtesy</a:t>
            </a:r>
            <a:r>
              <a:rPr lang="it-IT" dirty="0"/>
              <a:t> GARR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4F0A45-3E44-0D9B-6AAB-FD5C610C4355}"/>
              </a:ext>
            </a:extLst>
          </p:cNvPr>
          <p:cNvSpPr/>
          <p:nvPr/>
        </p:nvSpPr>
        <p:spPr>
          <a:xfrm>
            <a:off x="10770992" y="1514585"/>
            <a:ext cx="1286168" cy="1643269"/>
          </a:xfrm>
          <a:prstGeom prst="roundRect">
            <a:avLst/>
          </a:prstGeom>
          <a:solidFill>
            <a:srgbClr val="F6F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79F42-2709-F6B8-DFE8-7ABE497C76EB}"/>
              </a:ext>
            </a:extLst>
          </p:cNvPr>
          <p:cNvSpPr txBox="1"/>
          <p:nvPr/>
        </p:nvSpPr>
        <p:spPr>
          <a:xfrm>
            <a:off x="10896723" y="1920722"/>
            <a:ext cx="1034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RTT</a:t>
            </a:r>
          </a:p>
          <a:p>
            <a:pPr algn="ctr"/>
            <a:r>
              <a:rPr lang="en-US" sz="2400" b="1" dirty="0"/>
              <a:t>15 </a:t>
            </a:r>
            <a:r>
              <a:rPr lang="en-US" sz="2400" b="1" dirty="0" err="1"/>
              <a:t>ms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8AEA7-5F93-66A9-21FD-53C25D21754F}"/>
              </a:ext>
            </a:extLst>
          </p:cNvPr>
          <p:cNvSpPr txBox="1"/>
          <p:nvPr/>
        </p:nvSpPr>
        <p:spPr>
          <a:xfrm>
            <a:off x="10843344" y="480642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RTT</a:t>
            </a:r>
          </a:p>
          <a:p>
            <a:pPr algn="ctr"/>
            <a:r>
              <a:rPr lang="en-US" sz="2400" b="1" dirty="0"/>
              <a:t>9.5 </a:t>
            </a:r>
            <a:r>
              <a:rPr lang="en-US" sz="2400" b="1" dirty="0" err="1"/>
              <a:t>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2587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allway with rows of lockers&#10;&#10;Description automatically generated">
            <a:extLst>
              <a:ext uri="{FF2B5EF4-FFF2-40B4-BE49-F238E27FC236}">
                <a16:creationId xmlns:a16="http://schemas.microsoft.com/office/drawing/2014/main" id="{8E88033B-20D5-D077-EDA8-5110F686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8252" y="2891117"/>
            <a:ext cx="5733747" cy="3826471"/>
          </a:xfrm>
          <a:prstGeom prst="rect">
            <a:avLst/>
          </a:prstGeom>
        </p:spPr>
      </p:pic>
      <p:pic>
        <p:nvPicPr>
          <p:cNvPr id="12" name="Picture 11" descr="A room with many computer servers&#10;&#10;Description automatically generated with medium confidence">
            <a:extLst>
              <a:ext uri="{FF2B5EF4-FFF2-40B4-BE49-F238E27FC236}">
                <a16:creationId xmlns:a16="http://schemas.microsoft.com/office/drawing/2014/main" id="{DA0ED756-2296-FDE5-3B4F-C249BE812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94" y="2087873"/>
            <a:ext cx="6545618" cy="4368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02852-F5A0-433A-B468-198F9E4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density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A41BC-6E00-FE1E-342D-8755B4F015A7}"/>
              </a:ext>
            </a:extLst>
          </p:cNvPr>
          <p:cNvSpPr txBox="1"/>
          <p:nvPr/>
        </p:nvSpPr>
        <p:spPr>
          <a:xfrm>
            <a:off x="944394" y="727456"/>
            <a:ext cx="6545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150 racks in place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Under Floor Cooling System operational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29FEE-2852-74FF-1A94-8F2E57F3E376}"/>
              </a:ext>
            </a:extLst>
          </p:cNvPr>
          <p:cNvSpPr txBox="1"/>
          <p:nvPr/>
        </p:nvSpPr>
        <p:spPr>
          <a:xfrm>
            <a:off x="7530353" y="1303043"/>
            <a:ext cx="4621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5 CPU Racks transferred in the new data center In low density area 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070C0"/>
                </a:solidFill>
              </a:rPr>
              <a:t>In production</a:t>
            </a:r>
          </a:p>
          <a:p>
            <a:endParaRPr lang="en-US" sz="1600" dirty="0"/>
          </a:p>
          <a:p>
            <a:r>
              <a:rPr lang="en-US" sz="1600" dirty="0"/>
              <a:t>First 64 PB of new storage resources are installed in the new data hall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configuration in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6CC46-DDA4-20A0-4D07-61018EB87F7A}"/>
              </a:ext>
            </a:extLst>
          </p:cNvPr>
          <p:cNvSpPr txBox="1"/>
          <p:nvPr/>
        </p:nvSpPr>
        <p:spPr>
          <a:xfrm>
            <a:off x="7530352" y="815194"/>
            <a:ext cx="462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First Computing and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332109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2852-F5A0-433A-B468-198F9E4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and expansion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4E003-8104-7895-FB95-6DFEC637D84B}"/>
              </a:ext>
            </a:extLst>
          </p:cNvPr>
          <p:cNvSpPr txBox="1"/>
          <p:nvPr/>
        </p:nvSpPr>
        <p:spPr>
          <a:xfrm>
            <a:off x="393093" y="1536174"/>
            <a:ext cx="4225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Network Cabling racks are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High density farming area can host 3 rows of 16 Racks full of DLC systems (Up to 80 kw/Rack) or very dense air cooled systems (Up to 30kw/Rack)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 Expansion area of about 800 sqm is available for future 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54FA84-13BE-B413-163F-6672A21F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82" y="1536174"/>
            <a:ext cx="7015324" cy="4681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6AD2A5-B950-6E7C-FF70-FB2C35BF7BEE}"/>
              </a:ext>
            </a:extLst>
          </p:cNvPr>
          <p:cNvSpPr txBox="1"/>
          <p:nvPr/>
        </p:nvSpPr>
        <p:spPr>
          <a:xfrm>
            <a:off x="7062991" y="1166842"/>
            <a:ext cx="253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FREE EXPANSION AREA</a:t>
            </a:r>
          </a:p>
        </p:txBody>
      </p:sp>
    </p:spTree>
    <p:extLst>
      <p:ext uri="{BB962C8B-B14F-4D97-AF65-F5344CB8AC3E}">
        <p14:creationId xmlns:p14="http://schemas.microsoft.com/office/powerpoint/2010/main" val="940907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4A2A-E527-A31B-A959-5465AC97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Challege</a:t>
            </a:r>
            <a:r>
              <a:rPr lang="en-US" dirty="0"/>
              <a:t> 2024 (Using DCI link)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FB847-E079-358D-14BE-16CA8479D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70" y="831323"/>
            <a:ext cx="7772400" cy="2697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C579F0-CB83-81F7-5D5E-5F2B4DBF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0" y="3632670"/>
            <a:ext cx="7772400" cy="2394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35DC6-1BC3-4827-7622-3A6D2FAAF43E}"/>
              </a:ext>
            </a:extLst>
          </p:cNvPr>
          <p:cNvSpPr txBox="1"/>
          <p:nvPr/>
        </p:nvSpPr>
        <p:spPr>
          <a:xfrm>
            <a:off x="7885770" y="2333832"/>
            <a:ext cx="430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</a:t>
            </a:r>
            <a:r>
              <a:rPr lang="en-US" b="1" dirty="0"/>
              <a:t>400Gbps CNAF-CERN DCI </a:t>
            </a:r>
            <a:r>
              <a:rPr lang="en-US" dirty="0"/>
              <a:t>Reached  </a:t>
            </a:r>
            <a:r>
              <a:rPr lang="en-US" b="1" dirty="0"/>
              <a:t>220 Gbps </a:t>
            </a:r>
            <a:r>
              <a:rPr lang="en-US" dirty="0"/>
              <a:t>(5 minute average)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BAE1D-B0BC-7D56-14FC-02A2CFBBEB51}"/>
              </a:ext>
            </a:extLst>
          </p:cNvPr>
          <p:cNvSpPr txBox="1"/>
          <p:nvPr/>
        </p:nvSpPr>
        <p:spPr>
          <a:xfrm>
            <a:off x="7885770" y="4187487"/>
            <a:ext cx="4306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LHCONE (T1-T2 + T1-T1 per FZK e IN2P3) Reached </a:t>
            </a:r>
            <a:r>
              <a:rPr lang="en-US" b="1" dirty="0"/>
              <a:t>145 Gbps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3AE41-99F8-66B7-F218-A6E3B0B5582B}"/>
              </a:ext>
            </a:extLst>
          </p:cNvPr>
          <p:cNvSpPr txBox="1"/>
          <p:nvPr/>
        </p:nvSpPr>
        <p:spPr>
          <a:xfrm>
            <a:off x="0" y="6161441"/>
            <a:ext cx="1162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Quite good rates reached (&gt;200Gbps) and network don’t represent a limit for the data movement (Never saturated)</a:t>
            </a:r>
          </a:p>
        </p:txBody>
      </p:sp>
    </p:spTree>
    <p:extLst>
      <p:ext uri="{BB962C8B-B14F-4D97-AF65-F5344CB8AC3E}">
        <p14:creationId xmlns:p14="http://schemas.microsoft.com/office/powerpoint/2010/main" val="84445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3F6D-EFF6-827E-6546-718BABF5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Telemetry (On transponders)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85C47-E0B2-608D-891C-5AD0D4E1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1" y="1704049"/>
            <a:ext cx="11939213" cy="3118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F30D5-11BA-D4C0-C157-EE73480E2688}"/>
              </a:ext>
            </a:extLst>
          </p:cNvPr>
          <p:cNvSpPr txBox="1"/>
          <p:nvPr/>
        </p:nvSpPr>
        <p:spPr>
          <a:xfrm>
            <a:off x="152451" y="1166996"/>
            <a:ext cx="777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observed via Telemetry on transponder devices (peaks close to 300Gbps)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A20B0C-331F-1390-28CB-6E1E2CACF76E}"/>
              </a:ext>
            </a:extLst>
          </p:cNvPr>
          <p:cNvSpPr/>
          <p:nvPr/>
        </p:nvSpPr>
        <p:spPr>
          <a:xfrm>
            <a:off x="11493604" y="4554886"/>
            <a:ext cx="510639" cy="207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54813B-0DD3-1665-ED10-53C4DD5820D9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8528538" y="4762704"/>
            <a:ext cx="3220386" cy="7236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4D6392-4952-5A51-4211-2F74E7444E40}"/>
              </a:ext>
            </a:extLst>
          </p:cNvPr>
          <p:cNvSpPr txBox="1"/>
          <p:nvPr/>
        </p:nvSpPr>
        <p:spPr>
          <a:xfrm>
            <a:off x="7352756" y="530173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285 Gbps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CF031-7685-5A4A-3381-1E4B2A58ADB0}"/>
              </a:ext>
            </a:extLst>
          </p:cNvPr>
          <p:cNvSpPr txBox="1"/>
          <p:nvPr/>
        </p:nvSpPr>
        <p:spPr>
          <a:xfrm>
            <a:off x="0" y="5826911"/>
            <a:ext cx="1162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Telemetry gives us instant data (not average) and it is better to observe peaks.</a:t>
            </a:r>
          </a:p>
        </p:txBody>
      </p:sp>
    </p:spTree>
    <p:extLst>
      <p:ext uri="{BB962C8B-B14F-4D97-AF65-F5344CB8AC3E}">
        <p14:creationId xmlns:p14="http://schemas.microsoft.com/office/powerpoint/2010/main" val="1319354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ED4F-9C7B-47F6-F4E8-B2B9DD34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 dirty="0"/>
              <a:t>Fiber CUT on DCI (22/3/2024 – 27/3/2024)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889FC-3237-BD74-481A-78D2F234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30" y="1943100"/>
            <a:ext cx="5265644" cy="3629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99C26-2AEC-2391-A4FE-73989097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536" y="1585908"/>
            <a:ext cx="5257800" cy="2068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534E8-A9B5-9610-3E14-FD54F5B74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3954591"/>
            <a:ext cx="5257799" cy="2077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F4587-0800-AD3B-965C-DC124CFFEE96}"/>
              </a:ext>
            </a:extLst>
          </p:cNvPr>
          <p:cNvSpPr txBox="1"/>
          <p:nvPr/>
        </p:nvSpPr>
        <p:spPr>
          <a:xfrm>
            <a:off x="6586536" y="1289742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OPN CERN – CNAF DCI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F80F8-EA98-A013-40DA-449596BA87C5}"/>
              </a:ext>
            </a:extLst>
          </p:cNvPr>
          <p:cNvSpPr txBox="1"/>
          <p:nvPr/>
        </p:nvSpPr>
        <p:spPr>
          <a:xfrm>
            <a:off x="6586536" y="3619905"/>
            <a:ext cx="361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OPN-ONE CERN – CNAF (backup)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9C08BE-82F9-BAEE-8986-33195988CC4A}"/>
              </a:ext>
            </a:extLst>
          </p:cNvPr>
          <p:cNvSpPr/>
          <p:nvPr/>
        </p:nvSpPr>
        <p:spPr>
          <a:xfrm>
            <a:off x="10275683" y="1943100"/>
            <a:ext cx="597105" cy="34799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A21143-F4E2-FFC9-45FC-30C804EDE18F}"/>
              </a:ext>
            </a:extLst>
          </p:cNvPr>
          <p:cNvSpPr/>
          <p:nvPr/>
        </p:nvSpPr>
        <p:spPr>
          <a:xfrm>
            <a:off x="3105339" y="1837853"/>
            <a:ext cx="199176" cy="4080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45ED0-E80B-074D-67EE-726E32FD8613}"/>
              </a:ext>
            </a:extLst>
          </p:cNvPr>
          <p:cNvSpPr txBox="1"/>
          <p:nvPr/>
        </p:nvSpPr>
        <p:spPr>
          <a:xfrm>
            <a:off x="2320967" y="1106604"/>
            <a:ext cx="17679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CUT 22/3/2024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6E5CA2-ED3D-06F4-EE53-32BF4A7D8D1D}"/>
              </a:ext>
            </a:extLst>
          </p:cNvPr>
          <p:cNvCxnSpPr>
            <a:stCxn id="11" idx="2"/>
            <a:endCxn id="10" idx="0"/>
          </p:cNvCxnSpPr>
          <p:nvPr/>
        </p:nvCxnSpPr>
        <p:spPr>
          <a:xfrm>
            <a:off x="3204927" y="1475936"/>
            <a:ext cx="0" cy="361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8F977E-AB65-DF38-B440-2C862C4834BB}"/>
              </a:ext>
            </a:extLst>
          </p:cNvPr>
          <p:cNvSpPr txBox="1"/>
          <p:nvPr/>
        </p:nvSpPr>
        <p:spPr>
          <a:xfrm>
            <a:off x="9236682" y="668648"/>
            <a:ext cx="269578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During “CUT time” traffic </a:t>
            </a:r>
          </a:p>
          <a:p>
            <a:r>
              <a:rPr lang="en-US" dirty="0">
                <a:solidFill>
                  <a:srgbClr val="FF0000"/>
                </a:solidFill>
              </a:rPr>
              <a:t>Flowed on LHC-ONE “Routed” Path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D53B42-5C63-3326-1BE4-E85AA027EF64}"/>
              </a:ext>
            </a:extLst>
          </p:cNvPr>
          <p:cNvCxnSpPr/>
          <p:nvPr/>
        </p:nvCxnSpPr>
        <p:spPr>
          <a:xfrm>
            <a:off x="10554619" y="1585908"/>
            <a:ext cx="0" cy="361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1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D459-4B3A-C979-1B68-A59D89D1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CERN-CNAF DCI (Next steps)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C72D1-858B-5320-1333-E781B5A0795D}"/>
              </a:ext>
            </a:extLst>
          </p:cNvPr>
          <p:cNvSpPr txBox="1"/>
          <p:nvPr/>
        </p:nvSpPr>
        <p:spPr>
          <a:xfrm>
            <a:off x="984322" y="1825764"/>
            <a:ext cx="58814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DCI on spectrum sharing is ready for production </a:t>
            </a:r>
          </a:p>
          <a:p>
            <a:endParaRPr lang="en-US" sz="2400" dirty="0"/>
          </a:p>
          <a:p>
            <a:r>
              <a:rPr lang="en-US" sz="2400" dirty="0"/>
              <a:t>Pilot activities will continue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400Gbps and multiple 400Gbps Ethernet connections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Extension of the pilot to the new datacenter @</a:t>
            </a:r>
            <a:r>
              <a:rPr lang="en-US" sz="2400" dirty="0" err="1"/>
              <a:t>Tecnopolo</a:t>
            </a:r>
            <a:r>
              <a:rPr lang="en-US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Try to find a second optical path for redundancy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Improve automation on optical network programmability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B01F03-3261-40C9-3B61-F12B4069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51" y="952341"/>
            <a:ext cx="1419365" cy="6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305F3C28-B2D8-BD92-E597-23CEFABB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96" y="945083"/>
            <a:ext cx="921236" cy="80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E84BD8E-6EE1-EA16-C585-438CF9B50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42" y="967123"/>
            <a:ext cx="1625957" cy="6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C9E75011-8DD3-960E-8235-E1066A7D6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22" y="952341"/>
            <a:ext cx="1587184" cy="71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557541-D526-D4E9-37FF-EC0202253D98}"/>
              </a:ext>
            </a:extLst>
          </p:cNvPr>
          <p:cNvSpPr txBox="1"/>
          <p:nvPr/>
        </p:nvSpPr>
        <p:spPr>
          <a:xfrm>
            <a:off x="7105974" y="1964263"/>
            <a:ext cx="50860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effectLst/>
              </a:rPr>
              <a:t>Acknowledgments: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GARR Optical :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Colantonio</a:t>
            </a:r>
            <a:r>
              <a:rPr lang="en-GB" sz="2400" dirty="0">
                <a:solidFill>
                  <a:srgbClr val="000000"/>
                </a:solidFill>
                <a:effectLst/>
              </a:rPr>
              <a:t>,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Vuagnin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GARR Packet :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Inzerilli</a:t>
            </a:r>
            <a:r>
              <a:rPr lang="en-GB" sz="2400" dirty="0">
                <a:solidFill>
                  <a:srgbClr val="000000"/>
                </a:solidFill>
                <a:effectLst/>
              </a:rPr>
              <a:t>,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Marletta</a:t>
            </a:r>
            <a:r>
              <a:rPr lang="en-GB" sz="2400" dirty="0">
                <a:solidFill>
                  <a:srgbClr val="000000"/>
                </a:solidFill>
                <a:effectLst/>
              </a:rPr>
              <a:t>,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Valiante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GARR DC &amp; DevOps :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Cesaroni</a:t>
            </a:r>
            <a:r>
              <a:rPr lang="en-GB" sz="2400" dirty="0">
                <a:solidFill>
                  <a:srgbClr val="000000"/>
                </a:solidFill>
                <a:effectLst/>
              </a:rPr>
              <a:t>, Chiarelli, Marzulli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CNAF Team: Zani, De Girolamo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CERN Team: 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Martelli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GEANT Team: SCS Team, Roberts</a:t>
            </a: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GARR Management/</a:t>
            </a:r>
            <a:r>
              <a:rPr lang="en-GB" sz="2400" dirty="0" err="1">
                <a:solidFill>
                  <a:srgbClr val="000000"/>
                </a:solidFill>
                <a:effectLst/>
              </a:rPr>
              <a:t>Amm</a:t>
            </a:r>
            <a:r>
              <a:rPr lang="en-GB" sz="2400" dirty="0">
                <a:solidFill>
                  <a:srgbClr val="000000"/>
                </a:solidFill>
                <a:effectLst/>
              </a:rPr>
              <a:t>/CTS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4354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9C52-86C0-A2C0-F628-072A7A4A0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Leonardo</a:t>
            </a:r>
          </a:p>
        </p:txBody>
      </p: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FCB5F7DF-D8FE-8E7C-84ED-C4F8A54D89D1}"/>
              </a:ext>
            </a:extLst>
          </p:cNvPr>
          <p:cNvGrpSpPr/>
          <p:nvPr/>
        </p:nvGrpSpPr>
        <p:grpSpPr>
          <a:xfrm>
            <a:off x="2881658" y="2129912"/>
            <a:ext cx="1716057" cy="998879"/>
            <a:chOff x="2725595" y="595849"/>
            <a:chExt cx="1716057" cy="998879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F18D8C55-B30F-51A7-C344-B3FCF75D0E7B}"/>
                </a:ext>
              </a:extLst>
            </p:cNvPr>
            <p:cNvSpPr/>
            <p:nvPr/>
          </p:nvSpPr>
          <p:spPr>
            <a:xfrm>
              <a:off x="2725595" y="595849"/>
              <a:ext cx="1716057" cy="998879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34E463-A3F9-FF8A-DDA0-3313884D6215}"/>
                </a:ext>
              </a:extLst>
            </p:cNvPr>
            <p:cNvSpPr txBox="1"/>
            <p:nvPr/>
          </p:nvSpPr>
          <p:spPr>
            <a:xfrm>
              <a:off x="3054386" y="774094"/>
              <a:ext cx="1194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General IP</a:t>
              </a:r>
            </a:p>
            <a:p>
              <a:pPr algn="ctr"/>
              <a:r>
                <a:rPr lang="en-US" dirty="0"/>
                <a:t>WAN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5AEFCDD9-8304-7427-5F49-6B22080E3137}"/>
              </a:ext>
            </a:extLst>
          </p:cNvPr>
          <p:cNvGrpSpPr/>
          <p:nvPr/>
        </p:nvGrpSpPr>
        <p:grpSpPr>
          <a:xfrm>
            <a:off x="1398146" y="3540428"/>
            <a:ext cx="4372350" cy="2458998"/>
            <a:chOff x="1398146" y="3540428"/>
            <a:chExt cx="4372350" cy="2458998"/>
          </a:xfrm>
        </p:grpSpPr>
        <p:sp>
          <p:nvSpPr>
            <p:cNvPr id="122" name="Rectangle: Rounded Corners 5">
              <a:extLst>
                <a:ext uri="{FF2B5EF4-FFF2-40B4-BE49-F238E27FC236}">
                  <a16:creationId xmlns:a16="http://schemas.microsoft.com/office/drawing/2014/main" id="{F9B4F01D-180F-AD12-E41D-13AD9D761153}"/>
                </a:ext>
              </a:extLst>
            </p:cNvPr>
            <p:cNvSpPr/>
            <p:nvPr/>
          </p:nvSpPr>
          <p:spPr>
            <a:xfrm>
              <a:off x="4722350" y="4430686"/>
              <a:ext cx="325150" cy="1540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53A240C4-39B9-2523-507B-307B168AE684}"/>
                </a:ext>
              </a:extLst>
            </p:cNvPr>
            <p:cNvSpPr/>
            <p:nvPr/>
          </p:nvSpPr>
          <p:spPr>
            <a:xfrm>
              <a:off x="1702320" y="4454296"/>
              <a:ext cx="884298" cy="64449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b="1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CORE-1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A7812</a:t>
              </a:r>
            </a:p>
          </p:txBody>
        </p:sp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361E8548-F6F5-76DC-48CB-CA12E0FBEDCF}"/>
                </a:ext>
              </a:extLst>
            </p:cNvPr>
            <p:cNvSpPr/>
            <p:nvPr/>
          </p:nvSpPr>
          <p:spPr>
            <a:xfrm>
              <a:off x="2860880" y="4484912"/>
              <a:ext cx="884298" cy="64449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A-7812</a:t>
              </a:r>
            </a:p>
          </p:txBody>
        </p: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04464BF7-3492-74DD-A9E8-73F6411AE11C}"/>
                </a:ext>
              </a:extLst>
            </p:cNvPr>
            <p:cNvSpPr txBox="1"/>
            <p:nvPr/>
          </p:nvSpPr>
          <p:spPr>
            <a:xfrm>
              <a:off x="1398146" y="5275929"/>
              <a:ext cx="958962" cy="206006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L2 LACP </a:t>
              </a:r>
            </a:p>
            <a:p>
              <a:r>
                <a:rPr lang="en-US" sz="900" dirty="0"/>
                <a:t>Port Channel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1F19F82-B507-2BD6-5FC9-65A6C02C1C86}"/>
                </a:ext>
              </a:extLst>
            </p:cNvPr>
            <p:cNvCxnSpPr>
              <a:cxnSpLocks/>
            </p:cNvCxnSpPr>
            <p:nvPr/>
          </p:nvCxnSpPr>
          <p:spPr>
            <a:xfrm>
              <a:off x="2587860" y="4759647"/>
              <a:ext cx="293798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5D7D6-A855-A58C-0AA9-4D8C59232E6E}"/>
                </a:ext>
              </a:extLst>
            </p:cNvPr>
            <p:cNvCxnSpPr>
              <a:cxnSpLocks/>
            </p:cNvCxnSpPr>
            <p:nvPr/>
          </p:nvCxnSpPr>
          <p:spPr>
            <a:xfrm>
              <a:off x="2595585" y="4913899"/>
              <a:ext cx="301571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3D8D02-BFC1-95B9-507B-A8D96CEF4EC8}"/>
                </a:ext>
              </a:extLst>
            </p:cNvPr>
            <p:cNvCxnSpPr>
              <a:stCxn id="31" idx="3"/>
              <a:endCxn id="41" idx="0"/>
            </p:cNvCxnSpPr>
            <p:nvPr/>
          </p:nvCxnSpPr>
          <p:spPr>
            <a:xfrm flipH="1">
              <a:off x="1877628" y="5117000"/>
              <a:ext cx="400191" cy="42132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1202EC-852B-9479-2F4D-81E697246800}"/>
                </a:ext>
              </a:extLst>
            </p:cNvPr>
            <p:cNvCxnSpPr>
              <a:cxnSpLocks/>
              <a:stCxn id="30" idx="3"/>
              <a:endCxn id="41" idx="0"/>
            </p:cNvCxnSpPr>
            <p:nvPr/>
          </p:nvCxnSpPr>
          <p:spPr>
            <a:xfrm flipH="1">
              <a:off x="1877628" y="5136953"/>
              <a:ext cx="1745258" cy="40136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A3C191-4DE2-7249-6098-5507E7415294}"/>
                </a:ext>
              </a:extLst>
            </p:cNvPr>
            <p:cNvSpPr/>
            <p:nvPr/>
          </p:nvSpPr>
          <p:spPr>
            <a:xfrm rot="7594285">
              <a:off x="1996031" y="5266025"/>
              <a:ext cx="67618" cy="3572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15BDEB-E477-E7A2-CB1C-3800BE5B3308}"/>
                </a:ext>
              </a:extLst>
            </p:cNvPr>
            <p:cNvGrpSpPr/>
            <p:nvPr/>
          </p:nvGrpSpPr>
          <p:grpSpPr>
            <a:xfrm>
              <a:off x="2265996" y="4958957"/>
              <a:ext cx="1425797" cy="187252"/>
              <a:chOff x="2615595" y="4250639"/>
              <a:chExt cx="2000157" cy="3147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3CB0D4B-A8D4-B175-0556-724967AF8AEC}"/>
                  </a:ext>
                </a:extLst>
              </p:cNvPr>
              <p:cNvSpPr/>
              <p:nvPr/>
            </p:nvSpPr>
            <p:spPr>
              <a:xfrm>
                <a:off x="4502502" y="4459134"/>
                <a:ext cx="113250" cy="106232"/>
              </a:xfrm>
              <a:prstGeom prst="ellipse">
                <a:avLst/>
              </a:prstGeom>
              <a:solidFill>
                <a:srgbClr val="0070C0"/>
              </a:solidFill>
              <a:ln w="349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4E8CB42-7CA9-81D5-A88C-C1F5DD0320BD}"/>
                  </a:ext>
                </a:extLst>
              </p:cNvPr>
              <p:cNvSpPr/>
              <p:nvPr/>
            </p:nvSpPr>
            <p:spPr>
              <a:xfrm>
                <a:off x="2615595" y="4425598"/>
                <a:ext cx="113250" cy="106232"/>
              </a:xfrm>
              <a:prstGeom prst="ellipse">
                <a:avLst/>
              </a:prstGeom>
              <a:solidFill>
                <a:srgbClr val="0070C0"/>
              </a:solidFill>
              <a:ln w="349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1719DB-9898-E4DD-596D-16B9204D4FA9}"/>
                  </a:ext>
                </a:extLst>
              </p:cNvPr>
              <p:cNvSpPr txBox="1"/>
              <p:nvPr/>
            </p:nvSpPr>
            <p:spPr>
              <a:xfrm>
                <a:off x="3416868" y="4250639"/>
                <a:ext cx="3866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0070C0"/>
                    </a:solidFill>
                  </a:rPr>
                  <a:t>ESI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867B406-DDB6-F638-DCCF-363CFBCD42A2}"/>
                  </a:ext>
                </a:extLst>
              </p:cNvPr>
              <p:cNvCxnSpPr>
                <a:cxnSpLocks/>
                <a:stCxn id="32" idx="3"/>
                <a:endCxn id="30" idx="5"/>
              </p:cNvCxnSpPr>
              <p:nvPr/>
            </p:nvCxnSpPr>
            <p:spPr>
              <a:xfrm>
                <a:off x="3803512" y="4381444"/>
                <a:ext cx="795655" cy="168365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BC6818E-04CF-65B5-E6B0-90F27C1A495F}"/>
                  </a:ext>
                </a:extLst>
              </p:cNvPr>
              <p:cNvCxnSpPr>
                <a:cxnSpLocks/>
                <a:stCxn id="32" idx="1"/>
                <a:endCxn id="31" idx="6"/>
              </p:cNvCxnSpPr>
              <p:nvPr/>
            </p:nvCxnSpPr>
            <p:spPr>
              <a:xfrm flipH="1">
                <a:off x="2728845" y="4381444"/>
                <a:ext cx="688023" cy="9727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4AF4BDF-214E-B53A-BE27-EA2AC3CD9320}"/>
                </a:ext>
              </a:extLst>
            </p:cNvPr>
            <p:cNvGrpSpPr/>
            <p:nvPr/>
          </p:nvGrpSpPr>
          <p:grpSpPr>
            <a:xfrm>
              <a:off x="1398146" y="5538321"/>
              <a:ext cx="1033579" cy="461105"/>
              <a:chOff x="1398145" y="5224416"/>
              <a:chExt cx="1449940" cy="77501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0D85763-790F-737F-C288-609A1EF66EFC}"/>
                  </a:ext>
                </a:extLst>
              </p:cNvPr>
              <p:cNvGrpSpPr/>
              <p:nvPr/>
            </p:nvGrpSpPr>
            <p:grpSpPr>
              <a:xfrm>
                <a:off x="1398145" y="5224416"/>
                <a:ext cx="1449940" cy="775010"/>
                <a:chOff x="1398145" y="5224416"/>
                <a:chExt cx="1449940" cy="775010"/>
              </a:xfrm>
            </p:grpSpPr>
            <p:pic>
              <p:nvPicPr>
                <p:cNvPr id="41" name="Immagine 159">
                  <a:extLst>
                    <a:ext uri="{FF2B5EF4-FFF2-40B4-BE49-F238E27FC236}">
                      <a16:creationId xmlns:a16="http://schemas.microsoft.com/office/drawing/2014/main" id="{40F45500-1F15-2C5B-0B7C-6B8CFCA6C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70452" y="5224416"/>
                  <a:ext cx="800653" cy="408097"/>
                </a:xfrm>
                <a:prstGeom prst="rect">
                  <a:avLst/>
                </a:prstGeom>
              </p:spPr>
            </p:pic>
            <p:sp>
              <p:nvSpPr>
                <p:cNvPr id="42" name="TextBox 25">
                  <a:extLst>
                    <a:ext uri="{FF2B5EF4-FFF2-40B4-BE49-F238E27FC236}">
                      <a16:creationId xmlns:a16="http://schemas.microsoft.com/office/drawing/2014/main" id="{2B7AF60E-A5E7-CD7B-FEF1-8436B7087B56}"/>
                    </a:ext>
                  </a:extLst>
                </p:cNvPr>
                <p:cNvSpPr txBox="1"/>
                <p:nvPr/>
              </p:nvSpPr>
              <p:spPr>
                <a:xfrm>
                  <a:off x="1398145" y="5653177"/>
                  <a:ext cx="1449940" cy="346249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anchor="t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/>
                    <a:t>FARMING or STORAGE</a:t>
                  </a:r>
                </a:p>
                <a:p>
                  <a:pPr algn="ctr"/>
                  <a:r>
                    <a:rPr lang="en-US" sz="900" dirty="0"/>
                    <a:t>Resources</a:t>
                  </a:r>
                </a:p>
              </p:txBody>
            </p:sp>
          </p:grpSp>
          <p:grpSp>
            <p:nvGrpSpPr>
              <p:cNvPr id="37" name="Gruppo 1801">
                <a:extLst>
                  <a:ext uri="{FF2B5EF4-FFF2-40B4-BE49-F238E27FC236}">
                    <a16:creationId xmlns:a16="http://schemas.microsoft.com/office/drawing/2014/main" id="{560907DA-9107-F48F-AD22-D806252E09CB}"/>
                  </a:ext>
                </a:extLst>
              </p:cNvPr>
              <p:cNvGrpSpPr/>
              <p:nvPr/>
            </p:nvGrpSpPr>
            <p:grpSpPr>
              <a:xfrm>
                <a:off x="2424699" y="5289616"/>
                <a:ext cx="402973" cy="306555"/>
                <a:chOff x="4796367" y="5915025"/>
                <a:chExt cx="520700" cy="419100"/>
              </a:xfrm>
            </p:grpSpPr>
            <p:sp>
              <p:nvSpPr>
                <p:cNvPr id="38" name="AutoShape 795">
                  <a:extLst>
                    <a:ext uri="{FF2B5EF4-FFF2-40B4-BE49-F238E27FC236}">
                      <a16:creationId xmlns:a16="http://schemas.microsoft.com/office/drawing/2014/main" id="{AF4219E7-E79F-B999-D89B-3E0209009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6367" y="59150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39" name="AutoShape 795">
                  <a:extLst>
                    <a:ext uri="{FF2B5EF4-FFF2-40B4-BE49-F238E27FC236}">
                      <a16:creationId xmlns:a16="http://schemas.microsoft.com/office/drawing/2014/main" id="{0E250CD0-1821-01FB-FBAB-4EAE64A22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5767" y="5940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40" name="AutoShape 795">
                  <a:extLst>
                    <a:ext uri="{FF2B5EF4-FFF2-40B4-BE49-F238E27FC236}">
                      <a16:creationId xmlns:a16="http://schemas.microsoft.com/office/drawing/2014/main" id="{9CDE716A-2FAF-0F18-7236-87F3DEA4FB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8767" y="6067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</p:grpSp>
        </p:grpSp>
        <p:sp>
          <p:nvSpPr>
            <p:cNvPr id="43" name="Cloud 32">
              <a:extLst>
                <a:ext uri="{FF2B5EF4-FFF2-40B4-BE49-F238E27FC236}">
                  <a16:creationId xmlns:a16="http://schemas.microsoft.com/office/drawing/2014/main" id="{6DC564E0-F919-F839-F2A4-8779ABE44FEA}"/>
                </a:ext>
              </a:extLst>
            </p:cNvPr>
            <p:cNvSpPr/>
            <p:nvPr/>
          </p:nvSpPr>
          <p:spPr>
            <a:xfrm>
              <a:off x="1730733" y="3670741"/>
              <a:ext cx="925453" cy="471359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33">
              <a:extLst>
                <a:ext uri="{FF2B5EF4-FFF2-40B4-BE49-F238E27FC236}">
                  <a16:creationId xmlns:a16="http://schemas.microsoft.com/office/drawing/2014/main" id="{23B0BBAB-CFC0-FDDC-F2E8-5D1D9048D814}"/>
                </a:ext>
              </a:extLst>
            </p:cNvPr>
            <p:cNvSpPr txBox="1"/>
            <p:nvPr/>
          </p:nvSpPr>
          <p:spPr>
            <a:xfrm>
              <a:off x="1746580" y="3719262"/>
              <a:ext cx="930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OPN/ONE</a:t>
              </a:r>
            </a:p>
          </p:txBody>
        </p:sp>
        <p:cxnSp>
          <p:nvCxnSpPr>
            <p:cNvPr id="45" name="Straight Connector 59">
              <a:extLst>
                <a:ext uri="{FF2B5EF4-FFF2-40B4-BE49-F238E27FC236}">
                  <a16:creationId xmlns:a16="http://schemas.microsoft.com/office/drawing/2014/main" id="{5A04A57E-B9D0-7965-F155-F09D98379E4D}"/>
                </a:ext>
              </a:extLst>
            </p:cNvPr>
            <p:cNvCxnSpPr>
              <a:cxnSpLocks/>
              <a:stCxn id="3" idx="0"/>
              <a:endCxn id="43" idx="1"/>
            </p:cNvCxnSpPr>
            <p:nvPr/>
          </p:nvCxnSpPr>
          <p:spPr>
            <a:xfrm flipV="1">
              <a:off x="2144469" y="4141598"/>
              <a:ext cx="48991" cy="3126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59">
              <a:extLst>
                <a:ext uri="{FF2B5EF4-FFF2-40B4-BE49-F238E27FC236}">
                  <a16:creationId xmlns:a16="http://schemas.microsoft.com/office/drawing/2014/main" id="{AD0C27E8-5083-1CAF-868F-AE869BB12442}"/>
                </a:ext>
              </a:extLst>
            </p:cNvPr>
            <p:cNvCxnSpPr>
              <a:cxnSpLocks/>
              <a:stCxn id="4" idx="0"/>
              <a:endCxn id="43" idx="1"/>
            </p:cNvCxnSpPr>
            <p:nvPr/>
          </p:nvCxnSpPr>
          <p:spPr>
            <a:xfrm flipH="1" flipV="1">
              <a:off x="2193460" y="4141598"/>
              <a:ext cx="1109569" cy="343314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Rectangle: Rounded Corners 5">
              <a:extLst>
                <a:ext uri="{FF2B5EF4-FFF2-40B4-BE49-F238E27FC236}">
                  <a16:creationId xmlns:a16="http://schemas.microsoft.com/office/drawing/2014/main" id="{07D363FC-9A2F-3364-D5A7-B7D359A43D41}"/>
                </a:ext>
              </a:extLst>
            </p:cNvPr>
            <p:cNvSpPr/>
            <p:nvPr/>
          </p:nvSpPr>
          <p:spPr>
            <a:xfrm>
              <a:off x="4539803" y="3773288"/>
              <a:ext cx="884298" cy="273807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err="1">
                  <a:solidFill>
                    <a:schemeClr val="bg1"/>
                  </a:solidFill>
                  <a:ea typeface="Calibri"/>
                  <a:cs typeface="Calibri"/>
                </a:rPr>
                <a:t>Syway</a:t>
              </a:r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 1</a:t>
              </a:r>
            </a:p>
          </p:txBody>
        </p:sp>
        <p:cxnSp>
          <p:nvCxnSpPr>
            <p:cNvPr id="54" name="Straight Connector 59">
              <a:extLst>
                <a:ext uri="{FF2B5EF4-FFF2-40B4-BE49-F238E27FC236}">
                  <a16:creationId xmlns:a16="http://schemas.microsoft.com/office/drawing/2014/main" id="{E0E9C6AD-388C-CC01-8C32-419B1325B65A}"/>
                </a:ext>
              </a:extLst>
            </p:cNvPr>
            <p:cNvCxnSpPr>
              <a:cxnSpLocks/>
              <a:stCxn id="52" idx="1"/>
              <a:endCxn id="4" idx="0"/>
            </p:cNvCxnSpPr>
            <p:nvPr/>
          </p:nvCxnSpPr>
          <p:spPr>
            <a:xfrm flipH="1">
              <a:off x="3303029" y="3910192"/>
              <a:ext cx="1236774" cy="57472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A1E7EA4A-0A77-180D-FF51-DF05649F1BB2}"/>
                </a:ext>
              </a:extLst>
            </p:cNvPr>
            <p:cNvCxnSpPr>
              <a:cxnSpLocks/>
              <a:stCxn id="3" idx="0"/>
              <a:endCxn id="52" idx="1"/>
            </p:cNvCxnSpPr>
            <p:nvPr/>
          </p:nvCxnSpPr>
          <p:spPr>
            <a:xfrm flipV="1">
              <a:off x="2144469" y="3910192"/>
              <a:ext cx="2395334" cy="544104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A32F190-E780-3C1B-719A-CD90CEC19545}"/>
                </a:ext>
              </a:extLst>
            </p:cNvPr>
            <p:cNvCxnSpPr>
              <a:cxnSpLocks/>
              <a:stCxn id="3" idx="0"/>
              <a:endCxn id="53" idx="1"/>
            </p:cNvCxnSpPr>
            <p:nvPr/>
          </p:nvCxnSpPr>
          <p:spPr>
            <a:xfrm flipV="1">
              <a:off x="2144469" y="3910192"/>
              <a:ext cx="1416471" cy="544104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B56F941-9327-2A41-8672-6610E372F978}"/>
                </a:ext>
              </a:extLst>
            </p:cNvPr>
            <p:cNvCxnSpPr>
              <a:cxnSpLocks/>
              <a:stCxn id="4" idx="0"/>
              <a:endCxn id="53" idx="1"/>
            </p:cNvCxnSpPr>
            <p:nvPr/>
          </p:nvCxnSpPr>
          <p:spPr>
            <a:xfrm flipV="1">
              <a:off x="3303029" y="3910192"/>
              <a:ext cx="257911" cy="57472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6047EF9-9DA0-4BD2-AE6C-924FF8CFF1DB}"/>
                </a:ext>
              </a:extLst>
            </p:cNvPr>
            <p:cNvGrpSpPr/>
            <p:nvPr/>
          </p:nvGrpSpPr>
          <p:grpSpPr>
            <a:xfrm>
              <a:off x="3843134" y="4750664"/>
              <a:ext cx="1418976" cy="909059"/>
              <a:chOff x="4993821" y="3908684"/>
              <a:chExt cx="1418976" cy="909059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810BF11-06CB-E56E-75BD-BD4E251B810D}"/>
                  </a:ext>
                </a:extLst>
              </p:cNvPr>
              <p:cNvGrpSpPr/>
              <p:nvPr/>
            </p:nvGrpSpPr>
            <p:grpSpPr>
              <a:xfrm>
                <a:off x="4993821" y="3908684"/>
                <a:ext cx="573511" cy="640404"/>
                <a:chOff x="4993821" y="3908684"/>
                <a:chExt cx="573511" cy="640404"/>
              </a:xfrm>
            </p:grpSpPr>
            <p:pic>
              <p:nvPicPr>
                <p:cNvPr id="80" name="Immagine 159">
                  <a:extLst>
                    <a:ext uri="{FF2B5EF4-FFF2-40B4-BE49-F238E27FC236}">
                      <a16:creationId xmlns:a16="http://schemas.microsoft.com/office/drawing/2014/main" id="{4F2518D8-0698-6336-2C26-660FA7248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3821" y="4306284"/>
                  <a:ext cx="570740" cy="242804"/>
                </a:xfrm>
                <a:prstGeom prst="rect">
                  <a:avLst/>
                </a:prstGeom>
              </p:spPr>
            </p:pic>
            <p:pic>
              <p:nvPicPr>
                <p:cNvPr id="81" name="Immagine 159">
                  <a:extLst>
                    <a:ext uri="{FF2B5EF4-FFF2-40B4-BE49-F238E27FC236}">
                      <a16:creationId xmlns:a16="http://schemas.microsoft.com/office/drawing/2014/main" id="{BE4BC351-7887-6072-6FDE-B9F389241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3821" y="4177339"/>
                  <a:ext cx="570740" cy="242804"/>
                </a:xfrm>
                <a:prstGeom prst="rect">
                  <a:avLst/>
                </a:prstGeom>
              </p:spPr>
            </p:pic>
            <p:pic>
              <p:nvPicPr>
                <p:cNvPr id="82" name="Immagine 159">
                  <a:extLst>
                    <a:ext uri="{FF2B5EF4-FFF2-40B4-BE49-F238E27FC236}">
                      <a16:creationId xmlns:a16="http://schemas.microsoft.com/office/drawing/2014/main" id="{0D1147C1-46CE-5B2B-04D2-2747B1F3F2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6592" y="4047106"/>
                  <a:ext cx="570740" cy="242804"/>
                </a:xfrm>
                <a:prstGeom prst="rect">
                  <a:avLst/>
                </a:prstGeom>
              </p:spPr>
            </p:pic>
            <p:pic>
              <p:nvPicPr>
                <p:cNvPr id="83" name="Immagine 159">
                  <a:extLst>
                    <a:ext uri="{FF2B5EF4-FFF2-40B4-BE49-F238E27FC236}">
                      <a16:creationId xmlns:a16="http://schemas.microsoft.com/office/drawing/2014/main" id="{AEEB4E9B-0FA6-86B4-C366-45C2E6009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3821" y="3908684"/>
                  <a:ext cx="570740" cy="242804"/>
                </a:xfrm>
                <a:prstGeom prst="rect">
                  <a:avLst/>
                </a:prstGeom>
              </p:spPr>
            </p:pic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5F6E4B48-7AD1-1B5D-D604-EDCEC626386C}"/>
                  </a:ext>
                </a:extLst>
              </p:cNvPr>
              <p:cNvGrpSpPr/>
              <p:nvPr/>
            </p:nvGrpSpPr>
            <p:grpSpPr>
              <a:xfrm>
                <a:off x="5192179" y="3919414"/>
                <a:ext cx="1220618" cy="898329"/>
                <a:chOff x="5192179" y="3919414"/>
                <a:chExt cx="1220618" cy="898329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C8F6973B-A999-4A23-2AC5-3C5B82B9D5C8}"/>
                    </a:ext>
                  </a:extLst>
                </p:cNvPr>
                <p:cNvGrpSpPr/>
                <p:nvPr/>
              </p:nvGrpSpPr>
              <p:grpSpPr>
                <a:xfrm>
                  <a:off x="5839286" y="3919414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101" name="Immagine 159">
                    <a:extLst>
                      <a:ext uri="{FF2B5EF4-FFF2-40B4-BE49-F238E27FC236}">
                        <a16:creationId xmlns:a16="http://schemas.microsoft.com/office/drawing/2014/main" id="{25988122-F7E6-5655-2463-4A655FF234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02" name="Immagine 159">
                    <a:extLst>
                      <a:ext uri="{FF2B5EF4-FFF2-40B4-BE49-F238E27FC236}">
                        <a16:creationId xmlns:a16="http://schemas.microsoft.com/office/drawing/2014/main" id="{E36759D8-36BB-C6E5-3397-3D2789E369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03" name="Immagine 159">
                    <a:extLst>
                      <a:ext uri="{FF2B5EF4-FFF2-40B4-BE49-F238E27FC236}">
                        <a16:creationId xmlns:a16="http://schemas.microsoft.com/office/drawing/2014/main" id="{EB305D5B-1067-1B2A-530F-577552B98E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04" name="Immagine 159">
                    <a:extLst>
                      <a:ext uri="{FF2B5EF4-FFF2-40B4-BE49-F238E27FC236}">
                        <a16:creationId xmlns:a16="http://schemas.microsoft.com/office/drawing/2014/main" id="{28EE35C3-6CD8-A3F0-1696-72442F0B56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2A1CE41B-0A46-C925-CA23-1641B89C0ED2}"/>
                    </a:ext>
                  </a:extLst>
                </p:cNvPr>
                <p:cNvGrpSpPr/>
                <p:nvPr/>
              </p:nvGrpSpPr>
              <p:grpSpPr>
                <a:xfrm>
                  <a:off x="5620470" y="4030086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96" name="Immagine 159">
                    <a:extLst>
                      <a:ext uri="{FF2B5EF4-FFF2-40B4-BE49-F238E27FC236}">
                        <a16:creationId xmlns:a16="http://schemas.microsoft.com/office/drawing/2014/main" id="{D1BDBCA6-76A6-6378-00CF-6BE653CCEF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97" name="Immagine 159">
                    <a:extLst>
                      <a:ext uri="{FF2B5EF4-FFF2-40B4-BE49-F238E27FC236}">
                        <a16:creationId xmlns:a16="http://schemas.microsoft.com/office/drawing/2014/main" id="{691D0110-78AE-0D52-8918-C563491175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98" name="Immagine 159">
                    <a:extLst>
                      <a:ext uri="{FF2B5EF4-FFF2-40B4-BE49-F238E27FC236}">
                        <a16:creationId xmlns:a16="http://schemas.microsoft.com/office/drawing/2014/main" id="{59248CD6-2B25-EAEA-6E0B-9AA2BF41F9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99" name="Immagine 159">
                    <a:extLst>
                      <a:ext uri="{FF2B5EF4-FFF2-40B4-BE49-F238E27FC236}">
                        <a16:creationId xmlns:a16="http://schemas.microsoft.com/office/drawing/2014/main" id="{9564ECC4-7DD8-C511-6BC1-1BF9EAFA9C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1EF87095-B7BF-FED1-E684-98A92C20F7F3}"/>
                    </a:ext>
                  </a:extLst>
                </p:cNvPr>
                <p:cNvGrpSpPr/>
                <p:nvPr/>
              </p:nvGrpSpPr>
              <p:grpSpPr>
                <a:xfrm>
                  <a:off x="5192179" y="4030086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86" name="Immagine 159">
                    <a:extLst>
                      <a:ext uri="{FF2B5EF4-FFF2-40B4-BE49-F238E27FC236}">
                        <a16:creationId xmlns:a16="http://schemas.microsoft.com/office/drawing/2014/main" id="{D459E5CB-B258-640C-1E10-FB256961E5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87" name="Immagine 159">
                    <a:extLst>
                      <a:ext uri="{FF2B5EF4-FFF2-40B4-BE49-F238E27FC236}">
                        <a16:creationId xmlns:a16="http://schemas.microsoft.com/office/drawing/2014/main" id="{61709D67-F7B4-53B7-77E2-A153815DD6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88" name="Immagine 159">
                    <a:extLst>
                      <a:ext uri="{FF2B5EF4-FFF2-40B4-BE49-F238E27FC236}">
                        <a16:creationId xmlns:a16="http://schemas.microsoft.com/office/drawing/2014/main" id="{928EF5AE-C240-BB8D-93F3-282D6549B3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89" name="Immagine 159">
                    <a:extLst>
                      <a:ext uri="{FF2B5EF4-FFF2-40B4-BE49-F238E27FC236}">
                        <a16:creationId xmlns:a16="http://schemas.microsoft.com/office/drawing/2014/main" id="{28E1A4D9-B9CE-EDFA-5045-98F18577FA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9E31B16B-A7E1-0C5E-3A60-D99BAA9F3BD9}"/>
                    </a:ext>
                  </a:extLst>
                </p:cNvPr>
                <p:cNvGrpSpPr/>
                <p:nvPr/>
              </p:nvGrpSpPr>
              <p:grpSpPr>
                <a:xfrm>
                  <a:off x="5434092" y="4177339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91" name="Immagine 159">
                    <a:extLst>
                      <a:ext uri="{FF2B5EF4-FFF2-40B4-BE49-F238E27FC236}">
                        <a16:creationId xmlns:a16="http://schemas.microsoft.com/office/drawing/2014/main" id="{1431BFCF-F534-CC74-8B28-1B20C0F1E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92" name="Immagine 159">
                    <a:extLst>
                      <a:ext uri="{FF2B5EF4-FFF2-40B4-BE49-F238E27FC236}">
                        <a16:creationId xmlns:a16="http://schemas.microsoft.com/office/drawing/2014/main" id="{50573BA0-D712-F12E-A7B3-2CAD8D79AD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93" name="Immagine 159">
                    <a:extLst>
                      <a:ext uri="{FF2B5EF4-FFF2-40B4-BE49-F238E27FC236}">
                        <a16:creationId xmlns:a16="http://schemas.microsoft.com/office/drawing/2014/main" id="{4510F1B5-1C29-A9F5-E535-FECACF9B82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94" name="Immagine 159">
                    <a:extLst>
                      <a:ext uri="{FF2B5EF4-FFF2-40B4-BE49-F238E27FC236}">
                        <a16:creationId xmlns:a16="http://schemas.microsoft.com/office/drawing/2014/main" id="{92E50372-7498-D544-9553-D73AA1404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53" name="Rectangle: Rounded Corners 5">
              <a:extLst>
                <a:ext uri="{FF2B5EF4-FFF2-40B4-BE49-F238E27FC236}">
                  <a16:creationId xmlns:a16="http://schemas.microsoft.com/office/drawing/2014/main" id="{9EBDECE1-8C2D-EA8C-0B23-C11F06EDB579}"/>
                </a:ext>
              </a:extLst>
            </p:cNvPr>
            <p:cNvSpPr/>
            <p:nvPr/>
          </p:nvSpPr>
          <p:spPr>
            <a:xfrm>
              <a:off x="3560940" y="3773288"/>
              <a:ext cx="884298" cy="273807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err="1">
                  <a:solidFill>
                    <a:schemeClr val="bg1"/>
                  </a:solidFill>
                  <a:ea typeface="Calibri"/>
                  <a:cs typeface="Calibri"/>
                </a:rPr>
                <a:t>Syway</a:t>
              </a:r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 2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6CFD4DB-601D-962F-DB3E-50B1411FB743}"/>
                </a:ext>
              </a:extLst>
            </p:cNvPr>
            <p:cNvSpPr txBox="1"/>
            <p:nvPr/>
          </p:nvSpPr>
          <p:spPr>
            <a:xfrm>
              <a:off x="3940518" y="5608753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LEONARDO</a:t>
              </a:r>
            </a:p>
          </p:txBody>
        </p:sp>
        <p:sp>
          <p:nvSpPr>
            <p:cNvPr id="112" name="Rectangle: Rounded Corners 5">
              <a:extLst>
                <a:ext uri="{FF2B5EF4-FFF2-40B4-BE49-F238E27FC236}">
                  <a16:creationId xmlns:a16="http://schemas.microsoft.com/office/drawing/2014/main" id="{C48F64B1-D03B-6656-150A-783276BF3346}"/>
                </a:ext>
              </a:extLst>
            </p:cNvPr>
            <p:cNvSpPr/>
            <p:nvPr/>
          </p:nvSpPr>
          <p:spPr>
            <a:xfrm>
              <a:off x="4027217" y="4393117"/>
              <a:ext cx="325150" cy="1540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119" name="Rectangle: Rounded Corners 5">
              <a:extLst>
                <a:ext uri="{FF2B5EF4-FFF2-40B4-BE49-F238E27FC236}">
                  <a16:creationId xmlns:a16="http://schemas.microsoft.com/office/drawing/2014/main" id="{BC61FF22-A1CE-75A5-0899-C9D1165D87E3}"/>
                </a:ext>
              </a:extLst>
            </p:cNvPr>
            <p:cNvSpPr/>
            <p:nvPr/>
          </p:nvSpPr>
          <p:spPr>
            <a:xfrm>
              <a:off x="4202062" y="4287510"/>
              <a:ext cx="325150" cy="1540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121" name="Rectangle: Rounded Corners 5">
              <a:extLst>
                <a:ext uri="{FF2B5EF4-FFF2-40B4-BE49-F238E27FC236}">
                  <a16:creationId xmlns:a16="http://schemas.microsoft.com/office/drawing/2014/main" id="{AB71D584-76F4-A50C-B839-03BC574B4465}"/>
                </a:ext>
              </a:extLst>
            </p:cNvPr>
            <p:cNvSpPr/>
            <p:nvPr/>
          </p:nvSpPr>
          <p:spPr>
            <a:xfrm>
              <a:off x="4544918" y="4307542"/>
              <a:ext cx="325150" cy="1540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120" name="Rectangle: Rounded Corners 5">
              <a:extLst>
                <a:ext uri="{FF2B5EF4-FFF2-40B4-BE49-F238E27FC236}">
                  <a16:creationId xmlns:a16="http://schemas.microsoft.com/office/drawing/2014/main" id="{7BB6EEE2-85A7-0B61-2873-FC3A9E3C25F4}"/>
                </a:ext>
              </a:extLst>
            </p:cNvPr>
            <p:cNvSpPr/>
            <p:nvPr/>
          </p:nvSpPr>
          <p:spPr>
            <a:xfrm>
              <a:off x="4401280" y="4225434"/>
              <a:ext cx="325150" cy="1540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123" name="TextBox 25">
              <a:extLst>
                <a:ext uri="{FF2B5EF4-FFF2-40B4-BE49-F238E27FC236}">
                  <a16:creationId xmlns:a16="http://schemas.microsoft.com/office/drawing/2014/main" id="{A4547534-B0D0-EDAF-DE6A-8EF1DD769957}"/>
                </a:ext>
              </a:extLst>
            </p:cNvPr>
            <p:cNvSpPr txBox="1"/>
            <p:nvPr/>
          </p:nvSpPr>
          <p:spPr>
            <a:xfrm>
              <a:off x="4736917" y="4588521"/>
              <a:ext cx="1033579" cy="206007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Dragon Fly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34FB28E-AE3F-6DFD-E991-C3160F5597AC}"/>
                </a:ext>
              </a:extLst>
            </p:cNvPr>
            <p:cNvCxnSpPr>
              <a:stCxn id="83" idx="0"/>
              <a:endCxn id="112" idx="2"/>
            </p:cNvCxnSpPr>
            <p:nvPr/>
          </p:nvCxnSpPr>
          <p:spPr>
            <a:xfrm flipV="1">
              <a:off x="4128504" y="4547137"/>
              <a:ext cx="61288" cy="20352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7029190-2212-2FC7-E96F-98FA4AB6CD65}"/>
                </a:ext>
              </a:extLst>
            </p:cNvPr>
            <p:cNvCxnSpPr>
              <a:endCxn id="119" idx="2"/>
            </p:cNvCxnSpPr>
            <p:nvPr/>
          </p:nvCxnSpPr>
          <p:spPr>
            <a:xfrm flipV="1">
              <a:off x="4128504" y="4441530"/>
              <a:ext cx="236133" cy="2991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BD43A14-10DD-9EE5-BA66-01BB3E8EC79A}"/>
                </a:ext>
              </a:extLst>
            </p:cNvPr>
            <p:cNvCxnSpPr>
              <a:cxnSpLocks/>
              <a:stCxn id="83" idx="0"/>
              <a:endCxn id="120" idx="2"/>
            </p:cNvCxnSpPr>
            <p:nvPr/>
          </p:nvCxnSpPr>
          <p:spPr>
            <a:xfrm flipV="1">
              <a:off x="4128504" y="4379454"/>
              <a:ext cx="435351" cy="3712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F4B60AE-972D-282D-2847-B120AB028CB0}"/>
                </a:ext>
              </a:extLst>
            </p:cNvPr>
            <p:cNvCxnSpPr>
              <a:cxnSpLocks/>
              <a:stCxn id="83" idx="0"/>
              <a:endCxn id="121" idx="2"/>
            </p:cNvCxnSpPr>
            <p:nvPr/>
          </p:nvCxnSpPr>
          <p:spPr>
            <a:xfrm flipV="1">
              <a:off x="4128504" y="4461562"/>
              <a:ext cx="578989" cy="2891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88D021D-8584-4AA2-9C96-3D8FFA66A4DA}"/>
                </a:ext>
              </a:extLst>
            </p:cNvPr>
            <p:cNvCxnSpPr>
              <a:cxnSpLocks/>
              <a:stCxn id="83" idx="0"/>
              <a:endCxn id="122" idx="2"/>
            </p:cNvCxnSpPr>
            <p:nvPr/>
          </p:nvCxnSpPr>
          <p:spPr>
            <a:xfrm flipV="1">
              <a:off x="4128504" y="4584706"/>
              <a:ext cx="756421" cy="1659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8F97E9E-FE01-067E-F5F0-5C31A11AC65E}"/>
                </a:ext>
              </a:extLst>
            </p:cNvPr>
            <p:cNvCxnSpPr>
              <a:cxnSpLocks/>
              <a:stCxn id="89" idx="0"/>
              <a:endCxn id="112" idx="2"/>
            </p:cNvCxnSpPr>
            <p:nvPr/>
          </p:nvCxnSpPr>
          <p:spPr>
            <a:xfrm flipH="1" flipV="1">
              <a:off x="4189792" y="4547137"/>
              <a:ext cx="137070" cy="3249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18BFB85-C788-B051-7B42-8FBCBA1F95E4}"/>
                </a:ext>
              </a:extLst>
            </p:cNvPr>
            <p:cNvCxnSpPr>
              <a:cxnSpLocks/>
              <a:stCxn id="89" idx="0"/>
              <a:endCxn id="119" idx="2"/>
            </p:cNvCxnSpPr>
            <p:nvPr/>
          </p:nvCxnSpPr>
          <p:spPr>
            <a:xfrm flipV="1">
              <a:off x="4326862" y="4441530"/>
              <a:ext cx="37775" cy="4305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681639E-E37E-A689-15FE-3250777933D2}"/>
                </a:ext>
              </a:extLst>
            </p:cNvPr>
            <p:cNvCxnSpPr>
              <a:cxnSpLocks/>
              <a:stCxn id="89" idx="0"/>
              <a:endCxn id="120" idx="2"/>
            </p:cNvCxnSpPr>
            <p:nvPr/>
          </p:nvCxnSpPr>
          <p:spPr>
            <a:xfrm flipV="1">
              <a:off x="4326862" y="4379454"/>
              <a:ext cx="236993" cy="4926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52060EF-B7AF-5C56-E19F-81C53A339997}"/>
                </a:ext>
              </a:extLst>
            </p:cNvPr>
            <p:cNvCxnSpPr>
              <a:cxnSpLocks/>
              <a:stCxn id="94" idx="0"/>
              <a:endCxn id="120" idx="2"/>
            </p:cNvCxnSpPr>
            <p:nvPr/>
          </p:nvCxnSpPr>
          <p:spPr>
            <a:xfrm flipH="1" flipV="1">
              <a:off x="4563855" y="4379454"/>
              <a:ext cx="4920" cy="6398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BF69554-1141-6552-84D3-AAF23511973E}"/>
                </a:ext>
              </a:extLst>
            </p:cNvPr>
            <p:cNvCxnSpPr>
              <a:cxnSpLocks/>
              <a:stCxn id="89" idx="0"/>
              <a:endCxn id="121" idx="2"/>
            </p:cNvCxnSpPr>
            <p:nvPr/>
          </p:nvCxnSpPr>
          <p:spPr>
            <a:xfrm flipV="1">
              <a:off x="4326862" y="4461562"/>
              <a:ext cx="380631" cy="4105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11E7374-2D47-2E9B-7551-B02EC2F27E18}"/>
                </a:ext>
              </a:extLst>
            </p:cNvPr>
            <p:cNvCxnSpPr>
              <a:cxnSpLocks/>
              <a:stCxn id="89" idx="0"/>
              <a:endCxn id="122" idx="2"/>
            </p:cNvCxnSpPr>
            <p:nvPr/>
          </p:nvCxnSpPr>
          <p:spPr>
            <a:xfrm flipV="1">
              <a:off x="4326862" y="4584706"/>
              <a:ext cx="558063" cy="2873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77F5189-A1B1-349A-DBF4-4B4CE5CBA011}"/>
                </a:ext>
              </a:extLst>
            </p:cNvPr>
            <p:cNvCxnSpPr>
              <a:cxnSpLocks/>
              <a:stCxn id="94" idx="0"/>
              <a:endCxn id="119" idx="2"/>
            </p:cNvCxnSpPr>
            <p:nvPr/>
          </p:nvCxnSpPr>
          <p:spPr>
            <a:xfrm flipH="1" flipV="1">
              <a:off x="4364637" y="4441530"/>
              <a:ext cx="204138" cy="5777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C6DDCE8-2A81-E684-688E-8BB018293D6C}"/>
                </a:ext>
              </a:extLst>
            </p:cNvPr>
            <p:cNvCxnSpPr>
              <a:cxnSpLocks/>
              <a:stCxn id="94" idx="0"/>
              <a:endCxn id="112" idx="2"/>
            </p:cNvCxnSpPr>
            <p:nvPr/>
          </p:nvCxnSpPr>
          <p:spPr>
            <a:xfrm flipH="1" flipV="1">
              <a:off x="4189792" y="4547137"/>
              <a:ext cx="378983" cy="4721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74CE7B6-0EEF-3F15-ACB8-DA41E76F0650}"/>
                </a:ext>
              </a:extLst>
            </p:cNvPr>
            <p:cNvCxnSpPr>
              <a:cxnSpLocks/>
              <a:stCxn id="94" idx="0"/>
              <a:endCxn id="121" idx="2"/>
            </p:cNvCxnSpPr>
            <p:nvPr/>
          </p:nvCxnSpPr>
          <p:spPr>
            <a:xfrm flipV="1">
              <a:off x="4568775" y="4461562"/>
              <a:ext cx="138718" cy="5577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B97284F-6D92-3E86-7197-CC0BC1F4B582}"/>
                </a:ext>
              </a:extLst>
            </p:cNvPr>
            <p:cNvCxnSpPr>
              <a:cxnSpLocks/>
              <a:stCxn id="94" idx="0"/>
              <a:endCxn id="122" idx="2"/>
            </p:cNvCxnSpPr>
            <p:nvPr/>
          </p:nvCxnSpPr>
          <p:spPr>
            <a:xfrm flipV="1">
              <a:off x="4568775" y="4584706"/>
              <a:ext cx="316150" cy="4346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A2EF080-6739-E947-2615-7F3789223D58}"/>
                </a:ext>
              </a:extLst>
            </p:cNvPr>
            <p:cNvCxnSpPr>
              <a:cxnSpLocks/>
              <a:stCxn id="99" idx="0"/>
              <a:endCxn id="122" idx="2"/>
            </p:cNvCxnSpPr>
            <p:nvPr/>
          </p:nvCxnSpPr>
          <p:spPr>
            <a:xfrm flipV="1">
              <a:off x="4755153" y="4584706"/>
              <a:ext cx="129772" cy="2873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7DDFCC-80E1-00DB-BD89-B12CE84CFAA9}"/>
                </a:ext>
              </a:extLst>
            </p:cNvPr>
            <p:cNvCxnSpPr>
              <a:cxnSpLocks/>
              <a:stCxn id="104" idx="0"/>
              <a:endCxn id="122" idx="2"/>
            </p:cNvCxnSpPr>
            <p:nvPr/>
          </p:nvCxnSpPr>
          <p:spPr>
            <a:xfrm flipH="1" flipV="1">
              <a:off x="4884925" y="4584706"/>
              <a:ext cx="89044" cy="1766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ED5B8D7D-3CF8-ABB7-462D-3C3D99F4A0C3}"/>
                </a:ext>
              </a:extLst>
            </p:cNvPr>
            <p:cNvCxnSpPr>
              <a:cxnSpLocks/>
              <a:stCxn id="99" idx="0"/>
              <a:endCxn id="121" idx="2"/>
            </p:cNvCxnSpPr>
            <p:nvPr/>
          </p:nvCxnSpPr>
          <p:spPr>
            <a:xfrm flipH="1" flipV="1">
              <a:off x="4707493" y="4461562"/>
              <a:ext cx="47660" cy="4105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FD1CF9D-7D90-8A31-64D2-447BC758AB93}"/>
                </a:ext>
              </a:extLst>
            </p:cNvPr>
            <p:cNvCxnSpPr>
              <a:cxnSpLocks/>
              <a:stCxn id="99" idx="0"/>
              <a:endCxn id="120" idx="2"/>
            </p:cNvCxnSpPr>
            <p:nvPr/>
          </p:nvCxnSpPr>
          <p:spPr>
            <a:xfrm flipH="1" flipV="1">
              <a:off x="4563855" y="4379454"/>
              <a:ext cx="191298" cy="4926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E7DF175-516C-E47A-B768-C0B5F43E9917}"/>
                </a:ext>
              </a:extLst>
            </p:cNvPr>
            <p:cNvCxnSpPr>
              <a:cxnSpLocks/>
              <a:stCxn id="99" idx="0"/>
              <a:endCxn id="119" idx="2"/>
            </p:cNvCxnSpPr>
            <p:nvPr/>
          </p:nvCxnSpPr>
          <p:spPr>
            <a:xfrm flipH="1" flipV="1">
              <a:off x="4364637" y="4441530"/>
              <a:ext cx="390516" cy="4305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E05D6D3-6694-1F6F-B75F-3EDD5BE26872}"/>
                </a:ext>
              </a:extLst>
            </p:cNvPr>
            <p:cNvCxnSpPr>
              <a:cxnSpLocks/>
              <a:stCxn id="99" idx="0"/>
              <a:endCxn id="112" idx="2"/>
            </p:cNvCxnSpPr>
            <p:nvPr/>
          </p:nvCxnSpPr>
          <p:spPr>
            <a:xfrm flipH="1" flipV="1">
              <a:off x="4189792" y="4547137"/>
              <a:ext cx="565361" cy="3249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412B29D-5646-BF20-DFE6-7363E5720F12}"/>
                </a:ext>
              </a:extLst>
            </p:cNvPr>
            <p:cNvCxnSpPr>
              <a:cxnSpLocks/>
              <a:stCxn id="104" idx="0"/>
              <a:endCxn id="121" idx="2"/>
            </p:cNvCxnSpPr>
            <p:nvPr/>
          </p:nvCxnSpPr>
          <p:spPr>
            <a:xfrm flipH="1" flipV="1">
              <a:off x="4707493" y="4461562"/>
              <a:ext cx="266476" cy="299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F096A39C-F66E-7D17-F57E-402A0E970146}"/>
                </a:ext>
              </a:extLst>
            </p:cNvPr>
            <p:cNvCxnSpPr>
              <a:cxnSpLocks/>
              <a:stCxn id="104" idx="0"/>
              <a:endCxn id="119" idx="2"/>
            </p:cNvCxnSpPr>
            <p:nvPr/>
          </p:nvCxnSpPr>
          <p:spPr>
            <a:xfrm flipH="1" flipV="1">
              <a:off x="4364637" y="4441530"/>
              <a:ext cx="609332" cy="3198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AD67438-B1F4-3568-984D-FEFC068DE320}"/>
                </a:ext>
              </a:extLst>
            </p:cNvPr>
            <p:cNvCxnSpPr>
              <a:cxnSpLocks/>
              <a:stCxn id="104" idx="0"/>
              <a:endCxn id="121" idx="1"/>
            </p:cNvCxnSpPr>
            <p:nvPr/>
          </p:nvCxnSpPr>
          <p:spPr>
            <a:xfrm flipH="1" flipV="1">
              <a:off x="4544918" y="4384552"/>
              <a:ext cx="429051" cy="376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B54C918-12BE-D419-BF02-8BC1FA315F41}"/>
                </a:ext>
              </a:extLst>
            </p:cNvPr>
            <p:cNvCxnSpPr>
              <a:cxnSpLocks/>
              <a:stCxn id="104" idx="0"/>
              <a:endCxn id="112" idx="2"/>
            </p:cNvCxnSpPr>
            <p:nvPr/>
          </p:nvCxnSpPr>
          <p:spPr>
            <a:xfrm flipH="1" flipV="1">
              <a:off x="4189792" y="4547137"/>
              <a:ext cx="784177" cy="2142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427A033-21C5-7E88-EECA-DC93F2F37EE0}"/>
                </a:ext>
              </a:extLst>
            </p:cNvPr>
            <p:cNvCxnSpPr>
              <a:cxnSpLocks/>
              <a:stCxn id="120" idx="0"/>
              <a:endCxn id="53" idx="2"/>
            </p:cNvCxnSpPr>
            <p:nvPr/>
          </p:nvCxnSpPr>
          <p:spPr>
            <a:xfrm flipH="1" flipV="1">
              <a:off x="4003089" y="4047095"/>
              <a:ext cx="560766" cy="1783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F9D95577-84CA-5AAA-2165-6DCDE91BA03C}"/>
                </a:ext>
              </a:extLst>
            </p:cNvPr>
            <p:cNvCxnSpPr>
              <a:cxnSpLocks/>
              <a:stCxn id="119" idx="0"/>
              <a:endCxn id="53" idx="2"/>
            </p:cNvCxnSpPr>
            <p:nvPr/>
          </p:nvCxnSpPr>
          <p:spPr>
            <a:xfrm flipH="1" flipV="1">
              <a:off x="4003089" y="4047095"/>
              <a:ext cx="361548" cy="2404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C22D7A5-275F-FA34-9A68-6B39DC8B4FE6}"/>
                </a:ext>
              </a:extLst>
            </p:cNvPr>
            <p:cNvCxnSpPr>
              <a:cxnSpLocks/>
              <a:stCxn id="112" idx="0"/>
              <a:endCxn id="53" idx="2"/>
            </p:cNvCxnSpPr>
            <p:nvPr/>
          </p:nvCxnSpPr>
          <p:spPr>
            <a:xfrm flipH="1" flipV="1">
              <a:off x="4003089" y="4047095"/>
              <a:ext cx="186703" cy="3460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63C8BAFD-B66F-AF63-353E-9061392EC1B8}"/>
                </a:ext>
              </a:extLst>
            </p:cNvPr>
            <p:cNvCxnSpPr>
              <a:cxnSpLocks/>
              <a:stCxn id="120" idx="0"/>
              <a:endCxn id="52" idx="2"/>
            </p:cNvCxnSpPr>
            <p:nvPr/>
          </p:nvCxnSpPr>
          <p:spPr>
            <a:xfrm flipV="1">
              <a:off x="4563855" y="4047095"/>
              <a:ext cx="418097" cy="1783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C6FB72FA-2B03-FAAD-88B3-4BDC56AC4DE0}"/>
                </a:ext>
              </a:extLst>
            </p:cNvPr>
            <p:cNvCxnSpPr>
              <a:cxnSpLocks/>
              <a:stCxn id="121" idx="0"/>
              <a:endCxn id="52" idx="2"/>
            </p:cNvCxnSpPr>
            <p:nvPr/>
          </p:nvCxnSpPr>
          <p:spPr>
            <a:xfrm flipV="1">
              <a:off x="4707493" y="4047095"/>
              <a:ext cx="274459" cy="2604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36FC0B6F-5F3C-C8F3-BC10-510C2B8C78F6}"/>
                </a:ext>
              </a:extLst>
            </p:cNvPr>
            <p:cNvCxnSpPr>
              <a:cxnSpLocks/>
              <a:stCxn id="122" idx="0"/>
              <a:endCxn id="52" idx="2"/>
            </p:cNvCxnSpPr>
            <p:nvPr/>
          </p:nvCxnSpPr>
          <p:spPr>
            <a:xfrm flipV="1">
              <a:off x="4884925" y="4047095"/>
              <a:ext cx="97027" cy="3835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5">
              <a:extLst>
                <a:ext uri="{FF2B5EF4-FFF2-40B4-BE49-F238E27FC236}">
                  <a16:creationId xmlns:a16="http://schemas.microsoft.com/office/drawing/2014/main" id="{93426B3F-F5DB-C14F-C63F-07EA51827337}"/>
                </a:ext>
              </a:extLst>
            </p:cNvPr>
            <p:cNvSpPr txBox="1"/>
            <p:nvPr/>
          </p:nvSpPr>
          <p:spPr>
            <a:xfrm>
              <a:off x="4049525" y="4033261"/>
              <a:ext cx="1033579" cy="206007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IB</a:t>
              </a: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E4973693-0181-BE0D-04B9-94BC7F2ED426}"/>
                </a:ext>
              </a:extLst>
            </p:cNvPr>
            <p:cNvSpPr/>
            <p:nvPr/>
          </p:nvSpPr>
          <p:spPr>
            <a:xfrm rot="2431460">
              <a:off x="2965278" y="4076952"/>
              <a:ext cx="939451" cy="1167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CF5DE70C-41C6-6279-61A1-6D2ADBCADA9E}"/>
                </a:ext>
              </a:extLst>
            </p:cNvPr>
            <p:cNvSpPr txBox="1"/>
            <p:nvPr/>
          </p:nvSpPr>
          <p:spPr>
            <a:xfrm>
              <a:off x="2583917" y="3540428"/>
              <a:ext cx="12650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16x100Gb Ethernet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616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57BE-B4E6-216B-DCDD-9350C0E2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7299" y="1153795"/>
            <a:ext cx="12192000" cy="590931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486CC26B-DBFD-5A68-660F-FF3046C2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22" y="920930"/>
            <a:ext cx="9017781" cy="50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4627-7507-17D0-5847-D8F6E712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connectivity of the building</a:t>
            </a:r>
          </a:p>
        </p:txBody>
      </p:sp>
      <p:pic>
        <p:nvPicPr>
          <p:cNvPr id="8" name="Picture 10" descr="Un rendering del Tecnopolo di Bologna destinato ad ospitare l'ECWMF">
            <a:extLst>
              <a:ext uri="{FF2B5EF4-FFF2-40B4-BE49-F238E27FC236}">
                <a16:creationId xmlns:a16="http://schemas.microsoft.com/office/drawing/2014/main" id="{9E1BEABE-C5A7-5ABF-9176-BE5710AB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41" y="1340898"/>
            <a:ext cx="6767012" cy="451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2BB625-5DDB-109E-7F25-F4CE7FD4C3BE}"/>
              </a:ext>
            </a:extLst>
          </p:cNvPr>
          <p:cNvGrpSpPr/>
          <p:nvPr/>
        </p:nvGrpSpPr>
        <p:grpSpPr>
          <a:xfrm>
            <a:off x="5965372" y="2973968"/>
            <a:ext cx="1184366" cy="1607303"/>
            <a:chOff x="5965372" y="2973968"/>
            <a:chExt cx="1184366" cy="160730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6831BFA-DCA2-AA5A-D279-C7C6D97D6C28}"/>
                </a:ext>
              </a:extLst>
            </p:cNvPr>
            <p:cNvSpPr/>
            <p:nvPr/>
          </p:nvSpPr>
          <p:spPr>
            <a:xfrm>
              <a:off x="5965372" y="2973968"/>
              <a:ext cx="1184366" cy="1607303"/>
            </a:xfrm>
            <a:prstGeom prst="round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72AFA9-4763-1757-4355-36A149ACD6E1}"/>
                </a:ext>
              </a:extLst>
            </p:cNvPr>
            <p:cNvSpPr txBox="1"/>
            <p:nvPr/>
          </p:nvSpPr>
          <p:spPr>
            <a:xfrm>
              <a:off x="6126186" y="3623730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ECMWF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9BDC50-1B90-E8E4-3938-8385DE3A0CE2}"/>
              </a:ext>
            </a:extLst>
          </p:cNvPr>
          <p:cNvGrpSpPr/>
          <p:nvPr/>
        </p:nvGrpSpPr>
        <p:grpSpPr>
          <a:xfrm>
            <a:off x="7602272" y="2973968"/>
            <a:ext cx="369332" cy="1607303"/>
            <a:chOff x="7602272" y="2973968"/>
            <a:chExt cx="369332" cy="1607303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1A6CBD3-A804-9FAC-2AAB-C15D6175022A}"/>
                </a:ext>
              </a:extLst>
            </p:cNvPr>
            <p:cNvSpPr/>
            <p:nvPr/>
          </p:nvSpPr>
          <p:spPr>
            <a:xfrm>
              <a:off x="7633049" y="2973968"/>
              <a:ext cx="309168" cy="1607303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0F0906-0D29-416B-17CB-1DA8EEB31655}"/>
                </a:ext>
              </a:extLst>
            </p:cNvPr>
            <p:cNvSpPr txBox="1"/>
            <p:nvPr/>
          </p:nvSpPr>
          <p:spPr>
            <a:xfrm rot="5400000">
              <a:off x="7416484" y="3580127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INFN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407E8-FCF8-68A2-7A8B-463FDECCBAE5}"/>
              </a:ext>
            </a:extLst>
          </p:cNvPr>
          <p:cNvGrpSpPr/>
          <p:nvPr/>
        </p:nvGrpSpPr>
        <p:grpSpPr>
          <a:xfrm>
            <a:off x="8065329" y="2994110"/>
            <a:ext cx="369332" cy="1607303"/>
            <a:chOff x="8065329" y="2994110"/>
            <a:chExt cx="369332" cy="160730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9D4DFC7-4D14-1EC8-2726-42377AE68698}"/>
                </a:ext>
              </a:extLst>
            </p:cNvPr>
            <p:cNvSpPr/>
            <p:nvPr/>
          </p:nvSpPr>
          <p:spPr>
            <a:xfrm>
              <a:off x="8072846" y="2994110"/>
              <a:ext cx="309168" cy="1607303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231485-8A34-3FDF-C232-025664B455B0}"/>
                </a:ext>
              </a:extLst>
            </p:cNvPr>
            <p:cNvSpPr txBox="1"/>
            <p:nvPr/>
          </p:nvSpPr>
          <p:spPr>
            <a:xfrm rot="5400000">
              <a:off x="7780154" y="361309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CINECA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33AC3C-DB99-9B7E-A975-4BC049FA1EE6}"/>
              </a:ext>
            </a:extLst>
          </p:cNvPr>
          <p:cNvGrpSpPr/>
          <p:nvPr/>
        </p:nvGrpSpPr>
        <p:grpSpPr>
          <a:xfrm>
            <a:off x="4714358" y="949124"/>
            <a:ext cx="3417173" cy="2672161"/>
            <a:chOff x="4714358" y="949124"/>
            <a:chExt cx="3417173" cy="26721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1923DB-595D-3329-948B-75B6A1FDF2DD}"/>
                </a:ext>
              </a:extLst>
            </p:cNvPr>
            <p:cNvSpPr txBox="1"/>
            <p:nvPr/>
          </p:nvSpPr>
          <p:spPr>
            <a:xfrm>
              <a:off x="4714358" y="949124"/>
              <a:ext cx="2967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Fiber access from Via Ferrarese</a:t>
              </a:r>
            </a:p>
          </p:txBody>
        </p:sp>
        <p:sp>
          <p:nvSpPr>
            <p:cNvPr id="24" name="Bent Up Arrow 23">
              <a:extLst>
                <a:ext uri="{FF2B5EF4-FFF2-40B4-BE49-F238E27FC236}">
                  <a16:creationId xmlns:a16="http://schemas.microsoft.com/office/drawing/2014/main" id="{D72F4F29-1C72-D722-79F5-CE2BF6942924}"/>
                </a:ext>
              </a:extLst>
            </p:cNvPr>
            <p:cNvSpPr/>
            <p:nvPr/>
          </p:nvSpPr>
          <p:spPr>
            <a:xfrm rot="10800000" flipH="1">
              <a:off x="7246085" y="1262015"/>
              <a:ext cx="885446" cy="2359270"/>
            </a:xfrm>
            <a:prstGeom prst="bentUpArrow">
              <a:avLst>
                <a:gd name="adj1" fmla="val 9937"/>
                <a:gd name="adj2" fmla="val 13470"/>
                <a:gd name="adj3" fmla="val 25922"/>
              </a:avLst>
            </a:prstGeom>
            <a:solidFill>
              <a:schemeClr val="bg1">
                <a:lumMod val="50000"/>
              </a:schemeClr>
            </a:solidFill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872C06E-3FB8-1B97-2844-367556B7CCAC}"/>
              </a:ext>
            </a:extLst>
          </p:cNvPr>
          <p:cNvSpPr txBox="1"/>
          <p:nvPr/>
        </p:nvSpPr>
        <p:spPr>
          <a:xfrm>
            <a:off x="211612" y="1084509"/>
            <a:ext cx="46675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Differentiate</a:t>
            </a:r>
            <a:r>
              <a:rPr lang="en-US" sz="2000" dirty="0"/>
              <a:t>d optical fiber accesses are foreseen for network operators from the two sides of the Technopole Area </a:t>
            </a:r>
            <a:r>
              <a:rPr lang="en-US" sz="2000" dirty="0">
                <a:solidFill>
                  <a:schemeClr val="tx1"/>
                </a:solidFill>
              </a:rPr>
              <a:t>(Via </a:t>
            </a:r>
            <a:r>
              <a:rPr lang="en-US" sz="2000" dirty="0" err="1">
                <a:solidFill>
                  <a:schemeClr val="tx1"/>
                </a:solidFill>
              </a:rPr>
              <a:t>Stalingrado</a:t>
            </a:r>
            <a:r>
              <a:rPr lang="en-US" sz="2000" dirty="0">
                <a:solidFill>
                  <a:schemeClr val="tx1"/>
                </a:solidFill>
              </a:rPr>
              <a:t> e Via Ferrarese)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At the time of this presentation more than 140 single mode fibers have been installed by </a:t>
            </a:r>
            <a:r>
              <a:rPr lang="en-US" sz="2000" b="1" dirty="0" err="1">
                <a:solidFill>
                  <a:schemeClr val="tx1"/>
                </a:solidFill>
              </a:rPr>
              <a:t>Lepida</a:t>
            </a:r>
            <a:r>
              <a:rPr lang="en-US" sz="2000" dirty="0">
                <a:solidFill>
                  <a:schemeClr val="tx1"/>
                </a:solidFill>
              </a:rPr>
              <a:t> e </a:t>
            </a:r>
            <a:r>
              <a:rPr lang="en-US" sz="2000" b="1" dirty="0">
                <a:solidFill>
                  <a:schemeClr val="tx1"/>
                </a:solidFill>
              </a:rPr>
              <a:t>TIM </a:t>
            </a:r>
            <a:r>
              <a:rPr lang="en-US" sz="2000" dirty="0">
                <a:solidFill>
                  <a:schemeClr val="tx1"/>
                </a:solidFill>
              </a:rPr>
              <a:t>entering form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via Ferrarese.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BCA05AF-2880-F98F-8C5D-194EA109FB41}"/>
              </a:ext>
            </a:extLst>
          </p:cNvPr>
          <p:cNvGrpSpPr/>
          <p:nvPr/>
        </p:nvGrpSpPr>
        <p:grpSpPr>
          <a:xfrm>
            <a:off x="7823026" y="3559750"/>
            <a:ext cx="504764" cy="307777"/>
            <a:chOff x="8044496" y="436939"/>
            <a:chExt cx="504764" cy="307777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A8300F47-CAC2-3BE4-2F47-DCAAA4963C69}"/>
                </a:ext>
              </a:extLst>
            </p:cNvPr>
            <p:cNvSpPr txBox="1"/>
            <p:nvPr/>
          </p:nvSpPr>
          <p:spPr>
            <a:xfrm>
              <a:off x="8044496" y="436939"/>
              <a:ext cx="504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K2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2E098F7-ACEB-2513-878D-BFD98A323652}"/>
                </a:ext>
              </a:extLst>
            </p:cNvPr>
            <p:cNvSpPr/>
            <p:nvPr/>
          </p:nvSpPr>
          <p:spPr>
            <a:xfrm>
              <a:off x="8136833" y="498474"/>
              <a:ext cx="239427" cy="19896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FBD145-33B5-42F8-5552-A830C71C689B}"/>
              </a:ext>
            </a:extLst>
          </p:cNvPr>
          <p:cNvSpPr txBox="1"/>
          <p:nvPr/>
        </p:nvSpPr>
        <p:spPr>
          <a:xfrm>
            <a:off x="211612" y="4096190"/>
            <a:ext cx="4667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Fibers in the other way (From Via </a:t>
            </a:r>
            <a:r>
              <a:rPr lang="en-US" sz="2000" dirty="0" err="1">
                <a:solidFill>
                  <a:schemeClr val="tx1"/>
                </a:solidFill>
              </a:rPr>
              <a:t>Stalingrado</a:t>
            </a:r>
            <a:r>
              <a:rPr lang="en-US" sz="2000" dirty="0">
                <a:solidFill>
                  <a:schemeClr val="tx1"/>
                </a:solidFill>
              </a:rPr>
              <a:t>)  will be installed as far as the </a:t>
            </a:r>
            <a:r>
              <a:rPr lang="en-US" sz="2000" dirty="0"/>
              <a:t>un</a:t>
            </a:r>
            <a:r>
              <a:rPr lang="en-US" sz="2000" dirty="0">
                <a:solidFill>
                  <a:schemeClr val="tx1"/>
                </a:solidFill>
              </a:rPr>
              <a:t>dergroun</a:t>
            </a:r>
            <a:r>
              <a:rPr lang="en-US" sz="2000" dirty="0"/>
              <a:t>d</a:t>
            </a:r>
            <a:r>
              <a:rPr lang="en-US" sz="2000" dirty="0">
                <a:solidFill>
                  <a:schemeClr val="tx1"/>
                </a:solidFill>
              </a:rPr>
              <a:t> big anti flooding water expansion pool will be finished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6B31C-79A8-2F8F-92EF-262000A8CB6D}"/>
              </a:ext>
            </a:extLst>
          </p:cNvPr>
          <p:cNvGrpSpPr/>
          <p:nvPr/>
        </p:nvGrpSpPr>
        <p:grpSpPr>
          <a:xfrm>
            <a:off x="4170115" y="3763414"/>
            <a:ext cx="3961416" cy="2588737"/>
            <a:chOff x="4170115" y="3763414"/>
            <a:chExt cx="3961416" cy="25887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1C497D-13B0-5316-FDA8-21CD39DF0EC5}"/>
                </a:ext>
              </a:extLst>
            </p:cNvPr>
            <p:cNvSpPr txBox="1"/>
            <p:nvPr/>
          </p:nvSpPr>
          <p:spPr>
            <a:xfrm>
              <a:off x="4170115" y="5767376"/>
              <a:ext cx="3075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Fiber access from Via </a:t>
              </a:r>
              <a:r>
                <a:rPr lang="en-US" sz="1600" dirty="0" err="1"/>
                <a:t>Stalingrado</a:t>
              </a:r>
              <a:endParaRPr lang="en-US" sz="1600" dirty="0"/>
            </a:p>
            <a:p>
              <a:pPr algn="ctr"/>
              <a:r>
                <a:rPr lang="en-US" sz="1600" dirty="0"/>
                <a:t>(To be done)</a:t>
              </a:r>
            </a:p>
          </p:txBody>
        </p:sp>
        <p:sp>
          <p:nvSpPr>
            <p:cNvPr id="23" name="Bent Up Arrow 22">
              <a:extLst>
                <a:ext uri="{FF2B5EF4-FFF2-40B4-BE49-F238E27FC236}">
                  <a16:creationId xmlns:a16="http://schemas.microsoft.com/office/drawing/2014/main" id="{0B0844F8-E8CF-2EB2-1916-F18EA6DC92AA}"/>
                </a:ext>
              </a:extLst>
            </p:cNvPr>
            <p:cNvSpPr/>
            <p:nvPr/>
          </p:nvSpPr>
          <p:spPr>
            <a:xfrm>
              <a:off x="7232529" y="3763414"/>
              <a:ext cx="899002" cy="2215796"/>
            </a:xfrm>
            <a:prstGeom prst="bentUpArrow">
              <a:avLst>
                <a:gd name="adj1" fmla="val 8397"/>
                <a:gd name="adj2" fmla="val 13470"/>
                <a:gd name="adj3" fmla="val 25922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D4A128-87C3-1854-2153-C649E168C1F6}"/>
                </a:ext>
              </a:extLst>
            </p:cNvPr>
            <p:cNvSpPr txBox="1"/>
            <p:nvPr/>
          </p:nvSpPr>
          <p:spPr>
            <a:xfrm>
              <a:off x="5930711" y="4783909"/>
              <a:ext cx="1451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Anti flooding </a:t>
              </a:r>
            </a:p>
            <a:p>
              <a:r>
                <a:rPr lang="en-US" dirty="0"/>
                <a:t>pool</a:t>
              </a:r>
            </a:p>
          </p:txBody>
        </p:sp>
        <p:pic>
          <p:nvPicPr>
            <p:cNvPr id="1028" name="Picture 4" descr="Excavator Special Lineal color icon">
              <a:extLst>
                <a:ext uri="{FF2B5EF4-FFF2-40B4-BE49-F238E27FC236}">
                  <a16:creationId xmlns:a16="http://schemas.microsoft.com/office/drawing/2014/main" id="{507CD482-42A4-D605-E921-B5A78B436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046" y="4772316"/>
              <a:ext cx="823669" cy="82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C73838-BE3D-AC2A-461D-3D5C96BD1D54}"/>
                </a:ext>
              </a:extLst>
            </p:cNvPr>
            <p:cNvSpPr txBox="1"/>
            <p:nvPr/>
          </p:nvSpPr>
          <p:spPr>
            <a:xfrm>
              <a:off x="5694499" y="5426368"/>
              <a:ext cx="2220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WORK IN PROGRESS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CBE7D48-0C73-DF83-528F-57CD0F7254B1}"/>
              </a:ext>
            </a:extLst>
          </p:cNvPr>
          <p:cNvSpPr txBox="1"/>
          <p:nvPr/>
        </p:nvSpPr>
        <p:spPr>
          <a:xfrm>
            <a:off x="8623680" y="889754"/>
            <a:ext cx="28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Technopole AREA</a:t>
            </a:r>
          </a:p>
        </p:txBody>
      </p:sp>
    </p:spTree>
    <p:extLst>
      <p:ext uri="{BB962C8B-B14F-4D97-AF65-F5344CB8AC3E}">
        <p14:creationId xmlns:p14="http://schemas.microsoft.com/office/powerpoint/2010/main" val="23322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58A2FAF-B420-5A7F-BBCD-918382CF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58526" y="-221900"/>
            <a:ext cx="5602285" cy="7919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472BB-4865-9E22-042D-9D2B69E4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the new Datacenter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493940-9834-F5EC-EAE8-C11C44BDF15B}"/>
              </a:ext>
            </a:extLst>
          </p:cNvPr>
          <p:cNvSpPr/>
          <p:nvPr/>
        </p:nvSpPr>
        <p:spPr>
          <a:xfrm>
            <a:off x="5035827" y="1807956"/>
            <a:ext cx="2517912" cy="162104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High </a:t>
            </a:r>
            <a:r>
              <a:rPr lang="it-IT" sz="2000" b="1" dirty="0" err="1">
                <a:solidFill>
                  <a:schemeClr val="tx1"/>
                </a:solidFill>
              </a:rPr>
              <a:t>Density</a:t>
            </a:r>
            <a:endParaRPr lang="it-IT" sz="2000" b="1" dirty="0">
              <a:solidFill>
                <a:schemeClr val="tx1"/>
              </a:solidFill>
            </a:endParaRPr>
          </a:p>
          <a:p>
            <a:pPr algn="ctr"/>
            <a:r>
              <a:rPr lang="it-IT" sz="2000" b="1" dirty="0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</a:rPr>
              <a:t>Expansion 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</a:rPr>
              <a:t>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1D1E6-19FE-3717-4724-F8FBD03C8F3D}"/>
              </a:ext>
            </a:extLst>
          </p:cNvPr>
          <p:cNvSpPr txBox="1"/>
          <p:nvPr/>
        </p:nvSpPr>
        <p:spPr>
          <a:xfrm rot="5400000">
            <a:off x="7142465" y="2118447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INFN  DC</a:t>
            </a:r>
          </a:p>
          <a:p>
            <a:pPr algn="ctr"/>
            <a:r>
              <a:rPr lang="it-IT" sz="2000" b="1" dirty="0"/>
              <a:t>Building </a:t>
            </a:r>
          </a:p>
          <a:p>
            <a:pPr algn="ctr"/>
            <a:r>
              <a:rPr lang="it-IT" sz="2000" b="1" dirty="0"/>
              <a:t>B5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DF6EC-DEB2-DDB3-F6C0-E5BD7B544A68}"/>
              </a:ext>
            </a:extLst>
          </p:cNvPr>
          <p:cNvSpPr txBox="1"/>
          <p:nvPr/>
        </p:nvSpPr>
        <p:spPr>
          <a:xfrm rot="5400000">
            <a:off x="6982088" y="4350072"/>
            <a:ext cx="1476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CINECA  DC</a:t>
            </a:r>
          </a:p>
          <a:p>
            <a:pPr algn="ctr"/>
            <a:r>
              <a:rPr lang="it-IT" sz="2000" b="1" dirty="0"/>
              <a:t>Building </a:t>
            </a:r>
          </a:p>
          <a:p>
            <a:pPr algn="ctr"/>
            <a:r>
              <a:rPr lang="it-IT" sz="2000" b="1" dirty="0"/>
              <a:t>C2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B92783-08BA-6F2A-4745-4A256E098BB4}"/>
              </a:ext>
            </a:extLst>
          </p:cNvPr>
          <p:cNvSpPr/>
          <p:nvPr/>
        </p:nvSpPr>
        <p:spPr>
          <a:xfrm>
            <a:off x="1441756" y="1815756"/>
            <a:ext cx="493061" cy="162104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69E8C-F7F3-434E-7AAF-7386305881C1}"/>
              </a:ext>
            </a:extLst>
          </p:cNvPr>
          <p:cNvSpPr txBox="1"/>
          <p:nvPr/>
        </p:nvSpPr>
        <p:spPr>
          <a:xfrm>
            <a:off x="5794477" y="1777391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FARMING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D306A-F6BF-4424-8362-D2A182FB4B10}"/>
              </a:ext>
            </a:extLst>
          </p:cNvPr>
          <p:cNvSpPr txBox="1"/>
          <p:nvPr/>
        </p:nvSpPr>
        <p:spPr>
          <a:xfrm rot="16200000">
            <a:off x="1125390" y="2373023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TAPE </a:t>
            </a:r>
          </a:p>
          <a:p>
            <a:pPr algn="ctr"/>
            <a:r>
              <a:rPr lang="it-IT" dirty="0"/>
              <a:t>LIBRARY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D4F83-B84B-5956-DC83-0E515728199A}"/>
              </a:ext>
            </a:extLst>
          </p:cNvPr>
          <p:cNvSpPr/>
          <p:nvPr/>
        </p:nvSpPr>
        <p:spPr>
          <a:xfrm>
            <a:off x="4494225" y="1802504"/>
            <a:ext cx="493061" cy="1621044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C9828-9A4F-D19B-7281-6A522506F090}"/>
              </a:ext>
            </a:extLst>
          </p:cNvPr>
          <p:cNvSpPr txBox="1"/>
          <p:nvPr/>
        </p:nvSpPr>
        <p:spPr>
          <a:xfrm rot="16200000">
            <a:off x="4141071" y="2351089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NETWORK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D441F-0F3C-E0FC-02B4-172CA9097CA4}"/>
              </a:ext>
            </a:extLst>
          </p:cNvPr>
          <p:cNvSpPr/>
          <p:nvPr/>
        </p:nvSpPr>
        <p:spPr>
          <a:xfrm>
            <a:off x="2033917" y="1802504"/>
            <a:ext cx="2411767" cy="163775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BB592-62E9-DB52-7752-C19BAF639CE5}"/>
              </a:ext>
            </a:extLst>
          </p:cNvPr>
          <p:cNvSpPr txBox="1"/>
          <p:nvPr/>
        </p:nvSpPr>
        <p:spPr>
          <a:xfrm>
            <a:off x="1924637" y="2136925"/>
            <a:ext cx="2600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LOW </a:t>
            </a:r>
            <a:r>
              <a:rPr lang="it-IT" b="1" dirty="0" err="1"/>
              <a:t>Density</a:t>
            </a:r>
            <a:r>
              <a:rPr lang="it-IT" b="1" dirty="0"/>
              <a:t> Computing</a:t>
            </a:r>
          </a:p>
          <a:p>
            <a:pPr algn="ctr"/>
            <a:r>
              <a:rPr lang="it-IT" b="1" dirty="0"/>
              <a:t>AREA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FA19E7-01AD-AF78-7190-646E340E0C83}"/>
              </a:ext>
            </a:extLst>
          </p:cNvPr>
          <p:cNvSpPr/>
          <p:nvPr/>
        </p:nvSpPr>
        <p:spPr>
          <a:xfrm>
            <a:off x="4333594" y="4039026"/>
            <a:ext cx="2967893" cy="163775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272C93-CD29-09A2-FDA7-E5D0C0F709D3}"/>
              </a:ext>
            </a:extLst>
          </p:cNvPr>
          <p:cNvSpPr/>
          <p:nvPr/>
        </p:nvSpPr>
        <p:spPr>
          <a:xfrm>
            <a:off x="1044908" y="4050963"/>
            <a:ext cx="3207307" cy="162104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High </a:t>
            </a:r>
            <a:r>
              <a:rPr lang="it-IT" sz="2000" b="1" dirty="0" err="1">
                <a:solidFill>
                  <a:schemeClr val="tx1"/>
                </a:solidFill>
              </a:rPr>
              <a:t>Density</a:t>
            </a:r>
            <a:endParaRPr lang="it-IT" sz="2000" b="1" dirty="0">
              <a:solidFill>
                <a:schemeClr val="tx1"/>
              </a:solidFill>
            </a:endParaRPr>
          </a:p>
          <a:p>
            <a:pPr algn="ctr"/>
            <a:r>
              <a:rPr lang="it-IT" sz="2000" b="1" dirty="0">
                <a:solidFill>
                  <a:schemeClr val="tx1"/>
                </a:solidFill>
              </a:rPr>
              <a:t>Expansion 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</a:rPr>
              <a:t>AREA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72CAFB-B4E2-73E7-27C8-371A3A240F05}"/>
              </a:ext>
            </a:extLst>
          </p:cNvPr>
          <p:cNvSpPr/>
          <p:nvPr/>
        </p:nvSpPr>
        <p:spPr>
          <a:xfrm>
            <a:off x="388548" y="1815756"/>
            <a:ext cx="954107" cy="163775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84AB5-6B63-F174-1EF9-38BBA16FB1BF}"/>
              </a:ext>
            </a:extLst>
          </p:cNvPr>
          <p:cNvSpPr txBox="1"/>
          <p:nvPr/>
        </p:nvSpPr>
        <p:spPr>
          <a:xfrm>
            <a:off x="347819" y="1919984"/>
            <a:ext cx="10518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NOC</a:t>
            </a:r>
          </a:p>
          <a:p>
            <a:pPr algn="ctr"/>
            <a:r>
              <a:rPr lang="it-IT" dirty="0"/>
              <a:t>SOC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MEETING </a:t>
            </a:r>
          </a:p>
          <a:p>
            <a:pPr algn="ctr"/>
            <a:r>
              <a:rPr lang="it-IT" dirty="0"/>
              <a:t>ROOM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41F722-F2A4-BA71-1532-2B49D22984CC}"/>
              </a:ext>
            </a:extLst>
          </p:cNvPr>
          <p:cNvSpPr txBox="1"/>
          <p:nvPr/>
        </p:nvSpPr>
        <p:spPr>
          <a:xfrm>
            <a:off x="4894643" y="4528298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 LEONARDO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EB3635-969F-140D-9CC5-CC14A332C016}"/>
              </a:ext>
            </a:extLst>
          </p:cNvPr>
          <p:cNvSpPr txBox="1"/>
          <p:nvPr/>
        </p:nvSpPr>
        <p:spPr>
          <a:xfrm>
            <a:off x="8544283" y="2136925"/>
            <a:ext cx="364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“Temperate” water (36°C inlet) for DLC and cold water for Air Cooling</a:t>
            </a:r>
          </a:p>
          <a:p>
            <a:r>
              <a:rPr lang="en-US" b="1" dirty="0"/>
              <a:t>Up to 80kw/Rack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6C17116-74F2-17D5-D746-88DE67723C2B}"/>
              </a:ext>
            </a:extLst>
          </p:cNvPr>
          <p:cNvCxnSpPr>
            <a:cxnSpLocks/>
            <a:stCxn id="33" idx="1"/>
            <a:endCxn id="5" idx="3"/>
          </p:cNvCxnSpPr>
          <p:nvPr/>
        </p:nvCxnSpPr>
        <p:spPr>
          <a:xfrm flipH="1">
            <a:off x="7553739" y="2598590"/>
            <a:ext cx="990544" cy="1988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3E12E6-A86B-46CE-34BB-6C7818CCA4B9}"/>
              </a:ext>
            </a:extLst>
          </p:cNvPr>
          <p:cNvSpPr txBox="1"/>
          <p:nvPr/>
        </p:nvSpPr>
        <p:spPr>
          <a:xfrm>
            <a:off x="1129772" y="649117"/>
            <a:ext cx="422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water (26°C inlet) only for Air cooling (Cold isle) system (</a:t>
            </a:r>
            <a:r>
              <a:rPr lang="en-US" b="1" dirty="0"/>
              <a:t>Up to 16 kW/Rack</a:t>
            </a:r>
            <a:r>
              <a:rPr lang="en-US" dirty="0"/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E92591-B00B-A396-587A-A8267037926C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 flipH="1">
            <a:off x="3224897" y="1295448"/>
            <a:ext cx="14903" cy="84147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0">
            <a:extLst>
              <a:ext uri="{FF2B5EF4-FFF2-40B4-BE49-F238E27FC236}">
                <a16:creationId xmlns:a16="http://schemas.microsoft.com/office/drawing/2014/main" id="{64CD29DF-9603-F853-B058-F0AFFCF8C832}"/>
              </a:ext>
            </a:extLst>
          </p:cNvPr>
          <p:cNvGrpSpPr/>
          <p:nvPr/>
        </p:nvGrpSpPr>
        <p:grpSpPr>
          <a:xfrm>
            <a:off x="4743450" y="3111687"/>
            <a:ext cx="1647825" cy="1603188"/>
            <a:chOff x="4743450" y="3111687"/>
            <a:chExt cx="1647825" cy="1603188"/>
          </a:xfrm>
        </p:grpSpPr>
        <p:cxnSp>
          <p:nvCxnSpPr>
            <p:cNvPr id="36" name="Connettore diritto 21">
              <a:extLst>
                <a:ext uri="{FF2B5EF4-FFF2-40B4-BE49-F238E27FC236}">
                  <a16:creationId xmlns:a16="http://schemas.microsoft.com/office/drawing/2014/main" id="{CDE9AF89-3870-A198-AF07-921A5D53769A}"/>
                </a:ext>
              </a:extLst>
            </p:cNvPr>
            <p:cNvCxnSpPr>
              <a:cxnSpLocks/>
            </p:cNvCxnSpPr>
            <p:nvPr/>
          </p:nvCxnSpPr>
          <p:spPr>
            <a:xfrm>
              <a:off x="4743450" y="3111687"/>
              <a:ext cx="0" cy="35382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24">
              <a:extLst>
                <a:ext uri="{FF2B5EF4-FFF2-40B4-BE49-F238E27FC236}">
                  <a16:creationId xmlns:a16="http://schemas.microsoft.com/office/drawing/2014/main" id="{FABABAD8-D5E5-FEDD-66EC-3DCE3BE4EC7A}"/>
                </a:ext>
              </a:extLst>
            </p:cNvPr>
            <p:cNvCxnSpPr>
              <a:cxnSpLocks/>
            </p:cNvCxnSpPr>
            <p:nvPr/>
          </p:nvCxnSpPr>
          <p:spPr>
            <a:xfrm>
              <a:off x="4743450" y="3423548"/>
              <a:ext cx="1647825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26">
              <a:extLst>
                <a:ext uri="{FF2B5EF4-FFF2-40B4-BE49-F238E27FC236}">
                  <a16:creationId xmlns:a16="http://schemas.microsoft.com/office/drawing/2014/main" id="{7B4C3890-855D-6351-BAEB-8FB154A42605}"/>
                </a:ext>
              </a:extLst>
            </p:cNvPr>
            <p:cNvCxnSpPr>
              <a:cxnSpLocks/>
            </p:cNvCxnSpPr>
            <p:nvPr/>
          </p:nvCxnSpPr>
          <p:spPr>
            <a:xfrm>
              <a:off x="6391275" y="3369852"/>
              <a:ext cx="0" cy="1345023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1F26EEE-31C6-FCC2-8AEE-9CB0F7564600}"/>
              </a:ext>
            </a:extLst>
          </p:cNvPr>
          <p:cNvSpPr txBox="1"/>
          <p:nvPr/>
        </p:nvSpPr>
        <p:spPr>
          <a:xfrm>
            <a:off x="8247754" y="3626640"/>
            <a:ext cx="4037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CNAF-Leonardo </a:t>
            </a:r>
          </a:p>
          <a:p>
            <a:r>
              <a:rPr lang="en-US" sz="2000" b="1" dirty="0"/>
              <a:t>Direct cabling  connection  &lt;100m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CEB1F38-53A9-01BC-85A2-12F9B01B95CC}"/>
              </a:ext>
            </a:extLst>
          </p:cNvPr>
          <p:cNvCxnSpPr>
            <a:cxnSpLocks/>
          </p:cNvCxnSpPr>
          <p:nvPr/>
        </p:nvCxnSpPr>
        <p:spPr>
          <a:xfrm flipH="1">
            <a:off x="6391275" y="3863778"/>
            <a:ext cx="1853095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B8C7C7-26E5-7B94-E1BB-CD01B41CF5D4}"/>
              </a:ext>
            </a:extLst>
          </p:cNvPr>
          <p:cNvCxnSpPr/>
          <p:nvPr/>
        </p:nvCxnSpPr>
        <p:spPr>
          <a:xfrm>
            <a:off x="239535" y="1442740"/>
            <a:ext cx="0" cy="334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65E63E-EB03-16DB-5D55-4A9B537BE4D9}"/>
              </a:ext>
            </a:extLst>
          </p:cNvPr>
          <p:cNvCxnSpPr/>
          <p:nvPr/>
        </p:nvCxnSpPr>
        <p:spPr>
          <a:xfrm>
            <a:off x="7646977" y="1442740"/>
            <a:ext cx="0" cy="334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DC76E2-F614-B23D-ED1E-60F9843ECFAE}"/>
              </a:ext>
            </a:extLst>
          </p:cNvPr>
          <p:cNvCxnSpPr/>
          <p:nvPr/>
        </p:nvCxnSpPr>
        <p:spPr>
          <a:xfrm>
            <a:off x="239535" y="1442740"/>
            <a:ext cx="740744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C24215-A908-35FB-A449-D0519C52DDE5}"/>
              </a:ext>
            </a:extLst>
          </p:cNvPr>
          <p:cNvSpPr txBox="1"/>
          <p:nvPr/>
        </p:nvSpPr>
        <p:spPr>
          <a:xfrm>
            <a:off x="3985202" y="1104452"/>
            <a:ext cx="76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3BF725-56CD-14D0-DBBD-8E0BFCE0EC2E}"/>
              </a:ext>
            </a:extLst>
          </p:cNvPr>
          <p:cNvCxnSpPr/>
          <p:nvPr/>
        </p:nvCxnSpPr>
        <p:spPr>
          <a:xfrm flipH="1">
            <a:off x="0" y="1741586"/>
            <a:ext cx="239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F110A-00B3-12E3-7337-0B372B7206A1}"/>
              </a:ext>
            </a:extLst>
          </p:cNvPr>
          <p:cNvCxnSpPr>
            <a:cxnSpLocks/>
          </p:cNvCxnSpPr>
          <p:nvPr/>
        </p:nvCxnSpPr>
        <p:spPr>
          <a:xfrm flipH="1">
            <a:off x="7034" y="3626640"/>
            <a:ext cx="239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852555-E7C9-C42F-B479-AF7EF4BD7BCD}"/>
              </a:ext>
            </a:extLst>
          </p:cNvPr>
          <p:cNvCxnSpPr>
            <a:cxnSpLocks/>
          </p:cNvCxnSpPr>
          <p:nvPr/>
        </p:nvCxnSpPr>
        <p:spPr>
          <a:xfrm flipH="1">
            <a:off x="242837" y="1716186"/>
            <a:ext cx="15314" cy="191045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6D26CDD-1C13-14C5-DBA3-95090B6966FC}"/>
              </a:ext>
            </a:extLst>
          </p:cNvPr>
          <p:cNvSpPr txBox="1"/>
          <p:nvPr/>
        </p:nvSpPr>
        <p:spPr>
          <a:xfrm rot="16200000">
            <a:off x="-212567" y="258410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30m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7FB18EE-6401-C944-4DFC-ACCBE8EE0828}"/>
              </a:ext>
            </a:extLst>
          </p:cNvPr>
          <p:cNvGrpSpPr/>
          <p:nvPr/>
        </p:nvGrpSpPr>
        <p:grpSpPr>
          <a:xfrm>
            <a:off x="8296685" y="4337447"/>
            <a:ext cx="3631166" cy="1950398"/>
            <a:chOff x="8296685" y="4337447"/>
            <a:chExt cx="3631166" cy="19503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4A25379-D174-7C2D-30DF-57C65944C11C}"/>
                </a:ext>
              </a:extLst>
            </p:cNvPr>
            <p:cNvGrpSpPr/>
            <p:nvPr/>
          </p:nvGrpSpPr>
          <p:grpSpPr>
            <a:xfrm>
              <a:off x="8296685" y="5848295"/>
              <a:ext cx="934792" cy="436269"/>
              <a:chOff x="1398145" y="5224416"/>
              <a:chExt cx="1700601" cy="1025789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CF7D0EB-C962-77C8-CBD7-2440CEC25EFB}"/>
                  </a:ext>
                </a:extLst>
              </p:cNvPr>
              <p:cNvGrpSpPr/>
              <p:nvPr/>
            </p:nvGrpSpPr>
            <p:grpSpPr>
              <a:xfrm>
                <a:off x="1398145" y="5224416"/>
                <a:ext cx="1700601" cy="1025789"/>
                <a:chOff x="1398145" y="5224416"/>
                <a:chExt cx="1700601" cy="1025789"/>
              </a:xfrm>
            </p:grpSpPr>
            <p:pic>
              <p:nvPicPr>
                <p:cNvPr id="132" name="Immagine 159">
                  <a:extLst>
                    <a:ext uri="{FF2B5EF4-FFF2-40B4-BE49-F238E27FC236}">
                      <a16:creationId xmlns:a16="http://schemas.microsoft.com/office/drawing/2014/main" id="{823FA3BC-8CF4-7059-E3C3-A870FCCDF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70452" y="5224416"/>
                  <a:ext cx="800653" cy="408097"/>
                </a:xfrm>
                <a:prstGeom prst="rect">
                  <a:avLst/>
                </a:prstGeom>
              </p:spPr>
            </p:pic>
            <p:sp>
              <p:nvSpPr>
                <p:cNvPr id="133" name="TextBox 25">
                  <a:extLst>
                    <a:ext uri="{FF2B5EF4-FFF2-40B4-BE49-F238E27FC236}">
                      <a16:creationId xmlns:a16="http://schemas.microsoft.com/office/drawing/2014/main" id="{A95B959F-9AC0-5BD1-BB36-9763D805CDC9}"/>
                    </a:ext>
                  </a:extLst>
                </p:cNvPr>
                <p:cNvSpPr txBox="1"/>
                <p:nvPr/>
              </p:nvSpPr>
              <p:spPr>
                <a:xfrm>
                  <a:off x="1398145" y="5653178"/>
                  <a:ext cx="1700601" cy="597027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anchor="t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FARMING / STORAGE</a:t>
                  </a:r>
                </a:p>
                <a:p>
                  <a:pPr algn="ctr"/>
                  <a:r>
                    <a:rPr lang="en-US" sz="600" dirty="0"/>
                    <a:t>Resources</a:t>
                  </a:r>
                </a:p>
              </p:txBody>
            </p:sp>
          </p:grpSp>
          <p:grpSp>
            <p:nvGrpSpPr>
              <p:cNvPr id="128" name="Gruppo 1801">
                <a:extLst>
                  <a:ext uri="{FF2B5EF4-FFF2-40B4-BE49-F238E27FC236}">
                    <a16:creationId xmlns:a16="http://schemas.microsoft.com/office/drawing/2014/main" id="{F3428600-ED06-360D-22FF-5A48079921DF}"/>
                  </a:ext>
                </a:extLst>
              </p:cNvPr>
              <p:cNvGrpSpPr/>
              <p:nvPr/>
            </p:nvGrpSpPr>
            <p:grpSpPr>
              <a:xfrm>
                <a:off x="2424699" y="5289616"/>
                <a:ext cx="402973" cy="306555"/>
                <a:chOff x="4796367" y="5915025"/>
                <a:chExt cx="520700" cy="419100"/>
              </a:xfrm>
            </p:grpSpPr>
            <p:sp>
              <p:nvSpPr>
                <p:cNvPr id="129" name="AutoShape 795">
                  <a:extLst>
                    <a:ext uri="{FF2B5EF4-FFF2-40B4-BE49-F238E27FC236}">
                      <a16:creationId xmlns:a16="http://schemas.microsoft.com/office/drawing/2014/main" id="{7405B5E8-3E1B-B056-6CDE-52ACE9E2C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6367" y="59150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130" name="AutoShape 795">
                  <a:extLst>
                    <a:ext uri="{FF2B5EF4-FFF2-40B4-BE49-F238E27FC236}">
                      <a16:creationId xmlns:a16="http://schemas.microsoft.com/office/drawing/2014/main" id="{8004B4C1-06E8-56BF-5C74-B677E4F71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5767" y="5940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131" name="AutoShape 795">
                  <a:extLst>
                    <a:ext uri="{FF2B5EF4-FFF2-40B4-BE49-F238E27FC236}">
                      <a16:creationId xmlns:a16="http://schemas.microsoft.com/office/drawing/2014/main" id="{46C3CE59-8B42-1138-4BAE-3A7578ACD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8767" y="6067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</p:grpSp>
        </p:grpSp>
        <p:sp>
          <p:nvSpPr>
            <p:cNvPr id="66" name="TextBox 25">
              <a:extLst>
                <a:ext uri="{FF2B5EF4-FFF2-40B4-BE49-F238E27FC236}">
                  <a16:creationId xmlns:a16="http://schemas.microsoft.com/office/drawing/2014/main" id="{88B2D283-0306-EC7D-2BD9-46C6559E84E3}"/>
                </a:ext>
              </a:extLst>
            </p:cNvPr>
            <p:cNvSpPr txBox="1"/>
            <p:nvPr/>
          </p:nvSpPr>
          <p:spPr>
            <a:xfrm>
              <a:off x="11130843" y="4807792"/>
              <a:ext cx="797008" cy="147260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Dragon Fly</a:t>
              </a:r>
            </a:p>
          </p:txBody>
        </p:sp>
        <p:sp>
          <p:nvSpPr>
            <p:cNvPr id="27" name="Rectangle: Rounded Corners 5">
              <a:extLst>
                <a:ext uri="{FF2B5EF4-FFF2-40B4-BE49-F238E27FC236}">
                  <a16:creationId xmlns:a16="http://schemas.microsoft.com/office/drawing/2014/main" id="{EC9CEE87-5E0F-47EC-CD4A-583035528DCE}"/>
                </a:ext>
              </a:extLst>
            </p:cNvPr>
            <p:cNvSpPr/>
            <p:nvPr/>
          </p:nvSpPr>
          <p:spPr>
            <a:xfrm>
              <a:off x="11249735" y="5076100"/>
              <a:ext cx="250728" cy="11009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30" name="Rectangle: Rounded Corners 5">
              <a:extLst>
                <a:ext uri="{FF2B5EF4-FFF2-40B4-BE49-F238E27FC236}">
                  <a16:creationId xmlns:a16="http://schemas.microsoft.com/office/drawing/2014/main" id="{DF48A025-CF0D-701B-1922-D24288804901}"/>
                </a:ext>
              </a:extLst>
            </p:cNvPr>
            <p:cNvSpPr/>
            <p:nvPr/>
          </p:nvSpPr>
          <p:spPr>
            <a:xfrm>
              <a:off x="8531238" y="5073401"/>
              <a:ext cx="681895" cy="4607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ea typeface="Calibri"/>
                  <a:cs typeface="Calibri"/>
                </a:rPr>
                <a:t>CORE-1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ea typeface="Calibri"/>
                  <a:cs typeface="Calibri"/>
                </a:rPr>
                <a:t>A7812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B106B55-0FCC-6FB5-F67B-C0446C76A672}"/>
                </a:ext>
              </a:extLst>
            </p:cNvPr>
            <p:cNvCxnSpPr>
              <a:cxnSpLocks/>
            </p:cNvCxnSpPr>
            <p:nvPr/>
          </p:nvCxnSpPr>
          <p:spPr>
            <a:xfrm>
              <a:off x="9214091" y="5291676"/>
              <a:ext cx="226552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23A2A51-C4EA-7495-59C3-C21A1147D6B0}"/>
                </a:ext>
              </a:extLst>
            </p:cNvPr>
            <p:cNvCxnSpPr>
              <a:cxnSpLocks/>
            </p:cNvCxnSpPr>
            <p:nvPr/>
          </p:nvCxnSpPr>
          <p:spPr>
            <a:xfrm>
              <a:off x="9220048" y="5401940"/>
              <a:ext cx="232546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07935F9-16D8-2B18-53E6-7B60279CF9C3}"/>
                </a:ext>
              </a:extLst>
            </p:cNvPr>
            <p:cNvCxnSpPr>
              <a:cxnSpLocks/>
              <a:stCxn id="30" idx="2"/>
              <a:endCxn id="132" idx="0"/>
            </p:cNvCxnSpPr>
            <p:nvPr/>
          </p:nvCxnSpPr>
          <p:spPr>
            <a:xfrm flipH="1">
              <a:off x="8666421" y="5534108"/>
              <a:ext cx="205765" cy="31418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603F56-C024-65E6-693C-C201EB192B8D}"/>
                </a:ext>
              </a:extLst>
            </p:cNvPr>
            <p:cNvCxnSpPr>
              <a:cxnSpLocks/>
              <a:stCxn id="32" idx="2"/>
              <a:endCxn id="132" idx="0"/>
            </p:cNvCxnSpPr>
            <p:nvPr/>
          </p:nvCxnSpPr>
          <p:spPr>
            <a:xfrm flipH="1">
              <a:off x="8666421" y="5555993"/>
              <a:ext cx="1099148" cy="292303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B09906-0149-BCD2-80F0-47C8E5678390}"/>
                </a:ext>
              </a:extLst>
            </p:cNvPr>
            <p:cNvSpPr/>
            <p:nvPr/>
          </p:nvSpPr>
          <p:spPr>
            <a:xfrm rot="7594285">
              <a:off x="8759626" y="5643596"/>
              <a:ext cx="48336" cy="2755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loud 32">
              <a:extLst>
                <a:ext uri="{FF2B5EF4-FFF2-40B4-BE49-F238E27FC236}">
                  <a16:creationId xmlns:a16="http://schemas.microsoft.com/office/drawing/2014/main" id="{FA2C807E-6AA6-5DD4-AEA3-5655495C28AC}"/>
                </a:ext>
              </a:extLst>
            </p:cNvPr>
            <p:cNvSpPr/>
            <p:nvPr/>
          </p:nvSpPr>
          <p:spPr>
            <a:xfrm>
              <a:off x="8553148" y="4513291"/>
              <a:ext cx="713631" cy="33694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129ABB6D-FF94-CC73-7A7D-5C591D69A5F2}"/>
                </a:ext>
              </a:extLst>
            </p:cNvPr>
            <p:cNvSpPr txBox="1"/>
            <p:nvPr/>
          </p:nvSpPr>
          <p:spPr>
            <a:xfrm>
              <a:off x="8539079" y="4547975"/>
              <a:ext cx="7697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OPN/ONE</a:t>
              </a:r>
            </a:p>
          </p:txBody>
        </p:sp>
        <p:cxnSp>
          <p:nvCxnSpPr>
            <p:cNvPr id="52" name="Straight Connector 59">
              <a:extLst>
                <a:ext uri="{FF2B5EF4-FFF2-40B4-BE49-F238E27FC236}">
                  <a16:creationId xmlns:a16="http://schemas.microsoft.com/office/drawing/2014/main" id="{734A7E60-F2C4-0F53-4509-BEB118464FBF}"/>
                </a:ext>
              </a:extLst>
            </p:cNvPr>
            <p:cNvCxnSpPr>
              <a:cxnSpLocks/>
              <a:stCxn id="30" idx="0"/>
              <a:endCxn id="50" idx="1"/>
            </p:cNvCxnSpPr>
            <p:nvPr/>
          </p:nvCxnSpPr>
          <p:spPr>
            <a:xfrm flipV="1">
              <a:off x="8872186" y="4849874"/>
              <a:ext cx="37778" cy="223527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9">
              <a:extLst>
                <a:ext uri="{FF2B5EF4-FFF2-40B4-BE49-F238E27FC236}">
                  <a16:creationId xmlns:a16="http://schemas.microsoft.com/office/drawing/2014/main" id="{04E22C9D-FAE6-6A1C-D35D-5843E31FED1A}"/>
                </a:ext>
              </a:extLst>
            </p:cNvPr>
            <p:cNvCxnSpPr>
              <a:cxnSpLocks/>
              <a:stCxn id="32" idx="0"/>
              <a:endCxn id="50" idx="1"/>
            </p:cNvCxnSpPr>
            <p:nvPr/>
          </p:nvCxnSpPr>
          <p:spPr>
            <a:xfrm flipH="1" flipV="1">
              <a:off x="8909963" y="4849874"/>
              <a:ext cx="855605" cy="24541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Rectangle: Rounded Corners 5">
              <a:extLst>
                <a:ext uri="{FF2B5EF4-FFF2-40B4-BE49-F238E27FC236}">
                  <a16:creationId xmlns:a16="http://schemas.microsoft.com/office/drawing/2014/main" id="{DF57FD82-F50C-546F-6A2F-6E400B04978A}"/>
                </a:ext>
              </a:extLst>
            </p:cNvPr>
            <p:cNvSpPr/>
            <p:nvPr/>
          </p:nvSpPr>
          <p:spPr>
            <a:xfrm>
              <a:off x="11108970" y="4606171"/>
              <a:ext cx="681895" cy="19572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Calibri"/>
                  <a:cs typeface="Calibri"/>
                </a:rPr>
                <a:t>Skyway </a:t>
              </a:r>
            </a:p>
          </p:txBody>
        </p:sp>
        <p:cxnSp>
          <p:nvCxnSpPr>
            <p:cNvPr id="55" name="Straight Connector 59">
              <a:extLst>
                <a:ext uri="{FF2B5EF4-FFF2-40B4-BE49-F238E27FC236}">
                  <a16:creationId xmlns:a16="http://schemas.microsoft.com/office/drawing/2014/main" id="{A6172779-5DA1-4916-48FC-9B581C633157}"/>
                </a:ext>
              </a:extLst>
            </p:cNvPr>
            <p:cNvCxnSpPr>
              <a:cxnSpLocks/>
              <a:stCxn id="54" idx="1"/>
              <a:endCxn id="32" idx="0"/>
            </p:cNvCxnSpPr>
            <p:nvPr/>
          </p:nvCxnSpPr>
          <p:spPr>
            <a:xfrm flipH="1">
              <a:off x="9765569" y="4704034"/>
              <a:ext cx="1343401" cy="39125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9">
              <a:extLst>
                <a:ext uri="{FF2B5EF4-FFF2-40B4-BE49-F238E27FC236}">
                  <a16:creationId xmlns:a16="http://schemas.microsoft.com/office/drawing/2014/main" id="{5D9E7C84-7F82-E23E-B93D-431D465C0392}"/>
                </a:ext>
              </a:extLst>
            </p:cNvPr>
            <p:cNvCxnSpPr>
              <a:cxnSpLocks/>
              <a:stCxn id="30" idx="0"/>
              <a:endCxn id="54" idx="1"/>
            </p:cNvCxnSpPr>
            <p:nvPr/>
          </p:nvCxnSpPr>
          <p:spPr>
            <a:xfrm flipV="1">
              <a:off x="8872186" y="4704034"/>
              <a:ext cx="2236784" cy="369367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BF0A26-0176-32F3-B65F-A8315109FA34}"/>
                </a:ext>
              </a:extLst>
            </p:cNvPr>
            <p:cNvCxnSpPr>
              <a:cxnSpLocks/>
              <a:stCxn id="30" idx="0"/>
              <a:endCxn id="60" idx="1"/>
            </p:cNvCxnSpPr>
            <p:nvPr/>
          </p:nvCxnSpPr>
          <p:spPr>
            <a:xfrm flipV="1">
              <a:off x="8872186" y="4704034"/>
              <a:ext cx="1481968" cy="369367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659A76-C84B-821D-E6F8-23DFDD9027B1}"/>
                </a:ext>
              </a:extLst>
            </p:cNvPr>
            <p:cNvCxnSpPr>
              <a:cxnSpLocks/>
              <a:stCxn id="32" idx="0"/>
              <a:endCxn id="60" idx="1"/>
            </p:cNvCxnSpPr>
            <p:nvPr/>
          </p:nvCxnSpPr>
          <p:spPr>
            <a:xfrm flipV="1">
              <a:off x="9765569" y="4704034"/>
              <a:ext cx="588585" cy="39125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AEF4F0F-6E3A-65C0-78E6-31592427367B}"/>
                </a:ext>
              </a:extLst>
            </p:cNvPr>
            <p:cNvGrpSpPr/>
            <p:nvPr/>
          </p:nvGrpSpPr>
          <p:grpSpPr>
            <a:xfrm>
              <a:off x="10571758" y="5304830"/>
              <a:ext cx="1094194" cy="649825"/>
              <a:chOff x="4993821" y="3908684"/>
              <a:chExt cx="1418976" cy="909059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5589DB1E-A6AB-5B65-C319-A38E1F2DAE55}"/>
                  </a:ext>
                </a:extLst>
              </p:cNvPr>
              <p:cNvGrpSpPr/>
              <p:nvPr/>
            </p:nvGrpSpPr>
            <p:grpSpPr>
              <a:xfrm>
                <a:off x="4993821" y="3908684"/>
                <a:ext cx="573511" cy="640404"/>
                <a:chOff x="4993821" y="3908684"/>
                <a:chExt cx="573511" cy="640404"/>
              </a:xfrm>
            </p:grpSpPr>
            <p:pic>
              <p:nvPicPr>
                <p:cNvPr id="123" name="Immagine 159">
                  <a:extLst>
                    <a:ext uri="{FF2B5EF4-FFF2-40B4-BE49-F238E27FC236}">
                      <a16:creationId xmlns:a16="http://schemas.microsoft.com/office/drawing/2014/main" id="{D7417DD5-A7DB-EEA4-85E1-89B99820F9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3821" y="4306284"/>
                  <a:ext cx="570740" cy="242804"/>
                </a:xfrm>
                <a:prstGeom prst="rect">
                  <a:avLst/>
                </a:prstGeom>
              </p:spPr>
            </p:pic>
            <p:pic>
              <p:nvPicPr>
                <p:cNvPr id="124" name="Immagine 159">
                  <a:extLst>
                    <a:ext uri="{FF2B5EF4-FFF2-40B4-BE49-F238E27FC236}">
                      <a16:creationId xmlns:a16="http://schemas.microsoft.com/office/drawing/2014/main" id="{6B182D83-A19D-F002-7858-7E1665CFE7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3821" y="4177339"/>
                  <a:ext cx="570740" cy="242804"/>
                </a:xfrm>
                <a:prstGeom prst="rect">
                  <a:avLst/>
                </a:prstGeom>
              </p:spPr>
            </p:pic>
            <p:pic>
              <p:nvPicPr>
                <p:cNvPr id="125" name="Immagine 159">
                  <a:extLst>
                    <a:ext uri="{FF2B5EF4-FFF2-40B4-BE49-F238E27FC236}">
                      <a16:creationId xmlns:a16="http://schemas.microsoft.com/office/drawing/2014/main" id="{DBEF3331-2461-B573-7466-56319CCAD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592" y="4047106"/>
                  <a:ext cx="570740" cy="242804"/>
                </a:xfrm>
                <a:prstGeom prst="rect">
                  <a:avLst/>
                </a:prstGeom>
              </p:spPr>
            </p:pic>
            <p:pic>
              <p:nvPicPr>
                <p:cNvPr id="126" name="Immagine 159">
                  <a:extLst>
                    <a:ext uri="{FF2B5EF4-FFF2-40B4-BE49-F238E27FC236}">
                      <a16:creationId xmlns:a16="http://schemas.microsoft.com/office/drawing/2014/main" id="{9092D251-DD55-6F91-A632-B24D58F4A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3821" y="3908684"/>
                  <a:ext cx="570740" cy="242804"/>
                </a:xfrm>
                <a:prstGeom prst="rect">
                  <a:avLst/>
                </a:prstGeom>
              </p:spPr>
            </p:pic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35A0233E-9315-41B6-5760-61FDA9D1FCC9}"/>
                  </a:ext>
                </a:extLst>
              </p:cNvPr>
              <p:cNvGrpSpPr/>
              <p:nvPr/>
            </p:nvGrpSpPr>
            <p:grpSpPr>
              <a:xfrm>
                <a:off x="5192179" y="3919414"/>
                <a:ext cx="1220618" cy="898329"/>
                <a:chOff x="5192179" y="3919414"/>
                <a:chExt cx="1220618" cy="898329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F19A7002-05C3-E63B-9B7F-85179188929C}"/>
                    </a:ext>
                  </a:extLst>
                </p:cNvPr>
                <p:cNvGrpSpPr/>
                <p:nvPr/>
              </p:nvGrpSpPr>
              <p:grpSpPr>
                <a:xfrm>
                  <a:off x="5839286" y="3919414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119" name="Immagine 159">
                    <a:extLst>
                      <a:ext uri="{FF2B5EF4-FFF2-40B4-BE49-F238E27FC236}">
                        <a16:creationId xmlns:a16="http://schemas.microsoft.com/office/drawing/2014/main" id="{DA9BB01A-BADC-931A-F38A-3B383FC7E2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20" name="Immagine 159">
                    <a:extLst>
                      <a:ext uri="{FF2B5EF4-FFF2-40B4-BE49-F238E27FC236}">
                        <a16:creationId xmlns:a16="http://schemas.microsoft.com/office/drawing/2014/main" id="{A4F77000-96B3-5D45-4B7C-49163C0744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21" name="Immagine 159">
                    <a:extLst>
                      <a:ext uri="{FF2B5EF4-FFF2-40B4-BE49-F238E27FC236}">
                        <a16:creationId xmlns:a16="http://schemas.microsoft.com/office/drawing/2014/main" id="{C351856B-E124-A249-0A14-84E29014B3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22" name="Immagine 159">
                    <a:extLst>
                      <a:ext uri="{FF2B5EF4-FFF2-40B4-BE49-F238E27FC236}">
                        <a16:creationId xmlns:a16="http://schemas.microsoft.com/office/drawing/2014/main" id="{C33281B5-4077-AE2F-7702-F570239AA3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94A2B181-173B-CD81-B4D4-6AD5EBF3D811}"/>
                    </a:ext>
                  </a:extLst>
                </p:cNvPr>
                <p:cNvGrpSpPr/>
                <p:nvPr/>
              </p:nvGrpSpPr>
              <p:grpSpPr>
                <a:xfrm>
                  <a:off x="5620470" y="4030086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115" name="Immagine 159">
                    <a:extLst>
                      <a:ext uri="{FF2B5EF4-FFF2-40B4-BE49-F238E27FC236}">
                        <a16:creationId xmlns:a16="http://schemas.microsoft.com/office/drawing/2014/main" id="{862634B8-A605-29F2-1083-478BBB2618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6" name="Immagine 159">
                    <a:extLst>
                      <a:ext uri="{FF2B5EF4-FFF2-40B4-BE49-F238E27FC236}">
                        <a16:creationId xmlns:a16="http://schemas.microsoft.com/office/drawing/2014/main" id="{2A3E34E3-2441-6EF8-A2F3-5776A365AB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7" name="Immagine 159">
                    <a:extLst>
                      <a:ext uri="{FF2B5EF4-FFF2-40B4-BE49-F238E27FC236}">
                        <a16:creationId xmlns:a16="http://schemas.microsoft.com/office/drawing/2014/main" id="{118304B0-CCAA-E038-A4FB-05D3617447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8" name="Immagine 159">
                    <a:extLst>
                      <a:ext uri="{FF2B5EF4-FFF2-40B4-BE49-F238E27FC236}">
                        <a16:creationId xmlns:a16="http://schemas.microsoft.com/office/drawing/2014/main" id="{B402DC0B-1CA3-B863-A3CB-DE91BF3894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B2C24975-18E9-89DE-435A-66C395F1EB37}"/>
                    </a:ext>
                  </a:extLst>
                </p:cNvPr>
                <p:cNvGrpSpPr/>
                <p:nvPr/>
              </p:nvGrpSpPr>
              <p:grpSpPr>
                <a:xfrm>
                  <a:off x="5192179" y="4030086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111" name="Immagine 159">
                    <a:extLst>
                      <a:ext uri="{FF2B5EF4-FFF2-40B4-BE49-F238E27FC236}">
                        <a16:creationId xmlns:a16="http://schemas.microsoft.com/office/drawing/2014/main" id="{911A8935-F915-0638-4424-D14D1D8DDD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2" name="Immagine 159">
                    <a:extLst>
                      <a:ext uri="{FF2B5EF4-FFF2-40B4-BE49-F238E27FC236}">
                        <a16:creationId xmlns:a16="http://schemas.microsoft.com/office/drawing/2014/main" id="{2152B7D0-63A6-227E-2406-ECDE535ABA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3" name="Immagine 159">
                    <a:extLst>
                      <a:ext uri="{FF2B5EF4-FFF2-40B4-BE49-F238E27FC236}">
                        <a16:creationId xmlns:a16="http://schemas.microsoft.com/office/drawing/2014/main" id="{8DF018FE-5590-CDDF-F608-1939FECDAA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4" name="Immagine 159">
                    <a:extLst>
                      <a:ext uri="{FF2B5EF4-FFF2-40B4-BE49-F238E27FC236}">
                        <a16:creationId xmlns:a16="http://schemas.microsoft.com/office/drawing/2014/main" id="{0F78B719-18E7-0D87-0851-DF0F30E16F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CE1739EA-BE71-14E0-0D0C-C7E49726B978}"/>
                    </a:ext>
                  </a:extLst>
                </p:cNvPr>
                <p:cNvGrpSpPr/>
                <p:nvPr/>
              </p:nvGrpSpPr>
              <p:grpSpPr>
                <a:xfrm>
                  <a:off x="5434092" y="4177339"/>
                  <a:ext cx="573511" cy="640404"/>
                  <a:chOff x="4993821" y="3908684"/>
                  <a:chExt cx="573511" cy="640404"/>
                </a:xfrm>
              </p:grpSpPr>
              <p:pic>
                <p:nvPicPr>
                  <p:cNvPr id="107" name="Immagine 159">
                    <a:extLst>
                      <a:ext uri="{FF2B5EF4-FFF2-40B4-BE49-F238E27FC236}">
                        <a16:creationId xmlns:a16="http://schemas.microsoft.com/office/drawing/2014/main" id="{7F70B35D-2CF0-5B10-475D-38B998B404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306284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08" name="Immagine 159">
                    <a:extLst>
                      <a:ext uri="{FF2B5EF4-FFF2-40B4-BE49-F238E27FC236}">
                        <a16:creationId xmlns:a16="http://schemas.microsoft.com/office/drawing/2014/main" id="{77F370CA-0BBB-D229-B349-90480B18F2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4177339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09" name="Immagine 159">
                    <a:extLst>
                      <a:ext uri="{FF2B5EF4-FFF2-40B4-BE49-F238E27FC236}">
                        <a16:creationId xmlns:a16="http://schemas.microsoft.com/office/drawing/2014/main" id="{01C4536A-3243-BD6F-C0BA-EFBFDD700A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6592" y="4047106"/>
                    <a:ext cx="570740" cy="242804"/>
                  </a:xfrm>
                  <a:prstGeom prst="rect">
                    <a:avLst/>
                  </a:prstGeom>
                </p:spPr>
              </p:pic>
              <p:pic>
                <p:nvPicPr>
                  <p:cNvPr id="110" name="Immagine 159">
                    <a:extLst>
                      <a:ext uri="{FF2B5EF4-FFF2-40B4-BE49-F238E27FC236}">
                        <a16:creationId xmlns:a16="http://schemas.microsoft.com/office/drawing/2014/main" id="{8C893F6B-615A-7352-FE50-1C5F23B1C3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3821" y="3908684"/>
                    <a:ext cx="570740" cy="242804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0" name="Rectangle: Rounded Corners 5">
              <a:extLst>
                <a:ext uri="{FF2B5EF4-FFF2-40B4-BE49-F238E27FC236}">
                  <a16:creationId xmlns:a16="http://schemas.microsoft.com/office/drawing/2014/main" id="{1A3F4866-BC24-1139-981D-19A4DF410C2E}"/>
                </a:ext>
              </a:extLst>
            </p:cNvPr>
            <p:cNvSpPr/>
            <p:nvPr/>
          </p:nvSpPr>
          <p:spPr>
            <a:xfrm>
              <a:off x="10354154" y="4606171"/>
              <a:ext cx="681895" cy="19572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Calibri"/>
                  <a:cs typeface="Calibri"/>
                </a:rPr>
                <a:t>Skyway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E42B234-7577-82E1-D069-F60AE644F671}"/>
                </a:ext>
              </a:extLst>
            </p:cNvPr>
            <p:cNvSpPr txBox="1"/>
            <p:nvPr/>
          </p:nvSpPr>
          <p:spPr>
            <a:xfrm>
              <a:off x="10669770" y="5895602"/>
              <a:ext cx="939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LEONARDO</a:t>
              </a:r>
            </a:p>
          </p:txBody>
        </p:sp>
        <p:sp>
          <p:nvSpPr>
            <p:cNvPr id="62" name="Rectangle: Rounded Corners 5">
              <a:extLst>
                <a:ext uri="{FF2B5EF4-FFF2-40B4-BE49-F238E27FC236}">
                  <a16:creationId xmlns:a16="http://schemas.microsoft.com/office/drawing/2014/main" id="{9BE80EEC-BF7C-C2A7-E62F-A366F461D306}"/>
                </a:ext>
              </a:extLst>
            </p:cNvPr>
            <p:cNvSpPr/>
            <p:nvPr/>
          </p:nvSpPr>
          <p:spPr>
            <a:xfrm>
              <a:off x="10713708" y="5049244"/>
              <a:ext cx="250728" cy="11009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FB3F05F-9405-614F-2F69-210E8E4517C4}"/>
                </a:ext>
              </a:extLst>
            </p:cNvPr>
            <p:cNvSpPr/>
            <p:nvPr/>
          </p:nvSpPr>
          <p:spPr>
            <a:xfrm>
              <a:off x="10848533" y="4973753"/>
              <a:ext cx="250728" cy="11009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64" name="Rectangle: Rounded Corners 5">
              <a:extLst>
                <a:ext uri="{FF2B5EF4-FFF2-40B4-BE49-F238E27FC236}">
                  <a16:creationId xmlns:a16="http://schemas.microsoft.com/office/drawing/2014/main" id="{0B19846E-5974-E3D4-86AB-14467DD40F2A}"/>
                </a:ext>
              </a:extLst>
            </p:cNvPr>
            <p:cNvSpPr/>
            <p:nvPr/>
          </p:nvSpPr>
          <p:spPr>
            <a:xfrm>
              <a:off x="11112915" y="4988072"/>
              <a:ext cx="250728" cy="11009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sp>
          <p:nvSpPr>
            <p:cNvPr id="65" name="Rectangle: Rounded Corners 5">
              <a:extLst>
                <a:ext uri="{FF2B5EF4-FFF2-40B4-BE49-F238E27FC236}">
                  <a16:creationId xmlns:a16="http://schemas.microsoft.com/office/drawing/2014/main" id="{E8908C1A-A6F6-B84E-D57A-9FCFA574A7B9}"/>
                </a:ext>
              </a:extLst>
            </p:cNvPr>
            <p:cNvSpPr/>
            <p:nvPr/>
          </p:nvSpPr>
          <p:spPr>
            <a:xfrm>
              <a:off x="11002153" y="4929379"/>
              <a:ext cx="250728" cy="11009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bg1"/>
                  </a:solidFill>
                  <a:ea typeface="Calibri"/>
                  <a:cs typeface="Calibri"/>
                </a:rPr>
                <a:t>IB 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63FA3F-71E9-9637-62DF-1E1E8D2C7960}"/>
                </a:ext>
              </a:extLst>
            </p:cNvPr>
            <p:cNvCxnSpPr>
              <a:stCxn id="126" idx="0"/>
              <a:endCxn id="62" idx="2"/>
            </p:cNvCxnSpPr>
            <p:nvPr/>
          </p:nvCxnSpPr>
          <p:spPr>
            <a:xfrm flipV="1">
              <a:off x="10791812" y="5159343"/>
              <a:ext cx="47260" cy="1454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9DF7D75-50B1-9A0C-077C-995CA2F2F64D}"/>
                </a:ext>
              </a:extLst>
            </p:cNvPr>
            <p:cNvCxnSpPr>
              <a:endCxn id="63" idx="2"/>
            </p:cNvCxnSpPr>
            <p:nvPr/>
          </p:nvCxnSpPr>
          <p:spPr>
            <a:xfrm flipV="1">
              <a:off x="10791812" y="5083851"/>
              <a:ext cx="182086" cy="213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9ABC282-E7B2-0EAF-8CDF-90BE34F867A2}"/>
                </a:ext>
              </a:extLst>
            </p:cNvPr>
            <p:cNvCxnSpPr>
              <a:cxnSpLocks/>
              <a:stCxn id="126" idx="0"/>
              <a:endCxn id="65" idx="2"/>
            </p:cNvCxnSpPr>
            <p:nvPr/>
          </p:nvCxnSpPr>
          <p:spPr>
            <a:xfrm flipV="1">
              <a:off x="10791812" y="5039477"/>
              <a:ext cx="335706" cy="265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3E62C5D-9559-2644-3BA7-3707FB5F1075}"/>
                </a:ext>
              </a:extLst>
            </p:cNvPr>
            <p:cNvCxnSpPr>
              <a:cxnSpLocks/>
              <a:stCxn id="126" idx="0"/>
              <a:endCxn id="64" idx="2"/>
            </p:cNvCxnSpPr>
            <p:nvPr/>
          </p:nvCxnSpPr>
          <p:spPr>
            <a:xfrm flipV="1">
              <a:off x="10791812" y="5098171"/>
              <a:ext cx="446467" cy="2066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BD9F733-A9C0-6358-0A3E-5B7893D93B3F}"/>
                </a:ext>
              </a:extLst>
            </p:cNvPr>
            <p:cNvCxnSpPr>
              <a:cxnSpLocks/>
              <a:stCxn id="126" idx="0"/>
              <a:endCxn id="27" idx="2"/>
            </p:cNvCxnSpPr>
            <p:nvPr/>
          </p:nvCxnSpPr>
          <p:spPr>
            <a:xfrm flipV="1">
              <a:off x="10791812" y="5186198"/>
              <a:ext cx="583287" cy="1186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044E5C0-ED45-CE6C-A8E8-9E4CBC207E23}"/>
                </a:ext>
              </a:extLst>
            </p:cNvPr>
            <p:cNvCxnSpPr>
              <a:cxnSpLocks/>
              <a:stCxn id="114" idx="0"/>
              <a:endCxn id="62" idx="2"/>
            </p:cNvCxnSpPr>
            <p:nvPr/>
          </p:nvCxnSpPr>
          <p:spPr>
            <a:xfrm flipH="1" flipV="1">
              <a:off x="10839072" y="5159343"/>
              <a:ext cx="105697" cy="2322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334115-8719-FAE6-2F4E-B8D757B2B27E}"/>
                </a:ext>
              </a:extLst>
            </p:cNvPr>
            <p:cNvCxnSpPr>
              <a:cxnSpLocks/>
              <a:stCxn id="114" idx="0"/>
              <a:endCxn id="63" idx="2"/>
            </p:cNvCxnSpPr>
            <p:nvPr/>
          </p:nvCxnSpPr>
          <p:spPr>
            <a:xfrm flipV="1">
              <a:off x="10944768" y="5083851"/>
              <a:ext cx="29129" cy="307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24D5042-F69B-8A4B-87EE-3CACBB110A0B}"/>
                </a:ext>
              </a:extLst>
            </p:cNvPr>
            <p:cNvCxnSpPr>
              <a:cxnSpLocks/>
              <a:stCxn id="114" idx="0"/>
              <a:endCxn id="65" idx="2"/>
            </p:cNvCxnSpPr>
            <p:nvPr/>
          </p:nvCxnSpPr>
          <p:spPr>
            <a:xfrm flipV="1">
              <a:off x="10944768" y="5039477"/>
              <a:ext cx="182749" cy="35213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0C7649-C900-E5F3-BF41-6E3BE4FB61F7}"/>
                </a:ext>
              </a:extLst>
            </p:cNvPr>
            <p:cNvCxnSpPr>
              <a:cxnSpLocks/>
              <a:stCxn id="110" idx="0"/>
              <a:endCxn id="65" idx="2"/>
            </p:cNvCxnSpPr>
            <p:nvPr/>
          </p:nvCxnSpPr>
          <p:spPr>
            <a:xfrm flipH="1" flipV="1">
              <a:off x="11127517" y="5039477"/>
              <a:ext cx="3794" cy="4573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ED79754-04DC-9327-BAFE-E179FCB7E665}"/>
                </a:ext>
              </a:extLst>
            </p:cNvPr>
            <p:cNvCxnSpPr>
              <a:cxnSpLocks/>
              <a:stCxn id="114" idx="0"/>
              <a:endCxn id="64" idx="2"/>
            </p:cNvCxnSpPr>
            <p:nvPr/>
          </p:nvCxnSpPr>
          <p:spPr>
            <a:xfrm flipV="1">
              <a:off x="10944768" y="5098171"/>
              <a:ext cx="293510" cy="2934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2882C-66E1-EB74-41D0-F2387B97CD37}"/>
                </a:ext>
              </a:extLst>
            </p:cNvPr>
            <p:cNvCxnSpPr>
              <a:cxnSpLocks/>
              <a:stCxn id="114" idx="0"/>
              <a:endCxn id="27" idx="2"/>
            </p:cNvCxnSpPr>
            <p:nvPr/>
          </p:nvCxnSpPr>
          <p:spPr>
            <a:xfrm flipV="1">
              <a:off x="10944768" y="5186198"/>
              <a:ext cx="430331" cy="2054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8F77E2-32CC-6C50-B361-3682718E286B}"/>
                </a:ext>
              </a:extLst>
            </p:cNvPr>
            <p:cNvCxnSpPr>
              <a:cxnSpLocks/>
              <a:stCxn id="110" idx="0"/>
              <a:endCxn id="63" idx="2"/>
            </p:cNvCxnSpPr>
            <p:nvPr/>
          </p:nvCxnSpPr>
          <p:spPr>
            <a:xfrm flipH="1" flipV="1">
              <a:off x="10973897" y="5083851"/>
              <a:ext cx="157414" cy="4130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78F6FB4-4C10-B101-82BE-4D74161B114A}"/>
                </a:ext>
              </a:extLst>
            </p:cNvPr>
            <p:cNvCxnSpPr>
              <a:cxnSpLocks/>
              <a:stCxn id="110" idx="0"/>
              <a:endCxn id="62" idx="2"/>
            </p:cNvCxnSpPr>
            <p:nvPr/>
          </p:nvCxnSpPr>
          <p:spPr>
            <a:xfrm flipH="1" flipV="1">
              <a:off x="10839072" y="5159343"/>
              <a:ext cx="292239" cy="3375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FFC5D69-8119-1278-B0BA-C692C71CB8A8}"/>
                </a:ext>
              </a:extLst>
            </p:cNvPr>
            <p:cNvCxnSpPr>
              <a:cxnSpLocks/>
              <a:stCxn id="110" idx="0"/>
              <a:endCxn id="64" idx="2"/>
            </p:cNvCxnSpPr>
            <p:nvPr/>
          </p:nvCxnSpPr>
          <p:spPr>
            <a:xfrm flipV="1">
              <a:off x="11131311" y="5098171"/>
              <a:ext cx="106968" cy="3987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E590147-55ED-02E2-FB4F-C46C0D7CDC15}"/>
                </a:ext>
              </a:extLst>
            </p:cNvPr>
            <p:cNvCxnSpPr>
              <a:cxnSpLocks/>
              <a:stCxn id="110" idx="0"/>
              <a:endCxn id="27" idx="2"/>
            </p:cNvCxnSpPr>
            <p:nvPr/>
          </p:nvCxnSpPr>
          <p:spPr>
            <a:xfrm flipV="1">
              <a:off x="11131311" y="5186198"/>
              <a:ext cx="243788" cy="3106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FCFB4C1-CE8E-A20E-F5C9-85572ECDD783}"/>
                </a:ext>
              </a:extLst>
            </p:cNvPr>
            <p:cNvCxnSpPr>
              <a:cxnSpLocks/>
              <a:stCxn id="118" idx="0"/>
              <a:endCxn id="27" idx="2"/>
            </p:cNvCxnSpPr>
            <p:nvPr/>
          </p:nvCxnSpPr>
          <p:spPr>
            <a:xfrm flipV="1">
              <a:off x="11275030" y="5186198"/>
              <a:ext cx="100069" cy="2054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54CFA8F-1CAE-658C-8FDA-51FEE80A7285}"/>
                </a:ext>
              </a:extLst>
            </p:cNvPr>
            <p:cNvCxnSpPr>
              <a:cxnSpLocks/>
              <a:stCxn id="122" idx="0"/>
              <a:endCxn id="27" idx="2"/>
            </p:cNvCxnSpPr>
            <p:nvPr/>
          </p:nvCxnSpPr>
          <p:spPr>
            <a:xfrm flipH="1" flipV="1">
              <a:off x="11375099" y="5186198"/>
              <a:ext cx="68663" cy="1263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3998B29-8D83-C8A9-BBDE-3FB510089AD0}"/>
                </a:ext>
              </a:extLst>
            </p:cNvPr>
            <p:cNvCxnSpPr>
              <a:cxnSpLocks/>
              <a:stCxn id="118" idx="0"/>
              <a:endCxn id="64" idx="2"/>
            </p:cNvCxnSpPr>
            <p:nvPr/>
          </p:nvCxnSpPr>
          <p:spPr>
            <a:xfrm flipH="1" flipV="1">
              <a:off x="11238279" y="5098171"/>
              <a:ext cx="36751" cy="2934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3CC498-FAA0-9212-D4A4-32F589A6903D}"/>
                </a:ext>
              </a:extLst>
            </p:cNvPr>
            <p:cNvCxnSpPr>
              <a:cxnSpLocks/>
              <a:stCxn id="118" idx="0"/>
              <a:endCxn id="65" idx="2"/>
            </p:cNvCxnSpPr>
            <p:nvPr/>
          </p:nvCxnSpPr>
          <p:spPr>
            <a:xfrm flipH="1" flipV="1">
              <a:off x="11127517" y="5039477"/>
              <a:ext cx="147513" cy="35213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172C170-2092-FAA9-D655-6204E869D43A}"/>
                </a:ext>
              </a:extLst>
            </p:cNvPr>
            <p:cNvCxnSpPr>
              <a:cxnSpLocks/>
              <a:stCxn id="118" idx="0"/>
              <a:endCxn id="63" idx="2"/>
            </p:cNvCxnSpPr>
            <p:nvPr/>
          </p:nvCxnSpPr>
          <p:spPr>
            <a:xfrm flipH="1" flipV="1">
              <a:off x="10973897" y="5083851"/>
              <a:ext cx="301133" cy="307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CE537D2-D922-FA7E-921C-7BE21AC70FF2}"/>
                </a:ext>
              </a:extLst>
            </p:cNvPr>
            <p:cNvCxnSpPr>
              <a:cxnSpLocks/>
              <a:stCxn id="118" idx="0"/>
              <a:endCxn id="62" idx="2"/>
            </p:cNvCxnSpPr>
            <p:nvPr/>
          </p:nvCxnSpPr>
          <p:spPr>
            <a:xfrm flipH="1" flipV="1">
              <a:off x="10839072" y="5159343"/>
              <a:ext cx="435958" cy="2322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CF7212C-0262-CA1F-4274-D2D8D54050A3}"/>
                </a:ext>
              </a:extLst>
            </p:cNvPr>
            <p:cNvCxnSpPr>
              <a:cxnSpLocks/>
              <a:stCxn id="122" idx="0"/>
              <a:endCxn id="64" idx="2"/>
            </p:cNvCxnSpPr>
            <p:nvPr/>
          </p:nvCxnSpPr>
          <p:spPr>
            <a:xfrm flipH="1" flipV="1">
              <a:off x="11238279" y="5098171"/>
              <a:ext cx="205484" cy="2143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DFA5E1B-952F-CC4A-16BF-061762A085AF}"/>
                </a:ext>
              </a:extLst>
            </p:cNvPr>
            <p:cNvCxnSpPr>
              <a:cxnSpLocks/>
              <a:stCxn id="122" idx="0"/>
              <a:endCxn id="63" idx="2"/>
            </p:cNvCxnSpPr>
            <p:nvPr/>
          </p:nvCxnSpPr>
          <p:spPr>
            <a:xfrm flipH="1" flipV="1">
              <a:off x="10973897" y="5083851"/>
              <a:ext cx="469865" cy="2286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925E4B4-F6B4-D5A7-FF8C-65723D4DDB52}"/>
                </a:ext>
              </a:extLst>
            </p:cNvPr>
            <p:cNvCxnSpPr>
              <a:cxnSpLocks/>
              <a:stCxn id="122" idx="0"/>
              <a:endCxn id="64" idx="1"/>
            </p:cNvCxnSpPr>
            <p:nvPr/>
          </p:nvCxnSpPr>
          <p:spPr>
            <a:xfrm flipH="1" flipV="1">
              <a:off x="11112915" y="5043122"/>
              <a:ext cx="330848" cy="2693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72962EB-A44C-500C-16E8-38BEA58782C2}"/>
                </a:ext>
              </a:extLst>
            </p:cNvPr>
            <p:cNvCxnSpPr>
              <a:cxnSpLocks/>
              <a:stCxn id="122" idx="0"/>
              <a:endCxn id="62" idx="2"/>
            </p:cNvCxnSpPr>
            <p:nvPr/>
          </p:nvCxnSpPr>
          <p:spPr>
            <a:xfrm flipH="1" flipV="1">
              <a:off x="10839072" y="5159343"/>
              <a:ext cx="604691" cy="1531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DA95107-2FDB-C3C9-F4E7-D730717E9528}"/>
                </a:ext>
              </a:extLst>
            </p:cNvPr>
            <p:cNvCxnSpPr>
              <a:cxnSpLocks/>
              <a:stCxn id="65" idx="0"/>
              <a:endCxn id="60" idx="2"/>
            </p:cNvCxnSpPr>
            <p:nvPr/>
          </p:nvCxnSpPr>
          <p:spPr>
            <a:xfrm flipH="1" flipV="1">
              <a:off x="10695102" y="4801897"/>
              <a:ext cx="432415" cy="1274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1D1CC0F-338B-D682-B4B3-BE5FDAA07A88}"/>
                </a:ext>
              </a:extLst>
            </p:cNvPr>
            <p:cNvCxnSpPr>
              <a:cxnSpLocks/>
              <a:stCxn id="63" idx="0"/>
              <a:endCxn id="60" idx="2"/>
            </p:cNvCxnSpPr>
            <p:nvPr/>
          </p:nvCxnSpPr>
          <p:spPr>
            <a:xfrm flipH="1" flipV="1">
              <a:off x="10695102" y="4801897"/>
              <a:ext cx="278795" cy="1718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3B8ECA3-934C-594A-F955-5DF4079F9284}"/>
                </a:ext>
              </a:extLst>
            </p:cNvPr>
            <p:cNvCxnSpPr>
              <a:cxnSpLocks/>
              <a:stCxn id="62" idx="0"/>
              <a:endCxn id="60" idx="2"/>
            </p:cNvCxnSpPr>
            <p:nvPr/>
          </p:nvCxnSpPr>
          <p:spPr>
            <a:xfrm flipH="1" flipV="1">
              <a:off x="10695102" y="4801897"/>
              <a:ext cx="143969" cy="2473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73A258E-EAD7-4D5D-577F-12D4D798CDE8}"/>
                </a:ext>
              </a:extLst>
            </p:cNvPr>
            <p:cNvCxnSpPr>
              <a:cxnSpLocks/>
              <a:stCxn id="65" idx="0"/>
              <a:endCxn id="54" idx="2"/>
            </p:cNvCxnSpPr>
            <p:nvPr/>
          </p:nvCxnSpPr>
          <p:spPr>
            <a:xfrm flipV="1">
              <a:off x="11127517" y="4801897"/>
              <a:ext cx="322401" cy="1274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F26C522-71F0-0005-3BF4-37202F0C0166}"/>
                </a:ext>
              </a:extLst>
            </p:cNvPr>
            <p:cNvCxnSpPr>
              <a:cxnSpLocks/>
              <a:stCxn id="64" idx="0"/>
              <a:endCxn id="54" idx="2"/>
            </p:cNvCxnSpPr>
            <p:nvPr/>
          </p:nvCxnSpPr>
          <p:spPr>
            <a:xfrm flipV="1">
              <a:off x="11238279" y="4801897"/>
              <a:ext cx="211639" cy="1861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1A1E8C9-3BC6-5E0E-E9F1-CE8293A6D9E1}"/>
                </a:ext>
              </a:extLst>
            </p:cNvPr>
            <p:cNvCxnSpPr>
              <a:cxnSpLocks/>
              <a:stCxn id="27" idx="0"/>
              <a:endCxn id="54" idx="2"/>
            </p:cNvCxnSpPr>
            <p:nvPr/>
          </p:nvCxnSpPr>
          <p:spPr>
            <a:xfrm flipV="1">
              <a:off x="11375099" y="4801897"/>
              <a:ext cx="74819" cy="2742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25">
              <a:extLst>
                <a:ext uri="{FF2B5EF4-FFF2-40B4-BE49-F238E27FC236}">
                  <a16:creationId xmlns:a16="http://schemas.microsoft.com/office/drawing/2014/main" id="{62CA5E4A-C5BD-99AD-EB80-DE0A55FF137A}"/>
                </a:ext>
              </a:extLst>
            </p:cNvPr>
            <p:cNvSpPr txBox="1"/>
            <p:nvPr/>
          </p:nvSpPr>
          <p:spPr>
            <a:xfrm>
              <a:off x="10730910" y="4747404"/>
              <a:ext cx="797008" cy="207749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rgbClr val="FF0000"/>
                  </a:solidFill>
                </a:rPr>
                <a:t>IB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D98ABE0-861E-975F-778D-815ED22531E5}"/>
                </a:ext>
              </a:extLst>
            </p:cNvPr>
            <p:cNvSpPr/>
            <p:nvPr/>
          </p:nvSpPr>
          <p:spPr>
            <a:xfrm rot="2883090">
              <a:off x="9681943" y="4846086"/>
              <a:ext cx="724425" cy="83477"/>
            </a:xfrm>
            <a:prstGeom prst="ellips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B9BE09A-948A-0A87-4D4C-1B1E74C66C7E}"/>
                </a:ext>
              </a:extLst>
            </p:cNvPr>
            <p:cNvSpPr txBox="1"/>
            <p:nvPr/>
          </p:nvSpPr>
          <p:spPr>
            <a:xfrm>
              <a:off x="9231477" y="4337447"/>
              <a:ext cx="13596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2060"/>
                  </a:solidFill>
                </a:rPr>
                <a:t>16x100Gb Ethernet</a:t>
              </a:r>
            </a:p>
          </p:txBody>
        </p:sp>
        <p:sp>
          <p:nvSpPr>
            <p:cNvPr id="32" name="Rectangle: Rounded Corners 5">
              <a:extLst>
                <a:ext uri="{FF2B5EF4-FFF2-40B4-BE49-F238E27FC236}">
                  <a16:creationId xmlns:a16="http://schemas.microsoft.com/office/drawing/2014/main" id="{CF3CC13D-322F-6E94-6F3C-F544F1A78FBD}"/>
                </a:ext>
              </a:extLst>
            </p:cNvPr>
            <p:cNvSpPr/>
            <p:nvPr/>
          </p:nvSpPr>
          <p:spPr>
            <a:xfrm>
              <a:off x="9424621" y="5095286"/>
              <a:ext cx="681895" cy="4607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ea typeface="Calibri"/>
                  <a:cs typeface="Calibri"/>
                </a:rPr>
                <a:t>CORE-2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ea typeface="Calibri"/>
                  <a:cs typeface="Calibri"/>
                </a:rPr>
                <a:t>A-7812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D61226F7-64C6-34FF-5548-50E200E0C0B8}"/>
                </a:ext>
              </a:extLst>
            </p:cNvPr>
            <p:cNvSpPr/>
            <p:nvPr/>
          </p:nvSpPr>
          <p:spPr>
            <a:xfrm>
              <a:off x="10262795" y="4528298"/>
              <a:ext cx="1665056" cy="17595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01C70F6-E7AE-C9E4-C402-1717B4C4DF07}"/>
                </a:ext>
              </a:extLst>
            </p:cNvPr>
            <p:cNvGrpSpPr/>
            <p:nvPr/>
          </p:nvGrpSpPr>
          <p:grpSpPr>
            <a:xfrm>
              <a:off x="9343138" y="5848295"/>
              <a:ext cx="934792" cy="436269"/>
              <a:chOff x="1398145" y="5224416"/>
              <a:chExt cx="1700601" cy="1025789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295B965E-3B01-62CE-5E21-B65F6B17BCCE}"/>
                  </a:ext>
                </a:extLst>
              </p:cNvPr>
              <p:cNvGrpSpPr/>
              <p:nvPr/>
            </p:nvGrpSpPr>
            <p:grpSpPr>
              <a:xfrm>
                <a:off x="1398145" y="5224416"/>
                <a:ext cx="1700601" cy="1025789"/>
                <a:chOff x="1398145" y="5224416"/>
                <a:chExt cx="1700601" cy="1025789"/>
              </a:xfrm>
            </p:grpSpPr>
            <p:pic>
              <p:nvPicPr>
                <p:cNvPr id="156" name="Immagine 159">
                  <a:extLst>
                    <a:ext uri="{FF2B5EF4-FFF2-40B4-BE49-F238E27FC236}">
                      <a16:creationId xmlns:a16="http://schemas.microsoft.com/office/drawing/2014/main" id="{16215E19-9D65-A2F4-B9A7-2A7890B21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70452" y="5224416"/>
                  <a:ext cx="800653" cy="408097"/>
                </a:xfrm>
                <a:prstGeom prst="rect">
                  <a:avLst/>
                </a:prstGeom>
              </p:spPr>
            </p:pic>
            <p:sp>
              <p:nvSpPr>
                <p:cNvPr id="157" name="TextBox 25">
                  <a:extLst>
                    <a:ext uri="{FF2B5EF4-FFF2-40B4-BE49-F238E27FC236}">
                      <a16:creationId xmlns:a16="http://schemas.microsoft.com/office/drawing/2014/main" id="{AE985A7B-0EA3-CEF7-79F4-8153132F55B5}"/>
                    </a:ext>
                  </a:extLst>
                </p:cNvPr>
                <p:cNvSpPr txBox="1"/>
                <p:nvPr/>
              </p:nvSpPr>
              <p:spPr>
                <a:xfrm>
                  <a:off x="1398145" y="5653178"/>
                  <a:ext cx="1700601" cy="597027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anchor="t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FARMING / STORAGE</a:t>
                  </a:r>
                </a:p>
                <a:p>
                  <a:pPr algn="ctr"/>
                  <a:r>
                    <a:rPr lang="en-US" sz="600" dirty="0"/>
                    <a:t>Resources</a:t>
                  </a:r>
                </a:p>
              </p:txBody>
            </p:sp>
          </p:grpSp>
          <p:grpSp>
            <p:nvGrpSpPr>
              <p:cNvPr id="152" name="Gruppo 1801">
                <a:extLst>
                  <a:ext uri="{FF2B5EF4-FFF2-40B4-BE49-F238E27FC236}">
                    <a16:creationId xmlns:a16="http://schemas.microsoft.com/office/drawing/2014/main" id="{044B51C3-2011-15C1-0195-218C708DE8FE}"/>
                  </a:ext>
                </a:extLst>
              </p:cNvPr>
              <p:cNvGrpSpPr/>
              <p:nvPr/>
            </p:nvGrpSpPr>
            <p:grpSpPr>
              <a:xfrm>
                <a:off x="2424699" y="5289616"/>
                <a:ext cx="402973" cy="306555"/>
                <a:chOff x="4796367" y="5915025"/>
                <a:chExt cx="520700" cy="419100"/>
              </a:xfrm>
            </p:grpSpPr>
            <p:sp>
              <p:nvSpPr>
                <p:cNvPr id="153" name="AutoShape 795">
                  <a:extLst>
                    <a:ext uri="{FF2B5EF4-FFF2-40B4-BE49-F238E27FC236}">
                      <a16:creationId xmlns:a16="http://schemas.microsoft.com/office/drawing/2014/main" id="{7FCA7EAE-09DA-39FF-B21D-87D78DE6E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6367" y="59150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154" name="AutoShape 795">
                  <a:extLst>
                    <a:ext uri="{FF2B5EF4-FFF2-40B4-BE49-F238E27FC236}">
                      <a16:creationId xmlns:a16="http://schemas.microsoft.com/office/drawing/2014/main" id="{C0A05889-8A72-0075-C912-1D4D1C170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5767" y="5940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  <p:sp>
              <p:nvSpPr>
                <p:cNvPr id="155" name="AutoShape 795">
                  <a:extLst>
                    <a:ext uri="{FF2B5EF4-FFF2-40B4-BE49-F238E27FC236}">
                      <a16:creationId xmlns:a16="http://schemas.microsoft.com/office/drawing/2014/main" id="{A8CE9E82-00FB-669F-8629-EF08113A2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8767" y="6067425"/>
                  <a:ext cx="241300" cy="266700"/>
                </a:xfrm>
                <a:prstGeom prst="can">
                  <a:avLst>
                    <a:gd name="adj" fmla="val 4042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charset="0"/>
                  </a:endParaRPr>
                </a:p>
              </p:txBody>
            </p:sp>
          </p:grpSp>
        </p:grp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D2DF5B0A-D510-01D7-E13A-821241AB5AA8}"/>
                </a:ext>
              </a:extLst>
            </p:cNvPr>
            <p:cNvCxnSpPr>
              <a:cxnSpLocks/>
              <a:stCxn id="32" idx="2"/>
              <a:endCxn id="156" idx="0"/>
            </p:cNvCxnSpPr>
            <p:nvPr/>
          </p:nvCxnSpPr>
          <p:spPr>
            <a:xfrm flipH="1">
              <a:off x="9712874" y="5555993"/>
              <a:ext cx="52695" cy="29230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00FA182-DA7E-E74E-5BAE-C7145D9FD4EF}"/>
                </a:ext>
              </a:extLst>
            </p:cNvPr>
            <p:cNvCxnSpPr>
              <a:cxnSpLocks/>
              <a:stCxn id="30" idx="2"/>
              <a:endCxn id="156" idx="0"/>
            </p:cNvCxnSpPr>
            <p:nvPr/>
          </p:nvCxnSpPr>
          <p:spPr>
            <a:xfrm>
              <a:off x="8872186" y="5534108"/>
              <a:ext cx="840688" cy="314187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  <p:bldP spid="18" grpId="0"/>
      <p:bldP spid="23" grpId="0"/>
      <p:bldP spid="33" grpId="0"/>
      <p:bldP spid="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C4288190-42EF-636A-8E4F-027F461D08AD}"/>
              </a:ext>
            </a:extLst>
          </p:cNvPr>
          <p:cNvSpPr txBox="1">
            <a:spLocks/>
          </p:cNvSpPr>
          <p:nvPr/>
        </p:nvSpPr>
        <p:spPr>
          <a:xfrm>
            <a:off x="0" y="-49297"/>
            <a:ext cx="12142264" cy="776156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INFN CNAF TIER1 (Current architecture at CNAF in </a:t>
            </a:r>
            <a:r>
              <a:rPr lang="en-US" sz="2800" b="1" dirty="0" err="1"/>
              <a:t>Viale</a:t>
            </a:r>
            <a:r>
              <a:rPr lang="en-US" sz="2800" b="1" dirty="0"/>
              <a:t> </a:t>
            </a:r>
            <a:r>
              <a:rPr lang="en-US" sz="2800" b="1" dirty="0" err="1"/>
              <a:t>Berti</a:t>
            </a:r>
            <a:r>
              <a:rPr lang="en-US" sz="2800" b="1" dirty="0"/>
              <a:t> </a:t>
            </a:r>
            <a:r>
              <a:rPr lang="en-US" sz="2800" b="1" dirty="0" err="1"/>
              <a:t>Pichat</a:t>
            </a:r>
            <a:r>
              <a:rPr lang="en-US" sz="2800" b="1" dirty="0"/>
              <a:t>)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AC0BEA49-1EFA-2352-DC82-345552B09B99}"/>
              </a:ext>
            </a:extLst>
          </p:cNvPr>
          <p:cNvSpPr/>
          <p:nvPr/>
        </p:nvSpPr>
        <p:spPr>
          <a:xfrm>
            <a:off x="2998386" y="2920642"/>
            <a:ext cx="1631282" cy="82781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Nexus 9516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45D973B-A455-BF35-8055-C56121D344D7}"/>
              </a:ext>
            </a:extLst>
          </p:cNvPr>
          <p:cNvSpPr/>
          <p:nvPr/>
        </p:nvSpPr>
        <p:spPr>
          <a:xfrm>
            <a:off x="5501937" y="2917823"/>
            <a:ext cx="1631282" cy="82781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Nexus 9516</a:t>
            </a:r>
          </a:p>
        </p:txBody>
      </p:sp>
      <p:cxnSp>
        <p:nvCxnSpPr>
          <p:cNvPr id="6" name="Straight Connector 65">
            <a:extLst>
              <a:ext uri="{FF2B5EF4-FFF2-40B4-BE49-F238E27FC236}">
                <a16:creationId xmlns:a16="http://schemas.microsoft.com/office/drawing/2014/main" id="{40A9577C-D774-4A54-1A43-9B4D5F8A6328}"/>
              </a:ext>
            </a:extLst>
          </p:cNvPr>
          <p:cNvCxnSpPr/>
          <p:nvPr/>
        </p:nvCxnSpPr>
        <p:spPr>
          <a:xfrm>
            <a:off x="4629668" y="3144713"/>
            <a:ext cx="897206" cy="1556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6">
            <a:extLst>
              <a:ext uri="{FF2B5EF4-FFF2-40B4-BE49-F238E27FC236}">
                <a16:creationId xmlns:a16="http://schemas.microsoft.com/office/drawing/2014/main" id="{3E6E472C-37CD-DC69-A19B-4B96C62D4C3F}"/>
              </a:ext>
            </a:extLst>
          </p:cNvPr>
          <p:cNvCxnSpPr/>
          <p:nvPr/>
        </p:nvCxnSpPr>
        <p:spPr>
          <a:xfrm>
            <a:off x="4629668" y="3294093"/>
            <a:ext cx="897206" cy="1556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8">
            <a:extLst>
              <a:ext uri="{FF2B5EF4-FFF2-40B4-BE49-F238E27FC236}">
                <a16:creationId xmlns:a16="http://schemas.microsoft.com/office/drawing/2014/main" id="{D1A99D16-D564-0878-CFB8-ACBDF18FB40B}"/>
              </a:ext>
            </a:extLst>
          </p:cNvPr>
          <p:cNvCxnSpPr/>
          <p:nvPr/>
        </p:nvCxnSpPr>
        <p:spPr>
          <a:xfrm>
            <a:off x="4629668" y="3443475"/>
            <a:ext cx="897206" cy="1556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1">
            <a:extLst>
              <a:ext uri="{FF2B5EF4-FFF2-40B4-BE49-F238E27FC236}">
                <a16:creationId xmlns:a16="http://schemas.microsoft.com/office/drawing/2014/main" id="{C93C5C22-6817-8568-6B6F-02DAA484191D}"/>
              </a:ext>
            </a:extLst>
          </p:cNvPr>
          <p:cNvCxnSpPr/>
          <p:nvPr/>
        </p:nvCxnSpPr>
        <p:spPr>
          <a:xfrm>
            <a:off x="4629668" y="3592855"/>
            <a:ext cx="897206" cy="1556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501">
            <a:extLst>
              <a:ext uri="{FF2B5EF4-FFF2-40B4-BE49-F238E27FC236}">
                <a16:creationId xmlns:a16="http://schemas.microsoft.com/office/drawing/2014/main" id="{B8A35DE1-F298-B5FF-6449-FECD871761DA}"/>
              </a:ext>
            </a:extLst>
          </p:cNvPr>
          <p:cNvSpPr/>
          <p:nvPr/>
        </p:nvSpPr>
        <p:spPr>
          <a:xfrm>
            <a:off x="2843978" y="2699787"/>
            <a:ext cx="4440768" cy="119513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35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561C4DE-94D6-C80F-8524-CD96623CA75C}"/>
              </a:ext>
            </a:extLst>
          </p:cNvPr>
          <p:cNvGrpSpPr>
            <a:grpSpLocks/>
          </p:cNvGrpSpPr>
          <p:nvPr/>
        </p:nvGrpSpPr>
        <p:grpSpPr bwMode="auto">
          <a:xfrm>
            <a:off x="4028882" y="1423438"/>
            <a:ext cx="2010778" cy="759161"/>
            <a:chOff x="2404" y="348"/>
            <a:chExt cx="1624" cy="9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5F13EBC-0C05-2DCA-9802-53578EA6A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487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350"/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0DC955A4-DE7D-E63F-CAD5-1AA3EEA17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" y="680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350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2383D265-20C7-3BED-3291-2219CD83B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348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350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2BD7159B-91AA-DF9B-93CF-794854385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" y="536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350"/>
            </a:p>
          </p:txBody>
        </p:sp>
      </p:grpSp>
      <p:sp>
        <p:nvSpPr>
          <p:cNvPr id="16" name="CasellaDiTesto 334">
            <a:extLst>
              <a:ext uri="{FF2B5EF4-FFF2-40B4-BE49-F238E27FC236}">
                <a16:creationId xmlns:a16="http://schemas.microsoft.com/office/drawing/2014/main" id="{539ACA3D-2B9D-0ABD-C31A-13A19960D0C8}"/>
              </a:ext>
            </a:extLst>
          </p:cNvPr>
          <p:cNvSpPr txBox="1"/>
          <p:nvPr/>
        </p:nvSpPr>
        <p:spPr>
          <a:xfrm>
            <a:off x="4232789" y="1639954"/>
            <a:ext cx="1500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>
                <a:solidFill>
                  <a:schemeClr val="bg1"/>
                </a:solidFill>
              </a:rPr>
              <a:t>        LHC OPN/ONE</a:t>
            </a:r>
          </a:p>
        </p:txBody>
      </p:sp>
      <p:cxnSp>
        <p:nvCxnSpPr>
          <p:cNvPr id="17" name="Straight Connector 65">
            <a:extLst>
              <a:ext uri="{FF2B5EF4-FFF2-40B4-BE49-F238E27FC236}">
                <a16:creationId xmlns:a16="http://schemas.microsoft.com/office/drawing/2014/main" id="{9B50AF8E-3FD1-22C1-CB07-C1B8D3D803D0}"/>
              </a:ext>
            </a:extLst>
          </p:cNvPr>
          <p:cNvCxnSpPr/>
          <p:nvPr/>
        </p:nvCxnSpPr>
        <p:spPr>
          <a:xfrm>
            <a:off x="4629668" y="2995332"/>
            <a:ext cx="897206" cy="1556"/>
          </a:xfrm>
          <a:prstGeom prst="line">
            <a:avLst/>
          </a:prstGeom>
          <a:ln w="2857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332">
            <a:extLst>
              <a:ext uri="{FF2B5EF4-FFF2-40B4-BE49-F238E27FC236}">
                <a16:creationId xmlns:a16="http://schemas.microsoft.com/office/drawing/2014/main" id="{D7BB1017-2B1F-CC2C-B66F-62DACC9A6A46}"/>
              </a:ext>
            </a:extLst>
          </p:cNvPr>
          <p:cNvSpPr txBox="1"/>
          <p:nvPr/>
        </p:nvSpPr>
        <p:spPr>
          <a:xfrm>
            <a:off x="4695215" y="2799206"/>
            <a:ext cx="651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/>
              <a:t>VPC Link</a:t>
            </a:r>
          </a:p>
        </p:txBody>
      </p:sp>
      <p:cxnSp>
        <p:nvCxnSpPr>
          <p:cNvPr id="19" name="Connettore 1 31">
            <a:extLst>
              <a:ext uri="{FF2B5EF4-FFF2-40B4-BE49-F238E27FC236}">
                <a16:creationId xmlns:a16="http://schemas.microsoft.com/office/drawing/2014/main" id="{23D24246-C61F-8D89-E534-129513E9D606}"/>
              </a:ext>
            </a:extLst>
          </p:cNvPr>
          <p:cNvCxnSpPr/>
          <p:nvPr/>
        </p:nvCxnSpPr>
        <p:spPr>
          <a:xfrm flipH="1">
            <a:off x="4464836" y="2657804"/>
            <a:ext cx="3652838" cy="257135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33">
            <a:extLst>
              <a:ext uri="{FF2B5EF4-FFF2-40B4-BE49-F238E27FC236}">
                <a16:creationId xmlns:a16="http://schemas.microsoft.com/office/drawing/2014/main" id="{C6F34ADC-1D33-D727-D516-824C011F9982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7133220" y="2871066"/>
            <a:ext cx="984455" cy="460667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5">
            <a:extLst>
              <a:ext uri="{FF2B5EF4-FFF2-40B4-BE49-F238E27FC236}">
                <a16:creationId xmlns:a16="http://schemas.microsoft.com/office/drawing/2014/main" id="{961A0770-B586-B87C-CE44-8CD85CB9A895}"/>
              </a:ext>
            </a:extLst>
          </p:cNvPr>
          <p:cNvGrpSpPr>
            <a:grpSpLocks/>
          </p:cNvGrpSpPr>
          <p:nvPr/>
        </p:nvGrpSpPr>
        <p:grpSpPr bwMode="auto">
          <a:xfrm>
            <a:off x="7788392" y="1204061"/>
            <a:ext cx="1998396" cy="759161"/>
            <a:chOff x="2404" y="348"/>
            <a:chExt cx="1614" cy="9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B1107E08-89C6-F989-4A0E-ED7B1FBF8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487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350"/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7B22B95C-F943-D9C4-0258-AE94EBD7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" y="680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350"/>
            </a:p>
          </p:txBody>
        </p:sp>
        <p:sp>
          <p:nvSpPr>
            <p:cNvPr id="24" name="Oval 8">
              <a:extLst>
                <a:ext uri="{FF2B5EF4-FFF2-40B4-BE49-F238E27FC236}">
                  <a16:creationId xmlns:a16="http://schemas.microsoft.com/office/drawing/2014/main" id="{42C4CB5F-70DE-282F-6DF8-51F0D124A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348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350"/>
            </a:p>
          </p:txBody>
        </p:sp>
        <p:sp>
          <p:nvSpPr>
            <p:cNvPr id="25" name="Oval 9">
              <a:extLst>
                <a:ext uri="{FF2B5EF4-FFF2-40B4-BE49-F238E27FC236}">
                  <a16:creationId xmlns:a16="http://schemas.microsoft.com/office/drawing/2014/main" id="{EDB9B869-30D5-341D-E5B1-F9FFD9761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536"/>
              <a:ext cx="1296" cy="57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350"/>
            </a:p>
          </p:txBody>
        </p:sp>
      </p:grpSp>
      <p:sp>
        <p:nvSpPr>
          <p:cNvPr id="26" name="CasellaDiTesto 334">
            <a:extLst>
              <a:ext uri="{FF2B5EF4-FFF2-40B4-BE49-F238E27FC236}">
                <a16:creationId xmlns:a16="http://schemas.microsoft.com/office/drawing/2014/main" id="{C3785703-3D63-F215-CC9B-795725770C4D}"/>
              </a:ext>
            </a:extLst>
          </p:cNvPr>
          <p:cNvSpPr txBox="1"/>
          <p:nvPr/>
        </p:nvSpPr>
        <p:spPr>
          <a:xfrm>
            <a:off x="8332305" y="1431871"/>
            <a:ext cx="9105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>
                <a:solidFill>
                  <a:schemeClr val="bg1"/>
                </a:solidFill>
              </a:rPr>
              <a:t>General IP</a:t>
            </a:r>
          </a:p>
        </p:txBody>
      </p:sp>
      <p:sp>
        <p:nvSpPr>
          <p:cNvPr id="27" name="CasellaDiTesto 331">
            <a:extLst>
              <a:ext uri="{FF2B5EF4-FFF2-40B4-BE49-F238E27FC236}">
                <a16:creationId xmlns:a16="http://schemas.microsoft.com/office/drawing/2014/main" id="{322D8EEE-FC98-9A27-FDF9-C8901A1B69B6}"/>
              </a:ext>
            </a:extLst>
          </p:cNvPr>
          <p:cNvSpPr txBox="1"/>
          <p:nvPr/>
        </p:nvSpPr>
        <p:spPr>
          <a:xfrm rot="2918120">
            <a:off x="5754214" y="2313156"/>
            <a:ext cx="689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/>
              <a:t> 100Gb/s</a:t>
            </a:r>
          </a:p>
        </p:txBody>
      </p:sp>
      <p:sp>
        <p:nvSpPr>
          <p:cNvPr id="28" name="CasellaDiTesto 331">
            <a:extLst>
              <a:ext uri="{FF2B5EF4-FFF2-40B4-BE49-F238E27FC236}">
                <a16:creationId xmlns:a16="http://schemas.microsoft.com/office/drawing/2014/main" id="{15622AC8-71A2-C57F-4314-68C0917581C8}"/>
              </a:ext>
            </a:extLst>
          </p:cNvPr>
          <p:cNvSpPr txBox="1"/>
          <p:nvPr/>
        </p:nvSpPr>
        <p:spPr>
          <a:xfrm rot="18546411">
            <a:off x="3732431" y="2302697"/>
            <a:ext cx="659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/>
              <a:t>100Gb/s</a:t>
            </a:r>
          </a:p>
        </p:txBody>
      </p:sp>
      <p:grpSp>
        <p:nvGrpSpPr>
          <p:cNvPr id="29" name="Gruppo 46">
            <a:extLst>
              <a:ext uri="{FF2B5EF4-FFF2-40B4-BE49-F238E27FC236}">
                <a16:creationId xmlns:a16="http://schemas.microsoft.com/office/drawing/2014/main" id="{77194F9F-B14D-DD93-37E2-220048641CB3}"/>
              </a:ext>
            </a:extLst>
          </p:cNvPr>
          <p:cNvGrpSpPr/>
          <p:nvPr/>
        </p:nvGrpSpPr>
        <p:grpSpPr>
          <a:xfrm>
            <a:off x="3864969" y="2090183"/>
            <a:ext cx="2503552" cy="839854"/>
            <a:chOff x="4883780" y="3184230"/>
            <a:chExt cx="3338069" cy="681861"/>
          </a:xfrm>
        </p:grpSpPr>
        <p:cxnSp>
          <p:nvCxnSpPr>
            <p:cNvPr id="30" name="Straight Arrow Connector 629">
              <a:extLst>
                <a:ext uri="{FF2B5EF4-FFF2-40B4-BE49-F238E27FC236}">
                  <a16:creationId xmlns:a16="http://schemas.microsoft.com/office/drawing/2014/main" id="{7C4E8D9C-0AE6-78F3-D3CF-0B5C60A44BE3}"/>
                </a:ext>
              </a:extLst>
            </p:cNvPr>
            <p:cNvCxnSpPr/>
            <p:nvPr/>
          </p:nvCxnSpPr>
          <p:spPr>
            <a:xfrm rot="5400000" flipH="1" flipV="1">
              <a:off x="4986688" y="3085082"/>
              <a:ext cx="678101" cy="883917"/>
            </a:xfrm>
            <a:prstGeom prst="straightConnector1">
              <a:avLst/>
            </a:prstGeom>
            <a:ln w="50800">
              <a:solidFill>
                <a:srgbClr val="2E75B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630">
              <a:extLst>
                <a:ext uri="{FF2B5EF4-FFF2-40B4-BE49-F238E27FC236}">
                  <a16:creationId xmlns:a16="http://schemas.microsoft.com/office/drawing/2014/main" id="{ECE91D3C-CEC1-6298-215B-F04E2D9157FC}"/>
                </a:ext>
              </a:extLst>
            </p:cNvPr>
            <p:cNvCxnSpPr/>
            <p:nvPr/>
          </p:nvCxnSpPr>
          <p:spPr>
            <a:xfrm rot="16200000" flipV="1">
              <a:off x="7395543" y="3036025"/>
              <a:ext cx="678101" cy="974511"/>
            </a:xfrm>
            <a:prstGeom prst="straightConnector1">
              <a:avLst/>
            </a:prstGeom>
            <a:ln w="50800">
              <a:solidFill>
                <a:srgbClr val="2E75B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sellaDiTesto 331">
            <a:extLst>
              <a:ext uri="{FF2B5EF4-FFF2-40B4-BE49-F238E27FC236}">
                <a16:creationId xmlns:a16="http://schemas.microsoft.com/office/drawing/2014/main" id="{DAAF823A-7BBD-3FE2-95BA-B84360C23273}"/>
              </a:ext>
            </a:extLst>
          </p:cNvPr>
          <p:cNvSpPr txBox="1"/>
          <p:nvPr/>
        </p:nvSpPr>
        <p:spPr>
          <a:xfrm>
            <a:off x="7817830" y="2043218"/>
            <a:ext cx="760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4x10Gb/</a:t>
            </a:r>
            <a:r>
              <a:rPr lang="it-IT" sz="1050" dirty="0" err="1"/>
              <a:t>s</a:t>
            </a:r>
            <a:endParaRPr lang="it-IT" sz="1050" dirty="0"/>
          </a:p>
        </p:txBody>
      </p:sp>
      <p:grpSp>
        <p:nvGrpSpPr>
          <p:cNvPr id="33" name="Gruppo 674">
            <a:extLst>
              <a:ext uri="{FF2B5EF4-FFF2-40B4-BE49-F238E27FC236}">
                <a16:creationId xmlns:a16="http://schemas.microsoft.com/office/drawing/2014/main" id="{5A55580A-820F-9F77-4781-288096C4734C}"/>
              </a:ext>
            </a:extLst>
          </p:cNvPr>
          <p:cNvGrpSpPr/>
          <p:nvPr/>
        </p:nvGrpSpPr>
        <p:grpSpPr>
          <a:xfrm>
            <a:off x="4462817" y="3748015"/>
            <a:ext cx="3721484" cy="942611"/>
            <a:chOff x="3025959" y="3951334"/>
            <a:chExt cx="4961976" cy="1256814"/>
          </a:xfrm>
        </p:grpSpPr>
        <p:grpSp>
          <p:nvGrpSpPr>
            <p:cNvPr id="34" name="Gruppo 42">
              <a:extLst>
                <a:ext uri="{FF2B5EF4-FFF2-40B4-BE49-F238E27FC236}">
                  <a16:creationId xmlns:a16="http://schemas.microsoft.com/office/drawing/2014/main" id="{029FA491-0FF7-DDC1-1977-943D81EC02D9}"/>
                </a:ext>
              </a:extLst>
            </p:cNvPr>
            <p:cNvGrpSpPr/>
            <p:nvPr/>
          </p:nvGrpSpPr>
          <p:grpSpPr>
            <a:xfrm>
              <a:off x="7170327" y="4636648"/>
              <a:ext cx="520700" cy="419100"/>
              <a:chOff x="4796367" y="5915025"/>
              <a:chExt cx="520700" cy="419100"/>
            </a:xfrm>
          </p:grpSpPr>
          <p:sp>
            <p:nvSpPr>
              <p:cNvPr id="444" name="AutoShape 795">
                <a:extLst>
                  <a:ext uri="{FF2B5EF4-FFF2-40B4-BE49-F238E27FC236}">
                    <a16:creationId xmlns:a16="http://schemas.microsoft.com/office/drawing/2014/main" id="{46921E70-43F5-0D06-D349-CAD7A3FBA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367" y="59150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>
                  <a:latin typeface="Calibri" charset="0"/>
                </a:endParaRPr>
              </a:p>
            </p:txBody>
          </p:sp>
          <p:sp>
            <p:nvSpPr>
              <p:cNvPr id="445" name="AutoShape 795">
                <a:extLst>
                  <a:ext uri="{FF2B5EF4-FFF2-40B4-BE49-F238E27FC236}">
                    <a16:creationId xmlns:a16="http://schemas.microsoft.com/office/drawing/2014/main" id="{799EC568-014A-DA91-A09B-C38110A4E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767" y="59404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>
                  <a:latin typeface="Calibri" charset="0"/>
                </a:endParaRPr>
              </a:p>
            </p:txBody>
          </p:sp>
          <p:sp>
            <p:nvSpPr>
              <p:cNvPr id="446" name="AutoShape 795">
                <a:extLst>
                  <a:ext uri="{FF2B5EF4-FFF2-40B4-BE49-F238E27FC236}">
                    <a16:creationId xmlns:a16="http://schemas.microsoft.com/office/drawing/2014/main" id="{D8751CAF-BB33-2F87-8E3A-D16279DCD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8767" y="60674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>
                  <a:latin typeface="Calibri" charset="0"/>
                </a:endParaRPr>
              </a:p>
            </p:txBody>
          </p:sp>
        </p:grpSp>
        <p:cxnSp>
          <p:nvCxnSpPr>
            <p:cNvPr id="35" name="Connettore 1 15">
              <a:extLst>
                <a:ext uri="{FF2B5EF4-FFF2-40B4-BE49-F238E27FC236}">
                  <a16:creationId xmlns:a16="http://schemas.microsoft.com/office/drawing/2014/main" id="{4052F046-E1E0-493D-0E1B-59435EE0DE27}"/>
                </a:ext>
              </a:extLst>
            </p:cNvPr>
            <p:cNvCxnSpPr/>
            <p:nvPr/>
          </p:nvCxnSpPr>
          <p:spPr>
            <a:xfrm>
              <a:off x="3025959" y="3967014"/>
              <a:ext cx="2853489" cy="627197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4">
              <a:extLst>
                <a:ext uri="{FF2B5EF4-FFF2-40B4-BE49-F238E27FC236}">
                  <a16:creationId xmlns:a16="http://schemas.microsoft.com/office/drawing/2014/main" id="{ACC8D04B-C1EA-9785-43F9-39D6FEA8C954}"/>
                </a:ext>
              </a:extLst>
            </p:cNvPr>
            <p:cNvCxnSpPr/>
            <p:nvPr/>
          </p:nvCxnSpPr>
          <p:spPr>
            <a:xfrm>
              <a:off x="5283665" y="3951334"/>
              <a:ext cx="658497" cy="642877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821">
              <a:extLst>
                <a:ext uri="{FF2B5EF4-FFF2-40B4-BE49-F238E27FC236}">
                  <a16:creationId xmlns:a16="http://schemas.microsoft.com/office/drawing/2014/main" id="{9D4ADBF7-1240-C00B-2548-DD9CD4951E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86765" y="4911234"/>
              <a:ext cx="1174749" cy="276225"/>
              <a:chOff x="5034" y="2008"/>
              <a:chExt cx="582" cy="246"/>
            </a:xfrm>
          </p:grpSpPr>
          <p:grpSp>
            <p:nvGrpSpPr>
              <p:cNvPr id="244" name="Group 822">
                <a:extLst>
                  <a:ext uri="{FF2B5EF4-FFF2-40B4-BE49-F238E27FC236}">
                    <a16:creationId xmlns:a16="http://schemas.microsoft.com/office/drawing/2014/main" id="{447DAB54-17D0-53CB-EC3A-D98A425F13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180"/>
                <a:ext cx="581" cy="74"/>
                <a:chOff x="528" y="3090"/>
                <a:chExt cx="2362" cy="278"/>
              </a:xfrm>
            </p:grpSpPr>
            <p:sp>
              <p:nvSpPr>
                <p:cNvPr id="405" name="Rectangle 823">
                  <a:extLst>
                    <a:ext uri="{FF2B5EF4-FFF2-40B4-BE49-F238E27FC236}">
                      <a16:creationId xmlns:a16="http://schemas.microsoft.com/office/drawing/2014/main" id="{D001CAD0-3B8A-4BAB-9760-1960ED073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090"/>
                  <a:ext cx="2362" cy="211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406" name="Group 824">
                  <a:extLst>
                    <a:ext uri="{FF2B5EF4-FFF2-40B4-BE49-F238E27FC236}">
                      <a16:creationId xmlns:a16="http://schemas.microsoft.com/office/drawing/2014/main" id="{B14F7B04-39C8-6EFF-6EFA-FA63F42ADB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407" name="Rectangle 825">
                    <a:extLst>
                      <a:ext uri="{FF2B5EF4-FFF2-40B4-BE49-F238E27FC236}">
                        <a16:creationId xmlns:a16="http://schemas.microsoft.com/office/drawing/2014/main" id="{62969FC5-F9FF-B64A-CEEF-AB72588E9E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408" name="Group 826">
                    <a:extLst>
                      <a:ext uri="{FF2B5EF4-FFF2-40B4-BE49-F238E27FC236}">
                        <a16:creationId xmlns:a16="http://schemas.microsoft.com/office/drawing/2014/main" id="{098E5AAA-6BEF-2F35-A4B2-4DBB582942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441" name="Rectangle 827">
                      <a:extLst>
                        <a:ext uri="{FF2B5EF4-FFF2-40B4-BE49-F238E27FC236}">
                          <a16:creationId xmlns:a16="http://schemas.microsoft.com/office/drawing/2014/main" id="{78417DFA-AA13-204D-9A38-C97B753A68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42" name="Rectangle 828">
                      <a:extLst>
                        <a:ext uri="{FF2B5EF4-FFF2-40B4-BE49-F238E27FC236}">
                          <a16:creationId xmlns:a16="http://schemas.microsoft.com/office/drawing/2014/main" id="{22297701-1527-3BB7-77C3-568BFB4032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43" name="Rectangle 829">
                      <a:extLst>
                        <a:ext uri="{FF2B5EF4-FFF2-40B4-BE49-F238E27FC236}">
                          <a16:creationId xmlns:a16="http://schemas.microsoft.com/office/drawing/2014/main" id="{5791CA20-072C-8E90-CBC3-020F81A2F9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409" name="Oval 830">
                    <a:extLst>
                      <a:ext uri="{FF2B5EF4-FFF2-40B4-BE49-F238E27FC236}">
                        <a16:creationId xmlns:a16="http://schemas.microsoft.com/office/drawing/2014/main" id="{947970BD-50E2-E1B6-158F-85F9C149BE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410" name="Oval 831">
                    <a:extLst>
                      <a:ext uri="{FF2B5EF4-FFF2-40B4-BE49-F238E27FC236}">
                        <a16:creationId xmlns:a16="http://schemas.microsoft.com/office/drawing/2014/main" id="{5A0D51E9-D289-23C7-24A9-C2A8B4B2FC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411" name="Oval 832">
                    <a:extLst>
                      <a:ext uri="{FF2B5EF4-FFF2-40B4-BE49-F238E27FC236}">
                        <a16:creationId xmlns:a16="http://schemas.microsoft.com/office/drawing/2014/main" id="{405355D8-26E4-AB6E-DB2D-57C96A2ED9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412" name="Group 833">
                    <a:extLst>
                      <a:ext uri="{FF2B5EF4-FFF2-40B4-BE49-F238E27FC236}">
                        <a16:creationId xmlns:a16="http://schemas.microsoft.com/office/drawing/2014/main" id="{80B7A16D-DDA8-2A3C-73AB-27C9E1A79C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439" name="Oval 834">
                      <a:extLst>
                        <a:ext uri="{FF2B5EF4-FFF2-40B4-BE49-F238E27FC236}">
                          <a16:creationId xmlns:a16="http://schemas.microsoft.com/office/drawing/2014/main" id="{95617879-08F9-B5EB-1968-90F6A0334E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40" name="Line 835">
                      <a:extLst>
                        <a:ext uri="{FF2B5EF4-FFF2-40B4-BE49-F238E27FC236}">
                          <a16:creationId xmlns:a16="http://schemas.microsoft.com/office/drawing/2014/main" id="{DCFD9996-136F-B7F1-B8D9-878B6EA901B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413" name="Group 836">
                    <a:extLst>
                      <a:ext uri="{FF2B5EF4-FFF2-40B4-BE49-F238E27FC236}">
                        <a16:creationId xmlns:a16="http://schemas.microsoft.com/office/drawing/2014/main" id="{F0FBE432-4A2D-FF4C-1DAD-0B4C3F07B1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434" name="Group 837">
                      <a:extLst>
                        <a:ext uri="{FF2B5EF4-FFF2-40B4-BE49-F238E27FC236}">
                          <a16:creationId xmlns:a16="http://schemas.microsoft.com/office/drawing/2014/main" id="{3941EBE7-858E-6BDA-4368-C65E2CBA612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436" name="Rectangle 838">
                        <a:extLst>
                          <a:ext uri="{FF2B5EF4-FFF2-40B4-BE49-F238E27FC236}">
                            <a16:creationId xmlns:a16="http://schemas.microsoft.com/office/drawing/2014/main" id="{3D3A00E6-199A-4ED3-BFF9-2B0AC8FFF30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437" name="Rectangle 839">
                        <a:extLst>
                          <a:ext uri="{FF2B5EF4-FFF2-40B4-BE49-F238E27FC236}">
                            <a16:creationId xmlns:a16="http://schemas.microsoft.com/office/drawing/2014/main" id="{514BFF58-5321-074A-EE81-08BBD11F879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438" name="Rectangle 840">
                        <a:extLst>
                          <a:ext uri="{FF2B5EF4-FFF2-40B4-BE49-F238E27FC236}">
                            <a16:creationId xmlns:a16="http://schemas.microsoft.com/office/drawing/2014/main" id="{345D2D32-D9FA-01BC-9439-61F632F832C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435" name="Rectangle 841">
                      <a:extLst>
                        <a:ext uri="{FF2B5EF4-FFF2-40B4-BE49-F238E27FC236}">
                          <a16:creationId xmlns:a16="http://schemas.microsoft.com/office/drawing/2014/main" id="{AE23CA50-672A-13C6-20A7-7A35884072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414" name="Group 842">
                    <a:extLst>
                      <a:ext uri="{FF2B5EF4-FFF2-40B4-BE49-F238E27FC236}">
                        <a16:creationId xmlns:a16="http://schemas.microsoft.com/office/drawing/2014/main" id="{E249AE86-43C1-E8C3-FF7B-5FBD4C557C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425" name="Rectangle 843">
                      <a:extLst>
                        <a:ext uri="{FF2B5EF4-FFF2-40B4-BE49-F238E27FC236}">
                          <a16:creationId xmlns:a16="http://schemas.microsoft.com/office/drawing/2014/main" id="{D2C12312-3048-3A5C-F2DD-7973C3B703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26" name="Line 844">
                      <a:extLst>
                        <a:ext uri="{FF2B5EF4-FFF2-40B4-BE49-F238E27FC236}">
                          <a16:creationId xmlns:a16="http://schemas.microsoft.com/office/drawing/2014/main" id="{48B8B32A-B5DB-CCB8-175F-5B43A296ED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427" name="Line 845">
                      <a:extLst>
                        <a:ext uri="{FF2B5EF4-FFF2-40B4-BE49-F238E27FC236}">
                          <a16:creationId xmlns:a16="http://schemas.microsoft.com/office/drawing/2014/main" id="{328CA051-1808-9C48-5C6D-C5468875AF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428" name="Group 846">
                      <a:extLst>
                        <a:ext uri="{FF2B5EF4-FFF2-40B4-BE49-F238E27FC236}">
                          <a16:creationId xmlns:a16="http://schemas.microsoft.com/office/drawing/2014/main" id="{DD1BD61C-6CE4-5CB1-0550-D8BEEE10D2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432" name="Line 847">
                        <a:extLst>
                          <a:ext uri="{FF2B5EF4-FFF2-40B4-BE49-F238E27FC236}">
                            <a16:creationId xmlns:a16="http://schemas.microsoft.com/office/drawing/2014/main" id="{FCD26CD3-8E16-4D33-48C8-A20F7055D2E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433" name="Line 848">
                        <a:extLst>
                          <a:ext uri="{FF2B5EF4-FFF2-40B4-BE49-F238E27FC236}">
                            <a16:creationId xmlns:a16="http://schemas.microsoft.com/office/drawing/2014/main" id="{046BE29F-4DED-5E0E-39BF-45AB696E672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429" name="Group 849">
                      <a:extLst>
                        <a:ext uri="{FF2B5EF4-FFF2-40B4-BE49-F238E27FC236}">
                          <a16:creationId xmlns:a16="http://schemas.microsoft.com/office/drawing/2014/main" id="{FD48A3D8-DA60-E994-254D-A8DA5EDF34B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430" name="Rectangle 850">
                        <a:extLst>
                          <a:ext uri="{FF2B5EF4-FFF2-40B4-BE49-F238E27FC236}">
                            <a16:creationId xmlns:a16="http://schemas.microsoft.com/office/drawing/2014/main" id="{F49DBFD5-0C87-9B1C-0631-E171D0537FD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431" name="Rectangle 851">
                        <a:extLst>
                          <a:ext uri="{FF2B5EF4-FFF2-40B4-BE49-F238E27FC236}">
                            <a16:creationId xmlns:a16="http://schemas.microsoft.com/office/drawing/2014/main" id="{A505E768-DD0A-1242-2B5B-B219E0A84CF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15" name="Group 852">
                    <a:extLst>
                      <a:ext uri="{FF2B5EF4-FFF2-40B4-BE49-F238E27FC236}">
                        <a16:creationId xmlns:a16="http://schemas.microsoft.com/office/drawing/2014/main" id="{58282D33-AA23-77DE-3212-64994C7E15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416" name="Rectangle 853">
                      <a:extLst>
                        <a:ext uri="{FF2B5EF4-FFF2-40B4-BE49-F238E27FC236}">
                          <a16:creationId xmlns:a16="http://schemas.microsoft.com/office/drawing/2014/main" id="{1982204C-7BCF-57B2-4DC1-D0CF30C9F1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17" name="Line 854">
                      <a:extLst>
                        <a:ext uri="{FF2B5EF4-FFF2-40B4-BE49-F238E27FC236}">
                          <a16:creationId xmlns:a16="http://schemas.microsoft.com/office/drawing/2014/main" id="{96407429-3E0E-D44C-6B33-B0B854166C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418" name="Line 855">
                      <a:extLst>
                        <a:ext uri="{FF2B5EF4-FFF2-40B4-BE49-F238E27FC236}">
                          <a16:creationId xmlns:a16="http://schemas.microsoft.com/office/drawing/2014/main" id="{FBCF763F-1D0C-947B-72F4-12E3A3EB889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419" name="Group 856">
                      <a:extLst>
                        <a:ext uri="{FF2B5EF4-FFF2-40B4-BE49-F238E27FC236}">
                          <a16:creationId xmlns:a16="http://schemas.microsoft.com/office/drawing/2014/main" id="{CFF1B18D-FE7D-3B74-0FB0-58EDBF8D509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423" name="Line 857">
                        <a:extLst>
                          <a:ext uri="{FF2B5EF4-FFF2-40B4-BE49-F238E27FC236}">
                            <a16:creationId xmlns:a16="http://schemas.microsoft.com/office/drawing/2014/main" id="{0281E058-78D1-0AED-EA1F-9F58558122A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424" name="Line 858">
                        <a:extLst>
                          <a:ext uri="{FF2B5EF4-FFF2-40B4-BE49-F238E27FC236}">
                            <a16:creationId xmlns:a16="http://schemas.microsoft.com/office/drawing/2014/main" id="{25DFBE41-CAB8-F0A3-CDE4-E5BBC79B8C8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420" name="Group 859">
                      <a:extLst>
                        <a:ext uri="{FF2B5EF4-FFF2-40B4-BE49-F238E27FC236}">
                          <a16:creationId xmlns:a16="http://schemas.microsoft.com/office/drawing/2014/main" id="{6A358FB4-D2B3-1901-12B6-78CF1E8A393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421" name="Rectangle 860">
                        <a:extLst>
                          <a:ext uri="{FF2B5EF4-FFF2-40B4-BE49-F238E27FC236}">
                            <a16:creationId xmlns:a16="http://schemas.microsoft.com/office/drawing/2014/main" id="{F2B860B7-B63B-C2A9-405A-9CC22E4E354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422" name="Rectangle 861">
                        <a:extLst>
                          <a:ext uri="{FF2B5EF4-FFF2-40B4-BE49-F238E27FC236}">
                            <a16:creationId xmlns:a16="http://schemas.microsoft.com/office/drawing/2014/main" id="{D412A016-ED0B-4D1A-0A4A-5641B141B3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45" name="Group 862">
                <a:extLst>
                  <a:ext uri="{FF2B5EF4-FFF2-40B4-BE49-F238E27FC236}">
                    <a16:creationId xmlns:a16="http://schemas.microsoft.com/office/drawing/2014/main" id="{AE0108CC-419F-4EEB-21C9-6058A34BA2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153"/>
                <a:ext cx="581" cy="55"/>
                <a:chOff x="528" y="3158"/>
                <a:chExt cx="2362" cy="210"/>
              </a:xfrm>
            </p:grpSpPr>
            <p:sp>
              <p:nvSpPr>
                <p:cNvPr id="366" name="Rectangle 863">
                  <a:extLst>
                    <a:ext uri="{FF2B5EF4-FFF2-40B4-BE49-F238E27FC236}">
                      <a16:creationId xmlns:a16="http://schemas.microsoft.com/office/drawing/2014/main" id="{F3CC5712-E2F4-3160-8056-4E6BD1F12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367" name="Group 864">
                  <a:extLst>
                    <a:ext uri="{FF2B5EF4-FFF2-40B4-BE49-F238E27FC236}">
                      <a16:creationId xmlns:a16="http://schemas.microsoft.com/office/drawing/2014/main" id="{6B969C53-A02B-B2C7-B16E-1368EE0073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368" name="Rectangle 865">
                    <a:extLst>
                      <a:ext uri="{FF2B5EF4-FFF2-40B4-BE49-F238E27FC236}">
                        <a16:creationId xmlns:a16="http://schemas.microsoft.com/office/drawing/2014/main" id="{AD885A32-D9BF-F07A-E5D6-0E6D5E54D9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369" name="Group 866">
                    <a:extLst>
                      <a:ext uri="{FF2B5EF4-FFF2-40B4-BE49-F238E27FC236}">
                        <a16:creationId xmlns:a16="http://schemas.microsoft.com/office/drawing/2014/main" id="{5970A6C6-38FC-FB03-56F8-63286F5B7C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402" name="Rectangle 867">
                      <a:extLst>
                        <a:ext uri="{FF2B5EF4-FFF2-40B4-BE49-F238E27FC236}">
                          <a16:creationId xmlns:a16="http://schemas.microsoft.com/office/drawing/2014/main" id="{F67091B7-FEA9-84A5-6E65-34263F062D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03" name="Rectangle 868">
                      <a:extLst>
                        <a:ext uri="{FF2B5EF4-FFF2-40B4-BE49-F238E27FC236}">
                          <a16:creationId xmlns:a16="http://schemas.microsoft.com/office/drawing/2014/main" id="{6068D56B-F3A4-34AC-0DCF-27BCF7144B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04" name="Rectangle 869">
                      <a:extLst>
                        <a:ext uri="{FF2B5EF4-FFF2-40B4-BE49-F238E27FC236}">
                          <a16:creationId xmlns:a16="http://schemas.microsoft.com/office/drawing/2014/main" id="{DDD1E9CB-ECAA-1095-A84F-80C6814EC0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370" name="Oval 870">
                    <a:extLst>
                      <a:ext uri="{FF2B5EF4-FFF2-40B4-BE49-F238E27FC236}">
                        <a16:creationId xmlns:a16="http://schemas.microsoft.com/office/drawing/2014/main" id="{BFFB138E-1BD1-26C7-2968-53A06D27E9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371" name="Oval 871">
                    <a:extLst>
                      <a:ext uri="{FF2B5EF4-FFF2-40B4-BE49-F238E27FC236}">
                        <a16:creationId xmlns:a16="http://schemas.microsoft.com/office/drawing/2014/main" id="{6F4644B1-6B5B-7EF6-FC68-78E69F6FC4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372" name="Oval 872">
                    <a:extLst>
                      <a:ext uri="{FF2B5EF4-FFF2-40B4-BE49-F238E27FC236}">
                        <a16:creationId xmlns:a16="http://schemas.microsoft.com/office/drawing/2014/main" id="{17F1EA93-35A8-A123-0FF0-52666B5423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373" name="Group 873">
                    <a:extLst>
                      <a:ext uri="{FF2B5EF4-FFF2-40B4-BE49-F238E27FC236}">
                        <a16:creationId xmlns:a16="http://schemas.microsoft.com/office/drawing/2014/main" id="{EDDAB40D-C2A1-89B9-796B-9D720F8CC27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400" name="Oval 874">
                      <a:extLst>
                        <a:ext uri="{FF2B5EF4-FFF2-40B4-BE49-F238E27FC236}">
                          <a16:creationId xmlns:a16="http://schemas.microsoft.com/office/drawing/2014/main" id="{3A2EBC27-0AD4-899A-2162-E330DA4CF6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401" name="Line 875">
                      <a:extLst>
                        <a:ext uri="{FF2B5EF4-FFF2-40B4-BE49-F238E27FC236}">
                          <a16:creationId xmlns:a16="http://schemas.microsoft.com/office/drawing/2014/main" id="{EE99FB5A-FDBE-FDB1-8ED2-D565E4B184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374" name="Group 876">
                    <a:extLst>
                      <a:ext uri="{FF2B5EF4-FFF2-40B4-BE49-F238E27FC236}">
                        <a16:creationId xmlns:a16="http://schemas.microsoft.com/office/drawing/2014/main" id="{9C8A8890-7995-1787-86A8-BE86D6703F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395" name="Group 877">
                      <a:extLst>
                        <a:ext uri="{FF2B5EF4-FFF2-40B4-BE49-F238E27FC236}">
                          <a16:creationId xmlns:a16="http://schemas.microsoft.com/office/drawing/2014/main" id="{B1A5C61B-A4E6-660B-712E-B8CCA2EC713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397" name="Rectangle 878">
                        <a:extLst>
                          <a:ext uri="{FF2B5EF4-FFF2-40B4-BE49-F238E27FC236}">
                            <a16:creationId xmlns:a16="http://schemas.microsoft.com/office/drawing/2014/main" id="{92130B62-781C-4348-35B7-DD835D7C440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98" name="Rectangle 879">
                        <a:extLst>
                          <a:ext uri="{FF2B5EF4-FFF2-40B4-BE49-F238E27FC236}">
                            <a16:creationId xmlns:a16="http://schemas.microsoft.com/office/drawing/2014/main" id="{849A7EF9-F8C5-5261-F16A-9EFD178108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99" name="Rectangle 880">
                        <a:extLst>
                          <a:ext uri="{FF2B5EF4-FFF2-40B4-BE49-F238E27FC236}">
                            <a16:creationId xmlns:a16="http://schemas.microsoft.com/office/drawing/2014/main" id="{C76A34A9-38CD-2441-7131-D91A1D47A17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396" name="Rectangle 881">
                      <a:extLst>
                        <a:ext uri="{FF2B5EF4-FFF2-40B4-BE49-F238E27FC236}">
                          <a16:creationId xmlns:a16="http://schemas.microsoft.com/office/drawing/2014/main" id="{DB66B9C3-A57C-32F8-59EB-8FF13C5720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375" name="Group 882">
                    <a:extLst>
                      <a:ext uri="{FF2B5EF4-FFF2-40B4-BE49-F238E27FC236}">
                        <a16:creationId xmlns:a16="http://schemas.microsoft.com/office/drawing/2014/main" id="{6DEB6FB9-48FE-B84A-CEF8-E0EB370650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386" name="Rectangle 883">
                      <a:extLst>
                        <a:ext uri="{FF2B5EF4-FFF2-40B4-BE49-F238E27FC236}">
                          <a16:creationId xmlns:a16="http://schemas.microsoft.com/office/drawing/2014/main" id="{33B95B13-5DBE-FD86-7058-C233E42BEB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87" name="Line 884">
                      <a:extLst>
                        <a:ext uri="{FF2B5EF4-FFF2-40B4-BE49-F238E27FC236}">
                          <a16:creationId xmlns:a16="http://schemas.microsoft.com/office/drawing/2014/main" id="{C3FF032E-299B-5449-1BC1-6F24AB63D6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388" name="Line 885">
                      <a:extLst>
                        <a:ext uri="{FF2B5EF4-FFF2-40B4-BE49-F238E27FC236}">
                          <a16:creationId xmlns:a16="http://schemas.microsoft.com/office/drawing/2014/main" id="{46838436-E39C-FA0F-A31E-260DE4F419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389" name="Group 886">
                      <a:extLst>
                        <a:ext uri="{FF2B5EF4-FFF2-40B4-BE49-F238E27FC236}">
                          <a16:creationId xmlns:a16="http://schemas.microsoft.com/office/drawing/2014/main" id="{F3DA4DEC-4848-F537-AB4F-B185C2407C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393" name="Line 887">
                        <a:extLst>
                          <a:ext uri="{FF2B5EF4-FFF2-40B4-BE49-F238E27FC236}">
                            <a16:creationId xmlns:a16="http://schemas.microsoft.com/office/drawing/2014/main" id="{6AF48B10-AC1E-275C-5246-5816851892C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394" name="Line 888">
                        <a:extLst>
                          <a:ext uri="{FF2B5EF4-FFF2-40B4-BE49-F238E27FC236}">
                            <a16:creationId xmlns:a16="http://schemas.microsoft.com/office/drawing/2014/main" id="{E86705F0-73F3-8D62-551B-0D0F40CA82B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390" name="Group 889">
                      <a:extLst>
                        <a:ext uri="{FF2B5EF4-FFF2-40B4-BE49-F238E27FC236}">
                          <a16:creationId xmlns:a16="http://schemas.microsoft.com/office/drawing/2014/main" id="{C1A4F8BE-467F-728F-7BBC-B8DC8F35C6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391" name="Rectangle 890">
                        <a:extLst>
                          <a:ext uri="{FF2B5EF4-FFF2-40B4-BE49-F238E27FC236}">
                            <a16:creationId xmlns:a16="http://schemas.microsoft.com/office/drawing/2014/main" id="{61E557F7-10C6-AD28-9577-40263C8E7A4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92" name="Rectangle 891">
                        <a:extLst>
                          <a:ext uri="{FF2B5EF4-FFF2-40B4-BE49-F238E27FC236}">
                            <a16:creationId xmlns:a16="http://schemas.microsoft.com/office/drawing/2014/main" id="{BA29BF8A-6194-480E-35AD-89197069BD5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76" name="Group 892">
                    <a:extLst>
                      <a:ext uri="{FF2B5EF4-FFF2-40B4-BE49-F238E27FC236}">
                        <a16:creationId xmlns:a16="http://schemas.microsoft.com/office/drawing/2014/main" id="{AF6E3E88-92FE-BC48-C91D-36DD38A7E8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377" name="Rectangle 893">
                      <a:extLst>
                        <a:ext uri="{FF2B5EF4-FFF2-40B4-BE49-F238E27FC236}">
                          <a16:creationId xmlns:a16="http://schemas.microsoft.com/office/drawing/2014/main" id="{A841370D-B639-1D72-DC19-4211EFB5F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78" name="Line 894">
                      <a:extLst>
                        <a:ext uri="{FF2B5EF4-FFF2-40B4-BE49-F238E27FC236}">
                          <a16:creationId xmlns:a16="http://schemas.microsoft.com/office/drawing/2014/main" id="{F0D24B5B-904E-FB1B-0C41-D3EA26B1418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379" name="Line 895">
                      <a:extLst>
                        <a:ext uri="{FF2B5EF4-FFF2-40B4-BE49-F238E27FC236}">
                          <a16:creationId xmlns:a16="http://schemas.microsoft.com/office/drawing/2014/main" id="{1E1598D0-0DF7-FC76-E4DB-DBFB2714AF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380" name="Group 896">
                      <a:extLst>
                        <a:ext uri="{FF2B5EF4-FFF2-40B4-BE49-F238E27FC236}">
                          <a16:creationId xmlns:a16="http://schemas.microsoft.com/office/drawing/2014/main" id="{E5EF09A2-0E69-1E4C-2BEC-F8D505CC6B6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384" name="Line 897">
                        <a:extLst>
                          <a:ext uri="{FF2B5EF4-FFF2-40B4-BE49-F238E27FC236}">
                            <a16:creationId xmlns:a16="http://schemas.microsoft.com/office/drawing/2014/main" id="{2A14110B-41DD-9495-C275-E08F64F030B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385" name="Line 898">
                        <a:extLst>
                          <a:ext uri="{FF2B5EF4-FFF2-40B4-BE49-F238E27FC236}">
                            <a16:creationId xmlns:a16="http://schemas.microsoft.com/office/drawing/2014/main" id="{3A430515-0D29-B80B-3FC9-88808240D73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381" name="Group 899">
                      <a:extLst>
                        <a:ext uri="{FF2B5EF4-FFF2-40B4-BE49-F238E27FC236}">
                          <a16:creationId xmlns:a16="http://schemas.microsoft.com/office/drawing/2014/main" id="{4675DA35-FBA4-394A-C43B-1FBE6105C24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382" name="Rectangle 900">
                        <a:extLst>
                          <a:ext uri="{FF2B5EF4-FFF2-40B4-BE49-F238E27FC236}">
                            <a16:creationId xmlns:a16="http://schemas.microsoft.com/office/drawing/2014/main" id="{9481C014-C223-825D-1D18-7F47F315129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83" name="Rectangle 901">
                        <a:extLst>
                          <a:ext uri="{FF2B5EF4-FFF2-40B4-BE49-F238E27FC236}">
                            <a16:creationId xmlns:a16="http://schemas.microsoft.com/office/drawing/2014/main" id="{50DB21B7-53D1-061C-64DF-603F0AACFA5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46" name="Group 902">
                <a:extLst>
                  <a:ext uri="{FF2B5EF4-FFF2-40B4-BE49-F238E27FC236}">
                    <a16:creationId xmlns:a16="http://schemas.microsoft.com/office/drawing/2014/main" id="{5CD025FE-886B-849A-BC2E-E481E07A52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4" y="2100"/>
                <a:ext cx="582" cy="56"/>
                <a:chOff x="528" y="3158"/>
                <a:chExt cx="2362" cy="210"/>
              </a:xfrm>
            </p:grpSpPr>
            <p:sp>
              <p:nvSpPr>
                <p:cNvPr id="327" name="Rectangle 903">
                  <a:extLst>
                    <a:ext uri="{FF2B5EF4-FFF2-40B4-BE49-F238E27FC236}">
                      <a16:creationId xmlns:a16="http://schemas.microsoft.com/office/drawing/2014/main" id="{15BF253A-A9E4-3F88-381B-D7405D834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328" name="Group 904">
                  <a:extLst>
                    <a:ext uri="{FF2B5EF4-FFF2-40B4-BE49-F238E27FC236}">
                      <a16:creationId xmlns:a16="http://schemas.microsoft.com/office/drawing/2014/main" id="{4BDE4EC2-B36C-E5B2-9BF6-A95A90070A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329" name="Rectangle 905">
                    <a:extLst>
                      <a:ext uri="{FF2B5EF4-FFF2-40B4-BE49-F238E27FC236}">
                        <a16:creationId xmlns:a16="http://schemas.microsoft.com/office/drawing/2014/main" id="{BF3220CC-3483-5592-B395-A2C8E6D81A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330" name="Group 906">
                    <a:extLst>
                      <a:ext uri="{FF2B5EF4-FFF2-40B4-BE49-F238E27FC236}">
                        <a16:creationId xmlns:a16="http://schemas.microsoft.com/office/drawing/2014/main" id="{34AC8D68-11AE-2463-CD72-C4AB041F1C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363" name="Rectangle 907">
                      <a:extLst>
                        <a:ext uri="{FF2B5EF4-FFF2-40B4-BE49-F238E27FC236}">
                          <a16:creationId xmlns:a16="http://schemas.microsoft.com/office/drawing/2014/main" id="{CD99C24F-17FD-F9E0-44E7-B608B3ABDB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64" name="Rectangle 908">
                      <a:extLst>
                        <a:ext uri="{FF2B5EF4-FFF2-40B4-BE49-F238E27FC236}">
                          <a16:creationId xmlns:a16="http://schemas.microsoft.com/office/drawing/2014/main" id="{58B66F88-60B9-2D03-C003-CBBE769A94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65" name="Rectangle 909">
                      <a:extLst>
                        <a:ext uri="{FF2B5EF4-FFF2-40B4-BE49-F238E27FC236}">
                          <a16:creationId xmlns:a16="http://schemas.microsoft.com/office/drawing/2014/main" id="{542CE431-363A-C250-17BD-9FA9A464C0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331" name="Oval 910">
                    <a:extLst>
                      <a:ext uri="{FF2B5EF4-FFF2-40B4-BE49-F238E27FC236}">
                        <a16:creationId xmlns:a16="http://schemas.microsoft.com/office/drawing/2014/main" id="{E67F7D55-3B1A-888D-42F1-87C0956357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332" name="Oval 911">
                    <a:extLst>
                      <a:ext uri="{FF2B5EF4-FFF2-40B4-BE49-F238E27FC236}">
                        <a16:creationId xmlns:a16="http://schemas.microsoft.com/office/drawing/2014/main" id="{66932DCE-4AA0-A0A4-AFE5-E00F2C8342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333" name="Oval 912">
                    <a:extLst>
                      <a:ext uri="{FF2B5EF4-FFF2-40B4-BE49-F238E27FC236}">
                        <a16:creationId xmlns:a16="http://schemas.microsoft.com/office/drawing/2014/main" id="{6F4C0B22-CE0E-4B64-AF10-B75E2F1152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334" name="Group 913">
                    <a:extLst>
                      <a:ext uri="{FF2B5EF4-FFF2-40B4-BE49-F238E27FC236}">
                        <a16:creationId xmlns:a16="http://schemas.microsoft.com/office/drawing/2014/main" id="{FC6CB824-774C-3802-533F-637E426659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361" name="Oval 914">
                      <a:extLst>
                        <a:ext uri="{FF2B5EF4-FFF2-40B4-BE49-F238E27FC236}">
                          <a16:creationId xmlns:a16="http://schemas.microsoft.com/office/drawing/2014/main" id="{36EED82D-E80F-E1A2-A922-ABB834ACFD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62" name="Line 915">
                      <a:extLst>
                        <a:ext uri="{FF2B5EF4-FFF2-40B4-BE49-F238E27FC236}">
                          <a16:creationId xmlns:a16="http://schemas.microsoft.com/office/drawing/2014/main" id="{53004A94-5A06-3C45-C5A6-2408C72B49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335" name="Group 916">
                    <a:extLst>
                      <a:ext uri="{FF2B5EF4-FFF2-40B4-BE49-F238E27FC236}">
                        <a16:creationId xmlns:a16="http://schemas.microsoft.com/office/drawing/2014/main" id="{44E8F5E2-3627-1B54-E16F-EE91BF0A86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356" name="Group 917">
                      <a:extLst>
                        <a:ext uri="{FF2B5EF4-FFF2-40B4-BE49-F238E27FC236}">
                          <a16:creationId xmlns:a16="http://schemas.microsoft.com/office/drawing/2014/main" id="{E184D792-DD3E-9189-5016-08C8AC422BA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358" name="Rectangle 918">
                        <a:extLst>
                          <a:ext uri="{FF2B5EF4-FFF2-40B4-BE49-F238E27FC236}">
                            <a16:creationId xmlns:a16="http://schemas.microsoft.com/office/drawing/2014/main" id="{7E9C6CC5-B84B-430D-DD7A-32731AF11B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59" name="Rectangle 919">
                        <a:extLst>
                          <a:ext uri="{FF2B5EF4-FFF2-40B4-BE49-F238E27FC236}">
                            <a16:creationId xmlns:a16="http://schemas.microsoft.com/office/drawing/2014/main" id="{8C504C63-EE3B-653C-5E1E-85D265DCD85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60" name="Rectangle 920">
                        <a:extLst>
                          <a:ext uri="{FF2B5EF4-FFF2-40B4-BE49-F238E27FC236}">
                            <a16:creationId xmlns:a16="http://schemas.microsoft.com/office/drawing/2014/main" id="{A54CE40F-BD0D-ED0D-8E1C-4FF062DBED3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357" name="Rectangle 921">
                      <a:extLst>
                        <a:ext uri="{FF2B5EF4-FFF2-40B4-BE49-F238E27FC236}">
                          <a16:creationId xmlns:a16="http://schemas.microsoft.com/office/drawing/2014/main" id="{329B0377-375B-6160-A72E-5F0EC53223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336" name="Group 922">
                    <a:extLst>
                      <a:ext uri="{FF2B5EF4-FFF2-40B4-BE49-F238E27FC236}">
                        <a16:creationId xmlns:a16="http://schemas.microsoft.com/office/drawing/2014/main" id="{B31EBCAE-B562-9BEC-C1AB-49809B0CA7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347" name="Rectangle 923">
                      <a:extLst>
                        <a:ext uri="{FF2B5EF4-FFF2-40B4-BE49-F238E27FC236}">
                          <a16:creationId xmlns:a16="http://schemas.microsoft.com/office/drawing/2014/main" id="{B2869D1C-6A0E-6722-183B-6545287E7D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48" name="Line 924">
                      <a:extLst>
                        <a:ext uri="{FF2B5EF4-FFF2-40B4-BE49-F238E27FC236}">
                          <a16:creationId xmlns:a16="http://schemas.microsoft.com/office/drawing/2014/main" id="{74AFCE74-8CDB-1AB0-FC0A-2B42694E1C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349" name="Line 925">
                      <a:extLst>
                        <a:ext uri="{FF2B5EF4-FFF2-40B4-BE49-F238E27FC236}">
                          <a16:creationId xmlns:a16="http://schemas.microsoft.com/office/drawing/2014/main" id="{E1963170-CEF6-0C34-A5E1-BC6A30201B2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350" name="Group 926">
                      <a:extLst>
                        <a:ext uri="{FF2B5EF4-FFF2-40B4-BE49-F238E27FC236}">
                          <a16:creationId xmlns:a16="http://schemas.microsoft.com/office/drawing/2014/main" id="{E54E4E14-2387-3CA8-1D71-7569D07C42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354" name="Line 927">
                        <a:extLst>
                          <a:ext uri="{FF2B5EF4-FFF2-40B4-BE49-F238E27FC236}">
                            <a16:creationId xmlns:a16="http://schemas.microsoft.com/office/drawing/2014/main" id="{AA05593C-85EC-18E0-82A8-3BEF65D37E5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355" name="Line 928">
                        <a:extLst>
                          <a:ext uri="{FF2B5EF4-FFF2-40B4-BE49-F238E27FC236}">
                            <a16:creationId xmlns:a16="http://schemas.microsoft.com/office/drawing/2014/main" id="{FD65E8BF-5CB7-DF80-C1B7-087861C3FAE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351" name="Group 929">
                      <a:extLst>
                        <a:ext uri="{FF2B5EF4-FFF2-40B4-BE49-F238E27FC236}">
                          <a16:creationId xmlns:a16="http://schemas.microsoft.com/office/drawing/2014/main" id="{AB36A7C4-EB12-5F02-2AFC-A946380D49B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352" name="Rectangle 930">
                        <a:extLst>
                          <a:ext uri="{FF2B5EF4-FFF2-40B4-BE49-F238E27FC236}">
                            <a16:creationId xmlns:a16="http://schemas.microsoft.com/office/drawing/2014/main" id="{A4D50DB9-E5B3-6CD5-207D-6A45079F7C0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53" name="Rectangle 931">
                        <a:extLst>
                          <a:ext uri="{FF2B5EF4-FFF2-40B4-BE49-F238E27FC236}">
                            <a16:creationId xmlns:a16="http://schemas.microsoft.com/office/drawing/2014/main" id="{98DBBF71-CE56-9200-5FC5-B461EDBB933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37" name="Group 932">
                    <a:extLst>
                      <a:ext uri="{FF2B5EF4-FFF2-40B4-BE49-F238E27FC236}">
                        <a16:creationId xmlns:a16="http://schemas.microsoft.com/office/drawing/2014/main" id="{5B10CBA4-148B-3DC2-C821-2DF7454DBF9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338" name="Rectangle 933">
                      <a:extLst>
                        <a:ext uri="{FF2B5EF4-FFF2-40B4-BE49-F238E27FC236}">
                          <a16:creationId xmlns:a16="http://schemas.microsoft.com/office/drawing/2014/main" id="{34C84D62-4B04-B799-71B5-B11F0A9CB6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39" name="Line 934">
                      <a:extLst>
                        <a:ext uri="{FF2B5EF4-FFF2-40B4-BE49-F238E27FC236}">
                          <a16:creationId xmlns:a16="http://schemas.microsoft.com/office/drawing/2014/main" id="{E53405A3-8DE1-5DE2-8951-E114513B8B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340" name="Line 935">
                      <a:extLst>
                        <a:ext uri="{FF2B5EF4-FFF2-40B4-BE49-F238E27FC236}">
                          <a16:creationId xmlns:a16="http://schemas.microsoft.com/office/drawing/2014/main" id="{E458C384-F815-AA06-F188-B8F228A3F5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341" name="Group 936">
                      <a:extLst>
                        <a:ext uri="{FF2B5EF4-FFF2-40B4-BE49-F238E27FC236}">
                          <a16:creationId xmlns:a16="http://schemas.microsoft.com/office/drawing/2014/main" id="{8C06237A-9DF2-E12D-E9E2-7FEE134CE8F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345" name="Line 937">
                        <a:extLst>
                          <a:ext uri="{FF2B5EF4-FFF2-40B4-BE49-F238E27FC236}">
                            <a16:creationId xmlns:a16="http://schemas.microsoft.com/office/drawing/2014/main" id="{5E78ABC7-B706-870F-F857-6DAA1BC4163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346" name="Line 938">
                        <a:extLst>
                          <a:ext uri="{FF2B5EF4-FFF2-40B4-BE49-F238E27FC236}">
                            <a16:creationId xmlns:a16="http://schemas.microsoft.com/office/drawing/2014/main" id="{49CF4453-52D4-B7E6-01A8-72F79DFCDE5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342" name="Group 939">
                      <a:extLst>
                        <a:ext uri="{FF2B5EF4-FFF2-40B4-BE49-F238E27FC236}">
                          <a16:creationId xmlns:a16="http://schemas.microsoft.com/office/drawing/2014/main" id="{0C31DECC-6520-69A0-4D6E-81A377880A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343" name="Rectangle 940">
                        <a:extLst>
                          <a:ext uri="{FF2B5EF4-FFF2-40B4-BE49-F238E27FC236}">
                            <a16:creationId xmlns:a16="http://schemas.microsoft.com/office/drawing/2014/main" id="{69E95038-A448-3D5E-CE44-83A7DA1A6BE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44" name="Rectangle 941">
                        <a:extLst>
                          <a:ext uri="{FF2B5EF4-FFF2-40B4-BE49-F238E27FC236}">
                            <a16:creationId xmlns:a16="http://schemas.microsoft.com/office/drawing/2014/main" id="{36C0D921-9589-EB33-CE4F-BBFEE25CADE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47" name="Group 942">
                <a:extLst>
                  <a:ext uri="{FF2B5EF4-FFF2-40B4-BE49-F238E27FC236}">
                    <a16:creationId xmlns:a16="http://schemas.microsoft.com/office/drawing/2014/main" id="{705BC817-9BB9-2A48-0E22-4485E0066E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057"/>
                <a:ext cx="581" cy="55"/>
                <a:chOff x="528" y="3158"/>
                <a:chExt cx="2362" cy="210"/>
              </a:xfrm>
            </p:grpSpPr>
            <p:sp>
              <p:nvSpPr>
                <p:cNvPr id="288" name="Rectangle 943">
                  <a:extLst>
                    <a:ext uri="{FF2B5EF4-FFF2-40B4-BE49-F238E27FC236}">
                      <a16:creationId xmlns:a16="http://schemas.microsoft.com/office/drawing/2014/main" id="{36832F6F-FFA8-FE85-812C-04301A4D51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289" name="Group 944">
                  <a:extLst>
                    <a:ext uri="{FF2B5EF4-FFF2-40B4-BE49-F238E27FC236}">
                      <a16:creationId xmlns:a16="http://schemas.microsoft.com/office/drawing/2014/main" id="{661645B9-266F-8A4B-70CB-C7C252A312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290" name="Rectangle 945">
                    <a:extLst>
                      <a:ext uri="{FF2B5EF4-FFF2-40B4-BE49-F238E27FC236}">
                        <a16:creationId xmlns:a16="http://schemas.microsoft.com/office/drawing/2014/main" id="{EEFF3F44-C0F2-289D-0CE5-6CA44DEF2D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291" name="Group 946">
                    <a:extLst>
                      <a:ext uri="{FF2B5EF4-FFF2-40B4-BE49-F238E27FC236}">
                        <a16:creationId xmlns:a16="http://schemas.microsoft.com/office/drawing/2014/main" id="{ECDC0305-4F2A-1A5C-BA49-4C7FCB6E91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324" name="Rectangle 947">
                      <a:extLst>
                        <a:ext uri="{FF2B5EF4-FFF2-40B4-BE49-F238E27FC236}">
                          <a16:creationId xmlns:a16="http://schemas.microsoft.com/office/drawing/2014/main" id="{F73F96FF-724E-A211-1161-8961138968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25" name="Rectangle 948">
                      <a:extLst>
                        <a:ext uri="{FF2B5EF4-FFF2-40B4-BE49-F238E27FC236}">
                          <a16:creationId xmlns:a16="http://schemas.microsoft.com/office/drawing/2014/main" id="{B630B91B-D270-C55F-648B-EAF0FF5801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26" name="Rectangle 949">
                      <a:extLst>
                        <a:ext uri="{FF2B5EF4-FFF2-40B4-BE49-F238E27FC236}">
                          <a16:creationId xmlns:a16="http://schemas.microsoft.com/office/drawing/2014/main" id="{1EF4CF5D-837F-DC34-10EC-4E1C0507CE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292" name="Oval 950">
                    <a:extLst>
                      <a:ext uri="{FF2B5EF4-FFF2-40B4-BE49-F238E27FC236}">
                        <a16:creationId xmlns:a16="http://schemas.microsoft.com/office/drawing/2014/main" id="{0E6399E0-5DB6-C75F-E810-C5D3BFEC44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293" name="Oval 951">
                    <a:extLst>
                      <a:ext uri="{FF2B5EF4-FFF2-40B4-BE49-F238E27FC236}">
                        <a16:creationId xmlns:a16="http://schemas.microsoft.com/office/drawing/2014/main" id="{D7C2B535-C7C8-ADC1-E283-E1949DBA12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294" name="Oval 952">
                    <a:extLst>
                      <a:ext uri="{FF2B5EF4-FFF2-40B4-BE49-F238E27FC236}">
                        <a16:creationId xmlns:a16="http://schemas.microsoft.com/office/drawing/2014/main" id="{0FDD796D-4E20-1C7C-6997-F56F88008A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295" name="Group 953">
                    <a:extLst>
                      <a:ext uri="{FF2B5EF4-FFF2-40B4-BE49-F238E27FC236}">
                        <a16:creationId xmlns:a16="http://schemas.microsoft.com/office/drawing/2014/main" id="{500BBFF7-B166-EC2C-9859-2116364FB6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322" name="Oval 954">
                      <a:extLst>
                        <a:ext uri="{FF2B5EF4-FFF2-40B4-BE49-F238E27FC236}">
                          <a16:creationId xmlns:a16="http://schemas.microsoft.com/office/drawing/2014/main" id="{47D8EC0C-A3EA-3E8A-8256-1A719CC460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23" name="Line 955">
                      <a:extLst>
                        <a:ext uri="{FF2B5EF4-FFF2-40B4-BE49-F238E27FC236}">
                          <a16:creationId xmlns:a16="http://schemas.microsoft.com/office/drawing/2014/main" id="{03772A9A-2A62-526E-48C4-9C4AFE5E0B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296" name="Group 956">
                    <a:extLst>
                      <a:ext uri="{FF2B5EF4-FFF2-40B4-BE49-F238E27FC236}">
                        <a16:creationId xmlns:a16="http://schemas.microsoft.com/office/drawing/2014/main" id="{FB73AC3C-379F-6370-3FF3-3CCEB3D921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317" name="Group 957">
                      <a:extLst>
                        <a:ext uri="{FF2B5EF4-FFF2-40B4-BE49-F238E27FC236}">
                          <a16:creationId xmlns:a16="http://schemas.microsoft.com/office/drawing/2014/main" id="{CA4814A1-C4CB-0464-42F5-8C5B3954564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319" name="Rectangle 958">
                        <a:extLst>
                          <a:ext uri="{FF2B5EF4-FFF2-40B4-BE49-F238E27FC236}">
                            <a16:creationId xmlns:a16="http://schemas.microsoft.com/office/drawing/2014/main" id="{20626BC0-68EC-883B-E914-82FF4F1B112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20" name="Rectangle 959">
                        <a:extLst>
                          <a:ext uri="{FF2B5EF4-FFF2-40B4-BE49-F238E27FC236}">
                            <a16:creationId xmlns:a16="http://schemas.microsoft.com/office/drawing/2014/main" id="{14B55E1A-CC3F-B2CF-D7FB-5A50386F89B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21" name="Rectangle 960">
                        <a:extLst>
                          <a:ext uri="{FF2B5EF4-FFF2-40B4-BE49-F238E27FC236}">
                            <a16:creationId xmlns:a16="http://schemas.microsoft.com/office/drawing/2014/main" id="{9EDD1096-E1E7-28F3-03F3-EC9E3C03B61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318" name="Rectangle 961">
                      <a:extLst>
                        <a:ext uri="{FF2B5EF4-FFF2-40B4-BE49-F238E27FC236}">
                          <a16:creationId xmlns:a16="http://schemas.microsoft.com/office/drawing/2014/main" id="{F05FEEC5-526D-2B8F-8A42-87504A0420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297" name="Group 962">
                    <a:extLst>
                      <a:ext uri="{FF2B5EF4-FFF2-40B4-BE49-F238E27FC236}">
                        <a16:creationId xmlns:a16="http://schemas.microsoft.com/office/drawing/2014/main" id="{C9934EB5-AF0D-8050-2449-822474787B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308" name="Rectangle 963">
                      <a:extLst>
                        <a:ext uri="{FF2B5EF4-FFF2-40B4-BE49-F238E27FC236}">
                          <a16:creationId xmlns:a16="http://schemas.microsoft.com/office/drawing/2014/main" id="{18E56DB7-8F13-1454-55BD-809668489D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09" name="Line 964">
                      <a:extLst>
                        <a:ext uri="{FF2B5EF4-FFF2-40B4-BE49-F238E27FC236}">
                          <a16:creationId xmlns:a16="http://schemas.microsoft.com/office/drawing/2014/main" id="{7C84B84D-3D27-04D5-EAEB-FEF8702173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310" name="Line 965">
                      <a:extLst>
                        <a:ext uri="{FF2B5EF4-FFF2-40B4-BE49-F238E27FC236}">
                          <a16:creationId xmlns:a16="http://schemas.microsoft.com/office/drawing/2014/main" id="{83ACC3E5-BF53-CAE4-858F-07ADCBAC08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311" name="Group 966">
                      <a:extLst>
                        <a:ext uri="{FF2B5EF4-FFF2-40B4-BE49-F238E27FC236}">
                          <a16:creationId xmlns:a16="http://schemas.microsoft.com/office/drawing/2014/main" id="{22A4057A-930D-221C-B336-689D40DC7F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315" name="Line 967">
                        <a:extLst>
                          <a:ext uri="{FF2B5EF4-FFF2-40B4-BE49-F238E27FC236}">
                            <a16:creationId xmlns:a16="http://schemas.microsoft.com/office/drawing/2014/main" id="{9D0FF6DE-A374-BA68-91E2-5E4AFF664AB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316" name="Line 968">
                        <a:extLst>
                          <a:ext uri="{FF2B5EF4-FFF2-40B4-BE49-F238E27FC236}">
                            <a16:creationId xmlns:a16="http://schemas.microsoft.com/office/drawing/2014/main" id="{70824CC6-9F16-FAF3-68A8-269AB633579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312" name="Group 969">
                      <a:extLst>
                        <a:ext uri="{FF2B5EF4-FFF2-40B4-BE49-F238E27FC236}">
                          <a16:creationId xmlns:a16="http://schemas.microsoft.com/office/drawing/2014/main" id="{8B2AE8B6-F71E-0237-8EA0-4FF3A50708E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313" name="Rectangle 970">
                        <a:extLst>
                          <a:ext uri="{FF2B5EF4-FFF2-40B4-BE49-F238E27FC236}">
                            <a16:creationId xmlns:a16="http://schemas.microsoft.com/office/drawing/2014/main" id="{795DCCB8-7AA5-4025-C2A6-38EF593E4B1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14" name="Rectangle 971">
                        <a:extLst>
                          <a:ext uri="{FF2B5EF4-FFF2-40B4-BE49-F238E27FC236}">
                            <a16:creationId xmlns:a16="http://schemas.microsoft.com/office/drawing/2014/main" id="{CD7BE4EC-8D9A-9C18-0B5B-D3BA920451D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972">
                    <a:extLst>
                      <a:ext uri="{FF2B5EF4-FFF2-40B4-BE49-F238E27FC236}">
                        <a16:creationId xmlns:a16="http://schemas.microsoft.com/office/drawing/2014/main" id="{362F5866-E980-78B7-19C2-81F5110E233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299" name="Rectangle 973">
                      <a:extLst>
                        <a:ext uri="{FF2B5EF4-FFF2-40B4-BE49-F238E27FC236}">
                          <a16:creationId xmlns:a16="http://schemas.microsoft.com/office/drawing/2014/main" id="{B68D2654-8A8E-3333-93AC-5191233CA5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300" name="Line 974">
                      <a:extLst>
                        <a:ext uri="{FF2B5EF4-FFF2-40B4-BE49-F238E27FC236}">
                          <a16:creationId xmlns:a16="http://schemas.microsoft.com/office/drawing/2014/main" id="{32627C28-E2B9-D37E-1160-9BFE5FE67D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301" name="Line 975">
                      <a:extLst>
                        <a:ext uri="{FF2B5EF4-FFF2-40B4-BE49-F238E27FC236}">
                          <a16:creationId xmlns:a16="http://schemas.microsoft.com/office/drawing/2014/main" id="{9CEC5CCE-FC69-D5BC-D027-3F3870AF41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302" name="Group 976">
                      <a:extLst>
                        <a:ext uri="{FF2B5EF4-FFF2-40B4-BE49-F238E27FC236}">
                          <a16:creationId xmlns:a16="http://schemas.microsoft.com/office/drawing/2014/main" id="{B143DA8E-E5EF-A772-3DF0-B19CBB686D1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306" name="Line 977">
                        <a:extLst>
                          <a:ext uri="{FF2B5EF4-FFF2-40B4-BE49-F238E27FC236}">
                            <a16:creationId xmlns:a16="http://schemas.microsoft.com/office/drawing/2014/main" id="{D3F3143F-9774-B71B-5282-5E422822173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307" name="Line 978">
                        <a:extLst>
                          <a:ext uri="{FF2B5EF4-FFF2-40B4-BE49-F238E27FC236}">
                            <a16:creationId xmlns:a16="http://schemas.microsoft.com/office/drawing/2014/main" id="{9099E3D1-11EA-A045-456E-AF7CE51C896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303" name="Group 979">
                      <a:extLst>
                        <a:ext uri="{FF2B5EF4-FFF2-40B4-BE49-F238E27FC236}">
                          <a16:creationId xmlns:a16="http://schemas.microsoft.com/office/drawing/2014/main" id="{7820EE30-8612-3585-C1EB-10D616A704B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304" name="Rectangle 980">
                        <a:extLst>
                          <a:ext uri="{FF2B5EF4-FFF2-40B4-BE49-F238E27FC236}">
                            <a16:creationId xmlns:a16="http://schemas.microsoft.com/office/drawing/2014/main" id="{394A70E7-A479-7AA1-83EF-17A82F569C3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305" name="Rectangle 981">
                        <a:extLst>
                          <a:ext uri="{FF2B5EF4-FFF2-40B4-BE49-F238E27FC236}">
                            <a16:creationId xmlns:a16="http://schemas.microsoft.com/office/drawing/2014/main" id="{1CC9CE3F-02F7-3695-857C-69AC04BF3D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48" name="Group 982">
                <a:extLst>
                  <a:ext uri="{FF2B5EF4-FFF2-40B4-BE49-F238E27FC236}">
                    <a16:creationId xmlns:a16="http://schemas.microsoft.com/office/drawing/2014/main" id="{1AA186A5-187D-AF8F-9838-2A2578F902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008"/>
                <a:ext cx="581" cy="56"/>
                <a:chOff x="528" y="3158"/>
                <a:chExt cx="2362" cy="210"/>
              </a:xfrm>
            </p:grpSpPr>
            <p:sp>
              <p:nvSpPr>
                <p:cNvPr id="249" name="Rectangle 983">
                  <a:extLst>
                    <a:ext uri="{FF2B5EF4-FFF2-40B4-BE49-F238E27FC236}">
                      <a16:creationId xmlns:a16="http://schemas.microsoft.com/office/drawing/2014/main" id="{197E6E31-8AA5-E755-6AD1-E0C4F7538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250" name="Group 984">
                  <a:extLst>
                    <a:ext uri="{FF2B5EF4-FFF2-40B4-BE49-F238E27FC236}">
                      <a16:creationId xmlns:a16="http://schemas.microsoft.com/office/drawing/2014/main" id="{9B23D3A2-4A6A-E527-A976-46EBADDC7F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251" name="Rectangle 985">
                    <a:extLst>
                      <a:ext uri="{FF2B5EF4-FFF2-40B4-BE49-F238E27FC236}">
                        <a16:creationId xmlns:a16="http://schemas.microsoft.com/office/drawing/2014/main" id="{CB3530C8-4C9A-2E60-B14D-8E909A72C3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252" name="Group 986">
                    <a:extLst>
                      <a:ext uri="{FF2B5EF4-FFF2-40B4-BE49-F238E27FC236}">
                        <a16:creationId xmlns:a16="http://schemas.microsoft.com/office/drawing/2014/main" id="{71762F28-5CC3-1197-A016-451D241DC9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285" name="Rectangle 987">
                      <a:extLst>
                        <a:ext uri="{FF2B5EF4-FFF2-40B4-BE49-F238E27FC236}">
                          <a16:creationId xmlns:a16="http://schemas.microsoft.com/office/drawing/2014/main" id="{3E26B45C-BFBB-7DCE-2A27-7888410B3A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86" name="Rectangle 988">
                      <a:extLst>
                        <a:ext uri="{FF2B5EF4-FFF2-40B4-BE49-F238E27FC236}">
                          <a16:creationId xmlns:a16="http://schemas.microsoft.com/office/drawing/2014/main" id="{E2FF924C-C63B-0223-1809-DBDE57947A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87" name="Rectangle 989">
                      <a:extLst>
                        <a:ext uri="{FF2B5EF4-FFF2-40B4-BE49-F238E27FC236}">
                          <a16:creationId xmlns:a16="http://schemas.microsoft.com/office/drawing/2014/main" id="{03E249A1-40BE-9508-7BE7-FE9742F3A5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253" name="Oval 990">
                    <a:extLst>
                      <a:ext uri="{FF2B5EF4-FFF2-40B4-BE49-F238E27FC236}">
                        <a16:creationId xmlns:a16="http://schemas.microsoft.com/office/drawing/2014/main" id="{1BC32E08-683F-9D2E-155E-8BD0CDD4F9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254" name="Oval 991">
                    <a:extLst>
                      <a:ext uri="{FF2B5EF4-FFF2-40B4-BE49-F238E27FC236}">
                        <a16:creationId xmlns:a16="http://schemas.microsoft.com/office/drawing/2014/main" id="{A8D4A79B-9CBF-430A-1783-99BC6E4A6D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255" name="Oval 992">
                    <a:extLst>
                      <a:ext uri="{FF2B5EF4-FFF2-40B4-BE49-F238E27FC236}">
                        <a16:creationId xmlns:a16="http://schemas.microsoft.com/office/drawing/2014/main" id="{DA39AA75-65B6-A666-A1BA-CC047778A1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256" name="Group 993">
                    <a:extLst>
                      <a:ext uri="{FF2B5EF4-FFF2-40B4-BE49-F238E27FC236}">
                        <a16:creationId xmlns:a16="http://schemas.microsoft.com/office/drawing/2014/main" id="{57E5F904-4464-5024-7CC1-BA92BE89A7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283" name="Oval 994">
                      <a:extLst>
                        <a:ext uri="{FF2B5EF4-FFF2-40B4-BE49-F238E27FC236}">
                          <a16:creationId xmlns:a16="http://schemas.microsoft.com/office/drawing/2014/main" id="{7D3DCEC7-3818-B285-0CF9-967CF14AC0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84" name="Line 995">
                      <a:extLst>
                        <a:ext uri="{FF2B5EF4-FFF2-40B4-BE49-F238E27FC236}">
                          <a16:creationId xmlns:a16="http://schemas.microsoft.com/office/drawing/2014/main" id="{9831ECD9-7CD1-2B46-C3E2-A2B6279972E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257" name="Group 996">
                    <a:extLst>
                      <a:ext uri="{FF2B5EF4-FFF2-40B4-BE49-F238E27FC236}">
                        <a16:creationId xmlns:a16="http://schemas.microsoft.com/office/drawing/2014/main" id="{E43F8FCB-7A7E-A1A4-7ECD-E382D97FB0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278" name="Group 997">
                      <a:extLst>
                        <a:ext uri="{FF2B5EF4-FFF2-40B4-BE49-F238E27FC236}">
                          <a16:creationId xmlns:a16="http://schemas.microsoft.com/office/drawing/2014/main" id="{83456F30-87C9-1E1C-3CE1-41F7E979F1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280" name="Rectangle 998">
                        <a:extLst>
                          <a:ext uri="{FF2B5EF4-FFF2-40B4-BE49-F238E27FC236}">
                            <a16:creationId xmlns:a16="http://schemas.microsoft.com/office/drawing/2014/main" id="{F922A7AF-9EFD-A30D-BA8A-1689DACFC10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81" name="Rectangle 999">
                        <a:extLst>
                          <a:ext uri="{FF2B5EF4-FFF2-40B4-BE49-F238E27FC236}">
                            <a16:creationId xmlns:a16="http://schemas.microsoft.com/office/drawing/2014/main" id="{13AE45F4-1687-5E05-22FB-2BFB2C0F3AA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82" name="Rectangle 1000">
                        <a:extLst>
                          <a:ext uri="{FF2B5EF4-FFF2-40B4-BE49-F238E27FC236}">
                            <a16:creationId xmlns:a16="http://schemas.microsoft.com/office/drawing/2014/main" id="{1CF3A3FF-CE12-5609-8CFD-9734DBE0B3B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279" name="Rectangle 1001">
                      <a:extLst>
                        <a:ext uri="{FF2B5EF4-FFF2-40B4-BE49-F238E27FC236}">
                          <a16:creationId xmlns:a16="http://schemas.microsoft.com/office/drawing/2014/main" id="{3D46E838-E7B6-B74A-08CF-EC8095AB8C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258" name="Group 1002">
                    <a:extLst>
                      <a:ext uri="{FF2B5EF4-FFF2-40B4-BE49-F238E27FC236}">
                        <a16:creationId xmlns:a16="http://schemas.microsoft.com/office/drawing/2014/main" id="{F6CCBA6A-3F41-6931-6FB0-D2C449FE44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269" name="Rectangle 1003">
                      <a:extLst>
                        <a:ext uri="{FF2B5EF4-FFF2-40B4-BE49-F238E27FC236}">
                          <a16:creationId xmlns:a16="http://schemas.microsoft.com/office/drawing/2014/main" id="{0E16BAE1-1B83-A4C2-2D9B-8741EB7E2D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70" name="Line 1004">
                      <a:extLst>
                        <a:ext uri="{FF2B5EF4-FFF2-40B4-BE49-F238E27FC236}">
                          <a16:creationId xmlns:a16="http://schemas.microsoft.com/office/drawing/2014/main" id="{2E3E37FF-0AD9-12ED-D850-5E68640A3C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271" name="Line 1005">
                      <a:extLst>
                        <a:ext uri="{FF2B5EF4-FFF2-40B4-BE49-F238E27FC236}">
                          <a16:creationId xmlns:a16="http://schemas.microsoft.com/office/drawing/2014/main" id="{26343699-9D5D-59F7-26DE-F764BEE33BB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272" name="Group 1006">
                      <a:extLst>
                        <a:ext uri="{FF2B5EF4-FFF2-40B4-BE49-F238E27FC236}">
                          <a16:creationId xmlns:a16="http://schemas.microsoft.com/office/drawing/2014/main" id="{A5CF2CE5-9D76-D442-4ADC-BDD1EC48DD3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276" name="Line 1007">
                        <a:extLst>
                          <a:ext uri="{FF2B5EF4-FFF2-40B4-BE49-F238E27FC236}">
                            <a16:creationId xmlns:a16="http://schemas.microsoft.com/office/drawing/2014/main" id="{221EEDF0-84DA-E352-E489-BF9936C82F8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277" name="Line 1008">
                        <a:extLst>
                          <a:ext uri="{FF2B5EF4-FFF2-40B4-BE49-F238E27FC236}">
                            <a16:creationId xmlns:a16="http://schemas.microsoft.com/office/drawing/2014/main" id="{D31D2BC9-0126-181A-7377-4D25214567E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273" name="Group 1009">
                      <a:extLst>
                        <a:ext uri="{FF2B5EF4-FFF2-40B4-BE49-F238E27FC236}">
                          <a16:creationId xmlns:a16="http://schemas.microsoft.com/office/drawing/2014/main" id="{1BF922F9-D05F-660E-A1B1-BBBB11E4801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274" name="Rectangle 1010">
                        <a:extLst>
                          <a:ext uri="{FF2B5EF4-FFF2-40B4-BE49-F238E27FC236}">
                            <a16:creationId xmlns:a16="http://schemas.microsoft.com/office/drawing/2014/main" id="{E68BD73E-A8CE-A081-E03F-4E50A25179C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75" name="Rectangle 1011">
                        <a:extLst>
                          <a:ext uri="{FF2B5EF4-FFF2-40B4-BE49-F238E27FC236}">
                            <a16:creationId xmlns:a16="http://schemas.microsoft.com/office/drawing/2014/main" id="{EFA9B44A-0584-CE30-CB70-BF8EFEE858D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9" name="Group 1012">
                    <a:extLst>
                      <a:ext uri="{FF2B5EF4-FFF2-40B4-BE49-F238E27FC236}">
                        <a16:creationId xmlns:a16="http://schemas.microsoft.com/office/drawing/2014/main" id="{69A108F8-ACAB-5D1E-5002-E7C93063B60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260" name="Rectangle 1013">
                      <a:extLst>
                        <a:ext uri="{FF2B5EF4-FFF2-40B4-BE49-F238E27FC236}">
                          <a16:creationId xmlns:a16="http://schemas.microsoft.com/office/drawing/2014/main" id="{53C23414-DEC3-A992-E27C-E89E876C37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61" name="Line 1014">
                      <a:extLst>
                        <a:ext uri="{FF2B5EF4-FFF2-40B4-BE49-F238E27FC236}">
                          <a16:creationId xmlns:a16="http://schemas.microsoft.com/office/drawing/2014/main" id="{9F5331A2-7E97-4673-2A42-3E30FBE3CD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262" name="Line 1015">
                      <a:extLst>
                        <a:ext uri="{FF2B5EF4-FFF2-40B4-BE49-F238E27FC236}">
                          <a16:creationId xmlns:a16="http://schemas.microsoft.com/office/drawing/2014/main" id="{98D11377-C7EB-FBC7-3C87-9B96255C8E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263" name="Group 1016">
                      <a:extLst>
                        <a:ext uri="{FF2B5EF4-FFF2-40B4-BE49-F238E27FC236}">
                          <a16:creationId xmlns:a16="http://schemas.microsoft.com/office/drawing/2014/main" id="{7F860975-AEA1-B2F1-C4D3-08BE908347D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267" name="Line 1017">
                        <a:extLst>
                          <a:ext uri="{FF2B5EF4-FFF2-40B4-BE49-F238E27FC236}">
                            <a16:creationId xmlns:a16="http://schemas.microsoft.com/office/drawing/2014/main" id="{E9DC2C81-2A9F-CE98-2388-94E5C5DFC9E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268" name="Line 1018">
                        <a:extLst>
                          <a:ext uri="{FF2B5EF4-FFF2-40B4-BE49-F238E27FC236}">
                            <a16:creationId xmlns:a16="http://schemas.microsoft.com/office/drawing/2014/main" id="{AA6BE6A5-19CD-B5E6-2BB3-F0D355B9896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264" name="Group 1019">
                      <a:extLst>
                        <a:ext uri="{FF2B5EF4-FFF2-40B4-BE49-F238E27FC236}">
                          <a16:creationId xmlns:a16="http://schemas.microsoft.com/office/drawing/2014/main" id="{0F9E272F-C0A4-B18E-9B85-7F307EF8073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265" name="Rectangle 1020">
                        <a:extLst>
                          <a:ext uri="{FF2B5EF4-FFF2-40B4-BE49-F238E27FC236}">
                            <a16:creationId xmlns:a16="http://schemas.microsoft.com/office/drawing/2014/main" id="{00569856-CFD8-3410-B99F-C46B68DE7BD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66" name="Rectangle 1021">
                        <a:extLst>
                          <a:ext uri="{FF2B5EF4-FFF2-40B4-BE49-F238E27FC236}">
                            <a16:creationId xmlns:a16="http://schemas.microsoft.com/office/drawing/2014/main" id="{02F6E0E0-26DD-9C51-90EE-7CE7D290617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38" name="Gruppo 456">
              <a:extLst>
                <a:ext uri="{FF2B5EF4-FFF2-40B4-BE49-F238E27FC236}">
                  <a16:creationId xmlns:a16="http://schemas.microsoft.com/office/drawing/2014/main" id="{C6652ADF-05EA-3FD2-957D-1D1DC40D09A5}"/>
                </a:ext>
              </a:extLst>
            </p:cNvPr>
            <p:cNvGrpSpPr/>
            <p:nvPr/>
          </p:nvGrpSpPr>
          <p:grpSpPr>
            <a:xfrm>
              <a:off x="7322727" y="4789048"/>
              <a:ext cx="520700" cy="419100"/>
              <a:chOff x="4796367" y="5915025"/>
              <a:chExt cx="520700" cy="419100"/>
            </a:xfrm>
          </p:grpSpPr>
          <p:sp>
            <p:nvSpPr>
              <p:cNvPr id="241" name="AutoShape 795">
                <a:extLst>
                  <a:ext uri="{FF2B5EF4-FFF2-40B4-BE49-F238E27FC236}">
                    <a16:creationId xmlns:a16="http://schemas.microsoft.com/office/drawing/2014/main" id="{9FE4B19A-545B-BCDA-DAE3-66555EC5B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367" y="59150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>
                  <a:latin typeface="Calibri" charset="0"/>
                </a:endParaRPr>
              </a:p>
            </p:txBody>
          </p:sp>
          <p:sp>
            <p:nvSpPr>
              <p:cNvPr id="242" name="AutoShape 795">
                <a:extLst>
                  <a:ext uri="{FF2B5EF4-FFF2-40B4-BE49-F238E27FC236}">
                    <a16:creationId xmlns:a16="http://schemas.microsoft.com/office/drawing/2014/main" id="{2FE7F0F6-2B91-0762-C160-BF3765CBC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767" y="59404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>
                  <a:latin typeface="Calibri" charset="0"/>
                </a:endParaRPr>
              </a:p>
            </p:txBody>
          </p:sp>
          <p:sp>
            <p:nvSpPr>
              <p:cNvPr id="243" name="AutoShape 795">
                <a:extLst>
                  <a:ext uri="{FF2B5EF4-FFF2-40B4-BE49-F238E27FC236}">
                    <a16:creationId xmlns:a16="http://schemas.microsoft.com/office/drawing/2014/main" id="{A1852928-DC31-9CA4-BE67-2F1C6D518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8767" y="6067425"/>
                <a:ext cx="241300" cy="266700"/>
              </a:xfrm>
              <a:prstGeom prst="can">
                <a:avLst>
                  <a:gd name="adj" fmla="val 4042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>
                  <a:latin typeface="Calibri" charset="0"/>
                </a:endParaRPr>
              </a:p>
            </p:txBody>
          </p:sp>
        </p:grpSp>
        <p:grpSp>
          <p:nvGrpSpPr>
            <p:cNvPr id="39" name="Group 821">
              <a:extLst>
                <a:ext uri="{FF2B5EF4-FFF2-40B4-BE49-F238E27FC236}">
                  <a16:creationId xmlns:a16="http://schemas.microsoft.com/office/drawing/2014/main" id="{CF1AAFD7-C4D9-E3E1-7733-D6621B8948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34365" y="4758834"/>
              <a:ext cx="1174749" cy="276225"/>
              <a:chOff x="5034" y="2008"/>
              <a:chExt cx="582" cy="246"/>
            </a:xfrm>
          </p:grpSpPr>
          <p:grpSp>
            <p:nvGrpSpPr>
              <p:cNvPr id="41" name="Group 822">
                <a:extLst>
                  <a:ext uri="{FF2B5EF4-FFF2-40B4-BE49-F238E27FC236}">
                    <a16:creationId xmlns:a16="http://schemas.microsoft.com/office/drawing/2014/main" id="{40851198-2D26-E7BC-0750-C16BB22D5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180"/>
                <a:ext cx="581" cy="74"/>
                <a:chOff x="528" y="3090"/>
                <a:chExt cx="2362" cy="278"/>
              </a:xfrm>
            </p:grpSpPr>
            <p:sp>
              <p:nvSpPr>
                <p:cNvPr id="202" name="Rectangle 823">
                  <a:extLst>
                    <a:ext uri="{FF2B5EF4-FFF2-40B4-BE49-F238E27FC236}">
                      <a16:creationId xmlns:a16="http://schemas.microsoft.com/office/drawing/2014/main" id="{C2356027-CDEB-B658-6D61-3D8C08352E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090"/>
                  <a:ext cx="2362" cy="211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203" name="Group 824">
                  <a:extLst>
                    <a:ext uri="{FF2B5EF4-FFF2-40B4-BE49-F238E27FC236}">
                      <a16:creationId xmlns:a16="http://schemas.microsoft.com/office/drawing/2014/main" id="{9E10217C-68B8-61E9-88BF-52EF48C36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204" name="Rectangle 825">
                    <a:extLst>
                      <a:ext uri="{FF2B5EF4-FFF2-40B4-BE49-F238E27FC236}">
                        <a16:creationId xmlns:a16="http://schemas.microsoft.com/office/drawing/2014/main" id="{20270EC7-4F13-7612-25BD-3F94D0842D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205" name="Group 826">
                    <a:extLst>
                      <a:ext uri="{FF2B5EF4-FFF2-40B4-BE49-F238E27FC236}">
                        <a16:creationId xmlns:a16="http://schemas.microsoft.com/office/drawing/2014/main" id="{3618D72A-0B35-2F82-BFE9-CE172EA11F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238" name="Rectangle 827">
                      <a:extLst>
                        <a:ext uri="{FF2B5EF4-FFF2-40B4-BE49-F238E27FC236}">
                          <a16:creationId xmlns:a16="http://schemas.microsoft.com/office/drawing/2014/main" id="{6906C2BF-8F04-B663-EA1B-83A97188BD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39" name="Rectangle 828">
                      <a:extLst>
                        <a:ext uri="{FF2B5EF4-FFF2-40B4-BE49-F238E27FC236}">
                          <a16:creationId xmlns:a16="http://schemas.microsoft.com/office/drawing/2014/main" id="{F87C0894-6029-FAD4-F08D-A21D2A6E45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40" name="Rectangle 829">
                      <a:extLst>
                        <a:ext uri="{FF2B5EF4-FFF2-40B4-BE49-F238E27FC236}">
                          <a16:creationId xmlns:a16="http://schemas.microsoft.com/office/drawing/2014/main" id="{D0067132-6006-BCA0-E3B2-AA1AF61206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206" name="Oval 830">
                    <a:extLst>
                      <a:ext uri="{FF2B5EF4-FFF2-40B4-BE49-F238E27FC236}">
                        <a16:creationId xmlns:a16="http://schemas.microsoft.com/office/drawing/2014/main" id="{53323DC9-9E8F-CFF1-A5A4-17A68CCB5C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207" name="Oval 831">
                    <a:extLst>
                      <a:ext uri="{FF2B5EF4-FFF2-40B4-BE49-F238E27FC236}">
                        <a16:creationId xmlns:a16="http://schemas.microsoft.com/office/drawing/2014/main" id="{DDE873EA-3C12-4F1E-5FC8-BE10172923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208" name="Oval 832">
                    <a:extLst>
                      <a:ext uri="{FF2B5EF4-FFF2-40B4-BE49-F238E27FC236}">
                        <a16:creationId xmlns:a16="http://schemas.microsoft.com/office/drawing/2014/main" id="{3907C4E1-FF9C-B463-56A8-359AE05DD4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209" name="Group 833">
                    <a:extLst>
                      <a:ext uri="{FF2B5EF4-FFF2-40B4-BE49-F238E27FC236}">
                        <a16:creationId xmlns:a16="http://schemas.microsoft.com/office/drawing/2014/main" id="{09192486-3FFA-C023-3D1B-4CE308272A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236" name="Oval 834">
                      <a:extLst>
                        <a:ext uri="{FF2B5EF4-FFF2-40B4-BE49-F238E27FC236}">
                          <a16:creationId xmlns:a16="http://schemas.microsoft.com/office/drawing/2014/main" id="{45FF04EB-B8FA-F678-5820-ECBBB66C31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37" name="Line 835">
                      <a:extLst>
                        <a:ext uri="{FF2B5EF4-FFF2-40B4-BE49-F238E27FC236}">
                          <a16:creationId xmlns:a16="http://schemas.microsoft.com/office/drawing/2014/main" id="{BB8E4985-5147-0932-011C-490F837824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210" name="Group 836">
                    <a:extLst>
                      <a:ext uri="{FF2B5EF4-FFF2-40B4-BE49-F238E27FC236}">
                        <a16:creationId xmlns:a16="http://schemas.microsoft.com/office/drawing/2014/main" id="{6A8ECC57-BEDE-89DD-FD75-B9CA8ACE8A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231" name="Group 837">
                      <a:extLst>
                        <a:ext uri="{FF2B5EF4-FFF2-40B4-BE49-F238E27FC236}">
                          <a16:creationId xmlns:a16="http://schemas.microsoft.com/office/drawing/2014/main" id="{2E1713EB-1F4C-CDB9-AEFF-1C03941E73C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233" name="Rectangle 838">
                        <a:extLst>
                          <a:ext uri="{FF2B5EF4-FFF2-40B4-BE49-F238E27FC236}">
                            <a16:creationId xmlns:a16="http://schemas.microsoft.com/office/drawing/2014/main" id="{3D232EFC-F6E4-3537-864E-440B9AB212E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34" name="Rectangle 839">
                        <a:extLst>
                          <a:ext uri="{FF2B5EF4-FFF2-40B4-BE49-F238E27FC236}">
                            <a16:creationId xmlns:a16="http://schemas.microsoft.com/office/drawing/2014/main" id="{AB901BB9-9D4E-9D2D-C04B-9946DC11402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35" name="Rectangle 840">
                        <a:extLst>
                          <a:ext uri="{FF2B5EF4-FFF2-40B4-BE49-F238E27FC236}">
                            <a16:creationId xmlns:a16="http://schemas.microsoft.com/office/drawing/2014/main" id="{E2D75D67-1314-BCB5-32B3-903F7C88F29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232" name="Rectangle 841">
                      <a:extLst>
                        <a:ext uri="{FF2B5EF4-FFF2-40B4-BE49-F238E27FC236}">
                          <a16:creationId xmlns:a16="http://schemas.microsoft.com/office/drawing/2014/main" id="{4411D83E-12B7-BBB6-56F8-2FEA23CBDE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211" name="Group 842">
                    <a:extLst>
                      <a:ext uri="{FF2B5EF4-FFF2-40B4-BE49-F238E27FC236}">
                        <a16:creationId xmlns:a16="http://schemas.microsoft.com/office/drawing/2014/main" id="{DDD9404D-8379-89D9-8194-8CA837D111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222" name="Rectangle 843">
                      <a:extLst>
                        <a:ext uri="{FF2B5EF4-FFF2-40B4-BE49-F238E27FC236}">
                          <a16:creationId xmlns:a16="http://schemas.microsoft.com/office/drawing/2014/main" id="{40BB310F-90F6-7F4E-C7DC-9E4FE259C2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23" name="Line 844">
                      <a:extLst>
                        <a:ext uri="{FF2B5EF4-FFF2-40B4-BE49-F238E27FC236}">
                          <a16:creationId xmlns:a16="http://schemas.microsoft.com/office/drawing/2014/main" id="{00EC169A-CD03-EB63-7B84-FDF2B0B466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224" name="Line 845">
                      <a:extLst>
                        <a:ext uri="{FF2B5EF4-FFF2-40B4-BE49-F238E27FC236}">
                          <a16:creationId xmlns:a16="http://schemas.microsoft.com/office/drawing/2014/main" id="{AEC76171-1797-74E2-903B-682FF6706A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225" name="Group 846">
                      <a:extLst>
                        <a:ext uri="{FF2B5EF4-FFF2-40B4-BE49-F238E27FC236}">
                          <a16:creationId xmlns:a16="http://schemas.microsoft.com/office/drawing/2014/main" id="{B1EC8A1D-C47C-7298-977E-0094E54E13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229" name="Line 847">
                        <a:extLst>
                          <a:ext uri="{FF2B5EF4-FFF2-40B4-BE49-F238E27FC236}">
                            <a16:creationId xmlns:a16="http://schemas.microsoft.com/office/drawing/2014/main" id="{1660A0CF-32CE-BB8F-7357-6B80AEA1D29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230" name="Line 848">
                        <a:extLst>
                          <a:ext uri="{FF2B5EF4-FFF2-40B4-BE49-F238E27FC236}">
                            <a16:creationId xmlns:a16="http://schemas.microsoft.com/office/drawing/2014/main" id="{6327A000-B264-E22D-7024-8BE2B9E601C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226" name="Group 849">
                      <a:extLst>
                        <a:ext uri="{FF2B5EF4-FFF2-40B4-BE49-F238E27FC236}">
                          <a16:creationId xmlns:a16="http://schemas.microsoft.com/office/drawing/2014/main" id="{51F176B4-0422-52E3-EDB8-32D5A159AD4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227" name="Rectangle 850">
                        <a:extLst>
                          <a:ext uri="{FF2B5EF4-FFF2-40B4-BE49-F238E27FC236}">
                            <a16:creationId xmlns:a16="http://schemas.microsoft.com/office/drawing/2014/main" id="{B4DBD451-3EAA-D1A7-D3F3-AC837C7255E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28" name="Rectangle 851">
                        <a:extLst>
                          <a:ext uri="{FF2B5EF4-FFF2-40B4-BE49-F238E27FC236}">
                            <a16:creationId xmlns:a16="http://schemas.microsoft.com/office/drawing/2014/main" id="{08321D09-55DD-8234-56B3-6EF32026CB7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12" name="Group 852">
                    <a:extLst>
                      <a:ext uri="{FF2B5EF4-FFF2-40B4-BE49-F238E27FC236}">
                        <a16:creationId xmlns:a16="http://schemas.microsoft.com/office/drawing/2014/main" id="{28270F41-9B02-EE7B-52CD-5E139E1362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213" name="Rectangle 853">
                      <a:extLst>
                        <a:ext uri="{FF2B5EF4-FFF2-40B4-BE49-F238E27FC236}">
                          <a16:creationId xmlns:a16="http://schemas.microsoft.com/office/drawing/2014/main" id="{A973FCD8-FC7C-5A1C-DC66-F6E9A03843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14" name="Line 854">
                      <a:extLst>
                        <a:ext uri="{FF2B5EF4-FFF2-40B4-BE49-F238E27FC236}">
                          <a16:creationId xmlns:a16="http://schemas.microsoft.com/office/drawing/2014/main" id="{8E6F0448-048D-4AAA-B854-9252971A96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215" name="Line 855">
                      <a:extLst>
                        <a:ext uri="{FF2B5EF4-FFF2-40B4-BE49-F238E27FC236}">
                          <a16:creationId xmlns:a16="http://schemas.microsoft.com/office/drawing/2014/main" id="{F9937A42-74F3-D28D-EC47-1D1FCDD56C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216" name="Group 856">
                      <a:extLst>
                        <a:ext uri="{FF2B5EF4-FFF2-40B4-BE49-F238E27FC236}">
                          <a16:creationId xmlns:a16="http://schemas.microsoft.com/office/drawing/2014/main" id="{38184A1E-302B-30B0-B5AD-6F3ED12B1B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220" name="Line 857">
                        <a:extLst>
                          <a:ext uri="{FF2B5EF4-FFF2-40B4-BE49-F238E27FC236}">
                            <a16:creationId xmlns:a16="http://schemas.microsoft.com/office/drawing/2014/main" id="{6909A946-8C3E-09C4-A50F-E7A24241566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221" name="Line 858">
                        <a:extLst>
                          <a:ext uri="{FF2B5EF4-FFF2-40B4-BE49-F238E27FC236}">
                            <a16:creationId xmlns:a16="http://schemas.microsoft.com/office/drawing/2014/main" id="{0F8431AC-6D3B-F743-EE75-3730DA97656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217" name="Group 859">
                      <a:extLst>
                        <a:ext uri="{FF2B5EF4-FFF2-40B4-BE49-F238E27FC236}">
                          <a16:creationId xmlns:a16="http://schemas.microsoft.com/office/drawing/2014/main" id="{612B7DDD-D289-C118-48A3-0447D30364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218" name="Rectangle 860">
                        <a:extLst>
                          <a:ext uri="{FF2B5EF4-FFF2-40B4-BE49-F238E27FC236}">
                            <a16:creationId xmlns:a16="http://schemas.microsoft.com/office/drawing/2014/main" id="{15E9B5CC-13B8-5D25-5B1F-D913F572570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219" name="Rectangle 861">
                        <a:extLst>
                          <a:ext uri="{FF2B5EF4-FFF2-40B4-BE49-F238E27FC236}">
                            <a16:creationId xmlns:a16="http://schemas.microsoft.com/office/drawing/2014/main" id="{5F3DB4A8-BD6F-D0F5-A96B-910A038488A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42" name="Group 862">
                <a:extLst>
                  <a:ext uri="{FF2B5EF4-FFF2-40B4-BE49-F238E27FC236}">
                    <a16:creationId xmlns:a16="http://schemas.microsoft.com/office/drawing/2014/main" id="{B2DE1E1A-2ABE-AC0A-2284-E4669B8617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153"/>
                <a:ext cx="581" cy="55"/>
                <a:chOff x="528" y="3158"/>
                <a:chExt cx="2362" cy="210"/>
              </a:xfrm>
            </p:grpSpPr>
            <p:sp>
              <p:nvSpPr>
                <p:cNvPr id="163" name="Rectangle 863">
                  <a:extLst>
                    <a:ext uri="{FF2B5EF4-FFF2-40B4-BE49-F238E27FC236}">
                      <a16:creationId xmlns:a16="http://schemas.microsoft.com/office/drawing/2014/main" id="{B217D496-B4AE-0D13-7A23-FFE23A01D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164" name="Group 864">
                  <a:extLst>
                    <a:ext uri="{FF2B5EF4-FFF2-40B4-BE49-F238E27FC236}">
                      <a16:creationId xmlns:a16="http://schemas.microsoft.com/office/drawing/2014/main" id="{CAFA9129-09C2-9592-02F0-9F0ACDB5C5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165" name="Rectangle 865">
                    <a:extLst>
                      <a:ext uri="{FF2B5EF4-FFF2-40B4-BE49-F238E27FC236}">
                        <a16:creationId xmlns:a16="http://schemas.microsoft.com/office/drawing/2014/main" id="{C2DA049B-10E7-9DAA-B57E-E494D7F498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166" name="Group 866">
                    <a:extLst>
                      <a:ext uri="{FF2B5EF4-FFF2-40B4-BE49-F238E27FC236}">
                        <a16:creationId xmlns:a16="http://schemas.microsoft.com/office/drawing/2014/main" id="{A5AA0D8F-CBAF-20C4-9711-7A1A87A634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199" name="Rectangle 867">
                      <a:extLst>
                        <a:ext uri="{FF2B5EF4-FFF2-40B4-BE49-F238E27FC236}">
                          <a16:creationId xmlns:a16="http://schemas.microsoft.com/office/drawing/2014/main" id="{716B84AF-A378-B6F7-B00B-837B7F3A4B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00" name="Rectangle 868">
                      <a:extLst>
                        <a:ext uri="{FF2B5EF4-FFF2-40B4-BE49-F238E27FC236}">
                          <a16:creationId xmlns:a16="http://schemas.microsoft.com/office/drawing/2014/main" id="{16B9DE3D-4109-7F01-5FE6-44994B9C29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201" name="Rectangle 869">
                      <a:extLst>
                        <a:ext uri="{FF2B5EF4-FFF2-40B4-BE49-F238E27FC236}">
                          <a16:creationId xmlns:a16="http://schemas.microsoft.com/office/drawing/2014/main" id="{9C2D36AE-16C3-EF99-FD89-AD537A5FF6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167" name="Oval 870">
                    <a:extLst>
                      <a:ext uri="{FF2B5EF4-FFF2-40B4-BE49-F238E27FC236}">
                        <a16:creationId xmlns:a16="http://schemas.microsoft.com/office/drawing/2014/main" id="{7B315484-405C-397B-29C5-93310DCB03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168" name="Oval 871">
                    <a:extLst>
                      <a:ext uri="{FF2B5EF4-FFF2-40B4-BE49-F238E27FC236}">
                        <a16:creationId xmlns:a16="http://schemas.microsoft.com/office/drawing/2014/main" id="{9A424757-CA04-F864-1ECF-8B9DBA68B4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169" name="Oval 872">
                    <a:extLst>
                      <a:ext uri="{FF2B5EF4-FFF2-40B4-BE49-F238E27FC236}">
                        <a16:creationId xmlns:a16="http://schemas.microsoft.com/office/drawing/2014/main" id="{E3438505-9390-0CE3-8E3F-DEC6363D98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170" name="Group 873">
                    <a:extLst>
                      <a:ext uri="{FF2B5EF4-FFF2-40B4-BE49-F238E27FC236}">
                        <a16:creationId xmlns:a16="http://schemas.microsoft.com/office/drawing/2014/main" id="{46542AD2-51A5-1A16-86B8-78AD667BE44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197" name="Oval 874">
                      <a:extLst>
                        <a:ext uri="{FF2B5EF4-FFF2-40B4-BE49-F238E27FC236}">
                          <a16:creationId xmlns:a16="http://schemas.microsoft.com/office/drawing/2014/main" id="{5E3EBF39-2748-B2AC-3CDF-51115D86F4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98" name="Line 875">
                      <a:extLst>
                        <a:ext uri="{FF2B5EF4-FFF2-40B4-BE49-F238E27FC236}">
                          <a16:creationId xmlns:a16="http://schemas.microsoft.com/office/drawing/2014/main" id="{2BDBC28B-C818-BE54-1042-303CC7F093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171" name="Group 876">
                    <a:extLst>
                      <a:ext uri="{FF2B5EF4-FFF2-40B4-BE49-F238E27FC236}">
                        <a16:creationId xmlns:a16="http://schemas.microsoft.com/office/drawing/2014/main" id="{FF868D59-874F-6B38-5238-0D6D25FD5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192" name="Group 877">
                      <a:extLst>
                        <a:ext uri="{FF2B5EF4-FFF2-40B4-BE49-F238E27FC236}">
                          <a16:creationId xmlns:a16="http://schemas.microsoft.com/office/drawing/2014/main" id="{8F274B7E-1DEF-F3FE-7187-6D617F0E8F6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194" name="Rectangle 878">
                        <a:extLst>
                          <a:ext uri="{FF2B5EF4-FFF2-40B4-BE49-F238E27FC236}">
                            <a16:creationId xmlns:a16="http://schemas.microsoft.com/office/drawing/2014/main" id="{4D87B5FD-A0DD-DED0-7409-407204C9DBB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95" name="Rectangle 879">
                        <a:extLst>
                          <a:ext uri="{FF2B5EF4-FFF2-40B4-BE49-F238E27FC236}">
                            <a16:creationId xmlns:a16="http://schemas.microsoft.com/office/drawing/2014/main" id="{FC00D142-81DE-F354-22B9-7807126591A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96" name="Rectangle 880">
                        <a:extLst>
                          <a:ext uri="{FF2B5EF4-FFF2-40B4-BE49-F238E27FC236}">
                            <a16:creationId xmlns:a16="http://schemas.microsoft.com/office/drawing/2014/main" id="{E6BA75FB-7A47-5879-95F6-D16F03F94F6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193" name="Rectangle 881">
                      <a:extLst>
                        <a:ext uri="{FF2B5EF4-FFF2-40B4-BE49-F238E27FC236}">
                          <a16:creationId xmlns:a16="http://schemas.microsoft.com/office/drawing/2014/main" id="{AF000317-0548-61A4-20D3-8725D34261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172" name="Group 882">
                    <a:extLst>
                      <a:ext uri="{FF2B5EF4-FFF2-40B4-BE49-F238E27FC236}">
                        <a16:creationId xmlns:a16="http://schemas.microsoft.com/office/drawing/2014/main" id="{1E9A74EF-D695-64A3-C555-BC9CDAC55A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183" name="Rectangle 883">
                      <a:extLst>
                        <a:ext uri="{FF2B5EF4-FFF2-40B4-BE49-F238E27FC236}">
                          <a16:creationId xmlns:a16="http://schemas.microsoft.com/office/drawing/2014/main" id="{67A667B0-3DAC-A36A-3D25-5102827AAB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84" name="Line 884">
                      <a:extLst>
                        <a:ext uri="{FF2B5EF4-FFF2-40B4-BE49-F238E27FC236}">
                          <a16:creationId xmlns:a16="http://schemas.microsoft.com/office/drawing/2014/main" id="{34D20635-2C7F-0699-26E8-265E8498FF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85" name="Line 885">
                      <a:extLst>
                        <a:ext uri="{FF2B5EF4-FFF2-40B4-BE49-F238E27FC236}">
                          <a16:creationId xmlns:a16="http://schemas.microsoft.com/office/drawing/2014/main" id="{2B60ACDE-96CA-A141-4DFD-798DA95EAE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186" name="Group 886">
                      <a:extLst>
                        <a:ext uri="{FF2B5EF4-FFF2-40B4-BE49-F238E27FC236}">
                          <a16:creationId xmlns:a16="http://schemas.microsoft.com/office/drawing/2014/main" id="{A3D56403-BF6C-C478-519F-E283A0FEBE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190" name="Line 887">
                        <a:extLst>
                          <a:ext uri="{FF2B5EF4-FFF2-40B4-BE49-F238E27FC236}">
                            <a16:creationId xmlns:a16="http://schemas.microsoft.com/office/drawing/2014/main" id="{41769B92-110E-9F49-7186-9C0E2BD5BFC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91" name="Line 888">
                        <a:extLst>
                          <a:ext uri="{FF2B5EF4-FFF2-40B4-BE49-F238E27FC236}">
                            <a16:creationId xmlns:a16="http://schemas.microsoft.com/office/drawing/2014/main" id="{E2E0E8A6-DA4B-B478-C405-782391BB668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187" name="Group 889">
                      <a:extLst>
                        <a:ext uri="{FF2B5EF4-FFF2-40B4-BE49-F238E27FC236}">
                          <a16:creationId xmlns:a16="http://schemas.microsoft.com/office/drawing/2014/main" id="{B8693C32-3652-B94F-0940-732D8A36AC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188" name="Rectangle 890">
                        <a:extLst>
                          <a:ext uri="{FF2B5EF4-FFF2-40B4-BE49-F238E27FC236}">
                            <a16:creationId xmlns:a16="http://schemas.microsoft.com/office/drawing/2014/main" id="{3D1F0A3D-9BFE-F6C0-3DB1-462D1FCE564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89" name="Rectangle 891">
                        <a:extLst>
                          <a:ext uri="{FF2B5EF4-FFF2-40B4-BE49-F238E27FC236}">
                            <a16:creationId xmlns:a16="http://schemas.microsoft.com/office/drawing/2014/main" id="{641C915D-080F-BD35-F7E6-18B53B6BD35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3" name="Group 892">
                    <a:extLst>
                      <a:ext uri="{FF2B5EF4-FFF2-40B4-BE49-F238E27FC236}">
                        <a16:creationId xmlns:a16="http://schemas.microsoft.com/office/drawing/2014/main" id="{195A0EF6-8C04-DBFA-346B-DF5720010F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174" name="Rectangle 893">
                      <a:extLst>
                        <a:ext uri="{FF2B5EF4-FFF2-40B4-BE49-F238E27FC236}">
                          <a16:creationId xmlns:a16="http://schemas.microsoft.com/office/drawing/2014/main" id="{0FED5055-918E-4F9D-1B78-556D013BA8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75" name="Line 894">
                      <a:extLst>
                        <a:ext uri="{FF2B5EF4-FFF2-40B4-BE49-F238E27FC236}">
                          <a16:creationId xmlns:a16="http://schemas.microsoft.com/office/drawing/2014/main" id="{409A59F5-0855-4150-696A-EB748A3B8B2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76" name="Line 895">
                      <a:extLst>
                        <a:ext uri="{FF2B5EF4-FFF2-40B4-BE49-F238E27FC236}">
                          <a16:creationId xmlns:a16="http://schemas.microsoft.com/office/drawing/2014/main" id="{A5C766E6-1355-2446-6642-8549C845121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177" name="Group 896">
                      <a:extLst>
                        <a:ext uri="{FF2B5EF4-FFF2-40B4-BE49-F238E27FC236}">
                          <a16:creationId xmlns:a16="http://schemas.microsoft.com/office/drawing/2014/main" id="{0C81ED09-124F-BD6E-ACDF-202CD3E8746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181" name="Line 897">
                        <a:extLst>
                          <a:ext uri="{FF2B5EF4-FFF2-40B4-BE49-F238E27FC236}">
                            <a16:creationId xmlns:a16="http://schemas.microsoft.com/office/drawing/2014/main" id="{8E7964CF-1DD3-107A-6264-24EFCEB046B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82" name="Line 898">
                        <a:extLst>
                          <a:ext uri="{FF2B5EF4-FFF2-40B4-BE49-F238E27FC236}">
                            <a16:creationId xmlns:a16="http://schemas.microsoft.com/office/drawing/2014/main" id="{58DF6D66-EA4B-1AFD-AEF0-5AF3FDF5417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178" name="Group 899">
                      <a:extLst>
                        <a:ext uri="{FF2B5EF4-FFF2-40B4-BE49-F238E27FC236}">
                          <a16:creationId xmlns:a16="http://schemas.microsoft.com/office/drawing/2014/main" id="{2BACD1DC-E3D9-C7E9-10CB-0949082D01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179" name="Rectangle 900">
                        <a:extLst>
                          <a:ext uri="{FF2B5EF4-FFF2-40B4-BE49-F238E27FC236}">
                            <a16:creationId xmlns:a16="http://schemas.microsoft.com/office/drawing/2014/main" id="{02459590-B503-2555-2C44-23BDE284FA5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80" name="Rectangle 901">
                        <a:extLst>
                          <a:ext uri="{FF2B5EF4-FFF2-40B4-BE49-F238E27FC236}">
                            <a16:creationId xmlns:a16="http://schemas.microsoft.com/office/drawing/2014/main" id="{98863489-BDEE-5198-4DDA-6B7849A85C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43" name="Group 902">
                <a:extLst>
                  <a:ext uri="{FF2B5EF4-FFF2-40B4-BE49-F238E27FC236}">
                    <a16:creationId xmlns:a16="http://schemas.microsoft.com/office/drawing/2014/main" id="{3198DA79-69E0-96DE-6F9E-98A02786BD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4" y="2100"/>
                <a:ext cx="582" cy="56"/>
                <a:chOff x="528" y="3158"/>
                <a:chExt cx="2362" cy="210"/>
              </a:xfrm>
            </p:grpSpPr>
            <p:sp>
              <p:nvSpPr>
                <p:cNvPr id="124" name="Rectangle 903">
                  <a:extLst>
                    <a:ext uri="{FF2B5EF4-FFF2-40B4-BE49-F238E27FC236}">
                      <a16:creationId xmlns:a16="http://schemas.microsoft.com/office/drawing/2014/main" id="{7AC84CE9-D6A7-12E3-7C64-C9CEBA847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125" name="Group 904">
                  <a:extLst>
                    <a:ext uri="{FF2B5EF4-FFF2-40B4-BE49-F238E27FC236}">
                      <a16:creationId xmlns:a16="http://schemas.microsoft.com/office/drawing/2014/main" id="{D131DFEB-5E77-5ADE-4E6D-B29702CBA1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126" name="Rectangle 905">
                    <a:extLst>
                      <a:ext uri="{FF2B5EF4-FFF2-40B4-BE49-F238E27FC236}">
                        <a16:creationId xmlns:a16="http://schemas.microsoft.com/office/drawing/2014/main" id="{236911A9-8A15-B3B2-8659-375799E6F4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127" name="Group 906">
                    <a:extLst>
                      <a:ext uri="{FF2B5EF4-FFF2-40B4-BE49-F238E27FC236}">
                        <a16:creationId xmlns:a16="http://schemas.microsoft.com/office/drawing/2014/main" id="{19111F67-1403-4642-C36D-958AACB9229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160" name="Rectangle 907">
                      <a:extLst>
                        <a:ext uri="{FF2B5EF4-FFF2-40B4-BE49-F238E27FC236}">
                          <a16:creationId xmlns:a16="http://schemas.microsoft.com/office/drawing/2014/main" id="{538C6F7F-4100-A3E8-561F-45722F7B64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61" name="Rectangle 908">
                      <a:extLst>
                        <a:ext uri="{FF2B5EF4-FFF2-40B4-BE49-F238E27FC236}">
                          <a16:creationId xmlns:a16="http://schemas.microsoft.com/office/drawing/2014/main" id="{F5727315-17E9-2E0A-FE2A-FF79813883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62" name="Rectangle 909">
                      <a:extLst>
                        <a:ext uri="{FF2B5EF4-FFF2-40B4-BE49-F238E27FC236}">
                          <a16:creationId xmlns:a16="http://schemas.microsoft.com/office/drawing/2014/main" id="{D117B75C-1410-E2F4-FE32-0CDA3970FA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128" name="Oval 910">
                    <a:extLst>
                      <a:ext uri="{FF2B5EF4-FFF2-40B4-BE49-F238E27FC236}">
                        <a16:creationId xmlns:a16="http://schemas.microsoft.com/office/drawing/2014/main" id="{4AC5AE6E-2406-B7BB-3346-6E455E5F67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129" name="Oval 911">
                    <a:extLst>
                      <a:ext uri="{FF2B5EF4-FFF2-40B4-BE49-F238E27FC236}">
                        <a16:creationId xmlns:a16="http://schemas.microsoft.com/office/drawing/2014/main" id="{4DC4A99F-CC5A-0CB7-7399-A8C20A56A7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130" name="Oval 912">
                    <a:extLst>
                      <a:ext uri="{FF2B5EF4-FFF2-40B4-BE49-F238E27FC236}">
                        <a16:creationId xmlns:a16="http://schemas.microsoft.com/office/drawing/2014/main" id="{111702BA-BC49-7090-7500-A0B706E89F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131" name="Group 913">
                    <a:extLst>
                      <a:ext uri="{FF2B5EF4-FFF2-40B4-BE49-F238E27FC236}">
                        <a16:creationId xmlns:a16="http://schemas.microsoft.com/office/drawing/2014/main" id="{4C35FBC9-36AA-F924-8E8C-82C5E18C15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158" name="Oval 914">
                      <a:extLst>
                        <a:ext uri="{FF2B5EF4-FFF2-40B4-BE49-F238E27FC236}">
                          <a16:creationId xmlns:a16="http://schemas.microsoft.com/office/drawing/2014/main" id="{D728E684-9685-BD14-DBE1-7C08F1FA12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59" name="Line 915">
                      <a:extLst>
                        <a:ext uri="{FF2B5EF4-FFF2-40B4-BE49-F238E27FC236}">
                          <a16:creationId xmlns:a16="http://schemas.microsoft.com/office/drawing/2014/main" id="{0D905469-B390-9D3A-3E06-4C95DF261E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132" name="Group 916">
                    <a:extLst>
                      <a:ext uri="{FF2B5EF4-FFF2-40B4-BE49-F238E27FC236}">
                        <a16:creationId xmlns:a16="http://schemas.microsoft.com/office/drawing/2014/main" id="{EFA73A03-DA7F-378C-077A-7C60E32A8D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153" name="Group 917">
                      <a:extLst>
                        <a:ext uri="{FF2B5EF4-FFF2-40B4-BE49-F238E27FC236}">
                          <a16:creationId xmlns:a16="http://schemas.microsoft.com/office/drawing/2014/main" id="{06059B7F-5E24-B5E3-BD95-EABCD27AA60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155" name="Rectangle 918">
                        <a:extLst>
                          <a:ext uri="{FF2B5EF4-FFF2-40B4-BE49-F238E27FC236}">
                            <a16:creationId xmlns:a16="http://schemas.microsoft.com/office/drawing/2014/main" id="{270AA24B-F60A-97F5-70DF-D7EAB273B5D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56" name="Rectangle 919">
                        <a:extLst>
                          <a:ext uri="{FF2B5EF4-FFF2-40B4-BE49-F238E27FC236}">
                            <a16:creationId xmlns:a16="http://schemas.microsoft.com/office/drawing/2014/main" id="{E5A223C0-2E38-2178-1A39-023094BA570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57" name="Rectangle 920">
                        <a:extLst>
                          <a:ext uri="{FF2B5EF4-FFF2-40B4-BE49-F238E27FC236}">
                            <a16:creationId xmlns:a16="http://schemas.microsoft.com/office/drawing/2014/main" id="{E03C7905-08BC-37FA-45AC-1B4EE0F7F88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154" name="Rectangle 921">
                      <a:extLst>
                        <a:ext uri="{FF2B5EF4-FFF2-40B4-BE49-F238E27FC236}">
                          <a16:creationId xmlns:a16="http://schemas.microsoft.com/office/drawing/2014/main" id="{3A79F712-A076-A674-ED24-B3D188116F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133" name="Group 922">
                    <a:extLst>
                      <a:ext uri="{FF2B5EF4-FFF2-40B4-BE49-F238E27FC236}">
                        <a16:creationId xmlns:a16="http://schemas.microsoft.com/office/drawing/2014/main" id="{8125385B-BE54-F911-6B37-F1F78D5838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144" name="Rectangle 923">
                      <a:extLst>
                        <a:ext uri="{FF2B5EF4-FFF2-40B4-BE49-F238E27FC236}">
                          <a16:creationId xmlns:a16="http://schemas.microsoft.com/office/drawing/2014/main" id="{C55E98E3-47D2-A57B-8567-38B9C9950F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45" name="Line 924">
                      <a:extLst>
                        <a:ext uri="{FF2B5EF4-FFF2-40B4-BE49-F238E27FC236}">
                          <a16:creationId xmlns:a16="http://schemas.microsoft.com/office/drawing/2014/main" id="{667A5467-6BA9-6D6A-5176-BDFE1969D7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46" name="Line 925">
                      <a:extLst>
                        <a:ext uri="{FF2B5EF4-FFF2-40B4-BE49-F238E27FC236}">
                          <a16:creationId xmlns:a16="http://schemas.microsoft.com/office/drawing/2014/main" id="{77ED2A19-B2D1-1296-F1AB-9B80DC00A4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147" name="Group 926">
                      <a:extLst>
                        <a:ext uri="{FF2B5EF4-FFF2-40B4-BE49-F238E27FC236}">
                          <a16:creationId xmlns:a16="http://schemas.microsoft.com/office/drawing/2014/main" id="{38407324-4731-2075-9833-C051CA0346D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151" name="Line 927">
                        <a:extLst>
                          <a:ext uri="{FF2B5EF4-FFF2-40B4-BE49-F238E27FC236}">
                            <a16:creationId xmlns:a16="http://schemas.microsoft.com/office/drawing/2014/main" id="{AA6C9279-4C10-E04F-871B-55E59DBBBBC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52" name="Line 928">
                        <a:extLst>
                          <a:ext uri="{FF2B5EF4-FFF2-40B4-BE49-F238E27FC236}">
                            <a16:creationId xmlns:a16="http://schemas.microsoft.com/office/drawing/2014/main" id="{847B12FD-C9FE-2C10-553E-57697D09EC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148" name="Group 929">
                      <a:extLst>
                        <a:ext uri="{FF2B5EF4-FFF2-40B4-BE49-F238E27FC236}">
                          <a16:creationId xmlns:a16="http://schemas.microsoft.com/office/drawing/2014/main" id="{26F0CFEF-3BD4-F4FD-6B90-08E75D9C7F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149" name="Rectangle 930">
                        <a:extLst>
                          <a:ext uri="{FF2B5EF4-FFF2-40B4-BE49-F238E27FC236}">
                            <a16:creationId xmlns:a16="http://schemas.microsoft.com/office/drawing/2014/main" id="{A56ADEA2-0E36-2DCA-C6D2-5BE4EC1E9CD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50" name="Rectangle 931">
                        <a:extLst>
                          <a:ext uri="{FF2B5EF4-FFF2-40B4-BE49-F238E27FC236}">
                            <a16:creationId xmlns:a16="http://schemas.microsoft.com/office/drawing/2014/main" id="{AEE77A5B-CCD9-CC06-2176-D92C563E36C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4" name="Group 932">
                    <a:extLst>
                      <a:ext uri="{FF2B5EF4-FFF2-40B4-BE49-F238E27FC236}">
                        <a16:creationId xmlns:a16="http://schemas.microsoft.com/office/drawing/2014/main" id="{973C3C88-AF22-E02C-0DB3-C43E6DC23F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135" name="Rectangle 933">
                      <a:extLst>
                        <a:ext uri="{FF2B5EF4-FFF2-40B4-BE49-F238E27FC236}">
                          <a16:creationId xmlns:a16="http://schemas.microsoft.com/office/drawing/2014/main" id="{0BE50F2E-36AE-AA73-F8EA-FDF8B3E367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36" name="Line 934">
                      <a:extLst>
                        <a:ext uri="{FF2B5EF4-FFF2-40B4-BE49-F238E27FC236}">
                          <a16:creationId xmlns:a16="http://schemas.microsoft.com/office/drawing/2014/main" id="{301B386A-7B48-E41E-20E3-F6E10221862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37" name="Line 935">
                      <a:extLst>
                        <a:ext uri="{FF2B5EF4-FFF2-40B4-BE49-F238E27FC236}">
                          <a16:creationId xmlns:a16="http://schemas.microsoft.com/office/drawing/2014/main" id="{FEFF543F-08F9-BB29-4562-6DC59AB9A1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138" name="Group 936">
                      <a:extLst>
                        <a:ext uri="{FF2B5EF4-FFF2-40B4-BE49-F238E27FC236}">
                          <a16:creationId xmlns:a16="http://schemas.microsoft.com/office/drawing/2014/main" id="{3A5DBD52-1C8C-DA3C-6B45-B4AC65820B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142" name="Line 937">
                        <a:extLst>
                          <a:ext uri="{FF2B5EF4-FFF2-40B4-BE49-F238E27FC236}">
                            <a16:creationId xmlns:a16="http://schemas.microsoft.com/office/drawing/2014/main" id="{6D32611B-420E-86D7-FB4B-09065D5CE5E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43" name="Line 938">
                        <a:extLst>
                          <a:ext uri="{FF2B5EF4-FFF2-40B4-BE49-F238E27FC236}">
                            <a16:creationId xmlns:a16="http://schemas.microsoft.com/office/drawing/2014/main" id="{843C78CE-E12C-71A1-94AA-4C54C413CFB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139" name="Group 939">
                      <a:extLst>
                        <a:ext uri="{FF2B5EF4-FFF2-40B4-BE49-F238E27FC236}">
                          <a16:creationId xmlns:a16="http://schemas.microsoft.com/office/drawing/2014/main" id="{8C9B525D-2F08-510A-0662-5AA6F58105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140" name="Rectangle 940">
                        <a:extLst>
                          <a:ext uri="{FF2B5EF4-FFF2-40B4-BE49-F238E27FC236}">
                            <a16:creationId xmlns:a16="http://schemas.microsoft.com/office/drawing/2014/main" id="{BF687107-0CFB-FDC5-391C-1365CFB27C3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41" name="Rectangle 941">
                        <a:extLst>
                          <a:ext uri="{FF2B5EF4-FFF2-40B4-BE49-F238E27FC236}">
                            <a16:creationId xmlns:a16="http://schemas.microsoft.com/office/drawing/2014/main" id="{2EFEF9EF-B4B5-DB0E-DD42-0CE9CD74F5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44" name="Group 942">
                <a:extLst>
                  <a:ext uri="{FF2B5EF4-FFF2-40B4-BE49-F238E27FC236}">
                    <a16:creationId xmlns:a16="http://schemas.microsoft.com/office/drawing/2014/main" id="{9E0A151E-E8FC-B1BB-E92C-4F0A6CAD9D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057"/>
                <a:ext cx="581" cy="55"/>
                <a:chOff x="528" y="3158"/>
                <a:chExt cx="2362" cy="210"/>
              </a:xfrm>
            </p:grpSpPr>
            <p:sp>
              <p:nvSpPr>
                <p:cNvPr id="85" name="Rectangle 943">
                  <a:extLst>
                    <a:ext uri="{FF2B5EF4-FFF2-40B4-BE49-F238E27FC236}">
                      <a16:creationId xmlns:a16="http://schemas.microsoft.com/office/drawing/2014/main" id="{E6802231-778B-8166-6121-F3463701B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86" name="Group 944">
                  <a:extLst>
                    <a:ext uri="{FF2B5EF4-FFF2-40B4-BE49-F238E27FC236}">
                      <a16:creationId xmlns:a16="http://schemas.microsoft.com/office/drawing/2014/main" id="{2A4568BA-5C6C-9571-134E-F41C47B7A4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87" name="Rectangle 945">
                    <a:extLst>
                      <a:ext uri="{FF2B5EF4-FFF2-40B4-BE49-F238E27FC236}">
                        <a16:creationId xmlns:a16="http://schemas.microsoft.com/office/drawing/2014/main" id="{C1F97428-FA7A-620F-9AD4-D739B3BDC2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88" name="Group 946">
                    <a:extLst>
                      <a:ext uri="{FF2B5EF4-FFF2-40B4-BE49-F238E27FC236}">
                        <a16:creationId xmlns:a16="http://schemas.microsoft.com/office/drawing/2014/main" id="{C97FB948-8249-9D5A-A95C-A8800855FC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121" name="Rectangle 947">
                      <a:extLst>
                        <a:ext uri="{FF2B5EF4-FFF2-40B4-BE49-F238E27FC236}">
                          <a16:creationId xmlns:a16="http://schemas.microsoft.com/office/drawing/2014/main" id="{12A223A2-3773-37AB-F561-4E87A25D6A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22" name="Rectangle 948">
                      <a:extLst>
                        <a:ext uri="{FF2B5EF4-FFF2-40B4-BE49-F238E27FC236}">
                          <a16:creationId xmlns:a16="http://schemas.microsoft.com/office/drawing/2014/main" id="{3FB8F2FA-0556-1411-6D62-D6694EBF06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23" name="Rectangle 949">
                      <a:extLst>
                        <a:ext uri="{FF2B5EF4-FFF2-40B4-BE49-F238E27FC236}">
                          <a16:creationId xmlns:a16="http://schemas.microsoft.com/office/drawing/2014/main" id="{03B72EBA-8B1A-65B6-33B5-3A578FFD2F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89" name="Oval 950">
                    <a:extLst>
                      <a:ext uri="{FF2B5EF4-FFF2-40B4-BE49-F238E27FC236}">
                        <a16:creationId xmlns:a16="http://schemas.microsoft.com/office/drawing/2014/main" id="{257AA28D-621B-6917-6C9A-E1CA53A3B7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90" name="Oval 951">
                    <a:extLst>
                      <a:ext uri="{FF2B5EF4-FFF2-40B4-BE49-F238E27FC236}">
                        <a16:creationId xmlns:a16="http://schemas.microsoft.com/office/drawing/2014/main" id="{3E2C756E-8F45-5F52-5D7E-3975559886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91" name="Oval 952">
                    <a:extLst>
                      <a:ext uri="{FF2B5EF4-FFF2-40B4-BE49-F238E27FC236}">
                        <a16:creationId xmlns:a16="http://schemas.microsoft.com/office/drawing/2014/main" id="{26ED3AFD-7980-8974-49C7-DA4F54AA71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92" name="Group 953">
                    <a:extLst>
                      <a:ext uri="{FF2B5EF4-FFF2-40B4-BE49-F238E27FC236}">
                        <a16:creationId xmlns:a16="http://schemas.microsoft.com/office/drawing/2014/main" id="{6E91BBFA-3357-0EB8-E9B4-D3FF0C698C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119" name="Oval 954">
                      <a:extLst>
                        <a:ext uri="{FF2B5EF4-FFF2-40B4-BE49-F238E27FC236}">
                          <a16:creationId xmlns:a16="http://schemas.microsoft.com/office/drawing/2014/main" id="{CCAB7990-8EE7-9C85-EFB2-EDF4D5A0B4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20" name="Line 955">
                      <a:extLst>
                        <a:ext uri="{FF2B5EF4-FFF2-40B4-BE49-F238E27FC236}">
                          <a16:creationId xmlns:a16="http://schemas.microsoft.com/office/drawing/2014/main" id="{CB4BF685-5ACA-EF9A-92DD-20C7DDD2A5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93" name="Group 956">
                    <a:extLst>
                      <a:ext uri="{FF2B5EF4-FFF2-40B4-BE49-F238E27FC236}">
                        <a16:creationId xmlns:a16="http://schemas.microsoft.com/office/drawing/2014/main" id="{B0EB2257-3BD2-A2D0-28B8-1AFDFE3558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114" name="Group 957">
                      <a:extLst>
                        <a:ext uri="{FF2B5EF4-FFF2-40B4-BE49-F238E27FC236}">
                          <a16:creationId xmlns:a16="http://schemas.microsoft.com/office/drawing/2014/main" id="{2D2CB53D-7CD3-B742-21AF-8C0EFAC213A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116" name="Rectangle 958">
                        <a:extLst>
                          <a:ext uri="{FF2B5EF4-FFF2-40B4-BE49-F238E27FC236}">
                            <a16:creationId xmlns:a16="http://schemas.microsoft.com/office/drawing/2014/main" id="{3204BBC7-B514-0B23-301F-AE3BF51A5B9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17" name="Rectangle 959">
                        <a:extLst>
                          <a:ext uri="{FF2B5EF4-FFF2-40B4-BE49-F238E27FC236}">
                            <a16:creationId xmlns:a16="http://schemas.microsoft.com/office/drawing/2014/main" id="{A4F7786B-316B-0838-C9DE-7221EBF5BAE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18" name="Rectangle 960">
                        <a:extLst>
                          <a:ext uri="{FF2B5EF4-FFF2-40B4-BE49-F238E27FC236}">
                            <a16:creationId xmlns:a16="http://schemas.microsoft.com/office/drawing/2014/main" id="{53745AF0-A653-D08C-9C73-1E41628BC4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115" name="Rectangle 961">
                      <a:extLst>
                        <a:ext uri="{FF2B5EF4-FFF2-40B4-BE49-F238E27FC236}">
                          <a16:creationId xmlns:a16="http://schemas.microsoft.com/office/drawing/2014/main" id="{57FBD7C9-0DC0-E64A-A140-E7CCB6AC06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94" name="Group 962">
                    <a:extLst>
                      <a:ext uri="{FF2B5EF4-FFF2-40B4-BE49-F238E27FC236}">
                        <a16:creationId xmlns:a16="http://schemas.microsoft.com/office/drawing/2014/main" id="{21CED1F8-80E7-1F0E-36CB-F63E3F322D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105" name="Rectangle 963">
                      <a:extLst>
                        <a:ext uri="{FF2B5EF4-FFF2-40B4-BE49-F238E27FC236}">
                          <a16:creationId xmlns:a16="http://schemas.microsoft.com/office/drawing/2014/main" id="{BF72CF0F-0B8F-8739-97EE-F72E32883A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106" name="Line 964">
                      <a:extLst>
                        <a:ext uri="{FF2B5EF4-FFF2-40B4-BE49-F238E27FC236}">
                          <a16:creationId xmlns:a16="http://schemas.microsoft.com/office/drawing/2014/main" id="{78E8589C-87BD-44F3-14CD-DA5FD3008C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07" name="Line 965">
                      <a:extLst>
                        <a:ext uri="{FF2B5EF4-FFF2-40B4-BE49-F238E27FC236}">
                          <a16:creationId xmlns:a16="http://schemas.microsoft.com/office/drawing/2014/main" id="{5934DD2E-6A2A-727E-8E29-86F45F0DDB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108" name="Group 966">
                      <a:extLst>
                        <a:ext uri="{FF2B5EF4-FFF2-40B4-BE49-F238E27FC236}">
                          <a16:creationId xmlns:a16="http://schemas.microsoft.com/office/drawing/2014/main" id="{9601EFB7-F029-407D-A203-06B2C83E6FD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112" name="Line 967">
                        <a:extLst>
                          <a:ext uri="{FF2B5EF4-FFF2-40B4-BE49-F238E27FC236}">
                            <a16:creationId xmlns:a16="http://schemas.microsoft.com/office/drawing/2014/main" id="{6799B809-28A4-48B3-0821-32BDADC140F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13" name="Line 968">
                        <a:extLst>
                          <a:ext uri="{FF2B5EF4-FFF2-40B4-BE49-F238E27FC236}">
                            <a16:creationId xmlns:a16="http://schemas.microsoft.com/office/drawing/2014/main" id="{20815028-BFDB-BE0B-EF41-B2099187746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109" name="Group 969">
                      <a:extLst>
                        <a:ext uri="{FF2B5EF4-FFF2-40B4-BE49-F238E27FC236}">
                          <a16:creationId xmlns:a16="http://schemas.microsoft.com/office/drawing/2014/main" id="{095D3FE1-B60E-E48B-FC2B-F173E1910C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110" name="Rectangle 970">
                        <a:extLst>
                          <a:ext uri="{FF2B5EF4-FFF2-40B4-BE49-F238E27FC236}">
                            <a16:creationId xmlns:a16="http://schemas.microsoft.com/office/drawing/2014/main" id="{6A39C6F4-0733-6C54-A2A5-12FC5880EA5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11" name="Rectangle 971">
                        <a:extLst>
                          <a:ext uri="{FF2B5EF4-FFF2-40B4-BE49-F238E27FC236}">
                            <a16:creationId xmlns:a16="http://schemas.microsoft.com/office/drawing/2014/main" id="{272DC66A-82DC-E4CC-5862-14AFE73576F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5" name="Group 972">
                    <a:extLst>
                      <a:ext uri="{FF2B5EF4-FFF2-40B4-BE49-F238E27FC236}">
                        <a16:creationId xmlns:a16="http://schemas.microsoft.com/office/drawing/2014/main" id="{25AB9785-278F-9C57-5143-93F73F59E7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96" name="Rectangle 973">
                      <a:extLst>
                        <a:ext uri="{FF2B5EF4-FFF2-40B4-BE49-F238E27FC236}">
                          <a16:creationId xmlns:a16="http://schemas.microsoft.com/office/drawing/2014/main" id="{869FB05D-55BD-F717-A973-6A8A18000F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97" name="Line 974">
                      <a:extLst>
                        <a:ext uri="{FF2B5EF4-FFF2-40B4-BE49-F238E27FC236}">
                          <a16:creationId xmlns:a16="http://schemas.microsoft.com/office/drawing/2014/main" id="{CD335541-2247-DD29-3443-4A0661EE49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98" name="Line 975">
                      <a:extLst>
                        <a:ext uri="{FF2B5EF4-FFF2-40B4-BE49-F238E27FC236}">
                          <a16:creationId xmlns:a16="http://schemas.microsoft.com/office/drawing/2014/main" id="{F8723044-73B9-912A-E60D-BC067CE9F57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99" name="Group 976">
                      <a:extLst>
                        <a:ext uri="{FF2B5EF4-FFF2-40B4-BE49-F238E27FC236}">
                          <a16:creationId xmlns:a16="http://schemas.microsoft.com/office/drawing/2014/main" id="{084BED51-3B7B-E837-9B6F-C4BE3534DEF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103" name="Line 977">
                        <a:extLst>
                          <a:ext uri="{FF2B5EF4-FFF2-40B4-BE49-F238E27FC236}">
                            <a16:creationId xmlns:a16="http://schemas.microsoft.com/office/drawing/2014/main" id="{1FE4915B-320A-9802-6021-BC4967191E4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04" name="Line 978">
                        <a:extLst>
                          <a:ext uri="{FF2B5EF4-FFF2-40B4-BE49-F238E27FC236}">
                            <a16:creationId xmlns:a16="http://schemas.microsoft.com/office/drawing/2014/main" id="{A49AEDFB-02C4-F3B5-5204-5C5BAEFB47E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100" name="Group 979">
                      <a:extLst>
                        <a:ext uri="{FF2B5EF4-FFF2-40B4-BE49-F238E27FC236}">
                          <a16:creationId xmlns:a16="http://schemas.microsoft.com/office/drawing/2014/main" id="{A4A56FEF-DBB1-8796-8333-DE1B8448586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101" name="Rectangle 980">
                        <a:extLst>
                          <a:ext uri="{FF2B5EF4-FFF2-40B4-BE49-F238E27FC236}">
                            <a16:creationId xmlns:a16="http://schemas.microsoft.com/office/drawing/2014/main" id="{28F28A7A-CCBD-AF01-1AF2-DF423832E78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102" name="Rectangle 981">
                        <a:extLst>
                          <a:ext uri="{FF2B5EF4-FFF2-40B4-BE49-F238E27FC236}">
                            <a16:creationId xmlns:a16="http://schemas.microsoft.com/office/drawing/2014/main" id="{210E6C5F-DBB2-D884-FD9E-B07AC50EDF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45" name="Group 982">
                <a:extLst>
                  <a:ext uri="{FF2B5EF4-FFF2-40B4-BE49-F238E27FC236}">
                    <a16:creationId xmlns:a16="http://schemas.microsoft.com/office/drawing/2014/main" id="{C530F737-D254-D9EF-6FF2-DD2A0D8A70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" y="2008"/>
                <a:ext cx="581" cy="56"/>
                <a:chOff x="528" y="3158"/>
                <a:chExt cx="2362" cy="210"/>
              </a:xfrm>
            </p:grpSpPr>
            <p:sp>
              <p:nvSpPr>
                <p:cNvPr id="46" name="Rectangle 983">
                  <a:extLst>
                    <a:ext uri="{FF2B5EF4-FFF2-40B4-BE49-F238E27FC236}">
                      <a16:creationId xmlns:a16="http://schemas.microsoft.com/office/drawing/2014/main" id="{EBF242A3-AA41-AE13-F8ED-A3393FA122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158"/>
                  <a:ext cx="2362" cy="21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it-IT" sz="1350">
                    <a:latin typeface="Calibri" charset="0"/>
                  </a:endParaRPr>
                </a:p>
              </p:txBody>
            </p:sp>
            <p:grpSp>
              <p:nvGrpSpPr>
                <p:cNvPr id="47" name="Group 984">
                  <a:extLst>
                    <a:ext uri="{FF2B5EF4-FFF2-40B4-BE49-F238E27FC236}">
                      <a16:creationId xmlns:a16="http://schemas.microsoft.com/office/drawing/2014/main" id="{2D1AFC40-7196-8FE8-407D-773AFE37E3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3158"/>
                  <a:ext cx="2362" cy="210"/>
                  <a:chOff x="528" y="3158"/>
                  <a:chExt cx="2362" cy="210"/>
                </a:xfrm>
              </p:grpSpPr>
              <p:sp>
                <p:nvSpPr>
                  <p:cNvPr id="48" name="Rectangle 985">
                    <a:extLst>
                      <a:ext uri="{FF2B5EF4-FFF2-40B4-BE49-F238E27FC236}">
                        <a16:creationId xmlns:a16="http://schemas.microsoft.com/office/drawing/2014/main" id="{E13AEAEC-2419-1DFE-31DB-D4B5F54857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158"/>
                    <a:ext cx="2362" cy="21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49" name="Group 986">
                    <a:extLst>
                      <a:ext uri="{FF2B5EF4-FFF2-40B4-BE49-F238E27FC236}">
                        <a16:creationId xmlns:a16="http://schemas.microsoft.com/office/drawing/2014/main" id="{D51281B3-9D1D-2F2F-F233-6D27400285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38" y="3297"/>
                    <a:ext cx="282" cy="46"/>
                    <a:chOff x="2304" y="3888"/>
                    <a:chExt cx="384" cy="88"/>
                  </a:xfrm>
                </p:grpSpPr>
                <p:sp>
                  <p:nvSpPr>
                    <p:cNvPr id="82" name="Rectangle 987">
                      <a:extLst>
                        <a:ext uri="{FF2B5EF4-FFF2-40B4-BE49-F238E27FC236}">
                          <a16:creationId xmlns:a16="http://schemas.microsoft.com/office/drawing/2014/main" id="{EB588150-3AFB-B2F3-8DF1-784E43609C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888"/>
                      <a:ext cx="384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83" name="Rectangle 988">
                      <a:extLst>
                        <a:ext uri="{FF2B5EF4-FFF2-40B4-BE49-F238E27FC236}">
                          <a16:creationId xmlns:a16="http://schemas.microsoft.com/office/drawing/2014/main" id="{6E23FBD5-7DCB-DA73-6F4D-2D80F40358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3911"/>
                      <a:ext cx="96" cy="48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84" name="Rectangle 989">
                      <a:extLst>
                        <a:ext uri="{FF2B5EF4-FFF2-40B4-BE49-F238E27FC236}">
                          <a16:creationId xmlns:a16="http://schemas.microsoft.com/office/drawing/2014/main" id="{4371EABC-2C8F-E6D2-2D8F-DE8E89CDD5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3" y="3949"/>
                      <a:ext cx="48" cy="2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sp>
                <p:nvSpPr>
                  <p:cNvPr id="50" name="Oval 990">
                    <a:extLst>
                      <a:ext uri="{FF2B5EF4-FFF2-40B4-BE49-F238E27FC236}">
                        <a16:creationId xmlns:a16="http://schemas.microsoft.com/office/drawing/2014/main" id="{43284DF7-D681-6298-DC36-4EFAAAD84B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51" name="Oval 991">
                    <a:extLst>
                      <a:ext uri="{FF2B5EF4-FFF2-40B4-BE49-F238E27FC236}">
                        <a16:creationId xmlns:a16="http://schemas.microsoft.com/office/drawing/2014/main" id="{AD287B54-6DB9-8D72-7F0C-5CFAB555F5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09"/>
                    <a:ext cx="28" cy="2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sp>
                <p:nvSpPr>
                  <p:cNvPr id="52" name="Oval 992">
                    <a:extLst>
                      <a:ext uri="{FF2B5EF4-FFF2-40B4-BE49-F238E27FC236}">
                        <a16:creationId xmlns:a16="http://schemas.microsoft.com/office/drawing/2014/main" id="{EC33FFDA-9D2B-6470-2226-98E36D3B2B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3235"/>
                    <a:ext cx="28" cy="2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sz="1350">
                      <a:latin typeface="Calibri" charset="0"/>
                    </a:endParaRPr>
                  </a:p>
                </p:txBody>
              </p:sp>
              <p:grpSp>
                <p:nvGrpSpPr>
                  <p:cNvPr id="53" name="Group 993">
                    <a:extLst>
                      <a:ext uri="{FF2B5EF4-FFF2-40B4-BE49-F238E27FC236}">
                        <a16:creationId xmlns:a16="http://schemas.microsoft.com/office/drawing/2014/main" id="{6B647310-96DA-5659-B7C6-7B0C827167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16" y="3302"/>
                    <a:ext cx="39" cy="41"/>
                    <a:chOff x="3552" y="3486"/>
                    <a:chExt cx="56" cy="74"/>
                  </a:xfrm>
                </p:grpSpPr>
                <p:sp>
                  <p:nvSpPr>
                    <p:cNvPr id="80" name="Oval 994">
                      <a:extLst>
                        <a:ext uri="{FF2B5EF4-FFF2-40B4-BE49-F238E27FC236}">
                          <a16:creationId xmlns:a16="http://schemas.microsoft.com/office/drawing/2014/main" id="{4B247111-1761-0319-C4BC-0F306499AB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504"/>
                      <a:ext cx="56" cy="5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81" name="Line 995">
                      <a:extLst>
                        <a:ext uri="{FF2B5EF4-FFF2-40B4-BE49-F238E27FC236}">
                          <a16:creationId xmlns:a16="http://schemas.microsoft.com/office/drawing/2014/main" id="{03BA221D-0708-299A-D94E-000370E52D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0" y="3486"/>
                      <a:ext cx="0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</p:grpSp>
              <p:grpSp>
                <p:nvGrpSpPr>
                  <p:cNvPr id="54" name="Group 996">
                    <a:extLst>
                      <a:ext uri="{FF2B5EF4-FFF2-40B4-BE49-F238E27FC236}">
                        <a16:creationId xmlns:a16="http://schemas.microsoft.com/office/drawing/2014/main" id="{60349D9B-BC46-E45B-90D8-D6E0AC4B7D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42" y="3210"/>
                    <a:ext cx="492" cy="77"/>
                    <a:chOff x="2296" y="3104"/>
                    <a:chExt cx="480" cy="104"/>
                  </a:xfrm>
                </p:grpSpPr>
                <p:grpSp>
                  <p:nvGrpSpPr>
                    <p:cNvPr id="75" name="Group 997">
                      <a:extLst>
                        <a:ext uri="{FF2B5EF4-FFF2-40B4-BE49-F238E27FC236}">
                          <a16:creationId xmlns:a16="http://schemas.microsoft.com/office/drawing/2014/main" id="{91003461-DA12-69BC-A1C9-BD5CF4EBAD3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0" y="3120"/>
                      <a:ext cx="448" cy="72"/>
                      <a:chOff x="2310" y="3120"/>
                      <a:chExt cx="432" cy="48"/>
                    </a:xfrm>
                  </p:grpSpPr>
                  <p:sp>
                    <p:nvSpPr>
                      <p:cNvPr id="77" name="Rectangle 998">
                        <a:extLst>
                          <a:ext uri="{FF2B5EF4-FFF2-40B4-BE49-F238E27FC236}">
                            <a16:creationId xmlns:a16="http://schemas.microsoft.com/office/drawing/2014/main" id="{FD0E05B5-9207-8B40-8AEC-46A5178D593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10" y="3120"/>
                        <a:ext cx="432" cy="4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78" name="Rectangle 999">
                        <a:extLst>
                          <a:ext uri="{FF2B5EF4-FFF2-40B4-BE49-F238E27FC236}">
                            <a16:creationId xmlns:a16="http://schemas.microsoft.com/office/drawing/2014/main" id="{EA3FE6CD-1D23-4AB7-3BA6-182C978FC9E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126"/>
                        <a:ext cx="48" cy="4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79" name="Rectangle 1000">
                        <a:extLst>
                          <a:ext uri="{FF2B5EF4-FFF2-40B4-BE49-F238E27FC236}">
                            <a16:creationId xmlns:a16="http://schemas.microsoft.com/office/drawing/2014/main" id="{2A7E0881-EB09-1282-EE7D-8A428D5DF8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0" y="3126"/>
                        <a:ext cx="38" cy="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  <p:sp>
                  <p:nvSpPr>
                    <p:cNvPr id="76" name="Rectangle 1001">
                      <a:extLst>
                        <a:ext uri="{FF2B5EF4-FFF2-40B4-BE49-F238E27FC236}">
                          <a16:creationId xmlns:a16="http://schemas.microsoft.com/office/drawing/2014/main" id="{5D1EBA4D-5E3E-1F5F-36CA-D3BB8CD9AD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3104"/>
                      <a:ext cx="480" cy="104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</p:grpSp>
              <p:grpSp>
                <p:nvGrpSpPr>
                  <p:cNvPr id="55" name="Group 1002">
                    <a:extLst>
                      <a:ext uri="{FF2B5EF4-FFF2-40B4-BE49-F238E27FC236}">
                        <a16:creationId xmlns:a16="http://schemas.microsoft.com/office/drawing/2014/main" id="{4C458A93-7B39-FA08-7CB4-5D6ABC6AC9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7" y="3205"/>
                    <a:ext cx="599" cy="116"/>
                    <a:chOff x="1680" y="2536"/>
                    <a:chExt cx="584" cy="160"/>
                  </a:xfrm>
                </p:grpSpPr>
                <p:sp>
                  <p:nvSpPr>
                    <p:cNvPr id="66" name="Rectangle 1003">
                      <a:extLst>
                        <a:ext uri="{FF2B5EF4-FFF2-40B4-BE49-F238E27FC236}">
                          <a16:creationId xmlns:a16="http://schemas.microsoft.com/office/drawing/2014/main" id="{C079D462-83ED-D8F3-DDC7-A9D7CF9EAA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67" name="Line 1004">
                      <a:extLst>
                        <a:ext uri="{FF2B5EF4-FFF2-40B4-BE49-F238E27FC236}">
                          <a16:creationId xmlns:a16="http://schemas.microsoft.com/office/drawing/2014/main" id="{6FC90E1E-D72B-B40F-46F1-7B5FB7FF69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68" name="Line 1005">
                      <a:extLst>
                        <a:ext uri="{FF2B5EF4-FFF2-40B4-BE49-F238E27FC236}">
                          <a16:creationId xmlns:a16="http://schemas.microsoft.com/office/drawing/2014/main" id="{E1C490D2-2A60-40D5-9766-114C018F888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69" name="Group 1006">
                      <a:extLst>
                        <a:ext uri="{FF2B5EF4-FFF2-40B4-BE49-F238E27FC236}">
                          <a16:creationId xmlns:a16="http://schemas.microsoft.com/office/drawing/2014/main" id="{14A38EB9-BBBD-B4B5-CDF7-E613C0CA084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73" name="Line 1007">
                        <a:extLst>
                          <a:ext uri="{FF2B5EF4-FFF2-40B4-BE49-F238E27FC236}">
                            <a16:creationId xmlns:a16="http://schemas.microsoft.com/office/drawing/2014/main" id="{9F7CC216-0431-F3B6-6528-6826EA935ED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74" name="Line 1008">
                        <a:extLst>
                          <a:ext uri="{FF2B5EF4-FFF2-40B4-BE49-F238E27FC236}">
                            <a16:creationId xmlns:a16="http://schemas.microsoft.com/office/drawing/2014/main" id="{94AD02F8-DD73-4D0A-BBE5-6D1074C1EDD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70" name="Group 1009">
                      <a:extLst>
                        <a:ext uri="{FF2B5EF4-FFF2-40B4-BE49-F238E27FC236}">
                          <a16:creationId xmlns:a16="http://schemas.microsoft.com/office/drawing/2014/main" id="{186053BB-BABA-6B2B-A81B-CFC21CE668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71" name="Rectangle 1010">
                        <a:extLst>
                          <a:ext uri="{FF2B5EF4-FFF2-40B4-BE49-F238E27FC236}">
                            <a16:creationId xmlns:a16="http://schemas.microsoft.com/office/drawing/2014/main" id="{D32A760D-9190-E1D8-23B7-A0C00CFF509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72" name="Rectangle 1011">
                        <a:extLst>
                          <a:ext uri="{FF2B5EF4-FFF2-40B4-BE49-F238E27FC236}">
                            <a16:creationId xmlns:a16="http://schemas.microsoft.com/office/drawing/2014/main" id="{38FDC387-1CBC-5D63-E6DC-534CE976BF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1012">
                    <a:extLst>
                      <a:ext uri="{FF2B5EF4-FFF2-40B4-BE49-F238E27FC236}">
                        <a16:creationId xmlns:a16="http://schemas.microsoft.com/office/drawing/2014/main" id="{E5E7B5B1-8538-712B-6753-72760B0795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2" y="3205"/>
                    <a:ext cx="598" cy="116"/>
                    <a:chOff x="1680" y="2536"/>
                    <a:chExt cx="584" cy="160"/>
                  </a:xfrm>
                </p:grpSpPr>
                <p:sp>
                  <p:nvSpPr>
                    <p:cNvPr id="57" name="Rectangle 1013">
                      <a:extLst>
                        <a:ext uri="{FF2B5EF4-FFF2-40B4-BE49-F238E27FC236}">
                          <a16:creationId xmlns:a16="http://schemas.microsoft.com/office/drawing/2014/main" id="{4E930538-55F9-DF00-02F2-AE4C790B0A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2536"/>
                      <a:ext cx="584" cy="160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latin typeface="Calibri" charset="0"/>
                      </a:endParaRPr>
                    </a:p>
                  </p:txBody>
                </p:sp>
                <p:sp>
                  <p:nvSpPr>
                    <p:cNvPr id="58" name="Line 1014">
                      <a:extLst>
                        <a:ext uri="{FF2B5EF4-FFF2-40B4-BE49-F238E27FC236}">
                          <a16:creationId xmlns:a16="http://schemas.microsoft.com/office/drawing/2014/main" id="{0AA5F0EC-3D29-6113-67E8-AFE5407629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568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59" name="Line 1015">
                      <a:extLst>
                        <a:ext uri="{FF2B5EF4-FFF2-40B4-BE49-F238E27FC236}">
                          <a16:creationId xmlns:a16="http://schemas.microsoft.com/office/drawing/2014/main" id="{547714DE-2E66-F2AB-5FAF-2C74373D2F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2600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60" name="Group 1016">
                      <a:extLst>
                        <a:ext uri="{FF2B5EF4-FFF2-40B4-BE49-F238E27FC236}">
                          <a16:creationId xmlns:a16="http://schemas.microsoft.com/office/drawing/2014/main" id="{89CA41AE-E879-722A-D360-3E2F4D716F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8" y="2648"/>
                      <a:ext cx="576" cy="32"/>
                      <a:chOff x="2496" y="2624"/>
                      <a:chExt cx="576" cy="32"/>
                    </a:xfrm>
                  </p:grpSpPr>
                  <p:sp>
                    <p:nvSpPr>
                      <p:cNvPr id="64" name="Line 1017">
                        <a:extLst>
                          <a:ext uri="{FF2B5EF4-FFF2-40B4-BE49-F238E27FC236}">
                            <a16:creationId xmlns:a16="http://schemas.microsoft.com/office/drawing/2014/main" id="{CB6AC00F-BF9C-15DD-D6B4-F04D8113442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24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65" name="Line 1018">
                        <a:extLst>
                          <a:ext uri="{FF2B5EF4-FFF2-40B4-BE49-F238E27FC236}">
                            <a16:creationId xmlns:a16="http://schemas.microsoft.com/office/drawing/2014/main" id="{99C33F41-3912-691E-808F-D8B6868CA72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96" y="2656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 sz="1350"/>
                      </a:p>
                    </p:txBody>
                  </p:sp>
                </p:grpSp>
                <p:grpSp>
                  <p:nvGrpSpPr>
                    <p:cNvPr id="61" name="Group 1019">
                      <a:extLst>
                        <a:ext uri="{FF2B5EF4-FFF2-40B4-BE49-F238E27FC236}">
                          <a16:creationId xmlns:a16="http://schemas.microsoft.com/office/drawing/2014/main" id="{1600264C-08A5-8B44-1FA4-0B880CD0A06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6" y="2592"/>
                      <a:ext cx="320" cy="64"/>
                      <a:chOff x="1336" y="1856"/>
                      <a:chExt cx="320" cy="64"/>
                    </a:xfrm>
                  </p:grpSpPr>
                  <p:sp>
                    <p:nvSpPr>
                      <p:cNvPr id="62" name="Rectangle 1020">
                        <a:extLst>
                          <a:ext uri="{FF2B5EF4-FFF2-40B4-BE49-F238E27FC236}">
                            <a16:creationId xmlns:a16="http://schemas.microsoft.com/office/drawing/2014/main" id="{49952BEB-BDF7-86BE-7CF0-2A44E1B3397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6" y="1856"/>
                        <a:ext cx="264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  <p:sp>
                    <p:nvSpPr>
                      <p:cNvPr id="63" name="Rectangle 1021">
                        <a:extLst>
                          <a:ext uri="{FF2B5EF4-FFF2-40B4-BE49-F238E27FC236}">
                            <a16:creationId xmlns:a16="http://schemas.microsoft.com/office/drawing/2014/main" id="{A4E46525-4D86-1A7D-2849-F6AE6A293A2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8" y="1856"/>
                        <a:ext cx="48" cy="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 sz="1350">
                          <a:latin typeface="Calibri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40" name="CasellaDiTesto 331">
              <a:extLst>
                <a:ext uri="{FF2B5EF4-FFF2-40B4-BE49-F238E27FC236}">
                  <a16:creationId xmlns:a16="http://schemas.microsoft.com/office/drawing/2014/main" id="{683583FF-6368-F9E7-F57A-9D68263DE6C4}"/>
                </a:ext>
              </a:extLst>
            </p:cNvPr>
            <p:cNvSpPr txBox="1"/>
            <p:nvPr/>
          </p:nvSpPr>
          <p:spPr>
            <a:xfrm>
              <a:off x="6155896" y="4255511"/>
              <a:ext cx="1832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200"/>
                <a:t>Disk </a:t>
              </a:r>
              <a:r>
                <a:rPr lang="it-IT" sz="1200" err="1"/>
                <a:t>servers</a:t>
              </a:r>
              <a:r>
                <a:rPr lang="it-IT" sz="1200"/>
                <a:t> (GPFS)</a:t>
              </a:r>
            </a:p>
          </p:txBody>
        </p:sp>
      </p:grpSp>
      <p:grpSp>
        <p:nvGrpSpPr>
          <p:cNvPr id="447" name="Gruppo 32">
            <a:extLst>
              <a:ext uri="{FF2B5EF4-FFF2-40B4-BE49-F238E27FC236}">
                <a16:creationId xmlns:a16="http://schemas.microsoft.com/office/drawing/2014/main" id="{76B5CE2F-7C58-69E4-E794-27B131A89EB2}"/>
              </a:ext>
            </a:extLst>
          </p:cNvPr>
          <p:cNvGrpSpPr/>
          <p:nvPr/>
        </p:nvGrpSpPr>
        <p:grpSpPr>
          <a:xfrm>
            <a:off x="6494124" y="3487948"/>
            <a:ext cx="4917818" cy="830997"/>
            <a:chOff x="5755779" y="3604578"/>
            <a:chExt cx="5616151" cy="1107996"/>
          </a:xfrm>
        </p:grpSpPr>
        <p:sp>
          <p:nvSpPr>
            <p:cNvPr id="448" name="CasellaDiTesto 2">
              <a:extLst>
                <a:ext uri="{FF2B5EF4-FFF2-40B4-BE49-F238E27FC236}">
                  <a16:creationId xmlns:a16="http://schemas.microsoft.com/office/drawing/2014/main" id="{4EB17E6E-06B8-10BB-8314-D39165E083A5}"/>
                </a:ext>
              </a:extLst>
            </p:cNvPr>
            <p:cNvSpPr txBox="1"/>
            <p:nvPr/>
          </p:nvSpPr>
          <p:spPr>
            <a:xfrm>
              <a:off x="7729977" y="3604578"/>
              <a:ext cx="36419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All disk servers directly </a:t>
              </a:r>
              <a:r>
                <a:rPr lang="en-US" sz="1600" b="1" dirty="0" err="1"/>
                <a:t>conneted</a:t>
              </a:r>
              <a:r>
                <a:rPr lang="en-US" sz="1600" b="1" dirty="0"/>
                <a:t> to  COREs  2x 100Gb/s  (NO OVERSUBSCRIPTION) </a:t>
              </a:r>
            </a:p>
          </p:txBody>
        </p:sp>
        <p:cxnSp>
          <p:nvCxnSpPr>
            <p:cNvPr id="449" name="Connettore 1 30">
              <a:extLst>
                <a:ext uri="{FF2B5EF4-FFF2-40B4-BE49-F238E27FC236}">
                  <a16:creationId xmlns:a16="http://schemas.microsoft.com/office/drawing/2014/main" id="{D90DAE30-4438-FFB1-6207-7A55D1BE5360}"/>
                </a:ext>
              </a:extLst>
            </p:cNvPr>
            <p:cNvCxnSpPr>
              <a:cxnSpLocks/>
              <a:stCxn id="448" idx="1"/>
            </p:cNvCxnSpPr>
            <p:nvPr/>
          </p:nvCxnSpPr>
          <p:spPr>
            <a:xfrm flipH="1">
              <a:off x="5755779" y="4158577"/>
              <a:ext cx="1974198" cy="96936"/>
            </a:xfrm>
            <a:prstGeom prst="line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0" name="Straight Arrow Connector 629">
            <a:extLst>
              <a:ext uri="{FF2B5EF4-FFF2-40B4-BE49-F238E27FC236}">
                <a16:creationId xmlns:a16="http://schemas.microsoft.com/office/drawing/2014/main" id="{998F3FE2-7AAB-1C38-14CF-246B56B8A333}"/>
              </a:ext>
            </a:extLst>
          </p:cNvPr>
          <p:cNvCxnSpPr>
            <a:cxnSpLocks/>
          </p:cNvCxnSpPr>
          <p:nvPr/>
        </p:nvCxnSpPr>
        <p:spPr>
          <a:xfrm flipV="1">
            <a:off x="8662071" y="1974670"/>
            <a:ext cx="6575" cy="435575"/>
          </a:xfrm>
          <a:prstGeom prst="straightConnector1">
            <a:avLst/>
          </a:prstGeom>
          <a:ln w="28575">
            <a:solidFill>
              <a:srgbClr val="2E75B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1" name="Rettangolo arrotondato 85">
            <a:extLst>
              <a:ext uri="{FF2B5EF4-FFF2-40B4-BE49-F238E27FC236}">
                <a16:creationId xmlns:a16="http://schemas.microsoft.com/office/drawing/2014/main" id="{E70829C2-7928-6045-0DDA-6F4729F5BA1B}"/>
              </a:ext>
            </a:extLst>
          </p:cNvPr>
          <p:cNvSpPr/>
          <p:nvPr/>
        </p:nvSpPr>
        <p:spPr>
          <a:xfrm>
            <a:off x="330199" y="4603470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TOR</a:t>
            </a:r>
          </a:p>
        </p:txBody>
      </p: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4C16676F-5B05-9AD6-EE92-A558D24D9030}"/>
              </a:ext>
            </a:extLst>
          </p:cNvPr>
          <p:cNvGrpSpPr/>
          <p:nvPr/>
        </p:nvGrpSpPr>
        <p:grpSpPr>
          <a:xfrm>
            <a:off x="251035" y="4991597"/>
            <a:ext cx="1453091" cy="1164642"/>
            <a:chOff x="251035" y="4991597"/>
            <a:chExt cx="1453091" cy="1164642"/>
          </a:xfrm>
        </p:grpSpPr>
        <p:pic>
          <p:nvPicPr>
            <p:cNvPr id="453" name="Immagine 159">
              <a:extLst>
                <a:ext uri="{FF2B5EF4-FFF2-40B4-BE49-F238E27FC236}">
                  <a16:creationId xmlns:a16="http://schemas.microsoft.com/office/drawing/2014/main" id="{0498803C-BEC7-8857-F793-1E756EC50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35" y="5415591"/>
              <a:ext cx="1453091" cy="740648"/>
            </a:xfrm>
            <a:prstGeom prst="rect">
              <a:avLst/>
            </a:prstGeom>
          </p:spPr>
        </p:pic>
        <p:pic>
          <p:nvPicPr>
            <p:cNvPr id="454" name="Immagine 159">
              <a:extLst>
                <a:ext uri="{FF2B5EF4-FFF2-40B4-BE49-F238E27FC236}">
                  <a16:creationId xmlns:a16="http://schemas.microsoft.com/office/drawing/2014/main" id="{8B959158-ADAF-B572-758F-A9BD83715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35" y="4991597"/>
              <a:ext cx="1453091" cy="740648"/>
            </a:xfrm>
            <a:prstGeom prst="rect">
              <a:avLst/>
            </a:prstGeom>
          </p:spPr>
        </p:pic>
      </p:grpSp>
      <p:sp>
        <p:nvSpPr>
          <p:cNvPr id="455" name="Rettangolo arrotondato 85">
            <a:extLst>
              <a:ext uri="{FF2B5EF4-FFF2-40B4-BE49-F238E27FC236}">
                <a16:creationId xmlns:a16="http://schemas.microsoft.com/office/drawing/2014/main" id="{F95A59FA-5850-1DCB-7582-18B70E1A3774}"/>
              </a:ext>
            </a:extLst>
          </p:cNvPr>
          <p:cNvSpPr/>
          <p:nvPr/>
        </p:nvSpPr>
        <p:spPr>
          <a:xfrm>
            <a:off x="1737750" y="4601015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TOR</a:t>
            </a:r>
          </a:p>
        </p:txBody>
      </p:sp>
      <p:sp>
        <p:nvSpPr>
          <p:cNvPr id="456" name="Rettangolo arrotondato 85">
            <a:extLst>
              <a:ext uri="{FF2B5EF4-FFF2-40B4-BE49-F238E27FC236}">
                <a16:creationId xmlns:a16="http://schemas.microsoft.com/office/drawing/2014/main" id="{68F6E2FF-1469-32E7-F55A-7B1FC4BEC3AB}"/>
              </a:ext>
            </a:extLst>
          </p:cNvPr>
          <p:cNvSpPr/>
          <p:nvPr/>
        </p:nvSpPr>
        <p:spPr>
          <a:xfrm>
            <a:off x="3147582" y="4603470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TOR</a:t>
            </a:r>
          </a:p>
        </p:txBody>
      </p: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69361928-2BFC-E13B-8D04-02AEAECCA2AA}"/>
              </a:ext>
            </a:extLst>
          </p:cNvPr>
          <p:cNvCxnSpPr>
            <a:stCxn id="451" idx="0"/>
            <a:endCxn id="4" idx="2"/>
          </p:cNvCxnSpPr>
          <p:nvPr/>
        </p:nvCxnSpPr>
        <p:spPr>
          <a:xfrm flipV="1">
            <a:off x="977582" y="3748461"/>
            <a:ext cx="2836445" cy="8550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B70E8B82-21FD-D472-3FF0-FCD8F09C583C}"/>
              </a:ext>
            </a:extLst>
          </p:cNvPr>
          <p:cNvCxnSpPr>
            <a:stCxn id="451" idx="0"/>
            <a:endCxn id="5" idx="2"/>
          </p:cNvCxnSpPr>
          <p:nvPr/>
        </p:nvCxnSpPr>
        <p:spPr>
          <a:xfrm flipV="1">
            <a:off x="977582" y="3745642"/>
            <a:ext cx="5339996" cy="857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909B3640-6FD4-463A-ABB0-10ACFEB32E36}"/>
              </a:ext>
            </a:extLst>
          </p:cNvPr>
          <p:cNvCxnSpPr>
            <a:stCxn id="455" idx="0"/>
            <a:endCxn id="4" idx="2"/>
          </p:cNvCxnSpPr>
          <p:nvPr/>
        </p:nvCxnSpPr>
        <p:spPr>
          <a:xfrm flipV="1">
            <a:off x="2385133" y="3748461"/>
            <a:ext cx="1428894" cy="8525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47298D6A-61A9-9ACA-3641-B85413F85B75}"/>
              </a:ext>
            </a:extLst>
          </p:cNvPr>
          <p:cNvCxnSpPr>
            <a:stCxn id="455" idx="0"/>
            <a:endCxn id="5" idx="2"/>
          </p:cNvCxnSpPr>
          <p:nvPr/>
        </p:nvCxnSpPr>
        <p:spPr>
          <a:xfrm flipV="1">
            <a:off x="2385133" y="3745642"/>
            <a:ext cx="3932445" cy="855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910AD41D-34BF-6975-F1BB-EACAA1D0DA5A}"/>
              </a:ext>
            </a:extLst>
          </p:cNvPr>
          <p:cNvCxnSpPr>
            <a:stCxn id="456" idx="0"/>
            <a:endCxn id="4" idx="2"/>
          </p:cNvCxnSpPr>
          <p:nvPr/>
        </p:nvCxnSpPr>
        <p:spPr>
          <a:xfrm flipV="1">
            <a:off x="3794965" y="3748461"/>
            <a:ext cx="19062" cy="8550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4368C465-3CB9-2B1D-CF04-51523CD3398F}"/>
              </a:ext>
            </a:extLst>
          </p:cNvPr>
          <p:cNvCxnSpPr>
            <a:stCxn id="456" idx="0"/>
            <a:endCxn id="5" idx="2"/>
          </p:cNvCxnSpPr>
          <p:nvPr/>
        </p:nvCxnSpPr>
        <p:spPr>
          <a:xfrm flipV="1">
            <a:off x="3794965" y="3745642"/>
            <a:ext cx="2522613" cy="857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CasellaDiTesto 331">
            <a:extLst>
              <a:ext uri="{FF2B5EF4-FFF2-40B4-BE49-F238E27FC236}">
                <a16:creationId xmlns:a16="http://schemas.microsoft.com/office/drawing/2014/main" id="{7F9240C7-0EEF-9331-E28B-33E2DBE5F098}"/>
              </a:ext>
            </a:extLst>
          </p:cNvPr>
          <p:cNvSpPr txBox="1"/>
          <p:nvPr/>
        </p:nvSpPr>
        <p:spPr>
          <a:xfrm>
            <a:off x="171656" y="6156239"/>
            <a:ext cx="1554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err="1"/>
              <a:t>Farming</a:t>
            </a:r>
            <a:r>
              <a:rPr lang="it-IT" sz="1400"/>
              <a:t> </a:t>
            </a:r>
            <a:r>
              <a:rPr lang="it-IT" sz="1400" err="1"/>
              <a:t>Resources</a:t>
            </a:r>
            <a:endParaRPr lang="it-IT" sz="1400"/>
          </a:p>
        </p:txBody>
      </p:sp>
      <p:sp>
        <p:nvSpPr>
          <p:cNvPr id="464" name="CasellaDiTesto 331">
            <a:extLst>
              <a:ext uri="{FF2B5EF4-FFF2-40B4-BE49-F238E27FC236}">
                <a16:creationId xmlns:a16="http://schemas.microsoft.com/office/drawing/2014/main" id="{0A45D4D3-FCB0-A100-7B3C-DBC24F5BB9FD}"/>
              </a:ext>
            </a:extLst>
          </p:cNvPr>
          <p:cNvSpPr txBox="1"/>
          <p:nvPr/>
        </p:nvSpPr>
        <p:spPr>
          <a:xfrm>
            <a:off x="1455990" y="3952063"/>
            <a:ext cx="1215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/>
              <a:t>Simple L2 LAG</a:t>
            </a:r>
          </a:p>
        </p:txBody>
      </p:sp>
      <p:sp>
        <p:nvSpPr>
          <p:cNvPr id="465" name="CasellaDiTesto 331">
            <a:extLst>
              <a:ext uri="{FF2B5EF4-FFF2-40B4-BE49-F238E27FC236}">
                <a16:creationId xmlns:a16="http://schemas.microsoft.com/office/drawing/2014/main" id="{CFAAE381-FE90-C467-3DAE-2C52BFB0A9EB}"/>
              </a:ext>
            </a:extLst>
          </p:cNvPr>
          <p:cNvSpPr txBox="1"/>
          <p:nvPr/>
        </p:nvSpPr>
        <p:spPr>
          <a:xfrm>
            <a:off x="5287363" y="5044259"/>
            <a:ext cx="7000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resources</a:t>
            </a:r>
            <a:r>
              <a:rPr lang="it-IT" sz="2000" dirty="0"/>
              <a:t> are </a:t>
            </a:r>
            <a:r>
              <a:rPr lang="it-IT" sz="2000" dirty="0" err="1"/>
              <a:t>connected</a:t>
            </a:r>
            <a:r>
              <a:rPr lang="it-IT" sz="2000" dirty="0"/>
              <a:t> to </a:t>
            </a:r>
            <a:r>
              <a:rPr lang="it-IT" sz="2000" dirty="0" err="1"/>
              <a:t>both</a:t>
            </a:r>
            <a:r>
              <a:rPr lang="it-IT" sz="2000" dirty="0"/>
              <a:t> Core Switches</a:t>
            </a:r>
          </a:p>
          <a:p>
            <a:r>
              <a:rPr lang="it-IT" sz="2000" dirty="0"/>
              <a:t>TOR switches </a:t>
            </a:r>
            <a:r>
              <a:rPr lang="it-IT" sz="2000" dirty="0" err="1"/>
              <a:t>shoud</a:t>
            </a:r>
            <a:r>
              <a:rPr lang="it-IT" sz="2000" dirty="0"/>
              <a:t> handle </a:t>
            </a:r>
            <a:r>
              <a:rPr lang="it-IT" sz="2000" b="1" dirty="0"/>
              <a:t>VLAN (802.1Q)</a:t>
            </a:r>
            <a:r>
              <a:rPr lang="it-IT" sz="2000" dirty="0"/>
              <a:t> – </a:t>
            </a:r>
            <a:r>
              <a:rPr lang="it-IT" sz="2000" b="1" dirty="0"/>
              <a:t>Routing </a:t>
            </a:r>
            <a:r>
              <a:rPr lang="it-IT" sz="2000" b="1" dirty="0" err="1"/>
              <a:t>done</a:t>
            </a:r>
            <a:r>
              <a:rPr lang="it-IT" sz="2000" b="1" dirty="0"/>
              <a:t> on </a:t>
            </a:r>
            <a:r>
              <a:rPr lang="it-IT" sz="2000" b="1" dirty="0" err="1"/>
              <a:t>COREs</a:t>
            </a:r>
            <a:r>
              <a:rPr lang="it-IT" sz="2000" dirty="0"/>
              <a:t> (Simple </a:t>
            </a:r>
            <a:r>
              <a:rPr lang="it-IT" sz="2000" dirty="0" err="1"/>
              <a:t>configuration</a:t>
            </a:r>
            <a:r>
              <a:rPr lang="it-IT" sz="2000" dirty="0"/>
              <a:t> on TOR) </a:t>
            </a:r>
            <a:r>
              <a:rPr lang="it-IT" sz="2000" dirty="0" err="1"/>
              <a:t>permits</a:t>
            </a:r>
            <a:r>
              <a:rPr lang="it-IT" sz="2000" dirty="0"/>
              <a:t> to use  </a:t>
            </a:r>
            <a:r>
              <a:rPr lang="it-IT" sz="2000" b="1" dirty="0"/>
              <a:t>switches  </a:t>
            </a:r>
            <a:r>
              <a:rPr lang="it-IT" sz="2000" b="1" dirty="0" err="1"/>
              <a:t>produced</a:t>
            </a:r>
            <a:r>
              <a:rPr lang="it-IT" sz="2000" b="1" dirty="0"/>
              <a:t> by </a:t>
            </a:r>
            <a:r>
              <a:rPr lang="it-IT" sz="2000" b="1" dirty="0" err="1"/>
              <a:t>different</a:t>
            </a:r>
            <a:r>
              <a:rPr lang="it-IT" sz="2000" b="1" dirty="0"/>
              <a:t> </a:t>
            </a:r>
            <a:r>
              <a:rPr lang="it-IT" sz="2000" b="1" dirty="0" err="1"/>
              <a:t>vendors</a:t>
            </a:r>
            <a:r>
              <a:rPr lang="it-IT" sz="2000" b="1" dirty="0"/>
              <a:t> </a:t>
            </a:r>
            <a:r>
              <a:rPr lang="it-IT" sz="2000" dirty="0"/>
              <a:t>(Cisco, Juniper, </a:t>
            </a:r>
            <a:r>
              <a:rPr lang="it-IT" sz="2000" dirty="0" err="1"/>
              <a:t>Huawey</a:t>
            </a:r>
            <a:r>
              <a:rPr lang="it-IT" sz="2000" dirty="0"/>
              <a:t>, Lenovo, DELL, Extreme Networks, Super Micro).</a:t>
            </a:r>
          </a:p>
          <a:p>
            <a:endParaRPr lang="it-IT" sz="2000" b="1" dirty="0"/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EF992597-BEF5-F675-5B5D-FFAFD0F94BA9}"/>
              </a:ext>
            </a:extLst>
          </p:cNvPr>
          <p:cNvGrpSpPr/>
          <p:nvPr/>
        </p:nvGrpSpPr>
        <p:grpSpPr>
          <a:xfrm>
            <a:off x="1669258" y="4967520"/>
            <a:ext cx="1453091" cy="1164642"/>
            <a:chOff x="251035" y="4991597"/>
            <a:chExt cx="1453091" cy="1164642"/>
          </a:xfrm>
        </p:grpSpPr>
        <p:pic>
          <p:nvPicPr>
            <p:cNvPr id="467" name="Immagine 159">
              <a:extLst>
                <a:ext uri="{FF2B5EF4-FFF2-40B4-BE49-F238E27FC236}">
                  <a16:creationId xmlns:a16="http://schemas.microsoft.com/office/drawing/2014/main" id="{E1E743D9-2F4A-7593-9A5A-854E5356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35" y="5415591"/>
              <a:ext cx="1453091" cy="740648"/>
            </a:xfrm>
            <a:prstGeom prst="rect">
              <a:avLst/>
            </a:prstGeom>
          </p:spPr>
        </p:pic>
        <p:pic>
          <p:nvPicPr>
            <p:cNvPr id="468" name="Immagine 159">
              <a:extLst>
                <a:ext uri="{FF2B5EF4-FFF2-40B4-BE49-F238E27FC236}">
                  <a16:creationId xmlns:a16="http://schemas.microsoft.com/office/drawing/2014/main" id="{B21F7272-0AA4-889B-74A4-08BBA6F8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35" y="4991597"/>
              <a:ext cx="1453091" cy="740648"/>
            </a:xfrm>
            <a:prstGeom prst="rect">
              <a:avLst/>
            </a:prstGeom>
          </p:spPr>
        </p:pic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0FF1398A-4C8A-0948-A0A0-EE0288EA3316}"/>
              </a:ext>
            </a:extLst>
          </p:cNvPr>
          <p:cNvGrpSpPr/>
          <p:nvPr/>
        </p:nvGrpSpPr>
        <p:grpSpPr>
          <a:xfrm>
            <a:off x="3087481" y="4967520"/>
            <a:ext cx="1453091" cy="1164642"/>
            <a:chOff x="251035" y="4991597"/>
            <a:chExt cx="1453091" cy="1164642"/>
          </a:xfrm>
        </p:grpSpPr>
        <p:pic>
          <p:nvPicPr>
            <p:cNvPr id="470" name="Immagine 159">
              <a:extLst>
                <a:ext uri="{FF2B5EF4-FFF2-40B4-BE49-F238E27FC236}">
                  <a16:creationId xmlns:a16="http://schemas.microsoft.com/office/drawing/2014/main" id="{8DE44E46-49EE-D0F4-401B-1EF3D71D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35" y="5415591"/>
              <a:ext cx="1453091" cy="740648"/>
            </a:xfrm>
            <a:prstGeom prst="rect">
              <a:avLst/>
            </a:prstGeom>
          </p:spPr>
        </p:pic>
        <p:pic>
          <p:nvPicPr>
            <p:cNvPr id="471" name="Immagine 159">
              <a:extLst>
                <a:ext uri="{FF2B5EF4-FFF2-40B4-BE49-F238E27FC236}">
                  <a16:creationId xmlns:a16="http://schemas.microsoft.com/office/drawing/2014/main" id="{9078B26E-D482-736E-F9B1-1E47594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35" y="4991597"/>
              <a:ext cx="1453091" cy="740648"/>
            </a:xfrm>
            <a:prstGeom prst="rect">
              <a:avLst/>
            </a:prstGeom>
          </p:spPr>
        </p:pic>
      </p:grpSp>
      <p:sp>
        <p:nvSpPr>
          <p:cNvPr id="472" name="Oval 471">
            <a:extLst>
              <a:ext uri="{FF2B5EF4-FFF2-40B4-BE49-F238E27FC236}">
                <a16:creationId xmlns:a16="http://schemas.microsoft.com/office/drawing/2014/main" id="{33440F97-DA02-0EC8-033B-80AE37F25E35}"/>
              </a:ext>
            </a:extLst>
          </p:cNvPr>
          <p:cNvSpPr/>
          <p:nvPr/>
        </p:nvSpPr>
        <p:spPr>
          <a:xfrm rot="20530544">
            <a:off x="1494692" y="4281051"/>
            <a:ext cx="174566" cy="3317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CasellaDiTesto 331">
            <a:extLst>
              <a:ext uri="{FF2B5EF4-FFF2-40B4-BE49-F238E27FC236}">
                <a16:creationId xmlns:a16="http://schemas.microsoft.com/office/drawing/2014/main" id="{350EA250-FA76-9DE8-1269-85C6E4B37993}"/>
              </a:ext>
            </a:extLst>
          </p:cNvPr>
          <p:cNvSpPr txBox="1"/>
          <p:nvPr/>
        </p:nvSpPr>
        <p:spPr>
          <a:xfrm>
            <a:off x="49736" y="481924"/>
            <a:ext cx="28997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2 Core Switch Routers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152 x 100 Gbps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288 x 10/25 Gbps </a:t>
            </a:r>
          </a:p>
          <a:p>
            <a:r>
              <a:rPr lang="it-IT" b="1" dirty="0"/>
              <a:t>120 Switches (</a:t>
            </a:r>
            <a:r>
              <a:rPr lang="it-IT" b="1" dirty="0" err="1"/>
              <a:t>mainly</a:t>
            </a:r>
            <a:r>
              <a:rPr lang="it-IT" b="1" dirty="0"/>
              <a:t> 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Circa 5500 x 1 Gbps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Circa 400 x 10Gbps</a:t>
            </a:r>
          </a:p>
        </p:txBody>
      </p:sp>
      <p:sp>
        <p:nvSpPr>
          <p:cNvPr id="474" name="CasellaDiTesto 331">
            <a:extLst>
              <a:ext uri="{FF2B5EF4-FFF2-40B4-BE49-F238E27FC236}">
                <a16:creationId xmlns:a16="http://schemas.microsoft.com/office/drawing/2014/main" id="{5BC8F757-6373-A0FE-21F6-290081E5FCEC}"/>
              </a:ext>
            </a:extLst>
          </p:cNvPr>
          <p:cNvSpPr txBox="1"/>
          <p:nvPr/>
        </p:nvSpPr>
        <p:spPr>
          <a:xfrm>
            <a:off x="4685663" y="4484762"/>
            <a:ext cx="177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/>
              <a:t>. . . . . . . . . . . . .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6882305A-66B6-F36E-1213-595ECD02E5F4}"/>
              </a:ext>
            </a:extLst>
          </p:cNvPr>
          <p:cNvGrpSpPr/>
          <p:nvPr/>
        </p:nvGrpSpPr>
        <p:grpSpPr>
          <a:xfrm>
            <a:off x="8151329" y="2398797"/>
            <a:ext cx="1232132" cy="738987"/>
            <a:chOff x="6871983" y="2320302"/>
            <a:chExt cx="1458611" cy="691142"/>
          </a:xfrm>
        </p:grpSpPr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C1F79959-D951-BBFA-D4F6-6BE575A16586}"/>
                </a:ext>
              </a:extLst>
            </p:cNvPr>
            <p:cNvGrpSpPr/>
            <p:nvPr/>
          </p:nvGrpSpPr>
          <p:grpSpPr>
            <a:xfrm>
              <a:off x="6900479" y="2366284"/>
              <a:ext cx="1396153" cy="600263"/>
              <a:chOff x="6840042" y="-661007"/>
              <a:chExt cx="1396153" cy="600263"/>
            </a:xfrm>
          </p:grpSpPr>
          <p:sp>
            <p:nvSpPr>
              <p:cNvPr id="478" name="Rounded Rectangle 6">
                <a:extLst>
                  <a:ext uri="{FF2B5EF4-FFF2-40B4-BE49-F238E27FC236}">
                    <a16:creationId xmlns:a16="http://schemas.microsoft.com/office/drawing/2014/main" id="{6B0F6081-5A5A-8E10-17E5-A16C4B5FBB29}"/>
                  </a:ext>
                </a:extLst>
              </p:cNvPr>
              <p:cNvSpPr/>
              <p:nvPr/>
            </p:nvSpPr>
            <p:spPr>
              <a:xfrm>
                <a:off x="6840042" y="-661007"/>
                <a:ext cx="1396153" cy="284390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it-IT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Cisco 95K</a:t>
                </a:r>
              </a:p>
            </p:txBody>
          </p:sp>
          <p:sp>
            <p:nvSpPr>
              <p:cNvPr id="479" name="Rounded Rectangle 6">
                <a:extLst>
                  <a:ext uri="{FF2B5EF4-FFF2-40B4-BE49-F238E27FC236}">
                    <a16:creationId xmlns:a16="http://schemas.microsoft.com/office/drawing/2014/main" id="{1237E18D-EDC7-DE0D-2DB5-7B303CDD6DFF}"/>
                  </a:ext>
                </a:extLst>
              </p:cNvPr>
              <p:cNvSpPr/>
              <p:nvPr/>
            </p:nvSpPr>
            <p:spPr>
              <a:xfrm>
                <a:off x="6840042" y="-345133"/>
                <a:ext cx="1396153" cy="28438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it-IT" sz="14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Cisco </a:t>
                </a:r>
                <a:r>
                  <a:rPr lang="en-US" altLang="it-IT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95K</a:t>
                </a:r>
                <a:endParaRPr lang="en-US" altLang="it-IT" sz="1400" b="1" dirty="0">
                  <a:solidFill>
                    <a:srgbClr val="FFFFFF"/>
                  </a:solidFill>
                  <a:latin typeface="Monaco" charset="0"/>
                  <a:ea typeface="ヒラギノ角ゴ Pro W3" charset="-128"/>
                </a:endParaRPr>
              </a:p>
            </p:txBody>
          </p:sp>
        </p:grp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CE138E63-48FB-C754-DEF6-AFAF857E25FD}"/>
                </a:ext>
              </a:extLst>
            </p:cNvPr>
            <p:cNvSpPr/>
            <p:nvPr/>
          </p:nvSpPr>
          <p:spPr>
            <a:xfrm>
              <a:off x="6871983" y="2320302"/>
              <a:ext cx="1458611" cy="69114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600"/>
            </a:p>
          </p:txBody>
        </p:sp>
      </p:grpSp>
      <p:sp>
        <p:nvSpPr>
          <p:cNvPr id="480" name="Rectangle 479">
            <a:extLst>
              <a:ext uri="{FF2B5EF4-FFF2-40B4-BE49-F238E27FC236}">
                <a16:creationId xmlns:a16="http://schemas.microsoft.com/office/drawing/2014/main" id="{3030C18D-E69B-329A-4152-A7159172688E}"/>
              </a:ext>
            </a:extLst>
          </p:cNvPr>
          <p:cNvSpPr/>
          <p:nvPr/>
        </p:nvSpPr>
        <p:spPr>
          <a:xfrm>
            <a:off x="4177107" y="2423104"/>
            <a:ext cx="1868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/>
              <a:t>VPC (Virtual Port Channel)</a:t>
            </a:r>
            <a:endParaRPr lang="en-IT" sz="1200"/>
          </a:p>
        </p:txBody>
      </p: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94657411-5B32-9FF5-CD17-0BF141E751FE}"/>
              </a:ext>
            </a:extLst>
          </p:cNvPr>
          <p:cNvGrpSpPr/>
          <p:nvPr/>
        </p:nvGrpSpPr>
        <p:grpSpPr>
          <a:xfrm>
            <a:off x="27902" y="2219719"/>
            <a:ext cx="1426865" cy="2175186"/>
            <a:chOff x="9911066" y="-81866"/>
            <a:chExt cx="2392966" cy="3670875"/>
          </a:xfrm>
        </p:grpSpPr>
        <p:sp>
          <p:nvSpPr>
            <p:cNvPr id="482" name="Rettangolo arrotondato 1784">
              <a:extLst>
                <a:ext uri="{FF2B5EF4-FFF2-40B4-BE49-F238E27FC236}">
                  <a16:creationId xmlns:a16="http://schemas.microsoft.com/office/drawing/2014/main" id="{7FC49C66-BFD6-679E-142C-D6452860C08F}"/>
                </a:ext>
              </a:extLst>
            </p:cNvPr>
            <p:cNvSpPr/>
            <p:nvPr/>
          </p:nvSpPr>
          <p:spPr>
            <a:xfrm>
              <a:off x="9973691" y="-81866"/>
              <a:ext cx="2330341" cy="367087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pic>
          <p:nvPicPr>
            <p:cNvPr id="483" name="Immagine 158">
              <a:extLst>
                <a:ext uri="{FF2B5EF4-FFF2-40B4-BE49-F238E27FC236}">
                  <a16:creationId xmlns:a16="http://schemas.microsoft.com/office/drawing/2014/main" id="{10942493-67B7-5005-0D99-A201D2800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11066" y="610323"/>
              <a:ext cx="1271464" cy="648072"/>
            </a:xfrm>
            <a:prstGeom prst="rect">
              <a:avLst/>
            </a:prstGeom>
          </p:spPr>
        </p:pic>
        <p:pic>
          <p:nvPicPr>
            <p:cNvPr id="484" name="Immagine 158">
              <a:extLst>
                <a:ext uri="{FF2B5EF4-FFF2-40B4-BE49-F238E27FC236}">
                  <a16:creationId xmlns:a16="http://schemas.microsoft.com/office/drawing/2014/main" id="{1BF79528-B9AC-F94B-84AF-88C432C9C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1780" y="1306404"/>
              <a:ext cx="1271464" cy="648072"/>
            </a:xfrm>
            <a:prstGeom prst="rect">
              <a:avLst/>
            </a:prstGeom>
          </p:spPr>
        </p:pic>
        <p:pic>
          <p:nvPicPr>
            <p:cNvPr id="485" name="Immagine 158">
              <a:extLst>
                <a:ext uri="{FF2B5EF4-FFF2-40B4-BE49-F238E27FC236}">
                  <a16:creationId xmlns:a16="http://schemas.microsoft.com/office/drawing/2014/main" id="{FC5B91AA-BC5A-3C6D-46C9-0588EBA0B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1780" y="2093051"/>
              <a:ext cx="1271464" cy="648072"/>
            </a:xfrm>
            <a:prstGeom prst="rect">
              <a:avLst/>
            </a:prstGeom>
          </p:spPr>
        </p:pic>
        <p:pic>
          <p:nvPicPr>
            <p:cNvPr id="486" name="Immagine 158">
              <a:extLst>
                <a:ext uri="{FF2B5EF4-FFF2-40B4-BE49-F238E27FC236}">
                  <a16:creationId xmlns:a16="http://schemas.microsoft.com/office/drawing/2014/main" id="{CC03E599-DFA3-27E0-663A-D820E011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1780" y="2905361"/>
              <a:ext cx="1271464" cy="648072"/>
            </a:xfrm>
            <a:prstGeom prst="rect">
              <a:avLst/>
            </a:prstGeom>
          </p:spPr>
        </p:pic>
        <p:sp>
          <p:nvSpPr>
            <p:cNvPr id="487" name="CasellaDiTesto 2001">
              <a:extLst>
                <a:ext uri="{FF2B5EF4-FFF2-40B4-BE49-F238E27FC236}">
                  <a16:creationId xmlns:a16="http://schemas.microsoft.com/office/drawing/2014/main" id="{0FA296F7-C829-C6CD-DD6E-3DA6783DC696}"/>
                </a:ext>
              </a:extLst>
            </p:cNvPr>
            <p:cNvSpPr txBox="1"/>
            <p:nvPr/>
          </p:nvSpPr>
          <p:spPr>
            <a:xfrm>
              <a:off x="10103009" y="-42460"/>
              <a:ext cx="1873398" cy="72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/>
                <a:t>CINECA</a:t>
              </a:r>
              <a:r>
                <a:rPr lang="it-IT" sz="800" b="1"/>
                <a:t> </a:t>
              </a:r>
            </a:p>
            <a:p>
              <a:pPr algn="ctr"/>
              <a:r>
                <a:rPr lang="it-IT" sz="800" b="1" err="1"/>
                <a:t>Hosted</a:t>
              </a:r>
              <a:r>
                <a:rPr lang="it-IT" sz="800" b="1"/>
                <a:t> </a:t>
              </a:r>
              <a:r>
                <a:rPr lang="it-IT" sz="800" b="1" err="1"/>
                <a:t>Resources</a:t>
              </a:r>
              <a:endParaRPr lang="it-IT" sz="800" b="1"/>
            </a:p>
          </p:txBody>
        </p:sp>
        <p:sp>
          <p:nvSpPr>
            <p:cNvPr id="488" name="Rettangolo arrotondato 85">
              <a:extLst>
                <a:ext uri="{FF2B5EF4-FFF2-40B4-BE49-F238E27FC236}">
                  <a16:creationId xmlns:a16="http://schemas.microsoft.com/office/drawing/2014/main" id="{7CC1FA0B-4AE6-E4DF-57B3-403318B02121}"/>
                </a:ext>
              </a:extLst>
            </p:cNvPr>
            <p:cNvSpPr/>
            <p:nvPr/>
          </p:nvSpPr>
          <p:spPr>
            <a:xfrm rot="5400000">
              <a:off x="10848136" y="1662815"/>
              <a:ext cx="1130860" cy="267403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/>
                <a:t>NE 10032</a:t>
              </a:r>
            </a:p>
          </p:txBody>
        </p: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3F0461BE-FA11-8A24-109C-19C1044E883F}"/>
                </a:ext>
              </a:extLst>
            </p:cNvPr>
            <p:cNvCxnSpPr>
              <a:endCxn id="488" idx="2"/>
            </p:cNvCxnSpPr>
            <p:nvPr/>
          </p:nvCxnSpPr>
          <p:spPr>
            <a:xfrm>
              <a:off x="11048558" y="948032"/>
              <a:ext cx="231307" cy="84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F3AB3A85-7BBE-85EA-1D06-7A569E199A3B}"/>
                </a:ext>
              </a:extLst>
            </p:cNvPr>
            <p:cNvCxnSpPr>
              <a:endCxn id="488" idx="2"/>
            </p:cNvCxnSpPr>
            <p:nvPr/>
          </p:nvCxnSpPr>
          <p:spPr>
            <a:xfrm>
              <a:off x="11046989" y="1681162"/>
              <a:ext cx="232876" cy="1153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AE0538EE-5D0E-977E-275F-ACEFDDFD7804}"/>
                </a:ext>
              </a:extLst>
            </p:cNvPr>
            <p:cNvCxnSpPr>
              <a:endCxn id="488" idx="2"/>
            </p:cNvCxnSpPr>
            <p:nvPr/>
          </p:nvCxnSpPr>
          <p:spPr>
            <a:xfrm flipV="1">
              <a:off x="11029725" y="1796517"/>
              <a:ext cx="250140" cy="6797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8C48E597-9156-0F47-C21F-C701CDC4D58D}"/>
                </a:ext>
              </a:extLst>
            </p:cNvPr>
            <p:cNvCxnSpPr>
              <a:endCxn id="488" idx="2"/>
            </p:cNvCxnSpPr>
            <p:nvPr/>
          </p:nvCxnSpPr>
          <p:spPr>
            <a:xfrm flipV="1">
              <a:off x="11046989" y="1796517"/>
              <a:ext cx="232876" cy="14737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3" name="Rettangolo 160">
            <a:extLst>
              <a:ext uri="{FF2B5EF4-FFF2-40B4-BE49-F238E27FC236}">
                <a16:creationId xmlns:a16="http://schemas.microsoft.com/office/drawing/2014/main" id="{91B5AA01-C98A-3DF6-CA4F-BDF56C4F5381}"/>
              </a:ext>
            </a:extLst>
          </p:cNvPr>
          <p:cNvSpPr/>
          <p:nvPr/>
        </p:nvSpPr>
        <p:spPr>
          <a:xfrm>
            <a:off x="1429052" y="3249763"/>
            <a:ext cx="1093153" cy="457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494" name="Rounded Rectangle 6">
            <a:extLst>
              <a:ext uri="{FF2B5EF4-FFF2-40B4-BE49-F238E27FC236}">
                <a16:creationId xmlns:a16="http://schemas.microsoft.com/office/drawing/2014/main" id="{00632D60-B5EE-E12E-8A36-63F50AF7E064}"/>
              </a:ext>
            </a:extLst>
          </p:cNvPr>
          <p:cNvSpPr/>
          <p:nvPr/>
        </p:nvSpPr>
        <p:spPr>
          <a:xfrm>
            <a:off x="2386203" y="3142313"/>
            <a:ext cx="415402" cy="267355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050" b="1">
                <a:solidFill>
                  <a:schemeClr val="bg1"/>
                </a:solidFill>
                <a:latin typeface="Monaco" charset="0"/>
                <a:ea typeface="ヒラギノ角ゴ Pro W3" charset="-128"/>
              </a:rPr>
              <a:t>TR</a:t>
            </a:r>
          </a:p>
        </p:txBody>
      </p:sp>
      <p:sp>
        <p:nvSpPr>
          <p:cNvPr id="495" name="Rounded Rectangle 6">
            <a:extLst>
              <a:ext uri="{FF2B5EF4-FFF2-40B4-BE49-F238E27FC236}">
                <a16:creationId xmlns:a16="http://schemas.microsoft.com/office/drawing/2014/main" id="{F17AAF42-C1AF-FB8D-3BD4-97F7E0786F52}"/>
              </a:ext>
            </a:extLst>
          </p:cNvPr>
          <p:cNvSpPr/>
          <p:nvPr/>
        </p:nvSpPr>
        <p:spPr>
          <a:xfrm>
            <a:off x="1086654" y="3151769"/>
            <a:ext cx="415402" cy="267355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050" b="1">
                <a:solidFill>
                  <a:schemeClr val="bg1"/>
                </a:solidFill>
                <a:latin typeface="Monaco" charset="0"/>
                <a:ea typeface="ヒラギノ角ゴ Pro W3" charset="-128"/>
              </a:rPr>
              <a:t>TR</a:t>
            </a:r>
          </a:p>
        </p:txBody>
      </p:sp>
      <p:sp>
        <p:nvSpPr>
          <p:cNvPr id="496" name="CasellaDiTesto 2001">
            <a:extLst>
              <a:ext uri="{FF2B5EF4-FFF2-40B4-BE49-F238E27FC236}">
                <a16:creationId xmlns:a16="http://schemas.microsoft.com/office/drawing/2014/main" id="{995E758C-B59D-D0B8-E823-DB241A98DBD3}"/>
              </a:ext>
            </a:extLst>
          </p:cNvPr>
          <p:cNvSpPr txBox="1"/>
          <p:nvPr/>
        </p:nvSpPr>
        <p:spPr>
          <a:xfrm>
            <a:off x="1691971" y="2809356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DCI</a:t>
            </a:r>
          </a:p>
        </p:txBody>
      </p:sp>
      <p:sp>
        <p:nvSpPr>
          <p:cNvPr id="497" name="CasellaDiTesto 2001">
            <a:extLst>
              <a:ext uri="{FF2B5EF4-FFF2-40B4-BE49-F238E27FC236}">
                <a16:creationId xmlns:a16="http://schemas.microsoft.com/office/drawing/2014/main" id="{5D78023E-8785-B4B7-989A-689A854AF28D}"/>
              </a:ext>
            </a:extLst>
          </p:cNvPr>
          <p:cNvSpPr txBox="1"/>
          <p:nvPr/>
        </p:nvSpPr>
        <p:spPr>
          <a:xfrm>
            <a:off x="1500403" y="3259587"/>
            <a:ext cx="91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/>
              <a:t>400 </a:t>
            </a:r>
            <a:r>
              <a:rPr lang="it-IT" sz="1400" err="1"/>
              <a:t>Gb</a:t>
            </a:r>
            <a:r>
              <a:rPr lang="it-IT" sz="1400"/>
              <a:t> su</a:t>
            </a:r>
          </a:p>
          <a:p>
            <a:pPr algn="ctr"/>
            <a:r>
              <a:rPr lang="it-IT" sz="1400"/>
              <a:t>1,2 </a:t>
            </a:r>
            <a:r>
              <a:rPr lang="it-IT" sz="1400" err="1"/>
              <a:t>Tb</a:t>
            </a:r>
            <a:r>
              <a:rPr lang="it-IT" sz="1400"/>
              <a:t>/</a:t>
            </a:r>
            <a:r>
              <a:rPr lang="it-IT" sz="1400" err="1"/>
              <a:t>s</a:t>
            </a:r>
            <a:endParaRPr lang="it-IT" sz="1400"/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B4F1A3E7-FFFB-84E4-DFE5-C57A2BD35044}"/>
              </a:ext>
            </a:extLst>
          </p:cNvPr>
          <p:cNvSpPr txBox="1"/>
          <p:nvPr/>
        </p:nvSpPr>
        <p:spPr>
          <a:xfrm>
            <a:off x="9778739" y="2000173"/>
            <a:ext cx="273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</a:t>
            </a:r>
            <a:r>
              <a:rPr lang="en-GB" dirty="0"/>
              <a:t>a</a:t>
            </a:r>
            <a:r>
              <a:rPr lang="en-IT" dirty="0"/>
              <a:t>in data flows: Disk Server (GPFS) </a:t>
            </a:r>
            <a:r>
              <a:rPr lang="en-IT" dirty="0">
                <a:sym typeface="Wingdings" pitchFamily="2" charset="2"/>
              </a:rPr>
              <a:t></a:t>
            </a:r>
            <a:r>
              <a:rPr lang="en-IT" dirty="0"/>
              <a:t>WNs</a:t>
            </a:r>
          </a:p>
          <a:p>
            <a:r>
              <a:rPr lang="en-IT" dirty="0"/>
              <a:t>More than 600 Gbps sustained.</a:t>
            </a:r>
          </a:p>
        </p:txBody>
      </p:sp>
      <p:sp>
        <p:nvSpPr>
          <p:cNvPr id="499" name="Footer Placeholder 465">
            <a:extLst>
              <a:ext uri="{FF2B5EF4-FFF2-40B4-BE49-F238E27FC236}">
                <a16:creationId xmlns:a16="http://schemas.microsoft.com/office/drawing/2014/main" id="{90FB68E9-DDEA-4447-362D-7CC31F43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err="1"/>
              <a:t>S.Zani</a:t>
            </a:r>
            <a:endParaRPr lang="en-IT" dirty="0" err="1"/>
          </a:p>
        </p:txBody>
      </p:sp>
      <p:cxnSp>
        <p:nvCxnSpPr>
          <p:cNvPr id="502" name="Straight Arrow Connector 629">
            <a:extLst>
              <a:ext uri="{FF2B5EF4-FFF2-40B4-BE49-F238E27FC236}">
                <a16:creationId xmlns:a16="http://schemas.microsoft.com/office/drawing/2014/main" id="{9FAA3AD4-D6CC-9AFA-F1CE-CD2B0C7E1D9F}"/>
              </a:ext>
            </a:extLst>
          </p:cNvPr>
          <p:cNvCxnSpPr>
            <a:cxnSpLocks/>
          </p:cNvCxnSpPr>
          <p:nvPr/>
        </p:nvCxnSpPr>
        <p:spPr>
          <a:xfrm flipV="1">
            <a:off x="8930833" y="1974670"/>
            <a:ext cx="6575" cy="435575"/>
          </a:xfrm>
          <a:prstGeom prst="straightConnector1">
            <a:avLst/>
          </a:prstGeom>
          <a:ln w="28575">
            <a:solidFill>
              <a:srgbClr val="2E75B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3" name="CasellaDiTesto 331">
            <a:extLst>
              <a:ext uri="{FF2B5EF4-FFF2-40B4-BE49-F238E27FC236}">
                <a16:creationId xmlns:a16="http://schemas.microsoft.com/office/drawing/2014/main" id="{8F76C5D0-E22A-EE21-42E8-8C1F6C4392E7}"/>
              </a:ext>
            </a:extLst>
          </p:cNvPr>
          <p:cNvSpPr txBox="1"/>
          <p:nvPr/>
        </p:nvSpPr>
        <p:spPr>
          <a:xfrm>
            <a:off x="8968839" y="2044725"/>
            <a:ext cx="760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4x10Gb/</a:t>
            </a:r>
            <a:r>
              <a:rPr lang="it-IT" sz="1050" dirty="0" err="1"/>
              <a:t>s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9777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44BA-D5BD-694D-4E88-A27875D8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9584" y="-94074"/>
            <a:ext cx="12192000" cy="590931"/>
          </a:xfrm>
        </p:spPr>
        <p:txBody>
          <a:bodyPr/>
          <a:lstStyle/>
          <a:p>
            <a:r>
              <a:rPr lang="en-US" dirty="0" err="1"/>
              <a:t>Network@TP</a:t>
            </a:r>
            <a:endParaRPr lang="en-US" dirty="0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AEC6991-B631-93F1-98E2-472764F3F42A}"/>
              </a:ext>
            </a:extLst>
          </p:cNvPr>
          <p:cNvCxnSpPr>
            <a:cxnSpLocks/>
            <a:stCxn id="278" idx="0"/>
            <a:endCxn id="229" idx="4"/>
          </p:cNvCxnSpPr>
          <p:nvPr/>
        </p:nvCxnSpPr>
        <p:spPr>
          <a:xfrm flipV="1">
            <a:off x="5119353" y="1304840"/>
            <a:ext cx="2737535" cy="1419866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C965C67-EEBE-1889-0C78-1BFAA4D591AD}"/>
              </a:ext>
            </a:extLst>
          </p:cNvPr>
          <p:cNvCxnSpPr>
            <a:cxnSpLocks/>
            <a:stCxn id="234" idx="3"/>
            <a:endCxn id="279" idx="1"/>
          </p:cNvCxnSpPr>
          <p:nvPr/>
        </p:nvCxnSpPr>
        <p:spPr>
          <a:xfrm>
            <a:off x="3890722" y="2859235"/>
            <a:ext cx="1965694" cy="5549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A3EB63B4-5301-954C-CDB6-71FDA3CF0EEB}"/>
              </a:ext>
            </a:extLst>
          </p:cNvPr>
          <p:cNvCxnSpPr>
            <a:cxnSpLocks/>
            <a:stCxn id="253" idx="1"/>
            <a:endCxn id="279" idx="3"/>
          </p:cNvCxnSpPr>
          <p:nvPr/>
        </p:nvCxnSpPr>
        <p:spPr>
          <a:xfrm flipH="1">
            <a:off x="6975836" y="2863112"/>
            <a:ext cx="3779267" cy="551105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Rectangle 216">
            <a:extLst>
              <a:ext uri="{FF2B5EF4-FFF2-40B4-BE49-F238E27FC236}">
                <a16:creationId xmlns:a16="http://schemas.microsoft.com/office/drawing/2014/main" id="{7BAFF033-B98C-AD08-AF7F-70BD7A2FE49C}"/>
              </a:ext>
            </a:extLst>
          </p:cNvPr>
          <p:cNvSpPr/>
          <p:nvPr/>
        </p:nvSpPr>
        <p:spPr>
          <a:xfrm>
            <a:off x="899313" y="4978354"/>
            <a:ext cx="3389678" cy="1888875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ttangolo 125">
            <a:extLst>
              <a:ext uri="{FF2B5EF4-FFF2-40B4-BE49-F238E27FC236}">
                <a16:creationId xmlns:a16="http://schemas.microsoft.com/office/drawing/2014/main" id="{7A897260-C85E-754E-1AEA-5A14F8E2B831}"/>
              </a:ext>
            </a:extLst>
          </p:cNvPr>
          <p:cNvSpPr/>
          <p:nvPr/>
        </p:nvSpPr>
        <p:spPr>
          <a:xfrm>
            <a:off x="62752" y="2570281"/>
            <a:ext cx="1364725" cy="7843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Berti-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Pichat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8EEFC9F5-7E5D-4004-76B7-5B5887F75E1C}"/>
              </a:ext>
            </a:extLst>
          </p:cNvPr>
          <p:cNvSpPr/>
          <p:nvPr/>
        </p:nvSpPr>
        <p:spPr>
          <a:xfrm>
            <a:off x="5342718" y="4978353"/>
            <a:ext cx="6172336" cy="1854633"/>
          </a:xfrm>
          <a:prstGeom prst="rect">
            <a:avLst/>
          </a:prstGeom>
          <a:solidFill>
            <a:srgbClr val="FFC000">
              <a:alpha val="25000"/>
            </a:srgbClr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F471C9B-13F0-C48C-1754-9FAE2CD675EA}"/>
              </a:ext>
            </a:extLst>
          </p:cNvPr>
          <p:cNvSpPr/>
          <p:nvPr/>
        </p:nvSpPr>
        <p:spPr>
          <a:xfrm>
            <a:off x="1057403" y="1569349"/>
            <a:ext cx="1077494" cy="594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691F85F1-EF8C-2DEC-E8AE-90736064D4AC}"/>
              </a:ext>
            </a:extLst>
          </p:cNvPr>
          <p:cNvCxnSpPr>
            <a:cxnSpLocks/>
            <a:stCxn id="254" idx="1"/>
            <a:endCxn id="278" idx="3"/>
          </p:cNvCxnSpPr>
          <p:nvPr/>
        </p:nvCxnSpPr>
        <p:spPr>
          <a:xfrm flipH="1">
            <a:off x="5679063" y="2494413"/>
            <a:ext cx="5066497" cy="91980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88AA4111-3524-CECE-1DD4-2F85BACC9E19}"/>
              </a:ext>
            </a:extLst>
          </p:cNvPr>
          <p:cNvGrpSpPr/>
          <p:nvPr/>
        </p:nvGrpSpPr>
        <p:grpSpPr>
          <a:xfrm>
            <a:off x="10432587" y="1899204"/>
            <a:ext cx="1734755" cy="1488326"/>
            <a:chOff x="-45424" y="1397139"/>
            <a:chExt cx="1734755" cy="1864160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9A85BAE-E516-1474-2840-D99D35904FE7}"/>
                </a:ext>
              </a:extLst>
            </p:cNvPr>
            <p:cNvSpPr/>
            <p:nvPr/>
          </p:nvSpPr>
          <p:spPr>
            <a:xfrm>
              <a:off x="48979" y="1397139"/>
              <a:ext cx="1611873" cy="18641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CasellaDiTesto 334">
              <a:extLst>
                <a:ext uri="{FF2B5EF4-FFF2-40B4-BE49-F238E27FC236}">
                  <a16:creationId xmlns:a16="http://schemas.microsoft.com/office/drawing/2014/main" id="{77D38027-75F3-35AF-246B-2F4036E27CC3}"/>
                </a:ext>
              </a:extLst>
            </p:cNvPr>
            <p:cNvSpPr txBox="1"/>
            <p:nvPr/>
          </p:nvSpPr>
          <p:spPr>
            <a:xfrm>
              <a:off x="-45424" y="1410042"/>
              <a:ext cx="1734755" cy="33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Leonardo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8472E7A-88B3-903D-0B2A-045DCA609C31}"/>
              </a:ext>
            </a:extLst>
          </p:cNvPr>
          <p:cNvGrpSpPr/>
          <p:nvPr/>
        </p:nvGrpSpPr>
        <p:grpSpPr>
          <a:xfrm>
            <a:off x="6606283" y="154345"/>
            <a:ext cx="2475981" cy="1150495"/>
            <a:chOff x="4498792" y="1805538"/>
            <a:chExt cx="2475981" cy="1150495"/>
          </a:xfrm>
          <a:solidFill>
            <a:srgbClr val="0070C0"/>
          </a:solidFill>
        </p:grpSpPr>
        <p:grpSp>
          <p:nvGrpSpPr>
            <p:cNvPr id="226" name="Group 5">
              <a:extLst>
                <a:ext uri="{FF2B5EF4-FFF2-40B4-BE49-F238E27FC236}">
                  <a16:creationId xmlns:a16="http://schemas.microsoft.com/office/drawing/2014/main" id="{BB0E10D1-CA2E-AF4F-776C-2FF4A8DCB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1378" y="1805538"/>
              <a:ext cx="2403395" cy="1150495"/>
              <a:chOff x="2404" y="348"/>
              <a:chExt cx="1624" cy="904"/>
            </a:xfrm>
            <a:grpFill/>
          </p:grpSpPr>
          <p:sp>
            <p:nvSpPr>
              <p:cNvPr id="228" name="Oval 6">
                <a:extLst>
                  <a:ext uri="{FF2B5EF4-FFF2-40B4-BE49-F238E27FC236}">
                    <a16:creationId xmlns:a16="http://schemas.microsoft.com/office/drawing/2014/main" id="{75031092-DAD6-97F7-48D6-6A56FF4DD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4" y="487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Oval 7">
                <a:extLst>
                  <a:ext uri="{FF2B5EF4-FFF2-40B4-BE49-F238E27FC236}">
                    <a16:creationId xmlns:a16="http://schemas.microsoft.com/office/drawing/2014/main" id="{1FF532D7-BE0E-7B19-365B-C2E1E20F6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680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Oval 8">
                <a:extLst>
                  <a:ext uri="{FF2B5EF4-FFF2-40B4-BE49-F238E27FC236}">
                    <a16:creationId xmlns:a16="http://schemas.microsoft.com/office/drawing/2014/main" id="{72BCF1CB-9D7A-A1BC-0CE7-3A3D1C673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348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Oval 9">
                <a:extLst>
                  <a:ext uri="{FF2B5EF4-FFF2-40B4-BE49-F238E27FC236}">
                    <a16:creationId xmlns:a16="http://schemas.microsoft.com/office/drawing/2014/main" id="{AC650401-AD8F-E290-73B5-94AE8139C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2" y="536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7" name="CasellaDiTesto 334">
              <a:extLst>
                <a:ext uri="{FF2B5EF4-FFF2-40B4-BE49-F238E27FC236}">
                  <a16:creationId xmlns:a16="http://schemas.microsoft.com/office/drawing/2014/main" id="{901744EC-3819-C2CA-EA52-4227C0BADEAD}"/>
                </a:ext>
              </a:extLst>
            </p:cNvPr>
            <p:cNvSpPr txBox="1"/>
            <p:nvPr/>
          </p:nvSpPr>
          <p:spPr>
            <a:xfrm>
              <a:off x="4498792" y="2145074"/>
              <a:ext cx="21854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LHC OPN/ONE</a:t>
              </a:r>
            </a:p>
          </p:txBody>
        </p:sp>
      </p:grp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65D8167-D2F7-EF32-3FAC-6F1C3F807F9D}"/>
              </a:ext>
            </a:extLst>
          </p:cNvPr>
          <p:cNvCxnSpPr>
            <a:cxnSpLocks/>
            <a:endCxn id="229" idx="2"/>
          </p:cNvCxnSpPr>
          <p:nvPr/>
        </p:nvCxnSpPr>
        <p:spPr>
          <a:xfrm flipV="1">
            <a:off x="4828605" y="940856"/>
            <a:ext cx="2069293" cy="1763964"/>
          </a:xfrm>
          <a:prstGeom prst="line">
            <a:avLst/>
          </a:prstGeom>
          <a:ln w="28575">
            <a:solidFill>
              <a:srgbClr val="4472C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336BB7FF-D133-3242-DE9C-E50ECF648555}"/>
              </a:ext>
            </a:extLst>
          </p:cNvPr>
          <p:cNvCxnSpPr>
            <a:cxnSpLocks/>
            <a:stCxn id="229" idx="2"/>
          </p:cNvCxnSpPr>
          <p:nvPr/>
        </p:nvCxnSpPr>
        <p:spPr>
          <a:xfrm flipH="1">
            <a:off x="6611153" y="940856"/>
            <a:ext cx="286745" cy="1763964"/>
          </a:xfrm>
          <a:prstGeom prst="line">
            <a:avLst/>
          </a:prstGeom>
          <a:ln w="28575">
            <a:solidFill>
              <a:srgbClr val="4472C4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ttangolo arrotondato 85">
            <a:extLst>
              <a:ext uri="{FF2B5EF4-FFF2-40B4-BE49-F238E27FC236}">
                <a16:creationId xmlns:a16="http://schemas.microsoft.com/office/drawing/2014/main" id="{53B1DA6E-C173-D4CE-B930-705259CA395F}"/>
              </a:ext>
            </a:extLst>
          </p:cNvPr>
          <p:cNvSpPr/>
          <p:nvPr/>
        </p:nvSpPr>
        <p:spPr>
          <a:xfrm>
            <a:off x="3330219" y="2695425"/>
            <a:ext cx="560503" cy="327619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Transponder</a:t>
            </a:r>
          </a:p>
        </p:txBody>
      </p:sp>
      <p:sp>
        <p:nvSpPr>
          <p:cNvPr id="235" name="Rettangolo 160">
            <a:extLst>
              <a:ext uri="{FF2B5EF4-FFF2-40B4-BE49-F238E27FC236}">
                <a16:creationId xmlns:a16="http://schemas.microsoft.com/office/drawing/2014/main" id="{465FCE9A-C63B-ACAB-4F08-1F62911FEBC9}"/>
              </a:ext>
            </a:extLst>
          </p:cNvPr>
          <p:cNvSpPr/>
          <p:nvPr/>
        </p:nvSpPr>
        <p:spPr>
          <a:xfrm>
            <a:off x="1415849" y="2861319"/>
            <a:ext cx="1914039" cy="457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ttangolo arrotondato 85">
            <a:extLst>
              <a:ext uri="{FF2B5EF4-FFF2-40B4-BE49-F238E27FC236}">
                <a16:creationId xmlns:a16="http://schemas.microsoft.com/office/drawing/2014/main" id="{74D9CA84-CD7F-3D13-E9D0-21A155EBA1D2}"/>
              </a:ext>
            </a:extLst>
          </p:cNvPr>
          <p:cNvSpPr/>
          <p:nvPr/>
        </p:nvSpPr>
        <p:spPr>
          <a:xfrm>
            <a:off x="1173479" y="2694335"/>
            <a:ext cx="559560" cy="327626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Transponder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3667967-37BF-47FC-D2F8-8944F83DC5E0}"/>
              </a:ext>
            </a:extLst>
          </p:cNvPr>
          <p:cNvCxnSpPr>
            <a:cxnSpLocks/>
            <a:stCxn id="275" idx="2"/>
            <a:endCxn id="262" idx="3"/>
          </p:cNvCxnSpPr>
          <p:nvPr/>
        </p:nvCxnSpPr>
        <p:spPr>
          <a:xfrm flipH="1">
            <a:off x="4241922" y="1662066"/>
            <a:ext cx="894065" cy="490427"/>
          </a:xfrm>
          <a:prstGeom prst="line">
            <a:avLst/>
          </a:prstGeom>
          <a:ln w="63500" cmpd="dbl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2FA6383B-304B-57B1-7411-311124BF79C3}"/>
              </a:ext>
            </a:extLst>
          </p:cNvPr>
          <p:cNvCxnSpPr>
            <a:cxnSpLocks/>
            <a:endCxn id="262" idx="2"/>
          </p:cNvCxnSpPr>
          <p:nvPr/>
        </p:nvCxnSpPr>
        <p:spPr>
          <a:xfrm flipH="1" flipV="1">
            <a:off x="3607673" y="2442776"/>
            <a:ext cx="3003480" cy="26204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B9CB222A-9296-495F-EF65-7CC8C34CEF71}"/>
              </a:ext>
            </a:extLst>
          </p:cNvPr>
          <p:cNvCxnSpPr>
            <a:cxnSpLocks/>
            <a:endCxn id="262" idx="2"/>
          </p:cNvCxnSpPr>
          <p:nvPr/>
        </p:nvCxnSpPr>
        <p:spPr>
          <a:xfrm flipH="1" flipV="1">
            <a:off x="3607673" y="2442776"/>
            <a:ext cx="1220932" cy="26204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3D186A9A-C8E0-E311-512A-853B7BCAA306}"/>
              </a:ext>
            </a:extLst>
          </p:cNvPr>
          <p:cNvGrpSpPr/>
          <p:nvPr/>
        </p:nvGrpSpPr>
        <p:grpSpPr>
          <a:xfrm>
            <a:off x="2560859" y="17973"/>
            <a:ext cx="2010778" cy="825232"/>
            <a:chOff x="7223373" y="1025459"/>
            <a:chExt cx="2010778" cy="795271"/>
          </a:xfrm>
          <a:solidFill>
            <a:srgbClr val="0070C0"/>
          </a:solidFill>
        </p:grpSpPr>
        <p:grpSp>
          <p:nvGrpSpPr>
            <p:cNvPr id="241" name="Group 5">
              <a:extLst>
                <a:ext uri="{FF2B5EF4-FFF2-40B4-BE49-F238E27FC236}">
                  <a16:creationId xmlns:a16="http://schemas.microsoft.com/office/drawing/2014/main" id="{62191D25-0F8A-A275-5B04-788E40574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373" y="1025459"/>
              <a:ext cx="2010778" cy="795271"/>
              <a:chOff x="2404" y="348"/>
              <a:chExt cx="1624" cy="947"/>
            </a:xfrm>
            <a:grpFill/>
          </p:grpSpPr>
          <p:sp>
            <p:nvSpPr>
              <p:cNvPr id="243" name="Oval 6">
                <a:extLst>
                  <a:ext uri="{FF2B5EF4-FFF2-40B4-BE49-F238E27FC236}">
                    <a16:creationId xmlns:a16="http://schemas.microsoft.com/office/drawing/2014/main" id="{A863FA5E-D2D4-9CEB-E181-FCEBD92BB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4" y="487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Oval 7">
                <a:extLst>
                  <a:ext uri="{FF2B5EF4-FFF2-40B4-BE49-F238E27FC236}">
                    <a16:creationId xmlns:a16="http://schemas.microsoft.com/office/drawing/2014/main" id="{B6B07F95-AC03-EA16-41A0-ECFE89339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723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Oval 8">
                <a:extLst>
                  <a:ext uri="{FF2B5EF4-FFF2-40B4-BE49-F238E27FC236}">
                    <a16:creationId xmlns:a16="http://schemas.microsoft.com/office/drawing/2014/main" id="{175B8B0B-671E-7D64-A152-E80AB1B50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348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Oval 9">
                <a:extLst>
                  <a:ext uri="{FF2B5EF4-FFF2-40B4-BE49-F238E27FC236}">
                    <a16:creationId xmlns:a16="http://schemas.microsoft.com/office/drawing/2014/main" id="{E05FCE84-DAD5-7909-DBC2-B86C0E3CB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2" y="536"/>
                <a:ext cx="1296" cy="5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2" name="CasellaDiTesto 334">
              <a:extLst>
                <a:ext uri="{FF2B5EF4-FFF2-40B4-BE49-F238E27FC236}">
                  <a16:creationId xmlns:a16="http://schemas.microsoft.com/office/drawing/2014/main" id="{CE715A59-3DFA-B999-ADC5-59C112934E41}"/>
                </a:ext>
              </a:extLst>
            </p:cNvPr>
            <p:cNvSpPr txBox="1"/>
            <p:nvPr/>
          </p:nvSpPr>
          <p:spPr>
            <a:xfrm>
              <a:off x="7633280" y="1208833"/>
              <a:ext cx="1259832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General IP</a:t>
              </a:r>
            </a:p>
          </p:txBody>
        </p:sp>
      </p:grp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3EDA3091-052E-FA5D-0119-65BE9A0FD95D}"/>
              </a:ext>
            </a:extLst>
          </p:cNvPr>
          <p:cNvCxnSpPr>
            <a:cxnSpLocks/>
            <a:endCxn id="244" idx="4"/>
          </p:cNvCxnSpPr>
          <p:nvPr/>
        </p:nvCxnSpPr>
        <p:spPr>
          <a:xfrm flipH="1" flipV="1">
            <a:off x="3551390" y="843205"/>
            <a:ext cx="9674" cy="1019006"/>
          </a:xfrm>
          <a:prstGeom prst="straightConnector1">
            <a:avLst/>
          </a:prstGeom>
          <a:ln w="28575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CasellaDiTesto 331">
            <a:extLst>
              <a:ext uri="{FF2B5EF4-FFF2-40B4-BE49-F238E27FC236}">
                <a16:creationId xmlns:a16="http://schemas.microsoft.com/office/drawing/2014/main" id="{DB0C108D-95D2-DD65-095A-5C02FB7624FF}"/>
              </a:ext>
            </a:extLst>
          </p:cNvPr>
          <p:cNvSpPr txBox="1"/>
          <p:nvPr/>
        </p:nvSpPr>
        <p:spPr>
          <a:xfrm>
            <a:off x="7811163" y="2854423"/>
            <a:ext cx="9942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1,6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Tbps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49" name="CasellaDiTesto 331">
            <a:extLst>
              <a:ext uri="{FF2B5EF4-FFF2-40B4-BE49-F238E27FC236}">
                <a16:creationId xmlns:a16="http://schemas.microsoft.com/office/drawing/2014/main" id="{DE0DA4CF-7208-7617-FD35-9F21E314937F}"/>
              </a:ext>
            </a:extLst>
          </p:cNvPr>
          <p:cNvSpPr txBox="1"/>
          <p:nvPr/>
        </p:nvSpPr>
        <p:spPr>
          <a:xfrm>
            <a:off x="2031780" y="2727755"/>
            <a:ext cx="941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1,2Tbps </a:t>
            </a: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CD5C924-C430-CB57-798C-0EF716721C7C}"/>
              </a:ext>
            </a:extLst>
          </p:cNvPr>
          <p:cNvCxnSpPr>
            <a:cxnSpLocks/>
            <a:stCxn id="234" idx="3"/>
            <a:endCxn id="278" idx="1"/>
          </p:cNvCxnSpPr>
          <p:nvPr/>
        </p:nvCxnSpPr>
        <p:spPr>
          <a:xfrm>
            <a:off x="3890722" y="2859235"/>
            <a:ext cx="668921" cy="5549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FF0CFCF-C18C-2718-C4F4-225BD7026487}"/>
              </a:ext>
            </a:extLst>
          </p:cNvPr>
          <p:cNvCxnSpPr>
            <a:cxnSpLocks/>
            <a:stCxn id="234" idx="0"/>
            <a:endCxn id="263" idx="2"/>
          </p:cNvCxnSpPr>
          <p:nvPr/>
        </p:nvCxnSpPr>
        <p:spPr>
          <a:xfrm flipV="1">
            <a:off x="3610471" y="2393515"/>
            <a:ext cx="7343" cy="301910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2" name="Gruppo 131">
            <a:extLst>
              <a:ext uri="{FF2B5EF4-FFF2-40B4-BE49-F238E27FC236}">
                <a16:creationId xmlns:a16="http://schemas.microsoft.com/office/drawing/2014/main" id="{0B13A28C-D432-3D5A-5C91-82B011AB9C20}"/>
              </a:ext>
            </a:extLst>
          </p:cNvPr>
          <p:cNvGrpSpPr/>
          <p:nvPr/>
        </p:nvGrpSpPr>
        <p:grpSpPr>
          <a:xfrm>
            <a:off x="10704860" y="2342730"/>
            <a:ext cx="1300877" cy="710714"/>
            <a:chOff x="10798156" y="1747152"/>
            <a:chExt cx="1300877" cy="710714"/>
          </a:xfrm>
        </p:grpSpPr>
        <p:sp>
          <p:nvSpPr>
            <p:cNvPr id="253" name="Rettangolo arrotondato 85">
              <a:extLst>
                <a:ext uri="{FF2B5EF4-FFF2-40B4-BE49-F238E27FC236}">
                  <a16:creationId xmlns:a16="http://schemas.microsoft.com/office/drawing/2014/main" id="{2CA9C53E-6142-CFEB-BC1A-0A088DE14622}"/>
                </a:ext>
              </a:extLst>
            </p:cNvPr>
            <p:cNvSpPr/>
            <p:nvPr/>
          </p:nvSpPr>
          <p:spPr>
            <a:xfrm>
              <a:off x="10848399" y="2135196"/>
              <a:ext cx="1209690" cy="264676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IB/ETH GW</a:t>
              </a:r>
            </a:p>
          </p:txBody>
        </p:sp>
        <p:sp>
          <p:nvSpPr>
            <p:cNvPr id="254" name="Rettangolo arrotondato 85">
              <a:extLst>
                <a:ext uri="{FF2B5EF4-FFF2-40B4-BE49-F238E27FC236}">
                  <a16:creationId xmlns:a16="http://schemas.microsoft.com/office/drawing/2014/main" id="{1D82C76F-22A9-D071-360E-9471F63B94CB}"/>
                </a:ext>
              </a:extLst>
            </p:cNvPr>
            <p:cNvSpPr/>
            <p:nvPr/>
          </p:nvSpPr>
          <p:spPr>
            <a:xfrm>
              <a:off x="10838856" y="1766497"/>
              <a:ext cx="1209690" cy="264676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IB/ETH GW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40930960-31AA-CF8B-D3E1-A98757B24A32}"/>
                </a:ext>
              </a:extLst>
            </p:cNvPr>
            <p:cNvSpPr/>
            <p:nvPr/>
          </p:nvSpPr>
          <p:spPr>
            <a:xfrm>
              <a:off x="10798156" y="1747152"/>
              <a:ext cx="1300877" cy="71071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6" name="Rettangolo arrotondato 85">
            <a:extLst>
              <a:ext uri="{FF2B5EF4-FFF2-40B4-BE49-F238E27FC236}">
                <a16:creationId xmlns:a16="http://schemas.microsoft.com/office/drawing/2014/main" id="{AD338F04-F110-0B1A-DD6D-C8DEF905721D}"/>
              </a:ext>
            </a:extLst>
          </p:cNvPr>
          <p:cNvSpPr/>
          <p:nvPr/>
        </p:nvSpPr>
        <p:spPr>
          <a:xfrm>
            <a:off x="1433481" y="5996319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</a:t>
            </a:r>
          </a:p>
        </p:txBody>
      </p:sp>
      <p:pic>
        <p:nvPicPr>
          <p:cNvPr id="257" name="Immagine 159">
            <a:extLst>
              <a:ext uri="{FF2B5EF4-FFF2-40B4-BE49-F238E27FC236}">
                <a16:creationId xmlns:a16="http://schemas.microsoft.com/office/drawing/2014/main" id="{016CCA56-C386-2C15-D061-F694771C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86" y="6308219"/>
            <a:ext cx="1086953" cy="554026"/>
          </a:xfrm>
          <a:prstGeom prst="rect">
            <a:avLst/>
          </a:prstGeom>
        </p:spPr>
      </p:pic>
      <p:sp>
        <p:nvSpPr>
          <p:cNvPr id="258" name="Rettangolo arrotondato 85">
            <a:extLst>
              <a:ext uri="{FF2B5EF4-FFF2-40B4-BE49-F238E27FC236}">
                <a16:creationId xmlns:a16="http://schemas.microsoft.com/office/drawing/2014/main" id="{849D9E0D-6AF9-3A3D-984A-A1137D435276}"/>
              </a:ext>
            </a:extLst>
          </p:cNvPr>
          <p:cNvSpPr/>
          <p:nvPr/>
        </p:nvSpPr>
        <p:spPr>
          <a:xfrm>
            <a:off x="2856748" y="6002244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</a:t>
            </a:r>
          </a:p>
        </p:txBody>
      </p:sp>
      <p:sp>
        <p:nvSpPr>
          <p:cNvPr id="259" name="Slide Number Placeholder 116">
            <a:extLst>
              <a:ext uri="{FF2B5EF4-FFF2-40B4-BE49-F238E27FC236}">
                <a16:creationId xmlns:a16="http://schemas.microsoft.com/office/drawing/2014/main" id="{792CC5DD-8548-14FE-579C-97B14DB67265}"/>
              </a:ext>
            </a:extLst>
          </p:cNvPr>
          <p:cNvSpPr txBox="1">
            <a:spLocks/>
          </p:cNvSpPr>
          <p:nvPr/>
        </p:nvSpPr>
        <p:spPr>
          <a:xfrm>
            <a:off x="8771855" y="647765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28D7C207-C58C-314B-B198-5F5DD3581319}" type="slidenum">
              <a:rPr lang="en-IT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400">
                <a:defRPr/>
              </a:pPr>
              <a:t>6</a:t>
            </a:fld>
            <a:endParaRPr lang="en-IT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CE95FDD-83E3-5E05-F02E-FBCE5E5E9B44}"/>
              </a:ext>
            </a:extLst>
          </p:cNvPr>
          <p:cNvGrpSpPr/>
          <p:nvPr/>
        </p:nvGrpSpPr>
        <p:grpSpPr>
          <a:xfrm>
            <a:off x="2973423" y="1862210"/>
            <a:ext cx="1268499" cy="580566"/>
            <a:chOff x="2596901" y="2237566"/>
            <a:chExt cx="1268499" cy="580566"/>
          </a:xfrm>
        </p:grpSpPr>
        <p:sp>
          <p:nvSpPr>
            <p:cNvPr id="261" name="Rounded Rectangle 6">
              <a:extLst>
                <a:ext uri="{FF2B5EF4-FFF2-40B4-BE49-F238E27FC236}">
                  <a16:creationId xmlns:a16="http://schemas.microsoft.com/office/drawing/2014/main" id="{5EA0466F-E936-362B-8834-BB4C16B00C19}"/>
                </a:ext>
              </a:extLst>
            </p:cNvPr>
            <p:cNvSpPr/>
            <p:nvPr/>
          </p:nvSpPr>
          <p:spPr>
            <a:xfrm>
              <a:off x="2659651" y="2276207"/>
              <a:ext cx="1143000" cy="22330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Monaco" charset="0"/>
                  <a:ea typeface="ヒラギノ角ゴ Pro W3" charset="-128"/>
                  <a:cs typeface="Arial" charset="0"/>
                </a:rPr>
                <a:t>General IP 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57F15C46-E544-88C4-7DE6-149E589F58B0}"/>
                </a:ext>
              </a:extLst>
            </p:cNvPr>
            <p:cNvSpPr/>
            <p:nvPr/>
          </p:nvSpPr>
          <p:spPr>
            <a:xfrm>
              <a:off x="2596901" y="2237566"/>
              <a:ext cx="1268499" cy="5805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Rounded Rectangle 6">
              <a:extLst>
                <a:ext uri="{FF2B5EF4-FFF2-40B4-BE49-F238E27FC236}">
                  <a16:creationId xmlns:a16="http://schemas.microsoft.com/office/drawing/2014/main" id="{AD48E0C2-D662-B92B-2FBE-CF50867787AA}"/>
                </a:ext>
              </a:extLst>
            </p:cNvPr>
            <p:cNvSpPr/>
            <p:nvPr/>
          </p:nvSpPr>
          <p:spPr>
            <a:xfrm>
              <a:off x="2669792" y="2545563"/>
              <a:ext cx="1143000" cy="22330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Monaco" charset="0"/>
                  <a:ea typeface="ヒラギノ角ゴ Pro W3" charset="-128"/>
                  <a:cs typeface="Arial" charset="0"/>
                </a:rPr>
                <a:t>SW/Router </a:t>
              </a:r>
            </a:p>
          </p:txBody>
        </p:sp>
      </p:grp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746A7EBE-3FC7-A36D-EA62-B08C51908D8D}"/>
              </a:ext>
            </a:extLst>
          </p:cNvPr>
          <p:cNvCxnSpPr>
            <a:stCxn id="220" idx="3"/>
            <a:endCxn id="262" idx="1"/>
          </p:cNvCxnSpPr>
          <p:nvPr/>
        </p:nvCxnSpPr>
        <p:spPr>
          <a:xfrm>
            <a:off x="2134897" y="1866797"/>
            <a:ext cx="838526" cy="285696"/>
          </a:xfrm>
          <a:prstGeom prst="line">
            <a:avLst/>
          </a:prstGeom>
          <a:ln w="50800" cmpd="dbl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14F43CA-8B5F-FFE2-E451-27E9F14A4FEF}"/>
              </a:ext>
            </a:extLst>
          </p:cNvPr>
          <p:cNvCxnSpPr>
            <a:cxnSpLocks/>
            <a:stCxn id="266" idx="3"/>
            <a:endCxn id="262" idx="1"/>
          </p:cNvCxnSpPr>
          <p:nvPr/>
        </p:nvCxnSpPr>
        <p:spPr>
          <a:xfrm>
            <a:off x="2118117" y="992282"/>
            <a:ext cx="855306" cy="1160211"/>
          </a:xfrm>
          <a:prstGeom prst="line">
            <a:avLst/>
          </a:prstGeom>
          <a:ln w="50800" cmpd="dbl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extLst>
              <a:ext uri="{FF2B5EF4-FFF2-40B4-BE49-F238E27FC236}">
                <a16:creationId xmlns:a16="http://schemas.microsoft.com/office/drawing/2014/main" id="{60B7A8E6-931F-0011-32E7-7895022AA7C4}"/>
              </a:ext>
            </a:extLst>
          </p:cNvPr>
          <p:cNvSpPr/>
          <p:nvPr/>
        </p:nvSpPr>
        <p:spPr>
          <a:xfrm>
            <a:off x="1040623" y="694834"/>
            <a:ext cx="1077494" cy="59489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SSNN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6A5DDAEC-CAC0-1FD9-5FC3-4E19A9D4446D}"/>
              </a:ext>
            </a:extLst>
          </p:cNvPr>
          <p:cNvSpPr txBox="1"/>
          <p:nvPr/>
        </p:nvSpPr>
        <p:spPr>
          <a:xfrm rot="16200000">
            <a:off x="228966" y="5741471"/>
            <a:ext cx="1763624" cy="338554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FARMING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ADDFC978-5E38-EB7A-DE85-C43C4015DC8F}"/>
              </a:ext>
            </a:extLst>
          </p:cNvPr>
          <p:cNvSpPr txBox="1"/>
          <p:nvPr/>
        </p:nvSpPr>
        <p:spPr>
          <a:xfrm>
            <a:off x="7963307" y="6439018"/>
            <a:ext cx="967829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69804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</a:t>
            </a:r>
          </a:p>
        </p:txBody>
      </p:sp>
      <p:pic>
        <p:nvPicPr>
          <p:cNvPr id="269" name="Picture 3" descr="C:\Users\ecoffey\AppData\Local\Temp\Rar$DRa0.963\Cisco Icons November\30029_Device_firewall_3130\Png_256\30029_Device_firewall_3130_critical_256.png">
            <a:extLst>
              <a:ext uri="{FF2B5EF4-FFF2-40B4-BE49-F238E27FC236}">
                <a16:creationId xmlns:a16="http://schemas.microsoft.com/office/drawing/2014/main" id="{8A628FEB-648E-F5A5-DE5F-0F83A484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51" y="998229"/>
            <a:ext cx="575979" cy="229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3" descr="C:\Users\ecoffey\AppData\Local\Temp\Rar$DRa0.963\Cisco Icons November\30029_Device_firewall_3130\Png_256\30029_Device_firewall_3130_critical_256.png">
            <a:extLst>
              <a:ext uri="{FF2B5EF4-FFF2-40B4-BE49-F238E27FC236}">
                <a16:creationId xmlns:a16="http://schemas.microsoft.com/office/drawing/2014/main" id="{1D535B75-6496-3571-5EB2-EB9EB3EF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39122" y="1849142"/>
            <a:ext cx="543794" cy="216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9CE22E8F-3E27-1485-6448-8B093B931F41}"/>
              </a:ext>
            </a:extLst>
          </p:cNvPr>
          <p:cNvSpPr txBox="1"/>
          <p:nvPr/>
        </p:nvSpPr>
        <p:spPr>
          <a:xfrm>
            <a:off x="2529669" y="1009099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 FW</a:t>
            </a:r>
          </a:p>
        </p:txBody>
      </p:sp>
      <p:sp>
        <p:nvSpPr>
          <p:cNvPr id="272" name="CasellaDiTesto 331">
            <a:extLst>
              <a:ext uri="{FF2B5EF4-FFF2-40B4-BE49-F238E27FC236}">
                <a16:creationId xmlns:a16="http://schemas.microsoft.com/office/drawing/2014/main" id="{BEE5C7A7-DE58-BB4E-2EB6-F5AB5AEB122C}"/>
              </a:ext>
            </a:extLst>
          </p:cNvPr>
          <p:cNvSpPr txBox="1"/>
          <p:nvPr/>
        </p:nvSpPr>
        <p:spPr>
          <a:xfrm>
            <a:off x="9569228" y="69541"/>
            <a:ext cx="240308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10x 100GE WAN 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12x 100GE DCI – CNAF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120 100GE Ports (Storage)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60 100GE  Ports  (Farming)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16x100 GE Leonardo</a:t>
            </a:r>
          </a:p>
        </p:txBody>
      </p:sp>
      <p:sp>
        <p:nvSpPr>
          <p:cNvPr id="273" name="CasellaDiTesto 331">
            <a:extLst>
              <a:ext uri="{FF2B5EF4-FFF2-40B4-BE49-F238E27FC236}">
                <a16:creationId xmlns:a16="http://schemas.microsoft.com/office/drawing/2014/main" id="{E4054114-D87F-7C99-0BF3-DC055AFF1C91}"/>
              </a:ext>
            </a:extLst>
          </p:cNvPr>
          <p:cNvSpPr txBox="1"/>
          <p:nvPr/>
        </p:nvSpPr>
        <p:spPr>
          <a:xfrm>
            <a:off x="5373387" y="451166"/>
            <a:ext cx="14773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x100 Gbps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LHCONE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CasellaDiTesto 331">
            <a:extLst>
              <a:ext uri="{FF2B5EF4-FFF2-40B4-BE49-F238E27FC236}">
                <a16:creationId xmlns:a16="http://schemas.microsoft.com/office/drawing/2014/main" id="{231CA9A2-3D45-85DA-8F46-6F674B4191B6}"/>
              </a:ext>
            </a:extLst>
          </p:cNvPr>
          <p:cNvSpPr txBox="1"/>
          <p:nvPr/>
        </p:nvSpPr>
        <p:spPr>
          <a:xfrm>
            <a:off x="3036173" y="1381670"/>
            <a:ext cx="117212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2x100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Gbps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B4C208C8-76D1-CF05-110E-C89BC3EBF72C}"/>
              </a:ext>
            </a:extLst>
          </p:cNvPr>
          <p:cNvSpPr/>
          <p:nvPr/>
        </p:nvSpPr>
        <p:spPr>
          <a:xfrm>
            <a:off x="4574911" y="848728"/>
            <a:ext cx="1122151" cy="813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CLOUD@CNAF</a:t>
            </a:r>
          </a:p>
        </p:txBody>
      </p:sp>
      <p:pic>
        <p:nvPicPr>
          <p:cNvPr id="276" name="Immagine 159">
            <a:extLst>
              <a:ext uri="{FF2B5EF4-FFF2-40B4-BE49-F238E27FC236}">
                <a16:creationId xmlns:a16="http://schemas.microsoft.com/office/drawing/2014/main" id="{B78DDF26-CC1E-212A-45E5-C716BF41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919" y="6283212"/>
            <a:ext cx="1086953" cy="554026"/>
          </a:xfrm>
          <a:prstGeom prst="rect">
            <a:avLst/>
          </a:prstGeom>
        </p:spPr>
      </p:pic>
      <p:sp>
        <p:nvSpPr>
          <p:cNvPr id="277" name="Freccia bidirezionale orizzontale 1008">
            <a:extLst>
              <a:ext uri="{FF2B5EF4-FFF2-40B4-BE49-F238E27FC236}">
                <a16:creationId xmlns:a16="http://schemas.microsoft.com/office/drawing/2014/main" id="{D31485BE-7B5A-42CE-86D2-76100CA0D1BA}"/>
              </a:ext>
            </a:extLst>
          </p:cNvPr>
          <p:cNvSpPr/>
          <p:nvPr/>
        </p:nvSpPr>
        <p:spPr>
          <a:xfrm rot="930328">
            <a:off x="7773387" y="4183535"/>
            <a:ext cx="2333439" cy="484632"/>
          </a:xfrm>
          <a:prstGeom prst="leftRightArrow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9,6 (4,8 net)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Tbps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Rounded Rectangle 6">
            <a:extLst>
              <a:ext uri="{FF2B5EF4-FFF2-40B4-BE49-F238E27FC236}">
                <a16:creationId xmlns:a16="http://schemas.microsoft.com/office/drawing/2014/main" id="{3B4581C2-F00E-B674-152F-CFE3CEE5B3E8}"/>
              </a:ext>
            </a:extLst>
          </p:cNvPr>
          <p:cNvSpPr/>
          <p:nvPr/>
        </p:nvSpPr>
        <p:spPr>
          <a:xfrm>
            <a:off x="4559643" y="2724706"/>
            <a:ext cx="1119420" cy="137902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T1-CORE1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ARISTA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7812-R3</a:t>
            </a:r>
          </a:p>
        </p:txBody>
      </p:sp>
      <p:sp>
        <p:nvSpPr>
          <p:cNvPr id="279" name="Rounded Rectangle 6">
            <a:extLst>
              <a:ext uri="{FF2B5EF4-FFF2-40B4-BE49-F238E27FC236}">
                <a16:creationId xmlns:a16="http://schemas.microsoft.com/office/drawing/2014/main" id="{DB0982AA-104A-691B-E734-604412C4F221}"/>
              </a:ext>
            </a:extLst>
          </p:cNvPr>
          <p:cNvSpPr/>
          <p:nvPr/>
        </p:nvSpPr>
        <p:spPr>
          <a:xfrm>
            <a:off x="5856416" y="2724706"/>
            <a:ext cx="1119420" cy="137902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T1-CORE2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ARISTA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7812-R3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D0634D6-AAB0-47CA-53D6-22EF523131CE}"/>
              </a:ext>
            </a:extLst>
          </p:cNvPr>
          <p:cNvSpPr/>
          <p:nvPr/>
        </p:nvSpPr>
        <p:spPr>
          <a:xfrm>
            <a:off x="4450135" y="2634632"/>
            <a:ext cx="2661385" cy="1541907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81" name="Immagine 159">
            <a:extLst>
              <a:ext uri="{FF2B5EF4-FFF2-40B4-BE49-F238E27FC236}">
                <a16:creationId xmlns:a16="http://schemas.microsoft.com/office/drawing/2014/main" id="{DDA14CBA-B92A-1867-806F-7752CDCA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37" y="5418264"/>
            <a:ext cx="1086953" cy="554026"/>
          </a:xfrm>
          <a:prstGeom prst="rect">
            <a:avLst/>
          </a:prstGeom>
        </p:spPr>
      </p:pic>
      <p:sp>
        <p:nvSpPr>
          <p:cNvPr id="282" name="Rettangolo arrotondato 85">
            <a:extLst>
              <a:ext uri="{FF2B5EF4-FFF2-40B4-BE49-F238E27FC236}">
                <a16:creationId xmlns:a16="http://schemas.microsoft.com/office/drawing/2014/main" id="{E73F681A-4ABC-C340-7AFB-B4A50318E034}"/>
              </a:ext>
            </a:extLst>
          </p:cNvPr>
          <p:cNvSpPr/>
          <p:nvPr/>
        </p:nvSpPr>
        <p:spPr>
          <a:xfrm>
            <a:off x="1438048" y="5162362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</a:t>
            </a:r>
          </a:p>
        </p:txBody>
      </p:sp>
      <p:sp>
        <p:nvSpPr>
          <p:cNvPr id="283" name="Rettangolo arrotondato 85">
            <a:extLst>
              <a:ext uri="{FF2B5EF4-FFF2-40B4-BE49-F238E27FC236}">
                <a16:creationId xmlns:a16="http://schemas.microsoft.com/office/drawing/2014/main" id="{8E5BB0C6-50CC-2AE0-FDD8-14F0DD44F8A3}"/>
              </a:ext>
            </a:extLst>
          </p:cNvPr>
          <p:cNvSpPr/>
          <p:nvPr/>
        </p:nvSpPr>
        <p:spPr>
          <a:xfrm>
            <a:off x="2845012" y="5172035"/>
            <a:ext cx="1294765" cy="2081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</a:t>
            </a:r>
          </a:p>
        </p:txBody>
      </p:sp>
      <p:pic>
        <p:nvPicPr>
          <p:cNvPr id="284" name="Immagine 159">
            <a:extLst>
              <a:ext uri="{FF2B5EF4-FFF2-40B4-BE49-F238E27FC236}">
                <a16:creationId xmlns:a16="http://schemas.microsoft.com/office/drawing/2014/main" id="{F8D11692-CD67-84E3-4FB8-53373737C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49" y="5449682"/>
            <a:ext cx="1086953" cy="554026"/>
          </a:xfrm>
          <a:prstGeom prst="rect">
            <a:avLst/>
          </a:prstGeom>
        </p:spPr>
      </p:pic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7D2F1495-CA01-C19D-1EB8-413B950E8A3F}"/>
              </a:ext>
            </a:extLst>
          </p:cNvPr>
          <p:cNvCxnSpPr>
            <a:cxnSpLocks/>
            <a:stCxn id="282" idx="0"/>
            <a:endCxn id="278" idx="2"/>
          </p:cNvCxnSpPr>
          <p:nvPr/>
        </p:nvCxnSpPr>
        <p:spPr>
          <a:xfrm flipV="1">
            <a:off x="2085431" y="4103728"/>
            <a:ext cx="3033922" cy="105863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C0238392-F42B-661E-C6C3-56D7A1EF9620}"/>
              </a:ext>
            </a:extLst>
          </p:cNvPr>
          <p:cNvCxnSpPr>
            <a:cxnSpLocks/>
            <a:stCxn id="283" idx="0"/>
            <a:endCxn id="278" idx="2"/>
          </p:cNvCxnSpPr>
          <p:nvPr/>
        </p:nvCxnSpPr>
        <p:spPr>
          <a:xfrm flipV="1">
            <a:off x="3492395" y="4103728"/>
            <a:ext cx="1626958" cy="1068307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9DDF4962-41B4-3A25-6DDE-A78E0CFAEE45}"/>
              </a:ext>
            </a:extLst>
          </p:cNvPr>
          <p:cNvCxnSpPr>
            <a:cxnSpLocks/>
            <a:endCxn id="279" idx="2"/>
          </p:cNvCxnSpPr>
          <p:nvPr/>
        </p:nvCxnSpPr>
        <p:spPr>
          <a:xfrm flipV="1">
            <a:off x="2094066" y="4103728"/>
            <a:ext cx="4322060" cy="1068308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4FFF2F68-1875-6CBB-136C-F28918A5794D}"/>
              </a:ext>
            </a:extLst>
          </p:cNvPr>
          <p:cNvCxnSpPr>
            <a:cxnSpLocks/>
            <a:stCxn id="283" idx="0"/>
            <a:endCxn id="279" idx="2"/>
          </p:cNvCxnSpPr>
          <p:nvPr/>
        </p:nvCxnSpPr>
        <p:spPr>
          <a:xfrm flipV="1">
            <a:off x="3492395" y="4103728"/>
            <a:ext cx="2923731" cy="1068307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978EC296-A1E6-4348-CB74-EEA9DE40FEC8}"/>
              </a:ext>
            </a:extLst>
          </p:cNvPr>
          <p:cNvCxnSpPr>
            <a:cxnSpLocks/>
            <a:stCxn id="256" idx="0"/>
            <a:endCxn id="278" idx="2"/>
          </p:cNvCxnSpPr>
          <p:nvPr/>
        </p:nvCxnSpPr>
        <p:spPr>
          <a:xfrm flipV="1">
            <a:off x="2080864" y="4103728"/>
            <a:ext cx="3038489" cy="1892591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14346791-631A-580D-EB97-64D243C4CAB1}"/>
              </a:ext>
            </a:extLst>
          </p:cNvPr>
          <p:cNvCxnSpPr>
            <a:cxnSpLocks/>
            <a:stCxn id="258" idx="0"/>
            <a:endCxn id="278" idx="2"/>
          </p:cNvCxnSpPr>
          <p:nvPr/>
        </p:nvCxnSpPr>
        <p:spPr>
          <a:xfrm flipV="1">
            <a:off x="3504131" y="4103728"/>
            <a:ext cx="1615222" cy="1898516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6B62A980-EB35-5096-4B17-864866BFEFC7}"/>
              </a:ext>
            </a:extLst>
          </p:cNvPr>
          <p:cNvCxnSpPr>
            <a:cxnSpLocks/>
            <a:stCxn id="256" idx="0"/>
            <a:endCxn id="279" idx="2"/>
          </p:cNvCxnSpPr>
          <p:nvPr/>
        </p:nvCxnSpPr>
        <p:spPr>
          <a:xfrm flipV="1">
            <a:off x="2080864" y="4103728"/>
            <a:ext cx="4335262" cy="1892591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8B3FB2B8-C4A9-FB28-9C23-FE7CF8985D35}"/>
              </a:ext>
            </a:extLst>
          </p:cNvPr>
          <p:cNvCxnSpPr>
            <a:cxnSpLocks/>
            <a:stCxn id="258" idx="0"/>
            <a:endCxn id="279" idx="2"/>
          </p:cNvCxnSpPr>
          <p:nvPr/>
        </p:nvCxnSpPr>
        <p:spPr>
          <a:xfrm flipV="1">
            <a:off x="3504131" y="4103728"/>
            <a:ext cx="2911995" cy="1898516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F224D635-A37B-1201-A115-D99F03F6F333}"/>
              </a:ext>
            </a:extLst>
          </p:cNvPr>
          <p:cNvGrpSpPr/>
          <p:nvPr/>
        </p:nvGrpSpPr>
        <p:grpSpPr>
          <a:xfrm>
            <a:off x="5691214" y="5162362"/>
            <a:ext cx="1294765" cy="997237"/>
            <a:chOff x="4801620" y="5157525"/>
            <a:chExt cx="1294765" cy="997237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3CF5DFE-0C06-4262-17AF-DE9D877D63C7}"/>
                </a:ext>
              </a:extLst>
            </p:cNvPr>
            <p:cNvGrpSpPr/>
            <p:nvPr/>
          </p:nvGrpSpPr>
          <p:grpSpPr>
            <a:xfrm>
              <a:off x="4862211" y="5502636"/>
              <a:ext cx="1170263" cy="652126"/>
              <a:chOff x="4550574" y="5775424"/>
              <a:chExt cx="934096" cy="603284"/>
            </a:xfrm>
          </p:grpSpPr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E97E2A37-2F04-9E13-EF0D-AFBBFD27348F}"/>
                  </a:ext>
                </a:extLst>
              </p:cNvPr>
              <p:cNvGrpSpPr/>
              <p:nvPr/>
            </p:nvGrpSpPr>
            <p:grpSpPr>
              <a:xfrm>
                <a:off x="4578746" y="583976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311" name="Gruppo 456">
                  <a:extLst>
                    <a:ext uri="{FF2B5EF4-FFF2-40B4-BE49-F238E27FC236}">
                      <a16:creationId xmlns:a16="http://schemas.microsoft.com/office/drawing/2014/main" id="{397209DD-631A-95BA-1691-B88861B58652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20" name="AutoShape 795">
                    <a:extLst>
                      <a:ext uri="{FF2B5EF4-FFF2-40B4-BE49-F238E27FC236}">
                        <a16:creationId xmlns:a16="http://schemas.microsoft.com/office/drawing/2014/main" id="{E7949840-7F5B-F4BC-E794-0ABA4FA47E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AutoShape 795">
                    <a:extLst>
                      <a:ext uri="{FF2B5EF4-FFF2-40B4-BE49-F238E27FC236}">
                        <a16:creationId xmlns:a16="http://schemas.microsoft.com/office/drawing/2014/main" id="{5FD808BE-1B36-63D0-553B-4F33036967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AutoShape 795">
                    <a:extLst>
                      <a:ext uri="{FF2B5EF4-FFF2-40B4-BE49-F238E27FC236}">
                        <a16:creationId xmlns:a16="http://schemas.microsoft.com/office/drawing/2014/main" id="{3A8A6708-0E38-3363-7270-F52E5CB959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" name="Gruppo 456">
                  <a:extLst>
                    <a:ext uri="{FF2B5EF4-FFF2-40B4-BE49-F238E27FC236}">
                      <a16:creationId xmlns:a16="http://schemas.microsoft.com/office/drawing/2014/main" id="{E5AA7267-FBD4-7EC7-3D04-7EBE328B2E1E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17" name="AutoShape 795">
                    <a:extLst>
                      <a:ext uri="{FF2B5EF4-FFF2-40B4-BE49-F238E27FC236}">
                        <a16:creationId xmlns:a16="http://schemas.microsoft.com/office/drawing/2014/main" id="{9745E777-669B-25F0-1FF6-A107FD84FF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AutoShape 795">
                    <a:extLst>
                      <a:ext uri="{FF2B5EF4-FFF2-40B4-BE49-F238E27FC236}">
                        <a16:creationId xmlns:a16="http://schemas.microsoft.com/office/drawing/2014/main" id="{647EEAA2-F744-A96E-C32F-88EACC94E0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AutoShape 795">
                    <a:extLst>
                      <a:ext uri="{FF2B5EF4-FFF2-40B4-BE49-F238E27FC236}">
                        <a16:creationId xmlns:a16="http://schemas.microsoft.com/office/drawing/2014/main" id="{658FE419-7488-6330-017C-E02788EE6B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" name="Gruppo 456">
                  <a:extLst>
                    <a:ext uri="{FF2B5EF4-FFF2-40B4-BE49-F238E27FC236}">
                      <a16:creationId xmlns:a16="http://schemas.microsoft.com/office/drawing/2014/main" id="{9841F09E-F1E5-B55F-0C23-7B853F579D19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14" name="AutoShape 795">
                    <a:extLst>
                      <a:ext uri="{FF2B5EF4-FFF2-40B4-BE49-F238E27FC236}">
                        <a16:creationId xmlns:a16="http://schemas.microsoft.com/office/drawing/2014/main" id="{528CE049-2C1F-AEBD-71EE-7682F9C4F9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AutoShape 795">
                    <a:extLst>
                      <a:ext uri="{FF2B5EF4-FFF2-40B4-BE49-F238E27FC236}">
                        <a16:creationId xmlns:a16="http://schemas.microsoft.com/office/drawing/2014/main" id="{68E05539-5218-7655-238D-1391A8204E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AutoShape 795">
                    <a:extLst>
                      <a:ext uri="{FF2B5EF4-FFF2-40B4-BE49-F238E27FC236}">
                        <a16:creationId xmlns:a16="http://schemas.microsoft.com/office/drawing/2014/main" id="{4237007E-D9C0-F3A2-CDAA-F0C9324027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C42A88C0-A7C9-35EF-D43F-5355E0A1EE25}"/>
                  </a:ext>
                </a:extLst>
              </p:cNvPr>
              <p:cNvGrpSpPr/>
              <p:nvPr/>
            </p:nvGrpSpPr>
            <p:grpSpPr>
              <a:xfrm>
                <a:off x="4578081" y="607859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299" name="Gruppo 456">
                  <a:extLst>
                    <a:ext uri="{FF2B5EF4-FFF2-40B4-BE49-F238E27FC236}">
                      <a16:creationId xmlns:a16="http://schemas.microsoft.com/office/drawing/2014/main" id="{96164DDC-8AEF-ED00-98F7-AF739BB09FD4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08" name="AutoShape 795">
                    <a:extLst>
                      <a:ext uri="{FF2B5EF4-FFF2-40B4-BE49-F238E27FC236}">
                        <a16:creationId xmlns:a16="http://schemas.microsoft.com/office/drawing/2014/main" id="{0AEEF5CC-FA0F-3433-8344-9E099FA290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AutoShape 795">
                    <a:extLst>
                      <a:ext uri="{FF2B5EF4-FFF2-40B4-BE49-F238E27FC236}">
                        <a16:creationId xmlns:a16="http://schemas.microsoft.com/office/drawing/2014/main" id="{40D50B5E-6984-CF8C-4B9E-76BEDB1C5B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AutoShape 795">
                    <a:extLst>
                      <a:ext uri="{FF2B5EF4-FFF2-40B4-BE49-F238E27FC236}">
                        <a16:creationId xmlns:a16="http://schemas.microsoft.com/office/drawing/2014/main" id="{1B35126A-8BDB-ABCC-86C5-0DBA852F7D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" name="Gruppo 456">
                  <a:extLst>
                    <a:ext uri="{FF2B5EF4-FFF2-40B4-BE49-F238E27FC236}">
                      <a16:creationId xmlns:a16="http://schemas.microsoft.com/office/drawing/2014/main" id="{FF2A6812-92E9-50A5-1FE2-284CA61A0EC7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05" name="AutoShape 795">
                    <a:extLst>
                      <a:ext uri="{FF2B5EF4-FFF2-40B4-BE49-F238E27FC236}">
                        <a16:creationId xmlns:a16="http://schemas.microsoft.com/office/drawing/2014/main" id="{BB5CF0B6-BDA8-FE31-42D3-C94782211D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AutoShape 795">
                    <a:extLst>
                      <a:ext uri="{FF2B5EF4-FFF2-40B4-BE49-F238E27FC236}">
                        <a16:creationId xmlns:a16="http://schemas.microsoft.com/office/drawing/2014/main" id="{9FA94F00-E58E-E635-44A3-D3D4135329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AutoShape 795">
                    <a:extLst>
                      <a:ext uri="{FF2B5EF4-FFF2-40B4-BE49-F238E27FC236}">
                        <a16:creationId xmlns:a16="http://schemas.microsoft.com/office/drawing/2014/main" id="{7A70FC61-CF99-C1A5-B724-425F024497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" name="Gruppo 456">
                  <a:extLst>
                    <a:ext uri="{FF2B5EF4-FFF2-40B4-BE49-F238E27FC236}">
                      <a16:creationId xmlns:a16="http://schemas.microsoft.com/office/drawing/2014/main" id="{BC544BE1-3350-CBE0-1868-6B8029ECBE89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02" name="AutoShape 795">
                    <a:extLst>
                      <a:ext uri="{FF2B5EF4-FFF2-40B4-BE49-F238E27FC236}">
                        <a16:creationId xmlns:a16="http://schemas.microsoft.com/office/drawing/2014/main" id="{7FB59BDD-4FCC-894E-D5C0-E506D9672F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AutoShape 795">
                    <a:extLst>
                      <a:ext uri="{FF2B5EF4-FFF2-40B4-BE49-F238E27FC236}">
                        <a16:creationId xmlns:a16="http://schemas.microsoft.com/office/drawing/2014/main" id="{CED1BFF4-C42F-B5B3-466B-EE7AD48408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AutoShape 795">
                    <a:extLst>
                      <a:ext uri="{FF2B5EF4-FFF2-40B4-BE49-F238E27FC236}">
                        <a16:creationId xmlns:a16="http://schemas.microsoft.com/office/drawing/2014/main" id="{34F0F868-9D06-0F00-AED0-67FC8C9701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98" name="Rounded Rectangle 205">
                <a:extLst>
                  <a:ext uri="{FF2B5EF4-FFF2-40B4-BE49-F238E27FC236}">
                    <a16:creationId xmlns:a16="http://schemas.microsoft.com/office/drawing/2014/main" id="{915EDD2A-156D-05E3-716F-E4C490D06F33}"/>
                  </a:ext>
                </a:extLst>
              </p:cNvPr>
              <p:cNvSpPr/>
              <p:nvPr/>
            </p:nvSpPr>
            <p:spPr>
              <a:xfrm>
                <a:off x="4550574" y="5775424"/>
                <a:ext cx="934096" cy="603284"/>
              </a:xfrm>
              <a:prstGeom prst="round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95" name="Rettangolo arrotondato 85">
              <a:extLst>
                <a:ext uri="{FF2B5EF4-FFF2-40B4-BE49-F238E27FC236}">
                  <a16:creationId xmlns:a16="http://schemas.microsoft.com/office/drawing/2014/main" id="{C0E6B2B9-CA6E-0D5D-250F-E0F1822276C5}"/>
                </a:ext>
              </a:extLst>
            </p:cNvPr>
            <p:cNvSpPr/>
            <p:nvPr/>
          </p:nvSpPr>
          <p:spPr>
            <a:xfrm>
              <a:off x="4801620" y="5157525"/>
              <a:ext cx="1294765" cy="208178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Disk Server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EF02443A-79E2-AFAA-5B3C-AEC28FDD818F}"/>
              </a:ext>
            </a:extLst>
          </p:cNvPr>
          <p:cNvGrpSpPr/>
          <p:nvPr/>
        </p:nvGrpSpPr>
        <p:grpSpPr>
          <a:xfrm>
            <a:off x="7145941" y="5162362"/>
            <a:ext cx="1294765" cy="997237"/>
            <a:chOff x="4801620" y="5157525"/>
            <a:chExt cx="1294765" cy="997237"/>
          </a:xfrm>
        </p:grpSpPr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A115CCFC-BA79-3FF7-FA1D-712261B79C38}"/>
                </a:ext>
              </a:extLst>
            </p:cNvPr>
            <p:cNvGrpSpPr/>
            <p:nvPr/>
          </p:nvGrpSpPr>
          <p:grpSpPr>
            <a:xfrm>
              <a:off x="4862211" y="5502636"/>
              <a:ext cx="1170263" cy="652126"/>
              <a:chOff x="4550574" y="5775424"/>
              <a:chExt cx="934096" cy="603284"/>
            </a:xfrm>
          </p:grpSpPr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FE02FDA4-AA6D-42AA-2BD9-45036F292580}"/>
                  </a:ext>
                </a:extLst>
              </p:cNvPr>
              <p:cNvGrpSpPr/>
              <p:nvPr/>
            </p:nvGrpSpPr>
            <p:grpSpPr>
              <a:xfrm>
                <a:off x="4578746" y="583976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341" name="Gruppo 456">
                  <a:extLst>
                    <a:ext uri="{FF2B5EF4-FFF2-40B4-BE49-F238E27FC236}">
                      <a16:creationId xmlns:a16="http://schemas.microsoft.com/office/drawing/2014/main" id="{41AA3472-A65B-BB7F-1165-6E3A0F06BD03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50" name="AutoShape 795">
                    <a:extLst>
                      <a:ext uri="{FF2B5EF4-FFF2-40B4-BE49-F238E27FC236}">
                        <a16:creationId xmlns:a16="http://schemas.microsoft.com/office/drawing/2014/main" id="{FA0E386D-611B-8290-7369-E3CAA1F3C9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AutoShape 795">
                    <a:extLst>
                      <a:ext uri="{FF2B5EF4-FFF2-40B4-BE49-F238E27FC236}">
                        <a16:creationId xmlns:a16="http://schemas.microsoft.com/office/drawing/2014/main" id="{48836E0F-52DC-0562-908C-B1D8687DAC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AutoShape 795">
                    <a:extLst>
                      <a:ext uri="{FF2B5EF4-FFF2-40B4-BE49-F238E27FC236}">
                        <a16:creationId xmlns:a16="http://schemas.microsoft.com/office/drawing/2014/main" id="{D1F79334-4E4B-14DA-0C52-ABE58A21BC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Gruppo 456">
                  <a:extLst>
                    <a:ext uri="{FF2B5EF4-FFF2-40B4-BE49-F238E27FC236}">
                      <a16:creationId xmlns:a16="http://schemas.microsoft.com/office/drawing/2014/main" id="{CDBB1A29-B6E9-2346-6B85-1D5058E7C759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47" name="AutoShape 795">
                    <a:extLst>
                      <a:ext uri="{FF2B5EF4-FFF2-40B4-BE49-F238E27FC236}">
                        <a16:creationId xmlns:a16="http://schemas.microsoft.com/office/drawing/2014/main" id="{7E1FB18C-F9F6-9E8A-9C05-97CC78780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AutoShape 795">
                    <a:extLst>
                      <a:ext uri="{FF2B5EF4-FFF2-40B4-BE49-F238E27FC236}">
                        <a16:creationId xmlns:a16="http://schemas.microsoft.com/office/drawing/2014/main" id="{7367C61A-0366-5F1D-3EA0-423C190952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AutoShape 795">
                    <a:extLst>
                      <a:ext uri="{FF2B5EF4-FFF2-40B4-BE49-F238E27FC236}">
                        <a16:creationId xmlns:a16="http://schemas.microsoft.com/office/drawing/2014/main" id="{C7CEF31A-150C-55AB-7BA1-2EB101B1ED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" name="Gruppo 456">
                  <a:extLst>
                    <a:ext uri="{FF2B5EF4-FFF2-40B4-BE49-F238E27FC236}">
                      <a16:creationId xmlns:a16="http://schemas.microsoft.com/office/drawing/2014/main" id="{8BAC155C-E843-DC8C-78E6-D53EDAC0610E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44" name="AutoShape 795">
                    <a:extLst>
                      <a:ext uri="{FF2B5EF4-FFF2-40B4-BE49-F238E27FC236}">
                        <a16:creationId xmlns:a16="http://schemas.microsoft.com/office/drawing/2014/main" id="{A6967AAF-08B7-B0AB-0D11-FA14ABC815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AutoShape 795">
                    <a:extLst>
                      <a:ext uri="{FF2B5EF4-FFF2-40B4-BE49-F238E27FC236}">
                        <a16:creationId xmlns:a16="http://schemas.microsoft.com/office/drawing/2014/main" id="{F9EDCB25-6B3A-2C22-924D-9D1DD6CADC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AutoShape 795">
                    <a:extLst>
                      <a:ext uri="{FF2B5EF4-FFF2-40B4-BE49-F238E27FC236}">
                        <a16:creationId xmlns:a16="http://schemas.microsoft.com/office/drawing/2014/main" id="{0AAA8CC4-70AE-6C73-90CF-7CBB3B6620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D0D723B1-FC01-8A79-AF1E-23C292FCAD5C}"/>
                  </a:ext>
                </a:extLst>
              </p:cNvPr>
              <p:cNvGrpSpPr/>
              <p:nvPr/>
            </p:nvGrpSpPr>
            <p:grpSpPr>
              <a:xfrm>
                <a:off x="4578081" y="607859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329" name="Gruppo 456">
                  <a:extLst>
                    <a:ext uri="{FF2B5EF4-FFF2-40B4-BE49-F238E27FC236}">
                      <a16:creationId xmlns:a16="http://schemas.microsoft.com/office/drawing/2014/main" id="{99DA590A-B161-2CA0-810C-536C0A9C5ABE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38" name="AutoShape 795">
                    <a:extLst>
                      <a:ext uri="{FF2B5EF4-FFF2-40B4-BE49-F238E27FC236}">
                        <a16:creationId xmlns:a16="http://schemas.microsoft.com/office/drawing/2014/main" id="{D4BB754D-904B-2387-6C09-CECB026AB1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AutoShape 795">
                    <a:extLst>
                      <a:ext uri="{FF2B5EF4-FFF2-40B4-BE49-F238E27FC236}">
                        <a16:creationId xmlns:a16="http://schemas.microsoft.com/office/drawing/2014/main" id="{B78695F5-4D8A-6046-176E-7D8A076238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AutoShape 795">
                    <a:extLst>
                      <a:ext uri="{FF2B5EF4-FFF2-40B4-BE49-F238E27FC236}">
                        <a16:creationId xmlns:a16="http://schemas.microsoft.com/office/drawing/2014/main" id="{8AAA928D-819F-FB94-93DA-9CF5D23B98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0" name="Gruppo 456">
                  <a:extLst>
                    <a:ext uri="{FF2B5EF4-FFF2-40B4-BE49-F238E27FC236}">
                      <a16:creationId xmlns:a16="http://schemas.microsoft.com/office/drawing/2014/main" id="{5CA78F32-A49B-CE8E-5266-A184C40C0D67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35" name="AutoShape 795">
                    <a:extLst>
                      <a:ext uri="{FF2B5EF4-FFF2-40B4-BE49-F238E27FC236}">
                        <a16:creationId xmlns:a16="http://schemas.microsoft.com/office/drawing/2014/main" id="{2D9A9D52-762C-07BB-1ED4-9B98BF5186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AutoShape 795">
                    <a:extLst>
                      <a:ext uri="{FF2B5EF4-FFF2-40B4-BE49-F238E27FC236}">
                        <a16:creationId xmlns:a16="http://schemas.microsoft.com/office/drawing/2014/main" id="{EEC02C9F-9269-CC06-168B-A03EC434ED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AutoShape 795">
                    <a:extLst>
                      <a:ext uri="{FF2B5EF4-FFF2-40B4-BE49-F238E27FC236}">
                        <a16:creationId xmlns:a16="http://schemas.microsoft.com/office/drawing/2014/main" id="{DF4DE828-5C93-A95B-0860-9CEFB4731D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" name="Gruppo 456">
                  <a:extLst>
                    <a:ext uri="{FF2B5EF4-FFF2-40B4-BE49-F238E27FC236}">
                      <a16:creationId xmlns:a16="http://schemas.microsoft.com/office/drawing/2014/main" id="{D0AB6A68-E057-58A1-C686-B77AE5D14217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32" name="AutoShape 795">
                    <a:extLst>
                      <a:ext uri="{FF2B5EF4-FFF2-40B4-BE49-F238E27FC236}">
                        <a16:creationId xmlns:a16="http://schemas.microsoft.com/office/drawing/2014/main" id="{D501B0FC-BF00-7EAD-851A-3737FFEF67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AutoShape 795">
                    <a:extLst>
                      <a:ext uri="{FF2B5EF4-FFF2-40B4-BE49-F238E27FC236}">
                        <a16:creationId xmlns:a16="http://schemas.microsoft.com/office/drawing/2014/main" id="{6B242621-9203-9D35-5047-654B72C29B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AutoShape 795">
                    <a:extLst>
                      <a:ext uri="{FF2B5EF4-FFF2-40B4-BE49-F238E27FC236}">
                        <a16:creationId xmlns:a16="http://schemas.microsoft.com/office/drawing/2014/main" id="{A0399682-48A3-A833-7773-D958422008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8" name="Rounded Rectangle 205">
                <a:extLst>
                  <a:ext uri="{FF2B5EF4-FFF2-40B4-BE49-F238E27FC236}">
                    <a16:creationId xmlns:a16="http://schemas.microsoft.com/office/drawing/2014/main" id="{CB682271-D832-B709-D094-B287058FF247}"/>
                  </a:ext>
                </a:extLst>
              </p:cNvPr>
              <p:cNvSpPr/>
              <p:nvPr/>
            </p:nvSpPr>
            <p:spPr>
              <a:xfrm>
                <a:off x="4550574" y="5775424"/>
                <a:ext cx="934096" cy="603284"/>
              </a:xfrm>
              <a:prstGeom prst="round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25" name="Rettangolo arrotondato 85">
              <a:extLst>
                <a:ext uri="{FF2B5EF4-FFF2-40B4-BE49-F238E27FC236}">
                  <a16:creationId xmlns:a16="http://schemas.microsoft.com/office/drawing/2014/main" id="{A84C3B7C-2268-2AF2-9ADF-3C26290CF47B}"/>
                </a:ext>
              </a:extLst>
            </p:cNvPr>
            <p:cNvSpPr/>
            <p:nvPr/>
          </p:nvSpPr>
          <p:spPr>
            <a:xfrm>
              <a:off x="4801620" y="5157525"/>
              <a:ext cx="1294765" cy="208178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Disk Server</a:t>
              </a:r>
            </a:p>
          </p:txBody>
        </p: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98BD9E87-D44E-932B-5751-6556C8968607}"/>
              </a:ext>
            </a:extLst>
          </p:cNvPr>
          <p:cNvGrpSpPr/>
          <p:nvPr/>
        </p:nvGrpSpPr>
        <p:grpSpPr>
          <a:xfrm>
            <a:off x="8611760" y="5162362"/>
            <a:ext cx="1294765" cy="997237"/>
            <a:chOff x="4801620" y="5157525"/>
            <a:chExt cx="1294765" cy="997237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C050F936-C2E9-F453-C77E-68A699F6E45D}"/>
                </a:ext>
              </a:extLst>
            </p:cNvPr>
            <p:cNvGrpSpPr/>
            <p:nvPr/>
          </p:nvGrpSpPr>
          <p:grpSpPr>
            <a:xfrm>
              <a:off x="4862211" y="5502636"/>
              <a:ext cx="1170263" cy="652126"/>
              <a:chOff x="4550574" y="5775424"/>
              <a:chExt cx="934096" cy="603284"/>
            </a:xfrm>
          </p:grpSpPr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7844A40A-B87D-AB44-0A84-EEDD77B74E78}"/>
                  </a:ext>
                </a:extLst>
              </p:cNvPr>
              <p:cNvGrpSpPr/>
              <p:nvPr/>
            </p:nvGrpSpPr>
            <p:grpSpPr>
              <a:xfrm>
                <a:off x="4578746" y="583976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371" name="Gruppo 456">
                  <a:extLst>
                    <a:ext uri="{FF2B5EF4-FFF2-40B4-BE49-F238E27FC236}">
                      <a16:creationId xmlns:a16="http://schemas.microsoft.com/office/drawing/2014/main" id="{C13806D2-7011-7AF0-5B44-7421DCB79B39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80" name="AutoShape 795">
                    <a:extLst>
                      <a:ext uri="{FF2B5EF4-FFF2-40B4-BE49-F238E27FC236}">
                        <a16:creationId xmlns:a16="http://schemas.microsoft.com/office/drawing/2014/main" id="{09A2F5DB-FBE0-75FB-199F-780AA2B442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AutoShape 795">
                    <a:extLst>
                      <a:ext uri="{FF2B5EF4-FFF2-40B4-BE49-F238E27FC236}">
                        <a16:creationId xmlns:a16="http://schemas.microsoft.com/office/drawing/2014/main" id="{BBE7BFA3-3236-90D5-8B6C-D3BB54B45E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AutoShape 795">
                    <a:extLst>
                      <a:ext uri="{FF2B5EF4-FFF2-40B4-BE49-F238E27FC236}">
                        <a16:creationId xmlns:a16="http://schemas.microsoft.com/office/drawing/2014/main" id="{082A46D6-3A82-6262-0669-FB2B7984C2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2" name="Gruppo 456">
                  <a:extLst>
                    <a:ext uri="{FF2B5EF4-FFF2-40B4-BE49-F238E27FC236}">
                      <a16:creationId xmlns:a16="http://schemas.microsoft.com/office/drawing/2014/main" id="{82912131-018A-F688-A3EF-15E06798DCD2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77" name="AutoShape 795">
                    <a:extLst>
                      <a:ext uri="{FF2B5EF4-FFF2-40B4-BE49-F238E27FC236}">
                        <a16:creationId xmlns:a16="http://schemas.microsoft.com/office/drawing/2014/main" id="{95FBAA8D-6632-4183-9774-6F43B96D50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AutoShape 795">
                    <a:extLst>
                      <a:ext uri="{FF2B5EF4-FFF2-40B4-BE49-F238E27FC236}">
                        <a16:creationId xmlns:a16="http://schemas.microsoft.com/office/drawing/2014/main" id="{FF1334D3-99CA-E78C-4BBD-D8ABDD4D7F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AutoShape 795">
                    <a:extLst>
                      <a:ext uri="{FF2B5EF4-FFF2-40B4-BE49-F238E27FC236}">
                        <a16:creationId xmlns:a16="http://schemas.microsoft.com/office/drawing/2014/main" id="{8C6D161A-BFDD-0109-A23A-1153E7419A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3" name="Gruppo 456">
                  <a:extLst>
                    <a:ext uri="{FF2B5EF4-FFF2-40B4-BE49-F238E27FC236}">
                      <a16:creationId xmlns:a16="http://schemas.microsoft.com/office/drawing/2014/main" id="{624A6F9E-B0D5-FF75-AF43-5F1300562CF8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74" name="AutoShape 795">
                    <a:extLst>
                      <a:ext uri="{FF2B5EF4-FFF2-40B4-BE49-F238E27FC236}">
                        <a16:creationId xmlns:a16="http://schemas.microsoft.com/office/drawing/2014/main" id="{316E4D66-3A29-E4E3-88B6-67A3ED8955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AutoShape 795">
                    <a:extLst>
                      <a:ext uri="{FF2B5EF4-FFF2-40B4-BE49-F238E27FC236}">
                        <a16:creationId xmlns:a16="http://schemas.microsoft.com/office/drawing/2014/main" id="{963973D1-537C-8448-3096-59398B3B2D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AutoShape 795">
                    <a:extLst>
                      <a:ext uri="{FF2B5EF4-FFF2-40B4-BE49-F238E27FC236}">
                        <a16:creationId xmlns:a16="http://schemas.microsoft.com/office/drawing/2014/main" id="{17A714A5-538B-90B1-BF27-283C636F7C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08BA4FFD-24AC-3E48-1758-45FA9A7E0710}"/>
                  </a:ext>
                </a:extLst>
              </p:cNvPr>
              <p:cNvGrpSpPr/>
              <p:nvPr/>
            </p:nvGrpSpPr>
            <p:grpSpPr>
              <a:xfrm>
                <a:off x="4578081" y="607859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359" name="Gruppo 456">
                  <a:extLst>
                    <a:ext uri="{FF2B5EF4-FFF2-40B4-BE49-F238E27FC236}">
                      <a16:creationId xmlns:a16="http://schemas.microsoft.com/office/drawing/2014/main" id="{76F3A28F-7FF8-434B-F0E1-E8A33A274567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68" name="AutoShape 795">
                    <a:extLst>
                      <a:ext uri="{FF2B5EF4-FFF2-40B4-BE49-F238E27FC236}">
                        <a16:creationId xmlns:a16="http://schemas.microsoft.com/office/drawing/2014/main" id="{FE31FFB5-052B-A590-CC1F-A1FF0088FB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AutoShape 795">
                    <a:extLst>
                      <a:ext uri="{FF2B5EF4-FFF2-40B4-BE49-F238E27FC236}">
                        <a16:creationId xmlns:a16="http://schemas.microsoft.com/office/drawing/2014/main" id="{96CF12E8-D17F-A85C-EEC1-F18AB7E9BC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AutoShape 795">
                    <a:extLst>
                      <a:ext uri="{FF2B5EF4-FFF2-40B4-BE49-F238E27FC236}">
                        <a16:creationId xmlns:a16="http://schemas.microsoft.com/office/drawing/2014/main" id="{BDDA4096-DD42-73A7-BB8C-09C71B03A7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0" name="Gruppo 456">
                  <a:extLst>
                    <a:ext uri="{FF2B5EF4-FFF2-40B4-BE49-F238E27FC236}">
                      <a16:creationId xmlns:a16="http://schemas.microsoft.com/office/drawing/2014/main" id="{9602B511-85C0-9600-B9F4-2928794B8DF5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65" name="AutoShape 795">
                    <a:extLst>
                      <a:ext uri="{FF2B5EF4-FFF2-40B4-BE49-F238E27FC236}">
                        <a16:creationId xmlns:a16="http://schemas.microsoft.com/office/drawing/2014/main" id="{81DB3168-62A7-4083-C297-E4604800DB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AutoShape 795">
                    <a:extLst>
                      <a:ext uri="{FF2B5EF4-FFF2-40B4-BE49-F238E27FC236}">
                        <a16:creationId xmlns:a16="http://schemas.microsoft.com/office/drawing/2014/main" id="{83806D28-636E-4B01-BF4B-7D362DA52F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AutoShape 795">
                    <a:extLst>
                      <a:ext uri="{FF2B5EF4-FFF2-40B4-BE49-F238E27FC236}">
                        <a16:creationId xmlns:a16="http://schemas.microsoft.com/office/drawing/2014/main" id="{6D256948-FC21-32C9-AAFB-6A00AA0908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1" name="Gruppo 456">
                  <a:extLst>
                    <a:ext uri="{FF2B5EF4-FFF2-40B4-BE49-F238E27FC236}">
                      <a16:creationId xmlns:a16="http://schemas.microsoft.com/office/drawing/2014/main" id="{45950793-D28E-D654-00B3-9E4B4BC964C0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62" name="AutoShape 795">
                    <a:extLst>
                      <a:ext uri="{FF2B5EF4-FFF2-40B4-BE49-F238E27FC236}">
                        <a16:creationId xmlns:a16="http://schemas.microsoft.com/office/drawing/2014/main" id="{C984EB88-7B16-3F92-A3B6-78D7626DEF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AutoShape 795">
                    <a:extLst>
                      <a:ext uri="{FF2B5EF4-FFF2-40B4-BE49-F238E27FC236}">
                        <a16:creationId xmlns:a16="http://schemas.microsoft.com/office/drawing/2014/main" id="{FB51D26B-33D5-D840-F6AD-B27DF51BE9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AutoShape 795">
                    <a:extLst>
                      <a:ext uri="{FF2B5EF4-FFF2-40B4-BE49-F238E27FC236}">
                        <a16:creationId xmlns:a16="http://schemas.microsoft.com/office/drawing/2014/main" id="{BB00D338-0463-487A-4917-07E2A4C78A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8" name="Rounded Rectangle 205">
                <a:extLst>
                  <a:ext uri="{FF2B5EF4-FFF2-40B4-BE49-F238E27FC236}">
                    <a16:creationId xmlns:a16="http://schemas.microsoft.com/office/drawing/2014/main" id="{0EFA8E78-AF94-4C59-D875-BAB00101389A}"/>
                  </a:ext>
                </a:extLst>
              </p:cNvPr>
              <p:cNvSpPr/>
              <p:nvPr/>
            </p:nvSpPr>
            <p:spPr>
              <a:xfrm>
                <a:off x="4550574" y="5775424"/>
                <a:ext cx="934096" cy="603284"/>
              </a:xfrm>
              <a:prstGeom prst="round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55" name="Rettangolo arrotondato 85">
              <a:extLst>
                <a:ext uri="{FF2B5EF4-FFF2-40B4-BE49-F238E27FC236}">
                  <a16:creationId xmlns:a16="http://schemas.microsoft.com/office/drawing/2014/main" id="{EDB7F605-B27C-0C0A-6278-6FF72C4E5697}"/>
                </a:ext>
              </a:extLst>
            </p:cNvPr>
            <p:cNvSpPr/>
            <p:nvPr/>
          </p:nvSpPr>
          <p:spPr>
            <a:xfrm>
              <a:off x="4801620" y="5157525"/>
              <a:ext cx="1294765" cy="208178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Disk Server</a:t>
              </a:r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DD599E2-EA00-979D-95B1-790E5287CCFC}"/>
              </a:ext>
            </a:extLst>
          </p:cNvPr>
          <p:cNvGrpSpPr/>
          <p:nvPr/>
        </p:nvGrpSpPr>
        <p:grpSpPr>
          <a:xfrm>
            <a:off x="10065726" y="5176872"/>
            <a:ext cx="1294765" cy="997237"/>
            <a:chOff x="4801620" y="5157525"/>
            <a:chExt cx="1294765" cy="997237"/>
          </a:xfrm>
        </p:grpSpPr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C16000F1-FD26-D7AC-3E7A-D5C9E099AEE2}"/>
                </a:ext>
              </a:extLst>
            </p:cNvPr>
            <p:cNvGrpSpPr/>
            <p:nvPr/>
          </p:nvGrpSpPr>
          <p:grpSpPr>
            <a:xfrm>
              <a:off x="4862211" y="5502636"/>
              <a:ext cx="1170263" cy="652126"/>
              <a:chOff x="4550574" y="5775424"/>
              <a:chExt cx="934096" cy="603284"/>
            </a:xfrm>
          </p:grpSpPr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C82EF50F-602C-3AB5-4FB2-A25AAD243D2A}"/>
                  </a:ext>
                </a:extLst>
              </p:cNvPr>
              <p:cNvGrpSpPr/>
              <p:nvPr/>
            </p:nvGrpSpPr>
            <p:grpSpPr>
              <a:xfrm>
                <a:off x="4578746" y="583976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401" name="Gruppo 456">
                  <a:extLst>
                    <a:ext uri="{FF2B5EF4-FFF2-40B4-BE49-F238E27FC236}">
                      <a16:creationId xmlns:a16="http://schemas.microsoft.com/office/drawing/2014/main" id="{C50E8FC0-C473-C1B9-2592-013B0133EC52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410" name="AutoShape 795">
                    <a:extLst>
                      <a:ext uri="{FF2B5EF4-FFF2-40B4-BE49-F238E27FC236}">
                        <a16:creationId xmlns:a16="http://schemas.microsoft.com/office/drawing/2014/main" id="{209B10E0-9487-55FA-CEDB-39A3AC428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AutoShape 795">
                    <a:extLst>
                      <a:ext uri="{FF2B5EF4-FFF2-40B4-BE49-F238E27FC236}">
                        <a16:creationId xmlns:a16="http://schemas.microsoft.com/office/drawing/2014/main" id="{6F98A5CC-014E-4F20-E66C-F40416C615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AutoShape 795">
                    <a:extLst>
                      <a:ext uri="{FF2B5EF4-FFF2-40B4-BE49-F238E27FC236}">
                        <a16:creationId xmlns:a16="http://schemas.microsoft.com/office/drawing/2014/main" id="{0F82AC46-9177-12B3-F5F9-72FAAD3BA5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" name="Gruppo 456">
                  <a:extLst>
                    <a:ext uri="{FF2B5EF4-FFF2-40B4-BE49-F238E27FC236}">
                      <a16:creationId xmlns:a16="http://schemas.microsoft.com/office/drawing/2014/main" id="{9C49985E-A8C5-7AAD-6E1E-8876857F91E4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407" name="AutoShape 795">
                    <a:extLst>
                      <a:ext uri="{FF2B5EF4-FFF2-40B4-BE49-F238E27FC236}">
                        <a16:creationId xmlns:a16="http://schemas.microsoft.com/office/drawing/2014/main" id="{AA5B0896-4798-FC7A-442A-8D3BB19201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AutoShape 795">
                    <a:extLst>
                      <a:ext uri="{FF2B5EF4-FFF2-40B4-BE49-F238E27FC236}">
                        <a16:creationId xmlns:a16="http://schemas.microsoft.com/office/drawing/2014/main" id="{32F4B5E3-A27F-235F-7419-74BC1C5E2C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" name="AutoShape 795">
                    <a:extLst>
                      <a:ext uri="{FF2B5EF4-FFF2-40B4-BE49-F238E27FC236}">
                        <a16:creationId xmlns:a16="http://schemas.microsoft.com/office/drawing/2014/main" id="{63424F1D-73B9-3F65-48BF-56198A018C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" name="Gruppo 456">
                  <a:extLst>
                    <a:ext uri="{FF2B5EF4-FFF2-40B4-BE49-F238E27FC236}">
                      <a16:creationId xmlns:a16="http://schemas.microsoft.com/office/drawing/2014/main" id="{9A52CC12-088F-9FF2-6B06-7B4BF425168C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404" name="AutoShape 795">
                    <a:extLst>
                      <a:ext uri="{FF2B5EF4-FFF2-40B4-BE49-F238E27FC236}">
                        <a16:creationId xmlns:a16="http://schemas.microsoft.com/office/drawing/2014/main" id="{4A8EA797-8A7C-39EA-8D04-2F89838222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" name="AutoShape 795">
                    <a:extLst>
                      <a:ext uri="{FF2B5EF4-FFF2-40B4-BE49-F238E27FC236}">
                        <a16:creationId xmlns:a16="http://schemas.microsoft.com/office/drawing/2014/main" id="{424CEFB0-532D-23AA-C0B8-76CB6B5BF1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" name="AutoShape 795">
                    <a:extLst>
                      <a:ext uri="{FF2B5EF4-FFF2-40B4-BE49-F238E27FC236}">
                        <a16:creationId xmlns:a16="http://schemas.microsoft.com/office/drawing/2014/main" id="{618F6465-03B9-4C64-1C22-B68D289C2B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19CACA63-E506-A60C-9CCB-B058FC9A619A}"/>
                  </a:ext>
                </a:extLst>
              </p:cNvPr>
              <p:cNvGrpSpPr/>
              <p:nvPr/>
            </p:nvGrpSpPr>
            <p:grpSpPr>
              <a:xfrm>
                <a:off x="4578081" y="6078597"/>
                <a:ext cx="861641" cy="223654"/>
                <a:chOff x="4578746" y="5839767"/>
                <a:chExt cx="861641" cy="223654"/>
              </a:xfrm>
            </p:grpSpPr>
            <p:grpSp>
              <p:nvGrpSpPr>
                <p:cNvPr id="389" name="Gruppo 456">
                  <a:extLst>
                    <a:ext uri="{FF2B5EF4-FFF2-40B4-BE49-F238E27FC236}">
                      <a16:creationId xmlns:a16="http://schemas.microsoft.com/office/drawing/2014/main" id="{30035F2C-F90A-F81E-8F29-DD1DDE37B302}"/>
                    </a:ext>
                  </a:extLst>
                </p:cNvPr>
                <p:cNvGrpSpPr/>
                <p:nvPr/>
              </p:nvGrpSpPr>
              <p:grpSpPr>
                <a:xfrm>
                  <a:off x="4578746" y="5839767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98" name="AutoShape 795">
                    <a:extLst>
                      <a:ext uri="{FF2B5EF4-FFF2-40B4-BE49-F238E27FC236}">
                        <a16:creationId xmlns:a16="http://schemas.microsoft.com/office/drawing/2014/main" id="{54E0C203-243C-564A-F6CE-7C86BA5B3E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AutoShape 795">
                    <a:extLst>
                      <a:ext uri="{FF2B5EF4-FFF2-40B4-BE49-F238E27FC236}">
                        <a16:creationId xmlns:a16="http://schemas.microsoft.com/office/drawing/2014/main" id="{F54EBC0C-B49E-9657-00EF-FDC9D89EFF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AutoShape 795">
                    <a:extLst>
                      <a:ext uri="{FF2B5EF4-FFF2-40B4-BE49-F238E27FC236}">
                        <a16:creationId xmlns:a16="http://schemas.microsoft.com/office/drawing/2014/main" id="{B3103D3B-B02B-8F14-044B-8356587274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0" name="Gruppo 456">
                  <a:extLst>
                    <a:ext uri="{FF2B5EF4-FFF2-40B4-BE49-F238E27FC236}">
                      <a16:creationId xmlns:a16="http://schemas.microsoft.com/office/drawing/2014/main" id="{BF871794-91DB-C535-AF0B-B54F53041AB6}"/>
                    </a:ext>
                  </a:extLst>
                </p:cNvPr>
                <p:cNvGrpSpPr/>
                <p:nvPr/>
              </p:nvGrpSpPr>
              <p:grpSpPr>
                <a:xfrm>
                  <a:off x="4878559" y="585218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95" name="AutoShape 795">
                    <a:extLst>
                      <a:ext uri="{FF2B5EF4-FFF2-40B4-BE49-F238E27FC236}">
                        <a16:creationId xmlns:a16="http://schemas.microsoft.com/office/drawing/2014/main" id="{E1444C30-FDB6-3855-4550-D0AE962629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AutoShape 795">
                    <a:extLst>
                      <a:ext uri="{FF2B5EF4-FFF2-40B4-BE49-F238E27FC236}">
                        <a16:creationId xmlns:a16="http://schemas.microsoft.com/office/drawing/2014/main" id="{28F4B8AA-E00A-D506-403B-E34697D383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AutoShape 795">
                    <a:extLst>
                      <a:ext uri="{FF2B5EF4-FFF2-40B4-BE49-F238E27FC236}">
                        <a16:creationId xmlns:a16="http://schemas.microsoft.com/office/drawing/2014/main" id="{9530C417-6696-9215-542F-55FCE49658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1" name="Gruppo 456">
                  <a:extLst>
                    <a:ext uri="{FF2B5EF4-FFF2-40B4-BE49-F238E27FC236}">
                      <a16:creationId xmlns:a16="http://schemas.microsoft.com/office/drawing/2014/main" id="{6280AF8B-52D8-AB29-6651-F105214A621D}"/>
                    </a:ext>
                  </a:extLst>
                </p:cNvPr>
                <p:cNvGrpSpPr/>
                <p:nvPr/>
              </p:nvGrpSpPr>
              <p:grpSpPr>
                <a:xfrm>
                  <a:off x="5179025" y="5851925"/>
                  <a:ext cx="261362" cy="211236"/>
                  <a:chOff x="4796367" y="5915025"/>
                  <a:chExt cx="520700" cy="419100"/>
                </a:xfrm>
              </p:grpSpPr>
              <p:sp>
                <p:nvSpPr>
                  <p:cNvPr id="392" name="AutoShape 795">
                    <a:extLst>
                      <a:ext uri="{FF2B5EF4-FFF2-40B4-BE49-F238E27FC236}">
                        <a16:creationId xmlns:a16="http://schemas.microsoft.com/office/drawing/2014/main" id="{812AA44D-BACA-072E-4A51-DFB257E80F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6367" y="59150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AutoShape 795">
                    <a:extLst>
                      <a:ext uri="{FF2B5EF4-FFF2-40B4-BE49-F238E27FC236}">
                        <a16:creationId xmlns:a16="http://schemas.microsoft.com/office/drawing/2014/main" id="{2518C3FC-C932-58E2-2499-EB334EC86E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5767" y="5940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AutoShape 795">
                    <a:extLst>
                      <a:ext uri="{FF2B5EF4-FFF2-40B4-BE49-F238E27FC236}">
                        <a16:creationId xmlns:a16="http://schemas.microsoft.com/office/drawing/2014/main" id="{7A4E18C1-DDFD-0D59-8D76-13881F3359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8767" y="6067425"/>
                    <a:ext cx="241300" cy="266700"/>
                  </a:xfrm>
                  <a:prstGeom prst="can">
                    <a:avLst>
                      <a:gd name="adj" fmla="val 4042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88" name="Rounded Rectangle 205">
                <a:extLst>
                  <a:ext uri="{FF2B5EF4-FFF2-40B4-BE49-F238E27FC236}">
                    <a16:creationId xmlns:a16="http://schemas.microsoft.com/office/drawing/2014/main" id="{A13A9999-8991-312F-16B8-D160439A7B54}"/>
                  </a:ext>
                </a:extLst>
              </p:cNvPr>
              <p:cNvSpPr/>
              <p:nvPr/>
            </p:nvSpPr>
            <p:spPr>
              <a:xfrm>
                <a:off x="4550574" y="5775424"/>
                <a:ext cx="934096" cy="603284"/>
              </a:xfrm>
              <a:prstGeom prst="round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85" name="Rettangolo arrotondato 85">
              <a:extLst>
                <a:ext uri="{FF2B5EF4-FFF2-40B4-BE49-F238E27FC236}">
                  <a16:creationId xmlns:a16="http://schemas.microsoft.com/office/drawing/2014/main" id="{7B87EA9B-7A3C-2F33-6BB0-5280D2A417D1}"/>
                </a:ext>
              </a:extLst>
            </p:cNvPr>
            <p:cNvSpPr/>
            <p:nvPr/>
          </p:nvSpPr>
          <p:spPr>
            <a:xfrm>
              <a:off x="4801620" y="5157525"/>
              <a:ext cx="1294765" cy="208178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Disk Server</a:t>
              </a:r>
            </a:p>
          </p:txBody>
        </p:sp>
      </p:grp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B560B602-5F41-A269-29B4-8400CED9CECD}"/>
              </a:ext>
            </a:extLst>
          </p:cNvPr>
          <p:cNvCxnSpPr>
            <a:cxnSpLocks/>
            <a:stCxn id="278" idx="2"/>
            <a:endCxn id="295" idx="0"/>
          </p:cNvCxnSpPr>
          <p:nvPr/>
        </p:nvCxnSpPr>
        <p:spPr>
          <a:xfrm>
            <a:off x="5119353" y="4103728"/>
            <a:ext cx="1219244" cy="105863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409C1804-1D2B-27C7-8D2C-373BFBA1EEB2}"/>
              </a:ext>
            </a:extLst>
          </p:cNvPr>
          <p:cNvCxnSpPr>
            <a:cxnSpLocks/>
            <a:stCxn id="278" idx="2"/>
            <a:endCxn id="325" idx="0"/>
          </p:cNvCxnSpPr>
          <p:nvPr/>
        </p:nvCxnSpPr>
        <p:spPr>
          <a:xfrm>
            <a:off x="5119353" y="4103728"/>
            <a:ext cx="2673971" cy="105863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C506DF38-E629-2396-147C-7FC6C67DCC85}"/>
              </a:ext>
            </a:extLst>
          </p:cNvPr>
          <p:cNvCxnSpPr>
            <a:cxnSpLocks/>
            <a:stCxn id="278" idx="2"/>
            <a:endCxn id="355" idx="0"/>
          </p:cNvCxnSpPr>
          <p:nvPr/>
        </p:nvCxnSpPr>
        <p:spPr>
          <a:xfrm>
            <a:off x="5119353" y="4103728"/>
            <a:ext cx="4139790" cy="105863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3B1FFCA4-9F3A-1446-478D-C36A28126051}"/>
              </a:ext>
            </a:extLst>
          </p:cNvPr>
          <p:cNvCxnSpPr>
            <a:cxnSpLocks/>
            <a:stCxn id="278" idx="2"/>
            <a:endCxn id="385" idx="0"/>
          </p:cNvCxnSpPr>
          <p:nvPr/>
        </p:nvCxnSpPr>
        <p:spPr>
          <a:xfrm>
            <a:off x="5119353" y="4103728"/>
            <a:ext cx="5593756" cy="107314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58A06031-F13C-94CB-DF24-75216CB75691}"/>
              </a:ext>
            </a:extLst>
          </p:cNvPr>
          <p:cNvCxnSpPr>
            <a:cxnSpLocks/>
            <a:stCxn id="279" idx="2"/>
            <a:endCxn id="385" idx="0"/>
          </p:cNvCxnSpPr>
          <p:nvPr/>
        </p:nvCxnSpPr>
        <p:spPr>
          <a:xfrm>
            <a:off x="6416126" y="4103728"/>
            <a:ext cx="4296983" cy="107314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213F8E54-121E-5306-17B8-9434D87321F0}"/>
              </a:ext>
            </a:extLst>
          </p:cNvPr>
          <p:cNvCxnSpPr>
            <a:cxnSpLocks/>
            <a:stCxn id="279" idx="2"/>
            <a:endCxn id="355" idx="0"/>
          </p:cNvCxnSpPr>
          <p:nvPr/>
        </p:nvCxnSpPr>
        <p:spPr>
          <a:xfrm>
            <a:off x="6416126" y="4103728"/>
            <a:ext cx="2843017" cy="105863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E3458F23-240E-BBB1-AB18-E3DCE442662A}"/>
              </a:ext>
            </a:extLst>
          </p:cNvPr>
          <p:cNvCxnSpPr>
            <a:cxnSpLocks/>
            <a:endCxn id="325" idx="0"/>
          </p:cNvCxnSpPr>
          <p:nvPr/>
        </p:nvCxnSpPr>
        <p:spPr>
          <a:xfrm>
            <a:off x="6409190" y="4102396"/>
            <a:ext cx="1384134" cy="1059966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80AD9DB7-A597-5EF8-66C4-F5754BD7CFFD}"/>
              </a:ext>
            </a:extLst>
          </p:cNvPr>
          <p:cNvCxnSpPr>
            <a:cxnSpLocks/>
            <a:stCxn id="279" idx="2"/>
            <a:endCxn id="295" idx="0"/>
          </p:cNvCxnSpPr>
          <p:nvPr/>
        </p:nvCxnSpPr>
        <p:spPr>
          <a:xfrm flipH="1">
            <a:off x="6338597" y="4103728"/>
            <a:ext cx="77529" cy="1058634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1" name="Freccia bidirezionale orizzontale 1008">
            <a:extLst>
              <a:ext uri="{FF2B5EF4-FFF2-40B4-BE49-F238E27FC236}">
                <a16:creationId xmlns:a16="http://schemas.microsoft.com/office/drawing/2014/main" id="{8D40FC4B-9EAE-77BF-01D7-AE6798370B5A}"/>
              </a:ext>
            </a:extLst>
          </p:cNvPr>
          <p:cNvSpPr/>
          <p:nvPr/>
        </p:nvSpPr>
        <p:spPr>
          <a:xfrm rot="20579538">
            <a:off x="2967724" y="4080944"/>
            <a:ext cx="1216152" cy="484632"/>
          </a:xfrm>
          <a:prstGeom prst="leftRightArrow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Tbps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2" name="CasellaDiTesto 331">
            <a:extLst>
              <a:ext uri="{FF2B5EF4-FFF2-40B4-BE49-F238E27FC236}">
                <a16:creationId xmlns:a16="http://schemas.microsoft.com/office/drawing/2014/main" id="{564C5701-75E4-92F5-634A-200C9E569484}"/>
              </a:ext>
            </a:extLst>
          </p:cNvPr>
          <p:cNvSpPr txBox="1"/>
          <p:nvPr/>
        </p:nvSpPr>
        <p:spPr>
          <a:xfrm>
            <a:off x="7093247" y="3371413"/>
            <a:ext cx="3611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err="1"/>
              <a:t>Vxlan</a:t>
            </a:r>
            <a:r>
              <a:rPr lang="it-IT" sz="1400" b="1" dirty="0"/>
              <a:t> switching e </a:t>
            </a:r>
            <a:r>
              <a:rPr lang="it-IT" sz="1400" b="1" dirty="0" err="1"/>
              <a:t>routing</a:t>
            </a:r>
            <a:r>
              <a:rPr lang="it-IT" sz="1400" b="1" dirty="0"/>
              <a:t> </a:t>
            </a:r>
            <a:r>
              <a:rPr lang="it-IT" sz="1400" b="1" dirty="0" err="1"/>
              <a:t>wire</a:t>
            </a:r>
            <a:r>
              <a:rPr lang="it-IT" sz="1400" b="1" dirty="0"/>
              <a:t> speed</a:t>
            </a:r>
          </a:p>
          <a:p>
            <a:r>
              <a:rPr lang="it-IT" sz="1400" b="1" dirty="0"/>
              <a:t>690 </a:t>
            </a:r>
            <a:r>
              <a:rPr lang="it-IT" sz="1400" b="1" dirty="0" err="1"/>
              <a:t>Tbps</a:t>
            </a:r>
            <a:r>
              <a:rPr lang="it-IT" sz="1400" b="1" dirty="0"/>
              <a:t> di throughput (Up to more </a:t>
            </a:r>
            <a:r>
              <a:rPr lang="it-IT" sz="1400" b="1" dirty="0" err="1"/>
              <a:t>than</a:t>
            </a:r>
            <a:r>
              <a:rPr lang="it-IT" sz="1400" b="1" dirty="0"/>
              <a:t> 800  x 400Gb ports)</a:t>
            </a:r>
          </a:p>
        </p:txBody>
      </p: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E60BDBEF-B49F-5C03-251C-AD9322B992FB}"/>
              </a:ext>
            </a:extLst>
          </p:cNvPr>
          <p:cNvCxnSpPr>
            <a:cxnSpLocks/>
            <a:endCxn id="229" idx="4"/>
          </p:cNvCxnSpPr>
          <p:nvPr/>
        </p:nvCxnSpPr>
        <p:spPr>
          <a:xfrm flipV="1">
            <a:off x="6613951" y="1304840"/>
            <a:ext cx="1242937" cy="1399980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CasellaDiTesto 331">
            <a:extLst>
              <a:ext uri="{FF2B5EF4-FFF2-40B4-BE49-F238E27FC236}">
                <a16:creationId xmlns:a16="http://schemas.microsoft.com/office/drawing/2014/main" id="{8EBF67BF-5BD8-6E20-8262-77D997F680F2}"/>
              </a:ext>
            </a:extLst>
          </p:cNvPr>
          <p:cNvSpPr txBox="1"/>
          <p:nvPr/>
        </p:nvSpPr>
        <p:spPr>
          <a:xfrm>
            <a:off x="7287881" y="1500041"/>
            <a:ext cx="183864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4x100 Gbps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LHCOPN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16x100G</a:t>
            </a:r>
          </a:p>
        </p:txBody>
      </p:sp>
      <p:sp>
        <p:nvSpPr>
          <p:cNvPr id="425" name="CasellaDiTesto 331">
            <a:extLst>
              <a:ext uri="{FF2B5EF4-FFF2-40B4-BE49-F238E27FC236}">
                <a16:creationId xmlns:a16="http://schemas.microsoft.com/office/drawing/2014/main" id="{A5711323-8B91-1A35-D58F-731A94AFCBA0}"/>
              </a:ext>
            </a:extLst>
          </p:cNvPr>
          <p:cNvSpPr txBox="1"/>
          <p:nvPr/>
        </p:nvSpPr>
        <p:spPr>
          <a:xfrm>
            <a:off x="1722118" y="3115806"/>
            <a:ext cx="14773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DCI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2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5EA82-62DD-6418-837E-5562AEBE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85074"/>
            <a:ext cx="12192000" cy="1034129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/>
              <a:t>Datacenter Extension</a:t>
            </a:r>
            <a:br>
              <a:rPr lang="en-US" dirty="0"/>
            </a:br>
            <a:r>
              <a:rPr lang="en-US" sz="3200" dirty="0"/>
              <a:t>Between Current CNAF site and New Technopole site</a:t>
            </a:r>
            <a:endParaRPr lang="en-US" dirty="0"/>
          </a:p>
        </p:txBody>
      </p:sp>
      <p:sp>
        <p:nvSpPr>
          <p:cNvPr id="73" name="Rettangolo arrotondato 1784">
            <a:extLst>
              <a:ext uri="{FF2B5EF4-FFF2-40B4-BE49-F238E27FC236}">
                <a16:creationId xmlns:a16="http://schemas.microsoft.com/office/drawing/2014/main" id="{7313946F-B6FD-83B8-0A7D-4DEB920BA0ED}"/>
              </a:ext>
            </a:extLst>
          </p:cNvPr>
          <p:cNvSpPr/>
          <p:nvPr/>
        </p:nvSpPr>
        <p:spPr>
          <a:xfrm>
            <a:off x="6236994" y="1076649"/>
            <a:ext cx="5099263" cy="57174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ttangolo arrotondato 1784">
            <a:extLst>
              <a:ext uri="{FF2B5EF4-FFF2-40B4-BE49-F238E27FC236}">
                <a16:creationId xmlns:a16="http://schemas.microsoft.com/office/drawing/2014/main" id="{C3FAE38A-1C5F-7C86-7586-B0BF400422BF}"/>
              </a:ext>
            </a:extLst>
          </p:cNvPr>
          <p:cNvSpPr/>
          <p:nvPr/>
        </p:nvSpPr>
        <p:spPr>
          <a:xfrm>
            <a:off x="150062" y="1054345"/>
            <a:ext cx="4886609" cy="57174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asellaDiTesto 2001">
            <a:extLst>
              <a:ext uri="{FF2B5EF4-FFF2-40B4-BE49-F238E27FC236}">
                <a16:creationId xmlns:a16="http://schemas.microsoft.com/office/drawing/2014/main" id="{9E031CD8-9CC3-7701-A601-55B7EA9E6FAB}"/>
              </a:ext>
            </a:extLst>
          </p:cNvPr>
          <p:cNvSpPr txBox="1"/>
          <p:nvPr/>
        </p:nvSpPr>
        <p:spPr>
          <a:xfrm>
            <a:off x="5069488" y="2988736"/>
            <a:ext cx="1111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DCI </a:t>
            </a:r>
          </a:p>
          <a:p>
            <a:pPr algn="ctr"/>
            <a:r>
              <a:rPr lang="it-IT" b="1" dirty="0"/>
              <a:t>1,2Tbps</a:t>
            </a:r>
          </a:p>
          <a:p>
            <a:pPr algn="ctr"/>
            <a:r>
              <a:rPr lang="it-IT" dirty="0"/>
              <a:t>(3,2Tbps)</a:t>
            </a:r>
          </a:p>
          <a:p>
            <a:pPr algn="ctr"/>
            <a:r>
              <a:rPr lang="it-IT" dirty="0" err="1"/>
              <a:t>Available</a:t>
            </a:r>
            <a:r>
              <a:rPr lang="it-IT" dirty="0"/>
              <a:t> </a:t>
            </a:r>
          </a:p>
        </p:txBody>
      </p:sp>
      <p:sp>
        <p:nvSpPr>
          <p:cNvPr id="76" name="Rectangle 501">
            <a:extLst>
              <a:ext uri="{FF2B5EF4-FFF2-40B4-BE49-F238E27FC236}">
                <a16:creationId xmlns:a16="http://schemas.microsoft.com/office/drawing/2014/main" id="{02669B1A-8DDB-3E38-3A81-030A9F1B7C69}"/>
              </a:ext>
            </a:extLst>
          </p:cNvPr>
          <p:cNvSpPr/>
          <p:nvPr/>
        </p:nvSpPr>
        <p:spPr>
          <a:xfrm>
            <a:off x="387364" y="3053940"/>
            <a:ext cx="3266621" cy="18581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77" name="Connettore 1 910">
            <a:extLst>
              <a:ext uri="{FF2B5EF4-FFF2-40B4-BE49-F238E27FC236}">
                <a16:creationId xmlns:a16="http://schemas.microsoft.com/office/drawing/2014/main" id="{18217353-8443-CA5C-458A-7EDDC64581D3}"/>
              </a:ext>
            </a:extLst>
          </p:cNvPr>
          <p:cNvCxnSpPr>
            <a:cxnSpLocks/>
            <a:stCxn id="99" idx="2"/>
            <a:endCxn id="94" idx="0"/>
          </p:cNvCxnSpPr>
          <p:nvPr/>
        </p:nvCxnSpPr>
        <p:spPr>
          <a:xfrm>
            <a:off x="1203524" y="4886715"/>
            <a:ext cx="793428" cy="430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asellaDiTesto 1521">
            <a:extLst>
              <a:ext uri="{FF2B5EF4-FFF2-40B4-BE49-F238E27FC236}">
                <a16:creationId xmlns:a16="http://schemas.microsoft.com/office/drawing/2014/main" id="{1C3D88B4-A279-62D8-7446-854960FC9D8B}"/>
              </a:ext>
            </a:extLst>
          </p:cNvPr>
          <p:cNvSpPr txBox="1"/>
          <p:nvPr/>
        </p:nvSpPr>
        <p:spPr>
          <a:xfrm>
            <a:off x="2040303" y="1066921"/>
            <a:ext cx="1089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INFN DC</a:t>
            </a:r>
          </a:p>
          <a:p>
            <a:pPr algn="ctr"/>
            <a:r>
              <a:rPr lang="en-US" b="1" dirty="0"/>
              <a:t>(Old site)</a:t>
            </a:r>
          </a:p>
        </p:txBody>
      </p:sp>
      <p:cxnSp>
        <p:nvCxnSpPr>
          <p:cNvPr id="79" name="Connettore 2 1534">
            <a:extLst>
              <a:ext uri="{FF2B5EF4-FFF2-40B4-BE49-F238E27FC236}">
                <a16:creationId xmlns:a16="http://schemas.microsoft.com/office/drawing/2014/main" id="{5203A33E-3631-548B-EA6A-28E599555690}"/>
              </a:ext>
            </a:extLst>
          </p:cNvPr>
          <p:cNvCxnSpPr>
            <a:cxnSpLocks/>
            <a:stCxn id="124" idx="2"/>
            <a:endCxn id="99" idx="0"/>
          </p:cNvCxnSpPr>
          <p:nvPr/>
        </p:nvCxnSpPr>
        <p:spPr>
          <a:xfrm flipH="1">
            <a:off x="1203524" y="2820454"/>
            <a:ext cx="2916907" cy="324263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asellaDiTesto 2001">
            <a:extLst>
              <a:ext uri="{FF2B5EF4-FFF2-40B4-BE49-F238E27FC236}">
                <a16:creationId xmlns:a16="http://schemas.microsoft.com/office/drawing/2014/main" id="{2496E91A-500E-9219-0BB0-45C3661E19E5}"/>
              </a:ext>
            </a:extLst>
          </p:cNvPr>
          <p:cNvSpPr txBox="1"/>
          <p:nvPr/>
        </p:nvSpPr>
        <p:spPr>
          <a:xfrm>
            <a:off x="2616225" y="5705561"/>
            <a:ext cx="20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2x100G (General IP)</a:t>
            </a:r>
          </a:p>
        </p:txBody>
      </p:sp>
      <p:cxnSp>
        <p:nvCxnSpPr>
          <p:cNvPr id="82" name="Connettore 1 910">
            <a:extLst>
              <a:ext uri="{FF2B5EF4-FFF2-40B4-BE49-F238E27FC236}">
                <a16:creationId xmlns:a16="http://schemas.microsoft.com/office/drawing/2014/main" id="{C088326D-DE2D-57A5-EAEA-70540F95E37A}"/>
              </a:ext>
            </a:extLst>
          </p:cNvPr>
          <p:cNvCxnSpPr>
            <a:cxnSpLocks/>
            <a:stCxn id="97" idx="2"/>
            <a:endCxn id="94" idx="0"/>
          </p:cNvCxnSpPr>
          <p:nvPr/>
        </p:nvCxnSpPr>
        <p:spPr>
          <a:xfrm flipH="1">
            <a:off x="1996952" y="4878385"/>
            <a:ext cx="871625" cy="4389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1534">
            <a:extLst>
              <a:ext uri="{FF2B5EF4-FFF2-40B4-BE49-F238E27FC236}">
                <a16:creationId xmlns:a16="http://schemas.microsoft.com/office/drawing/2014/main" id="{3AA41850-43C4-0C7D-447B-AAF3ACADE808}"/>
              </a:ext>
            </a:extLst>
          </p:cNvPr>
          <p:cNvCxnSpPr>
            <a:cxnSpLocks/>
            <a:stCxn id="124" idx="2"/>
            <a:endCxn id="97" idx="0"/>
          </p:cNvCxnSpPr>
          <p:nvPr/>
        </p:nvCxnSpPr>
        <p:spPr>
          <a:xfrm flipH="1">
            <a:off x="2868577" y="2820454"/>
            <a:ext cx="1251854" cy="315933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>
            <a:extLst>
              <a:ext uri="{FF2B5EF4-FFF2-40B4-BE49-F238E27FC236}">
                <a16:creationId xmlns:a16="http://schemas.microsoft.com/office/drawing/2014/main" id="{D85FDC7C-BDC3-D33F-562D-D1BB0289A1F7}"/>
              </a:ext>
            </a:extLst>
          </p:cNvPr>
          <p:cNvCxnSpPr>
            <a:cxnSpLocks/>
            <a:endCxn id="126" idx="2"/>
          </p:cNvCxnSpPr>
          <p:nvPr/>
        </p:nvCxnSpPr>
        <p:spPr>
          <a:xfrm flipV="1">
            <a:off x="2558444" y="5043216"/>
            <a:ext cx="1760437" cy="615372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2001">
            <a:extLst>
              <a:ext uri="{FF2B5EF4-FFF2-40B4-BE49-F238E27FC236}">
                <a16:creationId xmlns:a16="http://schemas.microsoft.com/office/drawing/2014/main" id="{657CA9FC-6E63-5746-06EA-B5C55A1489A8}"/>
              </a:ext>
            </a:extLst>
          </p:cNvPr>
          <p:cNvSpPr txBox="1"/>
          <p:nvPr/>
        </p:nvSpPr>
        <p:spPr>
          <a:xfrm>
            <a:off x="1409321" y="2302004"/>
            <a:ext cx="234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10x100G Ethernet(DCI)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C3CB9B-A697-0B25-71C8-92011E0E992A}"/>
              </a:ext>
            </a:extLst>
          </p:cNvPr>
          <p:cNvGrpSpPr/>
          <p:nvPr/>
        </p:nvGrpSpPr>
        <p:grpSpPr>
          <a:xfrm>
            <a:off x="505362" y="2833237"/>
            <a:ext cx="10385092" cy="3235125"/>
            <a:chOff x="860962" y="2833237"/>
            <a:chExt cx="10385092" cy="3235125"/>
          </a:xfrm>
        </p:grpSpPr>
        <p:sp>
          <p:nvSpPr>
            <p:cNvPr id="87" name="Rettangolo 160">
              <a:extLst>
                <a:ext uri="{FF2B5EF4-FFF2-40B4-BE49-F238E27FC236}">
                  <a16:creationId xmlns:a16="http://schemas.microsoft.com/office/drawing/2014/main" id="{80739E9C-33E1-917D-33B7-E0DED304765F}"/>
                </a:ext>
              </a:extLst>
            </p:cNvPr>
            <p:cNvSpPr/>
            <p:nvPr/>
          </p:nvSpPr>
          <p:spPr>
            <a:xfrm flipV="1">
              <a:off x="5377282" y="2833237"/>
              <a:ext cx="1262900" cy="4876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FF00"/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831F7E0-02D5-B412-B24B-B65CEE8B2191}"/>
                </a:ext>
              </a:extLst>
            </p:cNvPr>
            <p:cNvGrpSpPr/>
            <p:nvPr/>
          </p:nvGrpSpPr>
          <p:grpSpPr>
            <a:xfrm>
              <a:off x="860962" y="3136387"/>
              <a:ext cx="3061377" cy="1750328"/>
              <a:chOff x="860962" y="3136387"/>
              <a:chExt cx="3061377" cy="1750328"/>
            </a:xfrm>
          </p:grpSpPr>
          <p:sp>
            <p:nvSpPr>
              <p:cNvPr id="97" name="Rounded Rectangle 6">
                <a:extLst>
                  <a:ext uri="{FF2B5EF4-FFF2-40B4-BE49-F238E27FC236}">
                    <a16:creationId xmlns:a16="http://schemas.microsoft.com/office/drawing/2014/main" id="{6745279B-37EA-81F8-F3D2-805F94DE74B3}"/>
                  </a:ext>
                </a:extLst>
              </p:cNvPr>
              <p:cNvSpPr/>
              <p:nvPr/>
            </p:nvSpPr>
            <p:spPr>
              <a:xfrm>
                <a:off x="2526015" y="3136387"/>
                <a:ext cx="1396324" cy="174199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CISCO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Nexus 9516</a:t>
                </a:r>
              </a:p>
            </p:txBody>
          </p:sp>
          <p:cxnSp>
            <p:nvCxnSpPr>
              <p:cNvPr id="98" name="Connettore 1 908">
                <a:extLst>
                  <a:ext uri="{FF2B5EF4-FFF2-40B4-BE49-F238E27FC236}">
                    <a16:creationId xmlns:a16="http://schemas.microsoft.com/office/drawing/2014/main" id="{467D071F-7655-D4C7-B2FE-45E77FD2D4AD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>
                <a:off x="2269850" y="4000049"/>
                <a:ext cx="256165" cy="733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ounded Rectangle 6">
                <a:extLst>
                  <a:ext uri="{FF2B5EF4-FFF2-40B4-BE49-F238E27FC236}">
                    <a16:creationId xmlns:a16="http://schemas.microsoft.com/office/drawing/2014/main" id="{987A74F6-52C1-C204-2BAA-94482DAE94A5}"/>
                  </a:ext>
                </a:extLst>
              </p:cNvPr>
              <p:cNvSpPr/>
              <p:nvPr/>
            </p:nvSpPr>
            <p:spPr>
              <a:xfrm>
                <a:off x="860962" y="3144717"/>
                <a:ext cx="1396324" cy="174199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CISCO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Nexus 9516</a:t>
                </a:r>
              </a:p>
            </p:txBody>
          </p:sp>
          <p:cxnSp>
            <p:nvCxnSpPr>
              <p:cNvPr id="100" name="Connettore 1 908">
                <a:extLst>
                  <a:ext uri="{FF2B5EF4-FFF2-40B4-BE49-F238E27FC236}">
                    <a16:creationId xmlns:a16="http://schemas.microsoft.com/office/drawing/2014/main" id="{FA7A6A48-7CA0-4F89-1C84-55F709D5C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4379" y="4062026"/>
                <a:ext cx="256165" cy="733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601B31D-CC5A-3BF7-2E91-F5A9C3474539}"/>
                </a:ext>
              </a:extLst>
            </p:cNvPr>
            <p:cNvGrpSpPr/>
            <p:nvPr/>
          </p:nvGrpSpPr>
          <p:grpSpPr>
            <a:xfrm>
              <a:off x="1830396" y="5248815"/>
              <a:ext cx="1070408" cy="819547"/>
              <a:chOff x="1830396" y="5248815"/>
              <a:chExt cx="1070408" cy="819547"/>
            </a:xfrm>
          </p:grpSpPr>
          <p:sp>
            <p:nvSpPr>
              <p:cNvPr id="94" name="Rounded Rectangle 6">
                <a:extLst>
                  <a:ext uri="{FF2B5EF4-FFF2-40B4-BE49-F238E27FC236}">
                    <a16:creationId xmlns:a16="http://schemas.microsoft.com/office/drawing/2014/main" id="{5FC85DCB-041E-1C1C-EE32-471F7DFDF159}"/>
                  </a:ext>
                </a:extLst>
              </p:cNvPr>
              <p:cNvSpPr/>
              <p:nvPr/>
            </p:nvSpPr>
            <p:spPr>
              <a:xfrm>
                <a:off x="1906243" y="5317377"/>
                <a:ext cx="892617" cy="310901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C-9500</a:t>
                </a:r>
              </a:p>
            </p:txBody>
          </p:sp>
          <p:sp>
            <p:nvSpPr>
              <p:cNvPr id="95" name="Rounded Rectangle 6">
                <a:extLst>
                  <a:ext uri="{FF2B5EF4-FFF2-40B4-BE49-F238E27FC236}">
                    <a16:creationId xmlns:a16="http://schemas.microsoft.com/office/drawing/2014/main" id="{F98D239E-260B-9BC3-FFD8-2EC0200FEC67}"/>
                  </a:ext>
                </a:extLst>
              </p:cNvPr>
              <p:cNvSpPr/>
              <p:nvPr/>
            </p:nvSpPr>
            <p:spPr>
              <a:xfrm>
                <a:off x="1909383" y="5687254"/>
                <a:ext cx="892617" cy="310901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C-9500</a:t>
                </a:r>
              </a:p>
            </p:txBody>
          </p:sp>
          <p:sp>
            <p:nvSpPr>
              <p:cNvPr id="96" name="Rectangle 501">
                <a:extLst>
                  <a:ext uri="{FF2B5EF4-FFF2-40B4-BE49-F238E27FC236}">
                    <a16:creationId xmlns:a16="http://schemas.microsoft.com/office/drawing/2014/main" id="{D955E915-A263-109D-DFD8-CE5FCE723DBD}"/>
                  </a:ext>
                </a:extLst>
              </p:cNvPr>
              <p:cNvSpPr/>
              <p:nvPr/>
            </p:nvSpPr>
            <p:spPr>
              <a:xfrm>
                <a:off x="1830396" y="5248815"/>
                <a:ext cx="1070408" cy="8195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E2BEB4F-DEE2-7A52-4693-3C0A87F8431C}"/>
                </a:ext>
              </a:extLst>
            </p:cNvPr>
            <p:cNvGrpSpPr/>
            <p:nvPr/>
          </p:nvGrpSpPr>
          <p:grpSpPr>
            <a:xfrm>
              <a:off x="7878765" y="3036948"/>
              <a:ext cx="3367289" cy="1995800"/>
              <a:chOff x="7878765" y="3036948"/>
              <a:chExt cx="3367289" cy="1995800"/>
            </a:xfrm>
          </p:grpSpPr>
          <p:sp>
            <p:nvSpPr>
              <p:cNvPr id="91" name="Rounded Rectangle 6">
                <a:extLst>
                  <a:ext uri="{FF2B5EF4-FFF2-40B4-BE49-F238E27FC236}">
                    <a16:creationId xmlns:a16="http://schemas.microsoft.com/office/drawing/2014/main" id="{53F7B3EA-EF36-8560-7A1D-6D8900ED231E}"/>
                  </a:ext>
                </a:extLst>
              </p:cNvPr>
              <p:cNvSpPr/>
              <p:nvPr/>
            </p:nvSpPr>
            <p:spPr>
              <a:xfrm>
                <a:off x="8017838" y="3147506"/>
                <a:ext cx="1493161" cy="1740958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ARISTA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7812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7834D26-C1D7-4DF1-3BCB-5FBC1565D751}"/>
                  </a:ext>
                </a:extLst>
              </p:cNvPr>
              <p:cNvSpPr/>
              <p:nvPr/>
            </p:nvSpPr>
            <p:spPr>
              <a:xfrm>
                <a:off x="7878765" y="3036948"/>
                <a:ext cx="3367289" cy="19958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93" name="Rounded Rectangle 6">
                <a:extLst>
                  <a:ext uri="{FF2B5EF4-FFF2-40B4-BE49-F238E27FC236}">
                    <a16:creationId xmlns:a16="http://schemas.microsoft.com/office/drawing/2014/main" id="{9423DBEF-6C05-B224-C0E1-4CC5E8C7D72B}"/>
                  </a:ext>
                </a:extLst>
              </p:cNvPr>
              <p:cNvSpPr/>
              <p:nvPr/>
            </p:nvSpPr>
            <p:spPr>
              <a:xfrm>
                <a:off x="9660865" y="3143053"/>
                <a:ext cx="1493161" cy="1740958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ARISTA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Monaco" charset="0"/>
                    <a:ea typeface="ヒラギノ角ゴ Pro W3" charset="-128"/>
                  </a:rPr>
                  <a:t>7812</a:t>
                </a:r>
              </a:p>
            </p:txBody>
          </p:sp>
        </p:grpSp>
      </p:grpSp>
      <p:sp>
        <p:nvSpPr>
          <p:cNvPr id="101" name="Rounded Rectangle 6">
            <a:extLst>
              <a:ext uri="{FF2B5EF4-FFF2-40B4-BE49-F238E27FC236}">
                <a16:creationId xmlns:a16="http://schemas.microsoft.com/office/drawing/2014/main" id="{56D5DCDD-A32D-F781-5019-B88F74E02E85}"/>
              </a:ext>
            </a:extLst>
          </p:cNvPr>
          <p:cNvSpPr/>
          <p:nvPr/>
        </p:nvSpPr>
        <p:spPr>
          <a:xfrm>
            <a:off x="9100490" y="5666919"/>
            <a:ext cx="1143000" cy="223308"/>
          </a:xfrm>
          <a:prstGeom prst="roundRect">
            <a:avLst/>
          </a:prstGeom>
          <a:solidFill>
            <a:srgbClr val="76717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aco" charset="0"/>
                <a:ea typeface="ヒラギノ角ゴ Pro W3" charset="-128"/>
                <a:cs typeface="Arial" charset="0"/>
              </a:rPr>
              <a:t>A-7280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6C021E2-D0A1-8C92-947C-A53B9E04EEBD}"/>
              </a:ext>
            </a:extLst>
          </p:cNvPr>
          <p:cNvSpPr/>
          <p:nvPr/>
        </p:nvSpPr>
        <p:spPr>
          <a:xfrm>
            <a:off x="9037740" y="5628278"/>
            <a:ext cx="1268499" cy="58056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ounded Rectangle 6">
            <a:extLst>
              <a:ext uri="{FF2B5EF4-FFF2-40B4-BE49-F238E27FC236}">
                <a16:creationId xmlns:a16="http://schemas.microsoft.com/office/drawing/2014/main" id="{4C37E244-13A7-9467-FF26-F77C35B1BF4F}"/>
              </a:ext>
            </a:extLst>
          </p:cNvPr>
          <p:cNvSpPr/>
          <p:nvPr/>
        </p:nvSpPr>
        <p:spPr>
          <a:xfrm>
            <a:off x="9110631" y="5936275"/>
            <a:ext cx="1143000" cy="223308"/>
          </a:xfrm>
          <a:prstGeom prst="roundRect">
            <a:avLst/>
          </a:prstGeom>
          <a:solidFill>
            <a:srgbClr val="76717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200" dirty="0">
                <a:solidFill>
                  <a:schemeClr val="bg1"/>
                </a:solidFill>
                <a:latin typeface="Monaco" charset="0"/>
                <a:ea typeface="ヒラギノ角ゴ Pro W3" charset="-128"/>
              </a:rPr>
              <a:t>A-7280</a:t>
            </a: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aco" charset="0"/>
                <a:ea typeface="ヒラギノ角ゴ Pro W3" charset="-128"/>
                <a:cs typeface="Arial" charset="0"/>
              </a:rPr>
              <a:t> </a:t>
            </a:r>
          </a:p>
        </p:txBody>
      </p:sp>
      <p:cxnSp>
        <p:nvCxnSpPr>
          <p:cNvPr id="104" name="Connettore 2 1534">
            <a:extLst>
              <a:ext uri="{FF2B5EF4-FFF2-40B4-BE49-F238E27FC236}">
                <a16:creationId xmlns:a16="http://schemas.microsoft.com/office/drawing/2014/main" id="{7DB7E055-D415-6754-BBC5-9F74AD24DBEF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7189435" y="2572184"/>
            <a:ext cx="1219384" cy="575322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1534">
            <a:extLst>
              <a:ext uri="{FF2B5EF4-FFF2-40B4-BE49-F238E27FC236}">
                <a16:creationId xmlns:a16="http://schemas.microsoft.com/office/drawing/2014/main" id="{776634EB-1C87-2C8F-C7B9-2C645BA15B72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7189435" y="2572184"/>
            <a:ext cx="2862411" cy="570869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7AAA85D1-5F2E-D16F-711C-281C6F2295D6}"/>
              </a:ext>
            </a:extLst>
          </p:cNvPr>
          <p:cNvCxnSpPr>
            <a:cxnSpLocks/>
            <a:stCxn id="102" idx="1"/>
            <a:endCxn id="122" idx="2"/>
          </p:cNvCxnSpPr>
          <p:nvPr/>
        </p:nvCxnSpPr>
        <p:spPr>
          <a:xfrm rot="10800000">
            <a:off x="6950100" y="5043217"/>
            <a:ext cx="2087640" cy="875345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asellaDiTesto 2001">
            <a:extLst>
              <a:ext uri="{FF2B5EF4-FFF2-40B4-BE49-F238E27FC236}">
                <a16:creationId xmlns:a16="http://schemas.microsoft.com/office/drawing/2014/main" id="{865F3883-409D-F765-6C73-3B0DD1DB64FA}"/>
              </a:ext>
            </a:extLst>
          </p:cNvPr>
          <p:cNvSpPr txBox="1"/>
          <p:nvPr/>
        </p:nvSpPr>
        <p:spPr>
          <a:xfrm>
            <a:off x="6928294" y="5913265"/>
            <a:ext cx="20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2x100G (General IP)</a:t>
            </a:r>
          </a:p>
        </p:txBody>
      </p:sp>
      <p:sp>
        <p:nvSpPr>
          <p:cNvPr id="108" name="CasellaDiTesto 2001">
            <a:extLst>
              <a:ext uri="{FF2B5EF4-FFF2-40B4-BE49-F238E27FC236}">
                <a16:creationId xmlns:a16="http://schemas.microsoft.com/office/drawing/2014/main" id="{98ED6D3E-9959-4C18-D1D8-267E56E66BF0}"/>
              </a:ext>
            </a:extLst>
          </p:cNvPr>
          <p:cNvSpPr txBox="1"/>
          <p:nvPr/>
        </p:nvSpPr>
        <p:spPr>
          <a:xfrm>
            <a:off x="7717500" y="2369851"/>
            <a:ext cx="234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10x100G Ethernet(DCI)</a:t>
            </a:r>
          </a:p>
        </p:txBody>
      </p:sp>
      <p:sp>
        <p:nvSpPr>
          <p:cNvPr id="109" name="CasellaDiTesto 1521">
            <a:extLst>
              <a:ext uri="{FF2B5EF4-FFF2-40B4-BE49-F238E27FC236}">
                <a16:creationId xmlns:a16="http://schemas.microsoft.com/office/drawing/2014/main" id="{7CA6B79E-010F-A27A-D0DF-12A9B7586131}"/>
              </a:ext>
            </a:extLst>
          </p:cNvPr>
          <p:cNvSpPr txBox="1"/>
          <p:nvPr/>
        </p:nvSpPr>
        <p:spPr>
          <a:xfrm>
            <a:off x="8038551" y="1063136"/>
            <a:ext cx="170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INFN DC</a:t>
            </a:r>
          </a:p>
          <a:p>
            <a:pPr algn="ctr"/>
            <a:r>
              <a:rPr lang="en-US" b="1" dirty="0"/>
              <a:t>(TECHNOPOLE)</a:t>
            </a:r>
          </a:p>
        </p:txBody>
      </p:sp>
      <p:sp>
        <p:nvSpPr>
          <p:cNvPr id="110" name="CasellaDiTesto 2001">
            <a:extLst>
              <a:ext uri="{FF2B5EF4-FFF2-40B4-BE49-F238E27FC236}">
                <a16:creationId xmlns:a16="http://schemas.microsoft.com/office/drawing/2014/main" id="{41002FF9-B99F-D57D-6B20-6BD867F45E6E}"/>
              </a:ext>
            </a:extLst>
          </p:cNvPr>
          <p:cNvSpPr txBox="1"/>
          <p:nvPr/>
        </p:nvSpPr>
        <p:spPr>
          <a:xfrm>
            <a:off x="1786094" y="3716677"/>
            <a:ext cx="53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vPC</a:t>
            </a:r>
            <a:endParaRPr lang="it-IT" dirty="0"/>
          </a:p>
        </p:txBody>
      </p:sp>
      <p:sp>
        <p:nvSpPr>
          <p:cNvPr id="111" name="CasellaDiTesto 2001">
            <a:extLst>
              <a:ext uri="{FF2B5EF4-FFF2-40B4-BE49-F238E27FC236}">
                <a16:creationId xmlns:a16="http://schemas.microsoft.com/office/drawing/2014/main" id="{9D6B4E9F-35AA-84F6-EDEA-CED5C1ADE899}"/>
              </a:ext>
            </a:extLst>
          </p:cNvPr>
          <p:cNvSpPr txBox="1"/>
          <p:nvPr/>
        </p:nvSpPr>
        <p:spPr>
          <a:xfrm>
            <a:off x="377032" y="5289944"/>
            <a:ext cx="1100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Stackwise</a:t>
            </a:r>
            <a:endParaRPr lang="it-IT" dirty="0"/>
          </a:p>
          <a:p>
            <a:pPr algn="ctr"/>
            <a:r>
              <a:rPr lang="it-IT" dirty="0"/>
              <a:t>Virtual</a:t>
            </a:r>
          </a:p>
        </p:txBody>
      </p:sp>
      <p:sp>
        <p:nvSpPr>
          <p:cNvPr id="112" name="CasellaDiTesto 2001">
            <a:extLst>
              <a:ext uri="{FF2B5EF4-FFF2-40B4-BE49-F238E27FC236}">
                <a16:creationId xmlns:a16="http://schemas.microsoft.com/office/drawing/2014/main" id="{99282C38-61E3-7C96-7B1D-6CE3C4D7833C}"/>
              </a:ext>
            </a:extLst>
          </p:cNvPr>
          <p:cNvSpPr txBox="1"/>
          <p:nvPr/>
        </p:nvSpPr>
        <p:spPr>
          <a:xfrm>
            <a:off x="8581940" y="4212280"/>
            <a:ext cx="114691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Collapsed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IP FABRIC</a:t>
            </a:r>
          </a:p>
        </p:txBody>
      </p:sp>
      <p:cxnSp>
        <p:nvCxnSpPr>
          <p:cNvPr id="113" name="Connettore 1 910">
            <a:extLst>
              <a:ext uri="{FF2B5EF4-FFF2-40B4-BE49-F238E27FC236}">
                <a16:creationId xmlns:a16="http://schemas.microsoft.com/office/drawing/2014/main" id="{EBE16AAF-5EA3-9758-DC47-AFA34677230A}"/>
              </a:ext>
            </a:extLst>
          </p:cNvPr>
          <p:cNvCxnSpPr>
            <a:cxnSpLocks/>
            <a:stCxn id="93" idx="2"/>
          </p:cNvCxnSpPr>
          <p:nvPr/>
        </p:nvCxnSpPr>
        <p:spPr>
          <a:xfrm flipH="1">
            <a:off x="9728857" y="4884011"/>
            <a:ext cx="322989" cy="755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1 910">
            <a:extLst>
              <a:ext uri="{FF2B5EF4-FFF2-40B4-BE49-F238E27FC236}">
                <a16:creationId xmlns:a16="http://schemas.microsoft.com/office/drawing/2014/main" id="{016A91B7-425F-5FBB-A29B-460057A6ED12}"/>
              </a:ext>
            </a:extLst>
          </p:cNvPr>
          <p:cNvCxnSpPr>
            <a:cxnSpLocks/>
            <a:stCxn id="91" idx="2"/>
            <a:endCxn id="101" idx="0"/>
          </p:cNvCxnSpPr>
          <p:nvPr/>
        </p:nvCxnSpPr>
        <p:spPr>
          <a:xfrm>
            <a:off x="8408819" y="4888464"/>
            <a:ext cx="1263171" cy="778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56">
            <a:extLst>
              <a:ext uri="{FF2B5EF4-FFF2-40B4-BE49-F238E27FC236}">
                <a16:creationId xmlns:a16="http://schemas.microsoft.com/office/drawing/2014/main" id="{1DA33BB1-7C2A-C36F-1491-3ACD670B909C}"/>
              </a:ext>
            </a:extLst>
          </p:cNvPr>
          <p:cNvSpPr/>
          <p:nvPr/>
        </p:nvSpPr>
        <p:spPr>
          <a:xfrm>
            <a:off x="4647369" y="2143552"/>
            <a:ext cx="367306" cy="13538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 A</a:t>
            </a:r>
          </a:p>
        </p:txBody>
      </p:sp>
      <p:sp>
        <p:nvSpPr>
          <p:cNvPr id="116" name="Rectangle: Rounded Corners 156">
            <a:extLst>
              <a:ext uri="{FF2B5EF4-FFF2-40B4-BE49-F238E27FC236}">
                <a16:creationId xmlns:a16="http://schemas.microsoft.com/office/drawing/2014/main" id="{FAD501B1-993C-158C-9FB0-EB1FD39F26BE}"/>
              </a:ext>
            </a:extLst>
          </p:cNvPr>
          <p:cNvSpPr/>
          <p:nvPr/>
        </p:nvSpPr>
        <p:spPr>
          <a:xfrm>
            <a:off x="4647369" y="3642287"/>
            <a:ext cx="370083" cy="1375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 B</a:t>
            </a:r>
          </a:p>
        </p:txBody>
      </p:sp>
      <p:sp>
        <p:nvSpPr>
          <p:cNvPr id="117" name="Rectangle: Rounded Corners 156">
            <a:extLst>
              <a:ext uri="{FF2B5EF4-FFF2-40B4-BE49-F238E27FC236}">
                <a16:creationId xmlns:a16="http://schemas.microsoft.com/office/drawing/2014/main" id="{2DECE729-AB0E-71F7-815C-82C599406577}"/>
              </a:ext>
            </a:extLst>
          </p:cNvPr>
          <p:cNvSpPr/>
          <p:nvPr/>
        </p:nvSpPr>
        <p:spPr>
          <a:xfrm>
            <a:off x="6277848" y="2130841"/>
            <a:ext cx="367306" cy="13538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 A</a:t>
            </a:r>
          </a:p>
        </p:txBody>
      </p:sp>
      <p:sp>
        <p:nvSpPr>
          <p:cNvPr id="118" name="Rectangle: Rounded Corners 156">
            <a:extLst>
              <a:ext uri="{FF2B5EF4-FFF2-40B4-BE49-F238E27FC236}">
                <a16:creationId xmlns:a16="http://schemas.microsoft.com/office/drawing/2014/main" id="{2D3F46DC-1429-A96F-D659-26149488B50C}"/>
              </a:ext>
            </a:extLst>
          </p:cNvPr>
          <p:cNvSpPr/>
          <p:nvPr/>
        </p:nvSpPr>
        <p:spPr>
          <a:xfrm>
            <a:off x="6277848" y="3629576"/>
            <a:ext cx="370083" cy="1375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 B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C5DEFB2-37FC-122E-927E-E5CD8BACEB03}"/>
              </a:ext>
            </a:extLst>
          </p:cNvPr>
          <p:cNvGrpSpPr/>
          <p:nvPr/>
        </p:nvGrpSpPr>
        <p:grpSpPr>
          <a:xfrm>
            <a:off x="6704881" y="2076308"/>
            <a:ext cx="490438" cy="2966908"/>
            <a:chOff x="7060481" y="2076308"/>
            <a:chExt cx="490438" cy="2966908"/>
          </a:xfrm>
        </p:grpSpPr>
        <p:sp>
          <p:nvSpPr>
            <p:cNvPr id="120" name="Rectangle: Rounded Corners 25">
              <a:extLst>
                <a:ext uri="{FF2B5EF4-FFF2-40B4-BE49-F238E27FC236}">
                  <a16:creationId xmlns:a16="http://schemas.microsoft.com/office/drawing/2014/main" id="{E91EB8B5-8F7D-CA6D-E3B3-944CAC500547}"/>
                </a:ext>
              </a:extLst>
            </p:cNvPr>
            <p:cNvSpPr/>
            <p:nvPr/>
          </p:nvSpPr>
          <p:spPr>
            <a:xfrm rot="5400000">
              <a:off x="6626690" y="2618337"/>
              <a:ext cx="1353802" cy="40423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G30-1</a:t>
              </a:r>
            </a:p>
          </p:txBody>
        </p:sp>
        <p:sp>
          <p:nvSpPr>
            <p:cNvPr id="121" name="Rectangle: Rounded Corners 25">
              <a:extLst>
                <a:ext uri="{FF2B5EF4-FFF2-40B4-BE49-F238E27FC236}">
                  <a16:creationId xmlns:a16="http://schemas.microsoft.com/office/drawing/2014/main" id="{7C12AB26-03B8-10D5-2B07-49B09572140C}"/>
                </a:ext>
              </a:extLst>
            </p:cNvPr>
            <p:cNvSpPr/>
            <p:nvPr/>
          </p:nvSpPr>
          <p:spPr>
            <a:xfrm rot="5400000">
              <a:off x="6624447" y="4126157"/>
              <a:ext cx="1353802" cy="40423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G30-2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E6482A6-E68C-B7F5-22BD-A9CAA195FD08}"/>
                </a:ext>
              </a:extLst>
            </p:cNvPr>
            <p:cNvSpPr/>
            <p:nvPr/>
          </p:nvSpPr>
          <p:spPr>
            <a:xfrm>
              <a:off x="7060481" y="2076308"/>
              <a:ext cx="490438" cy="2966908"/>
            </a:xfrm>
            <a:prstGeom prst="rect">
              <a:avLst/>
            </a:prstGeom>
            <a:noFill/>
            <a:ln w="317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6D4B020-778D-5B17-0B89-4D5A43A50046}"/>
              </a:ext>
            </a:extLst>
          </p:cNvPr>
          <p:cNvGrpSpPr/>
          <p:nvPr/>
        </p:nvGrpSpPr>
        <p:grpSpPr>
          <a:xfrm>
            <a:off x="4073662" y="2076308"/>
            <a:ext cx="490438" cy="2966908"/>
            <a:chOff x="4429262" y="2076308"/>
            <a:chExt cx="490438" cy="2966908"/>
          </a:xfrm>
        </p:grpSpPr>
        <p:sp>
          <p:nvSpPr>
            <p:cNvPr id="124" name="Rectangle: Rounded Corners 25">
              <a:extLst>
                <a:ext uri="{FF2B5EF4-FFF2-40B4-BE49-F238E27FC236}">
                  <a16:creationId xmlns:a16="http://schemas.microsoft.com/office/drawing/2014/main" id="{5D92042E-D449-4B6D-568B-0BF1AC174D17}"/>
                </a:ext>
              </a:extLst>
            </p:cNvPr>
            <p:cNvSpPr/>
            <p:nvPr/>
          </p:nvSpPr>
          <p:spPr>
            <a:xfrm rot="5400000">
              <a:off x="4001246" y="2618337"/>
              <a:ext cx="1353802" cy="40423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G30-1</a:t>
              </a:r>
            </a:p>
          </p:txBody>
        </p:sp>
        <p:sp>
          <p:nvSpPr>
            <p:cNvPr id="125" name="Rectangle: Rounded Corners 25">
              <a:extLst>
                <a:ext uri="{FF2B5EF4-FFF2-40B4-BE49-F238E27FC236}">
                  <a16:creationId xmlns:a16="http://schemas.microsoft.com/office/drawing/2014/main" id="{F43F5CF6-237A-75F4-8613-827A5322C919}"/>
                </a:ext>
              </a:extLst>
            </p:cNvPr>
            <p:cNvSpPr/>
            <p:nvPr/>
          </p:nvSpPr>
          <p:spPr>
            <a:xfrm rot="5400000">
              <a:off x="3999003" y="4126157"/>
              <a:ext cx="1353802" cy="40423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G30-2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033F99D-9139-DBEC-BF73-55B253AF49C3}"/>
                </a:ext>
              </a:extLst>
            </p:cNvPr>
            <p:cNvSpPr/>
            <p:nvPr/>
          </p:nvSpPr>
          <p:spPr>
            <a:xfrm>
              <a:off x="4429262" y="2076308"/>
              <a:ext cx="490438" cy="2966908"/>
            </a:xfrm>
            <a:prstGeom prst="rect">
              <a:avLst/>
            </a:prstGeom>
            <a:noFill/>
            <a:ln w="317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27" name="Rettangolo 160">
            <a:extLst>
              <a:ext uri="{FF2B5EF4-FFF2-40B4-BE49-F238E27FC236}">
                <a16:creationId xmlns:a16="http://schemas.microsoft.com/office/drawing/2014/main" id="{3A18E883-16A1-BC26-E31E-3CC87A419112}"/>
              </a:ext>
            </a:extLst>
          </p:cNvPr>
          <p:cNvSpPr/>
          <p:nvPr/>
        </p:nvSpPr>
        <p:spPr>
          <a:xfrm flipV="1">
            <a:off x="5022503" y="4279512"/>
            <a:ext cx="1262900" cy="4876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28" name="CasellaDiTesto 2001">
            <a:extLst>
              <a:ext uri="{FF2B5EF4-FFF2-40B4-BE49-F238E27FC236}">
                <a16:creationId xmlns:a16="http://schemas.microsoft.com/office/drawing/2014/main" id="{8B83E1A7-B4B1-EC36-C7D4-365AD87E9C08}"/>
              </a:ext>
            </a:extLst>
          </p:cNvPr>
          <p:cNvSpPr txBox="1"/>
          <p:nvPr/>
        </p:nvSpPr>
        <p:spPr>
          <a:xfrm>
            <a:off x="5980452" y="1735981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Transponders</a:t>
            </a:r>
          </a:p>
        </p:txBody>
      </p:sp>
      <p:sp>
        <p:nvSpPr>
          <p:cNvPr id="129" name="CasellaDiTesto 2001">
            <a:extLst>
              <a:ext uri="{FF2B5EF4-FFF2-40B4-BE49-F238E27FC236}">
                <a16:creationId xmlns:a16="http://schemas.microsoft.com/office/drawing/2014/main" id="{F3DD387B-D30A-6C30-76EE-B702C03FA6F3}"/>
              </a:ext>
            </a:extLst>
          </p:cNvPr>
          <p:cNvSpPr txBox="1"/>
          <p:nvPr/>
        </p:nvSpPr>
        <p:spPr>
          <a:xfrm>
            <a:off x="3797992" y="1777490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Transponders</a:t>
            </a:r>
          </a:p>
        </p:txBody>
      </p:sp>
      <p:sp>
        <p:nvSpPr>
          <p:cNvPr id="3" name="CasellaDiTesto 2001">
            <a:extLst>
              <a:ext uri="{FF2B5EF4-FFF2-40B4-BE49-F238E27FC236}">
                <a16:creationId xmlns:a16="http://schemas.microsoft.com/office/drawing/2014/main" id="{A667AE13-D19B-3112-C11A-F9567A20C10B}"/>
              </a:ext>
            </a:extLst>
          </p:cNvPr>
          <p:cNvSpPr txBox="1"/>
          <p:nvPr/>
        </p:nvSpPr>
        <p:spPr>
          <a:xfrm>
            <a:off x="5319694" y="2401956"/>
            <a:ext cx="63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7km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360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Rettangolo arrotondato 1784">
            <a:extLst>
              <a:ext uri="{FF2B5EF4-FFF2-40B4-BE49-F238E27FC236}">
                <a16:creationId xmlns:a16="http://schemas.microsoft.com/office/drawing/2014/main" id="{72C6D0FF-D7A4-71B0-A81C-258F04CBD436}"/>
              </a:ext>
            </a:extLst>
          </p:cNvPr>
          <p:cNvSpPr/>
          <p:nvPr/>
        </p:nvSpPr>
        <p:spPr>
          <a:xfrm>
            <a:off x="8510944" y="609323"/>
            <a:ext cx="3346463" cy="56771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FE8A5-36AE-B964-2141-FA361140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30"/>
            <a:ext cx="12192000" cy="576500"/>
          </a:xfrm>
        </p:spPr>
        <p:txBody>
          <a:bodyPr/>
          <a:lstStyle/>
          <a:p>
            <a:r>
              <a:rPr lang="en-US" dirty="0"/>
              <a:t>Tape Area Network Extension</a:t>
            </a:r>
          </a:p>
        </p:txBody>
      </p:sp>
      <p:sp>
        <p:nvSpPr>
          <p:cNvPr id="6" name="Rettangolo arrotondato 1784">
            <a:extLst>
              <a:ext uri="{FF2B5EF4-FFF2-40B4-BE49-F238E27FC236}">
                <a16:creationId xmlns:a16="http://schemas.microsoft.com/office/drawing/2014/main" id="{B2696920-E568-C68B-9E15-F14654BB26B2}"/>
              </a:ext>
            </a:extLst>
          </p:cNvPr>
          <p:cNvSpPr/>
          <p:nvPr/>
        </p:nvSpPr>
        <p:spPr>
          <a:xfrm>
            <a:off x="339726" y="609323"/>
            <a:ext cx="3463938" cy="56771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Immagine 159">
            <a:extLst>
              <a:ext uri="{FF2B5EF4-FFF2-40B4-BE49-F238E27FC236}">
                <a16:creationId xmlns:a16="http://schemas.microsoft.com/office/drawing/2014/main" id="{9D4A26BE-2D84-6C44-E2D1-FFA787087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862" y="3837490"/>
            <a:ext cx="1159358" cy="590931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9A2CB1A9-6526-88E1-3FDE-07DE595A6184}"/>
              </a:ext>
            </a:extLst>
          </p:cNvPr>
          <p:cNvSpPr txBox="1"/>
          <p:nvPr/>
        </p:nvSpPr>
        <p:spPr>
          <a:xfrm>
            <a:off x="9898603" y="1387509"/>
            <a:ext cx="1836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New</a:t>
            </a:r>
            <a:r>
              <a:rPr lang="it-IT" sz="1600" b="1" dirty="0"/>
              <a:t> IBM TS4500</a:t>
            </a:r>
          </a:p>
          <a:p>
            <a:pPr algn="ctr"/>
            <a:r>
              <a:rPr lang="it-IT" sz="1600" b="1" dirty="0"/>
              <a:t>18 Tape Drive</a:t>
            </a:r>
          </a:p>
          <a:p>
            <a:pPr algn="ctr"/>
            <a:r>
              <a:rPr lang="it-IT" sz="1600" b="1" dirty="0"/>
              <a:t>IBM TS1170</a:t>
            </a:r>
          </a:p>
        </p:txBody>
      </p:sp>
      <p:pic>
        <p:nvPicPr>
          <p:cNvPr id="166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2C1182D4-9E8B-E5B6-CDF3-C2300931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733" y="2298770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CD5F7321-1D4B-7E3A-FD09-84C5339D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133" y="2451170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97435DA9-D77C-1565-617A-0FAC8A67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533" y="2603570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DE03A8B4-94E2-2489-0677-94871121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933" y="2755970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BCE829A8-33DE-2A1E-D72D-B2ACD752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333" y="2908370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2" name="Connettore diritto 181">
            <a:extLst>
              <a:ext uri="{FF2B5EF4-FFF2-40B4-BE49-F238E27FC236}">
                <a16:creationId xmlns:a16="http://schemas.microsoft.com/office/drawing/2014/main" id="{F5B37326-AADF-9F3D-295B-8017F366DDCF}"/>
              </a:ext>
            </a:extLst>
          </p:cNvPr>
          <p:cNvCxnSpPr>
            <a:cxnSpLocks/>
            <a:stCxn id="175" idx="3"/>
            <a:endCxn id="166" idx="1"/>
          </p:cNvCxnSpPr>
          <p:nvPr/>
        </p:nvCxnSpPr>
        <p:spPr>
          <a:xfrm flipV="1">
            <a:off x="10257458" y="2428518"/>
            <a:ext cx="263275" cy="88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ttore diritto 182">
            <a:extLst>
              <a:ext uri="{FF2B5EF4-FFF2-40B4-BE49-F238E27FC236}">
                <a16:creationId xmlns:a16="http://schemas.microsoft.com/office/drawing/2014/main" id="{6DEB9736-A47D-3CB9-4788-5D89E707BF09}"/>
              </a:ext>
            </a:extLst>
          </p:cNvPr>
          <p:cNvCxnSpPr>
            <a:cxnSpLocks/>
            <a:stCxn id="176" idx="3"/>
            <a:endCxn id="166" idx="1"/>
          </p:cNvCxnSpPr>
          <p:nvPr/>
        </p:nvCxnSpPr>
        <p:spPr>
          <a:xfrm flipV="1">
            <a:off x="10257458" y="2428518"/>
            <a:ext cx="263275" cy="546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ttore diritto 186">
            <a:extLst>
              <a:ext uri="{FF2B5EF4-FFF2-40B4-BE49-F238E27FC236}">
                <a16:creationId xmlns:a16="http://schemas.microsoft.com/office/drawing/2014/main" id="{FE193E97-7812-BD5C-84FA-11EDC97583E6}"/>
              </a:ext>
            </a:extLst>
          </p:cNvPr>
          <p:cNvCxnSpPr>
            <a:cxnSpLocks/>
            <a:stCxn id="176" idx="3"/>
            <a:endCxn id="177" idx="1"/>
          </p:cNvCxnSpPr>
          <p:nvPr/>
        </p:nvCxnSpPr>
        <p:spPr>
          <a:xfrm flipV="1">
            <a:off x="10257458" y="2580918"/>
            <a:ext cx="415675" cy="393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ttore diritto 190">
            <a:extLst>
              <a:ext uri="{FF2B5EF4-FFF2-40B4-BE49-F238E27FC236}">
                <a16:creationId xmlns:a16="http://schemas.microsoft.com/office/drawing/2014/main" id="{FC2DF42D-D0CC-CAB3-9723-6D3CFB62BE6E}"/>
              </a:ext>
            </a:extLst>
          </p:cNvPr>
          <p:cNvCxnSpPr>
            <a:cxnSpLocks/>
            <a:stCxn id="175" idx="3"/>
            <a:endCxn id="177" idx="1"/>
          </p:cNvCxnSpPr>
          <p:nvPr/>
        </p:nvCxnSpPr>
        <p:spPr>
          <a:xfrm>
            <a:off x="10257458" y="2516674"/>
            <a:ext cx="415675" cy="64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ttore diritto 1026">
            <a:extLst>
              <a:ext uri="{FF2B5EF4-FFF2-40B4-BE49-F238E27FC236}">
                <a16:creationId xmlns:a16="http://schemas.microsoft.com/office/drawing/2014/main" id="{5006885C-3EA1-F12F-BD2D-E0E776047D3D}"/>
              </a:ext>
            </a:extLst>
          </p:cNvPr>
          <p:cNvCxnSpPr>
            <a:cxnSpLocks/>
            <a:stCxn id="176" idx="3"/>
            <a:endCxn id="178" idx="1"/>
          </p:cNvCxnSpPr>
          <p:nvPr/>
        </p:nvCxnSpPr>
        <p:spPr>
          <a:xfrm flipV="1">
            <a:off x="10257458" y="2733318"/>
            <a:ext cx="568075" cy="241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ttore diritto 1030">
            <a:extLst>
              <a:ext uri="{FF2B5EF4-FFF2-40B4-BE49-F238E27FC236}">
                <a16:creationId xmlns:a16="http://schemas.microsoft.com/office/drawing/2014/main" id="{2640ED77-C9B7-9A9D-7AEF-10C48F457F8D}"/>
              </a:ext>
            </a:extLst>
          </p:cNvPr>
          <p:cNvCxnSpPr>
            <a:cxnSpLocks/>
            <a:stCxn id="175" idx="3"/>
            <a:endCxn id="178" idx="1"/>
          </p:cNvCxnSpPr>
          <p:nvPr/>
        </p:nvCxnSpPr>
        <p:spPr>
          <a:xfrm>
            <a:off x="10257458" y="2516674"/>
            <a:ext cx="568075" cy="216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nettore diritto 1034">
            <a:extLst>
              <a:ext uri="{FF2B5EF4-FFF2-40B4-BE49-F238E27FC236}">
                <a16:creationId xmlns:a16="http://schemas.microsoft.com/office/drawing/2014/main" id="{923B83DF-2C41-3CDD-4F1A-3E640AE30F5E}"/>
              </a:ext>
            </a:extLst>
          </p:cNvPr>
          <p:cNvCxnSpPr>
            <a:cxnSpLocks/>
            <a:stCxn id="176" idx="3"/>
            <a:endCxn id="179" idx="1"/>
          </p:cNvCxnSpPr>
          <p:nvPr/>
        </p:nvCxnSpPr>
        <p:spPr>
          <a:xfrm flipV="1">
            <a:off x="10257458" y="2885718"/>
            <a:ext cx="720475" cy="88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Connettore diritto 1037">
            <a:extLst>
              <a:ext uri="{FF2B5EF4-FFF2-40B4-BE49-F238E27FC236}">
                <a16:creationId xmlns:a16="http://schemas.microsoft.com/office/drawing/2014/main" id="{3B649D62-DAB4-E880-4D8A-E0A5C0C147F8}"/>
              </a:ext>
            </a:extLst>
          </p:cNvPr>
          <p:cNvCxnSpPr>
            <a:cxnSpLocks/>
            <a:stCxn id="175" idx="3"/>
            <a:endCxn id="179" idx="1"/>
          </p:cNvCxnSpPr>
          <p:nvPr/>
        </p:nvCxnSpPr>
        <p:spPr>
          <a:xfrm>
            <a:off x="10257458" y="2516674"/>
            <a:ext cx="720475" cy="369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ttore diritto 1042">
            <a:extLst>
              <a:ext uri="{FF2B5EF4-FFF2-40B4-BE49-F238E27FC236}">
                <a16:creationId xmlns:a16="http://schemas.microsoft.com/office/drawing/2014/main" id="{C9988206-4488-E206-F0A5-60E34260250C}"/>
              </a:ext>
            </a:extLst>
          </p:cNvPr>
          <p:cNvCxnSpPr>
            <a:cxnSpLocks/>
            <a:stCxn id="176" idx="3"/>
            <a:endCxn id="180" idx="1"/>
          </p:cNvCxnSpPr>
          <p:nvPr/>
        </p:nvCxnSpPr>
        <p:spPr>
          <a:xfrm>
            <a:off x="10257458" y="2974687"/>
            <a:ext cx="872875" cy="63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nettore diritto 1045">
            <a:extLst>
              <a:ext uri="{FF2B5EF4-FFF2-40B4-BE49-F238E27FC236}">
                <a16:creationId xmlns:a16="http://schemas.microsoft.com/office/drawing/2014/main" id="{9339D899-782E-5DF2-F7A7-790345245856}"/>
              </a:ext>
            </a:extLst>
          </p:cNvPr>
          <p:cNvCxnSpPr>
            <a:cxnSpLocks/>
            <a:stCxn id="175" idx="3"/>
            <a:endCxn id="180" idx="1"/>
          </p:cNvCxnSpPr>
          <p:nvPr/>
        </p:nvCxnSpPr>
        <p:spPr>
          <a:xfrm>
            <a:off x="10257458" y="2516674"/>
            <a:ext cx="872875" cy="521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1" name="Immagine 159">
            <a:extLst>
              <a:ext uri="{FF2B5EF4-FFF2-40B4-BE49-F238E27FC236}">
                <a16:creationId xmlns:a16="http://schemas.microsoft.com/office/drawing/2014/main" id="{84B7F628-5A50-2471-EB67-0C0922B8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748" y="3850918"/>
            <a:ext cx="1159358" cy="590931"/>
          </a:xfrm>
          <a:prstGeom prst="rect">
            <a:avLst/>
          </a:prstGeom>
        </p:spPr>
      </p:pic>
      <p:cxnSp>
        <p:nvCxnSpPr>
          <p:cNvPr id="1072" name="Connettore diritto 1071">
            <a:extLst>
              <a:ext uri="{FF2B5EF4-FFF2-40B4-BE49-F238E27FC236}">
                <a16:creationId xmlns:a16="http://schemas.microsoft.com/office/drawing/2014/main" id="{D816AA86-83A6-67C3-5003-8502432C746A}"/>
              </a:ext>
            </a:extLst>
          </p:cNvPr>
          <p:cNvCxnSpPr>
            <a:cxnSpLocks/>
            <a:stCxn id="176" idx="2"/>
            <a:endCxn id="1071" idx="0"/>
          </p:cNvCxnSpPr>
          <p:nvPr/>
        </p:nvCxnSpPr>
        <p:spPr>
          <a:xfrm>
            <a:off x="9545302" y="3183211"/>
            <a:ext cx="476125" cy="667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Connettore diritto 1074">
            <a:extLst>
              <a:ext uri="{FF2B5EF4-FFF2-40B4-BE49-F238E27FC236}">
                <a16:creationId xmlns:a16="http://schemas.microsoft.com/office/drawing/2014/main" id="{8EFC0DCA-F85B-FDD2-BDA6-0DEE907A3FF7}"/>
              </a:ext>
            </a:extLst>
          </p:cNvPr>
          <p:cNvCxnSpPr>
            <a:cxnSpLocks/>
            <a:stCxn id="102" idx="0"/>
            <a:endCxn id="176" idx="2"/>
          </p:cNvCxnSpPr>
          <p:nvPr/>
        </p:nvCxnSpPr>
        <p:spPr>
          <a:xfrm flipV="1">
            <a:off x="9107541" y="3183211"/>
            <a:ext cx="437761" cy="654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Connettore diritto 1078">
            <a:extLst>
              <a:ext uri="{FF2B5EF4-FFF2-40B4-BE49-F238E27FC236}">
                <a16:creationId xmlns:a16="http://schemas.microsoft.com/office/drawing/2014/main" id="{25291C19-C818-3F2B-8E2C-F7C16908150E}"/>
              </a:ext>
            </a:extLst>
          </p:cNvPr>
          <p:cNvCxnSpPr>
            <a:cxnSpLocks/>
            <a:stCxn id="102" idx="0"/>
            <a:endCxn id="175" idx="2"/>
          </p:cNvCxnSpPr>
          <p:nvPr/>
        </p:nvCxnSpPr>
        <p:spPr>
          <a:xfrm flipV="1">
            <a:off x="9107541" y="2725198"/>
            <a:ext cx="437761" cy="1112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Connettore diritto 1081">
            <a:extLst>
              <a:ext uri="{FF2B5EF4-FFF2-40B4-BE49-F238E27FC236}">
                <a16:creationId xmlns:a16="http://schemas.microsoft.com/office/drawing/2014/main" id="{51AE81E3-95FA-0E9F-DEB8-BCFF5D68AF50}"/>
              </a:ext>
            </a:extLst>
          </p:cNvPr>
          <p:cNvCxnSpPr>
            <a:cxnSpLocks/>
            <a:stCxn id="1071" idx="0"/>
            <a:endCxn id="175" idx="2"/>
          </p:cNvCxnSpPr>
          <p:nvPr/>
        </p:nvCxnSpPr>
        <p:spPr>
          <a:xfrm flipH="1" flipV="1">
            <a:off x="9545302" y="2725198"/>
            <a:ext cx="476125" cy="112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Connettore diritto 1090">
            <a:extLst>
              <a:ext uri="{FF2B5EF4-FFF2-40B4-BE49-F238E27FC236}">
                <a16:creationId xmlns:a16="http://schemas.microsoft.com/office/drawing/2014/main" id="{9D29A3A7-6DFA-DF95-EB5D-D14A008746A3}"/>
              </a:ext>
            </a:extLst>
          </p:cNvPr>
          <p:cNvCxnSpPr>
            <a:cxnSpLocks/>
            <a:stCxn id="7" idx="3"/>
            <a:endCxn id="175" idx="1"/>
          </p:cNvCxnSpPr>
          <p:nvPr/>
        </p:nvCxnSpPr>
        <p:spPr>
          <a:xfrm>
            <a:off x="3527945" y="2516674"/>
            <a:ext cx="53052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2" name="Connettore diritto 1091">
            <a:extLst>
              <a:ext uri="{FF2B5EF4-FFF2-40B4-BE49-F238E27FC236}">
                <a16:creationId xmlns:a16="http://schemas.microsoft.com/office/drawing/2014/main" id="{09B65CAF-1EAB-63FB-752D-EC39C8286872}"/>
              </a:ext>
            </a:extLst>
          </p:cNvPr>
          <p:cNvCxnSpPr>
            <a:cxnSpLocks/>
            <a:stCxn id="8" idx="3"/>
            <a:endCxn id="176" idx="1"/>
          </p:cNvCxnSpPr>
          <p:nvPr/>
        </p:nvCxnSpPr>
        <p:spPr>
          <a:xfrm>
            <a:off x="3527945" y="2974687"/>
            <a:ext cx="53052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9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8DF40813-C365-5F02-A9F8-4FBDA7CF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1" y="2290107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8AE2C099-3555-3D19-1F14-DF3EDCC63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1" y="2442507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64858D51-957C-5F0A-42BA-FD8B0C69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71" y="2594907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F007941D-FC08-6A51-39FE-3832D5CB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1" y="2747307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6" descr="IBM TS1170 50TB High-Density Tape Drive Announced - StorageReview.com">
            <a:extLst>
              <a:ext uri="{FF2B5EF4-FFF2-40B4-BE49-F238E27FC236}">
                <a16:creationId xmlns:a16="http://schemas.microsoft.com/office/drawing/2014/main" id="{DB9EC1C1-E8BE-A8F0-E2DB-2C29CE11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71" y="2899707"/>
            <a:ext cx="587337" cy="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04" name="Connettore diritto 1103">
            <a:extLst>
              <a:ext uri="{FF2B5EF4-FFF2-40B4-BE49-F238E27FC236}">
                <a16:creationId xmlns:a16="http://schemas.microsoft.com/office/drawing/2014/main" id="{AB310A31-4B9D-10C9-E327-05A126C26411}"/>
              </a:ext>
            </a:extLst>
          </p:cNvPr>
          <p:cNvCxnSpPr>
            <a:cxnSpLocks/>
            <a:stCxn id="1103" idx="3"/>
            <a:endCxn id="8" idx="1"/>
          </p:cNvCxnSpPr>
          <p:nvPr/>
        </p:nvCxnSpPr>
        <p:spPr>
          <a:xfrm flipV="1">
            <a:off x="1627508" y="2974687"/>
            <a:ext cx="476125" cy="54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7" name="Connettore diritto 1106">
            <a:extLst>
              <a:ext uri="{FF2B5EF4-FFF2-40B4-BE49-F238E27FC236}">
                <a16:creationId xmlns:a16="http://schemas.microsoft.com/office/drawing/2014/main" id="{57F637D3-6ED8-C12B-53B6-E3DD9158134E}"/>
              </a:ext>
            </a:extLst>
          </p:cNvPr>
          <p:cNvCxnSpPr>
            <a:cxnSpLocks/>
            <a:stCxn id="1103" idx="3"/>
            <a:endCxn id="7" idx="1"/>
          </p:cNvCxnSpPr>
          <p:nvPr/>
        </p:nvCxnSpPr>
        <p:spPr>
          <a:xfrm flipV="1">
            <a:off x="1627508" y="2516674"/>
            <a:ext cx="476125" cy="5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0" name="Connettore diritto 1109">
            <a:extLst>
              <a:ext uri="{FF2B5EF4-FFF2-40B4-BE49-F238E27FC236}">
                <a16:creationId xmlns:a16="http://schemas.microsoft.com/office/drawing/2014/main" id="{20F2DECA-52D6-4E18-7CFD-73615E7A9F05}"/>
              </a:ext>
            </a:extLst>
          </p:cNvPr>
          <p:cNvCxnSpPr>
            <a:cxnSpLocks/>
            <a:stCxn id="1102" idx="3"/>
          </p:cNvCxnSpPr>
          <p:nvPr/>
        </p:nvCxnSpPr>
        <p:spPr>
          <a:xfrm flipV="1">
            <a:off x="1475108" y="2539054"/>
            <a:ext cx="621645" cy="338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3" name="Connettore diritto 1112">
            <a:extLst>
              <a:ext uri="{FF2B5EF4-FFF2-40B4-BE49-F238E27FC236}">
                <a16:creationId xmlns:a16="http://schemas.microsoft.com/office/drawing/2014/main" id="{D4CA461E-3527-1AFA-B311-BC100755DDF8}"/>
              </a:ext>
            </a:extLst>
          </p:cNvPr>
          <p:cNvCxnSpPr>
            <a:cxnSpLocks/>
            <a:stCxn id="1102" idx="3"/>
            <a:endCxn id="8" idx="1"/>
          </p:cNvCxnSpPr>
          <p:nvPr/>
        </p:nvCxnSpPr>
        <p:spPr>
          <a:xfrm>
            <a:off x="1475108" y="2877055"/>
            <a:ext cx="628525" cy="9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6" name="Connettore diritto 1115">
            <a:extLst>
              <a:ext uri="{FF2B5EF4-FFF2-40B4-BE49-F238E27FC236}">
                <a16:creationId xmlns:a16="http://schemas.microsoft.com/office/drawing/2014/main" id="{F09C600A-EFDC-86DD-CE10-C69663F8AE19}"/>
              </a:ext>
            </a:extLst>
          </p:cNvPr>
          <p:cNvCxnSpPr>
            <a:cxnSpLocks/>
            <a:stCxn id="1101" idx="3"/>
            <a:endCxn id="7" idx="1"/>
          </p:cNvCxnSpPr>
          <p:nvPr/>
        </p:nvCxnSpPr>
        <p:spPr>
          <a:xfrm flipV="1">
            <a:off x="1322708" y="2516674"/>
            <a:ext cx="780925" cy="207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9" name="Connettore diritto 1118">
            <a:extLst>
              <a:ext uri="{FF2B5EF4-FFF2-40B4-BE49-F238E27FC236}">
                <a16:creationId xmlns:a16="http://schemas.microsoft.com/office/drawing/2014/main" id="{DDA3BF42-F963-BB9E-FCE5-F63455B98896}"/>
              </a:ext>
            </a:extLst>
          </p:cNvPr>
          <p:cNvCxnSpPr>
            <a:cxnSpLocks/>
            <a:stCxn id="1100" idx="3"/>
            <a:endCxn id="7" idx="1"/>
          </p:cNvCxnSpPr>
          <p:nvPr/>
        </p:nvCxnSpPr>
        <p:spPr>
          <a:xfrm flipV="1">
            <a:off x="1170308" y="2516674"/>
            <a:ext cx="933325" cy="55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2" name="Connettore diritto 1121">
            <a:extLst>
              <a:ext uri="{FF2B5EF4-FFF2-40B4-BE49-F238E27FC236}">
                <a16:creationId xmlns:a16="http://schemas.microsoft.com/office/drawing/2014/main" id="{A10A5B83-778A-E7B7-767F-3BB4C880163C}"/>
              </a:ext>
            </a:extLst>
          </p:cNvPr>
          <p:cNvCxnSpPr>
            <a:cxnSpLocks/>
            <a:stCxn id="1100" idx="3"/>
          </p:cNvCxnSpPr>
          <p:nvPr/>
        </p:nvCxnSpPr>
        <p:spPr>
          <a:xfrm>
            <a:off x="1170308" y="2572255"/>
            <a:ext cx="926445" cy="402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5" name="Connettore diritto 1124">
            <a:extLst>
              <a:ext uri="{FF2B5EF4-FFF2-40B4-BE49-F238E27FC236}">
                <a16:creationId xmlns:a16="http://schemas.microsoft.com/office/drawing/2014/main" id="{CAA39454-3EDD-E31A-31A3-625BC0079361}"/>
              </a:ext>
            </a:extLst>
          </p:cNvPr>
          <p:cNvCxnSpPr>
            <a:cxnSpLocks/>
            <a:stCxn id="1099" idx="3"/>
            <a:endCxn id="8" idx="1"/>
          </p:cNvCxnSpPr>
          <p:nvPr/>
        </p:nvCxnSpPr>
        <p:spPr>
          <a:xfrm>
            <a:off x="1017908" y="2419855"/>
            <a:ext cx="1085725" cy="55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" name="Connettore diritto 1127">
            <a:extLst>
              <a:ext uri="{FF2B5EF4-FFF2-40B4-BE49-F238E27FC236}">
                <a16:creationId xmlns:a16="http://schemas.microsoft.com/office/drawing/2014/main" id="{C2C6ACA4-B943-58B9-C2E7-1733C0EE9230}"/>
              </a:ext>
            </a:extLst>
          </p:cNvPr>
          <p:cNvCxnSpPr>
            <a:cxnSpLocks/>
            <a:stCxn id="1099" idx="3"/>
            <a:endCxn id="7" idx="1"/>
          </p:cNvCxnSpPr>
          <p:nvPr/>
        </p:nvCxnSpPr>
        <p:spPr>
          <a:xfrm>
            <a:off x="1017908" y="2419855"/>
            <a:ext cx="1085725" cy="96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1" name="Immagine 159">
            <a:extLst>
              <a:ext uri="{FF2B5EF4-FFF2-40B4-BE49-F238E27FC236}">
                <a16:creationId xmlns:a16="http://schemas.microsoft.com/office/drawing/2014/main" id="{4B2AC2C0-426E-50D1-EEA5-A009817B5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183" y="3845176"/>
            <a:ext cx="1159358" cy="590931"/>
          </a:xfrm>
          <a:prstGeom prst="rect">
            <a:avLst/>
          </a:prstGeom>
        </p:spPr>
      </p:pic>
      <p:pic>
        <p:nvPicPr>
          <p:cNvPr id="1132" name="Immagine 159">
            <a:extLst>
              <a:ext uri="{FF2B5EF4-FFF2-40B4-BE49-F238E27FC236}">
                <a16:creationId xmlns:a16="http://schemas.microsoft.com/office/drawing/2014/main" id="{EAB3CA23-BF02-D32F-F405-16C21F72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069" y="3858604"/>
            <a:ext cx="1159358" cy="590931"/>
          </a:xfrm>
          <a:prstGeom prst="rect">
            <a:avLst/>
          </a:prstGeom>
        </p:spPr>
      </p:pic>
      <p:cxnSp>
        <p:nvCxnSpPr>
          <p:cNvPr id="1133" name="Connettore diritto 1132">
            <a:extLst>
              <a:ext uri="{FF2B5EF4-FFF2-40B4-BE49-F238E27FC236}">
                <a16:creationId xmlns:a16="http://schemas.microsoft.com/office/drawing/2014/main" id="{03F33084-9337-1A1E-7583-2CE9C4DF0531}"/>
              </a:ext>
            </a:extLst>
          </p:cNvPr>
          <p:cNvCxnSpPr>
            <a:cxnSpLocks/>
            <a:stCxn id="1132" idx="0"/>
            <a:endCxn id="8" idx="2"/>
          </p:cNvCxnSpPr>
          <p:nvPr/>
        </p:nvCxnSpPr>
        <p:spPr>
          <a:xfrm flipH="1" flipV="1">
            <a:off x="2815789" y="3183211"/>
            <a:ext cx="452959" cy="675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" name="Connettore diritto 1135">
            <a:extLst>
              <a:ext uri="{FF2B5EF4-FFF2-40B4-BE49-F238E27FC236}">
                <a16:creationId xmlns:a16="http://schemas.microsoft.com/office/drawing/2014/main" id="{51103604-DB8D-3112-3C5C-990B9D784FB0}"/>
              </a:ext>
            </a:extLst>
          </p:cNvPr>
          <p:cNvCxnSpPr>
            <a:cxnSpLocks/>
            <a:stCxn id="1131" idx="0"/>
            <a:endCxn id="8" idx="2"/>
          </p:cNvCxnSpPr>
          <p:nvPr/>
        </p:nvCxnSpPr>
        <p:spPr>
          <a:xfrm flipV="1">
            <a:off x="2354862" y="3183211"/>
            <a:ext cx="460927" cy="661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0" name="Connettore diritto 1139">
            <a:extLst>
              <a:ext uri="{FF2B5EF4-FFF2-40B4-BE49-F238E27FC236}">
                <a16:creationId xmlns:a16="http://schemas.microsoft.com/office/drawing/2014/main" id="{B9464BC8-3AC6-D61A-D60E-05344225967A}"/>
              </a:ext>
            </a:extLst>
          </p:cNvPr>
          <p:cNvCxnSpPr>
            <a:cxnSpLocks/>
            <a:stCxn id="1131" idx="0"/>
            <a:endCxn id="7" idx="2"/>
          </p:cNvCxnSpPr>
          <p:nvPr/>
        </p:nvCxnSpPr>
        <p:spPr>
          <a:xfrm flipV="1">
            <a:off x="2354862" y="2725198"/>
            <a:ext cx="460927" cy="1119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3" name="Connettore diritto 1142">
            <a:extLst>
              <a:ext uri="{FF2B5EF4-FFF2-40B4-BE49-F238E27FC236}">
                <a16:creationId xmlns:a16="http://schemas.microsoft.com/office/drawing/2014/main" id="{48A03123-374F-87B1-6324-1BBB6A12794A}"/>
              </a:ext>
            </a:extLst>
          </p:cNvPr>
          <p:cNvCxnSpPr>
            <a:cxnSpLocks/>
            <a:stCxn id="1132" idx="0"/>
            <a:endCxn id="7" idx="2"/>
          </p:cNvCxnSpPr>
          <p:nvPr/>
        </p:nvCxnSpPr>
        <p:spPr>
          <a:xfrm flipH="1" flipV="1">
            <a:off x="2815789" y="2725198"/>
            <a:ext cx="452959" cy="1133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FE98F8-98DF-B7AD-ED53-30964B7B2EEE}"/>
              </a:ext>
            </a:extLst>
          </p:cNvPr>
          <p:cNvSpPr/>
          <p:nvPr/>
        </p:nvSpPr>
        <p:spPr>
          <a:xfrm>
            <a:off x="2103633" y="2308149"/>
            <a:ext cx="1424312" cy="4170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FC Switch 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EF897560-EEBE-38D5-6477-535BA768577C}"/>
              </a:ext>
            </a:extLst>
          </p:cNvPr>
          <p:cNvSpPr/>
          <p:nvPr/>
        </p:nvSpPr>
        <p:spPr>
          <a:xfrm>
            <a:off x="2103633" y="2766162"/>
            <a:ext cx="1424312" cy="4170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FC Switch</a:t>
            </a:r>
          </a:p>
        </p:txBody>
      </p:sp>
      <p:sp>
        <p:nvSpPr>
          <p:cNvPr id="175" name="Rounded Rectangle 6">
            <a:extLst>
              <a:ext uri="{FF2B5EF4-FFF2-40B4-BE49-F238E27FC236}">
                <a16:creationId xmlns:a16="http://schemas.microsoft.com/office/drawing/2014/main" id="{1A34AE78-8C10-8CA6-4D19-7ACA0F5B5FDF}"/>
              </a:ext>
            </a:extLst>
          </p:cNvPr>
          <p:cNvSpPr/>
          <p:nvPr/>
        </p:nvSpPr>
        <p:spPr>
          <a:xfrm>
            <a:off x="8833146" y="2308149"/>
            <a:ext cx="1424312" cy="4170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FC Switch</a:t>
            </a:r>
          </a:p>
          <a:p>
            <a:pPr algn="ctr">
              <a:defRPr/>
            </a:pPr>
            <a:r>
              <a:rPr lang="en-US" sz="7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SAN 64B-6</a:t>
            </a:r>
            <a:r>
              <a:rPr lang="en-US" sz="11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 </a:t>
            </a:r>
          </a:p>
        </p:txBody>
      </p:sp>
      <p:sp>
        <p:nvSpPr>
          <p:cNvPr id="176" name="Rounded Rectangle 6">
            <a:extLst>
              <a:ext uri="{FF2B5EF4-FFF2-40B4-BE49-F238E27FC236}">
                <a16:creationId xmlns:a16="http://schemas.microsoft.com/office/drawing/2014/main" id="{0412EF08-5B84-71E5-58BB-3EBEC83B6BFE}"/>
              </a:ext>
            </a:extLst>
          </p:cNvPr>
          <p:cNvSpPr/>
          <p:nvPr/>
        </p:nvSpPr>
        <p:spPr>
          <a:xfrm>
            <a:off x="8833146" y="2766162"/>
            <a:ext cx="1424312" cy="4170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FC Switch</a:t>
            </a:r>
          </a:p>
          <a:p>
            <a:pPr algn="ctr">
              <a:defRPr/>
            </a:pPr>
            <a:r>
              <a:rPr lang="en-US" sz="700" b="1" dirty="0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SAN 64B-6</a:t>
            </a:r>
          </a:p>
        </p:txBody>
      </p:sp>
      <p:sp>
        <p:nvSpPr>
          <p:cNvPr id="1146" name="TextBox 157">
            <a:extLst>
              <a:ext uri="{FF2B5EF4-FFF2-40B4-BE49-F238E27FC236}">
                <a16:creationId xmlns:a16="http://schemas.microsoft.com/office/drawing/2014/main" id="{E3A5F643-750A-C7A3-03F7-340177B6CBEC}"/>
              </a:ext>
            </a:extLst>
          </p:cNvPr>
          <p:cNvSpPr txBox="1"/>
          <p:nvPr/>
        </p:nvSpPr>
        <p:spPr>
          <a:xfrm>
            <a:off x="2030767" y="4437974"/>
            <a:ext cx="1471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TSM – HSM</a:t>
            </a:r>
          </a:p>
          <a:p>
            <a:pPr algn="ctr"/>
            <a:r>
              <a:rPr lang="it-IT" b="1" dirty="0"/>
              <a:t> 7 Servers</a:t>
            </a:r>
          </a:p>
          <a:p>
            <a:pPr algn="ctr"/>
            <a:r>
              <a:rPr lang="it-IT" b="1" dirty="0"/>
              <a:t>(</a:t>
            </a:r>
            <a:r>
              <a:rPr lang="it-IT" b="1" dirty="0" err="1"/>
              <a:t>old</a:t>
            </a:r>
            <a:r>
              <a:rPr lang="it-IT" b="1" dirty="0"/>
              <a:t>)</a:t>
            </a:r>
          </a:p>
          <a:p>
            <a:endParaRPr lang="it-IT" b="1" dirty="0"/>
          </a:p>
        </p:txBody>
      </p:sp>
      <p:sp>
        <p:nvSpPr>
          <p:cNvPr id="1147" name="TextBox 157">
            <a:extLst>
              <a:ext uri="{FF2B5EF4-FFF2-40B4-BE49-F238E27FC236}">
                <a16:creationId xmlns:a16="http://schemas.microsoft.com/office/drawing/2014/main" id="{0B60C83F-644A-4741-1D01-7B5F7CC02B3B}"/>
              </a:ext>
            </a:extLst>
          </p:cNvPr>
          <p:cNvSpPr txBox="1"/>
          <p:nvPr/>
        </p:nvSpPr>
        <p:spPr>
          <a:xfrm>
            <a:off x="457200" y="1417189"/>
            <a:ext cx="164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IBM TS4500</a:t>
            </a:r>
          </a:p>
          <a:p>
            <a:pPr algn="ctr"/>
            <a:r>
              <a:rPr lang="it-IT" sz="1600" b="1" dirty="0"/>
              <a:t>19 Tape Drive</a:t>
            </a:r>
          </a:p>
          <a:p>
            <a:pPr algn="ctr"/>
            <a:r>
              <a:rPr lang="it-IT" sz="1600" b="1" dirty="0"/>
              <a:t>IBM TS1160</a:t>
            </a:r>
          </a:p>
        </p:txBody>
      </p:sp>
      <p:sp>
        <p:nvSpPr>
          <p:cNvPr id="1148" name="TextBox 157">
            <a:extLst>
              <a:ext uri="{FF2B5EF4-FFF2-40B4-BE49-F238E27FC236}">
                <a16:creationId xmlns:a16="http://schemas.microsoft.com/office/drawing/2014/main" id="{A81EAEAC-D9F6-3954-BFD0-FD9F0D7A9825}"/>
              </a:ext>
            </a:extLst>
          </p:cNvPr>
          <p:cNvSpPr txBox="1"/>
          <p:nvPr/>
        </p:nvSpPr>
        <p:spPr>
          <a:xfrm>
            <a:off x="4502019" y="2562641"/>
            <a:ext cx="370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 </a:t>
            </a:r>
            <a:r>
              <a:rPr lang="it-IT" dirty="0" err="1"/>
              <a:t>Dedicated</a:t>
            </a:r>
            <a:r>
              <a:rPr lang="it-IT" dirty="0"/>
              <a:t> Dark </a:t>
            </a:r>
            <a:r>
              <a:rPr lang="it-IT" dirty="0" err="1"/>
              <a:t>Fibers</a:t>
            </a:r>
            <a:r>
              <a:rPr lang="it-IT" dirty="0"/>
              <a:t> (7 km)</a:t>
            </a:r>
          </a:p>
        </p:txBody>
      </p:sp>
      <p:sp>
        <p:nvSpPr>
          <p:cNvPr id="1151" name="TextBox 157">
            <a:extLst>
              <a:ext uri="{FF2B5EF4-FFF2-40B4-BE49-F238E27FC236}">
                <a16:creationId xmlns:a16="http://schemas.microsoft.com/office/drawing/2014/main" id="{8674BBC3-B69D-5EFC-53C3-B0B66947AB5D}"/>
              </a:ext>
            </a:extLst>
          </p:cNvPr>
          <p:cNvSpPr txBox="1"/>
          <p:nvPr/>
        </p:nvSpPr>
        <p:spPr>
          <a:xfrm>
            <a:off x="5336554" y="1108108"/>
            <a:ext cx="1902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Transceiver</a:t>
            </a:r>
            <a:r>
              <a:rPr lang="it-IT" sz="1400" dirty="0"/>
              <a:t> FC SFP+</a:t>
            </a:r>
          </a:p>
          <a:p>
            <a:pPr algn="ctr"/>
            <a:r>
              <a:rPr lang="it-IT" sz="1400" b="1" dirty="0"/>
              <a:t>FC 32 Gb </a:t>
            </a:r>
            <a:r>
              <a:rPr lang="it-IT" sz="1400" dirty="0"/>
              <a:t>LWL on SM </a:t>
            </a:r>
            <a:r>
              <a:rPr lang="it-IT" sz="1400" dirty="0" err="1"/>
              <a:t>Fiber</a:t>
            </a:r>
            <a:r>
              <a:rPr lang="it-IT" sz="1400" dirty="0"/>
              <a:t> (10Km)</a:t>
            </a:r>
          </a:p>
          <a:p>
            <a:pPr algn="ctr"/>
            <a:r>
              <a:rPr lang="it-IT" sz="1400" dirty="0" err="1"/>
              <a:t>Brocade</a:t>
            </a:r>
            <a:r>
              <a:rPr lang="it-IT" sz="1400" dirty="0"/>
              <a:t> </a:t>
            </a:r>
          </a:p>
        </p:txBody>
      </p:sp>
      <p:cxnSp>
        <p:nvCxnSpPr>
          <p:cNvPr id="1153" name="Connettore 2 1152">
            <a:extLst>
              <a:ext uri="{FF2B5EF4-FFF2-40B4-BE49-F238E27FC236}">
                <a16:creationId xmlns:a16="http://schemas.microsoft.com/office/drawing/2014/main" id="{8E589819-CF61-2E67-E338-99C8A55102B5}"/>
              </a:ext>
            </a:extLst>
          </p:cNvPr>
          <p:cNvCxnSpPr>
            <a:cxnSpLocks/>
            <a:stCxn id="1151" idx="1"/>
          </p:cNvCxnSpPr>
          <p:nvPr/>
        </p:nvCxnSpPr>
        <p:spPr>
          <a:xfrm flipH="1">
            <a:off x="3527945" y="1585162"/>
            <a:ext cx="1808609" cy="970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Connettore 2 1153">
            <a:extLst>
              <a:ext uri="{FF2B5EF4-FFF2-40B4-BE49-F238E27FC236}">
                <a16:creationId xmlns:a16="http://schemas.microsoft.com/office/drawing/2014/main" id="{1777B5AD-31EF-FFBF-269B-4D66ED9F2235}"/>
              </a:ext>
            </a:extLst>
          </p:cNvPr>
          <p:cNvCxnSpPr>
            <a:cxnSpLocks/>
            <a:stCxn id="1151" idx="1"/>
            <a:endCxn id="8" idx="3"/>
          </p:cNvCxnSpPr>
          <p:nvPr/>
        </p:nvCxnSpPr>
        <p:spPr>
          <a:xfrm flipH="1">
            <a:off x="3527945" y="1585162"/>
            <a:ext cx="1808609" cy="138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Connettore 2 1156">
            <a:extLst>
              <a:ext uri="{FF2B5EF4-FFF2-40B4-BE49-F238E27FC236}">
                <a16:creationId xmlns:a16="http://schemas.microsoft.com/office/drawing/2014/main" id="{255E3EF3-8659-AAE3-C6D8-179FA3909EB1}"/>
              </a:ext>
            </a:extLst>
          </p:cNvPr>
          <p:cNvCxnSpPr>
            <a:cxnSpLocks/>
            <a:stCxn id="1151" idx="3"/>
            <a:endCxn id="175" idx="1"/>
          </p:cNvCxnSpPr>
          <p:nvPr/>
        </p:nvCxnSpPr>
        <p:spPr>
          <a:xfrm>
            <a:off x="7238999" y="1585162"/>
            <a:ext cx="1594147" cy="93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3" name="Connettore 2 1162">
            <a:extLst>
              <a:ext uri="{FF2B5EF4-FFF2-40B4-BE49-F238E27FC236}">
                <a16:creationId xmlns:a16="http://schemas.microsoft.com/office/drawing/2014/main" id="{38A93369-7705-094B-0C2C-A22A6FCF1DD6}"/>
              </a:ext>
            </a:extLst>
          </p:cNvPr>
          <p:cNvCxnSpPr>
            <a:cxnSpLocks/>
            <a:stCxn id="1151" idx="3"/>
            <a:endCxn id="176" idx="1"/>
          </p:cNvCxnSpPr>
          <p:nvPr/>
        </p:nvCxnSpPr>
        <p:spPr>
          <a:xfrm>
            <a:off x="7238999" y="1585162"/>
            <a:ext cx="1594147" cy="138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8" name="CasellaDiTesto 1521">
            <a:extLst>
              <a:ext uri="{FF2B5EF4-FFF2-40B4-BE49-F238E27FC236}">
                <a16:creationId xmlns:a16="http://schemas.microsoft.com/office/drawing/2014/main" id="{7F66CF43-CD33-B46E-EDEF-F4CF8E52EE0E}"/>
              </a:ext>
            </a:extLst>
          </p:cNvPr>
          <p:cNvSpPr txBox="1"/>
          <p:nvPr/>
        </p:nvSpPr>
        <p:spPr>
          <a:xfrm>
            <a:off x="9451025" y="588778"/>
            <a:ext cx="170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INFN DC</a:t>
            </a:r>
          </a:p>
          <a:p>
            <a:pPr algn="ctr"/>
            <a:r>
              <a:rPr lang="en-US" b="1" dirty="0"/>
              <a:t>(TECHNOPOLE)</a:t>
            </a:r>
          </a:p>
        </p:txBody>
      </p:sp>
      <p:sp>
        <p:nvSpPr>
          <p:cNvPr id="1169" name="CasellaDiTesto 1521">
            <a:extLst>
              <a:ext uri="{FF2B5EF4-FFF2-40B4-BE49-F238E27FC236}">
                <a16:creationId xmlns:a16="http://schemas.microsoft.com/office/drawing/2014/main" id="{D423477C-E98B-1FB6-4836-7B24FC3EC401}"/>
              </a:ext>
            </a:extLst>
          </p:cNvPr>
          <p:cNvSpPr txBox="1"/>
          <p:nvPr/>
        </p:nvSpPr>
        <p:spPr>
          <a:xfrm>
            <a:off x="1186587" y="606030"/>
            <a:ext cx="3451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INFN DC</a:t>
            </a:r>
          </a:p>
          <a:p>
            <a:pPr algn="ctr"/>
            <a:r>
              <a:rPr lang="en-US" b="1" dirty="0"/>
              <a:t>(Via </a:t>
            </a:r>
            <a:r>
              <a:rPr lang="en-US" b="1" dirty="0" err="1"/>
              <a:t>Berti</a:t>
            </a:r>
            <a:r>
              <a:rPr lang="en-US" b="1" dirty="0"/>
              <a:t> </a:t>
            </a:r>
            <a:r>
              <a:rPr lang="en-US" b="1" dirty="0" err="1"/>
              <a:t>Pichat</a:t>
            </a:r>
            <a:endParaRPr lang="en-US" b="1" dirty="0"/>
          </a:p>
          <a:p>
            <a:pPr algn="ctr"/>
            <a:r>
              <a:rPr lang="en-US" b="1" dirty="0"/>
              <a:t>Old site)</a:t>
            </a:r>
          </a:p>
        </p:txBody>
      </p:sp>
      <p:sp>
        <p:nvSpPr>
          <p:cNvPr id="1170" name="TextBox 157">
            <a:extLst>
              <a:ext uri="{FF2B5EF4-FFF2-40B4-BE49-F238E27FC236}">
                <a16:creationId xmlns:a16="http://schemas.microsoft.com/office/drawing/2014/main" id="{AF6986A1-68C5-876F-71C6-DF95A216E75D}"/>
              </a:ext>
            </a:extLst>
          </p:cNvPr>
          <p:cNvSpPr txBox="1"/>
          <p:nvPr/>
        </p:nvSpPr>
        <p:spPr>
          <a:xfrm>
            <a:off x="3930384" y="3253075"/>
            <a:ext cx="44492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Tape data transfer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done</a:t>
            </a:r>
            <a:r>
              <a:rPr lang="it-IT" dirty="0"/>
              <a:t> on </a:t>
            </a:r>
            <a:r>
              <a:rPr lang="it-IT" dirty="0" err="1"/>
              <a:t>this</a:t>
            </a:r>
            <a:r>
              <a:rPr lang="it-IT" dirty="0"/>
              <a:t> extension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Dedicated</a:t>
            </a:r>
            <a:r>
              <a:rPr lang="it-IT" dirty="0"/>
              <a:t> Dark </a:t>
            </a:r>
            <a:r>
              <a:rPr lang="it-IT" dirty="0" err="1"/>
              <a:t>Fibers</a:t>
            </a:r>
            <a:r>
              <a:rPr lang="it-IT" dirty="0"/>
              <a:t> are </a:t>
            </a:r>
            <a:r>
              <a:rPr lang="it-IT" dirty="0">
                <a:solidFill>
                  <a:srgbClr val="0070C0"/>
                </a:solidFill>
              </a:rPr>
              <a:t>in place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LW 10Km FC </a:t>
            </a:r>
            <a:r>
              <a:rPr lang="it-IT" dirty="0" err="1"/>
              <a:t>Transceivers</a:t>
            </a:r>
            <a:r>
              <a:rPr lang="it-IT" dirty="0"/>
              <a:t> </a:t>
            </a:r>
            <a:r>
              <a:rPr lang="it-IT" dirty="0" err="1"/>
              <a:t>acquired</a:t>
            </a:r>
            <a:r>
              <a:rPr lang="it-IT" dirty="0"/>
              <a:t> and </a:t>
            </a:r>
            <a:r>
              <a:rPr lang="it-IT" dirty="0" err="1"/>
              <a:t>installed</a:t>
            </a:r>
            <a:r>
              <a:rPr lang="it-IT" dirty="0"/>
              <a:t> on Berti </a:t>
            </a:r>
            <a:r>
              <a:rPr lang="it-IT" dirty="0" err="1"/>
              <a:t>Pichat</a:t>
            </a:r>
            <a:r>
              <a:rPr lang="it-IT" dirty="0"/>
              <a:t> FC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New IBM TS4500 Tape Library and new FC Switches</a:t>
            </a:r>
            <a:endParaRPr lang="it-IT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1st IBM </a:t>
            </a:r>
            <a:r>
              <a:rPr lang="it-IT" dirty="0" err="1"/>
              <a:t>lib</a:t>
            </a:r>
            <a:r>
              <a:rPr lang="it-IT" dirty="0"/>
              <a:t> to be </a:t>
            </a:r>
            <a:r>
              <a:rPr lang="it-IT" dirty="0" err="1"/>
              <a:t>relocated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data </a:t>
            </a:r>
            <a:r>
              <a:rPr lang="it-IT" dirty="0" err="1"/>
              <a:t>migration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continue </a:t>
            </a:r>
            <a:r>
              <a:rPr lang="it-IT" dirty="0" err="1"/>
              <a:t>through</a:t>
            </a:r>
            <a:r>
              <a:rPr lang="it-IT" dirty="0"/>
              <a:t> the remote SAN, </a:t>
            </a:r>
            <a:r>
              <a:rPr lang="it-IT" dirty="0" err="1"/>
              <a:t>until</a:t>
            </a:r>
            <a:r>
              <a:rPr lang="it-IT" dirty="0"/>
              <a:t>  the Oracle </a:t>
            </a:r>
            <a:r>
              <a:rPr lang="it-IT" dirty="0" err="1"/>
              <a:t>lib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emptied</a:t>
            </a:r>
            <a:endParaRPr lang="it-IT" dirty="0"/>
          </a:p>
          <a:p>
            <a:endParaRPr lang="it-IT" dirty="0"/>
          </a:p>
        </p:txBody>
      </p:sp>
      <p:sp>
        <p:nvSpPr>
          <p:cNvPr id="3" name="TextBox 157">
            <a:extLst>
              <a:ext uri="{FF2B5EF4-FFF2-40B4-BE49-F238E27FC236}">
                <a16:creationId xmlns:a16="http://schemas.microsoft.com/office/drawing/2014/main" id="{118B89BD-C346-8D59-E2E3-90C342B0E22A}"/>
              </a:ext>
            </a:extLst>
          </p:cNvPr>
          <p:cNvSpPr txBox="1"/>
          <p:nvPr/>
        </p:nvSpPr>
        <p:spPr>
          <a:xfrm>
            <a:off x="8855505" y="4443909"/>
            <a:ext cx="1471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TSM – HSM</a:t>
            </a:r>
          </a:p>
          <a:p>
            <a:pPr algn="ctr"/>
            <a:r>
              <a:rPr lang="it-IT" b="1" dirty="0"/>
              <a:t>7 Servers</a:t>
            </a:r>
          </a:p>
          <a:p>
            <a:pPr algn="ctr"/>
            <a:r>
              <a:rPr lang="it-IT" b="1" dirty="0"/>
              <a:t>(</a:t>
            </a:r>
            <a:r>
              <a:rPr lang="it-IT" b="1" dirty="0">
                <a:solidFill>
                  <a:srgbClr val="FF0000"/>
                </a:solidFill>
              </a:rPr>
              <a:t>new</a:t>
            </a:r>
            <a:r>
              <a:rPr lang="it-IT" b="1" dirty="0"/>
              <a:t>)</a:t>
            </a:r>
          </a:p>
          <a:p>
            <a:endParaRPr lang="it-IT" b="1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CF493ED6-A87B-E878-523C-F5CDB5723982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373824" y="2516674"/>
            <a:ext cx="729809" cy="1167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79AB47D-49A5-2E97-CFA0-69B0A72315DC}"/>
              </a:ext>
            </a:extLst>
          </p:cNvPr>
          <p:cNvCxnSpPr>
            <a:cxnSpLocks/>
          </p:cNvCxnSpPr>
          <p:nvPr/>
        </p:nvCxnSpPr>
        <p:spPr>
          <a:xfrm flipV="1">
            <a:off x="1490647" y="2988995"/>
            <a:ext cx="600836" cy="989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interno&#10;&#10;Descrizione generata automaticamente con attendibilità media">
            <a:extLst>
              <a:ext uri="{FF2B5EF4-FFF2-40B4-BE49-F238E27FC236}">
                <a16:creationId xmlns:a16="http://schemas.microsoft.com/office/drawing/2014/main" id="{586624C9-30D0-7CEF-DA44-C33E79FF2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9" y="3305248"/>
            <a:ext cx="1146383" cy="120033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15AB595-929E-1229-566B-B5F68010E5A1}"/>
              </a:ext>
            </a:extLst>
          </p:cNvPr>
          <p:cNvSpPr txBox="1"/>
          <p:nvPr/>
        </p:nvSpPr>
        <p:spPr>
          <a:xfrm>
            <a:off x="430571" y="4526200"/>
            <a:ext cx="16730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Oracle SL8500</a:t>
            </a:r>
          </a:p>
          <a:p>
            <a:r>
              <a:rPr lang="en-US" sz="1400" dirty="0"/>
              <a:t>-  20 Tape Drive</a:t>
            </a:r>
          </a:p>
          <a:p>
            <a:r>
              <a:rPr lang="en-US" sz="1400" dirty="0"/>
              <a:t>-  42 PB to be migrated</a:t>
            </a:r>
          </a:p>
          <a:p>
            <a:r>
              <a:rPr lang="it-IT" sz="1400" dirty="0"/>
              <a:t>-  </a:t>
            </a:r>
            <a:r>
              <a:rPr lang="it-IT" sz="1400" dirty="0">
                <a:solidFill>
                  <a:srgbClr val="FF0000"/>
                </a:solidFill>
              </a:rPr>
              <a:t>To be </a:t>
            </a:r>
            <a:r>
              <a:rPr lang="it-IT" sz="1400" dirty="0" err="1">
                <a:solidFill>
                  <a:srgbClr val="FF0000"/>
                </a:solidFill>
              </a:rPr>
              <a:t>dismissed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40B068-39A4-B7AF-3925-2E878B729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518" y="1459758"/>
            <a:ext cx="1497562" cy="7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2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E8A5-36AE-B964-2141-FA361140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9467" y="-42533"/>
            <a:ext cx="12192000" cy="590931"/>
          </a:xfrm>
        </p:spPr>
        <p:txBody>
          <a:bodyPr/>
          <a:lstStyle/>
          <a:p>
            <a:r>
              <a:rPr lang="en-US" dirty="0"/>
              <a:t>DC Transfer phases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5926D3-2956-4FD0-F678-8927CB6C993C}"/>
              </a:ext>
            </a:extLst>
          </p:cNvPr>
          <p:cNvGrpSpPr/>
          <p:nvPr/>
        </p:nvGrpSpPr>
        <p:grpSpPr>
          <a:xfrm>
            <a:off x="7036023" y="1966713"/>
            <a:ext cx="2139547" cy="5539503"/>
            <a:chOff x="37933" y="1999842"/>
            <a:chExt cx="1734755" cy="28162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87F60D-4D9C-6236-5D20-68392F3F6979}"/>
                </a:ext>
              </a:extLst>
            </p:cNvPr>
            <p:cNvSpPr/>
            <p:nvPr/>
          </p:nvSpPr>
          <p:spPr>
            <a:xfrm>
              <a:off x="93985" y="1999842"/>
              <a:ext cx="1611873" cy="2349263"/>
            </a:xfrm>
            <a:prstGeom prst="rect">
              <a:avLst/>
            </a:prstGeom>
            <a:solidFill>
              <a:srgbClr val="D6DE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sellaDiTesto 334">
              <a:extLst>
                <a:ext uri="{FF2B5EF4-FFF2-40B4-BE49-F238E27FC236}">
                  <a16:creationId xmlns:a16="http://schemas.microsoft.com/office/drawing/2014/main" id="{8C19D6E4-E245-FC69-8543-FA1070BA91AD}"/>
                </a:ext>
              </a:extLst>
            </p:cNvPr>
            <p:cNvSpPr txBox="1"/>
            <p:nvPr/>
          </p:nvSpPr>
          <p:spPr>
            <a:xfrm>
              <a:off x="37933" y="4111964"/>
              <a:ext cx="1734755" cy="704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800" dirty="0"/>
                <a:t>INFN</a:t>
              </a:r>
            </a:p>
            <a:p>
              <a:pPr algn="ctr"/>
              <a:r>
                <a:rPr lang="it-IT" sz="2800" dirty="0"/>
                <a:t> </a:t>
              </a:r>
            </a:p>
            <a:p>
              <a:pPr algn="ctr"/>
              <a:endParaRPr lang="it-IT" sz="2800" dirty="0"/>
            </a:p>
          </p:txBody>
        </p:sp>
      </p:grpSp>
      <p:sp>
        <p:nvSpPr>
          <p:cNvPr id="6" name="Rettangolo arrotondato 1784">
            <a:extLst>
              <a:ext uri="{FF2B5EF4-FFF2-40B4-BE49-F238E27FC236}">
                <a16:creationId xmlns:a16="http://schemas.microsoft.com/office/drawing/2014/main" id="{B2696920-E568-C68B-9E15-F14654BB26B2}"/>
              </a:ext>
            </a:extLst>
          </p:cNvPr>
          <p:cNvSpPr/>
          <p:nvPr/>
        </p:nvSpPr>
        <p:spPr>
          <a:xfrm>
            <a:off x="609337" y="3108515"/>
            <a:ext cx="2678567" cy="36708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FE98F8-98DF-B7AD-ED53-30964B7B2EEE}"/>
              </a:ext>
            </a:extLst>
          </p:cNvPr>
          <p:cNvSpPr/>
          <p:nvPr/>
        </p:nvSpPr>
        <p:spPr>
          <a:xfrm>
            <a:off x="655390" y="3954409"/>
            <a:ext cx="1156368" cy="2773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Nexus 9516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EF897560-EEBE-38D5-6477-535BA768577C}"/>
              </a:ext>
            </a:extLst>
          </p:cNvPr>
          <p:cNvSpPr/>
          <p:nvPr/>
        </p:nvSpPr>
        <p:spPr>
          <a:xfrm>
            <a:off x="2078837" y="3963969"/>
            <a:ext cx="1156368" cy="2773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Nexus 9516</a:t>
            </a:r>
          </a:p>
        </p:txBody>
      </p:sp>
      <p:sp>
        <p:nvSpPr>
          <p:cNvPr id="9" name="Rectangle 501">
            <a:extLst>
              <a:ext uri="{FF2B5EF4-FFF2-40B4-BE49-F238E27FC236}">
                <a16:creationId xmlns:a16="http://schemas.microsoft.com/office/drawing/2014/main" id="{4ABCEA69-FD86-988F-2000-6EEBC755DFE7}"/>
              </a:ext>
            </a:extLst>
          </p:cNvPr>
          <p:cNvSpPr/>
          <p:nvPr/>
        </p:nvSpPr>
        <p:spPr>
          <a:xfrm>
            <a:off x="625723" y="3834526"/>
            <a:ext cx="2643287" cy="4950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5137B84F-7F9E-DEB8-0061-7AB46C1F6432}"/>
              </a:ext>
            </a:extLst>
          </p:cNvPr>
          <p:cNvSpPr/>
          <p:nvPr/>
        </p:nvSpPr>
        <p:spPr>
          <a:xfrm>
            <a:off x="1513447" y="4493439"/>
            <a:ext cx="892617" cy="3109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Monaco" charset="0"/>
                <a:ea typeface="ヒラギノ角ゴ Pro W3" charset="-128"/>
              </a:rPr>
              <a:t>Nexus 7018</a:t>
            </a:r>
          </a:p>
        </p:txBody>
      </p:sp>
      <p:grpSp>
        <p:nvGrpSpPr>
          <p:cNvPr id="11" name="Gruppo 48">
            <a:extLst>
              <a:ext uri="{FF2B5EF4-FFF2-40B4-BE49-F238E27FC236}">
                <a16:creationId xmlns:a16="http://schemas.microsoft.com/office/drawing/2014/main" id="{31ED2C95-F685-86D5-B0AE-552B014C9BC0}"/>
              </a:ext>
            </a:extLst>
          </p:cNvPr>
          <p:cNvGrpSpPr/>
          <p:nvPr/>
        </p:nvGrpSpPr>
        <p:grpSpPr>
          <a:xfrm>
            <a:off x="730794" y="5122483"/>
            <a:ext cx="520700" cy="419100"/>
            <a:chOff x="4796367" y="5915025"/>
            <a:chExt cx="520700" cy="419100"/>
          </a:xfrm>
        </p:grpSpPr>
        <p:sp>
          <p:nvSpPr>
            <p:cNvPr id="12" name="AutoShape 795">
              <a:extLst>
                <a:ext uri="{FF2B5EF4-FFF2-40B4-BE49-F238E27FC236}">
                  <a16:creationId xmlns:a16="http://schemas.microsoft.com/office/drawing/2014/main" id="{1A1C216E-5982-0568-956C-C150E988B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3" name="AutoShape 795">
              <a:extLst>
                <a:ext uri="{FF2B5EF4-FFF2-40B4-BE49-F238E27FC236}">
                  <a16:creationId xmlns:a16="http://schemas.microsoft.com/office/drawing/2014/main" id="{32D462DE-CB0D-352C-673F-40D54048D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4" name="AutoShape 795">
              <a:extLst>
                <a:ext uri="{FF2B5EF4-FFF2-40B4-BE49-F238E27FC236}">
                  <a16:creationId xmlns:a16="http://schemas.microsoft.com/office/drawing/2014/main" id="{A561AAAC-9CB2-7E97-5B06-3254AD8B9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cxnSp>
        <p:nvCxnSpPr>
          <p:cNvPr id="15" name="Connettore 1 908">
            <a:extLst>
              <a:ext uri="{FF2B5EF4-FFF2-40B4-BE49-F238E27FC236}">
                <a16:creationId xmlns:a16="http://schemas.microsoft.com/office/drawing/2014/main" id="{84574362-2383-422F-84ED-B393DC66E946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1811759" y="4093088"/>
            <a:ext cx="267079" cy="9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910">
            <a:extLst>
              <a:ext uri="{FF2B5EF4-FFF2-40B4-BE49-F238E27FC236}">
                <a16:creationId xmlns:a16="http://schemas.microsoft.com/office/drawing/2014/main" id="{9D36621E-DED6-9C93-6FA4-C3A1054B3764}"/>
              </a:ext>
            </a:extLst>
          </p:cNvPr>
          <p:cNvCxnSpPr/>
          <p:nvPr/>
        </p:nvCxnSpPr>
        <p:spPr>
          <a:xfrm>
            <a:off x="1212381" y="4226237"/>
            <a:ext cx="297259" cy="263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912">
            <a:extLst>
              <a:ext uri="{FF2B5EF4-FFF2-40B4-BE49-F238E27FC236}">
                <a16:creationId xmlns:a16="http://schemas.microsoft.com/office/drawing/2014/main" id="{FFD70DA0-FCC2-8B99-9EF2-FA94E5244945}"/>
              </a:ext>
            </a:extLst>
          </p:cNvPr>
          <p:cNvCxnSpPr/>
          <p:nvPr/>
        </p:nvCxnSpPr>
        <p:spPr>
          <a:xfrm flipH="1">
            <a:off x="2399522" y="4245300"/>
            <a:ext cx="358573" cy="258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521">
            <a:extLst>
              <a:ext uri="{FF2B5EF4-FFF2-40B4-BE49-F238E27FC236}">
                <a16:creationId xmlns:a16="http://schemas.microsoft.com/office/drawing/2014/main" id="{184A2415-7B3E-5C52-D62E-B22AC9B21347}"/>
              </a:ext>
            </a:extLst>
          </p:cNvPr>
          <p:cNvSpPr txBox="1"/>
          <p:nvPr/>
        </p:nvSpPr>
        <p:spPr>
          <a:xfrm>
            <a:off x="1388818" y="6177184"/>
            <a:ext cx="12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TIER1</a:t>
            </a:r>
          </a:p>
          <a:p>
            <a:pPr algn="ctr"/>
            <a:r>
              <a:rPr lang="en-US" b="1" err="1"/>
              <a:t>Berti</a:t>
            </a:r>
            <a:r>
              <a:rPr lang="en-US" b="1"/>
              <a:t> </a:t>
            </a:r>
            <a:r>
              <a:rPr lang="en-US" b="1" err="1"/>
              <a:t>Pichat</a:t>
            </a:r>
            <a:endParaRPr lang="en-US" b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5F77D8-E43B-A51F-060B-D604E4F0B12C}"/>
              </a:ext>
            </a:extLst>
          </p:cNvPr>
          <p:cNvGrpSpPr/>
          <p:nvPr/>
        </p:nvGrpSpPr>
        <p:grpSpPr>
          <a:xfrm>
            <a:off x="692068" y="512667"/>
            <a:ext cx="2681037" cy="3451302"/>
            <a:chOff x="1110514" y="398364"/>
            <a:chExt cx="2681037" cy="3451302"/>
          </a:xfrm>
        </p:grpSpPr>
        <p:grpSp>
          <p:nvGrpSpPr>
            <p:cNvPr id="20" name="Gruppo 878">
              <a:extLst>
                <a:ext uri="{FF2B5EF4-FFF2-40B4-BE49-F238E27FC236}">
                  <a16:creationId xmlns:a16="http://schemas.microsoft.com/office/drawing/2014/main" id="{E39CBBE2-DBDF-78CD-FE59-55369D667F87}"/>
                </a:ext>
              </a:extLst>
            </p:cNvPr>
            <p:cNvGrpSpPr/>
            <p:nvPr/>
          </p:nvGrpSpPr>
          <p:grpSpPr>
            <a:xfrm>
              <a:off x="1110514" y="398364"/>
              <a:ext cx="2681037" cy="1012214"/>
              <a:chOff x="1541920" y="904979"/>
              <a:chExt cx="2681037" cy="1012214"/>
            </a:xfrm>
          </p:grpSpPr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BB868C48-E1A1-CF9A-48BB-94E5EE0235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1920" y="904979"/>
                <a:ext cx="2681037" cy="1012214"/>
                <a:chOff x="2404" y="348"/>
                <a:chExt cx="1624" cy="904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7" name="Oval 6">
                  <a:extLst>
                    <a:ext uri="{FF2B5EF4-FFF2-40B4-BE49-F238E27FC236}">
                      <a16:creationId xmlns:a16="http://schemas.microsoft.com/office/drawing/2014/main" id="{CF01FBA4-843D-594A-34CC-4E8DAEF76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4" y="487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Oval 7">
                  <a:extLst>
                    <a:ext uri="{FF2B5EF4-FFF2-40B4-BE49-F238E27FC236}">
                      <a16:creationId xmlns:a16="http://schemas.microsoft.com/office/drawing/2014/main" id="{A2926D0D-E36D-5A45-B643-67201110E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680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9" name="Oval 8">
                  <a:extLst>
                    <a:ext uri="{FF2B5EF4-FFF2-40B4-BE49-F238E27FC236}">
                      <a16:creationId xmlns:a16="http://schemas.microsoft.com/office/drawing/2014/main" id="{CE35C934-8EF9-56C7-3C8F-4C1A6FDE6B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4" y="348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Oval 9">
                  <a:extLst>
                    <a:ext uri="{FF2B5EF4-FFF2-40B4-BE49-F238E27FC236}">
                      <a16:creationId xmlns:a16="http://schemas.microsoft.com/office/drawing/2014/main" id="{ADAD85DC-F161-AC68-56F8-F67398054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2" y="536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6" name="CasellaDiTesto 334">
                <a:extLst>
                  <a:ext uri="{FF2B5EF4-FFF2-40B4-BE49-F238E27FC236}">
                    <a16:creationId xmlns:a16="http://schemas.microsoft.com/office/drawing/2014/main" id="{B94041FF-CE4F-0B07-37F8-6B58F63676A0}"/>
                  </a:ext>
                </a:extLst>
              </p:cNvPr>
              <p:cNvSpPr txBox="1"/>
              <p:nvPr/>
            </p:nvSpPr>
            <p:spPr>
              <a:xfrm>
                <a:off x="1815999" y="1304923"/>
                <a:ext cx="194307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>
                    <a:solidFill>
                      <a:schemeClr val="bg1"/>
                    </a:solidFill>
                  </a:rPr>
                  <a:t>        LHC OPN/ONE</a:t>
                </a:r>
              </a:p>
            </p:txBody>
          </p:sp>
        </p:grpSp>
        <p:cxnSp>
          <p:nvCxnSpPr>
            <p:cNvPr id="21" name="Connettore 2 1532">
              <a:extLst>
                <a:ext uri="{FF2B5EF4-FFF2-40B4-BE49-F238E27FC236}">
                  <a16:creationId xmlns:a16="http://schemas.microsoft.com/office/drawing/2014/main" id="{7CCA09BE-693D-F7F6-2A44-325307FB45A8}"/>
                </a:ext>
              </a:extLst>
            </p:cNvPr>
            <p:cNvCxnSpPr>
              <a:stCxn id="7" idx="0"/>
              <a:endCxn id="28" idx="4"/>
            </p:cNvCxnSpPr>
            <p:nvPr/>
          </p:nvCxnSpPr>
          <p:spPr>
            <a:xfrm flipV="1">
              <a:off x="1636522" y="1410578"/>
              <a:ext cx="788097" cy="2429528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1534">
              <a:extLst>
                <a:ext uri="{FF2B5EF4-FFF2-40B4-BE49-F238E27FC236}">
                  <a16:creationId xmlns:a16="http://schemas.microsoft.com/office/drawing/2014/main" id="{597B5AE2-FC64-5BFA-6A08-FE2D1F377354}"/>
                </a:ext>
              </a:extLst>
            </p:cNvPr>
            <p:cNvCxnSpPr>
              <a:stCxn id="8" idx="0"/>
              <a:endCxn id="28" idx="4"/>
            </p:cNvCxnSpPr>
            <p:nvPr/>
          </p:nvCxnSpPr>
          <p:spPr>
            <a:xfrm flipH="1" flipV="1">
              <a:off x="2424619" y="1410578"/>
              <a:ext cx="635350" cy="2439088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331">
              <a:extLst>
                <a:ext uri="{FF2B5EF4-FFF2-40B4-BE49-F238E27FC236}">
                  <a16:creationId xmlns:a16="http://schemas.microsoft.com/office/drawing/2014/main" id="{84CC8000-3F5B-9792-D67C-DE080AF20D53}"/>
                </a:ext>
              </a:extLst>
            </p:cNvPr>
            <p:cNvSpPr txBox="1"/>
            <p:nvPr/>
          </p:nvSpPr>
          <p:spPr>
            <a:xfrm rot="4412885">
              <a:off x="2390870" y="2191980"/>
              <a:ext cx="997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b="1"/>
                <a:t>100Gb/s</a:t>
              </a:r>
            </a:p>
          </p:txBody>
        </p:sp>
        <p:sp>
          <p:nvSpPr>
            <p:cNvPr id="24" name="CasellaDiTesto 331">
              <a:extLst>
                <a:ext uri="{FF2B5EF4-FFF2-40B4-BE49-F238E27FC236}">
                  <a16:creationId xmlns:a16="http://schemas.microsoft.com/office/drawing/2014/main" id="{939B64E9-CE71-D325-7823-F560A0A209AF}"/>
                </a:ext>
              </a:extLst>
            </p:cNvPr>
            <p:cNvSpPr txBox="1"/>
            <p:nvPr/>
          </p:nvSpPr>
          <p:spPr>
            <a:xfrm rot="17238251">
              <a:off x="1459052" y="2172610"/>
              <a:ext cx="997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b="1"/>
                <a:t>100Gb/s</a:t>
              </a:r>
            </a:p>
          </p:txBody>
        </p:sp>
      </p:grpSp>
      <p:grpSp>
        <p:nvGrpSpPr>
          <p:cNvPr id="31" name="Gruppo 1797">
            <a:extLst>
              <a:ext uri="{FF2B5EF4-FFF2-40B4-BE49-F238E27FC236}">
                <a16:creationId xmlns:a16="http://schemas.microsoft.com/office/drawing/2014/main" id="{846EC3D0-AD5C-85F2-A4A3-F73C58308653}"/>
              </a:ext>
            </a:extLst>
          </p:cNvPr>
          <p:cNvGrpSpPr/>
          <p:nvPr/>
        </p:nvGrpSpPr>
        <p:grpSpPr>
          <a:xfrm>
            <a:off x="878541" y="5278277"/>
            <a:ext cx="520700" cy="419100"/>
            <a:chOff x="4796367" y="5915025"/>
            <a:chExt cx="520700" cy="419100"/>
          </a:xfrm>
        </p:grpSpPr>
        <p:sp>
          <p:nvSpPr>
            <p:cNvPr id="32" name="AutoShape 795">
              <a:extLst>
                <a:ext uri="{FF2B5EF4-FFF2-40B4-BE49-F238E27FC236}">
                  <a16:creationId xmlns:a16="http://schemas.microsoft.com/office/drawing/2014/main" id="{C2603BF3-3F95-E159-1E0D-403C79116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33" name="AutoShape 795">
              <a:extLst>
                <a:ext uri="{FF2B5EF4-FFF2-40B4-BE49-F238E27FC236}">
                  <a16:creationId xmlns:a16="http://schemas.microsoft.com/office/drawing/2014/main" id="{6E29B798-0862-D1DD-FF24-FF1D2B775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34" name="AutoShape 795">
              <a:extLst>
                <a:ext uri="{FF2B5EF4-FFF2-40B4-BE49-F238E27FC236}">
                  <a16:creationId xmlns:a16="http://schemas.microsoft.com/office/drawing/2014/main" id="{21F6183E-15F9-B57B-2FC9-3A34A0D62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35" name="Gruppo 1801">
            <a:extLst>
              <a:ext uri="{FF2B5EF4-FFF2-40B4-BE49-F238E27FC236}">
                <a16:creationId xmlns:a16="http://schemas.microsoft.com/office/drawing/2014/main" id="{E4391F2B-B4AA-01BF-3418-2AA6F6FD8F1E}"/>
              </a:ext>
            </a:extLst>
          </p:cNvPr>
          <p:cNvGrpSpPr/>
          <p:nvPr/>
        </p:nvGrpSpPr>
        <p:grpSpPr>
          <a:xfrm>
            <a:off x="1027188" y="5430677"/>
            <a:ext cx="520700" cy="419100"/>
            <a:chOff x="4796367" y="5915025"/>
            <a:chExt cx="520700" cy="419100"/>
          </a:xfrm>
        </p:grpSpPr>
        <p:sp>
          <p:nvSpPr>
            <p:cNvPr id="36" name="AutoShape 795">
              <a:extLst>
                <a:ext uri="{FF2B5EF4-FFF2-40B4-BE49-F238E27FC236}">
                  <a16:creationId xmlns:a16="http://schemas.microsoft.com/office/drawing/2014/main" id="{A0DB16F9-CD9C-FC93-DA74-621C77C8B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37" name="AutoShape 795">
              <a:extLst>
                <a:ext uri="{FF2B5EF4-FFF2-40B4-BE49-F238E27FC236}">
                  <a16:creationId xmlns:a16="http://schemas.microsoft.com/office/drawing/2014/main" id="{E2666052-26C9-503E-A5A4-30BA67ADF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38" name="AutoShape 795">
              <a:extLst>
                <a:ext uri="{FF2B5EF4-FFF2-40B4-BE49-F238E27FC236}">
                  <a16:creationId xmlns:a16="http://schemas.microsoft.com/office/drawing/2014/main" id="{570EFD88-D715-EB92-E2C4-16D4B19D0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220A49-BD16-7D93-3E2D-2807CF73A722}"/>
              </a:ext>
            </a:extLst>
          </p:cNvPr>
          <p:cNvGrpSpPr/>
          <p:nvPr/>
        </p:nvGrpSpPr>
        <p:grpSpPr>
          <a:xfrm>
            <a:off x="9206601" y="1960138"/>
            <a:ext cx="2139547" cy="4684302"/>
            <a:chOff x="45993" y="1752712"/>
            <a:chExt cx="1734755" cy="260138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1018F57-9319-CA7B-2BE7-A8194984FF13}"/>
                </a:ext>
              </a:extLst>
            </p:cNvPr>
            <p:cNvSpPr/>
            <p:nvPr/>
          </p:nvSpPr>
          <p:spPr>
            <a:xfrm>
              <a:off x="75819" y="1752712"/>
              <a:ext cx="1611873" cy="25725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asellaDiTesto 334">
              <a:extLst>
                <a:ext uri="{FF2B5EF4-FFF2-40B4-BE49-F238E27FC236}">
                  <a16:creationId xmlns:a16="http://schemas.microsoft.com/office/drawing/2014/main" id="{8CC37BAE-3397-98DB-121E-3CBE3819945E}"/>
                </a:ext>
              </a:extLst>
            </p:cNvPr>
            <p:cNvSpPr txBox="1"/>
            <p:nvPr/>
          </p:nvSpPr>
          <p:spPr>
            <a:xfrm>
              <a:off x="45993" y="4088099"/>
              <a:ext cx="1734755" cy="266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800">
                  <a:solidFill>
                    <a:schemeClr val="bg1"/>
                  </a:solidFill>
                </a:rPr>
                <a:t>CINECA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DC6C4C-DFD9-157D-F074-4E2863AED604}"/>
              </a:ext>
            </a:extLst>
          </p:cNvPr>
          <p:cNvGrpSpPr/>
          <p:nvPr/>
        </p:nvGrpSpPr>
        <p:grpSpPr>
          <a:xfrm>
            <a:off x="7347884" y="3338057"/>
            <a:ext cx="1632299" cy="737504"/>
            <a:chOff x="3085849" y="1604884"/>
            <a:chExt cx="5481955" cy="1159145"/>
          </a:xfrm>
        </p:grpSpPr>
        <p:sp>
          <p:nvSpPr>
            <p:cNvPr id="43" name="Rettangolo arrotondato 85">
              <a:extLst>
                <a:ext uri="{FF2B5EF4-FFF2-40B4-BE49-F238E27FC236}">
                  <a16:creationId xmlns:a16="http://schemas.microsoft.com/office/drawing/2014/main" id="{ED4D4B10-D2B9-51C7-76E5-A7237FA5820D}"/>
                </a:ext>
              </a:extLst>
            </p:cNvPr>
            <p:cNvSpPr/>
            <p:nvPr/>
          </p:nvSpPr>
          <p:spPr>
            <a:xfrm>
              <a:off x="308584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44" name="Rettangolo arrotondato 85">
              <a:extLst>
                <a:ext uri="{FF2B5EF4-FFF2-40B4-BE49-F238E27FC236}">
                  <a16:creationId xmlns:a16="http://schemas.microsoft.com/office/drawing/2014/main" id="{2082A785-9F13-F530-5BE0-90746DDF56A5}"/>
                </a:ext>
              </a:extLst>
            </p:cNvPr>
            <p:cNvSpPr/>
            <p:nvPr/>
          </p:nvSpPr>
          <p:spPr>
            <a:xfrm>
              <a:off x="448157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45" name="Rettangolo arrotondato 85">
              <a:extLst>
                <a:ext uri="{FF2B5EF4-FFF2-40B4-BE49-F238E27FC236}">
                  <a16:creationId xmlns:a16="http://schemas.microsoft.com/office/drawing/2014/main" id="{9C49799C-1A2D-8868-FAEE-54ABEF8B9DBE}"/>
                </a:ext>
              </a:extLst>
            </p:cNvPr>
            <p:cNvSpPr/>
            <p:nvPr/>
          </p:nvSpPr>
          <p:spPr>
            <a:xfrm>
              <a:off x="587730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46" name="Rettangolo arrotondato 85">
              <a:extLst>
                <a:ext uri="{FF2B5EF4-FFF2-40B4-BE49-F238E27FC236}">
                  <a16:creationId xmlns:a16="http://schemas.microsoft.com/office/drawing/2014/main" id="{061F65F6-35AF-80F8-F446-E1123B14A5AC}"/>
                </a:ext>
              </a:extLst>
            </p:cNvPr>
            <p:cNvSpPr/>
            <p:nvPr/>
          </p:nvSpPr>
          <p:spPr>
            <a:xfrm>
              <a:off x="727303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47" name="Rettangolo arrotondato 85">
              <a:extLst>
                <a:ext uri="{FF2B5EF4-FFF2-40B4-BE49-F238E27FC236}">
                  <a16:creationId xmlns:a16="http://schemas.microsoft.com/office/drawing/2014/main" id="{12A44E72-AC08-B9F7-9803-19E051DA0726}"/>
                </a:ext>
              </a:extLst>
            </p:cNvPr>
            <p:cNvSpPr/>
            <p:nvPr/>
          </p:nvSpPr>
          <p:spPr>
            <a:xfrm>
              <a:off x="4114228" y="1604884"/>
              <a:ext cx="1452352" cy="3651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/>
                <a:t>CORE </a:t>
              </a:r>
            </a:p>
          </p:txBody>
        </p:sp>
        <p:sp>
          <p:nvSpPr>
            <p:cNvPr id="48" name="Rettangolo arrotondato 85">
              <a:extLst>
                <a:ext uri="{FF2B5EF4-FFF2-40B4-BE49-F238E27FC236}">
                  <a16:creationId xmlns:a16="http://schemas.microsoft.com/office/drawing/2014/main" id="{6125F341-02CF-45B3-B8EC-6C9D0900509C}"/>
                </a:ext>
              </a:extLst>
            </p:cNvPr>
            <p:cNvSpPr/>
            <p:nvPr/>
          </p:nvSpPr>
          <p:spPr>
            <a:xfrm>
              <a:off x="5896776" y="1604884"/>
              <a:ext cx="1452352" cy="3651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/>
                <a:t>CORE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48FAC76-3C1A-9BED-E1F0-5BDDE5AF551A}"/>
                </a:ext>
              </a:extLst>
            </p:cNvPr>
            <p:cNvCxnSpPr>
              <a:stCxn id="47" idx="2"/>
              <a:endCxn id="43" idx="0"/>
            </p:cNvCxnSpPr>
            <p:nvPr/>
          </p:nvCxnSpPr>
          <p:spPr>
            <a:xfrm flipH="1">
              <a:off x="3733232" y="1970008"/>
              <a:ext cx="1107172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FD3C94-EF04-7387-C740-9E2DC2828D54}"/>
                </a:ext>
              </a:extLst>
            </p:cNvPr>
            <p:cNvCxnSpPr>
              <a:stCxn id="47" idx="2"/>
              <a:endCxn id="44" idx="0"/>
            </p:cNvCxnSpPr>
            <p:nvPr/>
          </p:nvCxnSpPr>
          <p:spPr>
            <a:xfrm>
              <a:off x="4840404" y="1970008"/>
              <a:ext cx="288558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1453556-7C09-F5BE-FA68-9B6C2911F409}"/>
                </a:ext>
              </a:extLst>
            </p:cNvPr>
            <p:cNvCxnSpPr>
              <a:stCxn id="48" idx="2"/>
              <a:endCxn id="44" idx="0"/>
            </p:cNvCxnSpPr>
            <p:nvPr/>
          </p:nvCxnSpPr>
          <p:spPr>
            <a:xfrm flipH="1">
              <a:off x="5128962" y="1970008"/>
              <a:ext cx="1493990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EABE083-E9E8-1DD0-410B-1E549668DA97}"/>
                </a:ext>
              </a:extLst>
            </p:cNvPr>
            <p:cNvCxnSpPr>
              <a:stCxn id="48" idx="2"/>
              <a:endCxn id="43" idx="0"/>
            </p:cNvCxnSpPr>
            <p:nvPr/>
          </p:nvCxnSpPr>
          <p:spPr>
            <a:xfrm flipH="1">
              <a:off x="3733232" y="1970008"/>
              <a:ext cx="2889720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EA8F513-83A5-6FEB-8E31-1CE891DA6A81}"/>
                </a:ext>
              </a:extLst>
            </p:cNvPr>
            <p:cNvCxnSpPr>
              <a:stCxn id="48" idx="2"/>
              <a:endCxn id="45" idx="0"/>
            </p:cNvCxnSpPr>
            <p:nvPr/>
          </p:nvCxnSpPr>
          <p:spPr>
            <a:xfrm flipH="1">
              <a:off x="6524692" y="1970008"/>
              <a:ext cx="98260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49A5AF7-E0D2-E80F-DEF8-3F2F22E47C4D}"/>
                </a:ext>
              </a:extLst>
            </p:cNvPr>
            <p:cNvCxnSpPr>
              <a:stCxn id="48" idx="2"/>
              <a:endCxn id="46" idx="0"/>
            </p:cNvCxnSpPr>
            <p:nvPr/>
          </p:nvCxnSpPr>
          <p:spPr>
            <a:xfrm>
              <a:off x="6622952" y="1970008"/>
              <a:ext cx="1297470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9FD634-AC2E-91B5-4294-C9EE9FA2E7FA}"/>
                </a:ext>
              </a:extLst>
            </p:cNvPr>
            <p:cNvCxnSpPr>
              <a:stCxn id="47" idx="2"/>
              <a:endCxn id="45" idx="0"/>
            </p:cNvCxnSpPr>
            <p:nvPr/>
          </p:nvCxnSpPr>
          <p:spPr>
            <a:xfrm>
              <a:off x="4840404" y="1970008"/>
              <a:ext cx="1684288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D46A64B-6448-6205-A06D-66C2B354AE5B}"/>
                </a:ext>
              </a:extLst>
            </p:cNvPr>
            <p:cNvCxnSpPr>
              <a:stCxn id="47" idx="2"/>
              <a:endCxn id="46" idx="0"/>
            </p:cNvCxnSpPr>
            <p:nvPr/>
          </p:nvCxnSpPr>
          <p:spPr>
            <a:xfrm>
              <a:off x="4840404" y="1970008"/>
              <a:ext cx="3080018" cy="585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54A3206-57F1-81A9-D052-CA683E149942}"/>
              </a:ext>
            </a:extLst>
          </p:cNvPr>
          <p:cNvGrpSpPr/>
          <p:nvPr/>
        </p:nvGrpSpPr>
        <p:grpSpPr>
          <a:xfrm>
            <a:off x="2802587" y="3062858"/>
            <a:ext cx="4720276" cy="1394811"/>
            <a:chOff x="3221033" y="3062858"/>
            <a:chExt cx="4720276" cy="1394811"/>
          </a:xfrm>
        </p:grpSpPr>
        <p:sp>
          <p:nvSpPr>
            <p:cNvPr id="58" name="Rettangolo 160">
              <a:extLst>
                <a:ext uri="{FF2B5EF4-FFF2-40B4-BE49-F238E27FC236}">
                  <a16:creationId xmlns:a16="http://schemas.microsoft.com/office/drawing/2014/main" id="{5029AA20-9FD6-02DE-03E1-57ED45227FD0}"/>
                </a:ext>
              </a:extLst>
            </p:cNvPr>
            <p:cNvSpPr/>
            <p:nvPr/>
          </p:nvSpPr>
          <p:spPr>
            <a:xfrm>
              <a:off x="3565738" y="3430784"/>
              <a:ext cx="3957862" cy="45719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FF00"/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59" name="Rounded Rectangle 6">
              <a:extLst>
                <a:ext uri="{FF2B5EF4-FFF2-40B4-BE49-F238E27FC236}">
                  <a16:creationId xmlns:a16="http://schemas.microsoft.com/office/drawing/2014/main" id="{8255BA3F-3278-B713-638C-7828E4A5D237}"/>
                </a:ext>
              </a:extLst>
            </p:cNvPr>
            <p:cNvSpPr/>
            <p:nvPr/>
          </p:nvSpPr>
          <p:spPr>
            <a:xfrm>
              <a:off x="7523600" y="3291265"/>
              <a:ext cx="417709" cy="30646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1050" b="1">
                  <a:solidFill>
                    <a:schemeClr val="bg1"/>
                  </a:solidFill>
                  <a:latin typeface="Monaco" charset="0"/>
                  <a:ea typeface="ヒラギノ角ゴ Pro W3" charset="-128"/>
                </a:rPr>
                <a:t>TR</a:t>
              </a:r>
            </a:p>
          </p:txBody>
        </p:sp>
        <p:sp>
          <p:nvSpPr>
            <p:cNvPr id="60" name="Rounded Rectangle 6">
              <a:extLst>
                <a:ext uri="{FF2B5EF4-FFF2-40B4-BE49-F238E27FC236}">
                  <a16:creationId xmlns:a16="http://schemas.microsoft.com/office/drawing/2014/main" id="{571C9E45-76BA-507C-C7EA-BA674465B7A5}"/>
                </a:ext>
              </a:extLst>
            </p:cNvPr>
            <p:cNvSpPr/>
            <p:nvPr/>
          </p:nvSpPr>
          <p:spPr>
            <a:xfrm>
              <a:off x="3221033" y="3293680"/>
              <a:ext cx="417709" cy="30646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1050" b="1">
                  <a:solidFill>
                    <a:schemeClr val="bg1"/>
                  </a:solidFill>
                  <a:latin typeface="Monaco" charset="0"/>
                  <a:ea typeface="ヒラギノ角ゴ Pro W3" charset="-128"/>
                </a:rPr>
                <a:t>TR</a:t>
              </a:r>
            </a:p>
          </p:txBody>
        </p:sp>
        <p:sp>
          <p:nvSpPr>
            <p:cNvPr id="61" name="CasellaDiTesto 2001">
              <a:extLst>
                <a:ext uri="{FF2B5EF4-FFF2-40B4-BE49-F238E27FC236}">
                  <a16:creationId xmlns:a16="http://schemas.microsoft.com/office/drawing/2014/main" id="{70215E3C-455E-A411-E515-E82A0B1EE96D}"/>
                </a:ext>
              </a:extLst>
            </p:cNvPr>
            <p:cNvSpPr txBox="1"/>
            <p:nvPr/>
          </p:nvSpPr>
          <p:spPr>
            <a:xfrm>
              <a:off x="4921420" y="3062858"/>
              <a:ext cx="1387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/>
                <a:t>DCI 1,2Tb/</a:t>
              </a:r>
              <a:r>
                <a:rPr lang="it-IT" b="1" err="1"/>
                <a:t>s</a:t>
              </a:r>
              <a:r>
                <a:rPr lang="it-IT"/>
                <a:t> 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3C4DFC-641C-4529-AAFE-9F58380ECD29}"/>
                </a:ext>
              </a:extLst>
            </p:cNvPr>
            <p:cNvCxnSpPr>
              <a:cxnSpLocks/>
            </p:cNvCxnSpPr>
            <p:nvPr/>
          </p:nvCxnSpPr>
          <p:spPr>
            <a:xfrm>
              <a:off x="3438376" y="3617144"/>
              <a:ext cx="0" cy="346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6CA9CC1-A722-949E-74C0-91E7427ECADE}"/>
                </a:ext>
              </a:extLst>
            </p:cNvPr>
            <p:cNvCxnSpPr/>
            <p:nvPr/>
          </p:nvCxnSpPr>
          <p:spPr>
            <a:xfrm>
              <a:off x="3791551" y="4078898"/>
              <a:ext cx="3535524" cy="0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CCAA933-BFEF-6779-2F7E-712D499F8BC0}"/>
                </a:ext>
              </a:extLst>
            </p:cNvPr>
            <p:cNvCxnSpPr/>
            <p:nvPr/>
          </p:nvCxnSpPr>
          <p:spPr>
            <a:xfrm>
              <a:off x="3791551" y="4430063"/>
              <a:ext cx="3535524" cy="0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2001">
              <a:extLst>
                <a:ext uri="{FF2B5EF4-FFF2-40B4-BE49-F238E27FC236}">
                  <a16:creationId xmlns:a16="http://schemas.microsoft.com/office/drawing/2014/main" id="{715FFC12-E691-50D8-C36E-26283040E1DE}"/>
                </a:ext>
              </a:extLst>
            </p:cNvPr>
            <p:cNvSpPr txBox="1"/>
            <p:nvPr/>
          </p:nvSpPr>
          <p:spPr>
            <a:xfrm>
              <a:off x="3964788" y="3722462"/>
              <a:ext cx="3017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800Gb/1Tb  (T1-T1 + T1-WAN)</a:t>
              </a:r>
            </a:p>
          </p:txBody>
        </p:sp>
        <p:sp>
          <p:nvSpPr>
            <p:cNvPr id="66" name="CasellaDiTesto 2001">
              <a:extLst>
                <a:ext uri="{FF2B5EF4-FFF2-40B4-BE49-F238E27FC236}">
                  <a16:creationId xmlns:a16="http://schemas.microsoft.com/office/drawing/2014/main" id="{377D3878-B7A0-F7A5-8237-5E3C0B05B37D}"/>
                </a:ext>
              </a:extLst>
            </p:cNvPr>
            <p:cNvSpPr txBox="1"/>
            <p:nvPr/>
          </p:nvSpPr>
          <p:spPr>
            <a:xfrm>
              <a:off x="4433058" y="4088337"/>
              <a:ext cx="2058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2x100G (General IP)</a:t>
              </a:r>
            </a:p>
          </p:txBody>
        </p:sp>
      </p:grpSp>
      <p:grpSp>
        <p:nvGrpSpPr>
          <p:cNvPr id="67" name="Gruppo 1801">
            <a:extLst>
              <a:ext uri="{FF2B5EF4-FFF2-40B4-BE49-F238E27FC236}">
                <a16:creationId xmlns:a16="http://schemas.microsoft.com/office/drawing/2014/main" id="{206F56FC-D6F7-CAE6-D83B-22506BCEDFAE}"/>
              </a:ext>
            </a:extLst>
          </p:cNvPr>
          <p:cNvGrpSpPr/>
          <p:nvPr/>
        </p:nvGrpSpPr>
        <p:grpSpPr>
          <a:xfrm>
            <a:off x="7280297" y="4976575"/>
            <a:ext cx="520700" cy="419100"/>
            <a:chOff x="4796367" y="5915025"/>
            <a:chExt cx="520700" cy="419100"/>
          </a:xfrm>
        </p:grpSpPr>
        <p:sp>
          <p:nvSpPr>
            <p:cNvPr id="68" name="AutoShape 795">
              <a:extLst>
                <a:ext uri="{FF2B5EF4-FFF2-40B4-BE49-F238E27FC236}">
                  <a16:creationId xmlns:a16="http://schemas.microsoft.com/office/drawing/2014/main" id="{76D46390-E9C8-D757-AA89-362C7208B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69" name="AutoShape 795">
              <a:extLst>
                <a:ext uri="{FF2B5EF4-FFF2-40B4-BE49-F238E27FC236}">
                  <a16:creationId xmlns:a16="http://schemas.microsoft.com/office/drawing/2014/main" id="{DCC4312B-B022-1D8F-BE26-2D6FDF39B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70" name="AutoShape 795">
              <a:extLst>
                <a:ext uri="{FF2B5EF4-FFF2-40B4-BE49-F238E27FC236}">
                  <a16:creationId xmlns:a16="http://schemas.microsoft.com/office/drawing/2014/main" id="{53C3D5A1-CCE9-4C50-B63F-6003BC5C5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71" name="Gruppo 1801">
            <a:extLst>
              <a:ext uri="{FF2B5EF4-FFF2-40B4-BE49-F238E27FC236}">
                <a16:creationId xmlns:a16="http://schemas.microsoft.com/office/drawing/2014/main" id="{F9D8B434-5B2E-C5BB-C5EA-12BAB122AE14}"/>
              </a:ext>
            </a:extLst>
          </p:cNvPr>
          <p:cNvGrpSpPr/>
          <p:nvPr/>
        </p:nvGrpSpPr>
        <p:grpSpPr>
          <a:xfrm>
            <a:off x="7795376" y="4982681"/>
            <a:ext cx="520700" cy="419100"/>
            <a:chOff x="4796367" y="5915025"/>
            <a:chExt cx="520700" cy="419100"/>
          </a:xfrm>
        </p:grpSpPr>
        <p:sp>
          <p:nvSpPr>
            <p:cNvPr id="72" name="AutoShape 795">
              <a:extLst>
                <a:ext uri="{FF2B5EF4-FFF2-40B4-BE49-F238E27FC236}">
                  <a16:creationId xmlns:a16="http://schemas.microsoft.com/office/drawing/2014/main" id="{4F9E97C9-B235-31A1-88A9-AE9BFA048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73" name="AutoShape 795">
              <a:extLst>
                <a:ext uri="{FF2B5EF4-FFF2-40B4-BE49-F238E27FC236}">
                  <a16:creationId xmlns:a16="http://schemas.microsoft.com/office/drawing/2014/main" id="{67CAF3D9-3FDC-0792-B23E-95D6FBD0E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74" name="AutoShape 795">
              <a:extLst>
                <a:ext uri="{FF2B5EF4-FFF2-40B4-BE49-F238E27FC236}">
                  <a16:creationId xmlns:a16="http://schemas.microsoft.com/office/drawing/2014/main" id="{C71AE2E1-6DE7-5555-B40C-F94687560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75" name="Gruppo 1801">
            <a:extLst>
              <a:ext uri="{FF2B5EF4-FFF2-40B4-BE49-F238E27FC236}">
                <a16:creationId xmlns:a16="http://schemas.microsoft.com/office/drawing/2014/main" id="{A88E67E5-F11A-3DC4-5DE9-D9D4E1460992}"/>
              </a:ext>
            </a:extLst>
          </p:cNvPr>
          <p:cNvGrpSpPr/>
          <p:nvPr/>
        </p:nvGrpSpPr>
        <p:grpSpPr>
          <a:xfrm>
            <a:off x="7432697" y="5128975"/>
            <a:ext cx="520700" cy="419100"/>
            <a:chOff x="4796367" y="5915025"/>
            <a:chExt cx="520700" cy="419100"/>
          </a:xfrm>
        </p:grpSpPr>
        <p:sp>
          <p:nvSpPr>
            <p:cNvPr id="76" name="AutoShape 795">
              <a:extLst>
                <a:ext uri="{FF2B5EF4-FFF2-40B4-BE49-F238E27FC236}">
                  <a16:creationId xmlns:a16="http://schemas.microsoft.com/office/drawing/2014/main" id="{BB04137C-DE22-B80D-F548-C967EA76E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77" name="AutoShape 795">
              <a:extLst>
                <a:ext uri="{FF2B5EF4-FFF2-40B4-BE49-F238E27FC236}">
                  <a16:creationId xmlns:a16="http://schemas.microsoft.com/office/drawing/2014/main" id="{D296E57E-CDD5-218B-13D4-21089DC32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78" name="AutoShape 795">
              <a:extLst>
                <a:ext uri="{FF2B5EF4-FFF2-40B4-BE49-F238E27FC236}">
                  <a16:creationId xmlns:a16="http://schemas.microsoft.com/office/drawing/2014/main" id="{BC5FF140-2363-7895-02E9-B10899AF9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79" name="Gruppo 1801">
            <a:extLst>
              <a:ext uri="{FF2B5EF4-FFF2-40B4-BE49-F238E27FC236}">
                <a16:creationId xmlns:a16="http://schemas.microsoft.com/office/drawing/2014/main" id="{DB32AA99-C207-F27B-F221-9ABAB0CEF7B6}"/>
              </a:ext>
            </a:extLst>
          </p:cNvPr>
          <p:cNvGrpSpPr/>
          <p:nvPr/>
        </p:nvGrpSpPr>
        <p:grpSpPr>
          <a:xfrm>
            <a:off x="7585097" y="5281375"/>
            <a:ext cx="520700" cy="419100"/>
            <a:chOff x="4796367" y="5915025"/>
            <a:chExt cx="520700" cy="419100"/>
          </a:xfrm>
        </p:grpSpPr>
        <p:sp>
          <p:nvSpPr>
            <p:cNvPr id="80" name="AutoShape 795">
              <a:extLst>
                <a:ext uri="{FF2B5EF4-FFF2-40B4-BE49-F238E27FC236}">
                  <a16:creationId xmlns:a16="http://schemas.microsoft.com/office/drawing/2014/main" id="{CAF4F601-B07D-C76C-B23C-DF57FEECD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81" name="AutoShape 795">
              <a:extLst>
                <a:ext uri="{FF2B5EF4-FFF2-40B4-BE49-F238E27FC236}">
                  <a16:creationId xmlns:a16="http://schemas.microsoft.com/office/drawing/2014/main" id="{68AA21E1-46B2-3FA1-FE14-80FF92A7E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82" name="AutoShape 795">
              <a:extLst>
                <a:ext uri="{FF2B5EF4-FFF2-40B4-BE49-F238E27FC236}">
                  <a16:creationId xmlns:a16="http://schemas.microsoft.com/office/drawing/2014/main" id="{C9A22ABC-3ACD-D988-6C72-18B7EE7FE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96F5F02-153C-A0B4-87DC-46717A541372}"/>
              </a:ext>
            </a:extLst>
          </p:cNvPr>
          <p:cNvGrpSpPr/>
          <p:nvPr/>
        </p:nvGrpSpPr>
        <p:grpSpPr>
          <a:xfrm>
            <a:off x="6822723" y="485511"/>
            <a:ext cx="2681037" cy="2852546"/>
            <a:chOff x="7241169" y="371208"/>
            <a:chExt cx="2681037" cy="2852546"/>
          </a:xfrm>
        </p:grpSpPr>
        <p:grpSp>
          <p:nvGrpSpPr>
            <p:cNvPr id="88" name="Gruppo 878">
              <a:extLst>
                <a:ext uri="{FF2B5EF4-FFF2-40B4-BE49-F238E27FC236}">
                  <a16:creationId xmlns:a16="http://schemas.microsoft.com/office/drawing/2014/main" id="{DBC4F436-F35D-A0C3-6D9A-1491F32BEE62}"/>
                </a:ext>
              </a:extLst>
            </p:cNvPr>
            <p:cNvGrpSpPr/>
            <p:nvPr/>
          </p:nvGrpSpPr>
          <p:grpSpPr>
            <a:xfrm>
              <a:off x="7241169" y="371208"/>
              <a:ext cx="2681037" cy="1012214"/>
              <a:chOff x="1541920" y="904979"/>
              <a:chExt cx="2681037" cy="1012214"/>
            </a:xfrm>
          </p:grpSpPr>
          <p:grpSp>
            <p:nvGrpSpPr>
              <p:cNvPr id="93" name="Group 5">
                <a:extLst>
                  <a:ext uri="{FF2B5EF4-FFF2-40B4-BE49-F238E27FC236}">
                    <a16:creationId xmlns:a16="http://schemas.microsoft.com/office/drawing/2014/main" id="{6645CF79-57FA-2355-50CD-1C3946BDAA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1920" y="904979"/>
                <a:ext cx="2681037" cy="1012214"/>
                <a:chOff x="2404" y="348"/>
                <a:chExt cx="1624" cy="904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95" name="Oval 6">
                  <a:extLst>
                    <a:ext uri="{FF2B5EF4-FFF2-40B4-BE49-F238E27FC236}">
                      <a16:creationId xmlns:a16="http://schemas.microsoft.com/office/drawing/2014/main" id="{22D2789C-5BFF-C45C-3DD2-F2B76F233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4" y="487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Oval 7">
                  <a:extLst>
                    <a:ext uri="{FF2B5EF4-FFF2-40B4-BE49-F238E27FC236}">
                      <a16:creationId xmlns:a16="http://schemas.microsoft.com/office/drawing/2014/main" id="{CEA04011-BAA0-21D7-4805-512AFB6D8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680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7" name="Oval 8">
                  <a:extLst>
                    <a:ext uri="{FF2B5EF4-FFF2-40B4-BE49-F238E27FC236}">
                      <a16:creationId xmlns:a16="http://schemas.microsoft.com/office/drawing/2014/main" id="{1C06C0E7-47F7-79EC-28BB-713DA3E32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4" y="348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Oval 9">
                  <a:extLst>
                    <a:ext uri="{FF2B5EF4-FFF2-40B4-BE49-F238E27FC236}">
                      <a16:creationId xmlns:a16="http://schemas.microsoft.com/office/drawing/2014/main" id="{96DB9A4E-6777-1AB3-A0B9-BEAAAC454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2" y="536"/>
                  <a:ext cx="1296" cy="57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4" name="CasellaDiTesto 334">
                <a:extLst>
                  <a:ext uri="{FF2B5EF4-FFF2-40B4-BE49-F238E27FC236}">
                    <a16:creationId xmlns:a16="http://schemas.microsoft.com/office/drawing/2014/main" id="{C1BFDA57-C9CB-F888-6844-C5948D74047B}"/>
                  </a:ext>
                </a:extLst>
              </p:cNvPr>
              <p:cNvSpPr txBox="1"/>
              <p:nvPr/>
            </p:nvSpPr>
            <p:spPr>
              <a:xfrm>
                <a:off x="1815999" y="1304923"/>
                <a:ext cx="194307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dirty="0">
                    <a:solidFill>
                      <a:schemeClr val="bg1"/>
                    </a:solidFill>
                  </a:rPr>
                  <a:t>        LHC OPN/ONE</a:t>
                </a:r>
              </a:p>
            </p:txBody>
          </p:sp>
        </p:grpSp>
        <p:cxnSp>
          <p:nvCxnSpPr>
            <p:cNvPr id="89" name="Connettore 2 1532">
              <a:extLst>
                <a:ext uri="{FF2B5EF4-FFF2-40B4-BE49-F238E27FC236}">
                  <a16:creationId xmlns:a16="http://schemas.microsoft.com/office/drawing/2014/main" id="{E6D67B0D-F399-F862-F4F8-3475F1E2C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8764" y="1383422"/>
              <a:ext cx="266510" cy="1840332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2 1534">
              <a:extLst>
                <a:ext uri="{FF2B5EF4-FFF2-40B4-BE49-F238E27FC236}">
                  <a16:creationId xmlns:a16="http://schemas.microsoft.com/office/drawing/2014/main" id="{8B1076E0-8A98-D2DF-6122-59DFFE06CD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55274" y="1383422"/>
              <a:ext cx="264258" cy="1821038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asellaDiTesto 331">
              <a:extLst>
                <a:ext uri="{FF2B5EF4-FFF2-40B4-BE49-F238E27FC236}">
                  <a16:creationId xmlns:a16="http://schemas.microsoft.com/office/drawing/2014/main" id="{A2290FB9-DDE4-1D11-DDBC-CDA1CDFE1315}"/>
                </a:ext>
              </a:extLst>
            </p:cNvPr>
            <p:cNvSpPr txBox="1"/>
            <p:nvPr/>
          </p:nvSpPr>
          <p:spPr>
            <a:xfrm rot="4887163">
              <a:off x="8223217" y="2332953"/>
              <a:ext cx="1331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b="1" dirty="0"/>
                <a:t>Nx100Gb/</a:t>
              </a:r>
              <a:r>
                <a:rPr lang="it-IT" sz="1600" b="1" dirty="0" err="1"/>
                <a:t>s</a:t>
              </a:r>
              <a:endParaRPr lang="it-IT" sz="1600" b="1" dirty="0"/>
            </a:p>
          </p:txBody>
        </p:sp>
        <p:sp>
          <p:nvSpPr>
            <p:cNvPr id="92" name="CasellaDiTesto 331">
              <a:extLst>
                <a:ext uri="{FF2B5EF4-FFF2-40B4-BE49-F238E27FC236}">
                  <a16:creationId xmlns:a16="http://schemas.microsoft.com/office/drawing/2014/main" id="{55AF7E67-11A5-ED7D-5CA0-16A502C37CF1}"/>
                </a:ext>
              </a:extLst>
            </p:cNvPr>
            <p:cNvSpPr txBox="1"/>
            <p:nvPr/>
          </p:nvSpPr>
          <p:spPr>
            <a:xfrm rot="16769981">
              <a:off x="7556988" y="2313839"/>
              <a:ext cx="1336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b="1" dirty="0"/>
                <a:t>Nx100Gb</a:t>
              </a:r>
              <a:r>
                <a:rPr lang="it-IT" b="1" dirty="0"/>
                <a:t>/</a:t>
              </a:r>
              <a:r>
                <a:rPr lang="it-IT" b="1" dirty="0" err="1"/>
                <a:t>s</a:t>
              </a:r>
              <a:endParaRPr lang="it-IT" b="1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9411588-6860-BB52-1B47-3E76898150BA}"/>
              </a:ext>
            </a:extLst>
          </p:cNvPr>
          <p:cNvGrpSpPr/>
          <p:nvPr/>
        </p:nvGrpSpPr>
        <p:grpSpPr>
          <a:xfrm>
            <a:off x="1878218" y="4989973"/>
            <a:ext cx="1313409" cy="855494"/>
            <a:chOff x="52430" y="2781819"/>
            <a:chExt cx="1313409" cy="855494"/>
          </a:xfrm>
        </p:grpSpPr>
        <p:pic>
          <p:nvPicPr>
            <p:cNvPr id="100" name="Immagine 159">
              <a:extLst>
                <a:ext uri="{FF2B5EF4-FFF2-40B4-BE49-F238E27FC236}">
                  <a16:creationId xmlns:a16="http://schemas.microsoft.com/office/drawing/2014/main" id="{2C89A136-06C4-98F6-AFB4-FD732AC6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30" y="2781819"/>
              <a:ext cx="800653" cy="408097"/>
            </a:xfrm>
            <a:prstGeom prst="rect">
              <a:avLst/>
            </a:prstGeom>
          </p:spPr>
        </p:pic>
        <p:pic>
          <p:nvPicPr>
            <p:cNvPr id="101" name="Immagine 159">
              <a:extLst>
                <a:ext uri="{FF2B5EF4-FFF2-40B4-BE49-F238E27FC236}">
                  <a16:creationId xmlns:a16="http://schemas.microsoft.com/office/drawing/2014/main" id="{339E57C3-E936-D90F-4BAA-893C187AC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860" y="2931346"/>
              <a:ext cx="800653" cy="408097"/>
            </a:xfrm>
            <a:prstGeom prst="rect">
              <a:avLst/>
            </a:prstGeom>
          </p:spPr>
        </p:pic>
        <p:pic>
          <p:nvPicPr>
            <p:cNvPr id="102" name="Immagine 159">
              <a:extLst>
                <a:ext uri="{FF2B5EF4-FFF2-40B4-BE49-F238E27FC236}">
                  <a16:creationId xmlns:a16="http://schemas.microsoft.com/office/drawing/2014/main" id="{9D4A26BE-2D84-6C44-E2D1-FFA78708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772" y="3072586"/>
              <a:ext cx="800653" cy="408097"/>
            </a:xfrm>
            <a:prstGeom prst="rect">
              <a:avLst/>
            </a:prstGeom>
          </p:spPr>
        </p:pic>
        <p:pic>
          <p:nvPicPr>
            <p:cNvPr id="103" name="Immagine 159">
              <a:extLst>
                <a:ext uri="{FF2B5EF4-FFF2-40B4-BE49-F238E27FC236}">
                  <a16:creationId xmlns:a16="http://schemas.microsoft.com/office/drawing/2014/main" id="{77FB5CE4-B4D2-35F6-2005-16C82A18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186" y="3229216"/>
              <a:ext cx="800653" cy="408097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FA16569-4F11-34FA-F6D9-E20FF31DDE47}"/>
              </a:ext>
            </a:extLst>
          </p:cNvPr>
          <p:cNvGrpSpPr/>
          <p:nvPr/>
        </p:nvGrpSpPr>
        <p:grpSpPr>
          <a:xfrm>
            <a:off x="1367238" y="4974034"/>
            <a:ext cx="1313409" cy="855494"/>
            <a:chOff x="52430" y="2781819"/>
            <a:chExt cx="1313409" cy="855494"/>
          </a:xfrm>
        </p:grpSpPr>
        <p:pic>
          <p:nvPicPr>
            <p:cNvPr id="105" name="Immagine 159">
              <a:extLst>
                <a:ext uri="{FF2B5EF4-FFF2-40B4-BE49-F238E27FC236}">
                  <a16:creationId xmlns:a16="http://schemas.microsoft.com/office/drawing/2014/main" id="{D6BFD423-5CD6-A6C9-19F5-1A7937770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30" y="2781819"/>
              <a:ext cx="800653" cy="408097"/>
            </a:xfrm>
            <a:prstGeom prst="rect">
              <a:avLst/>
            </a:prstGeom>
          </p:spPr>
        </p:pic>
        <p:pic>
          <p:nvPicPr>
            <p:cNvPr id="106" name="Immagine 159">
              <a:extLst>
                <a:ext uri="{FF2B5EF4-FFF2-40B4-BE49-F238E27FC236}">
                  <a16:creationId xmlns:a16="http://schemas.microsoft.com/office/drawing/2014/main" id="{A8566741-02F5-4C77-C75A-43C452188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860" y="2931346"/>
              <a:ext cx="800653" cy="408097"/>
            </a:xfrm>
            <a:prstGeom prst="rect">
              <a:avLst/>
            </a:prstGeom>
          </p:spPr>
        </p:pic>
        <p:pic>
          <p:nvPicPr>
            <p:cNvPr id="107" name="Immagine 159">
              <a:extLst>
                <a:ext uri="{FF2B5EF4-FFF2-40B4-BE49-F238E27FC236}">
                  <a16:creationId xmlns:a16="http://schemas.microsoft.com/office/drawing/2014/main" id="{9E540920-2E7C-1367-C0E2-3D68B655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772" y="3072586"/>
              <a:ext cx="800653" cy="408097"/>
            </a:xfrm>
            <a:prstGeom prst="rect">
              <a:avLst/>
            </a:prstGeom>
          </p:spPr>
        </p:pic>
        <p:pic>
          <p:nvPicPr>
            <p:cNvPr id="108" name="Immagine 159">
              <a:extLst>
                <a:ext uri="{FF2B5EF4-FFF2-40B4-BE49-F238E27FC236}">
                  <a16:creationId xmlns:a16="http://schemas.microsoft.com/office/drawing/2014/main" id="{77C9E7F6-C849-8F4F-A540-4188D4922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186" y="3229216"/>
              <a:ext cx="800653" cy="408097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F0E4B72-902C-FDFA-3419-8E3EA6606A1C}"/>
              </a:ext>
            </a:extLst>
          </p:cNvPr>
          <p:cNvGrpSpPr/>
          <p:nvPr/>
        </p:nvGrpSpPr>
        <p:grpSpPr>
          <a:xfrm>
            <a:off x="7755959" y="4162347"/>
            <a:ext cx="1313409" cy="855494"/>
            <a:chOff x="52430" y="2781819"/>
            <a:chExt cx="1313409" cy="855494"/>
          </a:xfrm>
        </p:grpSpPr>
        <p:pic>
          <p:nvPicPr>
            <p:cNvPr id="110" name="Immagine 159">
              <a:extLst>
                <a:ext uri="{FF2B5EF4-FFF2-40B4-BE49-F238E27FC236}">
                  <a16:creationId xmlns:a16="http://schemas.microsoft.com/office/drawing/2014/main" id="{5FF1820C-F59B-CBB9-728B-02146D0C8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30" y="2781819"/>
              <a:ext cx="800653" cy="408097"/>
            </a:xfrm>
            <a:prstGeom prst="rect">
              <a:avLst/>
            </a:prstGeom>
          </p:spPr>
        </p:pic>
        <p:pic>
          <p:nvPicPr>
            <p:cNvPr id="111" name="Immagine 159">
              <a:extLst>
                <a:ext uri="{FF2B5EF4-FFF2-40B4-BE49-F238E27FC236}">
                  <a16:creationId xmlns:a16="http://schemas.microsoft.com/office/drawing/2014/main" id="{FE1C8B09-ABC2-C0C2-D2A1-1D0ED487C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860" y="2931346"/>
              <a:ext cx="800653" cy="408097"/>
            </a:xfrm>
            <a:prstGeom prst="rect">
              <a:avLst/>
            </a:prstGeom>
          </p:spPr>
        </p:pic>
        <p:pic>
          <p:nvPicPr>
            <p:cNvPr id="112" name="Immagine 159">
              <a:extLst>
                <a:ext uri="{FF2B5EF4-FFF2-40B4-BE49-F238E27FC236}">
                  <a16:creationId xmlns:a16="http://schemas.microsoft.com/office/drawing/2014/main" id="{77FDB17C-E4B0-4743-2FC4-2A83E0A5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772" y="3072586"/>
              <a:ext cx="800653" cy="408097"/>
            </a:xfrm>
            <a:prstGeom prst="rect">
              <a:avLst/>
            </a:prstGeom>
          </p:spPr>
        </p:pic>
        <p:pic>
          <p:nvPicPr>
            <p:cNvPr id="113" name="Immagine 159">
              <a:extLst>
                <a:ext uri="{FF2B5EF4-FFF2-40B4-BE49-F238E27FC236}">
                  <a16:creationId xmlns:a16="http://schemas.microsoft.com/office/drawing/2014/main" id="{D932356A-CA8F-B512-8F51-EAFE2CDCA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186" y="3229216"/>
              <a:ext cx="800653" cy="40809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44DFBE0-1BCA-2F49-3E9F-883D252CBF1E}"/>
              </a:ext>
            </a:extLst>
          </p:cNvPr>
          <p:cNvGrpSpPr/>
          <p:nvPr/>
        </p:nvGrpSpPr>
        <p:grpSpPr>
          <a:xfrm>
            <a:off x="9397037" y="3943108"/>
            <a:ext cx="1632299" cy="737504"/>
            <a:chOff x="3085849" y="1604884"/>
            <a:chExt cx="5481955" cy="1159145"/>
          </a:xfrm>
        </p:grpSpPr>
        <p:sp>
          <p:nvSpPr>
            <p:cNvPr id="120" name="Rettangolo arrotondato 85">
              <a:extLst>
                <a:ext uri="{FF2B5EF4-FFF2-40B4-BE49-F238E27FC236}">
                  <a16:creationId xmlns:a16="http://schemas.microsoft.com/office/drawing/2014/main" id="{999A1662-787E-4AF7-AD34-53ED241AAD04}"/>
                </a:ext>
              </a:extLst>
            </p:cNvPr>
            <p:cNvSpPr/>
            <p:nvPr/>
          </p:nvSpPr>
          <p:spPr>
            <a:xfrm>
              <a:off x="308584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121" name="Rettangolo arrotondato 85">
              <a:extLst>
                <a:ext uri="{FF2B5EF4-FFF2-40B4-BE49-F238E27FC236}">
                  <a16:creationId xmlns:a16="http://schemas.microsoft.com/office/drawing/2014/main" id="{92A6B835-2420-EED1-D515-496AC49813DA}"/>
                </a:ext>
              </a:extLst>
            </p:cNvPr>
            <p:cNvSpPr/>
            <p:nvPr/>
          </p:nvSpPr>
          <p:spPr>
            <a:xfrm>
              <a:off x="448157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122" name="Rettangolo arrotondato 85">
              <a:extLst>
                <a:ext uri="{FF2B5EF4-FFF2-40B4-BE49-F238E27FC236}">
                  <a16:creationId xmlns:a16="http://schemas.microsoft.com/office/drawing/2014/main" id="{72B34640-225A-35A8-ADA3-AD784CEBBC4A}"/>
                </a:ext>
              </a:extLst>
            </p:cNvPr>
            <p:cNvSpPr/>
            <p:nvPr/>
          </p:nvSpPr>
          <p:spPr>
            <a:xfrm>
              <a:off x="587730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123" name="Rettangolo arrotondato 85">
              <a:extLst>
                <a:ext uri="{FF2B5EF4-FFF2-40B4-BE49-F238E27FC236}">
                  <a16:creationId xmlns:a16="http://schemas.microsoft.com/office/drawing/2014/main" id="{B42F4FF3-08A4-4DA9-E5FD-C5783478DD00}"/>
                </a:ext>
              </a:extLst>
            </p:cNvPr>
            <p:cNvSpPr/>
            <p:nvPr/>
          </p:nvSpPr>
          <p:spPr>
            <a:xfrm>
              <a:off x="7273039" y="2555851"/>
              <a:ext cx="1294765" cy="208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TOR</a:t>
              </a:r>
            </a:p>
          </p:txBody>
        </p:sp>
        <p:sp>
          <p:nvSpPr>
            <p:cNvPr id="124" name="Rettangolo arrotondato 85">
              <a:extLst>
                <a:ext uri="{FF2B5EF4-FFF2-40B4-BE49-F238E27FC236}">
                  <a16:creationId xmlns:a16="http://schemas.microsoft.com/office/drawing/2014/main" id="{123E473A-A2D0-E793-6142-744663955EAC}"/>
                </a:ext>
              </a:extLst>
            </p:cNvPr>
            <p:cNvSpPr/>
            <p:nvPr/>
          </p:nvSpPr>
          <p:spPr>
            <a:xfrm>
              <a:off x="4114228" y="1604884"/>
              <a:ext cx="1452352" cy="3651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CORE /</a:t>
              </a:r>
            </a:p>
            <a:p>
              <a:pPr algn="ctr"/>
              <a:r>
                <a:rPr lang="it-IT" sz="600"/>
                <a:t>SPINE</a:t>
              </a:r>
            </a:p>
          </p:txBody>
        </p:sp>
        <p:sp>
          <p:nvSpPr>
            <p:cNvPr id="125" name="Rettangolo arrotondato 85">
              <a:extLst>
                <a:ext uri="{FF2B5EF4-FFF2-40B4-BE49-F238E27FC236}">
                  <a16:creationId xmlns:a16="http://schemas.microsoft.com/office/drawing/2014/main" id="{9319DABA-6C07-F2FF-8BDE-D49B875EE54B}"/>
                </a:ext>
              </a:extLst>
            </p:cNvPr>
            <p:cNvSpPr/>
            <p:nvPr/>
          </p:nvSpPr>
          <p:spPr>
            <a:xfrm>
              <a:off x="5896776" y="1604884"/>
              <a:ext cx="1452352" cy="3651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/>
                <a:t>CORE /</a:t>
              </a:r>
            </a:p>
            <a:p>
              <a:pPr algn="ctr"/>
              <a:r>
                <a:rPr lang="it-IT" sz="600"/>
                <a:t>SPINE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0867B36-75A1-99B7-2E0D-797882B55F7D}"/>
                </a:ext>
              </a:extLst>
            </p:cNvPr>
            <p:cNvCxnSpPr>
              <a:stCxn id="124" idx="2"/>
              <a:endCxn id="120" idx="0"/>
            </p:cNvCxnSpPr>
            <p:nvPr/>
          </p:nvCxnSpPr>
          <p:spPr>
            <a:xfrm flipH="1">
              <a:off x="3733232" y="1970008"/>
              <a:ext cx="1107172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69C3F05-5DFC-D719-A9E3-7FDAC8426AD8}"/>
                </a:ext>
              </a:extLst>
            </p:cNvPr>
            <p:cNvCxnSpPr>
              <a:stCxn id="124" idx="2"/>
              <a:endCxn id="121" idx="0"/>
            </p:cNvCxnSpPr>
            <p:nvPr/>
          </p:nvCxnSpPr>
          <p:spPr>
            <a:xfrm>
              <a:off x="4840404" y="1970008"/>
              <a:ext cx="288558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F2BD23C-25D4-5E30-734C-0811BC52F510}"/>
                </a:ext>
              </a:extLst>
            </p:cNvPr>
            <p:cNvCxnSpPr>
              <a:stCxn id="125" idx="2"/>
              <a:endCxn id="121" idx="0"/>
            </p:cNvCxnSpPr>
            <p:nvPr/>
          </p:nvCxnSpPr>
          <p:spPr>
            <a:xfrm flipH="1">
              <a:off x="5128962" y="1970008"/>
              <a:ext cx="1493990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8A06AE7-68D3-932B-DF80-B8E16B2BC761}"/>
                </a:ext>
              </a:extLst>
            </p:cNvPr>
            <p:cNvCxnSpPr>
              <a:stCxn id="125" idx="2"/>
              <a:endCxn id="120" idx="0"/>
            </p:cNvCxnSpPr>
            <p:nvPr/>
          </p:nvCxnSpPr>
          <p:spPr>
            <a:xfrm flipH="1">
              <a:off x="3733232" y="1970008"/>
              <a:ext cx="2889720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54EA4B5-3A3E-C0D2-0FBA-955087AEF666}"/>
                </a:ext>
              </a:extLst>
            </p:cNvPr>
            <p:cNvCxnSpPr>
              <a:stCxn id="125" idx="2"/>
              <a:endCxn id="122" idx="0"/>
            </p:cNvCxnSpPr>
            <p:nvPr/>
          </p:nvCxnSpPr>
          <p:spPr>
            <a:xfrm flipH="1">
              <a:off x="6524692" y="1970008"/>
              <a:ext cx="98260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805CAB0-4F71-8DAB-D9FF-8E330F695753}"/>
                </a:ext>
              </a:extLst>
            </p:cNvPr>
            <p:cNvCxnSpPr>
              <a:stCxn id="125" idx="2"/>
              <a:endCxn id="123" idx="0"/>
            </p:cNvCxnSpPr>
            <p:nvPr/>
          </p:nvCxnSpPr>
          <p:spPr>
            <a:xfrm>
              <a:off x="6622952" y="1970008"/>
              <a:ext cx="1297470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12B29B-3A8B-93D5-AB64-C4190D44A455}"/>
                </a:ext>
              </a:extLst>
            </p:cNvPr>
            <p:cNvCxnSpPr>
              <a:stCxn id="124" idx="2"/>
              <a:endCxn id="122" idx="0"/>
            </p:cNvCxnSpPr>
            <p:nvPr/>
          </p:nvCxnSpPr>
          <p:spPr>
            <a:xfrm>
              <a:off x="4840404" y="1970008"/>
              <a:ext cx="1684288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38D1CB0-005F-87F9-4722-1ADC603651E8}"/>
                </a:ext>
              </a:extLst>
            </p:cNvPr>
            <p:cNvCxnSpPr>
              <a:stCxn id="124" idx="2"/>
              <a:endCxn id="123" idx="0"/>
            </p:cNvCxnSpPr>
            <p:nvPr/>
          </p:nvCxnSpPr>
          <p:spPr>
            <a:xfrm>
              <a:off x="4840404" y="1970008"/>
              <a:ext cx="3080018" cy="58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ettangolo arrotondato 85">
            <a:extLst>
              <a:ext uri="{FF2B5EF4-FFF2-40B4-BE49-F238E27FC236}">
                <a16:creationId xmlns:a16="http://schemas.microsoft.com/office/drawing/2014/main" id="{47FD3F69-8A7C-A3D2-D7CF-A3DD36BFFEF3}"/>
              </a:ext>
            </a:extLst>
          </p:cNvPr>
          <p:cNvSpPr/>
          <p:nvPr/>
        </p:nvSpPr>
        <p:spPr>
          <a:xfrm>
            <a:off x="9393273" y="3108515"/>
            <a:ext cx="636820" cy="31727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/>
              <a:t>IB/ETH GW</a:t>
            </a:r>
          </a:p>
        </p:txBody>
      </p:sp>
      <p:sp>
        <p:nvSpPr>
          <p:cNvPr id="135" name="Rettangolo arrotondato 85">
            <a:extLst>
              <a:ext uri="{FF2B5EF4-FFF2-40B4-BE49-F238E27FC236}">
                <a16:creationId xmlns:a16="http://schemas.microsoft.com/office/drawing/2014/main" id="{27C22C7F-8B84-C0A8-2AAF-4B0A7D6E694D}"/>
              </a:ext>
            </a:extLst>
          </p:cNvPr>
          <p:cNvSpPr/>
          <p:nvPr/>
        </p:nvSpPr>
        <p:spPr>
          <a:xfrm>
            <a:off x="9395474" y="3473629"/>
            <a:ext cx="636820" cy="31727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/>
              <a:t>IB/ETH GW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D8C51ED0-AB12-C358-DF5B-EE77EA5A8579}"/>
              </a:ext>
            </a:extLst>
          </p:cNvPr>
          <p:cNvCxnSpPr/>
          <p:nvPr/>
        </p:nvCxnSpPr>
        <p:spPr>
          <a:xfrm flipV="1">
            <a:off x="8617312" y="3267151"/>
            <a:ext cx="775961" cy="15863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05E620C-00E4-F5AF-D989-C3FBA575F5DC}"/>
              </a:ext>
            </a:extLst>
          </p:cNvPr>
          <p:cNvCxnSpPr>
            <a:cxnSpLocks/>
            <a:endCxn id="135" idx="1"/>
          </p:cNvCxnSpPr>
          <p:nvPr/>
        </p:nvCxnSpPr>
        <p:spPr>
          <a:xfrm>
            <a:off x="8613748" y="3460909"/>
            <a:ext cx="781726" cy="17135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8EA8E39-1738-7712-546A-02A2422811E2}"/>
              </a:ext>
            </a:extLst>
          </p:cNvPr>
          <p:cNvGrpSpPr/>
          <p:nvPr/>
        </p:nvGrpSpPr>
        <p:grpSpPr>
          <a:xfrm>
            <a:off x="10486836" y="4940671"/>
            <a:ext cx="802313" cy="1090140"/>
            <a:chOff x="5482135" y="1364611"/>
            <a:chExt cx="802313" cy="1090140"/>
          </a:xfrm>
        </p:grpSpPr>
        <p:pic>
          <p:nvPicPr>
            <p:cNvPr id="139" name="Immagine 159">
              <a:extLst>
                <a:ext uri="{FF2B5EF4-FFF2-40B4-BE49-F238E27FC236}">
                  <a16:creationId xmlns:a16="http://schemas.microsoft.com/office/drawing/2014/main" id="{E29D8AE0-250F-9B08-FBC8-1DECA470F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795" y="2046654"/>
              <a:ext cx="800653" cy="408097"/>
            </a:xfrm>
            <a:prstGeom prst="rect">
              <a:avLst/>
            </a:prstGeom>
          </p:spPr>
        </p:pic>
        <p:pic>
          <p:nvPicPr>
            <p:cNvPr id="140" name="Immagine 159">
              <a:extLst>
                <a:ext uri="{FF2B5EF4-FFF2-40B4-BE49-F238E27FC236}">
                  <a16:creationId xmlns:a16="http://schemas.microsoft.com/office/drawing/2014/main" id="{6A0C641B-F074-2604-16FA-045E8E49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503" y="1815419"/>
              <a:ext cx="800653" cy="408097"/>
            </a:xfrm>
            <a:prstGeom prst="rect">
              <a:avLst/>
            </a:prstGeom>
          </p:spPr>
        </p:pic>
        <p:pic>
          <p:nvPicPr>
            <p:cNvPr id="141" name="Immagine 159">
              <a:extLst>
                <a:ext uri="{FF2B5EF4-FFF2-40B4-BE49-F238E27FC236}">
                  <a16:creationId xmlns:a16="http://schemas.microsoft.com/office/drawing/2014/main" id="{76A8FEE8-4EE7-2E1C-FB99-219D0599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2135" y="1587237"/>
              <a:ext cx="800653" cy="408097"/>
            </a:xfrm>
            <a:prstGeom prst="rect">
              <a:avLst/>
            </a:prstGeom>
          </p:spPr>
        </p:pic>
        <p:pic>
          <p:nvPicPr>
            <p:cNvPr id="142" name="Immagine 159">
              <a:extLst>
                <a:ext uri="{FF2B5EF4-FFF2-40B4-BE49-F238E27FC236}">
                  <a16:creationId xmlns:a16="http://schemas.microsoft.com/office/drawing/2014/main" id="{7D6E6623-7B0D-C901-0638-344AAE1E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094" y="1364611"/>
              <a:ext cx="800653" cy="408097"/>
            </a:xfrm>
            <a:prstGeom prst="rect">
              <a:avLst/>
            </a:prstGeom>
          </p:spPr>
        </p:pic>
      </p:grpSp>
      <p:sp>
        <p:nvSpPr>
          <p:cNvPr id="143" name="CasellaDiTesto 2001">
            <a:extLst>
              <a:ext uri="{FF2B5EF4-FFF2-40B4-BE49-F238E27FC236}">
                <a16:creationId xmlns:a16="http://schemas.microsoft.com/office/drawing/2014/main" id="{B2A99E40-4090-EED4-BEF8-1DC587AB5A7C}"/>
              </a:ext>
            </a:extLst>
          </p:cNvPr>
          <p:cNvSpPr txBox="1"/>
          <p:nvPr/>
        </p:nvSpPr>
        <p:spPr>
          <a:xfrm rot="20792849">
            <a:off x="8513845" y="3047364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/>
              <a:t>8x100 </a:t>
            </a:r>
            <a:r>
              <a:rPr lang="it-IT" sz="1400" b="1" err="1"/>
              <a:t>Gb</a:t>
            </a:r>
            <a:r>
              <a:rPr lang="it-IT" sz="1400" b="1"/>
              <a:t>/</a:t>
            </a:r>
            <a:r>
              <a:rPr lang="it-IT" sz="1400" b="1" err="1"/>
              <a:t>s</a:t>
            </a:r>
            <a:r>
              <a:rPr lang="it-IT" sz="1400" b="1"/>
              <a:t>  </a:t>
            </a:r>
          </a:p>
        </p:txBody>
      </p:sp>
      <p:sp>
        <p:nvSpPr>
          <p:cNvPr id="144" name="CasellaDiTesto 2001">
            <a:extLst>
              <a:ext uri="{FF2B5EF4-FFF2-40B4-BE49-F238E27FC236}">
                <a16:creationId xmlns:a16="http://schemas.microsoft.com/office/drawing/2014/main" id="{ECCD73FA-3490-3B29-1608-DAE78E0B1E04}"/>
              </a:ext>
            </a:extLst>
          </p:cNvPr>
          <p:cNvSpPr txBox="1"/>
          <p:nvPr/>
        </p:nvSpPr>
        <p:spPr>
          <a:xfrm rot="710593">
            <a:off x="8520190" y="3532009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/>
              <a:t>8x100Gb/</a:t>
            </a:r>
            <a:r>
              <a:rPr lang="it-IT" sz="1400" b="1" err="1"/>
              <a:t>s</a:t>
            </a:r>
            <a:r>
              <a:rPr lang="it-IT" sz="1400" b="1"/>
              <a:t>  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71A5395-857E-D1F6-2CD8-82B2A1086F1C}"/>
              </a:ext>
            </a:extLst>
          </p:cNvPr>
          <p:cNvGrpSpPr/>
          <p:nvPr/>
        </p:nvGrpSpPr>
        <p:grpSpPr>
          <a:xfrm>
            <a:off x="9843928" y="4952228"/>
            <a:ext cx="802313" cy="1090140"/>
            <a:chOff x="5482135" y="1364611"/>
            <a:chExt cx="802313" cy="1090140"/>
          </a:xfrm>
        </p:grpSpPr>
        <p:pic>
          <p:nvPicPr>
            <p:cNvPr id="146" name="Immagine 159">
              <a:extLst>
                <a:ext uri="{FF2B5EF4-FFF2-40B4-BE49-F238E27FC236}">
                  <a16:creationId xmlns:a16="http://schemas.microsoft.com/office/drawing/2014/main" id="{178E5F6F-15C1-F809-7088-CF549F84C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795" y="2046654"/>
              <a:ext cx="800653" cy="408097"/>
            </a:xfrm>
            <a:prstGeom prst="rect">
              <a:avLst/>
            </a:prstGeom>
          </p:spPr>
        </p:pic>
        <p:pic>
          <p:nvPicPr>
            <p:cNvPr id="147" name="Immagine 159">
              <a:extLst>
                <a:ext uri="{FF2B5EF4-FFF2-40B4-BE49-F238E27FC236}">
                  <a16:creationId xmlns:a16="http://schemas.microsoft.com/office/drawing/2014/main" id="{943D6386-109E-2D17-B5E3-062201926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503" y="1815419"/>
              <a:ext cx="800653" cy="408097"/>
            </a:xfrm>
            <a:prstGeom prst="rect">
              <a:avLst/>
            </a:prstGeom>
          </p:spPr>
        </p:pic>
        <p:pic>
          <p:nvPicPr>
            <p:cNvPr id="148" name="Immagine 159">
              <a:extLst>
                <a:ext uri="{FF2B5EF4-FFF2-40B4-BE49-F238E27FC236}">
                  <a16:creationId xmlns:a16="http://schemas.microsoft.com/office/drawing/2014/main" id="{35F1CD2D-D08E-876A-CCF6-631CC3EA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2135" y="1587237"/>
              <a:ext cx="800653" cy="408097"/>
            </a:xfrm>
            <a:prstGeom prst="rect">
              <a:avLst/>
            </a:prstGeom>
          </p:spPr>
        </p:pic>
        <p:pic>
          <p:nvPicPr>
            <p:cNvPr id="149" name="Immagine 159">
              <a:extLst>
                <a:ext uri="{FF2B5EF4-FFF2-40B4-BE49-F238E27FC236}">
                  <a16:creationId xmlns:a16="http://schemas.microsoft.com/office/drawing/2014/main" id="{74AD767E-4A39-6DA5-95E7-C0DDF079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094" y="1364611"/>
              <a:ext cx="800653" cy="408097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23D51FF-B469-4EAD-651C-2D2E034C288C}"/>
              </a:ext>
            </a:extLst>
          </p:cNvPr>
          <p:cNvGrpSpPr/>
          <p:nvPr/>
        </p:nvGrpSpPr>
        <p:grpSpPr>
          <a:xfrm>
            <a:off x="9197992" y="4943396"/>
            <a:ext cx="802313" cy="1090140"/>
            <a:chOff x="5482135" y="1364611"/>
            <a:chExt cx="802313" cy="1090140"/>
          </a:xfrm>
        </p:grpSpPr>
        <p:pic>
          <p:nvPicPr>
            <p:cNvPr id="151" name="Immagine 159">
              <a:extLst>
                <a:ext uri="{FF2B5EF4-FFF2-40B4-BE49-F238E27FC236}">
                  <a16:creationId xmlns:a16="http://schemas.microsoft.com/office/drawing/2014/main" id="{13AED57E-578B-481B-AA4B-9DD17FDFE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795" y="2046654"/>
              <a:ext cx="800653" cy="408097"/>
            </a:xfrm>
            <a:prstGeom prst="rect">
              <a:avLst/>
            </a:prstGeom>
          </p:spPr>
        </p:pic>
        <p:pic>
          <p:nvPicPr>
            <p:cNvPr id="152" name="Immagine 159">
              <a:extLst>
                <a:ext uri="{FF2B5EF4-FFF2-40B4-BE49-F238E27FC236}">
                  <a16:creationId xmlns:a16="http://schemas.microsoft.com/office/drawing/2014/main" id="{6E147B12-C7C6-85BE-5E10-F0F1FE10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503" y="1815419"/>
              <a:ext cx="800653" cy="408097"/>
            </a:xfrm>
            <a:prstGeom prst="rect">
              <a:avLst/>
            </a:prstGeom>
          </p:spPr>
        </p:pic>
        <p:pic>
          <p:nvPicPr>
            <p:cNvPr id="153" name="Immagine 159">
              <a:extLst>
                <a:ext uri="{FF2B5EF4-FFF2-40B4-BE49-F238E27FC236}">
                  <a16:creationId xmlns:a16="http://schemas.microsoft.com/office/drawing/2014/main" id="{F304047D-085E-F977-BEF1-3137FD2C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2135" y="1587237"/>
              <a:ext cx="800653" cy="408097"/>
            </a:xfrm>
            <a:prstGeom prst="rect">
              <a:avLst/>
            </a:prstGeom>
          </p:spPr>
        </p:pic>
        <p:pic>
          <p:nvPicPr>
            <p:cNvPr id="154" name="Immagine 159">
              <a:extLst>
                <a:ext uri="{FF2B5EF4-FFF2-40B4-BE49-F238E27FC236}">
                  <a16:creationId xmlns:a16="http://schemas.microsoft.com/office/drawing/2014/main" id="{7225410C-3BEE-C48B-1264-A7915F047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094" y="1364611"/>
              <a:ext cx="800653" cy="408097"/>
            </a:xfrm>
            <a:prstGeom prst="rect">
              <a:avLst/>
            </a:prstGeom>
          </p:spPr>
        </p:pic>
      </p:grpSp>
      <p:sp>
        <p:nvSpPr>
          <p:cNvPr id="155" name="CasellaDiTesto 334">
            <a:extLst>
              <a:ext uri="{FF2B5EF4-FFF2-40B4-BE49-F238E27FC236}">
                <a16:creationId xmlns:a16="http://schemas.microsoft.com/office/drawing/2014/main" id="{6FDC2E27-B5E3-0BBC-E3ED-80D142A7F6CD}"/>
              </a:ext>
            </a:extLst>
          </p:cNvPr>
          <p:cNvSpPr txBox="1"/>
          <p:nvPr/>
        </p:nvSpPr>
        <p:spPr>
          <a:xfrm>
            <a:off x="9129900" y="5188021"/>
            <a:ext cx="213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>
                <a:solidFill>
                  <a:schemeClr val="bg1"/>
                </a:solidFill>
              </a:rPr>
              <a:t>Leonardo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A2CB1A9-6526-88E1-3FDE-07DE595A6184}"/>
              </a:ext>
            </a:extLst>
          </p:cNvPr>
          <p:cNvSpPr txBox="1"/>
          <p:nvPr/>
        </p:nvSpPr>
        <p:spPr>
          <a:xfrm>
            <a:off x="3304081" y="4524896"/>
            <a:ext cx="3701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DCI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Datacenters</a:t>
            </a:r>
          </a:p>
          <a:p>
            <a:r>
              <a:rPr lang="it-IT" dirty="0"/>
              <a:t>Data copy and devices transfer</a:t>
            </a:r>
          </a:p>
          <a:p>
            <a:r>
              <a:rPr lang="it-IT" dirty="0"/>
              <a:t>Swap of the Wide Area Network Routing </a:t>
            </a:r>
            <a:r>
              <a:rPr lang="it-IT" dirty="0" err="1"/>
              <a:t>as</a:t>
            </a:r>
            <a:r>
              <a:rPr lang="it-IT" dirty="0"/>
              <a:t> far </a:t>
            </a:r>
            <a:r>
              <a:rPr lang="it-IT" dirty="0" err="1"/>
              <a:t>as</a:t>
            </a:r>
            <a:r>
              <a:rPr lang="it-IT" dirty="0"/>
              <a:t> hardware </a:t>
            </a:r>
            <a:r>
              <a:rPr lang="it-IT" dirty="0" err="1"/>
              <a:t>resources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to the new Datacenter</a:t>
            </a:r>
          </a:p>
          <a:p>
            <a:r>
              <a:rPr lang="it-IT" dirty="0"/>
              <a:t>Decommissioning of the </a:t>
            </a:r>
            <a:r>
              <a:rPr lang="it-IT" dirty="0" err="1"/>
              <a:t>old</a:t>
            </a:r>
            <a:r>
              <a:rPr lang="it-IT" dirty="0"/>
              <a:t> datacenter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4A0EB3C-D37F-A2F5-647C-BE501189235F}"/>
              </a:ext>
            </a:extLst>
          </p:cNvPr>
          <p:cNvSpPr txBox="1"/>
          <p:nvPr/>
        </p:nvSpPr>
        <p:spPr>
          <a:xfrm>
            <a:off x="7087204" y="1986473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AB6A0D7-29F6-9CEB-AA91-E0BCD1C63778}"/>
              </a:ext>
            </a:extLst>
          </p:cNvPr>
          <p:cNvSpPr txBox="1"/>
          <p:nvPr/>
        </p:nvSpPr>
        <p:spPr>
          <a:xfrm>
            <a:off x="9245564" y="1981597"/>
            <a:ext cx="55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C2</a:t>
            </a:r>
          </a:p>
        </p:txBody>
      </p:sp>
      <p:grpSp>
        <p:nvGrpSpPr>
          <p:cNvPr id="156" name="Gruppo 1801">
            <a:extLst>
              <a:ext uri="{FF2B5EF4-FFF2-40B4-BE49-F238E27FC236}">
                <a16:creationId xmlns:a16="http://schemas.microsoft.com/office/drawing/2014/main" id="{B02DFC44-2797-1C6A-AEA0-5FFCCFCA81F6}"/>
              </a:ext>
            </a:extLst>
          </p:cNvPr>
          <p:cNvGrpSpPr/>
          <p:nvPr/>
        </p:nvGrpSpPr>
        <p:grpSpPr>
          <a:xfrm>
            <a:off x="751541" y="5398185"/>
            <a:ext cx="520700" cy="419100"/>
            <a:chOff x="4796367" y="5915025"/>
            <a:chExt cx="520700" cy="419100"/>
          </a:xfrm>
        </p:grpSpPr>
        <p:sp>
          <p:nvSpPr>
            <p:cNvPr id="157" name="AutoShape 795">
              <a:extLst>
                <a:ext uri="{FF2B5EF4-FFF2-40B4-BE49-F238E27FC236}">
                  <a16:creationId xmlns:a16="http://schemas.microsoft.com/office/drawing/2014/main" id="{7FBE084E-4F07-6E09-5688-71A4DDB15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367" y="59150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1" name="AutoShape 795">
              <a:extLst>
                <a:ext uri="{FF2B5EF4-FFF2-40B4-BE49-F238E27FC236}">
                  <a16:creationId xmlns:a16="http://schemas.microsoft.com/office/drawing/2014/main" id="{AE0318F0-446C-EEAB-AF14-303F74B0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767" y="5940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2" name="AutoShape 795">
              <a:extLst>
                <a:ext uri="{FF2B5EF4-FFF2-40B4-BE49-F238E27FC236}">
                  <a16:creationId xmlns:a16="http://schemas.microsoft.com/office/drawing/2014/main" id="{2BBC7C4E-971B-A5E3-01C1-B9CC5008A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767" y="6067425"/>
              <a:ext cx="241300" cy="266700"/>
            </a:xfrm>
            <a:prstGeom prst="can">
              <a:avLst>
                <a:gd name="adj" fmla="val 404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7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14492 0.04005 C 0.175 0.04908 0.22032 0.05394 0.26797 0.05394 C 0.32201 0.05394 0.36537 0.04908 0.39545 0.04005 L 0.5405 -2.59259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81 L 0.12955 0.01204 C 0.15651 0.03912 0.197 0.05394 0.23958 0.05394 C 0.28789 0.05394 0.32669 0.03912 0.35364 0.01204 L 0.48346 -0.1081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379 L 0.15573 0.03125 C 0.18815 0.04584 0.23685 0.05394 0.28802 0.05394 C 0.34609 0.05394 0.39271 0.04584 0.42513 0.03125 L 0.58112 -0.03379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9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10619</TotalTime>
  <Words>1904</Words>
  <Application>Microsoft Office PowerPoint</Application>
  <PresentationFormat>Widescreen</PresentationFormat>
  <Paragraphs>526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</vt:lpstr>
      <vt:lpstr>Calibri</vt:lpstr>
      <vt:lpstr>Franklin Gothic Book</vt:lpstr>
      <vt:lpstr>Franklin Gothic Medium</vt:lpstr>
      <vt:lpstr>Monaco</vt:lpstr>
      <vt:lpstr>Rockwell</vt:lpstr>
      <vt:lpstr>Rubik</vt:lpstr>
      <vt:lpstr>Wingdings</vt:lpstr>
      <vt:lpstr>Wingdings 2</vt:lpstr>
      <vt:lpstr>Cornice</vt:lpstr>
      <vt:lpstr>July 23-24 2024 NET@INFN CNAF (TIER1)   Bilateral workshop Serbian Tier1-CNAF  S.Zani (in behalf of the entire Network Department of INFN CNAF)</vt:lpstr>
      <vt:lpstr>New Datacenter state of art</vt:lpstr>
      <vt:lpstr>Physical connectivity of the building</vt:lpstr>
      <vt:lpstr>Areas of the new Datacenter</vt:lpstr>
      <vt:lpstr>PowerPoint Presentation</vt:lpstr>
      <vt:lpstr>Network@TP</vt:lpstr>
      <vt:lpstr> Datacenter Extension Between Current CNAF site and New Technopole site</vt:lpstr>
      <vt:lpstr>Tape Area Network Extension</vt:lpstr>
      <vt:lpstr>DC Transfer phases</vt:lpstr>
      <vt:lpstr>Conceptual CORE network Configuration </vt:lpstr>
      <vt:lpstr>Cabling</vt:lpstr>
      <vt:lpstr>Network Area</vt:lpstr>
      <vt:lpstr>LHCOPN</vt:lpstr>
      <vt:lpstr>LHCONE</vt:lpstr>
      <vt:lpstr>LHCONE MAP</vt:lpstr>
      <vt:lpstr>CERN – CNAF DCI</vt:lpstr>
      <vt:lpstr>CERN-CNAF DCI (Pre production) Primary and backup path CERN-CNAF</vt:lpstr>
      <vt:lpstr>That’s it</vt:lpstr>
      <vt:lpstr>Backup Slides</vt:lpstr>
      <vt:lpstr>CERN-CNAF DCI</vt:lpstr>
      <vt:lpstr>Low density Area</vt:lpstr>
      <vt:lpstr>High Density and expansion area</vt:lpstr>
      <vt:lpstr>Data Challege 2024 (Using DCI link)</vt:lpstr>
      <vt:lpstr>Telemetry (On transponders)</vt:lpstr>
      <vt:lpstr>Fiber CUT on DCI (22/3/2024 – 27/3/2024)</vt:lpstr>
      <vt:lpstr>CERN-CNAF DCI (Next steps)</vt:lpstr>
      <vt:lpstr>Connection to Leonardo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Stefano Zani</cp:lastModifiedBy>
  <cp:revision>82</cp:revision>
  <dcterms:created xsi:type="dcterms:W3CDTF">2021-01-25T12:14:57Z</dcterms:created>
  <dcterms:modified xsi:type="dcterms:W3CDTF">2024-07-19T15:27:44Z</dcterms:modified>
</cp:coreProperties>
</file>